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422" r:id="rId3"/>
    <p:sldId id="423" r:id="rId4"/>
    <p:sldId id="286" r:id="rId5"/>
    <p:sldId id="287" r:id="rId6"/>
    <p:sldId id="288" r:id="rId7"/>
    <p:sldId id="289" r:id="rId8"/>
    <p:sldId id="294" r:id="rId9"/>
    <p:sldId id="277" r:id="rId10"/>
    <p:sldId id="290" r:id="rId11"/>
    <p:sldId id="284" r:id="rId12"/>
    <p:sldId id="282" r:id="rId13"/>
    <p:sldId id="426" r:id="rId14"/>
    <p:sldId id="427" r:id="rId15"/>
    <p:sldId id="437" r:id="rId16"/>
    <p:sldId id="424" r:id="rId17"/>
    <p:sldId id="425" r:id="rId18"/>
    <p:sldId id="450" r:id="rId19"/>
    <p:sldId id="421" r:id="rId20"/>
    <p:sldId id="429" r:id="rId21"/>
    <p:sldId id="430" r:id="rId22"/>
    <p:sldId id="451" r:id="rId23"/>
    <p:sldId id="452" r:id="rId24"/>
    <p:sldId id="448" r:id="rId25"/>
    <p:sldId id="361" r:id="rId26"/>
    <p:sldId id="468" r:id="rId27"/>
    <p:sldId id="436" r:id="rId28"/>
    <p:sldId id="428" r:id="rId29"/>
    <p:sldId id="471" r:id="rId30"/>
    <p:sldId id="443" r:id="rId31"/>
    <p:sldId id="446" r:id="rId32"/>
    <p:sldId id="447" r:id="rId33"/>
    <p:sldId id="470" r:id="rId34"/>
    <p:sldId id="433" r:id="rId35"/>
    <p:sldId id="266" r:id="rId36"/>
    <p:sldId id="295" r:id="rId37"/>
  </p:sldIdLst>
  <p:sldSz cx="10691813" cy="7559675"/>
  <p:notesSz cx="6807200" cy="993933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BB4"/>
    <a:srgbClr val="77773C"/>
    <a:srgbClr val="006025"/>
    <a:srgbClr val="00FF64"/>
    <a:srgbClr val="FF1DDF"/>
    <a:srgbClr val="00B0F0"/>
    <a:srgbClr val="FF6600"/>
    <a:srgbClr val="DD5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autoAdjust="0"/>
  </p:normalViewPr>
  <p:slideViewPr>
    <p:cSldViewPr>
      <p:cViewPr varScale="1">
        <p:scale>
          <a:sx n="140" d="100"/>
          <a:sy n="140" d="100"/>
        </p:scale>
        <p:origin x="1698" y="132"/>
      </p:cViewPr>
      <p:guideLst>
        <p:guide orient="horz" pos="2381"/>
        <p:guide pos="3368"/>
      </p:guideLst>
    </p:cSldViewPr>
  </p:slideViewPr>
  <p:outlineViewPr>
    <p:cViewPr>
      <p:scale>
        <a:sx n="33" d="100"/>
        <a:sy n="33" d="100"/>
      </p:scale>
      <p:origin x="0" y="13848"/>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6967"/>
          </a:xfrm>
          <a:prstGeom prst="rect">
            <a:avLst/>
          </a:prstGeom>
        </p:spPr>
        <p:txBody>
          <a:bodyPr vert="horz" lIns="91440" tIns="45720" rIns="91440" bIns="45720" rtlCol="0"/>
          <a:lstStyle>
            <a:lvl1pPr algn="r">
              <a:defRPr sz="1200"/>
            </a:lvl1pPr>
          </a:lstStyle>
          <a:p>
            <a:fld id="{85A94033-C7F5-4CB8-8CFC-7B2E68772780}" type="datetimeFigureOut">
              <a:rPr kumimoji="1" lang="ja-JP" altLang="en-US" smtClean="0"/>
              <a:t>2017/9/8</a:t>
            </a:fld>
            <a:endParaRPr kumimoji="1" lang="ja-JP" altLang="en-US"/>
          </a:p>
        </p:txBody>
      </p:sp>
      <p:sp>
        <p:nvSpPr>
          <p:cNvPr id="4" name="フッター プレースホルダー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01B664DD-30CE-4259-9D7E-C556D1E3A5E2}" type="slidenum">
              <a:rPr kumimoji="1" lang="ja-JP" altLang="en-US" smtClean="0"/>
              <a:t>‹#›</a:t>
            </a:fld>
            <a:endParaRPr kumimoji="1" lang="ja-JP" altLang="en-US"/>
          </a:p>
        </p:txBody>
      </p:sp>
    </p:spTree>
    <p:extLst>
      <p:ext uri="{BB962C8B-B14F-4D97-AF65-F5344CB8AC3E}">
        <p14:creationId xmlns:p14="http://schemas.microsoft.com/office/powerpoint/2010/main" val="198804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979E6FD8-D564-4BA1-A685-475324DE8811}" type="datetimeFigureOut">
              <a:rPr kumimoji="1" lang="ja-JP" altLang="en-US" smtClean="0"/>
              <a:t>2017/9/8</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8912"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51D23A99-117A-4FFA-AA6D-2382E5F3A9AD}" type="slidenum">
              <a:rPr kumimoji="1" lang="ja-JP" altLang="en-US" smtClean="0"/>
              <a:t>‹#›</a:t>
            </a:fld>
            <a:endParaRPr kumimoji="1" lang="ja-JP" altLang="en-US"/>
          </a:p>
        </p:txBody>
      </p:sp>
    </p:spTree>
    <p:extLst>
      <p:ext uri="{BB962C8B-B14F-4D97-AF65-F5344CB8AC3E}">
        <p14:creationId xmlns:p14="http://schemas.microsoft.com/office/powerpoint/2010/main" val="72546298"/>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Oval 7"/>
          <p:cNvSpPr>
            <a:spLocks noChangeArrowheads="1"/>
          </p:cNvSpPr>
          <p:nvPr/>
        </p:nvSpPr>
        <p:spPr bwMode="auto">
          <a:xfrm>
            <a:off x="267295" y="1007957"/>
            <a:ext cx="2940249" cy="2771881"/>
          </a:xfrm>
          <a:prstGeom prst="ellipse">
            <a:avLst/>
          </a:prstGeom>
          <a:noFill/>
          <a:ln w="12700">
            <a:solidFill>
              <a:schemeClr val="accent1"/>
            </a:solidFill>
            <a:round/>
            <a:headEnd/>
            <a:tailEnd/>
          </a:ln>
          <a:effectLst/>
        </p:spPr>
        <p:txBody>
          <a:bodyPr wrap="none" anchor="ctr"/>
          <a:lstStyle/>
          <a:p>
            <a:pPr algn="ctr">
              <a:defRPr/>
            </a:pPr>
            <a:endParaRPr kumimoji="0" lang="ja-JP" altLang="ja-JP" sz="1984"/>
          </a:p>
        </p:txBody>
      </p:sp>
      <p:sp>
        <p:nvSpPr>
          <p:cNvPr id="6" name="Rectangle 9"/>
          <p:cNvSpPr>
            <a:spLocks noChangeArrowheads="1"/>
          </p:cNvSpPr>
          <p:nvPr/>
        </p:nvSpPr>
        <p:spPr bwMode="hidden">
          <a:xfrm>
            <a:off x="0" y="1847920"/>
            <a:ext cx="10157222" cy="1259946"/>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0" lang="ja-JP" altLang="ja-JP" sz="2263">
              <a:latin typeface="Times New Roman" pitchFamily="18" charset="0"/>
            </a:endParaRPr>
          </a:p>
        </p:txBody>
      </p:sp>
      <p:sp>
        <p:nvSpPr>
          <p:cNvPr id="11266" name="Rectangle 2"/>
          <p:cNvSpPr>
            <a:spLocks noGrp="1" noChangeArrowheads="1"/>
          </p:cNvSpPr>
          <p:nvPr>
            <p:ph type="subTitle" idx="1"/>
          </p:nvPr>
        </p:nvSpPr>
        <p:spPr>
          <a:xfrm>
            <a:off x="2672953" y="3947830"/>
            <a:ext cx="6593285" cy="2099910"/>
          </a:xfrm>
        </p:spPr>
        <p:txBody>
          <a:bodyPr/>
          <a:lstStyle>
            <a:lvl1pPr marL="0" indent="0">
              <a:buFont typeface="Wingdings" pitchFamily="2" charset="2"/>
              <a:buNone/>
              <a:defRPr>
                <a:solidFill>
                  <a:schemeClr val="accent2">
                    <a:lumMod val="50000"/>
                  </a:schemeClr>
                </a:solidFill>
              </a:defRPr>
            </a:lvl1pPr>
          </a:lstStyle>
          <a:p>
            <a:r>
              <a:rPr lang="ja-JP" altLang="en-US"/>
              <a:t>マスター サブタイトルの書式設定</a:t>
            </a:r>
            <a:endParaRPr lang="ja-JP" altLang="en-US" dirty="0"/>
          </a:p>
        </p:txBody>
      </p:sp>
      <p:sp>
        <p:nvSpPr>
          <p:cNvPr id="11276" name="Rectangle 12"/>
          <p:cNvSpPr>
            <a:spLocks noGrp="1" noChangeArrowheads="1"/>
          </p:cNvSpPr>
          <p:nvPr>
            <p:ph type="ctrTitle"/>
          </p:nvPr>
        </p:nvSpPr>
        <p:spPr>
          <a:xfrm>
            <a:off x="980083" y="1590682"/>
            <a:ext cx="8286155" cy="1763924"/>
          </a:xfrm>
        </p:spPr>
        <p:txBody>
          <a:bodyPr anchor="ctr"/>
          <a:lstStyle>
            <a:lvl1pPr algn="l">
              <a:defRPr>
                <a:solidFill>
                  <a:schemeClr val="accent2">
                    <a:lumMod val="50000"/>
                  </a:schemeClr>
                </a:solidFill>
              </a:defRPr>
            </a:lvl1pPr>
          </a:lstStyle>
          <a:p>
            <a:r>
              <a:rPr lang="ja-JP" altLang="en-US"/>
              <a:t>マスター タイトルの書式設定</a:t>
            </a:r>
            <a:endParaRPr lang="ja-JP" altLang="en-US" dirty="0"/>
          </a:p>
        </p:txBody>
      </p:sp>
      <p:sp>
        <p:nvSpPr>
          <p:cNvPr id="19" name="日付プレースホルダ 18"/>
          <p:cNvSpPr>
            <a:spLocks noGrp="1"/>
          </p:cNvSpPr>
          <p:nvPr>
            <p:ph type="dt" sz="half" idx="10"/>
          </p:nvPr>
        </p:nvSpPr>
        <p:spPr/>
        <p:txBody>
          <a:bodyPr/>
          <a:lstStyle/>
          <a:p>
            <a:r>
              <a:rPr lang="en-US" altLang="ja-JP" dirty="0"/>
              <a:t>2017/9/8</a:t>
            </a:r>
            <a:endParaRPr lang="ja-JP" altLang="en-US" dirty="0"/>
          </a:p>
        </p:txBody>
      </p:sp>
      <p:sp>
        <p:nvSpPr>
          <p:cNvPr id="20" name="スライド番号プレースホルダ 19"/>
          <p:cNvSpPr>
            <a:spLocks noGrp="1"/>
          </p:cNvSpPr>
          <p:nvPr>
            <p:ph type="sldNum" sz="quarter" idx="11"/>
          </p:nvPr>
        </p:nvSpPr>
        <p:spPr>
          <a:xfrm>
            <a:off x="7306072" y="6989200"/>
            <a:ext cx="2494756" cy="402483"/>
          </a:xfrm>
        </p:spPr>
        <p:txBody>
          <a:bodyPr/>
          <a:lstStyle/>
          <a:p>
            <a:fld id="{B0C199F8-A211-45E5-AEA2-CC5E857C2E77}" type="slidenum">
              <a:rPr kumimoji="1" lang="ja-JP" altLang="en-US" smtClean="0"/>
              <a:t>‹#›</a:t>
            </a:fld>
            <a:endParaRPr kumimoji="1" lang="ja-JP" altLang="en-US"/>
          </a:p>
        </p:txBody>
      </p:sp>
      <p:sp>
        <p:nvSpPr>
          <p:cNvPr id="21" name="フッター プレースホルダ 20"/>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6793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2">
                    <a:lumMod val="50000"/>
                  </a:schemeClr>
                </a:solidFill>
              </a:defRPr>
            </a:lvl1pPr>
          </a:lstStyle>
          <a:p>
            <a:r>
              <a:rPr kumimoji="1" lang="ja-JP" altLang="en-US"/>
              <a:t>マスター タイトルの書式設定</a:t>
            </a:r>
          </a:p>
        </p:txBody>
      </p:sp>
      <p:sp>
        <p:nvSpPr>
          <p:cNvPr id="7" name="コンテンツ プレースホルダー 6"/>
          <p:cNvSpPr>
            <a:spLocks noGrp="1"/>
          </p:cNvSpPr>
          <p:nvPr>
            <p:ph sz="quarter" idx="13"/>
          </p:nvPr>
        </p:nvSpPr>
        <p:spPr>
          <a:xfrm>
            <a:off x="378292" y="1160447"/>
            <a:ext cx="9345851" cy="547690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日付プレースホルダー 5"/>
          <p:cNvSpPr>
            <a:spLocks noGrp="1"/>
          </p:cNvSpPr>
          <p:nvPr>
            <p:ph type="dt" sz="half" idx="14"/>
          </p:nvPr>
        </p:nvSpPr>
        <p:spPr/>
        <p:txBody>
          <a:bodyPr/>
          <a:lstStyle/>
          <a:p>
            <a:r>
              <a:rPr lang="en-US" altLang="ja-JP" dirty="0"/>
              <a:t>2017/9/8</a:t>
            </a:r>
            <a:endParaRPr lang="ja-JP" altLang="en-US" dirty="0"/>
          </a:p>
        </p:txBody>
      </p:sp>
      <p:sp>
        <p:nvSpPr>
          <p:cNvPr id="8" name="フッター プレースホルダー 7"/>
          <p:cNvSpPr>
            <a:spLocks noGrp="1"/>
          </p:cNvSpPr>
          <p:nvPr>
            <p:ph type="ftr" sz="quarter" idx="15"/>
          </p:nvPr>
        </p:nvSpPr>
        <p:spPr/>
        <p:txBody>
          <a:bodyPr/>
          <a:lstStyle/>
          <a:p>
            <a:endParaRPr lang="en-US" altLang="en-US" dirty="0"/>
          </a:p>
        </p:txBody>
      </p:sp>
      <p:sp>
        <p:nvSpPr>
          <p:cNvPr id="9" name="スライド番号プレースホルダー 8"/>
          <p:cNvSpPr>
            <a:spLocks noGrp="1"/>
          </p:cNvSpPr>
          <p:nvPr>
            <p:ph type="sldNum" sz="quarter" idx="16"/>
          </p:nvPr>
        </p:nvSpPr>
        <p:spPr/>
        <p:txBody>
          <a:bodyPr/>
          <a:lstStyle/>
          <a:p>
            <a:fld id="{B0C199F8-A211-45E5-AEA2-CC5E857C2E77}" type="slidenum">
              <a:rPr kumimoji="1" lang="ja-JP" altLang="en-US" smtClean="0"/>
              <a:t>‹#›</a:t>
            </a:fld>
            <a:endParaRPr kumimoji="1" lang="ja-JP" altLang="en-US"/>
          </a:p>
        </p:txBody>
      </p:sp>
    </p:spTree>
    <p:extLst>
      <p:ext uri="{BB962C8B-B14F-4D97-AF65-F5344CB8AC3E}">
        <p14:creationId xmlns:p14="http://schemas.microsoft.com/office/powerpoint/2010/main" val="330080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61522C-640A-425D-9AF8-47D968953A51}" type="datetimeFigureOut">
              <a:rPr kumimoji="1" lang="ja-JP" altLang="en-US" smtClean="0"/>
              <a:t>2017/9/8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BA57BF-14B5-4B72-8145-CF59EB91734F}" type="slidenum">
              <a:rPr kumimoji="1" lang="ja-JP" altLang="en-US" smtClean="0"/>
              <a:t>‹#›</a:t>
            </a:fld>
            <a:endParaRPr kumimoji="1" lang="ja-JP" altLang="en-US"/>
          </a:p>
        </p:txBody>
      </p:sp>
    </p:spTree>
    <p:extLst>
      <p:ext uri="{BB962C8B-B14F-4D97-AF65-F5344CB8AC3E}">
        <p14:creationId xmlns:p14="http://schemas.microsoft.com/office/powerpoint/2010/main" val="310712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B97FC0-5162-46D8-A546-FAA7509392E4}" type="datetimeFigureOut">
              <a:rPr kumimoji="1" lang="ja-JP" altLang="en-US" smtClean="0"/>
              <a:t>2017/9/8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6B2EF2-02CB-4235-82AA-B0872F4D2ADC}" type="slidenum">
              <a:rPr kumimoji="1" lang="ja-JP" altLang="en-US" smtClean="0"/>
              <a:t>‹#›</a:t>
            </a:fld>
            <a:endParaRPr kumimoji="1" lang="ja-JP" altLang="en-US"/>
          </a:p>
        </p:txBody>
      </p:sp>
    </p:spTree>
    <p:extLst>
      <p:ext uri="{BB962C8B-B14F-4D97-AF65-F5344CB8AC3E}">
        <p14:creationId xmlns:p14="http://schemas.microsoft.com/office/powerpoint/2010/main" val="2959897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0"/>
            <a:ext cx="10691813" cy="98694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0" lang="ja-JP" altLang="ja-JP" sz="2263">
              <a:latin typeface="Times New Roman" pitchFamily="18" charset="0"/>
            </a:endParaRPr>
          </a:p>
        </p:txBody>
      </p:sp>
      <p:sp>
        <p:nvSpPr>
          <p:cNvPr id="1028" name="Rectangle 4"/>
          <p:cNvSpPr>
            <a:spLocks noGrp="1" noChangeArrowheads="1"/>
          </p:cNvSpPr>
          <p:nvPr>
            <p:ph type="title"/>
          </p:nvPr>
        </p:nvSpPr>
        <p:spPr bwMode="auto">
          <a:xfrm>
            <a:off x="1163850" y="89226"/>
            <a:ext cx="8369684" cy="75596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9" name="Rectangle 5"/>
          <p:cNvSpPr>
            <a:spLocks noGrp="1" noChangeArrowheads="1"/>
          </p:cNvSpPr>
          <p:nvPr>
            <p:ph type="body" idx="1"/>
          </p:nvPr>
        </p:nvSpPr>
        <p:spPr bwMode="auto">
          <a:xfrm>
            <a:off x="890985" y="1186435"/>
            <a:ext cx="8958106" cy="5533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 name="日付プレースホルダ 12"/>
          <p:cNvSpPr>
            <a:spLocks noGrp="1"/>
          </p:cNvSpPr>
          <p:nvPr>
            <p:ph type="dt" sz="half" idx="2"/>
          </p:nvPr>
        </p:nvSpPr>
        <p:spPr>
          <a:xfrm>
            <a:off x="980083" y="7006699"/>
            <a:ext cx="2494756" cy="402483"/>
          </a:xfrm>
          <a:prstGeom prst="rect">
            <a:avLst/>
          </a:prstGeom>
        </p:spPr>
        <p:txBody>
          <a:bodyPr vert="horz" lIns="91440" tIns="45720" rIns="91440" bIns="45720" rtlCol="0" anchor="ctr"/>
          <a:lstStyle>
            <a:lvl1pPr algn="l">
              <a:defRPr sz="1323">
                <a:solidFill>
                  <a:schemeClr val="tx1">
                    <a:tint val="75000"/>
                  </a:schemeClr>
                </a:solidFill>
              </a:defRPr>
            </a:lvl1pPr>
          </a:lstStyle>
          <a:p>
            <a:r>
              <a:rPr lang="en-US" altLang="ja-JP" dirty="0"/>
              <a:t>2017/9/8</a:t>
            </a:r>
            <a:endParaRPr lang="ja-JP" altLang="en-US" dirty="0"/>
          </a:p>
        </p:txBody>
      </p:sp>
      <p:sp>
        <p:nvSpPr>
          <p:cNvPr id="14" name="フッター プレースホルダ 13"/>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ltLang="en-US" dirty="0"/>
          </a:p>
        </p:txBody>
      </p:sp>
      <p:sp>
        <p:nvSpPr>
          <p:cNvPr id="15" name="スライド番号プレースホルダ 14"/>
          <p:cNvSpPr>
            <a:spLocks noGrp="1"/>
          </p:cNvSpPr>
          <p:nvPr>
            <p:ph type="sldNum" sz="quarter" idx="4"/>
          </p:nvPr>
        </p:nvSpPr>
        <p:spPr>
          <a:xfrm>
            <a:off x="7306072" y="7006699"/>
            <a:ext cx="249475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0C199F8-A211-45E5-AEA2-CC5E857C2E77}" type="slidenum">
              <a:rPr kumimoji="1" lang="ja-JP" altLang="en-US" smtClean="0"/>
              <a:t>‹#›</a:t>
            </a:fld>
            <a:endParaRPr kumimoji="1" lang="ja-JP" altLang="en-US"/>
          </a:p>
        </p:txBody>
      </p:sp>
    </p:spTree>
    <p:extLst>
      <p:ext uri="{BB962C8B-B14F-4D97-AF65-F5344CB8AC3E}">
        <p14:creationId xmlns:p14="http://schemas.microsoft.com/office/powerpoint/2010/main" val="2653205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ctr" rtl="0" eaLnBrk="1" fontAlgn="base" hangingPunct="1">
        <a:spcBef>
          <a:spcPct val="0"/>
        </a:spcBef>
        <a:spcAft>
          <a:spcPct val="0"/>
        </a:spcAft>
        <a:defRPr kumimoji="1" sz="3968">
          <a:solidFill>
            <a:schemeClr val="accent1">
              <a:lumMod val="50000"/>
            </a:schemeClr>
          </a:solidFill>
          <a:latin typeface="+mj-lt"/>
          <a:ea typeface="+mj-ea"/>
          <a:cs typeface="+mj-cs"/>
        </a:defRPr>
      </a:lvl1pPr>
      <a:lvl2pPr algn="l" rtl="0" eaLnBrk="1" fontAlgn="base" hangingPunct="1">
        <a:spcBef>
          <a:spcPct val="0"/>
        </a:spcBef>
        <a:spcAft>
          <a:spcPct val="0"/>
        </a:spcAft>
        <a:defRPr kumimoji="1" sz="4409">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4409">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4409">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4409">
          <a:solidFill>
            <a:schemeClr val="tx2"/>
          </a:solidFill>
          <a:latin typeface="Arial" charset="0"/>
          <a:ea typeface="ＭＳ Ｐゴシック" pitchFamily="50" charset="-128"/>
        </a:defRPr>
      </a:lvl5pPr>
      <a:lvl6pPr marL="503972" algn="l" rtl="0" eaLnBrk="1" fontAlgn="base" hangingPunct="1">
        <a:spcBef>
          <a:spcPct val="0"/>
        </a:spcBef>
        <a:spcAft>
          <a:spcPct val="0"/>
        </a:spcAft>
        <a:defRPr kumimoji="1" sz="4409">
          <a:solidFill>
            <a:schemeClr val="tx2"/>
          </a:solidFill>
          <a:latin typeface="Arial" charset="0"/>
          <a:ea typeface="ＭＳ Ｐゴシック" pitchFamily="50" charset="-128"/>
        </a:defRPr>
      </a:lvl6pPr>
      <a:lvl7pPr marL="1007943" algn="l" rtl="0" eaLnBrk="1" fontAlgn="base" hangingPunct="1">
        <a:spcBef>
          <a:spcPct val="0"/>
        </a:spcBef>
        <a:spcAft>
          <a:spcPct val="0"/>
        </a:spcAft>
        <a:defRPr kumimoji="1" sz="4409">
          <a:solidFill>
            <a:schemeClr val="tx2"/>
          </a:solidFill>
          <a:latin typeface="Arial" charset="0"/>
          <a:ea typeface="ＭＳ Ｐゴシック" pitchFamily="50" charset="-128"/>
        </a:defRPr>
      </a:lvl7pPr>
      <a:lvl8pPr marL="1511915" algn="l" rtl="0" eaLnBrk="1" fontAlgn="base" hangingPunct="1">
        <a:spcBef>
          <a:spcPct val="0"/>
        </a:spcBef>
        <a:spcAft>
          <a:spcPct val="0"/>
        </a:spcAft>
        <a:defRPr kumimoji="1" sz="4409">
          <a:solidFill>
            <a:schemeClr val="tx2"/>
          </a:solidFill>
          <a:latin typeface="Arial" charset="0"/>
          <a:ea typeface="ＭＳ Ｐゴシック" pitchFamily="50" charset="-128"/>
        </a:defRPr>
      </a:lvl8pPr>
      <a:lvl9pPr marL="2015886" algn="l" rtl="0" eaLnBrk="1" fontAlgn="base" hangingPunct="1">
        <a:spcBef>
          <a:spcPct val="0"/>
        </a:spcBef>
        <a:spcAft>
          <a:spcPct val="0"/>
        </a:spcAft>
        <a:defRPr kumimoji="1" sz="4409">
          <a:solidFill>
            <a:schemeClr val="tx2"/>
          </a:solidFill>
          <a:latin typeface="Arial" charset="0"/>
          <a:ea typeface="ＭＳ Ｐゴシック" pitchFamily="50" charset="-128"/>
        </a:defRPr>
      </a:lvl9pPr>
    </p:titleStyle>
    <p:bodyStyle>
      <a:lvl1pPr marL="493472" indent="-493472" algn="l" rtl="0" eaLnBrk="1" fontAlgn="base" hangingPunct="1">
        <a:spcBef>
          <a:spcPct val="20000"/>
        </a:spcBef>
        <a:spcAft>
          <a:spcPct val="0"/>
        </a:spcAft>
        <a:buClr>
          <a:schemeClr val="accent1"/>
        </a:buClr>
        <a:buSzPct val="70000"/>
        <a:buFont typeface="Wingdings" pitchFamily="2" charset="2"/>
        <a:buChar char="n"/>
        <a:defRPr kumimoji="1" sz="3527">
          <a:solidFill>
            <a:schemeClr val="tx1"/>
          </a:solidFill>
          <a:latin typeface="+mn-lt"/>
          <a:ea typeface="+mn-ea"/>
          <a:cs typeface="+mn-cs"/>
        </a:defRPr>
      </a:lvl1pPr>
      <a:lvl2pPr marL="979945" indent="-484723" algn="l" rtl="0" eaLnBrk="1" fontAlgn="base" hangingPunct="1">
        <a:spcBef>
          <a:spcPct val="20000"/>
        </a:spcBef>
        <a:spcAft>
          <a:spcPct val="0"/>
        </a:spcAft>
        <a:buClr>
          <a:schemeClr val="hlink"/>
        </a:buClr>
        <a:buSzPct val="65000"/>
        <a:buFont typeface="Wingdings" pitchFamily="2" charset="2"/>
        <a:buChar char="¡"/>
        <a:defRPr kumimoji="1" sz="3086">
          <a:solidFill>
            <a:schemeClr val="tx1"/>
          </a:solidFill>
          <a:latin typeface="+mn-lt"/>
          <a:ea typeface="+mn-ea"/>
        </a:defRPr>
      </a:lvl2pPr>
      <a:lvl3pPr marL="1426170" indent="-444475" algn="l" rtl="0" eaLnBrk="1" fontAlgn="base" hangingPunct="1">
        <a:spcBef>
          <a:spcPct val="20000"/>
        </a:spcBef>
        <a:spcAft>
          <a:spcPct val="0"/>
        </a:spcAft>
        <a:buClr>
          <a:schemeClr val="accent1"/>
        </a:buClr>
        <a:buSzPct val="70000"/>
        <a:buFont typeface="Wingdings" pitchFamily="2" charset="2"/>
        <a:buChar char="n"/>
        <a:defRPr kumimoji="1" sz="2646">
          <a:solidFill>
            <a:schemeClr val="tx1"/>
          </a:solidFill>
          <a:latin typeface="+mn-lt"/>
          <a:ea typeface="+mn-ea"/>
        </a:defRPr>
      </a:lvl3pPr>
      <a:lvl4pPr marL="1853146" indent="-425227" algn="l" rtl="0" eaLnBrk="1" fontAlgn="base" hangingPunct="1">
        <a:spcBef>
          <a:spcPct val="20000"/>
        </a:spcBef>
        <a:spcAft>
          <a:spcPct val="0"/>
        </a:spcAft>
        <a:buClr>
          <a:schemeClr val="hlink"/>
        </a:buClr>
        <a:buSzPct val="75000"/>
        <a:buFont typeface="Wingdings" pitchFamily="2" charset="2"/>
        <a:buChar char="¡"/>
        <a:defRPr kumimoji="1" sz="2205">
          <a:solidFill>
            <a:schemeClr val="tx1"/>
          </a:solidFill>
          <a:latin typeface="+mn-lt"/>
          <a:ea typeface="+mn-ea"/>
        </a:defRPr>
      </a:lvl4pPr>
      <a:lvl5pPr marL="2281871"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5pPr>
      <a:lvl6pPr marL="2785843"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6pPr>
      <a:lvl7pPr marL="3289814"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7pPr>
      <a:lvl8pPr marL="3793786"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8pPr>
      <a:lvl9pPr marL="4297757"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8.jpe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8.jpe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en-US" altLang="ja-JP" dirty="0"/>
              <a:t>2017/9/8</a:t>
            </a:r>
          </a:p>
          <a:p>
            <a:r>
              <a:rPr lang="ja-JP" altLang="en-US" dirty="0"/>
              <a:t>榎本　嘉範</a:t>
            </a:r>
            <a:endParaRPr kumimoji="1" lang="ja-JP" altLang="en-US" dirty="0"/>
          </a:p>
        </p:txBody>
      </p:sp>
      <p:sp>
        <p:nvSpPr>
          <p:cNvPr id="3" name="タイトル 2"/>
          <p:cNvSpPr>
            <a:spLocks noGrp="1"/>
          </p:cNvSpPr>
          <p:nvPr>
            <p:ph type="ctrTitle"/>
          </p:nvPr>
        </p:nvSpPr>
        <p:spPr/>
        <p:txBody>
          <a:bodyPr/>
          <a:lstStyle/>
          <a:p>
            <a:r>
              <a:rPr lang="en-US" altLang="ja-JP" sz="3600" dirty="0"/>
              <a:t>Pulse magnet</a:t>
            </a:r>
            <a:r>
              <a:rPr lang="ja-JP" altLang="en-US" sz="3600" dirty="0"/>
              <a:t>の現状</a:t>
            </a:r>
            <a:endParaRPr kumimoji="1" lang="ja-JP" altLang="en-US" sz="3600" dirty="0"/>
          </a:p>
        </p:txBody>
      </p:sp>
      <p:sp>
        <p:nvSpPr>
          <p:cNvPr id="4" name="日付プレースホルダー 3"/>
          <p:cNvSpPr>
            <a:spLocks noGrp="1"/>
          </p:cNvSpPr>
          <p:nvPr>
            <p:ph type="dt" sz="half" idx="10"/>
          </p:nvPr>
        </p:nvSpPr>
        <p:spPr/>
        <p:txBody>
          <a:bodyPr/>
          <a:lstStyle/>
          <a:p>
            <a:endParaRPr lang="ja-JP" altLang="en-US" dirty="0"/>
          </a:p>
        </p:txBody>
      </p:sp>
      <p:sp>
        <p:nvSpPr>
          <p:cNvPr id="5" name="スライド番号プレースホルダー 4"/>
          <p:cNvSpPr>
            <a:spLocks noGrp="1"/>
          </p:cNvSpPr>
          <p:nvPr>
            <p:ph type="sldNum" sz="quarter" idx="11"/>
          </p:nvPr>
        </p:nvSpPr>
        <p:spPr/>
        <p:txBody>
          <a:bodyPr/>
          <a:lstStyle/>
          <a:p>
            <a:fld id="{B0C199F8-A211-45E5-AEA2-CC5E857C2E77}" type="slidenum">
              <a:rPr kumimoji="1" lang="ja-JP" altLang="en-US" smtClean="0"/>
              <a:t>1</a:t>
            </a:fld>
            <a:endParaRPr kumimoji="1" lang="ja-JP" altLang="en-US"/>
          </a:p>
        </p:txBody>
      </p:sp>
      <p:sp>
        <p:nvSpPr>
          <p:cNvPr id="6" name="フッター プレースホルダー 5"/>
          <p:cNvSpPr>
            <a:spLocks noGrp="1"/>
          </p:cNvSpPr>
          <p:nvPr>
            <p:ph type="ftr" sz="quarter" idx="12"/>
          </p:nvPr>
        </p:nvSpPr>
        <p:spPr/>
        <p:txBody>
          <a:bodyPr/>
          <a:lstStyle/>
          <a:p>
            <a:endParaRPr lang="en-US" altLang="en-US" dirty="0"/>
          </a:p>
        </p:txBody>
      </p:sp>
    </p:spTree>
    <p:extLst>
      <p:ext uri="{BB962C8B-B14F-4D97-AF65-F5344CB8AC3E}">
        <p14:creationId xmlns:p14="http://schemas.microsoft.com/office/powerpoint/2010/main" val="269881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214B3-B731-4B9A-84A5-1B3E6853AA63}"/>
              </a:ext>
            </a:extLst>
          </p:cNvPr>
          <p:cNvSpPr>
            <a:spLocks noGrp="1"/>
          </p:cNvSpPr>
          <p:nvPr>
            <p:ph type="title"/>
          </p:nvPr>
        </p:nvSpPr>
        <p:spPr/>
        <p:txBody>
          <a:bodyPr/>
          <a:lstStyle/>
          <a:p>
            <a:r>
              <a:rPr lang="ja-JP" altLang="en-US" dirty="0"/>
              <a:t>設置工事について </a:t>
            </a:r>
            <a:r>
              <a:rPr lang="en-US" altLang="ja-JP" dirty="0"/>
              <a:t>3</a:t>
            </a:r>
            <a:endParaRPr kumimoji="1" lang="ja-JP" altLang="en-US" dirty="0"/>
          </a:p>
        </p:txBody>
      </p:sp>
      <p:sp>
        <p:nvSpPr>
          <p:cNvPr id="4" name="日付プレースホルダー 3">
            <a:extLst>
              <a:ext uri="{FF2B5EF4-FFF2-40B4-BE49-F238E27FC236}">
                <a16:creationId xmlns:a16="http://schemas.microsoft.com/office/drawing/2014/main" id="{0F0F402B-FA67-4555-BCB3-A760FB2A594A}"/>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08FEED3F-F130-4B83-9B50-62C6CC7DD652}"/>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5820B33F-EBBB-44AB-9F2A-86F836D69349}"/>
              </a:ext>
            </a:extLst>
          </p:cNvPr>
          <p:cNvSpPr>
            <a:spLocks noGrp="1"/>
          </p:cNvSpPr>
          <p:nvPr>
            <p:ph type="sldNum" sz="quarter" idx="16"/>
          </p:nvPr>
        </p:nvSpPr>
        <p:spPr/>
        <p:txBody>
          <a:bodyPr/>
          <a:lstStyle/>
          <a:p>
            <a:fld id="{B0C199F8-A211-45E5-AEA2-CC5E857C2E77}" type="slidenum">
              <a:rPr kumimoji="1" lang="ja-JP" altLang="en-US" smtClean="0"/>
              <a:t>10</a:t>
            </a:fld>
            <a:endParaRPr kumimoji="1" lang="ja-JP" altLang="en-US"/>
          </a:p>
        </p:txBody>
      </p:sp>
      <p:pic>
        <p:nvPicPr>
          <p:cNvPr id="2050" name="Picture 2" descr="20170331Di-0030">
            <a:extLst>
              <a:ext uri="{FF2B5EF4-FFF2-40B4-BE49-F238E27FC236}">
                <a16:creationId xmlns:a16="http://schemas.microsoft.com/office/drawing/2014/main" id="{2B156615-7E75-486F-B5ED-6652B6980AC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330" y="1043533"/>
            <a:ext cx="4320480" cy="64807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96F776B-7260-475C-8F27-04CF22AB7967}"/>
              </a:ext>
            </a:extLst>
          </p:cNvPr>
          <p:cNvSpPr txBox="1"/>
          <p:nvPr/>
        </p:nvSpPr>
        <p:spPr>
          <a:xfrm>
            <a:off x="4625826" y="1115541"/>
            <a:ext cx="5702202" cy="2303772"/>
          </a:xfrm>
          <a:prstGeom prst="rect">
            <a:avLst/>
          </a:prstGeom>
          <a:noFill/>
        </p:spPr>
        <p:txBody>
          <a:bodyPr wrap="none" rtlCol="0">
            <a:spAutoFit/>
          </a:bodyPr>
          <a:lstStyle/>
          <a:p>
            <a:r>
              <a:rPr kumimoji="1" lang="en-US" altLang="ja-JP" dirty="0"/>
              <a:t>5/15</a:t>
            </a:r>
            <a:r>
              <a:rPr kumimoji="1" lang="ja-JP" altLang="en-US" dirty="0" err="1"/>
              <a:t>までに</a:t>
            </a:r>
            <a:endParaRPr kumimoji="1" lang="en-US" altLang="ja-JP" dirty="0"/>
          </a:p>
          <a:p>
            <a:r>
              <a:rPr lang="en-US" altLang="ja-JP" dirty="0"/>
              <a:t>  1,</a:t>
            </a:r>
            <a:r>
              <a:rPr lang="ja-JP" altLang="en-US" dirty="0"/>
              <a:t>架台組み立て</a:t>
            </a:r>
            <a:endParaRPr lang="en-US" altLang="ja-JP" dirty="0"/>
          </a:p>
          <a:p>
            <a:r>
              <a:rPr lang="en-US" altLang="ja-JP" dirty="0"/>
              <a:t>  2,</a:t>
            </a:r>
            <a:r>
              <a:rPr lang="ja-JP" altLang="en-US" dirty="0"/>
              <a:t>マグネット設置</a:t>
            </a:r>
            <a:endParaRPr lang="en-US" altLang="ja-JP" dirty="0"/>
          </a:p>
          <a:p>
            <a:r>
              <a:rPr lang="en-US" altLang="ja-JP" dirty="0"/>
              <a:t>  3,</a:t>
            </a:r>
            <a:r>
              <a:rPr lang="ja-JP" altLang="en-US" dirty="0"/>
              <a:t>ダクトサポート、ダクト組み込み</a:t>
            </a:r>
            <a:endParaRPr lang="en-US" altLang="ja-JP" dirty="0"/>
          </a:p>
          <a:p>
            <a:r>
              <a:rPr lang="en-US" altLang="ja-JP" dirty="0"/>
              <a:t>  4,BPM</a:t>
            </a:r>
            <a:r>
              <a:rPr lang="ja-JP" altLang="en-US" dirty="0"/>
              <a:t>設置</a:t>
            </a:r>
            <a:endParaRPr lang="en-US" altLang="ja-JP" dirty="0"/>
          </a:p>
          <a:p>
            <a:r>
              <a:rPr lang="en-US" altLang="ja-JP" dirty="0"/>
              <a:t>  5,</a:t>
            </a:r>
            <a:r>
              <a:rPr lang="ja-JP" altLang="en-US" dirty="0"/>
              <a:t>トラッカーによる架台上のマグネットアライメント</a:t>
            </a:r>
            <a:endParaRPr lang="en-US" altLang="ja-JP" dirty="0"/>
          </a:p>
          <a:p>
            <a:r>
              <a:rPr lang="ja-JP" altLang="en-US" dirty="0"/>
              <a:t>を済ませる。</a:t>
            </a:r>
            <a:endParaRPr kumimoji="1" lang="ja-JP" altLang="en-US" dirty="0"/>
          </a:p>
        </p:txBody>
      </p:sp>
      <p:sp>
        <p:nvSpPr>
          <p:cNvPr id="3" name="テキスト ボックス 2">
            <a:extLst>
              <a:ext uri="{FF2B5EF4-FFF2-40B4-BE49-F238E27FC236}">
                <a16:creationId xmlns:a16="http://schemas.microsoft.com/office/drawing/2014/main" id="{7701800B-B424-4870-A446-18BC61AA6BE1}"/>
              </a:ext>
            </a:extLst>
          </p:cNvPr>
          <p:cNvSpPr txBox="1"/>
          <p:nvPr/>
        </p:nvSpPr>
        <p:spPr>
          <a:xfrm>
            <a:off x="2305498" y="7143195"/>
            <a:ext cx="219803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800" dirty="0"/>
              <a:t>2017/3/31 </a:t>
            </a:r>
            <a:r>
              <a:rPr kumimoji="1" lang="ja-JP" altLang="en-US" sz="1800" dirty="0"/>
              <a:t>峠氏撮影</a:t>
            </a:r>
          </a:p>
        </p:txBody>
      </p:sp>
    </p:spTree>
    <p:extLst>
      <p:ext uri="{BB962C8B-B14F-4D97-AF65-F5344CB8AC3E}">
        <p14:creationId xmlns:p14="http://schemas.microsoft.com/office/powerpoint/2010/main" val="37180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設置工事について </a:t>
            </a:r>
            <a:r>
              <a:rPr kumimoji="1" lang="en-US" altLang="ja-JP" dirty="0"/>
              <a:t>4</a:t>
            </a:r>
            <a:endParaRPr kumimoji="1" lang="ja-JP" altLang="en-US" dirty="0"/>
          </a:p>
        </p:txBody>
      </p:sp>
      <p:pic>
        <p:nvPicPr>
          <p:cNvPr id="7" name="コンテンツ プレースホルダー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3108" y="1420776"/>
            <a:ext cx="8810872" cy="4956114"/>
          </a:xfrm>
        </p:spPr>
      </p:pic>
      <p:sp>
        <p:nvSpPr>
          <p:cNvPr id="4" name="日付プレースホルダー 3"/>
          <p:cNvSpPr>
            <a:spLocks noGrp="1"/>
          </p:cNvSpPr>
          <p:nvPr>
            <p:ph type="dt" sz="half" idx="14"/>
          </p:nvPr>
        </p:nvSpPr>
        <p:spPr/>
        <p:txBody>
          <a:bodyPr/>
          <a:lstStyle/>
          <a:p>
            <a:endParaRPr lang="ja-JP" altLang="en-US" dirty="0"/>
          </a:p>
        </p:txBody>
      </p:sp>
      <p:sp>
        <p:nvSpPr>
          <p:cNvPr id="5" name="フッター プレースホルダー 4"/>
          <p:cNvSpPr>
            <a:spLocks noGrp="1"/>
          </p:cNvSpPr>
          <p:nvPr>
            <p:ph type="ftr" sz="quarter" idx="15"/>
          </p:nvPr>
        </p:nvSpPr>
        <p:spPr/>
        <p:txBody>
          <a:bodyPr/>
          <a:lstStyle/>
          <a:p>
            <a:endParaRPr lang="en-US" altLang="en-US" dirty="0"/>
          </a:p>
        </p:txBody>
      </p:sp>
      <p:sp>
        <p:nvSpPr>
          <p:cNvPr id="6" name="スライド番号プレースホルダー 5"/>
          <p:cNvSpPr>
            <a:spLocks noGrp="1"/>
          </p:cNvSpPr>
          <p:nvPr>
            <p:ph type="sldNum" sz="quarter" idx="16"/>
          </p:nvPr>
        </p:nvSpPr>
        <p:spPr/>
        <p:txBody>
          <a:bodyPr/>
          <a:lstStyle/>
          <a:p>
            <a:fld id="{B0C199F8-A211-45E5-AEA2-CC5E857C2E77}" type="slidenum">
              <a:rPr kumimoji="1" lang="ja-JP" altLang="en-US" smtClean="0"/>
              <a:t>11</a:t>
            </a:fld>
            <a:endParaRPr kumimoji="1" lang="ja-JP" altLang="en-US"/>
          </a:p>
        </p:txBody>
      </p:sp>
      <p:sp>
        <p:nvSpPr>
          <p:cNvPr id="3" name="テキスト ボックス 2">
            <a:extLst>
              <a:ext uri="{FF2B5EF4-FFF2-40B4-BE49-F238E27FC236}">
                <a16:creationId xmlns:a16="http://schemas.microsoft.com/office/drawing/2014/main" id="{C68B223E-63BC-471D-B96F-706124FAD389}"/>
              </a:ext>
            </a:extLst>
          </p:cNvPr>
          <p:cNvSpPr txBox="1"/>
          <p:nvPr/>
        </p:nvSpPr>
        <p:spPr>
          <a:xfrm>
            <a:off x="604063" y="6467928"/>
            <a:ext cx="9483686" cy="40825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ja-JP" dirty="0">
                <a:solidFill>
                  <a:srgbClr val="002060"/>
                </a:solidFill>
              </a:rPr>
              <a:t>DC</a:t>
            </a:r>
            <a:r>
              <a:rPr lang="ja-JP" altLang="en-US" dirty="0">
                <a:solidFill>
                  <a:srgbClr val="002060"/>
                </a:solidFill>
              </a:rPr>
              <a:t> </a:t>
            </a:r>
            <a:r>
              <a:rPr lang="en-US" altLang="ja-JP" dirty="0">
                <a:solidFill>
                  <a:srgbClr val="002060"/>
                </a:solidFill>
              </a:rPr>
              <a:t>magnet</a:t>
            </a:r>
            <a:r>
              <a:rPr lang="ja-JP" altLang="en-US" dirty="0">
                <a:solidFill>
                  <a:srgbClr val="002060"/>
                </a:solidFill>
              </a:rPr>
              <a:t>の撤去、</a:t>
            </a:r>
            <a:r>
              <a:rPr lang="en-US" altLang="ja-JP" dirty="0">
                <a:solidFill>
                  <a:srgbClr val="002060"/>
                </a:solidFill>
              </a:rPr>
              <a:t>pulse magnet</a:t>
            </a:r>
            <a:r>
              <a:rPr lang="ja-JP" altLang="en-US" dirty="0">
                <a:solidFill>
                  <a:srgbClr val="002060"/>
                </a:solidFill>
              </a:rPr>
              <a:t>のトンネル内での設置は</a:t>
            </a:r>
            <a:r>
              <a:rPr lang="en-US" altLang="ja-JP" dirty="0">
                <a:solidFill>
                  <a:srgbClr val="002060"/>
                </a:solidFill>
              </a:rPr>
              <a:t>6</a:t>
            </a:r>
            <a:r>
              <a:rPr lang="ja-JP" altLang="en-US" dirty="0">
                <a:solidFill>
                  <a:srgbClr val="002060"/>
                </a:solidFill>
              </a:rPr>
              <a:t>月中旬までにほぼ完了</a:t>
            </a:r>
            <a:endParaRPr kumimoji="1" lang="ja-JP" altLang="en-US" dirty="0">
              <a:solidFill>
                <a:srgbClr val="002060"/>
              </a:solidFill>
            </a:endParaRPr>
          </a:p>
        </p:txBody>
      </p:sp>
    </p:spTree>
    <p:extLst>
      <p:ext uri="{BB962C8B-B14F-4D97-AF65-F5344CB8AC3E}">
        <p14:creationId xmlns:p14="http://schemas.microsoft.com/office/powerpoint/2010/main" val="65411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A4746-FC8D-4658-8F73-496357FC934B}"/>
              </a:ext>
            </a:extLst>
          </p:cNvPr>
          <p:cNvSpPr>
            <a:spLocks noGrp="1"/>
          </p:cNvSpPr>
          <p:nvPr>
            <p:ph type="title"/>
          </p:nvPr>
        </p:nvSpPr>
        <p:spPr/>
        <p:txBody>
          <a:bodyPr/>
          <a:lstStyle/>
          <a:p>
            <a:r>
              <a:rPr kumimoji="1" lang="ja-JP" altLang="en-US" dirty="0"/>
              <a:t>設置工事について </a:t>
            </a:r>
            <a:r>
              <a:rPr kumimoji="1" lang="en-US" altLang="ja-JP" dirty="0"/>
              <a:t>5</a:t>
            </a:r>
            <a:endParaRPr kumimoji="1" lang="ja-JP" altLang="en-US" dirty="0"/>
          </a:p>
        </p:txBody>
      </p:sp>
      <p:pic>
        <p:nvPicPr>
          <p:cNvPr id="8" name="コンテンツ プレースホルダー 7">
            <a:extLst>
              <a:ext uri="{FF2B5EF4-FFF2-40B4-BE49-F238E27FC236}">
                <a16:creationId xmlns:a16="http://schemas.microsoft.com/office/drawing/2014/main" id="{7E5C3272-5989-48C9-8411-6A0BB7E878E8}"/>
              </a:ext>
            </a:extLst>
          </p:cNvPr>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t="9949" r="21404"/>
          <a:stretch/>
        </p:blipFill>
        <p:spPr>
          <a:xfrm>
            <a:off x="1694656" y="2627709"/>
            <a:ext cx="5739482" cy="4931966"/>
          </a:xfrm>
        </p:spPr>
      </p:pic>
      <p:sp>
        <p:nvSpPr>
          <p:cNvPr id="4" name="日付プレースホルダー 3">
            <a:extLst>
              <a:ext uri="{FF2B5EF4-FFF2-40B4-BE49-F238E27FC236}">
                <a16:creationId xmlns:a16="http://schemas.microsoft.com/office/drawing/2014/main" id="{5EA4AAE9-B064-4925-A1AD-A7EE158D19AB}"/>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B2CDB537-1776-487D-80EE-8B680D6CCE70}"/>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ED1BAEA3-E3C9-4BD7-B661-C59A2383F64C}"/>
              </a:ext>
            </a:extLst>
          </p:cNvPr>
          <p:cNvSpPr>
            <a:spLocks noGrp="1"/>
          </p:cNvSpPr>
          <p:nvPr>
            <p:ph type="sldNum" sz="quarter" idx="16"/>
          </p:nvPr>
        </p:nvSpPr>
        <p:spPr/>
        <p:txBody>
          <a:bodyPr/>
          <a:lstStyle/>
          <a:p>
            <a:fld id="{B0C199F8-A211-45E5-AEA2-CC5E857C2E77}" type="slidenum">
              <a:rPr kumimoji="1" lang="ja-JP" altLang="en-US" smtClean="0"/>
              <a:t>12</a:t>
            </a:fld>
            <a:endParaRPr kumimoji="1" lang="ja-JP" altLang="en-US"/>
          </a:p>
        </p:txBody>
      </p:sp>
      <p:sp>
        <p:nvSpPr>
          <p:cNvPr id="9" name="テキスト ボックス 8">
            <a:extLst>
              <a:ext uri="{FF2B5EF4-FFF2-40B4-BE49-F238E27FC236}">
                <a16:creationId xmlns:a16="http://schemas.microsoft.com/office/drawing/2014/main" id="{14183A9C-C4FA-4FFE-85E0-ABD6B923FCDC}"/>
              </a:ext>
            </a:extLst>
          </p:cNvPr>
          <p:cNvSpPr txBox="1"/>
          <p:nvPr/>
        </p:nvSpPr>
        <p:spPr>
          <a:xfrm>
            <a:off x="17314" y="1067882"/>
            <a:ext cx="5777544" cy="7241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dirty="0">
                <a:solidFill>
                  <a:srgbClr val="002060"/>
                </a:solidFill>
              </a:rPr>
              <a:t>パルスマグネット電源筐体標準構成（</a:t>
            </a:r>
            <a:r>
              <a:rPr kumimoji="1" lang="en-US" altLang="ja-JP" dirty="0">
                <a:solidFill>
                  <a:srgbClr val="002060"/>
                </a:solidFill>
              </a:rPr>
              <a:t>1 set = 8 </a:t>
            </a:r>
            <a:r>
              <a:rPr kumimoji="1" lang="en-US" altLang="ja-JP" dirty="0" err="1">
                <a:solidFill>
                  <a:srgbClr val="002060"/>
                </a:solidFill>
              </a:rPr>
              <a:t>ch</a:t>
            </a:r>
            <a:r>
              <a:rPr kumimoji="1" lang="ja-JP" altLang="en-US" dirty="0">
                <a:solidFill>
                  <a:srgbClr val="002060"/>
                </a:solidFill>
              </a:rPr>
              <a:t>）</a:t>
            </a:r>
            <a:endParaRPr kumimoji="1" lang="en-US" altLang="ja-JP" dirty="0">
              <a:solidFill>
                <a:srgbClr val="002060"/>
              </a:solidFill>
            </a:endParaRPr>
          </a:p>
          <a:p>
            <a:r>
              <a:rPr lang="en-US" altLang="ja-JP" dirty="0">
                <a:solidFill>
                  <a:srgbClr val="002060"/>
                </a:solidFill>
              </a:rPr>
              <a:t>[PF, PX, PY, PD] x2 </a:t>
            </a:r>
            <a:r>
              <a:rPr lang="ja-JP" altLang="en-US" dirty="0">
                <a:solidFill>
                  <a:srgbClr val="002060"/>
                </a:solidFill>
              </a:rPr>
              <a:t>→</a:t>
            </a:r>
            <a:r>
              <a:rPr lang="en-US" altLang="ja-JP" dirty="0">
                <a:solidFill>
                  <a:srgbClr val="002060"/>
                </a:solidFill>
              </a:rPr>
              <a:t>0.5 sector</a:t>
            </a:r>
            <a:r>
              <a:rPr lang="ja-JP" altLang="en-US" dirty="0">
                <a:solidFill>
                  <a:srgbClr val="002060"/>
                </a:solidFill>
              </a:rPr>
              <a:t>分をカバー</a:t>
            </a:r>
            <a:endParaRPr lang="en-US" altLang="ja-JP" dirty="0">
              <a:solidFill>
                <a:srgbClr val="002060"/>
              </a:solidFill>
            </a:endParaRPr>
          </a:p>
        </p:txBody>
      </p:sp>
      <p:sp>
        <p:nvSpPr>
          <p:cNvPr id="10" name="テキスト ボックス 9">
            <a:extLst>
              <a:ext uri="{FF2B5EF4-FFF2-40B4-BE49-F238E27FC236}">
                <a16:creationId xmlns:a16="http://schemas.microsoft.com/office/drawing/2014/main" id="{245967AD-3F0D-45CB-A161-DED788173FE9}"/>
              </a:ext>
            </a:extLst>
          </p:cNvPr>
          <p:cNvSpPr txBox="1"/>
          <p:nvPr/>
        </p:nvSpPr>
        <p:spPr>
          <a:xfrm>
            <a:off x="6930082" y="2081090"/>
            <a:ext cx="800219"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600" dirty="0"/>
              <a:t>制御系</a:t>
            </a:r>
          </a:p>
        </p:txBody>
      </p:sp>
      <p:sp>
        <p:nvSpPr>
          <p:cNvPr id="11" name="テキスト ボックス 10">
            <a:extLst>
              <a:ext uri="{FF2B5EF4-FFF2-40B4-BE49-F238E27FC236}">
                <a16:creationId xmlns:a16="http://schemas.microsoft.com/office/drawing/2014/main" id="{B1CE748C-ED3C-403F-AB2D-5455DF577B66}"/>
              </a:ext>
            </a:extLst>
          </p:cNvPr>
          <p:cNvSpPr txBox="1"/>
          <p:nvPr/>
        </p:nvSpPr>
        <p:spPr>
          <a:xfrm>
            <a:off x="4121770" y="1848410"/>
            <a:ext cx="259237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600" dirty="0"/>
              <a:t>パルス電源＋インターロック</a:t>
            </a:r>
            <a:endParaRPr kumimoji="1" lang="en-US" altLang="ja-JP" sz="1600" dirty="0"/>
          </a:p>
          <a:p>
            <a:r>
              <a:rPr lang="en-US" altLang="ja-JP" sz="1600" dirty="0"/>
              <a:t>Q2</a:t>
            </a:r>
            <a:r>
              <a:rPr lang="ja-JP" altLang="en-US" sz="1600" dirty="0"/>
              <a:t>台、</a:t>
            </a:r>
            <a:r>
              <a:rPr lang="en-US" altLang="ja-JP" sz="1600" dirty="0"/>
              <a:t>ST2</a:t>
            </a:r>
            <a:r>
              <a:rPr lang="ja-JP" altLang="en-US" sz="1600" dirty="0"/>
              <a:t>台分</a:t>
            </a:r>
            <a:endParaRPr kumimoji="1" lang="ja-JP" altLang="en-US" sz="1600" dirty="0"/>
          </a:p>
        </p:txBody>
      </p:sp>
      <p:sp>
        <p:nvSpPr>
          <p:cNvPr id="13" name="テキスト ボックス 12">
            <a:extLst>
              <a:ext uri="{FF2B5EF4-FFF2-40B4-BE49-F238E27FC236}">
                <a16:creationId xmlns:a16="http://schemas.microsoft.com/office/drawing/2014/main" id="{5544191D-D475-469F-B68B-7B99A5A4836C}"/>
              </a:ext>
            </a:extLst>
          </p:cNvPr>
          <p:cNvSpPr txBox="1"/>
          <p:nvPr/>
        </p:nvSpPr>
        <p:spPr>
          <a:xfrm>
            <a:off x="1313458" y="1848409"/>
            <a:ext cx="259237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600" dirty="0"/>
              <a:t>パルス電源＋インターロック</a:t>
            </a:r>
            <a:endParaRPr kumimoji="1" lang="en-US" altLang="ja-JP" sz="1600" dirty="0"/>
          </a:p>
          <a:p>
            <a:r>
              <a:rPr lang="en-US" altLang="ja-JP" sz="1600" dirty="0"/>
              <a:t>Q2</a:t>
            </a:r>
            <a:r>
              <a:rPr lang="ja-JP" altLang="en-US" sz="1600" dirty="0"/>
              <a:t>台、</a:t>
            </a:r>
            <a:r>
              <a:rPr lang="en-US" altLang="ja-JP" sz="1600" dirty="0"/>
              <a:t>ST2</a:t>
            </a:r>
            <a:r>
              <a:rPr lang="ja-JP" altLang="en-US" sz="1600" dirty="0"/>
              <a:t>台分</a:t>
            </a:r>
            <a:endParaRPr kumimoji="1" lang="ja-JP" altLang="en-US" sz="1600" dirty="0"/>
          </a:p>
        </p:txBody>
      </p:sp>
      <p:cxnSp>
        <p:nvCxnSpPr>
          <p:cNvPr id="15" name="直線矢印コネクタ 14">
            <a:extLst>
              <a:ext uri="{FF2B5EF4-FFF2-40B4-BE49-F238E27FC236}">
                <a16:creationId xmlns:a16="http://schemas.microsoft.com/office/drawing/2014/main" id="{0E959F15-2F07-439B-A0FF-9472D12209F1}"/>
              </a:ext>
            </a:extLst>
          </p:cNvPr>
          <p:cNvCxnSpPr>
            <a:stCxn id="10" idx="2"/>
          </p:cNvCxnSpPr>
          <p:nvPr/>
        </p:nvCxnSpPr>
        <p:spPr>
          <a:xfrm flipH="1">
            <a:off x="6858074" y="2419644"/>
            <a:ext cx="472118" cy="568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2F64F8F-3FAE-44E2-AC60-24C4A2CF1FC5}"/>
              </a:ext>
            </a:extLst>
          </p:cNvPr>
          <p:cNvCxnSpPr>
            <a:cxnSpLocks/>
            <a:stCxn id="11" idx="2"/>
          </p:cNvCxnSpPr>
          <p:nvPr/>
        </p:nvCxnSpPr>
        <p:spPr>
          <a:xfrm>
            <a:off x="5417958" y="2433185"/>
            <a:ext cx="0" cy="706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4202ED3-132D-4DC3-9F98-83E4BC381631}"/>
              </a:ext>
            </a:extLst>
          </p:cNvPr>
          <p:cNvCxnSpPr>
            <a:cxnSpLocks/>
            <a:stCxn id="13" idx="2"/>
          </p:cNvCxnSpPr>
          <p:nvPr/>
        </p:nvCxnSpPr>
        <p:spPr>
          <a:xfrm>
            <a:off x="2609646" y="2433184"/>
            <a:ext cx="1368151" cy="554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53A926F-3B28-47DF-9064-9AFDBA33031B}"/>
              </a:ext>
            </a:extLst>
          </p:cNvPr>
          <p:cNvSpPr txBox="1"/>
          <p:nvPr/>
        </p:nvSpPr>
        <p:spPr>
          <a:xfrm>
            <a:off x="7434138" y="3140149"/>
            <a:ext cx="3283271" cy="2062103"/>
          </a:xfrm>
          <a:prstGeom prst="rect">
            <a:avLst/>
          </a:prstGeom>
          <a:noFill/>
        </p:spPr>
        <p:txBody>
          <a:bodyPr wrap="none" rtlCol="0">
            <a:spAutoFit/>
          </a:bodyPr>
          <a:lstStyle/>
          <a:p>
            <a:r>
              <a:rPr lang="ja-JP" altLang="en-US" sz="1600" dirty="0"/>
              <a:t>各機器の入手、製作</a:t>
            </a:r>
            <a:endParaRPr lang="en-US" altLang="ja-JP" sz="1600" dirty="0"/>
          </a:p>
          <a:p>
            <a:r>
              <a:rPr lang="ja-JP" altLang="en-US" sz="1600" dirty="0"/>
              <a:t>　</a:t>
            </a:r>
            <a:r>
              <a:rPr lang="en-US" altLang="ja-JP" sz="1600" dirty="0"/>
              <a:t>8</a:t>
            </a:r>
            <a:r>
              <a:rPr lang="ja-JP" altLang="en-US" sz="1600" dirty="0"/>
              <a:t>割り程度：</a:t>
            </a:r>
            <a:r>
              <a:rPr lang="en-US" altLang="ja-JP" sz="1600" dirty="0"/>
              <a:t>2016</a:t>
            </a:r>
            <a:r>
              <a:rPr lang="ja-JP" altLang="en-US" sz="1600" dirty="0"/>
              <a:t>年度中に完了</a:t>
            </a:r>
            <a:endParaRPr lang="en-US" altLang="ja-JP" sz="1600" dirty="0"/>
          </a:p>
          <a:p>
            <a:r>
              <a:rPr lang="ja-JP" altLang="en-US" sz="1600" dirty="0"/>
              <a:t>　残り</a:t>
            </a:r>
            <a:r>
              <a:rPr lang="en-US" altLang="ja-JP" sz="1600" dirty="0"/>
              <a:t>2</a:t>
            </a:r>
            <a:r>
              <a:rPr lang="ja-JP" altLang="en-US" sz="1600" dirty="0"/>
              <a:t>割： </a:t>
            </a:r>
            <a:r>
              <a:rPr lang="en-US" altLang="ja-JP" sz="1600" dirty="0"/>
              <a:t>2017/6</a:t>
            </a:r>
            <a:r>
              <a:rPr lang="ja-JP" altLang="en-US" sz="1600" dirty="0"/>
              <a:t>月までに完了</a:t>
            </a:r>
            <a:endParaRPr lang="en-US" altLang="ja-JP" sz="1600" dirty="0"/>
          </a:p>
          <a:p>
            <a:endParaRPr kumimoji="1" lang="en-US" altLang="ja-JP" sz="1600" dirty="0"/>
          </a:p>
          <a:p>
            <a:r>
              <a:rPr kumimoji="1" lang="ja-JP" altLang="en-US" sz="1600" dirty="0"/>
              <a:t>ギャラリー側も</a:t>
            </a:r>
            <a:r>
              <a:rPr kumimoji="1" lang="en-US" altLang="ja-JP" sz="1600" dirty="0"/>
              <a:t>5/15</a:t>
            </a:r>
            <a:r>
              <a:rPr kumimoji="1" lang="ja-JP" altLang="en-US" sz="1600" dirty="0"/>
              <a:t>より既存</a:t>
            </a:r>
            <a:r>
              <a:rPr kumimoji="1" lang="en-US" altLang="ja-JP" sz="1600" dirty="0"/>
              <a:t>DC</a:t>
            </a:r>
            <a:r>
              <a:rPr kumimoji="1" lang="ja-JP" altLang="en-US" sz="1600" dirty="0"/>
              <a:t>電源</a:t>
            </a:r>
            <a:endParaRPr kumimoji="1" lang="en-US" altLang="ja-JP" sz="1600" dirty="0"/>
          </a:p>
          <a:p>
            <a:r>
              <a:rPr lang="ja-JP" altLang="en-US" sz="1600" dirty="0"/>
              <a:t>の撤去作業を始め、</a:t>
            </a:r>
            <a:endParaRPr lang="en-US" altLang="ja-JP" sz="1600" dirty="0"/>
          </a:p>
          <a:p>
            <a:r>
              <a:rPr lang="en-US" altLang="ja-JP" sz="1600" dirty="0"/>
              <a:t>8</a:t>
            </a:r>
            <a:r>
              <a:rPr lang="ja-JP" altLang="en-US" sz="1600" dirty="0"/>
              <a:t>月末までに、機器の設置、配線</a:t>
            </a:r>
            <a:endParaRPr lang="en-US" altLang="ja-JP" sz="1600" dirty="0"/>
          </a:p>
          <a:p>
            <a:r>
              <a:rPr kumimoji="1" lang="ja-JP" altLang="en-US" sz="1600" dirty="0"/>
              <a:t>作業が完了した</a:t>
            </a:r>
            <a:r>
              <a:rPr lang="ja-JP" altLang="en-US" sz="1600" dirty="0"/>
              <a:t>。</a:t>
            </a:r>
            <a:endParaRPr kumimoji="1" lang="en-US" altLang="ja-JP" sz="1600" dirty="0"/>
          </a:p>
        </p:txBody>
      </p:sp>
    </p:spTree>
    <p:extLst>
      <p:ext uri="{BB962C8B-B14F-4D97-AF65-F5344CB8AC3E}">
        <p14:creationId xmlns:p14="http://schemas.microsoft.com/office/powerpoint/2010/main" val="163547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54B3E-B300-4180-A31A-44CD7DBB12D7}"/>
              </a:ext>
            </a:extLst>
          </p:cNvPr>
          <p:cNvSpPr>
            <a:spLocks noGrp="1"/>
          </p:cNvSpPr>
          <p:nvPr>
            <p:ph type="title"/>
          </p:nvPr>
        </p:nvSpPr>
        <p:spPr/>
        <p:txBody>
          <a:bodyPr/>
          <a:lstStyle/>
          <a:p>
            <a:r>
              <a:rPr kumimoji="1" lang="ja-JP" altLang="en-US" dirty="0"/>
              <a:t>ソフトの開発</a:t>
            </a:r>
          </a:p>
        </p:txBody>
      </p:sp>
      <p:sp>
        <p:nvSpPr>
          <p:cNvPr id="3" name="コンテンツ プレースホルダー 2">
            <a:extLst>
              <a:ext uri="{FF2B5EF4-FFF2-40B4-BE49-F238E27FC236}">
                <a16:creationId xmlns:a16="http://schemas.microsoft.com/office/drawing/2014/main" id="{C057EFAA-55BE-4B16-9D55-A34060E9EBA8}"/>
              </a:ext>
            </a:extLst>
          </p:cNvPr>
          <p:cNvSpPr>
            <a:spLocks noGrp="1"/>
          </p:cNvSpPr>
          <p:nvPr>
            <p:ph sz="quarter" idx="13"/>
          </p:nvPr>
        </p:nvSpPr>
        <p:spPr/>
        <p:txBody>
          <a:bodyPr/>
          <a:lstStyle/>
          <a:p>
            <a:r>
              <a:rPr kumimoji="1" lang="en-US" altLang="ja-JP" dirty="0"/>
              <a:t>8</a:t>
            </a:r>
            <a:r>
              <a:rPr kumimoji="1" lang="ja-JP" altLang="en-US" dirty="0"/>
              <a:t>月末までに各種</a:t>
            </a:r>
            <a:r>
              <a:rPr kumimoji="1" lang="en-US" altLang="ja-JP" dirty="0"/>
              <a:t>ver1</a:t>
            </a:r>
            <a:r>
              <a:rPr kumimoji="1" lang="ja-JP" altLang="en-US" dirty="0"/>
              <a:t>が完成</a:t>
            </a:r>
            <a:endParaRPr kumimoji="1" lang="en-US" altLang="ja-JP" dirty="0"/>
          </a:p>
          <a:p>
            <a:r>
              <a:rPr lang="ja-JP" altLang="en-US" dirty="0"/>
              <a:t>デバック作業、長期運転テストを実施中</a:t>
            </a:r>
            <a:endParaRPr lang="en-US" altLang="ja-JP" dirty="0"/>
          </a:p>
          <a:p>
            <a:r>
              <a:rPr lang="ja-JP" altLang="en-US" dirty="0"/>
              <a:t>現在のところ運転出来ない様な懸案事項はない</a:t>
            </a:r>
            <a:endParaRPr lang="en-US" altLang="ja-JP" dirty="0"/>
          </a:p>
          <a:p>
            <a:pPr lvl="1"/>
            <a:r>
              <a:rPr lang="ja-JP" altLang="en-US" dirty="0"/>
              <a:t>マイナーバグは日々修正</a:t>
            </a:r>
            <a:endParaRPr lang="en-US" altLang="ja-JP" dirty="0"/>
          </a:p>
          <a:p>
            <a:endParaRPr kumimoji="1" lang="en-US" altLang="ja-JP" dirty="0"/>
          </a:p>
        </p:txBody>
      </p:sp>
      <p:sp>
        <p:nvSpPr>
          <p:cNvPr id="4" name="日付プレースホルダー 3">
            <a:extLst>
              <a:ext uri="{FF2B5EF4-FFF2-40B4-BE49-F238E27FC236}">
                <a16:creationId xmlns:a16="http://schemas.microsoft.com/office/drawing/2014/main" id="{D78EA9D8-A62E-4212-A1A4-7D7B97DDDC8D}"/>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8625E18C-0591-432D-892A-7175C0724C49}"/>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E3E6323F-B05A-4010-88F9-F54AC8A9E674}"/>
              </a:ext>
            </a:extLst>
          </p:cNvPr>
          <p:cNvSpPr>
            <a:spLocks noGrp="1"/>
          </p:cNvSpPr>
          <p:nvPr>
            <p:ph type="sldNum" sz="quarter" idx="16"/>
          </p:nvPr>
        </p:nvSpPr>
        <p:spPr/>
        <p:txBody>
          <a:bodyPr/>
          <a:lstStyle/>
          <a:p>
            <a:fld id="{B0C199F8-A211-45E5-AEA2-CC5E857C2E77}" type="slidenum">
              <a:rPr kumimoji="1" lang="ja-JP" altLang="en-US" smtClean="0"/>
              <a:t>13</a:t>
            </a:fld>
            <a:endParaRPr kumimoji="1" lang="ja-JP" altLang="en-US"/>
          </a:p>
        </p:txBody>
      </p:sp>
    </p:spTree>
    <p:extLst>
      <p:ext uri="{BB962C8B-B14F-4D97-AF65-F5344CB8AC3E}">
        <p14:creationId xmlns:p14="http://schemas.microsoft.com/office/powerpoint/2010/main" val="51071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D94AC-CCC6-4727-833F-192B892EC279}"/>
              </a:ext>
            </a:extLst>
          </p:cNvPr>
          <p:cNvSpPr>
            <a:spLocks noGrp="1"/>
          </p:cNvSpPr>
          <p:nvPr>
            <p:ph type="title"/>
          </p:nvPr>
        </p:nvSpPr>
        <p:spPr/>
        <p:txBody>
          <a:bodyPr/>
          <a:lstStyle/>
          <a:p>
            <a:r>
              <a:rPr kumimoji="1" lang="ja-JP" altLang="en-US" dirty="0"/>
              <a:t>今後の予定</a:t>
            </a:r>
          </a:p>
        </p:txBody>
      </p:sp>
      <p:sp>
        <p:nvSpPr>
          <p:cNvPr id="3" name="コンテンツ プレースホルダー 2">
            <a:extLst>
              <a:ext uri="{FF2B5EF4-FFF2-40B4-BE49-F238E27FC236}">
                <a16:creationId xmlns:a16="http://schemas.microsoft.com/office/drawing/2014/main" id="{CEF6DFA3-E7BB-43BF-A58E-56243A0E26EB}"/>
              </a:ext>
            </a:extLst>
          </p:cNvPr>
          <p:cNvSpPr>
            <a:spLocks noGrp="1"/>
          </p:cNvSpPr>
          <p:nvPr>
            <p:ph sz="quarter" idx="13"/>
          </p:nvPr>
        </p:nvSpPr>
        <p:spPr/>
        <p:txBody>
          <a:bodyPr/>
          <a:lstStyle/>
          <a:p>
            <a:r>
              <a:rPr kumimoji="1" lang="ja-JP" altLang="en-US" dirty="0"/>
              <a:t>ソフト、ハードのデバックを兼ねた試験運転を</a:t>
            </a:r>
            <a:r>
              <a:rPr kumimoji="1" lang="en-US" altLang="ja-JP" dirty="0"/>
              <a:t>9/6</a:t>
            </a:r>
            <a:r>
              <a:rPr kumimoji="1" lang="ja-JP" altLang="en-US" dirty="0"/>
              <a:t>より開始</a:t>
            </a:r>
            <a:endParaRPr kumimoji="1" lang="en-US" altLang="ja-JP" dirty="0"/>
          </a:p>
          <a:p>
            <a:pPr lvl="1"/>
            <a:r>
              <a:rPr kumimoji="1" lang="en-US" altLang="ja-JP" dirty="0"/>
              <a:t>Pulse magnet</a:t>
            </a:r>
            <a:r>
              <a:rPr kumimoji="1" lang="ja-JP" altLang="en-US" dirty="0"/>
              <a:t>以外の各種工事、作業がまだ多数残っているため試験運転は準夜（</a:t>
            </a:r>
            <a:r>
              <a:rPr kumimoji="1" lang="en-US" altLang="ja-JP" dirty="0"/>
              <a:t>17:00-0:00)</a:t>
            </a:r>
            <a:r>
              <a:rPr kumimoji="1" lang="ja-JP" altLang="en-US" dirty="0"/>
              <a:t>に行う事となった。</a:t>
            </a:r>
            <a:endParaRPr kumimoji="1" lang="en-US" altLang="ja-JP" dirty="0"/>
          </a:p>
          <a:p>
            <a:pPr lvl="1"/>
            <a:r>
              <a:rPr lang="en-US" altLang="ja-JP" dirty="0"/>
              <a:t>9/7</a:t>
            </a:r>
            <a:r>
              <a:rPr lang="ja-JP" altLang="en-US" dirty="0"/>
              <a:t>の時点で全</a:t>
            </a:r>
            <a:r>
              <a:rPr lang="en-US" altLang="ja-JP" dirty="0"/>
              <a:t>Q</a:t>
            </a:r>
            <a:r>
              <a:rPr lang="ja-JP" altLang="en-US" dirty="0"/>
              <a:t>マグネットへの通電を開始し、今のところ大きな問題が無いことを確認できている。</a:t>
            </a:r>
            <a:endParaRPr kumimoji="1" lang="en-US" altLang="ja-JP" dirty="0"/>
          </a:p>
          <a:p>
            <a:r>
              <a:rPr lang="ja-JP" altLang="en-US" dirty="0"/>
              <a:t>極性チェック、</a:t>
            </a:r>
            <a:r>
              <a:rPr lang="en-US" altLang="ja-JP" dirty="0"/>
              <a:t>pulse driver</a:t>
            </a:r>
            <a:r>
              <a:rPr lang="ja-JP" altLang="en-US" dirty="0"/>
              <a:t>のキャリブレーションを並行して進める。</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ABEEB4AD-DD04-46D6-B95D-98583EB8E4D5}"/>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CCF69507-E83D-4C32-841D-2A6F8C90D09D}"/>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ACDC5BA2-5F85-432A-8B6B-D0936B244B00}"/>
              </a:ext>
            </a:extLst>
          </p:cNvPr>
          <p:cNvSpPr>
            <a:spLocks noGrp="1"/>
          </p:cNvSpPr>
          <p:nvPr>
            <p:ph type="sldNum" sz="quarter" idx="16"/>
          </p:nvPr>
        </p:nvSpPr>
        <p:spPr/>
        <p:txBody>
          <a:bodyPr/>
          <a:lstStyle/>
          <a:p>
            <a:fld id="{B0C199F8-A211-45E5-AEA2-CC5E857C2E77}" type="slidenum">
              <a:rPr kumimoji="1" lang="ja-JP" altLang="en-US" smtClean="0"/>
              <a:t>14</a:t>
            </a:fld>
            <a:endParaRPr kumimoji="1" lang="ja-JP" altLang="en-US"/>
          </a:p>
        </p:txBody>
      </p:sp>
    </p:spTree>
    <p:extLst>
      <p:ext uri="{BB962C8B-B14F-4D97-AF65-F5344CB8AC3E}">
        <p14:creationId xmlns:p14="http://schemas.microsoft.com/office/powerpoint/2010/main" val="71913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2A9EF-BE08-45DA-9DEF-529021493B5B}"/>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080D03FD-0515-406B-81BD-B99A6CD65D0F}"/>
              </a:ext>
            </a:extLst>
          </p:cNvPr>
          <p:cNvSpPr>
            <a:spLocks noGrp="1"/>
          </p:cNvSpPr>
          <p:nvPr>
            <p:ph sz="quarter" idx="13"/>
          </p:nvPr>
        </p:nvSpPr>
        <p:spPr/>
        <p:txBody>
          <a:bodyPr/>
          <a:lstStyle/>
          <a:p>
            <a:r>
              <a:rPr kumimoji="1" lang="ja-JP" altLang="en-US" dirty="0"/>
              <a:t>今年度計画分設置工事は完了</a:t>
            </a:r>
            <a:endParaRPr lang="en-US" altLang="ja-JP" dirty="0"/>
          </a:p>
          <a:p>
            <a:r>
              <a:rPr kumimoji="1" lang="ja-JP" altLang="en-US" dirty="0"/>
              <a:t>ソフトは</a:t>
            </a:r>
            <a:r>
              <a:rPr kumimoji="1" lang="en-US" altLang="ja-JP" dirty="0"/>
              <a:t>ver1</a:t>
            </a:r>
            <a:r>
              <a:rPr kumimoji="1" lang="ja-JP" altLang="en-US" dirty="0"/>
              <a:t>が完成しテスト中</a:t>
            </a:r>
            <a:endParaRPr kumimoji="1" lang="en-US" altLang="ja-JP" dirty="0"/>
          </a:p>
          <a:p>
            <a:r>
              <a:rPr kumimoji="1" lang="ja-JP" altLang="en-US" dirty="0"/>
              <a:t>極性チェック、キャリブレーションはこれから</a:t>
            </a:r>
            <a:endParaRPr kumimoji="1" lang="en-US" altLang="ja-JP" dirty="0"/>
          </a:p>
          <a:p>
            <a:r>
              <a:rPr kumimoji="1" lang="ja-JP" altLang="en-US" dirty="0"/>
              <a:t>運転試験をする時間が</a:t>
            </a:r>
            <a:r>
              <a:rPr lang="ja-JP" altLang="en-US" dirty="0"/>
              <a:t>立ち上げまで</a:t>
            </a:r>
            <a:r>
              <a:rPr lang="en-US" altLang="ja-JP" dirty="0"/>
              <a:t>1</a:t>
            </a:r>
            <a:r>
              <a:rPr lang="ja-JP" altLang="en-US" dirty="0"/>
              <a:t>ヶ月とれた</a:t>
            </a:r>
            <a:endParaRPr lang="en-US" altLang="ja-JP" dirty="0"/>
          </a:p>
          <a:p>
            <a:pPr lvl="1"/>
            <a:r>
              <a:rPr kumimoji="1" lang="ja-JP" altLang="en-US" dirty="0"/>
              <a:t>ただし</a:t>
            </a:r>
            <a:r>
              <a:rPr kumimoji="1" lang="en-US" altLang="ja-JP" dirty="0"/>
              <a:t>event</a:t>
            </a:r>
            <a:r>
              <a:rPr kumimoji="1" lang="ja-JP" altLang="en-US" dirty="0"/>
              <a:t>システムを始め各種インフラが動いていないとテストできないため、実運転試験時間がどれだけ取れるか未知数。</a:t>
            </a:r>
            <a:endParaRPr kumimoji="1" lang="en-US" altLang="ja-JP" dirty="0"/>
          </a:p>
        </p:txBody>
      </p:sp>
      <p:sp>
        <p:nvSpPr>
          <p:cNvPr id="4" name="日付プレースホルダー 3">
            <a:extLst>
              <a:ext uri="{FF2B5EF4-FFF2-40B4-BE49-F238E27FC236}">
                <a16:creationId xmlns:a16="http://schemas.microsoft.com/office/drawing/2014/main" id="{A0E0AE73-FAFF-4F8D-9943-B5D945CFE2B6}"/>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6CDDA098-DC6A-4B45-A59F-B09739BB960F}"/>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58B50DB2-6610-4347-B74E-74B2FABEF769}"/>
              </a:ext>
            </a:extLst>
          </p:cNvPr>
          <p:cNvSpPr>
            <a:spLocks noGrp="1"/>
          </p:cNvSpPr>
          <p:nvPr>
            <p:ph type="sldNum" sz="quarter" idx="16"/>
          </p:nvPr>
        </p:nvSpPr>
        <p:spPr/>
        <p:txBody>
          <a:bodyPr/>
          <a:lstStyle/>
          <a:p>
            <a:fld id="{B0C199F8-A211-45E5-AEA2-CC5E857C2E77}" type="slidenum">
              <a:rPr kumimoji="1" lang="ja-JP" altLang="en-US" smtClean="0"/>
              <a:t>15</a:t>
            </a:fld>
            <a:endParaRPr kumimoji="1" lang="ja-JP" altLang="en-US"/>
          </a:p>
        </p:txBody>
      </p:sp>
    </p:spTree>
    <p:extLst>
      <p:ext uri="{BB962C8B-B14F-4D97-AF65-F5344CB8AC3E}">
        <p14:creationId xmlns:p14="http://schemas.microsoft.com/office/powerpoint/2010/main" val="284323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E5185-1BCD-4760-85FF-576F290FC26C}"/>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249CFB82-2A51-45C1-A686-236D432800AE}"/>
              </a:ext>
            </a:extLst>
          </p:cNvPr>
          <p:cNvSpPr>
            <a:spLocks noGrp="1"/>
          </p:cNvSpPr>
          <p:nvPr>
            <p:ph sz="quarter" idx="13"/>
          </p:nvPr>
        </p:nvSpPr>
        <p:spPr/>
        <p:txBody>
          <a:bodyPr/>
          <a:lstStyle/>
          <a:p>
            <a:r>
              <a:rPr kumimoji="1" lang="ja-JP" altLang="en-US" dirty="0">
                <a:solidFill>
                  <a:schemeClr val="bg1">
                    <a:lumMod val="65000"/>
                  </a:schemeClr>
                </a:solidFill>
              </a:rPr>
              <a:t>前半</a:t>
            </a:r>
            <a:endParaRPr kumimoji="1" lang="en-US" altLang="ja-JP" dirty="0">
              <a:solidFill>
                <a:schemeClr val="bg1">
                  <a:lumMod val="65000"/>
                </a:schemeClr>
              </a:solidFill>
            </a:endParaRPr>
          </a:p>
          <a:p>
            <a:pPr lvl="1"/>
            <a:r>
              <a:rPr lang="ja-JP" altLang="en-US" dirty="0">
                <a:solidFill>
                  <a:schemeClr val="bg1">
                    <a:lumMod val="65000"/>
                  </a:schemeClr>
                </a:solidFill>
              </a:rPr>
              <a:t>概要、進捗、予定</a:t>
            </a:r>
            <a:endParaRPr lang="en-US" altLang="ja-JP" dirty="0">
              <a:solidFill>
                <a:schemeClr val="bg1">
                  <a:lumMod val="65000"/>
                </a:schemeClr>
              </a:solidFill>
            </a:endParaRPr>
          </a:p>
          <a:p>
            <a:r>
              <a:rPr kumimoji="1" lang="ja-JP" altLang="en-US" dirty="0"/>
              <a:t>後半</a:t>
            </a:r>
            <a:endParaRPr kumimoji="1" lang="en-US" altLang="ja-JP" dirty="0"/>
          </a:p>
          <a:p>
            <a:pPr lvl="1"/>
            <a:r>
              <a:rPr lang="ja-JP" altLang="en-US" dirty="0"/>
              <a:t>技術的なこと</a:t>
            </a:r>
            <a:endParaRPr kumimoji="1" lang="ja-JP" altLang="en-US" dirty="0"/>
          </a:p>
        </p:txBody>
      </p:sp>
      <p:sp>
        <p:nvSpPr>
          <p:cNvPr id="4" name="日付プレースホルダー 3">
            <a:extLst>
              <a:ext uri="{FF2B5EF4-FFF2-40B4-BE49-F238E27FC236}">
                <a16:creationId xmlns:a16="http://schemas.microsoft.com/office/drawing/2014/main" id="{BA041F59-1372-4E3A-9AA7-D04503E96E6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E39038A2-31DF-465F-967F-38B063D8D0E6}"/>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87A8C4B3-C8FE-436B-9ACB-FF4CBB47D353}"/>
              </a:ext>
            </a:extLst>
          </p:cNvPr>
          <p:cNvSpPr>
            <a:spLocks noGrp="1"/>
          </p:cNvSpPr>
          <p:nvPr>
            <p:ph type="sldNum" sz="quarter" idx="16"/>
          </p:nvPr>
        </p:nvSpPr>
        <p:spPr/>
        <p:txBody>
          <a:bodyPr/>
          <a:lstStyle/>
          <a:p>
            <a:fld id="{B0C199F8-A211-45E5-AEA2-CC5E857C2E77}" type="slidenum">
              <a:rPr kumimoji="1" lang="ja-JP" altLang="en-US" smtClean="0"/>
              <a:t>16</a:t>
            </a:fld>
            <a:endParaRPr kumimoji="1" lang="ja-JP" altLang="en-US"/>
          </a:p>
        </p:txBody>
      </p:sp>
    </p:spTree>
    <p:extLst>
      <p:ext uri="{BB962C8B-B14F-4D97-AF65-F5344CB8AC3E}">
        <p14:creationId xmlns:p14="http://schemas.microsoft.com/office/powerpoint/2010/main" val="82334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t>機器寿命、開発難易度と費用対効果を考慮し、自作、市販品をバランス良く選択する。</a:t>
            </a:r>
            <a:endParaRPr kumimoji="1" lang="en-US" altLang="ja-JP" sz="2400" dirty="0"/>
          </a:p>
          <a:p>
            <a:pPr lvl="1"/>
            <a:r>
              <a:rPr lang="ja-JP" altLang="en-US" sz="2400" dirty="0"/>
              <a:t>パルス</a:t>
            </a:r>
            <a:r>
              <a:rPr lang="en-US" altLang="ja-JP" sz="2400" dirty="0"/>
              <a:t>driver</a:t>
            </a:r>
            <a:r>
              <a:rPr lang="ja-JP" altLang="en-US" sz="2400" dirty="0"/>
              <a:t>は自作、</a:t>
            </a:r>
            <a:r>
              <a:rPr lang="en-US" altLang="ja-JP" sz="2400" dirty="0"/>
              <a:t>ADC,</a:t>
            </a:r>
            <a:r>
              <a:rPr lang="ja-JP" altLang="en-US" sz="2400" dirty="0"/>
              <a:t> </a:t>
            </a:r>
            <a:r>
              <a:rPr lang="en-US" altLang="ja-JP" sz="2400" dirty="0"/>
              <a:t>DAC</a:t>
            </a:r>
            <a:r>
              <a:rPr lang="ja-JP" altLang="en-US" sz="2400" dirty="0"/>
              <a:t>ボードは市販品</a:t>
            </a:r>
            <a:endParaRPr lang="en-US" altLang="ja-JP" sz="2400" dirty="0"/>
          </a:p>
          <a:p>
            <a:pPr lvl="1"/>
            <a:r>
              <a:rPr kumimoji="1" lang="ja-JP" altLang="en-US" sz="2400" dirty="0"/>
              <a:t>エネルギー回収型パルス電源</a:t>
            </a:r>
            <a:endParaRPr kumimoji="1" lang="en-US" altLang="ja-JP" sz="2400" dirty="0"/>
          </a:p>
          <a:p>
            <a:r>
              <a:rPr kumimoji="1" lang="ja-JP" altLang="en-US" sz="2400" dirty="0"/>
              <a:t>汎用性、発展性、拡張性をもたせる。</a:t>
            </a:r>
            <a:endParaRPr kumimoji="1" lang="en-US" altLang="ja-JP" sz="2400" dirty="0"/>
          </a:p>
          <a:p>
            <a:pPr lvl="1"/>
            <a:r>
              <a:rPr lang="en-US" altLang="ja-JP" sz="2400" dirty="0"/>
              <a:t>PXI express</a:t>
            </a:r>
            <a:r>
              <a:rPr lang="ja-JP" altLang="en-US" sz="2400" dirty="0"/>
              <a:t>の採用と</a:t>
            </a:r>
            <a:r>
              <a:rPr lang="en-US" altLang="ja-JP" sz="2400" dirty="0"/>
              <a:t>event</a:t>
            </a:r>
            <a:r>
              <a:rPr lang="ja-JP" altLang="en-US" sz="2400" dirty="0"/>
              <a:t>対応の高速</a:t>
            </a:r>
            <a:r>
              <a:rPr lang="en-US" altLang="ja-JP" sz="2400" dirty="0"/>
              <a:t>ADC, DAC</a:t>
            </a:r>
            <a:r>
              <a:rPr lang="ja-JP" altLang="en-US" sz="2400" dirty="0"/>
              <a:t>セット</a:t>
            </a:r>
            <a:endParaRPr lang="en-US" altLang="ja-JP" sz="2400" dirty="0"/>
          </a:p>
          <a:p>
            <a:pPr lvl="1"/>
            <a:r>
              <a:rPr lang="ja-JP" altLang="en-US" sz="2400" dirty="0"/>
              <a:t>複雑なロジックに対応可能な柔軟な</a:t>
            </a:r>
            <a:r>
              <a:rPr lang="en-US" altLang="ja-JP" sz="2400" dirty="0"/>
              <a:t>interlock</a:t>
            </a:r>
          </a:p>
          <a:p>
            <a:pPr lvl="1"/>
            <a:r>
              <a:rPr lang="ja-JP" altLang="en-US" sz="2400" dirty="0"/>
              <a:t>全</a:t>
            </a:r>
            <a:r>
              <a:rPr lang="en-US" altLang="ja-JP" sz="2400" dirty="0"/>
              <a:t>shot</a:t>
            </a:r>
            <a:r>
              <a:rPr lang="ja-JP" altLang="en-US" sz="2400" dirty="0"/>
              <a:t>データ・ロギング</a:t>
            </a:r>
            <a:endParaRPr kumimoji="1" lang="ja-JP" altLang="en-US" sz="2400" dirty="0"/>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17</a:t>
            </a:fld>
            <a:endParaRPr kumimoji="1" lang="ja-JP" altLang="en-US"/>
          </a:p>
        </p:txBody>
      </p:sp>
    </p:spTree>
    <p:extLst>
      <p:ext uri="{BB962C8B-B14F-4D97-AF65-F5344CB8AC3E}">
        <p14:creationId xmlns:p14="http://schemas.microsoft.com/office/powerpoint/2010/main" val="96964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t>機器寿命、開発難易度と費用対効果を考慮し、自作、市販品をバランス良く選択する。</a:t>
            </a:r>
            <a:endParaRPr kumimoji="1" lang="en-US" altLang="ja-JP" sz="2400" dirty="0"/>
          </a:p>
          <a:p>
            <a:pPr lvl="1"/>
            <a:r>
              <a:rPr lang="ja-JP" altLang="en-US" sz="2400" dirty="0"/>
              <a:t>パルス</a:t>
            </a:r>
            <a:r>
              <a:rPr lang="en-US" altLang="ja-JP" sz="2400" dirty="0"/>
              <a:t>driver</a:t>
            </a:r>
            <a:r>
              <a:rPr lang="ja-JP" altLang="en-US" sz="2400" dirty="0"/>
              <a:t>は自作、</a:t>
            </a:r>
            <a:r>
              <a:rPr lang="en-US" altLang="ja-JP" sz="2400" dirty="0"/>
              <a:t>ADC,</a:t>
            </a:r>
            <a:r>
              <a:rPr lang="ja-JP" altLang="en-US" sz="2400" dirty="0"/>
              <a:t> </a:t>
            </a:r>
            <a:r>
              <a:rPr lang="en-US" altLang="ja-JP" sz="2400" dirty="0"/>
              <a:t>DAC</a:t>
            </a:r>
            <a:r>
              <a:rPr lang="ja-JP" altLang="en-US" sz="2400" dirty="0"/>
              <a:t>ボードは市販品</a:t>
            </a:r>
            <a:endParaRPr lang="en-US" altLang="ja-JP" sz="2400" dirty="0"/>
          </a:p>
          <a:p>
            <a:pPr lvl="1"/>
            <a:r>
              <a:rPr kumimoji="1" lang="ja-JP" altLang="en-US" sz="2400" dirty="0">
                <a:solidFill>
                  <a:schemeClr val="bg1">
                    <a:lumMod val="75000"/>
                  </a:schemeClr>
                </a:solidFill>
              </a:rPr>
              <a:t>エネルギー回収型パルス電源</a:t>
            </a:r>
            <a:endParaRPr kumimoji="1" lang="en-US" altLang="ja-JP" sz="2400" dirty="0">
              <a:solidFill>
                <a:schemeClr val="bg1">
                  <a:lumMod val="75000"/>
                </a:schemeClr>
              </a:solidFill>
            </a:endParaRPr>
          </a:p>
          <a:p>
            <a:r>
              <a:rPr kumimoji="1" lang="ja-JP" altLang="en-US" sz="2400" dirty="0">
                <a:solidFill>
                  <a:schemeClr val="bg1">
                    <a:lumMod val="75000"/>
                  </a:schemeClr>
                </a:solidFill>
              </a:rPr>
              <a:t>汎用性、発展性、拡張性をもたせる。</a:t>
            </a:r>
            <a:endParaRPr kumimoji="1" lang="en-US" altLang="ja-JP" sz="2400" dirty="0">
              <a:solidFill>
                <a:schemeClr val="bg1">
                  <a:lumMod val="75000"/>
                </a:schemeClr>
              </a:solidFill>
            </a:endParaRPr>
          </a:p>
          <a:p>
            <a:pPr lvl="1"/>
            <a:r>
              <a:rPr lang="en-US" altLang="ja-JP" sz="2400" dirty="0">
                <a:solidFill>
                  <a:schemeClr val="bg1">
                    <a:lumMod val="75000"/>
                  </a:schemeClr>
                </a:solidFill>
              </a:rPr>
              <a:t>PXI express</a:t>
            </a:r>
            <a:r>
              <a:rPr lang="ja-JP" altLang="en-US" sz="2400" dirty="0">
                <a:solidFill>
                  <a:schemeClr val="bg1">
                    <a:lumMod val="75000"/>
                  </a:schemeClr>
                </a:solidFill>
              </a:rPr>
              <a:t>の採用と</a:t>
            </a:r>
            <a:r>
              <a:rPr lang="en-US" altLang="ja-JP" sz="2400" dirty="0">
                <a:solidFill>
                  <a:schemeClr val="bg1">
                    <a:lumMod val="75000"/>
                  </a:schemeClr>
                </a:solidFill>
              </a:rPr>
              <a:t>event</a:t>
            </a:r>
            <a:r>
              <a:rPr lang="ja-JP" altLang="en-US" sz="2400" dirty="0">
                <a:solidFill>
                  <a:schemeClr val="bg1">
                    <a:lumMod val="75000"/>
                  </a:schemeClr>
                </a:solidFill>
              </a:rPr>
              <a:t>対応の高速</a:t>
            </a:r>
            <a:r>
              <a:rPr lang="en-US" altLang="ja-JP" sz="2400" dirty="0">
                <a:solidFill>
                  <a:schemeClr val="bg1">
                    <a:lumMod val="75000"/>
                  </a:schemeClr>
                </a:solidFill>
              </a:rPr>
              <a:t>ADC, DAC</a:t>
            </a:r>
            <a:r>
              <a:rPr lang="ja-JP" altLang="en-US" sz="2400" dirty="0">
                <a:solidFill>
                  <a:schemeClr val="bg1">
                    <a:lumMod val="75000"/>
                  </a:schemeClr>
                </a:solidFill>
              </a:rPr>
              <a:t>セット</a:t>
            </a:r>
            <a:endParaRPr lang="en-US" altLang="ja-JP" sz="2400" dirty="0">
              <a:solidFill>
                <a:schemeClr val="bg1">
                  <a:lumMod val="75000"/>
                </a:schemeClr>
              </a:solidFill>
            </a:endParaRPr>
          </a:p>
          <a:p>
            <a:pPr lvl="1"/>
            <a:r>
              <a:rPr lang="ja-JP" altLang="en-US" sz="2400" dirty="0">
                <a:solidFill>
                  <a:schemeClr val="bg1">
                    <a:lumMod val="75000"/>
                  </a:schemeClr>
                </a:solidFill>
              </a:rPr>
              <a:t>複雑なロジックに対応可能な柔軟な</a:t>
            </a:r>
            <a:r>
              <a:rPr lang="en-US" altLang="ja-JP" sz="2400" dirty="0">
                <a:solidFill>
                  <a:schemeClr val="bg1">
                    <a:lumMod val="75000"/>
                  </a:schemeClr>
                </a:solidFill>
              </a:rPr>
              <a:t>interlock</a:t>
            </a:r>
          </a:p>
          <a:p>
            <a:pPr lvl="1"/>
            <a:r>
              <a:rPr lang="ja-JP" altLang="en-US" sz="2400" dirty="0">
                <a:solidFill>
                  <a:schemeClr val="bg1">
                    <a:lumMod val="75000"/>
                  </a:schemeClr>
                </a:solidFill>
              </a:rPr>
              <a:t>全</a:t>
            </a:r>
            <a:r>
              <a:rPr lang="en-US" altLang="ja-JP" sz="2400" dirty="0">
                <a:solidFill>
                  <a:schemeClr val="bg1">
                    <a:lumMod val="75000"/>
                  </a:schemeClr>
                </a:solidFill>
              </a:rPr>
              <a:t>shot</a:t>
            </a:r>
            <a:r>
              <a:rPr lang="ja-JP" altLang="en-US" sz="2400" dirty="0">
                <a:solidFill>
                  <a:schemeClr val="bg1">
                    <a:lumMod val="75000"/>
                  </a:schemeClr>
                </a:solidFill>
              </a:rPr>
              <a:t>データ・ロギング</a:t>
            </a:r>
            <a:endParaRPr kumimoji="1" lang="ja-JP" altLang="en-US" sz="2400" dirty="0">
              <a:solidFill>
                <a:schemeClr val="bg1">
                  <a:lumMod val="75000"/>
                </a:schemeClr>
              </a:solidFill>
            </a:endParaRPr>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18</a:t>
            </a:fld>
            <a:endParaRPr kumimoji="1" lang="ja-JP" altLang="en-US"/>
          </a:p>
        </p:txBody>
      </p:sp>
    </p:spTree>
    <p:extLst>
      <p:ext uri="{BB962C8B-B14F-4D97-AF65-F5344CB8AC3E}">
        <p14:creationId xmlns:p14="http://schemas.microsoft.com/office/powerpoint/2010/main" val="168787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442" y="7298352"/>
            <a:ext cx="184731" cy="440570"/>
          </a:xfrm>
          <a:prstGeom prst="rect">
            <a:avLst/>
          </a:prstGeom>
          <a:noFill/>
        </p:spPr>
        <p:txBody>
          <a:bodyPr wrap="none" rtlCol="0">
            <a:spAutoFit/>
          </a:bodyPr>
          <a:lstStyle/>
          <a:p>
            <a:endParaRPr lang="ja-JP" altLang="en-US" sz="2263" dirty="0"/>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l="3797" t="13333" r="13796" b="16543"/>
          <a:stretch/>
        </p:blipFill>
        <p:spPr>
          <a:xfrm>
            <a:off x="743807" y="1429825"/>
            <a:ext cx="2014973" cy="1285960"/>
          </a:xfrm>
          <a:prstGeom prst="rect">
            <a:avLst/>
          </a:prstGeom>
        </p:spPr>
      </p:pic>
      <p:grpSp>
        <p:nvGrpSpPr>
          <p:cNvPr id="36" name="グループ化 35"/>
          <p:cNvGrpSpPr/>
          <p:nvPr/>
        </p:nvGrpSpPr>
        <p:grpSpPr>
          <a:xfrm>
            <a:off x="601318" y="6157200"/>
            <a:ext cx="4281168" cy="1184608"/>
            <a:chOff x="3629157" y="3682234"/>
            <a:chExt cx="3883798" cy="1074655"/>
          </a:xfrm>
        </p:grpSpPr>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8" y="3685346"/>
              <a:ext cx="2941093" cy="561829"/>
            </a:xfrm>
            <a:prstGeom prst="rect">
              <a:avLst/>
            </a:prstGeom>
          </p:spPr>
        </p:pic>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7" y="4195060"/>
              <a:ext cx="2941093" cy="561829"/>
            </a:xfrm>
            <a:prstGeom prst="rect">
              <a:avLst/>
            </a:prstGeom>
          </p:spPr>
        </p:pic>
        <p:sp>
          <p:nvSpPr>
            <p:cNvPr id="30" name="テキスト ボックス 29"/>
            <p:cNvSpPr txBox="1"/>
            <p:nvPr/>
          </p:nvSpPr>
          <p:spPr>
            <a:xfrm>
              <a:off x="6568877" y="3682234"/>
              <a:ext cx="816105"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PWX1500L</a:t>
              </a:r>
            </a:p>
          </p:txBody>
        </p:sp>
        <p:sp>
          <p:nvSpPr>
            <p:cNvPr id="31" name="テキスト ボックス 30"/>
            <p:cNvSpPr txBox="1"/>
            <p:nvPr/>
          </p:nvSpPr>
          <p:spPr>
            <a:xfrm>
              <a:off x="6568878" y="4184585"/>
              <a:ext cx="944077"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PWX1500MH</a:t>
              </a:r>
            </a:p>
          </p:txBody>
        </p:sp>
      </p:grpSp>
      <p:pic>
        <p:nvPicPr>
          <p:cNvPr id="64" name="コンテンツ プレースホルダー 7">
            <a:extLst>
              <a:ext uri="{FF2B5EF4-FFF2-40B4-BE49-F238E27FC236}">
                <a16:creationId xmlns:a16="http://schemas.microsoft.com/office/drawing/2014/main" id="{49988EA8-D424-4AE4-B39D-0232D64BE0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669" t="30223" r="17872" b="19858"/>
          <a:stretch/>
        </p:blipFill>
        <p:spPr>
          <a:xfrm rot="16200000">
            <a:off x="6330546" y="5398343"/>
            <a:ext cx="1675688" cy="2564899"/>
          </a:xfrm>
          <a:prstGeom prst="rect">
            <a:avLst/>
          </a:prstGeom>
        </p:spPr>
      </p:pic>
      <p:pic>
        <p:nvPicPr>
          <p:cNvPr id="1026" name="Picture 2" descr="pxie-1082_l.jpg (400×291)">
            <a:extLst>
              <a:ext uri="{FF2B5EF4-FFF2-40B4-BE49-F238E27FC236}">
                <a16:creationId xmlns:a16="http://schemas.microsoft.com/office/drawing/2014/main" id="{0BA326BD-BDD9-4089-A887-151C38026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348" y="1248608"/>
            <a:ext cx="2265834" cy="1648394"/>
          </a:xfrm>
          <a:prstGeom prst="rect">
            <a:avLst/>
          </a:prstGeom>
          <a:noFill/>
          <a:extLst>
            <a:ext uri="{909E8E84-426E-40DD-AFC4-6F175D3DCCD1}">
              <a14:hiddenFill xmlns:a14="http://schemas.microsoft.com/office/drawing/2010/main">
                <a:solidFill>
                  <a:srgbClr val="FFFFFF"/>
                </a:solidFill>
              </a14:hiddenFill>
            </a:ext>
          </a:extLst>
        </p:spPr>
      </p:pic>
      <p:pic>
        <p:nvPicPr>
          <p:cNvPr id="68" name="コンテンツ プレースホルダー 7">
            <a:extLst>
              <a:ext uri="{FF2B5EF4-FFF2-40B4-BE49-F238E27FC236}">
                <a16:creationId xmlns:a16="http://schemas.microsoft.com/office/drawing/2014/main" id="{D5DC0000-2139-425C-912C-310B57072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987" t="33694" r="46197" b="22813"/>
          <a:stretch/>
        </p:blipFill>
        <p:spPr>
          <a:xfrm rot="16200000">
            <a:off x="6818687" y="3057130"/>
            <a:ext cx="693790" cy="2567021"/>
          </a:xfrm>
          <a:prstGeom prst="rect">
            <a:avLst/>
          </a:prstGeom>
        </p:spPr>
      </p:pic>
      <p:pic>
        <p:nvPicPr>
          <p:cNvPr id="1028" name="Picture 4" descr="https://www.kikusui.co.jp/catalog/img/photo/getimage2.php?path=PWX750ML_2.jpg">
            <a:extLst>
              <a:ext uri="{FF2B5EF4-FFF2-40B4-BE49-F238E27FC236}">
                <a16:creationId xmlns:a16="http://schemas.microsoft.com/office/drawing/2014/main" id="{0D6DB97E-DDDB-46EA-B548-E977C52134B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3983847"/>
            <a:ext cx="1694772" cy="35679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s://www.kikusui.co.jp/catalog/img/photo/getimage2.php?path=PWX750ML_2.jpg">
            <a:extLst>
              <a:ext uri="{FF2B5EF4-FFF2-40B4-BE49-F238E27FC236}">
                <a16:creationId xmlns:a16="http://schemas.microsoft.com/office/drawing/2014/main" id="{E855EC87-9644-4839-8C2A-5BA751453E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4395848"/>
            <a:ext cx="1694772" cy="356794"/>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ABEAFE42-F6C5-42BA-81D1-2B1771830E9A}"/>
              </a:ext>
            </a:extLst>
          </p:cNvPr>
          <p:cNvSpPr txBox="1"/>
          <p:nvPr/>
        </p:nvSpPr>
        <p:spPr>
          <a:xfrm>
            <a:off x="3912348" y="3906010"/>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sp>
        <p:nvSpPr>
          <p:cNvPr id="72" name="テキスト ボックス 71">
            <a:extLst>
              <a:ext uri="{FF2B5EF4-FFF2-40B4-BE49-F238E27FC236}">
                <a16:creationId xmlns:a16="http://schemas.microsoft.com/office/drawing/2014/main" id="{B2BA7374-DFA9-47E6-9827-2222B73063E5}"/>
              </a:ext>
            </a:extLst>
          </p:cNvPr>
          <p:cNvSpPr txBox="1"/>
          <p:nvPr/>
        </p:nvSpPr>
        <p:spPr>
          <a:xfrm>
            <a:off x="3912348" y="4358481"/>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cxnSp>
        <p:nvCxnSpPr>
          <p:cNvPr id="6" name="直線コネクタ 5">
            <a:extLst>
              <a:ext uri="{FF2B5EF4-FFF2-40B4-BE49-F238E27FC236}">
                <a16:creationId xmlns:a16="http://schemas.microsoft.com/office/drawing/2014/main" id="{E9ACB52A-97AA-41B2-A24C-72B26F9A05C6}"/>
              </a:ext>
            </a:extLst>
          </p:cNvPr>
          <p:cNvCxnSpPr>
            <a:stCxn id="13" idx="3"/>
            <a:endCxn id="1026" idx="1"/>
          </p:cNvCxnSpPr>
          <p:nvPr/>
        </p:nvCxnSpPr>
        <p:spPr>
          <a:xfrm>
            <a:off x="2758780" y="2072805"/>
            <a:ext cx="11535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194F91B-ED81-4E36-B3AB-D25E0FC54EE4}"/>
              </a:ext>
            </a:extLst>
          </p:cNvPr>
          <p:cNvCxnSpPr/>
          <p:nvPr/>
        </p:nvCxnSpPr>
        <p:spPr>
          <a:xfrm>
            <a:off x="233338" y="1115541"/>
            <a:ext cx="0" cy="64030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270D5EC-36BD-4939-AA05-BA6C2E0EA6BB}"/>
              </a:ext>
            </a:extLst>
          </p:cNvPr>
          <p:cNvCxnSpPr>
            <a:stCxn id="13" idx="1"/>
          </p:cNvCxnSpPr>
          <p:nvPr/>
        </p:nvCxnSpPr>
        <p:spPr>
          <a:xfrm flipH="1">
            <a:off x="233338" y="2072805"/>
            <a:ext cx="51046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ABA6F66-A981-4F5D-90ED-AAEC5E6E6348}"/>
              </a:ext>
            </a:extLst>
          </p:cNvPr>
          <p:cNvCxnSpPr>
            <a:stCxn id="1028" idx="1"/>
          </p:cNvCxnSpPr>
          <p:nvPr/>
        </p:nvCxnSpPr>
        <p:spPr>
          <a:xfrm flipH="1">
            <a:off x="233338" y="4162244"/>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57F7D1-DCF3-42B7-95B7-0EBDB9BA245E}"/>
              </a:ext>
            </a:extLst>
          </p:cNvPr>
          <p:cNvCxnSpPr>
            <a:stCxn id="69" idx="1"/>
          </p:cNvCxnSpPr>
          <p:nvPr/>
        </p:nvCxnSpPr>
        <p:spPr>
          <a:xfrm flipH="1">
            <a:off x="233338" y="4574245"/>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46E6187-5C7B-40F4-8760-E049CB9B26E8}"/>
              </a:ext>
            </a:extLst>
          </p:cNvPr>
          <p:cNvCxnSpPr>
            <a:stCxn id="14" idx="1"/>
          </p:cNvCxnSpPr>
          <p:nvPr/>
        </p:nvCxnSpPr>
        <p:spPr>
          <a:xfrm flipH="1">
            <a:off x="233338" y="6470286"/>
            <a:ext cx="367981"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939B155-E6C2-4AB6-BA7A-C12B3EF2FA32}"/>
              </a:ext>
            </a:extLst>
          </p:cNvPr>
          <p:cNvCxnSpPr>
            <a:stCxn id="24" idx="1"/>
          </p:cNvCxnSpPr>
          <p:nvPr/>
        </p:nvCxnSpPr>
        <p:spPr>
          <a:xfrm flipH="1">
            <a:off x="233338" y="7032152"/>
            <a:ext cx="36798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6B2B0AB-FB20-4BF5-8685-EB2BEC3B5DBC}"/>
              </a:ext>
            </a:extLst>
          </p:cNvPr>
          <p:cNvCxnSpPr>
            <a:stCxn id="1026" idx="2"/>
          </p:cNvCxnSpPr>
          <p:nvPr/>
        </p:nvCxnSpPr>
        <p:spPr>
          <a:xfrm>
            <a:off x="5045265" y="2897002"/>
            <a:ext cx="1308753"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7569A61-2547-48EE-BE0E-3A376ECB9BBB}"/>
              </a:ext>
            </a:extLst>
          </p:cNvPr>
          <p:cNvCxnSpPr>
            <a:stCxn id="1026" idx="2"/>
          </p:cNvCxnSpPr>
          <p:nvPr/>
        </p:nvCxnSpPr>
        <p:spPr>
          <a:xfrm>
            <a:off x="5045265" y="2897002"/>
            <a:ext cx="2286485"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6089EA8-516B-40F8-BBA6-48A3D9A11BAC}"/>
              </a:ext>
            </a:extLst>
          </p:cNvPr>
          <p:cNvCxnSpPr>
            <a:stCxn id="1026" idx="2"/>
          </p:cNvCxnSpPr>
          <p:nvPr/>
        </p:nvCxnSpPr>
        <p:spPr>
          <a:xfrm>
            <a:off x="5045265" y="2897002"/>
            <a:ext cx="1380761" cy="304307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6886AD4-3F0B-4173-BC82-0D14BCFB26BF}"/>
              </a:ext>
            </a:extLst>
          </p:cNvPr>
          <p:cNvCxnSpPr>
            <a:stCxn id="1026" idx="2"/>
          </p:cNvCxnSpPr>
          <p:nvPr/>
        </p:nvCxnSpPr>
        <p:spPr>
          <a:xfrm>
            <a:off x="5045265" y="2897002"/>
            <a:ext cx="1327757" cy="39791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FD83510-280D-460B-8361-786829A5ABC8}"/>
              </a:ext>
            </a:extLst>
          </p:cNvPr>
          <p:cNvCxnSpPr>
            <a:stCxn id="70" idx="3"/>
          </p:cNvCxnSpPr>
          <p:nvPr/>
        </p:nvCxnSpPr>
        <p:spPr>
          <a:xfrm>
            <a:off x="4850425" y="4121774"/>
            <a:ext cx="1031646" cy="404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0FF7AB7-A506-4701-AC8B-232393312963}"/>
              </a:ext>
            </a:extLst>
          </p:cNvPr>
          <p:cNvCxnSpPr>
            <a:stCxn id="72" idx="3"/>
          </p:cNvCxnSpPr>
          <p:nvPr/>
        </p:nvCxnSpPr>
        <p:spPr>
          <a:xfrm flipV="1">
            <a:off x="4850425" y="4159150"/>
            <a:ext cx="1031646" cy="415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473CC0B5-9F3F-4DF5-A473-6551F941B52E}"/>
              </a:ext>
            </a:extLst>
          </p:cNvPr>
          <p:cNvCxnSpPr>
            <a:stCxn id="70" idx="3"/>
          </p:cNvCxnSpPr>
          <p:nvPr/>
        </p:nvCxnSpPr>
        <p:spPr>
          <a:xfrm>
            <a:off x="4850425" y="4121774"/>
            <a:ext cx="1014272" cy="45919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FBDC2FCE-680C-4710-AA96-48A129396E39}"/>
              </a:ext>
            </a:extLst>
          </p:cNvPr>
          <p:cNvCxnSpPr>
            <a:stCxn id="72" idx="3"/>
          </p:cNvCxnSpPr>
          <p:nvPr/>
        </p:nvCxnSpPr>
        <p:spPr>
          <a:xfrm>
            <a:off x="4850425" y="4574245"/>
            <a:ext cx="1012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125DD03-CB66-4897-B896-1E5E9E41EC15}"/>
              </a:ext>
            </a:extLst>
          </p:cNvPr>
          <p:cNvCxnSpPr>
            <a:stCxn id="30" idx="3"/>
          </p:cNvCxnSpPr>
          <p:nvPr/>
        </p:nvCxnSpPr>
        <p:spPr>
          <a:xfrm>
            <a:off x="4741420" y="6372964"/>
            <a:ext cx="114065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6B601496-D15C-404B-B2BD-55662057A6C2}"/>
              </a:ext>
            </a:extLst>
          </p:cNvPr>
          <p:cNvCxnSpPr>
            <a:stCxn id="31" idx="3"/>
          </p:cNvCxnSpPr>
          <p:nvPr/>
        </p:nvCxnSpPr>
        <p:spPr>
          <a:xfrm flipV="1">
            <a:off x="4882486" y="6372964"/>
            <a:ext cx="999585" cy="5537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39755C80-8129-4144-8E16-FA4F0144F3A5}"/>
              </a:ext>
            </a:extLst>
          </p:cNvPr>
          <p:cNvCxnSpPr>
            <a:stCxn id="30" idx="3"/>
          </p:cNvCxnSpPr>
          <p:nvPr/>
        </p:nvCxnSpPr>
        <p:spPr>
          <a:xfrm>
            <a:off x="4741420" y="6372964"/>
            <a:ext cx="1132917" cy="6591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3D29C2C2-C4AE-4F5A-8C72-3B8423E25A5E}"/>
              </a:ext>
            </a:extLst>
          </p:cNvPr>
          <p:cNvCxnSpPr>
            <a:stCxn id="31" idx="3"/>
          </p:cNvCxnSpPr>
          <p:nvPr/>
        </p:nvCxnSpPr>
        <p:spPr>
          <a:xfrm>
            <a:off x="4882486" y="6926713"/>
            <a:ext cx="999585" cy="1054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ACED88F5-4129-4FBD-812A-F1A6E56B59C0}"/>
              </a:ext>
            </a:extLst>
          </p:cNvPr>
          <p:cNvSpPr txBox="1"/>
          <p:nvPr/>
        </p:nvSpPr>
        <p:spPr>
          <a:xfrm>
            <a:off x="2994429" y="1835621"/>
            <a:ext cx="731290" cy="276999"/>
          </a:xfrm>
          <a:prstGeom prst="rect">
            <a:avLst/>
          </a:prstGeom>
          <a:noFill/>
        </p:spPr>
        <p:txBody>
          <a:bodyPr wrap="none" rtlCol="0">
            <a:spAutoFit/>
          </a:bodyPr>
          <a:lstStyle/>
          <a:p>
            <a:r>
              <a:rPr kumimoji="1" lang="en-US" altLang="ja-JP" sz="1200" dirty="0" err="1">
                <a:solidFill>
                  <a:srgbClr val="00B050"/>
                </a:solidFill>
              </a:rPr>
              <a:t>PCIe</a:t>
            </a:r>
            <a:r>
              <a:rPr kumimoji="1" lang="en-US" altLang="ja-JP" sz="1200" dirty="0">
                <a:solidFill>
                  <a:srgbClr val="00B050"/>
                </a:solidFill>
              </a:rPr>
              <a:t> x4</a:t>
            </a:r>
            <a:endParaRPr kumimoji="1" lang="ja-JP" altLang="en-US" sz="1200" dirty="0">
              <a:solidFill>
                <a:srgbClr val="00B050"/>
              </a:solidFill>
            </a:endParaRPr>
          </a:p>
        </p:txBody>
      </p:sp>
      <p:sp>
        <p:nvSpPr>
          <p:cNvPr id="110" name="テキスト ボックス 109">
            <a:extLst>
              <a:ext uri="{FF2B5EF4-FFF2-40B4-BE49-F238E27FC236}">
                <a16:creationId xmlns:a16="http://schemas.microsoft.com/office/drawing/2014/main" id="{0A3F269E-51C4-4870-9F2F-196BC6999AD8}"/>
              </a:ext>
            </a:extLst>
          </p:cNvPr>
          <p:cNvSpPr txBox="1"/>
          <p:nvPr/>
        </p:nvSpPr>
        <p:spPr>
          <a:xfrm>
            <a:off x="251062" y="1023726"/>
            <a:ext cx="861133" cy="307777"/>
          </a:xfrm>
          <a:prstGeom prst="rect">
            <a:avLst/>
          </a:prstGeom>
          <a:noFill/>
          <a:ln>
            <a:noFill/>
          </a:ln>
        </p:spPr>
        <p:txBody>
          <a:bodyPr wrap="none" rtlCol="0">
            <a:spAutoFit/>
          </a:bodyPr>
          <a:lstStyle/>
          <a:p>
            <a:r>
              <a:rPr kumimoji="1" lang="en-US" altLang="ja-JP" sz="1400" dirty="0">
                <a:solidFill>
                  <a:srgbClr val="7030A0"/>
                </a:solidFill>
              </a:rPr>
              <a:t>Ethernet</a:t>
            </a:r>
            <a:endParaRPr kumimoji="1" lang="ja-JP" altLang="en-US" sz="1400" dirty="0">
              <a:solidFill>
                <a:srgbClr val="7030A0"/>
              </a:solidFill>
            </a:endParaRPr>
          </a:p>
        </p:txBody>
      </p:sp>
      <p:sp>
        <p:nvSpPr>
          <p:cNvPr id="112" name="テキスト ボックス 111">
            <a:extLst>
              <a:ext uri="{FF2B5EF4-FFF2-40B4-BE49-F238E27FC236}">
                <a16:creationId xmlns:a16="http://schemas.microsoft.com/office/drawing/2014/main" id="{D979774F-6D71-4221-B480-5F0B963D7794}"/>
              </a:ext>
            </a:extLst>
          </p:cNvPr>
          <p:cNvSpPr txBox="1"/>
          <p:nvPr/>
        </p:nvSpPr>
        <p:spPr>
          <a:xfrm>
            <a:off x="7611980" y="3650462"/>
            <a:ext cx="80547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 driver</a:t>
            </a:r>
            <a:endParaRPr kumimoji="1" lang="ja-JP" altLang="en-US" sz="1200" dirty="0"/>
          </a:p>
        </p:txBody>
      </p:sp>
      <p:sp>
        <p:nvSpPr>
          <p:cNvPr id="113" name="テキスト ボックス 112">
            <a:extLst>
              <a:ext uri="{FF2B5EF4-FFF2-40B4-BE49-F238E27FC236}">
                <a16:creationId xmlns:a16="http://schemas.microsoft.com/office/drawing/2014/main" id="{38C3A031-5B4F-4439-914F-3C2C3571696E}"/>
              </a:ext>
            </a:extLst>
          </p:cNvPr>
          <p:cNvSpPr txBox="1"/>
          <p:nvPr/>
        </p:nvSpPr>
        <p:spPr>
          <a:xfrm>
            <a:off x="7658034" y="5430615"/>
            <a:ext cx="73129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 driver</a:t>
            </a:r>
            <a:endParaRPr kumimoji="1" lang="ja-JP" altLang="en-US" sz="1200" dirty="0"/>
          </a:p>
        </p:txBody>
      </p:sp>
      <p:sp>
        <p:nvSpPr>
          <p:cNvPr id="114" name="テキスト ボックス 113">
            <a:extLst>
              <a:ext uri="{FF2B5EF4-FFF2-40B4-BE49-F238E27FC236}">
                <a16:creationId xmlns:a16="http://schemas.microsoft.com/office/drawing/2014/main" id="{7E6B8C05-E585-4F64-A7DB-CD9BB9738899}"/>
              </a:ext>
            </a:extLst>
          </p:cNvPr>
          <p:cNvSpPr txBox="1"/>
          <p:nvPr/>
        </p:nvSpPr>
        <p:spPr>
          <a:xfrm>
            <a:off x="5091312" y="1027633"/>
            <a:ext cx="43313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PXI</a:t>
            </a:r>
            <a:endParaRPr kumimoji="1" lang="ja-JP" altLang="en-US" sz="1200" dirty="0"/>
          </a:p>
        </p:txBody>
      </p:sp>
      <p:sp>
        <p:nvSpPr>
          <p:cNvPr id="115" name="テキスト ボックス 114">
            <a:extLst>
              <a:ext uri="{FF2B5EF4-FFF2-40B4-BE49-F238E27FC236}">
                <a16:creationId xmlns:a16="http://schemas.microsoft.com/office/drawing/2014/main" id="{479FECB3-0FD6-4E9C-A3A4-6FEA5694A037}"/>
              </a:ext>
            </a:extLst>
          </p:cNvPr>
          <p:cNvSpPr txBox="1"/>
          <p:nvPr/>
        </p:nvSpPr>
        <p:spPr>
          <a:xfrm>
            <a:off x="3468591" y="3163412"/>
            <a:ext cx="1657826" cy="307777"/>
          </a:xfrm>
          <a:prstGeom prst="rect">
            <a:avLst/>
          </a:prstGeom>
          <a:noFill/>
        </p:spPr>
        <p:txBody>
          <a:bodyPr wrap="none" rtlCol="0">
            <a:spAutoFit/>
          </a:bodyPr>
          <a:lstStyle/>
          <a:p>
            <a:r>
              <a:rPr lang="ja-JP" altLang="en-US" sz="1400" dirty="0">
                <a:solidFill>
                  <a:srgbClr val="00B0F0"/>
                </a:solidFill>
              </a:rPr>
              <a:t>制御、モニター信号</a:t>
            </a:r>
            <a:endParaRPr kumimoji="1" lang="ja-JP" altLang="en-US" sz="1400" dirty="0">
              <a:solidFill>
                <a:srgbClr val="00B0F0"/>
              </a:solidFill>
            </a:endParaRPr>
          </a:p>
        </p:txBody>
      </p:sp>
      <p:sp>
        <p:nvSpPr>
          <p:cNvPr id="116" name="テキスト ボックス 115">
            <a:extLst>
              <a:ext uri="{FF2B5EF4-FFF2-40B4-BE49-F238E27FC236}">
                <a16:creationId xmlns:a16="http://schemas.microsoft.com/office/drawing/2014/main" id="{C8697107-D494-40B8-90BB-CE552925B87B}"/>
              </a:ext>
            </a:extLst>
          </p:cNvPr>
          <p:cNvSpPr txBox="1"/>
          <p:nvPr/>
        </p:nvSpPr>
        <p:spPr>
          <a:xfrm>
            <a:off x="2066063" y="5798095"/>
            <a:ext cx="987771"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a:t>
            </a:r>
            <a:r>
              <a:rPr kumimoji="1" lang="ja-JP" altLang="en-US" sz="1200" dirty="0"/>
              <a:t>用</a:t>
            </a:r>
            <a:r>
              <a:rPr kumimoji="1" lang="en-US" altLang="ja-JP" sz="1200" dirty="0"/>
              <a:t>DC</a:t>
            </a:r>
            <a:r>
              <a:rPr kumimoji="1" lang="ja-JP" altLang="en-US" sz="1200" dirty="0"/>
              <a:t>電源</a:t>
            </a:r>
          </a:p>
        </p:txBody>
      </p:sp>
      <p:sp>
        <p:nvSpPr>
          <p:cNvPr id="117" name="テキスト ボックス 116">
            <a:extLst>
              <a:ext uri="{FF2B5EF4-FFF2-40B4-BE49-F238E27FC236}">
                <a16:creationId xmlns:a16="http://schemas.microsoft.com/office/drawing/2014/main" id="{5A8EFA24-86B3-49A4-A399-B60DF1AEB159}"/>
              </a:ext>
            </a:extLst>
          </p:cNvPr>
          <p:cNvSpPr txBox="1"/>
          <p:nvPr/>
        </p:nvSpPr>
        <p:spPr>
          <a:xfrm>
            <a:off x="1989119" y="3650462"/>
            <a:ext cx="106471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a:t>
            </a:r>
            <a:r>
              <a:rPr kumimoji="1" lang="ja-JP" altLang="en-US" sz="1200" dirty="0"/>
              <a:t>用</a:t>
            </a:r>
            <a:r>
              <a:rPr kumimoji="1" lang="en-US" altLang="ja-JP" sz="1200" dirty="0"/>
              <a:t>DC</a:t>
            </a:r>
            <a:r>
              <a:rPr kumimoji="1" lang="ja-JP" altLang="en-US" sz="1200" dirty="0"/>
              <a:t>電源</a:t>
            </a:r>
          </a:p>
        </p:txBody>
      </p:sp>
      <p:pic>
        <p:nvPicPr>
          <p:cNvPr id="119" name="図 118">
            <a:extLst>
              <a:ext uri="{FF2B5EF4-FFF2-40B4-BE49-F238E27FC236}">
                <a16:creationId xmlns:a16="http://schemas.microsoft.com/office/drawing/2014/main" id="{0FC5C895-C93F-454E-9D16-77D7945362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8" y="6121228"/>
            <a:ext cx="1400001" cy="1401326"/>
          </a:xfrm>
          <a:prstGeom prst="rect">
            <a:avLst/>
          </a:prstGeom>
        </p:spPr>
      </p:pic>
      <p:pic>
        <p:nvPicPr>
          <p:cNvPr id="122" name="図 121">
            <a:extLst>
              <a:ext uri="{FF2B5EF4-FFF2-40B4-BE49-F238E27FC236}">
                <a16:creationId xmlns:a16="http://schemas.microsoft.com/office/drawing/2014/main" id="{1234F689-3ADE-40A7-836C-55F438EF3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7" y="4577217"/>
            <a:ext cx="1400001" cy="1401326"/>
          </a:xfrm>
          <a:prstGeom prst="rect">
            <a:avLst/>
          </a:prstGeom>
        </p:spPr>
      </p:pic>
      <p:sp>
        <p:nvSpPr>
          <p:cNvPr id="120" name="四角形: 角を丸くする 119">
            <a:extLst>
              <a:ext uri="{FF2B5EF4-FFF2-40B4-BE49-F238E27FC236}">
                <a16:creationId xmlns:a16="http://schemas.microsoft.com/office/drawing/2014/main" id="{09487477-498F-4A88-8E35-1ED8193D31F9}"/>
              </a:ext>
            </a:extLst>
          </p:cNvPr>
          <p:cNvSpPr/>
          <p:nvPr/>
        </p:nvSpPr>
        <p:spPr>
          <a:xfrm>
            <a:off x="89322" y="1023727"/>
            <a:ext cx="8640960" cy="1878218"/>
          </a:xfrm>
          <a:prstGeom prst="roundRect">
            <a:avLst/>
          </a:prstGeom>
          <a:noFill/>
          <a:ln>
            <a:solidFill>
              <a:srgbClr val="00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AB7B1CAC-6525-4DE6-A252-7DB467B73F9B}"/>
              </a:ext>
            </a:extLst>
          </p:cNvPr>
          <p:cNvSpPr/>
          <p:nvPr/>
        </p:nvSpPr>
        <p:spPr>
          <a:xfrm>
            <a:off x="89322" y="2984039"/>
            <a:ext cx="8640960" cy="4548407"/>
          </a:xfrm>
          <a:prstGeom prst="roundRect">
            <a:avLst/>
          </a:prstGeom>
          <a:noFill/>
          <a:ln>
            <a:solidFill>
              <a:srgbClr val="FF1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078E0F8E-E189-4E02-9782-BEDBF72A47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7889" y="818907"/>
            <a:ext cx="993957" cy="1699396"/>
          </a:xfrm>
          <a:prstGeom prst="rect">
            <a:avLst/>
          </a:prstGeom>
        </p:spPr>
      </p:pic>
      <p:pic>
        <p:nvPicPr>
          <p:cNvPr id="126" name="図 125">
            <a:extLst>
              <a:ext uri="{FF2B5EF4-FFF2-40B4-BE49-F238E27FC236}">
                <a16:creationId xmlns:a16="http://schemas.microsoft.com/office/drawing/2014/main" id="{4C622F60-6CC3-48FE-91D3-EC74E8D90D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4678" y="2638142"/>
            <a:ext cx="919842" cy="1699396"/>
          </a:xfrm>
          <a:prstGeom prst="rect">
            <a:avLst/>
          </a:prstGeom>
        </p:spPr>
      </p:pic>
      <p:cxnSp>
        <p:nvCxnSpPr>
          <p:cNvPr id="1024" name="直線コネクタ 1023">
            <a:extLst>
              <a:ext uri="{FF2B5EF4-FFF2-40B4-BE49-F238E27FC236}">
                <a16:creationId xmlns:a16="http://schemas.microsoft.com/office/drawing/2014/main" id="{037CA08C-5820-469E-A626-AA0EBE72A63D}"/>
              </a:ext>
            </a:extLst>
          </p:cNvPr>
          <p:cNvCxnSpPr>
            <a:endCxn id="123" idx="1"/>
          </p:cNvCxnSpPr>
          <p:nvPr/>
        </p:nvCxnSpPr>
        <p:spPr>
          <a:xfrm flipV="1">
            <a:off x="8586266" y="1668605"/>
            <a:ext cx="961623" cy="2473404"/>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27" name="直線コネクタ 1026">
            <a:extLst>
              <a:ext uri="{FF2B5EF4-FFF2-40B4-BE49-F238E27FC236}">
                <a16:creationId xmlns:a16="http://schemas.microsoft.com/office/drawing/2014/main" id="{BDA4A431-EA22-4E26-93C2-799FC01D0FC9}"/>
              </a:ext>
            </a:extLst>
          </p:cNvPr>
          <p:cNvCxnSpPr>
            <a:endCxn id="126" idx="1"/>
          </p:cNvCxnSpPr>
          <p:nvPr/>
        </p:nvCxnSpPr>
        <p:spPr>
          <a:xfrm flipV="1">
            <a:off x="8619249" y="3487840"/>
            <a:ext cx="995429" cy="878857"/>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0" name="直線コネクタ 1029">
            <a:extLst>
              <a:ext uri="{FF2B5EF4-FFF2-40B4-BE49-F238E27FC236}">
                <a16:creationId xmlns:a16="http://schemas.microsoft.com/office/drawing/2014/main" id="{8EE199C1-D449-4CDD-A3A0-9970766BF5E9}"/>
              </a:ext>
            </a:extLst>
          </p:cNvPr>
          <p:cNvCxnSpPr>
            <a:endCxn id="122" idx="1"/>
          </p:cNvCxnSpPr>
          <p:nvPr/>
        </p:nvCxnSpPr>
        <p:spPr>
          <a:xfrm flipV="1">
            <a:off x="8478043" y="5277880"/>
            <a:ext cx="641244" cy="879320"/>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37E8E21E-449D-4051-ADEA-951E89C50A69}"/>
              </a:ext>
            </a:extLst>
          </p:cNvPr>
          <p:cNvCxnSpPr>
            <a:endCxn id="119" idx="1"/>
          </p:cNvCxnSpPr>
          <p:nvPr/>
        </p:nvCxnSpPr>
        <p:spPr>
          <a:xfrm flipV="1">
            <a:off x="8480193" y="6821891"/>
            <a:ext cx="639095" cy="210261"/>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sp>
        <p:nvSpPr>
          <p:cNvPr id="1033" name="テキスト ボックス 1032">
            <a:extLst>
              <a:ext uri="{FF2B5EF4-FFF2-40B4-BE49-F238E27FC236}">
                <a16:creationId xmlns:a16="http://schemas.microsoft.com/office/drawing/2014/main" id="{B2B259C3-E07A-435F-9F75-BF2FDA4CCEF9}"/>
              </a:ext>
            </a:extLst>
          </p:cNvPr>
          <p:cNvSpPr txBox="1"/>
          <p:nvPr/>
        </p:nvSpPr>
        <p:spPr>
          <a:xfrm>
            <a:off x="6101596" y="1360200"/>
            <a:ext cx="122180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800" dirty="0"/>
              <a:t>通信</a:t>
            </a:r>
            <a:r>
              <a:rPr lang="ja-JP" altLang="en-US" sz="1800" dirty="0"/>
              <a:t>カード</a:t>
            </a:r>
            <a:endParaRPr lang="en-US" altLang="ja-JP" sz="1800" dirty="0"/>
          </a:p>
          <a:p>
            <a:r>
              <a:rPr kumimoji="1" lang="en-US" altLang="ja-JP" sz="1800" dirty="0"/>
              <a:t>DAC</a:t>
            </a:r>
          </a:p>
          <a:p>
            <a:r>
              <a:rPr lang="en-US" altLang="ja-JP" sz="1800" dirty="0"/>
              <a:t>ADC</a:t>
            </a:r>
          </a:p>
          <a:p>
            <a:r>
              <a:rPr kumimoji="1" lang="en-US" altLang="ja-JP" sz="1800" dirty="0"/>
              <a:t>EVR</a:t>
            </a:r>
          </a:p>
        </p:txBody>
      </p:sp>
      <p:sp>
        <p:nvSpPr>
          <p:cNvPr id="1034" name="テキスト ボックス 1033">
            <a:extLst>
              <a:ext uri="{FF2B5EF4-FFF2-40B4-BE49-F238E27FC236}">
                <a16:creationId xmlns:a16="http://schemas.microsoft.com/office/drawing/2014/main" id="{23AAE8F7-154C-45E9-A01C-E2AC393925A3}"/>
              </a:ext>
            </a:extLst>
          </p:cNvPr>
          <p:cNvSpPr txBox="1"/>
          <p:nvPr/>
        </p:nvSpPr>
        <p:spPr>
          <a:xfrm>
            <a:off x="814924" y="2651833"/>
            <a:ext cx="2263761" cy="276999"/>
          </a:xfrm>
          <a:prstGeom prst="rect">
            <a:avLst/>
          </a:prstGeom>
          <a:noFill/>
        </p:spPr>
        <p:txBody>
          <a:bodyPr wrap="none" rtlCol="0">
            <a:spAutoFit/>
          </a:bodyPr>
          <a:lstStyle/>
          <a:p>
            <a:r>
              <a:rPr lang="en-US" altLang="ja-JP" sz="1200" dirty="0"/>
              <a:t>Windows 8.1 64bit + LabVIEW</a:t>
            </a:r>
            <a:endParaRPr kumimoji="1" lang="ja-JP" altLang="en-US" sz="1200" dirty="0"/>
          </a:p>
        </p:txBody>
      </p:sp>
      <p:sp>
        <p:nvSpPr>
          <p:cNvPr id="139" name="タイトル 1">
            <a:extLst>
              <a:ext uri="{FF2B5EF4-FFF2-40B4-BE49-F238E27FC236}">
                <a16:creationId xmlns:a16="http://schemas.microsoft.com/office/drawing/2014/main" id="{05E1BAD0-96B4-4756-BA0E-F177E9BF2A05}"/>
              </a:ext>
            </a:extLst>
          </p:cNvPr>
          <p:cNvSpPr>
            <a:spLocks noGrp="1"/>
          </p:cNvSpPr>
          <p:nvPr>
            <p:ph type="title"/>
          </p:nvPr>
        </p:nvSpPr>
        <p:spPr>
          <a:xfrm>
            <a:off x="1163850" y="89226"/>
            <a:ext cx="8369684" cy="755968"/>
          </a:xfrm>
        </p:spPr>
        <p:txBody>
          <a:bodyPr/>
          <a:lstStyle/>
          <a:p>
            <a:r>
              <a:rPr kumimoji="1" lang="ja-JP" altLang="en-US" dirty="0">
                <a:solidFill>
                  <a:srgbClr val="77773C"/>
                </a:solidFill>
              </a:rPr>
              <a:t>機器構成</a:t>
            </a:r>
          </a:p>
        </p:txBody>
      </p:sp>
    </p:spTree>
    <p:extLst>
      <p:ext uri="{BB962C8B-B14F-4D97-AF65-F5344CB8AC3E}">
        <p14:creationId xmlns:p14="http://schemas.microsoft.com/office/powerpoint/2010/main" val="73257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E5185-1BCD-4760-85FF-576F290FC26C}"/>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249CFB82-2A51-45C1-A686-236D432800AE}"/>
              </a:ext>
            </a:extLst>
          </p:cNvPr>
          <p:cNvSpPr>
            <a:spLocks noGrp="1"/>
          </p:cNvSpPr>
          <p:nvPr>
            <p:ph sz="quarter" idx="13"/>
          </p:nvPr>
        </p:nvSpPr>
        <p:spPr/>
        <p:txBody>
          <a:bodyPr/>
          <a:lstStyle/>
          <a:p>
            <a:r>
              <a:rPr kumimoji="1" lang="ja-JP" altLang="en-US" dirty="0"/>
              <a:t>前半</a:t>
            </a:r>
            <a:endParaRPr kumimoji="1" lang="en-US" altLang="ja-JP" dirty="0"/>
          </a:p>
          <a:p>
            <a:pPr lvl="1"/>
            <a:r>
              <a:rPr lang="ja-JP" altLang="en-US" dirty="0">
                <a:solidFill>
                  <a:srgbClr val="77773C"/>
                </a:solidFill>
              </a:rPr>
              <a:t>概要</a:t>
            </a:r>
            <a:r>
              <a:rPr lang="ja-JP" altLang="en-US" dirty="0"/>
              <a:t>、進捗、予定</a:t>
            </a:r>
            <a:endParaRPr lang="en-US" altLang="ja-JP" dirty="0"/>
          </a:p>
          <a:p>
            <a:r>
              <a:rPr kumimoji="1" lang="ja-JP" altLang="en-US" dirty="0">
                <a:solidFill>
                  <a:srgbClr val="77773C"/>
                </a:solidFill>
              </a:rPr>
              <a:t>後半</a:t>
            </a:r>
            <a:endParaRPr kumimoji="1" lang="en-US" altLang="ja-JP" dirty="0">
              <a:solidFill>
                <a:srgbClr val="77773C"/>
              </a:solidFill>
            </a:endParaRPr>
          </a:p>
          <a:p>
            <a:pPr lvl="1"/>
            <a:r>
              <a:rPr lang="ja-JP" altLang="en-US" dirty="0">
                <a:solidFill>
                  <a:srgbClr val="77773C"/>
                </a:solidFill>
              </a:rPr>
              <a:t>技術的なこと</a:t>
            </a:r>
            <a:endParaRPr kumimoji="1" lang="ja-JP" altLang="en-US" dirty="0">
              <a:solidFill>
                <a:srgbClr val="77773C"/>
              </a:solidFill>
            </a:endParaRPr>
          </a:p>
        </p:txBody>
      </p:sp>
      <p:sp>
        <p:nvSpPr>
          <p:cNvPr id="4" name="日付プレースホルダー 3">
            <a:extLst>
              <a:ext uri="{FF2B5EF4-FFF2-40B4-BE49-F238E27FC236}">
                <a16:creationId xmlns:a16="http://schemas.microsoft.com/office/drawing/2014/main" id="{BA041F59-1372-4E3A-9AA7-D04503E96E6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E39038A2-31DF-465F-967F-38B063D8D0E6}"/>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87A8C4B3-C8FE-436B-9ACB-FF4CBB47D353}"/>
              </a:ext>
            </a:extLst>
          </p:cNvPr>
          <p:cNvSpPr>
            <a:spLocks noGrp="1"/>
          </p:cNvSpPr>
          <p:nvPr>
            <p:ph type="sldNum" sz="quarter" idx="16"/>
          </p:nvPr>
        </p:nvSpPr>
        <p:spPr/>
        <p:txBody>
          <a:bodyPr/>
          <a:lstStyle/>
          <a:p>
            <a:fld id="{B0C199F8-A211-45E5-AEA2-CC5E857C2E77}" type="slidenum">
              <a:rPr kumimoji="1" lang="ja-JP" altLang="en-US" smtClean="0"/>
              <a:t>2</a:t>
            </a:fld>
            <a:endParaRPr kumimoji="1" lang="ja-JP" altLang="en-US"/>
          </a:p>
        </p:txBody>
      </p:sp>
    </p:spTree>
    <p:extLst>
      <p:ext uri="{BB962C8B-B14F-4D97-AF65-F5344CB8AC3E}">
        <p14:creationId xmlns:p14="http://schemas.microsoft.com/office/powerpoint/2010/main" val="420163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442" y="7298352"/>
            <a:ext cx="184731" cy="440570"/>
          </a:xfrm>
          <a:prstGeom prst="rect">
            <a:avLst/>
          </a:prstGeom>
          <a:noFill/>
        </p:spPr>
        <p:txBody>
          <a:bodyPr wrap="none" rtlCol="0">
            <a:spAutoFit/>
          </a:bodyPr>
          <a:lstStyle/>
          <a:p>
            <a:endParaRPr lang="ja-JP" altLang="en-US" sz="2263" dirty="0"/>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l="3797" t="13333" r="13796" b="16543"/>
          <a:stretch/>
        </p:blipFill>
        <p:spPr>
          <a:xfrm>
            <a:off x="743807" y="1429825"/>
            <a:ext cx="2014973" cy="1285960"/>
          </a:xfrm>
          <a:prstGeom prst="rect">
            <a:avLst/>
          </a:prstGeom>
        </p:spPr>
      </p:pic>
      <p:grpSp>
        <p:nvGrpSpPr>
          <p:cNvPr id="36" name="グループ化 35"/>
          <p:cNvGrpSpPr/>
          <p:nvPr/>
        </p:nvGrpSpPr>
        <p:grpSpPr>
          <a:xfrm>
            <a:off x="601318" y="6157200"/>
            <a:ext cx="4281168" cy="1184608"/>
            <a:chOff x="3629157" y="3682234"/>
            <a:chExt cx="3883798" cy="1074655"/>
          </a:xfrm>
        </p:grpSpPr>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8" y="3685346"/>
              <a:ext cx="2941093" cy="561829"/>
            </a:xfrm>
            <a:prstGeom prst="rect">
              <a:avLst/>
            </a:prstGeom>
          </p:spPr>
        </p:pic>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7" y="4195060"/>
              <a:ext cx="2941093" cy="561829"/>
            </a:xfrm>
            <a:prstGeom prst="rect">
              <a:avLst/>
            </a:prstGeom>
          </p:spPr>
        </p:pic>
        <p:sp>
          <p:nvSpPr>
            <p:cNvPr id="30" name="テキスト ボックス 29"/>
            <p:cNvSpPr txBox="1"/>
            <p:nvPr/>
          </p:nvSpPr>
          <p:spPr>
            <a:xfrm>
              <a:off x="6568877" y="3682234"/>
              <a:ext cx="816105"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PWX1500L</a:t>
              </a:r>
            </a:p>
          </p:txBody>
        </p:sp>
        <p:sp>
          <p:nvSpPr>
            <p:cNvPr id="31" name="テキスト ボックス 30"/>
            <p:cNvSpPr txBox="1"/>
            <p:nvPr/>
          </p:nvSpPr>
          <p:spPr>
            <a:xfrm>
              <a:off x="6568878" y="4184585"/>
              <a:ext cx="944077"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PWX1500MH</a:t>
              </a:r>
            </a:p>
          </p:txBody>
        </p:sp>
      </p:grpSp>
      <p:pic>
        <p:nvPicPr>
          <p:cNvPr id="64" name="コンテンツ プレースホルダー 7">
            <a:extLst>
              <a:ext uri="{FF2B5EF4-FFF2-40B4-BE49-F238E27FC236}">
                <a16:creationId xmlns:a16="http://schemas.microsoft.com/office/drawing/2014/main" id="{49988EA8-D424-4AE4-B39D-0232D64BE0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669" t="30223" r="17872" b="19858"/>
          <a:stretch/>
        </p:blipFill>
        <p:spPr>
          <a:xfrm rot="16200000">
            <a:off x="6330546" y="5398343"/>
            <a:ext cx="1675688" cy="2564899"/>
          </a:xfrm>
          <a:prstGeom prst="rect">
            <a:avLst/>
          </a:prstGeom>
        </p:spPr>
      </p:pic>
      <p:pic>
        <p:nvPicPr>
          <p:cNvPr id="1026" name="Picture 2" descr="pxie-1082_l.jpg (400×291)">
            <a:extLst>
              <a:ext uri="{FF2B5EF4-FFF2-40B4-BE49-F238E27FC236}">
                <a16:creationId xmlns:a16="http://schemas.microsoft.com/office/drawing/2014/main" id="{0BA326BD-BDD9-4089-A887-151C38026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348" y="1248608"/>
            <a:ext cx="2265834" cy="1648394"/>
          </a:xfrm>
          <a:prstGeom prst="rect">
            <a:avLst/>
          </a:prstGeom>
          <a:noFill/>
          <a:extLst>
            <a:ext uri="{909E8E84-426E-40DD-AFC4-6F175D3DCCD1}">
              <a14:hiddenFill xmlns:a14="http://schemas.microsoft.com/office/drawing/2010/main">
                <a:solidFill>
                  <a:srgbClr val="FFFFFF"/>
                </a:solidFill>
              </a14:hiddenFill>
            </a:ext>
          </a:extLst>
        </p:spPr>
      </p:pic>
      <p:pic>
        <p:nvPicPr>
          <p:cNvPr id="68" name="コンテンツ プレースホルダー 7">
            <a:extLst>
              <a:ext uri="{FF2B5EF4-FFF2-40B4-BE49-F238E27FC236}">
                <a16:creationId xmlns:a16="http://schemas.microsoft.com/office/drawing/2014/main" id="{D5DC0000-2139-425C-912C-310B57072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987" t="33694" r="46197" b="22813"/>
          <a:stretch/>
        </p:blipFill>
        <p:spPr>
          <a:xfrm rot="16200000">
            <a:off x="6818687" y="3057130"/>
            <a:ext cx="693790" cy="2567021"/>
          </a:xfrm>
          <a:prstGeom prst="rect">
            <a:avLst/>
          </a:prstGeom>
        </p:spPr>
      </p:pic>
      <p:pic>
        <p:nvPicPr>
          <p:cNvPr id="1028" name="Picture 4" descr="https://www.kikusui.co.jp/catalog/img/photo/getimage2.php?path=PWX750ML_2.jpg">
            <a:extLst>
              <a:ext uri="{FF2B5EF4-FFF2-40B4-BE49-F238E27FC236}">
                <a16:creationId xmlns:a16="http://schemas.microsoft.com/office/drawing/2014/main" id="{0D6DB97E-DDDB-46EA-B548-E977C52134B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3983847"/>
            <a:ext cx="1694772" cy="35679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s://www.kikusui.co.jp/catalog/img/photo/getimage2.php?path=PWX750ML_2.jpg">
            <a:extLst>
              <a:ext uri="{FF2B5EF4-FFF2-40B4-BE49-F238E27FC236}">
                <a16:creationId xmlns:a16="http://schemas.microsoft.com/office/drawing/2014/main" id="{E855EC87-9644-4839-8C2A-5BA751453E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4395848"/>
            <a:ext cx="1694772" cy="356794"/>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ABEAFE42-F6C5-42BA-81D1-2B1771830E9A}"/>
              </a:ext>
            </a:extLst>
          </p:cNvPr>
          <p:cNvSpPr txBox="1"/>
          <p:nvPr/>
        </p:nvSpPr>
        <p:spPr>
          <a:xfrm>
            <a:off x="3912348" y="3906010"/>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sp>
        <p:nvSpPr>
          <p:cNvPr id="72" name="テキスト ボックス 71">
            <a:extLst>
              <a:ext uri="{FF2B5EF4-FFF2-40B4-BE49-F238E27FC236}">
                <a16:creationId xmlns:a16="http://schemas.microsoft.com/office/drawing/2014/main" id="{B2BA7374-DFA9-47E6-9827-2222B73063E5}"/>
              </a:ext>
            </a:extLst>
          </p:cNvPr>
          <p:cNvSpPr txBox="1"/>
          <p:nvPr/>
        </p:nvSpPr>
        <p:spPr>
          <a:xfrm>
            <a:off x="3912348" y="4358481"/>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cxnSp>
        <p:nvCxnSpPr>
          <p:cNvPr id="6" name="直線コネクタ 5">
            <a:extLst>
              <a:ext uri="{FF2B5EF4-FFF2-40B4-BE49-F238E27FC236}">
                <a16:creationId xmlns:a16="http://schemas.microsoft.com/office/drawing/2014/main" id="{E9ACB52A-97AA-41B2-A24C-72B26F9A05C6}"/>
              </a:ext>
            </a:extLst>
          </p:cNvPr>
          <p:cNvCxnSpPr>
            <a:stCxn id="13" idx="3"/>
            <a:endCxn id="1026" idx="1"/>
          </p:cNvCxnSpPr>
          <p:nvPr/>
        </p:nvCxnSpPr>
        <p:spPr>
          <a:xfrm>
            <a:off x="2758780" y="2072805"/>
            <a:ext cx="11535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194F91B-ED81-4E36-B3AB-D25E0FC54EE4}"/>
              </a:ext>
            </a:extLst>
          </p:cNvPr>
          <p:cNvCxnSpPr/>
          <p:nvPr/>
        </p:nvCxnSpPr>
        <p:spPr>
          <a:xfrm>
            <a:off x="233338" y="1115541"/>
            <a:ext cx="0" cy="64030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270D5EC-36BD-4939-AA05-BA6C2E0EA6BB}"/>
              </a:ext>
            </a:extLst>
          </p:cNvPr>
          <p:cNvCxnSpPr>
            <a:stCxn id="13" idx="1"/>
          </p:cNvCxnSpPr>
          <p:nvPr/>
        </p:nvCxnSpPr>
        <p:spPr>
          <a:xfrm flipH="1">
            <a:off x="233338" y="2072805"/>
            <a:ext cx="51046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ABA6F66-A981-4F5D-90ED-AAEC5E6E6348}"/>
              </a:ext>
            </a:extLst>
          </p:cNvPr>
          <p:cNvCxnSpPr>
            <a:stCxn id="1028" idx="1"/>
          </p:cNvCxnSpPr>
          <p:nvPr/>
        </p:nvCxnSpPr>
        <p:spPr>
          <a:xfrm flipH="1">
            <a:off x="233338" y="4162244"/>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57F7D1-DCF3-42B7-95B7-0EBDB9BA245E}"/>
              </a:ext>
            </a:extLst>
          </p:cNvPr>
          <p:cNvCxnSpPr>
            <a:stCxn id="69" idx="1"/>
          </p:cNvCxnSpPr>
          <p:nvPr/>
        </p:nvCxnSpPr>
        <p:spPr>
          <a:xfrm flipH="1">
            <a:off x="233338" y="4574245"/>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46E6187-5C7B-40F4-8760-E049CB9B26E8}"/>
              </a:ext>
            </a:extLst>
          </p:cNvPr>
          <p:cNvCxnSpPr>
            <a:stCxn id="14" idx="1"/>
          </p:cNvCxnSpPr>
          <p:nvPr/>
        </p:nvCxnSpPr>
        <p:spPr>
          <a:xfrm flipH="1">
            <a:off x="233338" y="6470286"/>
            <a:ext cx="367981"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939B155-E6C2-4AB6-BA7A-C12B3EF2FA32}"/>
              </a:ext>
            </a:extLst>
          </p:cNvPr>
          <p:cNvCxnSpPr>
            <a:stCxn id="24" idx="1"/>
          </p:cNvCxnSpPr>
          <p:nvPr/>
        </p:nvCxnSpPr>
        <p:spPr>
          <a:xfrm flipH="1">
            <a:off x="233338" y="7032152"/>
            <a:ext cx="36798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6B2B0AB-FB20-4BF5-8685-EB2BEC3B5DBC}"/>
              </a:ext>
            </a:extLst>
          </p:cNvPr>
          <p:cNvCxnSpPr>
            <a:stCxn id="1026" idx="2"/>
          </p:cNvCxnSpPr>
          <p:nvPr/>
        </p:nvCxnSpPr>
        <p:spPr>
          <a:xfrm>
            <a:off x="5045265" y="2897002"/>
            <a:ext cx="1308753"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7569A61-2547-48EE-BE0E-3A376ECB9BBB}"/>
              </a:ext>
            </a:extLst>
          </p:cNvPr>
          <p:cNvCxnSpPr>
            <a:stCxn id="1026" idx="2"/>
          </p:cNvCxnSpPr>
          <p:nvPr/>
        </p:nvCxnSpPr>
        <p:spPr>
          <a:xfrm>
            <a:off x="5045265" y="2897002"/>
            <a:ext cx="2286485"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6089EA8-516B-40F8-BBA6-48A3D9A11BAC}"/>
              </a:ext>
            </a:extLst>
          </p:cNvPr>
          <p:cNvCxnSpPr>
            <a:stCxn id="1026" idx="2"/>
          </p:cNvCxnSpPr>
          <p:nvPr/>
        </p:nvCxnSpPr>
        <p:spPr>
          <a:xfrm>
            <a:off x="5045265" y="2897002"/>
            <a:ext cx="1380761" cy="304307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6886AD4-3F0B-4173-BC82-0D14BCFB26BF}"/>
              </a:ext>
            </a:extLst>
          </p:cNvPr>
          <p:cNvCxnSpPr>
            <a:stCxn id="1026" idx="2"/>
          </p:cNvCxnSpPr>
          <p:nvPr/>
        </p:nvCxnSpPr>
        <p:spPr>
          <a:xfrm>
            <a:off x="5045265" y="2897002"/>
            <a:ext cx="1327757" cy="39791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FD83510-280D-460B-8361-786829A5ABC8}"/>
              </a:ext>
            </a:extLst>
          </p:cNvPr>
          <p:cNvCxnSpPr>
            <a:stCxn id="70" idx="3"/>
          </p:cNvCxnSpPr>
          <p:nvPr/>
        </p:nvCxnSpPr>
        <p:spPr>
          <a:xfrm>
            <a:off x="4850425" y="4121774"/>
            <a:ext cx="1031646" cy="404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0FF7AB7-A506-4701-AC8B-232393312963}"/>
              </a:ext>
            </a:extLst>
          </p:cNvPr>
          <p:cNvCxnSpPr>
            <a:stCxn id="72" idx="3"/>
          </p:cNvCxnSpPr>
          <p:nvPr/>
        </p:nvCxnSpPr>
        <p:spPr>
          <a:xfrm flipV="1">
            <a:off x="4850425" y="4159150"/>
            <a:ext cx="1031646" cy="415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473CC0B5-9F3F-4DF5-A473-6551F941B52E}"/>
              </a:ext>
            </a:extLst>
          </p:cNvPr>
          <p:cNvCxnSpPr>
            <a:stCxn id="70" idx="3"/>
          </p:cNvCxnSpPr>
          <p:nvPr/>
        </p:nvCxnSpPr>
        <p:spPr>
          <a:xfrm>
            <a:off x="4850425" y="4121774"/>
            <a:ext cx="1014272" cy="45919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FBDC2FCE-680C-4710-AA96-48A129396E39}"/>
              </a:ext>
            </a:extLst>
          </p:cNvPr>
          <p:cNvCxnSpPr>
            <a:stCxn id="72" idx="3"/>
          </p:cNvCxnSpPr>
          <p:nvPr/>
        </p:nvCxnSpPr>
        <p:spPr>
          <a:xfrm>
            <a:off x="4850425" y="4574245"/>
            <a:ext cx="1012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125DD03-CB66-4897-B896-1E5E9E41EC15}"/>
              </a:ext>
            </a:extLst>
          </p:cNvPr>
          <p:cNvCxnSpPr>
            <a:stCxn id="30" idx="3"/>
          </p:cNvCxnSpPr>
          <p:nvPr/>
        </p:nvCxnSpPr>
        <p:spPr>
          <a:xfrm>
            <a:off x="4741420" y="6372964"/>
            <a:ext cx="114065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6B601496-D15C-404B-B2BD-55662057A6C2}"/>
              </a:ext>
            </a:extLst>
          </p:cNvPr>
          <p:cNvCxnSpPr>
            <a:stCxn id="31" idx="3"/>
          </p:cNvCxnSpPr>
          <p:nvPr/>
        </p:nvCxnSpPr>
        <p:spPr>
          <a:xfrm flipV="1">
            <a:off x="4882486" y="6372964"/>
            <a:ext cx="999585" cy="5537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39755C80-8129-4144-8E16-FA4F0144F3A5}"/>
              </a:ext>
            </a:extLst>
          </p:cNvPr>
          <p:cNvCxnSpPr>
            <a:stCxn id="30" idx="3"/>
          </p:cNvCxnSpPr>
          <p:nvPr/>
        </p:nvCxnSpPr>
        <p:spPr>
          <a:xfrm>
            <a:off x="4741420" y="6372964"/>
            <a:ext cx="1132917" cy="6591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3D29C2C2-C4AE-4F5A-8C72-3B8423E25A5E}"/>
              </a:ext>
            </a:extLst>
          </p:cNvPr>
          <p:cNvCxnSpPr>
            <a:stCxn id="31" idx="3"/>
          </p:cNvCxnSpPr>
          <p:nvPr/>
        </p:nvCxnSpPr>
        <p:spPr>
          <a:xfrm>
            <a:off x="4882486" y="6926713"/>
            <a:ext cx="999585" cy="1054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ACED88F5-4129-4FBD-812A-F1A6E56B59C0}"/>
              </a:ext>
            </a:extLst>
          </p:cNvPr>
          <p:cNvSpPr txBox="1"/>
          <p:nvPr/>
        </p:nvSpPr>
        <p:spPr>
          <a:xfrm>
            <a:off x="2994429" y="1835621"/>
            <a:ext cx="731290" cy="276999"/>
          </a:xfrm>
          <a:prstGeom prst="rect">
            <a:avLst/>
          </a:prstGeom>
          <a:noFill/>
        </p:spPr>
        <p:txBody>
          <a:bodyPr wrap="none" rtlCol="0">
            <a:spAutoFit/>
          </a:bodyPr>
          <a:lstStyle/>
          <a:p>
            <a:r>
              <a:rPr kumimoji="1" lang="en-US" altLang="ja-JP" sz="1200" dirty="0" err="1">
                <a:solidFill>
                  <a:srgbClr val="00B050"/>
                </a:solidFill>
              </a:rPr>
              <a:t>PCIe</a:t>
            </a:r>
            <a:r>
              <a:rPr kumimoji="1" lang="en-US" altLang="ja-JP" sz="1200" dirty="0">
                <a:solidFill>
                  <a:srgbClr val="00B050"/>
                </a:solidFill>
              </a:rPr>
              <a:t> x4</a:t>
            </a:r>
            <a:endParaRPr kumimoji="1" lang="ja-JP" altLang="en-US" sz="1200" dirty="0">
              <a:solidFill>
                <a:srgbClr val="00B050"/>
              </a:solidFill>
            </a:endParaRPr>
          </a:p>
        </p:txBody>
      </p:sp>
      <p:sp>
        <p:nvSpPr>
          <p:cNvPr id="110" name="テキスト ボックス 109">
            <a:extLst>
              <a:ext uri="{FF2B5EF4-FFF2-40B4-BE49-F238E27FC236}">
                <a16:creationId xmlns:a16="http://schemas.microsoft.com/office/drawing/2014/main" id="{0A3F269E-51C4-4870-9F2F-196BC6999AD8}"/>
              </a:ext>
            </a:extLst>
          </p:cNvPr>
          <p:cNvSpPr txBox="1"/>
          <p:nvPr/>
        </p:nvSpPr>
        <p:spPr>
          <a:xfrm>
            <a:off x="251062" y="1023726"/>
            <a:ext cx="861133" cy="307777"/>
          </a:xfrm>
          <a:prstGeom prst="rect">
            <a:avLst/>
          </a:prstGeom>
          <a:noFill/>
          <a:ln>
            <a:noFill/>
          </a:ln>
        </p:spPr>
        <p:txBody>
          <a:bodyPr wrap="none" rtlCol="0">
            <a:spAutoFit/>
          </a:bodyPr>
          <a:lstStyle/>
          <a:p>
            <a:r>
              <a:rPr kumimoji="1" lang="en-US" altLang="ja-JP" sz="1400" dirty="0">
                <a:solidFill>
                  <a:srgbClr val="7030A0"/>
                </a:solidFill>
              </a:rPr>
              <a:t>Ethernet</a:t>
            </a:r>
            <a:endParaRPr kumimoji="1" lang="ja-JP" altLang="en-US" sz="1400" dirty="0">
              <a:solidFill>
                <a:srgbClr val="7030A0"/>
              </a:solidFill>
            </a:endParaRPr>
          </a:p>
        </p:txBody>
      </p:sp>
      <p:sp>
        <p:nvSpPr>
          <p:cNvPr id="112" name="テキスト ボックス 111">
            <a:extLst>
              <a:ext uri="{FF2B5EF4-FFF2-40B4-BE49-F238E27FC236}">
                <a16:creationId xmlns:a16="http://schemas.microsoft.com/office/drawing/2014/main" id="{D979774F-6D71-4221-B480-5F0B963D7794}"/>
              </a:ext>
            </a:extLst>
          </p:cNvPr>
          <p:cNvSpPr txBox="1"/>
          <p:nvPr/>
        </p:nvSpPr>
        <p:spPr>
          <a:xfrm>
            <a:off x="7611980" y="3650462"/>
            <a:ext cx="80547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 driver</a:t>
            </a:r>
            <a:endParaRPr kumimoji="1" lang="ja-JP" altLang="en-US" sz="1200" dirty="0"/>
          </a:p>
        </p:txBody>
      </p:sp>
      <p:sp>
        <p:nvSpPr>
          <p:cNvPr id="113" name="テキスト ボックス 112">
            <a:extLst>
              <a:ext uri="{FF2B5EF4-FFF2-40B4-BE49-F238E27FC236}">
                <a16:creationId xmlns:a16="http://schemas.microsoft.com/office/drawing/2014/main" id="{38C3A031-5B4F-4439-914F-3C2C3571696E}"/>
              </a:ext>
            </a:extLst>
          </p:cNvPr>
          <p:cNvSpPr txBox="1"/>
          <p:nvPr/>
        </p:nvSpPr>
        <p:spPr>
          <a:xfrm>
            <a:off x="7658034" y="5430615"/>
            <a:ext cx="73129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 driver</a:t>
            </a:r>
            <a:endParaRPr kumimoji="1" lang="ja-JP" altLang="en-US" sz="1200" dirty="0"/>
          </a:p>
        </p:txBody>
      </p:sp>
      <p:sp>
        <p:nvSpPr>
          <p:cNvPr id="114" name="テキスト ボックス 113">
            <a:extLst>
              <a:ext uri="{FF2B5EF4-FFF2-40B4-BE49-F238E27FC236}">
                <a16:creationId xmlns:a16="http://schemas.microsoft.com/office/drawing/2014/main" id="{7E6B8C05-E585-4F64-A7DB-CD9BB9738899}"/>
              </a:ext>
            </a:extLst>
          </p:cNvPr>
          <p:cNvSpPr txBox="1"/>
          <p:nvPr/>
        </p:nvSpPr>
        <p:spPr>
          <a:xfrm>
            <a:off x="5091312" y="1027633"/>
            <a:ext cx="43313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PXI</a:t>
            </a:r>
            <a:endParaRPr kumimoji="1" lang="ja-JP" altLang="en-US" sz="1200" dirty="0"/>
          </a:p>
        </p:txBody>
      </p:sp>
      <p:sp>
        <p:nvSpPr>
          <p:cNvPr id="115" name="テキスト ボックス 114">
            <a:extLst>
              <a:ext uri="{FF2B5EF4-FFF2-40B4-BE49-F238E27FC236}">
                <a16:creationId xmlns:a16="http://schemas.microsoft.com/office/drawing/2014/main" id="{479FECB3-0FD6-4E9C-A3A4-6FEA5694A037}"/>
              </a:ext>
            </a:extLst>
          </p:cNvPr>
          <p:cNvSpPr txBox="1"/>
          <p:nvPr/>
        </p:nvSpPr>
        <p:spPr>
          <a:xfrm>
            <a:off x="3468591" y="3163412"/>
            <a:ext cx="1657826" cy="307777"/>
          </a:xfrm>
          <a:prstGeom prst="rect">
            <a:avLst/>
          </a:prstGeom>
          <a:noFill/>
        </p:spPr>
        <p:txBody>
          <a:bodyPr wrap="none" rtlCol="0">
            <a:spAutoFit/>
          </a:bodyPr>
          <a:lstStyle/>
          <a:p>
            <a:r>
              <a:rPr lang="ja-JP" altLang="en-US" sz="1400" dirty="0">
                <a:solidFill>
                  <a:srgbClr val="00B0F0"/>
                </a:solidFill>
              </a:rPr>
              <a:t>制御、モニター信号</a:t>
            </a:r>
            <a:endParaRPr kumimoji="1" lang="ja-JP" altLang="en-US" sz="1400" dirty="0">
              <a:solidFill>
                <a:srgbClr val="00B0F0"/>
              </a:solidFill>
            </a:endParaRPr>
          </a:p>
        </p:txBody>
      </p:sp>
      <p:sp>
        <p:nvSpPr>
          <p:cNvPr id="116" name="テキスト ボックス 115">
            <a:extLst>
              <a:ext uri="{FF2B5EF4-FFF2-40B4-BE49-F238E27FC236}">
                <a16:creationId xmlns:a16="http://schemas.microsoft.com/office/drawing/2014/main" id="{C8697107-D494-40B8-90BB-CE552925B87B}"/>
              </a:ext>
            </a:extLst>
          </p:cNvPr>
          <p:cNvSpPr txBox="1"/>
          <p:nvPr/>
        </p:nvSpPr>
        <p:spPr>
          <a:xfrm>
            <a:off x="2066063" y="5798095"/>
            <a:ext cx="987771"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a:t>
            </a:r>
            <a:r>
              <a:rPr kumimoji="1" lang="ja-JP" altLang="en-US" sz="1200" dirty="0"/>
              <a:t>用</a:t>
            </a:r>
            <a:r>
              <a:rPr kumimoji="1" lang="en-US" altLang="ja-JP" sz="1200" dirty="0"/>
              <a:t>DC</a:t>
            </a:r>
            <a:r>
              <a:rPr kumimoji="1" lang="ja-JP" altLang="en-US" sz="1200" dirty="0"/>
              <a:t>電源</a:t>
            </a:r>
          </a:p>
        </p:txBody>
      </p:sp>
      <p:sp>
        <p:nvSpPr>
          <p:cNvPr id="117" name="テキスト ボックス 116">
            <a:extLst>
              <a:ext uri="{FF2B5EF4-FFF2-40B4-BE49-F238E27FC236}">
                <a16:creationId xmlns:a16="http://schemas.microsoft.com/office/drawing/2014/main" id="{5A8EFA24-86B3-49A4-A399-B60DF1AEB159}"/>
              </a:ext>
            </a:extLst>
          </p:cNvPr>
          <p:cNvSpPr txBox="1"/>
          <p:nvPr/>
        </p:nvSpPr>
        <p:spPr>
          <a:xfrm>
            <a:off x="1989119" y="3650462"/>
            <a:ext cx="106471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a:t>
            </a:r>
            <a:r>
              <a:rPr kumimoji="1" lang="ja-JP" altLang="en-US" sz="1200" dirty="0"/>
              <a:t>用</a:t>
            </a:r>
            <a:r>
              <a:rPr kumimoji="1" lang="en-US" altLang="ja-JP" sz="1200" dirty="0"/>
              <a:t>DC</a:t>
            </a:r>
            <a:r>
              <a:rPr kumimoji="1" lang="ja-JP" altLang="en-US" sz="1200" dirty="0"/>
              <a:t>電源</a:t>
            </a:r>
          </a:p>
        </p:txBody>
      </p:sp>
      <p:pic>
        <p:nvPicPr>
          <p:cNvPr id="119" name="図 118">
            <a:extLst>
              <a:ext uri="{FF2B5EF4-FFF2-40B4-BE49-F238E27FC236}">
                <a16:creationId xmlns:a16="http://schemas.microsoft.com/office/drawing/2014/main" id="{0FC5C895-C93F-454E-9D16-77D7945362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8" y="6121228"/>
            <a:ext cx="1400001" cy="1401326"/>
          </a:xfrm>
          <a:prstGeom prst="rect">
            <a:avLst/>
          </a:prstGeom>
        </p:spPr>
      </p:pic>
      <p:pic>
        <p:nvPicPr>
          <p:cNvPr id="122" name="図 121">
            <a:extLst>
              <a:ext uri="{FF2B5EF4-FFF2-40B4-BE49-F238E27FC236}">
                <a16:creationId xmlns:a16="http://schemas.microsoft.com/office/drawing/2014/main" id="{1234F689-3ADE-40A7-836C-55F438EF3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7" y="4577217"/>
            <a:ext cx="1400001" cy="1401326"/>
          </a:xfrm>
          <a:prstGeom prst="rect">
            <a:avLst/>
          </a:prstGeom>
        </p:spPr>
      </p:pic>
      <p:sp>
        <p:nvSpPr>
          <p:cNvPr id="120" name="四角形: 角を丸くする 119">
            <a:extLst>
              <a:ext uri="{FF2B5EF4-FFF2-40B4-BE49-F238E27FC236}">
                <a16:creationId xmlns:a16="http://schemas.microsoft.com/office/drawing/2014/main" id="{09487477-498F-4A88-8E35-1ED8193D31F9}"/>
              </a:ext>
            </a:extLst>
          </p:cNvPr>
          <p:cNvSpPr/>
          <p:nvPr/>
        </p:nvSpPr>
        <p:spPr>
          <a:xfrm>
            <a:off x="89322" y="1023727"/>
            <a:ext cx="8640960" cy="1878218"/>
          </a:xfrm>
          <a:prstGeom prst="roundRect">
            <a:avLst/>
          </a:prstGeom>
          <a:noFill/>
          <a:ln>
            <a:solidFill>
              <a:srgbClr val="00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AB7B1CAC-6525-4DE6-A252-7DB467B73F9B}"/>
              </a:ext>
            </a:extLst>
          </p:cNvPr>
          <p:cNvSpPr/>
          <p:nvPr/>
        </p:nvSpPr>
        <p:spPr>
          <a:xfrm>
            <a:off x="89322" y="2984039"/>
            <a:ext cx="8640960" cy="4548407"/>
          </a:xfrm>
          <a:prstGeom prst="roundRect">
            <a:avLst/>
          </a:prstGeom>
          <a:noFill/>
          <a:ln>
            <a:solidFill>
              <a:srgbClr val="FF1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078E0F8E-E189-4E02-9782-BEDBF72A47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7889" y="818907"/>
            <a:ext cx="993957" cy="1699396"/>
          </a:xfrm>
          <a:prstGeom prst="rect">
            <a:avLst/>
          </a:prstGeom>
        </p:spPr>
      </p:pic>
      <p:pic>
        <p:nvPicPr>
          <p:cNvPr id="126" name="図 125">
            <a:extLst>
              <a:ext uri="{FF2B5EF4-FFF2-40B4-BE49-F238E27FC236}">
                <a16:creationId xmlns:a16="http://schemas.microsoft.com/office/drawing/2014/main" id="{4C622F60-6CC3-48FE-91D3-EC74E8D90D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4678" y="2638142"/>
            <a:ext cx="919842" cy="1699396"/>
          </a:xfrm>
          <a:prstGeom prst="rect">
            <a:avLst/>
          </a:prstGeom>
        </p:spPr>
      </p:pic>
      <p:cxnSp>
        <p:nvCxnSpPr>
          <p:cNvPr id="1024" name="直線コネクタ 1023">
            <a:extLst>
              <a:ext uri="{FF2B5EF4-FFF2-40B4-BE49-F238E27FC236}">
                <a16:creationId xmlns:a16="http://schemas.microsoft.com/office/drawing/2014/main" id="{037CA08C-5820-469E-A626-AA0EBE72A63D}"/>
              </a:ext>
            </a:extLst>
          </p:cNvPr>
          <p:cNvCxnSpPr>
            <a:endCxn id="123" idx="1"/>
          </p:cNvCxnSpPr>
          <p:nvPr/>
        </p:nvCxnSpPr>
        <p:spPr>
          <a:xfrm flipV="1">
            <a:off x="8586266" y="1668605"/>
            <a:ext cx="961623" cy="2473404"/>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27" name="直線コネクタ 1026">
            <a:extLst>
              <a:ext uri="{FF2B5EF4-FFF2-40B4-BE49-F238E27FC236}">
                <a16:creationId xmlns:a16="http://schemas.microsoft.com/office/drawing/2014/main" id="{BDA4A431-EA22-4E26-93C2-799FC01D0FC9}"/>
              </a:ext>
            </a:extLst>
          </p:cNvPr>
          <p:cNvCxnSpPr>
            <a:endCxn id="126" idx="1"/>
          </p:cNvCxnSpPr>
          <p:nvPr/>
        </p:nvCxnSpPr>
        <p:spPr>
          <a:xfrm flipV="1">
            <a:off x="8619249" y="3487840"/>
            <a:ext cx="995429" cy="878857"/>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0" name="直線コネクタ 1029">
            <a:extLst>
              <a:ext uri="{FF2B5EF4-FFF2-40B4-BE49-F238E27FC236}">
                <a16:creationId xmlns:a16="http://schemas.microsoft.com/office/drawing/2014/main" id="{8EE199C1-D449-4CDD-A3A0-9970766BF5E9}"/>
              </a:ext>
            </a:extLst>
          </p:cNvPr>
          <p:cNvCxnSpPr>
            <a:endCxn id="122" idx="1"/>
          </p:cNvCxnSpPr>
          <p:nvPr/>
        </p:nvCxnSpPr>
        <p:spPr>
          <a:xfrm flipV="1">
            <a:off x="8478043" y="5277880"/>
            <a:ext cx="641244" cy="879320"/>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37E8E21E-449D-4051-ADEA-951E89C50A69}"/>
              </a:ext>
            </a:extLst>
          </p:cNvPr>
          <p:cNvCxnSpPr>
            <a:endCxn id="119" idx="1"/>
          </p:cNvCxnSpPr>
          <p:nvPr/>
        </p:nvCxnSpPr>
        <p:spPr>
          <a:xfrm flipV="1">
            <a:off x="8480193" y="6821891"/>
            <a:ext cx="639095" cy="210261"/>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sp>
        <p:nvSpPr>
          <p:cNvPr id="1033" name="テキスト ボックス 1032">
            <a:extLst>
              <a:ext uri="{FF2B5EF4-FFF2-40B4-BE49-F238E27FC236}">
                <a16:creationId xmlns:a16="http://schemas.microsoft.com/office/drawing/2014/main" id="{B2B259C3-E07A-435F-9F75-BF2FDA4CCEF9}"/>
              </a:ext>
            </a:extLst>
          </p:cNvPr>
          <p:cNvSpPr txBox="1"/>
          <p:nvPr/>
        </p:nvSpPr>
        <p:spPr>
          <a:xfrm>
            <a:off x="6101596" y="1360200"/>
            <a:ext cx="122180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800" dirty="0"/>
              <a:t>通信</a:t>
            </a:r>
            <a:r>
              <a:rPr lang="ja-JP" altLang="en-US" sz="1800" dirty="0"/>
              <a:t>カード</a:t>
            </a:r>
            <a:endParaRPr lang="en-US" altLang="ja-JP" sz="1800" dirty="0"/>
          </a:p>
          <a:p>
            <a:r>
              <a:rPr kumimoji="1" lang="en-US" altLang="ja-JP" sz="1800" dirty="0"/>
              <a:t>DAC</a:t>
            </a:r>
          </a:p>
          <a:p>
            <a:r>
              <a:rPr lang="en-US" altLang="ja-JP" sz="1800" dirty="0"/>
              <a:t>ADC</a:t>
            </a:r>
          </a:p>
          <a:p>
            <a:r>
              <a:rPr kumimoji="1" lang="en-US" altLang="ja-JP" sz="1800" dirty="0"/>
              <a:t>EVR</a:t>
            </a:r>
          </a:p>
        </p:txBody>
      </p:sp>
      <p:sp>
        <p:nvSpPr>
          <p:cNvPr id="1034" name="テキスト ボックス 1033">
            <a:extLst>
              <a:ext uri="{FF2B5EF4-FFF2-40B4-BE49-F238E27FC236}">
                <a16:creationId xmlns:a16="http://schemas.microsoft.com/office/drawing/2014/main" id="{23AAE8F7-154C-45E9-A01C-E2AC393925A3}"/>
              </a:ext>
            </a:extLst>
          </p:cNvPr>
          <p:cNvSpPr txBox="1"/>
          <p:nvPr/>
        </p:nvSpPr>
        <p:spPr>
          <a:xfrm>
            <a:off x="814924" y="2651833"/>
            <a:ext cx="2263761" cy="276999"/>
          </a:xfrm>
          <a:prstGeom prst="rect">
            <a:avLst/>
          </a:prstGeom>
          <a:noFill/>
        </p:spPr>
        <p:txBody>
          <a:bodyPr wrap="none" rtlCol="0">
            <a:spAutoFit/>
          </a:bodyPr>
          <a:lstStyle/>
          <a:p>
            <a:r>
              <a:rPr lang="en-US" altLang="ja-JP" sz="1200" dirty="0"/>
              <a:t>Windows 8.1 64bit + LabVIEW</a:t>
            </a:r>
            <a:endParaRPr kumimoji="1" lang="ja-JP" altLang="en-US" sz="1200" dirty="0"/>
          </a:p>
        </p:txBody>
      </p:sp>
      <p:sp>
        <p:nvSpPr>
          <p:cNvPr id="2" name="テキスト ボックス 1">
            <a:extLst>
              <a:ext uri="{FF2B5EF4-FFF2-40B4-BE49-F238E27FC236}">
                <a16:creationId xmlns:a16="http://schemas.microsoft.com/office/drawing/2014/main" id="{97C4F0D9-A410-4430-BAF5-34A3E806CB8E}"/>
              </a:ext>
            </a:extLst>
          </p:cNvPr>
          <p:cNvSpPr txBox="1"/>
          <p:nvPr/>
        </p:nvSpPr>
        <p:spPr>
          <a:xfrm>
            <a:off x="1290317" y="1746539"/>
            <a:ext cx="593432"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dirty="0"/>
              <a:t>5</a:t>
            </a:r>
            <a:r>
              <a:rPr kumimoji="1" lang="ja-JP" altLang="en-US" dirty="0"/>
              <a:t>年</a:t>
            </a:r>
          </a:p>
        </p:txBody>
      </p:sp>
      <p:sp>
        <p:nvSpPr>
          <p:cNvPr id="57" name="テキスト ボックス 56">
            <a:extLst>
              <a:ext uri="{FF2B5EF4-FFF2-40B4-BE49-F238E27FC236}">
                <a16:creationId xmlns:a16="http://schemas.microsoft.com/office/drawing/2014/main" id="{21B0C700-E5D3-40A1-BA84-A8798C74D4D2}"/>
              </a:ext>
            </a:extLst>
          </p:cNvPr>
          <p:cNvSpPr txBox="1"/>
          <p:nvPr/>
        </p:nvSpPr>
        <p:spPr>
          <a:xfrm>
            <a:off x="2576787" y="4982764"/>
            <a:ext cx="739305"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dirty="0"/>
              <a:t>20</a:t>
            </a:r>
            <a:r>
              <a:rPr kumimoji="1" lang="ja-JP" altLang="en-US" dirty="0"/>
              <a:t>年</a:t>
            </a:r>
          </a:p>
        </p:txBody>
      </p:sp>
      <p:sp>
        <p:nvSpPr>
          <p:cNvPr id="58" name="テキスト ボックス 57">
            <a:extLst>
              <a:ext uri="{FF2B5EF4-FFF2-40B4-BE49-F238E27FC236}">
                <a16:creationId xmlns:a16="http://schemas.microsoft.com/office/drawing/2014/main" id="{F277E299-6B45-4326-9409-A81FC32B0787}"/>
              </a:ext>
            </a:extLst>
          </p:cNvPr>
          <p:cNvSpPr txBox="1"/>
          <p:nvPr/>
        </p:nvSpPr>
        <p:spPr>
          <a:xfrm>
            <a:off x="4358940" y="1831176"/>
            <a:ext cx="739305"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altLang="ja-JP" dirty="0"/>
              <a:t>10</a:t>
            </a:r>
            <a:r>
              <a:rPr kumimoji="1" lang="ja-JP" altLang="en-US" dirty="0"/>
              <a:t>年</a:t>
            </a:r>
          </a:p>
        </p:txBody>
      </p:sp>
      <p:sp>
        <p:nvSpPr>
          <p:cNvPr id="59" name="テキスト ボックス 58">
            <a:extLst>
              <a:ext uri="{FF2B5EF4-FFF2-40B4-BE49-F238E27FC236}">
                <a16:creationId xmlns:a16="http://schemas.microsoft.com/office/drawing/2014/main" id="{5C1735FD-5296-4279-B78C-FD367FC05459}"/>
              </a:ext>
            </a:extLst>
          </p:cNvPr>
          <p:cNvSpPr txBox="1"/>
          <p:nvPr/>
        </p:nvSpPr>
        <p:spPr>
          <a:xfrm>
            <a:off x="6426026" y="4990720"/>
            <a:ext cx="330540"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dirty="0"/>
              <a:t>?</a:t>
            </a:r>
            <a:endParaRPr kumimoji="1" lang="ja-JP" altLang="en-US" dirty="0"/>
          </a:p>
        </p:txBody>
      </p:sp>
      <p:sp>
        <p:nvSpPr>
          <p:cNvPr id="61" name="タイトル 1">
            <a:extLst>
              <a:ext uri="{FF2B5EF4-FFF2-40B4-BE49-F238E27FC236}">
                <a16:creationId xmlns:a16="http://schemas.microsoft.com/office/drawing/2014/main" id="{4F7BAFC4-7275-4A46-B60F-605C11B2B2A1}"/>
              </a:ext>
            </a:extLst>
          </p:cNvPr>
          <p:cNvSpPr>
            <a:spLocks noGrp="1"/>
          </p:cNvSpPr>
          <p:nvPr>
            <p:ph type="title"/>
          </p:nvPr>
        </p:nvSpPr>
        <p:spPr>
          <a:xfrm>
            <a:off x="1163850" y="89226"/>
            <a:ext cx="8369684" cy="755968"/>
          </a:xfrm>
        </p:spPr>
        <p:txBody>
          <a:bodyPr/>
          <a:lstStyle/>
          <a:p>
            <a:r>
              <a:rPr lang="ja-JP" altLang="en-US" dirty="0">
                <a:solidFill>
                  <a:srgbClr val="77773C"/>
                </a:solidFill>
              </a:rPr>
              <a:t>想定耐用年数</a:t>
            </a:r>
            <a:endParaRPr kumimoji="1" lang="ja-JP" altLang="en-US" dirty="0">
              <a:solidFill>
                <a:srgbClr val="77773C"/>
              </a:solidFill>
            </a:endParaRPr>
          </a:p>
        </p:txBody>
      </p:sp>
    </p:spTree>
    <p:extLst>
      <p:ext uri="{BB962C8B-B14F-4D97-AF65-F5344CB8AC3E}">
        <p14:creationId xmlns:p14="http://schemas.microsoft.com/office/powerpoint/2010/main" val="104945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442" y="7298352"/>
            <a:ext cx="184731" cy="440570"/>
          </a:xfrm>
          <a:prstGeom prst="rect">
            <a:avLst/>
          </a:prstGeom>
          <a:noFill/>
        </p:spPr>
        <p:txBody>
          <a:bodyPr wrap="none" rtlCol="0">
            <a:spAutoFit/>
          </a:bodyPr>
          <a:lstStyle/>
          <a:p>
            <a:endParaRPr lang="ja-JP" altLang="en-US" sz="2263" dirty="0"/>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l="3797" t="13333" r="13796" b="16543"/>
          <a:stretch/>
        </p:blipFill>
        <p:spPr>
          <a:xfrm>
            <a:off x="743807" y="1429825"/>
            <a:ext cx="2014973" cy="1285960"/>
          </a:xfrm>
          <a:prstGeom prst="rect">
            <a:avLst/>
          </a:prstGeom>
        </p:spPr>
      </p:pic>
      <p:grpSp>
        <p:nvGrpSpPr>
          <p:cNvPr id="36" name="グループ化 35"/>
          <p:cNvGrpSpPr/>
          <p:nvPr/>
        </p:nvGrpSpPr>
        <p:grpSpPr>
          <a:xfrm>
            <a:off x="601318" y="6157200"/>
            <a:ext cx="4281168" cy="1184608"/>
            <a:chOff x="3629157" y="3682234"/>
            <a:chExt cx="3883798" cy="1074655"/>
          </a:xfrm>
        </p:grpSpPr>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8" y="3685346"/>
              <a:ext cx="2941093" cy="561829"/>
            </a:xfrm>
            <a:prstGeom prst="rect">
              <a:avLst/>
            </a:prstGeom>
          </p:spPr>
        </p:pic>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4279" t="38609" r="5712" b="17812"/>
            <a:stretch/>
          </p:blipFill>
          <p:spPr>
            <a:xfrm>
              <a:off x="3629157" y="4195060"/>
              <a:ext cx="2941093" cy="561829"/>
            </a:xfrm>
            <a:prstGeom prst="rect">
              <a:avLst/>
            </a:prstGeom>
          </p:spPr>
        </p:pic>
        <p:sp>
          <p:nvSpPr>
            <p:cNvPr id="30" name="テキスト ボックス 29"/>
            <p:cNvSpPr txBox="1"/>
            <p:nvPr/>
          </p:nvSpPr>
          <p:spPr>
            <a:xfrm>
              <a:off x="6568877" y="3682234"/>
              <a:ext cx="816105"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PWX1500L</a:t>
              </a:r>
            </a:p>
          </p:txBody>
        </p:sp>
        <p:sp>
          <p:nvSpPr>
            <p:cNvPr id="31" name="テキスト ボックス 30"/>
            <p:cNvSpPr txBox="1"/>
            <p:nvPr/>
          </p:nvSpPr>
          <p:spPr>
            <a:xfrm>
              <a:off x="6568878" y="4184585"/>
              <a:ext cx="944077"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PWX1500MH</a:t>
              </a:r>
            </a:p>
          </p:txBody>
        </p:sp>
      </p:grpSp>
      <p:pic>
        <p:nvPicPr>
          <p:cNvPr id="64" name="コンテンツ プレースホルダー 7">
            <a:extLst>
              <a:ext uri="{FF2B5EF4-FFF2-40B4-BE49-F238E27FC236}">
                <a16:creationId xmlns:a16="http://schemas.microsoft.com/office/drawing/2014/main" id="{49988EA8-D424-4AE4-B39D-0232D64BE0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669" t="30223" r="17872" b="19858"/>
          <a:stretch/>
        </p:blipFill>
        <p:spPr>
          <a:xfrm rot="16200000">
            <a:off x="6330546" y="5398343"/>
            <a:ext cx="1675688" cy="2564899"/>
          </a:xfrm>
          <a:prstGeom prst="rect">
            <a:avLst/>
          </a:prstGeom>
        </p:spPr>
      </p:pic>
      <p:pic>
        <p:nvPicPr>
          <p:cNvPr id="1026" name="Picture 2" descr="pxie-1082_l.jpg (400×291)">
            <a:extLst>
              <a:ext uri="{FF2B5EF4-FFF2-40B4-BE49-F238E27FC236}">
                <a16:creationId xmlns:a16="http://schemas.microsoft.com/office/drawing/2014/main" id="{0BA326BD-BDD9-4089-A887-151C38026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348" y="1248608"/>
            <a:ext cx="2265834" cy="1648394"/>
          </a:xfrm>
          <a:prstGeom prst="rect">
            <a:avLst/>
          </a:prstGeom>
          <a:noFill/>
          <a:extLst>
            <a:ext uri="{909E8E84-426E-40DD-AFC4-6F175D3DCCD1}">
              <a14:hiddenFill xmlns:a14="http://schemas.microsoft.com/office/drawing/2010/main">
                <a:solidFill>
                  <a:srgbClr val="FFFFFF"/>
                </a:solidFill>
              </a14:hiddenFill>
            </a:ext>
          </a:extLst>
        </p:spPr>
      </p:pic>
      <p:pic>
        <p:nvPicPr>
          <p:cNvPr id="68" name="コンテンツ プレースホルダー 7">
            <a:extLst>
              <a:ext uri="{FF2B5EF4-FFF2-40B4-BE49-F238E27FC236}">
                <a16:creationId xmlns:a16="http://schemas.microsoft.com/office/drawing/2014/main" id="{D5DC0000-2139-425C-912C-310B57072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987" t="33694" r="46197" b="22813"/>
          <a:stretch/>
        </p:blipFill>
        <p:spPr>
          <a:xfrm rot="16200000">
            <a:off x="6818687" y="3057130"/>
            <a:ext cx="693790" cy="2567021"/>
          </a:xfrm>
          <a:prstGeom prst="rect">
            <a:avLst/>
          </a:prstGeom>
        </p:spPr>
      </p:pic>
      <p:pic>
        <p:nvPicPr>
          <p:cNvPr id="1028" name="Picture 4" descr="https://www.kikusui.co.jp/catalog/img/photo/getimage2.php?path=PWX750ML_2.jpg">
            <a:extLst>
              <a:ext uri="{FF2B5EF4-FFF2-40B4-BE49-F238E27FC236}">
                <a16:creationId xmlns:a16="http://schemas.microsoft.com/office/drawing/2014/main" id="{0D6DB97E-DDDB-46EA-B548-E977C52134B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3983847"/>
            <a:ext cx="1694772" cy="35679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s://www.kikusui.co.jp/catalog/img/photo/getimage2.php?path=PWX750ML_2.jpg">
            <a:extLst>
              <a:ext uri="{FF2B5EF4-FFF2-40B4-BE49-F238E27FC236}">
                <a16:creationId xmlns:a16="http://schemas.microsoft.com/office/drawing/2014/main" id="{E855EC87-9644-4839-8C2A-5BA751453E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0" t="51260" r="14080" b="28580"/>
          <a:stretch/>
        </p:blipFill>
        <p:spPr bwMode="auto">
          <a:xfrm>
            <a:off x="2147043" y="4395848"/>
            <a:ext cx="1694772" cy="356794"/>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ABEAFE42-F6C5-42BA-81D1-2B1771830E9A}"/>
              </a:ext>
            </a:extLst>
          </p:cNvPr>
          <p:cNvSpPr txBox="1"/>
          <p:nvPr/>
        </p:nvSpPr>
        <p:spPr>
          <a:xfrm>
            <a:off x="3912348" y="3906010"/>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sp>
        <p:nvSpPr>
          <p:cNvPr id="72" name="テキスト ボックス 71">
            <a:extLst>
              <a:ext uri="{FF2B5EF4-FFF2-40B4-BE49-F238E27FC236}">
                <a16:creationId xmlns:a16="http://schemas.microsoft.com/office/drawing/2014/main" id="{B2BA7374-DFA9-47E6-9827-2222B73063E5}"/>
              </a:ext>
            </a:extLst>
          </p:cNvPr>
          <p:cNvSpPr txBox="1"/>
          <p:nvPr/>
        </p:nvSpPr>
        <p:spPr>
          <a:xfrm>
            <a:off x="3912348" y="4358481"/>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cxnSp>
        <p:nvCxnSpPr>
          <p:cNvPr id="6" name="直線コネクタ 5">
            <a:extLst>
              <a:ext uri="{FF2B5EF4-FFF2-40B4-BE49-F238E27FC236}">
                <a16:creationId xmlns:a16="http://schemas.microsoft.com/office/drawing/2014/main" id="{E9ACB52A-97AA-41B2-A24C-72B26F9A05C6}"/>
              </a:ext>
            </a:extLst>
          </p:cNvPr>
          <p:cNvCxnSpPr>
            <a:stCxn id="13" idx="3"/>
            <a:endCxn id="1026" idx="1"/>
          </p:cNvCxnSpPr>
          <p:nvPr/>
        </p:nvCxnSpPr>
        <p:spPr>
          <a:xfrm>
            <a:off x="2758780" y="2072805"/>
            <a:ext cx="11535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194F91B-ED81-4E36-B3AB-D25E0FC54EE4}"/>
              </a:ext>
            </a:extLst>
          </p:cNvPr>
          <p:cNvCxnSpPr/>
          <p:nvPr/>
        </p:nvCxnSpPr>
        <p:spPr>
          <a:xfrm>
            <a:off x="233338" y="1115541"/>
            <a:ext cx="0" cy="640309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270D5EC-36BD-4939-AA05-BA6C2E0EA6BB}"/>
              </a:ext>
            </a:extLst>
          </p:cNvPr>
          <p:cNvCxnSpPr>
            <a:stCxn id="13" idx="1"/>
          </p:cNvCxnSpPr>
          <p:nvPr/>
        </p:nvCxnSpPr>
        <p:spPr>
          <a:xfrm flipH="1">
            <a:off x="233338" y="2072805"/>
            <a:ext cx="51046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ABA6F66-A981-4F5D-90ED-AAEC5E6E6348}"/>
              </a:ext>
            </a:extLst>
          </p:cNvPr>
          <p:cNvCxnSpPr>
            <a:stCxn id="1028" idx="1"/>
          </p:cNvCxnSpPr>
          <p:nvPr/>
        </p:nvCxnSpPr>
        <p:spPr>
          <a:xfrm flipH="1">
            <a:off x="233338" y="4162244"/>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57F7D1-DCF3-42B7-95B7-0EBDB9BA245E}"/>
              </a:ext>
            </a:extLst>
          </p:cNvPr>
          <p:cNvCxnSpPr>
            <a:stCxn id="69" idx="1"/>
          </p:cNvCxnSpPr>
          <p:nvPr/>
        </p:nvCxnSpPr>
        <p:spPr>
          <a:xfrm flipH="1">
            <a:off x="233338" y="4574245"/>
            <a:ext cx="191370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46E6187-5C7B-40F4-8760-E049CB9B26E8}"/>
              </a:ext>
            </a:extLst>
          </p:cNvPr>
          <p:cNvCxnSpPr>
            <a:stCxn id="14" idx="1"/>
          </p:cNvCxnSpPr>
          <p:nvPr/>
        </p:nvCxnSpPr>
        <p:spPr>
          <a:xfrm flipH="1">
            <a:off x="233338" y="6470286"/>
            <a:ext cx="367981"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939B155-E6C2-4AB6-BA7A-C12B3EF2FA32}"/>
              </a:ext>
            </a:extLst>
          </p:cNvPr>
          <p:cNvCxnSpPr>
            <a:stCxn id="24" idx="1"/>
          </p:cNvCxnSpPr>
          <p:nvPr/>
        </p:nvCxnSpPr>
        <p:spPr>
          <a:xfrm flipH="1">
            <a:off x="233338" y="7032152"/>
            <a:ext cx="36798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6B2B0AB-FB20-4BF5-8685-EB2BEC3B5DBC}"/>
              </a:ext>
            </a:extLst>
          </p:cNvPr>
          <p:cNvCxnSpPr>
            <a:stCxn id="1026" idx="2"/>
          </p:cNvCxnSpPr>
          <p:nvPr/>
        </p:nvCxnSpPr>
        <p:spPr>
          <a:xfrm>
            <a:off x="5045265" y="2897002"/>
            <a:ext cx="1308753"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7569A61-2547-48EE-BE0E-3A376ECB9BBB}"/>
              </a:ext>
            </a:extLst>
          </p:cNvPr>
          <p:cNvCxnSpPr>
            <a:stCxn id="1026" idx="2"/>
          </p:cNvCxnSpPr>
          <p:nvPr/>
        </p:nvCxnSpPr>
        <p:spPr>
          <a:xfrm>
            <a:off x="5045265" y="2897002"/>
            <a:ext cx="2286485" cy="13148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6089EA8-516B-40F8-BBA6-48A3D9A11BAC}"/>
              </a:ext>
            </a:extLst>
          </p:cNvPr>
          <p:cNvCxnSpPr>
            <a:stCxn id="1026" idx="2"/>
          </p:cNvCxnSpPr>
          <p:nvPr/>
        </p:nvCxnSpPr>
        <p:spPr>
          <a:xfrm>
            <a:off x="5045265" y="2897002"/>
            <a:ext cx="1380761" cy="304307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6886AD4-3F0B-4173-BC82-0D14BCFB26BF}"/>
              </a:ext>
            </a:extLst>
          </p:cNvPr>
          <p:cNvCxnSpPr>
            <a:stCxn id="1026" idx="2"/>
          </p:cNvCxnSpPr>
          <p:nvPr/>
        </p:nvCxnSpPr>
        <p:spPr>
          <a:xfrm>
            <a:off x="5045265" y="2897002"/>
            <a:ext cx="1327757" cy="39791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FD83510-280D-460B-8361-786829A5ABC8}"/>
              </a:ext>
            </a:extLst>
          </p:cNvPr>
          <p:cNvCxnSpPr>
            <a:stCxn id="70" idx="3"/>
          </p:cNvCxnSpPr>
          <p:nvPr/>
        </p:nvCxnSpPr>
        <p:spPr>
          <a:xfrm>
            <a:off x="4850425" y="4121774"/>
            <a:ext cx="1031646" cy="404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0FF7AB7-A506-4701-AC8B-232393312963}"/>
              </a:ext>
            </a:extLst>
          </p:cNvPr>
          <p:cNvCxnSpPr>
            <a:stCxn id="72" idx="3"/>
          </p:cNvCxnSpPr>
          <p:nvPr/>
        </p:nvCxnSpPr>
        <p:spPr>
          <a:xfrm flipV="1">
            <a:off x="4850425" y="4159150"/>
            <a:ext cx="1031646" cy="415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473CC0B5-9F3F-4DF5-A473-6551F941B52E}"/>
              </a:ext>
            </a:extLst>
          </p:cNvPr>
          <p:cNvCxnSpPr>
            <a:stCxn id="70" idx="3"/>
          </p:cNvCxnSpPr>
          <p:nvPr/>
        </p:nvCxnSpPr>
        <p:spPr>
          <a:xfrm>
            <a:off x="4850425" y="4121774"/>
            <a:ext cx="1014272" cy="45919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FBDC2FCE-680C-4710-AA96-48A129396E39}"/>
              </a:ext>
            </a:extLst>
          </p:cNvPr>
          <p:cNvCxnSpPr>
            <a:stCxn id="72" idx="3"/>
          </p:cNvCxnSpPr>
          <p:nvPr/>
        </p:nvCxnSpPr>
        <p:spPr>
          <a:xfrm>
            <a:off x="4850425" y="4574245"/>
            <a:ext cx="1012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125DD03-CB66-4897-B896-1E5E9E41EC15}"/>
              </a:ext>
            </a:extLst>
          </p:cNvPr>
          <p:cNvCxnSpPr>
            <a:stCxn id="30" idx="3"/>
          </p:cNvCxnSpPr>
          <p:nvPr/>
        </p:nvCxnSpPr>
        <p:spPr>
          <a:xfrm>
            <a:off x="4741420" y="6372964"/>
            <a:ext cx="114065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6B601496-D15C-404B-B2BD-55662057A6C2}"/>
              </a:ext>
            </a:extLst>
          </p:cNvPr>
          <p:cNvCxnSpPr>
            <a:stCxn id="31" idx="3"/>
          </p:cNvCxnSpPr>
          <p:nvPr/>
        </p:nvCxnSpPr>
        <p:spPr>
          <a:xfrm flipV="1">
            <a:off x="4882486" y="6372964"/>
            <a:ext cx="999585" cy="5537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39755C80-8129-4144-8E16-FA4F0144F3A5}"/>
              </a:ext>
            </a:extLst>
          </p:cNvPr>
          <p:cNvCxnSpPr>
            <a:stCxn id="30" idx="3"/>
          </p:cNvCxnSpPr>
          <p:nvPr/>
        </p:nvCxnSpPr>
        <p:spPr>
          <a:xfrm>
            <a:off x="4741420" y="6372964"/>
            <a:ext cx="1132917" cy="6591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3D29C2C2-C4AE-4F5A-8C72-3B8423E25A5E}"/>
              </a:ext>
            </a:extLst>
          </p:cNvPr>
          <p:cNvCxnSpPr>
            <a:stCxn id="31" idx="3"/>
          </p:cNvCxnSpPr>
          <p:nvPr/>
        </p:nvCxnSpPr>
        <p:spPr>
          <a:xfrm>
            <a:off x="4882486" y="6926713"/>
            <a:ext cx="999585" cy="1054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ACED88F5-4129-4FBD-812A-F1A6E56B59C0}"/>
              </a:ext>
            </a:extLst>
          </p:cNvPr>
          <p:cNvSpPr txBox="1"/>
          <p:nvPr/>
        </p:nvSpPr>
        <p:spPr>
          <a:xfrm>
            <a:off x="2994429" y="1835621"/>
            <a:ext cx="731290" cy="276999"/>
          </a:xfrm>
          <a:prstGeom prst="rect">
            <a:avLst/>
          </a:prstGeom>
          <a:noFill/>
        </p:spPr>
        <p:txBody>
          <a:bodyPr wrap="none" rtlCol="0">
            <a:spAutoFit/>
          </a:bodyPr>
          <a:lstStyle/>
          <a:p>
            <a:r>
              <a:rPr kumimoji="1" lang="en-US" altLang="ja-JP" sz="1200" dirty="0" err="1">
                <a:solidFill>
                  <a:srgbClr val="00B050"/>
                </a:solidFill>
              </a:rPr>
              <a:t>PCIe</a:t>
            </a:r>
            <a:r>
              <a:rPr kumimoji="1" lang="en-US" altLang="ja-JP" sz="1200" dirty="0">
                <a:solidFill>
                  <a:srgbClr val="00B050"/>
                </a:solidFill>
              </a:rPr>
              <a:t> x4</a:t>
            </a:r>
            <a:endParaRPr kumimoji="1" lang="ja-JP" altLang="en-US" sz="1200" dirty="0">
              <a:solidFill>
                <a:srgbClr val="00B050"/>
              </a:solidFill>
            </a:endParaRPr>
          </a:p>
        </p:txBody>
      </p:sp>
      <p:sp>
        <p:nvSpPr>
          <p:cNvPr id="110" name="テキスト ボックス 109">
            <a:extLst>
              <a:ext uri="{FF2B5EF4-FFF2-40B4-BE49-F238E27FC236}">
                <a16:creationId xmlns:a16="http://schemas.microsoft.com/office/drawing/2014/main" id="{0A3F269E-51C4-4870-9F2F-196BC6999AD8}"/>
              </a:ext>
            </a:extLst>
          </p:cNvPr>
          <p:cNvSpPr txBox="1"/>
          <p:nvPr/>
        </p:nvSpPr>
        <p:spPr>
          <a:xfrm>
            <a:off x="251062" y="1023726"/>
            <a:ext cx="861133" cy="307777"/>
          </a:xfrm>
          <a:prstGeom prst="rect">
            <a:avLst/>
          </a:prstGeom>
          <a:noFill/>
          <a:ln>
            <a:noFill/>
          </a:ln>
        </p:spPr>
        <p:txBody>
          <a:bodyPr wrap="none" rtlCol="0">
            <a:spAutoFit/>
          </a:bodyPr>
          <a:lstStyle/>
          <a:p>
            <a:r>
              <a:rPr kumimoji="1" lang="en-US" altLang="ja-JP" sz="1400" dirty="0">
                <a:solidFill>
                  <a:srgbClr val="7030A0"/>
                </a:solidFill>
              </a:rPr>
              <a:t>Ethernet</a:t>
            </a:r>
            <a:endParaRPr kumimoji="1" lang="ja-JP" altLang="en-US" sz="1400" dirty="0">
              <a:solidFill>
                <a:srgbClr val="7030A0"/>
              </a:solidFill>
            </a:endParaRPr>
          </a:p>
        </p:txBody>
      </p:sp>
      <p:sp>
        <p:nvSpPr>
          <p:cNvPr id="112" name="テキスト ボックス 111">
            <a:extLst>
              <a:ext uri="{FF2B5EF4-FFF2-40B4-BE49-F238E27FC236}">
                <a16:creationId xmlns:a16="http://schemas.microsoft.com/office/drawing/2014/main" id="{D979774F-6D71-4221-B480-5F0B963D7794}"/>
              </a:ext>
            </a:extLst>
          </p:cNvPr>
          <p:cNvSpPr txBox="1"/>
          <p:nvPr/>
        </p:nvSpPr>
        <p:spPr>
          <a:xfrm>
            <a:off x="7611980" y="3650462"/>
            <a:ext cx="80547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 driver</a:t>
            </a:r>
            <a:endParaRPr kumimoji="1" lang="ja-JP" altLang="en-US" sz="1200" dirty="0"/>
          </a:p>
        </p:txBody>
      </p:sp>
      <p:sp>
        <p:nvSpPr>
          <p:cNvPr id="113" name="テキスト ボックス 112">
            <a:extLst>
              <a:ext uri="{FF2B5EF4-FFF2-40B4-BE49-F238E27FC236}">
                <a16:creationId xmlns:a16="http://schemas.microsoft.com/office/drawing/2014/main" id="{38C3A031-5B4F-4439-914F-3C2C3571696E}"/>
              </a:ext>
            </a:extLst>
          </p:cNvPr>
          <p:cNvSpPr txBox="1"/>
          <p:nvPr/>
        </p:nvSpPr>
        <p:spPr>
          <a:xfrm>
            <a:off x="7658034" y="5430615"/>
            <a:ext cx="73129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 driver</a:t>
            </a:r>
            <a:endParaRPr kumimoji="1" lang="ja-JP" altLang="en-US" sz="1200" dirty="0"/>
          </a:p>
        </p:txBody>
      </p:sp>
      <p:sp>
        <p:nvSpPr>
          <p:cNvPr id="114" name="テキスト ボックス 113">
            <a:extLst>
              <a:ext uri="{FF2B5EF4-FFF2-40B4-BE49-F238E27FC236}">
                <a16:creationId xmlns:a16="http://schemas.microsoft.com/office/drawing/2014/main" id="{7E6B8C05-E585-4F64-A7DB-CD9BB9738899}"/>
              </a:ext>
            </a:extLst>
          </p:cNvPr>
          <p:cNvSpPr txBox="1"/>
          <p:nvPr/>
        </p:nvSpPr>
        <p:spPr>
          <a:xfrm>
            <a:off x="5091312" y="1027633"/>
            <a:ext cx="43313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PXI</a:t>
            </a:r>
            <a:endParaRPr kumimoji="1" lang="ja-JP" altLang="en-US" sz="1200" dirty="0"/>
          </a:p>
        </p:txBody>
      </p:sp>
      <p:sp>
        <p:nvSpPr>
          <p:cNvPr id="115" name="テキスト ボックス 114">
            <a:extLst>
              <a:ext uri="{FF2B5EF4-FFF2-40B4-BE49-F238E27FC236}">
                <a16:creationId xmlns:a16="http://schemas.microsoft.com/office/drawing/2014/main" id="{479FECB3-0FD6-4E9C-A3A4-6FEA5694A037}"/>
              </a:ext>
            </a:extLst>
          </p:cNvPr>
          <p:cNvSpPr txBox="1"/>
          <p:nvPr/>
        </p:nvSpPr>
        <p:spPr>
          <a:xfrm>
            <a:off x="3468591" y="3163412"/>
            <a:ext cx="1657826" cy="307777"/>
          </a:xfrm>
          <a:prstGeom prst="rect">
            <a:avLst/>
          </a:prstGeom>
          <a:noFill/>
        </p:spPr>
        <p:txBody>
          <a:bodyPr wrap="none" rtlCol="0">
            <a:spAutoFit/>
          </a:bodyPr>
          <a:lstStyle/>
          <a:p>
            <a:r>
              <a:rPr lang="ja-JP" altLang="en-US" sz="1400" dirty="0">
                <a:solidFill>
                  <a:srgbClr val="00B0F0"/>
                </a:solidFill>
              </a:rPr>
              <a:t>制御、モニター信号</a:t>
            </a:r>
            <a:endParaRPr kumimoji="1" lang="ja-JP" altLang="en-US" sz="1400" dirty="0">
              <a:solidFill>
                <a:srgbClr val="00B0F0"/>
              </a:solidFill>
            </a:endParaRPr>
          </a:p>
        </p:txBody>
      </p:sp>
      <p:sp>
        <p:nvSpPr>
          <p:cNvPr id="116" name="テキスト ボックス 115">
            <a:extLst>
              <a:ext uri="{FF2B5EF4-FFF2-40B4-BE49-F238E27FC236}">
                <a16:creationId xmlns:a16="http://schemas.microsoft.com/office/drawing/2014/main" id="{C8697107-D494-40B8-90BB-CE552925B87B}"/>
              </a:ext>
            </a:extLst>
          </p:cNvPr>
          <p:cNvSpPr txBox="1"/>
          <p:nvPr/>
        </p:nvSpPr>
        <p:spPr>
          <a:xfrm>
            <a:off x="2066063" y="5798095"/>
            <a:ext cx="987771"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a:t>
            </a:r>
            <a:r>
              <a:rPr kumimoji="1" lang="ja-JP" altLang="en-US" sz="1200" dirty="0"/>
              <a:t>用</a:t>
            </a:r>
            <a:r>
              <a:rPr kumimoji="1" lang="en-US" altLang="ja-JP" sz="1200" dirty="0"/>
              <a:t>DC</a:t>
            </a:r>
            <a:r>
              <a:rPr kumimoji="1" lang="ja-JP" altLang="en-US" sz="1200" dirty="0"/>
              <a:t>電源</a:t>
            </a:r>
          </a:p>
        </p:txBody>
      </p:sp>
      <p:sp>
        <p:nvSpPr>
          <p:cNvPr id="117" name="テキスト ボックス 116">
            <a:extLst>
              <a:ext uri="{FF2B5EF4-FFF2-40B4-BE49-F238E27FC236}">
                <a16:creationId xmlns:a16="http://schemas.microsoft.com/office/drawing/2014/main" id="{5A8EFA24-86B3-49A4-A399-B60DF1AEB159}"/>
              </a:ext>
            </a:extLst>
          </p:cNvPr>
          <p:cNvSpPr txBox="1"/>
          <p:nvPr/>
        </p:nvSpPr>
        <p:spPr>
          <a:xfrm>
            <a:off x="1989119" y="3650462"/>
            <a:ext cx="106471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a:t>
            </a:r>
            <a:r>
              <a:rPr kumimoji="1" lang="ja-JP" altLang="en-US" sz="1200" dirty="0"/>
              <a:t>用</a:t>
            </a:r>
            <a:r>
              <a:rPr kumimoji="1" lang="en-US" altLang="ja-JP" sz="1200" dirty="0"/>
              <a:t>DC</a:t>
            </a:r>
            <a:r>
              <a:rPr kumimoji="1" lang="ja-JP" altLang="en-US" sz="1200" dirty="0"/>
              <a:t>電源</a:t>
            </a:r>
          </a:p>
        </p:txBody>
      </p:sp>
      <p:pic>
        <p:nvPicPr>
          <p:cNvPr id="119" name="図 118">
            <a:extLst>
              <a:ext uri="{FF2B5EF4-FFF2-40B4-BE49-F238E27FC236}">
                <a16:creationId xmlns:a16="http://schemas.microsoft.com/office/drawing/2014/main" id="{0FC5C895-C93F-454E-9D16-77D7945362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8" y="6121228"/>
            <a:ext cx="1400001" cy="1401326"/>
          </a:xfrm>
          <a:prstGeom prst="rect">
            <a:avLst/>
          </a:prstGeom>
        </p:spPr>
      </p:pic>
      <p:pic>
        <p:nvPicPr>
          <p:cNvPr id="122" name="図 121">
            <a:extLst>
              <a:ext uri="{FF2B5EF4-FFF2-40B4-BE49-F238E27FC236}">
                <a16:creationId xmlns:a16="http://schemas.microsoft.com/office/drawing/2014/main" id="{1234F689-3ADE-40A7-836C-55F438EF3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9287" y="4577217"/>
            <a:ext cx="1400001" cy="1401326"/>
          </a:xfrm>
          <a:prstGeom prst="rect">
            <a:avLst/>
          </a:prstGeom>
        </p:spPr>
      </p:pic>
      <p:sp>
        <p:nvSpPr>
          <p:cNvPr id="120" name="四角形: 角を丸くする 119">
            <a:extLst>
              <a:ext uri="{FF2B5EF4-FFF2-40B4-BE49-F238E27FC236}">
                <a16:creationId xmlns:a16="http://schemas.microsoft.com/office/drawing/2014/main" id="{09487477-498F-4A88-8E35-1ED8193D31F9}"/>
              </a:ext>
            </a:extLst>
          </p:cNvPr>
          <p:cNvSpPr/>
          <p:nvPr/>
        </p:nvSpPr>
        <p:spPr>
          <a:xfrm>
            <a:off x="89322" y="1023727"/>
            <a:ext cx="8640960" cy="1878218"/>
          </a:xfrm>
          <a:prstGeom prst="roundRect">
            <a:avLst/>
          </a:prstGeom>
          <a:noFill/>
          <a:ln>
            <a:solidFill>
              <a:srgbClr val="00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AB7B1CAC-6525-4DE6-A252-7DB467B73F9B}"/>
              </a:ext>
            </a:extLst>
          </p:cNvPr>
          <p:cNvSpPr/>
          <p:nvPr/>
        </p:nvSpPr>
        <p:spPr>
          <a:xfrm>
            <a:off x="89322" y="2984039"/>
            <a:ext cx="8640960" cy="4548407"/>
          </a:xfrm>
          <a:prstGeom prst="roundRect">
            <a:avLst/>
          </a:prstGeom>
          <a:noFill/>
          <a:ln>
            <a:solidFill>
              <a:srgbClr val="FF1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078E0F8E-E189-4E02-9782-BEDBF72A47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7889" y="818907"/>
            <a:ext cx="993957" cy="1699396"/>
          </a:xfrm>
          <a:prstGeom prst="rect">
            <a:avLst/>
          </a:prstGeom>
        </p:spPr>
      </p:pic>
      <p:pic>
        <p:nvPicPr>
          <p:cNvPr id="126" name="図 125">
            <a:extLst>
              <a:ext uri="{FF2B5EF4-FFF2-40B4-BE49-F238E27FC236}">
                <a16:creationId xmlns:a16="http://schemas.microsoft.com/office/drawing/2014/main" id="{4C622F60-6CC3-48FE-91D3-EC74E8D90D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4678" y="2638142"/>
            <a:ext cx="919842" cy="1699396"/>
          </a:xfrm>
          <a:prstGeom prst="rect">
            <a:avLst/>
          </a:prstGeom>
        </p:spPr>
      </p:pic>
      <p:cxnSp>
        <p:nvCxnSpPr>
          <p:cNvPr id="1024" name="直線コネクタ 1023">
            <a:extLst>
              <a:ext uri="{FF2B5EF4-FFF2-40B4-BE49-F238E27FC236}">
                <a16:creationId xmlns:a16="http://schemas.microsoft.com/office/drawing/2014/main" id="{037CA08C-5820-469E-A626-AA0EBE72A63D}"/>
              </a:ext>
            </a:extLst>
          </p:cNvPr>
          <p:cNvCxnSpPr>
            <a:endCxn id="123" idx="1"/>
          </p:cNvCxnSpPr>
          <p:nvPr/>
        </p:nvCxnSpPr>
        <p:spPr>
          <a:xfrm flipV="1">
            <a:off x="8586266" y="1668605"/>
            <a:ext cx="961623" cy="2473404"/>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27" name="直線コネクタ 1026">
            <a:extLst>
              <a:ext uri="{FF2B5EF4-FFF2-40B4-BE49-F238E27FC236}">
                <a16:creationId xmlns:a16="http://schemas.microsoft.com/office/drawing/2014/main" id="{BDA4A431-EA22-4E26-93C2-799FC01D0FC9}"/>
              </a:ext>
            </a:extLst>
          </p:cNvPr>
          <p:cNvCxnSpPr>
            <a:endCxn id="126" idx="1"/>
          </p:cNvCxnSpPr>
          <p:nvPr/>
        </p:nvCxnSpPr>
        <p:spPr>
          <a:xfrm flipV="1">
            <a:off x="8619249" y="3487840"/>
            <a:ext cx="995429" cy="878857"/>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0" name="直線コネクタ 1029">
            <a:extLst>
              <a:ext uri="{FF2B5EF4-FFF2-40B4-BE49-F238E27FC236}">
                <a16:creationId xmlns:a16="http://schemas.microsoft.com/office/drawing/2014/main" id="{8EE199C1-D449-4CDD-A3A0-9970766BF5E9}"/>
              </a:ext>
            </a:extLst>
          </p:cNvPr>
          <p:cNvCxnSpPr>
            <a:endCxn id="122" idx="1"/>
          </p:cNvCxnSpPr>
          <p:nvPr/>
        </p:nvCxnSpPr>
        <p:spPr>
          <a:xfrm flipV="1">
            <a:off x="8478043" y="5277880"/>
            <a:ext cx="641244" cy="879320"/>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37E8E21E-449D-4051-ADEA-951E89C50A69}"/>
              </a:ext>
            </a:extLst>
          </p:cNvPr>
          <p:cNvCxnSpPr>
            <a:endCxn id="119" idx="1"/>
          </p:cNvCxnSpPr>
          <p:nvPr/>
        </p:nvCxnSpPr>
        <p:spPr>
          <a:xfrm flipV="1">
            <a:off x="8480193" y="6821891"/>
            <a:ext cx="639095" cy="210261"/>
          </a:xfrm>
          <a:prstGeom prst="line">
            <a:avLst/>
          </a:prstGeom>
          <a:ln w="38100">
            <a:solidFill>
              <a:srgbClr val="006025"/>
            </a:solidFill>
          </a:ln>
        </p:spPr>
        <p:style>
          <a:lnRef idx="1">
            <a:schemeClr val="accent1"/>
          </a:lnRef>
          <a:fillRef idx="0">
            <a:schemeClr val="accent1"/>
          </a:fillRef>
          <a:effectRef idx="0">
            <a:schemeClr val="accent1"/>
          </a:effectRef>
          <a:fontRef idx="minor">
            <a:schemeClr val="tx1"/>
          </a:fontRef>
        </p:style>
      </p:cxnSp>
      <p:sp>
        <p:nvSpPr>
          <p:cNvPr id="1033" name="テキスト ボックス 1032">
            <a:extLst>
              <a:ext uri="{FF2B5EF4-FFF2-40B4-BE49-F238E27FC236}">
                <a16:creationId xmlns:a16="http://schemas.microsoft.com/office/drawing/2014/main" id="{B2B259C3-E07A-435F-9F75-BF2FDA4CCEF9}"/>
              </a:ext>
            </a:extLst>
          </p:cNvPr>
          <p:cNvSpPr txBox="1"/>
          <p:nvPr/>
        </p:nvSpPr>
        <p:spPr>
          <a:xfrm>
            <a:off x="6101596" y="1360200"/>
            <a:ext cx="122180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ja-JP" altLang="en-US" sz="1800" dirty="0"/>
              <a:t>通信</a:t>
            </a:r>
            <a:r>
              <a:rPr lang="ja-JP" altLang="en-US" sz="1800" dirty="0"/>
              <a:t>カード</a:t>
            </a:r>
            <a:endParaRPr lang="en-US" altLang="ja-JP" sz="1800" dirty="0"/>
          </a:p>
          <a:p>
            <a:r>
              <a:rPr kumimoji="1" lang="en-US" altLang="ja-JP" sz="1800" dirty="0"/>
              <a:t>DAC</a:t>
            </a:r>
          </a:p>
          <a:p>
            <a:r>
              <a:rPr lang="en-US" altLang="ja-JP" sz="1800" dirty="0"/>
              <a:t>ADC</a:t>
            </a:r>
          </a:p>
          <a:p>
            <a:r>
              <a:rPr kumimoji="1" lang="en-US" altLang="ja-JP" sz="1800" dirty="0"/>
              <a:t>EVR</a:t>
            </a:r>
          </a:p>
        </p:txBody>
      </p:sp>
      <p:sp>
        <p:nvSpPr>
          <p:cNvPr id="1034" name="テキスト ボックス 1033">
            <a:extLst>
              <a:ext uri="{FF2B5EF4-FFF2-40B4-BE49-F238E27FC236}">
                <a16:creationId xmlns:a16="http://schemas.microsoft.com/office/drawing/2014/main" id="{23AAE8F7-154C-45E9-A01C-E2AC393925A3}"/>
              </a:ext>
            </a:extLst>
          </p:cNvPr>
          <p:cNvSpPr txBox="1"/>
          <p:nvPr/>
        </p:nvSpPr>
        <p:spPr>
          <a:xfrm>
            <a:off x="814924" y="2651833"/>
            <a:ext cx="2263761" cy="276999"/>
          </a:xfrm>
          <a:prstGeom prst="rect">
            <a:avLst/>
          </a:prstGeom>
          <a:noFill/>
        </p:spPr>
        <p:txBody>
          <a:bodyPr wrap="none" rtlCol="0">
            <a:spAutoFit/>
          </a:bodyPr>
          <a:lstStyle/>
          <a:p>
            <a:r>
              <a:rPr lang="en-US" altLang="ja-JP" sz="1200" dirty="0"/>
              <a:t>Windows 8.1 64bit + LabVIEW</a:t>
            </a:r>
            <a:endParaRPr kumimoji="1" lang="ja-JP" altLang="en-US" sz="1200" dirty="0"/>
          </a:p>
        </p:txBody>
      </p:sp>
      <p:sp>
        <p:nvSpPr>
          <p:cNvPr id="2" name="テキスト ボックス 1">
            <a:extLst>
              <a:ext uri="{FF2B5EF4-FFF2-40B4-BE49-F238E27FC236}">
                <a16:creationId xmlns:a16="http://schemas.microsoft.com/office/drawing/2014/main" id="{97C4F0D9-A410-4430-BAF5-34A3E806CB8E}"/>
              </a:ext>
            </a:extLst>
          </p:cNvPr>
          <p:cNvSpPr txBox="1"/>
          <p:nvPr/>
        </p:nvSpPr>
        <p:spPr>
          <a:xfrm>
            <a:off x="1290317" y="1746539"/>
            <a:ext cx="1149674"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dirty="0"/>
              <a:t>効果なし</a:t>
            </a:r>
          </a:p>
        </p:txBody>
      </p:sp>
      <p:sp>
        <p:nvSpPr>
          <p:cNvPr id="57" name="テキスト ボックス 56">
            <a:extLst>
              <a:ext uri="{FF2B5EF4-FFF2-40B4-BE49-F238E27FC236}">
                <a16:creationId xmlns:a16="http://schemas.microsoft.com/office/drawing/2014/main" id="{21B0C700-E5D3-40A1-BA84-A8798C74D4D2}"/>
              </a:ext>
            </a:extLst>
          </p:cNvPr>
          <p:cNvSpPr txBox="1"/>
          <p:nvPr/>
        </p:nvSpPr>
        <p:spPr>
          <a:xfrm>
            <a:off x="2576787" y="4982764"/>
            <a:ext cx="973343"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dirty="0"/>
              <a:t>効果小</a:t>
            </a:r>
          </a:p>
        </p:txBody>
      </p:sp>
      <p:sp>
        <p:nvSpPr>
          <p:cNvPr id="58" name="テキスト ボックス 57">
            <a:extLst>
              <a:ext uri="{FF2B5EF4-FFF2-40B4-BE49-F238E27FC236}">
                <a16:creationId xmlns:a16="http://schemas.microsoft.com/office/drawing/2014/main" id="{F277E299-6B45-4326-9409-A81FC32B0787}"/>
              </a:ext>
            </a:extLst>
          </p:cNvPr>
          <p:cNvSpPr txBox="1"/>
          <p:nvPr/>
        </p:nvSpPr>
        <p:spPr>
          <a:xfrm>
            <a:off x="4358940" y="1831176"/>
            <a:ext cx="973343"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dirty="0"/>
              <a:t>効果小</a:t>
            </a:r>
          </a:p>
        </p:txBody>
      </p:sp>
      <p:sp>
        <p:nvSpPr>
          <p:cNvPr id="59" name="テキスト ボックス 58">
            <a:extLst>
              <a:ext uri="{FF2B5EF4-FFF2-40B4-BE49-F238E27FC236}">
                <a16:creationId xmlns:a16="http://schemas.microsoft.com/office/drawing/2014/main" id="{5C1735FD-5296-4279-B78C-FD367FC05459}"/>
              </a:ext>
            </a:extLst>
          </p:cNvPr>
          <p:cNvSpPr txBox="1"/>
          <p:nvPr/>
        </p:nvSpPr>
        <p:spPr>
          <a:xfrm>
            <a:off x="6426026" y="4990720"/>
            <a:ext cx="973343" cy="408253"/>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dirty="0"/>
              <a:t>効果大</a:t>
            </a:r>
          </a:p>
        </p:txBody>
      </p:sp>
      <p:sp>
        <p:nvSpPr>
          <p:cNvPr id="61" name="タイトル 1">
            <a:extLst>
              <a:ext uri="{FF2B5EF4-FFF2-40B4-BE49-F238E27FC236}">
                <a16:creationId xmlns:a16="http://schemas.microsoft.com/office/drawing/2014/main" id="{271CC4AC-724A-4367-BE5C-C3EF137A8459}"/>
              </a:ext>
            </a:extLst>
          </p:cNvPr>
          <p:cNvSpPr>
            <a:spLocks noGrp="1"/>
          </p:cNvSpPr>
          <p:nvPr>
            <p:ph type="title"/>
          </p:nvPr>
        </p:nvSpPr>
        <p:spPr>
          <a:xfrm>
            <a:off x="1163850" y="89226"/>
            <a:ext cx="8369684" cy="755968"/>
          </a:xfrm>
        </p:spPr>
        <p:txBody>
          <a:bodyPr/>
          <a:lstStyle/>
          <a:p>
            <a:r>
              <a:rPr kumimoji="1" lang="ja-JP" altLang="en-US" dirty="0">
                <a:solidFill>
                  <a:srgbClr val="77773C"/>
                </a:solidFill>
              </a:rPr>
              <a:t>独自開発に対する費用体効果</a:t>
            </a:r>
          </a:p>
        </p:txBody>
      </p:sp>
    </p:spTree>
    <p:extLst>
      <p:ext uri="{BB962C8B-B14F-4D97-AF65-F5344CB8AC3E}">
        <p14:creationId xmlns:p14="http://schemas.microsoft.com/office/powerpoint/2010/main" val="119000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t>機器寿命、開発難易度と費用対効果を考慮し、自作、市販品をバランス良く選択する。</a:t>
            </a:r>
            <a:endParaRPr kumimoji="1" lang="en-US" altLang="ja-JP" sz="2400" dirty="0"/>
          </a:p>
          <a:p>
            <a:pPr lvl="1"/>
            <a:r>
              <a:rPr lang="ja-JP" altLang="en-US" sz="2400" dirty="0">
                <a:solidFill>
                  <a:schemeClr val="bg1">
                    <a:lumMod val="75000"/>
                  </a:schemeClr>
                </a:solidFill>
              </a:rPr>
              <a:t>パルス</a:t>
            </a:r>
            <a:r>
              <a:rPr lang="en-US" altLang="ja-JP" sz="2400" dirty="0">
                <a:solidFill>
                  <a:schemeClr val="bg1">
                    <a:lumMod val="75000"/>
                  </a:schemeClr>
                </a:solidFill>
              </a:rPr>
              <a:t>driver</a:t>
            </a:r>
            <a:r>
              <a:rPr lang="ja-JP" altLang="en-US" sz="2400" dirty="0">
                <a:solidFill>
                  <a:schemeClr val="bg1">
                    <a:lumMod val="75000"/>
                  </a:schemeClr>
                </a:solidFill>
              </a:rPr>
              <a:t>は自作、</a:t>
            </a:r>
            <a:r>
              <a:rPr lang="en-US" altLang="ja-JP" sz="2400" dirty="0">
                <a:solidFill>
                  <a:schemeClr val="bg1">
                    <a:lumMod val="75000"/>
                  </a:schemeClr>
                </a:solidFill>
              </a:rPr>
              <a:t>ADC,</a:t>
            </a:r>
            <a:r>
              <a:rPr lang="ja-JP" altLang="en-US" sz="2400" dirty="0">
                <a:solidFill>
                  <a:schemeClr val="bg1">
                    <a:lumMod val="75000"/>
                  </a:schemeClr>
                </a:solidFill>
              </a:rPr>
              <a:t> </a:t>
            </a:r>
            <a:r>
              <a:rPr lang="en-US" altLang="ja-JP" sz="2400" dirty="0">
                <a:solidFill>
                  <a:schemeClr val="bg1">
                    <a:lumMod val="75000"/>
                  </a:schemeClr>
                </a:solidFill>
              </a:rPr>
              <a:t>DAC</a:t>
            </a:r>
            <a:r>
              <a:rPr lang="ja-JP" altLang="en-US" sz="2400" dirty="0">
                <a:solidFill>
                  <a:schemeClr val="bg1">
                    <a:lumMod val="75000"/>
                  </a:schemeClr>
                </a:solidFill>
              </a:rPr>
              <a:t>ボードは市販品</a:t>
            </a:r>
            <a:endParaRPr lang="en-US" altLang="ja-JP" sz="2400" dirty="0">
              <a:solidFill>
                <a:schemeClr val="bg1">
                  <a:lumMod val="75000"/>
                </a:schemeClr>
              </a:solidFill>
            </a:endParaRPr>
          </a:p>
          <a:p>
            <a:pPr lvl="1"/>
            <a:r>
              <a:rPr kumimoji="1" lang="ja-JP" altLang="en-US" sz="2400" dirty="0"/>
              <a:t>エネルギー回収型パルス電源</a:t>
            </a:r>
            <a:endParaRPr kumimoji="1" lang="en-US" altLang="ja-JP" sz="2400" dirty="0"/>
          </a:p>
          <a:p>
            <a:r>
              <a:rPr kumimoji="1" lang="ja-JP" altLang="en-US" sz="2400" dirty="0">
                <a:solidFill>
                  <a:schemeClr val="bg1">
                    <a:lumMod val="75000"/>
                  </a:schemeClr>
                </a:solidFill>
              </a:rPr>
              <a:t>汎用性、発展性、拡張性をもたせる。</a:t>
            </a:r>
            <a:endParaRPr kumimoji="1" lang="en-US" altLang="ja-JP" sz="2400" dirty="0">
              <a:solidFill>
                <a:schemeClr val="bg1">
                  <a:lumMod val="75000"/>
                </a:schemeClr>
              </a:solidFill>
            </a:endParaRPr>
          </a:p>
          <a:p>
            <a:pPr lvl="1"/>
            <a:r>
              <a:rPr lang="en-US" altLang="ja-JP" sz="2400" dirty="0">
                <a:solidFill>
                  <a:schemeClr val="bg1">
                    <a:lumMod val="75000"/>
                  </a:schemeClr>
                </a:solidFill>
              </a:rPr>
              <a:t>PXI express</a:t>
            </a:r>
            <a:r>
              <a:rPr lang="ja-JP" altLang="en-US" sz="2400" dirty="0">
                <a:solidFill>
                  <a:schemeClr val="bg1">
                    <a:lumMod val="75000"/>
                  </a:schemeClr>
                </a:solidFill>
              </a:rPr>
              <a:t>の採用と</a:t>
            </a:r>
            <a:r>
              <a:rPr lang="en-US" altLang="ja-JP" sz="2400" dirty="0">
                <a:solidFill>
                  <a:schemeClr val="bg1">
                    <a:lumMod val="75000"/>
                  </a:schemeClr>
                </a:solidFill>
              </a:rPr>
              <a:t>event</a:t>
            </a:r>
            <a:r>
              <a:rPr lang="ja-JP" altLang="en-US" sz="2400" dirty="0">
                <a:solidFill>
                  <a:schemeClr val="bg1">
                    <a:lumMod val="75000"/>
                  </a:schemeClr>
                </a:solidFill>
              </a:rPr>
              <a:t>対応の高速</a:t>
            </a:r>
            <a:r>
              <a:rPr lang="en-US" altLang="ja-JP" sz="2400" dirty="0">
                <a:solidFill>
                  <a:schemeClr val="bg1">
                    <a:lumMod val="75000"/>
                  </a:schemeClr>
                </a:solidFill>
              </a:rPr>
              <a:t>ADC, DAC</a:t>
            </a:r>
            <a:r>
              <a:rPr lang="ja-JP" altLang="en-US" sz="2400" dirty="0">
                <a:solidFill>
                  <a:schemeClr val="bg1">
                    <a:lumMod val="75000"/>
                  </a:schemeClr>
                </a:solidFill>
              </a:rPr>
              <a:t>セット</a:t>
            </a:r>
            <a:endParaRPr lang="en-US" altLang="ja-JP" sz="2400" dirty="0">
              <a:solidFill>
                <a:schemeClr val="bg1">
                  <a:lumMod val="75000"/>
                </a:schemeClr>
              </a:solidFill>
            </a:endParaRPr>
          </a:p>
          <a:p>
            <a:pPr lvl="1"/>
            <a:r>
              <a:rPr lang="ja-JP" altLang="en-US" sz="2400" dirty="0">
                <a:solidFill>
                  <a:schemeClr val="bg1">
                    <a:lumMod val="75000"/>
                  </a:schemeClr>
                </a:solidFill>
              </a:rPr>
              <a:t>複雑なロジックに対応可能な柔軟な</a:t>
            </a:r>
            <a:r>
              <a:rPr lang="en-US" altLang="ja-JP" sz="2400" dirty="0">
                <a:solidFill>
                  <a:schemeClr val="bg1">
                    <a:lumMod val="75000"/>
                  </a:schemeClr>
                </a:solidFill>
              </a:rPr>
              <a:t>interlock</a:t>
            </a:r>
          </a:p>
          <a:p>
            <a:pPr lvl="1"/>
            <a:r>
              <a:rPr lang="ja-JP" altLang="en-US" sz="2400" dirty="0">
                <a:solidFill>
                  <a:schemeClr val="bg1">
                    <a:lumMod val="75000"/>
                  </a:schemeClr>
                </a:solidFill>
              </a:rPr>
              <a:t>全</a:t>
            </a:r>
            <a:r>
              <a:rPr lang="en-US" altLang="ja-JP" sz="2400" dirty="0">
                <a:solidFill>
                  <a:schemeClr val="bg1">
                    <a:lumMod val="75000"/>
                  </a:schemeClr>
                </a:solidFill>
              </a:rPr>
              <a:t>shot</a:t>
            </a:r>
            <a:r>
              <a:rPr lang="ja-JP" altLang="en-US" sz="2400" dirty="0">
                <a:solidFill>
                  <a:schemeClr val="bg1">
                    <a:lumMod val="75000"/>
                  </a:schemeClr>
                </a:solidFill>
              </a:rPr>
              <a:t>データ・ロギング</a:t>
            </a:r>
            <a:endParaRPr kumimoji="1" lang="ja-JP" altLang="en-US" sz="2400" dirty="0">
              <a:solidFill>
                <a:schemeClr val="bg1">
                  <a:lumMod val="75000"/>
                </a:schemeClr>
              </a:solidFill>
            </a:endParaRPr>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22</a:t>
            </a:fld>
            <a:endParaRPr kumimoji="1" lang="ja-JP" altLang="en-US"/>
          </a:p>
        </p:txBody>
      </p:sp>
    </p:spTree>
    <p:extLst>
      <p:ext uri="{BB962C8B-B14F-4D97-AF65-F5344CB8AC3E}">
        <p14:creationId xmlns:p14="http://schemas.microsoft.com/office/powerpoint/2010/main" val="166003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lang="ja-JP" altLang="en-US" dirty="0">
                <a:solidFill>
                  <a:srgbClr val="77773C"/>
                </a:solidFill>
              </a:rPr>
              <a:t>エネルギー回収型パルス電源</a:t>
            </a:r>
            <a:endParaRPr kumimoji="1" lang="ja-JP" altLang="en-US" dirty="0"/>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a:xfrm>
            <a:off x="378292" y="1160448"/>
            <a:ext cx="9360102" cy="2003534"/>
          </a:xfrm>
        </p:spPr>
        <p:txBody>
          <a:bodyPr/>
          <a:lstStyle/>
          <a:p>
            <a:r>
              <a:rPr kumimoji="1" lang="en-US" altLang="ja-JP" sz="2400" dirty="0">
                <a:solidFill>
                  <a:srgbClr val="77773C"/>
                </a:solidFill>
              </a:rPr>
              <a:t>Pulse Q driver (</a:t>
            </a:r>
            <a:r>
              <a:rPr kumimoji="1" lang="ja-JP" altLang="en-US" sz="2400" dirty="0">
                <a:solidFill>
                  <a:srgbClr val="77773C"/>
                </a:solidFill>
              </a:rPr>
              <a:t>夏井電源</a:t>
            </a:r>
            <a:r>
              <a:rPr kumimoji="1" lang="en-US" altLang="ja-JP" sz="2400" dirty="0">
                <a:solidFill>
                  <a:srgbClr val="77773C"/>
                </a:solidFill>
              </a:rPr>
              <a:t>)</a:t>
            </a:r>
          </a:p>
          <a:p>
            <a:pPr lvl="1"/>
            <a:r>
              <a:rPr kumimoji="1" lang="ja-JP" altLang="en-US" sz="1959" dirty="0">
                <a:solidFill>
                  <a:srgbClr val="77773C"/>
                </a:solidFill>
              </a:rPr>
              <a:t>出力電流　最大３３０</a:t>
            </a:r>
            <a:r>
              <a:rPr kumimoji="1" lang="en-US" altLang="ja-JP" sz="1959" dirty="0">
                <a:solidFill>
                  <a:srgbClr val="77773C"/>
                </a:solidFill>
              </a:rPr>
              <a:t>A</a:t>
            </a:r>
          </a:p>
          <a:p>
            <a:pPr lvl="1"/>
            <a:r>
              <a:rPr lang="ja-JP" altLang="en-US" sz="1959" dirty="0">
                <a:solidFill>
                  <a:srgbClr val="77773C"/>
                </a:solidFill>
              </a:rPr>
              <a:t>負荷インダクタンス　</a:t>
            </a:r>
            <a:r>
              <a:rPr lang="en-US" altLang="ja-JP" sz="1959" dirty="0">
                <a:solidFill>
                  <a:srgbClr val="77773C"/>
                </a:solidFill>
              </a:rPr>
              <a:t>1mH</a:t>
            </a:r>
          </a:p>
          <a:p>
            <a:pPr lvl="1"/>
            <a:r>
              <a:rPr lang="ja-JP" altLang="en-US" sz="1959" dirty="0">
                <a:solidFill>
                  <a:srgbClr val="77773C"/>
                </a:solidFill>
              </a:rPr>
              <a:t>最大繰り返し　</a:t>
            </a:r>
            <a:r>
              <a:rPr lang="en-US" altLang="ja-JP" sz="1959" dirty="0">
                <a:solidFill>
                  <a:srgbClr val="77773C"/>
                </a:solidFill>
              </a:rPr>
              <a:t>50 Hz</a:t>
            </a:r>
          </a:p>
          <a:p>
            <a:pPr lvl="1"/>
            <a:r>
              <a:rPr kumimoji="1" lang="ja-JP" altLang="en-US" sz="1959" dirty="0">
                <a:solidFill>
                  <a:srgbClr val="77773C"/>
                </a:solidFill>
              </a:rPr>
              <a:t>設定精度 </a:t>
            </a:r>
            <a:r>
              <a:rPr kumimoji="1" lang="en-US" altLang="ja-JP" sz="1959" dirty="0">
                <a:solidFill>
                  <a:srgbClr val="77773C"/>
                </a:solidFill>
              </a:rPr>
              <a:t>0.1%</a:t>
            </a:r>
            <a:endParaRPr kumimoji="1" lang="ja-JP" altLang="en-US" sz="1959" dirty="0">
              <a:solidFill>
                <a:srgbClr val="77773C"/>
              </a:solidFill>
            </a:endParaRPr>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23</a:t>
            </a:fld>
            <a:endParaRPr kumimoji="1" lang="ja-JP" altLang="en-US"/>
          </a:p>
        </p:txBody>
      </p:sp>
      <p:sp>
        <p:nvSpPr>
          <p:cNvPr id="7" name="テキスト ボックス 6"/>
          <p:cNvSpPr txBox="1"/>
          <p:nvPr/>
        </p:nvSpPr>
        <p:spPr>
          <a:xfrm>
            <a:off x="279455" y="3347789"/>
            <a:ext cx="8452955" cy="40825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dirty="0">
                <a:solidFill>
                  <a:srgbClr val="002060"/>
                </a:solidFill>
              </a:rPr>
              <a:t>負荷（コイル）に蓄えられた電流をコンデンサに回収することにより高効率化</a:t>
            </a:r>
            <a:endParaRPr kumimoji="1" lang="ja-JP" altLang="en-US" dirty="0">
              <a:solidFill>
                <a:srgbClr val="002060"/>
              </a:solidFill>
            </a:endParaRPr>
          </a:p>
        </p:txBody>
      </p:sp>
      <p:sp>
        <p:nvSpPr>
          <p:cNvPr id="8" name="コンテンツ プレースホルダー 2">
            <a:extLst>
              <a:ext uri="{FF2B5EF4-FFF2-40B4-BE49-F238E27FC236}">
                <a16:creationId xmlns:a16="http://schemas.microsoft.com/office/drawing/2014/main" id="{EB48D1D5-7A2C-432B-9E26-E11ED2E1C8D5}"/>
              </a:ext>
            </a:extLst>
          </p:cNvPr>
          <p:cNvSpPr txBox="1">
            <a:spLocks/>
          </p:cNvSpPr>
          <p:nvPr/>
        </p:nvSpPr>
        <p:spPr bwMode="auto">
          <a:xfrm>
            <a:off x="521370" y="3923853"/>
            <a:ext cx="9345851" cy="2322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93472" indent="-493472" algn="l" rtl="0" eaLnBrk="1" fontAlgn="base" hangingPunct="1">
              <a:spcBef>
                <a:spcPct val="20000"/>
              </a:spcBef>
              <a:spcAft>
                <a:spcPct val="0"/>
              </a:spcAft>
              <a:buClr>
                <a:schemeClr val="accent1"/>
              </a:buClr>
              <a:buSzPct val="70000"/>
              <a:buFont typeface="Wingdings" pitchFamily="2" charset="2"/>
              <a:buChar char="n"/>
              <a:defRPr kumimoji="1" sz="3527">
                <a:solidFill>
                  <a:schemeClr val="accent2">
                    <a:lumMod val="50000"/>
                  </a:schemeClr>
                </a:solidFill>
                <a:latin typeface="+mn-lt"/>
                <a:ea typeface="+mn-ea"/>
                <a:cs typeface="+mn-cs"/>
              </a:defRPr>
            </a:lvl1pPr>
            <a:lvl2pPr marL="979945" indent="-484723" algn="l" rtl="0" eaLnBrk="1" fontAlgn="base" hangingPunct="1">
              <a:spcBef>
                <a:spcPct val="20000"/>
              </a:spcBef>
              <a:spcAft>
                <a:spcPct val="0"/>
              </a:spcAft>
              <a:buClr>
                <a:schemeClr val="hlink"/>
              </a:buClr>
              <a:buSzPct val="65000"/>
              <a:buFont typeface="Wingdings" pitchFamily="2" charset="2"/>
              <a:buChar char="¡"/>
              <a:defRPr kumimoji="1" sz="3086">
                <a:solidFill>
                  <a:schemeClr val="accent2">
                    <a:lumMod val="50000"/>
                  </a:schemeClr>
                </a:solidFill>
                <a:latin typeface="+mn-lt"/>
                <a:ea typeface="+mn-ea"/>
              </a:defRPr>
            </a:lvl2pPr>
            <a:lvl3pPr marL="1426170" indent="-444475" algn="l" rtl="0" eaLnBrk="1" fontAlgn="base" hangingPunct="1">
              <a:spcBef>
                <a:spcPct val="20000"/>
              </a:spcBef>
              <a:spcAft>
                <a:spcPct val="0"/>
              </a:spcAft>
              <a:buClr>
                <a:schemeClr val="accent1"/>
              </a:buClr>
              <a:buSzPct val="70000"/>
              <a:buFont typeface="Wingdings" pitchFamily="2" charset="2"/>
              <a:buChar char="n"/>
              <a:defRPr kumimoji="1" sz="2646">
                <a:solidFill>
                  <a:schemeClr val="accent2">
                    <a:lumMod val="50000"/>
                  </a:schemeClr>
                </a:solidFill>
                <a:latin typeface="+mn-lt"/>
                <a:ea typeface="+mn-ea"/>
              </a:defRPr>
            </a:lvl3pPr>
            <a:lvl4pPr marL="1853146" indent="-425227" algn="l" rtl="0" eaLnBrk="1" fontAlgn="base" hangingPunct="1">
              <a:spcBef>
                <a:spcPct val="20000"/>
              </a:spcBef>
              <a:spcAft>
                <a:spcPct val="0"/>
              </a:spcAft>
              <a:buClr>
                <a:schemeClr val="hlink"/>
              </a:buClr>
              <a:buSzPct val="75000"/>
              <a:buFont typeface="Wingdings" pitchFamily="2" charset="2"/>
              <a:buChar char="¡"/>
              <a:defRPr kumimoji="1" sz="2205">
                <a:solidFill>
                  <a:schemeClr val="accent2">
                    <a:lumMod val="50000"/>
                  </a:schemeClr>
                </a:solidFill>
                <a:latin typeface="+mn-lt"/>
                <a:ea typeface="+mn-ea"/>
              </a:defRPr>
            </a:lvl4pPr>
            <a:lvl5pPr marL="2281871"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accent2">
                    <a:lumMod val="50000"/>
                  </a:schemeClr>
                </a:solidFill>
                <a:latin typeface="+mn-lt"/>
                <a:ea typeface="+mn-ea"/>
              </a:defRPr>
            </a:lvl5pPr>
            <a:lvl6pPr marL="2785843"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6pPr>
            <a:lvl7pPr marL="3289814"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7pPr>
            <a:lvl8pPr marL="3793786"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8pPr>
            <a:lvl9pPr marL="4297757" indent="-426976" algn="l" rtl="0" eaLnBrk="1" fontAlgn="base" hangingPunct="1">
              <a:spcBef>
                <a:spcPct val="20000"/>
              </a:spcBef>
              <a:spcAft>
                <a:spcPct val="0"/>
              </a:spcAft>
              <a:buClr>
                <a:schemeClr val="accent1"/>
              </a:buClr>
              <a:buSzPct val="70000"/>
              <a:buFont typeface="Wingdings" pitchFamily="2" charset="2"/>
              <a:buChar char="n"/>
              <a:defRPr kumimoji="1" sz="2205">
                <a:solidFill>
                  <a:schemeClr val="tx1"/>
                </a:solidFill>
                <a:latin typeface="+mn-lt"/>
                <a:ea typeface="+mn-ea"/>
              </a:defRPr>
            </a:lvl9pPr>
          </a:lstStyle>
          <a:p>
            <a:pPr defTabSz="914400"/>
            <a:r>
              <a:rPr lang="en-US" altLang="ja-JP" sz="1959" kern="0" dirty="0">
                <a:solidFill>
                  <a:srgbClr val="77773C"/>
                </a:solidFill>
              </a:rPr>
              <a:t>1</a:t>
            </a:r>
            <a:r>
              <a:rPr lang="ja-JP" altLang="en-US" sz="1959" kern="0" dirty="0">
                <a:solidFill>
                  <a:srgbClr val="77773C"/>
                </a:solidFill>
              </a:rPr>
              <a:t>次側（商用）電源の増設が不要</a:t>
            </a:r>
            <a:endParaRPr lang="en-US" altLang="ja-JP" sz="1959" kern="0" dirty="0">
              <a:solidFill>
                <a:srgbClr val="77773C"/>
              </a:solidFill>
            </a:endParaRPr>
          </a:p>
          <a:p>
            <a:pPr lvl="1" defTabSz="914400"/>
            <a:r>
              <a:rPr lang="ja-JP" altLang="en-US" sz="1518" kern="0" dirty="0">
                <a:solidFill>
                  <a:srgbClr val="77773C"/>
                </a:solidFill>
              </a:rPr>
              <a:t>工事に伴う費用が不要</a:t>
            </a:r>
            <a:endParaRPr lang="en-US" altLang="ja-JP" sz="1518" kern="0" dirty="0">
              <a:solidFill>
                <a:srgbClr val="77773C"/>
              </a:solidFill>
            </a:endParaRPr>
          </a:p>
          <a:p>
            <a:pPr defTabSz="914400"/>
            <a:r>
              <a:rPr lang="ja-JP" altLang="en-US" sz="1959" kern="0" dirty="0">
                <a:solidFill>
                  <a:srgbClr val="77773C"/>
                </a:solidFill>
              </a:rPr>
              <a:t>小型化により、既存の筐体に収まる</a:t>
            </a:r>
            <a:endParaRPr lang="en-US" altLang="ja-JP" sz="1959" kern="0" dirty="0">
              <a:solidFill>
                <a:srgbClr val="77773C"/>
              </a:solidFill>
            </a:endParaRPr>
          </a:p>
          <a:p>
            <a:pPr lvl="1" defTabSz="914400"/>
            <a:r>
              <a:rPr lang="ja-JP" altLang="en-US" sz="1518" kern="0" dirty="0">
                <a:solidFill>
                  <a:srgbClr val="77773C"/>
                </a:solidFill>
              </a:rPr>
              <a:t>筐体増設、建屋の増築などが不要</a:t>
            </a:r>
            <a:endParaRPr lang="en-US" altLang="ja-JP" sz="1518" kern="0" dirty="0">
              <a:solidFill>
                <a:srgbClr val="77773C"/>
              </a:solidFill>
            </a:endParaRPr>
          </a:p>
        </p:txBody>
      </p:sp>
    </p:spTree>
    <p:extLst>
      <p:ext uri="{BB962C8B-B14F-4D97-AF65-F5344CB8AC3E}">
        <p14:creationId xmlns:p14="http://schemas.microsoft.com/office/powerpoint/2010/main" val="104786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ome\GoogleDrive\Google ドライブ\写真\20150420_1713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00" r="5336"/>
          <a:stretch/>
        </p:blipFill>
        <p:spPr bwMode="auto">
          <a:xfrm>
            <a:off x="1158685" y="1001696"/>
            <a:ext cx="8334426" cy="587745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869653" y="4722100"/>
            <a:ext cx="2143138" cy="788806"/>
          </a:xfrm>
          <a:prstGeom prst="rect">
            <a:avLst/>
          </a:prstGeom>
          <a:solidFill>
            <a:srgbClr val="FFFFFF">
              <a:alpha val="50196"/>
            </a:srgbClr>
          </a:solidFill>
        </p:spPr>
        <p:txBody>
          <a:bodyPr wrap="square" rtlCol="0">
            <a:spAutoFit/>
          </a:bodyPr>
          <a:lstStyle/>
          <a:p>
            <a:r>
              <a:rPr lang="ja-JP" altLang="en-US" sz="2263" dirty="0">
                <a:solidFill>
                  <a:srgbClr val="3333FF"/>
                </a:solidFill>
              </a:rPr>
              <a:t>高圧側コンデンサ</a:t>
            </a:r>
          </a:p>
        </p:txBody>
      </p:sp>
      <p:sp>
        <p:nvSpPr>
          <p:cNvPr id="4" name="テキスト ボックス 3"/>
          <p:cNvSpPr txBox="1"/>
          <p:nvPr/>
        </p:nvSpPr>
        <p:spPr>
          <a:xfrm>
            <a:off x="2726515" y="3700461"/>
            <a:ext cx="2143138" cy="788806"/>
          </a:xfrm>
          <a:prstGeom prst="rect">
            <a:avLst/>
          </a:prstGeom>
          <a:solidFill>
            <a:srgbClr val="FFFFFF">
              <a:alpha val="50196"/>
            </a:srgbClr>
          </a:solidFill>
        </p:spPr>
        <p:txBody>
          <a:bodyPr wrap="square" rtlCol="0">
            <a:spAutoFit/>
          </a:bodyPr>
          <a:lstStyle/>
          <a:p>
            <a:r>
              <a:rPr lang="ja-JP" altLang="en-US" sz="2263" dirty="0">
                <a:solidFill>
                  <a:srgbClr val="3333FF"/>
                </a:solidFill>
              </a:rPr>
              <a:t>低圧側コンデンサ</a:t>
            </a:r>
          </a:p>
        </p:txBody>
      </p:sp>
      <p:sp>
        <p:nvSpPr>
          <p:cNvPr id="6" name="テキスト ボックス 5"/>
          <p:cNvSpPr txBox="1"/>
          <p:nvPr/>
        </p:nvSpPr>
        <p:spPr>
          <a:xfrm>
            <a:off x="5069507" y="1760883"/>
            <a:ext cx="711548" cy="788806"/>
          </a:xfrm>
          <a:prstGeom prst="rect">
            <a:avLst/>
          </a:prstGeom>
          <a:solidFill>
            <a:srgbClr val="FFFFFF">
              <a:alpha val="50196"/>
            </a:srgbClr>
          </a:solidFill>
        </p:spPr>
        <p:txBody>
          <a:bodyPr wrap="square" rtlCol="0">
            <a:spAutoFit/>
          </a:bodyPr>
          <a:lstStyle/>
          <a:p>
            <a:r>
              <a:rPr lang="en-US" altLang="ja-JP" sz="2263" dirty="0">
                <a:solidFill>
                  <a:srgbClr val="3333FF"/>
                </a:solidFill>
              </a:rPr>
              <a:t>IGBT</a:t>
            </a:r>
            <a:endParaRPr lang="ja-JP" altLang="en-US" sz="2263" dirty="0">
              <a:solidFill>
                <a:srgbClr val="3333FF"/>
              </a:solidFill>
            </a:endParaRPr>
          </a:p>
        </p:txBody>
      </p:sp>
      <p:cxnSp>
        <p:nvCxnSpPr>
          <p:cNvPr id="8" name="直線矢印コネクタ 7"/>
          <p:cNvCxnSpPr/>
          <p:nvPr/>
        </p:nvCxnSpPr>
        <p:spPr>
          <a:xfrm flipH="1">
            <a:off x="2964641" y="942805"/>
            <a:ext cx="635004" cy="10216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282143" y="535685"/>
            <a:ext cx="1428759" cy="440570"/>
          </a:xfrm>
          <a:prstGeom prst="rect">
            <a:avLst/>
          </a:prstGeom>
          <a:noFill/>
        </p:spPr>
        <p:txBody>
          <a:bodyPr wrap="square" rtlCol="0">
            <a:spAutoFit/>
          </a:bodyPr>
          <a:lstStyle/>
          <a:p>
            <a:r>
              <a:rPr lang="ja-JP" altLang="en-US" sz="2263" dirty="0"/>
              <a:t>制御基板</a:t>
            </a:r>
          </a:p>
        </p:txBody>
      </p:sp>
    </p:spTree>
    <p:extLst>
      <p:ext uri="{BB962C8B-B14F-4D97-AF65-F5344CB8AC3E}">
        <p14:creationId xmlns:p14="http://schemas.microsoft.com/office/powerpoint/2010/main" val="162602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Pulse Q driver</a:t>
            </a:r>
            <a:r>
              <a:rPr lang="ja-JP" altLang="en-US" dirty="0"/>
              <a:t>性能評価</a:t>
            </a:r>
            <a:endParaRPr kumimoji="1" lang="ja-JP" altLang="en-US" dirty="0"/>
          </a:p>
        </p:txBody>
      </p:sp>
      <p:sp>
        <p:nvSpPr>
          <p:cNvPr id="4" name="日付プレースホルダー 3"/>
          <p:cNvSpPr>
            <a:spLocks noGrp="1"/>
          </p:cNvSpPr>
          <p:nvPr>
            <p:ph type="dt" sz="half" idx="14"/>
          </p:nvPr>
        </p:nvSpPr>
        <p:spPr/>
        <p:txBody>
          <a:bodyPr/>
          <a:lstStyle/>
          <a:p>
            <a:endParaRPr lang="ja-JP" altLang="en-US" dirty="0"/>
          </a:p>
        </p:txBody>
      </p:sp>
      <p:sp>
        <p:nvSpPr>
          <p:cNvPr id="5" name="フッター プレースホルダー 4"/>
          <p:cNvSpPr>
            <a:spLocks noGrp="1"/>
          </p:cNvSpPr>
          <p:nvPr>
            <p:ph type="ftr" sz="quarter" idx="15"/>
          </p:nvPr>
        </p:nvSpPr>
        <p:spPr/>
        <p:txBody>
          <a:bodyPr/>
          <a:lstStyle/>
          <a:p>
            <a:endParaRPr lang="en-US" altLang="en-US" dirty="0"/>
          </a:p>
        </p:txBody>
      </p:sp>
      <p:sp>
        <p:nvSpPr>
          <p:cNvPr id="6" name="スライド番号プレースホルダー 5"/>
          <p:cNvSpPr>
            <a:spLocks noGrp="1"/>
          </p:cNvSpPr>
          <p:nvPr>
            <p:ph type="sldNum" sz="quarter" idx="16"/>
          </p:nvPr>
        </p:nvSpPr>
        <p:spPr/>
        <p:txBody>
          <a:bodyPr/>
          <a:lstStyle/>
          <a:p>
            <a:fld id="{B0C199F8-A211-45E5-AEA2-CC5E857C2E77}" type="slidenum">
              <a:rPr kumimoji="1" lang="ja-JP" altLang="en-US" smtClean="0"/>
              <a:t>25</a:t>
            </a:fld>
            <a:endParaRPr kumimoji="1" lang="ja-JP" altLang="en-US"/>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02" y="1044218"/>
            <a:ext cx="5976664" cy="2695824"/>
          </a:xfrm>
          <a:prstGeom prst="rect">
            <a:avLst/>
          </a:prstGeom>
        </p:spPr>
      </p:pic>
      <p:cxnSp>
        <p:nvCxnSpPr>
          <p:cNvPr id="12" name="直線矢印コネクタ 11">
            <a:extLst>
              <a:ext uri="{FF2B5EF4-FFF2-40B4-BE49-F238E27FC236}">
                <a16:creationId xmlns:a16="http://schemas.microsoft.com/office/drawing/2014/main" id="{04B7EAB4-505A-4976-A029-8AD6F1E0576C}"/>
              </a:ext>
            </a:extLst>
          </p:cNvPr>
          <p:cNvCxnSpPr/>
          <p:nvPr/>
        </p:nvCxnSpPr>
        <p:spPr>
          <a:xfrm>
            <a:off x="1307089" y="1115541"/>
            <a:ext cx="0" cy="214313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1D8DD7A-9D75-477F-870A-00926FEFFEC4}"/>
              </a:ext>
            </a:extLst>
          </p:cNvPr>
          <p:cNvSpPr txBox="1"/>
          <p:nvPr/>
        </p:nvSpPr>
        <p:spPr>
          <a:xfrm>
            <a:off x="1457474" y="2843733"/>
            <a:ext cx="965329" cy="2619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102" dirty="0"/>
              <a:t>0.3 A (0.1%)</a:t>
            </a:r>
            <a:endParaRPr lang="ja-JP" altLang="en-US" sz="1102" dirty="0"/>
          </a:p>
        </p:txBody>
      </p:sp>
      <p:pic>
        <p:nvPicPr>
          <p:cNvPr id="15" name="コンテンツ プレースホルダー 6">
            <a:extLst>
              <a:ext uri="{FF2B5EF4-FFF2-40B4-BE49-F238E27FC236}">
                <a16:creationId xmlns:a16="http://schemas.microsoft.com/office/drawing/2014/main" id="{BD6DF08B-ED07-4866-98C5-696271648135}"/>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93378" y="3714768"/>
            <a:ext cx="7181353" cy="3731156"/>
          </a:xfrm>
        </p:spPr>
      </p:pic>
      <p:sp>
        <p:nvSpPr>
          <p:cNvPr id="3" name="テキスト ボックス 2">
            <a:extLst>
              <a:ext uri="{FF2B5EF4-FFF2-40B4-BE49-F238E27FC236}">
                <a16:creationId xmlns:a16="http://schemas.microsoft.com/office/drawing/2014/main" id="{9C1B9464-D302-4D7D-A562-645FA6FE0051}"/>
              </a:ext>
            </a:extLst>
          </p:cNvPr>
          <p:cNvSpPr txBox="1"/>
          <p:nvPr/>
        </p:nvSpPr>
        <p:spPr>
          <a:xfrm>
            <a:off x="6992089" y="1280808"/>
            <a:ext cx="3640740" cy="1987852"/>
          </a:xfrm>
          <a:prstGeom prst="rect">
            <a:avLst/>
          </a:prstGeom>
          <a:noFill/>
        </p:spPr>
        <p:txBody>
          <a:bodyPr wrap="none" rtlCol="0">
            <a:spAutoFit/>
          </a:bodyPr>
          <a:lstStyle/>
          <a:p>
            <a:r>
              <a:rPr kumimoji="1" lang="ja-JP" altLang="en-US" dirty="0"/>
              <a:t>約</a:t>
            </a:r>
            <a:r>
              <a:rPr kumimoji="1" lang="en-US" altLang="ja-JP" dirty="0"/>
              <a:t>1</a:t>
            </a:r>
            <a:r>
              <a:rPr kumimoji="1" lang="ja-JP" altLang="en-US" dirty="0"/>
              <a:t>ヶ月間の安定性データ</a:t>
            </a:r>
            <a:endParaRPr kumimoji="1" lang="en-US" altLang="ja-JP" dirty="0"/>
          </a:p>
          <a:p>
            <a:r>
              <a:rPr lang="ja-JP" altLang="en-US" dirty="0"/>
              <a:t>設定 </a:t>
            </a:r>
            <a:r>
              <a:rPr lang="en-US" altLang="ja-JP" dirty="0"/>
              <a:t>300A, 50Hz</a:t>
            </a:r>
          </a:p>
          <a:p>
            <a:endParaRPr lang="en-US" altLang="ja-JP" dirty="0"/>
          </a:p>
          <a:p>
            <a:r>
              <a:rPr lang="ja-JP" altLang="en-US" dirty="0"/>
              <a:t>データ点は</a:t>
            </a:r>
            <a:r>
              <a:rPr lang="en-US" altLang="ja-JP" dirty="0"/>
              <a:t>139110884</a:t>
            </a:r>
            <a:r>
              <a:rPr lang="ja-JP" altLang="en-US" dirty="0"/>
              <a:t>個</a:t>
            </a:r>
            <a:endParaRPr lang="en-US" altLang="ja-JP" dirty="0"/>
          </a:p>
          <a:p>
            <a:r>
              <a:rPr lang="en-US" altLang="ja-JP" dirty="0"/>
              <a:t>10</a:t>
            </a:r>
            <a:r>
              <a:rPr lang="ja-JP" altLang="en-US" dirty="0"/>
              <a:t>分（</a:t>
            </a:r>
            <a:r>
              <a:rPr lang="en-US" altLang="ja-JP" dirty="0"/>
              <a:t>50Hz x 600s =30000</a:t>
            </a:r>
            <a:r>
              <a:rPr lang="ja-JP" altLang="en-US" dirty="0"/>
              <a:t>点</a:t>
            </a:r>
            <a:r>
              <a:rPr lang="en-US" altLang="ja-JP" dirty="0"/>
              <a:t>)</a:t>
            </a:r>
          </a:p>
          <a:p>
            <a:r>
              <a:rPr lang="ja-JP" altLang="en-US" dirty="0"/>
              <a:t>ごとに区切って表示</a:t>
            </a:r>
          </a:p>
        </p:txBody>
      </p:sp>
      <p:sp>
        <p:nvSpPr>
          <p:cNvPr id="7" name="テキスト ボックス 6">
            <a:extLst>
              <a:ext uri="{FF2B5EF4-FFF2-40B4-BE49-F238E27FC236}">
                <a16:creationId xmlns:a16="http://schemas.microsoft.com/office/drawing/2014/main" id="{BEABAEAA-E6F4-4DAB-9055-D294FE52310A}"/>
              </a:ext>
            </a:extLst>
          </p:cNvPr>
          <p:cNvSpPr txBox="1"/>
          <p:nvPr/>
        </p:nvSpPr>
        <p:spPr>
          <a:xfrm>
            <a:off x="7306072" y="4051420"/>
            <a:ext cx="3122971" cy="7241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ja-JP" dirty="0">
                <a:solidFill>
                  <a:srgbClr val="002060"/>
                </a:solidFill>
              </a:rPr>
              <a:t>300A</a:t>
            </a:r>
            <a:r>
              <a:rPr lang="ja-JP" altLang="en-US" dirty="0">
                <a:solidFill>
                  <a:srgbClr val="002060"/>
                </a:solidFill>
              </a:rPr>
              <a:t>出力時分散は</a:t>
            </a:r>
            <a:r>
              <a:rPr lang="en-US" altLang="ja-JP" dirty="0">
                <a:solidFill>
                  <a:srgbClr val="002060"/>
                </a:solidFill>
              </a:rPr>
              <a:t>8mA</a:t>
            </a:r>
          </a:p>
          <a:p>
            <a:r>
              <a:rPr lang="ja-JP" altLang="en-US" dirty="0">
                <a:solidFill>
                  <a:srgbClr val="002060"/>
                </a:solidFill>
              </a:rPr>
              <a:t>→</a:t>
            </a:r>
            <a:r>
              <a:rPr lang="en-US" altLang="ja-JP" dirty="0">
                <a:solidFill>
                  <a:srgbClr val="002060"/>
                </a:solidFill>
              </a:rPr>
              <a:t>0.0026% (</a:t>
            </a:r>
            <a:r>
              <a:rPr lang="ja-JP" altLang="en-US" dirty="0">
                <a:solidFill>
                  <a:srgbClr val="002060"/>
                </a:solidFill>
              </a:rPr>
              <a:t>目標は</a:t>
            </a:r>
            <a:r>
              <a:rPr lang="en-US" altLang="ja-JP" dirty="0">
                <a:solidFill>
                  <a:srgbClr val="002060"/>
                </a:solidFill>
              </a:rPr>
              <a:t>0.1%)</a:t>
            </a:r>
            <a:endParaRPr kumimoji="1" lang="ja-JP" altLang="en-US" dirty="0">
              <a:solidFill>
                <a:srgbClr val="002060"/>
              </a:solidFill>
            </a:endParaRPr>
          </a:p>
        </p:txBody>
      </p:sp>
    </p:spTree>
    <p:extLst>
      <p:ext uri="{BB962C8B-B14F-4D97-AF65-F5344CB8AC3E}">
        <p14:creationId xmlns:p14="http://schemas.microsoft.com/office/powerpoint/2010/main" val="310060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solidFill>
                  <a:srgbClr val="CBCBB4"/>
                </a:solidFill>
              </a:rPr>
              <a:t>機器寿命、開発難易度と費用対効果を考慮し、自作、市販品をバランス良く選択する。</a:t>
            </a:r>
            <a:endParaRPr kumimoji="1" lang="en-US" altLang="ja-JP" sz="2400" dirty="0">
              <a:solidFill>
                <a:srgbClr val="CBCBB4"/>
              </a:solidFill>
            </a:endParaRPr>
          </a:p>
          <a:p>
            <a:pPr lvl="1"/>
            <a:r>
              <a:rPr lang="ja-JP" altLang="en-US" sz="2400" dirty="0">
                <a:solidFill>
                  <a:srgbClr val="CBCBB4"/>
                </a:solidFill>
              </a:rPr>
              <a:t>パルス</a:t>
            </a:r>
            <a:r>
              <a:rPr lang="en-US" altLang="ja-JP" sz="2400" dirty="0">
                <a:solidFill>
                  <a:srgbClr val="CBCBB4"/>
                </a:solidFill>
              </a:rPr>
              <a:t>driver</a:t>
            </a:r>
            <a:r>
              <a:rPr lang="ja-JP" altLang="en-US" sz="2400" dirty="0">
                <a:solidFill>
                  <a:srgbClr val="CBCBB4"/>
                </a:solidFill>
              </a:rPr>
              <a:t>は自作、</a:t>
            </a:r>
            <a:r>
              <a:rPr lang="en-US" altLang="ja-JP" sz="2400" dirty="0">
                <a:solidFill>
                  <a:srgbClr val="CBCBB4"/>
                </a:solidFill>
              </a:rPr>
              <a:t>ADC,</a:t>
            </a:r>
            <a:r>
              <a:rPr lang="ja-JP" altLang="en-US" sz="2400" dirty="0">
                <a:solidFill>
                  <a:srgbClr val="CBCBB4"/>
                </a:solidFill>
              </a:rPr>
              <a:t> </a:t>
            </a:r>
            <a:r>
              <a:rPr lang="en-US" altLang="ja-JP" sz="2400" dirty="0">
                <a:solidFill>
                  <a:srgbClr val="CBCBB4"/>
                </a:solidFill>
              </a:rPr>
              <a:t>DAC</a:t>
            </a:r>
            <a:r>
              <a:rPr lang="ja-JP" altLang="en-US" sz="2400" dirty="0">
                <a:solidFill>
                  <a:srgbClr val="CBCBB4"/>
                </a:solidFill>
              </a:rPr>
              <a:t>ボードは市販品</a:t>
            </a:r>
            <a:endParaRPr lang="en-US" altLang="ja-JP" sz="2400" dirty="0">
              <a:solidFill>
                <a:srgbClr val="CBCBB4"/>
              </a:solidFill>
            </a:endParaRPr>
          </a:p>
          <a:p>
            <a:pPr lvl="1"/>
            <a:r>
              <a:rPr kumimoji="1" lang="ja-JP" altLang="en-US" sz="2400" dirty="0">
                <a:solidFill>
                  <a:srgbClr val="CBCBB4"/>
                </a:solidFill>
              </a:rPr>
              <a:t>エネルギー回収型パルス電源</a:t>
            </a:r>
            <a:endParaRPr kumimoji="1" lang="en-US" altLang="ja-JP" sz="2400" dirty="0">
              <a:solidFill>
                <a:srgbClr val="CBCBB4"/>
              </a:solidFill>
            </a:endParaRPr>
          </a:p>
          <a:p>
            <a:r>
              <a:rPr kumimoji="1" lang="ja-JP" altLang="en-US" sz="2400" dirty="0"/>
              <a:t>汎用性、発展性、拡張性をもたせる。</a:t>
            </a:r>
            <a:endParaRPr kumimoji="1" lang="en-US" altLang="ja-JP" sz="2400" dirty="0"/>
          </a:p>
          <a:p>
            <a:pPr lvl="1"/>
            <a:r>
              <a:rPr lang="en-US" altLang="ja-JP" sz="2400" dirty="0"/>
              <a:t>PXI express</a:t>
            </a:r>
            <a:r>
              <a:rPr lang="ja-JP" altLang="en-US" sz="2400" dirty="0"/>
              <a:t>の採用と</a:t>
            </a:r>
            <a:r>
              <a:rPr lang="en-US" altLang="ja-JP" sz="2400" dirty="0"/>
              <a:t>event</a:t>
            </a:r>
            <a:r>
              <a:rPr lang="ja-JP" altLang="en-US" sz="2400" dirty="0"/>
              <a:t>対応の高速</a:t>
            </a:r>
            <a:r>
              <a:rPr lang="en-US" altLang="ja-JP" sz="2400" dirty="0"/>
              <a:t>ADC, DAC</a:t>
            </a:r>
            <a:r>
              <a:rPr lang="ja-JP" altLang="en-US" sz="2400" dirty="0"/>
              <a:t>セット</a:t>
            </a:r>
            <a:endParaRPr lang="en-US" altLang="ja-JP" sz="2400" dirty="0"/>
          </a:p>
          <a:p>
            <a:pPr lvl="1"/>
            <a:r>
              <a:rPr lang="ja-JP" altLang="en-US" sz="2400" dirty="0">
                <a:solidFill>
                  <a:srgbClr val="CBCBB4"/>
                </a:solidFill>
              </a:rPr>
              <a:t>複雑なロジックに対応可能な柔軟な</a:t>
            </a:r>
            <a:r>
              <a:rPr lang="en-US" altLang="ja-JP" sz="2400" dirty="0">
                <a:solidFill>
                  <a:srgbClr val="CBCBB4"/>
                </a:solidFill>
              </a:rPr>
              <a:t>interlock</a:t>
            </a:r>
          </a:p>
          <a:p>
            <a:pPr lvl="1"/>
            <a:r>
              <a:rPr lang="ja-JP" altLang="en-US" sz="2400" dirty="0">
                <a:solidFill>
                  <a:srgbClr val="CBCBB4"/>
                </a:solidFill>
              </a:rPr>
              <a:t>全</a:t>
            </a:r>
            <a:r>
              <a:rPr lang="en-US" altLang="ja-JP" sz="2400" dirty="0">
                <a:solidFill>
                  <a:srgbClr val="CBCBB4"/>
                </a:solidFill>
              </a:rPr>
              <a:t>shot</a:t>
            </a:r>
            <a:r>
              <a:rPr lang="ja-JP" altLang="en-US" sz="2400" dirty="0">
                <a:solidFill>
                  <a:srgbClr val="CBCBB4"/>
                </a:solidFill>
              </a:rPr>
              <a:t>データ・ロギング</a:t>
            </a:r>
            <a:endParaRPr kumimoji="1" lang="ja-JP" altLang="en-US" sz="2400" dirty="0">
              <a:solidFill>
                <a:srgbClr val="CBCBB4"/>
              </a:solidFill>
            </a:endParaRPr>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26</a:t>
            </a:fld>
            <a:endParaRPr kumimoji="1" lang="ja-JP" altLang="en-US"/>
          </a:p>
        </p:txBody>
      </p:sp>
    </p:spTree>
    <p:extLst>
      <p:ext uri="{BB962C8B-B14F-4D97-AF65-F5344CB8AC3E}">
        <p14:creationId xmlns:p14="http://schemas.microsoft.com/office/powerpoint/2010/main" val="117130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AD3B2-1798-4872-808F-EDAA0125495D}"/>
              </a:ext>
            </a:extLst>
          </p:cNvPr>
          <p:cNvSpPr>
            <a:spLocks noGrp="1"/>
          </p:cNvSpPr>
          <p:nvPr>
            <p:ph type="title"/>
          </p:nvPr>
        </p:nvSpPr>
        <p:spPr/>
        <p:txBody>
          <a:bodyPr/>
          <a:lstStyle/>
          <a:p>
            <a:r>
              <a:rPr lang="ja-JP" altLang="en-US" dirty="0"/>
              <a:t>要求スペック</a:t>
            </a:r>
            <a:endParaRPr kumimoji="1" lang="ja-JP" altLang="en-US" dirty="0"/>
          </a:p>
        </p:txBody>
      </p:sp>
      <p:sp>
        <p:nvSpPr>
          <p:cNvPr id="3" name="コンテンツ プレースホルダー 2">
            <a:extLst>
              <a:ext uri="{FF2B5EF4-FFF2-40B4-BE49-F238E27FC236}">
                <a16:creationId xmlns:a16="http://schemas.microsoft.com/office/drawing/2014/main" id="{B1C0E28A-E98C-4F8C-8406-A353A698ED29}"/>
              </a:ext>
            </a:extLst>
          </p:cNvPr>
          <p:cNvSpPr>
            <a:spLocks noGrp="1"/>
          </p:cNvSpPr>
          <p:nvPr>
            <p:ph sz="quarter" idx="13"/>
          </p:nvPr>
        </p:nvSpPr>
        <p:spPr>
          <a:xfrm>
            <a:off x="378293" y="1160447"/>
            <a:ext cx="4968408" cy="5571718"/>
          </a:xfrm>
        </p:spPr>
        <p:txBody>
          <a:bodyPr/>
          <a:lstStyle/>
          <a:p>
            <a:r>
              <a:rPr kumimoji="1" lang="ja-JP" altLang="en-US" sz="2400" dirty="0"/>
              <a:t>比較的長時間</a:t>
            </a:r>
            <a:r>
              <a:rPr kumimoji="1" lang="en-US" altLang="ja-JP" sz="2400" dirty="0"/>
              <a:t>(6ms)</a:t>
            </a:r>
            <a:r>
              <a:rPr kumimoji="1" lang="ja-JP" altLang="en-US" sz="2400" dirty="0"/>
              <a:t>中程度の速度（</a:t>
            </a:r>
            <a:r>
              <a:rPr kumimoji="1" lang="en-US" altLang="ja-JP" sz="2400" dirty="0"/>
              <a:t>1MSa/s)</a:t>
            </a:r>
            <a:r>
              <a:rPr kumimoji="1" lang="ja-JP" altLang="en-US" sz="2400" dirty="0"/>
              <a:t>で動かしたい</a:t>
            </a:r>
            <a:endParaRPr kumimoji="1" lang="en-US" altLang="ja-JP" sz="2400" dirty="0"/>
          </a:p>
          <a:p>
            <a:r>
              <a:rPr lang="ja-JP" altLang="en-US" sz="2400" dirty="0"/>
              <a:t>縦軸分解能</a:t>
            </a:r>
            <a:r>
              <a:rPr lang="en-US" altLang="ja-JP" sz="2400" dirty="0"/>
              <a:t>16bit</a:t>
            </a:r>
            <a:r>
              <a:rPr lang="ja-JP" altLang="en-US" sz="2400" dirty="0"/>
              <a:t>ほしい</a:t>
            </a:r>
            <a:endParaRPr lang="en-US" altLang="ja-JP" sz="2400" dirty="0"/>
          </a:p>
          <a:p>
            <a:r>
              <a:rPr kumimoji="1" lang="en-US" altLang="ja-JP" sz="2400" dirty="0"/>
              <a:t>50Hz</a:t>
            </a:r>
            <a:r>
              <a:rPr kumimoji="1" lang="ja-JP" altLang="en-US" sz="2400" dirty="0"/>
              <a:t>もれなくデータ取得＆保存したい</a:t>
            </a:r>
          </a:p>
        </p:txBody>
      </p:sp>
      <p:sp>
        <p:nvSpPr>
          <p:cNvPr id="4" name="日付プレースホルダー 3">
            <a:extLst>
              <a:ext uri="{FF2B5EF4-FFF2-40B4-BE49-F238E27FC236}">
                <a16:creationId xmlns:a16="http://schemas.microsoft.com/office/drawing/2014/main" id="{571F0D05-E99F-46EA-8187-4B3CA7D9510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9EB836B1-6FB3-493C-B296-79A5B8C17C6B}"/>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FE3E34CF-EADA-482B-895C-163FC403CADC}"/>
              </a:ext>
            </a:extLst>
          </p:cNvPr>
          <p:cNvSpPr>
            <a:spLocks noGrp="1"/>
          </p:cNvSpPr>
          <p:nvPr>
            <p:ph type="sldNum" sz="quarter" idx="16"/>
          </p:nvPr>
        </p:nvSpPr>
        <p:spPr/>
        <p:txBody>
          <a:bodyPr/>
          <a:lstStyle/>
          <a:p>
            <a:fld id="{B0C199F8-A211-45E5-AEA2-CC5E857C2E77}" type="slidenum">
              <a:rPr kumimoji="1" lang="ja-JP" altLang="en-US" smtClean="0"/>
              <a:t>27</a:t>
            </a:fld>
            <a:endParaRPr kumimoji="1" lang="ja-JP" altLang="en-US"/>
          </a:p>
        </p:txBody>
      </p:sp>
      <p:pic>
        <p:nvPicPr>
          <p:cNvPr id="7" name="図 6">
            <a:extLst>
              <a:ext uri="{FF2B5EF4-FFF2-40B4-BE49-F238E27FC236}">
                <a16:creationId xmlns:a16="http://schemas.microsoft.com/office/drawing/2014/main" id="{ED471FD2-FC6F-463B-9FFC-767A9AB21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066" y="1192589"/>
            <a:ext cx="3896861" cy="2403064"/>
          </a:xfrm>
          <a:prstGeom prst="rect">
            <a:avLst/>
          </a:prstGeom>
        </p:spPr>
      </p:pic>
      <p:sp>
        <p:nvSpPr>
          <p:cNvPr id="8" name="テキスト ボックス 7">
            <a:extLst>
              <a:ext uri="{FF2B5EF4-FFF2-40B4-BE49-F238E27FC236}">
                <a16:creationId xmlns:a16="http://schemas.microsoft.com/office/drawing/2014/main" id="{E9820435-DC88-45CF-BFE4-E1CA99BAC651}"/>
              </a:ext>
            </a:extLst>
          </p:cNvPr>
          <p:cNvSpPr txBox="1"/>
          <p:nvPr/>
        </p:nvSpPr>
        <p:spPr>
          <a:xfrm>
            <a:off x="7208890" y="1943402"/>
            <a:ext cx="2140330" cy="307777"/>
          </a:xfrm>
          <a:prstGeom prst="rect">
            <a:avLst/>
          </a:prstGeom>
          <a:noFill/>
        </p:spPr>
        <p:txBody>
          <a:bodyPr wrap="none" rtlCol="0">
            <a:spAutoFit/>
          </a:bodyPr>
          <a:lstStyle/>
          <a:p>
            <a:r>
              <a:rPr kumimoji="1" lang="en-US" altLang="ja-JP" sz="1400" dirty="0">
                <a:solidFill>
                  <a:srgbClr val="FF0000"/>
                </a:solidFill>
              </a:rPr>
              <a:t>DCCT</a:t>
            </a:r>
            <a:r>
              <a:rPr kumimoji="1" lang="ja-JP" altLang="en-US" sz="1400" dirty="0">
                <a:solidFill>
                  <a:srgbClr val="FF0000"/>
                </a:solidFill>
              </a:rPr>
              <a:t>出力波形</a:t>
            </a:r>
            <a:r>
              <a:rPr lang="ja-JP" altLang="en-US" sz="1400" dirty="0">
                <a:solidFill>
                  <a:srgbClr val="FF0000"/>
                </a:solidFill>
              </a:rPr>
              <a:t>→</a:t>
            </a:r>
            <a:r>
              <a:rPr lang="en-US" altLang="ja-JP" sz="1400" dirty="0">
                <a:solidFill>
                  <a:srgbClr val="FF0000"/>
                </a:solidFill>
              </a:rPr>
              <a:t>ADC</a:t>
            </a:r>
            <a:r>
              <a:rPr lang="ja-JP" altLang="en-US" sz="1400" dirty="0">
                <a:solidFill>
                  <a:srgbClr val="FF0000"/>
                </a:solidFill>
              </a:rPr>
              <a:t>へ</a:t>
            </a:r>
            <a:endParaRPr kumimoji="1" lang="ja-JP" altLang="en-US" sz="1400" dirty="0">
              <a:solidFill>
                <a:srgbClr val="FF0000"/>
              </a:solidFill>
            </a:endParaRPr>
          </a:p>
        </p:txBody>
      </p:sp>
      <p:sp>
        <p:nvSpPr>
          <p:cNvPr id="9" name="テキスト ボックス 8">
            <a:extLst>
              <a:ext uri="{FF2B5EF4-FFF2-40B4-BE49-F238E27FC236}">
                <a16:creationId xmlns:a16="http://schemas.microsoft.com/office/drawing/2014/main" id="{89D8B394-FC5F-4E0D-81FA-DE0AF512FD20}"/>
              </a:ext>
            </a:extLst>
          </p:cNvPr>
          <p:cNvSpPr txBox="1"/>
          <p:nvPr/>
        </p:nvSpPr>
        <p:spPr>
          <a:xfrm>
            <a:off x="6266473" y="1288230"/>
            <a:ext cx="2925801" cy="307777"/>
          </a:xfrm>
          <a:prstGeom prst="rect">
            <a:avLst/>
          </a:prstGeom>
          <a:noFill/>
        </p:spPr>
        <p:txBody>
          <a:bodyPr wrap="none" rtlCol="0">
            <a:spAutoFit/>
          </a:bodyPr>
          <a:lstStyle/>
          <a:p>
            <a:r>
              <a:rPr kumimoji="1" lang="en-US" altLang="ja-JP" sz="1400" dirty="0"/>
              <a:t>DAC</a:t>
            </a:r>
            <a:r>
              <a:rPr kumimoji="1" lang="ja-JP" altLang="en-US" sz="1400" dirty="0"/>
              <a:t>波形→</a:t>
            </a:r>
            <a:r>
              <a:rPr kumimoji="1" lang="en-US" altLang="ja-JP" sz="1400" dirty="0"/>
              <a:t>pulse</a:t>
            </a:r>
            <a:r>
              <a:rPr lang="en-US" altLang="ja-JP" sz="1400" dirty="0"/>
              <a:t> driver</a:t>
            </a:r>
            <a:r>
              <a:rPr lang="ja-JP" altLang="en-US" sz="1400" dirty="0"/>
              <a:t>制御入力へ</a:t>
            </a:r>
            <a:endParaRPr kumimoji="1" lang="ja-JP" altLang="en-US" sz="1400" dirty="0"/>
          </a:p>
        </p:txBody>
      </p:sp>
      <p:cxnSp>
        <p:nvCxnSpPr>
          <p:cNvPr id="11" name="直線矢印コネクタ 10">
            <a:extLst>
              <a:ext uri="{FF2B5EF4-FFF2-40B4-BE49-F238E27FC236}">
                <a16:creationId xmlns:a16="http://schemas.microsoft.com/office/drawing/2014/main" id="{2A33C2EA-3CAB-47EE-9F2D-9ACDBE298D2B}"/>
              </a:ext>
            </a:extLst>
          </p:cNvPr>
          <p:cNvCxnSpPr/>
          <p:nvPr/>
        </p:nvCxnSpPr>
        <p:spPr>
          <a:xfrm>
            <a:off x="5777954" y="3779838"/>
            <a:ext cx="338437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F31FB85-D129-4F88-876B-36640A98FC15}"/>
              </a:ext>
            </a:extLst>
          </p:cNvPr>
          <p:cNvSpPr txBox="1"/>
          <p:nvPr/>
        </p:nvSpPr>
        <p:spPr>
          <a:xfrm>
            <a:off x="7129343" y="3769640"/>
            <a:ext cx="681597" cy="408253"/>
          </a:xfrm>
          <a:prstGeom prst="rect">
            <a:avLst/>
          </a:prstGeom>
          <a:noFill/>
        </p:spPr>
        <p:txBody>
          <a:bodyPr wrap="none" rtlCol="0">
            <a:spAutoFit/>
          </a:bodyPr>
          <a:lstStyle/>
          <a:p>
            <a:r>
              <a:rPr kumimoji="1" lang="en-US" altLang="ja-JP" dirty="0"/>
              <a:t>6ms</a:t>
            </a:r>
            <a:endParaRPr kumimoji="1" lang="ja-JP" altLang="en-US" dirty="0"/>
          </a:p>
        </p:txBody>
      </p:sp>
      <p:sp>
        <p:nvSpPr>
          <p:cNvPr id="13" name="テキスト ボックス 12">
            <a:extLst>
              <a:ext uri="{FF2B5EF4-FFF2-40B4-BE49-F238E27FC236}">
                <a16:creationId xmlns:a16="http://schemas.microsoft.com/office/drawing/2014/main" id="{6FB49489-D9E5-44E5-8F7E-6C5133E8E86E}"/>
              </a:ext>
            </a:extLst>
          </p:cNvPr>
          <p:cNvSpPr txBox="1"/>
          <p:nvPr/>
        </p:nvSpPr>
        <p:spPr>
          <a:xfrm>
            <a:off x="5745731" y="4144861"/>
            <a:ext cx="4392549" cy="135601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a:t>要求出力電流設定精度 </a:t>
            </a:r>
            <a:endParaRPr lang="en-US" altLang="ja-JP" sz="2000" dirty="0"/>
          </a:p>
          <a:p>
            <a:r>
              <a:rPr lang="en-US" altLang="ja-JP" sz="2000" dirty="0"/>
              <a:t>	Q 0.1 %</a:t>
            </a:r>
          </a:p>
          <a:p>
            <a:r>
              <a:rPr kumimoji="1" lang="en-US" altLang="ja-JP" sz="2000" dirty="0"/>
              <a:t>	ST 0.01 %</a:t>
            </a:r>
          </a:p>
          <a:p>
            <a:r>
              <a:rPr lang="en-US" altLang="ja-JP" sz="2000" dirty="0"/>
              <a:t>DAC/ADC</a:t>
            </a:r>
            <a:r>
              <a:rPr lang="ja-JP" altLang="en-US" sz="2000" dirty="0"/>
              <a:t>分解能　</a:t>
            </a:r>
            <a:r>
              <a:rPr lang="en-US" altLang="ja-JP" sz="2000" dirty="0"/>
              <a:t>16</a:t>
            </a:r>
            <a:r>
              <a:rPr lang="ja-JP" altLang="en-US" sz="2000" dirty="0"/>
              <a:t> </a:t>
            </a:r>
            <a:r>
              <a:rPr lang="en-US" altLang="ja-JP" sz="2000" dirty="0"/>
              <a:t>bit = 0.0015 %</a:t>
            </a:r>
            <a:endParaRPr kumimoji="1" lang="ja-JP" altLang="en-US" sz="2000" dirty="0"/>
          </a:p>
        </p:txBody>
      </p:sp>
      <p:sp>
        <p:nvSpPr>
          <p:cNvPr id="14" name="テキスト ボックス 13">
            <a:extLst>
              <a:ext uri="{FF2B5EF4-FFF2-40B4-BE49-F238E27FC236}">
                <a16:creationId xmlns:a16="http://schemas.microsoft.com/office/drawing/2014/main" id="{07E80D1B-8498-4B4E-A534-6545BE1D0F0C}"/>
              </a:ext>
            </a:extLst>
          </p:cNvPr>
          <p:cNvSpPr txBox="1"/>
          <p:nvPr/>
        </p:nvSpPr>
        <p:spPr>
          <a:xfrm>
            <a:off x="2793406" y="5683719"/>
            <a:ext cx="5458546"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000" dirty="0"/>
              <a:t>ADC</a:t>
            </a:r>
            <a:r>
              <a:rPr lang="ja-JP" altLang="en-US" sz="2000" dirty="0" err="1"/>
              <a:t>だけ</a:t>
            </a:r>
            <a:r>
              <a:rPr lang="ja-JP" altLang="en-US" sz="2000" dirty="0"/>
              <a:t>で</a:t>
            </a:r>
            <a:endParaRPr lang="en-US" altLang="ja-JP" sz="2000" dirty="0"/>
          </a:p>
          <a:p>
            <a:r>
              <a:rPr lang="en-US" altLang="ja-JP" sz="2000" dirty="0"/>
              <a:t>50Hz x 8ch x 1MSa/s x 16bit x 6ms=38.4Mbps</a:t>
            </a:r>
          </a:p>
          <a:p>
            <a:r>
              <a:rPr lang="ja-JP" altLang="en-US" sz="2000" dirty="0"/>
              <a:t>それなりのデータ転送速度が必要</a:t>
            </a:r>
            <a:endParaRPr kumimoji="1" lang="ja-JP" altLang="en-US" sz="2000" dirty="0"/>
          </a:p>
        </p:txBody>
      </p:sp>
    </p:spTree>
    <p:extLst>
      <p:ext uri="{BB962C8B-B14F-4D97-AF65-F5344CB8AC3E}">
        <p14:creationId xmlns:p14="http://schemas.microsoft.com/office/powerpoint/2010/main" val="46453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1EE29-A3AC-409A-9686-6C8A5464FFB0}"/>
              </a:ext>
            </a:extLst>
          </p:cNvPr>
          <p:cNvSpPr>
            <a:spLocks noGrp="1"/>
          </p:cNvSpPr>
          <p:nvPr>
            <p:ph type="title"/>
          </p:nvPr>
        </p:nvSpPr>
        <p:spPr/>
        <p:txBody>
          <a:bodyPr/>
          <a:lstStyle/>
          <a:p>
            <a:r>
              <a:rPr lang="en-US" altLang="ja-JP" dirty="0"/>
              <a:t>VME</a:t>
            </a:r>
            <a:r>
              <a:rPr lang="ja-JP" altLang="en-US" dirty="0"/>
              <a:t>と</a:t>
            </a:r>
            <a:r>
              <a:rPr lang="en-US" altLang="ja-JP" dirty="0"/>
              <a:t>PXIe</a:t>
            </a:r>
            <a:r>
              <a:rPr lang="ja-JP" altLang="en-US" dirty="0"/>
              <a:t>の比較と今回の機器構成</a:t>
            </a:r>
            <a:endParaRPr kumimoji="1" lang="ja-JP" altLang="en-US" dirty="0"/>
          </a:p>
        </p:txBody>
      </p:sp>
      <p:sp>
        <p:nvSpPr>
          <p:cNvPr id="4" name="日付プレースホルダー 3">
            <a:extLst>
              <a:ext uri="{FF2B5EF4-FFF2-40B4-BE49-F238E27FC236}">
                <a16:creationId xmlns:a16="http://schemas.microsoft.com/office/drawing/2014/main" id="{F8AA72BA-9276-4457-B1FE-4E50C370CE51}"/>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200DDF44-318E-4D54-92DE-ACDE4D85A4D3}"/>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7863543F-A486-410C-998A-0957A593ECF3}"/>
              </a:ext>
            </a:extLst>
          </p:cNvPr>
          <p:cNvSpPr>
            <a:spLocks noGrp="1"/>
          </p:cNvSpPr>
          <p:nvPr>
            <p:ph type="sldNum" sz="quarter" idx="16"/>
          </p:nvPr>
        </p:nvSpPr>
        <p:spPr/>
        <p:txBody>
          <a:bodyPr/>
          <a:lstStyle/>
          <a:p>
            <a:fld id="{B0C199F8-A211-45E5-AEA2-CC5E857C2E77}" type="slidenum">
              <a:rPr kumimoji="1" lang="ja-JP" altLang="en-US" smtClean="0"/>
              <a:t>28</a:t>
            </a:fld>
            <a:endParaRPr kumimoji="1" lang="ja-JP" altLang="en-US"/>
          </a:p>
        </p:txBody>
      </p:sp>
      <p:pic>
        <p:nvPicPr>
          <p:cNvPr id="2050" name="Picture 2" descr="http://m.eet.com/media/1130243/269056-20060901pxi_fig2.gif">
            <a:extLst>
              <a:ext uri="{FF2B5EF4-FFF2-40B4-BE49-F238E27FC236}">
                <a16:creationId xmlns:a16="http://schemas.microsoft.com/office/drawing/2014/main" id="{000D37E4-51C7-4159-B3C1-1638CFB8574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330" y="1115541"/>
            <a:ext cx="5829300" cy="3324225"/>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839FF0F4-EF74-4F0F-A0A1-8F82076266E0}"/>
              </a:ext>
            </a:extLst>
          </p:cNvPr>
          <p:cNvSpPr/>
          <p:nvPr/>
        </p:nvSpPr>
        <p:spPr>
          <a:xfrm>
            <a:off x="4049762" y="2267669"/>
            <a:ext cx="72008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EFD661D-2E8C-48C9-A0DE-EC952764A4D5}"/>
              </a:ext>
            </a:extLst>
          </p:cNvPr>
          <p:cNvSpPr/>
          <p:nvPr/>
        </p:nvSpPr>
        <p:spPr>
          <a:xfrm>
            <a:off x="3474839" y="1475581"/>
            <a:ext cx="1583035"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6C7E9545-9A63-47EB-8012-B23458F712F1}"/>
              </a:ext>
            </a:extLst>
          </p:cNvPr>
          <p:cNvGraphicFramePr>
            <a:graphicFrameLocks noGrp="1"/>
          </p:cNvGraphicFramePr>
          <p:nvPr>
            <p:extLst>
              <p:ext uri="{D42A27DB-BD31-4B8C-83A1-F6EECF244321}">
                <p14:modId xmlns:p14="http://schemas.microsoft.com/office/powerpoint/2010/main" val="2764174441"/>
              </p:ext>
            </p:extLst>
          </p:nvPr>
        </p:nvGraphicFramePr>
        <p:xfrm>
          <a:off x="305346" y="4193684"/>
          <a:ext cx="5857846" cy="2225040"/>
        </p:xfrm>
        <a:graphic>
          <a:graphicData uri="http://schemas.openxmlformats.org/drawingml/2006/table">
            <a:tbl>
              <a:tblPr firstRow="1" bandRow="1">
                <a:tableStyleId>{5C22544A-7EE6-4342-B048-85BDC9FD1C3A}</a:tableStyleId>
              </a:tblPr>
              <a:tblGrid>
                <a:gridCol w="1033310">
                  <a:extLst>
                    <a:ext uri="{9D8B030D-6E8A-4147-A177-3AD203B41FA5}">
                      <a16:colId xmlns:a16="http://schemas.microsoft.com/office/drawing/2014/main" val="1931071979"/>
                    </a:ext>
                  </a:extLst>
                </a:gridCol>
                <a:gridCol w="864096">
                  <a:extLst>
                    <a:ext uri="{9D8B030D-6E8A-4147-A177-3AD203B41FA5}">
                      <a16:colId xmlns:a16="http://schemas.microsoft.com/office/drawing/2014/main" val="2926295947"/>
                    </a:ext>
                  </a:extLst>
                </a:gridCol>
                <a:gridCol w="1584176">
                  <a:extLst>
                    <a:ext uri="{9D8B030D-6E8A-4147-A177-3AD203B41FA5}">
                      <a16:colId xmlns:a16="http://schemas.microsoft.com/office/drawing/2014/main" val="796892837"/>
                    </a:ext>
                  </a:extLst>
                </a:gridCol>
                <a:gridCol w="2376264">
                  <a:extLst>
                    <a:ext uri="{9D8B030D-6E8A-4147-A177-3AD203B41FA5}">
                      <a16:colId xmlns:a16="http://schemas.microsoft.com/office/drawing/2014/main" val="1561422783"/>
                    </a:ext>
                  </a:extLst>
                </a:gridCol>
              </a:tblGrid>
              <a:tr h="370840">
                <a:tc>
                  <a:txBody>
                    <a:bodyPr/>
                    <a:lstStyle/>
                    <a:p>
                      <a:endParaRPr kumimoji="1" lang="ja-JP" altLang="en-US" sz="1400" dirty="0"/>
                    </a:p>
                  </a:txBody>
                  <a:tcPr/>
                </a:tc>
                <a:tc>
                  <a:txBody>
                    <a:bodyPr/>
                    <a:lstStyle/>
                    <a:p>
                      <a:r>
                        <a:rPr kumimoji="1" lang="ja-JP" altLang="en-US" sz="1400" dirty="0"/>
                        <a:t>メーカー</a:t>
                      </a:r>
                    </a:p>
                  </a:txBody>
                  <a:tcPr/>
                </a:tc>
                <a:tc>
                  <a:txBody>
                    <a:bodyPr/>
                    <a:lstStyle/>
                    <a:p>
                      <a:r>
                        <a:rPr kumimoji="1" lang="ja-JP" altLang="en-US" sz="1400" dirty="0"/>
                        <a:t>型番</a:t>
                      </a:r>
                    </a:p>
                  </a:txBody>
                  <a:tcPr/>
                </a:tc>
                <a:tc>
                  <a:txBody>
                    <a:bodyPr/>
                    <a:lstStyle/>
                    <a:p>
                      <a:r>
                        <a:rPr kumimoji="1" lang="en-US" altLang="ja-JP" sz="1400" dirty="0"/>
                        <a:t>spec</a:t>
                      </a:r>
                      <a:endParaRPr kumimoji="1" lang="ja-JP" altLang="en-US" sz="1400" dirty="0"/>
                    </a:p>
                  </a:txBody>
                  <a:tcPr/>
                </a:tc>
                <a:extLst>
                  <a:ext uri="{0D108BD9-81ED-4DB2-BD59-A6C34878D82A}">
                    <a16:rowId xmlns:a16="http://schemas.microsoft.com/office/drawing/2014/main" val="1477809826"/>
                  </a:ext>
                </a:extLst>
              </a:tr>
              <a:tr h="370840">
                <a:tc>
                  <a:txBody>
                    <a:bodyPr/>
                    <a:lstStyle/>
                    <a:p>
                      <a:r>
                        <a:rPr kumimoji="1" lang="ja-JP" altLang="en-US" sz="1400" dirty="0"/>
                        <a:t>シャーシ</a:t>
                      </a:r>
                    </a:p>
                  </a:txBody>
                  <a:tcPr/>
                </a:tc>
                <a:tc>
                  <a:txBody>
                    <a:bodyPr/>
                    <a:lstStyle/>
                    <a:p>
                      <a:r>
                        <a:rPr kumimoji="1" lang="en-US" altLang="ja-JP" sz="1400" dirty="0"/>
                        <a:t>NI</a:t>
                      </a:r>
                      <a:endParaRPr kumimoji="1" lang="ja-JP" altLang="en-US" sz="1400" dirty="0"/>
                    </a:p>
                  </a:txBody>
                  <a:tcPr/>
                </a:tc>
                <a:tc>
                  <a:txBody>
                    <a:bodyPr/>
                    <a:lstStyle/>
                    <a:p>
                      <a:r>
                        <a:rPr kumimoji="1" lang="en-US" altLang="ja-JP" sz="1400" dirty="0"/>
                        <a:t>PXIe-1082</a:t>
                      </a:r>
                      <a:endParaRPr kumimoji="1" lang="ja-JP" altLang="en-US" sz="1400" dirty="0"/>
                    </a:p>
                  </a:txBody>
                  <a:tcPr/>
                </a:tc>
                <a:tc>
                  <a:txBody>
                    <a:bodyPr/>
                    <a:lstStyle/>
                    <a:p>
                      <a:r>
                        <a:rPr kumimoji="1" lang="en-US" altLang="ja-JP" sz="1400" dirty="0"/>
                        <a:t>8 slot</a:t>
                      </a:r>
                      <a:endParaRPr kumimoji="1" lang="ja-JP" altLang="en-US" sz="1400" dirty="0"/>
                    </a:p>
                  </a:txBody>
                  <a:tcPr/>
                </a:tc>
                <a:extLst>
                  <a:ext uri="{0D108BD9-81ED-4DB2-BD59-A6C34878D82A}">
                    <a16:rowId xmlns:a16="http://schemas.microsoft.com/office/drawing/2014/main" val="1410540955"/>
                  </a:ext>
                </a:extLst>
              </a:tr>
              <a:tr h="370840">
                <a:tc>
                  <a:txBody>
                    <a:bodyPr/>
                    <a:lstStyle/>
                    <a:p>
                      <a:r>
                        <a:rPr kumimoji="1" lang="ja-JP" altLang="en-US" sz="1400" dirty="0"/>
                        <a:t>通信</a:t>
                      </a:r>
                    </a:p>
                  </a:txBody>
                  <a:tcPr/>
                </a:tc>
                <a:tc>
                  <a:txBody>
                    <a:bodyPr/>
                    <a:lstStyle/>
                    <a:p>
                      <a:r>
                        <a:rPr kumimoji="1" lang="en-US" altLang="ja-JP" sz="1400" dirty="0"/>
                        <a:t>NI</a:t>
                      </a:r>
                      <a:endParaRPr kumimoji="1" lang="ja-JP" altLang="en-US" sz="1400" dirty="0"/>
                    </a:p>
                  </a:txBody>
                  <a:tcPr/>
                </a:tc>
                <a:tc>
                  <a:txBody>
                    <a:bodyPr/>
                    <a:lstStyle/>
                    <a:p>
                      <a:r>
                        <a:rPr kumimoji="1" lang="en-US" altLang="ja-JP" sz="1400" dirty="0"/>
                        <a:t>PXIe-PCIe8381</a:t>
                      </a:r>
                      <a:endParaRPr kumimoji="1" lang="ja-JP" altLang="en-US" sz="1400" dirty="0"/>
                    </a:p>
                  </a:txBody>
                  <a:tcPr/>
                </a:tc>
                <a:tc>
                  <a:txBody>
                    <a:bodyPr/>
                    <a:lstStyle/>
                    <a:p>
                      <a:r>
                        <a:rPr kumimoji="1" lang="en-US" altLang="ja-JP" sz="1400" dirty="0"/>
                        <a:t>3.2GB/s (x8 gen2)</a:t>
                      </a:r>
                      <a:endParaRPr kumimoji="1" lang="ja-JP" altLang="en-US" sz="1400" dirty="0"/>
                    </a:p>
                  </a:txBody>
                  <a:tcPr/>
                </a:tc>
                <a:extLst>
                  <a:ext uri="{0D108BD9-81ED-4DB2-BD59-A6C34878D82A}">
                    <a16:rowId xmlns:a16="http://schemas.microsoft.com/office/drawing/2014/main" val="3508925501"/>
                  </a:ext>
                </a:extLst>
              </a:tr>
              <a:tr h="370840">
                <a:tc>
                  <a:txBody>
                    <a:bodyPr/>
                    <a:lstStyle/>
                    <a:p>
                      <a:r>
                        <a:rPr kumimoji="1" lang="en-US" altLang="ja-JP" sz="1400" dirty="0"/>
                        <a:t>ADC</a:t>
                      </a:r>
                      <a:endParaRPr kumimoji="1" lang="ja-JP" altLang="en-US" sz="1400" dirty="0"/>
                    </a:p>
                  </a:txBody>
                  <a:tcPr/>
                </a:tc>
                <a:tc>
                  <a:txBody>
                    <a:bodyPr/>
                    <a:lstStyle/>
                    <a:p>
                      <a:r>
                        <a:rPr kumimoji="1" lang="en-US" altLang="ja-JP" sz="1400" dirty="0"/>
                        <a:t>NI</a:t>
                      </a:r>
                      <a:endParaRPr kumimoji="1" lang="ja-JP" altLang="en-US" sz="1400" dirty="0"/>
                    </a:p>
                  </a:txBody>
                  <a:tcPr/>
                </a:tc>
                <a:tc>
                  <a:txBody>
                    <a:bodyPr/>
                    <a:lstStyle/>
                    <a:p>
                      <a:r>
                        <a:rPr kumimoji="1" lang="en-US" altLang="ja-JP" sz="1400" dirty="0"/>
                        <a:t>PXIe-10</a:t>
                      </a:r>
                      <a:endParaRPr kumimoji="1" lang="ja-JP" altLang="en-US" sz="1400" dirty="0"/>
                    </a:p>
                  </a:txBody>
                  <a:tcPr/>
                </a:tc>
                <a:tc>
                  <a:txBody>
                    <a:bodyPr/>
                    <a:lstStyle/>
                    <a:p>
                      <a:r>
                        <a:rPr kumimoji="1" lang="en-US" altLang="ja-JP" sz="1400" dirty="0"/>
                        <a:t>8 </a:t>
                      </a:r>
                      <a:r>
                        <a:rPr kumimoji="1" lang="en-US" altLang="ja-JP" sz="1400" dirty="0" err="1"/>
                        <a:t>ch</a:t>
                      </a:r>
                      <a:r>
                        <a:rPr kumimoji="1" lang="en-US" altLang="ja-JP" sz="1400" dirty="0"/>
                        <a:t>, 16 bit, 1 </a:t>
                      </a:r>
                      <a:r>
                        <a:rPr kumimoji="1" lang="en-US" altLang="ja-JP" sz="1400" dirty="0" err="1"/>
                        <a:t>MSa</a:t>
                      </a:r>
                      <a:r>
                        <a:rPr kumimoji="1" lang="en-US" altLang="ja-JP" sz="1400" dirty="0"/>
                        <a:t>/s</a:t>
                      </a:r>
                      <a:endParaRPr kumimoji="1" lang="ja-JP" altLang="en-US" sz="1400" dirty="0"/>
                    </a:p>
                  </a:txBody>
                  <a:tcPr/>
                </a:tc>
                <a:extLst>
                  <a:ext uri="{0D108BD9-81ED-4DB2-BD59-A6C34878D82A}">
                    <a16:rowId xmlns:a16="http://schemas.microsoft.com/office/drawing/2014/main" val="1937251753"/>
                  </a:ext>
                </a:extLst>
              </a:tr>
              <a:tr h="370840">
                <a:tc>
                  <a:txBody>
                    <a:bodyPr/>
                    <a:lstStyle/>
                    <a:p>
                      <a:r>
                        <a:rPr kumimoji="1" lang="en-US" altLang="ja-JP" sz="1400" dirty="0"/>
                        <a:t>DAC</a:t>
                      </a:r>
                      <a:endParaRPr kumimoji="1" lang="ja-JP" altLang="en-US" sz="1400" dirty="0"/>
                    </a:p>
                  </a:txBody>
                  <a:tcPr/>
                </a:tc>
                <a:tc>
                  <a:txBody>
                    <a:bodyPr/>
                    <a:lstStyle/>
                    <a:p>
                      <a:r>
                        <a:rPr kumimoji="1" lang="en-US" altLang="ja-JP" sz="1400" dirty="0"/>
                        <a:t>NI</a:t>
                      </a:r>
                      <a:endParaRPr kumimoji="1" lang="ja-JP" altLang="en-US" sz="1400" dirty="0"/>
                    </a:p>
                  </a:txBody>
                  <a:tcPr/>
                </a:tc>
                <a:tc>
                  <a:txBody>
                    <a:bodyPr/>
                    <a:lstStyle/>
                    <a:p>
                      <a:r>
                        <a:rPr kumimoji="1" lang="en-US" altLang="ja-JP" sz="1400" dirty="0"/>
                        <a:t>PXI-6733</a:t>
                      </a:r>
                      <a:endParaRPr kumimoji="1" lang="ja-JP" altLang="en-US" sz="1400" dirty="0"/>
                    </a:p>
                  </a:txBody>
                  <a:tcPr/>
                </a:tc>
                <a:tc>
                  <a:txBody>
                    <a:bodyPr/>
                    <a:lstStyle/>
                    <a:p>
                      <a:r>
                        <a:rPr kumimoji="1" lang="en-US" altLang="ja-JP" sz="1400" dirty="0"/>
                        <a:t>8 </a:t>
                      </a:r>
                      <a:r>
                        <a:rPr kumimoji="1" lang="en-US" altLang="ja-JP" sz="1400" dirty="0" err="1"/>
                        <a:t>ch</a:t>
                      </a:r>
                      <a:r>
                        <a:rPr kumimoji="1" lang="en-US" altLang="ja-JP" sz="1400" dirty="0"/>
                        <a:t>, 16 bit, 740 </a:t>
                      </a:r>
                      <a:r>
                        <a:rPr kumimoji="1" lang="en-US" altLang="ja-JP" sz="1400" dirty="0" err="1"/>
                        <a:t>kSa</a:t>
                      </a:r>
                      <a:r>
                        <a:rPr kumimoji="1" lang="en-US" altLang="ja-JP" sz="1400" dirty="0"/>
                        <a:t>/s</a:t>
                      </a:r>
                      <a:endParaRPr kumimoji="1" lang="ja-JP" altLang="en-US" sz="1400" dirty="0"/>
                    </a:p>
                  </a:txBody>
                  <a:tcPr/>
                </a:tc>
                <a:extLst>
                  <a:ext uri="{0D108BD9-81ED-4DB2-BD59-A6C34878D82A}">
                    <a16:rowId xmlns:a16="http://schemas.microsoft.com/office/drawing/2014/main" val="418450294"/>
                  </a:ext>
                </a:extLst>
              </a:tr>
              <a:tr h="370840">
                <a:tc>
                  <a:txBody>
                    <a:bodyPr/>
                    <a:lstStyle/>
                    <a:p>
                      <a:r>
                        <a:rPr kumimoji="1" lang="en-US" altLang="ja-JP" sz="1400" dirty="0"/>
                        <a:t>EVR</a:t>
                      </a:r>
                      <a:endParaRPr kumimoji="1" lang="ja-JP" altLang="en-US" sz="1400" dirty="0"/>
                    </a:p>
                  </a:txBody>
                  <a:tcPr/>
                </a:tc>
                <a:tc>
                  <a:txBody>
                    <a:bodyPr/>
                    <a:lstStyle/>
                    <a:p>
                      <a:r>
                        <a:rPr kumimoji="1" lang="en-US" altLang="ja-JP" sz="1400" dirty="0"/>
                        <a:t>MRF</a:t>
                      </a:r>
                      <a:endParaRPr kumimoji="1" lang="ja-JP" altLang="en-US" sz="1400" dirty="0"/>
                    </a:p>
                  </a:txBody>
                  <a:tcPr/>
                </a:tc>
                <a:tc>
                  <a:txBody>
                    <a:bodyPr/>
                    <a:lstStyle/>
                    <a:p>
                      <a:r>
                        <a:rPr kumimoji="1" lang="en-US" altLang="ja-JP" sz="1400" dirty="0"/>
                        <a:t>PXI-EVR-230</a:t>
                      </a:r>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766678640"/>
                  </a:ext>
                </a:extLst>
              </a:tr>
            </a:tbl>
          </a:graphicData>
        </a:graphic>
      </p:graphicFrame>
      <p:sp>
        <p:nvSpPr>
          <p:cNvPr id="14" name="テキスト ボックス 13">
            <a:extLst>
              <a:ext uri="{FF2B5EF4-FFF2-40B4-BE49-F238E27FC236}">
                <a16:creationId xmlns:a16="http://schemas.microsoft.com/office/drawing/2014/main" id="{63FCBDEA-1C5B-443B-ABB0-9B5346A87A24}"/>
              </a:ext>
            </a:extLst>
          </p:cNvPr>
          <p:cNvSpPr txBox="1"/>
          <p:nvPr/>
        </p:nvSpPr>
        <p:spPr>
          <a:xfrm>
            <a:off x="6163192" y="1294457"/>
            <a:ext cx="379122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800" dirty="0"/>
              <a:t>PXIe</a:t>
            </a:r>
            <a:r>
              <a:rPr kumimoji="1" lang="ja-JP" altLang="en-US" sz="1800" dirty="0"/>
              <a:t>のメリット</a:t>
            </a:r>
            <a:endParaRPr kumimoji="1" lang="en-US" altLang="ja-JP" sz="1800" dirty="0"/>
          </a:p>
          <a:p>
            <a:pPr marL="285750" indent="-285750">
              <a:buFont typeface="Arial" panose="020B0604020202020204" pitchFamily="34" charset="0"/>
              <a:buChar char="•"/>
            </a:pPr>
            <a:r>
              <a:rPr kumimoji="1" lang="en-US" altLang="ja-JP" sz="1800" dirty="0"/>
              <a:t>Bus</a:t>
            </a:r>
            <a:r>
              <a:rPr kumimoji="1" lang="ja-JP" altLang="en-US" sz="1800" dirty="0"/>
              <a:t>速度約</a:t>
            </a:r>
            <a:r>
              <a:rPr kumimoji="1" lang="en-US" altLang="ja-JP" sz="1800" dirty="0"/>
              <a:t>10~100</a:t>
            </a:r>
            <a:r>
              <a:rPr kumimoji="1" lang="ja-JP" altLang="en-US" sz="1800" dirty="0"/>
              <a:t>倍</a:t>
            </a:r>
            <a:endParaRPr kumimoji="1" lang="en-US" altLang="ja-JP" sz="1800" dirty="0"/>
          </a:p>
          <a:p>
            <a:pPr marL="285750" indent="-285750">
              <a:buFont typeface="Arial" panose="020B0604020202020204" pitchFamily="34" charset="0"/>
              <a:buChar char="•"/>
            </a:pPr>
            <a:r>
              <a:rPr lang="ja-JP" altLang="en-US" sz="1800" dirty="0"/>
              <a:t>現行規格で新しいボード、コントローラ等が出ている</a:t>
            </a:r>
            <a:endParaRPr lang="en-US" altLang="ja-JP" sz="1800" dirty="0"/>
          </a:p>
          <a:p>
            <a:pPr marL="285750" indent="-285750">
              <a:buFont typeface="Arial" panose="020B0604020202020204" pitchFamily="34" charset="0"/>
              <a:buChar char="•"/>
            </a:pPr>
            <a:r>
              <a:rPr lang="en-US" altLang="ja-JP" sz="1800" dirty="0" err="1"/>
              <a:t>PCIe</a:t>
            </a:r>
            <a:r>
              <a:rPr lang="ja-JP" altLang="en-US" sz="1800" dirty="0"/>
              <a:t>互換のため</a:t>
            </a:r>
            <a:r>
              <a:rPr lang="en-US" altLang="ja-JP" sz="1800" dirty="0"/>
              <a:t>PC</a:t>
            </a:r>
            <a:r>
              <a:rPr lang="ja-JP" altLang="en-US" sz="1800" dirty="0"/>
              <a:t>から</a:t>
            </a:r>
            <a:r>
              <a:rPr lang="en-US" altLang="ja-JP" sz="1800" dirty="0" err="1"/>
              <a:t>PCIe</a:t>
            </a:r>
            <a:r>
              <a:rPr lang="ja-JP" altLang="en-US" sz="1800" dirty="0"/>
              <a:t>がなくならない限り廃れない</a:t>
            </a:r>
            <a:r>
              <a:rPr lang="en-US" altLang="ja-JP" sz="1800" dirty="0"/>
              <a:t>(</a:t>
            </a:r>
            <a:r>
              <a:rPr lang="ja-JP" altLang="en-US" sz="1800" dirty="0"/>
              <a:t>多分</a:t>
            </a:r>
            <a:r>
              <a:rPr lang="en-US" altLang="ja-JP" sz="1800" dirty="0"/>
              <a:t>)</a:t>
            </a:r>
          </a:p>
        </p:txBody>
      </p:sp>
      <p:pic>
        <p:nvPicPr>
          <p:cNvPr id="16" name="図 15">
            <a:extLst>
              <a:ext uri="{FF2B5EF4-FFF2-40B4-BE49-F238E27FC236}">
                <a16:creationId xmlns:a16="http://schemas.microsoft.com/office/drawing/2014/main" id="{08782B36-FE95-47CC-87FD-190744706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329"/>
          <a:stretch/>
        </p:blipFill>
        <p:spPr>
          <a:xfrm>
            <a:off x="6274343" y="3865141"/>
            <a:ext cx="4417470" cy="2540181"/>
          </a:xfrm>
          <a:prstGeom prst="rect">
            <a:avLst/>
          </a:prstGeom>
        </p:spPr>
      </p:pic>
      <p:sp>
        <p:nvSpPr>
          <p:cNvPr id="17" name="テキスト ボックス 16">
            <a:extLst>
              <a:ext uri="{FF2B5EF4-FFF2-40B4-BE49-F238E27FC236}">
                <a16:creationId xmlns:a16="http://schemas.microsoft.com/office/drawing/2014/main" id="{D2E867D0-6504-4348-BCE8-8C34BA2B0A87}"/>
              </a:ext>
            </a:extLst>
          </p:cNvPr>
          <p:cNvSpPr txBox="1"/>
          <p:nvPr/>
        </p:nvSpPr>
        <p:spPr>
          <a:xfrm>
            <a:off x="328340" y="6545034"/>
            <a:ext cx="9926756" cy="92333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1800" dirty="0">
                <a:solidFill>
                  <a:srgbClr val="002060"/>
                </a:solidFill>
              </a:rPr>
              <a:t>今回の開発により、</a:t>
            </a:r>
            <a:r>
              <a:rPr kumimoji="1" lang="en-US" altLang="ja-JP" sz="1800" dirty="0">
                <a:solidFill>
                  <a:srgbClr val="002060"/>
                </a:solidFill>
              </a:rPr>
              <a:t>VME</a:t>
            </a:r>
            <a:r>
              <a:rPr kumimoji="1" lang="ja-JP" altLang="en-US" sz="1800" dirty="0" err="1">
                <a:solidFill>
                  <a:srgbClr val="002060"/>
                </a:solidFill>
              </a:rPr>
              <a:t>だけで</a:t>
            </a:r>
            <a:r>
              <a:rPr kumimoji="1" lang="ja-JP" altLang="en-US" sz="1800" dirty="0">
                <a:solidFill>
                  <a:srgbClr val="002060"/>
                </a:solidFill>
              </a:rPr>
              <a:t>なく</a:t>
            </a:r>
            <a:r>
              <a:rPr kumimoji="1" lang="en-US" altLang="ja-JP" sz="1800" dirty="0">
                <a:solidFill>
                  <a:srgbClr val="002060"/>
                </a:solidFill>
              </a:rPr>
              <a:t>PXI</a:t>
            </a:r>
            <a:r>
              <a:rPr kumimoji="1" lang="ja-JP" altLang="en-US" sz="1800" dirty="0">
                <a:solidFill>
                  <a:srgbClr val="002060"/>
                </a:solidFill>
              </a:rPr>
              <a:t>の</a:t>
            </a:r>
            <a:r>
              <a:rPr kumimoji="1" lang="en-US" altLang="ja-JP" sz="1800" dirty="0">
                <a:solidFill>
                  <a:srgbClr val="002060"/>
                </a:solidFill>
              </a:rPr>
              <a:t>EVR</a:t>
            </a:r>
            <a:r>
              <a:rPr lang="ja-JP" altLang="en-US" sz="1800" dirty="0">
                <a:solidFill>
                  <a:srgbClr val="002060"/>
                </a:solidFill>
              </a:rPr>
              <a:t>が使えるようになった（</a:t>
            </a:r>
            <a:r>
              <a:rPr lang="en-US" altLang="ja-JP" sz="1800" dirty="0" err="1">
                <a:solidFill>
                  <a:srgbClr val="002060"/>
                </a:solidFill>
              </a:rPr>
              <a:t>databuffer</a:t>
            </a:r>
            <a:r>
              <a:rPr lang="ja-JP" altLang="en-US" sz="1800" dirty="0">
                <a:solidFill>
                  <a:srgbClr val="002060"/>
                </a:solidFill>
              </a:rPr>
              <a:t>の受信、</a:t>
            </a:r>
            <a:r>
              <a:rPr lang="en-US" altLang="ja-JP" sz="1800" dirty="0">
                <a:solidFill>
                  <a:srgbClr val="002060"/>
                </a:solidFill>
              </a:rPr>
              <a:t>trigger</a:t>
            </a:r>
            <a:r>
              <a:rPr lang="ja-JP" altLang="en-US" sz="1800" dirty="0">
                <a:solidFill>
                  <a:srgbClr val="002060"/>
                </a:solidFill>
              </a:rPr>
              <a:t>出力）</a:t>
            </a:r>
            <a:endParaRPr lang="en-US" altLang="ja-JP" sz="1800" dirty="0">
              <a:solidFill>
                <a:srgbClr val="002060"/>
              </a:solidFill>
            </a:endParaRPr>
          </a:p>
          <a:p>
            <a:r>
              <a:rPr kumimoji="1" lang="ja-JP" altLang="en-US" sz="1800" dirty="0">
                <a:solidFill>
                  <a:srgbClr val="002060"/>
                </a:solidFill>
              </a:rPr>
              <a:t>→</a:t>
            </a:r>
            <a:r>
              <a:rPr kumimoji="1" lang="en-US" altLang="ja-JP" sz="1800" dirty="0">
                <a:solidFill>
                  <a:srgbClr val="002060"/>
                </a:solidFill>
              </a:rPr>
              <a:t>pulse magnet</a:t>
            </a:r>
            <a:r>
              <a:rPr kumimoji="1" lang="ja-JP" altLang="en-US" sz="1800" dirty="0">
                <a:solidFill>
                  <a:srgbClr val="002060"/>
                </a:solidFill>
              </a:rPr>
              <a:t>の制御だけでなく、多様な</a:t>
            </a:r>
            <a:r>
              <a:rPr kumimoji="1" lang="en-US" altLang="ja-JP" sz="1800" dirty="0">
                <a:solidFill>
                  <a:srgbClr val="002060"/>
                </a:solidFill>
              </a:rPr>
              <a:t>PXI</a:t>
            </a:r>
            <a:r>
              <a:rPr kumimoji="1" lang="ja-JP" altLang="en-US" sz="1800" dirty="0">
                <a:solidFill>
                  <a:srgbClr val="002060"/>
                </a:solidFill>
              </a:rPr>
              <a:t>のボードと組み合わせることにより、</a:t>
            </a:r>
            <a:endParaRPr kumimoji="1" lang="en-US" altLang="ja-JP" sz="1800" dirty="0">
              <a:solidFill>
                <a:srgbClr val="002060"/>
              </a:solidFill>
            </a:endParaRPr>
          </a:p>
          <a:p>
            <a:r>
              <a:rPr lang="ja-JP" altLang="en-US" sz="1800" dirty="0">
                <a:solidFill>
                  <a:srgbClr val="002060"/>
                </a:solidFill>
              </a:rPr>
              <a:t>　　</a:t>
            </a:r>
            <a:r>
              <a:rPr kumimoji="1" lang="en-US" altLang="ja-JP" sz="1800" dirty="0">
                <a:solidFill>
                  <a:srgbClr val="002060"/>
                </a:solidFill>
              </a:rPr>
              <a:t>VME</a:t>
            </a:r>
            <a:r>
              <a:rPr kumimoji="1" lang="ja-JP" altLang="en-US" sz="1800" dirty="0">
                <a:solidFill>
                  <a:srgbClr val="002060"/>
                </a:solidFill>
              </a:rPr>
              <a:t>より低価格、高性能で</a:t>
            </a:r>
            <a:r>
              <a:rPr kumimoji="1" lang="en-US" altLang="ja-JP" sz="1800" dirty="0">
                <a:solidFill>
                  <a:srgbClr val="002060"/>
                </a:solidFill>
              </a:rPr>
              <a:t>event</a:t>
            </a:r>
            <a:r>
              <a:rPr kumimoji="1" lang="ja-JP" altLang="en-US" sz="1800" dirty="0">
                <a:solidFill>
                  <a:srgbClr val="002060"/>
                </a:solidFill>
              </a:rPr>
              <a:t>に対応したシステムを組める様になった</a:t>
            </a:r>
          </a:p>
        </p:txBody>
      </p:sp>
    </p:spTree>
    <p:extLst>
      <p:ext uri="{BB962C8B-B14F-4D97-AF65-F5344CB8AC3E}">
        <p14:creationId xmlns:p14="http://schemas.microsoft.com/office/powerpoint/2010/main" val="27799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solidFill>
                  <a:srgbClr val="CBCBB4"/>
                </a:solidFill>
              </a:rPr>
              <a:t>機器寿命、開発難易度と費用対効果を考慮し、自作、市販品をバランス良く選択する。</a:t>
            </a:r>
            <a:endParaRPr kumimoji="1" lang="en-US" altLang="ja-JP" sz="2400" dirty="0">
              <a:solidFill>
                <a:srgbClr val="CBCBB4"/>
              </a:solidFill>
            </a:endParaRPr>
          </a:p>
          <a:p>
            <a:pPr lvl="1"/>
            <a:r>
              <a:rPr lang="ja-JP" altLang="en-US" sz="2400" dirty="0">
                <a:solidFill>
                  <a:srgbClr val="CBCBB4"/>
                </a:solidFill>
              </a:rPr>
              <a:t>パルス</a:t>
            </a:r>
            <a:r>
              <a:rPr lang="en-US" altLang="ja-JP" sz="2400" dirty="0">
                <a:solidFill>
                  <a:srgbClr val="CBCBB4"/>
                </a:solidFill>
              </a:rPr>
              <a:t>driver</a:t>
            </a:r>
            <a:r>
              <a:rPr lang="ja-JP" altLang="en-US" sz="2400" dirty="0">
                <a:solidFill>
                  <a:srgbClr val="CBCBB4"/>
                </a:solidFill>
              </a:rPr>
              <a:t>は自作、</a:t>
            </a:r>
            <a:r>
              <a:rPr lang="en-US" altLang="ja-JP" sz="2400" dirty="0">
                <a:solidFill>
                  <a:srgbClr val="CBCBB4"/>
                </a:solidFill>
              </a:rPr>
              <a:t>ADC,</a:t>
            </a:r>
            <a:r>
              <a:rPr lang="ja-JP" altLang="en-US" sz="2400" dirty="0">
                <a:solidFill>
                  <a:srgbClr val="CBCBB4"/>
                </a:solidFill>
              </a:rPr>
              <a:t> </a:t>
            </a:r>
            <a:r>
              <a:rPr lang="en-US" altLang="ja-JP" sz="2400" dirty="0">
                <a:solidFill>
                  <a:srgbClr val="CBCBB4"/>
                </a:solidFill>
              </a:rPr>
              <a:t>DAC</a:t>
            </a:r>
            <a:r>
              <a:rPr lang="ja-JP" altLang="en-US" sz="2400" dirty="0">
                <a:solidFill>
                  <a:srgbClr val="CBCBB4"/>
                </a:solidFill>
              </a:rPr>
              <a:t>ボードは市販品</a:t>
            </a:r>
            <a:endParaRPr lang="en-US" altLang="ja-JP" sz="2400" dirty="0">
              <a:solidFill>
                <a:srgbClr val="CBCBB4"/>
              </a:solidFill>
            </a:endParaRPr>
          </a:p>
          <a:p>
            <a:pPr lvl="1"/>
            <a:r>
              <a:rPr kumimoji="1" lang="ja-JP" altLang="en-US" sz="2400" dirty="0">
                <a:solidFill>
                  <a:srgbClr val="CBCBB4"/>
                </a:solidFill>
              </a:rPr>
              <a:t>エネルギー回収型パルス電源</a:t>
            </a:r>
            <a:endParaRPr kumimoji="1" lang="en-US" altLang="ja-JP" sz="2400" dirty="0">
              <a:solidFill>
                <a:srgbClr val="CBCBB4"/>
              </a:solidFill>
            </a:endParaRPr>
          </a:p>
          <a:p>
            <a:r>
              <a:rPr kumimoji="1" lang="ja-JP" altLang="en-US" sz="2400" dirty="0">
                <a:solidFill>
                  <a:srgbClr val="CBCBB4"/>
                </a:solidFill>
              </a:rPr>
              <a:t>汎用性、発展性、拡張性をもたせる。</a:t>
            </a:r>
            <a:endParaRPr kumimoji="1" lang="en-US" altLang="ja-JP" sz="2400" dirty="0">
              <a:solidFill>
                <a:srgbClr val="CBCBB4"/>
              </a:solidFill>
            </a:endParaRPr>
          </a:p>
          <a:p>
            <a:pPr lvl="1"/>
            <a:r>
              <a:rPr lang="en-US" altLang="ja-JP" sz="2400" dirty="0">
                <a:solidFill>
                  <a:srgbClr val="CBCBB4"/>
                </a:solidFill>
              </a:rPr>
              <a:t>PXI express</a:t>
            </a:r>
            <a:r>
              <a:rPr lang="ja-JP" altLang="en-US" sz="2400" dirty="0">
                <a:solidFill>
                  <a:srgbClr val="CBCBB4"/>
                </a:solidFill>
              </a:rPr>
              <a:t>の採用と</a:t>
            </a:r>
            <a:r>
              <a:rPr lang="en-US" altLang="ja-JP" sz="2400" dirty="0">
                <a:solidFill>
                  <a:srgbClr val="CBCBB4"/>
                </a:solidFill>
              </a:rPr>
              <a:t>event</a:t>
            </a:r>
            <a:r>
              <a:rPr lang="ja-JP" altLang="en-US" sz="2400" dirty="0">
                <a:solidFill>
                  <a:srgbClr val="CBCBB4"/>
                </a:solidFill>
              </a:rPr>
              <a:t>対応の高速</a:t>
            </a:r>
            <a:r>
              <a:rPr lang="en-US" altLang="ja-JP" sz="2400" dirty="0">
                <a:solidFill>
                  <a:srgbClr val="CBCBB4"/>
                </a:solidFill>
              </a:rPr>
              <a:t>ADC, DAC</a:t>
            </a:r>
            <a:r>
              <a:rPr lang="ja-JP" altLang="en-US" sz="2400" dirty="0">
                <a:solidFill>
                  <a:srgbClr val="CBCBB4"/>
                </a:solidFill>
              </a:rPr>
              <a:t>セット</a:t>
            </a:r>
            <a:endParaRPr lang="en-US" altLang="ja-JP" sz="2400" dirty="0">
              <a:solidFill>
                <a:srgbClr val="CBCBB4"/>
              </a:solidFill>
            </a:endParaRPr>
          </a:p>
          <a:p>
            <a:pPr lvl="1"/>
            <a:r>
              <a:rPr lang="ja-JP" altLang="en-US" sz="2400" dirty="0"/>
              <a:t>複雑なロジックに対応可能な柔軟な</a:t>
            </a:r>
            <a:r>
              <a:rPr lang="en-US" altLang="ja-JP" sz="2400" dirty="0"/>
              <a:t>interlock</a:t>
            </a:r>
          </a:p>
          <a:p>
            <a:pPr lvl="1"/>
            <a:r>
              <a:rPr lang="ja-JP" altLang="en-US" sz="2400" dirty="0">
                <a:solidFill>
                  <a:srgbClr val="CBCBB4"/>
                </a:solidFill>
              </a:rPr>
              <a:t>全</a:t>
            </a:r>
            <a:r>
              <a:rPr lang="en-US" altLang="ja-JP" sz="2400" dirty="0">
                <a:solidFill>
                  <a:srgbClr val="CBCBB4"/>
                </a:solidFill>
              </a:rPr>
              <a:t>shot</a:t>
            </a:r>
            <a:r>
              <a:rPr lang="ja-JP" altLang="en-US" sz="2400" dirty="0">
                <a:solidFill>
                  <a:srgbClr val="CBCBB4"/>
                </a:solidFill>
              </a:rPr>
              <a:t>データ・ロギング</a:t>
            </a:r>
            <a:endParaRPr kumimoji="1" lang="ja-JP" altLang="en-US" sz="2400" dirty="0">
              <a:solidFill>
                <a:srgbClr val="CBCBB4"/>
              </a:solidFill>
            </a:endParaRPr>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29</a:t>
            </a:fld>
            <a:endParaRPr kumimoji="1" lang="ja-JP" altLang="en-US"/>
          </a:p>
        </p:txBody>
      </p:sp>
    </p:spTree>
    <p:extLst>
      <p:ext uri="{BB962C8B-B14F-4D97-AF65-F5344CB8AC3E}">
        <p14:creationId xmlns:p14="http://schemas.microsoft.com/office/powerpoint/2010/main" val="375887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E5185-1BCD-4760-85FF-576F290FC26C}"/>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249CFB82-2A51-45C1-A686-236D432800AE}"/>
              </a:ext>
            </a:extLst>
          </p:cNvPr>
          <p:cNvSpPr>
            <a:spLocks noGrp="1"/>
          </p:cNvSpPr>
          <p:nvPr>
            <p:ph sz="quarter" idx="13"/>
          </p:nvPr>
        </p:nvSpPr>
        <p:spPr/>
        <p:txBody>
          <a:bodyPr/>
          <a:lstStyle/>
          <a:p>
            <a:r>
              <a:rPr kumimoji="1" lang="ja-JP" altLang="en-US" dirty="0"/>
              <a:t>前半</a:t>
            </a:r>
            <a:endParaRPr kumimoji="1" lang="en-US" altLang="ja-JP" dirty="0"/>
          </a:p>
          <a:p>
            <a:pPr lvl="1"/>
            <a:r>
              <a:rPr lang="ja-JP" altLang="en-US" dirty="0"/>
              <a:t>概要、進捗、予定</a:t>
            </a:r>
            <a:endParaRPr lang="en-US" altLang="ja-JP" dirty="0"/>
          </a:p>
          <a:p>
            <a:r>
              <a:rPr kumimoji="1" lang="ja-JP" altLang="en-US" dirty="0">
                <a:solidFill>
                  <a:schemeClr val="bg1">
                    <a:lumMod val="65000"/>
                  </a:schemeClr>
                </a:solidFill>
              </a:rPr>
              <a:t>後半</a:t>
            </a:r>
            <a:endParaRPr kumimoji="1" lang="en-US" altLang="ja-JP" dirty="0">
              <a:solidFill>
                <a:schemeClr val="bg1">
                  <a:lumMod val="65000"/>
                </a:schemeClr>
              </a:solidFill>
            </a:endParaRPr>
          </a:p>
          <a:p>
            <a:pPr lvl="1"/>
            <a:r>
              <a:rPr lang="ja-JP" altLang="en-US" dirty="0">
                <a:solidFill>
                  <a:schemeClr val="bg1">
                    <a:lumMod val="65000"/>
                  </a:schemeClr>
                </a:solidFill>
              </a:rPr>
              <a:t>技術的なこと</a:t>
            </a:r>
            <a:endParaRPr kumimoji="1" lang="ja-JP" altLang="en-US" dirty="0">
              <a:solidFill>
                <a:schemeClr val="bg1">
                  <a:lumMod val="65000"/>
                </a:schemeClr>
              </a:solidFill>
            </a:endParaRPr>
          </a:p>
        </p:txBody>
      </p:sp>
      <p:sp>
        <p:nvSpPr>
          <p:cNvPr id="4" name="日付プレースホルダー 3">
            <a:extLst>
              <a:ext uri="{FF2B5EF4-FFF2-40B4-BE49-F238E27FC236}">
                <a16:creationId xmlns:a16="http://schemas.microsoft.com/office/drawing/2014/main" id="{BA041F59-1372-4E3A-9AA7-D04503E96E6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E39038A2-31DF-465F-967F-38B063D8D0E6}"/>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87A8C4B3-C8FE-436B-9ACB-FF4CBB47D353}"/>
              </a:ext>
            </a:extLst>
          </p:cNvPr>
          <p:cNvSpPr>
            <a:spLocks noGrp="1"/>
          </p:cNvSpPr>
          <p:nvPr>
            <p:ph type="sldNum" sz="quarter" idx="16"/>
          </p:nvPr>
        </p:nvSpPr>
        <p:spPr/>
        <p:txBody>
          <a:bodyPr/>
          <a:lstStyle/>
          <a:p>
            <a:fld id="{B0C199F8-A211-45E5-AEA2-CC5E857C2E77}" type="slidenum">
              <a:rPr kumimoji="1" lang="ja-JP" altLang="en-US" smtClean="0"/>
              <a:t>3</a:t>
            </a:fld>
            <a:endParaRPr kumimoji="1" lang="ja-JP" altLang="en-US"/>
          </a:p>
        </p:txBody>
      </p:sp>
    </p:spTree>
    <p:extLst>
      <p:ext uri="{BB962C8B-B14F-4D97-AF65-F5344CB8AC3E}">
        <p14:creationId xmlns:p14="http://schemas.microsoft.com/office/powerpoint/2010/main" val="245223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C8D7F-51DA-408A-982F-6DB98DCF92D2}"/>
              </a:ext>
            </a:extLst>
          </p:cNvPr>
          <p:cNvSpPr>
            <a:spLocks noGrp="1"/>
          </p:cNvSpPr>
          <p:nvPr>
            <p:ph type="title"/>
          </p:nvPr>
        </p:nvSpPr>
        <p:spPr/>
        <p:txBody>
          <a:bodyPr/>
          <a:lstStyle/>
          <a:p>
            <a:r>
              <a:rPr kumimoji="1" lang="en-US" altLang="ja-JP" dirty="0"/>
              <a:t>Interlock</a:t>
            </a:r>
            <a:r>
              <a:rPr kumimoji="1" lang="ja-JP" altLang="en-US" dirty="0"/>
              <a:t>に関する検討 </a:t>
            </a:r>
            <a:r>
              <a:rPr kumimoji="1"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ECDD4A2C-5840-4018-AEB6-36243A6779BA}"/>
              </a:ext>
            </a:extLst>
          </p:cNvPr>
          <p:cNvSpPr>
            <a:spLocks noGrp="1"/>
          </p:cNvSpPr>
          <p:nvPr>
            <p:ph sz="quarter" idx="13"/>
          </p:nvPr>
        </p:nvSpPr>
        <p:spPr/>
        <p:txBody>
          <a:bodyPr/>
          <a:lstStyle/>
          <a:p>
            <a:r>
              <a:rPr lang="en-US" altLang="ja-JP" sz="2000" dirty="0"/>
              <a:t>DC</a:t>
            </a:r>
            <a:r>
              <a:rPr lang="ja-JP" altLang="en-US" sz="2000" dirty="0"/>
              <a:t>電源</a:t>
            </a:r>
            <a:r>
              <a:rPr lang="en-US" altLang="ja-JP" sz="2000" dirty="0"/>
              <a:t>2</a:t>
            </a:r>
            <a:r>
              <a:rPr lang="ja-JP" altLang="en-US" sz="2000" dirty="0"/>
              <a:t>台で</a:t>
            </a:r>
            <a:r>
              <a:rPr lang="en-US" altLang="ja-JP" sz="2000" dirty="0"/>
              <a:t>pulse driver2</a:t>
            </a:r>
            <a:r>
              <a:rPr lang="ja-JP" altLang="en-US" sz="2000" dirty="0"/>
              <a:t>台をドライブする複雑な構成</a:t>
            </a:r>
            <a:endParaRPr lang="en-US" altLang="ja-JP" sz="2000" dirty="0"/>
          </a:p>
          <a:p>
            <a:r>
              <a:rPr lang="en-US" altLang="ja-JP" sz="2000" dirty="0"/>
              <a:t>Pulse driver</a:t>
            </a:r>
            <a:r>
              <a:rPr lang="ja-JP" altLang="en-US" sz="2000" dirty="0"/>
              <a:t>はパワーアンプとして動作しており、異常発生時には</a:t>
            </a:r>
            <a:r>
              <a:rPr lang="en-US" altLang="ja-JP" sz="2000" dirty="0"/>
              <a:t>DC</a:t>
            </a:r>
            <a:r>
              <a:rPr lang="ja-JP" altLang="en-US" sz="2000" dirty="0"/>
              <a:t>電源を</a:t>
            </a:r>
            <a:r>
              <a:rPr lang="en-US" altLang="ja-JP" sz="2000" dirty="0"/>
              <a:t>OFF</a:t>
            </a:r>
            <a:r>
              <a:rPr lang="ja-JP" altLang="en-US" sz="2000" dirty="0"/>
              <a:t>する</a:t>
            </a:r>
            <a:endParaRPr lang="en-US" altLang="ja-JP" sz="2000" dirty="0"/>
          </a:p>
          <a:p>
            <a:r>
              <a:rPr kumimoji="1" lang="ja-JP" altLang="en-US" sz="2000" dirty="0"/>
              <a:t>設定条件を後から変更できるようにするために、</a:t>
            </a:r>
            <a:r>
              <a:rPr lang="ja-JP" altLang="en-US" sz="2000" dirty="0"/>
              <a:t>また異常発生前後のログを保存するために、各値はアナログ値で取得し閾値はコントローラ側に持たせる。</a:t>
            </a:r>
            <a:endParaRPr lang="en-US" altLang="ja-JP" sz="2000" dirty="0"/>
          </a:p>
          <a:p>
            <a:r>
              <a:rPr kumimoji="1" lang="en-US" altLang="ja-JP" sz="2000" dirty="0"/>
              <a:t>EPICS</a:t>
            </a:r>
            <a:r>
              <a:rPr kumimoji="1" lang="ja-JP" altLang="en-US" sz="2000" dirty="0"/>
              <a:t>対応としたいが、</a:t>
            </a:r>
            <a:r>
              <a:rPr kumimoji="1" lang="en-US" altLang="ja-JP" sz="2000" dirty="0"/>
              <a:t>network</a:t>
            </a:r>
            <a:r>
              <a:rPr kumimoji="1" lang="ja-JP" altLang="en-US" sz="2000" dirty="0"/>
              <a:t>切断時でも確実にロジック判断はできるようにしたい</a:t>
            </a:r>
          </a:p>
        </p:txBody>
      </p:sp>
      <p:sp>
        <p:nvSpPr>
          <p:cNvPr id="4" name="日付プレースホルダー 3">
            <a:extLst>
              <a:ext uri="{FF2B5EF4-FFF2-40B4-BE49-F238E27FC236}">
                <a16:creationId xmlns:a16="http://schemas.microsoft.com/office/drawing/2014/main" id="{B928C836-801D-4898-BEA9-96AA59EE7C92}"/>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002FD686-B560-43A8-A981-E09C6E8E0CFC}"/>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E6B866B1-01E0-43FC-8AFF-63227EBFE3F2}"/>
              </a:ext>
            </a:extLst>
          </p:cNvPr>
          <p:cNvSpPr>
            <a:spLocks noGrp="1"/>
          </p:cNvSpPr>
          <p:nvPr>
            <p:ph type="sldNum" sz="quarter" idx="16"/>
          </p:nvPr>
        </p:nvSpPr>
        <p:spPr/>
        <p:txBody>
          <a:bodyPr/>
          <a:lstStyle/>
          <a:p>
            <a:fld id="{B0C199F8-A211-45E5-AEA2-CC5E857C2E77}" type="slidenum">
              <a:rPr kumimoji="1" lang="ja-JP" altLang="en-US" smtClean="0"/>
              <a:t>30</a:t>
            </a:fld>
            <a:endParaRPr kumimoji="1" lang="ja-JP" altLang="en-US"/>
          </a:p>
        </p:txBody>
      </p:sp>
      <p:grpSp>
        <p:nvGrpSpPr>
          <p:cNvPr id="7" name="グループ化 6">
            <a:extLst>
              <a:ext uri="{FF2B5EF4-FFF2-40B4-BE49-F238E27FC236}">
                <a16:creationId xmlns:a16="http://schemas.microsoft.com/office/drawing/2014/main" id="{88BD3953-D007-432F-8879-534C4D041BE4}"/>
              </a:ext>
            </a:extLst>
          </p:cNvPr>
          <p:cNvGrpSpPr/>
          <p:nvPr/>
        </p:nvGrpSpPr>
        <p:grpSpPr>
          <a:xfrm>
            <a:off x="601318" y="6157200"/>
            <a:ext cx="4281168" cy="1184608"/>
            <a:chOff x="3629157" y="3682234"/>
            <a:chExt cx="3883798" cy="1074655"/>
          </a:xfrm>
        </p:grpSpPr>
        <p:pic>
          <p:nvPicPr>
            <p:cNvPr id="8" name="図 7">
              <a:extLst>
                <a:ext uri="{FF2B5EF4-FFF2-40B4-BE49-F238E27FC236}">
                  <a16:creationId xmlns:a16="http://schemas.microsoft.com/office/drawing/2014/main" id="{24844368-DF06-431B-8B20-60EC181E04B2}"/>
                </a:ext>
              </a:extLst>
            </p:cNvPr>
            <p:cNvPicPr>
              <a:picLocks noChangeAspect="1"/>
            </p:cNvPicPr>
            <p:nvPr/>
          </p:nvPicPr>
          <p:blipFill rotWithShape="1">
            <a:blip r:embed="rId2">
              <a:extLst>
                <a:ext uri="{28A0092B-C50C-407E-A947-70E740481C1C}">
                  <a14:useLocalDpi xmlns:a14="http://schemas.microsoft.com/office/drawing/2010/main" val="0"/>
                </a:ext>
              </a:extLst>
            </a:blip>
            <a:srcRect l="4279" t="38609" r="5712" b="17812"/>
            <a:stretch/>
          </p:blipFill>
          <p:spPr>
            <a:xfrm>
              <a:off x="3629158" y="3685346"/>
              <a:ext cx="2941093" cy="561829"/>
            </a:xfrm>
            <a:prstGeom prst="rect">
              <a:avLst/>
            </a:prstGeom>
          </p:spPr>
        </p:pic>
        <p:pic>
          <p:nvPicPr>
            <p:cNvPr id="9" name="図 8">
              <a:extLst>
                <a:ext uri="{FF2B5EF4-FFF2-40B4-BE49-F238E27FC236}">
                  <a16:creationId xmlns:a16="http://schemas.microsoft.com/office/drawing/2014/main" id="{669ABF8F-0A2B-4E47-A9D1-292D2559C401}"/>
                </a:ext>
              </a:extLst>
            </p:cNvPr>
            <p:cNvPicPr>
              <a:picLocks noChangeAspect="1"/>
            </p:cNvPicPr>
            <p:nvPr/>
          </p:nvPicPr>
          <p:blipFill rotWithShape="1">
            <a:blip r:embed="rId2">
              <a:extLst>
                <a:ext uri="{28A0092B-C50C-407E-A947-70E740481C1C}">
                  <a14:useLocalDpi xmlns:a14="http://schemas.microsoft.com/office/drawing/2010/main" val="0"/>
                </a:ext>
              </a:extLst>
            </a:blip>
            <a:srcRect l="4279" t="38609" r="5712" b="17812"/>
            <a:stretch/>
          </p:blipFill>
          <p:spPr>
            <a:xfrm>
              <a:off x="3629157" y="4195060"/>
              <a:ext cx="2941093" cy="561829"/>
            </a:xfrm>
            <a:prstGeom prst="rect">
              <a:avLst/>
            </a:prstGeom>
          </p:spPr>
        </p:pic>
        <p:sp>
          <p:nvSpPr>
            <p:cNvPr id="10" name="テキスト ボックス 9">
              <a:extLst>
                <a:ext uri="{FF2B5EF4-FFF2-40B4-BE49-F238E27FC236}">
                  <a16:creationId xmlns:a16="http://schemas.microsoft.com/office/drawing/2014/main" id="{1E57B721-EE78-4C00-B655-8D47EEC2ADCB}"/>
                </a:ext>
              </a:extLst>
            </p:cNvPr>
            <p:cNvSpPr txBox="1"/>
            <p:nvPr/>
          </p:nvSpPr>
          <p:spPr>
            <a:xfrm>
              <a:off x="6568877" y="3682234"/>
              <a:ext cx="816105"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PWX1500L</a:t>
              </a:r>
            </a:p>
          </p:txBody>
        </p:sp>
        <p:sp>
          <p:nvSpPr>
            <p:cNvPr id="11" name="テキスト ボックス 10">
              <a:extLst>
                <a:ext uri="{FF2B5EF4-FFF2-40B4-BE49-F238E27FC236}">
                  <a16:creationId xmlns:a16="http://schemas.microsoft.com/office/drawing/2014/main" id="{AF661828-605B-4907-BC6F-210069C83B60}"/>
                </a:ext>
              </a:extLst>
            </p:cNvPr>
            <p:cNvSpPr txBox="1"/>
            <p:nvPr/>
          </p:nvSpPr>
          <p:spPr>
            <a:xfrm>
              <a:off x="6568878" y="4184585"/>
              <a:ext cx="944077" cy="391474"/>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PWX1500MH</a:t>
              </a:r>
            </a:p>
          </p:txBody>
        </p:sp>
      </p:grpSp>
      <p:pic>
        <p:nvPicPr>
          <p:cNvPr id="12" name="コンテンツ プレースホルダー 7">
            <a:extLst>
              <a:ext uri="{FF2B5EF4-FFF2-40B4-BE49-F238E27FC236}">
                <a16:creationId xmlns:a16="http://schemas.microsoft.com/office/drawing/2014/main" id="{2D83BAD6-E423-4104-9F33-9A3A1E3C3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669" t="30223" r="17872" b="19858"/>
          <a:stretch/>
        </p:blipFill>
        <p:spPr>
          <a:xfrm rot="16200000">
            <a:off x="6330546" y="5398343"/>
            <a:ext cx="1675688" cy="2564899"/>
          </a:xfrm>
          <a:prstGeom prst="rect">
            <a:avLst/>
          </a:prstGeom>
        </p:spPr>
      </p:pic>
      <p:pic>
        <p:nvPicPr>
          <p:cNvPr id="13" name="コンテンツ プレースホルダー 7">
            <a:extLst>
              <a:ext uri="{FF2B5EF4-FFF2-40B4-BE49-F238E27FC236}">
                <a16:creationId xmlns:a16="http://schemas.microsoft.com/office/drawing/2014/main" id="{12DF385C-0D79-4E22-8DA6-F13217F8B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987" t="33694" r="46197" b="22813"/>
          <a:stretch/>
        </p:blipFill>
        <p:spPr>
          <a:xfrm rot="16200000">
            <a:off x="6818687" y="3713292"/>
            <a:ext cx="693790" cy="2567021"/>
          </a:xfrm>
          <a:prstGeom prst="rect">
            <a:avLst/>
          </a:prstGeom>
        </p:spPr>
      </p:pic>
      <p:pic>
        <p:nvPicPr>
          <p:cNvPr id="14" name="Picture 4" descr="https://www.kikusui.co.jp/catalog/img/photo/getimage2.php?path=PWX750ML_2.jpg">
            <a:extLst>
              <a:ext uri="{FF2B5EF4-FFF2-40B4-BE49-F238E27FC236}">
                <a16:creationId xmlns:a16="http://schemas.microsoft.com/office/drawing/2014/main" id="{9D3EE46E-42BC-4039-A5E2-A0B9A32395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00" t="51260" r="14080" b="28580"/>
          <a:stretch/>
        </p:blipFill>
        <p:spPr bwMode="auto">
          <a:xfrm>
            <a:off x="2147043" y="4640009"/>
            <a:ext cx="1694772" cy="3567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kikusui.co.jp/catalog/img/photo/getimage2.php?path=PWX750ML_2.jpg">
            <a:extLst>
              <a:ext uri="{FF2B5EF4-FFF2-40B4-BE49-F238E27FC236}">
                <a16:creationId xmlns:a16="http://schemas.microsoft.com/office/drawing/2014/main" id="{E04427E6-EEDB-4EF2-9B8C-A538852E41B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00" t="51260" r="14080" b="28580"/>
          <a:stretch/>
        </p:blipFill>
        <p:spPr bwMode="auto">
          <a:xfrm>
            <a:off x="2147043" y="5052010"/>
            <a:ext cx="1694772" cy="35679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357B6FDC-CE7C-4ED6-8CF0-7263420F7323}"/>
              </a:ext>
            </a:extLst>
          </p:cNvPr>
          <p:cNvSpPr txBox="1"/>
          <p:nvPr/>
        </p:nvSpPr>
        <p:spPr>
          <a:xfrm>
            <a:off x="3912348" y="4562172"/>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sp>
        <p:nvSpPr>
          <p:cNvPr id="17" name="テキスト ボックス 16">
            <a:extLst>
              <a:ext uri="{FF2B5EF4-FFF2-40B4-BE49-F238E27FC236}">
                <a16:creationId xmlns:a16="http://schemas.microsoft.com/office/drawing/2014/main" id="{C29EBEF0-5801-4E23-AF52-EA419449C323}"/>
              </a:ext>
            </a:extLst>
          </p:cNvPr>
          <p:cNvSpPr txBox="1"/>
          <p:nvPr/>
        </p:nvSpPr>
        <p:spPr>
          <a:xfrm>
            <a:off x="3912348" y="5014643"/>
            <a:ext cx="938077" cy="431528"/>
          </a:xfrm>
          <a:prstGeom prst="rect">
            <a:avLst/>
          </a:prstGeom>
          <a:noFill/>
        </p:spPr>
        <p:txBody>
          <a:bodyPr wrap="none" rtlCol="0">
            <a:spAutoFit/>
          </a:bodyPr>
          <a:lstStyle/>
          <a:p>
            <a:r>
              <a:rPr lang="en-US" altLang="ja-JP" sz="1102" dirty="0" err="1"/>
              <a:t>kikusui</a:t>
            </a:r>
            <a:endParaRPr lang="en-US" altLang="ja-JP" sz="1102" dirty="0"/>
          </a:p>
          <a:p>
            <a:r>
              <a:rPr lang="en-US" altLang="ja-JP" sz="1102" dirty="0"/>
              <a:t>PWX750ML</a:t>
            </a:r>
          </a:p>
        </p:txBody>
      </p:sp>
      <p:cxnSp>
        <p:nvCxnSpPr>
          <p:cNvPr id="26" name="直線コネクタ 25">
            <a:extLst>
              <a:ext uri="{FF2B5EF4-FFF2-40B4-BE49-F238E27FC236}">
                <a16:creationId xmlns:a16="http://schemas.microsoft.com/office/drawing/2014/main" id="{039822AE-37CA-4BA7-B7CD-612E52ACFC08}"/>
              </a:ext>
            </a:extLst>
          </p:cNvPr>
          <p:cNvCxnSpPr>
            <a:stCxn id="16" idx="3"/>
          </p:cNvCxnSpPr>
          <p:nvPr/>
        </p:nvCxnSpPr>
        <p:spPr>
          <a:xfrm>
            <a:off x="4850425" y="4777936"/>
            <a:ext cx="1031646" cy="404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05DA89A-4A75-42F4-9D87-5A4C67440A07}"/>
              </a:ext>
            </a:extLst>
          </p:cNvPr>
          <p:cNvCxnSpPr>
            <a:stCxn id="17" idx="3"/>
          </p:cNvCxnSpPr>
          <p:nvPr/>
        </p:nvCxnSpPr>
        <p:spPr>
          <a:xfrm flipV="1">
            <a:off x="4850425" y="4815312"/>
            <a:ext cx="1031646" cy="415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AD1CD4B-3C27-4530-A343-D77AC01EC850}"/>
              </a:ext>
            </a:extLst>
          </p:cNvPr>
          <p:cNvCxnSpPr>
            <a:stCxn id="16" idx="3"/>
          </p:cNvCxnSpPr>
          <p:nvPr/>
        </p:nvCxnSpPr>
        <p:spPr>
          <a:xfrm>
            <a:off x="4850425" y="4777936"/>
            <a:ext cx="1014272" cy="45919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9294B4A-147F-4C0C-84A8-36016DD551EB}"/>
              </a:ext>
            </a:extLst>
          </p:cNvPr>
          <p:cNvCxnSpPr>
            <a:stCxn id="17" idx="3"/>
          </p:cNvCxnSpPr>
          <p:nvPr/>
        </p:nvCxnSpPr>
        <p:spPr>
          <a:xfrm>
            <a:off x="4850425" y="5230407"/>
            <a:ext cx="1012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548C959-0502-4101-8B00-82C7AE0885E6}"/>
              </a:ext>
            </a:extLst>
          </p:cNvPr>
          <p:cNvCxnSpPr>
            <a:stCxn id="10" idx="3"/>
          </p:cNvCxnSpPr>
          <p:nvPr/>
        </p:nvCxnSpPr>
        <p:spPr>
          <a:xfrm>
            <a:off x="4741420" y="6372964"/>
            <a:ext cx="114065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2AED927-6F5D-41BF-A057-B41B3535B32E}"/>
              </a:ext>
            </a:extLst>
          </p:cNvPr>
          <p:cNvCxnSpPr>
            <a:stCxn id="11" idx="3"/>
          </p:cNvCxnSpPr>
          <p:nvPr/>
        </p:nvCxnSpPr>
        <p:spPr>
          <a:xfrm flipV="1">
            <a:off x="4882486" y="6372964"/>
            <a:ext cx="999585" cy="5537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865D4D3-621E-4DA5-B26A-F48408FF2C33}"/>
              </a:ext>
            </a:extLst>
          </p:cNvPr>
          <p:cNvCxnSpPr>
            <a:stCxn id="10" idx="3"/>
          </p:cNvCxnSpPr>
          <p:nvPr/>
        </p:nvCxnSpPr>
        <p:spPr>
          <a:xfrm>
            <a:off x="4741420" y="6372964"/>
            <a:ext cx="1132917" cy="6591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C02283CC-EE03-4289-ABA1-B13072AE1042}"/>
              </a:ext>
            </a:extLst>
          </p:cNvPr>
          <p:cNvCxnSpPr>
            <a:stCxn id="11" idx="3"/>
          </p:cNvCxnSpPr>
          <p:nvPr/>
        </p:nvCxnSpPr>
        <p:spPr>
          <a:xfrm>
            <a:off x="4882486" y="6926713"/>
            <a:ext cx="999585" cy="1054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DFDF6BE-72F1-4DCE-9F10-65FE06B42C5F}"/>
              </a:ext>
            </a:extLst>
          </p:cNvPr>
          <p:cNvSpPr txBox="1"/>
          <p:nvPr/>
        </p:nvSpPr>
        <p:spPr>
          <a:xfrm>
            <a:off x="7611980" y="4306624"/>
            <a:ext cx="80547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 driver</a:t>
            </a:r>
            <a:endParaRPr kumimoji="1" lang="ja-JP" altLang="en-US" sz="1200" dirty="0"/>
          </a:p>
        </p:txBody>
      </p:sp>
      <p:sp>
        <p:nvSpPr>
          <p:cNvPr id="35" name="テキスト ボックス 34">
            <a:extLst>
              <a:ext uri="{FF2B5EF4-FFF2-40B4-BE49-F238E27FC236}">
                <a16:creationId xmlns:a16="http://schemas.microsoft.com/office/drawing/2014/main" id="{99D6E49C-C0B8-4BB5-83E4-B82D8DFB9596}"/>
              </a:ext>
            </a:extLst>
          </p:cNvPr>
          <p:cNvSpPr txBox="1"/>
          <p:nvPr/>
        </p:nvSpPr>
        <p:spPr>
          <a:xfrm>
            <a:off x="7658034" y="5430615"/>
            <a:ext cx="73129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 driver</a:t>
            </a:r>
            <a:endParaRPr kumimoji="1" lang="ja-JP" altLang="en-US" sz="1200" dirty="0"/>
          </a:p>
        </p:txBody>
      </p:sp>
      <p:sp>
        <p:nvSpPr>
          <p:cNvPr id="37" name="テキスト ボックス 36">
            <a:extLst>
              <a:ext uri="{FF2B5EF4-FFF2-40B4-BE49-F238E27FC236}">
                <a16:creationId xmlns:a16="http://schemas.microsoft.com/office/drawing/2014/main" id="{5D551FBC-A799-41B7-9729-9BF5C3059302}"/>
              </a:ext>
            </a:extLst>
          </p:cNvPr>
          <p:cNvSpPr txBox="1"/>
          <p:nvPr/>
        </p:nvSpPr>
        <p:spPr>
          <a:xfrm>
            <a:off x="2066063" y="5798095"/>
            <a:ext cx="987771"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Q</a:t>
            </a:r>
            <a:r>
              <a:rPr kumimoji="1" lang="ja-JP" altLang="en-US" sz="1200" dirty="0"/>
              <a:t>用</a:t>
            </a:r>
            <a:r>
              <a:rPr kumimoji="1" lang="en-US" altLang="ja-JP" sz="1200" dirty="0"/>
              <a:t>DC</a:t>
            </a:r>
            <a:r>
              <a:rPr kumimoji="1" lang="ja-JP" altLang="en-US" sz="1200" dirty="0"/>
              <a:t>電源</a:t>
            </a:r>
          </a:p>
        </p:txBody>
      </p:sp>
      <p:sp>
        <p:nvSpPr>
          <p:cNvPr id="38" name="テキスト ボックス 37">
            <a:extLst>
              <a:ext uri="{FF2B5EF4-FFF2-40B4-BE49-F238E27FC236}">
                <a16:creationId xmlns:a16="http://schemas.microsoft.com/office/drawing/2014/main" id="{447D3A1C-13B8-441E-A145-CBCA277C29B2}"/>
              </a:ext>
            </a:extLst>
          </p:cNvPr>
          <p:cNvSpPr txBox="1"/>
          <p:nvPr/>
        </p:nvSpPr>
        <p:spPr>
          <a:xfrm>
            <a:off x="1989119" y="4306624"/>
            <a:ext cx="106471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ja-JP" sz="1200" dirty="0"/>
              <a:t>ST</a:t>
            </a:r>
            <a:r>
              <a:rPr kumimoji="1" lang="ja-JP" altLang="en-US" sz="1200" dirty="0"/>
              <a:t>用</a:t>
            </a:r>
            <a:r>
              <a:rPr kumimoji="1" lang="en-US" altLang="ja-JP" sz="1200" dirty="0"/>
              <a:t>DC</a:t>
            </a:r>
            <a:r>
              <a:rPr kumimoji="1" lang="ja-JP" altLang="en-US" sz="1200" dirty="0"/>
              <a:t>電源</a:t>
            </a:r>
          </a:p>
        </p:txBody>
      </p:sp>
    </p:spTree>
    <p:extLst>
      <p:ext uri="{BB962C8B-B14F-4D97-AF65-F5344CB8AC3E}">
        <p14:creationId xmlns:p14="http://schemas.microsoft.com/office/powerpoint/2010/main" val="1785305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7DD6E-CCDD-40F6-8FAC-FF4244135E9A}"/>
              </a:ext>
            </a:extLst>
          </p:cNvPr>
          <p:cNvSpPr>
            <a:spLocks noGrp="1"/>
          </p:cNvSpPr>
          <p:nvPr>
            <p:ph type="title"/>
          </p:nvPr>
        </p:nvSpPr>
        <p:spPr/>
        <p:txBody>
          <a:bodyPr/>
          <a:lstStyle/>
          <a:p>
            <a:r>
              <a:rPr kumimoji="1" lang="en-US" altLang="ja-JP" dirty="0"/>
              <a:t>Interlock</a:t>
            </a:r>
            <a:r>
              <a:rPr kumimoji="1" lang="ja-JP" altLang="en-US" dirty="0"/>
              <a:t>に関する検討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B3CDE83F-1B7C-4230-BEA6-534D26B8BC32}"/>
              </a:ext>
            </a:extLst>
          </p:cNvPr>
          <p:cNvSpPr>
            <a:spLocks noGrp="1"/>
          </p:cNvSpPr>
          <p:nvPr>
            <p:ph sz="quarter" idx="13"/>
          </p:nvPr>
        </p:nvSpPr>
        <p:spPr>
          <a:xfrm>
            <a:off x="313479" y="1187549"/>
            <a:ext cx="6688611" cy="630429"/>
          </a:xfrm>
        </p:spPr>
        <p:txBody>
          <a:bodyPr/>
          <a:lstStyle/>
          <a:p>
            <a:r>
              <a:rPr lang="ja-JP" altLang="en-US" sz="2800" dirty="0"/>
              <a:t>コントローラに</a:t>
            </a:r>
            <a:r>
              <a:rPr lang="en-US" altLang="ja-JP" sz="2800" dirty="0" err="1"/>
              <a:t>cRIO</a:t>
            </a:r>
            <a:r>
              <a:rPr lang="ja-JP" altLang="en-US" sz="2800" dirty="0"/>
              <a:t>（</a:t>
            </a:r>
            <a:r>
              <a:rPr lang="en-US" altLang="ja-JP" sz="2800" dirty="0"/>
              <a:t>9063</a:t>
            </a:r>
            <a:r>
              <a:rPr lang="ja-JP" altLang="en-US" sz="2800" dirty="0"/>
              <a:t>）を採用</a:t>
            </a:r>
            <a:endParaRPr kumimoji="1" lang="ja-JP" altLang="en-US" sz="2800" dirty="0"/>
          </a:p>
        </p:txBody>
      </p:sp>
      <p:sp>
        <p:nvSpPr>
          <p:cNvPr id="4" name="日付プレースホルダー 3">
            <a:extLst>
              <a:ext uri="{FF2B5EF4-FFF2-40B4-BE49-F238E27FC236}">
                <a16:creationId xmlns:a16="http://schemas.microsoft.com/office/drawing/2014/main" id="{D53B513A-71E8-4D1D-9F6A-A2B0D660021C}"/>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0F1FEB0E-EF6B-4B41-ABBE-DBA4B9929814}"/>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7C9BEE21-1228-4885-9775-157323BB6AE7}"/>
              </a:ext>
            </a:extLst>
          </p:cNvPr>
          <p:cNvSpPr>
            <a:spLocks noGrp="1"/>
          </p:cNvSpPr>
          <p:nvPr>
            <p:ph type="sldNum" sz="quarter" idx="16"/>
          </p:nvPr>
        </p:nvSpPr>
        <p:spPr/>
        <p:txBody>
          <a:bodyPr/>
          <a:lstStyle/>
          <a:p>
            <a:fld id="{B0C199F8-A211-45E5-AEA2-CC5E857C2E77}" type="slidenum">
              <a:rPr kumimoji="1" lang="ja-JP" altLang="en-US" smtClean="0"/>
              <a:t>31</a:t>
            </a:fld>
            <a:endParaRPr kumimoji="1" lang="ja-JP" altLang="en-US"/>
          </a:p>
        </p:txBody>
      </p:sp>
      <p:pic>
        <p:nvPicPr>
          <p:cNvPr id="3074" name="Picture 2" descr="cRIO-9063">
            <a:extLst>
              <a:ext uri="{FF2B5EF4-FFF2-40B4-BE49-F238E27FC236}">
                <a16:creationId xmlns:a16="http://schemas.microsoft.com/office/drawing/2014/main" id="{E83F0114-E657-4738-9734-56CE3EE2D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593" y="998661"/>
            <a:ext cx="2894801" cy="21059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FCCE94D5-F891-4D4D-B8EA-6AC8BC0B958F}"/>
              </a:ext>
            </a:extLst>
          </p:cNvPr>
          <p:cNvCxnSpPr>
            <a:cxnSpLocks/>
          </p:cNvCxnSpPr>
          <p:nvPr/>
        </p:nvCxnSpPr>
        <p:spPr>
          <a:xfrm>
            <a:off x="161330" y="2051645"/>
            <a:ext cx="56166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D1F42BD-355E-443A-94F5-E34946FE12F9}"/>
              </a:ext>
            </a:extLst>
          </p:cNvPr>
          <p:cNvSpPr/>
          <p:nvPr/>
        </p:nvSpPr>
        <p:spPr>
          <a:xfrm rot="16200000">
            <a:off x="2698397" y="4383428"/>
            <a:ext cx="1224136" cy="42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t>32ch ADC</a:t>
            </a:r>
            <a:endParaRPr kumimoji="1" lang="ja-JP" altLang="en-US" sz="1600" dirty="0"/>
          </a:p>
        </p:txBody>
      </p:sp>
      <p:sp>
        <p:nvSpPr>
          <p:cNvPr id="13" name="テキスト ボックス 12">
            <a:extLst>
              <a:ext uri="{FF2B5EF4-FFF2-40B4-BE49-F238E27FC236}">
                <a16:creationId xmlns:a16="http://schemas.microsoft.com/office/drawing/2014/main" id="{4442EE02-6AFB-4FF3-9EB4-A2F2DB1C45F1}"/>
              </a:ext>
            </a:extLst>
          </p:cNvPr>
          <p:cNvSpPr txBox="1"/>
          <p:nvPr/>
        </p:nvSpPr>
        <p:spPr>
          <a:xfrm>
            <a:off x="1023786" y="3174838"/>
            <a:ext cx="2409378" cy="724173"/>
          </a:xfrm>
          <a:prstGeom prst="rect">
            <a:avLst/>
          </a:prstGeom>
          <a:noFill/>
        </p:spPr>
        <p:txBody>
          <a:bodyPr wrap="none" rtlCol="0">
            <a:spAutoFit/>
          </a:bodyPr>
          <a:lstStyle/>
          <a:p>
            <a:r>
              <a:rPr lang="en-US" altLang="ja-JP" dirty="0"/>
              <a:t>FPGA Xilinx Artix-7</a:t>
            </a:r>
          </a:p>
          <a:p>
            <a:r>
              <a:rPr lang="ja-JP" altLang="en-US" dirty="0"/>
              <a:t>ロジック判断を行う</a:t>
            </a:r>
          </a:p>
        </p:txBody>
      </p:sp>
      <p:sp>
        <p:nvSpPr>
          <p:cNvPr id="15" name="四角形: 角を丸くする 14">
            <a:extLst>
              <a:ext uri="{FF2B5EF4-FFF2-40B4-BE49-F238E27FC236}">
                <a16:creationId xmlns:a16="http://schemas.microsoft.com/office/drawing/2014/main" id="{B79D0BD9-3841-493D-A906-EFFE702966F0}"/>
              </a:ext>
            </a:extLst>
          </p:cNvPr>
          <p:cNvSpPr/>
          <p:nvPr/>
        </p:nvSpPr>
        <p:spPr>
          <a:xfrm rot="16200000">
            <a:off x="3251387" y="4383428"/>
            <a:ext cx="1224136" cy="42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t>32ch DIO</a:t>
            </a:r>
            <a:endParaRPr kumimoji="1" lang="ja-JP" altLang="en-US" sz="1600" dirty="0"/>
          </a:p>
        </p:txBody>
      </p:sp>
      <p:sp>
        <p:nvSpPr>
          <p:cNvPr id="16" name="四角形: 角を丸くする 15">
            <a:extLst>
              <a:ext uri="{FF2B5EF4-FFF2-40B4-BE49-F238E27FC236}">
                <a16:creationId xmlns:a16="http://schemas.microsoft.com/office/drawing/2014/main" id="{0804E191-5AB7-4777-A9DD-6335F3DBC302}"/>
              </a:ext>
            </a:extLst>
          </p:cNvPr>
          <p:cNvSpPr/>
          <p:nvPr/>
        </p:nvSpPr>
        <p:spPr>
          <a:xfrm rot="16200000">
            <a:off x="3804377" y="4383428"/>
            <a:ext cx="1224136" cy="42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4ch </a:t>
            </a:r>
            <a:r>
              <a:rPr lang="ja-JP" altLang="en-US" sz="1200" dirty="0"/>
              <a:t>接点出力</a:t>
            </a:r>
            <a:endParaRPr kumimoji="1" lang="ja-JP" altLang="en-US" sz="1200" dirty="0"/>
          </a:p>
        </p:txBody>
      </p:sp>
      <p:sp>
        <p:nvSpPr>
          <p:cNvPr id="18" name="四角形: 角を丸くする 17">
            <a:extLst>
              <a:ext uri="{FF2B5EF4-FFF2-40B4-BE49-F238E27FC236}">
                <a16:creationId xmlns:a16="http://schemas.microsoft.com/office/drawing/2014/main" id="{C92CA152-74D7-40B3-94CB-78669B331302}"/>
              </a:ext>
            </a:extLst>
          </p:cNvPr>
          <p:cNvSpPr/>
          <p:nvPr/>
        </p:nvSpPr>
        <p:spPr>
          <a:xfrm rot="16200000">
            <a:off x="4357366" y="4383428"/>
            <a:ext cx="1224136" cy="42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4ch </a:t>
            </a:r>
            <a:r>
              <a:rPr lang="ja-JP" altLang="en-US" sz="1200" dirty="0"/>
              <a:t>接点出力</a:t>
            </a:r>
            <a:endParaRPr kumimoji="1" lang="ja-JP" altLang="en-US" sz="1200" dirty="0"/>
          </a:p>
        </p:txBody>
      </p:sp>
      <p:sp>
        <p:nvSpPr>
          <p:cNvPr id="20" name="テキスト ボックス 19">
            <a:extLst>
              <a:ext uri="{FF2B5EF4-FFF2-40B4-BE49-F238E27FC236}">
                <a16:creationId xmlns:a16="http://schemas.microsoft.com/office/drawing/2014/main" id="{6AB15782-BF5C-4166-9649-8659191E3281}"/>
              </a:ext>
            </a:extLst>
          </p:cNvPr>
          <p:cNvSpPr txBox="1"/>
          <p:nvPr/>
        </p:nvSpPr>
        <p:spPr>
          <a:xfrm>
            <a:off x="3260598" y="5218287"/>
            <a:ext cx="1741182" cy="408253"/>
          </a:xfrm>
          <a:prstGeom prst="rect">
            <a:avLst/>
          </a:prstGeom>
          <a:noFill/>
        </p:spPr>
        <p:txBody>
          <a:bodyPr wrap="none" rtlCol="0">
            <a:spAutoFit/>
          </a:bodyPr>
          <a:lstStyle/>
          <a:p>
            <a:r>
              <a:rPr kumimoji="1" lang="en-US" altLang="ja-JP" dirty="0"/>
              <a:t>I/O</a:t>
            </a:r>
            <a:r>
              <a:rPr kumimoji="1" lang="ja-JP" altLang="en-US" dirty="0"/>
              <a:t>モジュール</a:t>
            </a:r>
          </a:p>
        </p:txBody>
      </p:sp>
      <p:cxnSp>
        <p:nvCxnSpPr>
          <p:cNvPr id="22" name="直線コネクタ 21">
            <a:extLst>
              <a:ext uri="{FF2B5EF4-FFF2-40B4-BE49-F238E27FC236}">
                <a16:creationId xmlns:a16="http://schemas.microsoft.com/office/drawing/2014/main" id="{20DB8013-D054-42B5-983A-1233C726F8D3}"/>
              </a:ext>
            </a:extLst>
          </p:cNvPr>
          <p:cNvCxnSpPr>
            <a:cxnSpLocks/>
          </p:cNvCxnSpPr>
          <p:nvPr/>
        </p:nvCxnSpPr>
        <p:spPr>
          <a:xfrm>
            <a:off x="627596" y="2065058"/>
            <a:ext cx="0" cy="100811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23406FF-1D14-468C-B6B0-F642CDF79080}"/>
              </a:ext>
            </a:extLst>
          </p:cNvPr>
          <p:cNvSpPr txBox="1"/>
          <p:nvPr/>
        </p:nvSpPr>
        <p:spPr>
          <a:xfrm>
            <a:off x="823115" y="2440839"/>
            <a:ext cx="4251485" cy="724173"/>
          </a:xfrm>
          <a:prstGeom prst="rect">
            <a:avLst/>
          </a:prstGeom>
          <a:noFill/>
        </p:spPr>
        <p:txBody>
          <a:bodyPr wrap="none" rtlCol="0">
            <a:spAutoFit/>
          </a:bodyPr>
          <a:lstStyle/>
          <a:p>
            <a:r>
              <a:rPr kumimoji="1" lang="en-US" altLang="ja-JP" dirty="0"/>
              <a:t>CPU ARM Cortex-A9</a:t>
            </a:r>
          </a:p>
          <a:p>
            <a:r>
              <a:rPr lang="en-US" altLang="ja-JP" dirty="0"/>
              <a:t>RT Linux</a:t>
            </a:r>
            <a:r>
              <a:rPr lang="ja-JP" altLang="en-US" dirty="0"/>
              <a:t>搭載、</a:t>
            </a:r>
            <a:r>
              <a:rPr lang="en-US" altLang="ja-JP" dirty="0"/>
              <a:t>CA server</a:t>
            </a:r>
            <a:r>
              <a:rPr lang="ja-JP" altLang="en-US" dirty="0"/>
              <a:t>として機能</a:t>
            </a:r>
          </a:p>
        </p:txBody>
      </p:sp>
      <p:sp>
        <p:nvSpPr>
          <p:cNvPr id="28" name="テキスト ボックス 27">
            <a:extLst>
              <a:ext uri="{FF2B5EF4-FFF2-40B4-BE49-F238E27FC236}">
                <a16:creationId xmlns:a16="http://schemas.microsoft.com/office/drawing/2014/main" id="{A1B53816-293A-4FA0-91F6-95FD3C18F836}"/>
              </a:ext>
            </a:extLst>
          </p:cNvPr>
          <p:cNvSpPr txBox="1"/>
          <p:nvPr/>
        </p:nvSpPr>
        <p:spPr>
          <a:xfrm>
            <a:off x="261484" y="1730456"/>
            <a:ext cx="861133" cy="307777"/>
          </a:xfrm>
          <a:prstGeom prst="rect">
            <a:avLst/>
          </a:prstGeom>
          <a:noFill/>
          <a:ln>
            <a:noFill/>
          </a:ln>
        </p:spPr>
        <p:txBody>
          <a:bodyPr wrap="none" rtlCol="0">
            <a:spAutoFit/>
          </a:bodyPr>
          <a:lstStyle/>
          <a:p>
            <a:r>
              <a:rPr kumimoji="1" lang="en-US" altLang="ja-JP" sz="1400" dirty="0">
                <a:solidFill>
                  <a:srgbClr val="7030A0"/>
                </a:solidFill>
              </a:rPr>
              <a:t>Ethernet</a:t>
            </a:r>
            <a:endParaRPr kumimoji="1" lang="ja-JP" altLang="en-US" sz="1400" dirty="0">
              <a:solidFill>
                <a:srgbClr val="7030A0"/>
              </a:solidFill>
            </a:endParaRPr>
          </a:p>
        </p:txBody>
      </p:sp>
      <p:sp>
        <p:nvSpPr>
          <p:cNvPr id="27" name="正方形/長方形 26">
            <a:extLst>
              <a:ext uri="{FF2B5EF4-FFF2-40B4-BE49-F238E27FC236}">
                <a16:creationId xmlns:a16="http://schemas.microsoft.com/office/drawing/2014/main" id="{7E46D375-E4D9-48B8-B638-7763445A7C92}"/>
              </a:ext>
            </a:extLst>
          </p:cNvPr>
          <p:cNvSpPr/>
          <p:nvPr/>
        </p:nvSpPr>
        <p:spPr>
          <a:xfrm>
            <a:off x="339564" y="2364987"/>
            <a:ext cx="5235047" cy="3516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DA9FF16-FD4B-4EF5-BFD6-C22E7039EA79}"/>
              </a:ext>
            </a:extLst>
          </p:cNvPr>
          <p:cNvSpPr/>
          <p:nvPr/>
        </p:nvSpPr>
        <p:spPr>
          <a:xfrm>
            <a:off x="987636" y="3151357"/>
            <a:ext cx="4396201" cy="24964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94562FC-BF7C-4367-ACA3-38D0DA3F9CA1}"/>
              </a:ext>
            </a:extLst>
          </p:cNvPr>
          <p:cNvSpPr txBox="1"/>
          <p:nvPr/>
        </p:nvSpPr>
        <p:spPr>
          <a:xfrm>
            <a:off x="5739132" y="3215293"/>
            <a:ext cx="4845780"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sz="1600" dirty="0">
                <a:solidFill>
                  <a:srgbClr val="002060"/>
                </a:solidFill>
              </a:rPr>
              <a:t>Linux PLC (</a:t>
            </a:r>
            <a:r>
              <a:rPr kumimoji="1" lang="en-US" altLang="ja-JP" sz="1600" dirty="0" err="1">
                <a:solidFill>
                  <a:srgbClr val="002060"/>
                </a:solidFill>
              </a:rPr>
              <a:t>yokogawa</a:t>
            </a:r>
            <a:r>
              <a:rPr kumimoji="1" lang="en-US" altLang="ja-JP" sz="1600" dirty="0">
                <a:solidFill>
                  <a:srgbClr val="002060"/>
                </a:solidFill>
              </a:rPr>
              <a:t> F3RP61)</a:t>
            </a:r>
            <a:r>
              <a:rPr kumimoji="1" lang="ja-JP" altLang="en-US" sz="1600" dirty="0">
                <a:solidFill>
                  <a:srgbClr val="002060"/>
                </a:solidFill>
              </a:rPr>
              <a:t>の</a:t>
            </a:r>
            <a:r>
              <a:rPr lang="ja-JP" altLang="en-US" sz="1600" dirty="0">
                <a:solidFill>
                  <a:srgbClr val="002060"/>
                </a:solidFill>
              </a:rPr>
              <a:t>上位互換</a:t>
            </a:r>
            <a:endParaRPr lang="en-US" altLang="ja-JP" sz="1600" dirty="0">
              <a:solidFill>
                <a:srgbClr val="002060"/>
              </a:solidFill>
            </a:endParaRPr>
          </a:p>
          <a:p>
            <a:pPr marL="285750" indent="-285750">
              <a:buFont typeface="Arial" panose="020B0604020202020204" pitchFamily="34" charset="0"/>
              <a:buChar char="•"/>
            </a:pPr>
            <a:r>
              <a:rPr lang="en-US" altLang="ja-JP" sz="1600" dirty="0">
                <a:solidFill>
                  <a:srgbClr val="002060"/>
                </a:solidFill>
              </a:rPr>
              <a:t>  RT Linux</a:t>
            </a:r>
            <a:r>
              <a:rPr lang="ja-JP" altLang="en-US" sz="1600" dirty="0">
                <a:solidFill>
                  <a:srgbClr val="002060"/>
                </a:solidFill>
              </a:rPr>
              <a:t>搭載で</a:t>
            </a:r>
            <a:r>
              <a:rPr lang="en-US" altLang="ja-JP" sz="1600" dirty="0">
                <a:solidFill>
                  <a:srgbClr val="002060"/>
                </a:solidFill>
              </a:rPr>
              <a:t>CA Server</a:t>
            </a:r>
            <a:r>
              <a:rPr lang="ja-JP" altLang="en-US" sz="1600" dirty="0">
                <a:solidFill>
                  <a:srgbClr val="002060"/>
                </a:solidFill>
              </a:rPr>
              <a:t>になれる</a:t>
            </a:r>
            <a:endParaRPr lang="en-US" altLang="ja-JP" sz="1600" dirty="0">
              <a:solidFill>
                <a:srgbClr val="002060"/>
              </a:solidFill>
            </a:endParaRPr>
          </a:p>
          <a:p>
            <a:pPr marL="285750" indent="-285750">
              <a:buFont typeface="Arial" panose="020B0604020202020204" pitchFamily="34" charset="0"/>
              <a:buChar char="•"/>
            </a:pPr>
            <a:r>
              <a:rPr lang="en-US" altLang="ja-JP" sz="1600" dirty="0">
                <a:solidFill>
                  <a:srgbClr val="002060"/>
                </a:solidFill>
              </a:rPr>
              <a:t>  </a:t>
            </a:r>
            <a:r>
              <a:rPr lang="ja-JP" altLang="en-US" sz="1600" dirty="0">
                <a:solidFill>
                  <a:srgbClr val="002060"/>
                </a:solidFill>
              </a:rPr>
              <a:t>ロジック判断は</a:t>
            </a:r>
            <a:r>
              <a:rPr lang="en-US" altLang="ja-JP" sz="1600" dirty="0">
                <a:solidFill>
                  <a:srgbClr val="002060"/>
                </a:solidFill>
              </a:rPr>
              <a:t>FPGA</a:t>
            </a:r>
            <a:r>
              <a:rPr lang="ja-JP" altLang="en-US" sz="1600" dirty="0">
                <a:solidFill>
                  <a:srgbClr val="002060"/>
                </a:solidFill>
              </a:rPr>
              <a:t>部で行うため</a:t>
            </a:r>
            <a:r>
              <a:rPr lang="en-US" altLang="ja-JP" sz="1600" dirty="0">
                <a:solidFill>
                  <a:srgbClr val="002060"/>
                </a:solidFill>
              </a:rPr>
              <a:t>network</a:t>
            </a:r>
            <a:r>
              <a:rPr lang="ja-JP" altLang="en-US" sz="1600" dirty="0">
                <a:solidFill>
                  <a:srgbClr val="002060"/>
                </a:solidFill>
              </a:rPr>
              <a:t>が切れても、</a:t>
            </a:r>
            <a:r>
              <a:rPr lang="en-US" altLang="ja-JP" sz="1600" dirty="0">
                <a:solidFill>
                  <a:srgbClr val="002060"/>
                </a:solidFill>
              </a:rPr>
              <a:t>OS</a:t>
            </a:r>
            <a:r>
              <a:rPr lang="ja-JP" altLang="en-US" sz="1600" dirty="0">
                <a:solidFill>
                  <a:srgbClr val="002060"/>
                </a:solidFill>
              </a:rPr>
              <a:t>がクラッシュするなどしても動作に支障が出ない</a:t>
            </a:r>
            <a:endParaRPr lang="en-US" altLang="ja-JP" sz="1600" dirty="0">
              <a:solidFill>
                <a:srgbClr val="002060"/>
              </a:solidFill>
            </a:endParaRPr>
          </a:p>
          <a:p>
            <a:pPr marL="285750" indent="-285750">
              <a:buFont typeface="Arial" panose="020B0604020202020204" pitchFamily="34" charset="0"/>
              <a:buChar char="•"/>
            </a:pPr>
            <a:r>
              <a:rPr lang="ja-JP" altLang="en-US" sz="1600" dirty="0">
                <a:solidFill>
                  <a:srgbClr val="002060"/>
                </a:solidFill>
              </a:rPr>
              <a:t>　</a:t>
            </a:r>
            <a:r>
              <a:rPr lang="en-US" altLang="ja-JP" sz="1600" dirty="0">
                <a:solidFill>
                  <a:srgbClr val="002060"/>
                </a:solidFill>
              </a:rPr>
              <a:t>500kSa/s/</a:t>
            </a:r>
            <a:r>
              <a:rPr lang="en-US" altLang="ja-JP" sz="1600" dirty="0" err="1">
                <a:solidFill>
                  <a:srgbClr val="002060"/>
                </a:solidFill>
              </a:rPr>
              <a:t>ch</a:t>
            </a:r>
            <a:r>
              <a:rPr lang="en-US" altLang="ja-JP" sz="1600" dirty="0">
                <a:solidFill>
                  <a:srgbClr val="002060"/>
                </a:solidFill>
              </a:rPr>
              <a:t> (ADC), 7us update (DIO)</a:t>
            </a:r>
            <a:r>
              <a:rPr lang="ja-JP" altLang="en-US" sz="1600" dirty="0">
                <a:solidFill>
                  <a:srgbClr val="002060"/>
                </a:solidFill>
              </a:rPr>
              <a:t>と高速なモジュールが利用可能</a:t>
            </a:r>
            <a:endParaRPr lang="en-US" altLang="ja-JP" sz="1600" dirty="0">
              <a:solidFill>
                <a:srgbClr val="002060"/>
              </a:solidFill>
            </a:endParaRPr>
          </a:p>
        </p:txBody>
      </p:sp>
    </p:spTree>
    <p:extLst>
      <p:ext uri="{BB962C8B-B14F-4D97-AF65-F5344CB8AC3E}">
        <p14:creationId xmlns:p14="http://schemas.microsoft.com/office/powerpoint/2010/main" val="161316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7DD6E-CCDD-40F6-8FAC-FF4244135E9A}"/>
              </a:ext>
            </a:extLst>
          </p:cNvPr>
          <p:cNvSpPr>
            <a:spLocks noGrp="1"/>
          </p:cNvSpPr>
          <p:nvPr>
            <p:ph type="title"/>
          </p:nvPr>
        </p:nvSpPr>
        <p:spPr/>
        <p:txBody>
          <a:bodyPr/>
          <a:lstStyle/>
          <a:p>
            <a:r>
              <a:rPr kumimoji="1" lang="en-US" altLang="ja-JP" dirty="0"/>
              <a:t>Interlock</a:t>
            </a:r>
            <a:r>
              <a:rPr kumimoji="1" lang="ja-JP" altLang="en-US" dirty="0"/>
              <a:t>に関する検討 </a:t>
            </a:r>
            <a:r>
              <a:rPr kumimoji="1" lang="en-US" altLang="ja-JP" dirty="0"/>
              <a:t>3</a:t>
            </a:r>
            <a:endParaRPr kumimoji="1" lang="ja-JP" altLang="en-US" dirty="0"/>
          </a:p>
        </p:txBody>
      </p:sp>
      <p:pic>
        <p:nvPicPr>
          <p:cNvPr id="9" name="コンテンツ プレースホルダー 8">
            <a:extLst>
              <a:ext uri="{FF2B5EF4-FFF2-40B4-BE49-F238E27FC236}">
                <a16:creationId xmlns:a16="http://schemas.microsoft.com/office/drawing/2014/main" id="{9F497C59-ECA8-4D59-8012-22A4B35C9A0B}"/>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4883"/>
          <a:stretch/>
        </p:blipFill>
        <p:spPr>
          <a:xfrm>
            <a:off x="222803" y="1797245"/>
            <a:ext cx="7083269" cy="5209454"/>
          </a:xfrm>
        </p:spPr>
      </p:pic>
      <p:sp>
        <p:nvSpPr>
          <p:cNvPr id="4" name="日付プレースホルダー 3">
            <a:extLst>
              <a:ext uri="{FF2B5EF4-FFF2-40B4-BE49-F238E27FC236}">
                <a16:creationId xmlns:a16="http://schemas.microsoft.com/office/drawing/2014/main" id="{D53B513A-71E8-4D1D-9F6A-A2B0D660021C}"/>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0F1FEB0E-EF6B-4B41-ABBE-DBA4B9929814}"/>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7C9BEE21-1228-4885-9775-157323BB6AE7}"/>
              </a:ext>
            </a:extLst>
          </p:cNvPr>
          <p:cNvSpPr>
            <a:spLocks noGrp="1"/>
          </p:cNvSpPr>
          <p:nvPr>
            <p:ph type="sldNum" sz="quarter" idx="16"/>
          </p:nvPr>
        </p:nvSpPr>
        <p:spPr/>
        <p:txBody>
          <a:bodyPr/>
          <a:lstStyle/>
          <a:p>
            <a:fld id="{B0C199F8-A211-45E5-AEA2-CC5E857C2E77}" type="slidenum">
              <a:rPr kumimoji="1" lang="ja-JP" altLang="en-US" smtClean="0"/>
              <a:t>32</a:t>
            </a:fld>
            <a:endParaRPr kumimoji="1" lang="ja-JP" altLang="en-US"/>
          </a:p>
        </p:txBody>
      </p:sp>
      <p:sp>
        <p:nvSpPr>
          <p:cNvPr id="10" name="四角形: 角を丸くする 9">
            <a:extLst>
              <a:ext uri="{FF2B5EF4-FFF2-40B4-BE49-F238E27FC236}">
                <a16:creationId xmlns:a16="http://schemas.microsoft.com/office/drawing/2014/main" id="{BA018BAB-5453-4ED0-A57F-9441D8C56AB2}"/>
              </a:ext>
            </a:extLst>
          </p:cNvPr>
          <p:cNvSpPr/>
          <p:nvPr/>
        </p:nvSpPr>
        <p:spPr>
          <a:xfrm>
            <a:off x="5335371" y="6621781"/>
            <a:ext cx="1970701"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52783EB-FB9D-448A-9420-502F490992CA}"/>
              </a:ext>
            </a:extLst>
          </p:cNvPr>
          <p:cNvSpPr txBox="1"/>
          <p:nvPr/>
        </p:nvSpPr>
        <p:spPr>
          <a:xfrm>
            <a:off x="324564" y="1346919"/>
            <a:ext cx="1157689" cy="276999"/>
          </a:xfrm>
          <a:prstGeom prst="rect">
            <a:avLst/>
          </a:prstGeom>
          <a:noFill/>
        </p:spPr>
        <p:txBody>
          <a:bodyPr wrap="none" rtlCol="0">
            <a:spAutoFit/>
          </a:bodyPr>
          <a:lstStyle/>
          <a:p>
            <a:r>
              <a:rPr lang="ja-JP" altLang="en-US" sz="1200" dirty="0"/>
              <a:t>アナログデータ</a:t>
            </a:r>
            <a:endParaRPr kumimoji="1" lang="ja-JP" altLang="en-US" sz="1200" dirty="0"/>
          </a:p>
        </p:txBody>
      </p:sp>
      <p:sp>
        <p:nvSpPr>
          <p:cNvPr id="13" name="テキスト ボックス 12">
            <a:extLst>
              <a:ext uri="{FF2B5EF4-FFF2-40B4-BE49-F238E27FC236}">
                <a16:creationId xmlns:a16="http://schemas.microsoft.com/office/drawing/2014/main" id="{0F955A28-6ED1-419F-99B3-5C0C683B27B7}"/>
              </a:ext>
            </a:extLst>
          </p:cNvPr>
          <p:cNvSpPr txBox="1"/>
          <p:nvPr/>
        </p:nvSpPr>
        <p:spPr>
          <a:xfrm>
            <a:off x="2437678" y="1349746"/>
            <a:ext cx="492443" cy="276999"/>
          </a:xfrm>
          <a:prstGeom prst="rect">
            <a:avLst/>
          </a:prstGeom>
          <a:noFill/>
        </p:spPr>
        <p:txBody>
          <a:bodyPr wrap="none" rtlCol="0">
            <a:spAutoFit/>
          </a:bodyPr>
          <a:lstStyle/>
          <a:p>
            <a:r>
              <a:rPr kumimoji="1" lang="ja-JP" altLang="en-US" sz="1200" dirty="0"/>
              <a:t>閾値</a:t>
            </a:r>
          </a:p>
        </p:txBody>
      </p:sp>
      <p:sp>
        <p:nvSpPr>
          <p:cNvPr id="14" name="テキスト ボックス 13">
            <a:extLst>
              <a:ext uri="{FF2B5EF4-FFF2-40B4-BE49-F238E27FC236}">
                <a16:creationId xmlns:a16="http://schemas.microsoft.com/office/drawing/2014/main" id="{296547A5-515B-4B0C-9D41-2D0378202E99}"/>
              </a:ext>
            </a:extLst>
          </p:cNvPr>
          <p:cNvSpPr txBox="1"/>
          <p:nvPr/>
        </p:nvSpPr>
        <p:spPr>
          <a:xfrm>
            <a:off x="2477875" y="986082"/>
            <a:ext cx="1367682" cy="276999"/>
          </a:xfrm>
          <a:prstGeom prst="rect">
            <a:avLst/>
          </a:prstGeom>
          <a:noFill/>
        </p:spPr>
        <p:txBody>
          <a:bodyPr wrap="none" rtlCol="0">
            <a:spAutoFit/>
          </a:bodyPr>
          <a:lstStyle/>
          <a:p>
            <a:r>
              <a:rPr lang="ja-JP" altLang="en-US" sz="1200" dirty="0"/>
              <a:t>データが範囲内か</a:t>
            </a:r>
            <a:endParaRPr kumimoji="1" lang="ja-JP" altLang="en-US" sz="1200" dirty="0"/>
          </a:p>
        </p:txBody>
      </p:sp>
      <p:sp>
        <p:nvSpPr>
          <p:cNvPr id="15" name="テキスト ボックス 14">
            <a:extLst>
              <a:ext uri="{FF2B5EF4-FFF2-40B4-BE49-F238E27FC236}">
                <a16:creationId xmlns:a16="http://schemas.microsoft.com/office/drawing/2014/main" id="{3349E6E0-D3B7-48D8-A124-81CA23FE23FB}"/>
              </a:ext>
            </a:extLst>
          </p:cNvPr>
          <p:cNvSpPr txBox="1"/>
          <p:nvPr/>
        </p:nvSpPr>
        <p:spPr>
          <a:xfrm>
            <a:off x="4818426" y="986081"/>
            <a:ext cx="1156086" cy="276999"/>
          </a:xfrm>
          <a:prstGeom prst="rect">
            <a:avLst/>
          </a:prstGeom>
          <a:noFill/>
        </p:spPr>
        <p:txBody>
          <a:bodyPr wrap="none" rtlCol="0">
            <a:spAutoFit/>
          </a:bodyPr>
          <a:lstStyle/>
          <a:p>
            <a:r>
              <a:rPr kumimoji="1" lang="ja-JP" altLang="en-US" sz="1200" dirty="0"/>
              <a:t>デジタルデータ</a:t>
            </a:r>
          </a:p>
        </p:txBody>
      </p:sp>
      <p:sp>
        <p:nvSpPr>
          <p:cNvPr id="16" name="テキスト ボックス 15">
            <a:extLst>
              <a:ext uri="{FF2B5EF4-FFF2-40B4-BE49-F238E27FC236}">
                <a16:creationId xmlns:a16="http://schemas.microsoft.com/office/drawing/2014/main" id="{15FEDD77-CEE5-411A-A9C4-ED4591274940}"/>
              </a:ext>
            </a:extLst>
          </p:cNvPr>
          <p:cNvSpPr txBox="1"/>
          <p:nvPr/>
        </p:nvSpPr>
        <p:spPr>
          <a:xfrm>
            <a:off x="7385850" y="6660157"/>
            <a:ext cx="800219" cy="276999"/>
          </a:xfrm>
          <a:prstGeom prst="rect">
            <a:avLst/>
          </a:prstGeom>
          <a:noFill/>
        </p:spPr>
        <p:txBody>
          <a:bodyPr wrap="none" rtlCol="0">
            <a:spAutoFit/>
          </a:bodyPr>
          <a:lstStyle/>
          <a:p>
            <a:r>
              <a:rPr lang="ja-JP" altLang="en-US" sz="1200" dirty="0"/>
              <a:t>接点出力</a:t>
            </a:r>
            <a:endParaRPr kumimoji="1" lang="ja-JP" altLang="en-US" sz="1200" dirty="0"/>
          </a:p>
        </p:txBody>
      </p:sp>
      <p:sp>
        <p:nvSpPr>
          <p:cNvPr id="17" name="テキスト ボックス 16">
            <a:extLst>
              <a:ext uri="{FF2B5EF4-FFF2-40B4-BE49-F238E27FC236}">
                <a16:creationId xmlns:a16="http://schemas.microsoft.com/office/drawing/2014/main" id="{9AC0CDB6-0C9E-41D6-A4DB-FBEF37340166}"/>
              </a:ext>
            </a:extLst>
          </p:cNvPr>
          <p:cNvSpPr txBox="1"/>
          <p:nvPr/>
        </p:nvSpPr>
        <p:spPr>
          <a:xfrm>
            <a:off x="5561697" y="1494599"/>
            <a:ext cx="587020" cy="276999"/>
          </a:xfrm>
          <a:prstGeom prst="rect">
            <a:avLst/>
          </a:prstGeom>
          <a:noFill/>
        </p:spPr>
        <p:txBody>
          <a:bodyPr wrap="none" rtlCol="0">
            <a:spAutoFit/>
          </a:bodyPr>
          <a:lstStyle/>
          <a:p>
            <a:r>
              <a:rPr kumimoji="1" lang="ja-JP" altLang="en-US" sz="1200" dirty="0"/>
              <a:t>マスク</a:t>
            </a:r>
          </a:p>
        </p:txBody>
      </p:sp>
      <p:cxnSp>
        <p:nvCxnSpPr>
          <p:cNvPr id="19" name="直線矢印コネクタ 18">
            <a:extLst>
              <a:ext uri="{FF2B5EF4-FFF2-40B4-BE49-F238E27FC236}">
                <a16:creationId xmlns:a16="http://schemas.microsoft.com/office/drawing/2014/main" id="{62C38FEA-2A51-4B45-8EAF-725BC8E332D7}"/>
              </a:ext>
            </a:extLst>
          </p:cNvPr>
          <p:cNvCxnSpPr>
            <a:cxnSpLocks/>
            <a:stCxn id="12" idx="2"/>
          </p:cNvCxnSpPr>
          <p:nvPr/>
        </p:nvCxnSpPr>
        <p:spPr>
          <a:xfrm>
            <a:off x="903409" y="1623918"/>
            <a:ext cx="0" cy="317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B6CBAA27-BE42-44C2-B328-8E5364058981}"/>
              </a:ext>
            </a:extLst>
          </p:cNvPr>
          <p:cNvCxnSpPr>
            <a:cxnSpLocks/>
            <a:stCxn id="13" idx="2"/>
          </p:cNvCxnSpPr>
          <p:nvPr/>
        </p:nvCxnSpPr>
        <p:spPr>
          <a:xfrm flipH="1">
            <a:off x="2523883" y="1626745"/>
            <a:ext cx="160017" cy="227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DC90371-7392-418C-B7A2-F3E4CD003B64}"/>
              </a:ext>
            </a:extLst>
          </p:cNvPr>
          <p:cNvCxnSpPr>
            <a:cxnSpLocks/>
            <a:stCxn id="13" idx="2"/>
          </p:cNvCxnSpPr>
          <p:nvPr/>
        </p:nvCxnSpPr>
        <p:spPr>
          <a:xfrm>
            <a:off x="2683900" y="1626745"/>
            <a:ext cx="89381" cy="227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20B3844-62CF-4216-9E27-00248D554F2F}"/>
              </a:ext>
            </a:extLst>
          </p:cNvPr>
          <p:cNvCxnSpPr>
            <a:stCxn id="14" idx="2"/>
          </p:cNvCxnSpPr>
          <p:nvPr/>
        </p:nvCxnSpPr>
        <p:spPr>
          <a:xfrm>
            <a:off x="3161716" y="1263081"/>
            <a:ext cx="0" cy="53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B9BB7F10-E734-494F-9006-0BFA1828AE6D}"/>
              </a:ext>
            </a:extLst>
          </p:cNvPr>
          <p:cNvCxnSpPr>
            <a:stCxn id="15" idx="2"/>
          </p:cNvCxnSpPr>
          <p:nvPr/>
        </p:nvCxnSpPr>
        <p:spPr>
          <a:xfrm flipH="1">
            <a:off x="5191355" y="1263080"/>
            <a:ext cx="205114" cy="750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7B7B890-F383-47D7-8427-F2F2FA645C8A}"/>
              </a:ext>
            </a:extLst>
          </p:cNvPr>
          <p:cNvSpPr txBox="1"/>
          <p:nvPr/>
        </p:nvSpPr>
        <p:spPr>
          <a:xfrm>
            <a:off x="6631046" y="1494599"/>
            <a:ext cx="587020" cy="276999"/>
          </a:xfrm>
          <a:prstGeom prst="rect">
            <a:avLst/>
          </a:prstGeom>
          <a:noFill/>
        </p:spPr>
        <p:txBody>
          <a:bodyPr wrap="none" rtlCol="0">
            <a:spAutoFit/>
          </a:bodyPr>
          <a:lstStyle/>
          <a:p>
            <a:r>
              <a:rPr kumimoji="1" lang="ja-JP" altLang="en-US" sz="1200" dirty="0"/>
              <a:t>マスク</a:t>
            </a:r>
          </a:p>
        </p:txBody>
      </p:sp>
      <p:sp>
        <p:nvSpPr>
          <p:cNvPr id="33" name="テキスト ボックス 32">
            <a:extLst>
              <a:ext uri="{FF2B5EF4-FFF2-40B4-BE49-F238E27FC236}">
                <a16:creationId xmlns:a16="http://schemas.microsoft.com/office/drawing/2014/main" id="{F513AE82-D95A-4EBB-B510-22B3CB50959B}"/>
              </a:ext>
            </a:extLst>
          </p:cNvPr>
          <p:cNvSpPr txBox="1"/>
          <p:nvPr/>
        </p:nvSpPr>
        <p:spPr>
          <a:xfrm>
            <a:off x="4361707" y="1494599"/>
            <a:ext cx="587020" cy="276999"/>
          </a:xfrm>
          <a:prstGeom prst="rect">
            <a:avLst/>
          </a:prstGeom>
          <a:noFill/>
        </p:spPr>
        <p:txBody>
          <a:bodyPr wrap="none" rtlCol="0">
            <a:spAutoFit/>
          </a:bodyPr>
          <a:lstStyle/>
          <a:p>
            <a:r>
              <a:rPr kumimoji="1" lang="ja-JP" altLang="en-US" sz="1200" dirty="0"/>
              <a:t>マスク</a:t>
            </a:r>
          </a:p>
        </p:txBody>
      </p:sp>
      <p:sp>
        <p:nvSpPr>
          <p:cNvPr id="34" name="テキスト ボックス 33">
            <a:extLst>
              <a:ext uri="{FF2B5EF4-FFF2-40B4-BE49-F238E27FC236}">
                <a16:creationId xmlns:a16="http://schemas.microsoft.com/office/drawing/2014/main" id="{12A6B1CA-D672-44FC-B246-BAF38B5B4976}"/>
              </a:ext>
            </a:extLst>
          </p:cNvPr>
          <p:cNvSpPr txBox="1"/>
          <p:nvPr/>
        </p:nvSpPr>
        <p:spPr>
          <a:xfrm>
            <a:off x="3532059" y="1494599"/>
            <a:ext cx="587020" cy="276999"/>
          </a:xfrm>
          <a:prstGeom prst="rect">
            <a:avLst/>
          </a:prstGeom>
          <a:noFill/>
        </p:spPr>
        <p:txBody>
          <a:bodyPr wrap="none" rtlCol="0">
            <a:spAutoFit/>
          </a:bodyPr>
          <a:lstStyle/>
          <a:p>
            <a:r>
              <a:rPr kumimoji="1" lang="ja-JP" altLang="en-US" sz="1200" dirty="0"/>
              <a:t>マスク</a:t>
            </a:r>
          </a:p>
        </p:txBody>
      </p:sp>
      <p:sp>
        <p:nvSpPr>
          <p:cNvPr id="31" name="テキスト ボックス 30">
            <a:extLst>
              <a:ext uri="{FF2B5EF4-FFF2-40B4-BE49-F238E27FC236}">
                <a16:creationId xmlns:a16="http://schemas.microsoft.com/office/drawing/2014/main" id="{2AFC6D52-F116-4CA5-8661-3A7D4848A53E}"/>
              </a:ext>
            </a:extLst>
          </p:cNvPr>
          <p:cNvSpPr txBox="1"/>
          <p:nvPr/>
        </p:nvSpPr>
        <p:spPr>
          <a:xfrm>
            <a:off x="7366801" y="1741186"/>
            <a:ext cx="3235689" cy="293561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dirty="0">
                <a:solidFill>
                  <a:srgbClr val="002060"/>
                </a:solidFill>
              </a:rPr>
              <a:t>マスク情報の設定により</a:t>
            </a:r>
            <a:endParaRPr kumimoji="1" lang="en-US" altLang="ja-JP" dirty="0">
              <a:solidFill>
                <a:srgbClr val="002060"/>
              </a:solidFill>
            </a:endParaRPr>
          </a:p>
          <a:p>
            <a:r>
              <a:rPr kumimoji="1" lang="en-US" altLang="ja-JP" dirty="0">
                <a:solidFill>
                  <a:srgbClr val="002060"/>
                </a:solidFill>
              </a:rPr>
              <a:t>8ch</a:t>
            </a:r>
            <a:r>
              <a:rPr kumimoji="1" lang="ja-JP" altLang="en-US" dirty="0">
                <a:solidFill>
                  <a:srgbClr val="002060"/>
                </a:solidFill>
              </a:rPr>
              <a:t>ある接点出力の</a:t>
            </a:r>
            <a:r>
              <a:rPr kumimoji="1" lang="en-US" altLang="ja-JP" dirty="0">
                <a:solidFill>
                  <a:srgbClr val="002060"/>
                </a:solidFill>
              </a:rPr>
              <a:t>on/off</a:t>
            </a:r>
          </a:p>
          <a:p>
            <a:r>
              <a:rPr kumimoji="1" lang="ja-JP" altLang="en-US" dirty="0">
                <a:solidFill>
                  <a:srgbClr val="002060"/>
                </a:solidFill>
              </a:rPr>
              <a:t>判断にどの入力</a:t>
            </a:r>
            <a:r>
              <a:rPr kumimoji="1" lang="en-US" altLang="ja-JP" dirty="0" err="1">
                <a:solidFill>
                  <a:srgbClr val="002060"/>
                </a:solidFill>
              </a:rPr>
              <a:t>ch</a:t>
            </a:r>
            <a:r>
              <a:rPr lang="ja-JP" altLang="en-US" dirty="0">
                <a:solidFill>
                  <a:srgbClr val="002060"/>
                </a:solidFill>
              </a:rPr>
              <a:t>（アナログ</a:t>
            </a:r>
            <a:r>
              <a:rPr kumimoji="1" lang="en-US" altLang="ja-JP" dirty="0">
                <a:solidFill>
                  <a:srgbClr val="002060"/>
                </a:solidFill>
              </a:rPr>
              <a:t>3</a:t>
            </a:r>
            <a:r>
              <a:rPr lang="en-US" altLang="ja-JP" dirty="0">
                <a:solidFill>
                  <a:srgbClr val="002060"/>
                </a:solidFill>
              </a:rPr>
              <a:t>2ch, </a:t>
            </a:r>
            <a:r>
              <a:rPr lang="ja-JP" altLang="en-US" dirty="0">
                <a:solidFill>
                  <a:srgbClr val="002060"/>
                </a:solidFill>
              </a:rPr>
              <a:t>デジタル</a:t>
            </a:r>
            <a:r>
              <a:rPr lang="en-US" altLang="ja-JP" dirty="0">
                <a:solidFill>
                  <a:srgbClr val="002060"/>
                </a:solidFill>
              </a:rPr>
              <a:t>32ch)</a:t>
            </a:r>
            <a:r>
              <a:rPr lang="ja-JP" altLang="en-US" dirty="0">
                <a:solidFill>
                  <a:srgbClr val="002060"/>
                </a:solidFill>
              </a:rPr>
              <a:t>を割り当てるか</a:t>
            </a:r>
            <a:r>
              <a:rPr kumimoji="1" lang="ja-JP" altLang="en-US" dirty="0">
                <a:solidFill>
                  <a:srgbClr val="002060"/>
                </a:solidFill>
              </a:rPr>
              <a:t>変更できる。</a:t>
            </a:r>
            <a:endParaRPr kumimoji="1" lang="en-US" altLang="ja-JP" dirty="0">
              <a:solidFill>
                <a:srgbClr val="002060"/>
              </a:solidFill>
            </a:endParaRPr>
          </a:p>
          <a:p>
            <a:endParaRPr lang="en-US" altLang="ja-JP" dirty="0">
              <a:solidFill>
                <a:srgbClr val="002060"/>
              </a:solidFill>
            </a:endParaRPr>
          </a:p>
          <a:p>
            <a:r>
              <a:rPr kumimoji="1" lang="ja-JP" altLang="en-US" dirty="0">
                <a:solidFill>
                  <a:srgbClr val="002060"/>
                </a:solidFill>
              </a:rPr>
              <a:t>アナログデータに対しては</a:t>
            </a:r>
            <a:endParaRPr kumimoji="1" lang="en-US" altLang="ja-JP" dirty="0">
              <a:solidFill>
                <a:srgbClr val="002060"/>
              </a:solidFill>
            </a:endParaRPr>
          </a:p>
          <a:p>
            <a:r>
              <a:rPr lang="en-US" altLang="ja-JP" dirty="0">
                <a:solidFill>
                  <a:srgbClr val="002060"/>
                </a:solidFill>
              </a:rPr>
              <a:t>High, low</a:t>
            </a:r>
            <a:r>
              <a:rPr lang="ja-JP" altLang="en-US" dirty="0">
                <a:solidFill>
                  <a:srgbClr val="002060"/>
                </a:solidFill>
              </a:rPr>
              <a:t>それぞれの閾値を</a:t>
            </a:r>
            <a:r>
              <a:rPr kumimoji="1" lang="ja-JP" altLang="en-US" dirty="0">
                <a:solidFill>
                  <a:srgbClr val="002060"/>
                </a:solidFill>
              </a:rPr>
              <a:t>各</a:t>
            </a:r>
            <a:r>
              <a:rPr kumimoji="1" lang="en-US" altLang="ja-JP" dirty="0" err="1">
                <a:solidFill>
                  <a:srgbClr val="002060"/>
                </a:solidFill>
              </a:rPr>
              <a:t>ch</a:t>
            </a:r>
            <a:r>
              <a:rPr kumimoji="1" lang="ja-JP" altLang="en-US" dirty="0">
                <a:solidFill>
                  <a:srgbClr val="002060"/>
                </a:solidFill>
              </a:rPr>
              <a:t>ごとに設定できる。</a:t>
            </a:r>
          </a:p>
        </p:txBody>
      </p:sp>
      <p:sp>
        <p:nvSpPr>
          <p:cNvPr id="35" name="テキスト ボックス 34">
            <a:extLst>
              <a:ext uri="{FF2B5EF4-FFF2-40B4-BE49-F238E27FC236}">
                <a16:creationId xmlns:a16="http://schemas.microsoft.com/office/drawing/2014/main" id="{4DAF4562-3CEA-4197-86F2-855860D25352}"/>
              </a:ext>
            </a:extLst>
          </p:cNvPr>
          <p:cNvSpPr txBox="1"/>
          <p:nvPr/>
        </p:nvSpPr>
        <p:spPr>
          <a:xfrm>
            <a:off x="89322" y="827509"/>
            <a:ext cx="1303562" cy="40825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設定ソフト</a:t>
            </a:r>
          </a:p>
        </p:txBody>
      </p:sp>
    </p:spTree>
    <p:extLst>
      <p:ext uri="{BB962C8B-B14F-4D97-AF65-F5344CB8AC3E}">
        <p14:creationId xmlns:p14="http://schemas.microsoft.com/office/powerpoint/2010/main" val="995809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7BF-A293-4CEC-B68F-E24F3D17C733}"/>
              </a:ext>
            </a:extLst>
          </p:cNvPr>
          <p:cNvSpPr>
            <a:spLocks noGrp="1"/>
          </p:cNvSpPr>
          <p:nvPr>
            <p:ph type="title"/>
          </p:nvPr>
        </p:nvSpPr>
        <p:spPr/>
        <p:txBody>
          <a:bodyPr/>
          <a:lstStyle/>
          <a:p>
            <a:r>
              <a:rPr kumimoji="1" lang="ja-JP" altLang="en-US" dirty="0">
                <a:solidFill>
                  <a:srgbClr val="77773C"/>
                </a:solidFill>
              </a:rPr>
              <a:t>設計</a:t>
            </a:r>
            <a:r>
              <a:rPr kumimoji="1" lang="ja-JP" altLang="en-US" dirty="0"/>
              <a:t>方針</a:t>
            </a:r>
          </a:p>
        </p:txBody>
      </p:sp>
      <p:sp>
        <p:nvSpPr>
          <p:cNvPr id="3" name="コンテンツ プレースホルダー 2">
            <a:extLst>
              <a:ext uri="{FF2B5EF4-FFF2-40B4-BE49-F238E27FC236}">
                <a16:creationId xmlns:a16="http://schemas.microsoft.com/office/drawing/2014/main" id="{EB48D1D5-7A2C-432B-9E26-E11ED2E1C8D5}"/>
              </a:ext>
            </a:extLst>
          </p:cNvPr>
          <p:cNvSpPr>
            <a:spLocks noGrp="1"/>
          </p:cNvSpPr>
          <p:nvPr>
            <p:ph sz="quarter" idx="13"/>
          </p:nvPr>
        </p:nvSpPr>
        <p:spPr/>
        <p:txBody>
          <a:bodyPr/>
          <a:lstStyle/>
          <a:p>
            <a:r>
              <a:rPr kumimoji="1" lang="ja-JP" altLang="en-US" sz="2400" dirty="0">
                <a:solidFill>
                  <a:srgbClr val="CBCBB4"/>
                </a:solidFill>
              </a:rPr>
              <a:t>機器寿命、開発難易度と費用対効果を考慮し、自作、市販品をバランス良く選択する。</a:t>
            </a:r>
            <a:endParaRPr kumimoji="1" lang="en-US" altLang="ja-JP" sz="2400" dirty="0">
              <a:solidFill>
                <a:srgbClr val="CBCBB4"/>
              </a:solidFill>
            </a:endParaRPr>
          </a:p>
          <a:p>
            <a:pPr lvl="1"/>
            <a:r>
              <a:rPr lang="ja-JP" altLang="en-US" sz="2400" dirty="0">
                <a:solidFill>
                  <a:srgbClr val="CBCBB4"/>
                </a:solidFill>
              </a:rPr>
              <a:t>パルス</a:t>
            </a:r>
            <a:r>
              <a:rPr lang="en-US" altLang="ja-JP" sz="2400" dirty="0">
                <a:solidFill>
                  <a:srgbClr val="CBCBB4"/>
                </a:solidFill>
              </a:rPr>
              <a:t>driver</a:t>
            </a:r>
            <a:r>
              <a:rPr lang="ja-JP" altLang="en-US" sz="2400" dirty="0">
                <a:solidFill>
                  <a:srgbClr val="CBCBB4"/>
                </a:solidFill>
              </a:rPr>
              <a:t>は自作、</a:t>
            </a:r>
            <a:r>
              <a:rPr lang="en-US" altLang="ja-JP" sz="2400" dirty="0">
                <a:solidFill>
                  <a:srgbClr val="CBCBB4"/>
                </a:solidFill>
              </a:rPr>
              <a:t>ADC,</a:t>
            </a:r>
            <a:r>
              <a:rPr lang="ja-JP" altLang="en-US" sz="2400" dirty="0">
                <a:solidFill>
                  <a:srgbClr val="CBCBB4"/>
                </a:solidFill>
              </a:rPr>
              <a:t> </a:t>
            </a:r>
            <a:r>
              <a:rPr lang="en-US" altLang="ja-JP" sz="2400" dirty="0">
                <a:solidFill>
                  <a:srgbClr val="CBCBB4"/>
                </a:solidFill>
              </a:rPr>
              <a:t>DAC</a:t>
            </a:r>
            <a:r>
              <a:rPr lang="ja-JP" altLang="en-US" sz="2400" dirty="0">
                <a:solidFill>
                  <a:srgbClr val="CBCBB4"/>
                </a:solidFill>
              </a:rPr>
              <a:t>ボードは市販品</a:t>
            </a:r>
            <a:endParaRPr lang="en-US" altLang="ja-JP" sz="2400" dirty="0">
              <a:solidFill>
                <a:srgbClr val="CBCBB4"/>
              </a:solidFill>
            </a:endParaRPr>
          </a:p>
          <a:p>
            <a:pPr lvl="1"/>
            <a:r>
              <a:rPr kumimoji="1" lang="ja-JP" altLang="en-US" sz="2400" dirty="0">
                <a:solidFill>
                  <a:srgbClr val="CBCBB4"/>
                </a:solidFill>
              </a:rPr>
              <a:t>エネルギー回収型パルス電源</a:t>
            </a:r>
            <a:endParaRPr kumimoji="1" lang="en-US" altLang="ja-JP" sz="2400" dirty="0">
              <a:solidFill>
                <a:srgbClr val="CBCBB4"/>
              </a:solidFill>
            </a:endParaRPr>
          </a:p>
          <a:p>
            <a:r>
              <a:rPr kumimoji="1" lang="ja-JP" altLang="en-US" sz="2400" dirty="0">
                <a:solidFill>
                  <a:srgbClr val="CBCBB4"/>
                </a:solidFill>
              </a:rPr>
              <a:t>汎用性、発展性、拡張性をもたせる。</a:t>
            </a:r>
            <a:endParaRPr kumimoji="1" lang="en-US" altLang="ja-JP" sz="2400" dirty="0">
              <a:solidFill>
                <a:srgbClr val="CBCBB4"/>
              </a:solidFill>
            </a:endParaRPr>
          </a:p>
          <a:p>
            <a:pPr lvl="1"/>
            <a:r>
              <a:rPr lang="en-US" altLang="ja-JP" sz="2400" dirty="0">
                <a:solidFill>
                  <a:srgbClr val="CBCBB4"/>
                </a:solidFill>
              </a:rPr>
              <a:t>PXI express</a:t>
            </a:r>
            <a:r>
              <a:rPr lang="ja-JP" altLang="en-US" sz="2400" dirty="0">
                <a:solidFill>
                  <a:srgbClr val="CBCBB4"/>
                </a:solidFill>
              </a:rPr>
              <a:t>の採用と</a:t>
            </a:r>
            <a:r>
              <a:rPr lang="en-US" altLang="ja-JP" sz="2400" dirty="0">
                <a:solidFill>
                  <a:srgbClr val="CBCBB4"/>
                </a:solidFill>
              </a:rPr>
              <a:t>event</a:t>
            </a:r>
            <a:r>
              <a:rPr lang="ja-JP" altLang="en-US" sz="2400" dirty="0">
                <a:solidFill>
                  <a:srgbClr val="CBCBB4"/>
                </a:solidFill>
              </a:rPr>
              <a:t>対応の高速</a:t>
            </a:r>
            <a:r>
              <a:rPr lang="en-US" altLang="ja-JP" sz="2400" dirty="0">
                <a:solidFill>
                  <a:srgbClr val="CBCBB4"/>
                </a:solidFill>
              </a:rPr>
              <a:t>ADC, DAC</a:t>
            </a:r>
            <a:r>
              <a:rPr lang="ja-JP" altLang="en-US" sz="2400" dirty="0">
                <a:solidFill>
                  <a:srgbClr val="CBCBB4"/>
                </a:solidFill>
              </a:rPr>
              <a:t>セット</a:t>
            </a:r>
            <a:endParaRPr lang="en-US" altLang="ja-JP" sz="2400" dirty="0">
              <a:solidFill>
                <a:srgbClr val="CBCBB4"/>
              </a:solidFill>
            </a:endParaRPr>
          </a:p>
          <a:p>
            <a:pPr lvl="1"/>
            <a:r>
              <a:rPr lang="ja-JP" altLang="en-US" sz="2400" dirty="0">
                <a:solidFill>
                  <a:srgbClr val="CBCBB4"/>
                </a:solidFill>
              </a:rPr>
              <a:t>複雑なロジックに対応可能な柔軟な</a:t>
            </a:r>
            <a:r>
              <a:rPr lang="en-US" altLang="ja-JP" sz="2400" dirty="0">
                <a:solidFill>
                  <a:srgbClr val="CBCBB4"/>
                </a:solidFill>
              </a:rPr>
              <a:t>interlock</a:t>
            </a:r>
          </a:p>
          <a:p>
            <a:pPr lvl="1"/>
            <a:r>
              <a:rPr lang="ja-JP" altLang="en-US" sz="2400" dirty="0"/>
              <a:t>全</a:t>
            </a:r>
            <a:r>
              <a:rPr lang="en-US" altLang="ja-JP" sz="2400" dirty="0"/>
              <a:t>shot</a:t>
            </a:r>
            <a:r>
              <a:rPr lang="ja-JP" altLang="en-US" sz="2400" dirty="0"/>
              <a:t>データ・ロギング</a:t>
            </a:r>
            <a:endParaRPr kumimoji="1" lang="ja-JP" altLang="en-US" sz="2400" dirty="0"/>
          </a:p>
        </p:txBody>
      </p:sp>
      <p:sp>
        <p:nvSpPr>
          <p:cNvPr id="4" name="日付プレースホルダー 3">
            <a:extLst>
              <a:ext uri="{FF2B5EF4-FFF2-40B4-BE49-F238E27FC236}">
                <a16:creationId xmlns:a16="http://schemas.microsoft.com/office/drawing/2014/main" id="{B781FED4-F3BF-4D70-B8A7-3EBB5283EF7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2D68FB0-30D6-45DD-9130-1ED8F5E074F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0D11016-1B3F-45CD-8104-9953C49E9345}"/>
              </a:ext>
            </a:extLst>
          </p:cNvPr>
          <p:cNvSpPr>
            <a:spLocks noGrp="1"/>
          </p:cNvSpPr>
          <p:nvPr>
            <p:ph type="sldNum" sz="quarter" idx="16"/>
          </p:nvPr>
        </p:nvSpPr>
        <p:spPr/>
        <p:txBody>
          <a:bodyPr/>
          <a:lstStyle/>
          <a:p>
            <a:fld id="{B0C199F8-A211-45E5-AEA2-CC5E857C2E77}" type="slidenum">
              <a:rPr kumimoji="1" lang="ja-JP" altLang="en-US" smtClean="0"/>
              <a:t>33</a:t>
            </a:fld>
            <a:endParaRPr kumimoji="1" lang="ja-JP" altLang="en-US"/>
          </a:p>
        </p:txBody>
      </p:sp>
    </p:spTree>
    <p:extLst>
      <p:ext uri="{BB962C8B-B14F-4D97-AF65-F5344CB8AC3E}">
        <p14:creationId xmlns:p14="http://schemas.microsoft.com/office/powerpoint/2010/main" val="383393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B0E48-E029-421B-8C37-25C1FB8A557A}"/>
              </a:ext>
            </a:extLst>
          </p:cNvPr>
          <p:cNvSpPr>
            <a:spLocks noGrp="1"/>
          </p:cNvSpPr>
          <p:nvPr>
            <p:ph type="title"/>
          </p:nvPr>
        </p:nvSpPr>
        <p:spPr/>
        <p:txBody>
          <a:bodyPr/>
          <a:lstStyle/>
          <a:p>
            <a:r>
              <a:rPr kumimoji="1" lang="ja-JP" altLang="en-US" dirty="0"/>
              <a:t>データの保存</a:t>
            </a:r>
          </a:p>
        </p:txBody>
      </p:sp>
      <p:sp>
        <p:nvSpPr>
          <p:cNvPr id="3" name="コンテンツ プレースホルダー 2">
            <a:extLst>
              <a:ext uri="{FF2B5EF4-FFF2-40B4-BE49-F238E27FC236}">
                <a16:creationId xmlns:a16="http://schemas.microsoft.com/office/drawing/2014/main" id="{20B5EACD-F49F-4B3B-83FF-E969BBE3B051}"/>
              </a:ext>
            </a:extLst>
          </p:cNvPr>
          <p:cNvSpPr>
            <a:spLocks noGrp="1"/>
          </p:cNvSpPr>
          <p:nvPr>
            <p:ph sz="quarter" idx="13"/>
          </p:nvPr>
        </p:nvSpPr>
        <p:spPr>
          <a:xfrm>
            <a:off x="378293" y="1160447"/>
            <a:ext cx="4463558" cy="6003766"/>
          </a:xfrm>
        </p:spPr>
        <p:txBody>
          <a:bodyPr/>
          <a:lstStyle/>
          <a:p>
            <a:r>
              <a:rPr kumimoji="1" lang="ja-JP" altLang="en-US" sz="1600" dirty="0"/>
              <a:t>トラブル対処、後々の解析等のために取れるデータはとっておきたい</a:t>
            </a:r>
            <a:endParaRPr kumimoji="1" lang="en-US" altLang="ja-JP" sz="1600" dirty="0"/>
          </a:p>
          <a:p>
            <a:pPr lvl="1"/>
            <a:r>
              <a:rPr lang="en-US" altLang="ja-JP" sz="1600" dirty="0"/>
              <a:t>DC</a:t>
            </a:r>
            <a:r>
              <a:rPr lang="ja-JP" altLang="en-US" sz="1600" dirty="0"/>
              <a:t>電源と違いゆっくりサンプリングするだけでは意味がない</a:t>
            </a:r>
            <a:endParaRPr lang="en-US" altLang="ja-JP" sz="1600" dirty="0"/>
          </a:p>
          <a:p>
            <a:pPr lvl="1"/>
            <a:r>
              <a:rPr lang="ja-JP" altLang="en-US" sz="1600" dirty="0"/>
              <a:t>各</a:t>
            </a:r>
            <a:r>
              <a:rPr lang="en-US" altLang="ja-JP" sz="1600" dirty="0"/>
              <a:t>pulse Q driver</a:t>
            </a:r>
            <a:r>
              <a:rPr lang="ja-JP" altLang="en-US" sz="1600" dirty="0" err="1"/>
              <a:t>には</a:t>
            </a:r>
            <a:r>
              <a:rPr lang="en-US" altLang="ja-JP" sz="1600" dirty="0"/>
              <a:t>DC-150kHz</a:t>
            </a:r>
            <a:r>
              <a:rPr lang="ja-JP" altLang="en-US" sz="1600" dirty="0"/>
              <a:t>帯域の</a:t>
            </a:r>
            <a:r>
              <a:rPr lang="en-US" altLang="ja-JP" sz="1600" dirty="0"/>
              <a:t>DCCT</a:t>
            </a:r>
            <a:r>
              <a:rPr lang="ja-JP" altLang="en-US" sz="1600" dirty="0"/>
              <a:t>が内蔵されており、このデータを</a:t>
            </a:r>
            <a:r>
              <a:rPr lang="en-US" altLang="ja-JP" sz="1600" dirty="0"/>
              <a:t>ADC</a:t>
            </a:r>
            <a:r>
              <a:rPr lang="ja-JP" altLang="en-US" sz="1600" dirty="0"/>
              <a:t>で読んでいる</a:t>
            </a:r>
            <a:r>
              <a:rPr lang="en-US" altLang="ja-JP" sz="1600" dirty="0"/>
              <a:t>(1MSa/s)</a:t>
            </a:r>
          </a:p>
          <a:p>
            <a:pPr marL="495222" lvl="1" indent="0">
              <a:buNone/>
            </a:pPr>
            <a:endParaRPr kumimoji="1" lang="en-US" altLang="ja-JP" sz="1600" dirty="0"/>
          </a:p>
          <a:p>
            <a:r>
              <a:rPr kumimoji="1" lang="ja-JP" altLang="en-US" sz="1600" dirty="0"/>
              <a:t>波形データ</a:t>
            </a:r>
            <a:endParaRPr kumimoji="1" lang="en-US" altLang="ja-JP" sz="1600" dirty="0"/>
          </a:p>
          <a:p>
            <a:pPr lvl="1"/>
            <a:r>
              <a:rPr lang="ja-JP" altLang="en-US" sz="1600" dirty="0"/>
              <a:t>メモリ上へは</a:t>
            </a:r>
            <a:r>
              <a:rPr lang="en-US" altLang="ja-JP" sz="1600" dirty="0"/>
              <a:t>50Hz</a:t>
            </a:r>
            <a:r>
              <a:rPr lang="ja-JP" altLang="en-US" sz="1600" dirty="0"/>
              <a:t>で更新</a:t>
            </a:r>
            <a:endParaRPr lang="en-US" altLang="ja-JP" sz="1600" dirty="0"/>
          </a:p>
          <a:p>
            <a:pPr lvl="1"/>
            <a:r>
              <a:rPr kumimoji="1" lang="ja-JP" altLang="en-US" sz="1600" dirty="0"/>
              <a:t>ローカルディスクへは書き込まない</a:t>
            </a:r>
            <a:endParaRPr kumimoji="1" lang="en-US" altLang="ja-JP" sz="1600" dirty="0"/>
          </a:p>
          <a:p>
            <a:pPr lvl="1"/>
            <a:r>
              <a:rPr lang="ja-JP" altLang="en-US" sz="1600" dirty="0"/>
              <a:t>ネットワークへはシェア変数を用いて値を流す。</a:t>
            </a:r>
            <a:endParaRPr lang="en-US" altLang="ja-JP" sz="1600" dirty="0"/>
          </a:p>
          <a:p>
            <a:pPr lvl="1"/>
            <a:r>
              <a:rPr kumimoji="1" lang="ja-JP" altLang="en-US" sz="1600" dirty="0"/>
              <a:t>入射器棟内のテストでは</a:t>
            </a:r>
            <a:r>
              <a:rPr kumimoji="1" lang="en-US" altLang="ja-JP" sz="1600" dirty="0"/>
              <a:t>20Hz</a:t>
            </a:r>
            <a:r>
              <a:rPr kumimoji="1" lang="ja-JP" altLang="en-US" sz="1600" dirty="0"/>
              <a:t>程度で更新可能</a:t>
            </a:r>
            <a:endParaRPr kumimoji="1" lang="en-US" altLang="ja-JP" sz="1600" dirty="0"/>
          </a:p>
          <a:p>
            <a:r>
              <a:rPr kumimoji="1" lang="ja-JP" altLang="en-US" sz="1600" dirty="0"/>
              <a:t>ビーム通過タイミングでの設定及び出力電流データ</a:t>
            </a:r>
            <a:endParaRPr kumimoji="1" lang="en-US" altLang="ja-JP" sz="1600" dirty="0"/>
          </a:p>
          <a:p>
            <a:pPr lvl="1"/>
            <a:r>
              <a:rPr lang="ja-JP" altLang="en-US" sz="1600" dirty="0"/>
              <a:t>メモリ上へは</a:t>
            </a:r>
            <a:r>
              <a:rPr lang="en-US" altLang="ja-JP" sz="1600" dirty="0"/>
              <a:t>50Hz</a:t>
            </a:r>
            <a:r>
              <a:rPr lang="ja-JP" altLang="en-US" sz="1600" dirty="0"/>
              <a:t>で更新</a:t>
            </a:r>
            <a:endParaRPr lang="en-US" altLang="ja-JP" sz="1600" dirty="0"/>
          </a:p>
          <a:p>
            <a:pPr lvl="1"/>
            <a:r>
              <a:rPr kumimoji="1" lang="ja-JP" altLang="en-US" sz="1600" dirty="0"/>
              <a:t>ローカルディスクへ</a:t>
            </a:r>
            <a:r>
              <a:rPr lang="ja-JP" altLang="en-US" sz="1600" dirty="0"/>
              <a:t>全</a:t>
            </a:r>
            <a:r>
              <a:rPr lang="en-US" altLang="ja-JP" sz="1600" dirty="0"/>
              <a:t>shot, </a:t>
            </a:r>
            <a:r>
              <a:rPr lang="ja-JP" altLang="en-US" sz="1600" dirty="0"/>
              <a:t>全</a:t>
            </a:r>
            <a:r>
              <a:rPr lang="en-US" altLang="ja-JP" sz="1600" dirty="0" err="1"/>
              <a:t>ch</a:t>
            </a:r>
            <a:r>
              <a:rPr lang="en-US" altLang="ja-JP" sz="1600" dirty="0"/>
              <a:t>, 5s</a:t>
            </a:r>
            <a:r>
              <a:rPr lang="ja-JP" altLang="en-US" sz="1600" dirty="0"/>
              <a:t>に一度書き込み</a:t>
            </a:r>
            <a:endParaRPr lang="en-US" altLang="ja-JP" sz="1600" dirty="0"/>
          </a:p>
          <a:p>
            <a:pPr lvl="1"/>
            <a:r>
              <a:rPr kumimoji="1" lang="en-US" altLang="ja-JP" sz="1600" dirty="0"/>
              <a:t>NAS</a:t>
            </a:r>
            <a:r>
              <a:rPr kumimoji="1" lang="ja-JP" altLang="en-US" sz="1600" dirty="0"/>
              <a:t>へ</a:t>
            </a:r>
            <a:r>
              <a:rPr kumimoji="1" lang="en-US" altLang="ja-JP" sz="1600" dirty="0"/>
              <a:t>60s</a:t>
            </a:r>
            <a:r>
              <a:rPr kumimoji="1" lang="ja-JP" altLang="en-US" sz="1600" dirty="0"/>
              <a:t>に一度</a:t>
            </a:r>
            <a:r>
              <a:rPr kumimoji="1" lang="en-US" altLang="ja-JP" sz="1600" dirty="0"/>
              <a:t>upload</a:t>
            </a:r>
            <a:endParaRPr kumimoji="1" lang="ja-JP" altLang="en-US" sz="1600" dirty="0"/>
          </a:p>
        </p:txBody>
      </p:sp>
      <p:sp>
        <p:nvSpPr>
          <p:cNvPr id="4" name="日付プレースホルダー 3">
            <a:extLst>
              <a:ext uri="{FF2B5EF4-FFF2-40B4-BE49-F238E27FC236}">
                <a16:creationId xmlns:a16="http://schemas.microsoft.com/office/drawing/2014/main" id="{2A5B8E1F-B9EA-4659-B6EE-497499007BA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21277E7B-073A-46D7-994C-79943C1A5D8B}"/>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4BE777DF-12EF-4269-B61C-431684A20319}"/>
              </a:ext>
            </a:extLst>
          </p:cNvPr>
          <p:cNvSpPr>
            <a:spLocks noGrp="1"/>
          </p:cNvSpPr>
          <p:nvPr>
            <p:ph type="sldNum" sz="quarter" idx="16"/>
          </p:nvPr>
        </p:nvSpPr>
        <p:spPr/>
        <p:txBody>
          <a:bodyPr/>
          <a:lstStyle/>
          <a:p>
            <a:fld id="{B0C199F8-A211-45E5-AEA2-CC5E857C2E77}" type="slidenum">
              <a:rPr kumimoji="1" lang="ja-JP" altLang="en-US" smtClean="0"/>
              <a:t>34</a:t>
            </a:fld>
            <a:endParaRPr kumimoji="1" lang="ja-JP" altLang="en-US"/>
          </a:p>
        </p:txBody>
      </p:sp>
      <p:pic>
        <p:nvPicPr>
          <p:cNvPr id="7" name="図 6">
            <a:extLst>
              <a:ext uri="{FF2B5EF4-FFF2-40B4-BE49-F238E27FC236}">
                <a16:creationId xmlns:a16="http://schemas.microsoft.com/office/drawing/2014/main" id="{A4B91BCF-B82F-4CE6-A365-1DAEDB8E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066" y="1192589"/>
            <a:ext cx="3896861" cy="2403064"/>
          </a:xfrm>
          <a:prstGeom prst="rect">
            <a:avLst/>
          </a:prstGeom>
        </p:spPr>
      </p:pic>
      <p:cxnSp>
        <p:nvCxnSpPr>
          <p:cNvPr id="9" name="直線コネクタ 8">
            <a:extLst>
              <a:ext uri="{FF2B5EF4-FFF2-40B4-BE49-F238E27FC236}">
                <a16:creationId xmlns:a16="http://schemas.microsoft.com/office/drawing/2014/main" id="{FE6F2EA5-E1ED-4DD9-8C18-839805F871AB}"/>
              </a:ext>
            </a:extLst>
          </p:cNvPr>
          <p:cNvCxnSpPr/>
          <p:nvPr/>
        </p:nvCxnSpPr>
        <p:spPr>
          <a:xfrm>
            <a:off x="7938194" y="1475581"/>
            <a:ext cx="0" cy="18722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5018483-3805-4F0C-BAAD-C0C4FDC66C03}"/>
              </a:ext>
            </a:extLst>
          </p:cNvPr>
          <p:cNvSpPr txBox="1"/>
          <p:nvPr/>
        </p:nvSpPr>
        <p:spPr>
          <a:xfrm>
            <a:off x="7163783" y="1178974"/>
            <a:ext cx="1548822" cy="276999"/>
          </a:xfrm>
          <a:prstGeom prst="rect">
            <a:avLst/>
          </a:prstGeom>
          <a:noFill/>
        </p:spPr>
        <p:txBody>
          <a:bodyPr wrap="none" rtlCol="0">
            <a:spAutoFit/>
          </a:bodyPr>
          <a:lstStyle/>
          <a:p>
            <a:r>
              <a:rPr kumimoji="1" lang="ja-JP" altLang="en-US" sz="1200" dirty="0">
                <a:solidFill>
                  <a:srgbClr val="0070C0"/>
                </a:solidFill>
              </a:rPr>
              <a:t>ビーム通過タイミング</a:t>
            </a:r>
          </a:p>
        </p:txBody>
      </p:sp>
    </p:spTree>
    <p:extLst>
      <p:ext uri="{BB962C8B-B14F-4D97-AF65-F5344CB8AC3E}">
        <p14:creationId xmlns:p14="http://schemas.microsoft.com/office/powerpoint/2010/main" val="413693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8532D1-D73A-4650-97DD-7FC17D271CF7}"/>
              </a:ext>
            </a:extLst>
          </p:cNvPr>
          <p:cNvSpPr>
            <a:spLocks noGrp="1"/>
          </p:cNvSpPr>
          <p:nvPr>
            <p:ph type="title"/>
          </p:nvPr>
        </p:nvSpPr>
        <p:spPr/>
        <p:txBody>
          <a:bodyPr/>
          <a:lstStyle/>
          <a:p>
            <a:r>
              <a:rPr kumimoji="1" lang="ja-JP" altLang="en-US" dirty="0"/>
              <a:t>今後の課題 </a:t>
            </a:r>
            <a:r>
              <a:rPr kumimoji="1" lang="en-US" altLang="ja-JP" dirty="0"/>
              <a:t>1</a:t>
            </a:r>
            <a:endParaRPr kumimoji="1" lang="ja-JP" altLang="en-US" dirty="0"/>
          </a:p>
        </p:txBody>
      </p:sp>
      <p:graphicFrame>
        <p:nvGraphicFramePr>
          <p:cNvPr id="7" name="コンテンツ プレースホルダー 6">
            <a:extLst>
              <a:ext uri="{FF2B5EF4-FFF2-40B4-BE49-F238E27FC236}">
                <a16:creationId xmlns:a16="http://schemas.microsoft.com/office/drawing/2014/main" id="{12679BC3-AF00-4AEF-8B93-AADCB647DC25}"/>
              </a:ext>
            </a:extLst>
          </p:cNvPr>
          <p:cNvGraphicFramePr>
            <a:graphicFrameLocks noGrp="1"/>
          </p:cNvGraphicFramePr>
          <p:nvPr>
            <p:ph sz="quarter" idx="13"/>
            <p:extLst>
              <p:ext uri="{D42A27DB-BD31-4B8C-83A1-F6EECF244321}">
                <p14:modId xmlns:p14="http://schemas.microsoft.com/office/powerpoint/2010/main" val="101920588"/>
              </p:ext>
            </p:extLst>
          </p:nvPr>
        </p:nvGraphicFramePr>
        <p:xfrm>
          <a:off x="377354" y="1105504"/>
          <a:ext cx="9345614" cy="4725924"/>
        </p:xfrm>
        <a:graphic>
          <a:graphicData uri="http://schemas.openxmlformats.org/drawingml/2006/table">
            <a:tbl>
              <a:tblPr firstRow="1" bandRow="1">
                <a:tableStyleId>{5C22544A-7EE6-4342-B048-85BDC9FD1C3A}</a:tableStyleId>
              </a:tblPr>
              <a:tblGrid>
                <a:gridCol w="4672807">
                  <a:extLst>
                    <a:ext uri="{9D8B030D-6E8A-4147-A177-3AD203B41FA5}">
                      <a16:colId xmlns:a16="http://schemas.microsoft.com/office/drawing/2014/main" val="4119998408"/>
                    </a:ext>
                  </a:extLst>
                </a:gridCol>
                <a:gridCol w="4672807">
                  <a:extLst>
                    <a:ext uri="{9D8B030D-6E8A-4147-A177-3AD203B41FA5}">
                      <a16:colId xmlns:a16="http://schemas.microsoft.com/office/drawing/2014/main" val="3560869696"/>
                    </a:ext>
                  </a:extLst>
                </a:gridCol>
              </a:tblGrid>
              <a:tr h="370840">
                <a:tc>
                  <a:txBody>
                    <a:bodyPr/>
                    <a:lstStyle/>
                    <a:p>
                      <a:r>
                        <a:rPr kumimoji="1" lang="ja-JP" altLang="en-US" dirty="0"/>
                        <a:t>項目</a:t>
                      </a:r>
                    </a:p>
                  </a:txBody>
                  <a:tcPr/>
                </a:tc>
                <a:tc>
                  <a:txBody>
                    <a:bodyPr/>
                    <a:lstStyle/>
                    <a:p>
                      <a:r>
                        <a:rPr kumimoji="1" lang="ja-JP" altLang="en-US" dirty="0"/>
                        <a:t>担当者</a:t>
                      </a:r>
                    </a:p>
                  </a:txBody>
                  <a:tcPr/>
                </a:tc>
                <a:extLst>
                  <a:ext uri="{0D108BD9-81ED-4DB2-BD59-A6C34878D82A}">
                    <a16:rowId xmlns:a16="http://schemas.microsoft.com/office/drawing/2014/main" val="2142971121"/>
                  </a:ext>
                </a:extLst>
              </a:tr>
              <a:tr h="370840">
                <a:tc>
                  <a:txBody>
                    <a:bodyPr/>
                    <a:lstStyle/>
                    <a:p>
                      <a:r>
                        <a:rPr kumimoji="1" lang="ja-JP" altLang="en-US" dirty="0"/>
                        <a:t>全体</a:t>
                      </a:r>
                    </a:p>
                  </a:txBody>
                  <a:tcPr/>
                </a:tc>
                <a:tc>
                  <a:txBody>
                    <a:bodyPr/>
                    <a:lstStyle/>
                    <a:p>
                      <a:r>
                        <a:rPr kumimoji="1" lang="ja-JP" altLang="en-US" dirty="0"/>
                        <a:t>古川</a:t>
                      </a:r>
                    </a:p>
                  </a:txBody>
                  <a:tcPr/>
                </a:tc>
                <a:extLst>
                  <a:ext uri="{0D108BD9-81ED-4DB2-BD59-A6C34878D82A}">
                    <a16:rowId xmlns:a16="http://schemas.microsoft.com/office/drawing/2014/main" val="2471762549"/>
                  </a:ext>
                </a:extLst>
              </a:tr>
              <a:tr h="370840">
                <a:tc>
                  <a:txBody>
                    <a:bodyPr/>
                    <a:lstStyle/>
                    <a:p>
                      <a:r>
                        <a:rPr kumimoji="1" lang="en-US" altLang="ja-JP" dirty="0">
                          <a:solidFill>
                            <a:schemeClr val="tx1"/>
                          </a:solidFill>
                        </a:rPr>
                        <a:t>Optics</a:t>
                      </a:r>
                      <a:endParaRPr kumimoji="1" lang="ja-JP" altLang="en-US" dirty="0">
                        <a:solidFill>
                          <a:schemeClr val="tx1"/>
                        </a:solidFill>
                      </a:endParaRPr>
                    </a:p>
                  </a:txBody>
                  <a:tcPr/>
                </a:tc>
                <a:tc>
                  <a:txBody>
                    <a:bodyPr/>
                    <a:lstStyle/>
                    <a:p>
                      <a:r>
                        <a:rPr kumimoji="1" lang="ja-JP" altLang="en-US" dirty="0">
                          <a:solidFill>
                            <a:schemeClr val="tx1"/>
                          </a:solidFill>
                        </a:rPr>
                        <a:t>三浦、飯田、紙谷</a:t>
                      </a:r>
                    </a:p>
                  </a:txBody>
                  <a:tcPr/>
                </a:tc>
                <a:extLst>
                  <a:ext uri="{0D108BD9-81ED-4DB2-BD59-A6C34878D82A}">
                    <a16:rowId xmlns:a16="http://schemas.microsoft.com/office/drawing/2014/main" val="2909227006"/>
                  </a:ext>
                </a:extLst>
              </a:tr>
              <a:tr h="370840">
                <a:tc>
                  <a:txBody>
                    <a:bodyPr/>
                    <a:lstStyle/>
                    <a:p>
                      <a:r>
                        <a:rPr kumimoji="1" lang="en-US" altLang="ja-JP" dirty="0">
                          <a:solidFill>
                            <a:schemeClr val="tx1"/>
                          </a:solidFill>
                        </a:rPr>
                        <a:t>Magnet</a:t>
                      </a:r>
                      <a:endParaRPr kumimoji="1" lang="ja-JP" altLang="en-US" dirty="0">
                        <a:solidFill>
                          <a:schemeClr val="tx1"/>
                        </a:solidFill>
                      </a:endParaRPr>
                    </a:p>
                  </a:txBody>
                  <a:tcPr/>
                </a:tc>
                <a:tc>
                  <a:txBody>
                    <a:bodyPr/>
                    <a:lstStyle/>
                    <a:p>
                      <a:r>
                        <a:rPr kumimoji="1" lang="ja-JP" altLang="en-US" dirty="0">
                          <a:solidFill>
                            <a:schemeClr val="tx1"/>
                          </a:solidFill>
                        </a:rPr>
                        <a:t>横山</a:t>
                      </a:r>
                    </a:p>
                  </a:txBody>
                  <a:tcPr/>
                </a:tc>
                <a:extLst>
                  <a:ext uri="{0D108BD9-81ED-4DB2-BD59-A6C34878D82A}">
                    <a16:rowId xmlns:a16="http://schemas.microsoft.com/office/drawing/2014/main" val="2517805428"/>
                  </a:ext>
                </a:extLst>
              </a:tr>
              <a:tr h="370840">
                <a:tc>
                  <a:txBody>
                    <a:bodyPr/>
                    <a:lstStyle/>
                    <a:p>
                      <a:r>
                        <a:rPr kumimoji="1" lang="en-US" altLang="ja-JP" dirty="0">
                          <a:solidFill>
                            <a:schemeClr val="tx1"/>
                          </a:solidFill>
                        </a:rPr>
                        <a:t>Pulse Q driver</a:t>
                      </a:r>
                      <a:endParaRPr kumimoji="1" lang="ja-JP" altLang="en-US" dirty="0">
                        <a:solidFill>
                          <a:schemeClr val="tx1"/>
                        </a:solidFill>
                      </a:endParaRPr>
                    </a:p>
                  </a:txBody>
                  <a:tcPr/>
                </a:tc>
                <a:tc>
                  <a:txBody>
                    <a:bodyPr/>
                    <a:lstStyle/>
                    <a:p>
                      <a:r>
                        <a:rPr kumimoji="1" lang="ja-JP" altLang="en-US" dirty="0">
                          <a:solidFill>
                            <a:schemeClr val="tx1"/>
                          </a:solidFill>
                        </a:rPr>
                        <a:t>夏井</a:t>
                      </a:r>
                    </a:p>
                  </a:txBody>
                  <a:tcPr/>
                </a:tc>
                <a:extLst>
                  <a:ext uri="{0D108BD9-81ED-4DB2-BD59-A6C34878D82A}">
                    <a16:rowId xmlns:a16="http://schemas.microsoft.com/office/drawing/2014/main" val="1882366229"/>
                  </a:ext>
                </a:extLst>
              </a:tr>
              <a:tr h="370840">
                <a:tc>
                  <a:txBody>
                    <a:bodyPr/>
                    <a:lstStyle/>
                    <a:p>
                      <a:r>
                        <a:rPr kumimoji="1" lang="en-US" altLang="ja-JP" dirty="0">
                          <a:solidFill>
                            <a:schemeClr val="tx1"/>
                          </a:solidFill>
                        </a:rPr>
                        <a:t>Pulse ST driver</a:t>
                      </a:r>
                      <a:endParaRPr kumimoji="1" lang="ja-JP" altLang="en-US" dirty="0">
                        <a:solidFill>
                          <a:schemeClr val="tx1"/>
                        </a:solidFill>
                      </a:endParaRPr>
                    </a:p>
                  </a:txBody>
                  <a:tcPr/>
                </a:tc>
                <a:tc>
                  <a:txBody>
                    <a:bodyPr/>
                    <a:lstStyle/>
                    <a:p>
                      <a:r>
                        <a:rPr kumimoji="1" lang="ja-JP" altLang="en-US" dirty="0">
                          <a:solidFill>
                            <a:schemeClr val="tx1"/>
                          </a:solidFill>
                        </a:rPr>
                        <a:t>榎本</a:t>
                      </a:r>
                    </a:p>
                  </a:txBody>
                  <a:tcPr/>
                </a:tc>
                <a:extLst>
                  <a:ext uri="{0D108BD9-81ED-4DB2-BD59-A6C34878D82A}">
                    <a16:rowId xmlns:a16="http://schemas.microsoft.com/office/drawing/2014/main" val="4109206869"/>
                  </a:ext>
                </a:extLst>
              </a:tr>
              <a:tr h="370840">
                <a:tc>
                  <a:txBody>
                    <a:bodyPr/>
                    <a:lstStyle/>
                    <a:p>
                      <a:r>
                        <a:rPr kumimoji="1" lang="en-US" altLang="ja-JP" dirty="0">
                          <a:solidFill>
                            <a:schemeClr val="tx1"/>
                          </a:solidFill>
                        </a:rPr>
                        <a:t>Event</a:t>
                      </a:r>
                      <a:endParaRPr kumimoji="1" lang="ja-JP" altLang="en-US" dirty="0">
                        <a:solidFill>
                          <a:schemeClr val="tx1"/>
                        </a:solidFill>
                      </a:endParaRPr>
                    </a:p>
                  </a:txBody>
                  <a:tcPr/>
                </a:tc>
                <a:tc>
                  <a:txBody>
                    <a:bodyPr/>
                    <a:lstStyle/>
                    <a:p>
                      <a:r>
                        <a:rPr kumimoji="1" lang="ja-JP" altLang="en-US" dirty="0">
                          <a:solidFill>
                            <a:schemeClr val="tx1"/>
                          </a:solidFill>
                        </a:rPr>
                        <a:t>佐藤、早乙女</a:t>
                      </a:r>
                      <a:endParaRPr kumimoji="1" lang="en-US" altLang="ja-JP" dirty="0">
                        <a:solidFill>
                          <a:schemeClr val="tx1"/>
                        </a:solidFill>
                      </a:endParaRPr>
                    </a:p>
                  </a:txBody>
                  <a:tcPr/>
                </a:tc>
                <a:extLst>
                  <a:ext uri="{0D108BD9-81ED-4DB2-BD59-A6C34878D82A}">
                    <a16:rowId xmlns:a16="http://schemas.microsoft.com/office/drawing/2014/main" val="2554038623"/>
                  </a:ext>
                </a:extLst>
              </a:tr>
              <a:tr h="370840">
                <a:tc>
                  <a:txBody>
                    <a:bodyPr/>
                    <a:lstStyle/>
                    <a:p>
                      <a:r>
                        <a:rPr kumimoji="1" lang="ja-JP" altLang="en-US" dirty="0"/>
                        <a:t>ネットワーク</a:t>
                      </a:r>
                    </a:p>
                  </a:txBody>
                  <a:tcPr/>
                </a:tc>
                <a:tc>
                  <a:txBody>
                    <a:bodyPr/>
                    <a:lstStyle/>
                    <a:p>
                      <a:r>
                        <a:rPr kumimoji="1" lang="ja-JP" altLang="en-US" dirty="0"/>
                        <a:t>佐藤</a:t>
                      </a:r>
                    </a:p>
                  </a:txBody>
                  <a:tcPr/>
                </a:tc>
                <a:extLst>
                  <a:ext uri="{0D108BD9-81ED-4DB2-BD59-A6C34878D82A}">
                    <a16:rowId xmlns:a16="http://schemas.microsoft.com/office/drawing/2014/main" val="3422525698"/>
                  </a:ext>
                </a:extLst>
              </a:tr>
              <a:tr h="370840">
                <a:tc>
                  <a:txBody>
                    <a:bodyPr/>
                    <a:lstStyle/>
                    <a:p>
                      <a:r>
                        <a:rPr kumimoji="1" lang="en-US" altLang="ja-JP" dirty="0"/>
                        <a:t>Soft (</a:t>
                      </a:r>
                      <a:r>
                        <a:rPr kumimoji="1" lang="ja-JP" altLang="en-US" dirty="0"/>
                        <a:t>オペレーターインターフェース</a:t>
                      </a:r>
                      <a:r>
                        <a:rPr kumimoji="1" lang="en-US" altLang="ja-JP" dirty="0"/>
                        <a:t>)</a:t>
                      </a:r>
                      <a:endParaRPr kumimoji="1" lang="ja-JP" altLang="en-US" dirty="0"/>
                    </a:p>
                  </a:txBody>
                  <a:tcPr/>
                </a:tc>
                <a:tc>
                  <a:txBody>
                    <a:bodyPr/>
                    <a:lstStyle/>
                    <a:p>
                      <a:r>
                        <a:rPr kumimoji="1" lang="ja-JP" altLang="en-US" dirty="0"/>
                        <a:t>佐藤、工藤</a:t>
                      </a:r>
                    </a:p>
                  </a:txBody>
                  <a:tcPr/>
                </a:tc>
                <a:extLst>
                  <a:ext uri="{0D108BD9-81ED-4DB2-BD59-A6C34878D82A}">
                    <a16:rowId xmlns:a16="http://schemas.microsoft.com/office/drawing/2014/main" val="1133651511"/>
                  </a:ext>
                </a:extLst>
              </a:tr>
              <a:tr h="370840">
                <a:tc>
                  <a:txBody>
                    <a:bodyPr/>
                    <a:lstStyle/>
                    <a:p>
                      <a:r>
                        <a:rPr kumimoji="1" lang="ja-JP" altLang="en-US" dirty="0"/>
                        <a:t>冷却水</a:t>
                      </a:r>
                    </a:p>
                  </a:txBody>
                  <a:tcPr/>
                </a:tc>
                <a:tc>
                  <a:txBody>
                    <a:bodyPr/>
                    <a:lstStyle/>
                    <a:p>
                      <a:r>
                        <a:rPr kumimoji="1" lang="ja-JP" altLang="en-US" dirty="0"/>
                        <a:t>田中</a:t>
                      </a:r>
                    </a:p>
                  </a:txBody>
                  <a:tcPr/>
                </a:tc>
                <a:extLst>
                  <a:ext uri="{0D108BD9-81ED-4DB2-BD59-A6C34878D82A}">
                    <a16:rowId xmlns:a16="http://schemas.microsoft.com/office/drawing/2014/main" val="1771674786"/>
                  </a:ext>
                </a:extLst>
              </a:tr>
              <a:tr h="370840">
                <a:tc>
                  <a:txBody>
                    <a:bodyPr/>
                    <a:lstStyle/>
                    <a:p>
                      <a:r>
                        <a:rPr kumimoji="1" lang="ja-JP" altLang="en-US" dirty="0"/>
                        <a:t>真空ダクト、光軸管</a:t>
                      </a:r>
                    </a:p>
                  </a:txBody>
                  <a:tcPr/>
                </a:tc>
                <a:tc>
                  <a:txBody>
                    <a:bodyPr/>
                    <a:lstStyle/>
                    <a:p>
                      <a:r>
                        <a:rPr kumimoji="1" lang="ja-JP" altLang="en-US" dirty="0"/>
                        <a:t>柿原、田中</a:t>
                      </a:r>
                    </a:p>
                  </a:txBody>
                  <a:tcPr/>
                </a:tc>
                <a:extLst>
                  <a:ext uri="{0D108BD9-81ED-4DB2-BD59-A6C34878D82A}">
                    <a16:rowId xmlns:a16="http://schemas.microsoft.com/office/drawing/2014/main" val="87677082"/>
                  </a:ext>
                </a:extLst>
              </a:tr>
              <a:tr h="370840">
                <a:tc>
                  <a:txBody>
                    <a:bodyPr/>
                    <a:lstStyle/>
                    <a:p>
                      <a:r>
                        <a:rPr kumimoji="1" lang="ja-JP" altLang="en-US" dirty="0"/>
                        <a:t>その他、補集合</a:t>
                      </a:r>
                    </a:p>
                  </a:txBody>
                  <a:tcPr/>
                </a:tc>
                <a:tc>
                  <a:txBody>
                    <a:bodyPr/>
                    <a:lstStyle/>
                    <a:p>
                      <a:r>
                        <a:rPr kumimoji="1" lang="ja-JP" altLang="en-US" dirty="0"/>
                        <a:t>榎本</a:t>
                      </a:r>
                    </a:p>
                  </a:txBody>
                  <a:tcPr/>
                </a:tc>
                <a:extLst>
                  <a:ext uri="{0D108BD9-81ED-4DB2-BD59-A6C34878D82A}">
                    <a16:rowId xmlns:a16="http://schemas.microsoft.com/office/drawing/2014/main" val="767898576"/>
                  </a:ext>
                </a:extLst>
              </a:tr>
            </a:tbl>
          </a:graphicData>
        </a:graphic>
      </p:graphicFrame>
      <p:sp>
        <p:nvSpPr>
          <p:cNvPr id="4" name="日付プレースホルダー 3">
            <a:extLst>
              <a:ext uri="{FF2B5EF4-FFF2-40B4-BE49-F238E27FC236}">
                <a16:creationId xmlns:a16="http://schemas.microsoft.com/office/drawing/2014/main" id="{BFF9D465-0E9E-40AE-9BB1-351CECB9FFB4}"/>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F299B290-FFA4-4F76-A111-B4FE30DED431}"/>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D857B373-C9B3-401B-96B7-625D272FE038}"/>
              </a:ext>
            </a:extLst>
          </p:cNvPr>
          <p:cNvSpPr>
            <a:spLocks noGrp="1"/>
          </p:cNvSpPr>
          <p:nvPr>
            <p:ph type="sldNum" sz="quarter" idx="16"/>
          </p:nvPr>
        </p:nvSpPr>
        <p:spPr/>
        <p:txBody>
          <a:bodyPr/>
          <a:lstStyle/>
          <a:p>
            <a:fld id="{B0C199F8-A211-45E5-AEA2-CC5E857C2E77}" type="slidenum">
              <a:rPr kumimoji="1" lang="ja-JP" altLang="en-US" smtClean="0"/>
              <a:t>35</a:t>
            </a:fld>
            <a:endParaRPr kumimoji="1" lang="ja-JP" altLang="en-US"/>
          </a:p>
        </p:txBody>
      </p:sp>
      <p:sp>
        <p:nvSpPr>
          <p:cNvPr id="3" name="テキスト ボックス 2">
            <a:extLst>
              <a:ext uri="{FF2B5EF4-FFF2-40B4-BE49-F238E27FC236}">
                <a16:creationId xmlns:a16="http://schemas.microsoft.com/office/drawing/2014/main" id="{D6FF7DB9-A889-40F4-AF8B-5DEB295FF226}"/>
              </a:ext>
            </a:extLst>
          </p:cNvPr>
          <p:cNvSpPr txBox="1"/>
          <p:nvPr/>
        </p:nvSpPr>
        <p:spPr>
          <a:xfrm>
            <a:off x="1745506" y="5997529"/>
            <a:ext cx="7148111" cy="104009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dirty="0">
                <a:solidFill>
                  <a:srgbClr val="002060"/>
                </a:solidFill>
              </a:rPr>
              <a:t>多数の人が関わっているが、情報の共有が必ずしも十分でない</a:t>
            </a:r>
            <a:endParaRPr lang="en-US" altLang="ja-JP" dirty="0">
              <a:solidFill>
                <a:srgbClr val="002060"/>
              </a:solidFill>
            </a:endParaRPr>
          </a:p>
          <a:p>
            <a:r>
              <a:rPr kumimoji="1" lang="ja-JP" altLang="en-US" dirty="0">
                <a:solidFill>
                  <a:srgbClr val="002060"/>
                </a:solidFill>
              </a:rPr>
              <a:t>　電源仕様が突然変更になる</a:t>
            </a:r>
            <a:endParaRPr kumimoji="1" lang="en-US" altLang="ja-JP" dirty="0">
              <a:solidFill>
                <a:srgbClr val="002060"/>
              </a:solidFill>
            </a:endParaRPr>
          </a:p>
          <a:p>
            <a:r>
              <a:rPr lang="ja-JP" altLang="en-US" dirty="0">
                <a:solidFill>
                  <a:srgbClr val="002060"/>
                </a:solidFill>
              </a:rPr>
              <a:t>　設置場所が急に増える等</a:t>
            </a:r>
            <a:endParaRPr kumimoji="1" lang="ja-JP" altLang="en-US" dirty="0">
              <a:solidFill>
                <a:srgbClr val="002060"/>
              </a:solidFill>
            </a:endParaRPr>
          </a:p>
        </p:txBody>
      </p:sp>
    </p:spTree>
    <p:extLst>
      <p:ext uri="{BB962C8B-B14F-4D97-AF65-F5344CB8AC3E}">
        <p14:creationId xmlns:p14="http://schemas.microsoft.com/office/powerpoint/2010/main" val="134531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4F6E0-5A02-40D8-9D36-ED2B2CEF16C1}"/>
              </a:ext>
            </a:extLst>
          </p:cNvPr>
          <p:cNvSpPr>
            <a:spLocks noGrp="1"/>
          </p:cNvSpPr>
          <p:nvPr>
            <p:ph type="title"/>
          </p:nvPr>
        </p:nvSpPr>
        <p:spPr/>
        <p:txBody>
          <a:bodyPr/>
          <a:lstStyle/>
          <a:p>
            <a:r>
              <a:rPr lang="ja-JP" altLang="en-US" dirty="0"/>
              <a:t>今後の課題 </a:t>
            </a:r>
            <a:r>
              <a:rPr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671E445E-C293-4757-A76D-1F27DCB5C6B1}"/>
              </a:ext>
            </a:extLst>
          </p:cNvPr>
          <p:cNvSpPr>
            <a:spLocks noGrp="1"/>
          </p:cNvSpPr>
          <p:nvPr>
            <p:ph sz="quarter" idx="13"/>
          </p:nvPr>
        </p:nvSpPr>
        <p:spPr/>
        <p:txBody>
          <a:bodyPr/>
          <a:lstStyle/>
          <a:p>
            <a:r>
              <a:rPr lang="ja-JP" altLang="en-US" dirty="0"/>
              <a:t>低い電流値での安定性</a:t>
            </a:r>
            <a:endParaRPr lang="en-US" altLang="ja-JP" dirty="0"/>
          </a:p>
          <a:p>
            <a:r>
              <a:rPr kumimoji="1" lang="ja-JP" altLang="en-US" dirty="0"/>
              <a:t>異なる電流値を繰り返したときの再現性</a:t>
            </a:r>
            <a:endParaRPr kumimoji="1" lang="en-US" altLang="ja-JP" dirty="0"/>
          </a:p>
          <a:p>
            <a:r>
              <a:rPr lang="en-US" altLang="ja-JP" dirty="0"/>
              <a:t>ST</a:t>
            </a:r>
            <a:r>
              <a:rPr lang="ja-JP" altLang="en-US" dirty="0"/>
              <a:t>電源の長期試験</a:t>
            </a:r>
            <a:endParaRPr lang="en-US" altLang="ja-JP" dirty="0"/>
          </a:p>
          <a:p>
            <a:endParaRPr lang="en-US" altLang="ja-JP" dirty="0"/>
          </a:p>
        </p:txBody>
      </p:sp>
      <p:sp>
        <p:nvSpPr>
          <p:cNvPr id="4" name="日付プレースホルダー 3">
            <a:extLst>
              <a:ext uri="{FF2B5EF4-FFF2-40B4-BE49-F238E27FC236}">
                <a16:creationId xmlns:a16="http://schemas.microsoft.com/office/drawing/2014/main" id="{4AFAB988-7AF4-4B97-BD4B-26DF984562E0}"/>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102392B4-9278-4DDB-B7E5-8BC18DF14C2E}"/>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029BBF4F-522B-484A-B5FE-89E2650B78C0}"/>
              </a:ext>
            </a:extLst>
          </p:cNvPr>
          <p:cNvSpPr>
            <a:spLocks noGrp="1"/>
          </p:cNvSpPr>
          <p:nvPr>
            <p:ph type="sldNum" sz="quarter" idx="16"/>
          </p:nvPr>
        </p:nvSpPr>
        <p:spPr/>
        <p:txBody>
          <a:bodyPr/>
          <a:lstStyle/>
          <a:p>
            <a:fld id="{B0C199F8-A211-45E5-AEA2-CC5E857C2E77}" type="slidenum">
              <a:rPr kumimoji="1" lang="ja-JP" altLang="en-US" smtClean="0"/>
              <a:t>36</a:t>
            </a:fld>
            <a:endParaRPr kumimoji="1" lang="ja-JP" altLang="en-US"/>
          </a:p>
        </p:txBody>
      </p:sp>
    </p:spTree>
    <p:extLst>
      <p:ext uri="{BB962C8B-B14F-4D97-AF65-F5344CB8AC3E}">
        <p14:creationId xmlns:p14="http://schemas.microsoft.com/office/powerpoint/2010/main" val="40136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30DCE-75A3-450F-B377-BF250E64F412}"/>
              </a:ext>
            </a:extLst>
          </p:cNvPr>
          <p:cNvSpPr>
            <a:spLocks noGrp="1"/>
          </p:cNvSpPr>
          <p:nvPr>
            <p:ph type="title"/>
          </p:nvPr>
        </p:nvSpPr>
        <p:spPr/>
        <p:txBody>
          <a:bodyPr/>
          <a:lstStyle/>
          <a:p>
            <a:r>
              <a:rPr kumimoji="1" lang="en-US" altLang="ja-JP" dirty="0"/>
              <a:t>Pulse magnet</a:t>
            </a:r>
            <a:r>
              <a:rPr kumimoji="1" lang="ja-JP" altLang="en-US" dirty="0"/>
              <a:t>導入の目的</a:t>
            </a:r>
          </a:p>
        </p:txBody>
      </p:sp>
      <p:sp>
        <p:nvSpPr>
          <p:cNvPr id="4" name="日付プレースホルダー 3">
            <a:extLst>
              <a:ext uri="{FF2B5EF4-FFF2-40B4-BE49-F238E27FC236}">
                <a16:creationId xmlns:a16="http://schemas.microsoft.com/office/drawing/2014/main" id="{57D69668-7801-4E4D-AD5C-7C30A91BCFB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FC72B1A8-DFFD-43A5-831C-B23B27C56B7E}"/>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ED2372C3-9B77-42E0-8029-69D9EF686FA0}"/>
              </a:ext>
            </a:extLst>
          </p:cNvPr>
          <p:cNvSpPr>
            <a:spLocks noGrp="1"/>
          </p:cNvSpPr>
          <p:nvPr>
            <p:ph type="sldNum" sz="quarter" idx="16"/>
          </p:nvPr>
        </p:nvSpPr>
        <p:spPr/>
        <p:txBody>
          <a:bodyPr/>
          <a:lstStyle/>
          <a:p>
            <a:fld id="{B0C199F8-A211-45E5-AEA2-CC5E857C2E77}"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03CEBFA5-8E2A-4D46-A27E-38833D76775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3419797"/>
            <a:ext cx="5852160" cy="3303270"/>
          </a:xfrm>
          <a:prstGeom prst="rect">
            <a:avLst/>
          </a:prstGeom>
        </p:spPr>
      </p:pic>
      <p:pic>
        <p:nvPicPr>
          <p:cNvPr id="8" name="図 7">
            <a:extLst>
              <a:ext uri="{FF2B5EF4-FFF2-40B4-BE49-F238E27FC236}">
                <a16:creationId xmlns:a16="http://schemas.microsoft.com/office/drawing/2014/main" id="{B62C1256-C5BF-44DC-9343-456B1E1ED49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842873" y="1043533"/>
            <a:ext cx="4687609" cy="5312624"/>
          </a:xfrm>
          <a:prstGeom prst="rect">
            <a:avLst/>
          </a:prstGeom>
        </p:spPr>
      </p:pic>
      <p:sp>
        <p:nvSpPr>
          <p:cNvPr id="9" name="テキスト ボックス 8">
            <a:extLst>
              <a:ext uri="{FF2B5EF4-FFF2-40B4-BE49-F238E27FC236}">
                <a16:creationId xmlns:a16="http://schemas.microsoft.com/office/drawing/2014/main" id="{7B7673B6-DD55-46C5-958A-5F312D7C2F9C}"/>
              </a:ext>
            </a:extLst>
          </p:cNvPr>
          <p:cNvSpPr txBox="1"/>
          <p:nvPr/>
        </p:nvSpPr>
        <p:spPr>
          <a:xfrm>
            <a:off x="161330" y="1076024"/>
            <a:ext cx="6402715" cy="95410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ja-JP" sz="2800" dirty="0">
                <a:solidFill>
                  <a:srgbClr val="002060"/>
                </a:solidFill>
              </a:rPr>
              <a:t>HER, LER, PF, PF-AR</a:t>
            </a:r>
          </a:p>
          <a:p>
            <a:r>
              <a:rPr kumimoji="1" lang="en-US" altLang="ja-JP" sz="2800" dirty="0">
                <a:solidFill>
                  <a:srgbClr val="002060"/>
                </a:solidFill>
              </a:rPr>
              <a:t>4</a:t>
            </a:r>
            <a:r>
              <a:rPr kumimoji="1" lang="ja-JP" altLang="en-US" sz="2800" dirty="0">
                <a:solidFill>
                  <a:srgbClr val="002060"/>
                </a:solidFill>
              </a:rPr>
              <a:t>リング同時（パルスごとの切り替え）入射</a:t>
            </a:r>
          </a:p>
        </p:txBody>
      </p:sp>
    </p:spTree>
    <p:extLst>
      <p:ext uri="{BB962C8B-B14F-4D97-AF65-F5344CB8AC3E}">
        <p14:creationId xmlns:p14="http://schemas.microsoft.com/office/powerpoint/2010/main" val="308372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92F05-8E68-4080-9224-4E2D7B343078}"/>
              </a:ext>
            </a:extLst>
          </p:cNvPr>
          <p:cNvSpPr>
            <a:spLocks noGrp="1"/>
          </p:cNvSpPr>
          <p:nvPr>
            <p:ph type="title"/>
          </p:nvPr>
        </p:nvSpPr>
        <p:spPr/>
        <p:txBody>
          <a:bodyPr/>
          <a:lstStyle/>
          <a:p>
            <a:r>
              <a:rPr lang="en-US" altLang="ja-JP" dirty="0"/>
              <a:t>Pulse magnet</a:t>
            </a:r>
            <a:r>
              <a:rPr lang="ja-JP" altLang="en-US" dirty="0"/>
              <a:t>置き換え箇所 </a:t>
            </a:r>
            <a:r>
              <a:rPr lang="en-US" altLang="ja-JP" dirty="0"/>
              <a:t>1</a:t>
            </a:r>
            <a:endParaRPr kumimoji="1" lang="ja-JP" altLang="en-US" dirty="0"/>
          </a:p>
        </p:txBody>
      </p:sp>
      <p:graphicFrame>
        <p:nvGraphicFramePr>
          <p:cNvPr id="7" name="コンテンツ プレースホルダー 6">
            <a:extLst>
              <a:ext uri="{FF2B5EF4-FFF2-40B4-BE49-F238E27FC236}">
                <a16:creationId xmlns:a16="http://schemas.microsoft.com/office/drawing/2014/main" id="{0026D21F-79B4-4153-982C-87C7AC084B55}"/>
              </a:ext>
            </a:extLst>
          </p:cNvPr>
          <p:cNvGraphicFramePr>
            <a:graphicFrameLocks noGrp="1"/>
          </p:cNvGraphicFramePr>
          <p:nvPr>
            <p:ph sz="quarter" idx="13"/>
            <p:extLst>
              <p:ext uri="{D42A27DB-BD31-4B8C-83A1-F6EECF244321}">
                <p14:modId xmlns:p14="http://schemas.microsoft.com/office/powerpoint/2010/main" val="1834308282"/>
              </p:ext>
            </p:extLst>
          </p:nvPr>
        </p:nvGraphicFramePr>
        <p:xfrm>
          <a:off x="450881" y="6103757"/>
          <a:ext cx="5580000" cy="393827"/>
        </p:xfrm>
        <a:graphic>
          <a:graphicData uri="http://schemas.openxmlformats.org/drawingml/2006/table">
            <a:tbl>
              <a:tblPr firstRow="1" bandRow="1">
                <a:tableStyleId>{5C22544A-7EE6-4342-B048-85BDC9FD1C3A}</a:tableStyleId>
              </a:tblPr>
              <a:tblGrid>
                <a:gridCol w="697500">
                  <a:extLst>
                    <a:ext uri="{9D8B030D-6E8A-4147-A177-3AD203B41FA5}">
                      <a16:colId xmlns:a16="http://schemas.microsoft.com/office/drawing/2014/main" val="259910430"/>
                    </a:ext>
                  </a:extLst>
                </a:gridCol>
                <a:gridCol w="697500">
                  <a:extLst>
                    <a:ext uri="{9D8B030D-6E8A-4147-A177-3AD203B41FA5}">
                      <a16:colId xmlns:a16="http://schemas.microsoft.com/office/drawing/2014/main" val="1670077975"/>
                    </a:ext>
                  </a:extLst>
                </a:gridCol>
                <a:gridCol w="697500">
                  <a:extLst>
                    <a:ext uri="{9D8B030D-6E8A-4147-A177-3AD203B41FA5}">
                      <a16:colId xmlns:a16="http://schemas.microsoft.com/office/drawing/2014/main" val="231343634"/>
                    </a:ext>
                  </a:extLst>
                </a:gridCol>
                <a:gridCol w="697500">
                  <a:extLst>
                    <a:ext uri="{9D8B030D-6E8A-4147-A177-3AD203B41FA5}">
                      <a16:colId xmlns:a16="http://schemas.microsoft.com/office/drawing/2014/main" val="1475736824"/>
                    </a:ext>
                  </a:extLst>
                </a:gridCol>
                <a:gridCol w="697500">
                  <a:extLst>
                    <a:ext uri="{9D8B030D-6E8A-4147-A177-3AD203B41FA5}">
                      <a16:colId xmlns:a16="http://schemas.microsoft.com/office/drawing/2014/main" val="1665612028"/>
                    </a:ext>
                  </a:extLst>
                </a:gridCol>
                <a:gridCol w="697500">
                  <a:extLst>
                    <a:ext uri="{9D8B030D-6E8A-4147-A177-3AD203B41FA5}">
                      <a16:colId xmlns:a16="http://schemas.microsoft.com/office/drawing/2014/main" val="2732859102"/>
                    </a:ext>
                  </a:extLst>
                </a:gridCol>
                <a:gridCol w="697500">
                  <a:extLst>
                    <a:ext uri="{9D8B030D-6E8A-4147-A177-3AD203B41FA5}">
                      <a16:colId xmlns:a16="http://schemas.microsoft.com/office/drawing/2014/main" val="3903434359"/>
                    </a:ext>
                  </a:extLst>
                </a:gridCol>
                <a:gridCol w="697500">
                  <a:extLst>
                    <a:ext uri="{9D8B030D-6E8A-4147-A177-3AD203B41FA5}">
                      <a16:colId xmlns:a16="http://schemas.microsoft.com/office/drawing/2014/main" val="3336593989"/>
                    </a:ext>
                  </a:extLst>
                </a:gridCol>
              </a:tblGrid>
              <a:tr h="370840">
                <a:tc>
                  <a:txBody>
                    <a:bodyPr/>
                    <a:lstStyle/>
                    <a:p>
                      <a:pPr algn="ctr"/>
                      <a:r>
                        <a:rPr kumimoji="1" lang="en-US" altLang="ja-JP" dirty="0"/>
                        <a:t>A</a:t>
                      </a:r>
                      <a:endParaRPr kumimoji="1" lang="ja-JP" altLang="en-US" dirty="0"/>
                    </a:p>
                  </a:txBody>
                  <a:tcPr/>
                </a:tc>
                <a:tc>
                  <a:txBody>
                    <a:bodyPr/>
                    <a:lstStyle/>
                    <a:p>
                      <a:pPr algn="ctr"/>
                      <a:r>
                        <a:rPr kumimoji="1" lang="en-US" altLang="ja-JP" dirty="0"/>
                        <a:t>B</a:t>
                      </a:r>
                      <a:endParaRPr kumimoji="1" lang="ja-JP" altLang="en-US" dirty="0"/>
                    </a:p>
                  </a:txBody>
                  <a:tcPr/>
                </a:tc>
                <a:tc>
                  <a:txBody>
                    <a:bodyPr/>
                    <a:lstStyle/>
                    <a:p>
                      <a:pPr algn="ctr"/>
                      <a:r>
                        <a:rPr kumimoji="1" lang="en-US" altLang="ja-JP" dirty="0"/>
                        <a:t>C</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3</a:t>
                      </a:r>
                      <a:endParaRPr kumimoji="1" lang="ja-JP" altLang="en-US" dirty="0"/>
                    </a:p>
                  </a:txBody>
                  <a:tcPr/>
                </a:tc>
                <a:tc>
                  <a:txBody>
                    <a:bodyPr/>
                    <a:lstStyle/>
                    <a:p>
                      <a:pPr algn="ctr"/>
                      <a:r>
                        <a:rPr kumimoji="1" lang="en-US" altLang="ja-JP" dirty="0"/>
                        <a:t>4</a:t>
                      </a:r>
                      <a:endParaRPr kumimoji="1" lang="ja-JP" altLang="en-US" dirty="0"/>
                    </a:p>
                  </a:txBody>
                  <a:tcPr/>
                </a:tc>
                <a:tc>
                  <a:txBody>
                    <a:bodyPr/>
                    <a:lstStyle/>
                    <a:p>
                      <a:pPr algn="ctr"/>
                      <a:r>
                        <a:rPr kumimoji="1" lang="en-US" altLang="ja-JP" dirty="0"/>
                        <a:t>5</a:t>
                      </a:r>
                      <a:endParaRPr kumimoji="1" lang="ja-JP" altLang="en-US" dirty="0"/>
                    </a:p>
                  </a:txBody>
                  <a:tcPr/>
                </a:tc>
                <a:extLst>
                  <a:ext uri="{0D108BD9-81ED-4DB2-BD59-A6C34878D82A}">
                    <a16:rowId xmlns:a16="http://schemas.microsoft.com/office/drawing/2014/main" val="730915459"/>
                  </a:ext>
                </a:extLst>
              </a:tr>
            </a:tbl>
          </a:graphicData>
        </a:graphic>
      </p:graphicFrame>
      <p:sp>
        <p:nvSpPr>
          <p:cNvPr id="4" name="日付プレースホルダー 3">
            <a:extLst>
              <a:ext uri="{FF2B5EF4-FFF2-40B4-BE49-F238E27FC236}">
                <a16:creationId xmlns:a16="http://schemas.microsoft.com/office/drawing/2014/main" id="{A54136FE-FE1D-4CEB-B813-CCE45261372B}"/>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DD1757D8-6DB5-42B0-872D-ED4350CDFBF4}"/>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977B48D0-FDF6-424B-922A-C3BD3C3A2763}"/>
              </a:ext>
            </a:extLst>
          </p:cNvPr>
          <p:cNvSpPr>
            <a:spLocks noGrp="1"/>
          </p:cNvSpPr>
          <p:nvPr>
            <p:ph type="sldNum" sz="quarter" idx="16"/>
          </p:nvPr>
        </p:nvSpPr>
        <p:spPr/>
        <p:txBody>
          <a:bodyPr/>
          <a:lstStyle/>
          <a:p>
            <a:fld id="{B0C199F8-A211-45E5-AEA2-CC5E857C2E77}" type="slidenum">
              <a:rPr kumimoji="1" lang="ja-JP" altLang="en-US" smtClean="0"/>
              <a:t>5</a:t>
            </a:fld>
            <a:endParaRPr kumimoji="1" lang="ja-JP" altLang="en-US"/>
          </a:p>
        </p:txBody>
      </p:sp>
      <p:grpSp>
        <p:nvGrpSpPr>
          <p:cNvPr id="38" name="グループ化 37">
            <a:extLst>
              <a:ext uri="{FF2B5EF4-FFF2-40B4-BE49-F238E27FC236}">
                <a16:creationId xmlns:a16="http://schemas.microsoft.com/office/drawing/2014/main" id="{08F4425B-40C5-49B0-9BFD-9588E67D8151}"/>
              </a:ext>
            </a:extLst>
          </p:cNvPr>
          <p:cNvGrpSpPr/>
          <p:nvPr/>
        </p:nvGrpSpPr>
        <p:grpSpPr>
          <a:xfrm>
            <a:off x="450881" y="3049902"/>
            <a:ext cx="5646668" cy="3014039"/>
            <a:chOff x="450881" y="1043533"/>
            <a:chExt cx="9405512" cy="5020409"/>
          </a:xfrm>
        </p:grpSpPr>
        <p:cxnSp>
          <p:nvCxnSpPr>
            <p:cNvPr id="9" name="直線コネクタ 8">
              <a:extLst>
                <a:ext uri="{FF2B5EF4-FFF2-40B4-BE49-F238E27FC236}">
                  <a16:creationId xmlns:a16="http://schemas.microsoft.com/office/drawing/2014/main" id="{E982F4B3-373A-4CF6-8832-5AC732248FF4}"/>
                </a:ext>
              </a:extLst>
            </p:cNvPr>
            <p:cNvCxnSpPr>
              <a:cxnSpLocks/>
            </p:cNvCxnSpPr>
            <p:nvPr/>
          </p:nvCxnSpPr>
          <p:spPr>
            <a:xfrm flipV="1">
              <a:off x="458210" y="1043533"/>
              <a:ext cx="0" cy="4968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6892DBB-D95A-46AF-A642-BB58139FDC56}"/>
                </a:ext>
              </a:extLst>
            </p:cNvPr>
            <p:cNvCxnSpPr/>
            <p:nvPr/>
          </p:nvCxnSpPr>
          <p:spPr>
            <a:xfrm flipV="1">
              <a:off x="450881" y="1835621"/>
              <a:ext cx="9345609" cy="41044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632468B3-3FD3-4399-970B-A3F28C218181}"/>
                </a:ext>
              </a:extLst>
            </p:cNvPr>
            <p:cNvGrpSpPr/>
            <p:nvPr/>
          </p:nvGrpSpPr>
          <p:grpSpPr>
            <a:xfrm>
              <a:off x="458210" y="2373950"/>
              <a:ext cx="9398183" cy="3617982"/>
              <a:chOff x="450881" y="2394103"/>
              <a:chExt cx="9398183" cy="3617982"/>
            </a:xfrm>
          </p:grpSpPr>
          <p:cxnSp>
            <p:nvCxnSpPr>
              <p:cNvPr id="18" name="直線コネクタ 17">
                <a:extLst>
                  <a:ext uri="{FF2B5EF4-FFF2-40B4-BE49-F238E27FC236}">
                    <a16:creationId xmlns:a16="http://schemas.microsoft.com/office/drawing/2014/main" id="{C8692097-ABF6-419A-937F-8DB1F0734773}"/>
                  </a:ext>
                </a:extLst>
              </p:cNvPr>
              <p:cNvCxnSpPr>
                <a:cxnSpLocks/>
              </p:cNvCxnSpPr>
              <p:nvPr/>
            </p:nvCxnSpPr>
            <p:spPr>
              <a:xfrm flipV="1">
                <a:off x="450881" y="2404000"/>
                <a:ext cx="8291442" cy="36080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D9FC6E0-81D3-4281-A04F-0E9F9823DF16}"/>
                  </a:ext>
                </a:extLst>
              </p:cNvPr>
              <p:cNvCxnSpPr>
                <a:cxnSpLocks/>
                <a:endCxn id="50" idx="1"/>
              </p:cNvCxnSpPr>
              <p:nvPr/>
            </p:nvCxnSpPr>
            <p:spPr>
              <a:xfrm>
                <a:off x="8712399" y="2394103"/>
                <a:ext cx="1136665" cy="98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AC1F9EE1-E2E7-472D-A4BC-799C1A0BE12F}"/>
                </a:ext>
              </a:extLst>
            </p:cNvPr>
            <p:cNvGrpSpPr/>
            <p:nvPr/>
          </p:nvGrpSpPr>
          <p:grpSpPr>
            <a:xfrm>
              <a:off x="474815" y="3995861"/>
              <a:ext cx="9200846" cy="2016224"/>
              <a:chOff x="465540" y="3995861"/>
              <a:chExt cx="9200846" cy="2016224"/>
            </a:xfrm>
          </p:grpSpPr>
          <p:cxnSp>
            <p:nvCxnSpPr>
              <p:cNvPr id="24" name="直線コネクタ 23">
                <a:extLst>
                  <a:ext uri="{FF2B5EF4-FFF2-40B4-BE49-F238E27FC236}">
                    <a16:creationId xmlns:a16="http://schemas.microsoft.com/office/drawing/2014/main" id="{91CE6033-5572-422A-B062-CA8C642A9537}"/>
                  </a:ext>
                </a:extLst>
              </p:cNvPr>
              <p:cNvCxnSpPr/>
              <p:nvPr/>
            </p:nvCxnSpPr>
            <p:spPr>
              <a:xfrm flipV="1">
                <a:off x="465540" y="4427909"/>
                <a:ext cx="3584222" cy="1584176"/>
              </a:xfrm>
              <a:prstGeom prst="line">
                <a:avLst/>
              </a:prstGeom>
              <a:ln w="38100">
                <a:solidFill>
                  <a:srgbClr val="00FF64"/>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A25775B-28D1-415A-BFF6-E3424E770E4C}"/>
                  </a:ext>
                </a:extLst>
              </p:cNvPr>
              <p:cNvCxnSpPr/>
              <p:nvPr/>
            </p:nvCxnSpPr>
            <p:spPr>
              <a:xfrm>
                <a:off x="4049762" y="4427909"/>
                <a:ext cx="0" cy="1486309"/>
              </a:xfrm>
              <a:prstGeom prst="line">
                <a:avLst/>
              </a:prstGeom>
              <a:ln w="38100">
                <a:solidFill>
                  <a:srgbClr val="00FF6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E456041-E028-4D71-8E3E-53E57912B741}"/>
                  </a:ext>
                </a:extLst>
              </p:cNvPr>
              <p:cNvCxnSpPr/>
              <p:nvPr/>
            </p:nvCxnSpPr>
            <p:spPr>
              <a:xfrm flipV="1">
                <a:off x="4049762" y="3995861"/>
                <a:ext cx="5616624" cy="1944216"/>
              </a:xfrm>
              <a:prstGeom prst="line">
                <a:avLst/>
              </a:prstGeom>
              <a:ln w="38100">
                <a:solidFill>
                  <a:srgbClr val="00FF64"/>
                </a:solidFill>
                <a:prstDash val="sysDash"/>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F7C6F24F-CD99-4FB5-AC0B-4DF72DB26734}"/>
                </a:ext>
              </a:extLst>
            </p:cNvPr>
            <p:cNvGrpSpPr/>
            <p:nvPr/>
          </p:nvGrpSpPr>
          <p:grpSpPr>
            <a:xfrm>
              <a:off x="474815" y="3578729"/>
              <a:ext cx="9200846" cy="2485213"/>
              <a:chOff x="465540" y="3526874"/>
              <a:chExt cx="9200846" cy="2485213"/>
            </a:xfrm>
          </p:grpSpPr>
          <p:cxnSp>
            <p:nvCxnSpPr>
              <p:cNvPr id="31" name="直線コネクタ 30">
                <a:extLst>
                  <a:ext uri="{FF2B5EF4-FFF2-40B4-BE49-F238E27FC236}">
                    <a16:creationId xmlns:a16="http://schemas.microsoft.com/office/drawing/2014/main" id="{385B3798-97E5-43A1-8BF1-FD7BB820419E}"/>
                  </a:ext>
                </a:extLst>
              </p:cNvPr>
              <p:cNvCxnSpPr>
                <a:cxnSpLocks/>
              </p:cNvCxnSpPr>
              <p:nvPr/>
            </p:nvCxnSpPr>
            <p:spPr>
              <a:xfrm flipV="1">
                <a:off x="465540" y="3526874"/>
                <a:ext cx="5730747" cy="248521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0095E56-1EDE-4BEB-8CAB-99214A3E15F2}"/>
                  </a:ext>
                </a:extLst>
              </p:cNvPr>
              <p:cNvCxnSpPr>
                <a:cxnSpLocks/>
              </p:cNvCxnSpPr>
              <p:nvPr/>
            </p:nvCxnSpPr>
            <p:spPr>
              <a:xfrm>
                <a:off x="6196287" y="3526874"/>
                <a:ext cx="2973944" cy="16441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75595A3-7289-4757-9D0C-A661ADE3A61B}"/>
                  </a:ext>
                </a:extLst>
              </p:cNvPr>
              <p:cNvCxnSpPr/>
              <p:nvPr/>
            </p:nvCxnSpPr>
            <p:spPr>
              <a:xfrm>
                <a:off x="9176989" y="5171063"/>
                <a:ext cx="48939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9" name="テキスト ボックス 38">
            <a:extLst>
              <a:ext uri="{FF2B5EF4-FFF2-40B4-BE49-F238E27FC236}">
                <a16:creationId xmlns:a16="http://schemas.microsoft.com/office/drawing/2014/main" id="{A08F9BE8-C276-4507-B10D-F0F897380920}"/>
              </a:ext>
            </a:extLst>
          </p:cNvPr>
          <p:cNvSpPr txBox="1"/>
          <p:nvPr/>
        </p:nvSpPr>
        <p:spPr>
          <a:xfrm rot="16200000">
            <a:off x="-700385" y="4433697"/>
            <a:ext cx="1749197" cy="408253"/>
          </a:xfrm>
          <a:prstGeom prst="rect">
            <a:avLst/>
          </a:prstGeom>
          <a:noFill/>
        </p:spPr>
        <p:txBody>
          <a:bodyPr wrap="none" rtlCol="0">
            <a:spAutoFit/>
          </a:bodyPr>
          <a:lstStyle/>
          <a:p>
            <a:r>
              <a:rPr kumimoji="1" lang="en-US" altLang="ja-JP" dirty="0"/>
              <a:t>Beam energy</a:t>
            </a:r>
            <a:endParaRPr kumimoji="1" lang="ja-JP" altLang="en-US" dirty="0"/>
          </a:p>
        </p:txBody>
      </p:sp>
      <p:sp>
        <p:nvSpPr>
          <p:cNvPr id="40" name="テキスト ボックス 39">
            <a:extLst>
              <a:ext uri="{FF2B5EF4-FFF2-40B4-BE49-F238E27FC236}">
                <a16:creationId xmlns:a16="http://schemas.microsoft.com/office/drawing/2014/main" id="{0C39C931-4B38-4DA2-9082-DB79019EE127}"/>
              </a:ext>
            </a:extLst>
          </p:cNvPr>
          <p:cNvSpPr txBox="1"/>
          <p:nvPr/>
        </p:nvSpPr>
        <p:spPr>
          <a:xfrm>
            <a:off x="3024234" y="6485990"/>
            <a:ext cx="901209" cy="408253"/>
          </a:xfrm>
          <a:prstGeom prst="rect">
            <a:avLst/>
          </a:prstGeom>
          <a:noFill/>
        </p:spPr>
        <p:txBody>
          <a:bodyPr wrap="none" rtlCol="0">
            <a:spAutoFit/>
          </a:bodyPr>
          <a:lstStyle/>
          <a:p>
            <a:r>
              <a:rPr kumimoji="1" lang="en-US" altLang="ja-JP" dirty="0"/>
              <a:t>sector</a:t>
            </a:r>
            <a:endParaRPr kumimoji="1" lang="ja-JP" altLang="en-US" dirty="0"/>
          </a:p>
        </p:txBody>
      </p:sp>
      <p:sp>
        <p:nvSpPr>
          <p:cNvPr id="41" name="右中かっこ 40">
            <a:extLst>
              <a:ext uri="{FF2B5EF4-FFF2-40B4-BE49-F238E27FC236}">
                <a16:creationId xmlns:a16="http://schemas.microsoft.com/office/drawing/2014/main" id="{A5CF3BDC-460D-4627-8ECE-FEEDB4214635}"/>
              </a:ext>
            </a:extLst>
          </p:cNvPr>
          <p:cNvSpPr/>
          <p:nvPr/>
        </p:nvSpPr>
        <p:spPr>
          <a:xfrm rot="16200000">
            <a:off x="4841360" y="1992425"/>
            <a:ext cx="356620" cy="208383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右中かっこ 44">
            <a:extLst>
              <a:ext uri="{FF2B5EF4-FFF2-40B4-BE49-F238E27FC236}">
                <a16:creationId xmlns:a16="http://schemas.microsoft.com/office/drawing/2014/main" id="{C3A7D464-7E28-4E07-A81B-6F0DA60D17E3}"/>
              </a:ext>
            </a:extLst>
          </p:cNvPr>
          <p:cNvSpPr/>
          <p:nvPr/>
        </p:nvSpPr>
        <p:spPr>
          <a:xfrm rot="16200000">
            <a:off x="3083095" y="2398280"/>
            <a:ext cx="356620" cy="128868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74F09A4-99C4-44A2-9018-5403B83162D7}"/>
              </a:ext>
            </a:extLst>
          </p:cNvPr>
          <p:cNvSpPr txBox="1"/>
          <p:nvPr/>
        </p:nvSpPr>
        <p:spPr>
          <a:xfrm rot="18900000">
            <a:off x="2315872" y="1521524"/>
            <a:ext cx="3063215" cy="523220"/>
          </a:xfrm>
          <a:prstGeom prst="rect">
            <a:avLst/>
          </a:prstGeom>
          <a:noFill/>
        </p:spPr>
        <p:txBody>
          <a:bodyPr wrap="square" rtlCol="0">
            <a:spAutoFit/>
          </a:bodyPr>
          <a:lstStyle/>
          <a:p>
            <a:r>
              <a:rPr kumimoji="1" lang="en-US" altLang="ja-JP" sz="1400" dirty="0"/>
              <a:t>Positron</a:t>
            </a:r>
            <a:r>
              <a:rPr kumimoji="1" lang="ja-JP" altLang="en-US" sz="1400" dirty="0"/>
              <a:t>共通 </a:t>
            </a:r>
            <a:r>
              <a:rPr kumimoji="1" lang="en-US" altLang="ja-JP" sz="1400" dirty="0"/>
              <a:t>optics</a:t>
            </a:r>
          </a:p>
          <a:p>
            <a:r>
              <a:rPr lang="ja-JP" altLang="en-US" sz="1400" dirty="0"/>
              <a:t>で対処</a:t>
            </a:r>
            <a:r>
              <a:rPr lang="en-US" altLang="ja-JP" sz="1400" dirty="0"/>
              <a:t>(</a:t>
            </a:r>
            <a:r>
              <a:rPr lang="ja-JP" altLang="en-US" sz="1400" dirty="0"/>
              <a:t>一部</a:t>
            </a:r>
            <a:r>
              <a:rPr lang="en-US" altLang="ja-JP" sz="1400" dirty="0"/>
              <a:t>steering</a:t>
            </a:r>
            <a:r>
              <a:rPr lang="ja-JP" altLang="en-US" sz="1400" dirty="0"/>
              <a:t>はパルス化</a:t>
            </a:r>
            <a:r>
              <a:rPr lang="en-US" altLang="ja-JP" sz="1400" dirty="0"/>
              <a:t>)</a:t>
            </a:r>
            <a:endParaRPr kumimoji="1" lang="ja-JP" altLang="en-US" sz="1400" dirty="0"/>
          </a:p>
        </p:txBody>
      </p:sp>
      <p:sp>
        <p:nvSpPr>
          <p:cNvPr id="47" name="テキスト ボックス 46">
            <a:extLst>
              <a:ext uri="{FF2B5EF4-FFF2-40B4-BE49-F238E27FC236}">
                <a16:creationId xmlns:a16="http://schemas.microsoft.com/office/drawing/2014/main" id="{93169900-1FB6-49E1-8FFC-0FB1A5D57931}"/>
              </a:ext>
            </a:extLst>
          </p:cNvPr>
          <p:cNvSpPr txBox="1"/>
          <p:nvPr/>
        </p:nvSpPr>
        <p:spPr>
          <a:xfrm rot="18900000">
            <a:off x="4176487" y="1819914"/>
            <a:ext cx="2513245" cy="307777"/>
          </a:xfrm>
          <a:prstGeom prst="rect">
            <a:avLst/>
          </a:prstGeom>
          <a:noFill/>
        </p:spPr>
        <p:txBody>
          <a:bodyPr wrap="square" rtlCol="0">
            <a:spAutoFit/>
          </a:bodyPr>
          <a:lstStyle/>
          <a:p>
            <a:r>
              <a:rPr lang="en-US" altLang="ja-JP" sz="1400" dirty="0"/>
              <a:t>Pulse magnet</a:t>
            </a:r>
            <a:r>
              <a:rPr lang="ja-JP" altLang="en-US" sz="1400" dirty="0"/>
              <a:t>化</a:t>
            </a:r>
            <a:endParaRPr kumimoji="1" lang="ja-JP" altLang="en-US" sz="1400" dirty="0"/>
          </a:p>
        </p:txBody>
      </p:sp>
      <p:sp>
        <p:nvSpPr>
          <p:cNvPr id="48" name="テキスト ボックス 47">
            <a:extLst>
              <a:ext uri="{FF2B5EF4-FFF2-40B4-BE49-F238E27FC236}">
                <a16:creationId xmlns:a16="http://schemas.microsoft.com/office/drawing/2014/main" id="{5EDB2FB2-A006-477D-BD01-6A493BD8D4D8}"/>
              </a:ext>
            </a:extLst>
          </p:cNvPr>
          <p:cNvSpPr txBox="1"/>
          <p:nvPr/>
        </p:nvSpPr>
        <p:spPr>
          <a:xfrm>
            <a:off x="6097549" y="3326196"/>
            <a:ext cx="1739579" cy="408253"/>
          </a:xfrm>
          <a:prstGeom prst="rect">
            <a:avLst/>
          </a:prstGeom>
          <a:noFill/>
        </p:spPr>
        <p:txBody>
          <a:bodyPr wrap="none" rtlCol="0">
            <a:spAutoFit/>
          </a:bodyPr>
          <a:lstStyle/>
          <a:p>
            <a:r>
              <a:rPr kumimoji="1" lang="en-US" altLang="ja-JP" dirty="0">
                <a:solidFill>
                  <a:srgbClr val="FF0000"/>
                </a:solidFill>
              </a:rPr>
              <a:t>HER (7 GeV)</a:t>
            </a:r>
            <a:endParaRPr kumimoji="1" lang="ja-JP" altLang="en-US" dirty="0">
              <a:solidFill>
                <a:srgbClr val="FF0000"/>
              </a:solidFill>
            </a:endParaRPr>
          </a:p>
        </p:txBody>
      </p:sp>
      <p:sp>
        <p:nvSpPr>
          <p:cNvPr id="49" name="テキスト ボックス 48">
            <a:extLst>
              <a:ext uri="{FF2B5EF4-FFF2-40B4-BE49-F238E27FC236}">
                <a16:creationId xmlns:a16="http://schemas.microsoft.com/office/drawing/2014/main" id="{E51A458E-D7A0-429D-829E-296C3EA732AD}"/>
              </a:ext>
            </a:extLst>
          </p:cNvPr>
          <p:cNvSpPr txBox="1"/>
          <p:nvPr/>
        </p:nvSpPr>
        <p:spPr>
          <a:xfrm>
            <a:off x="6097549" y="4643933"/>
            <a:ext cx="2720617" cy="408253"/>
          </a:xfrm>
          <a:prstGeom prst="rect">
            <a:avLst/>
          </a:prstGeom>
          <a:noFill/>
        </p:spPr>
        <p:txBody>
          <a:bodyPr wrap="none" rtlCol="0">
            <a:spAutoFit/>
          </a:bodyPr>
          <a:lstStyle/>
          <a:p>
            <a:r>
              <a:rPr kumimoji="1" lang="en-US" altLang="ja-JP" dirty="0">
                <a:solidFill>
                  <a:srgbClr val="00FF64"/>
                </a:solidFill>
              </a:rPr>
              <a:t>LER (4 GeV)</a:t>
            </a:r>
            <a:r>
              <a:rPr kumimoji="1" lang="ja-JP" altLang="en-US" dirty="0">
                <a:solidFill>
                  <a:srgbClr val="00FF64"/>
                </a:solidFill>
              </a:rPr>
              <a:t>*</a:t>
            </a:r>
            <a:r>
              <a:rPr kumimoji="1" lang="ja-JP" altLang="en-US" sz="1200" dirty="0">
                <a:solidFill>
                  <a:srgbClr val="00FF64"/>
                </a:solidFill>
              </a:rPr>
              <a:t>破線は陽電子</a:t>
            </a:r>
          </a:p>
        </p:txBody>
      </p:sp>
      <p:sp>
        <p:nvSpPr>
          <p:cNvPr id="50" name="テキスト ボックス 49">
            <a:extLst>
              <a:ext uri="{FF2B5EF4-FFF2-40B4-BE49-F238E27FC236}">
                <a16:creationId xmlns:a16="http://schemas.microsoft.com/office/drawing/2014/main" id="{5CA4FA0D-8084-4332-A5C8-85DDF63EAAB2}"/>
              </a:ext>
            </a:extLst>
          </p:cNvPr>
          <p:cNvSpPr txBox="1"/>
          <p:nvPr/>
        </p:nvSpPr>
        <p:spPr>
          <a:xfrm>
            <a:off x="6097549" y="3650443"/>
            <a:ext cx="2193229" cy="408253"/>
          </a:xfrm>
          <a:prstGeom prst="rect">
            <a:avLst/>
          </a:prstGeom>
          <a:noFill/>
        </p:spPr>
        <p:txBody>
          <a:bodyPr wrap="none" rtlCol="0">
            <a:spAutoFit/>
          </a:bodyPr>
          <a:lstStyle/>
          <a:p>
            <a:r>
              <a:rPr kumimoji="1" lang="en-US" altLang="ja-JP" dirty="0">
                <a:solidFill>
                  <a:srgbClr val="FFC000"/>
                </a:solidFill>
              </a:rPr>
              <a:t>PF-AR (6.5 GeV)</a:t>
            </a:r>
            <a:endParaRPr kumimoji="1" lang="ja-JP" altLang="en-US" dirty="0">
              <a:solidFill>
                <a:srgbClr val="FFC000"/>
              </a:solidFill>
            </a:endParaRPr>
          </a:p>
        </p:txBody>
      </p:sp>
      <p:sp>
        <p:nvSpPr>
          <p:cNvPr id="51" name="テキスト ボックス 50">
            <a:extLst>
              <a:ext uri="{FF2B5EF4-FFF2-40B4-BE49-F238E27FC236}">
                <a16:creationId xmlns:a16="http://schemas.microsoft.com/office/drawing/2014/main" id="{E44C75CC-71D7-4C5A-85B8-EA34EC0B54C7}"/>
              </a:ext>
            </a:extLst>
          </p:cNvPr>
          <p:cNvSpPr txBox="1"/>
          <p:nvPr/>
        </p:nvSpPr>
        <p:spPr>
          <a:xfrm>
            <a:off x="6097549" y="5364013"/>
            <a:ext cx="1737976" cy="408253"/>
          </a:xfrm>
          <a:prstGeom prst="rect">
            <a:avLst/>
          </a:prstGeom>
          <a:noFill/>
        </p:spPr>
        <p:txBody>
          <a:bodyPr wrap="none" rtlCol="0">
            <a:spAutoFit/>
          </a:bodyPr>
          <a:lstStyle/>
          <a:p>
            <a:r>
              <a:rPr lang="en-US" altLang="ja-JP" dirty="0">
                <a:solidFill>
                  <a:srgbClr val="0070C0"/>
                </a:solidFill>
              </a:rPr>
              <a:t>PF (2.5 GeV)</a:t>
            </a:r>
            <a:endParaRPr kumimoji="1" lang="ja-JP" altLang="en-US" dirty="0">
              <a:solidFill>
                <a:srgbClr val="0070C0"/>
              </a:solidFill>
            </a:endParaRPr>
          </a:p>
        </p:txBody>
      </p:sp>
      <p:sp>
        <p:nvSpPr>
          <p:cNvPr id="58" name="四角形: 角を丸くする 57">
            <a:extLst>
              <a:ext uri="{FF2B5EF4-FFF2-40B4-BE49-F238E27FC236}">
                <a16:creationId xmlns:a16="http://schemas.microsoft.com/office/drawing/2014/main" id="{00592B24-C6B3-49D6-B0F2-FF969A11397A}"/>
              </a:ext>
            </a:extLst>
          </p:cNvPr>
          <p:cNvSpPr/>
          <p:nvPr/>
        </p:nvSpPr>
        <p:spPr>
          <a:xfrm>
            <a:off x="3941709" y="3325108"/>
            <a:ext cx="2192418" cy="2737745"/>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DDEF6D77-4998-478C-886E-E3167C6C90FD}"/>
              </a:ext>
            </a:extLst>
          </p:cNvPr>
          <p:cNvSpPr txBox="1"/>
          <p:nvPr/>
        </p:nvSpPr>
        <p:spPr>
          <a:xfrm>
            <a:off x="7306072" y="1252905"/>
            <a:ext cx="2715808" cy="198785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ja-JP" dirty="0">
                <a:solidFill>
                  <a:srgbClr val="002060"/>
                </a:solidFill>
              </a:rPr>
              <a:t>3-5 sector Q, steering</a:t>
            </a:r>
          </a:p>
          <a:p>
            <a:r>
              <a:rPr kumimoji="1" lang="en-US" altLang="ja-JP" dirty="0">
                <a:solidFill>
                  <a:srgbClr val="002060"/>
                </a:solidFill>
              </a:rPr>
              <a:t>  52</a:t>
            </a:r>
            <a:r>
              <a:rPr kumimoji="1" lang="ja-JP" altLang="en-US" dirty="0">
                <a:solidFill>
                  <a:srgbClr val="002060"/>
                </a:solidFill>
              </a:rPr>
              <a:t>台</a:t>
            </a:r>
            <a:endParaRPr kumimoji="1" lang="en-US" altLang="ja-JP" dirty="0">
              <a:solidFill>
                <a:srgbClr val="002060"/>
              </a:solidFill>
            </a:endParaRPr>
          </a:p>
          <a:p>
            <a:r>
              <a:rPr lang="en-US" altLang="ja-JP" dirty="0">
                <a:solidFill>
                  <a:srgbClr val="002060"/>
                </a:solidFill>
              </a:rPr>
              <a:t>1,2 sector steering</a:t>
            </a:r>
          </a:p>
          <a:p>
            <a:r>
              <a:rPr lang="en-US" altLang="ja-JP" dirty="0">
                <a:solidFill>
                  <a:srgbClr val="002060"/>
                </a:solidFill>
              </a:rPr>
              <a:t>  10</a:t>
            </a:r>
            <a:r>
              <a:rPr lang="ja-JP" altLang="en-US" dirty="0">
                <a:solidFill>
                  <a:srgbClr val="002060"/>
                </a:solidFill>
              </a:rPr>
              <a:t>台</a:t>
            </a:r>
            <a:endParaRPr lang="en-US" altLang="ja-JP" dirty="0">
              <a:solidFill>
                <a:srgbClr val="002060"/>
              </a:solidFill>
            </a:endParaRPr>
          </a:p>
          <a:p>
            <a:r>
              <a:rPr lang="en-US" altLang="ja-JP" dirty="0">
                <a:solidFill>
                  <a:srgbClr val="002060"/>
                </a:solidFill>
              </a:rPr>
              <a:t>Positron target</a:t>
            </a:r>
            <a:r>
              <a:rPr lang="ja-JP" altLang="en-US" dirty="0">
                <a:solidFill>
                  <a:srgbClr val="002060"/>
                </a:solidFill>
              </a:rPr>
              <a:t>直前</a:t>
            </a:r>
            <a:r>
              <a:rPr lang="en-US" altLang="ja-JP" dirty="0">
                <a:solidFill>
                  <a:srgbClr val="002060"/>
                </a:solidFill>
              </a:rPr>
              <a:t>Q</a:t>
            </a:r>
          </a:p>
          <a:p>
            <a:r>
              <a:rPr lang="en-US" altLang="ja-JP" dirty="0">
                <a:solidFill>
                  <a:srgbClr val="002060"/>
                </a:solidFill>
              </a:rPr>
              <a:t>  2</a:t>
            </a:r>
            <a:r>
              <a:rPr lang="ja-JP" altLang="en-US" dirty="0">
                <a:solidFill>
                  <a:srgbClr val="002060"/>
                </a:solidFill>
              </a:rPr>
              <a:t>台</a:t>
            </a:r>
            <a:endParaRPr kumimoji="1" lang="ja-JP" altLang="en-US" dirty="0">
              <a:solidFill>
                <a:srgbClr val="002060"/>
              </a:solidFill>
            </a:endParaRPr>
          </a:p>
        </p:txBody>
      </p:sp>
    </p:spTree>
    <p:extLst>
      <p:ext uri="{BB962C8B-B14F-4D97-AF65-F5344CB8AC3E}">
        <p14:creationId xmlns:p14="http://schemas.microsoft.com/office/powerpoint/2010/main" val="159669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341A4-310C-4535-9FDC-7E604745F9E3}"/>
              </a:ext>
            </a:extLst>
          </p:cNvPr>
          <p:cNvSpPr>
            <a:spLocks noGrp="1"/>
          </p:cNvSpPr>
          <p:nvPr>
            <p:ph type="title"/>
          </p:nvPr>
        </p:nvSpPr>
        <p:spPr/>
        <p:txBody>
          <a:bodyPr/>
          <a:lstStyle/>
          <a:p>
            <a:r>
              <a:rPr lang="en-US" altLang="ja-JP" dirty="0"/>
              <a:t>Pulse magnet</a:t>
            </a:r>
            <a:r>
              <a:rPr lang="ja-JP" altLang="en-US" dirty="0"/>
              <a:t>置き換え箇所 </a:t>
            </a:r>
            <a:r>
              <a:rPr lang="en-US" altLang="ja-JP" dirty="0"/>
              <a:t>2 </a:t>
            </a:r>
            <a:endParaRPr kumimoji="1" lang="ja-JP" altLang="en-US" dirty="0"/>
          </a:p>
        </p:txBody>
      </p:sp>
      <p:sp>
        <p:nvSpPr>
          <p:cNvPr id="4" name="日付プレースホルダー 3">
            <a:extLst>
              <a:ext uri="{FF2B5EF4-FFF2-40B4-BE49-F238E27FC236}">
                <a16:creationId xmlns:a16="http://schemas.microsoft.com/office/drawing/2014/main" id="{340AFEFF-0BC1-4008-B5B9-B5FA0DBCD4BF}"/>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9ED9E387-D73B-41EF-A22C-D90C26F845A4}"/>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09F30595-35D6-4ED0-8CD9-64E597D92FE8}"/>
              </a:ext>
            </a:extLst>
          </p:cNvPr>
          <p:cNvSpPr>
            <a:spLocks noGrp="1"/>
          </p:cNvSpPr>
          <p:nvPr>
            <p:ph type="sldNum" sz="quarter" idx="16"/>
          </p:nvPr>
        </p:nvSpPr>
        <p:spPr/>
        <p:txBody>
          <a:bodyPr/>
          <a:lstStyle/>
          <a:p>
            <a:fld id="{B0C199F8-A211-45E5-AEA2-CC5E857C2E77}" type="slidenum">
              <a:rPr kumimoji="1" lang="ja-JP" altLang="en-US" smtClean="0"/>
              <a:t>6</a:t>
            </a:fld>
            <a:endParaRPr kumimoji="1" lang="ja-JP" altLang="en-US"/>
          </a:p>
        </p:txBody>
      </p:sp>
      <p:pic>
        <p:nvPicPr>
          <p:cNvPr id="1026" name="Picture 2" descr="A1014.JPG (2304×1536)">
            <a:extLst>
              <a:ext uri="{FF2B5EF4-FFF2-40B4-BE49-F238E27FC236}">
                <a16:creationId xmlns:a16="http://schemas.microsoft.com/office/drawing/2014/main" id="{478B4D44-01E8-4D47-9C88-195BCBD13C7A}"/>
              </a:ext>
            </a:extLst>
          </p:cNvPr>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r="7090"/>
          <a:stretch/>
        </p:blipFill>
        <p:spPr bwMode="auto">
          <a:xfrm>
            <a:off x="89322" y="1160463"/>
            <a:ext cx="7632848" cy="54768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27AA368A-3211-4BFB-A379-99DD6A263182}"/>
              </a:ext>
            </a:extLst>
          </p:cNvPr>
          <p:cNvCxnSpPr>
            <a:cxnSpLocks/>
          </p:cNvCxnSpPr>
          <p:nvPr/>
        </p:nvCxnSpPr>
        <p:spPr>
          <a:xfrm flipH="1">
            <a:off x="4526643" y="3750324"/>
            <a:ext cx="2823468" cy="821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7FCE8876-FDD3-4C5D-951E-B79CC2F3F497}"/>
              </a:ext>
            </a:extLst>
          </p:cNvPr>
          <p:cNvGrpSpPr/>
          <p:nvPr/>
        </p:nvGrpSpPr>
        <p:grpSpPr>
          <a:xfrm>
            <a:off x="4493047" y="2699717"/>
            <a:ext cx="2989946" cy="1656184"/>
            <a:chOff x="5346700" y="2699717"/>
            <a:chExt cx="2989946" cy="1656184"/>
          </a:xfrm>
        </p:grpSpPr>
        <p:cxnSp>
          <p:nvCxnSpPr>
            <p:cNvPr id="10" name="直線コネクタ 9">
              <a:extLst>
                <a:ext uri="{FF2B5EF4-FFF2-40B4-BE49-F238E27FC236}">
                  <a16:creationId xmlns:a16="http://schemas.microsoft.com/office/drawing/2014/main" id="{F6C4AD62-77B1-44CC-93D3-3CB86A0E8BF2}"/>
                </a:ext>
              </a:extLst>
            </p:cNvPr>
            <p:cNvCxnSpPr>
              <a:cxnSpLocks/>
            </p:cNvCxnSpPr>
            <p:nvPr/>
          </p:nvCxnSpPr>
          <p:spPr>
            <a:xfrm flipH="1" flipV="1">
              <a:off x="7306072" y="2699717"/>
              <a:ext cx="1030574" cy="345284"/>
            </a:xfrm>
            <a:prstGeom prst="line">
              <a:avLst/>
            </a:prstGeom>
            <a:ln w="38100">
              <a:solidFill>
                <a:srgbClr val="00FF64"/>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C363F5D-C190-409D-861C-EC622FCB1479}"/>
                </a:ext>
              </a:extLst>
            </p:cNvPr>
            <p:cNvCxnSpPr>
              <a:cxnSpLocks/>
            </p:cNvCxnSpPr>
            <p:nvPr/>
          </p:nvCxnSpPr>
          <p:spPr>
            <a:xfrm flipH="1">
              <a:off x="6354018" y="2699717"/>
              <a:ext cx="952054" cy="1368152"/>
            </a:xfrm>
            <a:prstGeom prst="line">
              <a:avLst/>
            </a:prstGeom>
            <a:ln w="38100">
              <a:solidFill>
                <a:srgbClr val="00FF64"/>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78BB29D-14DD-4030-B96A-6715A09EB6DA}"/>
                </a:ext>
              </a:extLst>
            </p:cNvPr>
            <p:cNvCxnSpPr>
              <a:cxnSpLocks/>
            </p:cNvCxnSpPr>
            <p:nvPr/>
          </p:nvCxnSpPr>
          <p:spPr>
            <a:xfrm flipH="1">
              <a:off x="5346700" y="4067869"/>
              <a:ext cx="1007318" cy="288032"/>
            </a:xfrm>
            <a:prstGeom prst="straightConnector1">
              <a:avLst/>
            </a:prstGeom>
            <a:ln w="38100">
              <a:solidFill>
                <a:srgbClr val="00FF6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AD688879-A994-4377-8EB8-D9F3A9AA5E0B}"/>
              </a:ext>
            </a:extLst>
          </p:cNvPr>
          <p:cNvGrpSpPr/>
          <p:nvPr/>
        </p:nvGrpSpPr>
        <p:grpSpPr>
          <a:xfrm>
            <a:off x="4466323" y="2627709"/>
            <a:ext cx="2989946" cy="1656184"/>
            <a:chOff x="5346700" y="2699717"/>
            <a:chExt cx="2989946" cy="1656184"/>
          </a:xfrm>
        </p:grpSpPr>
        <p:cxnSp>
          <p:nvCxnSpPr>
            <p:cNvPr id="23" name="直線コネクタ 22">
              <a:extLst>
                <a:ext uri="{FF2B5EF4-FFF2-40B4-BE49-F238E27FC236}">
                  <a16:creationId xmlns:a16="http://schemas.microsoft.com/office/drawing/2014/main" id="{5B7B1088-91E8-4A9E-9B7A-D1F7673C93D5}"/>
                </a:ext>
              </a:extLst>
            </p:cNvPr>
            <p:cNvCxnSpPr>
              <a:cxnSpLocks/>
            </p:cNvCxnSpPr>
            <p:nvPr/>
          </p:nvCxnSpPr>
          <p:spPr>
            <a:xfrm flipH="1" flipV="1">
              <a:off x="7306072" y="2699717"/>
              <a:ext cx="1030574" cy="34528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B84D1C7-B440-4F6D-B8C2-1A8EB44DF21F}"/>
                </a:ext>
              </a:extLst>
            </p:cNvPr>
            <p:cNvCxnSpPr>
              <a:cxnSpLocks/>
            </p:cNvCxnSpPr>
            <p:nvPr/>
          </p:nvCxnSpPr>
          <p:spPr>
            <a:xfrm flipH="1">
              <a:off x="6354018" y="2699717"/>
              <a:ext cx="952054" cy="136815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4AFCF88-6776-4238-B733-32BE5E4E9D80}"/>
                </a:ext>
              </a:extLst>
            </p:cNvPr>
            <p:cNvCxnSpPr>
              <a:cxnSpLocks/>
            </p:cNvCxnSpPr>
            <p:nvPr/>
          </p:nvCxnSpPr>
          <p:spPr>
            <a:xfrm flipH="1">
              <a:off x="5346700" y="4067869"/>
              <a:ext cx="1007318" cy="28803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0FB9074A-EDD6-4D6C-95CC-FAC616CD8D27}"/>
              </a:ext>
            </a:extLst>
          </p:cNvPr>
          <p:cNvGrpSpPr/>
          <p:nvPr/>
        </p:nvGrpSpPr>
        <p:grpSpPr>
          <a:xfrm>
            <a:off x="4526643" y="2771725"/>
            <a:ext cx="2989946" cy="1656184"/>
            <a:chOff x="5346700" y="2699717"/>
            <a:chExt cx="2989946" cy="1656184"/>
          </a:xfrm>
        </p:grpSpPr>
        <p:cxnSp>
          <p:nvCxnSpPr>
            <p:cNvPr id="27" name="直線コネクタ 26">
              <a:extLst>
                <a:ext uri="{FF2B5EF4-FFF2-40B4-BE49-F238E27FC236}">
                  <a16:creationId xmlns:a16="http://schemas.microsoft.com/office/drawing/2014/main" id="{71479ACE-0388-4D8A-A8E3-8DA2F57CAB1C}"/>
                </a:ext>
              </a:extLst>
            </p:cNvPr>
            <p:cNvCxnSpPr>
              <a:cxnSpLocks/>
            </p:cNvCxnSpPr>
            <p:nvPr/>
          </p:nvCxnSpPr>
          <p:spPr>
            <a:xfrm flipH="1" flipV="1">
              <a:off x="7306072" y="2699717"/>
              <a:ext cx="1030574" cy="3452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9BCDAC6-0A42-4F80-A7F1-3BC22051608E}"/>
                </a:ext>
              </a:extLst>
            </p:cNvPr>
            <p:cNvCxnSpPr>
              <a:cxnSpLocks/>
            </p:cNvCxnSpPr>
            <p:nvPr/>
          </p:nvCxnSpPr>
          <p:spPr>
            <a:xfrm flipH="1">
              <a:off x="6354018" y="2699717"/>
              <a:ext cx="952054" cy="13681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139BC88-46BF-4625-8FDF-4092550265A3}"/>
                </a:ext>
              </a:extLst>
            </p:cNvPr>
            <p:cNvCxnSpPr>
              <a:cxnSpLocks/>
            </p:cNvCxnSpPr>
            <p:nvPr/>
          </p:nvCxnSpPr>
          <p:spPr>
            <a:xfrm flipH="1">
              <a:off x="5346700" y="4067869"/>
              <a:ext cx="1007318" cy="28803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矢印: 下 20">
            <a:extLst>
              <a:ext uri="{FF2B5EF4-FFF2-40B4-BE49-F238E27FC236}">
                <a16:creationId xmlns:a16="http://schemas.microsoft.com/office/drawing/2014/main" id="{17185245-ED2D-4FEA-B9C7-08A2F30069A3}"/>
              </a:ext>
            </a:extLst>
          </p:cNvPr>
          <p:cNvSpPr/>
          <p:nvPr/>
        </p:nvSpPr>
        <p:spPr>
          <a:xfrm>
            <a:off x="6185124" y="1691605"/>
            <a:ext cx="467369" cy="576064"/>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0B7FEB45-A66C-426C-95BF-5BE335689B1B}"/>
              </a:ext>
            </a:extLst>
          </p:cNvPr>
          <p:cNvSpPr/>
          <p:nvPr/>
        </p:nvSpPr>
        <p:spPr>
          <a:xfrm>
            <a:off x="4888407" y="2972137"/>
            <a:ext cx="467369" cy="576064"/>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A12F38C-5A22-456D-A46F-A35998E2EA23}"/>
              </a:ext>
            </a:extLst>
          </p:cNvPr>
          <p:cNvSpPr txBox="1"/>
          <p:nvPr/>
        </p:nvSpPr>
        <p:spPr>
          <a:xfrm>
            <a:off x="7690908" y="3657307"/>
            <a:ext cx="615874"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600" dirty="0">
                <a:solidFill>
                  <a:srgbClr val="FF0000"/>
                </a:solidFill>
              </a:rPr>
              <a:t>HER</a:t>
            </a:r>
            <a:endParaRPr kumimoji="1" lang="ja-JP" altLang="en-US" sz="1600" dirty="0">
              <a:solidFill>
                <a:srgbClr val="FF0000"/>
              </a:solidFill>
            </a:endParaRPr>
          </a:p>
        </p:txBody>
      </p:sp>
      <p:sp>
        <p:nvSpPr>
          <p:cNvPr id="33" name="テキスト ボックス 32">
            <a:extLst>
              <a:ext uri="{FF2B5EF4-FFF2-40B4-BE49-F238E27FC236}">
                <a16:creationId xmlns:a16="http://schemas.microsoft.com/office/drawing/2014/main" id="{8737D408-EED9-493E-A30D-EE0B71E8B55B}"/>
              </a:ext>
            </a:extLst>
          </p:cNvPr>
          <p:cNvSpPr txBox="1"/>
          <p:nvPr/>
        </p:nvSpPr>
        <p:spPr>
          <a:xfrm>
            <a:off x="7690908" y="2886250"/>
            <a:ext cx="239520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600" dirty="0">
                <a:solidFill>
                  <a:srgbClr val="00FF64"/>
                </a:solidFill>
              </a:rPr>
              <a:t>LER(</a:t>
            </a:r>
            <a:r>
              <a:rPr kumimoji="1" lang="ja-JP" altLang="en-US" sz="1600" dirty="0">
                <a:solidFill>
                  <a:srgbClr val="00FF64"/>
                </a:solidFill>
              </a:rPr>
              <a:t>陽電子生成用電子）</a:t>
            </a:r>
          </a:p>
        </p:txBody>
      </p:sp>
      <p:sp>
        <p:nvSpPr>
          <p:cNvPr id="34" name="テキスト ボックス 33">
            <a:extLst>
              <a:ext uri="{FF2B5EF4-FFF2-40B4-BE49-F238E27FC236}">
                <a16:creationId xmlns:a16="http://schemas.microsoft.com/office/drawing/2014/main" id="{F563381D-3C29-4728-93FA-23B7B295784A}"/>
              </a:ext>
            </a:extLst>
          </p:cNvPr>
          <p:cNvSpPr txBox="1"/>
          <p:nvPr/>
        </p:nvSpPr>
        <p:spPr>
          <a:xfrm>
            <a:off x="7690908" y="2655253"/>
            <a:ext cx="79861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600" dirty="0">
                <a:solidFill>
                  <a:srgbClr val="FFC000"/>
                </a:solidFill>
              </a:rPr>
              <a:t>PF-AR</a:t>
            </a:r>
            <a:endParaRPr kumimoji="1" lang="ja-JP" altLang="en-US" sz="1600" dirty="0">
              <a:solidFill>
                <a:srgbClr val="FFC000"/>
              </a:solidFill>
            </a:endParaRPr>
          </a:p>
        </p:txBody>
      </p:sp>
      <p:sp>
        <p:nvSpPr>
          <p:cNvPr id="35" name="テキスト ボックス 34">
            <a:extLst>
              <a:ext uri="{FF2B5EF4-FFF2-40B4-BE49-F238E27FC236}">
                <a16:creationId xmlns:a16="http://schemas.microsoft.com/office/drawing/2014/main" id="{B9B9C579-4011-4096-B412-0C578FBFEEC2}"/>
              </a:ext>
            </a:extLst>
          </p:cNvPr>
          <p:cNvSpPr txBox="1"/>
          <p:nvPr/>
        </p:nvSpPr>
        <p:spPr>
          <a:xfrm>
            <a:off x="7690908" y="3117247"/>
            <a:ext cx="445956"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600" dirty="0">
                <a:solidFill>
                  <a:srgbClr val="0070C0"/>
                </a:solidFill>
              </a:rPr>
              <a:t>PF</a:t>
            </a:r>
            <a:endParaRPr kumimoji="1" lang="ja-JP" altLang="en-US" sz="1600" dirty="0">
              <a:solidFill>
                <a:srgbClr val="0070C0"/>
              </a:solidFill>
            </a:endParaRPr>
          </a:p>
        </p:txBody>
      </p:sp>
      <p:sp>
        <p:nvSpPr>
          <p:cNvPr id="36" name="正方形/長方形 35">
            <a:extLst>
              <a:ext uri="{FF2B5EF4-FFF2-40B4-BE49-F238E27FC236}">
                <a16:creationId xmlns:a16="http://schemas.microsoft.com/office/drawing/2014/main" id="{061D4D24-9357-4298-A3D7-68FFB1917524}"/>
              </a:ext>
            </a:extLst>
          </p:cNvPr>
          <p:cNvSpPr/>
          <p:nvPr/>
        </p:nvSpPr>
        <p:spPr>
          <a:xfrm>
            <a:off x="7722170" y="2627709"/>
            <a:ext cx="2363945" cy="828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5D756ED2-1B50-4301-A96A-8D992E8EF15C}"/>
              </a:ext>
            </a:extLst>
          </p:cNvPr>
          <p:cNvSpPr/>
          <p:nvPr/>
        </p:nvSpPr>
        <p:spPr>
          <a:xfrm>
            <a:off x="7722170" y="3613067"/>
            <a:ext cx="2363945" cy="382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F0223AF-BE25-482F-BD52-983F9C6182EA}"/>
              </a:ext>
            </a:extLst>
          </p:cNvPr>
          <p:cNvSpPr txBox="1"/>
          <p:nvPr/>
        </p:nvSpPr>
        <p:spPr>
          <a:xfrm>
            <a:off x="8376265" y="2267669"/>
            <a:ext cx="1005403" cy="338554"/>
          </a:xfrm>
          <a:prstGeom prst="rect">
            <a:avLst/>
          </a:prstGeom>
          <a:noFill/>
        </p:spPr>
        <p:txBody>
          <a:bodyPr wrap="none" rtlCol="0">
            <a:spAutoFit/>
          </a:bodyPr>
          <a:lstStyle/>
          <a:p>
            <a:r>
              <a:rPr kumimoji="1" lang="ja-JP" altLang="en-US" sz="1600" dirty="0"/>
              <a:t>熱電子銃</a:t>
            </a:r>
          </a:p>
        </p:txBody>
      </p:sp>
      <p:sp>
        <p:nvSpPr>
          <p:cNvPr id="40" name="テキスト ボックス 39">
            <a:extLst>
              <a:ext uri="{FF2B5EF4-FFF2-40B4-BE49-F238E27FC236}">
                <a16:creationId xmlns:a16="http://schemas.microsoft.com/office/drawing/2014/main" id="{2FBD890C-EF98-4F9A-8C84-D39AE7F742CD}"/>
              </a:ext>
            </a:extLst>
          </p:cNvPr>
          <p:cNvSpPr txBox="1"/>
          <p:nvPr/>
        </p:nvSpPr>
        <p:spPr>
          <a:xfrm>
            <a:off x="8373257" y="3995861"/>
            <a:ext cx="1072730" cy="338554"/>
          </a:xfrm>
          <a:prstGeom prst="rect">
            <a:avLst/>
          </a:prstGeom>
          <a:noFill/>
        </p:spPr>
        <p:txBody>
          <a:bodyPr wrap="none" rtlCol="0">
            <a:spAutoFit/>
          </a:bodyPr>
          <a:lstStyle/>
          <a:p>
            <a:r>
              <a:rPr kumimoji="1" lang="en-US" altLang="ja-JP" sz="1600" dirty="0"/>
              <a:t>RF</a:t>
            </a:r>
            <a:r>
              <a:rPr kumimoji="1" lang="ja-JP" altLang="en-US" sz="1600" dirty="0"/>
              <a:t>電子銃</a:t>
            </a:r>
          </a:p>
        </p:txBody>
      </p:sp>
      <p:sp>
        <p:nvSpPr>
          <p:cNvPr id="39" name="テキスト ボックス 38">
            <a:extLst>
              <a:ext uri="{FF2B5EF4-FFF2-40B4-BE49-F238E27FC236}">
                <a16:creationId xmlns:a16="http://schemas.microsoft.com/office/drawing/2014/main" id="{352E855A-2C4D-43CB-B444-527713C00210}"/>
              </a:ext>
            </a:extLst>
          </p:cNvPr>
          <p:cNvSpPr txBox="1"/>
          <p:nvPr/>
        </p:nvSpPr>
        <p:spPr>
          <a:xfrm>
            <a:off x="7794178" y="1119690"/>
            <a:ext cx="2799164" cy="7241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en-US" altLang="ja-JP" dirty="0">
                <a:solidFill>
                  <a:srgbClr val="002060"/>
                </a:solidFill>
              </a:rPr>
              <a:t>24</a:t>
            </a:r>
            <a:r>
              <a:rPr kumimoji="1" lang="ja-JP" altLang="en-US" dirty="0">
                <a:solidFill>
                  <a:srgbClr val="002060"/>
                </a:solidFill>
              </a:rPr>
              <a:t>度ライン合流部</a:t>
            </a:r>
            <a:r>
              <a:rPr kumimoji="1" lang="en-US" altLang="ja-JP" dirty="0">
                <a:solidFill>
                  <a:srgbClr val="002060"/>
                </a:solidFill>
              </a:rPr>
              <a:t>Bend</a:t>
            </a:r>
          </a:p>
          <a:p>
            <a:r>
              <a:rPr lang="en-US" altLang="ja-JP" dirty="0">
                <a:solidFill>
                  <a:srgbClr val="002060"/>
                </a:solidFill>
              </a:rPr>
              <a:t>  2</a:t>
            </a:r>
            <a:r>
              <a:rPr lang="ja-JP" altLang="en-US" dirty="0">
                <a:solidFill>
                  <a:srgbClr val="002060"/>
                </a:solidFill>
              </a:rPr>
              <a:t>台</a:t>
            </a:r>
            <a:endParaRPr kumimoji="1" lang="en-US" altLang="ja-JP" dirty="0">
              <a:solidFill>
                <a:srgbClr val="002060"/>
              </a:solidFill>
            </a:endParaRPr>
          </a:p>
        </p:txBody>
      </p:sp>
    </p:spTree>
    <p:extLst>
      <p:ext uri="{BB962C8B-B14F-4D97-AF65-F5344CB8AC3E}">
        <p14:creationId xmlns:p14="http://schemas.microsoft.com/office/powerpoint/2010/main" val="7587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67255-9629-4083-85A9-AB9A14C30C82}"/>
              </a:ext>
            </a:extLst>
          </p:cNvPr>
          <p:cNvSpPr>
            <a:spLocks noGrp="1"/>
          </p:cNvSpPr>
          <p:nvPr>
            <p:ph type="title"/>
          </p:nvPr>
        </p:nvSpPr>
        <p:spPr/>
        <p:txBody>
          <a:bodyPr/>
          <a:lstStyle/>
          <a:p>
            <a:r>
              <a:rPr kumimoji="1" lang="ja-JP" altLang="en-US" dirty="0"/>
              <a:t>本題</a:t>
            </a:r>
            <a:r>
              <a:rPr kumimoji="1" lang="en-US" altLang="ja-JP" dirty="0"/>
              <a:t>(</a:t>
            </a:r>
            <a:r>
              <a:rPr kumimoji="1" lang="ja-JP" altLang="en-US" dirty="0"/>
              <a:t>皆さんの興味</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60FE8877-9BD6-4A09-96AD-E323F9B33E82}"/>
              </a:ext>
            </a:extLst>
          </p:cNvPr>
          <p:cNvSpPr>
            <a:spLocks noGrp="1"/>
          </p:cNvSpPr>
          <p:nvPr>
            <p:ph sz="quarter" idx="13"/>
          </p:nvPr>
        </p:nvSpPr>
        <p:spPr>
          <a:xfrm>
            <a:off x="672980" y="1192325"/>
            <a:ext cx="9345851" cy="1971318"/>
          </a:xfrm>
        </p:spPr>
        <p:txBody>
          <a:bodyPr/>
          <a:lstStyle/>
          <a:p>
            <a:r>
              <a:rPr kumimoji="1" lang="ja-JP" altLang="en-US" sz="1800" dirty="0"/>
              <a:t>合計</a:t>
            </a:r>
            <a:r>
              <a:rPr kumimoji="1" lang="en-US" altLang="ja-JP" sz="1800" dirty="0"/>
              <a:t>66</a:t>
            </a:r>
            <a:r>
              <a:rPr kumimoji="1" lang="ja-JP" altLang="en-US" sz="1800" dirty="0"/>
              <a:t>台の置き換え</a:t>
            </a:r>
            <a:endParaRPr kumimoji="1" lang="en-US" altLang="ja-JP" sz="1800" dirty="0"/>
          </a:p>
          <a:p>
            <a:pPr lvl="1"/>
            <a:r>
              <a:rPr lang="ja-JP" altLang="en-US" sz="1800" dirty="0"/>
              <a:t>マグネットだけでなく、</a:t>
            </a:r>
            <a:endParaRPr lang="en-US" altLang="ja-JP" sz="1800" dirty="0"/>
          </a:p>
          <a:p>
            <a:pPr lvl="2"/>
            <a:r>
              <a:rPr kumimoji="1" lang="ja-JP" altLang="en-US" sz="1800" dirty="0"/>
              <a:t>電源</a:t>
            </a:r>
            <a:r>
              <a:rPr lang="ja-JP" altLang="en-US" sz="1800" dirty="0"/>
              <a:t>、制御系、インターロック、</a:t>
            </a:r>
            <a:r>
              <a:rPr kumimoji="1" lang="ja-JP" altLang="en-US" sz="1800" dirty="0"/>
              <a:t>配線</a:t>
            </a:r>
            <a:r>
              <a:rPr lang="ja-JP" altLang="en-US" sz="1800" dirty="0"/>
              <a:t>、架台、</a:t>
            </a:r>
            <a:r>
              <a:rPr kumimoji="1" lang="ja-JP" altLang="en-US" sz="1800" dirty="0"/>
              <a:t>冷却水等の全てを置き換える大工事</a:t>
            </a:r>
            <a:endParaRPr kumimoji="1" lang="en-US" altLang="ja-JP" sz="1800" dirty="0"/>
          </a:p>
          <a:p>
            <a:pPr lvl="2"/>
            <a:r>
              <a:rPr kumimoji="1" lang="ja-JP" altLang="en-US" sz="1800" dirty="0"/>
              <a:t>ソフトも大幅変更（</a:t>
            </a:r>
            <a:r>
              <a:rPr kumimoji="1" lang="en-US" altLang="ja-JP" sz="1800" dirty="0"/>
              <a:t>PV</a:t>
            </a:r>
            <a:r>
              <a:rPr kumimoji="1" lang="ja-JP" altLang="en-US" sz="1800" dirty="0"/>
              <a:t>追加</a:t>
            </a:r>
            <a:r>
              <a:rPr kumimoji="1" lang="en-US" altLang="ja-JP" sz="1800" dirty="0"/>
              <a:t>9048</a:t>
            </a:r>
            <a:r>
              <a:rPr kumimoji="1" lang="ja-JP" altLang="en-US" sz="1800" dirty="0"/>
              <a:t>）</a:t>
            </a:r>
            <a:endParaRPr kumimoji="1" lang="en-US" altLang="ja-JP" sz="1800" dirty="0"/>
          </a:p>
          <a:p>
            <a:pPr lvl="2"/>
            <a:r>
              <a:rPr kumimoji="1" lang="ja-JP" altLang="en-US" sz="1800" dirty="0"/>
              <a:t>後戻り（</a:t>
            </a:r>
            <a:r>
              <a:rPr kumimoji="1" lang="en-US" altLang="ja-JP" sz="1800" dirty="0"/>
              <a:t>DC</a:t>
            </a:r>
            <a:r>
              <a:rPr kumimoji="1" lang="ja-JP" altLang="en-US" sz="1800" dirty="0"/>
              <a:t>マグネットに戻す）は事実上不可能</a:t>
            </a:r>
            <a:endParaRPr kumimoji="1" lang="en-US" altLang="ja-JP" sz="1800" dirty="0"/>
          </a:p>
        </p:txBody>
      </p:sp>
      <p:sp>
        <p:nvSpPr>
          <p:cNvPr id="4" name="日付プレースホルダー 3">
            <a:extLst>
              <a:ext uri="{FF2B5EF4-FFF2-40B4-BE49-F238E27FC236}">
                <a16:creationId xmlns:a16="http://schemas.microsoft.com/office/drawing/2014/main" id="{F52F4637-DCA2-4C6C-BD27-827F66781CE6}"/>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45C356BC-B7E7-4A97-A40B-1A84D4ED5432}"/>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3EC02DD9-B74F-405C-A650-9E4B30AC27AB}"/>
              </a:ext>
            </a:extLst>
          </p:cNvPr>
          <p:cNvSpPr>
            <a:spLocks noGrp="1"/>
          </p:cNvSpPr>
          <p:nvPr>
            <p:ph type="sldNum" sz="quarter" idx="16"/>
          </p:nvPr>
        </p:nvSpPr>
        <p:spPr/>
        <p:txBody>
          <a:bodyPr/>
          <a:lstStyle/>
          <a:p>
            <a:fld id="{B0C199F8-A211-45E5-AEA2-CC5E857C2E77}" type="slidenum">
              <a:rPr kumimoji="1" lang="ja-JP" altLang="en-US" smtClean="0"/>
              <a:t>7</a:t>
            </a:fld>
            <a:endParaRPr kumimoji="1" lang="ja-JP" altLang="en-US"/>
          </a:p>
        </p:txBody>
      </p:sp>
      <p:sp>
        <p:nvSpPr>
          <p:cNvPr id="7" name="矢印: 下 6">
            <a:extLst>
              <a:ext uri="{FF2B5EF4-FFF2-40B4-BE49-F238E27FC236}">
                <a16:creationId xmlns:a16="http://schemas.microsoft.com/office/drawing/2014/main" id="{38D3C688-5B80-40B4-8B86-94E6A6197A74}"/>
              </a:ext>
            </a:extLst>
          </p:cNvPr>
          <p:cNvSpPr/>
          <p:nvPr/>
        </p:nvSpPr>
        <p:spPr>
          <a:xfrm>
            <a:off x="5130676" y="3203774"/>
            <a:ext cx="432048" cy="802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6EF151E-14E3-47E7-AEDD-F7346B608ED3}"/>
              </a:ext>
            </a:extLst>
          </p:cNvPr>
          <p:cNvSpPr txBox="1"/>
          <p:nvPr/>
        </p:nvSpPr>
        <p:spPr>
          <a:xfrm>
            <a:off x="1045682" y="4046307"/>
            <a:ext cx="8602035" cy="707886"/>
          </a:xfrm>
          <a:prstGeom prst="rect">
            <a:avLst/>
          </a:prstGeom>
          <a:noFill/>
        </p:spPr>
        <p:txBody>
          <a:bodyPr wrap="none" rtlCol="0">
            <a:spAutoFit/>
          </a:bodyPr>
          <a:lstStyle/>
          <a:p>
            <a:r>
              <a:rPr kumimoji="1" lang="en-US" altLang="ja-JP" sz="4000" dirty="0"/>
              <a:t>10</a:t>
            </a:r>
            <a:r>
              <a:rPr kumimoji="1" lang="ja-JP" altLang="en-US" sz="4000" dirty="0"/>
              <a:t>月の立ち上げに間に合うのですか？</a:t>
            </a:r>
          </a:p>
        </p:txBody>
      </p:sp>
      <p:sp>
        <p:nvSpPr>
          <p:cNvPr id="9" name="テキスト ボックス 8">
            <a:extLst>
              <a:ext uri="{FF2B5EF4-FFF2-40B4-BE49-F238E27FC236}">
                <a16:creationId xmlns:a16="http://schemas.microsoft.com/office/drawing/2014/main" id="{0DE81026-1652-4935-9923-44DD37F3A8A6}"/>
              </a:ext>
            </a:extLst>
          </p:cNvPr>
          <p:cNvSpPr txBox="1"/>
          <p:nvPr/>
        </p:nvSpPr>
        <p:spPr>
          <a:xfrm>
            <a:off x="188083" y="4853545"/>
            <a:ext cx="10315644" cy="7241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dirty="0">
                <a:solidFill>
                  <a:srgbClr val="002060"/>
                </a:solidFill>
              </a:rPr>
              <a:t>これまで（この半年間）の見解</a:t>
            </a:r>
            <a:endParaRPr kumimoji="1" lang="en-US" altLang="ja-JP" dirty="0">
              <a:solidFill>
                <a:srgbClr val="002060"/>
              </a:solidFill>
            </a:endParaRPr>
          </a:p>
          <a:p>
            <a:r>
              <a:rPr kumimoji="1" lang="ja-JP" altLang="en-US" dirty="0">
                <a:solidFill>
                  <a:srgbClr val="002060"/>
                </a:solidFill>
              </a:rPr>
              <a:t>　現時点で間に合わないことを示し、立ち上げを遅らせるよう依頼できる具体的な根拠はない</a:t>
            </a:r>
          </a:p>
        </p:txBody>
      </p:sp>
      <p:sp>
        <p:nvSpPr>
          <p:cNvPr id="10" name="テキスト ボックス 9">
            <a:extLst>
              <a:ext uri="{FF2B5EF4-FFF2-40B4-BE49-F238E27FC236}">
                <a16:creationId xmlns:a16="http://schemas.microsoft.com/office/drawing/2014/main" id="{6CD871CD-8301-4A0B-863A-4E0FB3621E2A}"/>
              </a:ext>
            </a:extLst>
          </p:cNvPr>
          <p:cNvSpPr txBox="1"/>
          <p:nvPr/>
        </p:nvSpPr>
        <p:spPr>
          <a:xfrm>
            <a:off x="3400789" y="6151838"/>
            <a:ext cx="3961341" cy="72417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dirty="0">
                <a:solidFill>
                  <a:srgbClr val="002060"/>
                </a:solidFill>
              </a:rPr>
              <a:t>現在の見解</a:t>
            </a:r>
            <a:endParaRPr kumimoji="1" lang="en-US" altLang="ja-JP" dirty="0">
              <a:solidFill>
                <a:srgbClr val="002060"/>
              </a:solidFill>
            </a:endParaRPr>
          </a:p>
          <a:p>
            <a:r>
              <a:rPr kumimoji="1" lang="ja-JP" altLang="en-US" dirty="0">
                <a:solidFill>
                  <a:srgbClr val="002060"/>
                </a:solidFill>
              </a:rPr>
              <a:t>　今日の発表から判断してください</a:t>
            </a:r>
          </a:p>
        </p:txBody>
      </p:sp>
    </p:spTree>
    <p:extLst>
      <p:ext uri="{BB962C8B-B14F-4D97-AF65-F5344CB8AC3E}">
        <p14:creationId xmlns:p14="http://schemas.microsoft.com/office/powerpoint/2010/main" val="20679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5CBE3-1928-4DF5-AF2F-0C5C73CB9B1D}"/>
              </a:ext>
            </a:extLst>
          </p:cNvPr>
          <p:cNvSpPr>
            <a:spLocks noGrp="1"/>
          </p:cNvSpPr>
          <p:nvPr>
            <p:ph type="title"/>
          </p:nvPr>
        </p:nvSpPr>
        <p:spPr/>
        <p:txBody>
          <a:bodyPr/>
          <a:lstStyle/>
          <a:p>
            <a:r>
              <a:rPr kumimoji="1" lang="ja-JP" altLang="en-US" dirty="0"/>
              <a:t>設置工事について </a:t>
            </a:r>
            <a:r>
              <a:rPr kumimoji="1"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81C7308C-3899-4F80-9DE4-E199F3624244}"/>
              </a:ext>
            </a:extLst>
          </p:cNvPr>
          <p:cNvSpPr>
            <a:spLocks noGrp="1"/>
          </p:cNvSpPr>
          <p:nvPr>
            <p:ph sz="quarter" idx="13"/>
          </p:nvPr>
        </p:nvSpPr>
        <p:spPr>
          <a:xfrm>
            <a:off x="737863" y="1128539"/>
            <a:ext cx="9216086" cy="5476908"/>
          </a:xfrm>
        </p:spPr>
        <p:txBody>
          <a:bodyPr/>
          <a:lstStyle/>
          <a:p>
            <a:r>
              <a:rPr lang="ja-JP" altLang="en-US" sz="2800" dirty="0"/>
              <a:t>入射器は</a:t>
            </a:r>
            <a:r>
              <a:rPr lang="en-US" altLang="ja-JP" sz="2800" dirty="0"/>
              <a:t>5/15</a:t>
            </a:r>
            <a:r>
              <a:rPr lang="ja-JP" altLang="en-US" sz="2800" dirty="0"/>
              <a:t>迄運転</a:t>
            </a:r>
            <a:endParaRPr lang="en-US" altLang="ja-JP" sz="2800" dirty="0"/>
          </a:p>
          <a:p>
            <a:pPr lvl="1"/>
            <a:r>
              <a:rPr kumimoji="1" lang="ja-JP" altLang="en-US" sz="2800" dirty="0"/>
              <a:t>この間は</a:t>
            </a:r>
            <a:r>
              <a:rPr kumimoji="1" lang="en-US" altLang="ja-JP" sz="2800" dirty="0"/>
              <a:t>DC</a:t>
            </a:r>
            <a:r>
              <a:rPr kumimoji="1" lang="ja-JP" altLang="en-US" sz="2800" dirty="0"/>
              <a:t>マグネットを使っての入射のため、</a:t>
            </a:r>
            <a:r>
              <a:rPr lang="ja-JP" altLang="en-US" sz="2800" dirty="0"/>
              <a:t>置き換え予定の</a:t>
            </a:r>
            <a:r>
              <a:rPr kumimoji="1" lang="ja-JP" altLang="en-US" sz="2800" dirty="0"/>
              <a:t>電源、マグネットその他に手をつけられない</a:t>
            </a:r>
            <a:endParaRPr kumimoji="1" lang="en-US" altLang="ja-JP" sz="2800" dirty="0"/>
          </a:p>
          <a:p>
            <a:pPr lvl="1"/>
            <a:r>
              <a:rPr lang="ja-JP" altLang="en-US" sz="2800" dirty="0"/>
              <a:t>１０月の立ち上げまでの工事可能期間は５ヶ月</a:t>
            </a:r>
            <a:endParaRPr lang="en-US" altLang="ja-JP" sz="2800" dirty="0"/>
          </a:p>
          <a:p>
            <a:pPr marL="495222" lvl="1" indent="0">
              <a:buNone/>
            </a:pPr>
            <a:r>
              <a:rPr lang="ja-JP" altLang="en-US" sz="2800" dirty="0"/>
              <a:t>　　</a:t>
            </a:r>
            <a:r>
              <a:rPr lang="en-US" altLang="ja-JP" sz="2800" dirty="0"/>
              <a:t>(</a:t>
            </a:r>
            <a:r>
              <a:rPr lang="ja-JP" altLang="en-US" sz="2800" dirty="0"/>
              <a:t>内平日は</a:t>
            </a:r>
            <a:r>
              <a:rPr lang="en-US" altLang="ja-JP" sz="2800" dirty="0"/>
              <a:t>99</a:t>
            </a:r>
            <a:r>
              <a:rPr lang="ja-JP" altLang="en-US" sz="2800" dirty="0"/>
              <a:t>日</a:t>
            </a:r>
            <a:r>
              <a:rPr lang="en-US" altLang="ja-JP" sz="2800" dirty="0"/>
              <a:t>)</a:t>
            </a:r>
          </a:p>
          <a:p>
            <a:r>
              <a:rPr kumimoji="1" lang="en-US" altLang="ja-JP" sz="3241" dirty="0"/>
              <a:t>Pulse magnet</a:t>
            </a:r>
            <a:r>
              <a:rPr kumimoji="1" lang="ja-JP" altLang="en-US" sz="3241" dirty="0"/>
              <a:t>以外の作業も色々ある</a:t>
            </a:r>
            <a:endParaRPr kumimoji="1" lang="en-US" altLang="ja-JP" sz="3241" dirty="0"/>
          </a:p>
          <a:p>
            <a:pPr lvl="1"/>
            <a:r>
              <a:rPr lang="en-US" altLang="ja-JP" sz="3240" dirty="0"/>
              <a:t>3T gun</a:t>
            </a:r>
            <a:r>
              <a:rPr lang="ja-JP" altLang="en-US" sz="3240" dirty="0"/>
              <a:t>撤去等</a:t>
            </a:r>
            <a:endParaRPr kumimoji="1" lang="ja-JP" altLang="en-US" sz="3240" dirty="0"/>
          </a:p>
        </p:txBody>
      </p:sp>
      <p:sp>
        <p:nvSpPr>
          <p:cNvPr id="4" name="日付プレースホルダー 3">
            <a:extLst>
              <a:ext uri="{FF2B5EF4-FFF2-40B4-BE49-F238E27FC236}">
                <a16:creationId xmlns:a16="http://schemas.microsoft.com/office/drawing/2014/main" id="{EB7EA5CA-94D9-4164-9803-3320D3F0B497}"/>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91DC0094-5BF7-45A8-8574-F3FECAC31A3D}"/>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07640FCF-816B-430B-B44A-1B6A57E41822}"/>
              </a:ext>
            </a:extLst>
          </p:cNvPr>
          <p:cNvSpPr>
            <a:spLocks noGrp="1"/>
          </p:cNvSpPr>
          <p:nvPr>
            <p:ph type="sldNum" sz="quarter" idx="16"/>
          </p:nvPr>
        </p:nvSpPr>
        <p:spPr/>
        <p:txBody>
          <a:bodyPr/>
          <a:lstStyle/>
          <a:p>
            <a:fld id="{B0C199F8-A211-45E5-AEA2-CC5E857C2E77}" type="slidenum">
              <a:rPr kumimoji="1" lang="ja-JP" altLang="en-US" smtClean="0"/>
              <a:t>8</a:t>
            </a:fld>
            <a:endParaRPr kumimoji="1" lang="ja-JP" altLang="en-US"/>
          </a:p>
        </p:txBody>
      </p:sp>
      <p:sp>
        <p:nvSpPr>
          <p:cNvPr id="7" name="矢印: 下 6">
            <a:extLst>
              <a:ext uri="{FF2B5EF4-FFF2-40B4-BE49-F238E27FC236}">
                <a16:creationId xmlns:a16="http://schemas.microsoft.com/office/drawing/2014/main" id="{DF7E5E06-C561-4728-840F-DF76417F6E78}"/>
              </a:ext>
            </a:extLst>
          </p:cNvPr>
          <p:cNvSpPr/>
          <p:nvPr/>
        </p:nvSpPr>
        <p:spPr>
          <a:xfrm>
            <a:off x="5058668" y="4787949"/>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56B44A4-99C3-468F-B843-C157B2B33AB9}"/>
              </a:ext>
            </a:extLst>
          </p:cNvPr>
          <p:cNvSpPr txBox="1"/>
          <p:nvPr/>
        </p:nvSpPr>
        <p:spPr>
          <a:xfrm>
            <a:off x="2745103" y="5504841"/>
            <a:ext cx="521809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3600" dirty="0">
                <a:solidFill>
                  <a:srgbClr val="002060"/>
                </a:solidFill>
              </a:rPr>
              <a:t>効率的な設置工事が重要</a:t>
            </a:r>
          </a:p>
        </p:txBody>
      </p:sp>
    </p:spTree>
    <p:extLst>
      <p:ext uri="{BB962C8B-B14F-4D97-AF65-F5344CB8AC3E}">
        <p14:creationId xmlns:p14="http://schemas.microsoft.com/office/powerpoint/2010/main" val="241553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1D360-1833-4075-B1A1-6412019630C6}"/>
              </a:ext>
            </a:extLst>
          </p:cNvPr>
          <p:cNvSpPr>
            <a:spLocks noGrp="1"/>
          </p:cNvSpPr>
          <p:nvPr>
            <p:ph type="title"/>
          </p:nvPr>
        </p:nvSpPr>
        <p:spPr/>
        <p:txBody>
          <a:bodyPr/>
          <a:lstStyle/>
          <a:p>
            <a:r>
              <a:rPr kumimoji="1" lang="ja-JP" altLang="en-US" dirty="0"/>
              <a:t>設置工事について </a:t>
            </a:r>
            <a:r>
              <a:rPr kumimoji="1" lang="en-US" altLang="ja-JP" dirty="0"/>
              <a:t>2</a:t>
            </a:r>
            <a:endParaRPr kumimoji="1" lang="ja-JP" altLang="en-US" dirty="0"/>
          </a:p>
        </p:txBody>
      </p:sp>
      <p:sp>
        <p:nvSpPr>
          <p:cNvPr id="4" name="日付プレースホルダー 3">
            <a:extLst>
              <a:ext uri="{FF2B5EF4-FFF2-40B4-BE49-F238E27FC236}">
                <a16:creationId xmlns:a16="http://schemas.microsoft.com/office/drawing/2014/main" id="{50B060ED-448E-4CAC-AF53-202FDE0578C6}"/>
              </a:ext>
            </a:extLst>
          </p:cNvPr>
          <p:cNvSpPr>
            <a:spLocks noGrp="1"/>
          </p:cNvSpPr>
          <p:nvPr>
            <p:ph type="dt" sz="half" idx="14"/>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70BB019A-CEAF-435E-9A3D-99287085348B}"/>
              </a:ext>
            </a:extLst>
          </p:cNvPr>
          <p:cNvSpPr>
            <a:spLocks noGrp="1"/>
          </p:cNvSpPr>
          <p:nvPr>
            <p:ph type="ftr" sz="quarter" idx="15"/>
          </p:nvPr>
        </p:nvSpPr>
        <p:spPr/>
        <p:txBody>
          <a:bodyPr/>
          <a:lstStyle/>
          <a:p>
            <a:endParaRPr lang="en-US" altLang="en-US" dirty="0"/>
          </a:p>
        </p:txBody>
      </p:sp>
      <p:sp>
        <p:nvSpPr>
          <p:cNvPr id="6" name="スライド番号プレースホルダー 5">
            <a:extLst>
              <a:ext uri="{FF2B5EF4-FFF2-40B4-BE49-F238E27FC236}">
                <a16:creationId xmlns:a16="http://schemas.microsoft.com/office/drawing/2014/main" id="{C8DE8E44-CB86-459D-97EA-EA5804347F3A}"/>
              </a:ext>
            </a:extLst>
          </p:cNvPr>
          <p:cNvSpPr>
            <a:spLocks noGrp="1"/>
          </p:cNvSpPr>
          <p:nvPr>
            <p:ph type="sldNum" sz="quarter" idx="16"/>
          </p:nvPr>
        </p:nvSpPr>
        <p:spPr/>
        <p:txBody>
          <a:bodyPr/>
          <a:lstStyle/>
          <a:p>
            <a:fld id="{B0C199F8-A211-45E5-AEA2-CC5E857C2E77}" type="slidenum">
              <a:rPr kumimoji="1" lang="ja-JP" altLang="en-US" smtClean="0"/>
              <a:t>9</a:t>
            </a:fld>
            <a:endParaRPr kumimoji="1" lang="ja-JP" altLang="en-US"/>
          </a:p>
        </p:txBody>
      </p:sp>
      <p:pic>
        <p:nvPicPr>
          <p:cNvPr id="7" name="コンテンツ プレースホルダー 7">
            <a:extLst>
              <a:ext uri="{FF2B5EF4-FFF2-40B4-BE49-F238E27FC236}">
                <a16:creationId xmlns:a16="http://schemas.microsoft.com/office/drawing/2014/main" id="{5BFE264C-55B1-4663-8F71-5E33996ECC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971525"/>
            <a:ext cx="5292588" cy="3528392"/>
          </a:xfrm>
          <a:prstGeom prst="rect">
            <a:avLst/>
          </a:prstGeom>
          <a:noFill/>
          <a:ln w="9525">
            <a:noFill/>
            <a:miter lim="800000"/>
            <a:headEnd/>
            <a:tailEnd/>
          </a:ln>
        </p:spPr>
      </p:pic>
      <p:pic>
        <p:nvPicPr>
          <p:cNvPr id="11" name="図 10">
            <a:extLst>
              <a:ext uri="{FF2B5EF4-FFF2-40B4-BE49-F238E27FC236}">
                <a16:creationId xmlns:a16="http://schemas.microsoft.com/office/drawing/2014/main" id="{34784193-F8E3-453A-8802-5F1545DF1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909"/>
          <a:stretch/>
        </p:blipFill>
        <p:spPr>
          <a:xfrm>
            <a:off x="5411225" y="971525"/>
            <a:ext cx="5280587" cy="3528392"/>
          </a:xfrm>
          <a:prstGeom prst="rect">
            <a:avLst/>
          </a:prstGeom>
        </p:spPr>
      </p:pic>
      <p:sp>
        <p:nvSpPr>
          <p:cNvPr id="3" name="矢印: 右 2">
            <a:extLst>
              <a:ext uri="{FF2B5EF4-FFF2-40B4-BE49-F238E27FC236}">
                <a16:creationId xmlns:a16="http://schemas.microsoft.com/office/drawing/2014/main" id="{0BA6D8C0-2CC0-47F0-8A12-70EF8E1AD9BB}"/>
              </a:ext>
            </a:extLst>
          </p:cNvPr>
          <p:cNvSpPr/>
          <p:nvPr/>
        </p:nvSpPr>
        <p:spPr>
          <a:xfrm>
            <a:off x="5034738" y="2555701"/>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327886"/>
      </p:ext>
    </p:extLst>
  </p:cSld>
  <p:clrMapOvr>
    <a:masterClrMapping/>
  </p:clrMapOvr>
</p:sld>
</file>

<file path=ppt/theme/theme1.xml><?xml version="1.0" encoding="utf-8"?>
<a:theme xmlns:a="http://schemas.openxmlformats.org/drawingml/2006/main" name="ppt-template1">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91A7A7B-30AD-4F03-9D45-FF0C42E51316}" vid="{75DBB1EE-99AD-47B0-8071-34FCA5F9D1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main-v2</Template>
  <TotalTime>12973</TotalTime>
  <Words>2029</Words>
  <Application>Microsoft Office PowerPoint</Application>
  <PresentationFormat>ユーザー設定</PresentationFormat>
  <Paragraphs>437</Paragraphs>
  <Slides>36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ＭＳ Ｐゴシック</vt:lpstr>
      <vt:lpstr>Arial</vt:lpstr>
      <vt:lpstr>Calibri</vt:lpstr>
      <vt:lpstr>Times New Roman</vt:lpstr>
      <vt:lpstr>Wingdings</vt:lpstr>
      <vt:lpstr>ppt-template1</vt:lpstr>
      <vt:lpstr>Pulse magnetの現状</vt:lpstr>
      <vt:lpstr>目次</vt:lpstr>
      <vt:lpstr>目次</vt:lpstr>
      <vt:lpstr>Pulse magnet導入の目的</vt:lpstr>
      <vt:lpstr>Pulse magnet置き換え箇所 1</vt:lpstr>
      <vt:lpstr>Pulse magnet置き換え箇所 2 </vt:lpstr>
      <vt:lpstr>本題(皆さんの興味)</vt:lpstr>
      <vt:lpstr>設置工事について 1</vt:lpstr>
      <vt:lpstr>設置工事について 2</vt:lpstr>
      <vt:lpstr>設置工事について 3</vt:lpstr>
      <vt:lpstr>設置工事について 4</vt:lpstr>
      <vt:lpstr>設置工事について 5</vt:lpstr>
      <vt:lpstr>ソフトの開発</vt:lpstr>
      <vt:lpstr>今後の予定</vt:lpstr>
      <vt:lpstr>まとめ</vt:lpstr>
      <vt:lpstr>目次</vt:lpstr>
      <vt:lpstr>設計方針</vt:lpstr>
      <vt:lpstr>設計方針</vt:lpstr>
      <vt:lpstr>機器構成</vt:lpstr>
      <vt:lpstr>想定耐用年数</vt:lpstr>
      <vt:lpstr>独自開発に対する費用体効果</vt:lpstr>
      <vt:lpstr>設計方針</vt:lpstr>
      <vt:lpstr>エネルギー回収型パルス電源</vt:lpstr>
      <vt:lpstr>PowerPoint プレゼンテーション</vt:lpstr>
      <vt:lpstr>Pulse Q driver性能評価</vt:lpstr>
      <vt:lpstr>設計方針</vt:lpstr>
      <vt:lpstr>要求スペック</vt:lpstr>
      <vt:lpstr>VMEとPXIeの比較と今回の機器構成</vt:lpstr>
      <vt:lpstr>設計方針</vt:lpstr>
      <vt:lpstr>Interlockに関する検討 1</vt:lpstr>
      <vt:lpstr>Interlockに関する検討 2</vt:lpstr>
      <vt:lpstr>Interlockに関する検討 3</vt:lpstr>
      <vt:lpstr>設計方針</vt:lpstr>
      <vt:lpstr>データの保存</vt:lpstr>
      <vt:lpstr>今後の課題 1</vt:lpstr>
      <vt:lpstr>今後の課題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 Enomoto</dc:creator>
  <cp:lastModifiedBy>Y. Enomoto</cp:lastModifiedBy>
  <cp:revision>267</cp:revision>
  <cp:lastPrinted>2017-07-05T02:01:49Z</cp:lastPrinted>
  <dcterms:created xsi:type="dcterms:W3CDTF">2017-04-15T10:16:12Z</dcterms:created>
  <dcterms:modified xsi:type="dcterms:W3CDTF">2017-09-07T15:35:22Z</dcterms:modified>
</cp:coreProperties>
</file>