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bin" ContentType="application/vnd.openxmlformats-officedocument.oleObject"/>
  <Default Extension="vml" ContentType="application/vnd.openxmlformats-officedocument.vmlDrawing"/>
  <Default Extension="tif" ContentType="image/tiff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395" r:id="rId2"/>
    <p:sldId id="258" r:id="rId3"/>
    <p:sldId id="396" r:id="rId4"/>
    <p:sldId id="397" r:id="rId5"/>
    <p:sldId id="398" r:id="rId6"/>
    <p:sldId id="402" r:id="rId7"/>
    <p:sldId id="403" r:id="rId8"/>
    <p:sldId id="340" r:id="rId9"/>
    <p:sldId id="415" r:id="rId10"/>
    <p:sldId id="416" r:id="rId11"/>
    <p:sldId id="419" r:id="rId12"/>
    <p:sldId id="417" r:id="rId13"/>
    <p:sldId id="418" r:id="rId14"/>
    <p:sldId id="400" r:id="rId15"/>
    <p:sldId id="420" r:id="rId16"/>
    <p:sldId id="401" r:id="rId17"/>
    <p:sldId id="399" r:id="rId18"/>
    <p:sldId id="404" r:id="rId19"/>
    <p:sldId id="421" r:id="rId20"/>
    <p:sldId id="406" r:id="rId21"/>
    <p:sldId id="407" r:id="rId22"/>
    <p:sldId id="408" r:id="rId23"/>
    <p:sldId id="405" r:id="rId24"/>
    <p:sldId id="436" r:id="rId25"/>
    <p:sldId id="422" r:id="rId26"/>
    <p:sldId id="424" r:id="rId27"/>
    <p:sldId id="425" r:id="rId28"/>
    <p:sldId id="423" r:id="rId29"/>
    <p:sldId id="410" r:id="rId30"/>
    <p:sldId id="411" r:id="rId31"/>
    <p:sldId id="426" r:id="rId32"/>
    <p:sldId id="428" r:id="rId33"/>
    <p:sldId id="427" r:id="rId34"/>
    <p:sldId id="429" r:id="rId35"/>
    <p:sldId id="430" r:id="rId36"/>
    <p:sldId id="431" r:id="rId37"/>
    <p:sldId id="432" r:id="rId38"/>
    <p:sldId id="433" r:id="rId39"/>
    <p:sldId id="434" r:id="rId40"/>
    <p:sldId id="274" r:id="rId41"/>
    <p:sldId id="409" r:id="rId42"/>
    <p:sldId id="412" r:id="rId43"/>
    <p:sldId id="414" r:id="rId44"/>
    <p:sldId id="435" r:id="rId45"/>
    <p:sldId id="437" r:id="rId46"/>
    <p:sldId id="438" r:id="rId47"/>
    <p:sldId id="439" r:id="rId48"/>
  </p:sldIdLst>
  <p:sldSz cx="9144000" cy="6858000" type="screen4x3"/>
  <p:notesSz cx="6858000" cy="9144000"/>
  <p:defaultTextStyle>
    <a:defPPr>
      <a:defRPr lang="ja-JP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32"/>
    <p:restoredTop sz="91431"/>
  </p:normalViewPr>
  <p:slideViewPr>
    <p:cSldViewPr snapToGrid="0" snapToObjects="1">
      <p:cViewPr varScale="1">
        <p:scale>
          <a:sx n="166" d="100"/>
          <a:sy n="166" d="100"/>
        </p:scale>
        <p:origin x="208" y="952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Relationship Id="rId2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Relationship Id="rId2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AF23DC2-81BC-9A44-B65E-20AE146DBF34}" type="datetimeFigureOut">
              <a:rPr lang="ja-JP" altLang="en-US"/>
              <a:pPr/>
              <a:t>2017/9/5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noProof="0" smtClean="0"/>
              <a:t>マスター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548ED2B-AC4E-1549-B607-7F195E01F57E}" type="slidenum">
              <a:rPr lang="ja-JP" altLang="en-US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fr-FR" smtClean="0"/>
          </a:p>
        </p:txBody>
      </p:sp>
      <p:sp>
        <p:nvSpPr>
          <p:cNvPr id="460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7598DA-3724-4FEE-AA0B-0508E18FEE01}" type="slidenum">
              <a:rPr lang="it-IT" alt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it-IT" altLang="fr-FR"/>
          </a:p>
        </p:txBody>
      </p:sp>
    </p:spTree>
    <p:extLst>
      <p:ext uri="{BB962C8B-B14F-4D97-AF65-F5344CB8AC3E}">
        <p14:creationId xmlns:p14="http://schemas.microsoft.com/office/powerpoint/2010/main" val="502536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8ED2B-AC4E-1549-B607-7F195E01F57E}" type="slidenum">
              <a:rPr lang="ja-JP" altLang="en-US" smtClean="0"/>
              <a:pPr/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15824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fr-FR" smtClean="0"/>
          </a:p>
        </p:txBody>
      </p:sp>
      <p:sp>
        <p:nvSpPr>
          <p:cNvPr id="39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AF5511-2248-4B49-B51D-5683E44E1ADC}" type="slidenum">
              <a:rPr lang="it-IT" alt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it-IT" altLang="fr-FR"/>
          </a:p>
        </p:txBody>
      </p:sp>
    </p:spTree>
    <p:extLst>
      <p:ext uri="{BB962C8B-B14F-4D97-AF65-F5344CB8AC3E}">
        <p14:creationId xmlns:p14="http://schemas.microsoft.com/office/powerpoint/2010/main" val="174619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9B411-FC01-47EA-BE27-C390363BBCF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5034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8ED2B-AC4E-1549-B607-7F195E01F57E}" type="slidenum">
              <a:rPr lang="ja-JP" altLang="en-US" smtClean="0"/>
              <a:pPr/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39558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88A914-AC8D-164C-B7B3-D4B3F0313DDC}" type="datetimeFigureOut">
              <a:rPr lang="ja-JP" altLang="en-US"/>
              <a:pPr/>
              <a:t>2017/9/5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FB6910-FD06-0D4D-813E-D170C10F0D7F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41134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C90BDD-8AFF-AA41-AEC4-ABAA86A0DB58}" type="datetimeFigureOut">
              <a:rPr lang="ja-JP" altLang="en-US"/>
              <a:pPr/>
              <a:t>2017/9/5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940157-459A-7740-BD45-14BC4B380CFE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1535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7A118A-21A7-8A4F-A98B-089D2EC338EC}" type="datetimeFigureOut">
              <a:rPr lang="ja-JP" altLang="en-US"/>
              <a:pPr/>
              <a:t>2017/9/5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965081-B0EB-7B48-B766-9F0668D2C1F1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07667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uperKEKB_logo_b.png" descr="SuperKEKB_logo_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523" y="26789"/>
            <a:ext cx="1266435" cy="625078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タイトルテキスト"/>
          <p:cNvSpPr>
            <a:spLocks noGrp="1"/>
          </p:cNvSpPr>
          <p:nvPr>
            <p:ph type="title"/>
          </p:nvPr>
        </p:nvSpPr>
        <p:spPr>
          <a:xfrm>
            <a:off x="1660922" y="0"/>
            <a:ext cx="7500938" cy="642938"/>
          </a:xfrm>
          <a:prstGeom prst="rect">
            <a:avLst/>
          </a:prstGeom>
          <a:solidFill>
            <a:srgbClr val="0433FF"/>
          </a:solidFill>
        </p:spPr>
        <p:txBody>
          <a:bodyPr lIns="190500" tIns="190500" rIns="190500" bIns="190500"/>
          <a:lstStyle>
            <a:lvl1pPr algn="r">
              <a:defRPr sz="2250" b="1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34" name="スライド番号"/>
          <p:cNvSpPr>
            <a:spLocks noGrp="1"/>
          </p:cNvSpPr>
          <p:nvPr>
            <p:ph type="sldNum" sz="quarter" idx="2"/>
          </p:nvPr>
        </p:nvSpPr>
        <p:spPr>
          <a:xfrm>
            <a:off x="8806581" y="6545461"/>
            <a:ext cx="219423" cy="223242"/>
          </a:xfrm>
          <a:prstGeom prst="rect">
            <a:avLst/>
          </a:prstGeom>
        </p:spPr>
        <p:txBody>
          <a:bodyPr/>
          <a:lstStyle>
            <a:lvl1pPr>
              <a:defRPr sz="984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551968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5E0A02-B832-684D-86D2-7D1BE871029B}" type="datetimeFigureOut">
              <a:rPr lang="ja-JP" altLang="en-US"/>
              <a:pPr/>
              <a:t>2017/9/5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0E4617-7012-0545-86BE-2E0CA06A15BD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7276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4131F1-7BD2-7346-ACBA-901AEB63C36B}" type="datetimeFigureOut">
              <a:rPr lang="ja-JP" altLang="en-US"/>
              <a:pPr/>
              <a:t>2017/9/5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B8FBC6-7F98-4841-B620-99E5C9F3379C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34653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F5A83A-EFD6-694C-A376-41AB30DB38EB}" type="datetimeFigureOut">
              <a:rPr lang="ja-JP" altLang="en-US"/>
              <a:pPr/>
              <a:t>2017/9/5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51AA58-76FB-1940-8B97-673C634A5A3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9433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7419A0-0C8C-A84C-86A0-0C012E7A5B84}" type="datetimeFigureOut">
              <a:rPr lang="ja-JP" altLang="en-US"/>
              <a:pPr/>
              <a:t>2017/9/5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0BA796-8C23-1F4F-9926-97C635AD5538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46161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07EA0B-E8C0-154C-90AD-581D9C8EC1C6}" type="datetimeFigureOut">
              <a:rPr lang="ja-JP" altLang="en-US"/>
              <a:pPr/>
              <a:t>2017/9/5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89C0FF-6B23-8340-8E0D-B861DB8EDCBD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3035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3B0EB6-8204-E646-82BF-A73669CEAA7E}" type="datetimeFigureOut">
              <a:rPr lang="ja-JP" altLang="en-US"/>
              <a:pPr/>
              <a:t>2017/9/5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4BE98-DD8E-C34C-A1F3-C08D215F0772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90340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5A740A-3961-764C-B71D-A5A6FDC4930C}" type="datetimeFigureOut">
              <a:rPr lang="ja-JP" altLang="en-US"/>
              <a:pPr/>
              <a:t>2017/9/5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B377AB-0E07-8549-89E7-8CBD93A3EA28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5123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EB012E-F3B6-9E45-B502-07CBFA2886F0}" type="datetimeFigureOut">
              <a:rPr lang="ja-JP" altLang="en-US"/>
              <a:pPr/>
              <a:t>2017/9/5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602A1-7AFE-2F4D-9AE1-F414F3D98E36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0022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50239AF6-6F92-1345-9CE5-E5477A155BA5}" type="datetimeFigureOut">
              <a:rPr lang="ja-JP" altLang="en-US"/>
              <a:pPr/>
              <a:t>2017/9/5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BE4A5BF-092A-FE4E-BB4C-E908A08B3148}" type="slidenum">
              <a:rPr lang="ja-JP" altLang="en-US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rgbClr val="0000FF"/>
          </a:solidFill>
          <a:latin typeface="Marker Felt"/>
          <a:ea typeface="+mj-ea"/>
          <a:cs typeface="Marker Felt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0000FF"/>
          </a:solidFill>
          <a:latin typeface="Marker Felt" charset="0"/>
          <a:ea typeface="ＭＳ Ｐゴシック" charset="0"/>
          <a:cs typeface="Marker Felt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0000FF"/>
          </a:solidFill>
          <a:latin typeface="Marker Felt" charset="0"/>
          <a:ea typeface="ＭＳ Ｐゴシック" charset="0"/>
          <a:cs typeface="Marker Felt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0000FF"/>
          </a:solidFill>
          <a:latin typeface="Marker Felt" charset="0"/>
          <a:ea typeface="ＭＳ Ｐゴシック" charset="0"/>
          <a:cs typeface="Marker Felt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0000FF"/>
          </a:solidFill>
          <a:latin typeface="Marker Felt" charset="0"/>
          <a:ea typeface="ＭＳ Ｐゴシック" charset="0"/>
          <a:cs typeface="Marker Felt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0000FF"/>
          </a:solidFill>
          <a:latin typeface="Marker Felt" charset="0"/>
          <a:ea typeface="ＭＳ Ｐゴシック" charset="0"/>
          <a:cs typeface="Marker Felt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0000FF"/>
          </a:solidFill>
          <a:latin typeface="Marker Felt" charset="0"/>
          <a:ea typeface="ＭＳ Ｐゴシック" charset="0"/>
          <a:cs typeface="Marker Felt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0000FF"/>
          </a:solidFill>
          <a:latin typeface="Marker Felt" charset="0"/>
          <a:ea typeface="ＭＳ Ｐゴシック" charset="0"/>
          <a:cs typeface="Marker Felt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0000FF"/>
          </a:solidFill>
          <a:latin typeface="Marker Felt" charset="0"/>
          <a:ea typeface="ＭＳ Ｐゴシック" charset="0"/>
          <a:cs typeface="Marker Felt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4" Type="http://schemas.openxmlformats.org/officeDocument/2006/relationships/image" Target="../media/image8.GIF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7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3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34.wmf"/><Relationship Id="rId8" Type="http://schemas.openxmlformats.org/officeDocument/2006/relationships/image" Target="../media/image36.tif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"/><Relationship Id="rId4" Type="http://schemas.openxmlformats.org/officeDocument/2006/relationships/image" Target="../media/image36.tiff"/><Relationship Id="rId5" Type="http://schemas.openxmlformats.org/officeDocument/2006/relationships/oleObject" Target="../embeddings/oleObject3.bin"/><Relationship Id="rId6" Type="http://schemas.openxmlformats.org/officeDocument/2006/relationships/image" Target="../media/image43.w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44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jpeg"/><Relationship Id="rId3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Relationship Id="rId3" Type="http://schemas.openxmlformats.org/officeDocument/2006/relationships/image" Target="../media/image7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EKair2004-01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8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222144"/>
            <a:ext cx="7772400" cy="2614612"/>
          </a:xfrm>
        </p:spPr>
        <p:txBody>
          <a:bodyPr>
            <a:norm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ルミノシティ調整</a:t>
            </a:r>
            <a:endParaRPr kumimoji="1" lang="ja-JP" altLang="en-US" dirty="0">
              <a:solidFill>
                <a:schemeClr val="bg1"/>
              </a:solidFill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873304" y="4759503"/>
            <a:ext cx="7397392" cy="1752600"/>
          </a:xfrm>
        </p:spPr>
        <p:txBody>
          <a:bodyPr>
            <a:no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Y. Funakoshi</a:t>
            </a:r>
          </a:p>
          <a:p>
            <a:r>
              <a:rPr lang="en-US" altLang="ja-JP" sz="2800" dirty="0" smtClean="0">
                <a:solidFill>
                  <a:schemeClr val="bg1"/>
                </a:solidFill>
              </a:rPr>
              <a:t>Accelerator </a:t>
            </a:r>
            <a:r>
              <a:rPr lang="en-US" altLang="ja-JP" sz="2800" dirty="0">
                <a:solidFill>
                  <a:schemeClr val="bg1"/>
                </a:solidFill>
              </a:rPr>
              <a:t>Laboratory, KEK</a:t>
            </a:r>
            <a:endParaRPr kumimoji="1" lang="en-US" altLang="ja-JP" sz="2800" dirty="0" smtClean="0">
              <a:solidFill>
                <a:schemeClr val="bg1"/>
              </a:solidFill>
            </a:endParaRPr>
          </a:p>
          <a:p>
            <a:r>
              <a:rPr lang="en-US" altLang="ja-JP" sz="2800" dirty="0" smtClean="0">
                <a:solidFill>
                  <a:schemeClr val="bg1"/>
                </a:solidFill>
              </a:rPr>
              <a:t>2017.9.8@SuperKEKB</a:t>
            </a:r>
            <a:r>
              <a:rPr lang="ja-JP" altLang="en-US" sz="2800" dirty="0" smtClean="0">
                <a:solidFill>
                  <a:schemeClr val="bg1"/>
                </a:solidFill>
              </a:rPr>
              <a:t>国内レビュー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2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14" y="104698"/>
            <a:ext cx="9144000" cy="659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6" y="3642732"/>
            <a:ext cx="2708435" cy="135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76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3" b="17814"/>
          <a:stretch/>
        </p:blipFill>
        <p:spPr>
          <a:xfrm>
            <a:off x="87275" y="5407720"/>
            <a:ext cx="5183579" cy="1405656"/>
          </a:xfrm>
          <a:prstGeom prst="rect">
            <a:avLst/>
          </a:prstGeom>
        </p:spPr>
      </p:pic>
      <p:sp>
        <p:nvSpPr>
          <p:cNvPr id="20482" name="Rectangle 2"/>
          <p:cNvSpPr txBox="1">
            <a:spLocks noChangeArrowheads="1"/>
          </p:cNvSpPr>
          <p:nvPr/>
        </p:nvSpPr>
        <p:spPr bwMode="auto">
          <a:xfrm>
            <a:off x="-14828" y="-27384"/>
            <a:ext cx="9144000" cy="72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fr-FR" altLang="fr-FR" sz="2600" b="1" dirty="0" err="1">
                <a:solidFill>
                  <a:srgbClr val="D60093"/>
                </a:solidFill>
              </a:rPr>
              <a:t>Fast</a:t>
            </a:r>
            <a:r>
              <a:rPr lang="fr-FR" altLang="fr-FR" sz="2600" b="1" dirty="0">
                <a:solidFill>
                  <a:srgbClr val="D60093"/>
                </a:solidFill>
              </a:rPr>
              <a:t> </a:t>
            </a:r>
            <a:r>
              <a:rPr lang="fr-FR" altLang="fr-FR" sz="2600" b="1" dirty="0" err="1">
                <a:solidFill>
                  <a:srgbClr val="D60093"/>
                </a:solidFill>
              </a:rPr>
              <a:t>l</a:t>
            </a:r>
            <a:r>
              <a:rPr lang="fr-FR" altLang="fr-FR" sz="2600" b="1" dirty="0" err="1" smtClean="0">
                <a:solidFill>
                  <a:srgbClr val="D60093"/>
                </a:solidFill>
              </a:rPr>
              <a:t>uminosity</a:t>
            </a:r>
            <a:r>
              <a:rPr lang="fr-FR" altLang="fr-FR" sz="2600" b="1" dirty="0" smtClean="0">
                <a:solidFill>
                  <a:srgbClr val="D60093"/>
                </a:solidFill>
              </a:rPr>
              <a:t> </a:t>
            </a:r>
            <a:r>
              <a:rPr lang="fr-FR" altLang="fr-FR" sz="2600" b="1" dirty="0">
                <a:solidFill>
                  <a:srgbClr val="D60093"/>
                </a:solidFill>
              </a:rPr>
              <a:t>m</a:t>
            </a:r>
            <a:r>
              <a:rPr lang="fr-FR" altLang="fr-FR" sz="2600" b="1" dirty="0" smtClean="0">
                <a:solidFill>
                  <a:srgbClr val="D60093"/>
                </a:solidFill>
              </a:rPr>
              <a:t>onitoring  </a:t>
            </a:r>
            <a:r>
              <a:rPr lang="fr-FR" altLang="fr-FR" sz="2600" b="1" dirty="0">
                <a:solidFill>
                  <a:srgbClr val="D60093"/>
                </a:solidFill>
              </a:rPr>
              <a:t>- </a:t>
            </a:r>
            <a:r>
              <a:rPr lang="fr-FR" altLang="fr-FR" sz="2600" b="1" dirty="0" smtClean="0">
                <a:solidFill>
                  <a:srgbClr val="D60093"/>
                </a:solidFill>
              </a:rPr>
              <a:t>Plan for 2018 (</a:t>
            </a:r>
            <a:r>
              <a:rPr lang="fr-FR" altLang="fr-FR" sz="2000" b="1" dirty="0" smtClean="0">
                <a:solidFill>
                  <a:srgbClr val="D60093"/>
                </a:solidFill>
              </a:rPr>
              <a:t>and </a:t>
            </a:r>
            <a:r>
              <a:rPr lang="fr-FR" altLang="fr-FR" sz="2000" b="1" dirty="0" err="1" smtClean="0">
                <a:solidFill>
                  <a:srgbClr val="D60093"/>
                </a:solidFill>
              </a:rPr>
              <a:t>beyond</a:t>
            </a:r>
            <a:r>
              <a:rPr lang="fr-FR" altLang="fr-FR" sz="2000" b="1" dirty="0" smtClean="0">
                <a:solidFill>
                  <a:srgbClr val="D60093"/>
                </a:solidFill>
              </a:rPr>
              <a:t>... </a:t>
            </a:r>
            <a:r>
              <a:rPr lang="fr-FR" altLang="fr-FR" sz="2600" b="1" dirty="0" smtClean="0">
                <a:solidFill>
                  <a:srgbClr val="D60093"/>
                </a:solidFill>
              </a:rPr>
              <a:t>) (1) </a:t>
            </a:r>
            <a:endParaRPr lang="fr-FR" altLang="fr-FR" sz="2600" b="1" dirty="0">
              <a:solidFill>
                <a:srgbClr val="D60093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9375" y="692696"/>
            <a:ext cx="902970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fr-FR" sz="1600" b="1" dirty="0" smtClean="0">
                <a:latin typeface="+mn-lt"/>
                <a:ea typeface="MS PGothic" pitchFamily="34" charset="-128"/>
                <a:cs typeface="+mn-cs"/>
              </a:rPr>
              <a:t>   </a:t>
            </a:r>
            <a:r>
              <a:rPr lang="en-US" altLang="fr-FR" sz="1600" b="1" dirty="0" smtClean="0">
                <a:solidFill>
                  <a:srgbClr val="9933FF"/>
                </a:solidFill>
                <a:latin typeface="+mn-lt"/>
                <a:ea typeface="MS PGothic" pitchFamily="34" charset="-128"/>
              </a:rPr>
              <a:t>01</a:t>
            </a:r>
            <a:r>
              <a:rPr lang="en-US" altLang="fr-FR" sz="1600" b="1" dirty="0" smtClean="0">
                <a:solidFill>
                  <a:srgbClr val="9933FF"/>
                </a:solidFill>
                <a:latin typeface="+mn-lt"/>
                <a:ea typeface="MS PGothic" pitchFamily="34" charset="-128"/>
                <a:cs typeface="+mn-cs"/>
              </a:rPr>
              <a:t>/2018-06/2018</a:t>
            </a:r>
            <a:r>
              <a:rPr lang="en-US" altLang="fr-FR" sz="1600" b="1" dirty="0">
                <a:solidFill>
                  <a:srgbClr val="9933FF"/>
                </a:solidFill>
                <a:latin typeface="+mn-lt"/>
                <a:ea typeface="MS PGothic" pitchFamily="34" charset="-128"/>
                <a:cs typeface="+mn-cs"/>
              </a:rPr>
              <a:t>: tests during phase II of </a:t>
            </a:r>
            <a:r>
              <a:rPr lang="en-US" altLang="fr-FR" sz="1600" b="1" dirty="0" err="1">
                <a:solidFill>
                  <a:srgbClr val="9933FF"/>
                </a:solidFill>
                <a:latin typeface="+mn-lt"/>
                <a:ea typeface="MS PGothic" pitchFamily="34" charset="-128"/>
                <a:cs typeface="+mn-cs"/>
              </a:rPr>
              <a:t>SuperKEKB</a:t>
            </a:r>
            <a:r>
              <a:rPr lang="en-US" altLang="fr-FR" sz="1600" b="1" dirty="0">
                <a:solidFill>
                  <a:srgbClr val="9933FF"/>
                </a:solidFill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en-US" altLang="fr-FR" sz="1600" b="1" dirty="0" smtClean="0">
                <a:solidFill>
                  <a:srgbClr val="9933FF"/>
                </a:solidFill>
                <a:latin typeface="+mn-lt"/>
                <a:ea typeface="MS PGothic" pitchFamily="34" charset="-128"/>
                <a:cs typeface="+mn-cs"/>
              </a:rPr>
              <a:t>commissioning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en-US" altLang="fr-FR" sz="400" b="1" dirty="0">
              <a:solidFill>
                <a:srgbClr val="9933FF"/>
              </a:solidFill>
              <a:latin typeface="+mn-lt"/>
              <a:ea typeface="MS PGothic" pitchFamily="34" charset="-128"/>
              <a:cs typeface="+mn-cs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fr-FR" sz="1600" b="1" dirty="0" smtClean="0">
                <a:latin typeface="+mn-lt"/>
                <a:ea typeface="MS PGothic" pitchFamily="34" charset="-128"/>
                <a:cs typeface="+mn-cs"/>
              </a:rPr>
              <a:t>   </a:t>
            </a:r>
            <a:r>
              <a:rPr lang="en-US" altLang="fr-FR" sz="1600" b="1" dirty="0">
                <a:latin typeface="+mn-lt"/>
                <a:ea typeface="MS PGothic" pitchFamily="34" charset="-128"/>
                <a:cs typeface="+mn-cs"/>
              </a:rPr>
              <a:t>- </a:t>
            </a:r>
            <a:r>
              <a:rPr lang="en-US" altLang="fr-FR" sz="1600" b="1" dirty="0" err="1">
                <a:latin typeface="+mn-lt"/>
                <a:ea typeface="MS PGothic" pitchFamily="34" charset="-128"/>
                <a:cs typeface="+mn-cs"/>
              </a:rPr>
              <a:t>Bhabha</a:t>
            </a:r>
            <a:r>
              <a:rPr lang="en-US" altLang="fr-FR" sz="1600" b="1" dirty="0"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en-US" altLang="fr-FR" sz="1600" b="1" dirty="0" smtClean="0">
                <a:latin typeface="+mn-lt"/>
                <a:ea typeface="MS PGothic" pitchFamily="34" charset="-128"/>
                <a:cs typeface="+mn-cs"/>
              </a:rPr>
              <a:t>acquisition and first luminosity measurement tests</a:t>
            </a:r>
            <a:endParaRPr lang="en-US" altLang="fr-FR" sz="1600" b="1" dirty="0">
              <a:latin typeface="+mn-lt"/>
              <a:ea typeface="MS PGothic" pitchFamily="34" charset="-128"/>
              <a:cs typeface="+mn-cs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fr-FR" sz="1600" b="1" dirty="0">
                <a:latin typeface="+mn-lt"/>
                <a:ea typeface="MS PGothic" pitchFamily="34" charset="-128"/>
                <a:cs typeface="+mn-cs"/>
              </a:rPr>
              <a:t>   - Single beam background </a:t>
            </a:r>
            <a:r>
              <a:rPr lang="en-US" altLang="fr-FR" sz="1600" b="1" dirty="0" smtClean="0">
                <a:latin typeface="+mn-lt"/>
                <a:ea typeface="MS PGothic" pitchFamily="34" charset="-128"/>
                <a:cs typeface="+mn-cs"/>
              </a:rPr>
              <a:t>characterization</a:t>
            </a:r>
            <a:endParaRPr lang="en-US" altLang="fr-FR" sz="1600" b="1" dirty="0">
              <a:latin typeface="+mn-lt"/>
              <a:ea typeface="MS PGothic" pitchFamily="34" charset="-128"/>
              <a:cs typeface="+mn-cs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fr-FR" sz="1600" b="1" dirty="0" smtClean="0">
                <a:latin typeface="+mn-lt"/>
                <a:ea typeface="MS PGothic" pitchFamily="34" charset="-128"/>
                <a:cs typeface="+mn-cs"/>
              </a:rPr>
              <a:t>   - Luminosity DAQ output provided to the </a:t>
            </a:r>
            <a:r>
              <a:rPr lang="en-US" altLang="fr-FR" sz="1600" b="1" dirty="0" err="1" smtClean="0">
                <a:latin typeface="+mn-lt"/>
                <a:ea typeface="MS PGothic" pitchFamily="34" charset="-128"/>
                <a:cs typeface="+mn-cs"/>
              </a:rPr>
              <a:t>SuperKEKB</a:t>
            </a:r>
            <a:r>
              <a:rPr lang="en-US" altLang="fr-FR" sz="1600" b="1" dirty="0" smtClean="0">
                <a:latin typeface="+mn-lt"/>
                <a:ea typeface="MS PGothic" pitchFamily="34" charset="-128"/>
                <a:cs typeface="+mn-cs"/>
              </a:rPr>
              <a:t> monitoring system and </a:t>
            </a:r>
            <a:r>
              <a:rPr lang="en-US" altLang="fr-FR" sz="1800" b="1" dirty="0" smtClean="0">
                <a:solidFill>
                  <a:srgbClr val="0000FF"/>
                </a:solidFill>
                <a:latin typeface="+mn-lt"/>
                <a:ea typeface="MS PGothic" pitchFamily="34" charset="-128"/>
                <a:cs typeface="+mn-cs"/>
              </a:rPr>
              <a:t>dithering system tests</a:t>
            </a:r>
            <a:r>
              <a:rPr lang="en-US" altLang="fr-FR" sz="1600" b="1" dirty="0" smtClean="0">
                <a:latin typeface="+mn-lt"/>
                <a:ea typeface="MS PGothic" pitchFamily="34" charset="-128"/>
                <a:cs typeface="+mn-cs"/>
              </a:rPr>
              <a:t>:</a:t>
            </a:r>
          </a:p>
          <a:p>
            <a:pPr>
              <a:buNone/>
            </a:pPr>
            <a:r>
              <a:rPr lang="en-US" altLang="fr-FR" sz="1600" b="1" dirty="0">
                <a:latin typeface="+mn-lt"/>
                <a:ea typeface="MS PGothic" pitchFamily="34" charset="-128"/>
              </a:rPr>
              <a:t>	</a:t>
            </a:r>
            <a:endParaRPr kumimoji="1" lang="ja-JP" altLang="en-US" sz="1600" b="1" dirty="0">
              <a:latin typeface="+mn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en-US" altLang="fr-FR" sz="1600" b="1" dirty="0" smtClean="0">
              <a:latin typeface="+mn-lt"/>
              <a:ea typeface="MS PGothic" pitchFamily="34" charset="-128"/>
              <a:cs typeface="+mn-cs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en-US" altLang="fr-FR" sz="1600" b="1" dirty="0">
              <a:latin typeface="+mn-lt"/>
              <a:ea typeface="MS PGothic" pitchFamily="34" charset="-128"/>
              <a:cs typeface="+mn-cs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fr-FR" sz="1600" b="1" dirty="0">
                <a:latin typeface="+mn-lt"/>
                <a:ea typeface="MS PGothic" pitchFamily="34" charset="-128"/>
                <a:cs typeface="+mn-cs"/>
              </a:rPr>
              <a:t>   </a:t>
            </a:r>
            <a:endParaRPr lang="en-US" altLang="fr-FR" sz="1600" b="1" dirty="0">
              <a:latin typeface="+mn-lt"/>
              <a:ea typeface="MS PGothic" pitchFamily="34" charset="-128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fr-FR" sz="1600" b="1" dirty="0" smtClean="0">
                <a:latin typeface="+mn-lt"/>
                <a:ea typeface="MS PGothic" pitchFamily="34" charset="-128"/>
                <a:cs typeface="+mn-cs"/>
              </a:rPr>
              <a:t> </a:t>
            </a:r>
            <a:endParaRPr lang="en-US" altLang="fr-FR" sz="1600" b="1" dirty="0"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F2347-A9E1-4DEB-AD11-855B92D2B09F}" type="slidenum">
              <a:rPr lang="fr-FR"/>
              <a:pPr>
                <a:defRPr/>
              </a:pPr>
              <a:t>11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004694"/>
            <a:ext cx="4866693" cy="3657692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/>
        </p:nvPicPr>
        <p:blipFill rotWithShape="1">
          <a:blip r:embed="rId5"/>
          <a:srcRect l="497" t="20804" r="27612" b="-865"/>
          <a:stretch/>
        </p:blipFill>
        <p:spPr>
          <a:xfrm>
            <a:off x="1953141" y="2060848"/>
            <a:ext cx="1888464" cy="173817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46" y="2546007"/>
            <a:ext cx="2310184" cy="38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テキスト ボックス 20"/>
          <p:cNvSpPr txBox="1">
            <a:spLocks noChangeArrowheads="1"/>
          </p:cNvSpPr>
          <p:nvPr/>
        </p:nvSpPr>
        <p:spPr bwMode="auto">
          <a:xfrm>
            <a:off x="100516" y="4961427"/>
            <a:ext cx="38593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1200" b="1" dirty="0">
                <a:latin typeface="Arial" charset="0"/>
              </a:rPr>
              <a:t>8 </a:t>
            </a:r>
            <a:r>
              <a:rPr lang="en-US" altLang="ja-JP" sz="1200" b="1" dirty="0" smtClean="0">
                <a:latin typeface="Arial" charset="0"/>
              </a:rPr>
              <a:t>locations </a:t>
            </a:r>
            <a:r>
              <a:rPr lang="en-US" altLang="ja-JP" sz="1200" b="1" dirty="0">
                <a:latin typeface="Arial" charset="0"/>
              </a:rPr>
              <a:t>for the dithering </a:t>
            </a:r>
            <a:r>
              <a:rPr lang="en-US" altLang="ja-JP" sz="1200" b="1" dirty="0" smtClean="0">
                <a:latin typeface="Arial" charset="0"/>
              </a:rPr>
              <a:t>coils in LER around IP.</a:t>
            </a:r>
            <a:endParaRPr lang="en-US" altLang="ja-JP" sz="1200" b="1" dirty="0">
              <a:latin typeface="Arial" charset="0"/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467544" y="5238426"/>
            <a:ext cx="216024" cy="78286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1043608" y="5238426"/>
            <a:ext cx="387930" cy="710854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2259911" y="5238426"/>
            <a:ext cx="211850" cy="70164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2356893" y="5238426"/>
            <a:ext cx="229737" cy="710854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>
            <a:off x="2848882" y="5238426"/>
            <a:ext cx="48491" cy="74685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2977036" y="5193213"/>
            <a:ext cx="48491" cy="74685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3203848" y="5274430"/>
            <a:ext cx="637757" cy="74685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3419872" y="5274430"/>
            <a:ext cx="1493231" cy="77958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91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"/>
            <a:ext cx="9144000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257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61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154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>
          <a:xfrm>
            <a:off x="4134763" y="176093"/>
            <a:ext cx="2818770" cy="808602"/>
          </a:xfrm>
          <a:prstGeom prst="roundRect">
            <a:avLst/>
          </a:prstGeom>
          <a:solidFill>
            <a:srgbClr val="FFFC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Luminosity monitor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Detection system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直線コネクタ 7"/>
          <p:cNvCxnSpPr/>
          <p:nvPr/>
        </p:nvCxnSpPr>
        <p:spPr>
          <a:xfrm>
            <a:off x="0" y="1137146"/>
            <a:ext cx="9144000" cy="1689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172528" y="257228"/>
            <a:ext cx="1016945" cy="738664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Belle 2 </a:t>
            </a:r>
          </a:p>
          <a:p>
            <a:r>
              <a:rPr lang="en-US" sz="1400" dirty="0" smtClean="0"/>
              <a:t>Electronics </a:t>
            </a:r>
          </a:p>
          <a:p>
            <a:r>
              <a:rPr lang="en-US" sz="1400" dirty="0" smtClean="0"/>
              <a:t>Hut</a:t>
            </a:r>
            <a:endParaRPr lang="en-US" sz="1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2528" y="6217875"/>
            <a:ext cx="979755" cy="52322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SuperKEKB</a:t>
            </a:r>
          </a:p>
          <a:p>
            <a:r>
              <a:rPr lang="en-US" sz="1400" dirty="0" smtClean="0"/>
              <a:t>Tunnel</a:t>
            </a:r>
            <a:endParaRPr 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72528" y="1269823"/>
            <a:ext cx="1156727" cy="52322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B4</a:t>
            </a:r>
          </a:p>
          <a:p>
            <a:r>
              <a:rPr lang="en-US" sz="1400" dirty="0" smtClean="0"/>
              <a:t>Control room</a:t>
            </a:r>
            <a:endParaRPr lang="en-US" sz="1400" dirty="0"/>
          </a:p>
        </p:txBody>
      </p:sp>
      <p:sp>
        <p:nvSpPr>
          <p:cNvPr id="12" name="角丸四角形 11"/>
          <p:cNvSpPr/>
          <p:nvPr/>
        </p:nvSpPr>
        <p:spPr>
          <a:xfrm>
            <a:off x="2069107" y="2447406"/>
            <a:ext cx="4376057" cy="1134038"/>
          </a:xfrm>
          <a:prstGeom prst="roundRect">
            <a:avLst/>
          </a:prstGeom>
          <a:solidFill>
            <a:srgbClr val="82AFD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角丸四角形 12"/>
          <p:cNvSpPr/>
          <p:nvPr/>
        </p:nvSpPr>
        <p:spPr>
          <a:xfrm>
            <a:off x="4134763" y="1421917"/>
            <a:ext cx="2818770" cy="551628"/>
          </a:xfrm>
          <a:prstGeom prst="roundRect">
            <a:avLst/>
          </a:prstGeom>
          <a:solidFill>
            <a:srgbClr val="D8ECF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Lock-In-Amps (1~3)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(x; y, y’ optional)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 flipH="1">
            <a:off x="6313713" y="984695"/>
            <a:ext cx="2" cy="47357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5540921" y="1180690"/>
            <a:ext cx="901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D9CFF"/>
                </a:solidFill>
              </a:rPr>
              <a:t>Luminosity </a:t>
            </a:r>
            <a:endParaRPr lang="en-US" sz="1200" dirty="0">
              <a:solidFill>
                <a:srgbClr val="3D9C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925626" y="731681"/>
            <a:ext cx="776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1kHz b/w</a:t>
            </a:r>
            <a:endParaRPr lang="en-US" sz="1200"/>
          </a:p>
        </p:txBody>
      </p:sp>
      <p:sp>
        <p:nvSpPr>
          <p:cNvPr id="18" name="角丸四角形 17"/>
          <p:cNvSpPr/>
          <p:nvPr/>
        </p:nvSpPr>
        <p:spPr>
          <a:xfrm>
            <a:off x="2983315" y="4079479"/>
            <a:ext cx="2818770" cy="613883"/>
          </a:xfrm>
          <a:prstGeom prst="roundRect">
            <a:avLst/>
          </a:prstGeom>
          <a:solidFill>
            <a:srgbClr val="D8ECF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Programmable Amplifier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(x; y, y’ optional)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角丸四角形 18"/>
          <p:cNvSpPr/>
          <p:nvPr/>
        </p:nvSpPr>
        <p:spPr>
          <a:xfrm>
            <a:off x="2983315" y="5223312"/>
            <a:ext cx="2818770" cy="624571"/>
          </a:xfrm>
          <a:prstGeom prst="roundRect">
            <a:avLst/>
          </a:prstGeom>
          <a:solidFill>
            <a:srgbClr val="D8ECF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Power supply (12)</a:t>
            </a:r>
          </a:p>
        </p:txBody>
      </p:sp>
      <p:sp>
        <p:nvSpPr>
          <p:cNvPr id="20" name="角丸四角形 19"/>
          <p:cNvSpPr/>
          <p:nvPr/>
        </p:nvSpPr>
        <p:spPr>
          <a:xfrm>
            <a:off x="6919520" y="6315849"/>
            <a:ext cx="2148901" cy="438488"/>
          </a:xfrm>
          <a:prstGeom prst="roundRect">
            <a:avLst/>
          </a:prstGeom>
          <a:solidFill>
            <a:srgbClr val="C1EDA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Luminosity monitor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8255457" y="12259657"/>
            <a:ext cx="2655592" cy="438488"/>
          </a:xfrm>
          <a:prstGeom prst="roundRect">
            <a:avLst/>
          </a:prstGeom>
          <a:solidFill>
            <a:srgbClr val="FFFC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Luminosity monitor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2" name="角丸四角形 21"/>
          <p:cNvSpPr/>
          <p:nvPr/>
        </p:nvSpPr>
        <p:spPr>
          <a:xfrm>
            <a:off x="3108448" y="6315849"/>
            <a:ext cx="2655592" cy="438488"/>
          </a:xfrm>
          <a:prstGeom prst="roundRect">
            <a:avLst/>
          </a:prstGeom>
          <a:solidFill>
            <a:srgbClr val="C1EDA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Dithering coils (12)</a:t>
            </a:r>
          </a:p>
        </p:txBody>
      </p:sp>
      <p:cxnSp>
        <p:nvCxnSpPr>
          <p:cNvPr id="23" name="直線コネクタ 22"/>
          <p:cNvCxnSpPr/>
          <p:nvPr/>
        </p:nvCxnSpPr>
        <p:spPr>
          <a:xfrm>
            <a:off x="0" y="6049168"/>
            <a:ext cx="9144000" cy="3233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H="1" flipV="1">
            <a:off x="7978248" y="580394"/>
            <a:ext cx="10888" cy="57200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>
            <a:endCxn id="6" idx="3"/>
          </p:cNvCxnSpPr>
          <p:nvPr/>
        </p:nvCxnSpPr>
        <p:spPr>
          <a:xfrm flipH="1">
            <a:off x="6953533" y="580394"/>
            <a:ext cx="103560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 flipH="1">
            <a:off x="3381325" y="2400385"/>
            <a:ext cx="960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ADC</a:t>
            </a:r>
            <a:endParaRPr lang="en-US" sz="1600"/>
          </a:p>
        </p:txBody>
      </p:sp>
      <p:sp>
        <p:nvSpPr>
          <p:cNvPr id="35" name="テキスト ボックス 34"/>
          <p:cNvSpPr txBox="1"/>
          <p:nvPr/>
        </p:nvSpPr>
        <p:spPr>
          <a:xfrm flipH="1">
            <a:off x="3419111" y="3333560"/>
            <a:ext cx="960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DAC</a:t>
            </a:r>
            <a:endParaRPr lang="en-US" sz="1600" dirty="0"/>
          </a:p>
        </p:txBody>
      </p:sp>
      <p:sp>
        <p:nvSpPr>
          <p:cNvPr id="36" name="テキスト ボックス 35"/>
          <p:cNvSpPr txBox="1"/>
          <p:nvPr/>
        </p:nvSpPr>
        <p:spPr>
          <a:xfrm flipH="1">
            <a:off x="4298092" y="3343475"/>
            <a:ext cx="960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ADC</a:t>
            </a:r>
            <a:endParaRPr lang="en-US" sz="1600"/>
          </a:p>
        </p:txBody>
      </p:sp>
      <p:sp>
        <p:nvSpPr>
          <p:cNvPr id="37" name="テキスト ボックス 36"/>
          <p:cNvSpPr txBox="1"/>
          <p:nvPr/>
        </p:nvSpPr>
        <p:spPr>
          <a:xfrm flipH="1">
            <a:off x="5302187" y="2402160"/>
            <a:ext cx="960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ADC</a:t>
            </a:r>
            <a:endParaRPr lang="en-US" sz="1600"/>
          </a:p>
        </p:txBody>
      </p:sp>
      <p:cxnSp>
        <p:nvCxnSpPr>
          <p:cNvPr id="41" name="直線矢印コネクタ 40"/>
          <p:cNvCxnSpPr/>
          <p:nvPr/>
        </p:nvCxnSpPr>
        <p:spPr>
          <a:xfrm flipH="1">
            <a:off x="5582467" y="1973830"/>
            <a:ext cx="2" cy="47357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5106498" y="2203414"/>
            <a:ext cx="2530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D9CFF"/>
                </a:solidFill>
              </a:rPr>
              <a:t>Offset signals (phase, amplitude; 2x1)</a:t>
            </a:r>
            <a:endParaRPr lang="en-US" sz="1200" dirty="0">
              <a:solidFill>
                <a:srgbClr val="3D9CFF"/>
              </a:solidFill>
            </a:endParaRPr>
          </a:p>
        </p:txBody>
      </p:sp>
      <p:cxnSp>
        <p:nvCxnSpPr>
          <p:cNvPr id="43" name="直線矢印コネクタ 42"/>
          <p:cNvCxnSpPr/>
          <p:nvPr/>
        </p:nvCxnSpPr>
        <p:spPr>
          <a:xfrm>
            <a:off x="3624943" y="518838"/>
            <a:ext cx="18555" cy="192856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/>
        </p:nvCxnSpPr>
        <p:spPr>
          <a:xfrm>
            <a:off x="3623334" y="518838"/>
            <a:ext cx="51142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/>
          <p:cNvSpPr txBox="1"/>
          <p:nvPr/>
        </p:nvSpPr>
        <p:spPr>
          <a:xfrm>
            <a:off x="2966570" y="2127262"/>
            <a:ext cx="638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3D9CFF"/>
                </a:solidFill>
              </a:rPr>
              <a:t>Lumi</a:t>
            </a:r>
            <a:r>
              <a:rPr lang="en-US" sz="1200" dirty="0" smtClean="0">
                <a:solidFill>
                  <a:srgbClr val="3D9CFF"/>
                </a:solidFill>
              </a:rPr>
              <a:t> in</a:t>
            </a:r>
            <a:endParaRPr lang="en-US" sz="1200" dirty="0">
              <a:solidFill>
                <a:srgbClr val="3D9CFF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 flipH="1">
            <a:off x="2459706" y="2790584"/>
            <a:ext cx="4332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PLC: Feedback </a:t>
            </a:r>
            <a:r>
              <a:rPr lang="en-US" sz="2400" smtClean="0"/>
              <a:t>process control</a:t>
            </a:r>
            <a:endParaRPr lang="en-US" sz="2400" dirty="0" smtClean="0"/>
          </a:p>
        </p:txBody>
      </p:sp>
      <p:cxnSp>
        <p:nvCxnSpPr>
          <p:cNvPr id="52" name="直線コネクタ 51"/>
          <p:cNvCxnSpPr/>
          <p:nvPr/>
        </p:nvCxnSpPr>
        <p:spPr>
          <a:xfrm>
            <a:off x="3381325" y="2447406"/>
            <a:ext cx="4132" cy="219594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/>
        </p:nvCxnSpPr>
        <p:spPr>
          <a:xfrm>
            <a:off x="3381325" y="3371695"/>
            <a:ext cx="4132" cy="219594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>
            <a:off x="5791199" y="2446432"/>
            <a:ext cx="4132" cy="219594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>
            <a:off x="4895217" y="3377300"/>
            <a:ext cx="4132" cy="219594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/>
        </p:nvCxnSpPr>
        <p:spPr>
          <a:xfrm flipV="1">
            <a:off x="3381325" y="3371695"/>
            <a:ext cx="1513892" cy="4155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 flipV="1">
            <a:off x="3394277" y="2668103"/>
            <a:ext cx="2407808" cy="1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/>
          <p:cNvCxnSpPr/>
          <p:nvPr/>
        </p:nvCxnSpPr>
        <p:spPr>
          <a:xfrm flipH="1">
            <a:off x="3692662" y="3585135"/>
            <a:ext cx="2" cy="52625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線矢印コネクタ 64"/>
          <p:cNvCxnSpPr/>
          <p:nvPr/>
        </p:nvCxnSpPr>
        <p:spPr>
          <a:xfrm flipV="1">
            <a:off x="4592502" y="3569517"/>
            <a:ext cx="5679" cy="52010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直線矢印コネクタ 68"/>
          <p:cNvCxnSpPr/>
          <p:nvPr/>
        </p:nvCxnSpPr>
        <p:spPr>
          <a:xfrm flipV="1">
            <a:off x="3692662" y="4693362"/>
            <a:ext cx="0" cy="52995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直線矢印コネクタ 73"/>
          <p:cNvCxnSpPr/>
          <p:nvPr/>
        </p:nvCxnSpPr>
        <p:spPr>
          <a:xfrm flipH="1">
            <a:off x="4747373" y="4686521"/>
            <a:ext cx="2" cy="52625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直線矢印コネクタ 74"/>
          <p:cNvCxnSpPr/>
          <p:nvPr/>
        </p:nvCxnSpPr>
        <p:spPr>
          <a:xfrm>
            <a:off x="6848180" y="1980033"/>
            <a:ext cx="23152" cy="2406387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直線矢印コネクタ 76"/>
          <p:cNvCxnSpPr/>
          <p:nvPr/>
        </p:nvCxnSpPr>
        <p:spPr>
          <a:xfrm flipH="1">
            <a:off x="5778362" y="4386420"/>
            <a:ext cx="109297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テキスト ボックス 79"/>
          <p:cNvSpPr txBox="1"/>
          <p:nvPr/>
        </p:nvSpPr>
        <p:spPr>
          <a:xfrm flipH="1">
            <a:off x="5791427" y="4369903"/>
            <a:ext cx="2366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3D9CFF"/>
                </a:solidFill>
              </a:rPr>
              <a:t>Dither waveform </a:t>
            </a:r>
            <a:r>
              <a:rPr lang="en-US" sz="1200" smtClean="0">
                <a:solidFill>
                  <a:srgbClr val="3D9CFF"/>
                </a:solidFill>
              </a:rPr>
              <a:t>(sine wave)</a:t>
            </a:r>
            <a:endParaRPr lang="en-US" sz="1200" dirty="0">
              <a:solidFill>
                <a:srgbClr val="3D9CFF"/>
              </a:solidFill>
            </a:endParaRPr>
          </a:p>
        </p:txBody>
      </p:sp>
      <p:sp>
        <p:nvSpPr>
          <p:cNvPr id="81" name="正方形/長方形 80"/>
          <p:cNvSpPr/>
          <p:nvPr/>
        </p:nvSpPr>
        <p:spPr>
          <a:xfrm>
            <a:off x="5774865" y="4103518"/>
            <a:ext cx="10999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/>
              <a:t>(1~3</a:t>
            </a:r>
            <a:r>
              <a:rPr lang="en-US" altLang="ja-JP" sz="1600" smtClean="0"/>
              <a:t>)(BNC)</a:t>
            </a:r>
            <a:endParaRPr lang="en-US" altLang="ja-JP" sz="1600" dirty="0"/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2960483" y="3859423"/>
            <a:ext cx="1316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solidFill>
                  <a:srgbClr val="3D9CFF"/>
                </a:solidFill>
              </a:rPr>
              <a:t>Amplitude control</a:t>
            </a:r>
            <a:endParaRPr lang="en-US" sz="1200" dirty="0">
              <a:solidFill>
                <a:srgbClr val="3D9CFF"/>
              </a:solidFill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3856626" y="3566026"/>
            <a:ext cx="14442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D9CFF"/>
                </a:solidFill>
              </a:rPr>
              <a:t>Amplitude </a:t>
            </a:r>
            <a:r>
              <a:rPr lang="en-US" sz="1200" dirty="0" err="1" smtClean="0">
                <a:solidFill>
                  <a:srgbClr val="3D9CFF"/>
                </a:solidFill>
              </a:rPr>
              <a:t>readback</a:t>
            </a:r>
            <a:endParaRPr lang="en-US" sz="1200" dirty="0">
              <a:solidFill>
                <a:srgbClr val="3D9CFF"/>
              </a:solidFill>
            </a:endParaRPr>
          </a:p>
        </p:txBody>
      </p:sp>
      <p:sp>
        <p:nvSpPr>
          <p:cNvPr id="84" name="正方形/長方形 83"/>
          <p:cNvSpPr/>
          <p:nvPr/>
        </p:nvSpPr>
        <p:spPr>
          <a:xfrm>
            <a:off x="3110967" y="3570217"/>
            <a:ext cx="5854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smtClean="0"/>
              <a:t>12x1</a:t>
            </a:r>
            <a:endParaRPr lang="en-US" altLang="ja-JP" sz="1600" dirty="0"/>
          </a:p>
        </p:txBody>
      </p:sp>
      <p:sp>
        <p:nvSpPr>
          <p:cNvPr id="85" name="正方形/長方形 84"/>
          <p:cNvSpPr/>
          <p:nvPr/>
        </p:nvSpPr>
        <p:spPr>
          <a:xfrm>
            <a:off x="4354529" y="3810134"/>
            <a:ext cx="14207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 smtClean="0"/>
              <a:t>12x1, 12x1</a:t>
            </a:r>
            <a:endParaRPr lang="en-US" altLang="ja-JP" sz="1600" dirty="0"/>
          </a:p>
        </p:txBody>
      </p:sp>
      <p:cxnSp>
        <p:nvCxnSpPr>
          <p:cNvPr id="92" name="直線矢印コネクタ 91"/>
          <p:cNvCxnSpPr>
            <a:stCxn id="19" idx="2"/>
          </p:cNvCxnSpPr>
          <p:nvPr/>
        </p:nvCxnSpPr>
        <p:spPr>
          <a:xfrm>
            <a:off x="4392700" y="5847883"/>
            <a:ext cx="7531" cy="4525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正方形/長方形 93"/>
          <p:cNvSpPr/>
          <p:nvPr/>
        </p:nvSpPr>
        <p:spPr>
          <a:xfrm>
            <a:off x="4354528" y="6038362"/>
            <a:ext cx="5854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smtClean="0"/>
              <a:t>12x2</a:t>
            </a:r>
            <a:endParaRPr lang="en-US" altLang="ja-JP" sz="1600" dirty="0"/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3299390" y="4696236"/>
            <a:ext cx="786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3D9CFF"/>
                </a:solidFill>
              </a:rPr>
              <a:t>Readback</a:t>
            </a:r>
            <a:endParaRPr lang="en-US" sz="1200" dirty="0">
              <a:solidFill>
                <a:srgbClr val="3D9CFF"/>
              </a:solidFill>
            </a:endParaRPr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4309562" y="4936170"/>
            <a:ext cx="1002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D9CFF"/>
                </a:solidFill>
              </a:rPr>
              <a:t>Drive voltage</a:t>
            </a:r>
            <a:endParaRPr lang="en-US" sz="1200" dirty="0">
              <a:solidFill>
                <a:srgbClr val="3D9CFF"/>
              </a:solidFill>
            </a:endParaRPr>
          </a:p>
        </p:txBody>
      </p:sp>
      <p:sp>
        <p:nvSpPr>
          <p:cNvPr id="97" name="正方形/長方形 96"/>
          <p:cNvSpPr/>
          <p:nvPr/>
        </p:nvSpPr>
        <p:spPr>
          <a:xfrm>
            <a:off x="3231005" y="4971788"/>
            <a:ext cx="3930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smtClean="0"/>
              <a:t>12</a:t>
            </a:r>
            <a:endParaRPr lang="en-US" altLang="ja-JP" sz="1600" dirty="0"/>
          </a:p>
        </p:txBody>
      </p:sp>
      <p:sp>
        <p:nvSpPr>
          <p:cNvPr id="98" name="正方形/長方形 97"/>
          <p:cNvSpPr/>
          <p:nvPr/>
        </p:nvSpPr>
        <p:spPr>
          <a:xfrm>
            <a:off x="4459040" y="4727523"/>
            <a:ext cx="8723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smtClean="0"/>
              <a:t>12(BNC)</a:t>
            </a:r>
            <a:endParaRPr lang="en-US" altLang="ja-JP" sz="1600" dirty="0"/>
          </a:p>
        </p:txBody>
      </p:sp>
      <p:cxnSp>
        <p:nvCxnSpPr>
          <p:cNvPr id="100" name="直線コネクタ 99"/>
          <p:cNvCxnSpPr/>
          <p:nvPr/>
        </p:nvCxnSpPr>
        <p:spPr>
          <a:xfrm>
            <a:off x="6445164" y="2988676"/>
            <a:ext cx="19997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直線矢印コネクタ 105"/>
          <p:cNvCxnSpPr/>
          <p:nvPr/>
        </p:nvCxnSpPr>
        <p:spPr>
          <a:xfrm flipV="1">
            <a:off x="6649776" y="1980033"/>
            <a:ext cx="0" cy="102388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テキスト ボックス 110"/>
          <p:cNvSpPr txBox="1"/>
          <p:nvPr/>
        </p:nvSpPr>
        <p:spPr>
          <a:xfrm>
            <a:off x="2213016" y="1580609"/>
            <a:ext cx="1009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D9CFF"/>
                </a:solidFill>
              </a:rPr>
              <a:t>EPICS control</a:t>
            </a:r>
            <a:endParaRPr lang="en-US" sz="1200" dirty="0">
              <a:solidFill>
                <a:srgbClr val="3D9CFF"/>
              </a:solidFill>
            </a:endParaRPr>
          </a:p>
        </p:txBody>
      </p:sp>
      <p:sp>
        <p:nvSpPr>
          <p:cNvPr id="112" name="角丸四角形 111"/>
          <p:cNvSpPr/>
          <p:nvPr/>
        </p:nvSpPr>
        <p:spPr>
          <a:xfrm>
            <a:off x="120353" y="4187111"/>
            <a:ext cx="2250032" cy="624571"/>
          </a:xfrm>
          <a:prstGeom prst="roundRect">
            <a:avLst/>
          </a:prstGeom>
          <a:solidFill>
            <a:srgbClr val="D8ECF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Bump magnet controller</a:t>
            </a:r>
          </a:p>
        </p:txBody>
      </p:sp>
      <p:sp>
        <p:nvSpPr>
          <p:cNvPr id="113" name="円/楕円 112"/>
          <p:cNvSpPr/>
          <p:nvPr/>
        </p:nvSpPr>
        <p:spPr>
          <a:xfrm>
            <a:off x="0" y="2398710"/>
            <a:ext cx="1541800" cy="98000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EPICS </a:t>
            </a:r>
            <a:r>
              <a:rPr lang="en-US" sz="1600" smtClean="0"/>
              <a:t>control network</a:t>
            </a:r>
            <a:endParaRPr lang="en-US" sz="1600"/>
          </a:p>
        </p:txBody>
      </p:sp>
      <p:cxnSp>
        <p:nvCxnSpPr>
          <p:cNvPr id="114" name="直線コネクタ 113"/>
          <p:cNvCxnSpPr/>
          <p:nvPr/>
        </p:nvCxnSpPr>
        <p:spPr>
          <a:xfrm>
            <a:off x="-3232" y="2194583"/>
            <a:ext cx="1864689" cy="883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直線コネクタ 115"/>
          <p:cNvCxnSpPr/>
          <p:nvPr/>
        </p:nvCxnSpPr>
        <p:spPr>
          <a:xfrm>
            <a:off x="-3232" y="3555308"/>
            <a:ext cx="1864689" cy="883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直線コネクタ 116"/>
          <p:cNvCxnSpPr/>
          <p:nvPr/>
        </p:nvCxnSpPr>
        <p:spPr>
          <a:xfrm flipH="1">
            <a:off x="1861457" y="2222118"/>
            <a:ext cx="3038" cy="133319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直線コネクタ 119"/>
          <p:cNvCxnSpPr>
            <a:stCxn id="113" idx="6"/>
          </p:cNvCxnSpPr>
          <p:nvPr/>
        </p:nvCxnSpPr>
        <p:spPr>
          <a:xfrm>
            <a:off x="1541800" y="2888713"/>
            <a:ext cx="527307" cy="0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直線矢印コネクタ 121"/>
          <p:cNvCxnSpPr/>
          <p:nvPr/>
        </p:nvCxnSpPr>
        <p:spPr>
          <a:xfrm>
            <a:off x="927550" y="3378716"/>
            <a:ext cx="6994" cy="836143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直線矢印コネクタ 123"/>
          <p:cNvCxnSpPr/>
          <p:nvPr/>
        </p:nvCxnSpPr>
        <p:spPr>
          <a:xfrm flipV="1">
            <a:off x="1446405" y="1615321"/>
            <a:ext cx="0" cy="1023881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直線矢印コネクタ 124"/>
          <p:cNvCxnSpPr/>
          <p:nvPr/>
        </p:nvCxnSpPr>
        <p:spPr>
          <a:xfrm flipH="1">
            <a:off x="1446405" y="1615321"/>
            <a:ext cx="2688359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テキスト ボックス 126"/>
          <p:cNvSpPr txBox="1"/>
          <p:nvPr/>
        </p:nvSpPr>
        <p:spPr>
          <a:xfrm>
            <a:off x="485846" y="3872661"/>
            <a:ext cx="1708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3D9CFF"/>
                </a:solidFill>
              </a:rPr>
              <a:t>EPICS control (&lt; 1Hz)</a:t>
            </a:r>
            <a:endParaRPr lang="en-US" sz="1200" dirty="0">
              <a:solidFill>
                <a:srgbClr val="3D9CFF"/>
              </a:solidFill>
            </a:endParaRPr>
          </a:p>
        </p:txBody>
      </p:sp>
      <p:cxnSp>
        <p:nvCxnSpPr>
          <p:cNvPr id="128" name="直線矢印コネクタ 127"/>
          <p:cNvCxnSpPr/>
          <p:nvPr/>
        </p:nvCxnSpPr>
        <p:spPr>
          <a:xfrm flipH="1">
            <a:off x="1271983" y="4802947"/>
            <a:ext cx="2" cy="52625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テキスト ボックス 128"/>
          <p:cNvSpPr txBox="1"/>
          <p:nvPr/>
        </p:nvSpPr>
        <p:spPr>
          <a:xfrm>
            <a:off x="114615" y="5307286"/>
            <a:ext cx="24073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 HER </a:t>
            </a:r>
            <a:r>
              <a:rPr lang="en-US" dirty="0" err="1" smtClean="0">
                <a:solidFill>
                  <a:srgbClr val="FF0000"/>
                </a:solidFill>
              </a:rPr>
              <a:t>iBump</a:t>
            </a:r>
            <a:r>
              <a:rPr lang="en-US" dirty="0" smtClean="0">
                <a:solidFill>
                  <a:srgbClr val="FF0000"/>
                </a:solidFill>
              </a:rPr>
              <a:t> magnets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0" name="テキスト ボックス 129"/>
          <p:cNvSpPr txBox="1"/>
          <p:nvPr/>
        </p:nvSpPr>
        <p:spPr>
          <a:xfrm>
            <a:off x="1252172" y="154744"/>
            <a:ext cx="230531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Dithering System</a:t>
            </a:r>
          </a:p>
          <a:p>
            <a:r>
              <a:rPr lang="en-US" sz="2400" dirty="0" smtClean="0"/>
              <a:t>Block Diagram</a:t>
            </a:r>
            <a:endParaRPr lang="en-US" sz="2400" dirty="0"/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-1088" y="2205524"/>
            <a:ext cx="815351" cy="30777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1400" smtClean="0"/>
              <a:t>Network</a:t>
            </a:r>
            <a:endParaRPr lang="en-US" sz="1400" dirty="0" smtClean="0"/>
          </a:p>
        </p:txBody>
      </p:sp>
      <p:cxnSp>
        <p:nvCxnSpPr>
          <p:cNvPr id="139" name="直線矢印コネクタ 138"/>
          <p:cNvCxnSpPr/>
          <p:nvPr/>
        </p:nvCxnSpPr>
        <p:spPr>
          <a:xfrm flipV="1">
            <a:off x="1358139" y="1292208"/>
            <a:ext cx="1788" cy="1270176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直線コネクタ 140"/>
          <p:cNvCxnSpPr/>
          <p:nvPr/>
        </p:nvCxnSpPr>
        <p:spPr>
          <a:xfrm flipV="1">
            <a:off x="1363369" y="1258939"/>
            <a:ext cx="3576577" cy="2864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直線矢印コネクタ 142"/>
          <p:cNvCxnSpPr/>
          <p:nvPr/>
        </p:nvCxnSpPr>
        <p:spPr>
          <a:xfrm flipV="1">
            <a:off x="4939946" y="984695"/>
            <a:ext cx="0" cy="29233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7" name="テキスト ボックス 146"/>
          <p:cNvSpPr txBox="1"/>
          <p:nvPr/>
        </p:nvSpPr>
        <p:spPr>
          <a:xfrm>
            <a:off x="2105056" y="1221367"/>
            <a:ext cx="1009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D9CFF"/>
                </a:solidFill>
              </a:rPr>
              <a:t>EPICS control</a:t>
            </a:r>
            <a:endParaRPr lang="en-US" sz="1200" dirty="0">
              <a:solidFill>
                <a:srgbClr val="3D9CFF"/>
              </a:solidFill>
            </a:endParaRPr>
          </a:p>
        </p:txBody>
      </p:sp>
      <p:sp>
        <p:nvSpPr>
          <p:cNvPr id="149" name="テキスト ボックス 148"/>
          <p:cNvSpPr txBox="1"/>
          <p:nvPr/>
        </p:nvSpPr>
        <p:spPr>
          <a:xfrm>
            <a:off x="1510488" y="2638205"/>
            <a:ext cx="757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3D9CFF"/>
                </a:solidFill>
              </a:rPr>
              <a:t>EPICS </a:t>
            </a:r>
          </a:p>
          <a:p>
            <a:r>
              <a:rPr lang="en-US" sz="1200" dirty="0" smtClean="0">
                <a:solidFill>
                  <a:srgbClr val="3D9CFF"/>
                </a:solidFill>
              </a:rPr>
              <a:t>control</a:t>
            </a:r>
            <a:endParaRPr lang="en-US" sz="1200" dirty="0">
              <a:solidFill>
                <a:srgbClr val="3D9CFF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974733" y="1373301"/>
            <a:ext cx="1928670" cy="46166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In phase 2, only x direction</a:t>
            </a:r>
          </a:p>
          <a:p>
            <a:r>
              <a:rPr lang="en-US" sz="1200" dirty="0" smtClean="0"/>
              <a:t>-&gt; can be switched to y or y’</a:t>
            </a:r>
            <a:endParaRPr lang="en-US" sz="1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835763" y="2501367"/>
            <a:ext cx="239039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ADC: 27 channels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12ch/module</a:t>
            </a:r>
          </a:p>
          <a:p>
            <a:r>
              <a:rPr kumimoji="1" lang="ja-JP" altLang="en-US" dirty="0"/>
              <a:t>　</a:t>
            </a:r>
            <a:r>
              <a:rPr kumimoji="1" lang="ja-JP" altLang="en-US" dirty="0" smtClean="0"/>
              <a:t>　　</a:t>
            </a:r>
            <a:r>
              <a:rPr kumimoji="1" lang="en-US" altLang="ja-JP" dirty="0" smtClean="0"/>
              <a:t>-&gt; </a:t>
            </a:r>
            <a:r>
              <a:rPr lang="en-US" altLang="ja-JP" dirty="0" smtClean="0"/>
              <a:t>need 3 modules</a:t>
            </a:r>
            <a:endParaRPr kumimoji="1" lang="en-US" altLang="ja-JP" dirty="0" smtClean="0"/>
          </a:p>
          <a:p>
            <a:r>
              <a:rPr lang="en-US" altLang="ja-JP" dirty="0" smtClean="0"/>
              <a:t>DAC: 12 channels</a:t>
            </a:r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  8ch/</a:t>
            </a:r>
            <a:r>
              <a:rPr lang="en-US" altLang="ja-JP" dirty="0" smtClean="0"/>
              <a:t>module</a:t>
            </a:r>
            <a:endParaRPr kumimoji="1"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</a:t>
            </a:r>
            <a:r>
              <a:rPr lang="en-US" altLang="ja-JP" dirty="0" smtClean="0"/>
              <a:t>-&gt; need 2 modules</a:t>
            </a:r>
          </a:p>
          <a:p>
            <a:r>
              <a:rPr lang="en-US" altLang="ja-JP" dirty="0" smtClean="0"/>
              <a:t>CPU: 1</a:t>
            </a:r>
            <a:r>
              <a:rPr lang="en-US" altLang="ja-JP" dirty="0"/>
              <a:t> </a:t>
            </a:r>
            <a:r>
              <a:rPr lang="en-US" altLang="ja-JP" dirty="0" smtClean="0"/>
              <a:t>module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need </a:t>
            </a:r>
            <a:r>
              <a:rPr kumimoji="1" lang="en-US" altLang="ja-JP" dirty="0" smtClean="0"/>
              <a:t>6 slots</a:t>
            </a:r>
          </a:p>
          <a:p>
            <a:endParaRPr lang="en-US" altLang="ja-JP" dirty="0"/>
          </a:p>
          <a:p>
            <a:r>
              <a:rPr kumimoji="1" lang="ja-JP" altLang="en-US" dirty="0" smtClean="0"/>
              <a:t>ー＞</a:t>
            </a:r>
            <a:r>
              <a:rPr kumimoji="1" lang="en-US" altLang="ja-JP" dirty="0" smtClean="0"/>
              <a:t>prepare </a:t>
            </a:r>
            <a:r>
              <a:rPr lang="en-US" altLang="ja-JP" dirty="0" smtClean="0"/>
              <a:t>base </a:t>
            </a:r>
            <a:br>
              <a:rPr lang="en-US" altLang="ja-JP" dirty="0" smtClean="0"/>
            </a:br>
            <a:r>
              <a:rPr lang="en-US" altLang="ja-JP" dirty="0" smtClean="0"/>
              <a:t>module with 9 slots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9614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Orbit Feedback collaborators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20268"/>
          </a:xfrm>
        </p:spPr>
        <p:txBody>
          <a:bodyPr/>
          <a:lstStyle/>
          <a:p>
            <a:r>
              <a:rPr lang="en-US" altLang="ja-JP" sz="2000" dirty="0" smtClean="0"/>
              <a:t>Horizontal orbit feedback system</a:t>
            </a:r>
          </a:p>
          <a:p>
            <a:pPr lvl="1"/>
            <a:r>
              <a:rPr lang="en-US" altLang="ja-JP" sz="1800" dirty="0" smtClean="0"/>
              <a:t>Organizer</a:t>
            </a:r>
            <a:endParaRPr lang="en-US" altLang="ja-JP" sz="1600" dirty="0" smtClean="0"/>
          </a:p>
          <a:p>
            <a:pPr lvl="2"/>
            <a:r>
              <a:rPr lang="en-US" altLang="ja-JP" sz="1400" dirty="0" smtClean="0"/>
              <a:t>M. </a:t>
            </a:r>
            <a:r>
              <a:rPr lang="en-US" altLang="ja-JP" sz="1400" dirty="0" err="1" smtClean="0"/>
              <a:t>Masuzawa</a:t>
            </a:r>
            <a:r>
              <a:rPr lang="en-US" altLang="ja-JP" sz="1400" dirty="0" smtClean="0"/>
              <a:t>, Y</a:t>
            </a:r>
            <a:r>
              <a:rPr lang="en-US" altLang="ja-JP" sz="1400" dirty="0"/>
              <a:t>. </a:t>
            </a:r>
            <a:r>
              <a:rPr lang="en-US" altLang="ja-JP" sz="1400" dirty="0" smtClean="0"/>
              <a:t>Funakoshi</a:t>
            </a:r>
            <a:endParaRPr lang="en-US" altLang="ja-JP" sz="1400" dirty="0"/>
          </a:p>
          <a:p>
            <a:pPr lvl="1"/>
            <a:r>
              <a:rPr lang="en-US" altLang="ja-JP" sz="1800" dirty="0" smtClean="0"/>
              <a:t>Dithering coils, programmable amp (designed and fabricated at SLAC)</a:t>
            </a:r>
          </a:p>
          <a:p>
            <a:pPr lvl="2"/>
            <a:r>
              <a:rPr lang="en-US" altLang="ja-JP" sz="1400" dirty="0" smtClean="0"/>
              <a:t>U. </a:t>
            </a:r>
            <a:r>
              <a:rPr lang="en-US" altLang="ja-JP" sz="1400" dirty="0" err="1" smtClean="0"/>
              <a:t>Wienands</a:t>
            </a:r>
            <a:r>
              <a:rPr lang="en-US" altLang="ja-JP" sz="1400" dirty="0" smtClean="0"/>
              <a:t>, A. Fisher and others (SLAC)</a:t>
            </a:r>
          </a:p>
          <a:p>
            <a:pPr lvl="1"/>
            <a:r>
              <a:rPr lang="en-US" altLang="ja-JP" sz="1600" dirty="0"/>
              <a:t>Fast luminosity monitor</a:t>
            </a:r>
          </a:p>
          <a:p>
            <a:pPr lvl="2"/>
            <a:r>
              <a:rPr lang="en-US" altLang="ja-JP" sz="1400" dirty="0"/>
              <a:t>S. Uehara (Belle-II group)</a:t>
            </a:r>
          </a:p>
          <a:p>
            <a:pPr lvl="2"/>
            <a:r>
              <a:rPr lang="en-US" altLang="ja-JP" sz="1400" dirty="0"/>
              <a:t>P. </a:t>
            </a:r>
            <a:r>
              <a:rPr lang="en-US" altLang="ja-JP" sz="1400" dirty="0" err="1"/>
              <a:t>Bambade</a:t>
            </a:r>
            <a:r>
              <a:rPr lang="en-US" altLang="ja-JP" sz="1400" dirty="0"/>
              <a:t>, C</a:t>
            </a:r>
            <a:r>
              <a:rPr lang="en-US" altLang="ja-JP" sz="1400" dirty="0" smtClean="0"/>
              <a:t>. </a:t>
            </a:r>
            <a:r>
              <a:rPr lang="en-US" altLang="ja-JP" sz="1400" dirty="0" err="1" smtClean="0"/>
              <a:t>Rimbault</a:t>
            </a:r>
            <a:r>
              <a:rPr lang="en-US" altLang="ja-JP" sz="1400" dirty="0" smtClean="0"/>
              <a:t>, D. EL </a:t>
            </a:r>
            <a:r>
              <a:rPr lang="en-US" altLang="ja-JP" sz="1400" dirty="0" err="1" smtClean="0"/>
              <a:t>Khechen</a:t>
            </a:r>
            <a:r>
              <a:rPr lang="en-US" altLang="ja-JP" sz="1400" dirty="0" smtClean="0"/>
              <a:t>, D. </a:t>
            </a:r>
            <a:r>
              <a:rPr lang="en-US" altLang="ja-JP" sz="1400" dirty="0" err="1" smtClean="0"/>
              <a:t>Jehanno</a:t>
            </a:r>
            <a:r>
              <a:rPr lang="en-US" altLang="ja-JP" sz="1400" dirty="0"/>
              <a:t>, S. D. </a:t>
            </a:r>
            <a:r>
              <a:rPr lang="en-US" altLang="ja-JP" sz="1400" dirty="0" smtClean="0"/>
              <a:t>Carlo, C. Pang </a:t>
            </a:r>
            <a:r>
              <a:rPr lang="en-US" altLang="ja-JP" sz="1400" dirty="0"/>
              <a:t>(LAL Group</a:t>
            </a:r>
            <a:r>
              <a:rPr lang="en-US" altLang="ja-JP" sz="1400" dirty="0" smtClean="0"/>
              <a:t>)</a:t>
            </a:r>
            <a:endParaRPr lang="en-US" altLang="ja-JP" sz="2000" dirty="0" smtClean="0"/>
          </a:p>
          <a:p>
            <a:pPr lvl="1"/>
            <a:r>
              <a:rPr lang="en-US" altLang="ja-JP" sz="1800" dirty="0" smtClean="0"/>
              <a:t>Other hardware preparation (Lock-in Amp, Power supplies, PLC, </a:t>
            </a:r>
            <a:r>
              <a:rPr lang="en-US" altLang="ja-JP" sz="1800" dirty="0" err="1" smtClean="0"/>
              <a:t>DAC,cabling</a:t>
            </a:r>
            <a:r>
              <a:rPr lang="mr-IN" altLang="ja-JP" sz="1800" dirty="0" smtClean="0"/>
              <a:t>…</a:t>
            </a:r>
            <a:r>
              <a:rPr lang="en-US" altLang="ja-JP" sz="1800" dirty="0" smtClean="0"/>
              <a:t>)</a:t>
            </a:r>
          </a:p>
          <a:p>
            <a:pPr lvl="2"/>
            <a:r>
              <a:rPr lang="en-US" altLang="ja-JP" sz="1400" dirty="0" smtClean="0"/>
              <a:t>T. Oki, S. Nakamura, T. Kawamoto (Magnet Group) + Control group</a:t>
            </a:r>
          </a:p>
          <a:p>
            <a:pPr lvl="1"/>
            <a:r>
              <a:rPr lang="en-US" altLang="ja-JP" sz="1800" dirty="0" smtClean="0"/>
              <a:t>Software, Simulations</a:t>
            </a:r>
          </a:p>
          <a:p>
            <a:pPr lvl="2"/>
            <a:r>
              <a:rPr lang="en-US" altLang="ja-JP" sz="1400" dirty="0" smtClean="0"/>
              <a:t>U. </a:t>
            </a:r>
            <a:r>
              <a:rPr lang="en-US" altLang="ja-JP" sz="1400" dirty="0" err="1" smtClean="0"/>
              <a:t>Wienands</a:t>
            </a:r>
            <a:r>
              <a:rPr lang="en-US" altLang="ja-JP" sz="1400" dirty="0" smtClean="0"/>
              <a:t>, T. Oki, T. Kawamoto, Y. Funakoshi + Control group</a:t>
            </a:r>
            <a:endParaRPr lang="en-US" altLang="ja-JP" sz="1400" dirty="0"/>
          </a:p>
          <a:p>
            <a:r>
              <a:rPr lang="en-US" altLang="ja-JP" sz="2000" dirty="0" smtClean="0"/>
              <a:t>Vertical orbit feedback system</a:t>
            </a:r>
          </a:p>
          <a:p>
            <a:pPr lvl="1"/>
            <a:r>
              <a:rPr lang="en-US" altLang="ja-JP" sz="1600" dirty="0" smtClean="0"/>
              <a:t>H</a:t>
            </a:r>
            <a:r>
              <a:rPr lang="en-US" altLang="ja-JP" sz="1600" dirty="0"/>
              <a:t>. </a:t>
            </a:r>
            <a:r>
              <a:rPr lang="en-US" altLang="ja-JP" sz="1600" dirty="0" err="1"/>
              <a:t>Fukuma</a:t>
            </a:r>
            <a:r>
              <a:rPr lang="en-US" altLang="ja-JP" sz="1600" dirty="0"/>
              <a:t> </a:t>
            </a:r>
            <a:r>
              <a:rPr lang="en-US" altLang="ja-JP" sz="1600" dirty="0" smtClean="0"/>
              <a:t>and beam monitor group</a:t>
            </a:r>
          </a:p>
          <a:p>
            <a:pPr lvl="2"/>
            <a:r>
              <a:rPr lang="en-US" altLang="ja-JP" sz="1400" dirty="0" smtClean="0"/>
              <a:t>BPMs, feedback circuits</a:t>
            </a:r>
            <a:r>
              <a:rPr lang="mr-IN" altLang="ja-JP" sz="1400" dirty="0" smtClean="0"/>
              <a:t>…</a:t>
            </a:r>
            <a:r>
              <a:rPr lang="en-US" altLang="ja-JP" sz="1400" dirty="0" smtClean="0"/>
              <a:t>.</a:t>
            </a:r>
            <a:endParaRPr lang="en-US" altLang="ja-JP" sz="1400" dirty="0"/>
          </a:p>
          <a:p>
            <a:pPr lvl="1"/>
            <a:r>
              <a:rPr lang="en-US" altLang="ja-JP" sz="1600" dirty="0" smtClean="0"/>
              <a:t>N</a:t>
            </a:r>
            <a:r>
              <a:rPr lang="en-US" altLang="ja-JP" sz="1600" dirty="0"/>
              <a:t>. </a:t>
            </a:r>
            <a:r>
              <a:rPr lang="en-US" altLang="ja-JP" sz="1600" dirty="0" smtClean="0"/>
              <a:t>Ohuchi, </a:t>
            </a:r>
            <a:r>
              <a:rPr lang="en-US" altLang="ja-JP" sz="1600" dirty="0"/>
              <a:t>H. Yamaoka (QCS group)</a:t>
            </a:r>
          </a:p>
          <a:p>
            <a:pPr lvl="2"/>
            <a:r>
              <a:rPr lang="en-US" altLang="ja-JP" sz="1400" dirty="0" smtClean="0"/>
              <a:t>QCS </a:t>
            </a:r>
            <a:r>
              <a:rPr lang="en-US" altLang="ja-JP" sz="1400" dirty="0"/>
              <a:t>supports and vibration </a:t>
            </a:r>
            <a:r>
              <a:rPr lang="en-US" altLang="ja-JP" sz="1400" dirty="0" smtClean="0"/>
              <a:t>measurement, Simulation </a:t>
            </a:r>
            <a:r>
              <a:rPr lang="en-US" altLang="ja-JP" sz="1400" dirty="0"/>
              <a:t>on QCS vibrations 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189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32542" y="337479"/>
            <a:ext cx="8581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solidFill>
                  <a:srgbClr val="0070C0"/>
                </a:solidFill>
                <a:latin typeface="Marker Felt Thin" charset="0"/>
                <a:ea typeface="Marker Felt Thin" charset="0"/>
                <a:cs typeface="Marker Felt Thin" charset="0"/>
              </a:rPr>
              <a:t>Dithering </a:t>
            </a:r>
            <a:r>
              <a:rPr lang="en-US" altLang="ja-JP" sz="2800" b="1">
                <a:solidFill>
                  <a:srgbClr val="0070C0"/>
                </a:solidFill>
                <a:latin typeface="Marker Felt Thin" charset="0"/>
                <a:ea typeface="Marker Felt Thin" charset="0"/>
                <a:cs typeface="Marker Felt Thin" charset="0"/>
              </a:rPr>
              <a:t>system </a:t>
            </a:r>
            <a:r>
              <a:rPr lang="en-US" altLang="ja-JP" sz="2800" b="1" smtClean="0">
                <a:solidFill>
                  <a:srgbClr val="0070C0"/>
                </a:solidFill>
                <a:latin typeface="Marker Felt Thin" charset="0"/>
                <a:ea typeface="Marker Felt Thin" charset="0"/>
                <a:cs typeface="Marker Felt Thin" charset="0"/>
              </a:rPr>
              <a:t>components (TB4 </a:t>
            </a:r>
            <a:r>
              <a:rPr lang="en-US" altLang="ja-JP" sz="2800" b="1" smtClean="0">
                <a:solidFill>
                  <a:srgbClr val="0070C0"/>
                </a:solidFill>
                <a:latin typeface="Marker Felt Thin" charset="0"/>
                <a:ea typeface="Marker Felt Thin" charset="0"/>
                <a:cs typeface="Marker Felt Thin" charset="0"/>
              </a:rPr>
              <a:t>control </a:t>
            </a:r>
            <a:r>
              <a:rPr lang="en-US" altLang="ja-JP" sz="2800" b="1" smtClean="0">
                <a:solidFill>
                  <a:srgbClr val="0070C0"/>
                </a:solidFill>
                <a:latin typeface="Marker Felt Thin" charset="0"/>
                <a:ea typeface="Marker Felt Thin" charset="0"/>
                <a:cs typeface="Marker Felt Thin" charset="0"/>
              </a:rPr>
              <a:t>room, old)</a:t>
            </a:r>
            <a:endParaRPr kumimoji="1" lang="en-US" altLang="ja-JP" sz="2800" b="1" dirty="0">
              <a:solidFill>
                <a:srgbClr val="0070C0"/>
              </a:solidFill>
              <a:latin typeface="Marker Felt Thin" charset="0"/>
              <a:ea typeface="Marker Felt Thin" charset="0"/>
              <a:cs typeface="Marker Felt Thin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3117" y="847515"/>
            <a:ext cx="808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Components for the dithering system has been installed.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3" t="2973" r="406" b="5056"/>
          <a:stretch/>
        </p:blipFill>
        <p:spPr>
          <a:xfrm>
            <a:off x="1040135" y="1545192"/>
            <a:ext cx="6767434" cy="5075577"/>
          </a:xfrm>
          <a:prstGeom prst="rect">
            <a:avLst/>
          </a:prstGeom>
        </p:spPr>
      </p:pic>
      <p:sp>
        <p:nvSpPr>
          <p:cNvPr id="6" name="四角形: 角を丸くする 5"/>
          <p:cNvSpPr/>
          <p:nvPr/>
        </p:nvSpPr>
        <p:spPr>
          <a:xfrm>
            <a:off x="2488677" y="2713633"/>
            <a:ext cx="1502004" cy="1914052"/>
          </a:xfrm>
          <a:custGeom>
            <a:avLst/>
            <a:gdLst>
              <a:gd name="connsiteX0" fmla="*/ 0 w 2262603"/>
              <a:gd name="connsiteY0" fmla="*/ 375736 h 2254368"/>
              <a:gd name="connsiteX1" fmla="*/ 375736 w 2262603"/>
              <a:gd name="connsiteY1" fmla="*/ 0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375736 w 2262603"/>
              <a:gd name="connsiteY6" fmla="*/ 2254368 h 2254368"/>
              <a:gd name="connsiteX7" fmla="*/ 0 w 2262603"/>
              <a:gd name="connsiteY7" fmla="*/ 1878632 h 2254368"/>
              <a:gd name="connsiteX8" fmla="*/ 0 w 2262603"/>
              <a:gd name="connsiteY8" fmla="*/ 375736 h 2254368"/>
              <a:gd name="connsiteX0" fmla="*/ 0 w 2262603"/>
              <a:gd name="connsiteY0" fmla="*/ 375736 h 2254368"/>
              <a:gd name="connsiteX1" fmla="*/ 375736 w 2262603"/>
              <a:gd name="connsiteY1" fmla="*/ 0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375736 w 2262603"/>
              <a:gd name="connsiteY6" fmla="*/ 2254368 h 2254368"/>
              <a:gd name="connsiteX7" fmla="*/ 46495 w 2262603"/>
              <a:gd name="connsiteY7" fmla="*/ 1529920 h 2254368"/>
              <a:gd name="connsiteX8" fmla="*/ 0 w 2262603"/>
              <a:gd name="connsiteY8" fmla="*/ 375736 h 2254368"/>
              <a:gd name="connsiteX0" fmla="*/ 0 w 2262603"/>
              <a:gd name="connsiteY0" fmla="*/ 375736 h 2254368"/>
              <a:gd name="connsiteX1" fmla="*/ 375736 w 2262603"/>
              <a:gd name="connsiteY1" fmla="*/ 0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228502 w 2262603"/>
              <a:gd name="connsiteY6" fmla="*/ 1688680 h 2254368"/>
              <a:gd name="connsiteX7" fmla="*/ 46495 w 2262603"/>
              <a:gd name="connsiteY7" fmla="*/ 1529920 h 2254368"/>
              <a:gd name="connsiteX8" fmla="*/ 0 w 2262603"/>
              <a:gd name="connsiteY8" fmla="*/ 375736 h 2254368"/>
              <a:gd name="connsiteX0" fmla="*/ 0 w 2262603"/>
              <a:gd name="connsiteY0" fmla="*/ 375736 h 2254368"/>
              <a:gd name="connsiteX1" fmla="*/ 375736 w 2262603"/>
              <a:gd name="connsiteY1" fmla="*/ 0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228502 w 2262603"/>
              <a:gd name="connsiteY6" fmla="*/ 1688680 h 2254368"/>
              <a:gd name="connsiteX7" fmla="*/ 46495 w 2262603"/>
              <a:gd name="connsiteY7" fmla="*/ 1441937 h 2254368"/>
              <a:gd name="connsiteX8" fmla="*/ 0 w 2262603"/>
              <a:gd name="connsiteY8" fmla="*/ 375736 h 2254368"/>
              <a:gd name="connsiteX0" fmla="*/ 0 w 2262603"/>
              <a:gd name="connsiteY0" fmla="*/ 375736 h 2254368"/>
              <a:gd name="connsiteX1" fmla="*/ 375736 w 2262603"/>
              <a:gd name="connsiteY1" fmla="*/ 0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228502 w 2262603"/>
              <a:gd name="connsiteY6" fmla="*/ 1688680 h 2254368"/>
              <a:gd name="connsiteX7" fmla="*/ 46495 w 2262603"/>
              <a:gd name="connsiteY7" fmla="*/ 1441937 h 2254368"/>
              <a:gd name="connsiteX8" fmla="*/ 0 w 2262603"/>
              <a:gd name="connsiteY8" fmla="*/ 375736 h 2254368"/>
              <a:gd name="connsiteX0" fmla="*/ 7462 w 2270065"/>
              <a:gd name="connsiteY0" fmla="*/ 375736 h 2254368"/>
              <a:gd name="connsiteX1" fmla="*/ 156955 w 2270065"/>
              <a:gd name="connsiteY1" fmla="*/ 213675 h 2254368"/>
              <a:gd name="connsiteX2" fmla="*/ 1894329 w 2270065"/>
              <a:gd name="connsiteY2" fmla="*/ 0 h 2254368"/>
              <a:gd name="connsiteX3" fmla="*/ 2270065 w 2270065"/>
              <a:gd name="connsiteY3" fmla="*/ 375736 h 2254368"/>
              <a:gd name="connsiteX4" fmla="*/ 2270065 w 2270065"/>
              <a:gd name="connsiteY4" fmla="*/ 1878632 h 2254368"/>
              <a:gd name="connsiteX5" fmla="*/ 1894329 w 2270065"/>
              <a:gd name="connsiteY5" fmla="*/ 2254368 h 2254368"/>
              <a:gd name="connsiteX6" fmla="*/ 235964 w 2270065"/>
              <a:gd name="connsiteY6" fmla="*/ 1688680 h 2254368"/>
              <a:gd name="connsiteX7" fmla="*/ 53957 w 2270065"/>
              <a:gd name="connsiteY7" fmla="*/ 1441937 h 2254368"/>
              <a:gd name="connsiteX8" fmla="*/ 7462 w 2270065"/>
              <a:gd name="connsiteY8" fmla="*/ 375736 h 2254368"/>
              <a:gd name="connsiteX0" fmla="*/ 0 w 2262603"/>
              <a:gd name="connsiteY0" fmla="*/ 375736 h 2254368"/>
              <a:gd name="connsiteX1" fmla="*/ 149493 w 2262603"/>
              <a:gd name="connsiteY1" fmla="*/ 213675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228502 w 2262603"/>
              <a:gd name="connsiteY6" fmla="*/ 1688680 h 2254368"/>
              <a:gd name="connsiteX7" fmla="*/ 46495 w 2262603"/>
              <a:gd name="connsiteY7" fmla="*/ 1441937 h 2254368"/>
              <a:gd name="connsiteX8" fmla="*/ 0 w 2262603"/>
              <a:gd name="connsiteY8" fmla="*/ 375736 h 2254368"/>
              <a:gd name="connsiteX0" fmla="*/ 0 w 2262603"/>
              <a:gd name="connsiteY0" fmla="*/ 375736 h 2254368"/>
              <a:gd name="connsiteX1" fmla="*/ 149493 w 2262603"/>
              <a:gd name="connsiteY1" fmla="*/ 213675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228502 w 2262603"/>
              <a:gd name="connsiteY6" fmla="*/ 1688680 h 2254368"/>
              <a:gd name="connsiteX7" fmla="*/ 46495 w 2262603"/>
              <a:gd name="connsiteY7" fmla="*/ 1441937 h 2254368"/>
              <a:gd name="connsiteX8" fmla="*/ 0 w 2262603"/>
              <a:gd name="connsiteY8" fmla="*/ 375736 h 2254368"/>
              <a:gd name="connsiteX0" fmla="*/ 24234 w 2286837"/>
              <a:gd name="connsiteY0" fmla="*/ 166614 h 2045246"/>
              <a:gd name="connsiteX1" fmla="*/ 173727 w 2286837"/>
              <a:gd name="connsiteY1" fmla="*/ 4553 h 2045246"/>
              <a:gd name="connsiteX2" fmla="*/ 1600016 w 2286837"/>
              <a:gd name="connsiteY2" fmla="*/ 7694 h 2045246"/>
              <a:gd name="connsiteX3" fmla="*/ 2286837 w 2286837"/>
              <a:gd name="connsiteY3" fmla="*/ 166614 h 2045246"/>
              <a:gd name="connsiteX4" fmla="*/ 2286837 w 2286837"/>
              <a:gd name="connsiteY4" fmla="*/ 1669510 h 2045246"/>
              <a:gd name="connsiteX5" fmla="*/ 1911101 w 2286837"/>
              <a:gd name="connsiteY5" fmla="*/ 2045246 h 2045246"/>
              <a:gd name="connsiteX6" fmla="*/ 252736 w 2286837"/>
              <a:gd name="connsiteY6" fmla="*/ 1479558 h 2045246"/>
              <a:gd name="connsiteX7" fmla="*/ 70729 w 2286837"/>
              <a:gd name="connsiteY7" fmla="*/ 1232815 h 2045246"/>
              <a:gd name="connsiteX8" fmla="*/ 24234 w 2286837"/>
              <a:gd name="connsiteY8" fmla="*/ 166614 h 2045246"/>
              <a:gd name="connsiteX0" fmla="*/ 24234 w 2286837"/>
              <a:gd name="connsiteY0" fmla="*/ 176322 h 2054954"/>
              <a:gd name="connsiteX1" fmla="*/ 173727 w 2286837"/>
              <a:gd name="connsiteY1" fmla="*/ 14261 h 2054954"/>
              <a:gd name="connsiteX2" fmla="*/ 1600016 w 2286837"/>
              <a:gd name="connsiteY2" fmla="*/ 17402 h 2054954"/>
              <a:gd name="connsiteX3" fmla="*/ 2286837 w 2286837"/>
              <a:gd name="connsiteY3" fmla="*/ 176322 h 2054954"/>
              <a:gd name="connsiteX4" fmla="*/ 2286837 w 2286837"/>
              <a:gd name="connsiteY4" fmla="*/ 1679218 h 2054954"/>
              <a:gd name="connsiteX5" fmla="*/ 1911101 w 2286837"/>
              <a:gd name="connsiteY5" fmla="*/ 2054954 h 2054954"/>
              <a:gd name="connsiteX6" fmla="*/ 252736 w 2286837"/>
              <a:gd name="connsiteY6" fmla="*/ 1489266 h 2054954"/>
              <a:gd name="connsiteX7" fmla="*/ 70729 w 2286837"/>
              <a:gd name="connsiteY7" fmla="*/ 1242523 h 2054954"/>
              <a:gd name="connsiteX8" fmla="*/ 24234 w 2286837"/>
              <a:gd name="connsiteY8" fmla="*/ 176322 h 2054954"/>
              <a:gd name="connsiteX0" fmla="*/ 24234 w 2286837"/>
              <a:gd name="connsiteY0" fmla="*/ 173950 h 2052582"/>
              <a:gd name="connsiteX1" fmla="*/ 173727 w 2286837"/>
              <a:gd name="connsiteY1" fmla="*/ 11889 h 2052582"/>
              <a:gd name="connsiteX2" fmla="*/ 1600016 w 2286837"/>
              <a:gd name="connsiteY2" fmla="*/ 15030 h 2052582"/>
              <a:gd name="connsiteX3" fmla="*/ 2286837 w 2286837"/>
              <a:gd name="connsiteY3" fmla="*/ 173950 h 2052582"/>
              <a:gd name="connsiteX4" fmla="*/ 2286837 w 2286837"/>
              <a:gd name="connsiteY4" fmla="*/ 1676846 h 2052582"/>
              <a:gd name="connsiteX5" fmla="*/ 1911101 w 2286837"/>
              <a:gd name="connsiteY5" fmla="*/ 2052582 h 2052582"/>
              <a:gd name="connsiteX6" fmla="*/ 252736 w 2286837"/>
              <a:gd name="connsiteY6" fmla="*/ 1486894 h 2052582"/>
              <a:gd name="connsiteX7" fmla="*/ 70729 w 2286837"/>
              <a:gd name="connsiteY7" fmla="*/ 1240151 h 2052582"/>
              <a:gd name="connsiteX8" fmla="*/ 24234 w 2286837"/>
              <a:gd name="connsiteY8" fmla="*/ 173950 h 2052582"/>
              <a:gd name="connsiteX0" fmla="*/ 24234 w 2286837"/>
              <a:gd name="connsiteY0" fmla="*/ 187205 h 2065837"/>
              <a:gd name="connsiteX1" fmla="*/ 173727 w 2286837"/>
              <a:gd name="connsiteY1" fmla="*/ 25144 h 2065837"/>
              <a:gd name="connsiteX2" fmla="*/ 1600016 w 2286837"/>
              <a:gd name="connsiteY2" fmla="*/ 28285 h 2065837"/>
              <a:gd name="connsiteX3" fmla="*/ 1645814 w 2286837"/>
              <a:gd name="connsiteY3" fmla="*/ 290900 h 2065837"/>
              <a:gd name="connsiteX4" fmla="*/ 2286837 w 2286837"/>
              <a:gd name="connsiteY4" fmla="*/ 1690101 h 2065837"/>
              <a:gd name="connsiteX5" fmla="*/ 1911101 w 2286837"/>
              <a:gd name="connsiteY5" fmla="*/ 2065837 h 2065837"/>
              <a:gd name="connsiteX6" fmla="*/ 252736 w 2286837"/>
              <a:gd name="connsiteY6" fmla="*/ 1500149 h 2065837"/>
              <a:gd name="connsiteX7" fmla="*/ 70729 w 2286837"/>
              <a:gd name="connsiteY7" fmla="*/ 1253406 h 2065837"/>
              <a:gd name="connsiteX8" fmla="*/ 24234 w 2286837"/>
              <a:gd name="connsiteY8" fmla="*/ 187205 h 2065837"/>
              <a:gd name="connsiteX0" fmla="*/ 24234 w 2286837"/>
              <a:gd name="connsiteY0" fmla="*/ 187205 h 2065837"/>
              <a:gd name="connsiteX1" fmla="*/ 173727 w 2286837"/>
              <a:gd name="connsiteY1" fmla="*/ 25144 h 2065837"/>
              <a:gd name="connsiteX2" fmla="*/ 1600016 w 2286837"/>
              <a:gd name="connsiteY2" fmla="*/ 28285 h 2065837"/>
              <a:gd name="connsiteX3" fmla="*/ 1645814 w 2286837"/>
              <a:gd name="connsiteY3" fmla="*/ 290900 h 2065837"/>
              <a:gd name="connsiteX4" fmla="*/ 2286837 w 2286837"/>
              <a:gd name="connsiteY4" fmla="*/ 1690101 h 2065837"/>
              <a:gd name="connsiteX5" fmla="*/ 1911101 w 2286837"/>
              <a:gd name="connsiteY5" fmla="*/ 2065837 h 2065837"/>
              <a:gd name="connsiteX6" fmla="*/ 252736 w 2286837"/>
              <a:gd name="connsiteY6" fmla="*/ 1500149 h 2065837"/>
              <a:gd name="connsiteX7" fmla="*/ 70729 w 2286837"/>
              <a:gd name="connsiteY7" fmla="*/ 1253406 h 2065837"/>
              <a:gd name="connsiteX8" fmla="*/ 24234 w 2286837"/>
              <a:gd name="connsiteY8" fmla="*/ 187205 h 2065837"/>
              <a:gd name="connsiteX0" fmla="*/ 24234 w 2286837"/>
              <a:gd name="connsiteY0" fmla="*/ 180060 h 2058692"/>
              <a:gd name="connsiteX1" fmla="*/ 173727 w 2286837"/>
              <a:gd name="connsiteY1" fmla="*/ 17999 h 2058692"/>
              <a:gd name="connsiteX2" fmla="*/ 1600016 w 2286837"/>
              <a:gd name="connsiteY2" fmla="*/ 21140 h 2058692"/>
              <a:gd name="connsiteX3" fmla="*/ 1645814 w 2286837"/>
              <a:gd name="connsiteY3" fmla="*/ 283755 h 2058692"/>
              <a:gd name="connsiteX4" fmla="*/ 2286837 w 2286837"/>
              <a:gd name="connsiteY4" fmla="*/ 1682956 h 2058692"/>
              <a:gd name="connsiteX5" fmla="*/ 1911101 w 2286837"/>
              <a:gd name="connsiteY5" fmla="*/ 2058692 h 2058692"/>
              <a:gd name="connsiteX6" fmla="*/ 252736 w 2286837"/>
              <a:gd name="connsiteY6" fmla="*/ 1493004 h 2058692"/>
              <a:gd name="connsiteX7" fmla="*/ 70729 w 2286837"/>
              <a:gd name="connsiteY7" fmla="*/ 1246261 h 2058692"/>
              <a:gd name="connsiteX8" fmla="*/ 24234 w 2286837"/>
              <a:gd name="connsiteY8" fmla="*/ 180060 h 2058692"/>
              <a:gd name="connsiteX0" fmla="*/ 49449 w 2265557"/>
              <a:gd name="connsiteY0" fmla="*/ 1324037 h 2136468"/>
              <a:gd name="connsiteX1" fmla="*/ 152447 w 2265557"/>
              <a:gd name="connsiteY1" fmla="*/ 95775 h 2136468"/>
              <a:gd name="connsiteX2" fmla="*/ 1578736 w 2265557"/>
              <a:gd name="connsiteY2" fmla="*/ 98916 h 2136468"/>
              <a:gd name="connsiteX3" fmla="*/ 1624534 w 2265557"/>
              <a:gd name="connsiteY3" fmla="*/ 361531 h 2136468"/>
              <a:gd name="connsiteX4" fmla="*/ 2265557 w 2265557"/>
              <a:gd name="connsiteY4" fmla="*/ 1760732 h 2136468"/>
              <a:gd name="connsiteX5" fmla="*/ 1889821 w 2265557"/>
              <a:gd name="connsiteY5" fmla="*/ 2136468 h 2136468"/>
              <a:gd name="connsiteX6" fmla="*/ 231456 w 2265557"/>
              <a:gd name="connsiteY6" fmla="*/ 1570780 h 2136468"/>
              <a:gd name="connsiteX7" fmla="*/ 49449 w 2265557"/>
              <a:gd name="connsiteY7" fmla="*/ 1324037 h 2136468"/>
              <a:gd name="connsiteX0" fmla="*/ 49449 w 2265557"/>
              <a:gd name="connsiteY0" fmla="*/ 1408187 h 2220618"/>
              <a:gd name="connsiteX1" fmla="*/ 152447 w 2265557"/>
              <a:gd name="connsiteY1" fmla="*/ 179925 h 2220618"/>
              <a:gd name="connsiteX2" fmla="*/ 1578736 w 2265557"/>
              <a:gd name="connsiteY2" fmla="*/ 183066 h 2220618"/>
              <a:gd name="connsiteX3" fmla="*/ 2265557 w 2265557"/>
              <a:gd name="connsiteY3" fmla="*/ 1844882 h 2220618"/>
              <a:gd name="connsiteX4" fmla="*/ 1889821 w 2265557"/>
              <a:gd name="connsiteY4" fmla="*/ 2220618 h 2220618"/>
              <a:gd name="connsiteX5" fmla="*/ 231456 w 2265557"/>
              <a:gd name="connsiteY5" fmla="*/ 1654930 h 2220618"/>
              <a:gd name="connsiteX6" fmla="*/ 49449 w 2265557"/>
              <a:gd name="connsiteY6" fmla="*/ 1408187 h 2220618"/>
              <a:gd name="connsiteX0" fmla="*/ 5031 w 2221139"/>
              <a:gd name="connsiteY0" fmla="*/ 1373244 h 2185675"/>
              <a:gd name="connsiteX1" fmla="*/ 108029 w 2221139"/>
              <a:gd name="connsiteY1" fmla="*/ 144982 h 2185675"/>
              <a:gd name="connsiteX2" fmla="*/ 1534318 w 2221139"/>
              <a:gd name="connsiteY2" fmla="*/ 148123 h 2185675"/>
              <a:gd name="connsiteX3" fmla="*/ 2221139 w 2221139"/>
              <a:gd name="connsiteY3" fmla="*/ 1809939 h 2185675"/>
              <a:gd name="connsiteX4" fmla="*/ 1845403 w 2221139"/>
              <a:gd name="connsiteY4" fmla="*/ 2185675 h 2185675"/>
              <a:gd name="connsiteX5" fmla="*/ 187038 w 2221139"/>
              <a:gd name="connsiteY5" fmla="*/ 1619987 h 2185675"/>
              <a:gd name="connsiteX6" fmla="*/ 5031 w 2221139"/>
              <a:gd name="connsiteY6" fmla="*/ 1373244 h 2185675"/>
              <a:gd name="connsiteX0" fmla="*/ 59279 w 2275387"/>
              <a:gd name="connsiteY0" fmla="*/ 1366815 h 2179246"/>
              <a:gd name="connsiteX1" fmla="*/ 55440 w 2275387"/>
              <a:gd name="connsiteY1" fmla="*/ 154265 h 2179246"/>
              <a:gd name="connsiteX2" fmla="*/ 1588566 w 2275387"/>
              <a:gd name="connsiteY2" fmla="*/ 141694 h 2179246"/>
              <a:gd name="connsiteX3" fmla="*/ 2275387 w 2275387"/>
              <a:gd name="connsiteY3" fmla="*/ 1803510 h 2179246"/>
              <a:gd name="connsiteX4" fmla="*/ 1899651 w 2275387"/>
              <a:gd name="connsiteY4" fmla="*/ 2179246 h 2179246"/>
              <a:gd name="connsiteX5" fmla="*/ 241286 w 2275387"/>
              <a:gd name="connsiteY5" fmla="*/ 1613558 h 2179246"/>
              <a:gd name="connsiteX6" fmla="*/ 59279 w 2275387"/>
              <a:gd name="connsiteY6" fmla="*/ 1366815 h 2179246"/>
              <a:gd name="connsiteX0" fmla="*/ 306803 w 2340904"/>
              <a:gd name="connsiteY0" fmla="*/ 1661185 h 2226873"/>
              <a:gd name="connsiteX1" fmla="*/ 120957 w 2340904"/>
              <a:gd name="connsiteY1" fmla="*/ 201892 h 2226873"/>
              <a:gd name="connsiteX2" fmla="*/ 1654083 w 2340904"/>
              <a:gd name="connsiteY2" fmla="*/ 189321 h 2226873"/>
              <a:gd name="connsiteX3" fmla="*/ 2340904 w 2340904"/>
              <a:gd name="connsiteY3" fmla="*/ 1851137 h 2226873"/>
              <a:gd name="connsiteX4" fmla="*/ 1965168 w 2340904"/>
              <a:gd name="connsiteY4" fmla="*/ 2226873 h 2226873"/>
              <a:gd name="connsiteX5" fmla="*/ 306803 w 2340904"/>
              <a:gd name="connsiteY5" fmla="*/ 1661185 h 2226873"/>
              <a:gd name="connsiteX0" fmla="*/ 306803 w 2055490"/>
              <a:gd name="connsiteY0" fmla="*/ 1686308 h 2251996"/>
              <a:gd name="connsiteX1" fmla="*/ 120957 w 2055490"/>
              <a:gd name="connsiteY1" fmla="*/ 227015 h 2251996"/>
              <a:gd name="connsiteX2" fmla="*/ 1654083 w 2055490"/>
              <a:gd name="connsiteY2" fmla="*/ 214444 h 2251996"/>
              <a:gd name="connsiteX3" fmla="*/ 1965168 w 2055490"/>
              <a:gd name="connsiteY3" fmla="*/ 2251996 h 2251996"/>
              <a:gd name="connsiteX4" fmla="*/ 306803 w 2055490"/>
              <a:gd name="connsiteY4" fmla="*/ 1686308 h 2251996"/>
              <a:gd name="connsiteX0" fmla="*/ 306803 w 1836000"/>
              <a:gd name="connsiteY0" fmla="*/ 1678019 h 2121159"/>
              <a:gd name="connsiteX1" fmla="*/ 120957 w 1836000"/>
              <a:gd name="connsiteY1" fmla="*/ 218726 h 2121159"/>
              <a:gd name="connsiteX2" fmla="*/ 1654083 w 1836000"/>
              <a:gd name="connsiteY2" fmla="*/ 206155 h 2121159"/>
              <a:gd name="connsiteX3" fmla="*/ 1657226 w 1836000"/>
              <a:gd name="connsiteY3" fmla="*/ 2121159 h 2121159"/>
              <a:gd name="connsiteX4" fmla="*/ 306803 w 1836000"/>
              <a:gd name="connsiteY4" fmla="*/ 1678019 h 2121159"/>
              <a:gd name="connsiteX0" fmla="*/ 236497 w 1894527"/>
              <a:gd name="connsiteY0" fmla="*/ 1581767 h 2116033"/>
              <a:gd name="connsiteX1" fmla="*/ 179484 w 1894527"/>
              <a:gd name="connsiteY1" fmla="*/ 213600 h 2116033"/>
              <a:gd name="connsiteX2" fmla="*/ 1712610 w 1894527"/>
              <a:gd name="connsiteY2" fmla="*/ 201029 h 2116033"/>
              <a:gd name="connsiteX3" fmla="*/ 1715753 w 1894527"/>
              <a:gd name="connsiteY3" fmla="*/ 2116033 h 2116033"/>
              <a:gd name="connsiteX4" fmla="*/ 236497 w 1894527"/>
              <a:gd name="connsiteY4" fmla="*/ 1581767 h 2116033"/>
              <a:gd name="connsiteX0" fmla="*/ 267033 w 1928500"/>
              <a:gd name="connsiteY0" fmla="*/ 1574152 h 2108418"/>
              <a:gd name="connsiteX1" fmla="*/ 156601 w 1928500"/>
              <a:gd name="connsiteY1" fmla="*/ 221696 h 2108418"/>
              <a:gd name="connsiteX2" fmla="*/ 1743146 w 1928500"/>
              <a:gd name="connsiteY2" fmla="*/ 193414 h 2108418"/>
              <a:gd name="connsiteX3" fmla="*/ 1746289 w 1928500"/>
              <a:gd name="connsiteY3" fmla="*/ 2108418 h 2108418"/>
              <a:gd name="connsiteX4" fmla="*/ 267033 w 1928500"/>
              <a:gd name="connsiteY4" fmla="*/ 1574152 h 2108418"/>
              <a:gd name="connsiteX0" fmla="*/ 260376 w 1934412"/>
              <a:gd name="connsiteY0" fmla="*/ 1577462 h 2108586"/>
              <a:gd name="connsiteX1" fmla="*/ 162513 w 1934412"/>
              <a:gd name="connsiteY1" fmla="*/ 221864 h 2108586"/>
              <a:gd name="connsiteX2" fmla="*/ 1749058 w 1934412"/>
              <a:gd name="connsiteY2" fmla="*/ 193582 h 2108586"/>
              <a:gd name="connsiteX3" fmla="*/ 1752201 w 1934412"/>
              <a:gd name="connsiteY3" fmla="*/ 2108586 h 2108586"/>
              <a:gd name="connsiteX4" fmla="*/ 260376 w 1934412"/>
              <a:gd name="connsiteY4" fmla="*/ 1577462 h 2108586"/>
              <a:gd name="connsiteX0" fmla="*/ 261245 w 1942012"/>
              <a:gd name="connsiteY0" fmla="*/ 1529967 h 2061091"/>
              <a:gd name="connsiteX1" fmla="*/ 163382 w 1942012"/>
              <a:gd name="connsiteY1" fmla="*/ 174369 h 2061091"/>
              <a:gd name="connsiteX2" fmla="*/ 1762496 w 1942012"/>
              <a:gd name="connsiteY2" fmla="*/ 224643 h 2061091"/>
              <a:gd name="connsiteX3" fmla="*/ 1753070 w 1942012"/>
              <a:gd name="connsiteY3" fmla="*/ 2061091 h 2061091"/>
              <a:gd name="connsiteX4" fmla="*/ 261245 w 1942012"/>
              <a:gd name="connsiteY4" fmla="*/ 1529967 h 2061091"/>
              <a:gd name="connsiteX0" fmla="*/ 261245 w 1871794"/>
              <a:gd name="connsiteY0" fmla="*/ 1455377 h 1986501"/>
              <a:gd name="connsiteX1" fmla="*/ 163382 w 1871794"/>
              <a:gd name="connsiteY1" fmla="*/ 99779 h 1986501"/>
              <a:gd name="connsiteX2" fmla="*/ 1762496 w 1871794"/>
              <a:gd name="connsiteY2" fmla="*/ 150053 h 1986501"/>
              <a:gd name="connsiteX3" fmla="*/ 1753070 w 1871794"/>
              <a:gd name="connsiteY3" fmla="*/ 1986501 h 1986501"/>
              <a:gd name="connsiteX4" fmla="*/ 261245 w 1871794"/>
              <a:gd name="connsiteY4" fmla="*/ 1455377 h 1986501"/>
              <a:gd name="connsiteX0" fmla="*/ 187937 w 1798486"/>
              <a:gd name="connsiteY0" fmla="*/ 1386966 h 1918090"/>
              <a:gd name="connsiteX1" fmla="*/ 90074 w 1798486"/>
              <a:gd name="connsiteY1" fmla="*/ 31368 h 1918090"/>
              <a:gd name="connsiteX2" fmla="*/ 1689188 w 1798486"/>
              <a:gd name="connsiteY2" fmla="*/ 81642 h 1918090"/>
              <a:gd name="connsiteX3" fmla="*/ 1679762 w 1798486"/>
              <a:gd name="connsiteY3" fmla="*/ 1918090 h 1918090"/>
              <a:gd name="connsiteX4" fmla="*/ 187937 w 1798486"/>
              <a:gd name="connsiteY4" fmla="*/ 1386966 h 1918090"/>
              <a:gd name="connsiteX0" fmla="*/ 116846 w 1727395"/>
              <a:gd name="connsiteY0" fmla="*/ 1386966 h 1918090"/>
              <a:gd name="connsiteX1" fmla="*/ 18983 w 1727395"/>
              <a:gd name="connsiteY1" fmla="*/ 31368 h 1918090"/>
              <a:gd name="connsiteX2" fmla="*/ 1618097 w 1727395"/>
              <a:gd name="connsiteY2" fmla="*/ 81642 h 1918090"/>
              <a:gd name="connsiteX3" fmla="*/ 1608671 w 1727395"/>
              <a:gd name="connsiteY3" fmla="*/ 1918090 h 1918090"/>
              <a:gd name="connsiteX4" fmla="*/ 116846 w 1727395"/>
              <a:gd name="connsiteY4" fmla="*/ 1386966 h 1918090"/>
              <a:gd name="connsiteX0" fmla="*/ 116846 w 1727395"/>
              <a:gd name="connsiteY0" fmla="*/ 1386966 h 1918090"/>
              <a:gd name="connsiteX1" fmla="*/ 18983 w 1727395"/>
              <a:gd name="connsiteY1" fmla="*/ 31368 h 1918090"/>
              <a:gd name="connsiteX2" fmla="*/ 1618097 w 1727395"/>
              <a:gd name="connsiteY2" fmla="*/ 81642 h 1918090"/>
              <a:gd name="connsiteX3" fmla="*/ 1608671 w 1727395"/>
              <a:gd name="connsiteY3" fmla="*/ 1918090 h 1918090"/>
              <a:gd name="connsiteX4" fmla="*/ 116846 w 1727395"/>
              <a:gd name="connsiteY4" fmla="*/ 1386966 h 1918090"/>
              <a:gd name="connsiteX0" fmla="*/ 116846 w 1644499"/>
              <a:gd name="connsiteY0" fmla="*/ 1386966 h 1918090"/>
              <a:gd name="connsiteX1" fmla="*/ 18983 w 1644499"/>
              <a:gd name="connsiteY1" fmla="*/ 31368 h 1918090"/>
              <a:gd name="connsiteX2" fmla="*/ 1618097 w 1644499"/>
              <a:gd name="connsiteY2" fmla="*/ 81642 h 1918090"/>
              <a:gd name="connsiteX3" fmla="*/ 1608671 w 1644499"/>
              <a:gd name="connsiteY3" fmla="*/ 1918090 h 1918090"/>
              <a:gd name="connsiteX4" fmla="*/ 116846 w 1644499"/>
              <a:gd name="connsiteY4" fmla="*/ 1386966 h 1918090"/>
              <a:gd name="connsiteX0" fmla="*/ 116846 w 1647144"/>
              <a:gd name="connsiteY0" fmla="*/ 1386966 h 1918090"/>
              <a:gd name="connsiteX1" fmla="*/ 18983 w 1647144"/>
              <a:gd name="connsiteY1" fmla="*/ 31368 h 1918090"/>
              <a:gd name="connsiteX2" fmla="*/ 1618097 w 1647144"/>
              <a:gd name="connsiteY2" fmla="*/ 81642 h 1918090"/>
              <a:gd name="connsiteX3" fmla="*/ 1608671 w 1647144"/>
              <a:gd name="connsiteY3" fmla="*/ 1918090 h 1918090"/>
              <a:gd name="connsiteX4" fmla="*/ 116846 w 1647144"/>
              <a:gd name="connsiteY4" fmla="*/ 1386966 h 1918090"/>
              <a:gd name="connsiteX0" fmla="*/ 116846 w 1630389"/>
              <a:gd name="connsiteY0" fmla="*/ 1399187 h 1930311"/>
              <a:gd name="connsiteX1" fmla="*/ 18983 w 1630389"/>
              <a:gd name="connsiteY1" fmla="*/ 43589 h 1930311"/>
              <a:gd name="connsiteX2" fmla="*/ 1618097 w 1630389"/>
              <a:gd name="connsiteY2" fmla="*/ 93863 h 1930311"/>
              <a:gd name="connsiteX3" fmla="*/ 1608671 w 1630389"/>
              <a:gd name="connsiteY3" fmla="*/ 1930311 h 1930311"/>
              <a:gd name="connsiteX4" fmla="*/ 116846 w 1630389"/>
              <a:gd name="connsiteY4" fmla="*/ 1399187 h 1930311"/>
              <a:gd name="connsiteX0" fmla="*/ 116846 w 1626202"/>
              <a:gd name="connsiteY0" fmla="*/ 1382928 h 1914052"/>
              <a:gd name="connsiteX1" fmla="*/ 18983 w 1626202"/>
              <a:gd name="connsiteY1" fmla="*/ 27330 h 1914052"/>
              <a:gd name="connsiteX2" fmla="*/ 1618097 w 1626202"/>
              <a:gd name="connsiteY2" fmla="*/ 77604 h 1914052"/>
              <a:gd name="connsiteX3" fmla="*/ 1608671 w 1626202"/>
              <a:gd name="connsiteY3" fmla="*/ 1914052 h 1914052"/>
              <a:gd name="connsiteX4" fmla="*/ 116846 w 1626202"/>
              <a:gd name="connsiteY4" fmla="*/ 1382928 h 1914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202" h="1914052">
                <a:moveTo>
                  <a:pt x="116846" y="1382928"/>
                </a:moveTo>
                <a:cubicBezTo>
                  <a:pt x="60859" y="1299955"/>
                  <a:pt x="-42689" y="90913"/>
                  <a:pt x="18983" y="27330"/>
                </a:cubicBezTo>
                <a:cubicBezTo>
                  <a:pt x="80655" y="-36253"/>
                  <a:pt x="1601388" y="23958"/>
                  <a:pt x="1618097" y="77604"/>
                </a:cubicBezTo>
                <a:cubicBezTo>
                  <a:pt x="1634806" y="131250"/>
                  <a:pt x="1622686" y="1546192"/>
                  <a:pt x="1608671" y="1914052"/>
                </a:cubicBezTo>
                <a:lnTo>
                  <a:pt x="116846" y="1382928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四角形: 角を丸くする 5"/>
          <p:cNvSpPr/>
          <p:nvPr/>
        </p:nvSpPr>
        <p:spPr>
          <a:xfrm>
            <a:off x="5242975" y="2742047"/>
            <a:ext cx="1261519" cy="640398"/>
          </a:xfrm>
          <a:custGeom>
            <a:avLst/>
            <a:gdLst>
              <a:gd name="connsiteX0" fmla="*/ 0 w 2262603"/>
              <a:gd name="connsiteY0" fmla="*/ 375736 h 2254368"/>
              <a:gd name="connsiteX1" fmla="*/ 375736 w 2262603"/>
              <a:gd name="connsiteY1" fmla="*/ 0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375736 w 2262603"/>
              <a:gd name="connsiteY6" fmla="*/ 2254368 h 2254368"/>
              <a:gd name="connsiteX7" fmla="*/ 0 w 2262603"/>
              <a:gd name="connsiteY7" fmla="*/ 1878632 h 2254368"/>
              <a:gd name="connsiteX8" fmla="*/ 0 w 2262603"/>
              <a:gd name="connsiteY8" fmla="*/ 375736 h 2254368"/>
              <a:gd name="connsiteX0" fmla="*/ 0 w 2262603"/>
              <a:gd name="connsiteY0" fmla="*/ 375736 h 2254368"/>
              <a:gd name="connsiteX1" fmla="*/ 375736 w 2262603"/>
              <a:gd name="connsiteY1" fmla="*/ 0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375736 w 2262603"/>
              <a:gd name="connsiteY6" fmla="*/ 2254368 h 2254368"/>
              <a:gd name="connsiteX7" fmla="*/ 46495 w 2262603"/>
              <a:gd name="connsiteY7" fmla="*/ 1529920 h 2254368"/>
              <a:gd name="connsiteX8" fmla="*/ 0 w 2262603"/>
              <a:gd name="connsiteY8" fmla="*/ 375736 h 2254368"/>
              <a:gd name="connsiteX0" fmla="*/ 0 w 2262603"/>
              <a:gd name="connsiteY0" fmla="*/ 375736 h 2254368"/>
              <a:gd name="connsiteX1" fmla="*/ 375736 w 2262603"/>
              <a:gd name="connsiteY1" fmla="*/ 0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228502 w 2262603"/>
              <a:gd name="connsiteY6" fmla="*/ 1688680 h 2254368"/>
              <a:gd name="connsiteX7" fmla="*/ 46495 w 2262603"/>
              <a:gd name="connsiteY7" fmla="*/ 1529920 h 2254368"/>
              <a:gd name="connsiteX8" fmla="*/ 0 w 2262603"/>
              <a:gd name="connsiteY8" fmla="*/ 375736 h 2254368"/>
              <a:gd name="connsiteX0" fmla="*/ 0 w 2262603"/>
              <a:gd name="connsiteY0" fmla="*/ 375736 h 2254368"/>
              <a:gd name="connsiteX1" fmla="*/ 375736 w 2262603"/>
              <a:gd name="connsiteY1" fmla="*/ 0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228502 w 2262603"/>
              <a:gd name="connsiteY6" fmla="*/ 1688680 h 2254368"/>
              <a:gd name="connsiteX7" fmla="*/ 46495 w 2262603"/>
              <a:gd name="connsiteY7" fmla="*/ 1441937 h 2254368"/>
              <a:gd name="connsiteX8" fmla="*/ 0 w 2262603"/>
              <a:gd name="connsiteY8" fmla="*/ 375736 h 2254368"/>
              <a:gd name="connsiteX0" fmla="*/ 0 w 2262603"/>
              <a:gd name="connsiteY0" fmla="*/ 375736 h 2254368"/>
              <a:gd name="connsiteX1" fmla="*/ 375736 w 2262603"/>
              <a:gd name="connsiteY1" fmla="*/ 0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228502 w 2262603"/>
              <a:gd name="connsiteY6" fmla="*/ 1688680 h 2254368"/>
              <a:gd name="connsiteX7" fmla="*/ 46495 w 2262603"/>
              <a:gd name="connsiteY7" fmla="*/ 1441937 h 2254368"/>
              <a:gd name="connsiteX8" fmla="*/ 0 w 2262603"/>
              <a:gd name="connsiteY8" fmla="*/ 375736 h 2254368"/>
              <a:gd name="connsiteX0" fmla="*/ 7462 w 2270065"/>
              <a:gd name="connsiteY0" fmla="*/ 375736 h 2254368"/>
              <a:gd name="connsiteX1" fmla="*/ 156955 w 2270065"/>
              <a:gd name="connsiteY1" fmla="*/ 213675 h 2254368"/>
              <a:gd name="connsiteX2" fmla="*/ 1894329 w 2270065"/>
              <a:gd name="connsiteY2" fmla="*/ 0 h 2254368"/>
              <a:gd name="connsiteX3" fmla="*/ 2270065 w 2270065"/>
              <a:gd name="connsiteY3" fmla="*/ 375736 h 2254368"/>
              <a:gd name="connsiteX4" fmla="*/ 2270065 w 2270065"/>
              <a:gd name="connsiteY4" fmla="*/ 1878632 h 2254368"/>
              <a:gd name="connsiteX5" fmla="*/ 1894329 w 2270065"/>
              <a:gd name="connsiteY5" fmla="*/ 2254368 h 2254368"/>
              <a:gd name="connsiteX6" fmla="*/ 235964 w 2270065"/>
              <a:gd name="connsiteY6" fmla="*/ 1688680 h 2254368"/>
              <a:gd name="connsiteX7" fmla="*/ 53957 w 2270065"/>
              <a:gd name="connsiteY7" fmla="*/ 1441937 h 2254368"/>
              <a:gd name="connsiteX8" fmla="*/ 7462 w 2270065"/>
              <a:gd name="connsiteY8" fmla="*/ 375736 h 2254368"/>
              <a:gd name="connsiteX0" fmla="*/ 0 w 2262603"/>
              <a:gd name="connsiteY0" fmla="*/ 375736 h 2254368"/>
              <a:gd name="connsiteX1" fmla="*/ 149493 w 2262603"/>
              <a:gd name="connsiteY1" fmla="*/ 213675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228502 w 2262603"/>
              <a:gd name="connsiteY6" fmla="*/ 1688680 h 2254368"/>
              <a:gd name="connsiteX7" fmla="*/ 46495 w 2262603"/>
              <a:gd name="connsiteY7" fmla="*/ 1441937 h 2254368"/>
              <a:gd name="connsiteX8" fmla="*/ 0 w 2262603"/>
              <a:gd name="connsiteY8" fmla="*/ 375736 h 2254368"/>
              <a:gd name="connsiteX0" fmla="*/ 0 w 2262603"/>
              <a:gd name="connsiteY0" fmla="*/ 375736 h 2254368"/>
              <a:gd name="connsiteX1" fmla="*/ 149493 w 2262603"/>
              <a:gd name="connsiteY1" fmla="*/ 213675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228502 w 2262603"/>
              <a:gd name="connsiteY6" fmla="*/ 1688680 h 2254368"/>
              <a:gd name="connsiteX7" fmla="*/ 46495 w 2262603"/>
              <a:gd name="connsiteY7" fmla="*/ 1441937 h 2254368"/>
              <a:gd name="connsiteX8" fmla="*/ 0 w 2262603"/>
              <a:gd name="connsiteY8" fmla="*/ 375736 h 2254368"/>
              <a:gd name="connsiteX0" fmla="*/ 24234 w 2286837"/>
              <a:gd name="connsiteY0" fmla="*/ 166614 h 2045246"/>
              <a:gd name="connsiteX1" fmla="*/ 173727 w 2286837"/>
              <a:gd name="connsiteY1" fmla="*/ 4553 h 2045246"/>
              <a:gd name="connsiteX2" fmla="*/ 1600016 w 2286837"/>
              <a:gd name="connsiteY2" fmla="*/ 7694 h 2045246"/>
              <a:gd name="connsiteX3" fmla="*/ 2286837 w 2286837"/>
              <a:gd name="connsiteY3" fmla="*/ 166614 h 2045246"/>
              <a:gd name="connsiteX4" fmla="*/ 2286837 w 2286837"/>
              <a:gd name="connsiteY4" fmla="*/ 1669510 h 2045246"/>
              <a:gd name="connsiteX5" fmla="*/ 1911101 w 2286837"/>
              <a:gd name="connsiteY5" fmla="*/ 2045246 h 2045246"/>
              <a:gd name="connsiteX6" fmla="*/ 252736 w 2286837"/>
              <a:gd name="connsiteY6" fmla="*/ 1479558 h 2045246"/>
              <a:gd name="connsiteX7" fmla="*/ 70729 w 2286837"/>
              <a:gd name="connsiteY7" fmla="*/ 1232815 h 2045246"/>
              <a:gd name="connsiteX8" fmla="*/ 24234 w 2286837"/>
              <a:gd name="connsiteY8" fmla="*/ 166614 h 2045246"/>
              <a:gd name="connsiteX0" fmla="*/ 24234 w 2286837"/>
              <a:gd name="connsiteY0" fmla="*/ 176322 h 2054954"/>
              <a:gd name="connsiteX1" fmla="*/ 173727 w 2286837"/>
              <a:gd name="connsiteY1" fmla="*/ 14261 h 2054954"/>
              <a:gd name="connsiteX2" fmla="*/ 1600016 w 2286837"/>
              <a:gd name="connsiteY2" fmla="*/ 17402 h 2054954"/>
              <a:gd name="connsiteX3" fmla="*/ 2286837 w 2286837"/>
              <a:gd name="connsiteY3" fmla="*/ 176322 h 2054954"/>
              <a:gd name="connsiteX4" fmla="*/ 2286837 w 2286837"/>
              <a:gd name="connsiteY4" fmla="*/ 1679218 h 2054954"/>
              <a:gd name="connsiteX5" fmla="*/ 1911101 w 2286837"/>
              <a:gd name="connsiteY5" fmla="*/ 2054954 h 2054954"/>
              <a:gd name="connsiteX6" fmla="*/ 252736 w 2286837"/>
              <a:gd name="connsiteY6" fmla="*/ 1489266 h 2054954"/>
              <a:gd name="connsiteX7" fmla="*/ 70729 w 2286837"/>
              <a:gd name="connsiteY7" fmla="*/ 1242523 h 2054954"/>
              <a:gd name="connsiteX8" fmla="*/ 24234 w 2286837"/>
              <a:gd name="connsiteY8" fmla="*/ 176322 h 2054954"/>
              <a:gd name="connsiteX0" fmla="*/ 24234 w 2286837"/>
              <a:gd name="connsiteY0" fmla="*/ 173950 h 2052582"/>
              <a:gd name="connsiteX1" fmla="*/ 173727 w 2286837"/>
              <a:gd name="connsiteY1" fmla="*/ 11889 h 2052582"/>
              <a:gd name="connsiteX2" fmla="*/ 1600016 w 2286837"/>
              <a:gd name="connsiteY2" fmla="*/ 15030 h 2052582"/>
              <a:gd name="connsiteX3" fmla="*/ 2286837 w 2286837"/>
              <a:gd name="connsiteY3" fmla="*/ 173950 h 2052582"/>
              <a:gd name="connsiteX4" fmla="*/ 2286837 w 2286837"/>
              <a:gd name="connsiteY4" fmla="*/ 1676846 h 2052582"/>
              <a:gd name="connsiteX5" fmla="*/ 1911101 w 2286837"/>
              <a:gd name="connsiteY5" fmla="*/ 2052582 h 2052582"/>
              <a:gd name="connsiteX6" fmla="*/ 252736 w 2286837"/>
              <a:gd name="connsiteY6" fmla="*/ 1486894 h 2052582"/>
              <a:gd name="connsiteX7" fmla="*/ 70729 w 2286837"/>
              <a:gd name="connsiteY7" fmla="*/ 1240151 h 2052582"/>
              <a:gd name="connsiteX8" fmla="*/ 24234 w 2286837"/>
              <a:gd name="connsiteY8" fmla="*/ 173950 h 2052582"/>
              <a:gd name="connsiteX0" fmla="*/ 24234 w 2286837"/>
              <a:gd name="connsiteY0" fmla="*/ 187205 h 2065837"/>
              <a:gd name="connsiteX1" fmla="*/ 173727 w 2286837"/>
              <a:gd name="connsiteY1" fmla="*/ 25144 h 2065837"/>
              <a:gd name="connsiteX2" fmla="*/ 1600016 w 2286837"/>
              <a:gd name="connsiteY2" fmla="*/ 28285 h 2065837"/>
              <a:gd name="connsiteX3" fmla="*/ 1645814 w 2286837"/>
              <a:gd name="connsiteY3" fmla="*/ 290900 h 2065837"/>
              <a:gd name="connsiteX4" fmla="*/ 2286837 w 2286837"/>
              <a:gd name="connsiteY4" fmla="*/ 1690101 h 2065837"/>
              <a:gd name="connsiteX5" fmla="*/ 1911101 w 2286837"/>
              <a:gd name="connsiteY5" fmla="*/ 2065837 h 2065837"/>
              <a:gd name="connsiteX6" fmla="*/ 252736 w 2286837"/>
              <a:gd name="connsiteY6" fmla="*/ 1500149 h 2065837"/>
              <a:gd name="connsiteX7" fmla="*/ 70729 w 2286837"/>
              <a:gd name="connsiteY7" fmla="*/ 1253406 h 2065837"/>
              <a:gd name="connsiteX8" fmla="*/ 24234 w 2286837"/>
              <a:gd name="connsiteY8" fmla="*/ 187205 h 2065837"/>
              <a:gd name="connsiteX0" fmla="*/ 24234 w 2286837"/>
              <a:gd name="connsiteY0" fmla="*/ 187205 h 2065837"/>
              <a:gd name="connsiteX1" fmla="*/ 173727 w 2286837"/>
              <a:gd name="connsiteY1" fmla="*/ 25144 h 2065837"/>
              <a:gd name="connsiteX2" fmla="*/ 1600016 w 2286837"/>
              <a:gd name="connsiteY2" fmla="*/ 28285 h 2065837"/>
              <a:gd name="connsiteX3" fmla="*/ 1645814 w 2286837"/>
              <a:gd name="connsiteY3" fmla="*/ 290900 h 2065837"/>
              <a:gd name="connsiteX4" fmla="*/ 2286837 w 2286837"/>
              <a:gd name="connsiteY4" fmla="*/ 1690101 h 2065837"/>
              <a:gd name="connsiteX5" fmla="*/ 1911101 w 2286837"/>
              <a:gd name="connsiteY5" fmla="*/ 2065837 h 2065837"/>
              <a:gd name="connsiteX6" fmla="*/ 252736 w 2286837"/>
              <a:gd name="connsiteY6" fmla="*/ 1500149 h 2065837"/>
              <a:gd name="connsiteX7" fmla="*/ 70729 w 2286837"/>
              <a:gd name="connsiteY7" fmla="*/ 1253406 h 2065837"/>
              <a:gd name="connsiteX8" fmla="*/ 24234 w 2286837"/>
              <a:gd name="connsiteY8" fmla="*/ 187205 h 2065837"/>
              <a:gd name="connsiteX0" fmla="*/ 24234 w 2286837"/>
              <a:gd name="connsiteY0" fmla="*/ 180060 h 2058692"/>
              <a:gd name="connsiteX1" fmla="*/ 173727 w 2286837"/>
              <a:gd name="connsiteY1" fmla="*/ 17999 h 2058692"/>
              <a:gd name="connsiteX2" fmla="*/ 1600016 w 2286837"/>
              <a:gd name="connsiteY2" fmla="*/ 21140 h 2058692"/>
              <a:gd name="connsiteX3" fmla="*/ 1645814 w 2286837"/>
              <a:gd name="connsiteY3" fmla="*/ 283755 h 2058692"/>
              <a:gd name="connsiteX4" fmla="*/ 2286837 w 2286837"/>
              <a:gd name="connsiteY4" fmla="*/ 1682956 h 2058692"/>
              <a:gd name="connsiteX5" fmla="*/ 1911101 w 2286837"/>
              <a:gd name="connsiteY5" fmla="*/ 2058692 h 2058692"/>
              <a:gd name="connsiteX6" fmla="*/ 252736 w 2286837"/>
              <a:gd name="connsiteY6" fmla="*/ 1493004 h 2058692"/>
              <a:gd name="connsiteX7" fmla="*/ 70729 w 2286837"/>
              <a:gd name="connsiteY7" fmla="*/ 1246261 h 2058692"/>
              <a:gd name="connsiteX8" fmla="*/ 24234 w 2286837"/>
              <a:gd name="connsiteY8" fmla="*/ 180060 h 2058692"/>
              <a:gd name="connsiteX0" fmla="*/ 49449 w 2265557"/>
              <a:gd name="connsiteY0" fmla="*/ 1324037 h 2136468"/>
              <a:gd name="connsiteX1" fmla="*/ 152447 w 2265557"/>
              <a:gd name="connsiteY1" fmla="*/ 95775 h 2136468"/>
              <a:gd name="connsiteX2" fmla="*/ 1578736 w 2265557"/>
              <a:gd name="connsiteY2" fmla="*/ 98916 h 2136468"/>
              <a:gd name="connsiteX3" fmla="*/ 1624534 w 2265557"/>
              <a:gd name="connsiteY3" fmla="*/ 361531 h 2136468"/>
              <a:gd name="connsiteX4" fmla="*/ 2265557 w 2265557"/>
              <a:gd name="connsiteY4" fmla="*/ 1760732 h 2136468"/>
              <a:gd name="connsiteX5" fmla="*/ 1889821 w 2265557"/>
              <a:gd name="connsiteY5" fmla="*/ 2136468 h 2136468"/>
              <a:gd name="connsiteX6" fmla="*/ 231456 w 2265557"/>
              <a:gd name="connsiteY6" fmla="*/ 1570780 h 2136468"/>
              <a:gd name="connsiteX7" fmla="*/ 49449 w 2265557"/>
              <a:gd name="connsiteY7" fmla="*/ 1324037 h 2136468"/>
              <a:gd name="connsiteX0" fmla="*/ 49449 w 2265557"/>
              <a:gd name="connsiteY0" fmla="*/ 1408187 h 2220618"/>
              <a:gd name="connsiteX1" fmla="*/ 152447 w 2265557"/>
              <a:gd name="connsiteY1" fmla="*/ 179925 h 2220618"/>
              <a:gd name="connsiteX2" fmla="*/ 1578736 w 2265557"/>
              <a:gd name="connsiteY2" fmla="*/ 183066 h 2220618"/>
              <a:gd name="connsiteX3" fmla="*/ 2265557 w 2265557"/>
              <a:gd name="connsiteY3" fmla="*/ 1844882 h 2220618"/>
              <a:gd name="connsiteX4" fmla="*/ 1889821 w 2265557"/>
              <a:gd name="connsiteY4" fmla="*/ 2220618 h 2220618"/>
              <a:gd name="connsiteX5" fmla="*/ 231456 w 2265557"/>
              <a:gd name="connsiteY5" fmla="*/ 1654930 h 2220618"/>
              <a:gd name="connsiteX6" fmla="*/ 49449 w 2265557"/>
              <a:gd name="connsiteY6" fmla="*/ 1408187 h 2220618"/>
              <a:gd name="connsiteX0" fmla="*/ 5031 w 2221139"/>
              <a:gd name="connsiteY0" fmla="*/ 1373244 h 2185675"/>
              <a:gd name="connsiteX1" fmla="*/ 108029 w 2221139"/>
              <a:gd name="connsiteY1" fmla="*/ 144982 h 2185675"/>
              <a:gd name="connsiteX2" fmla="*/ 1534318 w 2221139"/>
              <a:gd name="connsiteY2" fmla="*/ 148123 h 2185675"/>
              <a:gd name="connsiteX3" fmla="*/ 2221139 w 2221139"/>
              <a:gd name="connsiteY3" fmla="*/ 1809939 h 2185675"/>
              <a:gd name="connsiteX4" fmla="*/ 1845403 w 2221139"/>
              <a:gd name="connsiteY4" fmla="*/ 2185675 h 2185675"/>
              <a:gd name="connsiteX5" fmla="*/ 187038 w 2221139"/>
              <a:gd name="connsiteY5" fmla="*/ 1619987 h 2185675"/>
              <a:gd name="connsiteX6" fmla="*/ 5031 w 2221139"/>
              <a:gd name="connsiteY6" fmla="*/ 1373244 h 2185675"/>
              <a:gd name="connsiteX0" fmla="*/ 59279 w 2275387"/>
              <a:gd name="connsiteY0" fmla="*/ 1366815 h 2179246"/>
              <a:gd name="connsiteX1" fmla="*/ 55440 w 2275387"/>
              <a:gd name="connsiteY1" fmla="*/ 154265 h 2179246"/>
              <a:gd name="connsiteX2" fmla="*/ 1588566 w 2275387"/>
              <a:gd name="connsiteY2" fmla="*/ 141694 h 2179246"/>
              <a:gd name="connsiteX3" fmla="*/ 2275387 w 2275387"/>
              <a:gd name="connsiteY3" fmla="*/ 1803510 h 2179246"/>
              <a:gd name="connsiteX4" fmla="*/ 1899651 w 2275387"/>
              <a:gd name="connsiteY4" fmla="*/ 2179246 h 2179246"/>
              <a:gd name="connsiteX5" fmla="*/ 241286 w 2275387"/>
              <a:gd name="connsiteY5" fmla="*/ 1613558 h 2179246"/>
              <a:gd name="connsiteX6" fmla="*/ 59279 w 2275387"/>
              <a:gd name="connsiteY6" fmla="*/ 1366815 h 2179246"/>
              <a:gd name="connsiteX0" fmla="*/ 306803 w 2340904"/>
              <a:gd name="connsiteY0" fmla="*/ 1661185 h 2226873"/>
              <a:gd name="connsiteX1" fmla="*/ 120957 w 2340904"/>
              <a:gd name="connsiteY1" fmla="*/ 201892 h 2226873"/>
              <a:gd name="connsiteX2" fmla="*/ 1654083 w 2340904"/>
              <a:gd name="connsiteY2" fmla="*/ 189321 h 2226873"/>
              <a:gd name="connsiteX3" fmla="*/ 2340904 w 2340904"/>
              <a:gd name="connsiteY3" fmla="*/ 1851137 h 2226873"/>
              <a:gd name="connsiteX4" fmla="*/ 1965168 w 2340904"/>
              <a:gd name="connsiteY4" fmla="*/ 2226873 h 2226873"/>
              <a:gd name="connsiteX5" fmla="*/ 306803 w 2340904"/>
              <a:gd name="connsiteY5" fmla="*/ 1661185 h 2226873"/>
              <a:gd name="connsiteX0" fmla="*/ 306803 w 2055490"/>
              <a:gd name="connsiteY0" fmla="*/ 1686308 h 2251996"/>
              <a:gd name="connsiteX1" fmla="*/ 120957 w 2055490"/>
              <a:gd name="connsiteY1" fmla="*/ 227015 h 2251996"/>
              <a:gd name="connsiteX2" fmla="*/ 1654083 w 2055490"/>
              <a:gd name="connsiteY2" fmla="*/ 214444 h 2251996"/>
              <a:gd name="connsiteX3" fmla="*/ 1965168 w 2055490"/>
              <a:gd name="connsiteY3" fmla="*/ 2251996 h 2251996"/>
              <a:gd name="connsiteX4" fmla="*/ 306803 w 2055490"/>
              <a:gd name="connsiteY4" fmla="*/ 1686308 h 2251996"/>
              <a:gd name="connsiteX0" fmla="*/ 306803 w 1836000"/>
              <a:gd name="connsiteY0" fmla="*/ 1678019 h 2121159"/>
              <a:gd name="connsiteX1" fmla="*/ 120957 w 1836000"/>
              <a:gd name="connsiteY1" fmla="*/ 218726 h 2121159"/>
              <a:gd name="connsiteX2" fmla="*/ 1654083 w 1836000"/>
              <a:gd name="connsiteY2" fmla="*/ 206155 h 2121159"/>
              <a:gd name="connsiteX3" fmla="*/ 1657226 w 1836000"/>
              <a:gd name="connsiteY3" fmla="*/ 2121159 h 2121159"/>
              <a:gd name="connsiteX4" fmla="*/ 306803 w 1836000"/>
              <a:gd name="connsiteY4" fmla="*/ 1678019 h 2121159"/>
              <a:gd name="connsiteX0" fmla="*/ 236497 w 1894527"/>
              <a:gd name="connsiteY0" fmla="*/ 1581767 h 2116033"/>
              <a:gd name="connsiteX1" fmla="*/ 179484 w 1894527"/>
              <a:gd name="connsiteY1" fmla="*/ 213600 h 2116033"/>
              <a:gd name="connsiteX2" fmla="*/ 1712610 w 1894527"/>
              <a:gd name="connsiteY2" fmla="*/ 201029 h 2116033"/>
              <a:gd name="connsiteX3" fmla="*/ 1715753 w 1894527"/>
              <a:gd name="connsiteY3" fmla="*/ 2116033 h 2116033"/>
              <a:gd name="connsiteX4" fmla="*/ 236497 w 1894527"/>
              <a:gd name="connsiteY4" fmla="*/ 1581767 h 2116033"/>
              <a:gd name="connsiteX0" fmla="*/ 267033 w 1928500"/>
              <a:gd name="connsiteY0" fmla="*/ 1574152 h 2108418"/>
              <a:gd name="connsiteX1" fmla="*/ 156601 w 1928500"/>
              <a:gd name="connsiteY1" fmla="*/ 221696 h 2108418"/>
              <a:gd name="connsiteX2" fmla="*/ 1743146 w 1928500"/>
              <a:gd name="connsiteY2" fmla="*/ 193414 h 2108418"/>
              <a:gd name="connsiteX3" fmla="*/ 1746289 w 1928500"/>
              <a:gd name="connsiteY3" fmla="*/ 2108418 h 2108418"/>
              <a:gd name="connsiteX4" fmla="*/ 267033 w 1928500"/>
              <a:gd name="connsiteY4" fmla="*/ 1574152 h 2108418"/>
              <a:gd name="connsiteX0" fmla="*/ 260376 w 1934412"/>
              <a:gd name="connsiteY0" fmla="*/ 1577462 h 2108586"/>
              <a:gd name="connsiteX1" fmla="*/ 162513 w 1934412"/>
              <a:gd name="connsiteY1" fmla="*/ 221864 h 2108586"/>
              <a:gd name="connsiteX2" fmla="*/ 1749058 w 1934412"/>
              <a:gd name="connsiteY2" fmla="*/ 193582 h 2108586"/>
              <a:gd name="connsiteX3" fmla="*/ 1752201 w 1934412"/>
              <a:gd name="connsiteY3" fmla="*/ 2108586 h 2108586"/>
              <a:gd name="connsiteX4" fmla="*/ 260376 w 1934412"/>
              <a:gd name="connsiteY4" fmla="*/ 1577462 h 2108586"/>
              <a:gd name="connsiteX0" fmla="*/ 261245 w 1942012"/>
              <a:gd name="connsiteY0" fmla="*/ 1529967 h 2061091"/>
              <a:gd name="connsiteX1" fmla="*/ 163382 w 1942012"/>
              <a:gd name="connsiteY1" fmla="*/ 174369 h 2061091"/>
              <a:gd name="connsiteX2" fmla="*/ 1762496 w 1942012"/>
              <a:gd name="connsiteY2" fmla="*/ 224643 h 2061091"/>
              <a:gd name="connsiteX3" fmla="*/ 1753070 w 1942012"/>
              <a:gd name="connsiteY3" fmla="*/ 2061091 h 2061091"/>
              <a:gd name="connsiteX4" fmla="*/ 261245 w 1942012"/>
              <a:gd name="connsiteY4" fmla="*/ 1529967 h 2061091"/>
              <a:gd name="connsiteX0" fmla="*/ 261245 w 1871794"/>
              <a:gd name="connsiteY0" fmla="*/ 1455377 h 1986501"/>
              <a:gd name="connsiteX1" fmla="*/ 163382 w 1871794"/>
              <a:gd name="connsiteY1" fmla="*/ 99779 h 1986501"/>
              <a:gd name="connsiteX2" fmla="*/ 1762496 w 1871794"/>
              <a:gd name="connsiteY2" fmla="*/ 150053 h 1986501"/>
              <a:gd name="connsiteX3" fmla="*/ 1753070 w 1871794"/>
              <a:gd name="connsiteY3" fmla="*/ 1986501 h 1986501"/>
              <a:gd name="connsiteX4" fmla="*/ 261245 w 1871794"/>
              <a:gd name="connsiteY4" fmla="*/ 1455377 h 1986501"/>
              <a:gd name="connsiteX0" fmla="*/ 187937 w 1798486"/>
              <a:gd name="connsiteY0" fmla="*/ 1386966 h 1918090"/>
              <a:gd name="connsiteX1" fmla="*/ 90074 w 1798486"/>
              <a:gd name="connsiteY1" fmla="*/ 31368 h 1918090"/>
              <a:gd name="connsiteX2" fmla="*/ 1689188 w 1798486"/>
              <a:gd name="connsiteY2" fmla="*/ 81642 h 1918090"/>
              <a:gd name="connsiteX3" fmla="*/ 1679762 w 1798486"/>
              <a:gd name="connsiteY3" fmla="*/ 1918090 h 1918090"/>
              <a:gd name="connsiteX4" fmla="*/ 187937 w 1798486"/>
              <a:gd name="connsiteY4" fmla="*/ 1386966 h 1918090"/>
              <a:gd name="connsiteX0" fmla="*/ 116846 w 1727395"/>
              <a:gd name="connsiteY0" fmla="*/ 1386966 h 1918090"/>
              <a:gd name="connsiteX1" fmla="*/ 18983 w 1727395"/>
              <a:gd name="connsiteY1" fmla="*/ 31368 h 1918090"/>
              <a:gd name="connsiteX2" fmla="*/ 1618097 w 1727395"/>
              <a:gd name="connsiteY2" fmla="*/ 81642 h 1918090"/>
              <a:gd name="connsiteX3" fmla="*/ 1608671 w 1727395"/>
              <a:gd name="connsiteY3" fmla="*/ 1918090 h 1918090"/>
              <a:gd name="connsiteX4" fmla="*/ 116846 w 1727395"/>
              <a:gd name="connsiteY4" fmla="*/ 1386966 h 1918090"/>
              <a:gd name="connsiteX0" fmla="*/ 116846 w 1727395"/>
              <a:gd name="connsiteY0" fmla="*/ 1386966 h 1918090"/>
              <a:gd name="connsiteX1" fmla="*/ 18983 w 1727395"/>
              <a:gd name="connsiteY1" fmla="*/ 31368 h 1918090"/>
              <a:gd name="connsiteX2" fmla="*/ 1618097 w 1727395"/>
              <a:gd name="connsiteY2" fmla="*/ 81642 h 1918090"/>
              <a:gd name="connsiteX3" fmla="*/ 1608671 w 1727395"/>
              <a:gd name="connsiteY3" fmla="*/ 1918090 h 1918090"/>
              <a:gd name="connsiteX4" fmla="*/ 116846 w 1727395"/>
              <a:gd name="connsiteY4" fmla="*/ 1386966 h 1918090"/>
              <a:gd name="connsiteX0" fmla="*/ 116846 w 1644499"/>
              <a:gd name="connsiteY0" fmla="*/ 1386966 h 1918090"/>
              <a:gd name="connsiteX1" fmla="*/ 18983 w 1644499"/>
              <a:gd name="connsiteY1" fmla="*/ 31368 h 1918090"/>
              <a:gd name="connsiteX2" fmla="*/ 1618097 w 1644499"/>
              <a:gd name="connsiteY2" fmla="*/ 81642 h 1918090"/>
              <a:gd name="connsiteX3" fmla="*/ 1608671 w 1644499"/>
              <a:gd name="connsiteY3" fmla="*/ 1918090 h 1918090"/>
              <a:gd name="connsiteX4" fmla="*/ 116846 w 1644499"/>
              <a:gd name="connsiteY4" fmla="*/ 1386966 h 1918090"/>
              <a:gd name="connsiteX0" fmla="*/ 116846 w 1647144"/>
              <a:gd name="connsiteY0" fmla="*/ 1386966 h 1918090"/>
              <a:gd name="connsiteX1" fmla="*/ 18983 w 1647144"/>
              <a:gd name="connsiteY1" fmla="*/ 31368 h 1918090"/>
              <a:gd name="connsiteX2" fmla="*/ 1618097 w 1647144"/>
              <a:gd name="connsiteY2" fmla="*/ 81642 h 1918090"/>
              <a:gd name="connsiteX3" fmla="*/ 1608671 w 1647144"/>
              <a:gd name="connsiteY3" fmla="*/ 1918090 h 1918090"/>
              <a:gd name="connsiteX4" fmla="*/ 116846 w 1647144"/>
              <a:gd name="connsiteY4" fmla="*/ 1386966 h 1918090"/>
              <a:gd name="connsiteX0" fmla="*/ 116846 w 1630389"/>
              <a:gd name="connsiteY0" fmla="*/ 1399187 h 1930311"/>
              <a:gd name="connsiteX1" fmla="*/ 18983 w 1630389"/>
              <a:gd name="connsiteY1" fmla="*/ 43589 h 1930311"/>
              <a:gd name="connsiteX2" fmla="*/ 1618097 w 1630389"/>
              <a:gd name="connsiteY2" fmla="*/ 93863 h 1930311"/>
              <a:gd name="connsiteX3" fmla="*/ 1608671 w 1630389"/>
              <a:gd name="connsiteY3" fmla="*/ 1930311 h 1930311"/>
              <a:gd name="connsiteX4" fmla="*/ 116846 w 1630389"/>
              <a:gd name="connsiteY4" fmla="*/ 1399187 h 1930311"/>
              <a:gd name="connsiteX0" fmla="*/ 116846 w 1626202"/>
              <a:gd name="connsiteY0" fmla="*/ 1382928 h 1914052"/>
              <a:gd name="connsiteX1" fmla="*/ 18983 w 1626202"/>
              <a:gd name="connsiteY1" fmla="*/ 27330 h 1914052"/>
              <a:gd name="connsiteX2" fmla="*/ 1618097 w 1626202"/>
              <a:gd name="connsiteY2" fmla="*/ 77604 h 1914052"/>
              <a:gd name="connsiteX3" fmla="*/ 1608671 w 1626202"/>
              <a:gd name="connsiteY3" fmla="*/ 1914052 h 1914052"/>
              <a:gd name="connsiteX4" fmla="*/ 116846 w 1626202"/>
              <a:gd name="connsiteY4" fmla="*/ 1382928 h 1914052"/>
              <a:gd name="connsiteX0" fmla="*/ 103900 w 1722471"/>
              <a:gd name="connsiteY0" fmla="*/ 1465589 h 1996713"/>
              <a:gd name="connsiteX1" fmla="*/ 20962 w 1722471"/>
              <a:gd name="connsiteY1" fmla="*/ 137561 h 1996713"/>
              <a:gd name="connsiteX2" fmla="*/ 1605151 w 1722471"/>
              <a:gd name="connsiteY2" fmla="*/ 160265 h 1996713"/>
              <a:gd name="connsiteX3" fmla="*/ 1595725 w 1722471"/>
              <a:gd name="connsiteY3" fmla="*/ 1996713 h 1996713"/>
              <a:gd name="connsiteX4" fmla="*/ 103900 w 1722471"/>
              <a:gd name="connsiteY4" fmla="*/ 1465589 h 1996713"/>
              <a:gd name="connsiteX0" fmla="*/ 126758 w 1834878"/>
              <a:gd name="connsiteY0" fmla="*/ 662296 h 2002136"/>
              <a:gd name="connsiteX1" fmla="*/ 133369 w 1834878"/>
              <a:gd name="connsiteY1" fmla="*/ 142984 h 2002136"/>
              <a:gd name="connsiteX2" fmla="*/ 1717558 w 1834878"/>
              <a:gd name="connsiteY2" fmla="*/ 165688 h 2002136"/>
              <a:gd name="connsiteX3" fmla="*/ 1708132 w 1834878"/>
              <a:gd name="connsiteY3" fmla="*/ 2002136 h 2002136"/>
              <a:gd name="connsiteX4" fmla="*/ 126758 w 1834878"/>
              <a:gd name="connsiteY4" fmla="*/ 662296 h 2002136"/>
              <a:gd name="connsiteX0" fmla="*/ 126758 w 1765661"/>
              <a:gd name="connsiteY0" fmla="*/ 578776 h 691757"/>
              <a:gd name="connsiteX1" fmla="*/ 133369 w 1765661"/>
              <a:gd name="connsiteY1" fmla="*/ 59464 h 691757"/>
              <a:gd name="connsiteX2" fmla="*/ 1717558 w 1765661"/>
              <a:gd name="connsiteY2" fmla="*/ 82168 h 691757"/>
              <a:gd name="connsiteX3" fmla="*/ 1379787 w 1765661"/>
              <a:gd name="connsiteY3" fmla="*/ 691757 h 691757"/>
              <a:gd name="connsiteX4" fmla="*/ 126758 w 1765661"/>
              <a:gd name="connsiteY4" fmla="*/ 578776 h 691757"/>
              <a:gd name="connsiteX0" fmla="*/ 104617 w 1478868"/>
              <a:gd name="connsiteY0" fmla="*/ 581203 h 694184"/>
              <a:gd name="connsiteX1" fmla="*/ 111228 w 1478868"/>
              <a:gd name="connsiteY1" fmla="*/ 61891 h 694184"/>
              <a:gd name="connsiteX2" fmla="*/ 1391946 w 1478868"/>
              <a:gd name="connsiteY2" fmla="*/ 80000 h 694184"/>
              <a:gd name="connsiteX3" fmla="*/ 1357646 w 1478868"/>
              <a:gd name="connsiteY3" fmla="*/ 694184 h 694184"/>
              <a:gd name="connsiteX4" fmla="*/ 104617 w 1478868"/>
              <a:gd name="connsiteY4" fmla="*/ 581203 h 694184"/>
              <a:gd name="connsiteX0" fmla="*/ 104617 w 1419730"/>
              <a:gd name="connsiteY0" fmla="*/ 567493 h 680474"/>
              <a:gd name="connsiteX1" fmla="*/ 111228 w 1419730"/>
              <a:gd name="connsiteY1" fmla="*/ 48181 h 680474"/>
              <a:gd name="connsiteX2" fmla="*/ 1391946 w 1419730"/>
              <a:gd name="connsiteY2" fmla="*/ 66290 h 680474"/>
              <a:gd name="connsiteX3" fmla="*/ 1357646 w 1419730"/>
              <a:gd name="connsiteY3" fmla="*/ 680474 h 680474"/>
              <a:gd name="connsiteX4" fmla="*/ 104617 w 1419730"/>
              <a:gd name="connsiteY4" fmla="*/ 567493 h 680474"/>
              <a:gd name="connsiteX0" fmla="*/ 49811 w 1364925"/>
              <a:gd name="connsiteY0" fmla="*/ 567493 h 680474"/>
              <a:gd name="connsiteX1" fmla="*/ 56422 w 1364925"/>
              <a:gd name="connsiteY1" fmla="*/ 48181 h 680474"/>
              <a:gd name="connsiteX2" fmla="*/ 1337140 w 1364925"/>
              <a:gd name="connsiteY2" fmla="*/ 66290 h 680474"/>
              <a:gd name="connsiteX3" fmla="*/ 1302840 w 1364925"/>
              <a:gd name="connsiteY3" fmla="*/ 680474 h 680474"/>
              <a:gd name="connsiteX4" fmla="*/ 49811 w 1364925"/>
              <a:gd name="connsiteY4" fmla="*/ 567493 h 680474"/>
              <a:gd name="connsiteX0" fmla="*/ 53782 w 1368896"/>
              <a:gd name="connsiteY0" fmla="*/ 548451 h 661432"/>
              <a:gd name="connsiteX1" fmla="*/ 60393 w 1368896"/>
              <a:gd name="connsiteY1" fmla="*/ 29139 h 661432"/>
              <a:gd name="connsiteX2" fmla="*/ 1341111 w 1368896"/>
              <a:gd name="connsiteY2" fmla="*/ 47248 h 661432"/>
              <a:gd name="connsiteX3" fmla="*/ 1306811 w 1368896"/>
              <a:gd name="connsiteY3" fmla="*/ 661432 h 661432"/>
              <a:gd name="connsiteX4" fmla="*/ 53782 w 1368896"/>
              <a:gd name="connsiteY4" fmla="*/ 548451 h 661432"/>
              <a:gd name="connsiteX0" fmla="*/ 53782 w 1425083"/>
              <a:gd name="connsiteY0" fmla="*/ 566702 h 711848"/>
              <a:gd name="connsiteX1" fmla="*/ 60393 w 1425083"/>
              <a:gd name="connsiteY1" fmla="*/ 47390 h 711848"/>
              <a:gd name="connsiteX2" fmla="*/ 1341111 w 1425083"/>
              <a:gd name="connsiteY2" fmla="*/ 65499 h 711848"/>
              <a:gd name="connsiteX3" fmla="*/ 1296862 w 1425083"/>
              <a:gd name="connsiteY3" fmla="*/ 711848 h 711848"/>
              <a:gd name="connsiteX4" fmla="*/ 53782 w 1425083"/>
              <a:gd name="connsiteY4" fmla="*/ 566702 h 711848"/>
              <a:gd name="connsiteX0" fmla="*/ 53782 w 1440053"/>
              <a:gd name="connsiteY0" fmla="*/ 566702 h 711848"/>
              <a:gd name="connsiteX1" fmla="*/ 60393 w 1440053"/>
              <a:gd name="connsiteY1" fmla="*/ 47390 h 711848"/>
              <a:gd name="connsiteX2" fmla="*/ 1341111 w 1440053"/>
              <a:gd name="connsiteY2" fmla="*/ 65499 h 711848"/>
              <a:gd name="connsiteX3" fmla="*/ 1296862 w 1440053"/>
              <a:gd name="connsiteY3" fmla="*/ 711848 h 711848"/>
              <a:gd name="connsiteX4" fmla="*/ 53782 w 1440053"/>
              <a:gd name="connsiteY4" fmla="*/ 566702 h 711848"/>
              <a:gd name="connsiteX0" fmla="*/ 53782 w 1378537"/>
              <a:gd name="connsiteY0" fmla="*/ 552096 h 697242"/>
              <a:gd name="connsiteX1" fmla="*/ 60393 w 1378537"/>
              <a:gd name="connsiteY1" fmla="*/ 32784 h 697242"/>
              <a:gd name="connsiteX2" fmla="*/ 1341111 w 1378537"/>
              <a:gd name="connsiteY2" fmla="*/ 50893 h 697242"/>
              <a:gd name="connsiteX3" fmla="*/ 1296862 w 1378537"/>
              <a:gd name="connsiteY3" fmla="*/ 697242 h 697242"/>
              <a:gd name="connsiteX4" fmla="*/ 53782 w 1378537"/>
              <a:gd name="connsiteY4" fmla="*/ 552096 h 697242"/>
              <a:gd name="connsiteX0" fmla="*/ 53782 w 1436553"/>
              <a:gd name="connsiteY0" fmla="*/ 563246 h 657848"/>
              <a:gd name="connsiteX1" fmla="*/ 60393 w 1436553"/>
              <a:gd name="connsiteY1" fmla="*/ 43934 h 657848"/>
              <a:gd name="connsiteX2" fmla="*/ 1341111 w 1436553"/>
              <a:gd name="connsiteY2" fmla="*/ 62043 h 657848"/>
              <a:gd name="connsiteX3" fmla="*/ 1286912 w 1436553"/>
              <a:gd name="connsiteY3" fmla="*/ 657848 h 657848"/>
              <a:gd name="connsiteX4" fmla="*/ 53782 w 1436553"/>
              <a:gd name="connsiteY4" fmla="*/ 563246 h 657848"/>
              <a:gd name="connsiteX0" fmla="*/ 53782 w 1432109"/>
              <a:gd name="connsiteY0" fmla="*/ 563246 h 657848"/>
              <a:gd name="connsiteX1" fmla="*/ 60393 w 1432109"/>
              <a:gd name="connsiteY1" fmla="*/ 43934 h 657848"/>
              <a:gd name="connsiteX2" fmla="*/ 1341111 w 1432109"/>
              <a:gd name="connsiteY2" fmla="*/ 62043 h 657848"/>
              <a:gd name="connsiteX3" fmla="*/ 1286912 w 1432109"/>
              <a:gd name="connsiteY3" fmla="*/ 657848 h 657848"/>
              <a:gd name="connsiteX4" fmla="*/ 53782 w 1432109"/>
              <a:gd name="connsiteY4" fmla="*/ 563246 h 657848"/>
              <a:gd name="connsiteX0" fmla="*/ 53782 w 1365831"/>
              <a:gd name="connsiteY0" fmla="*/ 545796 h 640398"/>
              <a:gd name="connsiteX1" fmla="*/ 60393 w 1365831"/>
              <a:gd name="connsiteY1" fmla="*/ 26484 h 640398"/>
              <a:gd name="connsiteX2" fmla="*/ 1341111 w 1365831"/>
              <a:gd name="connsiteY2" fmla="*/ 44593 h 640398"/>
              <a:gd name="connsiteX3" fmla="*/ 1286912 w 1365831"/>
              <a:gd name="connsiteY3" fmla="*/ 640398 h 640398"/>
              <a:gd name="connsiteX4" fmla="*/ 53782 w 1365831"/>
              <a:gd name="connsiteY4" fmla="*/ 545796 h 640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5831" h="640398">
                <a:moveTo>
                  <a:pt x="53782" y="545796"/>
                </a:moveTo>
                <a:cubicBezTo>
                  <a:pt x="-2205" y="462823"/>
                  <a:pt x="-34763" y="64068"/>
                  <a:pt x="60393" y="26484"/>
                </a:cubicBezTo>
                <a:cubicBezTo>
                  <a:pt x="155549" y="-11100"/>
                  <a:pt x="1285938" y="-11776"/>
                  <a:pt x="1341111" y="44593"/>
                </a:cubicBezTo>
                <a:cubicBezTo>
                  <a:pt x="1396284" y="100962"/>
                  <a:pt x="1350675" y="428767"/>
                  <a:pt x="1286912" y="640398"/>
                </a:cubicBezTo>
                <a:lnTo>
                  <a:pt x="53782" y="545796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7" t="34948" r="13697" b="16056"/>
          <a:stretch/>
        </p:blipFill>
        <p:spPr>
          <a:xfrm>
            <a:off x="6385806" y="4780551"/>
            <a:ext cx="2637924" cy="1341994"/>
          </a:xfrm>
          <a:prstGeom prst="rect">
            <a:avLst/>
          </a:prstGeom>
        </p:spPr>
      </p:pic>
      <p:sp>
        <p:nvSpPr>
          <p:cNvPr id="9" name="四角形: 角を丸くする 5"/>
          <p:cNvSpPr/>
          <p:nvPr/>
        </p:nvSpPr>
        <p:spPr>
          <a:xfrm>
            <a:off x="5230165" y="3392654"/>
            <a:ext cx="1196170" cy="735778"/>
          </a:xfrm>
          <a:custGeom>
            <a:avLst/>
            <a:gdLst>
              <a:gd name="connsiteX0" fmla="*/ 0 w 2262603"/>
              <a:gd name="connsiteY0" fmla="*/ 375736 h 2254368"/>
              <a:gd name="connsiteX1" fmla="*/ 375736 w 2262603"/>
              <a:gd name="connsiteY1" fmla="*/ 0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375736 w 2262603"/>
              <a:gd name="connsiteY6" fmla="*/ 2254368 h 2254368"/>
              <a:gd name="connsiteX7" fmla="*/ 0 w 2262603"/>
              <a:gd name="connsiteY7" fmla="*/ 1878632 h 2254368"/>
              <a:gd name="connsiteX8" fmla="*/ 0 w 2262603"/>
              <a:gd name="connsiteY8" fmla="*/ 375736 h 2254368"/>
              <a:gd name="connsiteX0" fmla="*/ 0 w 2262603"/>
              <a:gd name="connsiteY0" fmla="*/ 375736 h 2254368"/>
              <a:gd name="connsiteX1" fmla="*/ 375736 w 2262603"/>
              <a:gd name="connsiteY1" fmla="*/ 0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375736 w 2262603"/>
              <a:gd name="connsiteY6" fmla="*/ 2254368 h 2254368"/>
              <a:gd name="connsiteX7" fmla="*/ 46495 w 2262603"/>
              <a:gd name="connsiteY7" fmla="*/ 1529920 h 2254368"/>
              <a:gd name="connsiteX8" fmla="*/ 0 w 2262603"/>
              <a:gd name="connsiteY8" fmla="*/ 375736 h 2254368"/>
              <a:gd name="connsiteX0" fmla="*/ 0 w 2262603"/>
              <a:gd name="connsiteY0" fmla="*/ 375736 h 2254368"/>
              <a:gd name="connsiteX1" fmla="*/ 375736 w 2262603"/>
              <a:gd name="connsiteY1" fmla="*/ 0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228502 w 2262603"/>
              <a:gd name="connsiteY6" fmla="*/ 1688680 h 2254368"/>
              <a:gd name="connsiteX7" fmla="*/ 46495 w 2262603"/>
              <a:gd name="connsiteY7" fmla="*/ 1529920 h 2254368"/>
              <a:gd name="connsiteX8" fmla="*/ 0 w 2262603"/>
              <a:gd name="connsiteY8" fmla="*/ 375736 h 2254368"/>
              <a:gd name="connsiteX0" fmla="*/ 0 w 2262603"/>
              <a:gd name="connsiteY0" fmla="*/ 375736 h 2254368"/>
              <a:gd name="connsiteX1" fmla="*/ 375736 w 2262603"/>
              <a:gd name="connsiteY1" fmla="*/ 0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228502 w 2262603"/>
              <a:gd name="connsiteY6" fmla="*/ 1688680 h 2254368"/>
              <a:gd name="connsiteX7" fmla="*/ 46495 w 2262603"/>
              <a:gd name="connsiteY7" fmla="*/ 1441937 h 2254368"/>
              <a:gd name="connsiteX8" fmla="*/ 0 w 2262603"/>
              <a:gd name="connsiteY8" fmla="*/ 375736 h 2254368"/>
              <a:gd name="connsiteX0" fmla="*/ 0 w 2262603"/>
              <a:gd name="connsiteY0" fmla="*/ 375736 h 2254368"/>
              <a:gd name="connsiteX1" fmla="*/ 375736 w 2262603"/>
              <a:gd name="connsiteY1" fmla="*/ 0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228502 w 2262603"/>
              <a:gd name="connsiteY6" fmla="*/ 1688680 h 2254368"/>
              <a:gd name="connsiteX7" fmla="*/ 46495 w 2262603"/>
              <a:gd name="connsiteY7" fmla="*/ 1441937 h 2254368"/>
              <a:gd name="connsiteX8" fmla="*/ 0 w 2262603"/>
              <a:gd name="connsiteY8" fmla="*/ 375736 h 2254368"/>
              <a:gd name="connsiteX0" fmla="*/ 7462 w 2270065"/>
              <a:gd name="connsiteY0" fmla="*/ 375736 h 2254368"/>
              <a:gd name="connsiteX1" fmla="*/ 156955 w 2270065"/>
              <a:gd name="connsiteY1" fmla="*/ 213675 h 2254368"/>
              <a:gd name="connsiteX2" fmla="*/ 1894329 w 2270065"/>
              <a:gd name="connsiteY2" fmla="*/ 0 h 2254368"/>
              <a:gd name="connsiteX3" fmla="*/ 2270065 w 2270065"/>
              <a:gd name="connsiteY3" fmla="*/ 375736 h 2254368"/>
              <a:gd name="connsiteX4" fmla="*/ 2270065 w 2270065"/>
              <a:gd name="connsiteY4" fmla="*/ 1878632 h 2254368"/>
              <a:gd name="connsiteX5" fmla="*/ 1894329 w 2270065"/>
              <a:gd name="connsiteY5" fmla="*/ 2254368 h 2254368"/>
              <a:gd name="connsiteX6" fmla="*/ 235964 w 2270065"/>
              <a:gd name="connsiteY6" fmla="*/ 1688680 h 2254368"/>
              <a:gd name="connsiteX7" fmla="*/ 53957 w 2270065"/>
              <a:gd name="connsiteY7" fmla="*/ 1441937 h 2254368"/>
              <a:gd name="connsiteX8" fmla="*/ 7462 w 2270065"/>
              <a:gd name="connsiteY8" fmla="*/ 375736 h 2254368"/>
              <a:gd name="connsiteX0" fmla="*/ 0 w 2262603"/>
              <a:gd name="connsiteY0" fmla="*/ 375736 h 2254368"/>
              <a:gd name="connsiteX1" fmla="*/ 149493 w 2262603"/>
              <a:gd name="connsiteY1" fmla="*/ 213675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228502 w 2262603"/>
              <a:gd name="connsiteY6" fmla="*/ 1688680 h 2254368"/>
              <a:gd name="connsiteX7" fmla="*/ 46495 w 2262603"/>
              <a:gd name="connsiteY7" fmla="*/ 1441937 h 2254368"/>
              <a:gd name="connsiteX8" fmla="*/ 0 w 2262603"/>
              <a:gd name="connsiteY8" fmla="*/ 375736 h 2254368"/>
              <a:gd name="connsiteX0" fmla="*/ 0 w 2262603"/>
              <a:gd name="connsiteY0" fmla="*/ 375736 h 2254368"/>
              <a:gd name="connsiteX1" fmla="*/ 149493 w 2262603"/>
              <a:gd name="connsiteY1" fmla="*/ 213675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228502 w 2262603"/>
              <a:gd name="connsiteY6" fmla="*/ 1688680 h 2254368"/>
              <a:gd name="connsiteX7" fmla="*/ 46495 w 2262603"/>
              <a:gd name="connsiteY7" fmla="*/ 1441937 h 2254368"/>
              <a:gd name="connsiteX8" fmla="*/ 0 w 2262603"/>
              <a:gd name="connsiteY8" fmla="*/ 375736 h 2254368"/>
              <a:gd name="connsiteX0" fmla="*/ 24234 w 2286837"/>
              <a:gd name="connsiteY0" fmla="*/ 166614 h 2045246"/>
              <a:gd name="connsiteX1" fmla="*/ 173727 w 2286837"/>
              <a:gd name="connsiteY1" fmla="*/ 4553 h 2045246"/>
              <a:gd name="connsiteX2" fmla="*/ 1600016 w 2286837"/>
              <a:gd name="connsiteY2" fmla="*/ 7694 h 2045246"/>
              <a:gd name="connsiteX3" fmla="*/ 2286837 w 2286837"/>
              <a:gd name="connsiteY3" fmla="*/ 166614 h 2045246"/>
              <a:gd name="connsiteX4" fmla="*/ 2286837 w 2286837"/>
              <a:gd name="connsiteY4" fmla="*/ 1669510 h 2045246"/>
              <a:gd name="connsiteX5" fmla="*/ 1911101 w 2286837"/>
              <a:gd name="connsiteY5" fmla="*/ 2045246 h 2045246"/>
              <a:gd name="connsiteX6" fmla="*/ 252736 w 2286837"/>
              <a:gd name="connsiteY6" fmla="*/ 1479558 h 2045246"/>
              <a:gd name="connsiteX7" fmla="*/ 70729 w 2286837"/>
              <a:gd name="connsiteY7" fmla="*/ 1232815 h 2045246"/>
              <a:gd name="connsiteX8" fmla="*/ 24234 w 2286837"/>
              <a:gd name="connsiteY8" fmla="*/ 166614 h 2045246"/>
              <a:gd name="connsiteX0" fmla="*/ 24234 w 2286837"/>
              <a:gd name="connsiteY0" fmla="*/ 176322 h 2054954"/>
              <a:gd name="connsiteX1" fmla="*/ 173727 w 2286837"/>
              <a:gd name="connsiteY1" fmla="*/ 14261 h 2054954"/>
              <a:gd name="connsiteX2" fmla="*/ 1600016 w 2286837"/>
              <a:gd name="connsiteY2" fmla="*/ 17402 h 2054954"/>
              <a:gd name="connsiteX3" fmla="*/ 2286837 w 2286837"/>
              <a:gd name="connsiteY3" fmla="*/ 176322 h 2054954"/>
              <a:gd name="connsiteX4" fmla="*/ 2286837 w 2286837"/>
              <a:gd name="connsiteY4" fmla="*/ 1679218 h 2054954"/>
              <a:gd name="connsiteX5" fmla="*/ 1911101 w 2286837"/>
              <a:gd name="connsiteY5" fmla="*/ 2054954 h 2054954"/>
              <a:gd name="connsiteX6" fmla="*/ 252736 w 2286837"/>
              <a:gd name="connsiteY6" fmla="*/ 1489266 h 2054954"/>
              <a:gd name="connsiteX7" fmla="*/ 70729 w 2286837"/>
              <a:gd name="connsiteY7" fmla="*/ 1242523 h 2054954"/>
              <a:gd name="connsiteX8" fmla="*/ 24234 w 2286837"/>
              <a:gd name="connsiteY8" fmla="*/ 176322 h 2054954"/>
              <a:gd name="connsiteX0" fmla="*/ 24234 w 2286837"/>
              <a:gd name="connsiteY0" fmla="*/ 173950 h 2052582"/>
              <a:gd name="connsiteX1" fmla="*/ 173727 w 2286837"/>
              <a:gd name="connsiteY1" fmla="*/ 11889 h 2052582"/>
              <a:gd name="connsiteX2" fmla="*/ 1600016 w 2286837"/>
              <a:gd name="connsiteY2" fmla="*/ 15030 h 2052582"/>
              <a:gd name="connsiteX3" fmla="*/ 2286837 w 2286837"/>
              <a:gd name="connsiteY3" fmla="*/ 173950 h 2052582"/>
              <a:gd name="connsiteX4" fmla="*/ 2286837 w 2286837"/>
              <a:gd name="connsiteY4" fmla="*/ 1676846 h 2052582"/>
              <a:gd name="connsiteX5" fmla="*/ 1911101 w 2286837"/>
              <a:gd name="connsiteY5" fmla="*/ 2052582 h 2052582"/>
              <a:gd name="connsiteX6" fmla="*/ 252736 w 2286837"/>
              <a:gd name="connsiteY6" fmla="*/ 1486894 h 2052582"/>
              <a:gd name="connsiteX7" fmla="*/ 70729 w 2286837"/>
              <a:gd name="connsiteY7" fmla="*/ 1240151 h 2052582"/>
              <a:gd name="connsiteX8" fmla="*/ 24234 w 2286837"/>
              <a:gd name="connsiteY8" fmla="*/ 173950 h 2052582"/>
              <a:gd name="connsiteX0" fmla="*/ 24234 w 2286837"/>
              <a:gd name="connsiteY0" fmla="*/ 187205 h 2065837"/>
              <a:gd name="connsiteX1" fmla="*/ 173727 w 2286837"/>
              <a:gd name="connsiteY1" fmla="*/ 25144 h 2065837"/>
              <a:gd name="connsiteX2" fmla="*/ 1600016 w 2286837"/>
              <a:gd name="connsiteY2" fmla="*/ 28285 h 2065837"/>
              <a:gd name="connsiteX3" fmla="*/ 1645814 w 2286837"/>
              <a:gd name="connsiteY3" fmla="*/ 290900 h 2065837"/>
              <a:gd name="connsiteX4" fmla="*/ 2286837 w 2286837"/>
              <a:gd name="connsiteY4" fmla="*/ 1690101 h 2065837"/>
              <a:gd name="connsiteX5" fmla="*/ 1911101 w 2286837"/>
              <a:gd name="connsiteY5" fmla="*/ 2065837 h 2065837"/>
              <a:gd name="connsiteX6" fmla="*/ 252736 w 2286837"/>
              <a:gd name="connsiteY6" fmla="*/ 1500149 h 2065837"/>
              <a:gd name="connsiteX7" fmla="*/ 70729 w 2286837"/>
              <a:gd name="connsiteY7" fmla="*/ 1253406 h 2065837"/>
              <a:gd name="connsiteX8" fmla="*/ 24234 w 2286837"/>
              <a:gd name="connsiteY8" fmla="*/ 187205 h 2065837"/>
              <a:gd name="connsiteX0" fmla="*/ 24234 w 2286837"/>
              <a:gd name="connsiteY0" fmla="*/ 187205 h 2065837"/>
              <a:gd name="connsiteX1" fmla="*/ 173727 w 2286837"/>
              <a:gd name="connsiteY1" fmla="*/ 25144 h 2065837"/>
              <a:gd name="connsiteX2" fmla="*/ 1600016 w 2286837"/>
              <a:gd name="connsiteY2" fmla="*/ 28285 h 2065837"/>
              <a:gd name="connsiteX3" fmla="*/ 1645814 w 2286837"/>
              <a:gd name="connsiteY3" fmla="*/ 290900 h 2065837"/>
              <a:gd name="connsiteX4" fmla="*/ 2286837 w 2286837"/>
              <a:gd name="connsiteY4" fmla="*/ 1690101 h 2065837"/>
              <a:gd name="connsiteX5" fmla="*/ 1911101 w 2286837"/>
              <a:gd name="connsiteY5" fmla="*/ 2065837 h 2065837"/>
              <a:gd name="connsiteX6" fmla="*/ 252736 w 2286837"/>
              <a:gd name="connsiteY6" fmla="*/ 1500149 h 2065837"/>
              <a:gd name="connsiteX7" fmla="*/ 70729 w 2286837"/>
              <a:gd name="connsiteY7" fmla="*/ 1253406 h 2065837"/>
              <a:gd name="connsiteX8" fmla="*/ 24234 w 2286837"/>
              <a:gd name="connsiteY8" fmla="*/ 187205 h 2065837"/>
              <a:gd name="connsiteX0" fmla="*/ 24234 w 2286837"/>
              <a:gd name="connsiteY0" fmla="*/ 180060 h 2058692"/>
              <a:gd name="connsiteX1" fmla="*/ 173727 w 2286837"/>
              <a:gd name="connsiteY1" fmla="*/ 17999 h 2058692"/>
              <a:gd name="connsiteX2" fmla="*/ 1600016 w 2286837"/>
              <a:gd name="connsiteY2" fmla="*/ 21140 h 2058692"/>
              <a:gd name="connsiteX3" fmla="*/ 1645814 w 2286837"/>
              <a:gd name="connsiteY3" fmla="*/ 283755 h 2058692"/>
              <a:gd name="connsiteX4" fmla="*/ 2286837 w 2286837"/>
              <a:gd name="connsiteY4" fmla="*/ 1682956 h 2058692"/>
              <a:gd name="connsiteX5" fmla="*/ 1911101 w 2286837"/>
              <a:gd name="connsiteY5" fmla="*/ 2058692 h 2058692"/>
              <a:gd name="connsiteX6" fmla="*/ 252736 w 2286837"/>
              <a:gd name="connsiteY6" fmla="*/ 1493004 h 2058692"/>
              <a:gd name="connsiteX7" fmla="*/ 70729 w 2286837"/>
              <a:gd name="connsiteY7" fmla="*/ 1246261 h 2058692"/>
              <a:gd name="connsiteX8" fmla="*/ 24234 w 2286837"/>
              <a:gd name="connsiteY8" fmla="*/ 180060 h 2058692"/>
              <a:gd name="connsiteX0" fmla="*/ 49449 w 2265557"/>
              <a:gd name="connsiteY0" fmla="*/ 1324037 h 2136468"/>
              <a:gd name="connsiteX1" fmla="*/ 152447 w 2265557"/>
              <a:gd name="connsiteY1" fmla="*/ 95775 h 2136468"/>
              <a:gd name="connsiteX2" fmla="*/ 1578736 w 2265557"/>
              <a:gd name="connsiteY2" fmla="*/ 98916 h 2136468"/>
              <a:gd name="connsiteX3" fmla="*/ 1624534 w 2265557"/>
              <a:gd name="connsiteY3" fmla="*/ 361531 h 2136468"/>
              <a:gd name="connsiteX4" fmla="*/ 2265557 w 2265557"/>
              <a:gd name="connsiteY4" fmla="*/ 1760732 h 2136468"/>
              <a:gd name="connsiteX5" fmla="*/ 1889821 w 2265557"/>
              <a:gd name="connsiteY5" fmla="*/ 2136468 h 2136468"/>
              <a:gd name="connsiteX6" fmla="*/ 231456 w 2265557"/>
              <a:gd name="connsiteY6" fmla="*/ 1570780 h 2136468"/>
              <a:gd name="connsiteX7" fmla="*/ 49449 w 2265557"/>
              <a:gd name="connsiteY7" fmla="*/ 1324037 h 2136468"/>
              <a:gd name="connsiteX0" fmla="*/ 49449 w 2265557"/>
              <a:gd name="connsiteY0" fmla="*/ 1408187 h 2220618"/>
              <a:gd name="connsiteX1" fmla="*/ 152447 w 2265557"/>
              <a:gd name="connsiteY1" fmla="*/ 179925 h 2220618"/>
              <a:gd name="connsiteX2" fmla="*/ 1578736 w 2265557"/>
              <a:gd name="connsiteY2" fmla="*/ 183066 h 2220618"/>
              <a:gd name="connsiteX3" fmla="*/ 2265557 w 2265557"/>
              <a:gd name="connsiteY3" fmla="*/ 1844882 h 2220618"/>
              <a:gd name="connsiteX4" fmla="*/ 1889821 w 2265557"/>
              <a:gd name="connsiteY4" fmla="*/ 2220618 h 2220618"/>
              <a:gd name="connsiteX5" fmla="*/ 231456 w 2265557"/>
              <a:gd name="connsiteY5" fmla="*/ 1654930 h 2220618"/>
              <a:gd name="connsiteX6" fmla="*/ 49449 w 2265557"/>
              <a:gd name="connsiteY6" fmla="*/ 1408187 h 2220618"/>
              <a:gd name="connsiteX0" fmla="*/ 5031 w 2221139"/>
              <a:gd name="connsiteY0" fmla="*/ 1373244 h 2185675"/>
              <a:gd name="connsiteX1" fmla="*/ 108029 w 2221139"/>
              <a:gd name="connsiteY1" fmla="*/ 144982 h 2185675"/>
              <a:gd name="connsiteX2" fmla="*/ 1534318 w 2221139"/>
              <a:gd name="connsiteY2" fmla="*/ 148123 h 2185675"/>
              <a:gd name="connsiteX3" fmla="*/ 2221139 w 2221139"/>
              <a:gd name="connsiteY3" fmla="*/ 1809939 h 2185675"/>
              <a:gd name="connsiteX4" fmla="*/ 1845403 w 2221139"/>
              <a:gd name="connsiteY4" fmla="*/ 2185675 h 2185675"/>
              <a:gd name="connsiteX5" fmla="*/ 187038 w 2221139"/>
              <a:gd name="connsiteY5" fmla="*/ 1619987 h 2185675"/>
              <a:gd name="connsiteX6" fmla="*/ 5031 w 2221139"/>
              <a:gd name="connsiteY6" fmla="*/ 1373244 h 2185675"/>
              <a:gd name="connsiteX0" fmla="*/ 59279 w 2275387"/>
              <a:gd name="connsiteY0" fmla="*/ 1366815 h 2179246"/>
              <a:gd name="connsiteX1" fmla="*/ 55440 w 2275387"/>
              <a:gd name="connsiteY1" fmla="*/ 154265 h 2179246"/>
              <a:gd name="connsiteX2" fmla="*/ 1588566 w 2275387"/>
              <a:gd name="connsiteY2" fmla="*/ 141694 h 2179246"/>
              <a:gd name="connsiteX3" fmla="*/ 2275387 w 2275387"/>
              <a:gd name="connsiteY3" fmla="*/ 1803510 h 2179246"/>
              <a:gd name="connsiteX4" fmla="*/ 1899651 w 2275387"/>
              <a:gd name="connsiteY4" fmla="*/ 2179246 h 2179246"/>
              <a:gd name="connsiteX5" fmla="*/ 241286 w 2275387"/>
              <a:gd name="connsiteY5" fmla="*/ 1613558 h 2179246"/>
              <a:gd name="connsiteX6" fmla="*/ 59279 w 2275387"/>
              <a:gd name="connsiteY6" fmla="*/ 1366815 h 2179246"/>
              <a:gd name="connsiteX0" fmla="*/ 306803 w 2340904"/>
              <a:gd name="connsiteY0" fmla="*/ 1661185 h 2226873"/>
              <a:gd name="connsiteX1" fmla="*/ 120957 w 2340904"/>
              <a:gd name="connsiteY1" fmla="*/ 201892 h 2226873"/>
              <a:gd name="connsiteX2" fmla="*/ 1654083 w 2340904"/>
              <a:gd name="connsiteY2" fmla="*/ 189321 h 2226873"/>
              <a:gd name="connsiteX3" fmla="*/ 2340904 w 2340904"/>
              <a:gd name="connsiteY3" fmla="*/ 1851137 h 2226873"/>
              <a:gd name="connsiteX4" fmla="*/ 1965168 w 2340904"/>
              <a:gd name="connsiteY4" fmla="*/ 2226873 h 2226873"/>
              <a:gd name="connsiteX5" fmla="*/ 306803 w 2340904"/>
              <a:gd name="connsiteY5" fmla="*/ 1661185 h 2226873"/>
              <a:gd name="connsiteX0" fmla="*/ 306803 w 2055490"/>
              <a:gd name="connsiteY0" fmla="*/ 1686308 h 2251996"/>
              <a:gd name="connsiteX1" fmla="*/ 120957 w 2055490"/>
              <a:gd name="connsiteY1" fmla="*/ 227015 h 2251996"/>
              <a:gd name="connsiteX2" fmla="*/ 1654083 w 2055490"/>
              <a:gd name="connsiteY2" fmla="*/ 214444 h 2251996"/>
              <a:gd name="connsiteX3" fmla="*/ 1965168 w 2055490"/>
              <a:gd name="connsiteY3" fmla="*/ 2251996 h 2251996"/>
              <a:gd name="connsiteX4" fmla="*/ 306803 w 2055490"/>
              <a:gd name="connsiteY4" fmla="*/ 1686308 h 2251996"/>
              <a:gd name="connsiteX0" fmla="*/ 306803 w 1836000"/>
              <a:gd name="connsiteY0" fmla="*/ 1678019 h 2121159"/>
              <a:gd name="connsiteX1" fmla="*/ 120957 w 1836000"/>
              <a:gd name="connsiteY1" fmla="*/ 218726 h 2121159"/>
              <a:gd name="connsiteX2" fmla="*/ 1654083 w 1836000"/>
              <a:gd name="connsiteY2" fmla="*/ 206155 h 2121159"/>
              <a:gd name="connsiteX3" fmla="*/ 1657226 w 1836000"/>
              <a:gd name="connsiteY3" fmla="*/ 2121159 h 2121159"/>
              <a:gd name="connsiteX4" fmla="*/ 306803 w 1836000"/>
              <a:gd name="connsiteY4" fmla="*/ 1678019 h 2121159"/>
              <a:gd name="connsiteX0" fmla="*/ 236497 w 1894527"/>
              <a:gd name="connsiteY0" fmla="*/ 1581767 h 2116033"/>
              <a:gd name="connsiteX1" fmla="*/ 179484 w 1894527"/>
              <a:gd name="connsiteY1" fmla="*/ 213600 h 2116033"/>
              <a:gd name="connsiteX2" fmla="*/ 1712610 w 1894527"/>
              <a:gd name="connsiteY2" fmla="*/ 201029 h 2116033"/>
              <a:gd name="connsiteX3" fmla="*/ 1715753 w 1894527"/>
              <a:gd name="connsiteY3" fmla="*/ 2116033 h 2116033"/>
              <a:gd name="connsiteX4" fmla="*/ 236497 w 1894527"/>
              <a:gd name="connsiteY4" fmla="*/ 1581767 h 2116033"/>
              <a:gd name="connsiteX0" fmla="*/ 267033 w 1928500"/>
              <a:gd name="connsiteY0" fmla="*/ 1574152 h 2108418"/>
              <a:gd name="connsiteX1" fmla="*/ 156601 w 1928500"/>
              <a:gd name="connsiteY1" fmla="*/ 221696 h 2108418"/>
              <a:gd name="connsiteX2" fmla="*/ 1743146 w 1928500"/>
              <a:gd name="connsiteY2" fmla="*/ 193414 h 2108418"/>
              <a:gd name="connsiteX3" fmla="*/ 1746289 w 1928500"/>
              <a:gd name="connsiteY3" fmla="*/ 2108418 h 2108418"/>
              <a:gd name="connsiteX4" fmla="*/ 267033 w 1928500"/>
              <a:gd name="connsiteY4" fmla="*/ 1574152 h 2108418"/>
              <a:gd name="connsiteX0" fmla="*/ 260376 w 1934412"/>
              <a:gd name="connsiteY0" fmla="*/ 1577462 h 2108586"/>
              <a:gd name="connsiteX1" fmla="*/ 162513 w 1934412"/>
              <a:gd name="connsiteY1" fmla="*/ 221864 h 2108586"/>
              <a:gd name="connsiteX2" fmla="*/ 1749058 w 1934412"/>
              <a:gd name="connsiteY2" fmla="*/ 193582 h 2108586"/>
              <a:gd name="connsiteX3" fmla="*/ 1752201 w 1934412"/>
              <a:gd name="connsiteY3" fmla="*/ 2108586 h 2108586"/>
              <a:gd name="connsiteX4" fmla="*/ 260376 w 1934412"/>
              <a:gd name="connsiteY4" fmla="*/ 1577462 h 2108586"/>
              <a:gd name="connsiteX0" fmla="*/ 261245 w 1942012"/>
              <a:gd name="connsiteY0" fmla="*/ 1529967 h 2061091"/>
              <a:gd name="connsiteX1" fmla="*/ 163382 w 1942012"/>
              <a:gd name="connsiteY1" fmla="*/ 174369 h 2061091"/>
              <a:gd name="connsiteX2" fmla="*/ 1762496 w 1942012"/>
              <a:gd name="connsiteY2" fmla="*/ 224643 h 2061091"/>
              <a:gd name="connsiteX3" fmla="*/ 1753070 w 1942012"/>
              <a:gd name="connsiteY3" fmla="*/ 2061091 h 2061091"/>
              <a:gd name="connsiteX4" fmla="*/ 261245 w 1942012"/>
              <a:gd name="connsiteY4" fmla="*/ 1529967 h 2061091"/>
              <a:gd name="connsiteX0" fmla="*/ 261245 w 1871794"/>
              <a:gd name="connsiteY0" fmla="*/ 1455377 h 1986501"/>
              <a:gd name="connsiteX1" fmla="*/ 163382 w 1871794"/>
              <a:gd name="connsiteY1" fmla="*/ 99779 h 1986501"/>
              <a:gd name="connsiteX2" fmla="*/ 1762496 w 1871794"/>
              <a:gd name="connsiteY2" fmla="*/ 150053 h 1986501"/>
              <a:gd name="connsiteX3" fmla="*/ 1753070 w 1871794"/>
              <a:gd name="connsiteY3" fmla="*/ 1986501 h 1986501"/>
              <a:gd name="connsiteX4" fmla="*/ 261245 w 1871794"/>
              <a:gd name="connsiteY4" fmla="*/ 1455377 h 1986501"/>
              <a:gd name="connsiteX0" fmla="*/ 187937 w 1798486"/>
              <a:gd name="connsiteY0" fmla="*/ 1386966 h 1918090"/>
              <a:gd name="connsiteX1" fmla="*/ 90074 w 1798486"/>
              <a:gd name="connsiteY1" fmla="*/ 31368 h 1918090"/>
              <a:gd name="connsiteX2" fmla="*/ 1689188 w 1798486"/>
              <a:gd name="connsiteY2" fmla="*/ 81642 h 1918090"/>
              <a:gd name="connsiteX3" fmla="*/ 1679762 w 1798486"/>
              <a:gd name="connsiteY3" fmla="*/ 1918090 h 1918090"/>
              <a:gd name="connsiteX4" fmla="*/ 187937 w 1798486"/>
              <a:gd name="connsiteY4" fmla="*/ 1386966 h 1918090"/>
              <a:gd name="connsiteX0" fmla="*/ 116846 w 1727395"/>
              <a:gd name="connsiteY0" fmla="*/ 1386966 h 1918090"/>
              <a:gd name="connsiteX1" fmla="*/ 18983 w 1727395"/>
              <a:gd name="connsiteY1" fmla="*/ 31368 h 1918090"/>
              <a:gd name="connsiteX2" fmla="*/ 1618097 w 1727395"/>
              <a:gd name="connsiteY2" fmla="*/ 81642 h 1918090"/>
              <a:gd name="connsiteX3" fmla="*/ 1608671 w 1727395"/>
              <a:gd name="connsiteY3" fmla="*/ 1918090 h 1918090"/>
              <a:gd name="connsiteX4" fmla="*/ 116846 w 1727395"/>
              <a:gd name="connsiteY4" fmla="*/ 1386966 h 1918090"/>
              <a:gd name="connsiteX0" fmla="*/ 116846 w 1727395"/>
              <a:gd name="connsiteY0" fmla="*/ 1386966 h 1918090"/>
              <a:gd name="connsiteX1" fmla="*/ 18983 w 1727395"/>
              <a:gd name="connsiteY1" fmla="*/ 31368 h 1918090"/>
              <a:gd name="connsiteX2" fmla="*/ 1618097 w 1727395"/>
              <a:gd name="connsiteY2" fmla="*/ 81642 h 1918090"/>
              <a:gd name="connsiteX3" fmla="*/ 1608671 w 1727395"/>
              <a:gd name="connsiteY3" fmla="*/ 1918090 h 1918090"/>
              <a:gd name="connsiteX4" fmla="*/ 116846 w 1727395"/>
              <a:gd name="connsiteY4" fmla="*/ 1386966 h 1918090"/>
              <a:gd name="connsiteX0" fmla="*/ 116846 w 1644499"/>
              <a:gd name="connsiteY0" fmla="*/ 1386966 h 1918090"/>
              <a:gd name="connsiteX1" fmla="*/ 18983 w 1644499"/>
              <a:gd name="connsiteY1" fmla="*/ 31368 h 1918090"/>
              <a:gd name="connsiteX2" fmla="*/ 1618097 w 1644499"/>
              <a:gd name="connsiteY2" fmla="*/ 81642 h 1918090"/>
              <a:gd name="connsiteX3" fmla="*/ 1608671 w 1644499"/>
              <a:gd name="connsiteY3" fmla="*/ 1918090 h 1918090"/>
              <a:gd name="connsiteX4" fmla="*/ 116846 w 1644499"/>
              <a:gd name="connsiteY4" fmla="*/ 1386966 h 1918090"/>
              <a:gd name="connsiteX0" fmla="*/ 116846 w 1647144"/>
              <a:gd name="connsiteY0" fmla="*/ 1386966 h 1918090"/>
              <a:gd name="connsiteX1" fmla="*/ 18983 w 1647144"/>
              <a:gd name="connsiteY1" fmla="*/ 31368 h 1918090"/>
              <a:gd name="connsiteX2" fmla="*/ 1618097 w 1647144"/>
              <a:gd name="connsiteY2" fmla="*/ 81642 h 1918090"/>
              <a:gd name="connsiteX3" fmla="*/ 1608671 w 1647144"/>
              <a:gd name="connsiteY3" fmla="*/ 1918090 h 1918090"/>
              <a:gd name="connsiteX4" fmla="*/ 116846 w 1647144"/>
              <a:gd name="connsiteY4" fmla="*/ 1386966 h 1918090"/>
              <a:gd name="connsiteX0" fmla="*/ 116846 w 1630389"/>
              <a:gd name="connsiteY0" fmla="*/ 1399187 h 1930311"/>
              <a:gd name="connsiteX1" fmla="*/ 18983 w 1630389"/>
              <a:gd name="connsiteY1" fmla="*/ 43589 h 1930311"/>
              <a:gd name="connsiteX2" fmla="*/ 1618097 w 1630389"/>
              <a:gd name="connsiteY2" fmla="*/ 93863 h 1930311"/>
              <a:gd name="connsiteX3" fmla="*/ 1608671 w 1630389"/>
              <a:gd name="connsiteY3" fmla="*/ 1930311 h 1930311"/>
              <a:gd name="connsiteX4" fmla="*/ 116846 w 1630389"/>
              <a:gd name="connsiteY4" fmla="*/ 1399187 h 1930311"/>
              <a:gd name="connsiteX0" fmla="*/ 116846 w 1626202"/>
              <a:gd name="connsiteY0" fmla="*/ 1382928 h 1914052"/>
              <a:gd name="connsiteX1" fmla="*/ 18983 w 1626202"/>
              <a:gd name="connsiteY1" fmla="*/ 27330 h 1914052"/>
              <a:gd name="connsiteX2" fmla="*/ 1618097 w 1626202"/>
              <a:gd name="connsiteY2" fmla="*/ 77604 h 1914052"/>
              <a:gd name="connsiteX3" fmla="*/ 1608671 w 1626202"/>
              <a:gd name="connsiteY3" fmla="*/ 1914052 h 1914052"/>
              <a:gd name="connsiteX4" fmla="*/ 116846 w 1626202"/>
              <a:gd name="connsiteY4" fmla="*/ 1382928 h 1914052"/>
              <a:gd name="connsiteX0" fmla="*/ 103900 w 1722471"/>
              <a:gd name="connsiteY0" fmla="*/ 1465589 h 1996713"/>
              <a:gd name="connsiteX1" fmla="*/ 20962 w 1722471"/>
              <a:gd name="connsiteY1" fmla="*/ 137561 h 1996713"/>
              <a:gd name="connsiteX2" fmla="*/ 1605151 w 1722471"/>
              <a:gd name="connsiteY2" fmla="*/ 160265 h 1996713"/>
              <a:gd name="connsiteX3" fmla="*/ 1595725 w 1722471"/>
              <a:gd name="connsiteY3" fmla="*/ 1996713 h 1996713"/>
              <a:gd name="connsiteX4" fmla="*/ 103900 w 1722471"/>
              <a:gd name="connsiteY4" fmla="*/ 1465589 h 1996713"/>
              <a:gd name="connsiteX0" fmla="*/ 126758 w 1834878"/>
              <a:gd name="connsiteY0" fmla="*/ 662296 h 2002136"/>
              <a:gd name="connsiteX1" fmla="*/ 133369 w 1834878"/>
              <a:gd name="connsiteY1" fmla="*/ 142984 h 2002136"/>
              <a:gd name="connsiteX2" fmla="*/ 1717558 w 1834878"/>
              <a:gd name="connsiteY2" fmla="*/ 165688 h 2002136"/>
              <a:gd name="connsiteX3" fmla="*/ 1708132 w 1834878"/>
              <a:gd name="connsiteY3" fmla="*/ 2002136 h 2002136"/>
              <a:gd name="connsiteX4" fmla="*/ 126758 w 1834878"/>
              <a:gd name="connsiteY4" fmla="*/ 662296 h 2002136"/>
              <a:gd name="connsiteX0" fmla="*/ 126758 w 1765661"/>
              <a:gd name="connsiteY0" fmla="*/ 578776 h 691757"/>
              <a:gd name="connsiteX1" fmla="*/ 133369 w 1765661"/>
              <a:gd name="connsiteY1" fmla="*/ 59464 h 691757"/>
              <a:gd name="connsiteX2" fmla="*/ 1717558 w 1765661"/>
              <a:gd name="connsiteY2" fmla="*/ 82168 h 691757"/>
              <a:gd name="connsiteX3" fmla="*/ 1379787 w 1765661"/>
              <a:gd name="connsiteY3" fmla="*/ 691757 h 691757"/>
              <a:gd name="connsiteX4" fmla="*/ 126758 w 1765661"/>
              <a:gd name="connsiteY4" fmla="*/ 578776 h 691757"/>
              <a:gd name="connsiteX0" fmla="*/ 104617 w 1478868"/>
              <a:gd name="connsiteY0" fmla="*/ 581203 h 694184"/>
              <a:gd name="connsiteX1" fmla="*/ 111228 w 1478868"/>
              <a:gd name="connsiteY1" fmla="*/ 61891 h 694184"/>
              <a:gd name="connsiteX2" fmla="*/ 1391946 w 1478868"/>
              <a:gd name="connsiteY2" fmla="*/ 80000 h 694184"/>
              <a:gd name="connsiteX3" fmla="*/ 1357646 w 1478868"/>
              <a:gd name="connsiteY3" fmla="*/ 694184 h 694184"/>
              <a:gd name="connsiteX4" fmla="*/ 104617 w 1478868"/>
              <a:gd name="connsiteY4" fmla="*/ 581203 h 694184"/>
              <a:gd name="connsiteX0" fmla="*/ 104617 w 1419730"/>
              <a:gd name="connsiteY0" fmla="*/ 567493 h 680474"/>
              <a:gd name="connsiteX1" fmla="*/ 111228 w 1419730"/>
              <a:gd name="connsiteY1" fmla="*/ 48181 h 680474"/>
              <a:gd name="connsiteX2" fmla="*/ 1391946 w 1419730"/>
              <a:gd name="connsiteY2" fmla="*/ 66290 h 680474"/>
              <a:gd name="connsiteX3" fmla="*/ 1357646 w 1419730"/>
              <a:gd name="connsiteY3" fmla="*/ 680474 h 680474"/>
              <a:gd name="connsiteX4" fmla="*/ 104617 w 1419730"/>
              <a:gd name="connsiteY4" fmla="*/ 567493 h 680474"/>
              <a:gd name="connsiteX0" fmla="*/ 49811 w 1364925"/>
              <a:gd name="connsiteY0" fmla="*/ 567493 h 680474"/>
              <a:gd name="connsiteX1" fmla="*/ 56422 w 1364925"/>
              <a:gd name="connsiteY1" fmla="*/ 48181 h 680474"/>
              <a:gd name="connsiteX2" fmla="*/ 1337140 w 1364925"/>
              <a:gd name="connsiteY2" fmla="*/ 66290 h 680474"/>
              <a:gd name="connsiteX3" fmla="*/ 1302840 w 1364925"/>
              <a:gd name="connsiteY3" fmla="*/ 680474 h 680474"/>
              <a:gd name="connsiteX4" fmla="*/ 49811 w 1364925"/>
              <a:gd name="connsiteY4" fmla="*/ 567493 h 680474"/>
              <a:gd name="connsiteX0" fmla="*/ 53782 w 1368896"/>
              <a:gd name="connsiteY0" fmla="*/ 548451 h 661432"/>
              <a:gd name="connsiteX1" fmla="*/ 60393 w 1368896"/>
              <a:gd name="connsiteY1" fmla="*/ 29139 h 661432"/>
              <a:gd name="connsiteX2" fmla="*/ 1341111 w 1368896"/>
              <a:gd name="connsiteY2" fmla="*/ 47248 h 661432"/>
              <a:gd name="connsiteX3" fmla="*/ 1306811 w 1368896"/>
              <a:gd name="connsiteY3" fmla="*/ 661432 h 661432"/>
              <a:gd name="connsiteX4" fmla="*/ 53782 w 1368896"/>
              <a:gd name="connsiteY4" fmla="*/ 548451 h 661432"/>
              <a:gd name="connsiteX0" fmla="*/ 53782 w 1425083"/>
              <a:gd name="connsiteY0" fmla="*/ 566702 h 711848"/>
              <a:gd name="connsiteX1" fmla="*/ 60393 w 1425083"/>
              <a:gd name="connsiteY1" fmla="*/ 47390 h 711848"/>
              <a:gd name="connsiteX2" fmla="*/ 1341111 w 1425083"/>
              <a:gd name="connsiteY2" fmla="*/ 65499 h 711848"/>
              <a:gd name="connsiteX3" fmla="*/ 1296862 w 1425083"/>
              <a:gd name="connsiteY3" fmla="*/ 711848 h 711848"/>
              <a:gd name="connsiteX4" fmla="*/ 53782 w 1425083"/>
              <a:gd name="connsiteY4" fmla="*/ 566702 h 711848"/>
              <a:gd name="connsiteX0" fmla="*/ 53782 w 1440053"/>
              <a:gd name="connsiteY0" fmla="*/ 566702 h 711848"/>
              <a:gd name="connsiteX1" fmla="*/ 60393 w 1440053"/>
              <a:gd name="connsiteY1" fmla="*/ 47390 h 711848"/>
              <a:gd name="connsiteX2" fmla="*/ 1341111 w 1440053"/>
              <a:gd name="connsiteY2" fmla="*/ 65499 h 711848"/>
              <a:gd name="connsiteX3" fmla="*/ 1296862 w 1440053"/>
              <a:gd name="connsiteY3" fmla="*/ 711848 h 711848"/>
              <a:gd name="connsiteX4" fmla="*/ 53782 w 1440053"/>
              <a:gd name="connsiteY4" fmla="*/ 566702 h 711848"/>
              <a:gd name="connsiteX0" fmla="*/ 53782 w 1378537"/>
              <a:gd name="connsiteY0" fmla="*/ 552096 h 697242"/>
              <a:gd name="connsiteX1" fmla="*/ 60393 w 1378537"/>
              <a:gd name="connsiteY1" fmla="*/ 32784 h 697242"/>
              <a:gd name="connsiteX2" fmla="*/ 1341111 w 1378537"/>
              <a:gd name="connsiteY2" fmla="*/ 50893 h 697242"/>
              <a:gd name="connsiteX3" fmla="*/ 1296862 w 1378537"/>
              <a:gd name="connsiteY3" fmla="*/ 697242 h 697242"/>
              <a:gd name="connsiteX4" fmla="*/ 53782 w 1378537"/>
              <a:gd name="connsiteY4" fmla="*/ 552096 h 697242"/>
              <a:gd name="connsiteX0" fmla="*/ 53782 w 1436553"/>
              <a:gd name="connsiteY0" fmla="*/ 563246 h 657848"/>
              <a:gd name="connsiteX1" fmla="*/ 60393 w 1436553"/>
              <a:gd name="connsiteY1" fmla="*/ 43934 h 657848"/>
              <a:gd name="connsiteX2" fmla="*/ 1341111 w 1436553"/>
              <a:gd name="connsiteY2" fmla="*/ 62043 h 657848"/>
              <a:gd name="connsiteX3" fmla="*/ 1286912 w 1436553"/>
              <a:gd name="connsiteY3" fmla="*/ 657848 h 657848"/>
              <a:gd name="connsiteX4" fmla="*/ 53782 w 1436553"/>
              <a:gd name="connsiteY4" fmla="*/ 563246 h 657848"/>
              <a:gd name="connsiteX0" fmla="*/ 53782 w 1432109"/>
              <a:gd name="connsiteY0" fmla="*/ 563246 h 657848"/>
              <a:gd name="connsiteX1" fmla="*/ 60393 w 1432109"/>
              <a:gd name="connsiteY1" fmla="*/ 43934 h 657848"/>
              <a:gd name="connsiteX2" fmla="*/ 1341111 w 1432109"/>
              <a:gd name="connsiteY2" fmla="*/ 62043 h 657848"/>
              <a:gd name="connsiteX3" fmla="*/ 1286912 w 1432109"/>
              <a:gd name="connsiteY3" fmla="*/ 657848 h 657848"/>
              <a:gd name="connsiteX4" fmla="*/ 53782 w 1432109"/>
              <a:gd name="connsiteY4" fmla="*/ 563246 h 657848"/>
              <a:gd name="connsiteX0" fmla="*/ 53782 w 1365831"/>
              <a:gd name="connsiteY0" fmla="*/ 545796 h 640398"/>
              <a:gd name="connsiteX1" fmla="*/ 60393 w 1365831"/>
              <a:gd name="connsiteY1" fmla="*/ 26484 h 640398"/>
              <a:gd name="connsiteX2" fmla="*/ 1341111 w 1365831"/>
              <a:gd name="connsiteY2" fmla="*/ 44593 h 640398"/>
              <a:gd name="connsiteX3" fmla="*/ 1286912 w 1365831"/>
              <a:gd name="connsiteY3" fmla="*/ 640398 h 640398"/>
              <a:gd name="connsiteX4" fmla="*/ 53782 w 1365831"/>
              <a:gd name="connsiteY4" fmla="*/ 545796 h 640398"/>
              <a:gd name="connsiteX0" fmla="*/ 30654 w 1405009"/>
              <a:gd name="connsiteY0" fmla="*/ 616563 h 711165"/>
              <a:gd name="connsiteX1" fmla="*/ 90891 w 1405009"/>
              <a:gd name="connsiteY1" fmla="*/ 17241 h 711165"/>
              <a:gd name="connsiteX2" fmla="*/ 1317983 w 1405009"/>
              <a:gd name="connsiteY2" fmla="*/ 115360 h 711165"/>
              <a:gd name="connsiteX3" fmla="*/ 1263784 w 1405009"/>
              <a:gd name="connsiteY3" fmla="*/ 711165 h 711165"/>
              <a:gd name="connsiteX4" fmla="*/ 30654 w 1405009"/>
              <a:gd name="connsiteY4" fmla="*/ 616563 h 711165"/>
              <a:gd name="connsiteX0" fmla="*/ 103170 w 1419774"/>
              <a:gd name="connsiteY0" fmla="*/ 636874 h 731476"/>
              <a:gd name="connsiteX1" fmla="*/ 105656 w 1419774"/>
              <a:gd name="connsiteY1" fmla="*/ 37552 h 731476"/>
              <a:gd name="connsiteX2" fmla="*/ 1332748 w 1419774"/>
              <a:gd name="connsiteY2" fmla="*/ 135671 h 731476"/>
              <a:gd name="connsiteX3" fmla="*/ 1278549 w 1419774"/>
              <a:gd name="connsiteY3" fmla="*/ 731476 h 731476"/>
              <a:gd name="connsiteX4" fmla="*/ 103170 w 1419774"/>
              <a:gd name="connsiteY4" fmla="*/ 636874 h 731476"/>
              <a:gd name="connsiteX0" fmla="*/ 88848 w 1405452"/>
              <a:gd name="connsiteY0" fmla="*/ 636874 h 731476"/>
              <a:gd name="connsiteX1" fmla="*/ 91334 w 1405452"/>
              <a:gd name="connsiteY1" fmla="*/ 37552 h 731476"/>
              <a:gd name="connsiteX2" fmla="*/ 1318426 w 1405452"/>
              <a:gd name="connsiteY2" fmla="*/ 135671 h 731476"/>
              <a:gd name="connsiteX3" fmla="*/ 1264227 w 1405452"/>
              <a:gd name="connsiteY3" fmla="*/ 731476 h 731476"/>
              <a:gd name="connsiteX4" fmla="*/ 88848 w 1405452"/>
              <a:gd name="connsiteY4" fmla="*/ 636874 h 731476"/>
              <a:gd name="connsiteX0" fmla="*/ 15518 w 1332122"/>
              <a:gd name="connsiteY0" fmla="*/ 618344 h 712946"/>
              <a:gd name="connsiteX1" fmla="*/ 18004 w 1332122"/>
              <a:gd name="connsiteY1" fmla="*/ 19022 h 712946"/>
              <a:gd name="connsiteX2" fmla="*/ 1245096 w 1332122"/>
              <a:gd name="connsiteY2" fmla="*/ 117141 h 712946"/>
              <a:gd name="connsiteX3" fmla="*/ 1190897 w 1332122"/>
              <a:gd name="connsiteY3" fmla="*/ 712946 h 712946"/>
              <a:gd name="connsiteX4" fmla="*/ 15518 w 1332122"/>
              <a:gd name="connsiteY4" fmla="*/ 618344 h 712946"/>
              <a:gd name="connsiteX0" fmla="*/ 0 w 1314161"/>
              <a:gd name="connsiteY0" fmla="*/ 600468 h 695070"/>
              <a:gd name="connsiteX1" fmla="*/ 35486 w 1314161"/>
              <a:gd name="connsiteY1" fmla="*/ 24006 h 695070"/>
              <a:gd name="connsiteX2" fmla="*/ 1229578 w 1314161"/>
              <a:gd name="connsiteY2" fmla="*/ 99265 h 695070"/>
              <a:gd name="connsiteX3" fmla="*/ 1175379 w 1314161"/>
              <a:gd name="connsiteY3" fmla="*/ 695070 h 695070"/>
              <a:gd name="connsiteX4" fmla="*/ 0 w 1314161"/>
              <a:gd name="connsiteY4" fmla="*/ 600468 h 695070"/>
              <a:gd name="connsiteX0" fmla="*/ 44046 w 1395332"/>
              <a:gd name="connsiteY0" fmla="*/ 619032 h 713634"/>
              <a:gd name="connsiteX1" fmla="*/ 116657 w 1395332"/>
              <a:gd name="connsiteY1" fmla="*/ 42570 h 713634"/>
              <a:gd name="connsiteX2" fmla="*/ 1310749 w 1395332"/>
              <a:gd name="connsiteY2" fmla="*/ 117829 h 713634"/>
              <a:gd name="connsiteX3" fmla="*/ 1256550 w 1395332"/>
              <a:gd name="connsiteY3" fmla="*/ 713634 h 713634"/>
              <a:gd name="connsiteX4" fmla="*/ 44046 w 1395332"/>
              <a:gd name="connsiteY4" fmla="*/ 619032 h 713634"/>
              <a:gd name="connsiteX0" fmla="*/ 1645 w 1352931"/>
              <a:gd name="connsiteY0" fmla="*/ 620722 h 715324"/>
              <a:gd name="connsiteX1" fmla="*/ 74256 w 1352931"/>
              <a:gd name="connsiteY1" fmla="*/ 44260 h 715324"/>
              <a:gd name="connsiteX2" fmla="*/ 1268348 w 1352931"/>
              <a:gd name="connsiteY2" fmla="*/ 119519 h 715324"/>
              <a:gd name="connsiteX3" fmla="*/ 1214149 w 1352931"/>
              <a:gd name="connsiteY3" fmla="*/ 715324 h 715324"/>
              <a:gd name="connsiteX4" fmla="*/ 1645 w 1352931"/>
              <a:gd name="connsiteY4" fmla="*/ 620722 h 715324"/>
              <a:gd name="connsiteX0" fmla="*/ 1645 w 1287002"/>
              <a:gd name="connsiteY0" fmla="*/ 608217 h 702819"/>
              <a:gd name="connsiteX1" fmla="*/ 74256 w 1287002"/>
              <a:gd name="connsiteY1" fmla="*/ 31755 h 702819"/>
              <a:gd name="connsiteX2" fmla="*/ 1268348 w 1287002"/>
              <a:gd name="connsiteY2" fmla="*/ 107014 h 702819"/>
              <a:gd name="connsiteX3" fmla="*/ 1214149 w 1287002"/>
              <a:gd name="connsiteY3" fmla="*/ 702819 h 702819"/>
              <a:gd name="connsiteX4" fmla="*/ 1645 w 1287002"/>
              <a:gd name="connsiteY4" fmla="*/ 608217 h 702819"/>
              <a:gd name="connsiteX0" fmla="*/ 44334 w 1332911"/>
              <a:gd name="connsiteY0" fmla="*/ 600922 h 695524"/>
              <a:gd name="connsiteX1" fmla="*/ 116945 w 1332911"/>
              <a:gd name="connsiteY1" fmla="*/ 24460 h 695524"/>
              <a:gd name="connsiteX2" fmla="*/ 1315162 w 1332911"/>
              <a:gd name="connsiteY2" fmla="*/ 126389 h 695524"/>
              <a:gd name="connsiteX3" fmla="*/ 1256838 w 1332911"/>
              <a:gd name="connsiteY3" fmla="*/ 695524 h 695524"/>
              <a:gd name="connsiteX4" fmla="*/ 44334 w 1332911"/>
              <a:gd name="connsiteY4" fmla="*/ 600922 h 695524"/>
              <a:gd name="connsiteX0" fmla="*/ 3823 w 1292400"/>
              <a:gd name="connsiteY0" fmla="*/ 594905 h 689507"/>
              <a:gd name="connsiteX1" fmla="*/ 76434 w 1292400"/>
              <a:gd name="connsiteY1" fmla="*/ 18443 h 689507"/>
              <a:gd name="connsiteX2" fmla="*/ 1274651 w 1292400"/>
              <a:gd name="connsiteY2" fmla="*/ 120372 h 689507"/>
              <a:gd name="connsiteX3" fmla="*/ 1216327 w 1292400"/>
              <a:gd name="connsiteY3" fmla="*/ 689507 h 689507"/>
              <a:gd name="connsiteX4" fmla="*/ 3823 w 1292400"/>
              <a:gd name="connsiteY4" fmla="*/ 594905 h 689507"/>
              <a:gd name="connsiteX0" fmla="*/ 20208 w 1308785"/>
              <a:gd name="connsiteY0" fmla="*/ 594905 h 689507"/>
              <a:gd name="connsiteX1" fmla="*/ 92819 w 1308785"/>
              <a:gd name="connsiteY1" fmla="*/ 18443 h 689507"/>
              <a:gd name="connsiteX2" fmla="*/ 1291036 w 1308785"/>
              <a:gd name="connsiteY2" fmla="*/ 120372 h 689507"/>
              <a:gd name="connsiteX3" fmla="*/ 1232712 w 1308785"/>
              <a:gd name="connsiteY3" fmla="*/ 689507 h 689507"/>
              <a:gd name="connsiteX4" fmla="*/ 20208 w 1308785"/>
              <a:gd name="connsiteY4" fmla="*/ 594905 h 689507"/>
              <a:gd name="connsiteX0" fmla="*/ 7446 w 1296023"/>
              <a:gd name="connsiteY0" fmla="*/ 594905 h 689507"/>
              <a:gd name="connsiteX1" fmla="*/ 80057 w 1296023"/>
              <a:gd name="connsiteY1" fmla="*/ 18443 h 689507"/>
              <a:gd name="connsiteX2" fmla="*/ 1278274 w 1296023"/>
              <a:gd name="connsiteY2" fmla="*/ 120372 h 689507"/>
              <a:gd name="connsiteX3" fmla="*/ 1219950 w 1296023"/>
              <a:gd name="connsiteY3" fmla="*/ 689507 h 689507"/>
              <a:gd name="connsiteX4" fmla="*/ 7446 w 1296023"/>
              <a:gd name="connsiteY4" fmla="*/ 594905 h 689507"/>
              <a:gd name="connsiteX0" fmla="*/ 58215 w 1326167"/>
              <a:gd name="connsiteY0" fmla="*/ 600921 h 695523"/>
              <a:gd name="connsiteX1" fmla="*/ 110201 w 1326167"/>
              <a:gd name="connsiteY1" fmla="*/ 24459 h 695523"/>
              <a:gd name="connsiteX2" fmla="*/ 1308418 w 1326167"/>
              <a:gd name="connsiteY2" fmla="*/ 126388 h 695523"/>
              <a:gd name="connsiteX3" fmla="*/ 1250094 w 1326167"/>
              <a:gd name="connsiteY3" fmla="*/ 695523 h 695523"/>
              <a:gd name="connsiteX4" fmla="*/ 58215 w 1326167"/>
              <a:gd name="connsiteY4" fmla="*/ 600921 h 695523"/>
              <a:gd name="connsiteX0" fmla="*/ 7685 w 1275637"/>
              <a:gd name="connsiteY0" fmla="*/ 600921 h 695523"/>
              <a:gd name="connsiteX1" fmla="*/ 59671 w 1275637"/>
              <a:gd name="connsiteY1" fmla="*/ 24459 h 695523"/>
              <a:gd name="connsiteX2" fmla="*/ 1257888 w 1275637"/>
              <a:gd name="connsiteY2" fmla="*/ 126388 h 695523"/>
              <a:gd name="connsiteX3" fmla="*/ 1199564 w 1275637"/>
              <a:gd name="connsiteY3" fmla="*/ 695523 h 695523"/>
              <a:gd name="connsiteX4" fmla="*/ 7685 w 1275637"/>
              <a:gd name="connsiteY4" fmla="*/ 600921 h 695523"/>
              <a:gd name="connsiteX0" fmla="*/ 7685 w 1338866"/>
              <a:gd name="connsiteY0" fmla="*/ 611681 h 744383"/>
              <a:gd name="connsiteX1" fmla="*/ 59671 w 1338866"/>
              <a:gd name="connsiteY1" fmla="*/ 35219 h 744383"/>
              <a:gd name="connsiteX2" fmla="*/ 1257888 w 1338866"/>
              <a:gd name="connsiteY2" fmla="*/ 137148 h 744383"/>
              <a:gd name="connsiteX3" fmla="*/ 1191314 w 1338866"/>
              <a:gd name="connsiteY3" fmla="*/ 744383 h 744383"/>
              <a:gd name="connsiteX4" fmla="*/ 7685 w 1338866"/>
              <a:gd name="connsiteY4" fmla="*/ 611681 h 744383"/>
              <a:gd name="connsiteX0" fmla="*/ 7685 w 1295078"/>
              <a:gd name="connsiteY0" fmla="*/ 603076 h 735778"/>
              <a:gd name="connsiteX1" fmla="*/ 59671 w 1295078"/>
              <a:gd name="connsiteY1" fmla="*/ 26614 h 735778"/>
              <a:gd name="connsiteX2" fmla="*/ 1257888 w 1295078"/>
              <a:gd name="connsiteY2" fmla="*/ 128543 h 735778"/>
              <a:gd name="connsiteX3" fmla="*/ 1191314 w 1295078"/>
              <a:gd name="connsiteY3" fmla="*/ 735778 h 735778"/>
              <a:gd name="connsiteX4" fmla="*/ 7685 w 1295078"/>
              <a:gd name="connsiteY4" fmla="*/ 603076 h 735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078" h="735778">
                <a:moveTo>
                  <a:pt x="7685" y="603076"/>
                </a:moveTo>
                <a:cubicBezTo>
                  <a:pt x="1198" y="493433"/>
                  <a:pt x="-20820" y="105703"/>
                  <a:pt x="59671" y="26614"/>
                </a:cubicBezTo>
                <a:cubicBezTo>
                  <a:pt x="140162" y="-52475"/>
                  <a:pt x="1168282" y="63689"/>
                  <a:pt x="1257888" y="128543"/>
                </a:cubicBezTo>
                <a:cubicBezTo>
                  <a:pt x="1347494" y="193397"/>
                  <a:pt x="1255077" y="524147"/>
                  <a:pt x="1191314" y="735778"/>
                </a:cubicBezTo>
                <a:lnTo>
                  <a:pt x="7685" y="603076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四角形: 角を丸くする 5"/>
          <p:cNvSpPr/>
          <p:nvPr/>
        </p:nvSpPr>
        <p:spPr>
          <a:xfrm rot="21328118">
            <a:off x="1549944" y="2713633"/>
            <a:ext cx="816738" cy="1243644"/>
          </a:xfrm>
          <a:custGeom>
            <a:avLst/>
            <a:gdLst>
              <a:gd name="connsiteX0" fmla="*/ 0 w 2262603"/>
              <a:gd name="connsiteY0" fmla="*/ 375736 h 2254368"/>
              <a:gd name="connsiteX1" fmla="*/ 375736 w 2262603"/>
              <a:gd name="connsiteY1" fmla="*/ 0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375736 w 2262603"/>
              <a:gd name="connsiteY6" fmla="*/ 2254368 h 2254368"/>
              <a:gd name="connsiteX7" fmla="*/ 0 w 2262603"/>
              <a:gd name="connsiteY7" fmla="*/ 1878632 h 2254368"/>
              <a:gd name="connsiteX8" fmla="*/ 0 w 2262603"/>
              <a:gd name="connsiteY8" fmla="*/ 375736 h 2254368"/>
              <a:gd name="connsiteX0" fmla="*/ 0 w 2262603"/>
              <a:gd name="connsiteY0" fmla="*/ 375736 h 2254368"/>
              <a:gd name="connsiteX1" fmla="*/ 375736 w 2262603"/>
              <a:gd name="connsiteY1" fmla="*/ 0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375736 w 2262603"/>
              <a:gd name="connsiteY6" fmla="*/ 2254368 h 2254368"/>
              <a:gd name="connsiteX7" fmla="*/ 46495 w 2262603"/>
              <a:gd name="connsiteY7" fmla="*/ 1529920 h 2254368"/>
              <a:gd name="connsiteX8" fmla="*/ 0 w 2262603"/>
              <a:gd name="connsiteY8" fmla="*/ 375736 h 2254368"/>
              <a:gd name="connsiteX0" fmla="*/ 0 w 2262603"/>
              <a:gd name="connsiteY0" fmla="*/ 375736 h 2254368"/>
              <a:gd name="connsiteX1" fmla="*/ 375736 w 2262603"/>
              <a:gd name="connsiteY1" fmla="*/ 0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228502 w 2262603"/>
              <a:gd name="connsiteY6" fmla="*/ 1688680 h 2254368"/>
              <a:gd name="connsiteX7" fmla="*/ 46495 w 2262603"/>
              <a:gd name="connsiteY7" fmla="*/ 1529920 h 2254368"/>
              <a:gd name="connsiteX8" fmla="*/ 0 w 2262603"/>
              <a:gd name="connsiteY8" fmla="*/ 375736 h 2254368"/>
              <a:gd name="connsiteX0" fmla="*/ 0 w 2262603"/>
              <a:gd name="connsiteY0" fmla="*/ 375736 h 2254368"/>
              <a:gd name="connsiteX1" fmla="*/ 375736 w 2262603"/>
              <a:gd name="connsiteY1" fmla="*/ 0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228502 w 2262603"/>
              <a:gd name="connsiteY6" fmla="*/ 1688680 h 2254368"/>
              <a:gd name="connsiteX7" fmla="*/ 46495 w 2262603"/>
              <a:gd name="connsiteY7" fmla="*/ 1441937 h 2254368"/>
              <a:gd name="connsiteX8" fmla="*/ 0 w 2262603"/>
              <a:gd name="connsiteY8" fmla="*/ 375736 h 2254368"/>
              <a:gd name="connsiteX0" fmla="*/ 0 w 2262603"/>
              <a:gd name="connsiteY0" fmla="*/ 375736 h 2254368"/>
              <a:gd name="connsiteX1" fmla="*/ 375736 w 2262603"/>
              <a:gd name="connsiteY1" fmla="*/ 0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228502 w 2262603"/>
              <a:gd name="connsiteY6" fmla="*/ 1688680 h 2254368"/>
              <a:gd name="connsiteX7" fmla="*/ 46495 w 2262603"/>
              <a:gd name="connsiteY7" fmla="*/ 1441937 h 2254368"/>
              <a:gd name="connsiteX8" fmla="*/ 0 w 2262603"/>
              <a:gd name="connsiteY8" fmla="*/ 375736 h 2254368"/>
              <a:gd name="connsiteX0" fmla="*/ 7462 w 2270065"/>
              <a:gd name="connsiteY0" fmla="*/ 375736 h 2254368"/>
              <a:gd name="connsiteX1" fmla="*/ 156955 w 2270065"/>
              <a:gd name="connsiteY1" fmla="*/ 213675 h 2254368"/>
              <a:gd name="connsiteX2" fmla="*/ 1894329 w 2270065"/>
              <a:gd name="connsiteY2" fmla="*/ 0 h 2254368"/>
              <a:gd name="connsiteX3" fmla="*/ 2270065 w 2270065"/>
              <a:gd name="connsiteY3" fmla="*/ 375736 h 2254368"/>
              <a:gd name="connsiteX4" fmla="*/ 2270065 w 2270065"/>
              <a:gd name="connsiteY4" fmla="*/ 1878632 h 2254368"/>
              <a:gd name="connsiteX5" fmla="*/ 1894329 w 2270065"/>
              <a:gd name="connsiteY5" fmla="*/ 2254368 h 2254368"/>
              <a:gd name="connsiteX6" fmla="*/ 235964 w 2270065"/>
              <a:gd name="connsiteY6" fmla="*/ 1688680 h 2254368"/>
              <a:gd name="connsiteX7" fmla="*/ 53957 w 2270065"/>
              <a:gd name="connsiteY7" fmla="*/ 1441937 h 2254368"/>
              <a:gd name="connsiteX8" fmla="*/ 7462 w 2270065"/>
              <a:gd name="connsiteY8" fmla="*/ 375736 h 2254368"/>
              <a:gd name="connsiteX0" fmla="*/ 0 w 2262603"/>
              <a:gd name="connsiteY0" fmla="*/ 375736 h 2254368"/>
              <a:gd name="connsiteX1" fmla="*/ 149493 w 2262603"/>
              <a:gd name="connsiteY1" fmla="*/ 213675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228502 w 2262603"/>
              <a:gd name="connsiteY6" fmla="*/ 1688680 h 2254368"/>
              <a:gd name="connsiteX7" fmla="*/ 46495 w 2262603"/>
              <a:gd name="connsiteY7" fmla="*/ 1441937 h 2254368"/>
              <a:gd name="connsiteX8" fmla="*/ 0 w 2262603"/>
              <a:gd name="connsiteY8" fmla="*/ 375736 h 2254368"/>
              <a:gd name="connsiteX0" fmla="*/ 0 w 2262603"/>
              <a:gd name="connsiteY0" fmla="*/ 375736 h 2254368"/>
              <a:gd name="connsiteX1" fmla="*/ 149493 w 2262603"/>
              <a:gd name="connsiteY1" fmla="*/ 213675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228502 w 2262603"/>
              <a:gd name="connsiteY6" fmla="*/ 1688680 h 2254368"/>
              <a:gd name="connsiteX7" fmla="*/ 46495 w 2262603"/>
              <a:gd name="connsiteY7" fmla="*/ 1441937 h 2254368"/>
              <a:gd name="connsiteX8" fmla="*/ 0 w 2262603"/>
              <a:gd name="connsiteY8" fmla="*/ 375736 h 2254368"/>
              <a:gd name="connsiteX0" fmla="*/ 24234 w 2286837"/>
              <a:gd name="connsiteY0" fmla="*/ 166614 h 2045246"/>
              <a:gd name="connsiteX1" fmla="*/ 173727 w 2286837"/>
              <a:gd name="connsiteY1" fmla="*/ 4553 h 2045246"/>
              <a:gd name="connsiteX2" fmla="*/ 1600016 w 2286837"/>
              <a:gd name="connsiteY2" fmla="*/ 7694 h 2045246"/>
              <a:gd name="connsiteX3" fmla="*/ 2286837 w 2286837"/>
              <a:gd name="connsiteY3" fmla="*/ 166614 h 2045246"/>
              <a:gd name="connsiteX4" fmla="*/ 2286837 w 2286837"/>
              <a:gd name="connsiteY4" fmla="*/ 1669510 h 2045246"/>
              <a:gd name="connsiteX5" fmla="*/ 1911101 w 2286837"/>
              <a:gd name="connsiteY5" fmla="*/ 2045246 h 2045246"/>
              <a:gd name="connsiteX6" fmla="*/ 252736 w 2286837"/>
              <a:gd name="connsiteY6" fmla="*/ 1479558 h 2045246"/>
              <a:gd name="connsiteX7" fmla="*/ 70729 w 2286837"/>
              <a:gd name="connsiteY7" fmla="*/ 1232815 h 2045246"/>
              <a:gd name="connsiteX8" fmla="*/ 24234 w 2286837"/>
              <a:gd name="connsiteY8" fmla="*/ 166614 h 2045246"/>
              <a:gd name="connsiteX0" fmla="*/ 24234 w 2286837"/>
              <a:gd name="connsiteY0" fmla="*/ 176322 h 2054954"/>
              <a:gd name="connsiteX1" fmla="*/ 173727 w 2286837"/>
              <a:gd name="connsiteY1" fmla="*/ 14261 h 2054954"/>
              <a:gd name="connsiteX2" fmla="*/ 1600016 w 2286837"/>
              <a:gd name="connsiteY2" fmla="*/ 17402 h 2054954"/>
              <a:gd name="connsiteX3" fmla="*/ 2286837 w 2286837"/>
              <a:gd name="connsiteY3" fmla="*/ 176322 h 2054954"/>
              <a:gd name="connsiteX4" fmla="*/ 2286837 w 2286837"/>
              <a:gd name="connsiteY4" fmla="*/ 1679218 h 2054954"/>
              <a:gd name="connsiteX5" fmla="*/ 1911101 w 2286837"/>
              <a:gd name="connsiteY5" fmla="*/ 2054954 h 2054954"/>
              <a:gd name="connsiteX6" fmla="*/ 252736 w 2286837"/>
              <a:gd name="connsiteY6" fmla="*/ 1489266 h 2054954"/>
              <a:gd name="connsiteX7" fmla="*/ 70729 w 2286837"/>
              <a:gd name="connsiteY7" fmla="*/ 1242523 h 2054954"/>
              <a:gd name="connsiteX8" fmla="*/ 24234 w 2286837"/>
              <a:gd name="connsiteY8" fmla="*/ 176322 h 2054954"/>
              <a:gd name="connsiteX0" fmla="*/ 24234 w 2286837"/>
              <a:gd name="connsiteY0" fmla="*/ 173950 h 2052582"/>
              <a:gd name="connsiteX1" fmla="*/ 173727 w 2286837"/>
              <a:gd name="connsiteY1" fmla="*/ 11889 h 2052582"/>
              <a:gd name="connsiteX2" fmla="*/ 1600016 w 2286837"/>
              <a:gd name="connsiteY2" fmla="*/ 15030 h 2052582"/>
              <a:gd name="connsiteX3" fmla="*/ 2286837 w 2286837"/>
              <a:gd name="connsiteY3" fmla="*/ 173950 h 2052582"/>
              <a:gd name="connsiteX4" fmla="*/ 2286837 w 2286837"/>
              <a:gd name="connsiteY4" fmla="*/ 1676846 h 2052582"/>
              <a:gd name="connsiteX5" fmla="*/ 1911101 w 2286837"/>
              <a:gd name="connsiteY5" fmla="*/ 2052582 h 2052582"/>
              <a:gd name="connsiteX6" fmla="*/ 252736 w 2286837"/>
              <a:gd name="connsiteY6" fmla="*/ 1486894 h 2052582"/>
              <a:gd name="connsiteX7" fmla="*/ 70729 w 2286837"/>
              <a:gd name="connsiteY7" fmla="*/ 1240151 h 2052582"/>
              <a:gd name="connsiteX8" fmla="*/ 24234 w 2286837"/>
              <a:gd name="connsiteY8" fmla="*/ 173950 h 2052582"/>
              <a:gd name="connsiteX0" fmla="*/ 24234 w 2286837"/>
              <a:gd name="connsiteY0" fmla="*/ 187205 h 2065837"/>
              <a:gd name="connsiteX1" fmla="*/ 173727 w 2286837"/>
              <a:gd name="connsiteY1" fmla="*/ 25144 h 2065837"/>
              <a:gd name="connsiteX2" fmla="*/ 1600016 w 2286837"/>
              <a:gd name="connsiteY2" fmla="*/ 28285 h 2065837"/>
              <a:gd name="connsiteX3" fmla="*/ 1645814 w 2286837"/>
              <a:gd name="connsiteY3" fmla="*/ 290900 h 2065837"/>
              <a:gd name="connsiteX4" fmla="*/ 2286837 w 2286837"/>
              <a:gd name="connsiteY4" fmla="*/ 1690101 h 2065837"/>
              <a:gd name="connsiteX5" fmla="*/ 1911101 w 2286837"/>
              <a:gd name="connsiteY5" fmla="*/ 2065837 h 2065837"/>
              <a:gd name="connsiteX6" fmla="*/ 252736 w 2286837"/>
              <a:gd name="connsiteY6" fmla="*/ 1500149 h 2065837"/>
              <a:gd name="connsiteX7" fmla="*/ 70729 w 2286837"/>
              <a:gd name="connsiteY7" fmla="*/ 1253406 h 2065837"/>
              <a:gd name="connsiteX8" fmla="*/ 24234 w 2286837"/>
              <a:gd name="connsiteY8" fmla="*/ 187205 h 2065837"/>
              <a:gd name="connsiteX0" fmla="*/ 24234 w 2286837"/>
              <a:gd name="connsiteY0" fmla="*/ 187205 h 2065837"/>
              <a:gd name="connsiteX1" fmla="*/ 173727 w 2286837"/>
              <a:gd name="connsiteY1" fmla="*/ 25144 h 2065837"/>
              <a:gd name="connsiteX2" fmla="*/ 1600016 w 2286837"/>
              <a:gd name="connsiteY2" fmla="*/ 28285 h 2065837"/>
              <a:gd name="connsiteX3" fmla="*/ 1645814 w 2286837"/>
              <a:gd name="connsiteY3" fmla="*/ 290900 h 2065837"/>
              <a:gd name="connsiteX4" fmla="*/ 2286837 w 2286837"/>
              <a:gd name="connsiteY4" fmla="*/ 1690101 h 2065837"/>
              <a:gd name="connsiteX5" fmla="*/ 1911101 w 2286837"/>
              <a:gd name="connsiteY5" fmla="*/ 2065837 h 2065837"/>
              <a:gd name="connsiteX6" fmla="*/ 252736 w 2286837"/>
              <a:gd name="connsiteY6" fmla="*/ 1500149 h 2065837"/>
              <a:gd name="connsiteX7" fmla="*/ 70729 w 2286837"/>
              <a:gd name="connsiteY7" fmla="*/ 1253406 h 2065837"/>
              <a:gd name="connsiteX8" fmla="*/ 24234 w 2286837"/>
              <a:gd name="connsiteY8" fmla="*/ 187205 h 2065837"/>
              <a:gd name="connsiteX0" fmla="*/ 24234 w 2286837"/>
              <a:gd name="connsiteY0" fmla="*/ 180060 h 2058692"/>
              <a:gd name="connsiteX1" fmla="*/ 173727 w 2286837"/>
              <a:gd name="connsiteY1" fmla="*/ 17999 h 2058692"/>
              <a:gd name="connsiteX2" fmla="*/ 1600016 w 2286837"/>
              <a:gd name="connsiteY2" fmla="*/ 21140 h 2058692"/>
              <a:gd name="connsiteX3" fmla="*/ 1645814 w 2286837"/>
              <a:gd name="connsiteY3" fmla="*/ 283755 h 2058692"/>
              <a:gd name="connsiteX4" fmla="*/ 2286837 w 2286837"/>
              <a:gd name="connsiteY4" fmla="*/ 1682956 h 2058692"/>
              <a:gd name="connsiteX5" fmla="*/ 1911101 w 2286837"/>
              <a:gd name="connsiteY5" fmla="*/ 2058692 h 2058692"/>
              <a:gd name="connsiteX6" fmla="*/ 252736 w 2286837"/>
              <a:gd name="connsiteY6" fmla="*/ 1493004 h 2058692"/>
              <a:gd name="connsiteX7" fmla="*/ 70729 w 2286837"/>
              <a:gd name="connsiteY7" fmla="*/ 1246261 h 2058692"/>
              <a:gd name="connsiteX8" fmla="*/ 24234 w 2286837"/>
              <a:gd name="connsiteY8" fmla="*/ 180060 h 2058692"/>
              <a:gd name="connsiteX0" fmla="*/ 49449 w 2265557"/>
              <a:gd name="connsiteY0" fmla="*/ 1324037 h 2136468"/>
              <a:gd name="connsiteX1" fmla="*/ 152447 w 2265557"/>
              <a:gd name="connsiteY1" fmla="*/ 95775 h 2136468"/>
              <a:gd name="connsiteX2" fmla="*/ 1578736 w 2265557"/>
              <a:gd name="connsiteY2" fmla="*/ 98916 h 2136468"/>
              <a:gd name="connsiteX3" fmla="*/ 1624534 w 2265557"/>
              <a:gd name="connsiteY3" fmla="*/ 361531 h 2136468"/>
              <a:gd name="connsiteX4" fmla="*/ 2265557 w 2265557"/>
              <a:gd name="connsiteY4" fmla="*/ 1760732 h 2136468"/>
              <a:gd name="connsiteX5" fmla="*/ 1889821 w 2265557"/>
              <a:gd name="connsiteY5" fmla="*/ 2136468 h 2136468"/>
              <a:gd name="connsiteX6" fmla="*/ 231456 w 2265557"/>
              <a:gd name="connsiteY6" fmla="*/ 1570780 h 2136468"/>
              <a:gd name="connsiteX7" fmla="*/ 49449 w 2265557"/>
              <a:gd name="connsiteY7" fmla="*/ 1324037 h 2136468"/>
              <a:gd name="connsiteX0" fmla="*/ 49449 w 2265557"/>
              <a:gd name="connsiteY0" fmla="*/ 1408187 h 2220618"/>
              <a:gd name="connsiteX1" fmla="*/ 152447 w 2265557"/>
              <a:gd name="connsiteY1" fmla="*/ 179925 h 2220618"/>
              <a:gd name="connsiteX2" fmla="*/ 1578736 w 2265557"/>
              <a:gd name="connsiteY2" fmla="*/ 183066 h 2220618"/>
              <a:gd name="connsiteX3" fmla="*/ 2265557 w 2265557"/>
              <a:gd name="connsiteY3" fmla="*/ 1844882 h 2220618"/>
              <a:gd name="connsiteX4" fmla="*/ 1889821 w 2265557"/>
              <a:gd name="connsiteY4" fmla="*/ 2220618 h 2220618"/>
              <a:gd name="connsiteX5" fmla="*/ 231456 w 2265557"/>
              <a:gd name="connsiteY5" fmla="*/ 1654930 h 2220618"/>
              <a:gd name="connsiteX6" fmla="*/ 49449 w 2265557"/>
              <a:gd name="connsiteY6" fmla="*/ 1408187 h 2220618"/>
              <a:gd name="connsiteX0" fmla="*/ 5031 w 2221139"/>
              <a:gd name="connsiteY0" fmla="*/ 1373244 h 2185675"/>
              <a:gd name="connsiteX1" fmla="*/ 108029 w 2221139"/>
              <a:gd name="connsiteY1" fmla="*/ 144982 h 2185675"/>
              <a:gd name="connsiteX2" fmla="*/ 1534318 w 2221139"/>
              <a:gd name="connsiteY2" fmla="*/ 148123 h 2185675"/>
              <a:gd name="connsiteX3" fmla="*/ 2221139 w 2221139"/>
              <a:gd name="connsiteY3" fmla="*/ 1809939 h 2185675"/>
              <a:gd name="connsiteX4" fmla="*/ 1845403 w 2221139"/>
              <a:gd name="connsiteY4" fmla="*/ 2185675 h 2185675"/>
              <a:gd name="connsiteX5" fmla="*/ 187038 w 2221139"/>
              <a:gd name="connsiteY5" fmla="*/ 1619987 h 2185675"/>
              <a:gd name="connsiteX6" fmla="*/ 5031 w 2221139"/>
              <a:gd name="connsiteY6" fmla="*/ 1373244 h 2185675"/>
              <a:gd name="connsiteX0" fmla="*/ 59279 w 2275387"/>
              <a:gd name="connsiteY0" fmla="*/ 1366815 h 2179246"/>
              <a:gd name="connsiteX1" fmla="*/ 55440 w 2275387"/>
              <a:gd name="connsiteY1" fmla="*/ 154265 h 2179246"/>
              <a:gd name="connsiteX2" fmla="*/ 1588566 w 2275387"/>
              <a:gd name="connsiteY2" fmla="*/ 141694 h 2179246"/>
              <a:gd name="connsiteX3" fmla="*/ 2275387 w 2275387"/>
              <a:gd name="connsiteY3" fmla="*/ 1803510 h 2179246"/>
              <a:gd name="connsiteX4" fmla="*/ 1899651 w 2275387"/>
              <a:gd name="connsiteY4" fmla="*/ 2179246 h 2179246"/>
              <a:gd name="connsiteX5" fmla="*/ 241286 w 2275387"/>
              <a:gd name="connsiteY5" fmla="*/ 1613558 h 2179246"/>
              <a:gd name="connsiteX6" fmla="*/ 59279 w 2275387"/>
              <a:gd name="connsiteY6" fmla="*/ 1366815 h 2179246"/>
              <a:gd name="connsiteX0" fmla="*/ 306803 w 2340904"/>
              <a:gd name="connsiteY0" fmla="*/ 1661185 h 2226873"/>
              <a:gd name="connsiteX1" fmla="*/ 120957 w 2340904"/>
              <a:gd name="connsiteY1" fmla="*/ 201892 h 2226873"/>
              <a:gd name="connsiteX2" fmla="*/ 1654083 w 2340904"/>
              <a:gd name="connsiteY2" fmla="*/ 189321 h 2226873"/>
              <a:gd name="connsiteX3" fmla="*/ 2340904 w 2340904"/>
              <a:gd name="connsiteY3" fmla="*/ 1851137 h 2226873"/>
              <a:gd name="connsiteX4" fmla="*/ 1965168 w 2340904"/>
              <a:gd name="connsiteY4" fmla="*/ 2226873 h 2226873"/>
              <a:gd name="connsiteX5" fmla="*/ 306803 w 2340904"/>
              <a:gd name="connsiteY5" fmla="*/ 1661185 h 2226873"/>
              <a:gd name="connsiteX0" fmla="*/ 306803 w 2055490"/>
              <a:gd name="connsiteY0" fmla="*/ 1686308 h 2251996"/>
              <a:gd name="connsiteX1" fmla="*/ 120957 w 2055490"/>
              <a:gd name="connsiteY1" fmla="*/ 227015 h 2251996"/>
              <a:gd name="connsiteX2" fmla="*/ 1654083 w 2055490"/>
              <a:gd name="connsiteY2" fmla="*/ 214444 h 2251996"/>
              <a:gd name="connsiteX3" fmla="*/ 1965168 w 2055490"/>
              <a:gd name="connsiteY3" fmla="*/ 2251996 h 2251996"/>
              <a:gd name="connsiteX4" fmla="*/ 306803 w 2055490"/>
              <a:gd name="connsiteY4" fmla="*/ 1686308 h 2251996"/>
              <a:gd name="connsiteX0" fmla="*/ 306803 w 1836000"/>
              <a:gd name="connsiteY0" fmla="*/ 1678019 h 2121159"/>
              <a:gd name="connsiteX1" fmla="*/ 120957 w 1836000"/>
              <a:gd name="connsiteY1" fmla="*/ 218726 h 2121159"/>
              <a:gd name="connsiteX2" fmla="*/ 1654083 w 1836000"/>
              <a:gd name="connsiteY2" fmla="*/ 206155 h 2121159"/>
              <a:gd name="connsiteX3" fmla="*/ 1657226 w 1836000"/>
              <a:gd name="connsiteY3" fmla="*/ 2121159 h 2121159"/>
              <a:gd name="connsiteX4" fmla="*/ 306803 w 1836000"/>
              <a:gd name="connsiteY4" fmla="*/ 1678019 h 2121159"/>
              <a:gd name="connsiteX0" fmla="*/ 236497 w 1894527"/>
              <a:gd name="connsiteY0" fmla="*/ 1581767 h 2116033"/>
              <a:gd name="connsiteX1" fmla="*/ 179484 w 1894527"/>
              <a:gd name="connsiteY1" fmla="*/ 213600 h 2116033"/>
              <a:gd name="connsiteX2" fmla="*/ 1712610 w 1894527"/>
              <a:gd name="connsiteY2" fmla="*/ 201029 h 2116033"/>
              <a:gd name="connsiteX3" fmla="*/ 1715753 w 1894527"/>
              <a:gd name="connsiteY3" fmla="*/ 2116033 h 2116033"/>
              <a:gd name="connsiteX4" fmla="*/ 236497 w 1894527"/>
              <a:gd name="connsiteY4" fmla="*/ 1581767 h 2116033"/>
              <a:gd name="connsiteX0" fmla="*/ 267033 w 1928500"/>
              <a:gd name="connsiteY0" fmla="*/ 1574152 h 2108418"/>
              <a:gd name="connsiteX1" fmla="*/ 156601 w 1928500"/>
              <a:gd name="connsiteY1" fmla="*/ 221696 h 2108418"/>
              <a:gd name="connsiteX2" fmla="*/ 1743146 w 1928500"/>
              <a:gd name="connsiteY2" fmla="*/ 193414 h 2108418"/>
              <a:gd name="connsiteX3" fmla="*/ 1746289 w 1928500"/>
              <a:gd name="connsiteY3" fmla="*/ 2108418 h 2108418"/>
              <a:gd name="connsiteX4" fmla="*/ 267033 w 1928500"/>
              <a:gd name="connsiteY4" fmla="*/ 1574152 h 2108418"/>
              <a:gd name="connsiteX0" fmla="*/ 260376 w 1934412"/>
              <a:gd name="connsiteY0" fmla="*/ 1577462 h 2108586"/>
              <a:gd name="connsiteX1" fmla="*/ 162513 w 1934412"/>
              <a:gd name="connsiteY1" fmla="*/ 221864 h 2108586"/>
              <a:gd name="connsiteX2" fmla="*/ 1749058 w 1934412"/>
              <a:gd name="connsiteY2" fmla="*/ 193582 h 2108586"/>
              <a:gd name="connsiteX3" fmla="*/ 1752201 w 1934412"/>
              <a:gd name="connsiteY3" fmla="*/ 2108586 h 2108586"/>
              <a:gd name="connsiteX4" fmla="*/ 260376 w 1934412"/>
              <a:gd name="connsiteY4" fmla="*/ 1577462 h 2108586"/>
              <a:gd name="connsiteX0" fmla="*/ 261245 w 1942012"/>
              <a:gd name="connsiteY0" fmla="*/ 1529967 h 2061091"/>
              <a:gd name="connsiteX1" fmla="*/ 163382 w 1942012"/>
              <a:gd name="connsiteY1" fmla="*/ 174369 h 2061091"/>
              <a:gd name="connsiteX2" fmla="*/ 1762496 w 1942012"/>
              <a:gd name="connsiteY2" fmla="*/ 224643 h 2061091"/>
              <a:gd name="connsiteX3" fmla="*/ 1753070 w 1942012"/>
              <a:gd name="connsiteY3" fmla="*/ 2061091 h 2061091"/>
              <a:gd name="connsiteX4" fmla="*/ 261245 w 1942012"/>
              <a:gd name="connsiteY4" fmla="*/ 1529967 h 2061091"/>
              <a:gd name="connsiteX0" fmla="*/ 261245 w 1871794"/>
              <a:gd name="connsiteY0" fmla="*/ 1455377 h 1986501"/>
              <a:gd name="connsiteX1" fmla="*/ 163382 w 1871794"/>
              <a:gd name="connsiteY1" fmla="*/ 99779 h 1986501"/>
              <a:gd name="connsiteX2" fmla="*/ 1762496 w 1871794"/>
              <a:gd name="connsiteY2" fmla="*/ 150053 h 1986501"/>
              <a:gd name="connsiteX3" fmla="*/ 1753070 w 1871794"/>
              <a:gd name="connsiteY3" fmla="*/ 1986501 h 1986501"/>
              <a:gd name="connsiteX4" fmla="*/ 261245 w 1871794"/>
              <a:gd name="connsiteY4" fmla="*/ 1455377 h 1986501"/>
              <a:gd name="connsiteX0" fmla="*/ 187937 w 1798486"/>
              <a:gd name="connsiteY0" fmla="*/ 1386966 h 1918090"/>
              <a:gd name="connsiteX1" fmla="*/ 90074 w 1798486"/>
              <a:gd name="connsiteY1" fmla="*/ 31368 h 1918090"/>
              <a:gd name="connsiteX2" fmla="*/ 1689188 w 1798486"/>
              <a:gd name="connsiteY2" fmla="*/ 81642 h 1918090"/>
              <a:gd name="connsiteX3" fmla="*/ 1679762 w 1798486"/>
              <a:gd name="connsiteY3" fmla="*/ 1918090 h 1918090"/>
              <a:gd name="connsiteX4" fmla="*/ 187937 w 1798486"/>
              <a:gd name="connsiteY4" fmla="*/ 1386966 h 1918090"/>
              <a:gd name="connsiteX0" fmla="*/ 116846 w 1727395"/>
              <a:gd name="connsiteY0" fmla="*/ 1386966 h 1918090"/>
              <a:gd name="connsiteX1" fmla="*/ 18983 w 1727395"/>
              <a:gd name="connsiteY1" fmla="*/ 31368 h 1918090"/>
              <a:gd name="connsiteX2" fmla="*/ 1618097 w 1727395"/>
              <a:gd name="connsiteY2" fmla="*/ 81642 h 1918090"/>
              <a:gd name="connsiteX3" fmla="*/ 1608671 w 1727395"/>
              <a:gd name="connsiteY3" fmla="*/ 1918090 h 1918090"/>
              <a:gd name="connsiteX4" fmla="*/ 116846 w 1727395"/>
              <a:gd name="connsiteY4" fmla="*/ 1386966 h 1918090"/>
              <a:gd name="connsiteX0" fmla="*/ 116846 w 1727395"/>
              <a:gd name="connsiteY0" fmla="*/ 1386966 h 1918090"/>
              <a:gd name="connsiteX1" fmla="*/ 18983 w 1727395"/>
              <a:gd name="connsiteY1" fmla="*/ 31368 h 1918090"/>
              <a:gd name="connsiteX2" fmla="*/ 1618097 w 1727395"/>
              <a:gd name="connsiteY2" fmla="*/ 81642 h 1918090"/>
              <a:gd name="connsiteX3" fmla="*/ 1608671 w 1727395"/>
              <a:gd name="connsiteY3" fmla="*/ 1918090 h 1918090"/>
              <a:gd name="connsiteX4" fmla="*/ 116846 w 1727395"/>
              <a:gd name="connsiteY4" fmla="*/ 1386966 h 1918090"/>
              <a:gd name="connsiteX0" fmla="*/ 116846 w 1644499"/>
              <a:gd name="connsiteY0" fmla="*/ 1386966 h 1918090"/>
              <a:gd name="connsiteX1" fmla="*/ 18983 w 1644499"/>
              <a:gd name="connsiteY1" fmla="*/ 31368 h 1918090"/>
              <a:gd name="connsiteX2" fmla="*/ 1618097 w 1644499"/>
              <a:gd name="connsiteY2" fmla="*/ 81642 h 1918090"/>
              <a:gd name="connsiteX3" fmla="*/ 1608671 w 1644499"/>
              <a:gd name="connsiteY3" fmla="*/ 1918090 h 1918090"/>
              <a:gd name="connsiteX4" fmla="*/ 116846 w 1644499"/>
              <a:gd name="connsiteY4" fmla="*/ 1386966 h 1918090"/>
              <a:gd name="connsiteX0" fmla="*/ 116846 w 1647144"/>
              <a:gd name="connsiteY0" fmla="*/ 1386966 h 1918090"/>
              <a:gd name="connsiteX1" fmla="*/ 18983 w 1647144"/>
              <a:gd name="connsiteY1" fmla="*/ 31368 h 1918090"/>
              <a:gd name="connsiteX2" fmla="*/ 1618097 w 1647144"/>
              <a:gd name="connsiteY2" fmla="*/ 81642 h 1918090"/>
              <a:gd name="connsiteX3" fmla="*/ 1608671 w 1647144"/>
              <a:gd name="connsiteY3" fmla="*/ 1918090 h 1918090"/>
              <a:gd name="connsiteX4" fmla="*/ 116846 w 1647144"/>
              <a:gd name="connsiteY4" fmla="*/ 1386966 h 1918090"/>
              <a:gd name="connsiteX0" fmla="*/ 116846 w 1630389"/>
              <a:gd name="connsiteY0" fmla="*/ 1399187 h 1930311"/>
              <a:gd name="connsiteX1" fmla="*/ 18983 w 1630389"/>
              <a:gd name="connsiteY1" fmla="*/ 43589 h 1930311"/>
              <a:gd name="connsiteX2" fmla="*/ 1618097 w 1630389"/>
              <a:gd name="connsiteY2" fmla="*/ 93863 h 1930311"/>
              <a:gd name="connsiteX3" fmla="*/ 1608671 w 1630389"/>
              <a:gd name="connsiteY3" fmla="*/ 1930311 h 1930311"/>
              <a:gd name="connsiteX4" fmla="*/ 116846 w 1630389"/>
              <a:gd name="connsiteY4" fmla="*/ 1399187 h 1930311"/>
              <a:gd name="connsiteX0" fmla="*/ 116846 w 1626202"/>
              <a:gd name="connsiteY0" fmla="*/ 1382928 h 1914052"/>
              <a:gd name="connsiteX1" fmla="*/ 18983 w 1626202"/>
              <a:gd name="connsiteY1" fmla="*/ 27330 h 1914052"/>
              <a:gd name="connsiteX2" fmla="*/ 1618097 w 1626202"/>
              <a:gd name="connsiteY2" fmla="*/ 77604 h 1914052"/>
              <a:gd name="connsiteX3" fmla="*/ 1608671 w 1626202"/>
              <a:gd name="connsiteY3" fmla="*/ 1914052 h 1914052"/>
              <a:gd name="connsiteX4" fmla="*/ 116846 w 1626202"/>
              <a:gd name="connsiteY4" fmla="*/ 1382928 h 1914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202" h="1914052">
                <a:moveTo>
                  <a:pt x="116846" y="1382928"/>
                </a:moveTo>
                <a:cubicBezTo>
                  <a:pt x="60859" y="1299955"/>
                  <a:pt x="-42689" y="90913"/>
                  <a:pt x="18983" y="27330"/>
                </a:cubicBezTo>
                <a:cubicBezTo>
                  <a:pt x="80655" y="-36253"/>
                  <a:pt x="1601388" y="23958"/>
                  <a:pt x="1618097" y="77604"/>
                </a:cubicBezTo>
                <a:cubicBezTo>
                  <a:pt x="1634806" y="131250"/>
                  <a:pt x="1622686" y="1546192"/>
                  <a:pt x="1608671" y="1914052"/>
                </a:cubicBezTo>
                <a:lnTo>
                  <a:pt x="116846" y="1382928"/>
                </a:lnTo>
                <a:close/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84" y="5213334"/>
            <a:ext cx="3326485" cy="953592"/>
          </a:xfrm>
          <a:prstGeom prst="rect">
            <a:avLst/>
          </a:prstGeom>
        </p:spPr>
      </p:pic>
      <p:sp>
        <p:nvSpPr>
          <p:cNvPr id="13" name="四角形: 角を丸くする 5"/>
          <p:cNvSpPr/>
          <p:nvPr/>
        </p:nvSpPr>
        <p:spPr>
          <a:xfrm rot="258153">
            <a:off x="5181599" y="4128432"/>
            <a:ext cx="1196170" cy="259151"/>
          </a:xfrm>
          <a:custGeom>
            <a:avLst/>
            <a:gdLst>
              <a:gd name="connsiteX0" fmla="*/ 0 w 2262603"/>
              <a:gd name="connsiteY0" fmla="*/ 375736 h 2254368"/>
              <a:gd name="connsiteX1" fmla="*/ 375736 w 2262603"/>
              <a:gd name="connsiteY1" fmla="*/ 0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375736 w 2262603"/>
              <a:gd name="connsiteY6" fmla="*/ 2254368 h 2254368"/>
              <a:gd name="connsiteX7" fmla="*/ 0 w 2262603"/>
              <a:gd name="connsiteY7" fmla="*/ 1878632 h 2254368"/>
              <a:gd name="connsiteX8" fmla="*/ 0 w 2262603"/>
              <a:gd name="connsiteY8" fmla="*/ 375736 h 2254368"/>
              <a:gd name="connsiteX0" fmla="*/ 0 w 2262603"/>
              <a:gd name="connsiteY0" fmla="*/ 375736 h 2254368"/>
              <a:gd name="connsiteX1" fmla="*/ 375736 w 2262603"/>
              <a:gd name="connsiteY1" fmla="*/ 0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375736 w 2262603"/>
              <a:gd name="connsiteY6" fmla="*/ 2254368 h 2254368"/>
              <a:gd name="connsiteX7" fmla="*/ 46495 w 2262603"/>
              <a:gd name="connsiteY7" fmla="*/ 1529920 h 2254368"/>
              <a:gd name="connsiteX8" fmla="*/ 0 w 2262603"/>
              <a:gd name="connsiteY8" fmla="*/ 375736 h 2254368"/>
              <a:gd name="connsiteX0" fmla="*/ 0 w 2262603"/>
              <a:gd name="connsiteY0" fmla="*/ 375736 h 2254368"/>
              <a:gd name="connsiteX1" fmla="*/ 375736 w 2262603"/>
              <a:gd name="connsiteY1" fmla="*/ 0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228502 w 2262603"/>
              <a:gd name="connsiteY6" fmla="*/ 1688680 h 2254368"/>
              <a:gd name="connsiteX7" fmla="*/ 46495 w 2262603"/>
              <a:gd name="connsiteY7" fmla="*/ 1529920 h 2254368"/>
              <a:gd name="connsiteX8" fmla="*/ 0 w 2262603"/>
              <a:gd name="connsiteY8" fmla="*/ 375736 h 2254368"/>
              <a:gd name="connsiteX0" fmla="*/ 0 w 2262603"/>
              <a:gd name="connsiteY0" fmla="*/ 375736 h 2254368"/>
              <a:gd name="connsiteX1" fmla="*/ 375736 w 2262603"/>
              <a:gd name="connsiteY1" fmla="*/ 0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228502 w 2262603"/>
              <a:gd name="connsiteY6" fmla="*/ 1688680 h 2254368"/>
              <a:gd name="connsiteX7" fmla="*/ 46495 w 2262603"/>
              <a:gd name="connsiteY7" fmla="*/ 1441937 h 2254368"/>
              <a:gd name="connsiteX8" fmla="*/ 0 w 2262603"/>
              <a:gd name="connsiteY8" fmla="*/ 375736 h 2254368"/>
              <a:gd name="connsiteX0" fmla="*/ 0 w 2262603"/>
              <a:gd name="connsiteY0" fmla="*/ 375736 h 2254368"/>
              <a:gd name="connsiteX1" fmla="*/ 375736 w 2262603"/>
              <a:gd name="connsiteY1" fmla="*/ 0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228502 w 2262603"/>
              <a:gd name="connsiteY6" fmla="*/ 1688680 h 2254368"/>
              <a:gd name="connsiteX7" fmla="*/ 46495 w 2262603"/>
              <a:gd name="connsiteY7" fmla="*/ 1441937 h 2254368"/>
              <a:gd name="connsiteX8" fmla="*/ 0 w 2262603"/>
              <a:gd name="connsiteY8" fmla="*/ 375736 h 2254368"/>
              <a:gd name="connsiteX0" fmla="*/ 7462 w 2270065"/>
              <a:gd name="connsiteY0" fmla="*/ 375736 h 2254368"/>
              <a:gd name="connsiteX1" fmla="*/ 156955 w 2270065"/>
              <a:gd name="connsiteY1" fmla="*/ 213675 h 2254368"/>
              <a:gd name="connsiteX2" fmla="*/ 1894329 w 2270065"/>
              <a:gd name="connsiteY2" fmla="*/ 0 h 2254368"/>
              <a:gd name="connsiteX3" fmla="*/ 2270065 w 2270065"/>
              <a:gd name="connsiteY3" fmla="*/ 375736 h 2254368"/>
              <a:gd name="connsiteX4" fmla="*/ 2270065 w 2270065"/>
              <a:gd name="connsiteY4" fmla="*/ 1878632 h 2254368"/>
              <a:gd name="connsiteX5" fmla="*/ 1894329 w 2270065"/>
              <a:gd name="connsiteY5" fmla="*/ 2254368 h 2254368"/>
              <a:gd name="connsiteX6" fmla="*/ 235964 w 2270065"/>
              <a:gd name="connsiteY6" fmla="*/ 1688680 h 2254368"/>
              <a:gd name="connsiteX7" fmla="*/ 53957 w 2270065"/>
              <a:gd name="connsiteY7" fmla="*/ 1441937 h 2254368"/>
              <a:gd name="connsiteX8" fmla="*/ 7462 w 2270065"/>
              <a:gd name="connsiteY8" fmla="*/ 375736 h 2254368"/>
              <a:gd name="connsiteX0" fmla="*/ 0 w 2262603"/>
              <a:gd name="connsiteY0" fmla="*/ 375736 h 2254368"/>
              <a:gd name="connsiteX1" fmla="*/ 149493 w 2262603"/>
              <a:gd name="connsiteY1" fmla="*/ 213675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228502 w 2262603"/>
              <a:gd name="connsiteY6" fmla="*/ 1688680 h 2254368"/>
              <a:gd name="connsiteX7" fmla="*/ 46495 w 2262603"/>
              <a:gd name="connsiteY7" fmla="*/ 1441937 h 2254368"/>
              <a:gd name="connsiteX8" fmla="*/ 0 w 2262603"/>
              <a:gd name="connsiteY8" fmla="*/ 375736 h 2254368"/>
              <a:gd name="connsiteX0" fmla="*/ 0 w 2262603"/>
              <a:gd name="connsiteY0" fmla="*/ 375736 h 2254368"/>
              <a:gd name="connsiteX1" fmla="*/ 149493 w 2262603"/>
              <a:gd name="connsiteY1" fmla="*/ 213675 h 2254368"/>
              <a:gd name="connsiteX2" fmla="*/ 1886867 w 2262603"/>
              <a:gd name="connsiteY2" fmla="*/ 0 h 2254368"/>
              <a:gd name="connsiteX3" fmla="*/ 2262603 w 2262603"/>
              <a:gd name="connsiteY3" fmla="*/ 375736 h 2254368"/>
              <a:gd name="connsiteX4" fmla="*/ 2262603 w 2262603"/>
              <a:gd name="connsiteY4" fmla="*/ 1878632 h 2254368"/>
              <a:gd name="connsiteX5" fmla="*/ 1886867 w 2262603"/>
              <a:gd name="connsiteY5" fmla="*/ 2254368 h 2254368"/>
              <a:gd name="connsiteX6" fmla="*/ 228502 w 2262603"/>
              <a:gd name="connsiteY6" fmla="*/ 1688680 h 2254368"/>
              <a:gd name="connsiteX7" fmla="*/ 46495 w 2262603"/>
              <a:gd name="connsiteY7" fmla="*/ 1441937 h 2254368"/>
              <a:gd name="connsiteX8" fmla="*/ 0 w 2262603"/>
              <a:gd name="connsiteY8" fmla="*/ 375736 h 2254368"/>
              <a:gd name="connsiteX0" fmla="*/ 24234 w 2286837"/>
              <a:gd name="connsiteY0" fmla="*/ 166614 h 2045246"/>
              <a:gd name="connsiteX1" fmla="*/ 173727 w 2286837"/>
              <a:gd name="connsiteY1" fmla="*/ 4553 h 2045246"/>
              <a:gd name="connsiteX2" fmla="*/ 1600016 w 2286837"/>
              <a:gd name="connsiteY2" fmla="*/ 7694 h 2045246"/>
              <a:gd name="connsiteX3" fmla="*/ 2286837 w 2286837"/>
              <a:gd name="connsiteY3" fmla="*/ 166614 h 2045246"/>
              <a:gd name="connsiteX4" fmla="*/ 2286837 w 2286837"/>
              <a:gd name="connsiteY4" fmla="*/ 1669510 h 2045246"/>
              <a:gd name="connsiteX5" fmla="*/ 1911101 w 2286837"/>
              <a:gd name="connsiteY5" fmla="*/ 2045246 h 2045246"/>
              <a:gd name="connsiteX6" fmla="*/ 252736 w 2286837"/>
              <a:gd name="connsiteY6" fmla="*/ 1479558 h 2045246"/>
              <a:gd name="connsiteX7" fmla="*/ 70729 w 2286837"/>
              <a:gd name="connsiteY7" fmla="*/ 1232815 h 2045246"/>
              <a:gd name="connsiteX8" fmla="*/ 24234 w 2286837"/>
              <a:gd name="connsiteY8" fmla="*/ 166614 h 2045246"/>
              <a:gd name="connsiteX0" fmla="*/ 24234 w 2286837"/>
              <a:gd name="connsiteY0" fmla="*/ 176322 h 2054954"/>
              <a:gd name="connsiteX1" fmla="*/ 173727 w 2286837"/>
              <a:gd name="connsiteY1" fmla="*/ 14261 h 2054954"/>
              <a:gd name="connsiteX2" fmla="*/ 1600016 w 2286837"/>
              <a:gd name="connsiteY2" fmla="*/ 17402 h 2054954"/>
              <a:gd name="connsiteX3" fmla="*/ 2286837 w 2286837"/>
              <a:gd name="connsiteY3" fmla="*/ 176322 h 2054954"/>
              <a:gd name="connsiteX4" fmla="*/ 2286837 w 2286837"/>
              <a:gd name="connsiteY4" fmla="*/ 1679218 h 2054954"/>
              <a:gd name="connsiteX5" fmla="*/ 1911101 w 2286837"/>
              <a:gd name="connsiteY5" fmla="*/ 2054954 h 2054954"/>
              <a:gd name="connsiteX6" fmla="*/ 252736 w 2286837"/>
              <a:gd name="connsiteY6" fmla="*/ 1489266 h 2054954"/>
              <a:gd name="connsiteX7" fmla="*/ 70729 w 2286837"/>
              <a:gd name="connsiteY7" fmla="*/ 1242523 h 2054954"/>
              <a:gd name="connsiteX8" fmla="*/ 24234 w 2286837"/>
              <a:gd name="connsiteY8" fmla="*/ 176322 h 2054954"/>
              <a:gd name="connsiteX0" fmla="*/ 24234 w 2286837"/>
              <a:gd name="connsiteY0" fmla="*/ 173950 h 2052582"/>
              <a:gd name="connsiteX1" fmla="*/ 173727 w 2286837"/>
              <a:gd name="connsiteY1" fmla="*/ 11889 h 2052582"/>
              <a:gd name="connsiteX2" fmla="*/ 1600016 w 2286837"/>
              <a:gd name="connsiteY2" fmla="*/ 15030 h 2052582"/>
              <a:gd name="connsiteX3" fmla="*/ 2286837 w 2286837"/>
              <a:gd name="connsiteY3" fmla="*/ 173950 h 2052582"/>
              <a:gd name="connsiteX4" fmla="*/ 2286837 w 2286837"/>
              <a:gd name="connsiteY4" fmla="*/ 1676846 h 2052582"/>
              <a:gd name="connsiteX5" fmla="*/ 1911101 w 2286837"/>
              <a:gd name="connsiteY5" fmla="*/ 2052582 h 2052582"/>
              <a:gd name="connsiteX6" fmla="*/ 252736 w 2286837"/>
              <a:gd name="connsiteY6" fmla="*/ 1486894 h 2052582"/>
              <a:gd name="connsiteX7" fmla="*/ 70729 w 2286837"/>
              <a:gd name="connsiteY7" fmla="*/ 1240151 h 2052582"/>
              <a:gd name="connsiteX8" fmla="*/ 24234 w 2286837"/>
              <a:gd name="connsiteY8" fmla="*/ 173950 h 2052582"/>
              <a:gd name="connsiteX0" fmla="*/ 24234 w 2286837"/>
              <a:gd name="connsiteY0" fmla="*/ 187205 h 2065837"/>
              <a:gd name="connsiteX1" fmla="*/ 173727 w 2286837"/>
              <a:gd name="connsiteY1" fmla="*/ 25144 h 2065837"/>
              <a:gd name="connsiteX2" fmla="*/ 1600016 w 2286837"/>
              <a:gd name="connsiteY2" fmla="*/ 28285 h 2065837"/>
              <a:gd name="connsiteX3" fmla="*/ 1645814 w 2286837"/>
              <a:gd name="connsiteY3" fmla="*/ 290900 h 2065837"/>
              <a:gd name="connsiteX4" fmla="*/ 2286837 w 2286837"/>
              <a:gd name="connsiteY4" fmla="*/ 1690101 h 2065837"/>
              <a:gd name="connsiteX5" fmla="*/ 1911101 w 2286837"/>
              <a:gd name="connsiteY5" fmla="*/ 2065837 h 2065837"/>
              <a:gd name="connsiteX6" fmla="*/ 252736 w 2286837"/>
              <a:gd name="connsiteY6" fmla="*/ 1500149 h 2065837"/>
              <a:gd name="connsiteX7" fmla="*/ 70729 w 2286837"/>
              <a:gd name="connsiteY7" fmla="*/ 1253406 h 2065837"/>
              <a:gd name="connsiteX8" fmla="*/ 24234 w 2286837"/>
              <a:gd name="connsiteY8" fmla="*/ 187205 h 2065837"/>
              <a:gd name="connsiteX0" fmla="*/ 24234 w 2286837"/>
              <a:gd name="connsiteY0" fmla="*/ 187205 h 2065837"/>
              <a:gd name="connsiteX1" fmla="*/ 173727 w 2286837"/>
              <a:gd name="connsiteY1" fmla="*/ 25144 h 2065837"/>
              <a:gd name="connsiteX2" fmla="*/ 1600016 w 2286837"/>
              <a:gd name="connsiteY2" fmla="*/ 28285 h 2065837"/>
              <a:gd name="connsiteX3" fmla="*/ 1645814 w 2286837"/>
              <a:gd name="connsiteY3" fmla="*/ 290900 h 2065837"/>
              <a:gd name="connsiteX4" fmla="*/ 2286837 w 2286837"/>
              <a:gd name="connsiteY4" fmla="*/ 1690101 h 2065837"/>
              <a:gd name="connsiteX5" fmla="*/ 1911101 w 2286837"/>
              <a:gd name="connsiteY5" fmla="*/ 2065837 h 2065837"/>
              <a:gd name="connsiteX6" fmla="*/ 252736 w 2286837"/>
              <a:gd name="connsiteY6" fmla="*/ 1500149 h 2065837"/>
              <a:gd name="connsiteX7" fmla="*/ 70729 w 2286837"/>
              <a:gd name="connsiteY7" fmla="*/ 1253406 h 2065837"/>
              <a:gd name="connsiteX8" fmla="*/ 24234 w 2286837"/>
              <a:gd name="connsiteY8" fmla="*/ 187205 h 2065837"/>
              <a:gd name="connsiteX0" fmla="*/ 24234 w 2286837"/>
              <a:gd name="connsiteY0" fmla="*/ 180060 h 2058692"/>
              <a:gd name="connsiteX1" fmla="*/ 173727 w 2286837"/>
              <a:gd name="connsiteY1" fmla="*/ 17999 h 2058692"/>
              <a:gd name="connsiteX2" fmla="*/ 1600016 w 2286837"/>
              <a:gd name="connsiteY2" fmla="*/ 21140 h 2058692"/>
              <a:gd name="connsiteX3" fmla="*/ 1645814 w 2286837"/>
              <a:gd name="connsiteY3" fmla="*/ 283755 h 2058692"/>
              <a:gd name="connsiteX4" fmla="*/ 2286837 w 2286837"/>
              <a:gd name="connsiteY4" fmla="*/ 1682956 h 2058692"/>
              <a:gd name="connsiteX5" fmla="*/ 1911101 w 2286837"/>
              <a:gd name="connsiteY5" fmla="*/ 2058692 h 2058692"/>
              <a:gd name="connsiteX6" fmla="*/ 252736 w 2286837"/>
              <a:gd name="connsiteY6" fmla="*/ 1493004 h 2058692"/>
              <a:gd name="connsiteX7" fmla="*/ 70729 w 2286837"/>
              <a:gd name="connsiteY7" fmla="*/ 1246261 h 2058692"/>
              <a:gd name="connsiteX8" fmla="*/ 24234 w 2286837"/>
              <a:gd name="connsiteY8" fmla="*/ 180060 h 2058692"/>
              <a:gd name="connsiteX0" fmla="*/ 49449 w 2265557"/>
              <a:gd name="connsiteY0" fmla="*/ 1324037 h 2136468"/>
              <a:gd name="connsiteX1" fmla="*/ 152447 w 2265557"/>
              <a:gd name="connsiteY1" fmla="*/ 95775 h 2136468"/>
              <a:gd name="connsiteX2" fmla="*/ 1578736 w 2265557"/>
              <a:gd name="connsiteY2" fmla="*/ 98916 h 2136468"/>
              <a:gd name="connsiteX3" fmla="*/ 1624534 w 2265557"/>
              <a:gd name="connsiteY3" fmla="*/ 361531 h 2136468"/>
              <a:gd name="connsiteX4" fmla="*/ 2265557 w 2265557"/>
              <a:gd name="connsiteY4" fmla="*/ 1760732 h 2136468"/>
              <a:gd name="connsiteX5" fmla="*/ 1889821 w 2265557"/>
              <a:gd name="connsiteY5" fmla="*/ 2136468 h 2136468"/>
              <a:gd name="connsiteX6" fmla="*/ 231456 w 2265557"/>
              <a:gd name="connsiteY6" fmla="*/ 1570780 h 2136468"/>
              <a:gd name="connsiteX7" fmla="*/ 49449 w 2265557"/>
              <a:gd name="connsiteY7" fmla="*/ 1324037 h 2136468"/>
              <a:gd name="connsiteX0" fmla="*/ 49449 w 2265557"/>
              <a:gd name="connsiteY0" fmla="*/ 1408187 h 2220618"/>
              <a:gd name="connsiteX1" fmla="*/ 152447 w 2265557"/>
              <a:gd name="connsiteY1" fmla="*/ 179925 h 2220618"/>
              <a:gd name="connsiteX2" fmla="*/ 1578736 w 2265557"/>
              <a:gd name="connsiteY2" fmla="*/ 183066 h 2220618"/>
              <a:gd name="connsiteX3" fmla="*/ 2265557 w 2265557"/>
              <a:gd name="connsiteY3" fmla="*/ 1844882 h 2220618"/>
              <a:gd name="connsiteX4" fmla="*/ 1889821 w 2265557"/>
              <a:gd name="connsiteY4" fmla="*/ 2220618 h 2220618"/>
              <a:gd name="connsiteX5" fmla="*/ 231456 w 2265557"/>
              <a:gd name="connsiteY5" fmla="*/ 1654930 h 2220618"/>
              <a:gd name="connsiteX6" fmla="*/ 49449 w 2265557"/>
              <a:gd name="connsiteY6" fmla="*/ 1408187 h 2220618"/>
              <a:gd name="connsiteX0" fmla="*/ 5031 w 2221139"/>
              <a:gd name="connsiteY0" fmla="*/ 1373244 h 2185675"/>
              <a:gd name="connsiteX1" fmla="*/ 108029 w 2221139"/>
              <a:gd name="connsiteY1" fmla="*/ 144982 h 2185675"/>
              <a:gd name="connsiteX2" fmla="*/ 1534318 w 2221139"/>
              <a:gd name="connsiteY2" fmla="*/ 148123 h 2185675"/>
              <a:gd name="connsiteX3" fmla="*/ 2221139 w 2221139"/>
              <a:gd name="connsiteY3" fmla="*/ 1809939 h 2185675"/>
              <a:gd name="connsiteX4" fmla="*/ 1845403 w 2221139"/>
              <a:gd name="connsiteY4" fmla="*/ 2185675 h 2185675"/>
              <a:gd name="connsiteX5" fmla="*/ 187038 w 2221139"/>
              <a:gd name="connsiteY5" fmla="*/ 1619987 h 2185675"/>
              <a:gd name="connsiteX6" fmla="*/ 5031 w 2221139"/>
              <a:gd name="connsiteY6" fmla="*/ 1373244 h 2185675"/>
              <a:gd name="connsiteX0" fmla="*/ 59279 w 2275387"/>
              <a:gd name="connsiteY0" fmla="*/ 1366815 h 2179246"/>
              <a:gd name="connsiteX1" fmla="*/ 55440 w 2275387"/>
              <a:gd name="connsiteY1" fmla="*/ 154265 h 2179246"/>
              <a:gd name="connsiteX2" fmla="*/ 1588566 w 2275387"/>
              <a:gd name="connsiteY2" fmla="*/ 141694 h 2179246"/>
              <a:gd name="connsiteX3" fmla="*/ 2275387 w 2275387"/>
              <a:gd name="connsiteY3" fmla="*/ 1803510 h 2179246"/>
              <a:gd name="connsiteX4" fmla="*/ 1899651 w 2275387"/>
              <a:gd name="connsiteY4" fmla="*/ 2179246 h 2179246"/>
              <a:gd name="connsiteX5" fmla="*/ 241286 w 2275387"/>
              <a:gd name="connsiteY5" fmla="*/ 1613558 h 2179246"/>
              <a:gd name="connsiteX6" fmla="*/ 59279 w 2275387"/>
              <a:gd name="connsiteY6" fmla="*/ 1366815 h 2179246"/>
              <a:gd name="connsiteX0" fmla="*/ 306803 w 2340904"/>
              <a:gd name="connsiteY0" fmla="*/ 1661185 h 2226873"/>
              <a:gd name="connsiteX1" fmla="*/ 120957 w 2340904"/>
              <a:gd name="connsiteY1" fmla="*/ 201892 h 2226873"/>
              <a:gd name="connsiteX2" fmla="*/ 1654083 w 2340904"/>
              <a:gd name="connsiteY2" fmla="*/ 189321 h 2226873"/>
              <a:gd name="connsiteX3" fmla="*/ 2340904 w 2340904"/>
              <a:gd name="connsiteY3" fmla="*/ 1851137 h 2226873"/>
              <a:gd name="connsiteX4" fmla="*/ 1965168 w 2340904"/>
              <a:gd name="connsiteY4" fmla="*/ 2226873 h 2226873"/>
              <a:gd name="connsiteX5" fmla="*/ 306803 w 2340904"/>
              <a:gd name="connsiteY5" fmla="*/ 1661185 h 2226873"/>
              <a:gd name="connsiteX0" fmla="*/ 306803 w 2055490"/>
              <a:gd name="connsiteY0" fmla="*/ 1686308 h 2251996"/>
              <a:gd name="connsiteX1" fmla="*/ 120957 w 2055490"/>
              <a:gd name="connsiteY1" fmla="*/ 227015 h 2251996"/>
              <a:gd name="connsiteX2" fmla="*/ 1654083 w 2055490"/>
              <a:gd name="connsiteY2" fmla="*/ 214444 h 2251996"/>
              <a:gd name="connsiteX3" fmla="*/ 1965168 w 2055490"/>
              <a:gd name="connsiteY3" fmla="*/ 2251996 h 2251996"/>
              <a:gd name="connsiteX4" fmla="*/ 306803 w 2055490"/>
              <a:gd name="connsiteY4" fmla="*/ 1686308 h 2251996"/>
              <a:gd name="connsiteX0" fmla="*/ 306803 w 1836000"/>
              <a:gd name="connsiteY0" fmla="*/ 1678019 h 2121159"/>
              <a:gd name="connsiteX1" fmla="*/ 120957 w 1836000"/>
              <a:gd name="connsiteY1" fmla="*/ 218726 h 2121159"/>
              <a:gd name="connsiteX2" fmla="*/ 1654083 w 1836000"/>
              <a:gd name="connsiteY2" fmla="*/ 206155 h 2121159"/>
              <a:gd name="connsiteX3" fmla="*/ 1657226 w 1836000"/>
              <a:gd name="connsiteY3" fmla="*/ 2121159 h 2121159"/>
              <a:gd name="connsiteX4" fmla="*/ 306803 w 1836000"/>
              <a:gd name="connsiteY4" fmla="*/ 1678019 h 2121159"/>
              <a:gd name="connsiteX0" fmla="*/ 236497 w 1894527"/>
              <a:gd name="connsiteY0" fmla="*/ 1581767 h 2116033"/>
              <a:gd name="connsiteX1" fmla="*/ 179484 w 1894527"/>
              <a:gd name="connsiteY1" fmla="*/ 213600 h 2116033"/>
              <a:gd name="connsiteX2" fmla="*/ 1712610 w 1894527"/>
              <a:gd name="connsiteY2" fmla="*/ 201029 h 2116033"/>
              <a:gd name="connsiteX3" fmla="*/ 1715753 w 1894527"/>
              <a:gd name="connsiteY3" fmla="*/ 2116033 h 2116033"/>
              <a:gd name="connsiteX4" fmla="*/ 236497 w 1894527"/>
              <a:gd name="connsiteY4" fmla="*/ 1581767 h 2116033"/>
              <a:gd name="connsiteX0" fmla="*/ 267033 w 1928500"/>
              <a:gd name="connsiteY0" fmla="*/ 1574152 h 2108418"/>
              <a:gd name="connsiteX1" fmla="*/ 156601 w 1928500"/>
              <a:gd name="connsiteY1" fmla="*/ 221696 h 2108418"/>
              <a:gd name="connsiteX2" fmla="*/ 1743146 w 1928500"/>
              <a:gd name="connsiteY2" fmla="*/ 193414 h 2108418"/>
              <a:gd name="connsiteX3" fmla="*/ 1746289 w 1928500"/>
              <a:gd name="connsiteY3" fmla="*/ 2108418 h 2108418"/>
              <a:gd name="connsiteX4" fmla="*/ 267033 w 1928500"/>
              <a:gd name="connsiteY4" fmla="*/ 1574152 h 2108418"/>
              <a:gd name="connsiteX0" fmla="*/ 260376 w 1934412"/>
              <a:gd name="connsiteY0" fmla="*/ 1577462 h 2108586"/>
              <a:gd name="connsiteX1" fmla="*/ 162513 w 1934412"/>
              <a:gd name="connsiteY1" fmla="*/ 221864 h 2108586"/>
              <a:gd name="connsiteX2" fmla="*/ 1749058 w 1934412"/>
              <a:gd name="connsiteY2" fmla="*/ 193582 h 2108586"/>
              <a:gd name="connsiteX3" fmla="*/ 1752201 w 1934412"/>
              <a:gd name="connsiteY3" fmla="*/ 2108586 h 2108586"/>
              <a:gd name="connsiteX4" fmla="*/ 260376 w 1934412"/>
              <a:gd name="connsiteY4" fmla="*/ 1577462 h 2108586"/>
              <a:gd name="connsiteX0" fmla="*/ 261245 w 1942012"/>
              <a:gd name="connsiteY0" fmla="*/ 1529967 h 2061091"/>
              <a:gd name="connsiteX1" fmla="*/ 163382 w 1942012"/>
              <a:gd name="connsiteY1" fmla="*/ 174369 h 2061091"/>
              <a:gd name="connsiteX2" fmla="*/ 1762496 w 1942012"/>
              <a:gd name="connsiteY2" fmla="*/ 224643 h 2061091"/>
              <a:gd name="connsiteX3" fmla="*/ 1753070 w 1942012"/>
              <a:gd name="connsiteY3" fmla="*/ 2061091 h 2061091"/>
              <a:gd name="connsiteX4" fmla="*/ 261245 w 1942012"/>
              <a:gd name="connsiteY4" fmla="*/ 1529967 h 2061091"/>
              <a:gd name="connsiteX0" fmla="*/ 261245 w 1871794"/>
              <a:gd name="connsiteY0" fmla="*/ 1455377 h 1986501"/>
              <a:gd name="connsiteX1" fmla="*/ 163382 w 1871794"/>
              <a:gd name="connsiteY1" fmla="*/ 99779 h 1986501"/>
              <a:gd name="connsiteX2" fmla="*/ 1762496 w 1871794"/>
              <a:gd name="connsiteY2" fmla="*/ 150053 h 1986501"/>
              <a:gd name="connsiteX3" fmla="*/ 1753070 w 1871794"/>
              <a:gd name="connsiteY3" fmla="*/ 1986501 h 1986501"/>
              <a:gd name="connsiteX4" fmla="*/ 261245 w 1871794"/>
              <a:gd name="connsiteY4" fmla="*/ 1455377 h 1986501"/>
              <a:gd name="connsiteX0" fmla="*/ 187937 w 1798486"/>
              <a:gd name="connsiteY0" fmla="*/ 1386966 h 1918090"/>
              <a:gd name="connsiteX1" fmla="*/ 90074 w 1798486"/>
              <a:gd name="connsiteY1" fmla="*/ 31368 h 1918090"/>
              <a:gd name="connsiteX2" fmla="*/ 1689188 w 1798486"/>
              <a:gd name="connsiteY2" fmla="*/ 81642 h 1918090"/>
              <a:gd name="connsiteX3" fmla="*/ 1679762 w 1798486"/>
              <a:gd name="connsiteY3" fmla="*/ 1918090 h 1918090"/>
              <a:gd name="connsiteX4" fmla="*/ 187937 w 1798486"/>
              <a:gd name="connsiteY4" fmla="*/ 1386966 h 1918090"/>
              <a:gd name="connsiteX0" fmla="*/ 116846 w 1727395"/>
              <a:gd name="connsiteY0" fmla="*/ 1386966 h 1918090"/>
              <a:gd name="connsiteX1" fmla="*/ 18983 w 1727395"/>
              <a:gd name="connsiteY1" fmla="*/ 31368 h 1918090"/>
              <a:gd name="connsiteX2" fmla="*/ 1618097 w 1727395"/>
              <a:gd name="connsiteY2" fmla="*/ 81642 h 1918090"/>
              <a:gd name="connsiteX3" fmla="*/ 1608671 w 1727395"/>
              <a:gd name="connsiteY3" fmla="*/ 1918090 h 1918090"/>
              <a:gd name="connsiteX4" fmla="*/ 116846 w 1727395"/>
              <a:gd name="connsiteY4" fmla="*/ 1386966 h 1918090"/>
              <a:gd name="connsiteX0" fmla="*/ 116846 w 1727395"/>
              <a:gd name="connsiteY0" fmla="*/ 1386966 h 1918090"/>
              <a:gd name="connsiteX1" fmla="*/ 18983 w 1727395"/>
              <a:gd name="connsiteY1" fmla="*/ 31368 h 1918090"/>
              <a:gd name="connsiteX2" fmla="*/ 1618097 w 1727395"/>
              <a:gd name="connsiteY2" fmla="*/ 81642 h 1918090"/>
              <a:gd name="connsiteX3" fmla="*/ 1608671 w 1727395"/>
              <a:gd name="connsiteY3" fmla="*/ 1918090 h 1918090"/>
              <a:gd name="connsiteX4" fmla="*/ 116846 w 1727395"/>
              <a:gd name="connsiteY4" fmla="*/ 1386966 h 1918090"/>
              <a:gd name="connsiteX0" fmla="*/ 116846 w 1644499"/>
              <a:gd name="connsiteY0" fmla="*/ 1386966 h 1918090"/>
              <a:gd name="connsiteX1" fmla="*/ 18983 w 1644499"/>
              <a:gd name="connsiteY1" fmla="*/ 31368 h 1918090"/>
              <a:gd name="connsiteX2" fmla="*/ 1618097 w 1644499"/>
              <a:gd name="connsiteY2" fmla="*/ 81642 h 1918090"/>
              <a:gd name="connsiteX3" fmla="*/ 1608671 w 1644499"/>
              <a:gd name="connsiteY3" fmla="*/ 1918090 h 1918090"/>
              <a:gd name="connsiteX4" fmla="*/ 116846 w 1644499"/>
              <a:gd name="connsiteY4" fmla="*/ 1386966 h 1918090"/>
              <a:gd name="connsiteX0" fmla="*/ 116846 w 1647144"/>
              <a:gd name="connsiteY0" fmla="*/ 1386966 h 1918090"/>
              <a:gd name="connsiteX1" fmla="*/ 18983 w 1647144"/>
              <a:gd name="connsiteY1" fmla="*/ 31368 h 1918090"/>
              <a:gd name="connsiteX2" fmla="*/ 1618097 w 1647144"/>
              <a:gd name="connsiteY2" fmla="*/ 81642 h 1918090"/>
              <a:gd name="connsiteX3" fmla="*/ 1608671 w 1647144"/>
              <a:gd name="connsiteY3" fmla="*/ 1918090 h 1918090"/>
              <a:gd name="connsiteX4" fmla="*/ 116846 w 1647144"/>
              <a:gd name="connsiteY4" fmla="*/ 1386966 h 1918090"/>
              <a:gd name="connsiteX0" fmla="*/ 116846 w 1630389"/>
              <a:gd name="connsiteY0" fmla="*/ 1399187 h 1930311"/>
              <a:gd name="connsiteX1" fmla="*/ 18983 w 1630389"/>
              <a:gd name="connsiteY1" fmla="*/ 43589 h 1930311"/>
              <a:gd name="connsiteX2" fmla="*/ 1618097 w 1630389"/>
              <a:gd name="connsiteY2" fmla="*/ 93863 h 1930311"/>
              <a:gd name="connsiteX3" fmla="*/ 1608671 w 1630389"/>
              <a:gd name="connsiteY3" fmla="*/ 1930311 h 1930311"/>
              <a:gd name="connsiteX4" fmla="*/ 116846 w 1630389"/>
              <a:gd name="connsiteY4" fmla="*/ 1399187 h 1930311"/>
              <a:gd name="connsiteX0" fmla="*/ 116846 w 1626202"/>
              <a:gd name="connsiteY0" fmla="*/ 1382928 h 1914052"/>
              <a:gd name="connsiteX1" fmla="*/ 18983 w 1626202"/>
              <a:gd name="connsiteY1" fmla="*/ 27330 h 1914052"/>
              <a:gd name="connsiteX2" fmla="*/ 1618097 w 1626202"/>
              <a:gd name="connsiteY2" fmla="*/ 77604 h 1914052"/>
              <a:gd name="connsiteX3" fmla="*/ 1608671 w 1626202"/>
              <a:gd name="connsiteY3" fmla="*/ 1914052 h 1914052"/>
              <a:gd name="connsiteX4" fmla="*/ 116846 w 1626202"/>
              <a:gd name="connsiteY4" fmla="*/ 1382928 h 1914052"/>
              <a:gd name="connsiteX0" fmla="*/ 103900 w 1722471"/>
              <a:gd name="connsiteY0" fmla="*/ 1465589 h 1996713"/>
              <a:gd name="connsiteX1" fmla="*/ 20962 w 1722471"/>
              <a:gd name="connsiteY1" fmla="*/ 137561 h 1996713"/>
              <a:gd name="connsiteX2" fmla="*/ 1605151 w 1722471"/>
              <a:gd name="connsiteY2" fmla="*/ 160265 h 1996713"/>
              <a:gd name="connsiteX3" fmla="*/ 1595725 w 1722471"/>
              <a:gd name="connsiteY3" fmla="*/ 1996713 h 1996713"/>
              <a:gd name="connsiteX4" fmla="*/ 103900 w 1722471"/>
              <a:gd name="connsiteY4" fmla="*/ 1465589 h 1996713"/>
              <a:gd name="connsiteX0" fmla="*/ 126758 w 1834878"/>
              <a:gd name="connsiteY0" fmla="*/ 662296 h 2002136"/>
              <a:gd name="connsiteX1" fmla="*/ 133369 w 1834878"/>
              <a:gd name="connsiteY1" fmla="*/ 142984 h 2002136"/>
              <a:gd name="connsiteX2" fmla="*/ 1717558 w 1834878"/>
              <a:gd name="connsiteY2" fmla="*/ 165688 h 2002136"/>
              <a:gd name="connsiteX3" fmla="*/ 1708132 w 1834878"/>
              <a:gd name="connsiteY3" fmla="*/ 2002136 h 2002136"/>
              <a:gd name="connsiteX4" fmla="*/ 126758 w 1834878"/>
              <a:gd name="connsiteY4" fmla="*/ 662296 h 2002136"/>
              <a:gd name="connsiteX0" fmla="*/ 126758 w 1765661"/>
              <a:gd name="connsiteY0" fmla="*/ 578776 h 691757"/>
              <a:gd name="connsiteX1" fmla="*/ 133369 w 1765661"/>
              <a:gd name="connsiteY1" fmla="*/ 59464 h 691757"/>
              <a:gd name="connsiteX2" fmla="*/ 1717558 w 1765661"/>
              <a:gd name="connsiteY2" fmla="*/ 82168 h 691757"/>
              <a:gd name="connsiteX3" fmla="*/ 1379787 w 1765661"/>
              <a:gd name="connsiteY3" fmla="*/ 691757 h 691757"/>
              <a:gd name="connsiteX4" fmla="*/ 126758 w 1765661"/>
              <a:gd name="connsiteY4" fmla="*/ 578776 h 691757"/>
              <a:gd name="connsiteX0" fmla="*/ 104617 w 1478868"/>
              <a:gd name="connsiteY0" fmla="*/ 581203 h 694184"/>
              <a:gd name="connsiteX1" fmla="*/ 111228 w 1478868"/>
              <a:gd name="connsiteY1" fmla="*/ 61891 h 694184"/>
              <a:gd name="connsiteX2" fmla="*/ 1391946 w 1478868"/>
              <a:gd name="connsiteY2" fmla="*/ 80000 h 694184"/>
              <a:gd name="connsiteX3" fmla="*/ 1357646 w 1478868"/>
              <a:gd name="connsiteY3" fmla="*/ 694184 h 694184"/>
              <a:gd name="connsiteX4" fmla="*/ 104617 w 1478868"/>
              <a:gd name="connsiteY4" fmla="*/ 581203 h 694184"/>
              <a:gd name="connsiteX0" fmla="*/ 104617 w 1419730"/>
              <a:gd name="connsiteY0" fmla="*/ 567493 h 680474"/>
              <a:gd name="connsiteX1" fmla="*/ 111228 w 1419730"/>
              <a:gd name="connsiteY1" fmla="*/ 48181 h 680474"/>
              <a:gd name="connsiteX2" fmla="*/ 1391946 w 1419730"/>
              <a:gd name="connsiteY2" fmla="*/ 66290 h 680474"/>
              <a:gd name="connsiteX3" fmla="*/ 1357646 w 1419730"/>
              <a:gd name="connsiteY3" fmla="*/ 680474 h 680474"/>
              <a:gd name="connsiteX4" fmla="*/ 104617 w 1419730"/>
              <a:gd name="connsiteY4" fmla="*/ 567493 h 680474"/>
              <a:gd name="connsiteX0" fmla="*/ 49811 w 1364925"/>
              <a:gd name="connsiteY0" fmla="*/ 567493 h 680474"/>
              <a:gd name="connsiteX1" fmla="*/ 56422 w 1364925"/>
              <a:gd name="connsiteY1" fmla="*/ 48181 h 680474"/>
              <a:gd name="connsiteX2" fmla="*/ 1337140 w 1364925"/>
              <a:gd name="connsiteY2" fmla="*/ 66290 h 680474"/>
              <a:gd name="connsiteX3" fmla="*/ 1302840 w 1364925"/>
              <a:gd name="connsiteY3" fmla="*/ 680474 h 680474"/>
              <a:gd name="connsiteX4" fmla="*/ 49811 w 1364925"/>
              <a:gd name="connsiteY4" fmla="*/ 567493 h 680474"/>
              <a:gd name="connsiteX0" fmla="*/ 53782 w 1368896"/>
              <a:gd name="connsiteY0" fmla="*/ 548451 h 661432"/>
              <a:gd name="connsiteX1" fmla="*/ 60393 w 1368896"/>
              <a:gd name="connsiteY1" fmla="*/ 29139 h 661432"/>
              <a:gd name="connsiteX2" fmla="*/ 1341111 w 1368896"/>
              <a:gd name="connsiteY2" fmla="*/ 47248 h 661432"/>
              <a:gd name="connsiteX3" fmla="*/ 1306811 w 1368896"/>
              <a:gd name="connsiteY3" fmla="*/ 661432 h 661432"/>
              <a:gd name="connsiteX4" fmla="*/ 53782 w 1368896"/>
              <a:gd name="connsiteY4" fmla="*/ 548451 h 661432"/>
              <a:gd name="connsiteX0" fmla="*/ 53782 w 1425083"/>
              <a:gd name="connsiteY0" fmla="*/ 566702 h 711848"/>
              <a:gd name="connsiteX1" fmla="*/ 60393 w 1425083"/>
              <a:gd name="connsiteY1" fmla="*/ 47390 h 711848"/>
              <a:gd name="connsiteX2" fmla="*/ 1341111 w 1425083"/>
              <a:gd name="connsiteY2" fmla="*/ 65499 h 711848"/>
              <a:gd name="connsiteX3" fmla="*/ 1296862 w 1425083"/>
              <a:gd name="connsiteY3" fmla="*/ 711848 h 711848"/>
              <a:gd name="connsiteX4" fmla="*/ 53782 w 1425083"/>
              <a:gd name="connsiteY4" fmla="*/ 566702 h 711848"/>
              <a:gd name="connsiteX0" fmla="*/ 53782 w 1440053"/>
              <a:gd name="connsiteY0" fmla="*/ 566702 h 711848"/>
              <a:gd name="connsiteX1" fmla="*/ 60393 w 1440053"/>
              <a:gd name="connsiteY1" fmla="*/ 47390 h 711848"/>
              <a:gd name="connsiteX2" fmla="*/ 1341111 w 1440053"/>
              <a:gd name="connsiteY2" fmla="*/ 65499 h 711848"/>
              <a:gd name="connsiteX3" fmla="*/ 1296862 w 1440053"/>
              <a:gd name="connsiteY3" fmla="*/ 711848 h 711848"/>
              <a:gd name="connsiteX4" fmla="*/ 53782 w 1440053"/>
              <a:gd name="connsiteY4" fmla="*/ 566702 h 711848"/>
              <a:gd name="connsiteX0" fmla="*/ 53782 w 1378537"/>
              <a:gd name="connsiteY0" fmla="*/ 552096 h 697242"/>
              <a:gd name="connsiteX1" fmla="*/ 60393 w 1378537"/>
              <a:gd name="connsiteY1" fmla="*/ 32784 h 697242"/>
              <a:gd name="connsiteX2" fmla="*/ 1341111 w 1378537"/>
              <a:gd name="connsiteY2" fmla="*/ 50893 h 697242"/>
              <a:gd name="connsiteX3" fmla="*/ 1296862 w 1378537"/>
              <a:gd name="connsiteY3" fmla="*/ 697242 h 697242"/>
              <a:gd name="connsiteX4" fmla="*/ 53782 w 1378537"/>
              <a:gd name="connsiteY4" fmla="*/ 552096 h 697242"/>
              <a:gd name="connsiteX0" fmla="*/ 53782 w 1436553"/>
              <a:gd name="connsiteY0" fmla="*/ 563246 h 657848"/>
              <a:gd name="connsiteX1" fmla="*/ 60393 w 1436553"/>
              <a:gd name="connsiteY1" fmla="*/ 43934 h 657848"/>
              <a:gd name="connsiteX2" fmla="*/ 1341111 w 1436553"/>
              <a:gd name="connsiteY2" fmla="*/ 62043 h 657848"/>
              <a:gd name="connsiteX3" fmla="*/ 1286912 w 1436553"/>
              <a:gd name="connsiteY3" fmla="*/ 657848 h 657848"/>
              <a:gd name="connsiteX4" fmla="*/ 53782 w 1436553"/>
              <a:gd name="connsiteY4" fmla="*/ 563246 h 657848"/>
              <a:gd name="connsiteX0" fmla="*/ 53782 w 1432109"/>
              <a:gd name="connsiteY0" fmla="*/ 563246 h 657848"/>
              <a:gd name="connsiteX1" fmla="*/ 60393 w 1432109"/>
              <a:gd name="connsiteY1" fmla="*/ 43934 h 657848"/>
              <a:gd name="connsiteX2" fmla="*/ 1341111 w 1432109"/>
              <a:gd name="connsiteY2" fmla="*/ 62043 h 657848"/>
              <a:gd name="connsiteX3" fmla="*/ 1286912 w 1432109"/>
              <a:gd name="connsiteY3" fmla="*/ 657848 h 657848"/>
              <a:gd name="connsiteX4" fmla="*/ 53782 w 1432109"/>
              <a:gd name="connsiteY4" fmla="*/ 563246 h 657848"/>
              <a:gd name="connsiteX0" fmla="*/ 53782 w 1365831"/>
              <a:gd name="connsiteY0" fmla="*/ 545796 h 640398"/>
              <a:gd name="connsiteX1" fmla="*/ 60393 w 1365831"/>
              <a:gd name="connsiteY1" fmla="*/ 26484 h 640398"/>
              <a:gd name="connsiteX2" fmla="*/ 1341111 w 1365831"/>
              <a:gd name="connsiteY2" fmla="*/ 44593 h 640398"/>
              <a:gd name="connsiteX3" fmla="*/ 1286912 w 1365831"/>
              <a:gd name="connsiteY3" fmla="*/ 640398 h 640398"/>
              <a:gd name="connsiteX4" fmla="*/ 53782 w 1365831"/>
              <a:gd name="connsiteY4" fmla="*/ 545796 h 640398"/>
              <a:gd name="connsiteX0" fmla="*/ 30654 w 1405009"/>
              <a:gd name="connsiteY0" fmla="*/ 616563 h 711165"/>
              <a:gd name="connsiteX1" fmla="*/ 90891 w 1405009"/>
              <a:gd name="connsiteY1" fmla="*/ 17241 h 711165"/>
              <a:gd name="connsiteX2" fmla="*/ 1317983 w 1405009"/>
              <a:gd name="connsiteY2" fmla="*/ 115360 h 711165"/>
              <a:gd name="connsiteX3" fmla="*/ 1263784 w 1405009"/>
              <a:gd name="connsiteY3" fmla="*/ 711165 h 711165"/>
              <a:gd name="connsiteX4" fmla="*/ 30654 w 1405009"/>
              <a:gd name="connsiteY4" fmla="*/ 616563 h 711165"/>
              <a:gd name="connsiteX0" fmla="*/ 103170 w 1419774"/>
              <a:gd name="connsiteY0" fmla="*/ 636874 h 731476"/>
              <a:gd name="connsiteX1" fmla="*/ 105656 w 1419774"/>
              <a:gd name="connsiteY1" fmla="*/ 37552 h 731476"/>
              <a:gd name="connsiteX2" fmla="*/ 1332748 w 1419774"/>
              <a:gd name="connsiteY2" fmla="*/ 135671 h 731476"/>
              <a:gd name="connsiteX3" fmla="*/ 1278549 w 1419774"/>
              <a:gd name="connsiteY3" fmla="*/ 731476 h 731476"/>
              <a:gd name="connsiteX4" fmla="*/ 103170 w 1419774"/>
              <a:gd name="connsiteY4" fmla="*/ 636874 h 731476"/>
              <a:gd name="connsiteX0" fmla="*/ 88848 w 1405452"/>
              <a:gd name="connsiteY0" fmla="*/ 636874 h 731476"/>
              <a:gd name="connsiteX1" fmla="*/ 91334 w 1405452"/>
              <a:gd name="connsiteY1" fmla="*/ 37552 h 731476"/>
              <a:gd name="connsiteX2" fmla="*/ 1318426 w 1405452"/>
              <a:gd name="connsiteY2" fmla="*/ 135671 h 731476"/>
              <a:gd name="connsiteX3" fmla="*/ 1264227 w 1405452"/>
              <a:gd name="connsiteY3" fmla="*/ 731476 h 731476"/>
              <a:gd name="connsiteX4" fmla="*/ 88848 w 1405452"/>
              <a:gd name="connsiteY4" fmla="*/ 636874 h 731476"/>
              <a:gd name="connsiteX0" fmla="*/ 15518 w 1332122"/>
              <a:gd name="connsiteY0" fmla="*/ 618344 h 712946"/>
              <a:gd name="connsiteX1" fmla="*/ 18004 w 1332122"/>
              <a:gd name="connsiteY1" fmla="*/ 19022 h 712946"/>
              <a:gd name="connsiteX2" fmla="*/ 1245096 w 1332122"/>
              <a:gd name="connsiteY2" fmla="*/ 117141 h 712946"/>
              <a:gd name="connsiteX3" fmla="*/ 1190897 w 1332122"/>
              <a:gd name="connsiteY3" fmla="*/ 712946 h 712946"/>
              <a:gd name="connsiteX4" fmla="*/ 15518 w 1332122"/>
              <a:gd name="connsiteY4" fmla="*/ 618344 h 712946"/>
              <a:gd name="connsiteX0" fmla="*/ 0 w 1314161"/>
              <a:gd name="connsiteY0" fmla="*/ 600468 h 695070"/>
              <a:gd name="connsiteX1" fmla="*/ 35486 w 1314161"/>
              <a:gd name="connsiteY1" fmla="*/ 24006 h 695070"/>
              <a:gd name="connsiteX2" fmla="*/ 1229578 w 1314161"/>
              <a:gd name="connsiteY2" fmla="*/ 99265 h 695070"/>
              <a:gd name="connsiteX3" fmla="*/ 1175379 w 1314161"/>
              <a:gd name="connsiteY3" fmla="*/ 695070 h 695070"/>
              <a:gd name="connsiteX4" fmla="*/ 0 w 1314161"/>
              <a:gd name="connsiteY4" fmla="*/ 600468 h 695070"/>
              <a:gd name="connsiteX0" fmla="*/ 44046 w 1395332"/>
              <a:gd name="connsiteY0" fmla="*/ 619032 h 713634"/>
              <a:gd name="connsiteX1" fmla="*/ 116657 w 1395332"/>
              <a:gd name="connsiteY1" fmla="*/ 42570 h 713634"/>
              <a:gd name="connsiteX2" fmla="*/ 1310749 w 1395332"/>
              <a:gd name="connsiteY2" fmla="*/ 117829 h 713634"/>
              <a:gd name="connsiteX3" fmla="*/ 1256550 w 1395332"/>
              <a:gd name="connsiteY3" fmla="*/ 713634 h 713634"/>
              <a:gd name="connsiteX4" fmla="*/ 44046 w 1395332"/>
              <a:gd name="connsiteY4" fmla="*/ 619032 h 713634"/>
              <a:gd name="connsiteX0" fmla="*/ 1645 w 1352931"/>
              <a:gd name="connsiteY0" fmla="*/ 620722 h 715324"/>
              <a:gd name="connsiteX1" fmla="*/ 74256 w 1352931"/>
              <a:gd name="connsiteY1" fmla="*/ 44260 h 715324"/>
              <a:gd name="connsiteX2" fmla="*/ 1268348 w 1352931"/>
              <a:gd name="connsiteY2" fmla="*/ 119519 h 715324"/>
              <a:gd name="connsiteX3" fmla="*/ 1214149 w 1352931"/>
              <a:gd name="connsiteY3" fmla="*/ 715324 h 715324"/>
              <a:gd name="connsiteX4" fmla="*/ 1645 w 1352931"/>
              <a:gd name="connsiteY4" fmla="*/ 620722 h 715324"/>
              <a:gd name="connsiteX0" fmla="*/ 1645 w 1287002"/>
              <a:gd name="connsiteY0" fmla="*/ 608217 h 702819"/>
              <a:gd name="connsiteX1" fmla="*/ 74256 w 1287002"/>
              <a:gd name="connsiteY1" fmla="*/ 31755 h 702819"/>
              <a:gd name="connsiteX2" fmla="*/ 1268348 w 1287002"/>
              <a:gd name="connsiteY2" fmla="*/ 107014 h 702819"/>
              <a:gd name="connsiteX3" fmla="*/ 1214149 w 1287002"/>
              <a:gd name="connsiteY3" fmla="*/ 702819 h 702819"/>
              <a:gd name="connsiteX4" fmla="*/ 1645 w 1287002"/>
              <a:gd name="connsiteY4" fmla="*/ 608217 h 702819"/>
              <a:gd name="connsiteX0" fmla="*/ 44334 w 1332911"/>
              <a:gd name="connsiteY0" fmla="*/ 600922 h 695524"/>
              <a:gd name="connsiteX1" fmla="*/ 116945 w 1332911"/>
              <a:gd name="connsiteY1" fmla="*/ 24460 h 695524"/>
              <a:gd name="connsiteX2" fmla="*/ 1315162 w 1332911"/>
              <a:gd name="connsiteY2" fmla="*/ 126389 h 695524"/>
              <a:gd name="connsiteX3" fmla="*/ 1256838 w 1332911"/>
              <a:gd name="connsiteY3" fmla="*/ 695524 h 695524"/>
              <a:gd name="connsiteX4" fmla="*/ 44334 w 1332911"/>
              <a:gd name="connsiteY4" fmla="*/ 600922 h 695524"/>
              <a:gd name="connsiteX0" fmla="*/ 3823 w 1292400"/>
              <a:gd name="connsiteY0" fmla="*/ 594905 h 689507"/>
              <a:gd name="connsiteX1" fmla="*/ 76434 w 1292400"/>
              <a:gd name="connsiteY1" fmla="*/ 18443 h 689507"/>
              <a:gd name="connsiteX2" fmla="*/ 1274651 w 1292400"/>
              <a:gd name="connsiteY2" fmla="*/ 120372 h 689507"/>
              <a:gd name="connsiteX3" fmla="*/ 1216327 w 1292400"/>
              <a:gd name="connsiteY3" fmla="*/ 689507 h 689507"/>
              <a:gd name="connsiteX4" fmla="*/ 3823 w 1292400"/>
              <a:gd name="connsiteY4" fmla="*/ 594905 h 689507"/>
              <a:gd name="connsiteX0" fmla="*/ 20208 w 1308785"/>
              <a:gd name="connsiteY0" fmla="*/ 594905 h 689507"/>
              <a:gd name="connsiteX1" fmla="*/ 92819 w 1308785"/>
              <a:gd name="connsiteY1" fmla="*/ 18443 h 689507"/>
              <a:gd name="connsiteX2" fmla="*/ 1291036 w 1308785"/>
              <a:gd name="connsiteY2" fmla="*/ 120372 h 689507"/>
              <a:gd name="connsiteX3" fmla="*/ 1232712 w 1308785"/>
              <a:gd name="connsiteY3" fmla="*/ 689507 h 689507"/>
              <a:gd name="connsiteX4" fmla="*/ 20208 w 1308785"/>
              <a:gd name="connsiteY4" fmla="*/ 594905 h 689507"/>
              <a:gd name="connsiteX0" fmla="*/ 7446 w 1296023"/>
              <a:gd name="connsiteY0" fmla="*/ 594905 h 689507"/>
              <a:gd name="connsiteX1" fmla="*/ 80057 w 1296023"/>
              <a:gd name="connsiteY1" fmla="*/ 18443 h 689507"/>
              <a:gd name="connsiteX2" fmla="*/ 1278274 w 1296023"/>
              <a:gd name="connsiteY2" fmla="*/ 120372 h 689507"/>
              <a:gd name="connsiteX3" fmla="*/ 1219950 w 1296023"/>
              <a:gd name="connsiteY3" fmla="*/ 689507 h 689507"/>
              <a:gd name="connsiteX4" fmla="*/ 7446 w 1296023"/>
              <a:gd name="connsiteY4" fmla="*/ 594905 h 689507"/>
              <a:gd name="connsiteX0" fmla="*/ 58215 w 1326167"/>
              <a:gd name="connsiteY0" fmla="*/ 600921 h 695523"/>
              <a:gd name="connsiteX1" fmla="*/ 110201 w 1326167"/>
              <a:gd name="connsiteY1" fmla="*/ 24459 h 695523"/>
              <a:gd name="connsiteX2" fmla="*/ 1308418 w 1326167"/>
              <a:gd name="connsiteY2" fmla="*/ 126388 h 695523"/>
              <a:gd name="connsiteX3" fmla="*/ 1250094 w 1326167"/>
              <a:gd name="connsiteY3" fmla="*/ 695523 h 695523"/>
              <a:gd name="connsiteX4" fmla="*/ 58215 w 1326167"/>
              <a:gd name="connsiteY4" fmla="*/ 600921 h 695523"/>
              <a:gd name="connsiteX0" fmla="*/ 7685 w 1275637"/>
              <a:gd name="connsiteY0" fmla="*/ 600921 h 695523"/>
              <a:gd name="connsiteX1" fmla="*/ 59671 w 1275637"/>
              <a:gd name="connsiteY1" fmla="*/ 24459 h 695523"/>
              <a:gd name="connsiteX2" fmla="*/ 1257888 w 1275637"/>
              <a:gd name="connsiteY2" fmla="*/ 126388 h 695523"/>
              <a:gd name="connsiteX3" fmla="*/ 1199564 w 1275637"/>
              <a:gd name="connsiteY3" fmla="*/ 695523 h 695523"/>
              <a:gd name="connsiteX4" fmla="*/ 7685 w 1275637"/>
              <a:gd name="connsiteY4" fmla="*/ 600921 h 695523"/>
              <a:gd name="connsiteX0" fmla="*/ 7685 w 1338866"/>
              <a:gd name="connsiteY0" fmla="*/ 611681 h 744383"/>
              <a:gd name="connsiteX1" fmla="*/ 59671 w 1338866"/>
              <a:gd name="connsiteY1" fmla="*/ 35219 h 744383"/>
              <a:gd name="connsiteX2" fmla="*/ 1257888 w 1338866"/>
              <a:gd name="connsiteY2" fmla="*/ 137148 h 744383"/>
              <a:gd name="connsiteX3" fmla="*/ 1191314 w 1338866"/>
              <a:gd name="connsiteY3" fmla="*/ 744383 h 744383"/>
              <a:gd name="connsiteX4" fmla="*/ 7685 w 1338866"/>
              <a:gd name="connsiteY4" fmla="*/ 611681 h 744383"/>
              <a:gd name="connsiteX0" fmla="*/ 7685 w 1295078"/>
              <a:gd name="connsiteY0" fmla="*/ 603076 h 735778"/>
              <a:gd name="connsiteX1" fmla="*/ 59671 w 1295078"/>
              <a:gd name="connsiteY1" fmla="*/ 26614 h 735778"/>
              <a:gd name="connsiteX2" fmla="*/ 1257888 w 1295078"/>
              <a:gd name="connsiteY2" fmla="*/ 128543 h 735778"/>
              <a:gd name="connsiteX3" fmla="*/ 1191314 w 1295078"/>
              <a:gd name="connsiteY3" fmla="*/ 735778 h 735778"/>
              <a:gd name="connsiteX4" fmla="*/ 7685 w 1295078"/>
              <a:gd name="connsiteY4" fmla="*/ 603076 h 735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078" h="735778">
                <a:moveTo>
                  <a:pt x="7685" y="603076"/>
                </a:moveTo>
                <a:cubicBezTo>
                  <a:pt x="1198" y="493433"/>
                  <a:pt x="-20820" y="105703"/>
                  <a:pt x="59671" y="26614"/>
                </a:cubicBezTo>
                <a:cubicBezTo>
                  <a:pt x="140162" y="-52475"/>
                  <a:pt x="1168282" y="63689"/>
                  <a:pt x="1257888" y="128543"/>
                </a:cubicBezTo>
                <a:cubicBezTo>
                  <a:pt x="1347494" y="193397"/>
                  <a:pt x="1255077" y="524147"/>
                  <a:pt x="1191314" y="735778"/>
                </a:cubicBezTo>
                <a:lnTo>
                  <a:pt x="7685" y="603076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76303" y="6131485"/>
            <a:ext cx="392902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Signal Recovery Model 7230 DSP Lock-in amp.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786120" y="6122544"/>
            <a:ext cx="435805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Yokogawa FA-M3</a:t>
            </a:r>
            <a:br>
              <a:rPr lang="it-IT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it-IT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Programmable logic controller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644777" y="1804117"/>
            <a:ext cx="269670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Takasago BWS60-5</a:t>
            </a:r>
            <a:br>
              <a:rPr lang="it-IT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it-IT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Power amps. for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30165" y="1975427"/>
            <a:ext cx="281501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SLAC</a:t>
            </a:r>
            <a:br>
              <a:rPr lang="it-IT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it-IT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Programmable amp.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flipH="1" flipV="1">
            <a:off x="6426335" y="3987597"/>
            <a:ext cx="589188" cy="79295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>
            <a:cxnSpLocks/>
          </p:cNvCxnSpPr>
          <p:nvPr/>
        </p:nvCxnSpPr>
        <p:spPr>
          <a:xfrm flipV="1">
            <a:off x="4106556" y="4359424"/>
            <a:ext cx="1101951" cy="97329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1149173" y="3973821"/>
            <a:ext cx="1026069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altLang="ja-JP" sz="2000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iBump</a:t>
            </a:r>
            <a:endParaRPr lang="it-IT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Aft>
                <a:spcPts val="1200"/>
              </a:spcAft>
            </a:pPr>
            <a:r>
              <a:rPr lang="it-IT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(HER)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271120" y="4569304"/>
            <a:ext cx="223420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altLang="ja-JP" sz="2000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D</a:t>
            </a:r>
            <a:r>
              <a:rPr lang="it-IT" altLang="ja-JP" sz="2000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ithering</a:t>
            </a:r>
            <a:r>
              <a:rPr lang="it-IT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(LER)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761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Tsukuba B4 control room (new)</a:t>
            </a:r>
            <a:endParaRPr 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02" y="1417638"/>
            <a:ext cx="7253816" cy="5440362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7697913" y="1812617"/>
            <a:ext cx="1535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PLC, DAC, ADC</a:t>
            </a:r>
            <a:endParaRPr 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808891" y="2735108"/>
            <a:ext cx="1335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Lock-in Amp</a:t>
            </a:r>
            <a:endParaRPr 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682396" y="5704885"/>
            <a:ext cx="1566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Programmable</a:t>
            </a:r>
          </a:p>
          <a:p>
            <a:r>
              <a:rPr lang="en-US" dirty="0" smtClean="0"/>
              <a:t>Amp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13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 txBox="1">
            <a:spLocks/>
          </p:cNvSpPr>
          <p:nvPr/>
        </p:nvSpPr>
        <p:spPr>
          <a:xfrm>
            <a:off x="36513" y="620712"/>
            <a:ext cx="9072562" cy="6048647"/>
          </a:xfrm>
          <a:prstGeom prst="rect">
            <a:avLst/>
          </a:prstGeom>
          <a:ln>
            <a:solidFill>
              <a:srgbClr val="339933"/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0000CC"/>
                </a:solidFill>
              </a:rPr>
              <a:t>Goal: Realization of  a fast luminosity  monitor based on radiative </a:t>
            </a:r>
            <a:r>
              <a:rPr lang="en-US" sz="1600" b="1" dirty="0" err="1" smtClean="0">
                <a:solidFill>
                  <a:srgbClr val="0000CC"/>
                </a:solidFill>
              </a:rPr>
              <a:t>Bhabha</a:t>
            </a:r>
            <a:r>
              <a:rPr lang="en-US" sz="1600" b="1" dirty="0" smtClean="0">
                <a:solidFill>
                  <a:srgbClr val="0000CC"/>
                </a:solidFill>
              </a:rPr>
              <a:t> scattering measurements for </a:t>
            </a:r>
            <a:r>
              <a:rPr lang="en-US" sz="1600" b="1" dirty="0" err="1" smtClean="0">
                <a:solidFill>
                  <a:srgbClr val="0000CC"/>
                </a:solidFill>
              </a:rPr>
              <a:t>SuperKEKB</a:t>
            </a:r>
            <a:r>
              <a:rPr lang="en-US" sz="1600" b="1" dirty="0" smtClean="0">
                <a:solidFill>
                  <a:srgbClr val="0000CC"/>
                </a:solidFill>
              </a:rPr>
              <a:t> luminosity feedback, tuning and backgrounds studies (BEAST).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600" b="1" dirty="0" smtClean="0"/>
              <a:t>Aimed precision for </a:t>
            </a:r>
            <a:r>
              <a:rPr lang="en-US" sz="1600" b="1" dirty="0" smtClean="0">
                <a:solidFill>
                  <a:srgbClr val="FF3300"/>
                </a:solidFill>
              </a:rPr>
              <a:t>Train </a:t>
            </a:r>
            <a:r>
              <a:rPr lang="en-US" sz="1600" b="1" dirty="0">
                <a:solidFill>
                  <a:srgbClr val="FF3300"/>
                </a:solidFill>
              </a:rPr>
              <a:t>I</a:t>
            </a:r>
            <a:r>
              <a:rPr lang="en-US" sz="1600" b="1" dirty="0" smtClean="0">
                <a:solidFill>
                  <a:srgbClr val="FF3300"/>
                </a:solidFill>
              </a:rPr>
              <a:t>ntegrated Luminosity </a:t>
            </a:r>
            <a:r>
              <a:rPr lang="en-US" sz="1600" b="1" dirty="0" smtClean="0"/>
              <a:t>(TIL):     </a:t>
            </a:r>
            <a:r>
              <a:rPr lang="en-US" sz="1600" b="1" dirty="0" err="1" smtClean="0">
                <a:latin typeface="Symbol" panose="05050102010706020507" pitchFamily="18" charset="2"/>
              </a:rPr>
              <a:t>d</a:t>
            </a:r>
            <a:r>
              <a:rPr lang="en-US" sz="1600" b="1" dirty="0" err="1" smtClean="0">
                <a:latin typeface="Viner Hand ITC" panose="03070502030502020203" pitchFamily="66" charset="0"/>
              </a:rPr>
              <a:t>L</a:t>
            </a:r>
            <a:r>
              <a:rPr lang="en-US" sz="1600" b="1" dirty="0" smtClean="0"/>
              <a:t>/</a:t>
            </a:r>
            <a:r>
              <a:rPr lang="en-US" sz="1600" b="1" dirty="0" smtClean="0">
                <a:latin typeface="Viner Hand ITC" panose="03070502030502020203" pitchFamily="66" charset="0"/>
              </a:rPr>
              <a:t>L  </a:t>
            </a:r>
            <a:r>
              <a:rPr lang="en-US" sz="1600" b="1" dirty="0" smtClean="0"/>
              <a:t> </a:t>
            </a:r>
            <a:r>
              <a:rPr lang="en-US" sz="1600" b="1" dirty="0" smtClean="0">
                <a:sym typeface="Symbol"/>
              </a:rPr>
              <a:t></a:t>
            </a:r>
            <a:r>
              <a:rPr lang="en-US" sz="1600" b="1" dirty="0" smtClean="0"/>
              <a:t> 10 </a:t>
            </a:r>
            <a:r>
              <a:rPr lang="en-US" sz="1600" b="1" baseline="30000" dirty="0" smtClean="0"/>
              <a:t>-2  </a:t>
            </a:r>
            <a:r>
              <a:rPr lang="en-US" sz="1600" b="1" dirty="0" smtClean="0"/>
              <a:t>to 10</a:t>
            </a:r>
            <a:r>
              <a:rPr lang="en-US" sz="1600" b="1" baseline="30000" dirty="0" smtClean="0"/>
              <a:t>-3</a:t>
            </a:r>
            <a:r>
              <a:rPr lang="en-US" sz="1600" b="1" dirty="0" smtClean="0"/>
              <a:t> in 1 to 10ms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600" b="1" dirty="0" smtClean="0"/>
              <a:t>Fast signal from each bunch crossing for </a:t>
            </a:r>
            <a:r>
              <a:rPr lang="en-US" sz="1600" b="1" dirty="0" smtClean="0">
                <a:solidFill>
                  <a:srgbClr val="C00000"/>
                </a:solidFill>
              </a:rPr>
              <a:t>Bunch </a:t>
            </a:r>
            <a:r>
              <a:rPr lang="en-US" sz="1600" b="1" dirty="0">
                <a:solidFill>
                  <a:srgbClr val="C00000"/>
                </a:solidFill>
              </a:rPr>
              <a:t>I</a:t>
            </a:r>
            <a:r>
              <a:rPr lang="en-US" sz="1600" b="1" dirty="0" smtClean="0">
                <a:solidFill>
                  <a:srgbClr val="C00000"/>
                </a:solidFill>
              </a:rPr>
              <a:t>ntegrated </a:t>
            </a:r>
            <a:r>
              <a:rPr lang="en-US" sz="1600" b="1" dirty="0">
                <a:solidFill>
                  <a:srgbClr val="C00000"/>
                </a:solidFill>
              </a:rPr>
              <a:t>L</a:t>
            </a:r>
            <a:r>
              <a:rPr lang="en-US" sz="1600" b="1" dirty="0" smtClean="0">
                <a:solidFill>
                  <a:srgbClr val="C00000"/>
                </a:solidFill>
              </a:rPr>
              <a:t>uminosity </a:t>
            </a:r>
            <a:r>
              <a:rPr lang="en-US" sz="1600" b="1" dirty="0" smtClean="0"/>
              <a:t>(BIL),  </a:t>
            </a:r>
          </a:p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dirty="0"/>
              <a:t>	 </a:t>
            </a:r>
            <a:r>
              <a:rPr lang="en-US" sz="1600" b="1" dirty="0" smtClean="0"/>
              <a:t>                 2500 bunches/train, collisions every 4 ns</a:t>
            </a:r>
          </a:p>
          <a:p>
            <a:pPr fontAlgn="auto">
              <a:spcAft>
                <a:spcPts val="0"/>
              </a:spcAft>
              <a:defRPr/>
            </a:pPr>
            <a:endParaRPr lang="en-US" sz="1100" b="1" dirty="0" smtClean="0">
              <a:latin typeface="Viner Hand ITC" panose="03070502030502020203" pitchFamily="66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1100" b="1" dirty="0" smtClean="0">
              <a:latin typeface="Viner Hand ITC" panose="03070502030502020203" pitchFamily="66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0000CC"/>
                </a:solidFill>
              </a:rPr>
              <a:t>Measure the radiative </a:t>
            </a:r>
            <a:r>
              <a:rPr lang="en-US" sz="1600" b="1" dirty="0" err="1" smtClean="0">
                <a:solidFill>
                  <a:srgbClr val="0000CC"/>
                </a:solidFill>
              </a:rPr>
              <a:t>Bhabha</a:t>
            </a:r>
            <a:r>
              <a:rPr lang="en-US" sz="1600" b="1" dirty="0" smtClean="0">
                <a:solidFill>
                  <a:srgbClr val="0000CC"/>
                </a:solidFill>
              </a:rPr>
              <a:t> process at vanishing photon scattering angle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600" b="1" dirty="0" smtClean="0"/>
              <a:t>Rate proportional to Luminosity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600" b="1" dirty="0" smtClean="0"/>
              <a:t>Large cross section </a:t>
            </a:r>
            <a:r>
              <a:rPr lang="en-US" sz="1600" b="1" dirty="0" smtClean="0">
                <a:sym typeface="Symbol"/>
              </a:rPr>
              <a:t> </a:t>
            </a:r>
            <a:r>
              <a:rPr lang="en-US" sz="1600" b="1" dirty="0" smtClean="0"/>
              <a:t>0.2 barn</a:t>
            </a:r>
            <a:endParaRPr lang="en-US" sz="1600" b="1" dirty="0"/>
          </a:p>
          <a:p>
            <a:pPr fontAlgn="auto">
              <a:spcAft>
                <a:spcPts val="0"/>
              </a:spcAft>
              <a:defRPr/>
            </a:pPr>
            <a:endParaRPr lang="en-US" sz="1200" b="1" dirty="0" smtClean="0">
              <a:latin typeface="Viner Hand ITC" panose="03070502030502020203" pitchFamily="66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1200" b="1" dirty="0" smtClean="0">
              <a:latin typeface="Viner Hand ITC" panose="03070502030502020203" pitchFamily="66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0000CC"/>
                </a:solidFill>
                <a:sym typeface="Symbol"/>
              </a:rPr>
              <a:t>Two complementary techniques developed at LAL and KEK: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n-US" sz="1600" b="1" dirty="0" smtClean="0">
                <a:solidFill>
                  <a:srgbClr val="0000CC"/>
                </a:solidFill>
                <a:sym typeface="Symbol"/>
              </a:rPr>
              <a:t> 5</a:t>
            </a:r>
            <a:r>
              <a:rPr lang="en-US" sz="1600" b="1" dirty="0" smtClean="0">
                <a:solidFill>
                  <a:srgbClr val="0000CC"/>
                </a:solidFill>
              </a:rPr>
              <a:t>x5x0.5 mm</a:t>
            </a:r>
            <a:r>
              <a:rPr lang="en-US" sz="1600" b="1" baseline="30000" dirty="0">
                <a:solidFill>
                  <a:srgbClr val="0000CC"/>
                </a:solidFill>
              </a:rPr>
              <a:t>3</a:t>
            </a:r>
            <a:r>
              <a:rPr lang="en-US" sz="1600" b="1" dirty="0" smtClean="0">
                <a:solidFill>
                  <a:srgbClr val="0000CC"/>
                </a:solidFill>
              </a:rPr>
              <a:t> single crystal CVD diamond sensors (CVD DS)                                                                           pairs</a:t>
            </a:r>
            <a:r>
              <a:rPr lang="en-US" sz="1600" b="1" dirty="0">
                <a:solidFill>
                  <a:srgbClr val="0000CC"/>
                </a:solidFill>
              </a:rPr>
              <a:t> </a:t>
            </a:r>
            <a:r>
              <a:rPr lang="en-US" sz="1600" b="1" dirty="0" smtClean="0">
                <a:solidFill>
                  <a:srgbClr val="0000CC"/>
                </a:solidFill>
              </a:rPr>
              <a:t>coupled to fast charge / current amplifiers (LAL) 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n-US" sz="1600" b="1" dirty="0" smtClean="0">
                <a:solidFill>
                  <a:srgbClr val="006600"/>
                </a:solidFill>
              </a:rPr>
              <a:t>Cerenkov </a:t>
            </a:r>
            <a:r>
              <a:rPr lang="en-US" sz="1600" b="1" dirty="0">
                <a:solidFill>
                  <a:srgbClr val="006600"/>
                </a:solidFill>
              </a:rPr>
              <a:t>detector + </a:t>
            </a:r>
            <a:r>
              <a:rPr lang="en-US" sz="1600" b="1" dirty="0" smtClean="0">
                <a:solidFill>
                  <a:srgbClr val="006600"/>
                </a:solidFill>
              </a:rPr>
              <a:t>scintillator (ZDLM group @ KEK)</a:t>
            </a:r>
            <a:r>
              <a:rPr lang="en-US" sz="1600" b="1" dirty="0" smtClean="0">
                <a:solidFill>
                  <a:srgbClr val="0000CC"/>
                </a:solidFill>
              </a:rPr>
              <a:t>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dirty="0" smtClean="0">
                <a:solidFill>
                  <a:srgbClr val="0000CC"/>
                </a:solidFill>
              </a:rPr>
              <a:t>       positioned together outside of the beam pipe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dirty="0" smtClean="0">
                <a:solidFill>
                  <a:srgbClr val="0000CC"/>
                </a:solidFill>
              </a:rPr>
              <a:t>	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1200" b="1" dirty="0" smtClean="0">
              <a:solidFill>
                <a:srgbClr val="00660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0000FF"/>
                </a:solidFill>
              </a:rPr>
              <a:t>Two optimized locations fixed in 2014 and 2015:</a:t>
            </a:r>
            <a:endParaRPr lang="en-US" sz="1600" b="1" dirty="0">
              <a:solidFill>
                <a:srgbClr val="0000FF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dirty="0" smtClean="0"/>
              <a:t>   - </a:t>
            </a:r>
            <a:r>
              <a:rPr lang="en-US" sz="1600" b="1" dirty="0"/>
              <a:t>In High Energy Electron Ring : 30m downstream the Interaction Point for </a:t>
            </a:r>
            <a:r>
              <a:rPr lang="en-US" sz="1600" b="1" dirty="0" err="1"/>
              <a:t>Bhabha</a:t>
            </a:r>
            <a:r>
              <a:rPr lang="en-US" sz="1600" b="1" dirty="0"/>
              <a:t> photon detection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1600" b="1" dirty="0" smtClean="0"/>
              <a:t>   - In </a:t>
            </a:r>
            <a:r>
              <a:rPr lang="en-US" sz="1600" b="1" dirty="0"/>
              <a:t>Low Energy Positron Ring : 11.9m from IP for </a:t>
            </a:r>
            <a:r>
              <a:rPr lang="en-US" sz="1600" b="1" dirty="0" err="1"/>
              <a:t>Bhabha</a:t>
            </a:r>
            <a:r>
              <a:rPr lang="en-US" sz="1600" b="1" dirty="0"/>
              <a:t> scattered  positron </a:t>
            </a:r>
            <a:r>
              <a:rPr lang="en-US" sz="1600" b="1" dirty="0" smtClean="0"/>
              <a:t>detection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endParaRPr lang="en-US" sz="1400" b="1" dirty="0"/>
          </a:p>
          <a:p>
            <a:pPr fontAlgn="auto">
              <a:spcAft>
                <a:spcPts val="0"/>
              </a:spcAft>
              <a:defRPr/>
            </a:pPr>
            <a:endParaRPr lang="en-US" sz="1400" b="1" dirty="0" smtClean="0"/>
          </a:p>
          <a:p>
            <a:pPr marL="0" indent="0" fontAlgn="auto">
              <a:spcAft>
                <a:spcPts val="0"/>
              </a:spcAft>
              <a:buFont typeface="Arial" charset="0"/>
              <a:buNone/>
              <a:defRPr/>
            </a:pPr>
            <a:endParaRPr lang="en-US" sz="1600" b="1" dirty="0" smtClean="0">
              <a:solidFill>
                <a:srgbClr val="0066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5"/>
          <a:stretch/>
        </p:blipFill>
        <p:spPr bwMode="auto">
          <a:xfrm>
            <a:off x="6948263" y="2053531"/>
            <a:ext cx="1970221" cy="144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itre 1"/>
          <p:cNvSpPr txBox="1">
            <a:spLocks/>
          </p:cNvSpPr>
          <p:nvPr/>
        </p:nvSpPr>
        <p:spPr bwMode="auto">
          <a:xfrm>
            <a:off x="36513" y="44450"/>
            <a:ext cx="90725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fr-FR" sz="2600" b="1" dirty="0">
                <a:solidFill>
                  <a:srgbClr val="D60093"/>
                </a:solidFill>
              </a:rPr>
              <a:t>Fast Luminosity </a:t>
            </a:r>
            <a:r>
              <a:rPr lang="en-US" altLang="fr-FR" sz="2600" b="1" dirty="0" smtClean="0">
                <a:solidFill>
                  <a:srgbClr val="D60093"/>
                </a:solidFill>
              </a:rPr>
              <a:t>Monitoring at LAL </a:t>
            </a:r>
            <a:r>
              <a:rPr lang="en-US" altLang="fr-FR" sz="2600" b="1" dirty="0" smtClean="0">
                <a:solidFill>
                  <a:srgbClr val="D60093"/>
                </a:solidFill>
                <a:sym typeface="Symbol"/>
              </a:rPr>
              <a:t> </a:t>
            </a:r>
            <a:r>
              <a:rPr lang="en-US" altLang="fr-FR" sz="2600" b="1" dirty="0" smtClean="0">
                <a:solidFill>
                  <a:srgbClr val="D60093"/>
                </a:solidFill>
              </a:rPr>
              <a:t>KEK</a:t>
            </a:r>
            <a:endParaRPr lang="fr-FR" altLang="fr-FR" sz="2600" b="1" dirty="0">
              <a:solidFill>
                <a:srgbClr val="D60093"/>
              </a:solidFill>
            </a:endParaRPr>
          </a:p>
        </p:txBody>
      </p:sp>
      <p:pic>
        <p:nvPicPr>
          <p:cNvPr id="7173" name="Imag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6" t="44594" r="32346" b="1288"/>
          <a:stretch>
            <a:fillRect/>
          </a:stretch>
        </p:blipFill>
        <p:spPr bwMode="auto">
          <a:xfrm>
            <a:off x="6992342" y="4010279"/>
            <a:ext cx="2044154" cy="157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185" y="4010279"/>
            <a:ext cx="902071" cy="157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305DA-CA68-48E9-9094-14BF817D179A}" type="slidenum">
              <a:rPr lang="fr-FR"/>
              <a:pPr>
                <a:defRPr/>
              </a:pPr>
              <a:t>18</a:t>
            </a:fld>
            <a:endParaRPr lang="fr-FR"/>
          </a:p>
        </p:txBody>
      </p:sp>
      <p:sp>
        <p:nvSpPr>
          <p:cNvPr id="3" name="正方形/長方形 2"/>
          <p:cNvSpPr/>
          <p:nvPr/>
        </p:nvSpPr>
        <p:spPr>
          <a:xfrm>
            <a:off x="7692858" y="185550"/>
            <a:ext cx="1343638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ja-JP" b="1" smtClean="0">
                <a:solidFill>
                  <a:srgbClr val="FF0066"/>
                </a:solidFill>
              </a:rPr>
              <a:t>C. </a:t>
            </a:r>
            <a:r>
              <a:rPr lang="en-US" altLang="ja-JP" b="1" dirty="0" err="1">
                <a:solidFill>
                  <a:srgbClr val="FF0066"/>
                </a:solidFill>
              </a:rPr>
              <a:t>Rimbault</a:t>
            </a:r>
            <a:r>
              <a:rPr lang="en-US" altLang="ja-JP" b="1" dirty="0">
                <a:solidFill>
                  <a:srgbClr val="FF0066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52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7056" r="4383" b="3827"/>
          <a:stretch/>
        </p:blipFill>
        <p:spPr>
          <a:xfrm>
            <a:off x="358142" y="3356992"/>
            <a:ext cx="4548850" cy="3460831"/>
          </a:xfrm>
          <a:prstGeom prst="rect">
            <a:avLst/>
          </a:prstGeom>
        </p:spPr>
      </p:pic>
      <p:pic>
        <p:nvPicPr>
          <p:cNvPr id="9" name="内容占位符 4"/>
          <p:cNvPicPr>
            <a:picLocks noGrp="1"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2" b="17930"/>
          <a:stretch/>
        </p:blipFill>
        <p:spPr>
          <a:xfrm>
            <a:off x="172647" y="2765569"/>
            <a:ext cx="4769290" cy="65864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3" r="22459" b="9502"/>
          <a:stretch/>
        </p:blipFill>
        <p:spPr>
          <a:xfrm>
            <a:off x="5638659" y="1720344"/>
            <a:ext cx="3240360" cy="2573964"/>
          </a:xfrm>
          <a:prstGeom prst="rect">
            <a:avLst/>
          </a:prstGeom>
          <a:ln w="28575">
            <a:solidFill>
              <a:srgbClr val="008000"/>
            </a:solidFill>
          </a:ln>
        </p:spPr>
      </p:pic>
      <p:sp>
        <p:nvSpPr>
          <p:cNvPr id="10" name="Titre 1"/>
          <p:cNvSpPr txBox="1">
            <a:spLocks/>
          </p:cNvSpPr>
          <p:nvPr/>
        </p:nvSpPr>
        <p:spPr bwMode="auto">
          <a:xfrm>
            <a:off x="71438" y="44449"/>
            <a:ext cx="90725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2600" b="1">
              <a:solidFill>
                <a:srgbClr val="D60093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-27384"/>
            <a:ext cx="9144000" cy="619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altLang="fr-FR" sz="2600" b="1" dirty="0" smtClean="0">
                <a:solidFill>
                  <a:srgbClr val="D60093"/>
                </a:solidFill>
              </a:rPr>
              <a:t> July 2016 </a:t>
            </a:r>
            <a:r>
              <a:rPr lang="en-US" altLang="fr-FR" sz="2600" b="1" dirty="0" smtClean="0">
                <a:solidFill>
                  <a:srgbClr val="D60093"/>
                </a:solidFill>
                <a:sym typeface="Wingdings" panose="05000000000000000000" pitchFamily="2" charset="2"/>
              </a:rPr>
              <a:t></a:t>
            </a:r>
            <a:r>
              <a:rPr lang="en-US" altLang="fr-FR" sz="2600" b="1" dirty="0" smtClean="0">
                <a:solidFill>
                  <a:srgbClr val="D60093"/>
                </a:solidFill>
              </a:rPr>
              <a:t> December 2017 : Prepare phase 2 commissioning (1)</a:t>
            </a:r>
            <a:endParaRPr lang="fr-FR" altLang="fr-FR" sz="2600" b="1" dirty="0">
              <a:solidFill>
                <a:srgbClr val="D60093"/>
              </a:solidFill>
              <a:cs typeface="Arial" charset="0"/>
            </a:endParaRPr>
          </a:p>
        </p:txBody>
      </p:sp>
      <p:pic>
        <p:nvPicPr>
          <p:cNvPr id="8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56" y="482598"/>
            <a:ext cx="3783128" cy="11160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5"/>
              <p:cNvSpPr txBox="1"/>
              <p:nvPr/>
            </p:nvSpPr>
            <p:spPr>
              <a:xfrm>
                <a:off x="3995936" y="4725144"/>
                <a:ext cx="4216978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 smtClean="0"/>
                  <a:t>Fraction of detected </a:t>
                </a:r>
                <a:r>
                  <a:rPr lang="en-US" altLang="zh-CN" sz="1400" b="1" dirty="0" err="1" smtClean="0"/>
                  <a:t>Bhabha</a:t>
                </a:r>
                <a:r>
                  <a:rPr lang="en-US" altLang="zh-CN" sz="1400" b="1" dirty="0" smtClean="0"/>
                  <a:t> which can be achieved in</a:t>
                </a:r>
                <a:r>
                  <a:rPr lang="en-US" altLang="zh-CN" sz="1400" b="1" dirty="0" smtClean="0">
                    <a:cs typeface="Times New Roman" panose="02020603050405020304" pitchFamily="18" charset="0"/>
                  </a:rPr>
                  <a:t> 140</a:t>
                </a:r>
                <a14:m>
                  <m:oMath xmlns:m="http://schemas.openxmlformats.org/officeDocument/2006/math">
                    <m:r>
                      <a:rPr lang="zh-CN" altLang="en-US" sz="1400" b="1" i="1" smtClean="0">
                        <a:latin typeface="Cambria Math"/>
                        <a:cs typeface="Times New Roman" panose="02020603050405020304" pitchFamily="18" charset="0"/>
                      </a:rPr>
                      <m:t>𝝁</m:t>
                    </m:r>
                    <m:r>
                      <a:rPr lang="en-US" altLang="zh-CN" sz="1400" b="1" i="1" smtClean="0">
                        <a:latin typeface="Cambria Math"/>
                        <a:cs typeface="Times New Roman" panose="02020603050405020304" pitchFamily="18" charset="0"/>
                      </a:rPr>
                      <m:t>𝒎</m:t>
                    </m:r>
                  </m:oMath>
                </a14:m>
                <a:r>
                  <a:rPr lang="zh-CN" altLang="en-US" sz="1400" b="1" dirty="0" smtClean="0"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 smtClean="0">
                    <a:cs typeface="Times New Roman" panose="02020603050405020304" pitchFamily="18" charset="0"/>
                  </a:rPr>
                  <a:t>DS with different thickness radiator</a:t>
                </a:r>
                <a:endParaRPr lang="zh-CN" altLang="en-US" sz="1400" b="1" dirty="0"/>
              </a:p>
            </p:txBody>
          </p:sp>
        </mc:Choice>
        <mc:Fallback xmlns="">
          <p:sp>
            <p:nvSpPr>
              <p:cNvPr id="14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4725144"/>
                <a:ext cx="4216978" cy="523220"/>
              </a:xfrm>
              <a:prstGeom prst="rect">
                <a:avLst/>
              </a:prstGeom>
              <a:blipFill rotWithShape="1">
                <a:blip r:embed="rId7"/>
                <a:stretch>
                  <a:fillRect t="-1163" b="-104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93974" y="572362"/>
            <a:ext cx="8678313" cy="291050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lnSpc>
                <a:spcPct val="90000"/>
              </a:lnSpc>
              <a:defRPr/>
            </a:pPr>
            <a:r>
              <a:rPr lang="en-US" altLang="fr-FR" sz="1600" b="1" dirty="0">
                <a:ea typeface="MS PGothic" pitchFamily="34" charset="-128"/>
              </a:rPr>
              <a:t>Development of FPGA based DAQ </a:t>
            </a:r>
            <a:r>
              <a:rPr lang="en-US" altLang="fr-FR" sz="1600" b="1" dirty="0" smtClean="0">
                <a:ea typeface="MS PGothic" pitchFamily="34" charset="-128"/>
              </a:rPr>
              <a:t>for </a:t>
            </a:r>
            <a:r>
              <a:rPr lang="en-US" altLang="fr-FR" sz="1600" b="1" dirty="0">
                <a:ea typeface="MS PGothic" pitchFamily="34" charset="-128"/>
              </a:rPr>
              <a:t>the phase II : </a:t>
            </a:r>
          </a:p>
          <a:p>
            <a:pPr lvl="1" indent="0">
              <a:lnSpc>
                <a:spcPct val="90000"/>
              </a:lnSpc>
              <a:buNone/>
              <a:defRPr/>
            </a:pPr>
            <a:r>
              <a:rPr lang="en-US" altLang="fr-FR" sz="1400" b="1" dirty="0">
                <a:ea typeface="MS PGothic" pitchFamily="34" charset="-128"/>
                <a:sym typeface="Wingdings" panose="05000000000000000000" pitchFamily="2" charset="2"/>
              </a:rPr>
              <a:t></a:t>
            </a:r>
            <a:r>
              <a:rPr lang="en-US" altLang="fr-FR" sz="1400" b="1" dirty="0">
                <a:ea typeface="MS PGothic" pitchFamily="34" charset="-128"/>
              </a:rPr>
              <a:t>Luminosity  firmware development: </a:t>
            </a:r>
            <a:endParaRPr lang="en-US" altLang="fr-FR" sz="1400" b="1" dirty="0" smtClean="0">
              <a:ea typeface="MS PGothic" pitchFamily="34" charset="-128"/>
            </a:endParaRPr>
          </a:p>
          <a:p>
            <a:pPr lvl="1" indent="0">
              <a:lnSpc>
                <a:spcPct val="90000"/>
              </a:lnSpc>
              <a:buNone/>
              <a:defRPr/>
            </a:pPr>
            <a:r>
              <a:rPr lang="en-US" altLang="fr-FR" sz="1400" b="1" dirty="0" smtClean="0">
                <a:ea typeface="MS PGothic" pitchFamily="34" charset="-128"/>
              </a:rPr>
              <a:t>signal pulse reconstruction algorithm: </a:t>
            </a:r>
            <a:r>
              <a:rPr lang="en-US" altLang="fr-FR" sz="1400" b="1" dirty="0" smtClean="0">
                <a:solidFill>
                  <a:srgbClr val="0066FF"/>
                </a:solidFill>
                <a:ea typeface="MS PGothic" pitchFamily="34" charset="-128"/>
              </a:rPr>
              <a:t>A1-A4</a:t>
            </a:r>
          </a:p>
          <a:p>
            <a:pPr lvl="1" indent="0">
              <a:lnSpc>
                <a:spcPct val="90000"/>
              </a:lnSpc>
              <a:buNone/>
              <a:defRPr/>
            </a:pPr>
            <a:r>
              <a:rPr lang="en-US" altLang="fr-FR" sz="1400" b="1" dirty="0" smtClean="0">
                <a:ea typeface="MS PGothic" pitchFamily="34" charset="-128"/>
                <a:sym typeface="Wingdings" panose="05000000000000000000" pitchFamily="2" charset="2"/>
              </a:rPr>
              <a:t></a:t>
            </a:r>
            <a:r>
              <a:rPr lang="en-US" altLang="fr-FR" sz="1400" b="1" dirty="0">
                <a:ea typeface="MS PGothic" pitchFamily="34" charset="-128"/>
              </a:rPr>
              <a:t>test on Train Integrated </a:t>
            </a:r>
            <a:r>
              <a:rPr lang="en-US" altLang="fr-FR" sz="1400" b="1" dirty="0" err="1">
                <a:ea typeface="MS PGothic" pitchFamily="34" charset="-128"/>
              </a:rPr>
              <a:t>Lumi</a:t>
            </a:r>
            <a:r>
              <a:rPr lang="en-US" altLang="fr-FR" sz="1400" b="1" dirty="0">
                <a:ea typeface="MS PGothic" pitchFamily="34" charset="-128"/>
              </a:rPr>
              <a:t> (TIL) &amp; Bunch </a:t>
            </a:r>
            <a:endParaRPr lang="en-US" altLang="fr-FR" sz="1400" b="1" dirty="0" smtClean="0">
              <a:ea typeface="MS PGothic" pitchFamily="34" charset="-128"/>
            </a:endParaRPr>
          </a:p>
          <a:p>
            <a:pPr lvl="1" indent="0">
              <a:lnSpc>
                <a:spcPct val="90000"/>
              </a:lnSpc>
              <a:buNone/>
              <a:defRPr/>
            </a:pPr>
            <a:r>
              <a:rPr lang="en-US" altLang="fr-FR" sz="1400" b="1" dirty="0" smtClean="0">
                <a:ea typeface="MS PGothic" pitchFamily="34" charset="-128"/>
              </a:rPr>
              <a:t>Integrated </a:t>
            </a:r>
            <a:r>
              <a:rPr lang="en-US" altLang="fr-FR" sz="1400" b="1" dirty="0" err="1">
                <a:ea typeface="MS PGothic" pitchFamily="34" charset="-128"/>
              </a:rPr>
              <a:t>Lumi</a:t>
            </a:r>
            <a:r>
              <a:rPr lang="en-US" altLang="fr-FR" sz="1400" b="1" dirty="0">
                <a:ea typeface="MS PGothic" pitchFamily="34" charset="-128"/>
              </a:rPr>
              <a:t> (BIL) reconstruction: almost validated</a:t>
            </a:r>
          </a:p>
          <a:p>
            <a:pPr marL="285750" indent="-285750">
              <a:lnSpc>
                <a:spcPct val="90000"/>
              </a:lnSpc>
              <a:defRPr/>
            </a:pPr>
            <a:r>
              <a:rPr lang="en-US" altLang="fr-FR" sz="1600" b="1" dirty="0" smtClean="0">
                <a:ea typeface="MS PGothic" pitchFamily="34" charset="-128"/>
              </a:rPr>
              <a:t> </a:t>
            </a:r>
            <a:r>
              <a:rPr lang="en-US" altLang="fr-FR" sz="1600" b="1" dirty="0" smtClean="0">
                <a:solidFill>
                  <a:srgbClr val="008000"/>
                </a:solidFill>
                <a:ea typeface="MS PGothic" pitchFamily="34" charset="-128"/>
              </a:rPr>
              <a:t>Installation of a window in LER (confirmed for spring 2017)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US" altLang="fr-FR" sz="1600" b="1" dirty="0">
                <a:solidFill>
                  <a:srgbClr val="008000"/>
                </a:solidFill>
                <a:ea typeface="MS PGothic" pitchFamily="34" charset="-128"/>
                <a:sym typeface="Wingdings" panose="05000000000000000000" pitchFamily="2" charset="2"/>
              </a:rPr>
              <a:t>	</a:t>
            </a:r>
            <a:r>
              <a:rPr lang="en-US" altLang="fr-FR" sz="1400" b="1" dirty="0" smtClean="0">
                <a:solidFill>
                  <a:srgbClr val="008000"/>
                </a:solidFill>
                <a:ea typeface="MS PGothic" pitchFamily="34" charset="-128"/>
                <a:sym typeface="Wingdings" panose="05000000000000000000" pitchFamily="2" charset="2"/>
              </a:rPr>
              <a:t> </a:t>
            </a:r>
            <a:r>
              <a:rPr lang="en-US" altLang="fr-FR" sz="1400" b="1" dirty="0" smtClean="0">
                <a:solidFill>
                  <a:srgbClr val="008000"/>
                </a:solidFill>
                <a:ea typeface="MS PGothic" pitchFamily="34" charset="-128"/>
              </a:rPr>
              <a:t>Adaptation </a:t>
            </a:r>
            <a:r>
              <a:rPr lang="en-US" altLang="fr-FR" sz="1400" b="1" dirty="0">
                <a:solidFill>
                  <a:srgbClr val="008000"/>
                </a:solidFill>
                <a:ea typeface="MS PGothic" pitchFamily="34" charset="-128"/>
              </a:rPr>
              <a:t>of existing pillar for phase </a:t>
            </a:r>
            <a:r>
              <a:rPr lang="en-US" altLang="fr-FR" sz="1400" b="1" dirty="0" smtClean="0">
                <a:solidFill>
                  <a:srgbClr val="008000"/>
                </a:solidFill>
                <a:ea typeface="MS PGothic" pitchFamily="34" charset="-128"/>
              </a:rPr>
              <a:t>2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US" altLang="fr-FR" sz="1400" b="1" dirty="0" smtClean="0">
                <a:solidFill>
                  <a:srgbClr val="008000"/>
                </a:solidFill>
                <a:ea typeface="MS PGothic" pitchFamily="34" charset="-128"/>
                <a:sym typeface="Wingdings" panose="05000000000000000000" pitchFamily="2" charset="2"/>
              </a:rPr>
              <a:t>	 </a:t>
            </a:r>
            <a:r>
              <a:rPr lang="en-US" altLang="fr-FR" sz="1400" b="1" dirty="0" smtClean="0">
                <a:solidFill>
                  <a:srgbClr val="008000"/>
                </a:solidFill>
                <a:ea typeface="MS PGothic" pitchFamily="34" charset="-128"/>
              </a:rPr>
              <a:t>radiator design study: </a:t>
            </a:r>
            <a:r>
              <a:rPr lang="en-US" altLang="zh-CN" sz="1400" b="1" dirty="0" smtClean="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trapezoid </a:t>
            </a:r>
            <a:r>
              <a:rPr lang="en-US" altLang="zh-CN" sz="1400" b="1" dirty="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shape Tungsten </a:t>
            </a:r>
            <a:r>
              <a:rPr lang="en-US" altLang="zh-CN" sz="1400" b="1" dirty="0" smtClean="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radiator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US" altLang="zh-CN" sz="1400" b="1" dirty="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	</a:t>
            </a:r>
            <a:r>
              <a:rPr lang="en-US" altLang="zh-CN" sz="1400" b="1" dirty="0" smtClean="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	with </a:t>
            </a:r>
            <a:r>
              <a:rPr lang="en-US" altLang="zh-CN" sz="1400" b="1" dirty="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thickness of 6*RL will be used</a:t>
            </a:r>
            <a:r>
              <a:rPr lang="en-US" altLang="zh-CN" sz="1400" b="1" dirty="0" smtClean="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472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タイトル 4"/>
          <p:cNvSpPr>
            <a:spLocks noGrp="1"/>
          </p:cNvSpPr>
          <p:nvPr>
            <p:ph type="title"/>
          </p:nvPr>
        </p:nvSpPr>
        <p:spPr>
          <a:xfrm>
            <a:off x="457200" y="157163"/>
            <a:ext cx="8229600" cy="1143000"/>
          </a:xfrm>
        </p:spPr>
        <p:txBody>
          <a:bodyPr/>
          <a:lstStyle/>
          <a:p>
            <a:r>
              <a:rPr lang="en-US" altLang="ja-JP" sz="4000">
                <a:latin typeface="Marker Felt" charset="0"/>
              </a:rPr>
              <a:t>Contents</a:t>
            </a:r>
            <a:endParaRPr lang="ja-JP" altLang="en-US" sz="4000">
              <a:latin typeface="Marker Felt" charset="0"/>
            </a:endParaRPr>
          </a:p>
        </p:txBody>
      </p:sp>
      <p:sp>
        <p:nvSpPr>
          <p:cNvPr id="15362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57200" y="1300163"/>
            <a:ext cx="8229600" cy="52371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ja-JP" sz="3000" dirty="0" smtClean="0">
                <a:cs typeface="+mn-cs"/>
              </a:rPr>
              <a:t>Phase 2 commissioning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ja-JP" altLang="en-US" sz="3000" dirty="0" smtClean="0">
                <a:cs typeface="+mn-cs"/>
              </a:rPr>
              <a:t>衝突調整</a:t>
            </a:r>
            <a:endParaRPr lang="en-US" altLang="ja-JP" sz="3000" dirty="0" smtClean="0">
              <a:cs typeface="+mn-cs"/>
            </a:endParaRPr>
          </a:p>
          <a:p>
            <a:pPr lvl="1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ja-JP" sz="2600" dirty="0" smtClean="0">
                <a:solidFill>
                  <a:srgbClr val="FF0000"/>
                </a:solidFill>
              </a:rPr>
              <a:t>Dithering system</a:t>
            </a:r>
            <a:r>
              <a:rPr lang="ja-JP" altLang="en-US" sz="2600" dirty="0" smtClean="0">
                <a:solidFill>
                  <a:srgbClr val="FF0000"/>
                </a:solidFill>
              </a:rPr>
              <a:t>（水平方向の衝突調整用システム）</a:t>
            </a:r>
            <a:r>
              <a:rPr lang="ja-JP" altLang="en-US" sz="2600" dirty="0" smtClean="0">
                <a:solidFill>
                  <a:srgbClr val="FF0000"/>
                </a:solidFill>
              </a:rPr>
              <a:t>の最近の進展と立ち上げ</a:t>
            </a:r>
            <a:endParaRPr lang="en-US" altLang="ja-JP" sz="2600" dirty="0" smtClean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  <a:buFont typeface="Arial"/>
              <a:buChar char="•"/>
              <a:defRPr/>
            </a:pPr>
            <a:r>
              <a:rPr lang="ja-JP" altLang="en-US" sz="2600" dirty="0" smtClean="0"/>
              <a:t>垂直方向の衝突調整</a:t>
            </a:r>
            <a:endParaRPr lang="en-US" altLang="ja-JP" sz="2600" dirty="0" smtClean="0"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ja-JP" altLang="en-US" sz="3000" dirty="0" smtClean="0">
                <a:cs typeface="+mn-cs"/>
              </a:rPr>
              <a:t>ルミノシティ調整</a:t>
            </a:r>
            <a:endParaRPr lang="en-US" altLang="ja-JP" sz="3000" dirty="0" smtClean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2337"/>
            <a:ext cx="8229600" cy="1143000"/>
          </a:xfrm>
        </p:spPr>
        <p:txBody>
          <a:bodyPr/>
          <a:lstStyle/>
          <a:p>
            <a:r>
              <a:rPr lang="en-US" dirty="0" smtClean="0"/>
              <a:t>Recent progress in preparation of the dithering system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24281"/>
          </a:xfrm>
        </p:spPr>
        <p:txBody>
          <a:bodyPr/>
          <a:lstStyle/>
          <a:p>
            <a:r>
              <a:rPr lang="en-US" sz="2400" dirty="0" smtClean="0">
                <a:solidFill>
                  <a:srgbClr val="0070C0"/>
                </a:solidFill>
              </a:rPr>
              <a:t>Hardware</a:t>
            </a:r>
          </a:p>
          <a:p>
            <a:pPr lvl="1"/>
            <a:r>
              <a:rPr lang="en-US" sz="1800" dirty="0" smtClean="0"/>
              <a:t>Network connection in TB4 control room: done</a:t>
            </a:r>
          </a:p>
          <a:p>
            <a:pPr lvl="1"/>
            <a:r>
              <a:rPr lang="en-US" sz="1800" dirty="0" smtClean="0"/>
              <a:t>Cabling among devices: almost done</a:t>
            </a:r>
          </a:p>
          <a:p>
            <a:pPr lvl="1"/>
            <a:r>
              <a:rPr lang="en-US" sz="1800" dirty="0" smtClean="0"/>
              <a:t>Installation and setup of PLC in TB4 control room: </a:t>
            </a:r>
            <a:r>
              <a:rPr lang="en-US" sz="1800" dirty="0" smtClean="0"/>
              <a:t>done</a:t>
            </a:r>
          </a:p>
          <a:p>
            <a:pPr lvl="1"/>
            <a:r>
              <a:rPr lang="en-US" sz="1800" dirty="0" smtClean="0"/>
              <a:t>Fast luminosity monitor: to be ready by the start of Phase 2</a:t>
            </a:r>
            <a:endParaRPr lang="en-US" sz="1800" dirty="0" smtClean="0"/>
          </a:p>
          <a:p>
            <a:r>
              <a:rPr lang="en-US" sz="2400" dirty="0" smtClean="0">
                <a:solidFill>
                  <a:srgbClr val="0070C0"/>
                </a:solidFill>
              </a:rPr>
              <a:t>Software</a:t>
            </a:r>
          </a:p>
          <a:p>
            <a:pPr lvl="1"/>
            <a:r>
              <a:rPr lang="en-US" sz="1800" dirty="0" smtClean="0"/>
              <a:t> Soft IOC on PLC: setup done</a:t>
            </a:r>
          </a:p>
          <a:p>
            <a:pPr lvl="1"/>
            <a:r>
              <a:rPr lang="en-US" sz="1800" dirty="0" smtClean="0"/>
              <a:t>EPICS records for Lock-in-am, DAC, ADC: prepared</a:t>
            </a:r>
          </a:p>
          <a:p>
            <a:pPr lvl="1"/>
            <a:r>
              <a:rPr lang="en-US" sz="1800" dirty="0" smtClean="0"/>
              <a:t>Feedback control software written in </a:t>
            </a:r>
            <a:r>
              <a:rPr lang="en-US" sz="1800" dirty="0" smtClean="0"/>
              <a:t>Maple (U. </a:t>
            </a:r>
            <a:r>
              <a:rPr lang="en-US" sz="1800" dirty="0" err="1" smtClean="0"/>
              <a:t>Wienands</a:t>
            </a:r>
            <a:r>
              <a:rPr lang="en-US" sz="1800" dirty="0" smtClean="0"/>
              <a:t>)</a:t>
            </a:r>
            <a:endParaRPr lang="en-US" sz="1800" dirty="0" smtClean="0"/>
          </a:p>
          <a:p>
            <a:pPr lvl="2"/>
            <a:r>
              <a:rPr lang="en-US" sz="1400" dirty="0" smtClean="0"/>
              <a:t>Transferring to SAD script is going on. </a:t>
            </a:r>
            <a:r>
              <a:rPr lang="en-US" sz="1400" dirty="0" smtClean="0"/>
              <a:t>Simulation will be done on SAD.</a:t>
            </a:r>
          </a:p>
          <a:p>
            <a:pPr lvl="2"/>
            <a:r>
              <a:rPr lang="en-US" sz="1400" dirty="0" smtClean="0"/>
              <a:t>In the actual operation, it will work in soft IOC on PLC in the present plan.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System tests in TB4 control room</a:t>
            </a:r>
          </a:p>
          <a:p>
            <a:pPr lvl="1"/>
            <a:r>
              <a:rPr lang="en-US" sz="2000" dirty="0" smtClean="0"/>
              <a:t>System test of Lock-in Amp was done.</a:t>
            </a:r>
            <a:endParaRPr lang="en-US" sz="2000" dirty="0" smtClean="0"/>
          </a:p>
          <a:p>
            <a:pPr lvl="1"/>
            <a:r>
              <a:rPr lang="en-US" sz="2000" dirty="0" smtClean="0"/>
              <a:t>System test of programmable amp was done.</a:t>
            </a:r>
            <a:endParaRPr lang="en-US" sz="2000" dirty="0" smtClean="0"/>
          </a:p>
          <a:p>
            <a:pPr lvl="2"/>
            <a:r>
              <a:rPr lang="en-US" sz="1200" dirty="0" smtClean="0"/>
              <a:t>U. </a:t>
            </a:r>
            <a:r>
              <a:rPr lang="en-US" sz="1200" dirty="0" err="1" smtClean="0"/>
              <a:t>Wienands</a:t>
            </a:r>
            <a:r>
              <a:rPr lang="en-US" sz="1200" dirty="0" smtClean="0"/>
              <a:t> stayed at KEK for a week for the test at the end of August.</a:t>
            </a:r>
            <a:endParaRPr lang="en-US" sz="1200" dirty="0" smtClean="0"/>
          </a:p>
          <a:p>
            <a:pPr lvl="1"/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82567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67" y="5875962"/>
            <a:ext cx="7340600" cy="9144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1800" y="-56676"/>
            <a:ext cx="8229600" cy="1143000"/>
          </a:xfrm>
        </p:spPr>
        <p:txBody>
          <a:bodyPr/>
          <a:lstStyle/>
          <a:p>
            <a:r>
              <a:rPr lang="en-US" dirty="0" err="1" smtClean="0"/>
              <a:t>iBump</a:t>
            </a:r>
            <a:r>
              <a:rPr lang="en-US" dirty="0" smtClean="0"/>
              <a:t> LER (Phase 3)</a:t>
            </a:r>
            <a:endParaRPr 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585012" y="4525848"/>
            <a:ext cx="2800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Bump</a:t>
            </a:r>
            <a:r>
              <a:rPr lang="ja-JP" altLang="en-US" dirty="0" smtClean="0"/>
              <a:t>がない時：</a:t>
            </a:r>
            <a:r>
              <a:rPr lang="en-US" altLang="ja-JP" dirty="0" smtClean="0"/>
              <a:t>8.18E-13 m</a:t>
            </a:r>
            <a:endParaRPr lang="en-US" dirty="0"/>
          </a:p>
        </p:txBody>
      </p:sp>
      <p:cxnSp>
        <p:nvCxnSpPr>
          <p:cNvPr id="5" name="直線矢印コネクタ 4"/>
          <p:cNvCxnSpPr>
            <a:stCxn id="3" idx="2"/>
          </p:cNvCxnSpPr>
          <p:nvPr/>
        </p:nvCxnSpPr>
        <p:spPr>
          <a:xfrm>
            <a:off x="6985492" y="4895180"/>
            <a:ext cx="151908" cy="10149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6" y="958236"/>
            <a:ext cx="5150832" cy="443502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649" y="958236"/>
            <a:ext cx="3606800" cy="25527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214533" y="3970867"/>
            <a:ext cx="217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Bump Height: 10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/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76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iBump</a:t>
            </a:r>
            <a:r>
              <a:rPr lang="en-US" dirty="0" smtClean="0"/>
              <a:t> LER (Phase 2 4x8)</a:t>
            </a:r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3" y="1417638"/>
            <a:ext cx="5139267" cy="430181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267" y="1417638"/>
            <a:ext cx="3454400" cy="25273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50" y="5882217"/>
            <a:ext cx="7175500" cy="9017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711521" y="4984467"/>
            <a:ext cx="2800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Bump</a:t>
            </a:r>
            <a:r>
              <a:rPr lang="ja-JP" altLang="en-US" dirty="0" smtClean="0"/>
              <a:t>がない時：</a:t>
            </a:r>
            <a:r>
              <a:rPr lang="en-US" altLang="ja-JP" dirty="0" smtClean="0"/>
              <a:t>1.96</a:t>
            </a:r>
            <a:r>
              <a:rPr lang="en-US" altLang="ja-JP" dirty="0" smtClean="0"/>
              <a:t>E-13 m</a:t>
            </a:r>
            <a:endParaRPr 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 flipH="1">
            <a:off x="6991245" y="5353799"/>
            <a:ext cx="120756" cy="5961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5905529" y="4024481"/>
            <a:ext cx="26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kick &lt; 44.4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/>
              <a:t>rad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585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Parameters for dither simulation</a:t>
            </a:r>
            <a:endParaRPr kumimoji="1" lang="ja-JP" altLang="en-US" dirty="0"/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186404"/>
              </p:ext>
            </p:extLst>
          </p:nvPr>
        </p:nvGraphicFramePr>
        <p:xfrm>
          <a:off x="252247" y="1600200"/>
          <a:ext cx="8434552" cy="486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4936"/>
                <a:gridCol w="1204936"/>
                <a:gridCol w="1204936"/>
                <a:gridCol w="1204936"/>
                <a:gridCol w="1204936"/>
                <a:gridCol w="1204936"/>
                <a:gridCol w="1204936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Luminosity</a:t>
                      </a:r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 x 10</a:t>
                      </a:r>
                      <a:r>
                        <a:rPr kumimoji="1" lang="en-US" altLang="ja-JP" baseline="30000" dirty="0" smtClean="0"/>
                        <a:t>34</a:t>
                      </a:r>
                      <a:r>
                        <a:rPr kumimoji="1" lang="en-US" altLang="ja-JP" dirty="0" smtClean="0"/>
                        <a:t> cm</a:t>
                      </a:r>
                      <a:r>
                        <a:rPr kumimoji="1" lang="en-US" altLang="ja-JP" baseline="30000" dirty="0" smtClean="0"/>
                        <a:t>-2</a:t>
                      </a:r>
                      <a:r>
                        <a:rPr kumimoji="1" lang="en-US" altLang="ja-JP" dirty="0" smtClean="0"/>
                        <a:t> s</a:t>
                      </a:r>
                      <a:r>
                        <a:rPr kumimoji="1" lang="en-US" altLang="ja-JP" baseline="30000" dirty="0" smtClean="0"/>
                        <a:t>-1</a:t>
                      </a:r>
                      <a:endParaRPr kumimoji="1" lang="ja-JP" altLang="en-US" baseline="30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1 x 10</a:t>
                      </a:r>
                      <a:r>
                        <a:rPr kumimoji="1" lang="en-US" altLang="ja-JP" baseline="30000" dirty="0" smtClean="0"/>
                        <a:t>35</a:t>
                      </a:r>
                      <a:r>
                        <a:rPr kumimoji="1" lang="en-US" altLang="ja-JP" dirty="0" smtClean="0"/>
                        <a:t> cm</a:t>
                      </a:r>
                      <a:r>
                        <a:rPr kumimoji="1" lang="en-US" altLang="ja-JP" baseline="30000" dirty="0" smtClean="0"/>
                        <a:t>-2</a:t>
                      </a:r>
                      <a:r>
                        <a:rPr kumimoji="1" lang="en-US" altLang="ja-JP" dirty="0" smtClean="0"/>
                        <a:t> s</a:t>
                      </a:r>
                      <a:r>
                        <a:rPr kumimoji="1" lang="en-US" altLang="ja-JP" baseline="30000" dirty="0" smtClean="0"/>
                        <a:t>-1</a:t>
                      </a:r>
                      <a:endParaRPr kumimoji="1" lang="ja-JP" altLang="en-US" baseline="30000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8 x 10</a:t>
                      </a:r>
                      <a:r>
                        <a:rPr kumimoji="1" lang="en-US" altLang="ja-JP" baseline="30000" dirty="0" smtClean="0"/>
                        <a:t>35</a:t>
                      </a:r>
                      <a:r>
                        <a:rPr kumimoji="1" lang="en-US" altLang="ja-JP" dirty="0" smtClean="0"/>
                        <a:t> cm</a:t>
                      </a:r>
                      <a:r>
                        <a:rPr kumimoji="1" lang="en-US" altLang="ja-JP" baseline="30000" dirty="0" smtClean="0"/>
                        <a:t>-2</a:t>
                      </a:r>
                      <a:r>
                        <a:rPr kumimoji="1" lang="en-US" altLang="ja-JP" dirty="0" smtClean="0"/>
                        <a:t> s</a:t>
                      </a:r>
                      <a:r>
                        <a:rPr kumimoji="1" lang="en-US" altLang="ja-JP" baseline="30000" dirty="0" smtClean="0"/>
                        <a:t>-1</a:t>
                      </a:r>
                      <a:endParaRPr kumimoji="1" lang="ja-JP" altLang="en-US" baseline="30000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LER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HER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LER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HER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LER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HER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I</a:t>
                      </a:r>
                      <a:r>
                        <a:rPr kumimoji="1" lang="en-US" altLang="ja-JP" baseline="-25000" dirty="0" err="1" smtClean="0"/>
                        <a:t>beam</a:t>
                      </a:r>
                      <a:r>
                        <a:rPr kumimoji="1" lang="en-US" altLang="ja-JP" dirty="0" smtClean="0"/>
                        <a:t> [A]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1.0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0.8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2.7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1.95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3.6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2.6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# of bunches</a:t>
                      </a:r>
                      <a:endParaRPr kumimoji="1" lang="ja-JP" alt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2500</a:t>
                      </a:r>
                      <a:endParaRPr kumimoji="1" lang="ja-JP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2500</a:t>
                      </a:r>
                      <a:endParaRPr kumimoji="1" lang="ja-JP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2500</a:t>
                      </a:r>
                      <a:endParaRPr kumimoji="1" lang="ja-JP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Symbol" charset="2"/>
                          <a:cs typeface="Symbol" charset="2"/>
                        </a:rPr>
                        <a:t>e</a:t>
                      </a:r>
                      <a:r>
                        <a:rPr kumimoji="1" lang="en-US" altLang="ja-JP" sz="1200" baseline="-25000" dirty="0" smtClean="0"/>
                        <a:t>x</a:t>
                      </a:r>
                      <a:r>
                        <a:rPr kumimoji="1" lang="en-US" altLang="ja-JP" sz="1200" dirty="0" smtClean="0"/>
                        <a:t>/</a:t>
                      </a:r>
                      <a:r>
                        <a:rPr kumimoji="1" lang="en-US" altLang="ja-JP" sz="1200" dirty="0" err="1" smtClean="0">
                          <a:latin typeface="Symbol" charset="2"/>
                          <a:cs typeface="Symbol" charset="2"/>
                        </a:rPr>
                        <a:t>e</a:t>
                      </a:r>
                      <a:r>
                        <a:rPr kumimoji="1" lang="en-US" altLang="ja-JP" sz="1200" baseline="-25000" dirty="0" err="1" smtClean="0"/>
                        <a:t>y</a:t>
                      </a:r>
                      <a:r>
                        <a:rPr kumimoji="1" lang="en-US" altLang="ja-JP" sz="1200" baseline="-25000" dirty="0" smtClean="0"/>
                        <a:t> </a:t>
                      </a:r>
                      <a:r>
                        <a:rPr kumimoji="1" lang="en-US" altLang="ja-JP" sz="1400" dirty="0" smtClean="0"/>
                        <a:t>(nm/pm)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2.2/44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5.2/104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3.2/51.84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4.6/77.28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3.2/8.64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4.6/12.88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kumimoji="1" lang="en-US" altLang="ja-JP" sz="1400" baseline="-25000" dirty="0" err="1" smtClean="0"/>
                        <a:t>x</a:t>
                      </a:r>
                      <a:r>
                        <a:rPr kumimoji="1" lang="en-US" altLang="ja-JP" sz="1400" baseline="30000" dirty="0" smtClean="0"/>
                        <a:t>*</a:t>
                      </a:r>
                      <a:r>
                        <a:rPr kumimoji="1" lang="en-US" altLang="ja-JP" sz="1400" dirty="0" smtClean="0"/>
                        <a:t>/</a:t>
                      </a:r>
                      <a:r>
                        <a:rPr kumimoji="1" lang="en-US" altLang="ja-JP" sz="1400" dirty="0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kumimoji="1" lang="en-US" altLang="ja-JP" sz="1400" baseline="-25000" dirty="0" smtClean="0"/>
                        <a:t>y</a:t>
                      </a:r>
                      <a:r>
                        <a:rPr kumimoji="1" lang="en-US" altLang="ja-JP" sz="1400" baseline="30000" dirty="0" smtClean="0"/>
                        <a:t>*</a:t>
                      </a:r>
                      <a:r>
                        <a:rPr kumimoji="1" lang="en-US" altLang="ja-JP" sz="1400" dirty="0" smtClean="0"/>
                        <a:t> (mm)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128/2.16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100/2.4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128/1.08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100/1.2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32/0.27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25/0.30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aseline="0" dirty="0" err="1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kumimoji="1" lang="en-US" altLang="ja-JP" sz="1200" baseline="-25000" dirty="0" err="1" smtClean="0"/>
                        <a:t>x</a:t>
                      </a:r>
                      <a:r>
                        <a:rPr kumimoji="1" lang="en-US" altLang="ja-JP" sz="1200" baseline="30000" dirty="0" smtClean="0"/>
                        <a:t>*</a:t>
                      </a:r>
                      <a:r>
                        <a:rPr kumimoji="1" lang="en-US" altLang="ja-JP" sz="1200" dirty="0" smtClean="0"/>
                        <a:t>/</a:t>
                      </a:r>
                      <a:r>
                        <a:rPr kumimoji="1" lang="en-US" altLang="ja-JP" sz="1200" dirty="0" err="1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kumimoji="1" lang="en-US" altLang="ja-JP" sz="1200" baseline="-25000" dirty="0" err="1" smtClean="0"/>
                        <a:t>y</a:t>
                      </a:r>
                      <a:r>
                        <a:rPr kumimoji="1" lang="en-US" altLang="ja-JP" sz="1200" baseline="30000" dirty="0" smtClean="0"/>
                        <a:t>*</a:t>
                      </a:r>
                      <a:r>
                        <a:rPr kumimoji="1" lang="en-US" altLang="ja-JP" sz="1200" dirty="0" smtClean="0"/>
                        <a:t>(</a:t>
                      </a:r>
                      <a:r>
                        <a:rPr kumimoji="1" lang="en-US" altLang="ja-JP" sz="120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kumimoji="1" lang="en-US" altLang="ja-JP" sz="1200" dirty="0" smtClean="0"/>
                        <a:t>m/nm)</a:t>
                      </a:r>
                      <a:endParaRPr kumimoji="1" lang="ja-JP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16.8/308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22.8/500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20.2/237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21.4/305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10.1/48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10.7/59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 err="1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kumimoji="1" lang="en-US" altLang="ja-JP" sz="1600" baseline="-25000" dirty="0" err="1" smtClean="0"/>
                        <a:t>x</a:t>
                      </a:r>
                      <a:r>
                        <a:rPr kumimoji="1" lang="en-US" altLang="ja-JP" sz="1600" baseline="30000" dirty="0" smtClean="0"/>
                        <a:t>*</a:t>
                      </a:r>
                      <a:r>
                        <a:rPr kumimoji="1" lang="en-US" altLang="ja-JP" sz="1600" baseline="-25000" dirty="0" err="1" smtClean="0"/>
                        <a:t>eff</a:t>
                      </a:r>
                      <a:r>
                        <a:rPr kumimoji="1" lang="en-US" altLang="ja-JP" sz="1600" dirty="0" smtClean="0"/>
                        <a:t> (</a:t>
                      </a:r>
                      <a:r>
                        <a:rPr kumimoji="1" lang="en-US" altLang="ja-JP" sz="160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kumimoji="1" lang="en-US" altLang="ja-JP" sz="1600" dirty="0" smtClean="0"/>
                        <a:t>m)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249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208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249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208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249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208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Symbol" charset="2"/>
                          <a:cs typeface="Symbol" charset="2"/>
                        </a:rPr>
                        <a:t>x</a:t>
                      </a:r>
                      <a:r>
                        <a:rPr kumimoji="1" lang="en-US" altLang="ja-JP" baseline="-25000" dirty="0" smtClean="0"/>
                        <a:t>x</a:t>
                      </a:r>
                      <a:r>
                        <a:rPr kumimoji="1" lang="en-US" altLang="ja-JP" dirty="0" smtClean="0"/>
                        <a:t>/</a:t>
                      </a:r>
                      <a:r>
                        <a:rPr kumimoji="1" lang="en-US" altLang="ja-JP" dirty="0" err="1" smtClean="0">
                          <a:latin typeface="Symbol" charset="2"/>
                          <a:cs typeface="Symbol" charset="2"/>
                        </a:rPr>
                        <a:t>x</a:t>
                      </a:r>
                      <a:r>
                        <a:rPr kumimoji="1" lang="en-US" altLang="ja-JP" baseline="-25000" dirty="0" err="1" smtClean="0"/>
                        <a:t>y</a:t>
                      </a:r>
                      <a:endParaRPr kumimoji="1" lang="ja-JP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0.0033/0.024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0.0013/0.0257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0.0083/0.049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0.0052/0.046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0.0028/0.0881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0.0012/0.0807</a:t>
                      </a:r>
                      <a:endParaRPr kumimoji="1" lang="ja-JP" altLang="en-US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kumimoji="1" lang="en-US" altLang="ja-JP" sz="1400" dirty="0" err="1" smtClean="0"/>
                        <a:t>x</a:t>
                      </a:r>
                      <a:r>
                        <a:rPr kumimoji="1" lang="en-US" altLang="ja-JP" sz="1400" dirty="0" smtClean="0"/>
                        <a:t> (lumi:20% drop)</a:t>
                      </a:r>
                      <a:endParaRPr kumimoji="1" lang="ja-JP" alt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~110</a:t>
                      </a:r>
                      <a:r>
                        <a:rPr kumimoji="1" lang="en-US" altLang="ja-JP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kumimoji="1" lang="en-US" altLang="ja-JP" dirty="0" smtClean="0"/>
                        <a:t>m</a:t>
                      </a:r>
                      <a:endParaRPr kumimoji="1" lang="ja-JP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~55</a:t>
                      </a:r>
                      <a:r>
                        <a:rPr kumimoji="1" lang="en-US" altLang="ja-JP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kumimoji="1" lang="en-US" altLang="ja-JP" dirty="0" smtClean="0"/>
                        <a:t>m</a:t>
                      </a:r>
                      <a:endParaRPr kumimoji="1" lang="ja-JP" altLang="en-US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~10</a:t>
                      </a:r>
                      <a:r>
                        <a:rPr kumimoji="1" lang="en-US" altLang="ja-JP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kumimoji="1" lang="en-US" altLang="ja-JP" dirty="0" smtClean="0"/>
                        <a:t>m</a:t>
                      </a:r>
                      <a:endParaRPr kumimoji="1" lang="ja-JP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/>
                        <a:t>Lumi</a:t>
                      </a:r>
                      <a:r>
                        <a:rPr kumimoji="1" lang="en-US" altLang="ja-JP" sz="1400" dirty="0" smtClean="0"/>
                        <a:t>. meas.</a:t>
                      </a:r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1kHz</a:t>
                      </a:r>
                      <a:endParaRPr kumimoji="1" lang="ja-JP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1kHz</a:t>
                      </a:r>
                      <a:endParaRPr kumimoji="1" lang="ja-JP" altLang="en-US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1kHz</a:t>
                      </a:r>
                      <a:endParaRPr kumimoji="1" lang="ja-JP" altLang="en-US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accuracy</a:t>
                      </a:r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~5 x 10</a:t>
                      </a:r>
                      <a:r>
                        <a:rPr kumimoji="1" lang="en-US" altLang="ja-JP" sz="1800" baseline="30000" dirty="0" smtClean="0"/>
                        <a:t>-3</a:t>
                      </a:r>
                      <a:endParaRPr kumimoji="1" lang="en-US" altLang="ja-JP" sz="1800" baseline="0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aseline="0" dirty="0" smtClean="0"/>
                        <a:t>(w/ radiator)</a:t>
                      </a:r>
                      <a:endParaRPr kumimoji="1" lang="ja-JP" altLang="en-US" baseline="0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1.3 x 10</a:t>
                      </a:r>
                      <a:r>
                        <a:rPr kumimoji="1" lang="en-US" altLang="ja-JP" sz="1800" baseline="30000" dirty="0" smtClean="0"/>
                        <a:t>-3</a:t>
                      </a:r>
                      <a:r>
                        <a:rPr kumimoji="1" lang="en-US" altLang="ja-JP" sz="1800" baseline="0" dirty="0" smtClean="0"/>
                        <a:t>(</a:t>
                      </a:r>
                      <a:r>
                        <a:rPr kumimoji="1" lang="en-US" altLang="ja-JP" sz="1800" baseline="0" smtClean="0"/>
                        <a:t>w/o </a:t>
                      </a:r>
                      <a:r>
                        <a:rPr kumimoji="1" lang="en-US" altLang="ja-JP" sz="1800" baseline="0" dirty="0" smtClean="0"/>
                        <a:t>radiator)</a:t>
                      </a:r>
                      <a:endParaRPr kumimoji="1" lang="ja-JP" altLang="en-US" baseline="0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&lt;</a:t>
                      </a:r>
                      <a:r>
                        <a:rPr kumimoji="1" lang="ja-JP" altLang="en-US" dirty="0" smtClean="0"/>
                        <a:t> </a:t>
                      </a:r>
                      <a:r>
                        <a:rPr kumimoji="1" lang="en-US" altLang="ja-JP" dirty="0" smtClean="0"/>
                        <a:t>1 x 10</a:t>
                      </a:r>
                      <a:r>
                        <a:rPr kumimoji="1" lang="en-US" altLang="ja-JP" sz="1800" baseline="30000" dirty="0" smtClean="0"/>
                        <a:t>-3</a:t>
                      </a:r>
                      <a:endParaRPr kumimoji="1" lang="ja-JP" altLang="en-US" baseline="30000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7126285" y="6444706"/>
            <a:ext cx="1436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latin typeface="Symbol" charset="2"/>
                <a:cs typeface="Symbol" charset="2"/>
              </a:rPr>
              <a:t>s</a:t>
            </a:r>
            <a:r>
              <a:rPr lang="en-US" altLang="ja-JP" baseline="-25000" dirty="0" err="1"/>
              <a:t>x</a:t>
            </a:r>
            <a:r>
              <a:rPr lang="en-US" altLang="ja-JP" baseline="30000" dirty="0"/>
              <a:t>*</a:t>
            </a:r>
            <a:r>
              <a:rPr lang="en-US" altLang="ja-JP" baseline="-25000" dirty="0" err="1"/>
              <a:t>eff</a:t>
            </a:r>
            <a:r>
              <a:rPr lang="en-US" altLang="ja-JP" dirty="0"/>
              <a:t> </a:t>
            </a:r>
            <a:r>
              <a:rPr lang="en-US" altLang="ja-JP" dirty="0" smtClean="0"/>
              <a:t>=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s</a:t>
            </a:r>
            <a:r>
              <a:rPr lang="en-US" altLang="ja-JP" baseline="-25000" dirty="0" err="1" smtClean="0">
                <a:latin typeface="Caflisch Script Pro Light"/>
                <a:cs typeface="Caflisch Script Pro Light"/>
              </a:rPr>
              <a:t>z</a:t>
            </a:r>
            <a:r>
              <a:rPr lang="en-US" altLang="ja-JP" dirty="0" err="1" smtClean="0">
                <a:cs typeface="Caflisch Script Pro Light"/>
              </a:rPr>
              <a:t>sin</a:t>
            </a:r>
            <a:r>
              <a:rPr lang="en-US" altLang="ja-JP" dirty="0" err="1" smtClean="0">
                <a:latin typeface="Symbol" charset="2"/>
                <a:cs typeface="Symbol" charset="2"/>
              </a:rPr>
              <a:t>f</a:t>
            </a:r>
            <a:endParaRPr kumimoji="1" lang="ja-JP" altLang="en-US" baseline="-25000" dirty="0">
              <a:latin typeface="Symbol" charset="2"/>
              <a:cs typeface="Symbol" charset="2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245987" y="1230868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initial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713929" y="1232972"/>
            <a:ext cx="949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nominal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126285" y="1230868"/>
            <a:ext cx="974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ultimate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4789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measurements and programmable amp calibration data</a:t>
            </a:r>
            <a:endParaRPr 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74" y="2034242"/>
            <a:ext cx="4130567" cy="418759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650255" y="6221838"/>
            <a:ext cx="282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Measured </a:t>
            </a:r>
            <a:r>
              <a:rPr lang="en-US" dirty="0" smtClean="0"/>
              <a:t>on Aug. 31</a:t>
            </a:r>
            <a:r>
              <a:rPr lang="en-US" baseline="30000" dirty="0" smtClean="0"/>
              <a:t>st</a:t>
            </a:r>
            <a:r>
              <a:rPr lang="en-US" dirty="0" smtClean="0"/>
              <a:t> 2017</a:t>
            </a:r>
            <a:endParaRPr 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268" y="4836557"/>
            <a:ext cx="1989483" cy="202144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68" y="1549947"/>
            <a:ext cx="2546752" cy="436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81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4" y="2790558"/>
            <a:ext cx="4572000" cy="3124200"/>
          </a:xfrm>
          <a:prstGeom prst="rect">
            <a:avLst/>
          </a:prstGeom>
        </p:spPr>
      </p:pic>
      <p:graphicFrame>
        <p:nvGraphicFramePr>
          <p:cNvPr id="2" name="オブジェクト 1"/>
          <p:cNvGraphicFramePr>
            <a:graphicFrameLocks noChangeAspect="1"/>
          </p:cNvGraphicFramePr>
          <p:nvPr>
            <p:extLst/>
          </p:nvPr>
        </p:nvGraphicFramePr>
        <p:xfrm>
          <a:off x="4141079" y="965576"/>
          <a:ext cx="44831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3" name="Equation" r:id="rId4" imgW="4483080" imgH="1295280" progId="Equation.DSMT4">
                  <p:embed/>
                </p:oleObj>
              </mc:Choice>
              <mc:Fallback>
                <p:oleObj name="Equation" r:id="rId4" imgW="4483080" imgH="1295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1079" y="965576"/>
                        <a:ext cx="44831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テキスト ボックス 5"/>
          <p:cNvSpPr txBox="1">
            <a:spLocks noChangeArrowheads="1"/>
          </p:cNvSpPr>
          <p:nvPr/>
        </p:nvSpPr>
        <p:spPr bwMode="auto">
          <a:xfrm>
            <a:off x="431540" y="422889"/>
            <a:ext cx="63498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400" dirty="0">
                <a:latin typeface="Arial Rounded MT Bold" pitchFamily="34" charset="0"/>
              </a:rPr>
              <a:t>Damping and phase delay of a magnetic field</a:t>
            </a:r>
          </a:p>
        </p:txBody>
      </p:sp>
      <p:sp>
        <p:nvSpPr>
          <p:cNvPr id="23" name="テキスト ボックス 20"/>
          <p:cNvSpPr txBox="1">
            <a:spLocks noChangeArrowheads="1"/>
          </p:cNvSpPr>
          <p:nvPr/>
        </p:nvSpPr>
        <p:spPr bwMode="auto">
          <a:xfrm>
            <a:off x="5532070" y="5637453"/>
            <a:ext cx="34948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1400" dirty="0">
                <a:latin typeface="Arial" charset="0"/>
              </a:rPr>
              <a:t>A.W. Chao and M. </a:t>
            </a:r>
            <a:r>
              <a:rPr lang="en-US" altLang="ja-JP" sz="1400" dirty="0" err="1">
                <a:latin typeface="Arial" charset="0"/>
              </a:rPr>
              <a:t>Tigner</a:t>
            </a:r>
            <a:r>
              <a:rPr lang="en-US" altLang="ja-JP" sz="1400" dirty="0">
                <a:latin typeface="Arial" charset="0"/>
              </a:rPr>
              <a:t>, Editors,</a:t>
            </a:r>
          </a:p>
          <a:p>
            <a:r>
              <a:rPr lang="en-US" altLang="ja-JP" sz="1400" dirty="0">
                <a:latin typeface="Arial" charset="0"/>
              </a:rPr>
              <a:t>Handbook of</a:t>
            </a:r>
          </a:p>
          <a:p>
            <a:r>
              <a:rPr lang="en-US" altLang="ja-JP" sz="1400" dirty="0">
                <a:latin typeface="Arial" charset="0"/>
              </a:rPr>
              <a:t>Accelerator Physics and Engineering,</a:t>
            </a:r>
          </a:p>
          <a:p>
            <a:r>
              <a:rPr lang="en-US" altLang="ja-JP" sz="1400" dirty="0">
                <a:latin typeface="Arial" charset="0"/>
              </a:rPr>
              <a:t>World Scientific, Singapore (1999), p. 268</a:t>
            </a:r>
          </a:p>
        </p:txBody>
      </p:sp>
      <p:sp>
        <p:nvSpPr>
          <p:cNvPr id="24" name="テキスト ボックス 20"/>
          <p:cNvSpPr txBox="1">
            <a:spLocks noChangeArrowheads="1"/>
          </p:cNvSpPr>
          <p:nvPr/>
        </p:nvSpPr>
        <p:spPr bwMode="auto">
          <a:xfrm>
            <a:off x="4726144" y="2260976"/>
            <a:ext cx="40398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000" dirty="0">
                <a:solidFill>
                  <a:srgbClr val="FF0000"/>
                </a:solidFill>
                <a:latin typeface="Arial" charset="0"/>
              </a:rPr>
              <a:t>Damping ratio</a:t>
            </a:r>
            <a:r>
              <a:rPr lang="en-US" altLang="ja-JP" sz="2000" dirty="0">
                <a:latin typeface="Arial" charset="0"/>
              </a:rPr>
              <a:t>            </a:t>
            </a:r>
            <a:r>
              <a:rPr lang="en-US" altLang="ja-JP" sz="2000" dirty="0">
                <a:solidFill>
                  <a:srgbClr val="0000FF"/>
                </a:solidFill>
                <a:latin typeface="Arial" charset="0"/>
              </a:rPr>
              <a:t>Phase </a:t>
            </a:r>
            <a:r>
              <a:rPr lang="en-US" altLang="ja-JP" sz="2000" dirty="0" smtClean="0">
                <a:solidFill>
                  <a:srgbClr val="0000FF"/>
                </a:solidFill>
                <a:latin typeface="Arial" charset="0"/>
              </a:rPr>
              <a:t>delay</a:t>
            </a:r>
            <a:endParaRPr lang="en-US" altLang="ja-JP" sz="2000" dirty="0">
              <a:solidFill>
                <a:srgbClr val="0000FF"/>
              </a:solidFill>
              <a:latin typeface="Arial" charset="0"/>
            </a:endParaRPr>
          </a:p>
        </p:txBody>
      </p:sp>
      <p:graphicFrame>
        <p:nvGraphicFramePr>
          <p:cNvPr id="26" name="オブジェクト 25"/>
          <p:cNvGraphicFramePr>
            <a:graphicFrameLocks noChangeAspect="1"/>
          </p:cNvGraphicFramePr>
          <p:nvPr>
            <p:extLst/>
          </p:nvPr>
        </p:nvGraphicFramePr>
        <p:xfrm>
          <a:off x="5133975" y="2847975"/>
          <a:ext cx="3924300" cy="256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4" name="Equation" r:id="rId6" imgW="3924000" imgH="2565360" progId="Equation.DSMT4">
                  <p:embed/>
                </p:oleObj>
              </mc:Choice>
              <mc:Fallback>
                <p:oleObj name="Equation" r:id="rId6" imgW="3924000" imgH="2565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3975" y="2847975"/>
                        <a:ext cx="3924300" cy="256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1" t="38906" r="54454" b="29613"/>
          <a:stretch/>
        </p:blipFill>
        <p:spPr>
          <a:xfrm>
            <a:off x="2125494" y="854691"/>
            <a:ext cx="1510841" cy="187457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96333" y="5992456"/>
            <a:ext cx="45268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Red: outer radius = </a:t>
            </a:r>
            <a:r>
              <a:rPr lang="en-US" altLang="ja-JP" dirty="0" smtClean="0"/>
              <a:t>51</a:t>
            </a:r>
            <a:r>
              <a:rPr lang="en-US" dirty="0" smtClean="0"/>
              <a:t>mm, thickness = 6mm</a:t>
            </a:r>
            <a:br>
              <a:rPr lang="en-US" dirty="0" smtClean="0"/>
            </a:br>
            <a:r>
              <a:rPr lang="en-US" dirty="0" smtClean="0"/>
              <a:t>Green: </a:t>
            </a:r>
            <a:r>
              <a:rPr lang="en-US" altLang="ja-JP" dirty="0"/>
              <a:t>outer radius = </a:t>
            </a:r>
            <a:r>
              <a:rPr lang="en-US" altLang="ja-JP" dirty="0" smtClean="0"/>
              <a:t>48mm</a:t>
            </a:r>
            <a:r>
              <a:rPr lang="en-US" altLang="ja-JP" dirty="0"/>
              <a:t>, thickness = </a:t>
            </a:r>
            <a:r>
              <a:rPr lang="en-US" altLang="ja-JP" dirty="0" smtClean="0"/>
              <a:t>3mm</a:t>
            </a:r>
          </a:p>
          <a:p>
            <a:r>
              <a:rPr lang="en-US" dirty="0" smtClean="0"/>
              <a:t>Blue: </a:t>
            </a:r>
            <a:r>
              <a:rPr lang="en-US" altLang="ja-JP" dirty="0"/>
              <a:t>outer radius = </a:t>
            </a:r>
            <a:r>
              <a:rPr lang="en-US" altLang="ja-JP" dirty="0" smtClean="0"/>
              <a:t>42mm</a:t>
            </a:r>
            <a:r>
              <a:rPr lang="en-US" altLang="ja-JP" dirty="0"/>
              <a:t>, thickness = </a:t>
            </a:r>
            <a:r>
              <a:rPr lang="en-US" altLang="ja-JP" dirty="0" smtClean="0"/>
              <a:t>2mm</a:t>
            </a:r>
            <a:endParaRPr lang="en-US" dirty="0"/>
          </a:p>
        </p:txBody>
      </p:sp>
      <p:cxnSp>
        <p:nvCxnSpPr>
          <p:cNvPr id="8" name="直線コネクタ 7"/>
          <p:cNvCxnSpPr/>
          <p:nvPr/>
        </p:nvCxnSpPr>
        <p:spPr>
          <a:xfrm flipV="1">
            <a:off x="3493159" y="3089585"/>
            <a:ext cx="0" cy="23653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550494" y="3162946"/>
            <a:ext cx="2942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 difference: ~ 5 degrees</a:t>
            </a:r>
            <a:br>
              <a:rPr lang="en-US" dirty="0" smtClean="0"/>
            </a:br>
            <a:r>
              <a:rPr lang="en-US" dirty="0" smtClean="0"/>
              <a:t>@77Hz among coils</a:t>
            </a:r>
            <a:endParaRPr 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725103" y="145043"/>
            <a:ext cx="694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T. Oki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184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テキスト ボックス 5"/>
          <p:cNvSpPr txBox="1">
            <a:spLocks noChangeArrowheads="1"/>
          </p:cNvSpPr>
          <p:nvPr/>
        </p:nvSpPr>
        <p:spPr bwMode="auto">
          <a:xfrm>
            <a:off x="360363" y="360363"/>
            <a:ext cx="62969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400" dirty="0">
                <a:latin typeface="Arial" charset="0"/>
              </a:rPr>
              <a:t>Conceptual drawing for 3 type of beam pipes</a:t>
            </a:r>
          </a:p>
        </p:txBody>
      </p:sp>
      <p:pic>
        <p:nvPicPr>
          <p:cNvPr id="8" name="Picture 2" descr="C:\Users\suetsugu\Desktop\HER_f80_Cross_ZD_K_1 A4_PDF (1)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1" t="21756" r="9478" b="13374"/>
          <a:stretch/>
        </p:blipFill>
        <p:spPr bwMode="auto">
          <a:xfrm rot="16200000">
            <a:off x="1436067" y="1631389"/>
            <a:ext cx="202538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ボックス 20"/>
          <p:cNvSpPr txBox="1">
            <a:spLocks noChangeArrowheads="1"/>
          </p:cNvSpPr>
          <p:nvPr/>
        </p:nvSpPr>
        <p:spPr bwMode="auto">
          <a:xfrm>
            <a:off x="749732" y="822028"/>
            <a:ext cx="322075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000" dirty="0">
                <a:latin typeface="Arial" charset="0"/>
              </a:rPr>
              <a:t>ZDS1{L, R}P</a:t>
            </a:r>
            <a:endParaRPr lang="en-US" altLang="ja-JP" sz="2000" dirty="0">
              <a:solidFill>
                <a:srgbClr val="FF0000"/>
              </a:solidFill>
              <a:latin typeface="Arial" charset="0"/>
            </a:endParaRPr>
          </a:p>
          <a:p>
            <a:pPr lvl="1"/>
            <a:r>
              <a:rPr lang="en-US" altLang="ja-JP" sz="2000" dirty="0">
                <a:latin typeface="Arial" charset="0"/>
              </a:rPr>
              <a:t>Inner diameter: 80 mm</a:t>
            </a:r>
          </a:p>
          <a:p>
            <a:pPr lvl="1"/>
            <a:r>
              <a:rPr lang="en-US" altLang="ja-JP" sz="2000" dirty="0">
                <a:latin typeface="Arial" charset="0"/>
              </a:rPr>
              <a:t>Thickness: </a:t>
            </a:r>
            <a:r>
              <a:rPr lang="en-US" altLang="ja-JP" sz="2000" dirty="0">
                <a:solidFill>
                  <a:srgbClr val="FF0000"/>
                </a:solidFill>
                <a:latin typeface="Arial" charset="0"/>
              </a:rPr>
              <a:t>2 mm</a:t>
            </a:r>
          </a:p>
        </p:txBody>
      </p:sp>
      <p:pic>
        <p:nvPicPr>
          <p:cNvPr id="14" name="Picture 2" descr="C:\Users\suetsugu\Desktop\f90x220_SUS_Arc_NP_Cross_ZD_1 A4_PDF (1)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6" t="15003" r="11965" b="10200"/>
          <a:stretch/>
        </p:blipFill>
        <p:spPr bwMode="auto">
          <a:xfrm rot="16200000">
            <a:off x="4665711" y="3441383"/>
            <a:ext cx="1985774" cy="319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ボックス 20"/>
          <p:cNvSpPr txBox="1">
            <a:spLocks noChangeArrowheads="1"/>
          </p:cNvSpPr>
          <p:nvPr/>
        </p:nvSpPr>
        <p:spPr bwMode="auto">
          <a:xfrm>
            <a:off x="4637626" y="822028"/>
            <a:ext cx="34724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000" dirty="0">
                <a:latin typeface="Arial" charset="0"/>
              </a:rPr>
              <a:t>ZDS2{L, R}P</a:t>
            </a:r>
          </a:p>
          <a:p>
            <a:pPr lvl="1"/>
            <a:r>
              <a:rPr lang="en-US" altLang="ja-JP" sz="2000" dirty="0">
                <a:latin typeface="Arial" charset="0"/>
              </a:rPr>
              <a:t>Inner diameter: 90 mm</a:t>
            </a:r>
          </a:p>
          <a:p>
            <a:pPr lvl="1"/>
            <a:r>
              <a:rPr lang="en-US" altLang="ja-JP" sz="2000" dirty="0">
                <a:latin typeface="Arial" charset="0"/>
              </a:rPr>
              <a:t>Thickness: </a:t>
            </a:r>
            <a:r>
              <a:rPr lang="en-US" altLang="ja-JP" sz="2000" dirty="0">
                <a:solidFill>
                  <a:srgbClr val="FF0000"/>
                </a:solidFill>
                <a:latin typeface="Arial" charset="0"/>
              </a:rPr>
              <a:t>3 mm</a:t>
            </a:r>
            <a:endParaRPr lang="en-US" altLang="ja-JP" sz="2000" dirty="0">
              <a:latin typeface="Arial" charset="0"/>
            </a:endParaRPr>
          </a:p>
          <a:p>
            <a:pPr lvl="1"/>
            <a:r>
              <a:rPr lang="en-US" altLang="ja-JP" sz="2000" dirty="0">
                <a:latin typeface="Arial" charset="0"/>
              </a:rPr>
              <a:t>10 </a:t>
            </a:r>
            <a:r>
              <a:rPr lang="en-US" altLang="ja-JP" sz="2000" dirty="0">
                <a:latin typeface="Symbol" panose="05050102010706020507" pitchFamily="18" charset="2"/>
              </a:rPr>
              <a:t>m</a:t>
            </a:r>
            <a:r>
              <a:rPr lang="en-US" altLang="ja-JP" sz="2000" dirty="0">
                <a:latin typeface="Arial" charset="0"/>
              </a:rPr>
              <a:t>m Cu coating inside.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153413" y="6158008"/>
            <a:ext cx="1580882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Y. </a:t>
            </a:r>
            <a:r>
              <a:rPr kumimoji="1"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Suetsugu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5418328" y="2117863"/>
            <a:ext cx="3315967" cy="2138651"/>
            <a:chOff x="1054566" y="2204649"/>
            <a:chExt cx="3315967" cy="2138651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4835" y="2258781"/>
              <a:ext cx="2856411" cy="2084519"/>
            </a:xfrm>
            <a:prstGeom prst="rect">
              <a:avLst/>
            </a:prstGeom>
          </p:spPr>
        </p:pic>
        <p:sp>
          <p:nvSpPr>
            <p:cNvPr id="2" name="正方形/長方形 1"/>
            <p:cNvSpPr/>
            <p:nvPr/>
          </p:nvSpPr>
          <p:spPr>
            <a:xfrm>
              <a:off x="3685194" y="2204649"/>
              <a:ext cx="685339" cy="3239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1054566" y="3026459"/>
              <a:ext cx="685339" cy="3239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" name="テキスト ボックス 20"/>
          <p:cNvSpPr txBox="1">
            <a:spLocks noChangeArrowheads="1"/>
          </p:cNvSpPr>
          <p:nvPr/>
        </p:nvSpPr>
        <p:spPr bwMode="auto">
          <a:xfrm>
            <a:off x="749732" y="4041736"/>
            <a:ext cx="34724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000" dirty="0">
                <a:latin typeface="Arial" charset="0"/>
              </a:rPr>
              <a:t>ZDS{3, 4}{L, R}P</a:t>
            </a:r>
            <a:endParaRPr lang="en-US" altLang="ja-JP" sz="2000" dirty="0">
              <a:solidFill>
                <a:srgbClr val="FF0000"/>
              </a:solidFill>
              <a:latin typeface="Arial" charset="0"/>
            </a:endParaRPr>
          </a:p>
          <a:p>
            <a:pPr lvl="1"/>
            <a:r>
              <a:rPr lang="en-US" altLang="ja-JP" sz="2000" dirty="0">
                <a:latin typeface="Arial" charset="0"/>
              </a:rPr>
              <a:t>Inner diameter: 90 mm</a:t>
            </a:r>
          </a:p>
          <a:p>
            <a:pPr lvl="1"/>
            <a:r>
              <a:rPr lang="en-US" altLang="ja-JP" sz="2000" dirty="0">
                <a:latin typeface="Arial" charset="0"/>
              </a:rPr>
              <a:t>Thickness: 6 mm</a:t>
            </a:r>
          </a:p>
          <a:p>
            <a:pPr lvl="1"/>
            <a:r>
              <a:rPr lang="en-US" altLang="ja-JP" sz="2000" dirty="0">
                <a:latin typeface="Arial" charset="0"/>
              </a:rPr>
              <a:t>10 </a:t>
            </a:r>
            <a:r>
              <a:rPr lang="en-US" altLang="ja-JP" sz="2000" dirty="0">
                <a:latin typeface="Symbol" panose="05050102010706020507" pitchFamily="18" charset="2"/>
              </a:rPr>
              <a:t>m</a:t>
            </a:r>
            <a:r>
              <a:rPr lang="en-US" altLang="ja-JP" sz="2000" dirty="0">
                <a:latin typeface="Arial" charset="0"/>
              </a:rPr>
              <a:t>m Cu coating inside.</a:t>
            </a:r>
          </a:p>
        </p:txBody>
      </p:sp>
      <p:sp>
        <p:nvSpPr>
          <p:cNvPr id="19" name="テキスト ボックス 20"/>
          <p:cNvSpPr txBox="1">
            <a:spLocks noChangeArrowheads="1"/>
          </p:cNvSpPr>
          <p:nvPr/>
        </p:nvSpPr>
        <p:spPr bwMode="auto">
          <a:xfrm>
            <a:off x="2527047" y="6158008"/>
            <a:ext cx="36471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000" dirty="0">
                <a:solidFill>
                  <a:srgbClr val="FF0000"/>
                </a:solidFill>
                <a:latin typeface="Arial" charset="0"/>
              </a:rPr>
              <a:t>All pipes are made of SS316L.</a:t>
            </a:r>
          </a:p>
        </p:txBody>
      </p:sp>
    </p:spTree>
    <p:extLst>
      <p:ext uri="{BB962C8B-B14F-4D97-AF65-F5344CB8AC3E}">
        <p14:creationId xmlns:p14="http://schemas.microsoft.com/office/powerpoint/2010/main" val="854493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5669" y="0"/>
            <a:ext cx="8229600" cy="1143000"/>
          </a:xfrm>
        </p:spPr>
        <p:txBody>
          <a:bodyPr/>
          <a:lstStyle/>
          <a:p>
            <a:r>
              <a:rPr lang="en-US" sz="4000" dirty="0" smtClean="0"/>
              <a:t>Effect of </a:t>
            </a:r>
            <a:r>
              <a:rPr lang="en-US" sz="4000" smtClean="0"/>
              <a:t>phase difference among coils</a:t>
            </a:r>
            <a:endParaRPr lang="en-US" sz="400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41" y="1204485"/>
            <a:ext cx="3447638" cy="209996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41" y="4501438"/>
            <a:ext cx="3556701" cy="218838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8498" y="1204485"/>
            <a:ext cx="3621756" cy="2156722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6906261" y="4132106"/>
            <a:ext cx="1297150" cy="369332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altLang="ja-JP"/>
              <a:t>Phase 2 4x8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87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テキスト ボックス 5"/>
          <p:cNvSpPr txBox="1">
            <a:spLocks noChangeArrowheads="1"/>
          </p:cNvSpPr>
          <p:nvPr/>
        </p:nvSpPr>
        <p:spPr bwMode="auto">
          <a:xfrm>
            <a:off x="360363" y="360363"/>
            <a:ext cx="64844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400" dirty="0">
                <a:latin typeface="Arial Rounded MT Bold" pitchFamily="34" charset="0"/>
              </a:rPr>
              <a:t>Damping of magnetic field due to eddy current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998" y="822028"/>
            <a:ext cx="4440072" cy="532808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1" t="38906" r="54454" b="29613"/>
          <a:stretch/>
        </p:blipFill>
        <p:spPr>
          <a:xfrm>
            <a:off x="2584357" y="943212"/>
            <a:ext cx="1270809" cy="1576758"/>
          </a:xfrm>
          <a:prstGeom prst="rect">
            <a:avLst/>
          </a:prstGeom>
        </p:spPr>
      </p:pic>
      <p:sp>
        <p:nvSpPr>
          <p:cNvPr id="6" name="テキスト ボックス 20"/>
          <p:cNvSpPr txBox="1">
            <a:spLocks noChangeArrowheads="1"/>
          </p:cNvSpPr>
          <p:nvPr/>
        </p:nvSpPr>
        <p:spPr bwMode="auto">
          <a:xfrm>
            <a:off x="430120" y="5196007"/>
            <a:ext cx="34948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1400" dirty="0">
                <a:latin typeface="Arial" charset="0"/>
              </a:rPr>
              <a:t>A.W. Chao and M. </a:t>
            </a:r>
            <a:r>
              <a:rPr lang="en-US" altLang="ja-JP" sz="1400" dirty="0" err="1">
                <a:latin typeface="Arial" charset="0"/>
              </a:rPr>
              <a:t>Tigner</a:t>
            </a:r>
            <a:r>
              <a:rPr lang="en-US" altLang="ja-JP" sz="1400" dirty="0">
                <a:latin typeface="Arial" charset="0"/>
              </a:rPr>
              <a:t>, Editors,</a:t>
            </a:r>
          </a:p>
          <a:p>
            <a:r>
              <a:rPr lang="en-US" altLang="ja-JP" sz="1400" dirty="0">
                <a:latin typeface="Arial" charset="0"/>
              </a:rPr>
              <a:t>Handbook of</a:t>
            </a:r>
          </a:p>
          <a:p>
            <a:r>
              <a:rPr lang="en-US" altLang="ja-JP" sz="1400" dirty="0">
                <a:latin typeface="Arial" charset="0"/>
              </a:rPr>
              <a:t>Accelerator Physics and Engineering,</a:t>
            </a:r>
          </a:p>
          <a:p>
            <a:r>
              <a:rPr lang="en-US" altLang="ja-JP" sz="1400" dirty="0">
                <a:latin typeface="Arial" charset="0"/>
              </a:rPr>
              <a:t>World Scientific, Singapore (1999), p. 268</a:t>
            </a:r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/>
          </p:nvPr>
        </p:nvGraphicFramePr>
        <p:xfrm>
          <a:off x="1024020" y="3153154"/>
          <a:ext cx="22352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7" name="Equation" r:id="rId5" imgW="2234880" imgH="1828800" progId="Equation.DSMT4">
                  <p:embed/>
                </p:oleObj>
              </mc:Choice>
              <mc:Fallback>
                <p:oleObj name="Equation" r:id="rId5" imgW="2234880" imgH="182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4020" y="3153154"/>
                        <a:ext cx="22352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オブジェクト 3"/>
          <p:cNvGraphicFramePr>
            <a:graphicFrameLocks noChangeAspect="1"/>
          </p:cNvGraphicFramePr>
          <p:nvPr>
            <p:extLst/>
          </p:nvPr>
        </p:nvGraphicFramePr>
        <p:xfrm>
          <a:off x="529354" y="2027134"/>
          <a:ext cx="19939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8" name="Equation" r:id="rId7" imgW="1993680" imgH="863280" progId="Equation.DSMT4">
                  <p:embed/>
                </p:oleObj>
              </mc:Choice>
              <mc:Fallback>
                <p:oleObj name="Equation" r:id="rId7" imgW="1993680" imgH="863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354" y="2027134"/>
                        <a:ext cx="199390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テキスト ボックス 20"/>
          <p:cNvSpPr txBox="1">
            <a:spLocks noChangeArrowheads="1"/>
          </p:cNvSpPr>
          <p:nvPr/>
        </p:nvSpPr>
        <p:spPr bwMode="auto">
          <a:xfrm>
            <a:off x="360363" y="1331481"/>
            <a:ext cx="17812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000" dirty="0">
                <a:solidFill>
                  <a:srgbClr val="FF0000"/>
                </a:solidFill>
                <a:latin typeface="Arial" charset="0"/>
              </a:rPr>
              <a:t>Damping ratio</a:t>
            </a:r>
            <a:endParaRPr lang="en-US" altLang="ja-JP" sz="20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0" name="テキスト ボックス 20"/>
          <p:cNvSpPr txBox="1">
            <a:spLocks noChangeArrowheads="1"/>
          </p:cNvSpPr>
          <p:nvPr/>
        </p:nvSpPr>
        <p:spPr bwMode="auto">
          <a:xfrm>
            <a:off x="1336985" y="6241312"/>
            <a:ext cx="67603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000" dirty="0">
                <a:solidFill>
                  <a:srgbClr val="FF0000"/>
                </a:solidFill>
                <a:latin typeface="Arial" charset="0"/>
              </a:rPr>
              <a:t>Resistive and thinner pipe suppresses the damping effect.</a:t>
            </a:r>
          </a:p>
        </p:txBody>
      </p:sp>
      <p:sp>
        <p:nvSpPr>
          <p:cNvPr id="11" name="テキスト ボックス 20"/>
          <p:cNvSpPr txBox="1">
            <a:spLocks noChangeArrowheads="1"/>
          </p:cNvSpPr>
          <p:nvPr/>
        </p:nvSpPr>
        <p:spPr bwMode="auto">
          <a:xfrm>
            <a:off x="6971099" y="5303740"/>
            <a:ext cx="1667123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1k    10k  100k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6608593" y="2070163"/>
            <a:ext cx="121444" cy="3194707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20"/>
          <p:cNvSpPr txBox="1">
            <a:spLocks noChangeArrowheads="1"/>
          </p:cNvSpPr>
          <p:nvPr/>
        </p:nvSpPr>
        <p:spPr bwMode="auto">
          <a:xfrm>
            <a:off x="6998984" y="2119860"/>
            <a:ext cx="10983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000" dirty="0">
                <a:latin typeface="Arial" charset="0"/>
              </a:rPr>
              <a:t>SS316L</a:t>
            </a:r>
          </a:p>
        </p:txBody>
      </p:sp>
      <p:sp>
        <p:nvSpPr>
          <p:cNvPr id="14" name="テキスト ボックス 20"/>
          <p:cNvSpPr txBox="1">
            <a:spLocks noChangeArrowheads="1"/>
          </p:cNvSpPr>
          <p:nvPr/>
        </p:nvSpPr>
        <p:spPr bwMode="auto">
          <a:xfrm>
            <a:off x="5288929" y="2797206"/>
            <a:ext cx="132600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000" dirty="0">
                <a:latin typeface="Arial" charset="0"/>
              </a:rPr>
              <a:t>Copper</a:t>
            </a:r>
          </a:p>
          <a:p>
            <a:r>
              <a:rPr lang="en-US" altLang="ja-JP" sz="2000" dirty="0">
                <a:latin typeface="Arial" charset="0"/>
              </a:rPr>
              <a:t>(KEKB</a:t>
            </a:r>
          </a:p>
          <a:p>
            <a:r>
              <a:rPr lang="en-US" altLang="ja-JP" sz="2000" dirty="0">
                <a:latin typeface="Arial" charset="0"/>
              </a:rPr>
              <a:t>LER pipe)</a:t>
            </a:r>
          </a:p>
        </p:txBody>
      </p:sp>
      <p:sp>
        <p:nvSpPr>
          <p:cNvPr id="16" name="テキスト ボックス 20"/>
          <p:cNvSpPr txBox="1">
            <a:spLocks noChangeArrowheads="1"/>
          </p:cNvSpPr>
          <p:nvPr/>
        </p:nvSpPr>
        <p:spPr bwMode="auto">
          <a:xfrm>
            <a:off x="5897501" y="4563501"/>
            <a:ext cx="14221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2000" dirty="0">
                <a:latin typeface="Arial" charset="0"/>
              </a:rPr>
              <a:t>Dithering</a:t>
            </a:r>
          </a:p>
          <a:p>
            <a:pPr algn="ctr"/>
            <a:r>
              <a:rPr lang="en-US" altLang="ja-JP" sz="2000" dirty="0">
                <a:latin typeface="Arial" charset="0"/>
              </a:rPr>
              <a:t>freq. range</a:t>
            </a:r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6474239" y="4541674"/>
            <a:ext cx="121444" cy="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H="1">
            <a:off x="6739323" y="4546730"/>
            <a:ext cx="121444" cy="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7725103" y="145043"/>
            <a:ext cx="694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T. Oki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2682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"/>
            <a:ext cx="9144000" cy="66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テキスト ボックス 4"/>
          <p:cNvSpPr txBox="1">
            <a:spLocks noChangeArrowheads="1"/>
          </p:cNvSpPr>
          <p:nvPr/>
        </p:nvSpPr>
        <p:spPr bwMode="auto">
          <a:xfrm>
            <a:off x="7853363" y="142875"/>
            <a:ext cx="1339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2800"/>
              <a:t>K. Ohmi</a:t>
            </a:r>
            <a:endParaRPr lang="ja-JP" altLang="en-US" sz="2800"/>
          </a:p>
        </p:txBody>
      </p:sp>
      <p:sp>
        <p:nvSpPr>
          <p:cNvPr id="22531" name="テキスト ボックス 5"/>
          <p:cNvSpPr txBox="1">
            <a:spLocks noChangeArrowheads="1"/>
          </p:cNvSpPr>
          <p:nvPr/>
        </p:nvSpPr>
        <p:spPr bwMode="auto">
          <a:xfrm>
            <a:off x="2801938" y="2695575"/>
            <a:ext cx="1277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>
                <a:latin typeface="Symbol" charset="0"/>
                <a:cs typeface="Symbol" charset="0"/>
              </a:rPr>
              <a:t>b</a:t>
            </a:r>
            <a:r>
              <a:rPr lang="en-US" altLang="ja-JP" sz="1800" baseline="-25000"/>
              <a:t>y</a:t>
            </a:r>
            <a:r>
              <a:rPr lang="en-US" altLang="ja-JP" sz="1800"/>
              <a:t>*~300</a:t>
            </a:r>
            <a:r>
              <a:rPr lang="en-US" altLang="ja-JP" sz="1800">
                <a:latin typeface="Symbol" charset="0"/>
                <a:cs typeface="Symbol" charset="0"/>
              </a:rPr>
              <a:t>m</a:t>
            </a:r>
            <a:r>
              <a:rPr lang="en-US" altLang="ja-JP" sz="1800"/>
              <a:t>m</a:t>
            </a:r>
            <a:endParaRPr lang="ja-JP" altLang="en-US" sz="1800"/>
          </a:p>
        </p:txBody>
      </p:sp>
      <p:sp>
        <p:nvSpPr>
          <p:cNvPr id="22532" name="正方形/長方形 6"/>
          <p:cNvSpPr>
            <a:spLocks noChangeArrowheads="1"/>
          </p:cNvSpPr>
          <p:nvPr/>
        </p:nvSpPr>
        <p:spPr bwMode="auto">
          <a:xfrm>
            <a:off x="2509838" y="3015689"/>
            <a:ext cx="23447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/>
              <a:t>S</a:t>
            </a:r>
            <a:r>
              <a:rPr lang="en-US" altLang="ja-JP" baseline="-25000" dirty="0"/>
              <a:t>waist</a:t>
            </a:r>
            <a:r>
              <a:rPr lang="en-US" altLang="ja-JP" dirty="0"/>
              <a:t>:1/10 </a:t>
            </a:r>
            <a:r>
              <a:rPr lang="en-US" altLang="ja-JP" dirty="0">
                <a:latin typeface="Symbol" charset="0"/>
                <a:cs typeface="Symbol" charset="0"/>
              </a:rPr>
              <a:t>b</a:t>
            </a:r>
            <a:r>
              <a:rPr lang="en-US" altLang="ja-JP" baseline="-25000" dirty="0"/>
              <a:t>y</a:t>
            </a:r>
            <a:r>
              <a:rPr lang="en-US" altLang="ja-JP" dirty="0"/>
              <a:t>* (~30</a:t>
            </a:r>
            <a:r>
              <a:rPr lang="en-US" altLang="ja-JP" dirty="0">
                <a:latin typeface="Symbol" charset="0"/>
                <a:cs typeface="Symbol" charset="0"/>
              </a:rPr>
              <a:t>m</a:t>
            </a:r>
            <a:r>
              <a:rPr lang="en-US" altLang="ja-JP" dirty="0"/>
              <a:t>m)</a:t>
            </a:r>
          </a:p>
          <a:p>
            <a:r>
              <a:rPr lang="en-US" altLang="ja-JP" dirty="0"/>
              <a:t>-&gt; </a:t>
            </a:r>
            <a:r>
              <a:rPr lang="en-US" altLang="ja-JP" dirty="0" err="1"/>
              <a:t>Lum</a:t>
            </a:r>
            <a:r>
              <a:rPr lang="en-US" altLang="ja-JP" dirty="0"/>
              <a:t>. Loss ~ 3.5% </a:t>
            </a:r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541418" y="3531529"/>
            <a:ext cx="2557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Symbol" charset="2"/>
                <a:cs typeface="Symbol" charset="2"/>
              </a:rPr>
              <a:t>D</a:t>
            </a:r>
            <a:r>
              <a:rPr kumimoji="1" lang="en-US" altLang="ja-JP" dirty="0" err="1" smtClean="0"/>
              <a:t>x</a:t>
            </a:r>
            <a:r>
              <a:rPr kumimoji="1" lang="en-US" altLang="ja-JP" dirty="0" smtClean="0"/>
              <a:t> = Tan[2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f</a:t>
            </a:r>
            <a:r>
              <a:rPr kumimoji="1" lang="en-US" altLang="ja-JP" dirty="0" smtClean="0"/>
              <a:t>]*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D</a:t>
            </a:r>
            <a:r>
              <a:rPr kumimoji="1" lang="en-US" altLang="ja-JP" dirty="0" smtClean="0"/>
              <a:t>s</a:t>
            </a:r>
          </a:p>
          <a:p>
            <a:r>
              <a:rPr lang="en-US" altLang="ja-JP" dirty="0" smtClean="0">
                <a:latin typeface="Symbol" charset="2"/>
                <a:cs typeface="Symbol" charset="2"/>
              </a:rPr>
              <a:t>D</a:t>
            </a:r>
            <a:r>
              <a:rPr lang="en-US" altLang="ja-JP" dirty="0" smtClean="0"/>
              <a:t>s=30</a:t>
            </a:r>
            <a:r>
              <a:rPr lang="en-US" altLang="ja-JP" dirty="0" smtClean="0">
                <a:latin typeface="Symbol" charset="0"/>
                <a:cs typeface="Symbol" charset="0"/>
              </a:rPr>
              <a:t>m</a:t>
            </a:r>
            <a:r>
              <a:rPr lang="en-US" altLang="ja-JP" dirty="0" smtClean="0"/>
              <a:t>m -&gt; </a:t>
            </a:r>
            <a:r>
              <a:rPr lang="en-US" altLang="ja-JP" dirty="0" err="1">
                <a:latin typeface="Symbol" charset="2"/>
                <a:cs typeface="Symbol" charset="2"/>
              </a:rPr>
              <a:t>D</a:t>
            </a:r>
            <a:r>
              <a:rPr lang="en-US" altLang="ja-JP" dirty="0" err="1"/>
              <a:t>x</a:t>
            </a:r>
            <a:r>
              <a:rPr lang="en-US" altLang="ja-JP" dirty="0"/>
              <a:t> = </a:t>
            </a:r>
            <a:r>
              <a:rPr lang="en-US" altLang="ja-JP" dirty="0" smtClean="0"/>
              <a:t>=2.5</a:t>
            </a:r>
            <a:r>
              <a:rPr lang="en-US" altLang="ja-JP" dirty="0" smtClean="0">
                <a:latin typeface="Symbol" charset="0"/>
                <a:cs typeface="Symbol" charset="0"/>
              </a:rPr>
              <a:t>m</a:t>
            </a:r>
            <a:r>
              <a:rPr lang="en-US" altLang="ja-JP" dirty="0" smtClean="0"/>
              <a:t>m</a:t>
            </a:r>
            <a:endParaRPr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3486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err="1" smtClean="0">
                <a:solidFill>
                  <a:srgbClr val="000090"/>
                </a:solidFill>
                <a:latin typeface="Marker Felt"/>
                <a:cs typeface="Marker Felt"/>
              </a:rPr>
              <a:t>SuperKEKB</a:t>
            </a:r>
            <a:r>
              <a:rPr kumimoji="1" lang="en-US" altLang="ja-JP" dirty="0" smtClean="0">
                <a:solidFill>
                  <a:srgbClr val="000090"/>
                </a:solidFill>
                <a:latin typeface="Marker Felt"/>
                <a:cs typeface="Marker Felt"/>
              </a:rPr>
              <a:t> commissioning phases</a:t>
            </a:r>
            <a:endParaRPr kumimoji="1" lang="ja-JP" altLang="en-US" dirty="0">
              <a:solidFill>
                <a:srgbClr val="000090"/>
              </a:solidFill>
              <a:latin typeface="Marker Felt"/>
              <a:cs typeface="Marker Felt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5607" y="2744565"/>
            <a:ext cx="2828419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Phase 1</a:t>
            </a:r>
          </a:p>
          <a:p>
            <a:r>
              <a:rPr lang="en-US" altLang="ja-JP" sz="2400" dirty="0" smtClean="0"/>
              <a:t>w/o QCS and Belle II</a:t>
            </a:r>
          </a:p>
          <a:p>
            <a:endParaRPr kumimoji="1" lang="en-US" altLang="ja-JP" sz="2400" dirty="0"/>
          </a:p>
          <a:p>
            <a:r>
              <a:rPr lang="en-US" altLang="ja-JP" sz="2400" dirty="0" smtClean="0"/>
              <a:t>vacuum scrubbing</a:t>
            </a:r>
          </a:p>
          <a:p>
            <a:r>
              <a:rPr kumimoji="1" lang="en-US" altLang="ja-JP" sz="2400" dirty="0" smtClean="0"/>
              <a:t>basic machine tuning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608971" y="2760464"/>
            <a:ext cx="2485777" cy="29854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Phase 2</a:t>
            </a:r>
          </a:p>
          <a:p>
            <a:r>
              <a:rPr lang="en-US" altLang="ja-JP" sz="2400" dirty="0" smtClean="0"/>
              <a:t>w/QCS and Belle II</a:t>
            </a:r>
          </a:p>
          <a:p>
            <a:r>
              <a:rPr lang="en-US" altLang="ja-JP" sz="2000" dirty="0" smtClean="0"/>
              <a:t>w/o Vertex detector</a:t>
            </a:r>
          </a:p>
          <a:p>
            <a:endParaRPr kumimoji="1" lang="en-US" altLang="ja-JP" sz="2400" dirty="0"/>
          </a:p>
          <a:p>
            <a:r>
              <a:rPr lang="en-US" altLang="ja-JP" sz="2400" dirty="0" smtClean="0"/>
              <a:t>BKG study</a:t>
            </a:r>
          </a:p>
          <a:p>
            <a:r>
              <a:rPr lang="en-US" altLang="ja-JP" sz="2400" dirty="0" smtClean="0"/>
              <a:t>Luminosity tuning</a:t>
            </a:r>
          </a:p>
          <a:p>
            <a:r>
              <a:rPr lang="en-US" altLang="ja-JP" sz="2400" dirty="0" smtClean="0"/>
              <a:t>Target luminosity:</a:t>
            </a:r>
            <a:br>
              <a:rPr lang="en-US" altLang="ja-JP" sz="2400" dirty="0" smtClean="0"/>
            </a:br>
            <a:r>
              <a:rPr lang="en-US" altLang="ja-JP" sz="2400" dirty="0" smtClean="0"/>
              <a:t>1~2 </a:t>
            </a:r>
            <a:r>
              <a:rPr lang="en-US" altLang="ja-JP" sz="2400" dirty="0" smtClean="0"/>
              <a:t>x 10</a:t>
            </a:r>
            <a:r>
              <a:rPr lang="en-US" altLang="ja-JP" sz="2400" baseline="30000" dirty="0" smtClean="0"/>
              <a:t>34</a:t>
            </a:r>
            <a:r>
              <a:rPr lang="en-US" altLang="ja-JP" sz="2400" dirty="0" smtClean="0"/>
              <a:t> cm</a:t>
            </a:r>
            <a:r>
              <a:rPr lang="en-US" altLang="ja-JP" sz="2400" baseline="30000" dirty="0" smtClean="0"/>
              <a:t>-2</a:t>
            </a:r>
            <a:r>
              <a:rPr lang="en-US" altLang="ja-JP" sz="2400" dirty="0" smtClean="0"/>
              <a:t> s</a:t>
            </a:r>
            <a:r>
              <a:rPr lang="en-US" altLang="ja-JP" sz="2400" baseline="30000" dirty="0" smtClean="0"/>
              <a:t>-1</a:t>
            </a:r>
            <a:endParaRPr kumimoji="1" lang="ja-JP" altLang="en-US" sz="2400" baseline="30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709199" y="2744565"/>
            <a:ext cx="2422959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Phase 3</a:t>
            </a:r>
          </a:p>
          <a:p>
            <a:r>
              <a:rPr lang="en-US" altLang="ja-JP" sz="2400" dirty="0" smtClean="0"/>
              <a:t>Physics Run</a:t>
            </a:r>
          </a:p>
          <a:p>
            <a:endParaRPr kumimoji="1" lang="en-US" altLang="ja-JP" sz="2400" dirty="0"/>
          </a:p>
          <a:p>
            <a:endParaRPr lang="en-US" altLang="ja-JP" sz="2400" dirty="0" smtClean="0"/>
          </a:p>
          <a:p>
            <a:r>
              <a:rPr lang="en-US" altLang="ja-JP" sz="2400" dirty="0" smtClean="0"/>
              <a:t>Luminosity tuning</a:t>
            </a:r>
            <a:endParaRPr kumimoji="1" lang="ja-JP" altLang="en-US" sz="2400" dirty="0"/>
          </a:p>
        </p:txBody>
      </p:sp>
      <p:sp>
        <p:nvSpPr>
          <p:cNvPr id="8" name="右矢印 7"/>
          <p:cNvSpPr/>
          <p:nvPr/>
        </p:nvSpPr>
        <p:spPr>
          <a:xfrm>
            <a:off x="2924026" y="3536530"/>
            <a:ext cx="684945" cy="5325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右矢印 8"/>
          <p:cNvSpPr/>
          <p:nvPr/>
        </p:nvSpPr>
        <p:spPr>
          <a:xfrm>
            <a:off x="6094748" y="3536530"/>
            <a:ext cx="684945" cy="5325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39486" y="2231571"/>
            <a:ext cx="227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Feb. 2016 ~ June 2016</a:t>
            </a:r>
            <a:endParaRPr 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51920" y="5606887"/>
            <a:ext cx="1508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Already done!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608971" y="2231571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Feb. 2018 ~ July 2018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754354" y="2243822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autumn 2018</a:t>
            </a:r>
            <a:endParaRPr 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091543" y="6010484"/>
            <a:ext cx="4114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Damping ring commissioning: ~ Dec. 2017</a:t>
            </a:r>
            <a:endParaRPr 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0408" y="5052889"/>
            <a:ext cx="185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No beam collision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3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Luminosity degradation due to horizontal orbit shift at IP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 l="-37926" r="-37926"/>
          <a:stretch>
            <a:fillRect/>
          </a:stretch>
        </p:blipFill>
        <p:spPr>
          <a:xfrm>
            <a:off x="-939800" y="1515534"/>
            <a:ext cx="9852812" cy="5418667"/>
          </a:xfrm>
        </p:spPr>
      </p:pic>
      <p:sp>
        <p:nvSpPr>
          <p:cNvPr id="3" name="テキスト ボックス 2"/>
          <p:cNvSpPr txBox="1"/>
          <p:nvPr/>
        </p:nvSpPr>
        <p:spPr>
          <a:xfrm>
            <a:off x="6874934" y="187113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baseline="-25000" smtClean="0"/>
              <a:t>y</a:t>
            </a:r>
            <a:r>
              <a:rPr lang="en-US" baseline="30000" dirty="0" smtClean="0"/>
              <a:t>*</a:t>
            </a:r>
            <a:endParaRPr lang="en-US" baseline="30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74934" y="2193670"/>
            <a:ext cx="2888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8</a:t>
            </a:r>
          </a:p>
          <a:p>
            <a:r>
              <a:rPr lang="en-US" sz="1600" dirty="0" smtClean="0"/>
              <a:t>4</a:t>
            </a:r>
          </a:p>
          <a:p>
            <a:r>
              <a:rPr lang="en-US" sz="1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5310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グループ化 29"/>
          <p:cNvGrpSpPr/>
          <p:nvPr/>
        </p:nvGrpSpPr>
        <p:grpSpPr>
          <a:xfrm>
            <a:off x="869917" y="718086"/>
            <a:ext cx="3871130" cy="3722830"/>
            <a:chOff x="427568" y="1222138"/>
            <a:chExt cx="3871130" cy="3722830"/>
          </a:xfrm>
        </p:grpSpPr>
        <p:pic>
          <p:nvPicPr>
            <p:cNvPr id="25" name="Picture 12" descr="IntegAmp"/>
            <p:cNvPicPr>
              <a:picLocks noChangeAspect="1" noChangeArrowheads="1"/>
            </p:cNvPicPr>
            <p:nvPr/>
          </p:nvPicPr>
          <p:blipFill>
            <a:blip r:embed="rId3" cstate="print"/>
            <a:srcRect l="8948" t="8931" r="44533" b="31740"/>
            <a:stretch>
              <a:fillRect/>
            </a:stretch>
          </p:blipFill>
          <p:spPr bwMode="auto">
            <a:xfrm>
              <a:off x="517698" y="1222138"/>
              <a:ext cx="3781000" cy="3722830"/>
            </a:xfrm>
            <a:prstGeom prst="rect">
              <a:avLst/>
            </a:prstGeom>
            <a:noFill/>
          </p:spPr>
        </p:pic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712087" y="1230684"/>
              <a:ext cx="513026" cy="34347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ja-JP" dirty="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1000</a:t>
              </a:r>
            </a:p>
            <a:p>
              <a:pPr algn="r">
                <a:lnSpc>
                  <a:spcPct val="120000"/>
                </a:lnSpc>
              </a:pPr>
              <a:endParaRPr lang="en-US" altLang="ja-JP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r">
                <a:lnSpc>
                  <a:spcPct val="120000"/>
                </a:lnSpc>
              </a:pPr>
              <a:endParaRPr lang="en-US" altLang="ja-JP" sz="8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r">
                <a:lnSpc>
                  <a:spcPct val="120000"/>
                </a:lnSpc>
              </a:pPr>
              <a:endParaRPr lang="en-US" altLang="ja-JP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r">
                <a:lnSpc>
                  <a:spcPct val="120000"/>
                </a:lnSpc>
              </a:pPr>
              <a:r>
                <a:rPr lang="en-US" altLang="ja-JP" dirty="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100</a:t>
              </a:r>
              <a:endPara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r">
                <a:lnSpc>
                  <a:spcPct val="120000"/>
                </a:lnSpc>
              </a:pPr>
              <a:endParaRPr lang="en-US" altLang="ja-JP" sz="8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r">
                <a:lnSpc>
                  <a:spcPct val="120000"/>
                </a:lnSpc>
              </a:pPr>
              <a:endParaRPr lang="en-US" altLang="ja-JP" sz="8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r">
                <a:lnSpc>
                  <a:spcPct val="120000"/>
                </a:lnSpc>
              </a:pPr>
              <a:endParaRPr lang="en-US" altLang="ja-JP" sz="8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r">
                <a:lnSpc>
                  <a:spcPct val="120000"/>
                </a:lnSpc>
              </a:pPr>
              <a:r>
                <a:rPr lang="en-US" altLang="ja-JP" dirty="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10</a:t>
              </a:r>
              <a:endPara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r">
                <a:lnSpc>
                  <a:spcPct val="120000"/>
                </a:lnSpc>
              </a:pPr>
              <a:endParaRPr lang="en-US" altLang="ja-JP" sz="8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r">
                <a:lnSpc>
                  <a:spcPct val="120000"/>
                </a:lnSpc>
              </a:pPr>
              <a:endParaRPr lang="en-US" altLang="ja-JP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r">
                <a:lnSpc>
                  <a:spcPct val="120000"/>
                </a:lnSpc>
              </a:pPr>
              <a:endParaRPr lang="en-US" altLang="ja-JP" sz="8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r">
                <a:lnSpc>
                  <a:spcPct val="120000"/>
                </a:lnSpc>
              </a:pPr>
              <a:r>
                <a:rPr lang="en-US" altLang="ja-JP" dirty="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1</a:t>
              </a:r>
              <a:endPara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r">
                <a:lnSpc>
                  <a:spcPct val="120000"/>
                </a:lnSpc>
              </a:pPr>
              <a:endParaRPr lang="en-US" altLang="ja-JP" sz="8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r">
                <a:lnSpc>
                  <a:spcPct val="120000"/>
                </a:lnSpc>
              </a:pPr>
              <a:endParaRPr lang="en-US" altLang="ja-JP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r">
                <a:lnSpc>
                  <a:spcPct val="120000"/>
                </a:lnSpc>
              </a:pPr>
              <a:endParaRPr lang="en-US" altLang="ja-JP" sz="8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r">
                <a:lnSpc>
                  <a:spcPct val="120000"/>
                </a:lnSpc>
              </a:pPr>
              <a:r>
                <a:rPr lang="en-US" altLang="ja-JP" dirty="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0.1</a:t>
              </a:r>
              <a:endPara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9" name="テキスト ボックス 20"/>
            <p:cNvSpPr txBox="1">
              <a:spLocks noChangeArrowheads="1"/>
            </p:cNvSpPr>
            <p:nvPr/>
          </p:nvSpPr>
          <p:spPr bwMode="auto">
            <a:xfrm rot="16200000">
              <a:off x="-843960" y="2748025"/>
              <a:ext cx="2943166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r>
                <a:rPr lang="en-US" altLang="ja-JP" sz="2000" dirty="0" smtClean="0">
                  <a:latin typeface="Arial" charset="0"/>
                </a:rPr>
                <a:t>Integral  amplitude (nm)</a:t>
              </a:r>
            </a:p>
          </p:txBody>
        </p:sp>
        <p:sp>
          <p:nvSpPr>
            <p:cNvPr id="20" name="テキスト ボックス 20"/>
            <p:cNvSpPr txBox="1">
              <a:spLocks noChangeArrowheads="1"/>
            </p:cNvSpPr>
            <p:nvPr/>
          </p:nvSpPr>
          <p:spPr bwMode="auto">
            <a:xfrm>
              <a:off x="1375131" y="2808853"/>
              <a:ext cx="219563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r>
                <a:rPr lang="en-US" altLang="ja-JP" sz="2000" dirty="0" smtClean="0">
                  <a:solidFill>
                    <a:srgbClr val="0000FF"/>
                  </a:solidFill>
                  <a:latin typeface="Arial" charset="0"/>
                </a:rPr>
                <a:t>Measured</a:t>
              </a:r>
            </a:p>
            <a:p>
              <a:r>
                <a:rPr lang="en-US" altLang="ja-JP" sz="2000" dirty="0" smtClean="0">
                  <a:solidFill>
                    <a:srgbClr val="0000FF"/>
                  </a:solidFill>
                  <a:latin typeface="Arial" charset="0"/>
                </a:rPr>
                <a:t>ground motion</a:t>
              </a:r>
            </a:p>
            <a:p>
              <a:r>
                <a:rPr lang="en-US" altLang="ja-JP" sz="2000" dirty="0" smtClean="0">
                  <a:solidFill>
                    <a:srgbClr val="0000FF"/>
                  </a:solidFill>
                  <a:latin typeface="Arial" charset="0"/>
                </a:rPr>
                <a:t>   (input data)</a:t>
              </a:r>
            </a:p>
          </p:txBody>
        </p:sp>
      </p:grpSp>
      <p:sp>
        <p:nvSpPr>
          <p:cNvPr id="15" name="テキスト ボックス 20"/>
          <p:cNvSpPr txBox="1">
            <a:spLocks noChangeArrowheads="1"/>
          </p:cNvSpPr>
          <p:nvPr/>
        </p:nvSpPr>
        <p:spPr bwMode="auto">
          <a:xfrm>
            <a:off x="2671218" y="3363194"/>
            <a:ext cx="18381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000" dirty="0" smtClean="0">
                <a:latin typeface="Arial" charset="0"/>
              </a:rPr>
              <a:t>25 nm@25 Hz</a:t>
            </a:r>
          </a:p>
        </p:txBody>
      </p:sp>
      <p:cxnSp>
        <p:nvCxnSpPr>
          <p:cNvPr id="4" name="直線矢印コネクタ 3"/>
          <p:cNvCxnSpPr/>
          <p:nvPr/>
        </p:nvCxnSpPr>
        <p:spPr>
          <a:xfrm flipV="1">
            <a:off x="3677390" y="2435139"/>
            <a:ext cx="0" cy="994320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テキスト ボックス 20"/>
          <p:cNvSpPr txBox="1">
            <a:spLocks noChangeArrowheads="1"/>
          </p:cNvSpPr>
          <p:nvPr/>
        </p:nvSpPr>
        <p:spPr bwMode="auto">
          <a:xfrm>
            <a:off x="360363" y="4935770"/>
            <a:ext cx="81683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000" dirty="0" smtClean="0">
                <a:latin typeface="Arial" charset="0"/>
              </a:rPr>
              <a:t>Luminosity degradation (based on beam-beam simulation by K. </a:t>
            </a:r>
            <a:r>
              <a:rPr lang="en-US" altLang="ja-JP" sz="2000" dirty="0" err="1" smtClean="0">
                <a:latin typeface="Arial" charset="0"/>
              </a:rPr>
              <a:t>Ohmi</a:t>
            </a:r>
            <a:r>
              <a:rPr lang="en-US" altLang="ja-JP" sz="2000" dirty="0" smtClean="0">
                <a:latin typeface="Arial" charset="0"/>
              </a:rPr>
              <a:t>)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654569" y="4295634"/>
            <a:ext cx="6676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QC1RP and QC1RE vibrate with same phase,</a:t>
            </a:r>
          </a:p>
          <a:p>
            <a:pPr algn="ctr"/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but the amplitude difference still arises: 25 nm at 25 Hz…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29" name="グループ化 28"/>
          <p:cNvGrpSpPr/>
          <p:nvPr/>
        </p:nvGrpSpPr>
        <p:grpSpPr>
          <a:xfrm>
            <a:off x="5011313" y="979671"/>
            <a:ext cx="3632350" cy="3430070"/>
            <a:chOff x="4811258" y="1378324"/>
            <a:chExt cx="3632350" cy="3430070"/>
          </a:xfrm>
        </p:grpSpPr>
        <p:pic>
          <p:nvPicPr>
            <p:cNvPr id="21" name="Picture 16" descr="Graph1"/>
            <p:cNvPicPr>
              <a:picLocks noChangeAspect="1" noChangeArrowheads="1"/>
            </p:cNvPicPr>
            <p:nvPr/>
          </p:nvPicPr>
          <p:blipFill>
            <a:blip r:embed="rId4" cstate="print"/>
            <a:srcRect l="10620" t="10136" r="45715" b="33333"/>
            <a:stretch>
              <a:fillRect/>
            </a:stretch>
          </p:blipFill>
          <p:spPr bwMode="auto">
            <a:xfrm>
              <a:off x="5011313" y="1378324"/>
              <a:ext cx="3432295" cy="3430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テキスト ボックス 27"/>
            <p:cNvSpPr txBox="1"/>
            <p:nvPr/>
          </p:nvSpPr>
          <p:spPr>
            <a:xfrm rot="16200000">
              <a:off x="4185606" y="2633736"/>
              <a:ext cx="165141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Phase (deg.)</a:t>
              </a:r>
              <a:endParaRPr kumimoji="1" lang="ja-JP" altLang="en-US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sp>
        <p:nvSpPr>
          <p:cNvPr id="12" name="テキスト ボックス 20"/>
          <p:cNvSpPr txBox="1">
            <a:spLocks noChangeArrowheads="1"/>
          </p:cNvSpPr>
          <p:nvPr/>
        </p:nvSpPr>
        <p:spPr bwMode="auto">
          <a:xfrm>
            <a:off x="7348030" y="3363194"/>
            <a:ext cx="1728787" cy="40011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2000" dirty="0" smtClean="0">
                <a:latin typeface="Arial" charset="0"/>
              </a:rPr>
              <a:t>H. Yamaoka</a:t>
            </a:r>
          </a:p>
        </p:txBody>
      </p:sp>
      <p:graphicFrame>
        <p:nvGraphicFramePr>
          <p:cNvPr id="22" name="表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716252"/>
              </p:ext>
            </p:extLst>
          </p:nvPr>
        </p:nvGraphicFramePr>
        <p:xfrm>
          <a:off x="454367" y="5315895"/>
          <a:ext cx="6818115" cy="1188720"/>
        </p:xfrm>
        <a:graphic>
          <a:graphicData uri="http://schemas.openxmlformats.org/drawingml/2006/table">
            <a:tbl>
              <a:tblPr firstCol="1" lastRow="1">
                <a:tableStyleId>{616DA210-FB5B-4158-B5E0-FEB733F419BA}</a:tableStyleId>
              </a:tblPr>
              <a:tblGrid>
                <a:gridCol w="3203235"/>
                <a:gridCol w="903720"/>
                <a:gridCol w="903720"/>
                <a:gridCol w="903720"/>
                <a:gridCol w="9037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Frequency</a:t>
                      </a:r>
                      <a:r>
                        <a:rPr kumimoji="1" lang="en-US" altLang="ja-JP" sz="2000" b="0" baseline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(Hz)</a:t>
                      </a:r>
                      <a:endParaRPr kumimoji="1" lang="ja-JP" altLang="en-US" sz="2000" b="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24.85</a:t>
                      </a:r>
                      <a:endParaRPr kumimoji="1" lang="ja-JP" altLang="en-US" sz="2000" b="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38.93</a:t>
                      </a:r>
                      <a:endParaRPr kumimoji="1" lang="ja-JP" altLang="en-US" sz="2000" b="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69.34</a:t>
                      </a:r>
                      <a:endParaRPr kumimoji="1" lang="ja-JP" altLang="en-US" sz="2000" b="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99.60</a:t>
                      </a:r>
                      <a:endParaRPr kumimoji="1" lang="ja-JP" altLang="en-US" sz="2000" b="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 err="1" smtClean="0">
                          <a:latin typeface="Symbol" panose="05050102010706020507" pitchFamily="18" charset="2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D</a:t>
                      </a:r>
                      <a:r>
                        <a:rPr kumimoji="1" lang="en-US" altLang="ja-JP" sz="2000" b="0" dirty="0" err="1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y</a:t>
                      </a:r>
                      <a:r>
                        <a:rPr kumimoji="1" lang="en-US" altLang="ja-JP" sz="2000" b="0" baseline="-25000" dirty="0" err="1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IP</a:t>
                      </a:r>
                      <a:r>
                        <a:rPr kumimoji="1" lang="en-US" altLang="ja-JP" sz="2000" b="0" baseline="-2500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*</a:t>
                      </a:r>
                      <a:r>
                        <a:rPr kumimoji="1" lang="en-US" altLang="ja-JP" sz="2000" b="0" baseline="30000" dirty="0" err="1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rms</a:t>
                      </a:r>
                      <a:r>
                        <a:rPr kumimoji="1" lang="en-US" altLang="ja-JP" sz="2000" b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(nm)</a:t>
                      </a:r>
                      <a:endParaRPr kumimoji="1" lang="ja-JP" altLang="en-US" sz="2000" b="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18.63</a:t>
                      </a:r>
                      <a:endParaRPr kumimoji="1" lang="ja-JP" altLang="en-US" sz="2000" b="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1.72</a:t>
                      </a:r>
                      <a:endParaRPr kumimoji="1" lang="ja-JP" altLang="en-US" sz="2000" b="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8.29</a:t>
                      </a:r>
                      <a:endParaRPr kumimoji="1" lang="ja-JP" altLang="en-US" sz="2000" b="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3.14</a:t>
                      </a:r>
                      <a:endParaRPr kumimoji="1" lang="ja-JP" altLang="en-US" sz="2000" b="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L/L</a:t>
                      </a:r>
                      <a:r>
                        <a:rPr kumimoji="1" lang="en-US" altLang="ja-JP" sz="2000" b="0" baseline="-2500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0</a:t>
                      </a:r>
                      <a:r>
                        <a:rPr kumimoji="1" lang="en-US" altLang="ja-JP" sz="2000" b="0" baseline="3000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average</a:t>
                      </a:r>
                      <a:r>
                        <a:rPr kumimoji="1" lang="en-US" altLang="ja-JP" sz="2000" b="0" baseline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</a:t>
                      </a:r>
                      <a:r>
                        <a:rPr kumimoji="1" lang="en-US" altLang="ja-JP" sz="2000" b="0" baseline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(%)</a:t>
                      </a:r>
                      <a:endParaRPr kumimoji="1" lang="en-US" altLang="ja-JP" sz="2000" b="0" baseline="0" dirty="0" smtClean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95.4</a:t>
                      </a:r>
                      <a:endParaRPr kumimoji="1" lang="en-US" altLang="ja-JP" sz="2000" b="0" dirty="0" smtClean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99.8</a:t>
                      </a:r>
                      <a:endParaRPr kumimoji="1" lang="en-US" altLang="ja-JP" sz="2000" b="0" dirty="0" smtClean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99.7</a:t>
                      </a:r>
                      <a:endParaRPr kumimoji="1" lang="en-US" altLang="ja-JP" sz="2000" b="0" dirty="0" smtClean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99.7</a:t>
                      </a:r>
                      <a:endParaRPr kumimoji="1" lang="en-US" altLang="ja-JP" sz="2000" b="0" dirty="0" smtClean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テキスト ボックス 5"/>
          <p:cNvSpPr txBox="1">
            <a:spLocks noChangeArrowheads="1"/>
          </p:cNvSpPr>
          <p:nvPr/>
        </p:nvSpPr>
        <p:spPr bwMode="auto">
          <a:xfrm>
            <a:off x="360363" y="360363"/>
            <a:ext cx="78197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400" dirty="0">
                <a:latin typeface="Arial" charset="0"/>
              </a:rPr>
              <a:t>Estimation of QCS </a:t>
            </a:r>
            <a:r>
              <a:rPr lang="en-US" altLang="ja-JP" sz="2400" dirty="0" smtClean="0">
                <a:latin typeface="Arial" charset="0"/>
              </a:rPr>
              <a:t>vibration</a:t>
            </a:r>
            <a:r>
              <a:rPr lang="en-US" altLang="ja-JP" sz="2400" dirty="0">
                <a:latin typeface="Arial" charset="0"/>
              </a:rPr>
              <a:t> </a:t>
            </a:r>
            <a:r>
              <a:rPr lang="en-US" altLang="ja-JP" sz="2400" dirty="0" smtClean="0">
                <a:latin typeface="Arial" charset="0"/>
              </a:rPr>
              <a:t>and luminosity </a:t>
            </a:r>
            <a:r>
              <a:rPr lang="en-US" altLang="ja-JP" sz="2400" dirty="0">
                <a:latin typeface="Arial" charset="0"/>
              </a:rPr>
              <a:t>degradation 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998601" y="960016"/>
            <a:ext cx="13428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(vertical)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96573" y="6517918"/>
            <a:ext cx="2404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Feedback </a:t>
            </a:r>
            <a:r>
              <a:rPr lang="en-US" smtClean="0"/>
              <a:t>rejection gain</a:t>
            </a:r>
            <a:endParaRPr 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98567" y="6495897"/>
            <a:ext cx="23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-16.7dB</a:t>
            </a:r>
            <a:r>
              <a:rPr lang="en-US" sz="1400" dirty="0" smtClean="0"/>
              <a:t> (</a:t>
            </a: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19 nm </a:t>
            </a:r>
            <a:r>
              <a:rPr lang="en-US" altLang="ja-JP" sz="1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-&gt; </a:t>
            </a: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2.8 </a:t>
            </a:r>
            <a:r>
              <a:rPr lang="en-US" altLang="ja-JP" sz="1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nm)</a:t>
            </a:r>
            <a:endParaRPr 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81886" y="5274324"/>
            <a:ext cx="1674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15 </a:t>
            </a:r>
            <a:r>
              <a:rPr lang="en-US" sz="1600" dirty="0" smtClean="0">
                <a:solidFill>
                  <a:srgbClr val="FF0000"/>
                </a:solidFill>
              </a:rPr>
              <a:t>(recent meas.)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481886" y="567724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40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481886" y="613691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84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802372" y="6462407"/>
            <a:ext cx="219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</a:t>
            </a:r>
            <a:r>
              <a:rPr lang="en-US" smtClean="0">
                <a:solidFill>
                  <a:srgbClr val="FF0000"/>
                </a:solidFill>
              </a:rPr>
              <a:t>23dB</a:t>
            </a:r>
            <a:r>
              <a:rPr lang="en-US" sz="1400" smtClean="0">
                <a:solidFill>
                  <a:srgbClr val="FF0000"/>
                </a:solidFill>
              </a:rPr>
              <a:t> (</a:t>
            </a:r>
            <a:r>
              <a:rPr lang="en-US" altLang="ja-JP" sz="140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40nm </a:t>
            </a:r>
            <a:r>
              <a:rPr lang="en-US" altLang="ja-JP" sz="1400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-&gt; </a:t>
            </a:r>
            <a:r>
              <a:rPr lang="en-US" altLang="ja-JP" sz="140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2.8 </a:t>
            </a:r>
            <a:r>
              <a:rPr lang="en-US" altLang="ja-JP" sz="1400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nm)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52053" y="4634847"/>
            <a:ext cx="910827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Phase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5"/>
          <p:cNvSpPr txBox="1">
            <a:spLocks noChangeArrowheads="1"/>
          </p:cNvSpPr>
          <p:nvPr/>
        </p:nvSpPr>
        <p:spPr bwMode="auto">
          <a:xfrm>
            <a:off x="360363" y="360363"/>
            <a:ext cx="72202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400" dirty="0">
                <a:latin typeface="Arial" charset="0"/>
              </a:rPr>
              <a:t>QCSL</a:t>
            </a:r>
            <a:r>
              <a:rPr lang="ja-JP" altLang="en-US" sz="2400" dirty="0">
                <a:latin typeface="Arial" charset="0"/>
              </a:rPr>
              <a:t>と</a:t>
            </a:r>
            <a:r>
              <a:rPr lang="en-US" altLang="ja-JP" sz="2400" dirty="0">
                <a:latin typeface="Arial" charset="0"/>
              </a:rPr>
              <a:t>QCSR</a:t>
            </a:r>
            <a:r>
              <a:rPr lang="ja-JP" altLang="en-US" sz="2400" dirty="0">
                <a:latin typeface="Arial" charset="0"/>
              </a:rPr>
              <a:t>クライオスタットの振動測定（山岡さん）</a:t>
            </a:r>
            <a:endParaRPr lang="en-US" altLang="ja-JP" sz="2400" dirty="0">
              <a:latin typeface="Arial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78720" y="918948"/>
            <a:ext cx="8408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2017/3/6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の電磁石打合せの資料より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20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423" y="1319058"/>
            <a:ext cx="1628070" cy="1302938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813" y="1319058"/>
            <a:ext cx="1883979" cy="1299533"/>
          </a:xfrm>
          <a:prstGeom prst="rect">
            <a:avLst/>
          </a:prstGeom>
        </p:spPr>
      </p:pic>
      <p:sp>
        <p:nvSpPr>
          <p:cNvPr id="95" name="テキスト ボックス 94"/>
          <p:cNvSpPr txBox="1"/>
          <p:nvPr/>
        </p:nvSpPr>
        <p:spPr>
          <a:xfrm>
            <a:off x="5323115" y="5394945"/>
            <a:ext cx="3265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鉛直方向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QCSL:  45nm@20Hz</a:t>
            </a:r>
            <a:b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QCSR: 300nm@15Hz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5339443" y="6429793"/>
            <a:ext cx="36362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注意：前頁の</a:t>
            </a:r>
            <a:r>
              <a:rPr kumimoji="1" lang="ja-JP" altLang="en-US" sz="10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コイルの振動で、こっちはクライオスタット</a:t>
            </a:r>
            <a:endParaRPr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63" y="2618591"/>
            <a:ext cx="2493362" cy="225044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05" y="4869034"/>
            <a:ext cx="2122737" cy="199006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9301" y="3209859"/>
            <a:ext cx="3771308" cy="199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45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5"/>
          <p:cNvSpPr txBox="1">
            <a:spLocks noChangeArrowheads="1"/>
          </p:cNvSpPr>
          <p:nvPr/>
        </p:nvSpPr>
        <p:spPr bwMode="auto">
          <a:xfrm>
            <a:off x="360363" y="360363"/>
            <a:ext cx="43620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400" dirty="0" smtClean="0">
                <a:latin typeface="Arial" charset="0"/>
              </a:rPr>
              <a:t>Beam-Beam </a:t>
            </a:r>
            <a:r>
              <a:rPr lang="en-US" altLang="ja-JP" sz="2400" dirty="0">
                <a:latin typeface="Arial" charset="0"/>
              </a:rPr>
              <a:t>simulation </a:t>
            </a:r>
            <a:r>
              <a:rPr lang="en-US" altLang="ja-JP" sz="2400" dirty="0" smtClean="0">
                <a:latin typeface="Arial" charset="0"/>
              </a:rPr>
              <a:t>results</a:t>
            </a:r>
            <a:endParaRPr lang="en-US" altLang="ja-JP" sz="2400" dirty="0">
              <a:latin typeface="Arial" charset="0"/>
            </a:endParaRPr>
          </a:p>
        </p:txBody>
      </p:sp>
      <p:pic>
        <p:nvPicPr>
          <p:cNvPr id="9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40" t="13361" r="4554"/>
          <a:stretch/>
        </p:blipFill>
        <p:spPr>
          <a:xfrm>
            <a:off x="2027170" y="975538"/>
            <a:ext cx="5089660" cy="4868943"/>
          </a:xfrm>
        </p:spPr>
      </p:pic>
      <p:sp>
        <p:nvSpPr>
          <p:cNvPr id="10" name="テキスト ボックス 9"/>
          <p:cNvSpPr txBox="1">
            <a:spLocks noChangeArrowheads="1"/>
          </p:cNvSpPr>
          <p:nvPr/>
        </p:nvSpPr>
        <p:spPr bwMode="auto">
          <a:xfrm>
            <a:off x="7357378" y="1043811"/>
            <a:ext cx="1443530" cy="40011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2000" dirty="0" smtClean="0">
                <a:latin typeface="Arial" charset="0"/>
              </a:rPr>
              <a:t>K. </a:t>
            </a:r>
            <a:r>
              <a:rPr lang="en-US" altLang="ja-JP" sz="2000" dirty="0" err="1" smtClean="0">
                <a:latin typeface="Arial" charset="0"/>
              </a:rPr>
              <a:t>Ohmi</a:t>
            </a:r>
            <a:endParaRPr lang="en-US" altLang="ja-JP" sz="2000" dirty="0" smtClean="0">
              <a:latin typeface="Arial" charset="0"/>
            </a:endParaRPr>
          </a:p>
        </p:txBody>
      </p:sp>
      <p:sp>
        <p:nvSpPr>
          <p:cNvPr id="22" name="テキスト ボックス 20"/>
          <p:cNvSpPr txBox="1">
            <a:spLocks noChangeArrowheads="1"/>
          </p:cNvSpPr>
          <p:nvPr/>
        </p:nvSpPr>
        <p:spPr bwMode="auto">
          <a:xfrm>
            <a:off x="1040904" y="5945399"/>
            <a:ext cx="70621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2000" dirty="0" smtClean="0">
                <a:latin typeface="Arial" charset="0"/>
              </a:rPr>
              <a:t>Just 20 nm offset leads to 6 % degradation of luminosity.</a:t>
            </a:r>
          </a:p>
        </p:txBody>
      </p:sp>
    </p:spTree>
    <p:extLst>
      <p:ext uri="{BB962C8B-B14F-4D97-AF65-F5344CB8AC3E}">
        <p14:creationId xmlns:p14="http://schemas.microsoft.com/office/powerpoint/2010/main" val="145447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 of orbit feedback systems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380453"/>
          </a:xfrm>
        </p:spPr>
        <p:txBody>
          <a:bodyPr/>
          <a:lstStyle/>
          <a:p>
            <a:pPr lvl="0"/>
            <a:r>
              <a:rPr lang="en-US" altLang="ja-JP" sz="2400" dirty="0"/>
              <a:t>Tuning of </a:t>
            </a:r>
            <a:r>
              <a:rPr lang="en-US" altLang="ja-JP" sz="2400" dirty="0" err="1"/>
              <a:t>iBump</a:t>
            </a:r>
            <a:r>
              <a:rPr lang="en-US" altLang="ja-JP" sz="2400" dirty="0"/>
              <a:t> orbit</a:t>
            </a:r>
          </a:p>
          <a:p>
            <a:pPr lvl="1"/>
            <a:r>
              <a:rPr lang="en-US" altLang="ja-JP" sz="2000" dirty="0" err="1"/>
              <a:t>iBump</a:t>
            </a:r>
            <a:r>
              <a:rPr lang="en-US" altLang="ja-JP" sz="2000" dirty="0"/>
              <a:t> in HER: COD measurements -&gt; correction so that the bumps are closed.</a:t>
            </a:r>
          </a:p>
          <a:p>
            <a:pPr lvl="1"/>
            <a:r>
              <a:rPr lang="en-US" altLang="ja-JP" sz="2000" dirty="0" err="1"/>
              <a:t>iBump</a:t>
            </a:r>
            <a:r>
              <a:rPr lang="en-US" altLang="ja-JP" sz="2000" dirty="0"/>
              <a:t> in LER (dither orbit):  </a:t>
            </a:r>
          </a:p>
          <a:p>
            <a:pPr lvl="2"/>
            <a:r>
              <a:rPr lang="en-US" altLang="ja-JP" sz="1800" dirty="0"/>
              <a:t>Response of bpm signal (phase) to coil excitation by using LIM</a:t>
            </a:r>
          </a:p>
          <a:p>
            <a:pPr lvl="2"/>
            <a:r>
              <a:rPr lang="en-US" altLang="ja-JP" sz="1800" dirty="0"/>
              <a:t>observe the 77 Hz component at two BPMs outside of the bump with 90 degree phase difference in each horizontal and vertical directions -&gt; correction so that the 77 Hz components are minimized</a:t>
            </a:r>
          </a:p>
          <a:p>
            <a:pPr lvl="2"/>
            <a:r>
              <a:rPr lang="en-US" altLang="ja-JP" sz="1800" dirty="0"/>
              <a:t>correction using turn-by-turn BPMs?</a:t>
            </a:r>
          </a:p>
          <a:p>
            <a:pPr lvl="2"/>
            <a:r>
              <a:rPr lang="en-US" altLang="ja-JP" sz="1800" dirty="0"/>
              <a:t>Prior to those corrections, should we do corrections by using a DC bump? </a:t>
            </a:r>
            <a:endParaRPr lang="ja-JP" altLang="ja-JP" sz="1800" dirty="0"/>
          </a:p>
          <a:p>
            <a:pPr lvl="0"/>
            <a:r>
              <a:rPr lang="en-US" altLang="ja-JP" sz="2400" dirty="0"/>
              <a:t>Setup the orbit feedbacks</a:t>
            </a:r>
          </a:p>
          <a:p>
            <a:pPr lvl="1"/>
            <a:r>
              <a:rPr lang="en-US" altLang="ja-JP" sz="2000" dirty="0"/>
              <a:t>Vertical feedback</a:t>
            </a:r>
          </a:p>
          <a:p>
            <a:pPr lvl="1"/>
            <a:r>
              <a:rPr lang="en-US" altLang="ja-JP" sz="2000" dirty="0"/>
              <a:t>Horizontal feedback (dithering</a:t>
            </a:r>
            <a:r>
              <a:rPr lang="en-US" altLang="ja-JP" sz="2000" dirty="0" smtClean="0"/>
              <a:t>)</a:t>
            </a:r>
          </a:p>
          <a:p>
            <a:pPr lvl="2"/>
            <a:r>
              <a:rPr lang="en-US" altLang="ja-JP" sz="1600" dirty="0" smtClean="0"/>
              <a:t>A. Fisher (SLAC) will stay at KEK in the commissioning of dithering system</a:t>
            </a:r>
          </a:p>
          <a:p>
            <a:pPr lvl="2"/>
            <a:r>
              <a:rPr lang="en-US" altLang="ja-JP" sz="1600" dirty="0" smtClean="0"/>
              <a:t>U. </a:t>
            </a:r>
            <a:r>
              <a:rPr lang="en-US" altLang="ja-JP" sz="1600" dirty="0" err="1" smtClean="0"/>
              <a:t>Wienands</a:t>
            </a:r>
            <a:r>
              <a:rPr lang="en-US" altLang="ja-JP" sz="1600" dirty="0" smtClean="0"/>
              <a:t> will stay at KEK for about 1 month in the commissioning of dithering system.</a:t>
            </a:r>
            <a:endParaRPr lang="ja-JP" altLang="ja-JP" sz="16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10887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200" dirty="0"/>
              <a:t>ビームアボート後の衝突の確立の</a:t>
            </a:r>
            <a:r>
              <a:rPr lang="ja-JP" altLang="en-US" sz="3200" dirty="0" smtClean="0"/>
              <a:t>手法</a:t>
            </a:r>
            <a:endParaRPr 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KEKB</a:t>
            </a:r>
            <a:r>
              <a:rPr lang="ja-JP" altLang="en-US" dirty="0" smtClean="0"/>
              <a:t>では、二つのビームを衝突状態に持っていく途中（過渡現象）でビームロスするなどの現象が見られ、苦労する場合があった。</a:t>
            </a:r>
            <a:endParaRPr lang="en-US" altLang="ja-JP" dirty="0" smtClean="0"/>
          </a:p>
          <a:p>
            <a:pPr lvl="1"/>
            <a:r>
              <a:rPr lang="en-US" dirty="0" smtClean="0"/>
              <a:t>Nano beam </a:t>
            </a:r>
            <a:r>
              <a:rPr lang="ja-JP" altLang="en-US" dirty="0" smtClean="0"/>
              <a:t>衝突はでどうか？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実際にやって見ないとわからないことも多いが、予めシミュレーションをやっておきたい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0009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ルミノシティ</a:t>
            </a:r>
            <a:r>
              <a:rPr lang="ja-JP" altLang="en-US" dirty="0" smtClean="0"/>
              <a:t>調整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2400" dirty="0"/>
              <a:t>基本的なマシンパラメータの確立</a:t>
            </a:r>
          </a:p>
          <a:p>
            <a:pPr lvl="1"/>
            <a:r>
              <a:rPr lang="en-US" altLang="ja-JP" sz="2000" dirty="0"/>
              <a:t>IP beta functions</a:t>
            </a:r>
          </a:p>
          <a:p>
            <a:pPr lvl="1"/>
            <a:r>
              <a:rPr lang="en-US" altLang="ja-JP" sz="2000" dirty="0" err="1"/>
              <a:t>Betatron</a:t>
            </a:r>
            <a:r>
              <a:rPr lang="en-US" altLang="ja-JP" sz="2000" dirty="0"/>
              <a:t> tunes</a:t>
            </a:r>
          </a:p>
          <a:p>
            <a:pPr lvl="1"/>
            <a:r>
              <a:rPr lang="en-US" altLang="ja-JP" sz="2000" dirty="0"/>
              <a:t>Beam currents, Number of </a:t>
            </a:r>
            <a:r>
              <a:rPr lang="en-US" altLang="ja-JP" sz="2000" dirty="0" smtClean="0"/>
              <a:t>bunches</a:t>
            </a:r>
          </a:p>
          <a:p>
            <a:r>
              <a:rPr lang="en-US" altLang="ja-JP" sz="2400" dirty="0"/>
              <a:t>Tuning items</a:t>
            </a:r>
          </a:p>
          <a:p>
            <a:pPr lvl="1"/>
            <a:r>
              <a:rPr lang="en-US" altLang="ja-JP" sz="2000" dirty="0"/>
              <a:t>Tuning knobs</a:t>
            </a:r>
          </a:p>
          <a:p>
            <a:pPr lvl="2"/>
            <a:r>
              <a:rPr lang="en-US" altLang="ja-JP" sz="1800" dirty="0"/>
              <a:t>X-Y coupling</a:t>
            </a:r>
          </a:p>
          <a:p>
            <a:pPr lvl="2"/>
            <a:r>
              <a:rPr lang="en-US" altLang="ja-JP" sz="1800" dirty="0"/>
              <a:t>waist points</a:t>
            </a:r>
          </a:p>
          <a:p>
            <a:pPr lvl="2"/>
            <a:r>
              <a:rPr lang="en-US" altLang="ja-JP" sz="1800" dirty="0"/>
              <a:t>IP dispersions</a:t>
            </a:r>
          </a:p>
          <a:p>
            <a:pPr lvl="2"/>
            <a:r>
              <a:rPr lang="en-US" altLang="ja-JP" sz="1800" dirty="0"/>
              <a:t>Target values of orbit feedback</a:t>
            </a:r>
          </a:p>
          <a:p>
            <a:pPr lvl="2"/>
            <a:r>
              <a:rPr lang="en-US" altLang="ja-JP" sz="1800" dirty="0" err="1"/>
              <a:t>Betatron</a:t>
            </a:r>
            <a:r>
              <a:rPr lang="en-US" altLang="ja-JP" sz="1800" dirty="0"/>
              <a:t> </a:t>
            </a:r>
            <a:r>
              <a:rPr lang="en-US" altLang="ja-JP" sz="1800" dirty="0" smtClean="0"/>
              <a:t>tunes</a:t>
            </a:r>
          </a:p>
          <a:p>
            <a:pPr lvl="1"/>
            <a:r>
              <a:rPr lang="en-US" altLang="ja-JP" sz="2400" dirty="0" smtClean="0"/>
              <a:t>Method of parameter search</a:t>
            </a:r>
          </a:p>
          <a:p>
            <a:pPr lvl="2"/>
            <a:r>
              <a:rPr lang="en-US" altLang="ja-JP" sz="2000" dirty="0" smtClean="0"/>
              <a:t>Scan, scan, scan,,,,,</a:t>
            </a:r>
            <a:endParaRPr lang="en-US" altLang="ja-JP" sz="2000" dirty="0"/>
          </a:p>
          <a:p>
            <a:pPr lvl="2"/>
            <a:endParaRPr lang="en-US" altLang="ja-JP" sz="18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550794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trategy of Beta Squeezing in Phase-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Strategy of Beta Squeezing in Phase-2</a:t>
            </a:r>
          </a:p>
        </p:txBody>
      </p:sp>
      <p:sp>
        <p:nvSpPr>
          <p:cNvPr id="302" name="スライド番号"/>
          <p:cNvSpPr>
            <a:spLocks noGrp="1"/>
          </p:cNvSpPr>
          <p:nvPr>
            <p:ph type="sldNum" sz="quarter" idx="2"/>
          </p:nvPr>
        </p:nvSpPr>
        <p:spPr>
          <a:xfrm>
            <a:off x="8841345" y="6545461"/>
            <a:ext cx="149895" cy="22324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graphicFrame>
        <p:nvGraphicFramePr>
          <p:cNvPr id="303" name="表"/>
          <p:cNvGraphicFramePr/>
          <p:nvPr/>
        </p:nvGraphicFramePr>
        <p:xfrm>
          <a:off x="270681" y="2098477"/>
          <a:ext cx="8245447" cy="4087456"/>
        </p:xfrm>
        <a:graphic>
          <a:graphicData uri="http://schemas.openxmlformats.org/drawingml/2006/table">
            <a:tbl>
              <a:tblPr firstCol="1"/>
              <a:tblGrid>
                <a:gridCol w="1177921"/>
                <a:gridCol w="1177921"/>
                <a:gridCol w="1177921"/>
                <a:gridCol w="1177921"/>
                <a:gridCol w="1177921"/>
                <a:gridCol w="1177921"/>
                <a:gridCol w="1177921"/>
              </a:tblGrid>
              <a:tr h="510932">
                <a:tc rowSpan="2"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Arial"/>
                          <a:ea typeface="Arial"/>
                          <a:cs typeface="Arial"/>
                          <a:sym typeface="Arial"/>
                        </a:rPr>
                        <a:t>Phase</a:t>
                      </a:r>
                    </a:p>
                  </a:txBody>
                  <a:tcPr marL="35719" marR="35719" marT="35719" marB="35719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 gridSpan="3"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Arial"/>
                          <a:ea typeface="Arial"/>
                          <a:cs typeface="Arial"/>
                          <a:sym typeface="Arial"/>
                        </a:rPr>
                        <a:t>LER</a:t>
                      </a:r>
                    </a:p>
                  </a:txBody>
                  <a:tcPr marL="35719" marR="35719" marT="35719" marB="35719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Arial"/>
                          <a:ea typeface="Arial"/>
                          <a:cs typeface="Arial"/>
                          <a:sym typeface="Arial"/>
                        </a:rPr>
                        <a:t>HER</a:t>
                      </a:r>
                    </a:p>
                  </a:txBody>
                  <a:tcPr marL="35719" marR="35719" marT="35719" marB="35719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</a:tr>
              <a:tr h="510932"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2000"/>
                        <a:t>β</a:t>
                      </a:r>
                      <a:r>
                        <a:rPr sz="2000" baseline="-5999"/>
                        <a:t>x</a:t>
                      </a:r>
                      <a:r>
                        <a:rPr sz="2000"/>
                        <a:t>* [mm]</a:t>
                      </a:r>
                    </a:p>
                  </a:txBody>
                  <a:tcPr marL="35719" marR="35719" marT="35719" marB="35719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2000"/>
                        <a:t>β</a:t>
                      </a:r>
                      <a:r>
                        <a:rPr sz="2000" baseline="-5999"/>
                        <a:t>y</a:t>
                      </a:r>
                      <a:r>
                        <a:rPr sz="2000"/>
                        <a:t>* [mm]</a:t>
                      </a:r>
                    </a:p>
                  </a:txBody>
                  <a:tcPr marL="35719" marR="35719" marT="35719" marB="35719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Arial"/>
                          <a:ea typeface="Arial"/>
                          <a:cs typeface="Arial"/>
                          <a:sym typeface="Arial"/>
                        </a:rPr>
                        <a:t>scale</a:t>
                      </a:r>
                    </a:p>
                  </a:txBody>
                  <a:tcPr marL="35719" marR="35719" marT="35719" marB="35719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2000"/>
                        <a:t>β</a:t>
                      </a:r>
                      <a:r>
                        <a:rPr sz="2000" baseline="-5999"/>
                        <a:t>x</a:t>
                      </a:r>
                      <a:r>
                        <a:rPr sz="2000"/>
                        <a:t>* [mm]</a:t>
                      </a:r>
                    </a:p>
                  </a:txBody>
                  <a:tcPr marL="35719" marR="35719" marT="35719" marB="35719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2000"/>
                        <a:t>β</a:t>
                      </a:r>
                      <a:r>
                        <a:rPr sz="2000" baseline="-5999"/>
                        <a:t>y</a:t>
                      </a:r>
                      <a:r>
                        <a:rPr sz="2000"/>
                        <a:t>* [mm]</a:t>
                      </a:r>
                    </a:p>
                  </a:txBody>
                  <a:tcPr marL="35719" marR="35719" marT="35719" marB="35719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Arial"/>
                          <a:ea typeface="Arial"/>
                          <a:cs typeface="Arial"/>
                          <a:sym typeface="Arial"/>
                        </a:rPr>
                        <a:t>scale</a:t>
                      </a:r>
                    </a:p>
                  </a:txBody>
                  <a:tcPr marL="35719" marR="35719" marT="35719" marB="35719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510932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Arial"/>
                          <a:ea typeface="Arial"/>
                          <a:cs typeface="Arial"/>
                          <a:sym typeface="Arial"/>
                        </a:rPr>
                        <a:t>2.0*</a:t>
                      </a:r>
                    </a:p>
                  </a:txBody>
                  <a:tcPr marL="35719" marR="35719" marT="35719" marB="35719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384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81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12 x 300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400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81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16 x 270</a:t>
                      </a:r>
                    </a:p>
                  </a:txBody>
                  <a:tcPr marL="35719" marR="35719" marT="35719" marB="35719" anchor="ctr" horzOverflow="overflow"/>
                </a:tc>
              </a:tr>
              <a:tr h="510932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Arial"/>
                          <a:ea typeface="Arial"/>
                          <a:cs typeface="Arial"/>
                          <a:sym typeface="Arial"/>
                        </a:rPr>
                        <a:t>2.1</a:t>
                      </a:r>
                    </a:p>
                  </a:txBody>
                  <a:tcPr marL="35719" marR="35719" marT="35719" marB="35719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384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5.4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12 x 20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400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16 x 20</a:t>
                      </a:r>
                    </a:p>
                  </a:txBody>
                  <a:tcPr marL="35719" marR="35719" marT="35719" marB="35719" anchor="ctr" horzOverflow="overflow"/>
                </a:tc>
              </a:tr>
              <a:tr h="510932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Arial"/>
                          <a:ea typeface="Arial"/>
                          <a:cs typeface="Arial"/>
                          <a:sym typeface="Arial"/>
                        </a:rPr>
                        <a:t>2.2</a:t>
                      </a:r>
                    </a:p>
                  </a:txBody>
                  <a:tcPr marL="35719" marR="35719" marT="35719" marB="35719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256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00FA9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2.16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00FA9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8 x 8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00FA9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200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00FA9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2.4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00FA9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8 x 8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00FA92">
                        <a:alpha val="50000"/>
                      </a:srgbClr>
                    </a:solidFill>
                  </a:tcPr>
                </a:tc>
              </a:tr>
              <a:tr h="510932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Arial"/>
                          <a:ea typeface="Arial"/>
                          <a:cs typeface="Arial"/>
                          <a:sym typeface="Arial"/>
                        </a:rPr>
                        <a:t>2.3</a:t>
                      </a:r>
                    </a:p>
                  </a:txBody>
                  <a:tcPr marL="35719" marR="35719" marT="35719" marB="35719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128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00FA9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2.16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00FA9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4 x 8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00FA9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100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00FA9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2.4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00FA9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4 x 8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00FA92">
                        <a:alpha val="50000"/>
                      </a:srgbClr>
                    </a:solidFill>
                  </a:tcPr>
                </a:tc>
              </a:tr>
              <a:tr h="510932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Arial"/>
                          <a:ea typeface="Arial"/>
                          <a:cs typeface="Arial"/>
                          <a:sym typeface="Arial"/>
                        </a:rPr>
                        <a:t>2.4</a:t>
                      </a:r>
                    </a:p>
                  </a:txBody>
                  <a:tcPr marL="35719" marR="35719" marT="35719" marB="35719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128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1.08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4 x 4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100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1.2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4 x 4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00FDFF"/>
                    </a:solidFill>
                  </a:tcPr>
                </a:tc>
              </a:tr>
              <a:tr h="510932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Arial"/>
                          <a:ea typeface="Arial"/>
                          <a:cs typeface="Arial"/>
                          <a:sym typeface="Arial"/>
                        </a:rPr>
                        <a:t>3.x</a:t>
                      </a:r>
                    </a:p>
                  </a:txBody>
                  <a:tcPr marL="35719" marR="35719" marT="35719" marB="35719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32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FB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0.27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FB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1 x 1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FB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25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FB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0.30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FB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 x 1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FB00"/>
                    </a:solidFill>
                  </a:tcPr>
                </a:tc>
              </a:tr>
            </a:tbl>
          </a:graphicData>
        </a:graphic>
      </p:graphicFrame>
      <p:sp>
        <p:nvSpPr>
          <p:cNvPr id="304" name="Phase-2では、4 x 8までは絞りたい.…"/>
          <p:cNvSpPr/>
          <p:nvPr/>
        </p:nvSpPr>
        <p:spPr>
          <a:xfrm>
            <a:off x="270681" y="1023904"/>
            <a:ext cx="7867539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200"/>
            </a:pPr>
            <a:r>
              <a:rPr lang="en-US" sz="2250" dirty="0" smtClean="0"/>
              <a:t>We hope to squeeze the IP beta functions down to </a:t>
            </a:r>
            <a:r>
              <a:rPr sz="2250" dirty="0" smtClean="0"/>
              <a:t>4 </a:t>
            </a:r>
            <a:r>
              <a:rPr sz="2250" dirty="0"/>
              <a:t>x </a:t>
            </a:r>
            <a:r>
              <a:rPr sz="2250" dirty="0" smtClean="0"/>
              <a:t>8</a:t>
            </a:r>
            <a:r>
              <a:rPr lang="en-US" sz="2250" dirty="0" smtClean="0"/>
              <a:t> in Phase 2.</a:t>
            </a:r>
            <a:endParaRPr sz="2250" dirty="0"/>
          </a:p>
          <a:p>
            <a:pPr>
              <a:defRPr sz="3200"/>
            </a:pPr>
            <a:r>
              <a:rPr lang="en-US" sz="2250" dirty="0" smtClean="0"/>
              <a:t>If possible, </a:t>
            </a:r>
            <a:r>
              <a:rPr sz="2250" dirty="0" smtClean="0"/>
              <a:t>4 </a:t>
            </a:r>
            <a:r>
              <a:rPr sz="2250" dirty="0"/>
              <a:t>x </a:t>
            </a:r>
            <a:r>
              <a:rPr sz="2250" dirty="0" smtClean="0"/>
              <a:t>4</a:t>
            </a:r>
            <a:r>
              <a:rPr lang="en-US" sz="2250" dirty="0" smtClean="0"/>
              <a:t> is desirable. </a:t>
            </a:r>
            <a:endParaRPr sz="2250" dirty="0"/>
          </a:p>
        </p:txBody>
      </p:sp>
      <p:sp>
        <p:nvSpPr>
          <p:cNvPr id="306" name="線"/>
          <p:cNvSpPr/>
          <p:nvPr/>
        </p:nvSpPr>
        <p:spPr>
          <a:xfrm>
            <a:off x="8643938" y="4342853"/>
            <a:ext cx="1" cy="1635029"/>
          </a:xfrm>
          <a:prstGeom prst="line">
            <a:avLst/>
          </a:prstGeom>
          <a:ln w="63500">
            <a:solidFill>
              <a:srgbClr val="FF93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  <a:endParaRPr sz="2812"/>
          </a:p>
        </p:txBody>
      </p:sp>
      <p:sp>
        <p:nvSpPr>
          <p:cNvPr id="307" name="adiabatic squeezing"/>
          <p:cNvSpPr txBox="1"/>
          <p:nvPr/>
        </p:nvSpPr>
        <p:spPr>
          <a:xfrm rot="16200000">
            <a:off x="7931695" y="5030208"/>
            <a:ext cx="1799532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sz="1687"/>
              <a:t>adiabatic squeezing</a:t>
            </a:r>
          </a:p>
        </p:txBody>
      </p:sp>
      <p:pic>
        <p:nvPicPr>
          <p:cNvPr id="308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08672" y="3819011"/>
            <a:ext cx="428626" cy="1428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6810703" y="6407106"/>
            <a:ext cx="1094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Y. Ohnishi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52460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000090"/>
                </a:solidFill>
                <a:latin typeface="Marker Felt"/>
                <a:cs typeface="Marker Felt"/>
              </a:rPr>
              <a:t>Issues</a:t>
            </a:r>
            <a:endParaRPr kumimoji="1" lang="ja-JP" altLang="en-US" dirty="0">
              <a:solidFill>
                <a:srgbClr val="000090"/>
              </a:solidFill>
              <a:latin typeface="Marker Felt"/>
              <a:cs typeface="Marker Felt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57200" y="1289957"/>
            <a:ext cx="8229600" cy="5241471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IR design and dynamic aperture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Optics corrections &amp; Low emittance tuning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 smtClean="0"/>
              <a:t>Beam-beam related issues</a:t>
            </a:r>
          </a:p>
          <a:p>
            <a:r>
              <a:rPr kumimoji="1" lang="en-US" altLang="ja-JP" dirty="0" smtClean="0"/>
              <a:t>IP orbit control to maintain beam collision</a:t>
            </a:r>
          </a:p>
          <a:p>
            <a:r>
              <a:rPr lang="en-US" altLang="ja-JP" dirty="0" smtClean="0"/>
              <a:t>Beam loss and beam injection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Electron clouds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Injector upgrade for low emittance &amp; high intensity beams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Detector beam background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84770" y="6485072"/>
            <a:ext cx="485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items in </a:t>
            </a:r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 were partially studied in Phase 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89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SuperKEKB Luminosity Projection</a:t>
            </a:r>
            <a:endParaRPr 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5813" y="1404186"/>
            <a:ext cx="6797759" cy="484677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55170" y="6237511"/>
            <a:ext cx="8278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70C0"/>
                </a:solidFill>
                <a:latin typeface="Marker Felt Thin" charset="0"/>
                <a:ea typeface="Marker Felt Thin" charset="0"/>
                <a:cs typeface="Marker Felt Thin" charset="0"/>
              </a:rPr>
              <a:t>A lot of difficult </a:t>
            </a:r>
            <a:r>
              <a:rPr kumimoji="1" lang="en-US" altLang="ja-JP" sz="2800" smtClean="0">
                <a:solidFill>
                  <a:srgbClr val="0070C0"/>
                </a:solidFill>
                <a:latin typeface="Marker Felt Thin" charset="0"/>
                <a:ea typeface="Marker Felt Thin" charset="0"/>
                <a:cs typeface="Marker Felt Thin" charset="0"/>
              </a:rPr>
              <a:t>works should be done in Phase 2 and 3.</a:t>
            </a:r>
            <a:endParaRPr kumimoji="1" lang="ja-JP" altLang="en-US" sz="2800" dirty="0">
              <a:solidFill>
                <a:srgbClr val="0070C0"/>
              </a:solidFill>
              <a:latin typeface="Marker Felt Thin" charset="0"/>
              <a:ea typeface="Marker Felt Thin" charset="0"/>
              <a:cs typeface="Marker Felt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598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Marker Felt Thin" charset="0"/>
                <a:ea typeface="Marker Felt Thin" charset="0"/>
                <a:cs typeface="Marker Felt Thin" charset="0"/>
              </a:rPr>
              <a:t>Tasks in </a:t>
            </a:r>
            <a:r>
              <a:rPr lang="en-US" dirty="0" smtClean="0">
                <a:solidFill>
                  <a:srgbClr val="7030A0"/>
                </a:solidFill>
                <a:latin typeface="Marker Felt Thin" charset="0"/>
                <a:ea typeface="Marker Felt Thin" charset="0"/>
                <a:cs typeface="Marker Felt Thin" charset="0"/>
              </a:rPr>
              <a:t>Phase 2</a:t>
            </a:r>
            <a:endParaRPr lang="en-US" dirty="0">
              <a:solidFill>
                <a:srgbClr val="7030A0"/>
              </a:solidFill>
              <a:latin typeface="Marker Felt Thin" charset="0"/>
              <a:ea typeface="Marker Felt Thin" charset="0"/>
              <a:cs typeface="Marker Felt Thin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Basic tuning</a:t>
            </a:r>
          </a:p>
          <a:p>
            <a:pPr lvl="1"/>
            <a:r>
              <a:rPr lang="en-US" sz="2400" dirty="0" smtClean="0"/>
              <a:t>Beam injection of the beam from DR, vacuum scrubbing</a:t>
            </a:r>
            <a:r>
              <a:rPr lang="mr-IN" sz="2400" dirty="0" smtClean="0"/>
              <a:t>…</a:t>
            </a:r>
            <a:endParaRPr lang="en-US" sz="2400" dirty="0" smtClean="0"/>
          </a:p>
          <a:p>
            <a:r>
              <a:rPr lang="en-US" sz="2800" dirty="0" smtClean="0"/>
              <a:t>Performance </a:t>
            </a:r>
            <a:r>
              <a:rPr lang="en-US" sz="2800" dirty="0" smtClean="0"/>
              <a:t>check of QCS magnets</a:t>
            </a:r>
          </a:p>
          <a:p>
            <a:r>
              <a:rPr lang="en-US" sz="2800" dirty="0" smtClean="0"/>
              <a:t>Squeezing IP beta functions</a:t>
            </a:r>
            <a:r>
              <a:rPr lang="en-US" sz="2800" dirty="0"/>
              <a:t> </a:t>
            </a:r>
            <a:r>
              <a:rPr lang="en-US" sz="2800" dirty="0" smtClean="0"/>
              <a:t>at </a:t>
            </a:r>
            <a:r>
              <a:rPr lang="en-US" sz="2800" dirty="0" smtClean="0"/>
              <a:t>IP</a:t>
            </a:r>
          </a:p>
          <a:p>
            <a:pPr lvl="1"/>
            <a:r>
              <a:rPr lang="en-US" sz="2400" dirty="0" smtClean="0"/>
              <a:t>Optics corrections</a:t>
            </a:r>
            <a:endParaRPr lang="en-US" sz="2400" dirty="0" smtClean="0"/>
          </a:p>
          <a:p>
            <a:r>
              <a:rPr lang="en-US" sz="2800" dirty="0" smtClean="0"/>
              <a:t>Beam </a:t>
            </a:r>
            <a:r>
              <a:rPr lang="en-US" sz="2800" dirty="0" smtClean="0"/>
              <a:t>collision tuning with “Nano beam scheme</a:t>
            </a:r>
            <a:r>
              <a:rPr lang="en-US" sz="2800" dirty="0" smtClean="0"/>
              <a:t>”</a:t>
            </a:r>
          </a:p>
          <a:p>
            <a:r>
              <a:rPr lang="en-US" altLang="ja-JP" sz="2800" dirty="0"/>
              <a:t>Belle II beam BG study and tuning</a:t>
            </a:r>
          </a:p>
          <a:p>
            <a:r>
              <a:rPr lang="en-US" sz="2800" dirty="0" smtClean="0"/>
              <a:t>Other studies: electron clouds, other instabilities</a:t>
            </a:r>
            <a:r>
              <a:rPr lang="mr-IN" sz="2800" dirty="0" smtClean="0"/>
              <a:t>…</a:t>
            </a:r>
            <a:endParaRPr lang="en-US" sz="2800" dirty="0" smtClean="0"/>
          </a:p>
          <a:p>
            <a:r>
              <a:rPr lang="en-US" sz="2800" dirty="0" smtClean="0"/>
              <a:t>Luminosity </a:t>
            </a:r>
            <a:r>
              <a:rPr lang="en-US" sz="2800" dirty="0" smtClean="0"/>
              <a:t>tuning</a:t>
            </a:r>
          </a:p>
          <a:p>
            <a:r>
              <a:rPr lang="en-US" sz="2800" dirty="0" smtClean="0"/>
              <a:t>Physics Run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949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タイトル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>
                <a:latin typeface="Marker Felt" charset="0"/>
              </a:rPr>
              <a:t>Spare slides</a:t>
            </a:r>
            <a:endParaRPr lang="ja-JP" altLang="en-US">
              <a:latin typeface="Marker Felt" charset="0"/>
            </a:endParaRPr>
          </a:p>
        </p:txBody>
      </p:sp>
      <p:sp>
        <p:nvSpPr>
          <p:cNvPr id="8" name="サブタイトル 7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ja-JP" altLang="en-US" smtClean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iBump</a:t>
            </a:r>
            <a:r>
              <a:rPr lang="en-US" dirty="0" smtClean="0"/>
              <a:t> LER (Phase 2 8x8)</a:t>
            </a:r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2" y="1305374"/>
            <a:ext cx="5038331" cy="423276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617" y="1305374"/>
            <a:ext cx="3390900" cy="24892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884333" y="3996267"/>
            <a:ext cx="217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Bump Height: 10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/>
              <a:t>m</a:t>
            </a:r>
            <a:endParaRPr 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16" y="5739831"/>
            <a:ext cx="7150100" cy="9144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694587" y="4868049"/>
            <a:ext cx="2800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Bump</a:t>
            </a:r>
            <a:r>
              <a:rPr lang="ja-JP" altLang="en-US" dirty="0" smtClean="0"/>
              <a:t>がない時：</a:t>
            </a:r>
            <a:r>
              <a:rPr lang="en-US" altLang="ja-JP" dirty="0" smtClean="0"/>
              <a:t>1.96</a:t>
            </a:r>
            <a:r>
              <a:rPr lang="en-US" altLang="ja-JP" dirty="0" smtClean="0"/>
              <a:t>E-13 m</a:t>
            </a:r>
            <a:endParaRPr lang="en-US" dirty="0"/>
          </a:p>
        </p:txBody>
      </p:sp>
      <p:cxnSp>
        <p:nvCxnSpPr>
          <p:cNvPr id="11" name="直線矢印コネクタ 10"/>
          <p:cNvCxnSpPr>
            <a:stCxn id="9" idx="2"/>
          </p:cNvCxnSpPr>
          <p:nvPr/>
        </p:nvCxnSpPr>
        <p:spPr>
          <a:xfrm flipH="1">
            <a:off x="6974311" y="5237381"/>
            <a:ext cx="120756" cy="5961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2553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iBump</a:t>
            </a:r>
            <a:r>
              <a:rPr lang="en-US" dirty="0" smtClean="0"/>
              <a:t> steering kick angle</a:t>
            </a:r>
            <a:endParaRPr 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6117922"/>
              </p:ext>
            </p:extLst>
          </p:nvPr>
        </p:nvGraphicFramePr>
        <p:xfrm>
          <a:off x="220133" y="1964268"/>
          <a:ext cx="8466667" cy="30141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4492"/>
                <a:gridCol w="1354142"/>
                <a:gridCol w="2826604"/>
                <a:gridCol w="2721429"/>
              </a:tblGrid>
              <a:tr h="4432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iBump FB</a:t>
                      </a:r>
                      <a:endParaRPr lang="en-US" sz="1600" b="0" i="0" u="none" strike="noStrike">
                        <a:effectLst/>
                        <a:latin typeface="ＭＳ Ｐゴシック" charset="-128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600" u="none" strike="noStrike">
                          <a:effectLst/>
                        </a:rPr>
                        <a:t>積分磁場（</a:t>
                      </a:r>
                      <a:r>
                        <a:rPr lang="en-US" altLang="ja-JP" sz="1600" u="none" strike="noStrike">
                          <a:effectLst/>
                        </a:rPr>
                        <a:t>Tm</a:t>
                      </a:r>
                      <a:r>
                        <a:rPr lang="ja-JP" altLang="en-US" sz="1600" u="none" strike="noStrike">
                          <a:effectLst/>
                        </a:rPr>
                        <a:t>）</a:t>
                      </a:r>
                      <a:endParaRPr lang="ja-JP" altLang="en-US" sz="1600" b="0" i="0" u="none" strike="noStrike">
                        <a:effectLst/>
                        <a:latin typeface="ＭＳ Ｐゴシック" charset="-128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kick angle(mrad) @7GeV @5A</a:t>
                      </a:r>
                      <a:endParaRPr lang="en-US" sz="1600" b="0" i="0" u="none" strike="noStrike">
                        <a:effectLst/>
                        <a:latin typeface="ＭＳ Ｐゴシック" charset="-128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Commemnt</a:t>
                      </a:r>
                      <a:endParaRPr lang="en-US" sz="1600" b="0" i="0" u="none" strike="noStrike">
                        <a:effectLst/>
                        <a:latin typeface="ＭＳ Ｐゴシック" charset="-128"/>
                      </a:endParaRPr>
                    </a:p>
                  </a:txBody>
                  <a:tcPr marL="6350" marR="6350" marT="6350" marB="0" anchor="b"/>
                </a:tc>
              </a:tr>
              <a:tr h="443255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600" u="none" strike="noStrike">
                          <a:effectLst/>
                        </a:rPr>
                        <a:t>垂直ステアリング</a:t>
                      </a:r>
                      <a:endParaRPr lang="ja-JP" altLang="en-US" sz="1600" b="0" i="0" u="none" strike="noStrike">
                        <a:effectLst/>
                        <a:latin typeface="ＭＳ Ｐゴシック" charset="-128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>
                          <a:effectLst/>
                        </a:rPr>
                        <a:t>0.00335</a:t>
                      </a:r>
                      <a:endParaRPr lang="nb-NO" sz="1600" b="0" i="0" u="none" strike="noStrike">
                        <a:effectLst/>
                        <a:latin typeface="ＭＳ Ｐゴシック" charset="-128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>
                          <a:effectLst/>
                        </a:rPr>
                        <a:t>0.143571429</a:t>
                      </a:r>
                      <a:endParaRPr lang="is-IS" sz="1600" b="0" i="0" u="none" strike="noStrike">
                        <a:effectLst/>
                        <a:latin typeface="ＭＳ Ｐゴシック" charset="-128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600" u="none" strike="noStrike">
                          <a:effectLst/>
                        </a:rPr>
                        <a:t>江川・植木さんの磁場測定結果</a:t>
                      </a:r>
                      <a:endParaRPr lang="ja-JP" altLang="en-US" sz="1600" b="0" i="0" u="none" strike="noStrike">
                        <a:effectLst/>
                        <a:latin typeface="ＭＳ Ｐゴシック" charset="-128"/>
                      </a:endParaRPr>
                    </a:p>
                  </a:txBody>
                  <a:tcPr marL="6350" marR="6350" marT="6350" marB="0" anchor="b"/>
                </a:tc>
              </a:tr>
              <a:tr h="413704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600" u="none" strike="noStrike">
                          <a:effectLst/>
                        </a:rPr>
                        <a:t>水平ステアリング</a:t>
                      </a:r>
                      <a:endParaRPr lang="ja-JP" altLang="en-US" sz="1600" b="0" i="0" u="none" strike="noStrike">
                        <a:effectLst/>
                        <a:latin typeface="ＭＳ Ｐゴシック" charset="-128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>
                          <a:effectLst/>
                        </a:rPr>
                        <a:t>0.00611</a:t>
                      </a:r>
                      <a:endParaRPr lang="is-IS" sz="1600" b="0" i="0" u="none" strike="noStrike">
                        <a:effectLst/>
                        <a:latin typeface="ＭＳ Ｐゴシック" charset="-128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>
                          <a:effectLst/>
                        </a:rPr>
                        <a:t>0.261857143</a:t>
                      </a:r>
                      <a:endParaRPr lang="is-IS" sz="1600" b="0" i="0" u="none" strike="noStrike">
                        <a:effectLst/>
                        <a:latin typeface="ＭＳ Ｐゴシック" charset="-128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600" u="none" strike="noStrike">
                          <a:effectLst/>
                        </a:rPr>
                        <a:t>江川・植木さんの磁場測定結果</a:t>
                      </a:r>
                      <a:endParaRPr lang="ja-JP" altLang="en-US" sz="1600" b="0" i="0" u="none" strike="noStrike">
                        <a:effectLst/>
                        <a:latin typeface="ＭＳ Ｐゴシック" charset="-128"/>
                      </a:endParaRPr>
                    </a:p>
                  </a:txBody>
                  <a:tcPr marL="6350" marR="6350" marT="6350" marB="0" anchor="b"/>
                </a:tc>
              </a:tr>
              <a:tr h="413704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600" u="none" strike="noStrike">
                          <a:effectLst/>
                        </a:rPr>
                        <a:t>　</a:t>
                      </a:r>
                      <a:endParaRPr lang="ja-JP" altLang="en-US" sz="1600" b="0" i="0" u="none" strike="noStrike">
                        <a:effectLst/>
                        <a:latin typeface="ＭＳ Ｐゴシック" charset="-128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600" u="none" strike="noStrike">
                          <a:effectLst/>
                        </a:rPr>
                        <a:t>　</a:t>
                      </a:r>
                      <a:endParaRPr lang="ja-JP" altLang="en-US" sz="1600" b="0" i="0" u="none" strike="noStrike">
                        <a:effectLst/>
                        <a:latin typeface="ＭＳ Ｐゴシック" charset="-128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600" u="none" strike="noStrike">
                          <a:effectLst/>
                        </a:rPr>
                        <a:t>　</a:t>
                      </a:r>
                      <a:endParaRPr lang="ja-JP" altLang="en-US" sz="1600" b="0" i="0" u="none" strike="noStrike">
                        <a:effectLst/>
                        <a:latin typeface="ＭＳ Ｐゴシック" charset="-128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600" u="none" strike="noStrike">
                          <a:effectLst/>
                        </a:rPr>
                        <a:t>　</a:t>
                      </a:r>
                      <a:endParaRPr lang="ja-JP" altLang="en-US" sz="1600" b="0" i="0" u="none" strike="noStrike">
                        <a:effectLst/>
                        <a:latin typeface="ＭＳ Ｐゴシック" charset="-128"/>
                      </a:endParaRPr>
                    </a:p>
                  </a:txBody>
                  <a:tcPr marL="6350" marR="6350" marT="6350" marB="0" anchor="b"/>
                </a:tc>
              </a:tr>
              <a:tr h="4432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Dithering</a:t>
                      </a:r>
                      <a:endParaRPr lang="en-US" sz="1600" b="0" i="0" u="none" strike="noStrike">
                        <a:effectLst/>
                        <a:latin typeface="ＭＳ Ｐゴシック" charset="-128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600" u="none" strike="noStrike">
                          <a:effectLst/>
                        </a:rPr>
                        <a:t>積分磁場（</a:t>
                      </a:r>
                      <a:r>
                        <a:rPr lang="en-US" altLang="ja-JP" sz="1600" u="none" strike="noStrike">
                          <a:effectLst/>
                        </a:rPr>
                        <a:t>Tm</a:t>
                      </a:r>
                      <a:r>
                        <a:rPr lang="ja-JP" altLang="en-US" sz="1600" u="none" strike="noStrike">
                          <a:effectLst/>
                        </a:rPr>
                        <a:t>）</a:t>
                      </a:r>
                      <a:endParaRPr lang="ja-JP" altLang="en-US" sz="1600" b="0" i="0" u="none" strike="noStrike">
                        <a:effectLst/>
                        <a:latin typeface="ＭＳ Ｐゴシック" charset="-128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kick angle(microrad) @4GeV @5A</a:t>
                      </a:r>
                      <a:endParaRPr lang="en-US" sz="1600" b="0" i="0" u="none" strike="noStrike">
                        <a:effectLst/>
                        <a:latin typeface="ＭＳ Ｐゴシック" charset="-128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600" u="none" strike="noStrike">
                          <a:effectLst/>
                        </a:rPr>
                        <a:t>　</a:t>
                      </a:r>
                      <a:endParaRPr lang="ja-JP" altLang="en-US" sz="1600" b="0" i="0" u="none" strike="noStrike">
                        <a:effectLst/>
                        <a:latin typeface="ＭＳ Ｐゴシック" charset="-128"/>
                      </a:endParaRPr>
                    </a:p>
                  </a:txBody>
                  <a:tcPr marL="6350" marR="6350" marT="6350" marB="0" anchor="b"/>
                </a:tc>
              </a:tr>
              <a:tr h="4432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Horizontal</a:t>
                      </a:r>
                      <a:endParaRPr lang="en-US" sz="1600" b="0" i="0" u="none" strike="noStrike">
                        <a:effectLst/>
                        <a:latin typeface="ＭＳ Ｐゴシック" charset="-128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>
                          <a:effectLst/>
                        </a:rPr>
                        <a:t>0.000451</a:t>
                      </a:r>
                      <a:endParaRPr lang="is-IS" sz="1600" b="0" i="0" u="none" strike="noStrike">
                        <a:effectLst/>
                        <a:latin typeface="ＭＳ Ｐゴシック" charset="-128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u="none" strike="noStrike">
                          <a:effectLst/>
                        </a:rPr>
                        <a:t>33.825</a:t>
                      </a:r>
                      <a:endParaRPr lang="hr-HR" sz="1600" b="0" i="0" u="none" strike="noStrike">
                        <a:effectLst/>
                        <a:latin typeface="ＭＳ Ｐゴシック" charset="-128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600" u="none" strike="noStrike">
                          <a:effectLst/>
                        </a:rPr>
                        <a:t>Uli</a:t>
                      </a:r>
                      <a:r>
                        <a:rPr lang="ja-JP" altLang="en-US" sz="1600" u="none" strike="noStrike">
                          <a:effectLst/>
                        </a:rPr>
                        <a:t>さんの</a:t>
                      </a:r>
                      <a:r>
                        <a:rPr lang="en-US" altLang="ja-JP" sz="1600" u="none" strike="noStrike">
                          <a:effectLst/>
                        </a:rPr>
                        <a:t>IPAC</a:t>
                      </a:r>
                      <a:r>
                        <a:rPr lang="ja-JP" altLang="en-US" sz="1600" u="none" strike="noStrike">
                          <a:effectLst/>
                        </a:rPr>
                        <a:t>論文</a:t>
                      </a:r>
                      <a:endParaRPr lang="ja-JP" altLang="en-US" sz="1600" b="0" i="0" u="none" strike="noStrike">
                        <a:effectLst/>
                        <a:latin typeface="ＭＳ Ｐゴシック" charset="-128"/>
                      </a:endParaRPr>
                    </a:p>
                  </a:txBody>
                  <a:tcPr marL="6350" marR="6350" marT="6350" marB="0" anchor="b"/>
                </a:tc>
              </a:tr>
              <a:tr h="4137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Vertical</a:t>
                      </a:r>
                      <a:endParaRPr lang="en-US" sz="1600" b="0" i="0" u="none" strike="noStrike">
                        <a:effectLst/>
                        <a:latin typeface="ＭＳ Ｐゴシック" charset="-128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>
                          <a:effectLst/>
                        </a:rPr>
                        <a:t>0.000592</a:t>
                      </a:r>
                      <a:endParaRPr lang="is-IS" sz="1600" b="0" i="0" u="none" strike="noStrike">
                        <a:effectLst/>
                        <a:latin typeface="ＭＳ Ｐゴシック" charset="-128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u="none" strike="noStrike">
                          <a:effectLst/>
                        </a:rPr>
                        <a:t>44.4</a:t>
                      </a:r>
                      <a:endParaRPr lang="hr-HR" sz="1600" b="0" i="0" u="none" strike="noStrike">
                        <a:effectLst/>
                        <a:latin typeface="ＭＳ Ｐゴシック" charset="-128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600" u="none" strike="noStrike" dirty="0" err="1">
                          <a:effectLst/>
                        </a:rPr>
                        <a:t>Uli</a:t>
                      </a:r>
                      <a:r>
                        <a:rPr lang="ja-JP" altLang="en-US" sz="1600" u="none" strike="noStrike" dirty="0">
                          <a:effectLst/>
                        </a:rPr>
                        <a:t>さんの</a:t>
                      </a:r>
                      <a:r>
                        <a:rPr lang="en-US" altLang="ja-JP" sz="1600" u="none" strike="noStrike" dirty="0">
                          <a:effectLst/>
                        </a:rPr>
                        <a:t>IPAC</a:t>
                      </a:r>
                      <a:r>
                        <a:rPr lang="ja-JP" altLang="en-US" sz="1600" u="none" strike="noStrike" dirty="0">
                          <a:effectLst/>
                        </a:rPr>
                        <a:t>論文</a:t>
                      </a:r>
                      <a:endParaRPr lang="ja-JP" altLang="en-US" sz="1600" b="0" i="0" u="none" strike="noStrike" dirty="0">
                        <a:effectLst/>
                        <a:latin typeface="ＭＳ Ｐゴシック" charset="-128"/>
                      </a:endParaRP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7316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Marker Felt" charset="0"/>
              </a:rPr>
              <a:t>Shift of collision timing makes a horizontal kick</a:t>
            </a:r>
            <a:endParaRPr lang="ja-JP" altLang="en-US">
              <a:latin typeface="Marker Felt" charset="0"/>
            </a:endParaRPr>
          </a:p>
        </p:txBody>
      </p:sp>
      <p:sp>
        <p:nvSpPr>
          <p:cNvPr id="67586" name="コンテンツ プレースホルダ 2"/>
          <p:cNvSpPr>
            <a:spLocks noGrp="1"/>
          </p:cNvSpPr>
          <p:nvPr>
            <p:ph idx="1"/>
          </p:nvPr>
        </p:nvSpPr>
        <p:spPr>
          <a:xfrm>
            <a:off x="158750" y="1552575"/>
            <a:ext cx="4600575" cy="4832350"/>
          </a:xfrm>
        </p:spPr>
        <p:txBody>
          <a:bodyPr/>
          <a:lstStyle/>
          <a:p>
            <a:r>
              <a:rPr lang="en-US" altLang="ja-JP" sz="2000"/>
              <a:t>With the drift of collision timing -&gt;no shift of collision point -&gt;no waist problem </a:t>
            </a:r>
          </a:p>
          <a:p>
            <a:r>
              <a:rPr lang="en-US" altLang="ja-JP" sz="2000">
                <a:latin typeface="ＭＳ Ｐゴシック" charset="-128"/>
              </a:rPr>
              <a:t>However, the drift of collision timing makes a </a:t>
            </a:r>
            <a:r>
              <a:rPr lang="en-US" altLang="ja-JP" sz="2000"/>
              <a:t>beam-beam defection and interferes with the detection of the true hor. offset. </a:t>
            </a:r>
          </a:p>
          <a:p>
            <a:r>
              <a:rPr lang="en-US" altLang="ja-JP" sz="2000"/>
              <a:t>Hor. offset from shift of collision timing</a:t>
            </a:r>
          </a:p>
          <a:p>
            <a:pPr lvl="1"/>
            <a:r>
              <a:rPr lang="en-US" altLang="ja-JP" sz="1800"/>
              <a:t>offset</a:t>
            </a:r>
            <a:r>
              <a:rPr lang="ja-JP" altLang="en-US" sz="1800"/>
              <a:t>：</a:t>
            </a:r>
            <a:r>
              <a:rPr lang="en-US" altLang="ja-JP" sz="1800">
                <a:latin typeface="Symbol" charset="2"/>
              </a:rPr>
              <a:t>D</a:t>
            </a:r>
            <a:r>
              <a:rPr lang="en-US" altLang="ja-JP" sz="1800"/>
              <a:t>x=c </a:t>
            </a:r>
            <a:r>
              <a:rPr lang="en-US" altLang="ja-JP" sz="1800">
                <a:latin typeface="Symbol" charset="2"/>
              </a:rPr>
              <a:t>D</a:t>
            </a:r>
            <a:r>
              <a:rPr lang="en-US" altLang="ja-JP" sz="1800"/>
              <a:t>t sin</a:t>
            </a:r>
            <a:r>
              <a:rPr lang="en-US" altLang="ja-JP" sz="1800">
                <a:latin typeface="Symbol" charset="2"/>
              </a:rPr>
              <a:t>f</a:t>
            </a:r>
          </a:p>
          <a:p>
            <a:pPr lvl="1"/>
            <a:r>
              <a:rPr lang="en-US" altLang="ja-JP" sz="1800"/>
              <a:t>Tolerance for true horizontal offset: </a:t>
            </a:r>
            <a:r>
              <a:rPr lang="en-US" altLang="ja-JP" sz="1800">
                <a:latin typeface="Symbol" charset="2"/>
              </a:rPr>
              <a:t>D</a:t>
            </a:r>
            <a:r>
              <a:rPr lang="en-US" altLang="ja-JP" sz="1800"/>
              <a:t>x corresponding </a:t>
            </a:r>
            <a:r>
              <a:rPr lang="en-US" altLang="ja-JP" sz="1800">
                <a:latin typeface="Symbol" charset="2"/>
              </a:rPr>
              <a:t>D</a:t>
            </a:r>
            <a:r>
              <a:rPr lang="en-US" altLang="ja-JP" sz="1800"/>
              <a:t>t =0.20ps -&gt;RF phase of 0.07°</a:t>
            </a:r>
            <a:endParaRPr lang="ja-JP" altLang="en-US" sz="1800"/>
          </a:p>
        </p:txBody>
      </p:sp>
      <p:grpSp>
        <p:nvGrpSpPr>
          <p:cNvPr id="67587" name="図形グループ 13"/>
          <p:cNvGrpSpPr>
            <a:grpSpLocks/>
          </p:cNvGrpSpPr>
          <p:nvPr/>
        </p:nvGrpSpPr>
        <p:grpSpPr bwMode="auto">
          <a:xfrm>
            <a:off x="5783263" y="1644650"/>
            <a:ext cx="2017712" cy="766763"/>
            <a:chOff x="4552950" y="2008188"/>
            <a:chExt cx="2017713" cy="766762"/>
          </a:xfrm>
        </p:grpSpPr>
        <p:cxnSp>
          <p:nvCxnSpPr>
            <p:cNvPr id="5" name="直線矢印コネクタ 4"/>
            <p:cNvCxnSpPr>
              <a:cxnSpLocks noChangeShapeType="1"/>
            </p:cNvCxnSpPr>
            <p:nvPr/>
          </p:nvCxnSpPr>
          <p:spPr bwMode="auto">
            <a:xfrm flipV="1">
              <a:off x="4587875" y="2008188"/>
              <a:ext cx="1982788" cy="752474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直線矢印コネクタ 7"/>
            <p:cNvCxnSpPr>
              <a:cxnSpLocks noChangeShapeType="1"/>
            </p:cNvCxnSpPr>
            <p:nvPr/>
          </p:nvCxnSpPr>
          <p:spPr bwMode="auto">
            <a:xfrm flipH="1" flipV="1">
              <a:off x="4552950" y="2020888"/>
              <a:ext cx="1982788" cy="754062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9" name="直線矢印コネクタ 8"/>
          <p:cNvCxnSpPr>
            <a:cxnSpLocks noChangeShapeType="1"/>
          </p:cNvCxnSpPr>
          <p:nvPr/>
        </p:nvCxnSpPr>
        <p:spPr bwMode="auto">
          <a:xfrm flipV="1">
            <a:off x="4454525" y="3649663"/>
            <a:ext cx="1982788" cy="7524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直線矢印コネクタ 9"/>
          <p:cNvCxnSpPr>
            <a:cxnSpLocks noChangeShapeType="1"/>
          </p:cNvCxnSpPr>
          <p:nvPr/>
        </p:nvCxnSpPr>
        <p:spPr bwMode="auto">
          <a:xfrm flipH="1" flipV="1">
            <a:off x="7077075" y="3648075"/>
            <a:ext cx="1982788" cy="75406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直線矢印コネクタ 11"/>
          <p:cNvCxnSpPr>
            <a:cxnSpLocks noChangeShapeType="1"/>
          </p:cNvCxnSpPr>
          <p:nvPr/>
        </p:nvCxnSpPr>
        <p:spPr bwMode="auto">
          <a:xfrm rot="10800000">
            <a:off x="7077075" y="5957888"/>
            <a:ext cx="1022350" cy="158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直線矢印コネクタ 12"/>
          <p:cNvCxnSpPr>
            <a:cxnSpLocks noChangeShapeType="1"/>
          </p:cNvCxnSpPr>
          <p:nvPr/>
        </p:nvCxnSpPr>
        <p:spPr bwMode="auto">
          <a:xfrm rot="10800000" flipH="1">
            <a:off x="5414963" y="4110038"/>
            <a:ext cx="1022350" cy="158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下矢印 16"/>
          <p:cNvSpPr>
            <a:spLocks noChangeArrowheads="1"/>
          </p:cNvSpPr>
          <p:nvPr/>
        </p:nvSpPr>
        <p:spPr bwMode="auto">
          <a:xfrm>
            <a:off x="6621463" y="2643188"/>
            <a:ext cx="352425" cy="709612"/>
          </a:xfrm>
          <a:prstGeom prst="downArrow">
            <a:avLst>
              <a:gd name="adj1" fmla="val 50000"/>
              <a:gd name="adj2" fmla="val 50002"/>
            </a:avLst>
          </a:prstGeom>
          <a:solidFill>
            <a:srgbClr val="F79646"/>
          </a:solidFill>
          <a:ln w="9525">
            <a:solidFill>
              <a:srgbClr val="F79646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7593" name="テキスト ボックス 17"/>
          <p:cNvSpPr txBox="1">
            <a:spLocks noChangeArrowheads="1"/>
          </p:cNvSpPr>
          <p:nvPr/>
        </p:nvSpPr>
        <p:spPr bwMode="auto">
          <a:xfrm>
            <a:off x="7256463" y="2773363"/>
            <a:ext cx="158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ja-JP" sz="1800"/>
              <a:t>Lorentz boost</a:t>
            </a:r>
            <a:endParaRPr lang="ja-JP" altLang="en-US" sz="1800"/>
          </a:p>
        </p:txBody>
      </p:sp>
      <p:sp>
        <p:nvSpPr>
          <p:cNvPr id="19" name="下矢印 18"/>
          <p:cNvSpPr>
            <a:spLocks noChangeArrowheads="1"/>
          </p:cNvSpPr>
          <p:nvPr/>
        </p:nvSpPr>
        <p:spPr bwMode="auto">
          <a:xfrm>
            <a:off x="6630988" y="4635500"/>
            <a:ext cx="352425" cy="709613"/>
          </a:xfrm>
          <a:prstGeom prst="downArrow">
            <a:avLst>
              <a:gd name="adj1" fmla="val 50000"/>
              <a:gd name="adj2" fmla="val 50002"/>
            </a:avLst>
          </a:prstGeom>
          <a:solidFill>
            <a:srgbClr val="F79646"/>
          </a:solidFill>
          <a:ln w="9525">
            <a:solidFill>
              <a:srgbClr val="F79646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7595" name="テキスト ボックス 19"/>
          <p:cNvSpPr txBox="1">
            <a:spLocks noChangeArrowheads="1"/>
          </p:cNvSpPr>
          <p:nvPr/>
        </p:nvSpPr>
        <p:spPr bwMode="auto">
          <a:xfrm>
            <a:off x="7256463" y="4725988"/>
            <a:ext cx="1147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ja-JP" sz="1800"/>
              <a:t>projection</a:t>
            </a:r>
            <a:endParaRPr lang="ja-JP" altLang="en-US" sz="1800"/>
          </a:p>
        </p:txBody>
      </p:sp>
      <p:cxnSp>
        <p:nvCxnSpPr>
          <p:cNvPr id="22" name="直線コネクタ 21"/>
          <p:cNvCxnSpPr>
            <a:cxnSpLocks noChangeShapeType="1"/>
          </p:cNvCxnSpPr>
          <p:nvPr/>
        </p:nvCxnSpPr>
        <p:spPr bwMode="auto">
          <a:xfrm rot="5400000">
            <a:off x="5038726" y="5981700"/>
            <a:ext cx="754062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直線コネクタ 22"/>
          <p:cNvCxnSpPr>
            <a:cxnSpLocks noChangeShapeType="1"/>
          </p:cNvCxnSpPr>
          <p:nvPr/>
        </p:nvCxnSpPr>
        <p:spPr bwMode="auto">
          <a:xfrm rot="5400000">
            <a:off x="7747001" y="5981700"/>
            <a:ext cx="754062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直線矢印コネクタ 23"/>
          <p:cNvCxnSpPr>
            <a:cxnSpLocks noChangeShapeType="1"/>
          </p:cNvCxnSpPr>
          <p:nvPr/>
        </p:nvCxnSpPr>
        <p:spPr bwMode="auto">
          <a:xfrm rot="10800000" flipH="1">
            <a:off x="5414963" y="5959475"/>
            <a:ext cx="1022350" cy="158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直線矢印コネクタ 24"/>
          <p:cNvCxnSpPr>
            <a:cxnSpLocks noChangeShapeType="1"/>
          </p:cNvCxnSpPr>
          <p:nvPr/>
        </p:nvCxnSpPr>
        <p:spPr bwMode="auto">
          <a:xfrm rot="10800000">
            <a:off x="7100888" y="4111625"/>
            <a:ext cx="1022350" cy="158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直線コネクタ 26"/>
          <p:cNvCxnSpPr>
            <a:cxnSpLocks noChangeShapeType="1"/>
          </p:cNvCxnSpPr>
          <p:nvPr/>
        </p:nvCxnSpPr>
        <p:spPr bwMode="auto">
          <a:xfrm>
            <a:off x="7464425" y="4402138"/>
            <a:ext cx="1554163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円弧 27"/>
          <p:cNvSpPr>
            <a:spLocks/>
          </p:cNvSpPr>
          <p:nvPr/>
        </p:nvSpPr>
        <p:spPr bwMode="auto">
          <a:xfrm rot="-5400000">
            <a:off x="7893051" y="4249737"/>
            <a:ext cx="620712" cy="303213"/>
          </a:xfrm>
          <a:custGeom>
            <a:avLst/>
            <a:gdLst>
              <a:gd name="T0" fmla="*/ 310356 w 620712"/>
              <a:gd name="T1" fmla="*/ 0 h 303213"/>
              <a:gd name="T2" fmla="*/ 620712 w 620712"/>
              <a:gd name="T3" fmla="*/ 151607 h 30321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20712" h="303213" stroke="0">
                <a:moveTo>
                  <a:pt x="310356" y="0"/>
                </a:moveTo>
                <a:cubicBezTo>
                  <a:pt x="481761" y="0"/>
                  <a:pt x="620712" y="67877"/>
                  <a:pt x="620712" y="151607"/>
                </a:cubicBezTo>
                <a:lnTo>
                  <a:pt x="310356" y="151607"/>
                </a:lnTo>
                <a:lnTo>
                  <a:pt x="310356" y="0"/>
                </a:lnTo>
                <a:close/>
              </a:path>
              <a:path w="620712" h="303213" fill="none">
                <a:moveTo>
                  <a:pt x="310356" y="0"/>
                </a:moveTo>
                <a:cubicBezTo>
                  <a:pt x="481761" y="0"/>
                  <a:pt x="620712" y="67877"/>
                  <a:pt x="620712" y="151607"/>
                </a:cubicBez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67602" name="テキスト ボックス 28"/>
          <p:cNvSpPr txBox="1">
            <a:spLocks noChangeArrowheads="1"/>
          </p:cNvSpPr>
          <p:nvPr/>
        </p:nvSpPr>
        <p:spPr bwMode="auto">
          <a:xfrm>
            <a:off x="7815263" y="4040188"/>
            <a:ext cx="304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ja-JP" sz="1800">
                <a:latin typeface="Symbol" charset="2"/>
              </a:rPr>
              <a:t>f</a:t>
            </a:r>
            <a:endParaRPr lang="ja-JP" altLang="en-US" sz="1800">
              <a:latin typeface="Symbol" charset="2"/>
            </a:endParaRPr>
          </a:p>
        </p:txBody>
      </p:sp>
      <p:sp>
        <p:nvSpPr>
          <p:cNvPr id="67603" name="テキスト ボックス 29"/>
          <p:cNvSpPr txBox="1">
            <a:spLocks noChangeArrowheads="1"/>
          </p:cNvSpPr>
          <p:nvPr/>
        </p:nvSpPr>
        <p:spPr bwMode="auto">
          <a:xfrm>
            <a:off x="7256463" y="6488113"/>
            <a:ext cx="2062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ja-JP" sz="1800">
                <a:latin typeface="Symbol" charset="2"/>
              </a:rPr>
              <a:t>D</a:t>
            </a:r>
            <a:r>
              <a:rPr lang="en-US" altLang="ja-JP" sz="1800"/>
              <a:t>t -&gt; </a:t>
            </a:r>
            <a:r>
              <a:rPr lang="en-US" altLang="ja-JP" sz="1800">
                <a:latin typeface="Symbol" charset="2"/>
              </a:rPr>
              <a:t>D</a:t>
            </a:r>
            <a:r>
              <a:rPr lang="en-US" altLang="ja-JP" sz="1800"/>
              <a:t>x=c </a:t>
            </a:r>
            <a:r>
              <a:rPr lang="en-US" altLang="ja-JP" sz="1800">
                <a:latin typeface="Symbol" charset="2"/>
              </a:rPr>
              <a:t>D</a:t>
            </a:r>
            <a:r>
              <a:rPr lang="en-US" altLang="ja-JP" sz="1800"/>
              <a:t>t sin</a:t>
            </a:r>
            <a:r>
              <a:rPr lang="en-US" altLang="ja-JP" sz="1800">
                <a:latin typeface="Symbol" charset="2"/>
              </a:rPr>
              <a:t>f</a:t>
            </a:r>
            <a:endParaRPr lang="ja-JP" altLang="en-US" sz="1800">
              <a:latin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1357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>
            <p:ph type="title"/>
          </p:nvPr>
        </p:nvSpPr>
        <p:spPr>
          <a:xfrm>
            <a:off x="884039" y="178594"/>
            <a:ext cx="7358063" cy="1401961"/>
          </a:xfrm>
          <a:ln/>
        </p:spPr>
        <p:txBody>
          <a:bodyPr/>
          <a:lstStyle/>
          <a:p>
            <a:r>
              <a:rPr lang="en-US" altLang="ja-JP" sz="3867"/>
              <a:t>Luminosity and beam-beam parameter with superbunch collision </a:t>
            </a:r>
          </a:p>
        </p:txBody>
      </p:sp>
      <p:sp>
        <p:nvSpPr>
          <p:cNvPr id="23554" name="Rectangle 2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 anchor="t"/>
          <a:lstStyle/>
          <a:p>
            <a:pPr marL="469908">
              <a:buBlip>
                <a:blip r:embed="rId2"/>
              </a:buBlip>
            </a:pPr>
            <a:r>
              <a:rPr lang="en-US" altLang="ja-JP"/>
              <a:t>Luminosity</a:t>
            </a:r>
          </a:p>
          <a:p>
            <a:pPr marL="469908">
              <a:buBlip>
                <a:blip r:embed="rId2"/>
              </a:buBlip>
            </a:pPr>
            <a:endParaRPr lang="en-US" altLang="ja-JP"/>
          </a:p>
          <a:p>
            <a:pPr marL="469908">
              <a:buBlip>
                <a:blip r:embed="rId2"/>
              </a:buBlip>
            </a:pPr>
            <a:r>
              <a:rPr lang="en-US" altLang="ja-JP"/>
              <a:t>Beam-beam parameter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527" y="1933277"/>
            <a:ext cx="4002732" cy="108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727" y="3759398"/>
            <a:ext cx="2976935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133" y="3759398"/>
            <a:ext cx="2976935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Oval 6"/>
          <p:cNvSpPr>
            <a:spLocks/>
          </p:cNvSpPr>
          <p:nvPr/>
        </p:nvSpPr>
        <p:spPr bwMode="auto">
          <a:xfrm rot="-897938">
            <a:off x="4465" y="5774159"/>
            <a:ext cx="4125516" cy="178594"/>
          </a:xfrm>
          <a:prstGeom prst="ellipse">
            <a:avLst/>
          </a:prstGeom>
          <a:solidFill>
            <a:schemeClr val="accent1">
              <a:alpha val="34901"/>
            </a:schemeClr>
          </a:solidFill>
          <a:ln w="25400" cap="flat">
            <a:solidFill>
              <a:srgbClr val="6E7A89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12700" dir="27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59" name="Oval 7"/>
          <p:cNvSpPr>
            <a:spLocks/>
          </p:cNvSpPr>
          <p:nvPr/>
        </p:nvSpPr>
        <p:spPr bwMode="auto">
          <a:xfrm rot="-9898095">
            <a:off x="5005090" y="5771927"/>
            <a:ext cx="4125516" cy="178594"/>
          </a:xfrm>
          <a:prstGeom prst="ellipse">
            <a:avLst/>
          </a:prstGeom>
          <a:solidFill>
            <a:schemeClr val="accent1">
              <a:alpha val="34901"/>
            </a:schemeClr>
          </a:solidFill>
          <a:ln w="25400" cap="flat">
            <a:solidFill>
              <a:srgbClr val="6E7A89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12700" dir="27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60" name="Oval 8"/>
          <p:cNvSpPr>
            <a:spLocks/>
          </p:cNvSpPr>
          <p:nvPr/>
        </p:nvSpPr>
        <p:spPr bwMode="auto">
          <a:xfrm>
            <a:off x="4768453" y="5322094"/>
            <a:ext cx="375047" cy="1071563"/>
          </a:xfrm>
          <a:prstGeom prst="ellipse">
            <a:avLst/>
          </a:prstGeom>
          <a:solidFill>
            <a:schemeClr val="accent1">
              <a:alpha val="34901"/>
            </a:schemeClr>
          </a:solidFill>
          <a:ln w="25400" cap="flat">
            <a:solidFill>
              <a:srgbClr val="6E7A89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12700" dir="27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61" name="Oval 9"/>
          <p:cNvSpPr>
            <a:spLocks/>
          </p:cNvSpPr>
          <p:nvPr/>
        </p:nvSpPr>
        <p:spPr bwMode="auto">
          <a:xfrm>
            <a:off x="4045148" y="5322094"/>
            <a:ext cx="375047" cy="1071563"/>
          </a:xfrm>
          <a:prstGeom prst="ellipse">
            <a:avLst/>
          </a:prstGeom>
          <a:solidFill>
            <a:schemeClr val="accent1">
              <a:alpha val="34901"/>
            </a:schemeClr>
          </a:solidFill>
          <a:ln w="25400" cap="flat">
            <a:solidFill>
              <a:srgbClr val="6E7A89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12700" dir="27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>
            <a:off x="6000750" y="5920383"/>
            <a:ext cx="696516" cy="0"/>
          </a:xfrm>
          <a:prstGeom prst="line">
            <a:avLst/>
          </a:prstGeom>
          <a:noFill/>
          <a:ln w="25400" cap="flat">
            <a:solidFill>
              <a:srgbClr val="6E7A89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 flipH="1">
            <a:off x="2366367" y="5920383"/>
            <a:ext cx="696516" cy="0"/>
          </a:xfrm>
          <a:prstGeom prst="line">
            <a:avLst/>
          </a:prstGeom>
          <a:noFill/>
          <a:ln w="25400" cap="flat">
            <a:solidFill>
              <a:srgbClr val="6E7A89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64" name="Rectangle 12"/>
          <p:cNvSpPr>
            <a:spLocks/>
          </p:cNvSpPr>
          <p:nvPr/>
        </p:nvSpPr>
        <p:spPr bwMode="auto">
          <a:xfrm>
            <a:off x="5122417" y="6259492"/>
            <a:ext cx="2351606" cy="41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Cochin" charset="0"/>
              </a:defRPr>
            </a:lvl1pPr>
            <a:lvl2pPr algn="l">
              <a:defRPr sz="1200">
                <a:solidFill>
                  <a:schemeClr val="tx1"/>
                </a:solidFill>
                <a:latin typeface="Cochin" charset="0"/>
              </a:defRPr>
            </a:lvl2pPr>
            <a:lvl3pPr algn="l">
              <a:defRPr sz="1200">
                <a:solidFill>
                  <a:schemeClr val="tx1"/>
                </a:solidFill>
                <a:latin typeface="Cochin" charset="0"/>
              </a:defRPr>
            </a:lvl3pPr>
            <a:lvl4pPr algn="l">
              <a:defRPr sz="1200">
                <a:solidFill>
                  <a:schemeClr val="tx1"/>
                </a:solidFill>
                <a:latin typeface="Cochin" charset="0"/>
              </a:defRPr>
            </a:lvl4pPr>
            <a:lvl5pPr algn="l">
              <a:defRPr sz="1200">
                <a:solidFill>
                  <a:schemeClr val="tx1"/>
                </a:solidFill>
                <a:latin typeface="Cochi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chi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chi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chi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chin" charset="0"/>
              </a:defRPr>
            </a:lvl9pPr>
          </a:lstStyle>
          <a:p>
            <a:pPr algn="ctr"/>
            <a:r>
              <a:rPr lang="en-US" altLang="ja-JP" sz="2672">
                <a:ea typeface="Times" charset="0"/>
                <a:cs typeface="Times" charset="0"/>
              </a:rPr>
              <a:t>σ</a:t>
            </a:r>
            <a:r>
              <a:rPr lang="en-US" altLang="ja-JP" sz="2672" baseline="-6000">
                <a:ea typeface="Cochin" charset="0"/>
                <a:cs typeface="Cochin" charset="0"/>
              </a:rPr>
              <a:t>x</a:t>
            </a:r>
            <a:r>
              <a:rPr lang="en-US" altLang="ja-JP" sz="2672" baseline="32000">
                <a:ea typeface="Cochin" charset="0"/>
                <a:cs typeface="Cochin" charset="0"/>
              </a:rPr>
              <a:t>effective</a:t>
            </a:r>
            <a:r>
              <a:rPr lang="en-US" altLang="ja-JP" sz="2672" baseline="-6000">
                <a:ea typeface="Cochin" charset="0"/>
                <a:cs typeface="Cochin" charset="0"/>
              </a:rPr>
              <a:t> = </a:t>
            </a:r>
            <a:r>
              <a:rPr lang="en-US" altLang="ja-JP" sz="2672">
                <a:ea typeface="Times" charset="0"/>
                <a:cs typeface="Times" charset="0"/>
              </a:rPr>
              <a:t>σ</a:t>
            </a:r>
            <a:r>
              <a:rPr lang="en-US" altLang="ja-JP" sz="2672" baseline="-6000">
                <a:ea typeface="Cochin" charset="0"/>
                <a:cs typeface="Cochin" charset="0"/>
              </a:rPr>
              <a:t>z </a:t>
            </a:r>
            <a:r>
              <a:rPr lang="en-US" altLang="ja-JP" sz="2672">
                <a:ea typeface="Times" charset="0"/>
                <a:cs typeface="Times" charset="0"/>
              </a:rPr>
              <a:t>sinφ</a:t>
            </a:r>
            <a:r>
              <a:rPr lang="en-US" altLang="ja-JP" sz="2672" baseline="-6000">
                <a:ea typeface="Cochin" charset="0"/>
                <a:cs typeface="Cochin" charset="0"/>
              </a:rPr>
              <a:t>c</a:t>
            </a:r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>
            <a:off x="4964906" y="5837783"/>
            <a:ext cx="0" cy="395139"/>
          </a:xfrm>
          <a:prstGeom prst="line">
            <a:avLst/>
          </a:prstGeom>
          <a:noFill/>
          <a:ln w="25400" cap="flat">
            <a:solidFill>
              <a:srgbClr val="6E7A89"/>
            </a:solidFill>
            <a:prstDash val="solid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>
            <a:off x="7947422" y="6402586"/>
            <a:ext cx="1053703" cy="0"/>
          </a:xfrm>
          <a:prstGeom prst="line">
            <a:avLst/>
          </a:prstGeom>
          <a:noFill/>
          <a:ln w="25400" cap="flat">
            <a:solidFill>
              <a:srgbClr val="6E7A89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67" name="Line 15"/>
          <p:cNvSpPr>
            <a:spLocks noChangeShapeType="1"/>
          </p:cNvSpPr>
          <p:nvPr/>
        </p:nvSpPr>
        <p:spPr bwMode="auto">
          <a:xfrm>
            <a:off x="5116711" y="5339953"/>
            <a:ext cx="3893344" cy="1053703"/>
          </a:xfrm>
          <a:prstGeom prst="line">
            <a:avLst/>
          </a:prstGeom>
          <a:noFill/>
          <a:ln w="25400" cap="flat">
            <a:solidFill>
              <a:srgbClr val="6E7A89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 rot="10800000" flipH="1">
            <a:off x="8509992" y="6267525"/>
            <a:ext cx="26789" cy="135061"/>
          </a:xfrm>
          <a:prstGeom prst="line">
            <a:avLst/>
          </a:prstGeom>
          <a:noFill/>
          <a:ln w="25400" cap="flat">
            <a:solidFill>
              <a:srgbClr val="6E7A89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69" name="Rectangle 17"/>
          <p:cNvSpPr>
            <a:spLocks/>
          </p:cNvSpPr>
          <p:nvPr/>
        </p:nvSpPr>
        <p:spPr bwMode="auto">
          <a:xfrm>
            <a:off x="8216961" y="6128199"/>
            <a:ext cx="161904" cy="22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Cochin" charset="0"/>
              </a:defRPr>
            </a:lvl1pPr>
            <a:lvl2pPr algn="l">
              <a:defRPr sz="1200">
                <a:solidFill>
                  <a:schemeClr val="tx1"/>
                </a:solidFill>
                <a:latin typeface="Cochin" charset="0"/>
              </a:defRPr>
            </a:lvl2pPr>
            <a:lvl3pPr algn="l">
              <a:defRPr sz="1200">
                <a:solidFill>
                  <a:schemeClr val="tx1"/>
                </a:solidFill>
                <a:latin typeface="Cochin" charset="0"/>
              </a:defRPr>
            </a:lvl3pPr>
            <a:lvl4pPr algn="l">
              <a:defRPr sz="1200">
                <a:solidFill>
                  <a:schemeClr val="tx1"/>
                </a:solidFill>
                <a:latin typeface="Cochin" charset="0"/>
              </a:defRPr>
            </a:lvl4pPr>
            <a:lvl5pPr algn="l">
              <a:defRPr sz="1200">
                <a:solidFill>
                  <a:schemeClr val="tx1"/>
                </a:solidFill>
                <a:latin typeface="Cochi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chi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chi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chi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chin" charset="0"/>
              </a:defRPr>
            </a:lvl9pPr>
          </a:lstStyle>
          <a:p>
            <a:pPr algn="ctr"/>
            <a:r>
              <a:rPr lang="en-US" altLang="ja-JP" sz="1477">
                <a:ea typeface="Times" charset="0"/>
                <a:cs typeface="Times" charset="0"/>
              </a:rPr>
              <a:t>φ</a:t>
            </a:r>
            <a:r>
              <a:rPr lang="en-US" altLang="ja-JP" sz="1477" baseline="-6000">
                <a:ea typeface="Cochin" charset="0"/>
                <a:cs typeface="Cochin" charset="0"/>
              </a:rPr>
              <a:t>c</a:t>
            </a:r>
          </a:p>
        </p:txBody>
      </p:sp>
      <p:sp>
        <p:nvSpPr>
          <p:cNvPr id="23570" name="Line 18"/>
          <p:cNvSpPr>
            <a:spLocks noChangeShapeType="1"/>
          </p:cNvSpPr>
          <p:nvPr/>
        </p:nvSpPr>
        <p:spPr bwMode="auto">
          <a:xfrm>
            <a:off x="4991695" y="6009680"/>
            <a:ext cx="839391" cy="348258"/>
          </a:xfrm>
          <a:prstGeom prst="line">
            <a:avLst/>
          </a:prstGeom>
          <a:noFill/>
          <a:ln w="25400" cap="flat">
            <a:solidFill>
              <a:srgbClr val="6E7A89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18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 animBg="1"/>
      <p:bldP spid="23561" grpId="0" animBg="1"/>
      <p:bldP spid="23564" grpId="0" autoUpdateAnimBg="0"/>
      <p:bldP spid="23565" grpId="0" animBg="1"/>
      <p:bldP spid="23566" grpId="0" animBg="1"/>
      <p:bldP spid="23567" grpId="0" animBg="1"/>
      <p:bldP spid="23568" grpId="0" animBg="1"/>
      <p:bldP spid="23569" grpId="0" autoUpdateAnimBg="0"/>
      <p:bldP spid="2357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LknbDetune.eps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048" b="-30048"/>
          <a:stretch>
            <a:fillRect/>
          </a:stretch>
        </p:blipFill>
        <p:spPr>
          <a:xfrm>
            <a:off x="362743" y="-341610"/>
            <a:ext cx="4211990" cy="4720277"/>
          </a:xfrm>
        </p:spPr>
      </p:pic>
      <p:pic>
        <p:nvPicPr>
          <p:cNvPr id="6" name="コンテンツ プレースホルダー 5" descr="LknbdyDetune.eps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048" b="-30048"/>
          <a:stretch>
            <a:fillRect/>
          </a:stretch>
        </p:blipFill>
        <p:spPr>
          <a:xfrm>
            <a:off x="4574733" y="-341610"/>
            <a:ext cx="4241290" cy="4753113"/>
          </a:xfrm>
        </p:spPr>
      </p:pic>
      <p:pic>
        <p:nvPicPr>
          <p:cNvPr id="8" name="図 7" descr="LknbepDetun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707" y="3547738"/>
            <a:ext cx="4071316" cy="2849921"/>
          </a:xfrm>
          <a:prstGeom prst="rect">
            <a:avLst/>
          </a:prstGeom>
        </p:spPr>
      </p:pic>
      <p:pic>
        <p:nvPicPr>
          <p:cNvPr id="9" name="図 8" descr="LknbeyDetune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25" y="3432280"/>
            <a:ext cx="4191108" cy="293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629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6" descr="Lknbr1Detune.eps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048" b="-30048"/>
          <a:stretch>
            <a:fillRect/>
          </a:stretch>
        </p:blipFill>
        <p:spPr>
          <a:xfrm>
            <a:off x="163331" y="-205158"/>
            <a:ext cx="4160717" cy="4662817"/>
          </a:xfrm>
        </p:spPr>
      </p:pic>
      <p:pic>
        <p:nvPicPr>
          <p:cNvPr id="8" name="コンテンツ プレースホルダー 7" descr="Lknbr2Detune.eps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048" b="-30048"/>
          <a:stretch>
            <a:fillRect/>
          </a:stretch>
        </p:blipFill>
        <p:spPr>
          <a:xfrm>
            <a:off x="4532752" y="-205158"/>
            <a:ext cx="4241290" cy="4753113"/>
          </a:xfrm>
        </p:spPr>
      </p:pic>
      <p:pic>
        <p:nvPicPr>
          <p:cNvPr id="9" name="図 8" descr="Lknbr3Detun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6" y="3576844"/>
            <a:ext cx="4038710" cy="2827098"/>
          </a:xfrm>
          <a:prstGeom prst="rect">
            <a:avLst/>
          </a:prstGeom>
        </p:spPr>
      </p:pic>
      <p:pic>
        <p:nvPicPr>
          <p:cNvPr id="10" name="図 9" descr="Lknbr4Detune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607" y="3755279"/>
            <a:ext cx="4156932" cy="290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29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テキスト ボックス 5"/>
          <p:cNvSpPr txBox="1">
            <a:spLocks noChangeArrowheads="1"/>
          </p:cNvSpPr>
          <p:nvPr/>
        </p:nvSpPr>
        <p:spPr bwMode="auto">
          <a:xfrm>
            <a:off x="360363" y="360363"/>
            <a:ext cx="49279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400" dirty="0" smtClean="0">
                <a:latin typeface="Arial" charset="0"/>
              </a:rPr>
              <a:t>Fabrication </a:t>
            </a:r>
            <a:r>
              <a:rPr lang="en-US" altLang="ja-JP" sz="2400" dirty="0">
                <a:latin typeface="Arial" charset="0"/>
              </a:rPr>
              <a:t>and </a:t>
            </a:r>
            <a:r>
              <a:rPr lang="en-US" altLang="ja-JP" sz="2400" dirty="0" smtClean="0">
                <a:latin typeface="Arial" charset="0"/>
              </a:rPr>
              <a:t>field measurement</a:t>
            </a:r>
            <a:endParaRPr lang="en-US" altLang="ja-JP" sz="2400" dirty="0">
              <a:latin typeface="Arial" charset="0"/>
            </a:endParaRPr>
          </a:p>
        </p:txBody>
      </p:sp>
      <p:sp>
        <p:nvSpPr>
          <p:cNvPr id="15" name="テキスト ボックス 20"/>
          <p:cNvSpPr txBox="1">
            <a:spLocks noChangeArrowheads="1"/>
          </p:cNvSpPr>
          <p:nvPr/>
        </p:nvSpPr>
        <p:spPr bwMode="auto">
          <a:xfrm>
            <a:off x="620408" y="5614754"/>
            <a:ext cx="77925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000" dirty="0" smtClean="0">
                <a:latin typeface="Arial" charset="0"/>
              </a:rPr>
              <a:t>Fabrication </a:t>
            </a:r>
            <a:r>
              <a:rPr lang="en-US" altLang="ja-JP" sz="2000" dirty="0">
                <a:latin typeface="Arial" charset="0"/>
              </a:rPr>
              <a:t>and </a:t>
            </a:r>
            <a:r>
              <a:rPr lang="en-US" altLang="ja-JP" sz="2000" dirty="0" smtClean="0">
                <a:latin typeface="Arial" charset="0"/>
              </a:rPr>
              <a:t>measurement of coils will </a:t>
            </a:r>
            <a:r>
              <a:rPr lang="en-US" altLang="ja-JP" sz="2000" dirty="0">
                <a:latin typeface="Arial" charset="0"/>
              </a:rPr>
              <a:t>be </a:t>
            </a:r>
            <a:r>
              <a:rPr lang="en-US" altLang="ja-JP" sz="2000" dirty="0" smtClean="0">
                <a:latin typeface="Arial" charset="0"/>
              </a:rPr>
              <a:t>finished by this March.</a:t>
            </a:r>
            <a:endParaRPr lang="en-US" altLang="ja-JP" sz="2000" dirty="0">
              <a:latin typeface="Arial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786065" y="6158008"/>
            <a:ext cx="6167073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U.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Wienands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S.D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 Anderson, MFD </a:t>
            </a:r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Metrology, 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SLAC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1" r="7806"/>
          <a:stretch/>
        </p:blipFill>
        <p:spPr>
          <a:xfrm>
            <a:off x="620408" y="874092"/>
            <a:ext cx="5195843" cy="4340551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556" y="910339"/>
            <a:ext cx="4307582" cy="332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衝突調整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衝突状態のサーチ</a:t>
            </a:r>
          </a:p>
          <a:p>
            <a:r>
              <a:rPr lang="ja-JP" altLang="en-US" dirty="0"/>
              <a:t>ビーム衝突</a:t>
            </a:r>
            <a:r>
              <a:rPr lang="ja-JP" altLang="en-US" dirty="0" smtClean="0"/>
              <a:t>フィードバック（軌道フィードバック）システム</a:t>
            </a:r>
            <a:r>
              <a:rPr lang="ja-JP" altLang="en-US" dirty="0"/>
              <a:t>の立ち上げ</a:t>
            </a:r>
          </a:p>
          <a:p>
            <a:r>
              <a:rPr lang="ja-JP" altLang="en-US" dirty="0"/>
              <a:t>ビームアボート後の衝突の確立の手法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66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ビーム衝突のサーチ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76519"/>
            <a:ext cx="8229600" cy="4525963"/>
          </a:xfrm>
        </p:spPr>
        <p:txBody>
          <a:bodyPr/>
          <a:lstStyle/>
          <a:p>
            <a:r>
              <a:rPr lang="en-US" altLang="ja-JP" dirty="0" smtClean="0"/>
              <a:t>Closed orbit correction of each beam</a:t>
            </a:r>
          </a:p>
          <a:p>
            <a:r>
              <a:rPr lang="en-US" altLang="ja-JP" dirty="0" smtClean="0"/>
              <a:t>Bunch </a:t>
            </a:r>
            <a:r>
              <a:rPr lang="en-US" altLang="ja-JP" dirty="0"/>
              <a:t>timing </a:t>
            </a:r>
            <a:r>
              <a:rPr lang="en-US" altLang="ja-JP" dirty="0" smtClean="0"/>
              <a:t>adjustment</a:t>
            </a:r>
          </a:p>
          <a:p>
            <a:pPr lvl="1"/>
            <a:r>
              <a:rPr lang="en-US" altLang="ja-JP" dirty="0" smtClean="0"/>
              <a:t>Rough adjustment: search for collision bucket</a:t>
            </a:r>
          </a:p>
          <a:p>
            <a:pPr lvl="2"/>
            <a:r>
              <a:rPr lang="en-US" altLang="ja-JP" dirty="0" smtClean="0"/>
              <a:t>BPM measurement, luminosity monitor?</a:t>
            </a:r>
          </a:p>
          <a:p>
            <a:pPr lvl="1"/>
            <a:r>
              <a:rPr lang="en-US" altLang="ja-JP" dirty="0" smtClean="0"/>
              <a:t>Fine adjustment: RF phase scan</a:t>
            </a:r>
          </a:p>
          <a:p>
            <a:pPr lvl="2"/>
            <a:r>
              <a:rPr lang="en-US" altLang="ja-JP" dirty="0" smtClean="0"/>
              <a:t>Observer horizontal beam-beam deflection</a:t>
            </a:r>
            <a:endParaRPr lang="en-US" altLang="ja-JP" dirty="0"/>
          </a:p>
          <a:p>
            <a:r>
              <a:rPr lang="en-US" altLang="ja-JP" dirty="0"/>
              <a:t>Orbit </a:t>
            </a:r>
            <a:r>
              <a:rPr lang="en-US" altLang="ja-JP" dirty="0" smtClean="0"/>
              <a:t>adjustment</a:t>
            </a:r>
          </a:p>
          <a:p>
            <a:pPr lvl="1"/>
            <a:r>
              <a:rPr lang="en-US" altLang="ja-JP" dirty="0" smtClean="0"/>
              <a:t>Scan orbits</a:t>
            </a:r>
          </a:p>
          <a:p>
            <a:pPr lvl="2"/>
            <a:r>
              <a:rPr lang="en-US" altLang="ja-JP" dirty="0" smtClean="0"/>
              <a:t>beam-beam deflections</a:t>
            </a:r>
          </a:p>
          <a:p>
            <a:pPr lvl="2"/>
            <a:r>
              <a:rPr lang="en-US" altLang="ja-JP" dirty="0" smtClean="0"/>
              <a:t>Luminosity</a:t>
            </a:r>
          </a:p>
          <a:p>
            <a:pPr lvl="2"/>
            <a:r>
              <a:rPr lang="en-US" altLang="ja-JP" dirty="0" smtClean="0"/>
              <a:t>beam </a:t>
            </a:r>
            <a:r>
              <a:rPr lang="en-US" altLang="ja-JP" dirty="0"/>
              <a:t>lifetime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138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軌道フィードバックシステム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アルゴリズム</a:t>
            </a:r>
            <a:endParaRPr lang="en-US" altLang="ja-JP" dirty="0" smtClean="0"/>
          </a:p>
          <a:p>
            <a:pPr lvl="1"/>
            <a:r>
              <a:rPr lang="en-US" dirty="0" smtClean="0"/>
              <a:t>Vertical</a:t>
            </a:r>
          </a:p>
          <a:p>
            <a:pPr lvl="2"/>
            <a:r>
              <a:rPr lang="en-US" dirty="0" smtClean="0"/>
              <a:t>Beam-beam deflection (like KEKB)</a:t>
            </a:r>
          </a:p>
          <a:p>
            <a:pPr lvl="2"/>
            <a:r>
              <a:rPr lang="en-US" dirty="0" smtClean="0"/>
              <a:t>Based on COD measurements using BPMs</a:t>
            </a:r>
          </a:p>
          <a:p>
            <a:pPr lvl="1"/>
            <a:r>
              <a:rPr lang="en-US" dirty="0" smtClean="0"/>
              <a:t>Horizontal</a:t>
            </a:r>
          </a:p>
          <a:p>
            <a:pPr lvl="2"/>
            <a:r>
              <a:rPr lang="en-US" dirty="0" smtClean="0"/>
              <a:t>Dithering system (like PEP-II)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200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図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8" y="5530850"/>
            <a:ext cx="1789112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タイトル 1"/>
          <p:cNvSpPr>
            <a:spLocks noGrp="1"/>
          </p:cNvSpPr>
          <p:nvPr>
            <p:ph type="title"/>
          </p:nvPr>
        </p:nvSpPr>
        <p:spPr>
          <a:xfrm>
            <a:off x="457200" y="-182563"/>
            <a:ext cx="8229600" cy="1143001"/>
          </a:xfrm>
        </p:spPr>
        <p:txBody>
          <a:bodyPr/>
          <a:lstStyle/>
          <a:p>
            <a:r>
              <a:rPr lang="en-US" altLang="ja-JP">
                <a:latin typeface="Marker Felt" charset="0"/>
              </a:rPr>
              <a:t>Orbit feedback at IP :Algorism </a:t>
            </a:r>
            <a:endParaRPr lang="ja-JP" altLang="en-US">
              <a:latin typeface="Marker Felt" charset="0"/>
            </a:endParaRPr>
          </a:p>
        </p:txBody>
      </p:sp>
      <p:sp>
        <p:nvSpPr>
          <p:cNvPr id="4096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2113" y="793750"/>
            <a:ext cx="8229600" cy="6084888"/>
          </a:xfrm>
        </p:spPr>
        <p:txBody>
          <a:bodyPr/>
          <a:lstStyle/>
          <a:p>
            <a:r>
              <a:rPr lang="en-US" altLang="ja-JP"/>
              <a:t>Beam-beam deflection (SLC, KEKB vertical)</a:t>
            </a:r>
          </a:p>
          <a:p>
            <a:endParaRPr lang="en-US" altLang="ja-JP"/>
          </a:p>
          <a:p>
            <a:endParaRPr lang="en-US" altLang="ja-JP"/>
          </a:p>
          <a:p>
            <a:endParaRPr lang="en-US" altLang="ja-JP"/>
          </a:p>
          <a:p>
            <a:r>
              <a:rPr lang="en-US" altLang="ja-JP"/>
              <a:t>Luminosity feedback (dithering)(PEP-II)</a:t>
            </a:r>
          </a:p>
          <a:p>
            <a:endParaRPr lang="en-US" altLang="ja-JP"/>
          </a:p>
          <a:p>
            <a:endParaRPr lang="en-US" altLang="ja-JP"/>
          </a:p>
          <a:p>
            <a:r>
              <a:rPr lang="en-US" altLang="ja-JP"/>
              <a:t>Beam size feedback (KEKB horizontal)</a:t>
            </a:r>
            <a:endParaRPr lang="ja-JP" altLang="en-US"/>
          </a:p>
        </p:txBody>
      </p:sp>
      <p:grpSp>
        <p:nvGrpSpPr>
          <p:cNvPr id="40964" name="図形グループ 14"/>
          <p:cNvGrpSpPr>
            <a:grpSpLocks/>
          </p:cNvGrpSpPr>
          <p:nvPr/>
        </p:nvGrpSpPr>
        <p:grpSpPr bwMode="auto">
          <a:xfrm>
            <a:off x="960438" y="1465263"/>
            <a:ext cx="7010400" cy="1870075"/>
            <a:chOff x="960039" y="2218318"/>
            <a:chExt cx="7010328" cy="1869974"/>
          </a:xfrm>
        </p:grpSpPr>
        <p:cxnSp>
          <p:nvCxnSpPr>
            <p:cNvPr id="5" name="直線コネクタ 4"/>
            <p:cNvCxnSpPr>
              <a:cxnSpLocks noChangeShapeType="1"/>
            </p:cNvCxnSpPr>
            <p:nvPr/>
          </p:nvCxnSpPr>
          <p:spPr bwMode="auto">
            <a:xfrm flipV="1">
              <a:off x="3407939" y="2399283"/>
              <a:ext cx="2287564" cy="776245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直線コネクタ 5"/>
            <p:cNvCxnSpPr>
              <a:cxnSpLocks noChangeShapeType="1"/>
            </p:cNvCxnSpPr>
            <p:nvPr/>
          </p:nvCxnSpPr>
          <p:spPr bwMode="auto">
            <a:xfrm flipH="1" flipV="1">
              <a:off x="1142599" y="2402458"/>
              <a:ext cx="2287565" cy="776245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triangle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直線コネクタ 6"/>
            <p:cNvCxnSpPr>
              <a:cxnSpLocks noChangeShapeType="1"/>
            </p:cNvCxnSpPr>
            <p:nvPr/>
          </p:nvCxnSpPr>
          <p:spPr bwMode="auto">
            <a:xfrm>
              <a:off x="3420639" y="2945354"/>
              <a:ext cx="2287564" cy="77465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triangle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直線コネクタ 7"/>
            <p:cNvCxnSpPr>
              <a:cxnSpLocks noChangeShapeType="1"/>
            </p:cNvCxnSpPr>
            <p:nvPr/>
          </p:nvCxnSpPr>
          <p:spPr bwMode="auto">
            <a:xfrm flipV="1">
              <a:off x="1129899" y="2939004"/>
              <a:ext cx="2287565" cy="77465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982" name="テキスト ボックス 8"/>
            <p:cNvSpPr txBox="1">
              <a:spLocks noChangeArrowheads="1"/>
            </p:cNvSpPr>
            <p:nvPr/>
          </p:nvSpPr>
          <p:spPr bwMode="auto">
            <a:xfrm>
              <a:off x="2613070" y="2302319"/>
              <a:ext cx="161508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ja-JP" sz="1800">
                  <a:latin typeface="Symbol" charset="2"/>
                </a:rPr>
                <a:t>D</a:t>
              </a:r>
              <a:r>
                <a:rPr lang="en-US" altLang="ja-JP" sz="1800"/>
                <a:t>y at IP= </a:t>
              </a:r>
            </a:p>
            <a:p>
              <a:r>
                <a:rPr lang="en-US" altLang="ja-JP" sz="1800"/>
                <a:t>~5nm ~1/10</a:t>
              </a:r>
              <a:r>
                <a:rPr lang="en-US" altLang="ja-JP" sz="1800">
                  <a:latin typeface="Symbol" charset="2"/>
                </a:rPr>
                <a:t>s</a:t>
              </a:r>
              <a:r>
                <a:rPr lang="en-US" altLang="ja-JP" sz="1800" baseline="-25000"/>
                <a:t>y</a:t>
              </a:r>
              <a:r>
                <a:rPr lang="en-US" altLang="ja-JP" sz="1800" baseline="30000"/>
                <a:t>*</a:t>
              </a:r>
              <a:endParaRPr lang="ja-JP" altLang="en-US" sz="1800" baseline="30000"/>
            </a:p>
          </p:txBody>
        </p:sp>
        <p:sp>
          <p:nvSpPr>
            <p:cNvPr id="40983" name="テキスト ボックス 9"/>
            <p:cNvSpPr txBox="1">
              <a:spLocks noChangeArrowheads="1"/>
            </p:cNvSpPr>
            <p:nvPr/>
          </p:nvSpPr>
          <p:spPr bwMode="auto">
            <a:xfrm>
              <a:off x="5708363" y="2218318"/>
              <a:ext cx="6268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ja-JP" sz="1800"/>
                <a:t>BPM</a:t>
              </a:r>
              <a:endParaRPr lang="ja-JP" altLang="en-US" sz="1800"/>
            </a:p>
          </p:txBody>
        </p:sp>
        <p:sp>
          <p:nvSpPr>
            <p:cNvPr id="40984" name="テキスト ボックス 10"/>
            <p:cNvSpPr txBox="1">
              <a:spLocks noChangeArrowheads="1"/>
            </p:cNvSpPr>
            <p:nvPr/>
          </p:nvSpPr>
          <p:spPr bwMode="auto">
            <a:xfrm>
              <a:off x="3226181" y="3180677"/>
              <a:ext cx="3642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ja-JP" sz="1800"/>
                <a:t>IP</a:t>
              </a:r>
              <a:endParaRPr lang="ja-JP" altLang="en-US" sz="1800"/>
            </a:p>
          </p:txBody>
        </p:sp>
        <p:sp>
          <p:nvSpPr>
            <p:cNvPr id="40985" name="テキスト ボックス 11"/>
            <p:cNvSpPr txBox="1">
              <a:spLocks noChangeArrowheads="1"/>
            </p:cNvSpPr>
            <p:nvPr/>
          </p:nvSpPr>
          <p:spPr bwMode="auto">
            <a:xfrm>
              <a:off x="960039" y="3718960"/>
              <a:ext cx="6268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ja-JP" sz="1800"/>
                <a:t>BPM</a:t>
              </a:r>
              <a:endParaRPr lang="ja-JP" altLang="en-US" sz="1800"/>
            </a:p>
          </p:txBody>
        </p:sp>
        <p:sp>
          <p:nvSpPr>
            <p:cNvPr id="40986" name="テキスト ボックス 12"/>
            <p:cNvSpPr txBox="1">
              <a:spLocks noChangeArrowheads="1"/>
            </p:cNvSpPr>
            <p:nvPr/>
          </p:nvSpPr>
          <p:spPr bwMode="auto">
            <a:xfrm>
              <a:off x="5913794" y="2538860"/>
              <a:ext cx="205657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ja-JP" sz="1800">
                  <a:latin typeface="Symbol" charset="2"/>
                </a:rPr>
                <a:t>D</a:t>
              </a:r>
              <a:r>
                <a:rPr lang="en-US" altLang="ja-JP" sz="1800"/>
                <a:t>y at BPM= ~1.3</a:t>
              </a:r>
              <a:r>
                <a:rPr lang="en-US" altLang="ja-JP" sz="1800">
                  <a:latin typeface="Symbol" charset="2"/>
                </a:rPr>
                <a:t>m</a:t>
              </a:r>
              <a:r>
                <a:rPr lang="en-US" altLang="ja-JP" sz="1800"/>
                <a:t>m</a:t>
              </a:r>
              <a:endParaRPr lang="ja-JP" altLang="en-US" sz="180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6162223" y="3343794"/>
              <a:ext cx="1592247" cy="36986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dirty="0" err="1"/>
                <a:t>SupeKEKB</a:t>
              </a:r>
              <a:r>
                <a:rPr lang="en-US" altLang="ja-JP" dirty="0"/>
                <a:t> case</a:t>
              </a:r>
              <a:endParaRPr lang="ja-JP" altLang="en-US" dirty="0"/>
            </a:p>
          </p:txBody>
        </p:sp>
      </p:grpSp>
      <p:pic>
        <p:nvPicPr>
          <p:cNvPr id="40965" name="図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800475"/>
            <a:ext cx="1757363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直線矢印コネクタ 20"/>
          <p:cNvCxnSpPr>
            <a:cxnSpLocks noChangeShapeType="1"/>
          </p:cNvCxnSpPr>
          <p:nvPr/>
        </p:nvCxnSpPr>
        <p:spPr bwMode="auto">
          <a:xfrm>
            <a:off x="1241425" y="4889500"/>
            <a:ext cx="21669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直線矢印コネクタ 22"/>
          <p:cNvCxnSpPr>
            <a:cxnSpLocks noChangeShapeType="1"/>
          </p:cNvCxnSpPr>
          <p:nvPr/>
        </p:nvCxnSpPr>
        <p:spPr bwMode="auto">
          <a:xfrm flipV="1">
            <a:off x="1241425" y="3632200"/>
            <a:ext cx="0" cy="12573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68" name="テキスト ボックス 23"/>
          <p:cNvSpPr txBox="1">
            <a:spLocks noChangeArrowheads="1"/>
          </p:cNvSpPr>
          <p:nvPr/>
        </p:nvSpPr>
        <p:spPr bwMode="auto">
          <a:xfrm>
            <a:off x="3460750" y="4632325"/>
            <a:ext cx="288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ja-JP" sz="1800"/>
              <a:t>y</a:t>
            </a:r>
            <a:endParaRPr lang="ja-JP" altLang="en-US" sz="1800"/>
          </a:p>
        </p:txBody>
      </p:sp>
      <p:sp>
        <p:nvSpPr>
          <p:cNvPr id="40969" name="テキスト ボックス 25"/>
          <p:cNvSpPr txBox="1">
            <a:spLocks noChangeArrowheads="1"/>
          </p:cNvSpPr>
          <p:nvPr/>
        </p:nvSpPr>
        <p:spPr bwMode="auto">
          <a:xfrm rot="-5400000">
            <a:off x="385762" y="4100513"/>
            <a:ext cx="1209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ja-JP" sz="1800"/>
              <a:t>Luminosity</a:t>
            </a:r>
            <a:endParaRPr lang="ja-JP" altLang="en-US" sz="1800"/>
          </a:p>
        </p:txBody>
      </p:sp>
      <p:sp>
        <p:nvSpPr>
          <p:cNvPr id="40970" name="テキスト ボックス 26"/>
          <p:cNvSpPr txBox="1">
            <a:spLocks noChangeArrowheads="1"/>
          </p:cNvSpPr>
          <p:nvPr/>
        </p:nvSpPr>
        <p:spPr bwMode="auto">
          <a:xfrm>
            <a:off x="3749675" y="3744822"/>
            <a:ext cx="53776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ja-JP" sz="1800" dirty="0"/>
              <a:t>When we shake the beam at around the peak of </a:t>
            </a:r>
            <a:r>
              <a:rPr lang="en-US" altLang="ja-JP" sz="1800" dirty="0" smtClean="0"/>
              <a:t>the </a:t>
            </a:r>
            <a:br>
              <a:rPr lang="en-US" altLang="ja-JP" sz="1800" dirty="0" smtClean="0"/>
            </a:br>
            <a:r>
              <a:rPr lang="en-US" altLang="ja-JP" sz="1800" dirty="0" smtClean="0"/>
              <a:t>luminosity (dithering),  the dithering frequency in the </a:t>
            </a:r>
            <a:br>
              <a:rPr lang="en-US" altLang="ja-JP" sz="1800" dirty="0" smtClean="0"/>
            </a:br>
            <a:r>
              <a:rPr lang="en-US" altLang="ja-JP" sz="1800" dirty="0" smtClean="0"/>
              <a:t>luminosity is minimized and there </a:t>
            </a:r>
            <a:r>
              <a:rPr lang="en-US" altLang="ja-JP" sz="1800" dirty="0"/>
              <a:t>appears twice of the </a:t>
            </a:r>
            <a:br>
              <a:rPr lang="en-US" altLang="ja-JP" sz="1800" dirty="0"/>
            </a:br>
            <a:r>
              <a:rPr lang="en-US" altLang="ja-JP" sz="1800" dirty="0" smtClean="0"/>
              <a:t>the </a:t>
            </a:r>
            <a:r>
              <a:rPr lang="en-US" altLang="ja-JP" sz="1800" dirty="0"/>
              <a:t>dithering frequency.</a:t>
            </a:r>
          </a:p>
        </p:txBody>
      </p:sp>
      <p:cxnSp>
        <p:nvCxnSpPr>
          <p:cNvPr id="29" name="直線矢印コネクタ 28"/>
          <p:cNvCxnSpPr>
            <a:cxnSpLocks noChangeShapeType="1"/>
          </p:cNvCxnSpPr>
          <p:nvPr/>
        </p:nvCxnSpPr>
        <p:spPr bwMode="auto">
          <a:xfrm>
            <a:off x="1293813" y="6616700"/>
            <a:ext cx="2166937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72" name="テキスト ボックス 29"/>
          <p:cNvSpPr txBox="1">
            <a:spLocks noChangeArrowheads="1"/>
          </p:cNvSpPr>
          <p:nvPr/>
        </p:nvSpPr>
        <p:spPr bwMode="auto">
          <a:xfrm>
            <a:off x="3468688" y="6427788"/>
            <a:ext cx="288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ja-JP" sz="1800"/>
              <a:t>x</a:t>
            </a:r>
            <a:endParaRPr lang="ja-JP" altLang="en-US" sz="1800"/>
          </a:p>
        </p:txBody>
      </p:sp>
      <p:cxnSp>
        <p:nvCxnSpPr>
          <p:cNvPr id="32" name="直線矢印コネクタ 31"/>
          <p:cNvCxnSpPr>
            <a:cxnSpLocks noChangeShapeType="1"/>
          </p:cNvCxnSpPr>
          <p:nvPr/>
        </p:nvCxnSpPr>
        <p:spPr bwMode="auto">
          <a:xfrm flipV="1">
            <a:off x="1036638" y="5921375"/>
            <a:ext cx="1120775" cy="50641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74" name="テキスト ボックス 32"/>
          <p:cNvSpPr txBox="1">
            <a:spLocks noChangeArrowheads="1"/>
          </p:cNvSpPr>
          <p:nvPr/>
        </p:nvSpPr>
        <p:spPr bwMode="auto">
          <a:xfrm>
            <a:off x="80963" y="6254750"/>
            <a:ext cx="11223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ja-JP" sz="1800"/>
              <a:t>Beam size</a:t>
            </a:r>
          </a:p>
          <a:p>
            <a:r>
              <a:rPr lang="en-US" altLang="ja-JP" sz="1800">
                <a:latin typeface="Symbol" charset="2"/>
              </a:rPr>
              <a:t>s</a:t>
            </a:r>
            <a:r>
              <a:rPr lang="en-US" altLang="ja-JP" sz="1800" baseline="-25000"/>
              <a:t>y </a:t>
            </a:r>
            <a:r>
              <a:rPr lang="en-US" altLang="ja-JP" sz="1800"/>
              <a:t> (LER)</a:t>
            </a:r>
          </a:p>
          <a:p>
            <a:endParaRPr lang="ja-JP" altLang="en-US" sz="1800"/>
          </a:p>
        </p:txBody>
      </p:sp>
      <p:cxnSp>
        <p:nvCxnSpPr>
          <p:cNvPr id="35" name="直線矢印コネクタ 34"/>
          <p:cNvCxnSpPr>
            <a:cxnSpLocks noChangeShapeType="1"/>
          </p:cNvCxnSpPr>
          <p:nvPr/>
        </p:nvCxnSpPr>
        <p:spPr bwMode="auto">
          <a:xfrm flipH="1">
            <a:off x="2819400" y="5705475"/>
            <a:ext cx="723900" cy="2159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76" name="テキスト ボックス 35"/>
          <p:cNvSpPr txBox="1">
            <a:spLocks noChangeArrowheads="1"/>
          </p:cNvSpPr>
          <p:nvPr/>
        </p:nvSpPr>
        <p:spPr bwMode="auto">
          <a:xfrm>
            <a:off x="3506788" y="5532438"/>
            <a:ext cx="1209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ja-JP" sz="1800"/>
              <a:t>Luminosity</a:t>
            </a:r>
            <a:endParaRPr lang="ja-JP" altLang="en-US" sz="1800"/>
          </a:p>
        </p:txBody>
      </p:sp>
      <p:sp>
        <p:nvSpPr>
          <p:cNvPr id="40977" name="テキスト ボックス 36"/>
          <p:cNvSpPr txBox="1">
            <a:spLocks noChangeArrowheads="1"/>
          </p:cNvSpPr>
          <p:nvPr/>
        </p:nvSpPr>
        <p:spPr bwMode="auto">
          <a:xfrm>
            <a:off x="4848225" y="5705475"/>
            <a:ext cx="4210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ja-JP" sz="1800"/>
              <a:t>At KEKB before installation of crab cavities,</a:t>
            </a:r>
            <a:br>
              <a:rPr lang="en-US" altLang="ja-JP" sz="1800"/>
            </a:br>
            <a:r>
              <a:rPr lang="en-US" altLang="ja-JP" sz="1800"/>
              <a:t>the vertical beam of LER was used for the</a:t>
            </a:r>
            <a:br>
              <a:rPr lang="en-US" altLang="ja-JP" sz="1800"/>
            </a:br>
            <a:r>
              <a:rPr lang="en-US" altLang="ja-JP" sz="1800"/>
              <a:t>horizontal orbit feedback at IP.</a:t>
            </a:r>
            <a:endParaRPr lang="ja-JP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タイトル 1"/>
          <p:cNvSpPr>
            <a:spLocks noGrp="1"/>
          </p:cNvSpPr>
          <p:nvPr>
            <p:ph type="title"/>
          </p:nvPr>
        </p:nvSpPr>
        <p:spPr>
          <a:xfrm>
            <a:off x="457200" y="-11113"/>
            <a:ext cx="8229600" cy="1143001"/>
          </a:xfrm>
        </p:spPr>
        <p:txBody>
          <a:bodyPr/>
          <a:lstStyle/>
          <a:p>
            <a:r>
              <a:rPr lang="en-US" altLang="ja-JP">
                <a:latin typeface="Marker Felt" charset="0"/>
              </a:rPr>
              <a:t>Horizontal orbit feedback</a:t>
            </a:r>
            <a:endParaRPr lang="ja-JP" altLang="en-US">
              <a:latin typeface="Marker Felt" charset="0"/>
            </a:endParaRPr>
          </a:p>
        </p:txBody>
      </p:sp>
      <p:sp>
        <p:nvSpPr>
          <p:cNvPr id="36866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30300"/>
            <a:ext cx="8502650" cy="51181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ja-JP" sz="2400" dirty="0"/>
              <a:t>Difficulty to develop based on the beam-beam defection like the vertical case</a:t>
            </a:r>
          </a:p>
          <a:p>
            <a:pPr lvl="1">
              <a:lnSpc>
                <a:spcPct val="80000"/>
              </a:lnSpc>
            </a:pPr>
            <a:r>
              <a:rPr lang="en-US" altLang="ja-JP" sz="2000" dirty="0"/>
              <a:t>Small </a:t>
            </a:r>
            <a:r>
              <a:rPr lang="en-US" altLang="ja-JP" sz="2000" dirty="0">
                <a:latin typeface="Symbol" charset="2"/>
              </a:rPr>
              <a:t>x</a:t>
            </a:r>
            <a:r>
              <a:rPr lang="en-US" altLang="ja-JP" sz="2000" dirty="0"/>
              <a:t>x</a:t>
            </a:r>
          </a:p>
          <a:p>
            <a:pPr lvl="2">
              <a:lnSpc>
                <a:spcPct val="80000"/>
              </a:lnSpc>
            </a:pPr>
            <a:r>
              <a:rPr lang="en-US" altLang="ja-JP" sz="1600" dirty="0">
                <a:latin typeface="Symbol" charset="2"/>
              </a:rPr>
              <a:t>x</a:t>
            </a:r>
            <a:r>
              <a:rPr lang="en-US" altLang="ja-JP" sz="1600" dirty="0"/>
              <a:t>x ~ 0.0028(e+), 0.0017(e-)</a:t>
            </a:r>
          </a:p>
          <a:p>
            <a:pPr lvl="1">
              <a:lnSpc>
                <a:spcPct val="80000"/>
              </a:lnSpc>
            </a:pPr>
            <a:r>
              <a:rPr lang="en-US" altLang="ja-JP" sz="2000" dirty="0"/>
              <a:t>Two sources of horizontal beam-beam kick</a:t>
            </a:r>
          </a:p>
          <a:p>
            <a:pPr lvl="2">
              <a:lnSpc>
                <a:spcPct val="80000"/>
              </a:lnSpc>
            </a:pPr>
            <a:r>
              <a:rPr lang="en-US" altLang="ja-JP" sz="1600" dirty="0"/>
              <a:t>Horizontal offset and shift of collision timing</a:t>
            </a:r>
          </a:p>
          <a:p>
            <a:pPr>
              <a:lnSpc>
                <a:spcPct val="80000"/>
              </a:lnSpc>
            </a:pPr>
            <a:r>
              <a:rPr lang="en-US" altLang="ja-JP" sz="2400" dirty="0"/>
              <a:t>We need a different method for the Hor. feedback.</a:t>
            </a:r>
          </a:p>
          <a:p>
            <a:pPr lvl="1">
              <a:lnSpc>
                <a:spcPct val="80000"/>
              </a:lnSpc>
            </a:pPr>
            <a:r>
              <a:rPr lang="en-US" altLang="ja-JP" sz="2000" dirty="0"/>
              <a:t>Luminosity feedback (dithering) (like PEP-II)</a:t>
            </a:r>
          </a:p>
          <a:p>
            <a:pPr lvl="1">
              <a:lnSpc>
                <a:spcPct val="80000"/>
              </a:lnSpc>
            </a:pPr>
            <a:r>
              <a:rPr lang="en-US" altLang="ja-JP" sz="2000" dirty="0"/>
              <a:t>Beam size feedback (like KEKB Hor. feedback before crab)</a:t>
            </a:r>
          </a:p>
          <a:p>
            <a:pPr>
              <a:lnSpc>
                <a:spcPct val="80000"/>
              </a:lnSpc>
            </a:pPr>
            <a:r>
              <a:rPr lang="en-US" altLang="ja-JP" sz="2400" dirty="0"/>
              <a:t>Effect of horizontal offset</a:t>
            </a:r>
          </a:p>
          <a:p>
            <a:pPr lvl="1">
              <a:lnSpc>
                <a:spcPct val="80000"/>
              </a:lnSpc>
            </a:pPr>
            <a:r>
              <a:rPr lang="en-US" altLang="ja-JP" sz="2000" dirty="0"/>
              <a:t>Due to Hor. offset, the two beams collide at the position which is shifted from the waist point.</a:t>
            </a:r>
          </a:p>
          <a:p>
            <a:pPr lvl="1">
              <a:lnSpc>
                <a:spcPct val="80000"/>
              </a:lnSpc>
            </a:pPr>
            <a:r>
              <a:rPr lang="en-US" altLang="ja-JP" sz="2000" dirty="0"/>
              <a:t>The crab waist seems to compensate this shift of waist.</a:t>
            </a:r>
            <a:endParaRPr lang="en-US" altLang="ja-JP" sz="1600" dirty="0"/>
          </a:p>
          <a:p>
            <a:pPr lvl="1">
              <a:lnSpc>
                <a:spcPct val="80000"/>
              </a:lnSpc>
            </a:pPr>
            <a:r>
              <a:rPr lang="en-US" altLang="ja-JP" sz="2000" dirty="0"/>
              <a:t>However, actually the situation becomes worse with the crab waist, since we have to keep the both beams at the design collision point with this scheme.</a:t>
            </a:r>
          </a:p>
          <a:p>
            <a:pPr>
              <a:lnSpc>
                <a:spcPct val="80000"/>
              </a:lnSpc>
            </a:pPr>
            <a:r>
              <a:rPr lang="en-US" altLang="ja-JP" sz="2400" dirty="0"/>
              <a:t>Feedback speed</a:t>
            </a:r>
          </a:p>
          <a:p>
            <a:pPr lvl="1">
              <a:lnSpc>
                <a:spcPct val="80000"/>
              </a:lnSpc>
            </a:pPr>
            <a:r>
              <a:rPr lang="en-US" altLang="ja-JP" sz="2000" dirty="0"/>
              <a:t>Fast vibration of IR quads is tolerable. We do not need very fast feedback ( slower than ~ 1 Hz).</a:t>
            </a:r>
          </a:p>
          <a:p>
            <a:pPr lvl="2">
              <a:lnSpc>
                <a:spcPct val="80000"/>
              </a:lnSpc>
            </a:pPr>
            <a:endParaRPr lang="en-US" altLang="ja-JP" sz="1600" dirty="0"/>
          </a:p>
          <a:p>
            <a:pPr lvl="1">
              <a:lnSpc>
                <a:spcPct val="80000"/>
              </a:lnSpc>
            </a:pP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22971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ld" id="{FF075902-62C2-5445-8333-C02BFC40CEDD}" vid="{BBD134B1-7748-0442-994B-AF25B78ED4F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Old</Template>
  <TotalTime>4241</TotalTime>
  <Words>2522</Words>
  <Application>Microsoft Macintosh PowerPoint</Application>
  <PresentationFormat>画面に合わせる (4:3)</PresentationFormat>
  <Paragraphs>612</Paragraphs>
  <Slides>47</Slides>
  <Notes>5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22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47</vt:i4>
      </vt:variant>
    </vt:vector>
  </HeadingPairs>
  <TitlesOfParts>
    <vt:vector size="71" baseType="lpstr">
      <vt:lpstr>Arial Rounded MT Bold</vt:lpstr>
      <vt:lpstr>Caflisch Script Pro Light</vt:lpstr>
      <vt:lpstr>Cambria Math</vt:lpstr>
      <vt:lpstr>Gill Sans</vt:lpstr>
      <vt:lpstr>Hiragino Maru Gothic ProN W4</vt:lpstr>
      <vt:lpstr>Mangal</vt:lpstr>
      <vt:lpstr>Marker Felt Thin</vt:lpstr>
      <vt:lpstr>MS PGothic</vt:lpstr>
      <vt:lpstr>ＭＳ Ｐゴシック</vt:lpstr>
      <vt:lpstr>Viner Hand ITC</vt:lpstr>
      <vt:lpstr>Wingdings</vt:lpstr>
      <vt:lpstr>ヒラギノ角ゴ Pro W3</vt:lpstr>
      <vt:lpstr>メイリオ</vt:lpstr>
      <vt:lpstr>Arial</vt:lpstr>
      <vt:lpstr>Arial Unicode MS</vt:lpstr>
      <vt:lpstr>Calibri</vt:lpstr>
      <vt:lpstr>Cochin</vt:lpstr>
      <vt:lpstr>Helvetica</vt:lpstr>
      <vt:lpstr>Marker Felt</vt:lpstr>
      <vt:lpstr>Symbol</vt:lpstr>
      <vt:lpstr>Times</vt:lpstr>
      <vt:lpstr>Times New Roman</vt:lpstr>
      <vt:lpstr>ホワイト</vt:lpstr>
      <vt:lpstr>Equation</vt:lpstr>
      <vt:lpstr>ルミノシティ調整</vt:lpstr>
      <vt:lpstr>Contents</vt:lpstr>
      <vt:lpstr>SuperKEKB commissioning phases</vt:lpstr>
      <vt:lpstr>Tasks in Phase 2</vt:lpstr>
      <vt:lpstr>衝突調整</vt:lpstr>
      <vt:lpstr>ビーム衝突のサーチ</vt:lpstr>
      <vt:lpstr>軌道フィードバックシステム</vt:lpstr>
      <vt:lpstr>Orbit feedback at IP :Algorism </vt:lpstr>
      <vt:lpstr>Horizontal orbit feedback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Orbit Feedback collaborators</vt:lpstr>
      <vt:lpstr>PowerPoint プレゼンテーション</vt:lpstr>
      <vt:lpstr>Tsukuba B4 control room (new)</vt:lpstr>
      <vt:lpstr>PowerPoint プレゼンテーション</vt:lpstr>
      <vt:lpstr>PowerPoint プレゼンテーション</vt:lpstr>
      <vt:lpstr>Recent progress in preparation of the dithering system</vt:lpstr>
      <vt:lpstr>iBump LER (Phase 3)</vt:lpstr>
      <vt:lpstr>iBump LER (Phase 2 4x8)</vt:lpstr>
      <vt:lpstr>Parameters for dither simulation</vt:lpstr>
      <vt:lpstr>Field measurements and programmable amp calibration data</vt:lpstr>
      <vt:lpstr>PowerPoint プレゼンテーション</vt:lpstr>
      <vt:lpstr>PowerPoint プレゼンテーション</vt:lpstr>
      <vt:lpstr>Effect of phase difference among coils</vt:lpstr>
      <vt:lpstr>PowerPoint プレゼンテーション</vt:lpstr>
      <vt:lpstr>PowerPoint プレゼンテーション</vt:lpstr>
      <vt:lpstr>Luminosity degradation due to horizontal orbit shift at IP</vt:lpstr>
      <vt:lpstr>PowerPoint プレゼンテーション</vt:lpstr>
      <vt:lpstr>PowerPoint プレゼンテーション</vt:lpstr>
      <vt:lpstr>PowerPoint プレゼンテーション</vt:lpstr>
      <vt:lpstr>Commissioning of orbit feedback systems</vt:lpstr>
      <vt:lpstr>ビームアボート後の衝突の確立の手法</vt:lpstr>
      <vt:lpstr>ルミノシティ調整</vt:lpstr>
      <vt:lpstr>Strategy of Beta Squeezing in Phase-2</vt:lpstr>
      <vt:lpstr>Issues</vt:lpstr>
      <vt:lpstr>SuperKEKB Luminosity Projection</vt:lpstr>
      <vt:lpstr>Spare slides</vt:lpstr>
      <vt:lpstr>iBump LER (Phase 2 8x8)</vt:lpstr>
      <vt:lpstr>iBump steering kick angle</vt:lpstr>
      <vt:lpstr>Shift of collision timing makes a horizontal kick</vt:lpstr>
      <vt:lpstr>Luminosity and beam-beam parameter with superbunch collision 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船越義裕</dc:creator>
  <cp:lastModifiedBy>船越義裕</cp:lastModifiedBy>
  <cp:revision>50</cp:revision>
  <cp:lastPrinted>2017-09-07T00:48:50Z</cp:lastPrinted>
  <dcterms:created xsi:type="dcterms:W3CDTF">2017-09-05T01:11:08Z</dcterms:created>
  <dcterms:modified xsi:type="dcterms:W3CDTF">2017-09-07T23:52:20Z</dcterms:modified>
</cp:coreProperties>
</file>