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78" r:id="rId3"/>
    <p:sldId id="280" r:id="rId4"/>
    <p:sldId id="314" r:id="rId5"/>
    <p:sldId id="281" r:id="rId6"/>
    <p:sldId id="315" r:id="rId7"/>
    <p:sldId id="298" r:id="rId8"/>
    <p:sldId id="261" r:id="rId9"/>
    <p:sldId id="294" r:id="rId10"/>
    <p:sldId id="263" r:id="rId11"/>
    <p:sldId id="313" r:id="rId12"/>
    <p:sldId id="262" r:id="rId13"/>
    <p:sldId id="304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297" r:id="rId22"/>
    <p:sldId id="288" r:id="rId23"/>
    <p:sldId id="305" r:id="rId24"/>
    <p:sldId id="306" r:id="rId25"/>
    <p:sldId id="307" r:id="rId26"/>
    <p:sldId id="308" r:id="rId27"/>
    <p:sldId id="257" r:id="rId28"/>
    <p:sldId id="273" r:id="rId29"/>
    <p:sldId id="276" r:id="rId30"/>
    <p:sldId id="270" r:id="rId31"/>
    <p:sldId id="302" r:id="rId32"/>
    <p:sldId id="272" r:id="rId33"/>
    <p:sldId id="258" r:id="rId34"/>
    <p:sldId id="267" r:id="rId35"/>
    <p:sldId id="303" r:id="rId36"/>
    <p:sldId id="268" r:id="rId37"/>
    <p:sldId id="269" r:id="rId38"/>
    <p:sldId id="279" r:id="rId39"/>
    <p:sldId id="301" r:id="rId4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7" d="100"/>
          <a:sy n="157" d="100"/>
        </p:scale>
        <p:origin x="-220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ice-K\Documents\Tokyo%20Institute%20of%20Technology\Thesis%20for%20Master%20degree\Ir5Ce%20Photocathode\Data\2012.3.22~3.23%20Lifetime%20of%20Ir5Ce\lifetime%20of%20Ir5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W:\KEK\Laser\YbYAG_gain_spectrum\20170804_203545-133A-50us25Hz-10de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62440965678866"/>
          <c:y val="4.8615310778447662E-2"/>
          <c:w val="0.86558739280541153"/>
          <c:h val="0.77162919663131924"/>
        </c:manualLayout>
      </c:layout>
      <c:scatterChart>
        <c:scatterStyle val="lineMarker"/>
        <c:varyColors val="0"/>
        <c:ser>
          <c:idx val="0"/>
          <c:order val="0"/>
          <c:tx>
            <c:v>IrCe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Sheet1!$H$6:$H$37</c:f>
                <c:numCache>
                  <c:formatCode>General</c:formatCode>
                  <c:ptCount val="32"/>
                  <c:pt idx="0">
                    <c:v>1.1693729610782564E-6</c:v>
                  </c:pt>
                  <c:pt idx="1">
                    <c:v>1.2796911649535617E-6</c:v>
                  </c:pt>
                  <c:pt idx="2">
                    <c:v>1.3117837333536522E-6</c:v>
                  </c:pt>
                  <c:pt idx="3">
                    <c:v>1.3097779478286414E-6</c:v>
                  </c:pt>
                  <c:pt idx="4">
                    <c:v>1.2155060281533842E-6</c:v>
                  </c:pt>
                  <c:pt idx="5">
                    <c:v>1.3077721623036448E-6</c:v>
                  </c:pt>
                  <c:pt idx="6">
                    <c:v>1.2215233847283941E-6</c:v>
                  </c:pt>
                  <c:pt idx="7">
                    <c:v>1.2114944571033658E-6</c:v>
                  </c:pt>
                  <c:pt idx="8">
                    <c:v>1.1753903176532703E-6</c:v>
                  </c:pt>
                  <c:pt idx="9">
                    <c:v>1.0312402678092621E-6</c:v>
                  </c:pt>
                  <c:pt idx="10">
                    <c:v>1.0943963047574052E-6</c:v>
                  </c:pt>
                  <c:pt idx="11">
                    <c:v>1.0249699022355362E-6</c:v>
                  </c:pt>
                  <c:pt idx="12">
                    <c:v>1.0918385940002944E-6</c:v>
                  </c:pt>
                  <c:pt idx="13">
                    <c:v>1.0759463770555259E-6</c:v>
                  </c:pt>
                  <c:pt idx="14">
                    <c:v>9.9036704499618779E-7</c:v>
                  </c:pt>
                  <c:pt idx="15">
                    <c:v>1.119409344644994E-6</c:v>
                  </c:pt>
                  <c:pt idx="16">
                    <c:v>1.3089869654667941E-6</c:v>
                  </c:pt>
                  <c:pt idx="17">
                    <c:v>1.5835598421410896E-6</c:v>
                  </c:pt>
                  <c:pt idx="18">
                    <c:v>1.5440646376594201E-6</c:v>
                  </c:pt>
                  <c:pt idx="19">
                    <c:v>1.3875747131632312E-6</c:v>
                  </c:pt>
                  <c:pt idx="20">
                    <c:v>1.3889447244556537E-6</c:v>
                  </c:pt>
                  <c:pt idx="21">
                    <c:v>1.5388248723553435E-6</c:v>
                  </c:pt>
                  <c:pt idx="22">
                    <c:v>1.6139767847261865E-6</c:v>
                  </c:pt>
                  <c:pt idx="23">
                    <c:v>1.8854296701960668E-6</c:v>
                  </c:pt>
                  <c:pt idx="24">
                    <c:v>1.5584023625428271E-6</c:v>
                  </c:pt>
                  <c:pt idx="25">
                    <c:v>1.4079818492440766E-6</c:v>
                  </c:pt>
                  <c:pt idx="26">
                    <c:v>2.0518890678458611E-6</c:v>
                  </c:pt>
                  <c:pt idx="27">
                    <c:v>1.6487945456893722E-6</c:v>
                  </c:pt>
                  <c:pt idx="28">
                    <c:v>1.465116783283669E-6</c:v>
                  </c:pt>
                  <c:pt idx="29">
                    <c:v>1.1952456878531663E-6</c:v>
                  </c:pt>
                  <c:pt idx="30">
                    <c:v>1.1387773876396302E-6</c:v>
                  </c:pt>
                </c:numCache>
              </c:numRef>
            </c:plus>
            <c:minus>
              <c:numRef>
                <c:f>Sheet1!$I$6:$I$37</c:f>
                <c:numCache>
                  <c:formatCode>General</c:formatCode>
                  <c:ptCount val="32"/>
                  <c:pt idx="0">
                    <c:v>1.2320501030520537E-6</c:v>
                  </c:pt>
                  <c:pt idx="1">
                    <c:v>1.3482812448494157E-6</c:v>
                  </c:pt>
                  <c:pt idx="2">
                    <c:v>1.3820939406450172E-6</c:v>
                  </c:pt>
                  <c:pt idx="3">
                    <c:v>1.3799806471577877E-6</c:v>
                  </c:pt>
                  <c:pt idx="4">
                    <c:v>1.2806558532582253E-6</c:v>
                  </c:pt>
                  <c:pt idx="5">
                    <c:v>1.3778673536705628E-6</c:v>
                  </c:pt>
                  <c:pt idx="6">
                    <c:v>1.2869957337198935E-6</c:v>
                  </c:pt>
                  <c:pt idx="7">
                    <c:v>1.2764292662837768E-6</c:v>
                  </c:pt>
                  <c:pt idx="8">
                    <c:v>1.2383899835137334E-6</c:v>
                  </c:pt>
                  <c:pt idx="9">
                    <c:v>1.0864095529249981E-6</c:v>
                  </c:pt>
                  <c:pt idx="10">
                    <c:v>1.156234581538959E-6</c:v>
                  </c:pt>
                  <c:pt idx="11">
                    <c:v>1.081664585503817E-6</c:v>
                  </c:pt>
                  <c:pt idx="12">
                    <c:v>1.1573017530654966E-6</c:v>
                  </c:pt>
                  <c:pt idx="13">
                    <c:v>1.1374528962340951E-6</c:v>
                  </c:pt>
                  <c:pt idx="14">
                    <c:v>1.0456933391783979E-6</c:v>
                  </c:pt>
                  <c:pt idx="15">
                    <c:v>1.1920443901861622E-6</c:v>
                  </c:pt>
                  <c:pt idx="16">
                    <c:v>1.393102662798478E-6</c:v>
                  </c:pt>
                  <c:pt idx="17">
                    <c:v>1.7041305643740322E-6</c:v>
                  </c:pt>
                  <c:pt idx="18">
                    <c:v>1.6605277619879352E-6</c:v>
                  </c:pt>
                  <c:pt idx="19">
                    <c:v>1.4932233163079321E-6</c:v>
                  </c:pt>
                  <c:pt idx="20">
                    <c:v>1.4861286323089679E-6</c:v>
                  </c:pt>
                  <c:pt idx="21">
                    <c:v>1.6638437113216725E-6</c:v>
                  </c:pt>
                  <c:pt idx="22">
                    <c:v>1.7451011948978411E-6</c:v>
                  </c:pt>
                  <c:pt idx="23">
                    <c:v>2.0607133765152343E-6</c:v>
                  </c:pt>
                  <c:pt idx="24">
                    <c:v>1.6809660360370828E-6</c:v>
                  </c:pt>
                  <c:pt idx="25">
                    <c:v>1.510060373875783E-6</c:v>
                  </c:pt>
                  <c:pt idx="26">
                    <c:v>2.2447693327811666E-6</c:v>
                  </c:pt>
                  <c:pt idx="27">
                    <c:v>1.7902137840219128E-6</c:v>
                  </c:pt>
                  <c:pt idx="28">
                    <c:v>1.5798267183835317E-6</c:v>
                  </c:pt>
                  <c:pt idx="29">
                    <c:v>1.2730908160361711E-6</c:v>
                  </c:pt>
                  <c:pt idx="30">
                    <c:v>1.2129447932313101E-6</c:v>
                  </c:pt>
                </c:numCache>
              </c:numRef>
            </c:minus>
          </c:errBars>
          <c:xVal>
            <c:numRef>
              <c:f>Sheet1!$C$6:$C$37</c:f>
              <c:numCache>
                <c:formatCode>General</c:formatCode>
                <c:ptCount val="3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26</c:v>
                </c:pt>
                <c:pt idx="10">
                  <c:v>27</c:v>
                </c:pt>
                <c:pt idx="11">
                  <c:v>28</c:v>
                </c:pt>
                <c:pt idx="12">
                  <c:v>29</c:v>
                </c:pt>
                <c:pt idx="13">
                  <c:v>30</c:v>
                </c:pt>
                <c:pt idx="14">
                  <c:v>31</c:v>
                </c:pt>
                <c:pt idx="15">
                  <c:v>32</c:v>
                </c:pt>
                <c:pt idx="16">
                  <c:v>33</c:v>
                </c:pt>
                <c:pt idx="17">
                  <c:v>34</c:v>
                </c:pt>
                <c:pt idx="18">
                  <c:v>35</c:v>
                </c:pt>
                <c:pt idx="19">
                  <c:v>36</c:v>
                </c:pt>
                <c:pt idx="20">
                  <c:v>37</c:v>
                </c:pt>
                <c:pt idx="21">
                  <c:v>38</c:v>
                </c:pt>
                <c:pt idx="22">
                  <c:v>39</c:v>
                </c:pt>
                <c:pt idx="23">
                  <c:v>40</c:v>
                </c:pt>
                <c:pt idx="24">
                  <c:v>41</c:v>
                </c:pt>
                <c:pt idx="25">
                  <c:v>42</c:v>
                </c:pt>
                <c:pt idx="26">
                  <c:v>43</c:v>
                </c:pt>
                <c:pt idx="27">
                  <c:v>44</c:v>
                </c:pt>
                <c:pt idx="28">
                  <c:v>45</c:v>
                </c:pt>
                <c:pt idx="29">
                  <c:v>46</c:v>
                </c:pt>
                <c:pt idx="30">
                  <c:v>47</c:v>
                </c:pt>
                <c:pt idx="31">
                  <c:v>48</c:v>
                </c:pt>
              </c:numCache>
            </c:numRef>
          </c:xVal>
          <c:yVal>
            <c:numRef>
              <c:f>Sheet1!$G$6:$G$37</c:f>
              <c:numCache>
                <c:formatCode>General</c:formatCode>
                <c:ptCount val="32"/>
                <c:pt idx="0">
                  <c:v>4.5972934688214481E-5</c:v>
                </c:pt>
                <c:pt idx="1">
                  <c:v>5.0310003998423525E-5</c:v>
                </c:pt>
                <c:pt idx="2">
                  <c:v>5.1571696888665913E-5</c:v>
                </c:pt>
                <c:pt idx="3">
                  <c:v>5.1492841083025839E-5</c:v>
                </c:pt>
                <c:pt idx="4">
                  <c:v>4.7786618217938328E-5</c:v>
                </c:pt>
                <c:pt idx="5">
                  <c:v>5.1413985277385623E-5</c:v>
                </c:pt>
                <c:pt idx="6">
                  <c:v>4.8023185634858563E-5</c:v>
                </c:pt>
                <c:pt idx="7">
                  <c:v>4.762890660665776E-5</c:v>
                </c:pt>
                <c:pt idx="8">
                  <c:v>4.6209502105134865E-5</c:v>
                </c:pt>
                <c:pt idx="9">
                  <c:v>4.0614964502744132E-5</c:v>
                </c:pt>
                <c:pt idx="10">
                  <c:v>4.0925424165329032E-5</c:v>
                </c:pt>
                <c:pt idx="11">
                  <c:v>3.9110321481434623E-5</c:v>
                </c:pt>
                <c:pt idx="12">
                  <c:v>3.8604513957001766E-5</c:v>
                </c:pt>
                <c:pt idx="13">
                  <c:v>3.9795401824691611E-5</c:v>
                </c:pt>
                <c:pt idx="14">
                  <c:v>3.7436818699037436E-5</c:v>
                </c:pt>
                <c:pt idx="15">
                  <c:v>3.6742198470844612E-5</c:v>
                </c:pt>
                <c:pt idx="16">
                  <c:v>4.3358214578414032E-5</c:v>
                </c:pt>
                <c:pt idx="17">
                  <c:v>4.4763648712237436E-5</c:v>
                </c:pt>
                <c:pt idx="18">
                  <c:v>4.4030455338036343E-5</c:v>
                </c:pt>
                <c:pt idx="19">
                  <c:v>3.9223593178544634E-5</c:v>
                </c:pt>
                <c:pt idx="20">
                  <c:v>4.2479265740648593E-5</c:v>
                </c:pt>
                <c:pt idx="21">
                  <c:v>4.0959652287017333E-5</c:v>
                </c:pt>
                <c:pt idx="22">
                  <c:v>4.2960007398709001E-5</c:v>
                </c:pt>
                <c:pt idx="23">
                  <c:v>4.4331903100873292E-5</c:v>
                </c:pt>
                <c:pt idx="24">
                  <c:v>4.2747110415826441E-5</c:v>
                </c:pt>
                <c:pt idx="25">
                  <c:v>4.1656902964668019E-5</c:v>
                </c:pt>
                <c:pt idx="26">
                  <c:v>4.7760382901946617E-5</c:v>
                </c:pt>
                <c:pt idx="27">
                  <c:v>4.1743892238662338E-5</c:v>
                </c:pt>
                <c:pt idx="28">
                  <c:v>4.0356236585232007E-5</c:v>
                </c:pt>
                <c:pt idx="29">
                  <c:v>3.909445185922483E-5</c:v>
                </c:pt>
                <c:pt idx="30">
                  <c:v>3.7247469881623727E-5</c:v>
                </c:pt>
              </c:numCache>
            </c:numRef>
          </c:yVal>
          <c:smooth val="0"/>
        </c:ser>
        <c:ser>
          <c:idx val="1"/>
          <c:order val="1"/>
          <c:tx>
            <c:v>LaB6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Sheet1!$P$6:$P$24</c:f>
                <c:numCache>
                  <c:formatCode>General</c:formatCode>
                  <c:ptCount val="19"/>
                  <c:pt idx="0">
                    <c:v>1.7308778956736271E-6</c:v>
                  </c:pt>
                  <c:pt idx="1">
                    <c:v>1.4317929258221792E-6</c:v>
                  </c:pt>
                  <c:pt idx="2">
                    <c:v>1.6063892070182744E-6</c:v>
                  </c:pt>
                  <c:pt idx="3">
                    <c:v>1.2860471714520348E-6</c:v>
                  </c:pt>
                  <c:pt idx="4">
                    <c:v>1.2432880592604161E-6</c:v>
                  </c:pt>
                  <c:pt idx="5">
                    <c:v>1.1062219512348621E-6</c:v>
                  </c:pt>
                  <c:pt idx="6">
                    <c:v>1.1024818748296626E-6</c:v>
                  </c:pt>
                  <c:pt idx="7">
                    <c:v>1.1506538057112954E-6</c:v>
                  </c:pt>
                  <c:pt idx="8">
                    <c:v>9.6969438407375705E-7</c:v>
                  </c:pt>
                  <c:pt idx="9">
                    <c:v>9.08478322802522E-7</c:v>
                  </c:pt>
                  <c:pt idx="10">
                    <c:v>8.7629219599120678E-7</c:v>
                  </c:pt>
                  <c:pt idx="11">
                    <c:v>8.5483450104432455E-7</c:v>
                  </c:pt>
                  <c:pt idx="12">
                    <c:v>7.6973400470950128E-7</c:v>
                  </c:pt>
                  <c:pt idx="13">
                    <c:v>7.6528041045873016E-7</c:v>
                  </c:pt>
                  <c:pt idx="14">
                    <c:v>7.4158440363458902E-7</c:v>
                  </c:pt>
                  <c:pt idx="15">
                    <c:v>6.9909812671423574E-7</c:v>
                  </c:pt>
                  <c:pt idx="16">
                    <c:v>6.234494488235201E-7</c:v>
                  </c:pt>
                  <c:pt idx="17">
                    <c:v>6.0984524494287057E-7</c:v>
                  </c:pt>
                  <c:pt idx="18">
                    <c:v>6.5992185020375238E-7</c:v>
                  </c:pt>
                </c:numCache>
              </c:numRef>
            </c:plus>
            <c:minus>
              <c:numRef>
                <c:f>Sheet1!$O$6:$O$24</c:f>
                <c:numCache>
                  <c:formatCode>General</c:formatCode>
                  <c:ptCount val="19"/>
                  <c:pt idx="0">
                    <c:v>1.8910970383310584E-6</c:v>
                  </c:pt>
                  <c:pt idx="1">
                    <c:v>1.5572302621050465E-6</c:v>
                  </c:pt>
                  <c:pt idx="2">
                    <c:v>1.7608271900112267E-6</c:v>
                  </c:pt>
                  <c:pt idx="3">
                    <c:v>1.3974822398202474E-6</c:v>
                  </c:pt>
                  <c:pt idx="4">
                    <c:v>1.347873476543498E-6</c:v>
                  </c:pt>
                  <c:pt idx="5">
                    <c:v>1.1959589664810278E-6</c:v>
                  </c:pt>
                  <c:pt idx="6">
                    <c:v>1.2003686502045999E-6</c:v>
                  </c:pt>
                  <c:pt idx="7">
                    <c:v>1.2524077058977147E-6</c:v>
                  </c:pt>
                  <c:pt idx="8">
                    <c:v>1.053926572926963E-6</c:v>
                  </c:pt>
                  <c:pt idx="9">
                    <c:v>9.8661726005468544E-7</c:v>
                  </c:pt>
                  <c:pt idx="10">
                    <c:v>9.5278301749511079E-7</c:v>
                  </c:pt>
                  <c:pt idx="11">
                    <c:v>9.3080729630495181E-7</c:v>
                  </c:pt>
                  <c:pt idx="12">
                    <c:v>8.3636749652259835E-7</c:v>
                  </c:pt>
                  <c:pt idx="13">
                    <c:v>8.3329415097776993E-7</c:v>
                  </c:pt>
                  <c:pt idx="14">
                    <c:v>8.1011522908296662E-7</c:v>
                  </c:pt>
                  <c:pt idx="15">
                    <c:v>7.5993513233264274E-7</c:v>
                  </c:pt>
                  <c:pt idx="16">
                    <c:v>6.7770334562500332E-7</c:v>
                  </c:pt>
                  <c:pt idx="17">
                    <c:v>6.6388137748391882E-7</c:v>
                  </c:pt>
                  <c:pt idx="18">
                    <c:v>7.1978777652171924E-7</c:v>
                  </c:pt>
                </c:numCache>
              </c:numRef>
            </c:minus>
          </c:errBars>
          <c:xVal>
            <c:numRef>
              <c:f>Sheet1!$M$6:$M$24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6.3333333333333428</c:v>
                </c:pt>
                <c:pt idx="6">
                  <c:v>7.5666666666666664</c:v>
                </c:pt>
                <c:pt idx="7">
                  <c:v>8</c:v>
                </c:pt>
                <c:pt idx="8">
                  <c:v>13.7</c:v>
                </c:pt>
                <c:pt idx="9">
                  <c:v>16.133333333333283</c:v>
                </c:pt>
                <c:pt idx="10">
                  <c:v>17.633333333333283</c:v>
                </c:pt>
                <c:pt idx="11">
                  <c:v>22.966666666666633</c:v>
                </c:pt>
                <c:pt idx="12">
                  <c:v>25.866666666666667</c:v>
                </c:pt>
                <c:pt idx="13">
                  <c:v>35.016666666666488</c:v>
                </c:pt>
                <c:pt idx="14">
                  <c:v>42.783333333333331</c:v>
                </c:pt>
                <c:pt idx="15">
                  <c:v>44.949999999999996</c:v>
                </c:pt>
                <c:pt idx="16">
                  <c:v>53.349999999999994</c:v>
                </c:pt>
                <c:pt idx="17">
                  <c:v>53.93333333333333</c:v>
                </c:pt>
                <c:pt idx="18">
                  <c:v>59.833333333333336</c:v>
                </c:pt>
              </c:numCache>
            </c:numRef>
          </c:xVal>
          <c:yVal>
            <c:numRef>
              <c:f>Sheet1!$N$6:$N$24</c:f>
              <c:numCache>
                <c:formatCode>General</c:formatCode>
                <c:ptCount val="19"/>
                <c:pt idx="0">
                  <c:v>4.0859762546851322E-5</c:v>
                </c:pt>
                <c:pt idx="1">
                  <c:v>3.5549722901170817E-5</c:v>
                </c:pt>
                <c:pt idx="2">
                  <c:v>3.6630545655177089E-5</c:v>
                </c:pt>
                <c:pt idx="3">
                  <c:v>3.2256059209955052E-5</c:v>
                </c:pt>
                <c:pt idx="4">
                  <c:v>3.2046437109763117E-5</c:v>
                </c:pt>
                <c:pt idx="5">
                  <c:v>2.9486072338565102E-5</c:v>
                </c:pt>
                <c:pt idx="6">
                  <c:v>2.7039090314198269E-5</c:v>
                </c:pt>
                <c:pt idx="7">
                  <c:v>2.8324962295365095E-5</c:v>
                </c:pt>
                <c:pt idx="8">
                  <c:v>2.4265941391468152E-5</c:v>
                </c:pt>
                <c:pt idx="9">
                  <c:v>2.2941709349588392E-5</c:v>
                </c:pt>
                <c:pt idx="10">
                  <c:v>2.1830496948220533E-5</c:v>
                </c:pt>
                <c:pt idx="11">
                  <c:v>2.0946608268805373E-5</c:v>
                </c:pt>
                <c:pt idx="12">
                  <c:v>1.9323030655903273E-5</c:v>
                </c:pt>
                <c:pt idx="13">
                  <c:v>1.8752201688263874E-5</c:v>
                </c:pt>
                <c:pt idx="14">
                  <c:v>1.7532805569002364E-5</c:v>
                </c:pt>
                <c:pt idx="15">
                  <c:v>1.7465331241659433E-5</c:v>
                </c:pt>
                <c:pt idx="16">
                  <c:v>1.5575425995360473E-5</c:v>
                </c:pt>
                <c:pt idx="17">
                  <c:v>1.4984969583348321E-5</c:v>
                </c:pt>
                <c:pt idx="18">
                  <c:v>1.586891610808322E-5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515328"/>
        <c:axId val="134521600"/>
      </c:scatterChart>
      <c:valAx>
        <c:axId val="134515328"/>
        <c:scaling>
          <c:orientation val="minMax"/>
          <c:max val="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 dirty="0" smtClean="0"/>
                  <a:t>Life</a:t>
                </a:r>
                <a:r>
                  <a:rPr lang="en-US" altLang="ja-JP" sz="1400" baseline="0" dirty="0" smtClean="0"/>
                  <a:t>time </a:t>
                </a:r>
                <a:r>
                  <a:rPr lang="en-US" altLang="ja-JP" sz="1400" dirty="0" smtClean="0"/>
                  <a:t>(hour</a:t>
                </a:r>
                <a:r>
                  <a:rPr lang="en-US" altLang="ja-JP" sz="1400" dirty="0"/>
                  <a:t>)</a:t>
                </a:r>
                <a:endParaRPr lang="ja-JP" altLang="en-US" sz="1400" dirty="0"/>
              </a:p>
            </c:rich>
          </c:tx>
          <c:layout>
            <c:manualLayout>
              <c:xMode val="edge"/>
              <c:yMode val="edge"/>
              <c:x val="0.44476203725643071"/>
              <c:y val="0.90642382327889626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134521600"/>
        <c:crossesAt val="1.0000000000000031E-6"/>
        <c:crossBetween val="midCat"/>
      </c:valAx>
      <c:valAx>
        <c:axId val="134521600"/>
        <c:scaling>
          <c:logBase val="10"/>
          <c:orientation val="minMax"/>
          <c:max val="1.0000000000000025E-4"/>
          <c:min val="1.0000000000000031E-5"/>
        </c:scaling>
        <c:delete val="1"/>
        <c:axPos val="l"/>
        <c:majorGridlines/>
        <c:minorGridlines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n-US" altLang="ja-JP" sz="1400"/>
                  <a:t>QE</a:t>
                </a:r>
                <a:endParaRPr lang="ja-JP" altLang="en-US" sz="1400"/>
              </a:p>
            </c:rich>
          </c:tx>
          <c:layout>
            <c:manualLayout>
              <c:xMode val="edge"/>
              <c:yMode val="edge"/>
              <c:x val="6.1579686819458614E-2"/>
              <c:y val="5.6313187423619811E-4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crossAx val="134515328"/>
        <c:crosses val="autoZero"/>
        <c:crossBetween val="midCat"/>
      </c:valAx>
      <c:spPr>
        <a:ln w="6350"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8751609566150205"/>
          <c:y val="3.4378844904104824E-2"/>
          <c:w val="0.14309270736766952"/>
          <c:h val="0.1583616114126444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'20170804_203545-133A-50us25Hz-1'!$N$1</c:f>
              <c:strCache>
                <c:ptCount val="1"/>
                <c:pt idx="0">
                  <c:v>gain13</c:v>
                </c:pt>
              </c:strCache>
            </c:strRef>
          </c:tx>
          <c:xVal>
            <c:numRef>
              <c:f>'20170804_203545-133A-50us25Hz-1'!$B$2:$B$103</c:f>
              <c:numCache>
                <c:formatCode>General</c:formatCode>
                <c:ptCount val="102"/>
                <c:pt idx="0">
                  <c:v>1068.7</c:v>
                </c:pt>
                <c:pt idx="1">
                  <c:v>1068.24845</c:v>
                </c:pt>
                <c:pt idx="2">
                  <c:v>1067.79719</c:v>
                </c:pt>
                <c:pt idx="3">
                  <c:v>1067.34593</c:v>
                </c:pt>
                <c:pt idx="4">
                  <c:v>1066.8946700000001</c:v>
                </c:pt>
                <c:pt idx="5">
                  <c:v>1066.4434100000001</c:v>
                </c:pt>
                <c:pt idx="6">
                  <c:v>1065.99215</c:v>
                </c:pt>
                <c:pt idx="7">
                  <c:v>1065.5406</c:v>
                </c:pt>
                <c:pt idx="8">
                  <c:v>1065.08905</c:v>
                </c:pt>
                <c:pt idx="9">
                  <c:v>1064.6375</c:v>
                </c:pt>
                <c:pt idx="10">
                  <c:v>1064.1856600000001</c:v>
                </c:pt>
                <c:pt idx="11">
                  <c:v>1063.7338200000002</c:v>
                </c:pt>
                <c:pt idx="12">
                  <c:v>1063.2816800000001</c:v>
                </c:pt>
                <c:pt idx="13">
                  <c:v>1062.8295500000002</c:v>
                </c:pt>
                <c:pt idx="14">
                  <c:v>1062.37771</c:v>
                </c:pt>
                <c:pt idx="15">
                  <c:v>1061.9258600000001</c:v>
                </c:pt>
                <c:pt idx="16">
                  <c:v>1061.4740200000001</c:v>
                </c:pt>
                <c:pt idx="17">
                  <c:v>1061.0221799999999</c:v>
                </c:pt>
                <c:pt idx="18">
                  <c:v>1060.57034</c:v>
                </c:pt>
                <c:pt idx="19">
                  <c:v>1060.1185</c:v>
                </c:pt>
                <c:pt idx="20">
                  <c:v>1059.6669400000001</c:v>
                </c:pt>
                <c:pt idx="21">
                  <c:v>1059.2153900000001</c:v>
                </c:pt>
                <c:pt idx="22">
                  <c:v>1058.7638400000001</c:v>
                </c:pt>
                <c:pt idx="23">
                  <c:v>1058.3122900000001</c:v>
                </c:pt>
                <c:pt idx="24">
                  <c:v>1057.8607400000001</c:v>
                </c:pt>
                <c:pt idx="25">
                  <c:v>1057.40948</c:v>
                </c:pt>
                <c:pt idx="26">
                  <c:v>1056.95793</c:v>
                </c:pt>
                <c:pt idx="27">
                  <c:v>1056.50638</c:v>
                </c:pt>
                <c:pt idx="28">
                  <c:v>1056.05483</c:v>
                </c:pt>
                <c:pt idx="29">
                  <c:v>1055.6029900000001</c:v>
                </c:pt>
                <c:pt idx="30">
                  <c:v>1055.1511399999999</c:v>
                </c:pt>
                <c:pt idx="31">
                  <c:v>1054.6995899999999</c:v>
                </c:pt>
                <c:pt idx="32">
                  <c:v>1054.2480399999999</c:v>
                </c:pt>
                <c:pt idx="33">
                  <c:v>1053.7962</c:v>
                </c:pt>
                <c:pt idx="34">
                  <c:v>1053.3440600000001</c:v>
                </c:pt>
                <c:pt idx="35">
                  <c:v>1052.89193</c:v>
                </c:pt>
                <c:pt idx="36">
                  <c:v>1052.4398000000001</c:v>
                </c:pt>
                <c:pt idx="37">
                  <c:v>1051.98766</c:v>
                </c:pt>
                <c:pt idx="38">
                  <c:v>1051.5358200000001</c:v>
                </c:pt>
                <c:pt idx="39">
                  <c:v>1051.0836899999999</c:v>
                </c:pt>
                <c:pt idx="40">
                  <c:v>1050.6315500000001</c:v>
                </c:pt>
                <c:pt idx="41">
                  <c:v>1050.1797100000001</c:v>
                </c:pt>
                <c:pt idx="42">
                  <c:v>1049.7278699999999</c:v>
                </c:pt>
                <c:pt idx="43">
                  <c:v>1049.27602</c:v>
                </c:pt>
                <c:pt idx="44">
                  <c:v>1048.8241800000001</c:v>
                </c:pt>
                <c:pt idx="45">
                  <c:v>1048.3723400000001</c:v>
                </c:pt>
                <c:pt idx="46">
                  <c:v>1047.9204999999999</c:v>
                </c:pt>
                <c:pt idx="47">
                  <c:v>1047.46866</c:v>
                </c:pt>
                <c:pt idx="48">
                  <c:v>1047.0168100000001</c:v>
                </c:pt>
                <c:pt idx="49">
                  <c:v>1046.5649700000001</c:v>
                </c:pt>
                <c:pt idx="50">
                  <c:v>1046.11313</c:v>
                </c:pt>
                <c:pt idx="51">
                  <c:v>1045.66129</c:v>
                </c:pt>
                <c:pt idx="52">
                  <c:v>1045.2094500000001</c:v>
                </c:pt>
                <c:pt idx="53">
                  <c:v>1044.7576000000001</c:v>
                </c:pt>
                <c:pt idx="54">
                  <c:v>1044.30576</c:v>
                </c:pt>
                <c:pt idx="55">
                  <c:v>1043.8536300000001</c:v>
                </c:pt>
                <c:pt idx="56">
                  <c:v>1043.40149</c:v>
                </c:pt>
                <c:pt idx="57">
                  <c:v>1042.9493600000001</c:v>
                </c:pt>
                <c:pt idx="58">
                  <c:v>1042.4972299999999</c:v>
                </c:pt>
                <c:pt idx="59">
                  <c:v>1042.04538</c:v>
                </c:pt>
                <c:pt idx="60">
                  <c:v>1041.5935400000001</c:v>
                </c:pt>
                <c:pt idx="61">
                  <c:v>1041.1417000000001</c:v>
                </c:pt>
                <c:pt idx="62">
                  <c:v>1040.68986</c:v>
                </c:pt>
                <c:pt idx="63">
                  <c:v>1040.2377200000001</c:v>
                </c:pt>
                <c:pt idx="64">
                  <c:v>1039.7858800000001</c:v>
                </c:pt>
                <c:pt idx="65">
                  <c:v>1039.33404</c:v>
                </c:pt>
                <c:pt idx="66">
                  <c:v>1038.88219</c:v>
                </c:pt>
                <c:pt idx="67">
                  <c:v>1038.4303500000001</c:v>
                </c:pt>
                <c:pt idx="68">
                  <c:v>1037.97822</c:v>
                </c:pt>
                <c:pt idx="69">
                  <c:v>1037.5260800000001</c:v>
                </c:pt>
                <c:pt idx="70">
                  <c:v>1037.07395</c:v>
                </c:pt>
                <c:pt idx="71">
                  <c:v>1036.6218100000001</c:v>
                </c:pt>
                <c:pt idx="72">
                  <c:v>1036.1699700000001</c:v>
                </c:pt>
                <c:pt idx="73">
                  <c:v>1035.71813</c:v>
                </c:pt>
                <c:pt idx="74">
                  <c:v>1035.26629</c:v>
                </c:pt>
                <c:pt idx="75">
                  <c:v>1034.8144500000001</c:v>
                </c:pt>
                <c:pt idx="76">
                  <c:v>1034.36231</c:v>
                </c:pt>
                <c:pt idx="77">
                  <c:v>1033.9101800000001</c:v>
                </c:pt>
                <c:pt idx="78">
                  <c:v>1033.45804</c:v>
                </c:pt>
                <c:pt idx="79">
                  <c:v>1033.0059200000001</c:v>
                </c:pt>
                <c:pt idx="80">
                  <c:v>1032.55378</c:v>
                </c:pt>
                <c:pt idx="81">
                  <c:v>1032.1016400000001</c:v>
                </c:pt>
                <c:pt idx="82">
                  <c:v>1031.6498000000001</c:v>
                </c:pt>
                <c:pt idx="83">
                  <c:v>1031.1973800000001</c:v>
                </c:pt>
                <c:pt idx="84">
                  <c:v>1030.74495</c:v>
                </c:pt>
                <c:pt idx="85">
                  <c:v>1030.2928200000001</c:v>
                </c:pt>
                <c:pt idx="86">
                  <c:v>1029.84068</c:v>
                </c:pt>
                <c:pt idx="87">
                  <c:v>1029.3885500000001</c:v>
                </c:pt>
                <c:pt idx="88">
                  <c:v>1028.9361200000001</c:v>
                </c:pt>
                <c:pt idx="89">
                  <c:v>1028.4837</c:v>
                </c:pt>
                <c:pt idx="90">
                  <c:v>1028.0312699999999</c:v>
                </c:pt>
                <c:pt idx="91">
                  <c:v>1027.5788500000001</c:v>
                </c:pt>
                <c:pt idx="92">
                  <c:v>1027.1264200000001</c:v>
                </c:pt>
                <c:pt idx="93">
                  <c:v>1026.6742899999999</c:v>
                </c:pt>
                <c:pt idx="94">
                  <c:v>1026.2221500000001</c:v>
                </c:pt>
                <c:pt idx="95">
                  <c:v>1025.7700199999999</c:v>
                </c:pt>
                <c:pt idx="96">
                  <c:v>1025.31818</c:v>
                </c:pt>
                <c:pt idx="97">
                  <c:v>1024.8660500000001</c:v>
                </c:pt>
                <c:pt idx="98">
                  <c:v>1024.41391</c:v>
                </c:pt>
                <c:pt idx="99">
                  <c:v>1023.96177</c:v>
                </c:pt>
                <c:pt idx="100">
                  <c:v>1023.5096500000001</c:v>
                </c:pt>
              </c:numCache>
            </c:numRef>
          </c:xVal>
          <c:yVal>
            <c:numRef>
              <c:f>'20170804_203545-133A-50us25Hz-1'!$N$2:$N$103</c:f>
              <c:numCache>
                <c:formatCode>General</c:formatCode>
                <c:ptCount val="102"/>
                <c:pt idx="0">
                  <c:v>290.08062942241258</c:v>
                </c:pt>
                <c:pt idx="1">
                  <c:v>279.90128351693102</c:v>
                </c:pt>
                <c:pt idx="2">
                  <c:v>276.29247478858082</c:v>
                </c:pt>
                <c:pt idx="3">
                  <c:v>273.82715379616519</c:v>
                </c:pt>
                <c:pt idx="4">
                  <c:v>285.29364424934755</c:v>
                </c:pt>
                <c:pt idx="5">
                  <c:v>283.352604797872</c:v>
                </c:pt>
                <c:pt idx="6">
                  <c:v>280.95209926152154</c:v>
                </c:pt>
                <c:pt idx="7">
                  <c:v>290.85449240295247</c:v>
                </c:pt>
                <c:pt idx="8">
                  <c:v>295.51769758025165</c:v>
                </c:pt>
                <c:pt idx="9">
                  <c:v>303.99059641870195</c:v>
                </c:pt>
                <c:pt idx="10">
                  <c:v>308.58473421806781</c:v>
                </c:pt>
                <c:pt idx="11">
                  <c:v>314.93911957044742</c:v>
                </c:pt>
                <c:pt idx="12">
                  <c:v>318.52065257197052</c:v>
                </c:pt>
                <c:pt idx="13">
                  <c:v>336.63601991436303</c:v>
                </c:pt>
                <c:pt idx="14">
                  <c:v>337.45283948015958</c:v>
                </c:pt>
                <c:pt idx="15">
                  <c:v>340.70214412709225</c:v>
                </c:pt>
                <c:pt idx="16">
                  <c:v>343.04129580300383</c:v>
                </c:pt>
                <c:pt idx="17">
                  <c:v>338.26431410532069</c:v>
                </c:pt>
                <c:pt idx="18">
                  <c:v>333.31712336767532</c:v>
                </c:pt>
                <c:pt idx="19">
                  <c:v>315.92998267992056</c:v>
                </c:pt>
                <c:pt idx="20">
                  <c:v>304.56884813279436</c:v>
                </c:pt>
                <c:pt idx="21">
                  <c:v>295.91484774162109</c:v>
                </c:pt>
                <c:pt idx="22">
                  <c:v>280.20175696915049</c:v>
                </c:pt>
                <c:pt idx="23">
                  <c:v>263.74195115950613</c:v>
                </c:pt>
                <c:pt idx="24">
                  <c:v>239.1808126542295</c:v>
                </c:pt>
                <c:pt idx="25">
                  <c:v>226.63937957435596</c:v>
                </c:pt>
                <c:pt idx="26">
                  <c:v>209.02342143018328</c:v>
                </c:pt>
                <c:pt idx="27">
                  <c:v>194.32664270782604</c:v>
                </c:pt>
                <c:pt idx="28">
                  <c:v>180.88004025974101</c:v>
                </c:pt>
                <c:pt idx="29">
                  <c:v>164.3273333256611</c:v>
                </c:pt>
                <c:pt idx="30">
                  <c:v>145.58979075503657</c:v>
                </c:pt>
                <c:pt idx="31">
                  <c:v>129.87428458789375</c:v>
                </c:pt>
                <c:pt idx="32">
                  <c:v>118.71598578923923</c:v>
                </c:pt>
                <c:pt idx="33">
                  <c:v>107.19748596266061</c:v>
                </c:pt>
                <c:pt idx="34">
                  <c:v>99.635638737041404</c:v>
                </c:pt>
                <c:pt idx="35">
                  <c:v>93.270192774206635</c:v>
                </c:pt>
                <c:pt idx="36">
                  <c:v>87.370551451765976</c:v>
                </c:pt>
                <c:pt idx="37">
                  <c:v>80.117980173526831</c:v>
                </c:pt>
                <c:pt idx="38">
                  <c:v>72.542659790137066</c:v>
                </c:pt>
                <c:pt idx="39">
                  <c:v>66.509063892047521</c:v>
                </c:pt>
                <c:pt idx="40">
                  <c:v>61.817110413267564</c:v>
                </c:pt>
                <c:pt idx="41">
                  <c:v>55.386769497510883</c:v>
                </c:pt>
                <c:pt idx="42">
                  <c:v>49.998203241621773</c:v>
                </c:pt>
                <c:pt idx="43">
                  <c:v>43.879919508558345</c:v>
                </c:pt>
                <c:pt idx="44">
                  <c:v>38.712677963987048</c:v>
                </c:pt>
                <c:pt idx="45">
                  <c:v>36.168311032072914</c:v>
                </c:pt>
                <c:pt idx="46">
                  <c:v>32.080663401070602</c:v>
                </c:pt>
                <c:pt idx="47">
                  <c:v>29.095701525911434</c:v>
                </c:pt>
                <c:pt idx="48">
                  <c:v>26.707165577782401</c:v>
                </c:pt>
                <c:pt idx="49">
                  <c:v>25.069767598314645</c:v>
                </c:pt>
                <c:pt idx="50">
                  <c:v>23.741699357870765</c:v>
                </c:pt>
                <c:pt idx="51">
                  <c:v>20.524908283235508</c:v>
                </c:pt>
                <c:pt idx="52">
                  <c:v>19.9421845124259</c:v>
                </c:pt>
                <c:pt idx="53">
                  <c:v>21.650394474899645</c:v>
                </c:pt>
                <c:pt idx="54">
                  <c:v>19.493291973115635</c:v>
                </c:pt>
                <c:pt idx="55">
                  <c:v>15.720387220536514</c:v>
                </c:pt>
                <c:pt idx="56">
                  <c:v>10.621304792479378</c:v>
                </c:pt>
                <c:pt idx="57">
                  <c:v>9.657202491156502</c:v>
                </c:pt>
                <c:pt idx="58">
                  <c:v>7.6182771447956918</c:v>
                </c:pt>
                <c:pt idx="59">
                  <c:v>9.4629583090393847</c:v>
                </c:pt>
                <c:pt idx="60">
                  <c:v>12.899688175152662</c:v>
                </c:pt>
                <c:pt idx="61">
                  <c:v>8.1812397826236651</c:v>
                </c:pt>
                <c:pt idx="62">
                  <c:v>7.0448790251879929</c:v>
                </c:pt>
                <c:pt idx="63">
                  <c:v>3.4267017445286552</c:v>
                </c:pt>
                <c:pt idx="64">
                  <c:v>1.1195268454509657</c:v>
                </c:pt>
                <c:pt idx="65">
                  <c:v>0.67766405679492936</c:v>
                </c:pt>
                <c:pt idx="66">
                  <c:v>0.62509499619147357</c:v>
                </c:pt>
                <c:pt idx="67">
                  <c:v>0.5056866581898255</c:v>
                </c:pt>
                <c:pt idx="68">
                  <c:v>1.1237751649566952</c:v>
                </c:pt>
                <c:pt idx="69">
                  <c:v>4.2283591615737874</c:v>
                </c:pt>
                <c:pt idx="70">
                  <c:v>8.3308120653495124</c:v>
                </c:pt>
                <c:pt idx="71">
                  <c:v>4.3351820346495495</c:v>
                </c:pt>
                <c:pt idx="72">
                  <c:v>5.1200227764049524</c:v>
                </c:pt>
                <c:pt idx="73">
                  <c:v>11.359222589245228</c:v>
                </c:pt>
                <c:pt idx="74">
                  <c:v>21.930491659934862</c:v>
                </c:pt>
                <c:pt idx="75">
                  <c:v>25.392616348631822</c:v>
                </c:pt>
                <c:pt idx="76">
                  <c:v>36.400525786360866</c:v>
                </c:pt>
                <c:pt idx="77">
                  <c:v>62.652971512823335</c:v>
                </c:pt>
                <c:pt idx="78">
                  <c:v>94.148605279346739</c:v>
                </c:pt>
                <c:pt idx="79">
                  <c:v>152.83244278148416</c:v>
                </c:pt>
                <c:pt idx="80">
                  <c:v>289.56956041431511</c:v>
                </c:pt>
                <c:pt idx="81">
                  <c:v>609.88089020358689</c:v>
                </c:pt>
                <c:pt idx="82">
                  <c:v>1201.131313178236</c:v>
                </c:pt>
                <c:pt idx="83">
                  <c:v>2654.8846012325721</c:v>
                </c:pt>
                <c:pt idx="84">
                  <c:v>3593.2245632520985</c:v>
                </c:pt>
                <c:pt idx="85">
                  <c:v>4161.5054988091488</c:v>
                </c:pt>
                <c:pt idx="86">
                  <c:v>3355.2425182320317</c:v>
                </c:pt>
                <c:pt idx="87">
                  <c:v>2298.8148938488675</c:v>
                </c:pt>
                <c:pt idx="88">
                  <c:v>1048.4547535022537</c:v>
                </c:pt>
                <c:pt idx="89">
                  <c:v>492.0104324619345</c:v>
                </c:pt>
                <c:pt idx="90">
                  <c:v>281.95508017956013</c:v>
                </c:pt>
                <c:pt idx="91">
                  <c:v>154.04322700211986</c:v>
                </c:pt>
                <c:pt idx="92">
                  <c:v>111.41060644518952</c:v>
                </c:pt>
                <c:pt idx="93">
                  <c:v>88.57247513831571</c:v>
                </c:pt>
                <c:pt idx="94">
                  <c:v>85.566429346187832</c:v>
                </c:pt>
                <c:pt idx="95">
                  <c:v>81.597893107941871</c:v>
                </c:pt>
                <c:pt idx="96">
                  <c:v>83.31881836618571</c:v>
                </c:pt>
                <c:pt idx="97">
                  <c:v>89.158179049095239</c:v>
                </c:pt>
                <c:pt idx="98">
                  <c:v>106.68500597112661</c:v>
                </c:pt>
                <c:pt idx="99">
                  <c:v>115.67736142119414</c:v>
                </c:pt>
                <c:pt idx="100">
                  <c:v>131.62284304021543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221248"/>
        <c:axId val="135222784"/>
      </c:scatterChart>
      <c:valAx>
        <c:axId val="135221248"/>
        <c:scaling>
          <c:orientation val="minMax"/>
          <c:max val="1040"/>
          <c:min val="1020"/>
        </c:scaling>
        <c:delete val="0"/>
        <c:axPos val="b"/>
        <c:numFmt formatCode="General" sourceLinked="1"/>
        <c:majorTickMark val="out"/>
        <c:minorTickMark val="none"/>
        <c:tickLblPos val="nextTo"/>
        <c:crossAx val="135222784"/>
        <c:crosses val="autoZero"/>
        <c:crossBetween val="midCat"/>
      </c:valAx>
      <c:valAx>
        <c:axId val="135222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2212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DDCA0-6FE2-4449-908F-A1C94B0AF38F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C3F0B-A2D5-40C9-88EB-42195963AB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97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8AE9D-8D01-4131-B6C7-066632969B9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56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で実際にどの程度，ビームが改善されているかを</a:t>
            </a:r>
            <a:r>
              <a:rPr kumimoji="1" lang="en-US" altLang="ja-JP" dirty="0" smtClean="0"/>
              <a:t>DAW</a:t>
            </a:r>
            <a:r>
              <a:rPr kumimoji="1" lang="ja-JP" altLang="en-US" baseline="0" dirty="0" smtClean="0"/>
              <a:t>型や一般的な</a:t>
            </a:r>
            <a:r>
              <a:rPr kumimoji="1" lang="en-US" altLang="ja-JP" baseline="0" dirty="0" smtClean="0"/>
              <a:t>RF gun</a:t>
            </a:r>
            <a:r>
              <a:rPr kumimoji="1" lang="ja-JP" altLang="en-US" baseline="0" dirty="0" smtClean="0"/>
              <a:t>につかわれる</a:t>
            </a:r>
            <a:r>
              <a:rPr kumimoji="1" lang="en-US" altLang="ja-JP" baseline="0" dirty="0" smtClean="0"/>
              <a:t>BNL</a:t>
            </a:r>
            <a:r>
              <a:rPr kumimoji="1" lang="ja-JP" altLang="en-US" baseline="0" dirty="0" smtClean="0"/>
              <a:t>型と比較してみました．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11108-B212-4A2A-A97E-DCE3ACB13D2D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715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ja-JP" smtClean="0"/>
              <a:t>This is whole cavity shape.</a:t>
            </a:r>
            <a:r>
              <a:rPr lang="ja-JP" altLang="en-US" smtClean="0"/>
              <a:t> </a:t>
            </a:r>
            <a:r>
              <a:rPr lang="en-US" altLang="ja-JP" smtClean="0"/>
              <a:t>It is little bit complicated shape.</a:t>
            </a:r>
          </a:p>
          <a:p>
            <a:pPr>
              <a:spcBef>
                <a:spcPct val="0"/>
              </a:spcBef>
            </a:pPr>
            <a:r>
              <a:rPr lang="en-US" altLang="ja-JP" smtClean="0"/>
              <a:t>RF fed by using 90deg hybrid in to two ports.</a:t>
            </a:r>
          </a:p>
        </p:txBody>
      </p:sp>
      <p:sp>
        <p:nvSpPr>
          <p:cNvPr id="37891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5B3245-8C81-4D7F-960A-4F8A9961E6CF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B5B0C-EA60-4D43-9541-F07FF982B75F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89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B5B0C-EA60-4D43-9541-F07FF982B75F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EF652-2F82-4BEB-B9A6-282A35C5E6F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770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56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861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95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95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87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691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95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48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04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43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118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B462B-15B2-4916-9E93-1D5B24986519}" type="datetimeFigureOut">
              <a:rPr kumimoji="1" lang="ja-JP" altLang="en-US" smtClean="0"/>
              <a:t>2017/9/8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D6E8-91BE-4580-A0AD-C18FA11F40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71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tiff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国内レビュー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2017.09.08</a:t>
            </a:r>
          </a:p>
          <a:p>
            <a:r>
              <a:rPr lang="ja-JP" altLang="en-US" dirty="0" smtClean="0"/>
              <a:t>入射部</a:t>
            </a:r>
            <a:r>
              <a:rPr lang="en-US" altLang="ja-JP" dirty="0" smtClean="0"/>
              <a:t>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375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../../opelog2/php/upload/uploadfile/2017-04/17/20170417-02323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6806" r="13829" b="18764"/>
          <a:stretch/>
        </p:blipFill>
        <p:spPr bwMode="auto">
          <a:xfrm>
            <a:off x="3010519" y="640129"/>
            <a:ext cx="5773441" cy="30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../../opelog2/php/upload/uploadfile/2017-05/13/20170513-184514_LinacOrbit_Aft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4430" r="14140" b="19964"/>
          <a:stretch/>
        </p:blipFill>
        <p:spPr bwMode="auto">
          <a:xfrm>
            <a:off x="2987824" y="3795710"/>
            <a:ext cx="5796136" cy="29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30491" y="46365"/>
            <a:ext cx="259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0 </a:t>
            </a:r>
            <a:r>
              <a:rPr lang="ja-JP" altLang="en-US" b="1" u="sng" dirty="0" smtClean="0"/>
              <a:t>度ライン　</a:t>
            </a:r>
            <a:r>
              <a:rPr lang="en-US" altLang="ja-JP" b="1" u="sng" dirty="0" smtClean="0"/>
              <a:t>QTW RF gun (</a:t>
            </a:r>
            <a:r>
              <a:rPr lang="ja-JP" altLang="en-US" b="1" u="sng" dirty="0" smtClean="0"/>
              <a:t>レーザー斜め入射</a:t>
            </a:r>
            <a:r>
              <a:rPr lang="en-US" altLang="ja-JP" b="1" u="sng" dirty="0" smtClean="0"/>
              <a:t>)</a:t>
            </a:r>
            <a:endParaRPr kumimoji="1" lang="ja-JP" altLang="en-US" b="1" u="sng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301" y="3491716"/>
            <a:ext cx="251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 smtClean="0"/>
              <a:t>90 </a:t>
            </a:r>
            <a:r>
              <a:rPr lang="ja-JP" altLang="en-US" b="1" u="sng" dirty="0" smtClean="0"/>
              <a:t>度ライン　</a:t>
            </a:r>
            <a:r>
              <a:rPr lang="en-US" altLang="ja-JP" b="1" u="sng" dirty="0" smtClean="0"/>
              <a:t>CDS RF gun</a:t>
            </a:r>
          </a:p>
          <a:p>
            <a:r>
              <a:rPr kumimoji="1" lang="en-US" altLang="ja-JP" b="1" u="sng" dirty="0" smtClean="0"/>
              <a:t>(</a:t>
            </a:r>
            <a:r>
              <a:rPr kumimoji="1" lang="ja-JP" altLang="en-US" b="1" u="sng" dirty="0" smtClean="0"/>
              <a:t>レーザー垂直入射</a:t>
            </a:r>
            <a:r>
              <a:rPr kumimoji="1" lang="en-US" altLang="ja-JP" b="1" u="sng" dirty="0" smtClean="0"/>
              <a:t>)</a:t>
            </a:r>
            <a:endParaRPr kumimoji="1" lang="ja-JP" altLang="en-US" b="1" u="sng" dirty="0"/>
          </a:p>
        </p:txBody>
      </p:sp>
      <p:pic>
        <p:nvPicPr>
          <p:cNvPr id="11" name="Picture 2" descr="../../opelog2/php/upload/uploadfile/2017-04/16/20170416-035844-344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4959" r="38547" b="3393"/>
          <a:stretch/>
        </p:blipFill>
        <p:spPr bwMode="auto">
          <a:xfrm>
            <a:off x="88677" y="620688"/>
            <a:ext cx="268312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2"/>
          <p:cNvSpPr txBox="1"/>
          <p:nvPr/>
        </p:nvSpPr>
        <p:spPr>
          <a:xfrm>
            <a:off x="70272" y="3140968"/>
            <a:ext cx="276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18.9 psec (FWHM</a:t>
            </a:r>
            <a:r>
              <a:rPr lang="ja-JP" altLang="en-US" dirty="0"/>
              <a:t> </a:t>
            </a:r>
            <a:r>
              <a:rPr lang="en-US" altLang="ja-JP" dirty="0" smtClean="0"/>
              <a:t>10 shots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3" name="Picture 4" descr="../../opelog2/php/upload/uploadfile/2017-05/13/20170513-215644-3838_10shot1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3873" r="1656" b="1317"/>
          <a:stretch/>
        </p:blipFill>
        <p:spPr bwMode="auto">
          <a:xfrm>
            <a:off x="95392" y="4058662"/>
            <a:ext cx="2592288" cy="254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4"/>
          <p:cNvSpPr txBox="1"/>
          <p:nvPr/>
        </p:nvSpPr>
        <p:spPr>
          <a:xfrm>
            <a:off x="144016" y="6536824"/>
            <a:ext cx="264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 smtClean="0"/>
              <a:t>11.68 </a:t>
            </a:r>
            <a:r>
              <a:rPr kumimoji="1" lang="en-US" altLang="ja-JP" dirty="0" err="1" smtClean="0"/>
              <a:t>ps</a:t>
            </a:r>
            <a:r>
              <a:rPr kumimoji="1" lang="en-US" altLang="ja-JP" dirty="0" smtClean="0"/>
              <a:t> </a:t>
            </a:r>
            <a:r>
              <a:rPr lang="en-US" altLang="ja-JP" dirty="0"/>
              <a:t>(FWHM </a:t>
            </a:r>
            <a:r>
              <a:rPr lang="en-US" altLang="ja-JP" dirty="0" smtClean="0"/>
              <a:t>10 </a:t>
            </a:r>
            <a:r>
              <a:rPr kumimoji="1" lang="en-US" altLang="ja-JP" dirty="0" smtClean="0"/>
              <a:t>shots)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91880" y="2526308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２バンチ運転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419872" y="5877272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２バンチ運転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3179003" y="364014"/>
            <a:ext cx="4413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dirty="0" smtClean="0"/>
              <a:t>レーザー </a:t>
            </a:r>
            <a:r>
              <a:rPr lang="en-US" altLang="ja-JP" dirty="0" smtClean="0"/>
              <a:t>: </a:t>
            </a:r>
            <a:r>
              <a:rPr lang="ja-JP" altLang="en-US" dirty="0" smtClean="0"/>
              <a:t>地上の </a:t>
            </a:r>
            <a:r>
              <a:rPr lang="en-US" altLang="ja-JP" dirty="0" err="1" smtClean="0"/>
              <a:t>Yb:Fiber</a:t>
            </a:r>
            <a:r>
              <a:rPr lang="en-US" altLang="ja-JP" dirty="0" smtClean="0"/>
              <a:t> + </a:t>
            </a:r>
            <a:r>
              <a:rPr lang="en-US" altLang="ja-JP" dirty="0" err="1" smtClean="0"/>
              <a:t>Nd:YAG</a:t>
            </a:r>
            <a:r>
              <a:rPr lang="en-US" altLang="ja-JP" dirty="0" smtClean="0"/>
              <a:t> </a:t>
            </a:r>
            <a:r>
              <a:rPr lang="ja-JP" altLang="en-US" dirty="0" smtClean="0"/>
              <a:t>増幅器</a:t>
            </a:r>
            <a:endParaRPr lang="ja-JP" altLang="en-US" dirty="0"/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482352" y="77696"/>
            <a:ext cx="8229600" cy="47098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 smtClean="0"/>
              <a:t>春の運転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745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2352" y="77696"/>
            <a:ext cx="8229600" cy="470984"/>
          </a:xfrm>
        </p:spPr>
        <p:txBody>
          <a:bodyPr>
            <a:normAutofit fontScale="90000"/>
          </a:bodyPr>
          <a:lstStyle/>
          <a:p>
            <a:r>
              <a:rPr lang="ja-JP" altLang="en-US" sz="3200" dirty="0" smtClean="0"/>
              <a:t>春の運転状況</a:t>
            </a:r>
            <a:endParaRPr kumimoji="1" lang="ja-JP" altLang="en-US" sz="32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364720" y="548679"/>
            <a:ext cx="8347232" cy="3138923"/>
            <a:chOff x="0" y="548680"/>
            <a:chExt cx="8347232" cy="412618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000"/>
            <a:stretch/>
          </p:blipFill>
          <p:spPr>
            <a:xfrm>
              <a:off x="0" y="548680"/>
              <a:ext cx="8316416" cy="4126186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34" t="2580" r="1666" b="90158"/>
            <a:stretch/>
          </p:blipFill>
          <p:spPr>
            <a:xfrm>
              <a:off x="6038179" y="836712"/>
              <a:ext cx="2309053" cy="504056"/>
            </a:xfrm>
            <a:prstGeom prst="rect">
              <a:avLst/>
            </a:prstGeom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2483768" y="2564904"/>
            <a:ext cx="619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・</a:t>
            </a:r>
            <a:r>
              <a:rPr kumimoji="1" lang="ja-JP" altLang="en-US" dirty="0" smtClean="0"/>
              <a:t>運転期間：</a:t>
            </a:r>
            <a:r>
              <a:rPr kumimoji="1" lang="en-US" altLang="ja-JP" dirty="0" smtClean="0"/>
              <a:t>17/04/14</a:t>
            </a:r>
            <a:r>
              <a:rPr kumimoji="1" lang="ja-JP" altLang="en-US" dirty="0" smtClean="0"/>
              <a:t> ～ </a:t>
            </a:r>
            <a:r>
              <a:rPr kumimoji="1" lang="en-US" altLang="ja-JP" dirty="0" smtClean="0"/>
              <a:t>17/04/27</a:t>
            </a:r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SP_A1_G</a:t>
            </a:r>
            <a:r>
              <a:rPr lang="ja-JP" altLang="en-US" dirty="0" smtClean="0"/>
              <a:t> 最大電荷量：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  2.14nC(</a:t>
            </a:r>
            <a:r>
              <a:rPr lang="en-US" altLang="ja-JP" dirty="0" err="1" smtClean="0"/>
              <a:t>Nd</a:t>
            </a:r>
            <a:r>
              <a:rPr lang="ja-JP" altLang="en-US" dirty="0" smtClean="0"/>
              <a:t>再生増幅器使用時  </a:t>
            </a:r>
            <a:r>
              <a:rPr lang="en-US" altLang="ja-JP" dirty="0" smtClean="0"/>
              <a:t>25ps) / 1.7 </a:t>
            </a:r>
            <a:r>
              <a:rPr lang="en-US" altLang="ja-JP" dirty="0" err="1" smtClean="0"/>
              <a:t>nC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Nd</a:t>
            </a:r>
            <a:r>
              <a:rPr lang="ja-JP" altLang="en-US" dirty="0" smtClean="0"/>
              <a:t>増幅器 </a:t>
            </a:r>
            <a:r>
              <a:rPr lang="en-US" altLang="ja-JP" dirty="0" smtClean="0"/>
              <a:t>17ps)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00"/>
          <a:stretch/>
        </p:blipFill>
        <p:spPr>
          <a:xfrm>
            <a:off x="251520" y="3687603"/>
            <a:ext cx="8460432" cy="305376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491880" y="393305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・</a:t>
            </a:r>
            <a:r>
              <a:rPr kumimoji="1" lang="ja-JP" altLang="en-US" dirty="0" smtClean="0"/>
              <a:t>運転期間：</a:t>
            </a:r>
            <a:r>
              <a:rPr kumimoji="1" lang="en-US" altLang="ja-JP" dirty="0" smtClean="0"/>
              <a:t>17/05/06</a:t>
            </a:r>
            <a:r>
              <a:rPr kumimoji="1" lang="ja-JP" altLang="en-US" dirty="0" smtClean="0"/>
              <a:t> ～ </a:t>
            </a:r>
            <a:r>
              <a:rPr kumimoji="1" lang="en-US" altLang="ja-JP" dirty="0" smtClean="0"/>
              <a:t>17/05/15</a:t>
            </a:r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SP_A1_0</a:t>
            </a:r>
            <a:r>
              <a:rPr lang="ja-JP" altLang="en-US" dirty="0" smtClean="0"/>
              <a:t> 最大電荷量：</a:t>
            </a:r>
            <a:r>
              <a:rPr lang="en-US" altLang="ja-JP" dirty="0"/>
              <a:t>0.58</a:t>
            </a:r>
            <a:r>
              <a:rPr lang="en-US" altLang="ja-JP" dirty="0" smtClean="0"/>
              <a:t>nC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87624" y="767794"/>
            <a:ext cx="16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lang="ja-JP" altLang="en-US" dirty="0" smtClean="0"/>
              <a:t>度ライン </a:t>
            </a:r>
            <a:r>
              <a:rPr lang="en-US" altLang="ja-JP" dirty="0" smtClean="0"/>
              <a:t>QTW</a:t>
            </a:r>
            <a:endParaRPr kumimoji="1"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49458" y="3886889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90</a:t>
            </a:r>
            <a:r>
              <a:rPr lang="ja-JP" altLang="en-US" dirty="0" smtClean="0"/>
              <a:t>度ライン </a:t>
            </a:r>
            <a:r>
              <a:rPr lang="en-US" altLang="ja-JP" dirty="0" smtClean="0"/>
              <a:t>CDS</a:t>
            </a:r>
            <a:endParaRPr kumimoji="1" lang="en-US" altLang="ja-JP" dirty="0" smtClean="0"/>
          </a:p>
        </p:txBody>
      </p:sp>
      <p:pic>
        <p:nvPicPr>
          <p:cNvPr id="12" name="Picture 8" descr="../../opelog2/php/upload/uploadfile/2017-04/19/20170419-04343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2900" y="28440"/>
            <a:ext cx="2661458" cy="191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2"/>
          <p:cNvSpPr txBox="1"/>
          <p:nvPr/>
        </p:nvSpPr>
        <p:spPr>
          <a:xfrm>
            <a:off x="6588224" y="85898"/>
            <a:ext cx="1655648" cy="31876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>
                <a:solidFill>
                  <a:srgbClr val="000000"/>
                </a:solidFill>
              </a:rPr>
              <a:t>1.57 +/-0.032 nC</a:t>
            </a:r>
            <a:endParaRPr lang="ja-JP" altLang="en-US" sz="1400" dirty="0">
              <a:solidFill>
                <a:srgbClr val="00000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4283968" y="985919"/>
            <a:ext cx="2118931" cy="714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84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701812"/>
              </p:ext>
            </p:extLst>
          </p:nvPr>
        </p:nvGraphicFramePr>
        <p:xfrm>
          <a:off x="143507" y="3789040"/>
          <a:ext cx="8856985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397"/>
                <a:gridCol w="2302816"/>
                <a:gridCol w="1195693"/>
                <a:gridCol w="1195693"/>
                <a:gridCol w="1195693"/>
                <a:gridCol w="1195693"/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x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error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error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Q scan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A1_C2_0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22.96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0.88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11.38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7.88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A1_M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22.25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0.426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59.35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26.53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A4_4(OFF chicane)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45.64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10.17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111.9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21.22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A4_4(ON chicane)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47.67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52.9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73.64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86.54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R0_D3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43.17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2.42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101.67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50.69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rgbClr val="0070C0"/>
                          </a:solidFill>
                          <a:effectLst/>
                        </a:rPr>
                        <a:t>Wire scanner</a:t>
                      </a:r>
                      <a:endParaRPr lang="en-US" sz="2000" b="0" i="0" u="none" strike="noStrike">
                        <a:solidFill>
                          <a:srgbClr val="0070C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B sector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1.69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66.1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59.61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24.72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C sector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67.7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789.2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>
                          <a:effectLst/>
                        </a:rPr>
                        <a:t>104.5</a:t>
                      </a:r>
                      <a:endParaRPr lang="en-US" altLang="ja-JP" sz="20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000" u="none" strike="noStrike" dirty="0">
                          <a:effectLst/>
                        </a:rPr>
                        <a:t>85.4</a:t>
                      </a:r>
                      <a:endParaRPr lang="en-US" altLang="ja-JP" sz="20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819547" y="116632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 smtClean="0"/>
              <a:t>エミッタンス</a:t>
            </a:r>
            <a:r>
              <a:rPr lang="ja-JP" altLang="en-US" sz="2400" dirty="0"/>
              <a:t>測定</a:t>
            </a:r>
            <a:r>
              <a:rPr lang="ja-JP" altLang="en-US" sz="2400" dirty="0" smtClean="0"/>
              <a:t>結果</a:t>
            </a:r>
            <a:r>
              <a:rPr lang="ja-JP" altLang="en-US" sz="2400" dirty="0"/>
              <a:t>まとめ</a:t>
            </a:r>
            <a:endParaRPr kumimoji="1" lang="ja-JP" alt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587" y="649411"/>
            <a:ext cx="3600400" cy="302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49411"/>
            <a:ext cx="3528392" cy="296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07504" y="915771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A1_C2_0 </a:t>
            </a:r>
            <a:r>
              <a:rPr lang="en-US" altLang="ja-JP" dirty="0" smtClean="0"/>
              <a:t>Q scan</a:t>
            </a:r>
            <a:endParaRPr kumimoji="1" lang="en-US" altLang="ja-JP" dirty="0" smtClean="0"/>
          </a:p>
          <a:p>
            <a:r>
              <a:rPr kumimoji="1" lang="en-US" altLang="ja-JP" dirty="0" smtClean="0"/>
              <a:t>@ 1.25 nC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39752" y="134474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Q scan</a:t>
            </a:r>
            <a:r>
              <a:rPr kumimoji="1" lang="ja-JP" altLang="en-US" sz="1200" dirty="0" smtClean="0"/>
              <a:t>法エミッタンス測定結果</a:t>
            </a:r>
            <a:endParaRPr kumimoji="1" lang="en-US" altLang="ja-JP" sz="1200" dirty="0" smtClean="0"/>
          </a:p>
          <a:p>
            <a:r>
              <a:rPr lang="en-US" altLang="ja-JP" sz="1200" dirty="0" smtClean="0"/>
              <a:t>Horizontal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40152" y="1529407"/>
            <a:ext cx="1293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Vertical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214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ja-JP" altLang="en-US" sz="3200" dirty="0" smtClean="0"/>
              <a:t>電荷量とエミッタンス</a:t>
            </a:r>
            <a:endParaRPr kumimoji="1" lang="ja-JP" altLang="en-US" sz="3200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862834"/>
              </p:ext>
            </p:extLst>
          </p:nvPr>
        </p:nvGraphicFramePr>
        <p:xfrm>
          <a:off x="971600" y="1196752"/>
          <a:ext cx="698477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2160240"/>
                <a:gridCol w="2952328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Charge </a:t>
                      </a:r>
                    </a:p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nC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Emittance H/V</a:t>
                      </a:r>
                    </a:p>
                    <a:p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(mm</a:t>
                      </a:r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・</a:t>
                      </a:r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</a:rPr>
                        <a:t>mrad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Phase-II</a:t>
                      </a:r>
                      <a:r>
                        <a:rPr kumimoji="1" lang="en-US" altLang="ja-JP" baseline="0" dirty="0" smtClean="0"/>
                        <a:t> Design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150 (LINAC end)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Phase-III Design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</a:t>
                      </a:r>
                      <a:r>
                        <a:rPr kumimoji="1" lang="en-US" altLang="ja-JP" baseline="0" dirty="0" smtClean="0"/>
                        <a:t> / 20 (LINAC end)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QTW + </a:t>
                      </a:r>
                      <a:r>
                        <a:rPr kumimoji="1" lang="en-US" altLang="ja-JP" dirty="0" err="1" smtClean="0"/>
                        <a:t>Yb:YAG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5.6(50ps?)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28.3 / 26.4 (1.8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err="1" smtClean="0"/>
                        <a:t>nC</a:t>
                      </a:r>
                      <a:r>
                        <a:rPr kumimoji="1" lang="en-US" altLang="ja-JP" dirty="0" smtClean="0"/>
                        <a:t>, 30ps)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QTW + </a:t>
                      </a:r>
                      <a:r>
                        <a:rPr kumimoji="1" lang="en-US" altLang="ja-JP" dirty="0" err="1" smtClean="0"/>
                        <a:t>Nd:YAG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2.2(25ps), 1.6(17ps)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23</a:t>
                      </a:r>
                      <a:r>
                        <a:rPr kumimoji="1" lang="en-US" altLang="ja-JP" baseline="0" dirty="0" smtClean="0"/>
                        <a:t> / 11 (1 </a:t>
                      </a:r>
                      <a:r>
                        <a:rPr kumimoji="1" lang="en-US" altLang="ja-JP" baseline="0" dirty="0" err="1" smtClean="0"/>
                        <a:t>nC</a:t>
                      </a:r>
                      <a:r>
                        <a:rPr kumimoji="1" lang="en-US" altLang="ja-JP" baseline="0" dirty="0" smtClean="0"/>
                        <a:t>)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CDS</a:t>
                      </a:r>
                      <a:r>
                        <a:rPr kumimoji="1" lang="en-US" altLang="ja-JP" baseline="0" dirty="0" smtClean="0"/>
                        <a:t> + </a:t>
                      </a:r>
                      <a:r>
                        <a:rPr kumimoji="1" lang="en-US" altLang="ja-JP" baseline="0" dirty="0" err="1" smtClean="0"/>
                        <a:t>Nd:YAG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0.6</a:t>
                      </a:r>
                      <a:r>
                        <a:rPr kumimoji="1" lang="en-US" altLang="ja-JP" baseline="0" dirty="0" smtClean="0"/>
                        <a:t> (17ps)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22</a:t>
                      </a:r>
                      <a:r>
                        <a:rPr kumimoji="1" lang="en-US" altLang="ja-JP" baseline="0" dirty="0" smtClean="0"/>
                        <a:t> / 12 (0.5nC)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971600" y="4221088"/>
            <a:ext cx="65966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電荷量、エミッタンス共に、カソード上での不均一性が制限している</a:t>
            </a:r>
            <a:endParaRPr lang="en-US" altLang="ja-JP" dirty="0" smtClean="0"/>
          </a:p>
          <a:p>
            <a:r>
              <a:rPr kumimoji="1" lang="ja-JP" altLang="en-US" dirty="0" smtClean="0"/>
              <a:t>レーザーのプロファイルとカソードの</a:t>
            </a:r>
            <a:r>
              <a:rPr kumimoji="1" lang="en-US" altLang="ja-JP" dirty="0" smtClean="0"/>
              <a:t>QE</a:t>
            </a:r>
            <a:r>
              <a:rPr kumimoji="1" lang="ja-JP" altLang="en-US" dirty="0" smtClean="0"/>
              <a:t>の均一性の改善が重要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またエミッタンスに関しては、測定方法の検討が必要</a:t>
            </a:r>
            <a:endParaRPr lang="en-US" altLang="ja-JP" dirty="0" smtClean="0"/>
          </a:p>
          <a:p>
            <a:r>
              <a:rPr lang="ja-JP" altLang="en-US" dirty="0" smtClean="0"/>
              <a:t>（</a:t>
            </a:r>
            <a:r>
              <a:rPr lang="en-US" altLang="ja-JP" dirty="0" smtClean="0"/>
              <a:t>Q</a:t>
            </a:r>
            <a:r>
              <a:rPr lang="ja-JP" altLang="en-US" dirty="0" smtClean="0"/>
              <a:t>スキャンでは最小のビームサイズの測定が課題）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2899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RF</a:t>
            </a:r>
            <a:r>
              <a:rPr lang="ja-JP" altLang="en-US" dirty="0" smtClean="0"/>
              <a:t>電子銃空洞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14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E378-F17A-4CB8-B0D6-FF3E43A45A62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7" y="2420888"/>
            <a:ext cx="2964072" cy="170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0" y="4797152"/>
            <a:ext cx="3001747" cy="151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32" y="2199781"/>
            <a:ext cx="3025678" cy="221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56" y="4581128"/>
            <a:ext cx="2977267" cy="216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直線コネクタ 14"/>
          <p:cNvCxnSpPr/>
          <p:nvPr/>
        </p:nvCxnSpPr>
        <p:spPr>
          <a:xfrm>
            <a:off x="4572000" y="105320"/>
            <a:ext cx="0" cy="648072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153045" y="2492896"/>
            <a:ext cx="116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Field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03848" y="3941911"/>
            <a:ext cx="116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Focussing</a:t>
            </a:r>
            <a:r>
              <a:rPr lang="en-US" altLang="ja-JP" dirty="0" smtClean="0">
                <a:solidFill>
                  <a:srgbClr val="FF0000"/>
                </a:solidFill>
              </a:rPr>
              <a:t> field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16400" y="3972688"/>
            <a:ext cx="151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CC"/>
                </a:solidFill>
              </a:rPr>
              <a:t>Accelerating field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152807" y="284331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Focussing</a:t>
            </a:r>
            <a:r>
              <a:rPr lang="en-US" altLang="ja-JP" dirty="0" smtClean="0">
                <a:solidFill>
                  <a:srgbClr val="FF0000"/>
                </a:solidFill>
              </a:rPr>
              <a:t> field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566104" y="2420888"/>
            <a:ext cx="116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Field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891626" y="4612486"/>
            <a:ext cx="140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Given force 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566104" y="4612486"/>
            <a:ext cx="135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Given force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174335" y="5939709"/>
            <a:ext cx="116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Focussing</a:t>
            </a:r>
            <a:r>
              <a:rPr lang="en-US" altLang="ja-JP" dirty="0" smtClean="0">
                <a:solidFill>
                  <a:srgbClr val="FF0000"/>
                </a:solidFill>
              </a:rPr>
              <a:t> field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837379" y="5931144"/>
            <a:ext cx="116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Focussing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field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26" y="534284"/>
            <a:ext cx="2088232" cy="182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80" y="534285"/>
            <a:ext cx="2402632" cy="159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テキスト ボックス 34"/>
          <p:cNvSpPr txBox="1"/>
          <p:nvPr/>
        </p:nvSpPr>
        <p:spPr>
          <a:xfrm>
            <a:off x="7020272" y="1665586"/>
            <a:ext cx="160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=&gt; </a:t>
            </a:r>
            <a:r>
              <a:rPr kumimoji="1" lang="ja-JP" altLang="en-US" sz="2400" dirty="0" smtClean="0"/>
              <a:t>集束力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41853" y="87015"/>
            <a:ext cx="241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Pill-box cavity</a:t>
            </a:r>
            <a:endParaRPr kumimoji="1" lang="ja-JP" altLang="en-US" sz="2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626526" y="87015"/>
            <a:ext cx="4409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Annular coupled cavity with nose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681322" y="646331"/>
            <a:ext cx="133558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rgbClr val="0000CC"/>
                </a:solidFill>
              </a:rPr>
              <a:t>Accelerating field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364757" y="557656"/>
            <a:ext cx="128438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rgbClr val="0000CC"/>
                </a:solidFill>
              </a:rPr>
              <a:t>Accelerating field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932040" y="1052524"/>
            <a:ext cx="5989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FF00"/>
                </a:solidFill>
              </a:rPr>
              <a:t>Beam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39552" y="1193607"/>
            <a:ext cx="59891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FF00"/>
                </a:solidFill>
              </a:rPr>
              <a:t>Beam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34805" y="4581128"/>
            <a:ext cx="151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CC"/>
                </a:solidFill>
              </a:rPr>
              <a:t>Accelerating field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320836" y="4579588"/>
            <a:ext cx="151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CC"/>
                </a:solidFill>
              </a:rPr>
              <a:t>Accelerating field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797630" y="4057327"/>
            <a:ext cx="151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CC"/>
                </a:solidFill>
              </a:rPr>
              <a:t>Accelerating field</a:t>
            </a:r>
          </a:p>
        </p:txBody>
      </p:sp>
    </p:spTree>
    <p:extLst>
      <p:ext uri="{BB962C8B-B14F-4D97-AF65-F5344CB8AC3E}">
        <p14:creationId xmlns:p14="http://schemas.microsoft.com/office/powerpoint/2010/main" val="35850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home\share\slide\KEKprezen2013\animationSing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" y="3608004"/>
            <a:ext cx="4438778" cy="310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358892"/>
            <a:ext cx="3744416" cy="234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home\share\slide\KEKprezen2013\animationDoubl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87" y="3608003"/>
            <a:ext cx="4438780" cy="310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237" y="1142984"/>
            <a:ext cx="4090684" cy="302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500034" y="642918"/>
            <a:ext cx="3609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/>
              <a:t>Normal side couple structure</a:t>
            </a:r>
            <a:endParaRPr lang="ja-JP" altLang="en-US" sz="2000" dirty="0"/>
          </a:p>
        </p:txBody>
      </p:sp>
      <p:sp>
        <p:nvSpPr>
          <p:cNvPr id="9" name="正方形/長方形 8"/>
          <p:cNvSpPr/>
          <p:nvPr/>
        </p:nvSpPr>
        <p:spPr>
          <a:xfrm>
            <a:off x="4429124" y="642918"/>
            <a:ext cx="4500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/>
              <a:t>Quasi traveling wave </a:t>
            </a:r>
            <a:r>
              <a:rPr lang="en-US" altLang="ja-JP" sz="2000" dirty="0" err="1" smtClean="0"/>
              <a:t>sidecouple</a:t>
            </a:r>
            <a:r>
              <a:rPr lang="en-US" altLang="ja-JP" sz="2000" dirty="0" smtClean="0"/>
              <a:t> structure</a:t>
            </a:r>
            <a:endParaRPr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2844" y="71414"/>
            <a:ext cx="8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/>
              <a:t>Design of a q</a:t>
            </a:r>
            <a:r>
              <a:rPr kumimoji="1" lang="en-US" altLang="ja-JP" sz="3200" dirty="0" smtClean="0"/>
              <a:t>uasi traveling wave side couple RF gun</a:t>
            </a:r>
            <a:endParaRPr lang="en-US" altLang="ja-JP" sz="32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1472" y="6027027"/>
            <a:ext cx="8087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00CC"/>
                </a:solidFill>
              </a:rPr>
              <a:t>Quasi traveling wave side couple has stronger focusing and accelerated gradient than DAW.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11560" y="3701211"/>
            <a:ext cx="2832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Long drift space is problem.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1331640" y="2655094"/>
            <a:ext cx="72008" cy="11339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05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1520" y="11663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/>
              <a:t>RF-Gun  comparison</a:t>
            </a:r>
            <a:endParaRPr kumimoji="1" lang="ja-JP" alt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39" y="2060848"/>
            <a:ext cx="3816424" cy="98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70" y="3212976"/>
            <a:ext cx="3072619" cy="9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4572000" y="2269136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CC"/>
                </a:solidFill>
              </a:rPr>
              <a:t>DAW-type RF gun</a:t>
            </a:r>
            <a:br>
              <a:rPr kumimoji="1" lang="en-US" altLang="ja-JP" sz="2000" dirty="0" smtClean="0">
                <a:solidFill>
                  <a:srgbClr val="0000CC"/>
                </a:solidFill>
              </a:rPr>
            </a:br>
            <a:r>
              <a:rPr kumimoji="1" lang="en-US" altLang="ja-JP" sz="2000" dirty="0" smtClean="0">
                <a:solidFill>
                  <a:srgbClr val="0000CC"/>
                </a:solidFill>
              </a:rPr>
              <a:t> (90 MV/m, 5 mm-mrad, 3.2 </a:t>
            </a:r>
            <a:r>
              <a:rPr kumimoji="1" lang="en-US" altLang="ja-JP" sz="2000" dirty="0" err="1" smtClean="0">
                <a:solidFill>
                  <a:srgbClr val="0000CC"/>
                </a:solidFill>
              </a:rPr>
              <a:t>MeV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>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0" y="3357562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CC00"/>
                </a:solidFill>
              </a:rPr>
              <a:t>BNL-type RF gun</a:t>
            </a:r>
            <a:br>
              <a:rPr kumimoji="1" lang="en-US" altLang="ja-JP" sz="2000" dirty="0" smtClean="0">
                <a:solidFill>
                  <a:srgbClr val="00CC00"/>
                </a:solidFill>
              </a:rPr>
            </a:br>
            <a:r>
              <a:rPr kumimoji="1" lang="en-US" altLang="ja-JP" sz="2000" dirty="0" smtClean="0">
                <a:solidFill>
                  <a:srgbClr val="00CC00"/>
                </a:solidFill>
              </a:rPr>
              <a:t> (120 MV/m, 11.0 mm-mrad, 5.5 MeV)</a:t>
            </a:r>
            <a:endParaRPr kumimoji="1" lang="ja-JP" altLang="en-US" sz="2000" dirty="0">
              <a:solidFill>
                <a:srgbClr val="00CC00"/>
              </a:solidFill>
            </a:endParaRPr>
          </a:p>
        </p:txBody>
      </p:sp>
      <p:pic>
        <p:nvPicPr>
          <p:cNvPr id="5123" name="Picture 3" descr="C:\home\slide\S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70" y="1016371"/>
            <a:ext cx="3960440" cy="8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4607340" y="1078040"/>
            <a:ext cx="4429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Quasi traveling wave side couple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RF gun </a:t>
            </a:r>
            <a:br>
              <a:rPr kumimoji="1" lang="en-US" altLang="ja-JP" sz="2000" dirty="0" smtClean="0">
                <a:solidFill>
                  <a:srgbClr val="FF0000"/>
                </a:solidFill>
              </a:rPr>
            </a:br>
            <a:r>
              <a:rPr kumimoji="1" lang="en-US" altLang="ja-JP" sz="2000" dirty="0" smtClean="0">
                <a:solidFill>
                  <a:srgbClr val="FF0000"/>
                </a:solidFill>
              </a:rPr>
              <a:t>(100 MV/m, 6mm-mrad, 13.5 MeV)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9" name="Picture 3" descr="C:\home\newRFgun\BNL_DAW\siz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1" b="17584"/>
          <a:stretch/>
        </p:blipFill>
        <p:spPr bwMode="auto">
          <a:xfrm>
            <a:off x="-10448" y="4077072"/>
            <a:ext cx="6012160" cy="26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121284" y="4567919"/>
            <a:ext cx="2160240" cy="40011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00CC00"/>
                </a:solidFill>
              </a:rPr>
              <a:t>BNL (3.8 mm)</a:t>
            </a:r>
            <a:endParaRPr kumimoji="1" lang="ja-JP" altLang="en-US" sz="2000" dirty="0">
              <a:solidFill>
                <a:srgbClr val="00CC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01604" y="5733256"/>
            <a:ext cx="1696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QTW (0.2 mm)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57904" y="515719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CC"/>
                </a:solidFill>
              </a:rPr>
              <a:t>DAW (1.7 mm)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19578" y="5871756"/>
            <a:ext cx="1694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Beam Size</a:t>
            </a:r>
            <a:endParaRPr kumimoji="1" lang="ja-JP" altLang="en-US" sz="2800" b="1" dirty="0"/>
          </a:p>
        </p:txBody>
      </p:sp>
      <p:sp>
        <p:nvSpPr>
          <p:cNvPr id="15" name="左矢印 14"/>
          <p:cNvSpPr/>
          <p:nvPr/>
        </p:nvSpPr>
        <p:spPr>
          <a:xfrm>
            <a:off x="5800696" y="5954771"/>
            <a:ext cx="571504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4" descr="D:\home\CDS_RFgun\cellDesignDHS150316\data\siz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1" b="18444"/>
          <a:stretch/>
        </p:blipFill>
        <p:spPr bwMode="auto">
          <a:xfrm>
            <a:off x="5841788" y="4437113"/>
            <a:ext cx="3313351" cy="143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228184" y="4114724"/>
            <a:ext cx="1836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Cut disk structure</a:t>
            </a:r>
            <a:endParaRPr kumimoji="1" lang="ja-JP" altLang="en-US" dirty="0"/>
          </a:p>
        </p:txBody>
      </p:sp>
      <p:sp>
        <p:nvSpPr>
          <p:cNvPr id="8" name="上矢印 7"/>
          <p:cNvSpPr/>
          <p:nvPr/>
        </p:nvSpPr>
        <p:spPr>
          <a:xfrm>
            <a:off x="7032384" y="5835445"/>
            <a:ext cx="216024" cy="1495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0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2"/>
          <p:cNvPicPr>
            <a:picLocks noChangeAspect="1" noChangeArrowheads="1"/>
          </p:cNvPicPr>
          <p:nvPr/>
        </p:nvPicPr>
        <p:blipFill>
          <a:blip r:embed="rId3"/>
          <a:srcRect l="25146" t="19759" r="25204" b="9946"/>
          <a:stretch>
            <a:fillRect/>
          </a:stretch>
        </p:blipFill>
        <p:spPr bwMode="auto">
          <a:xfrm>
            <a:off x="4127401" y="569929"/>
            <a:ext cx="2855912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3"/>
          <p:cNvPicPr>
            <a:picLocks noChangeAspect="1" noChangeArrowheads="1"/>
          </p:cNvPicPr>
          <p:nvPr/>
        </p:nvPicPr>
        <p:blipFill>
          <a:blip r:embed="rId4"/>
          <a:srcRect l="33569" t="23387" r="18375" b="7919"/>
          <a:stretch>
            <a:fillRect/>
          </a:stretch>
        </p:blipFill>
        <p:spPr bwMode="auto">
          <a:xfrm>
            <a:off x="251520" y="2751782"/>
            <a:ext cx="3665537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矢印コネクタ 6"/>
          <p:cNvCxnSpPr/>
          <p:nvPr/>
        </p:nvCxnSpPr>
        <p:spPr>
          <a:xfrm flipV="1">
            <a:off x="2010470" y="5537845"/>
            <a:ext cx="257175" cy="419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1145282" y="5523557"/>
            <a:ext cx="288925" cy="4333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9" name="テキスト ボックス 9"/>
          <p:cNvSpPr txBox="1">
            <a:spLocks noChangeArrowheads="1"/>
          </p:cNvSpPr>
          <p:nvPr/>
        </p:nvSpPr>
        <p:spPr bwMode="auto">
          <a:xfrm>
            <a:off x="826195" y="5956945"/>
            <a:ext cx="1873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coupling cavities</a:t>
            </a:r>
            <a:endParaRPr lang="ja-JP" altLang="en-US">
              <a:latin typeface="Calibri" pitchFamily="34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2410520" y="4875857"/>
            <a:ext cx="720725" cy="12620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 flipV="1">
            <a:off x="2019995" y="4875857"/>
            <a:ext cx="895350" cy="13223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2" name="テキスト ボックス 15"/>
          <p:cNvSpPr txBox="1">
            <a:spLocks noChangeArrowheads="1"/>
          </p:cNvSpPr>
          <p:nvPr/>
        </p:nvSpPr>
        <p:spPr bwMode="auto">
          <a:xfrm>
            <a:off x="2915345" y="6052195"/>
            <a:ext cx="1368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accelerating cavity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36873" name="テキスト ボックス 16"/>
          <p:cNvSpPr txBox="1">
            <a:spLocks noChangeArrowheads="1"/>
          </p:cNvSpPr>
          <p:nvPr/>
        </p:nvSpPr>
        <p:spPr bwMode="auto">
          <a:xfrm>
            <a:off x="4602085" y="3224364"/>
            <a:ext cx="942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latin typeface="Calibri" pitchFamily="34" charset="0"/>
              </a:rPr>
              <a:t>cathode</a:t>
            </a:r>
            <a:endParaRPr lang="ja-JP" altLang="en-US" dirty="0">
              <a:latin typeface="Calibri" pitchFamily="34" charset="0"/>
            </a:endParaRPr>
          </a:p>
        </p:txBody>
      </p:sp>
      <p:cxnSp>
        <p:nvCxnSpPr>
          <p:cNvPr id="18" name="直線矢印コネクタ 17"/>
          <p:cNvCxnSpPr>
            <a:stCxn id="36873" idx="0"/>
          </p:cNvCxnSpPr>
          <p:nvPr/>
        </p:nvCxnSpPr>
        <p:spPr>
          <a:xfrm flipH="1" flipV="1">
            <a:off x="4716016" y="1969416"/>
            <a:ext cx="357557" cy="12549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テキスト ボックス 19"/>
          <p:cNvSpPr txBox="1">
            <a:spLocks noChangeArrowheads="1"/>
          </p:cNvSpPr>
          <p:nvPr/>
        </p:nvSpPr>
        <p:spPr bwMode="auto">
          <a:xfrm>
            <a:off x="1115616" y="34900"/>
            <a:ext cx="720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 smtClean="0">
                <a:latin typeface="Calibri" pitchFamily="34" charset="0"/>
              </a:rPr>
              <a:t>Quasi traveling wave side couple RF gun</a:t>
            </a:r>
            <a:endParaRPr lang="ja-JP" altLang="en-US" sz="3200" dirty="0">
              <a:latin typeface="Calibri" pitchFamily="34" charset="0"/>
            </a:endParaRPr>
          </a:p>
        </p:txBody>
      </p:sp>
      <p:cxnSp>
        <p:nvCxnSpPr>
          <p:cNvPr id="2" name="直線矢印コネクタ 17"/>
          <p:cNvCxnSpPr>
            <a:cxnSpLocks noChangeShapeType="1"/>
          </p:cNvCxnSpPr>
          <p:nvPr/>
        </p:nvCxnSpPr>
        <p:spPr bwMode="auto">
          <a:xfrm>
            <a:off x="467420" y="4364682"/>
            <a:ext cx="2951162" cy="0"/>
          </a:xfrm>
          <a:prstGeom prst="straightConnector1">
            <a:avLst/>
          </a:prstGeom>
          <a:noFill/>
          <a:ln w="57150" algn="ctr">
            <a:solidFill>
              <a:srgbClr val="00FF00"/>
            </a:solidFill>
            <a:round/>
            <a:headEnd/>
            <a:tailEnd type="arrow" w="med" len="med"/>
          </a:ln>
        </p:spPr>
      </p:cxn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10295" y="3997970"/>
            <a:ext cx="790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latin typeface="Calibri" pitchFamily="34" charset="0"/>
              </a:rPr>
              <a:t>beam</a:t>
            </a:r>
          </a:p>
        </p:txBody>
      </p:sp>
      <p:grpSp>
        <p:nvGrpSpPr>
          <p:cNvPr id="36888" name="Group 24"/>
          <p:cNvGrpSpPr>
            <a:grpSpLocks/>
          </p:cNvGrpSpPr>
          <p:nvPr/>
        </p:nvGrpSpPr>
        <p:grpSpPr bwMode="auto">
          <a:xfrm rot="630068">
            <a:off x="6935688" y="1577991"/>
            <a:ext cx="1439863" cy="1009650"/>
            <a:chOff x="3969" y="3293"/>
            <a:chExt cx="1270" cy="409"/>
          </a:xfrm>
        </p:grpSpPr>
        <p:sp>
          <p:nvSpPr>
            <p:cNvPr id="36884" name="Line 20"/>
            <p:cNvSpPr>
              <a:spLocks noChangeShapeType="1"/>
            </p:cNvSpPr>
            <p:nvPr/>
          </p:nvSpPr>
          <p:spPr bwMode="auto">
            <a:xfrm>
              <a:off x="3969" y="3293"/>
              <a:ext cx="12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885" name="Line 21"/>
            <p:cNvSpPr>
              <a:spLocks noChangeShapeType="1"/>
            </p:cNvSpPr>
            <p:nvPr/>
          </p:nvSpPr>
          <p:spPr bwMode="auto">
            <a:xfrm>
              <a:off x="4241" y="3293"/>
              <a:ext cx="681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886" name="Line 22"/>
            <p:cNvSpPr>
              <a:spLocks noChangeShapeType="1"/>
            </p:cNvSpPr>
            <p:nvPr/>
          </p:nvSpPr>
          <p:spPr bwMode="auto">
            <a:xfrm>
              <a:off x="3969" y="3702"/>
              <a:ext cx="12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887" name="Line 23"/>
            <p:cNvSpPr>
              <a:spLocks noChangeShapeType="1"/>
            </p:cNvSpPr>
            <p:nvPr/>
          </p:nvSpPr>
          <p:spPr bwMode="auto">
            <a:xfrm flipH="1">
              <a:off x="4241" y="3293"/>
              <a:ext cx="681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6889" name="Text Box 25"/>
          <p:cNvSpPr txBox="1">
            <a:spLocks noChangeArrowheads="1"/>
          </p:cNvSpPr>
          <p:nvPr/>
        </p:nvSpPr>
        <p:spPr bwMode="auto">
          <a:xfrm rot="593741">
            <a:off x="6935688" y="2730516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latin typeface="Calibri" pitchFamily="34" charset="0"/>
              </a:rPr>
              <a:t>90 deg hybrid</a:t>
            </a:r>
          </a:p>
        </p:txBody>
      </p:sp>
      <p:sp>
        <p:nvSpPr>
          <p:cNvPr id="36890" name="AutoShape 26"/>
          <p:cNvSpPr>
            <a:spLocks noChangeArrowheads="1"/>
          </p:cNvSpPr>
          <p:nvPr/>
        </p:nvSpPr>
        <p:spPr bwMode="auto">
          <a:xfrm rot="659808">
            <a:off x="6719788" y="1289066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91" name="AutoShape 27"/>
          <p:cNvSpPr>
            <a:spLocks noChangeArrowheads="1"/>
          </p:cNvSpPr>
          <p:nvPr/>
        </p:nvSpPr>
        <p:spPr bwMode="auto">
          <a:xfrm rot="659808">
            <a:off x="6576913" y="2297129"/>
            <a:ext cx="360363" cy="215900"/>
          </a:xfrm>
          <a:prstGeom prst="lef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892" name="Text Box 28"/>
          <p:cNvSpPr txBox="1">
            <a:spLocks noChangeArrowheads="1"/>
          </p:cNvSpPr>
          <p:nvPr/>
        </p:nvSpPr>
        <p:spPr bwMode="auto">
          <a:xfrm rot="442538">
            <a:off x="8267601" y="1289066"/>
            <a:ext cx="5762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0000FF"/>
                </a:solidFill>
              </a:rPr>
              <a:t>RF</a:t>
            </a:r>
          </a:p>
        </p:txBody>
      </p:sp>
      <p:sp>
        <p:nvSpPr>
          <p:cNvPr id="36893" name="AutoShape 29"/>
          <p:cNvSpPr>
            <a:spLocks noChangeArrowheads="1"/>
          </p:cNvSpPr>
          <p:nvPr/>
        </p:nvSpPr>
        <p:spPr bwMode="auto">
          <a:xfrm rot="659808">
            <a:off x="8304113" y="1577991"/>
            <a:ext cx="360363" cy="360363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11597" b="22872"/>
          <a:stretch/>
        </p:blipFill>
        <p:spPr bwMode="auto">
          <a:xfrm>
            <a:off x="780278" y="702420"/>
            <a:ext cx="2819279" cy="182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4538989" y="3597160"/>
            <a:ext cx="3707457" cy="2455035"/>
            <a:chOff x="3275856" y="829949"/>
            <a:chExt cx="6336704" cy="3953937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1" t="35196" r="2907" b="4923"/>
            <a:stretch/>
          </p:blipFill>
          <p:spPr bwMode="auto">
            <a:xfrm>
              <a:off x="3275856" y="829949"/>
              <a:ext cx="6336704" cy="395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下矢印 28"/>
            <p:cNvSpPr/>
            <p:nvPr/>
          </p:nvSpPr>
          <p:spPr>
            <a:xfrm rot="6288554">
              <a:off x="8298064" y="2056530"/>
              <a:ext cx="504056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30" name="下矢印 29"/>
            <p:cNvSpPr/>
            <p:nvPr/>
          </p:nvSpPr>
          <p:spPr>
            <a:xfrm rot="17232202">
              <a:off x="8140284" y="2819471"/>
              <a:ext cx="504056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31" name="U ターン矢印 30"/>
            <p:cNvSpPr/>
            <p:nvPr/>
          </p:nvSpPr>
          <p:spPr>
            <a:xfrm rot="17189223" flipH="1">
              <a:off x="5481791" y="1377375"/>
              <a:ext cx="466944" cy="504056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U ターン矢印 31"/>
            <p:cNvSpPr/>
            <p:nvPr/>
          </p:nvSpPr>
          <p:spPr>
            <a:xfrm rot="17147496" flipH="1">
              <a:off x="5364662" y="2244217"/>
              <a:ext cx="466944" cy="504056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5109893" y="6137920"/>
            <a:ext cx="25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No reflection to klystron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home\CDS_RFgun\Assembly1\Assembl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6120680" cy="345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95536" y="116632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90</a:t>
            </a:r>
            <a:r>
              <a:rPr kumimoji="1" lang="ja-JP" altLang="en-US" sz="2400" dirty="0" smtClean="0"/>
              <a:t>度ライン 垂直入射用の </a:t>
            </a:r>
            <a:r>
              <a:rPr kumimoji="1" lang="en-US" altLang="ja-JP" sz="2400" dirty="0" smtClean="0"/>
              <a:t>RF</a:t>
            </a:r>
            <a:r>
              <a:rPr kumimoji="1" lang="ja-JP" altLang="en-US" sz="2400" dirty="0" smtClean="0"/>
              <a:t>電子銃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00192" y="126876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Cut </a:t>
            </a:r>
            <a:r>
              <a:rPr lang="en-US" altLang="ja-JP" sz="2400" dirty="0"/>
              <a:t>D</a:t>
            </a:r>
            <a:r>
              <a:rPr kumimoji="1" lang="en-US" altLang="ja-JP" sz="2400" dirty="0" smtClean="0"/>
              <a:t>isk </a:t>
            </a:r>
            <a:r>
              <a:rPr lang="en-US" altLang="ja-JP" sz="2400" dirty="0"/>
              <a:t>S</a:t>
            </a:r>
            <a:r>
              <a:rPr kumimoji="1" lang="en-US" altLang="ja-JP" sz="2400" dirty="0" smtClean="0"/>
              <a:t>tructure</a:t>
            </a:r>
          </a:p>
          <a:p>
            <a:r>
              <a:rPr lang="en-US" altLang="ja-JP" sz="2400" dirty="0" smtClean="0"/>
              <a:t>(CDS)</a:t>
            </a:r>
            <a:endParaRPr kumimoji="1" lang="ja-JP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8" t="12389" r="8890" b="4055"/>
          <a:stretch/>
        </p:blipFill>
        <p:spPr bwMode="auto">
          <a:xfrm>
            <a:off x="3779912" y="3140968"/>
            <a:ext cx="520015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home\GoogleDrive\Google ドライブ\写真\20160113_1451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075911"/>
            <a:ext cx="3621340" cy="259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5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265904" y="18864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err="1" smtClean="0"/>
              <a:t>SuperKEKB</a:t>
            </a:r>
            <a:r>
              <a:rPr lang="ja-JP" altLang="en-US" sz="3600" dirty="0" err="1"/>
              <a:t>で</a:t>
            </a:r>
            <a:r>
              <a:rPr lang="ja-JP" altLang="en-US" sz="3600" dirty="0" err="1" smtClean="0"/>
              <a:t>の入</a:t>
            </a:r>
            <a:r>
              <a:rPr lang="ja-JP" altLang="en-US" sz="3600" dirty="0" smtClean="0"/>
              <a:t>射ビーム</a:t>
            </a:r>
            <a:endParaRPr lang="en-US" altLang="ja-JP" sz="3600" dirty="0" smtClean="0"/>
          </a:p>
        </p:txBody>
      </p:sp>
      <p:graphicFrame>
        <p:nvGraphicFramePr>
          <p:cNvPr id="2" name="コンテンツ プレースホルダ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044741"/>
              </p:ext>
            </p:extLst>
          </p:nvPr>
        </p:nvGraphicFramePr>
        <p:xfrm>
          <a:off x="4175774" y="1345900"/>
          <a:ext cx="4752899" cy="1645920"/>
        </p:xfrm>
        <a:graphic>
          <a:graphicData uri="http://schemas.openxmlformats.org/drawingml/2006/table">
            <a:tbl>
              <a:tblPr/>
              <a:tblGrid>
                <a:gridCol w="1368151"/>
                <a:gridCol w="1656185"/>
                <a:gridCol w="1728563"/>
              </a:tblGrid>
              <a:tr h="37456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KEKB obtained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(e+ / e-)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SuperKEKB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　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required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　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(e+ / e-)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</a:tr>
              <a:tr h="22664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Beam energy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3.5 GeV / 8.0 GeV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4.0 GeV / 7.0 GeV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</a:tr>
              <a:tr h="37329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Bunch charge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e-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　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e+  /   e-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10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1.0 nC / 1.0 nC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e-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 e+  /   e-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10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4.0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nC /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4.0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nC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  <a:tr h="37329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Beam </a:t>
                      </a: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emittance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Verdana" pitchFamily="34" charset="0"/>
                          <a:cs typeface="Arial" pitchFamily="34" charset="0"/>
                        </a:rPr>
                        <a:t>ge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)</a:t>
                      </a: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[1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s]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ymbol" pitchFamily="18" charset="2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2100 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Verdana" pitchFamily="34" charset="0"/>
                          <a:cs typeface="Arial" pitchFamily="34" charset="0"/>
                        </a:rPr>
                        <a:t>m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 / 300 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m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m</a:t>
                      </a:r>
                      <a:endParaRPr kumimoji="1" lang="ja-JP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6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Verdana" pitchFamily="34" charset="0"/>
                          <a:cs typeface="Arial" pitchFamily="34" charset="0"/>
                        </a:rPr>
                        <a:t>m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m /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20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m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50" charset="-128"/>
                        </a:rPr>
                        <a:t>m</a:t>
                      </a:r>
                      <a:endParaRPr kumimoji="1" lang="ja-JP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23528" y="1753361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/>
              <a:t>SuperKEKB</a:t>
            </a:r>
            <a:r>
              <a:rPr lang="ja-JP" altLang="en-US" sz="2400" dirty="0" smtClean="0"/>
              <a:t>における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入射ビームパラメーター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6790" y="3340462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RF</a:t>
            </a:r>
            <a:r>
              <a:rPr lang="ja-JP" altLang="en-US" sz="2400" dirty="0" smtClean="0">
                <a:solidFill>
                  <a:srgbClr val="FF0000"/>
                </a:solidFill>
              </a:rPr>
              <a:t>電子銃　</a:t>
            </a:r>
            <a:r>
              <a:rPr lang="en-US" altLang="ja-JP" sz="2400" dirty="0" smtClean="0">
                <a:solidFill>
                  <a:srgbClr val="FF0000"/>
                </a:solidFill>
              </a:rPr>
              <a:t>4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nC</a:t>
            </a:r>
            <a:r>
              <a:rPr lang="en-US" altLang="ja-JP" sz="2400" dirty="0" smtClean="0">
                <a:solidFill>
                  <a:srgbClr val="FF0000"/>
                </a:solidFill>
              </a:rPr>
              <a:t> 1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0 mm-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mrad</a:t>
            </a:r>
            <a:endParaRPr lang="en-US" altLang="ja-JP" sz="2400" dirty="0" smtClean="0"/>
          </a:p>
          <a:p>
            <a:r>
              <a:rPr lang="ja-JP" altLang="en-US" sz="2400" dirty="0" smtClean="0">
                <a:solidFill>
                  <a:srgbClr val="FF0000"/>
                </a:solidFill>
              </a:rPr>
              <a:t>ビーム</a:t>
            </a:r>
            <a:r>
              <a:rPr lang="ja-JP" altLang="en-US" sz="2400" dirty="0">
                <a:solidFill>
                  <a:srgbClr val="FF0000"/>
                </a:solidFill>
              </a:rPr>
              <a:t>伝搬</a:t>
            </a:r>
            <a:r>
              <a:rPr lang="ja-JP" altLang="en-US" sz="2400" dirty="0" smtClean="0">
                <a:solidFill>
                  <a:srgbClr val="FF0000"/>
                </a:solidFill>
              </a:rPr>
              <a:t>　　</a:t>
            </a:r>
            <a:r>
              <a:rPr lang="en-US" altLang="ja-JP" sz="2400" dirty="0" smtClean="0">
                <a:solidFill>
                  <a:srgbClr val="FF0000"/>
                </a:solidFill>
              </a:rPr>
              <a:t>+ 10mm-mrad </a:t>
            </a:r>
            <a:r>
              <a:rPr lang="ja-JP" altLang="en-US" sz="2400" dirty="0" smtClean="0">
                <a:solidFill>
                  <a:srgbClr val="FF0000"/>
                </a:solidFill>
              </a:rPr>
              <a:t>エミッタンス増加が許容</a:t>
            </a:r>
            <a:endParaRPr lang="en-US" altLang="ja-JP" sz="2400" dirty="0" smtClean="0"/>
          </a:p>
        </p:txBody>
      </p:sp>
      <p:sp>
        <p:nvSpPr>
          <p:cNvPr id="5" name="正方形/長方形 4"/>
          <p:cNvSpPr/>
          <p:nvPr/>
        </p:nvSpPr>
        <p:spPr>
          <a:xfrm>
            <a:off x="179512" y="1268760"/>
            <a:ext cx="8784976" cy="18002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3940550" y="3143619"/>
            <a:ext cx="100811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70527" y="4794536"/>
            <a:ext cx="414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</a:rPr>
              <a:t>DAW RF</a:t>
            </a:r>
            <a:r>
              <a:rPr lang="ja-JP" altLang="en-US" dirty="0">
                <a:solidFill>
                  <a:srgbClr val="0000CC"/>
                </a:solidFill>
              </a:rPr>
              <a:t>電子</a:t>
            </a:r>
            <a:r>
              <a:rPr lang="ja-JP" altLang="en-US" dirty="0" smtClean="0">
                <a:solidFill>
                  <a:srgbClr val="0000CC"/>
                </a:solidFill>
              </a:rPr>
              <a:t>銃による試験 </a:t>
            </a:r>
            <a:r>
              <a:rPr lang="en-US" altLang="ja-JP" dirty="0" smtClean="0">
                <a:solidFill>
                  <a:srgbClr val="0000CC"/>
                </a:solidFill>
              </a:rPr>
              <a:t>(</a:t>
            </a:r>
            <a:r>
              <a:rPr lang="ja-JP" altLang="en-US" dirty="0" smtClean="0">
                <a:solidFill>
                  <a:srgbClr val="0000CC"/>
                </a:solidFill>
              </a:rPr>
              <a:t>地震後</a:t>
            </a:r>
            <a:r>
              <a:rPr lang="en-US" altLang="ja-JP" dirty="0" smtClean="0">
                <a:solidFill>
                  <a:srgbClr val="0000CC"/>
                </a:solidFill>
              </a:rPr>
              <a:t>)</a:t>
            </a:r>
            <a:r>
              <a:rPr kumimoji="1" lang="en-US" altLang="ja-JP" dirty="0" smtClean="0">
                <a:solidFill>
                  <a:srgbClr val="0000CC"/>
                </a:solidFill>
              </a:rPr>
              <a:t/>
            </a:r>
            <a:br>
              <a:rPr kumimoji="1" lang="en-US" altLang="ja-JP" dirty="0" smtClean="0">
                <a:solidFill>
                  <a:srgbClr val="0000CC"/>
                </a:solidFill>
              </a:rPr>
            </a:br>
            <a:r>
              <a:rPr lang="en-US" altLang="ja-JP" dirty="0">
                <a:solidFill>
                  <a:srgbClr val="0000CC"/>
                </a:solidFill>
              </a:rPr>
              <a:t>(</a:t>
            </a:r>
            <a:r>
              <a:rPr kumimoji="1" lang="en-US" altLang="ja-JP" dirty="0" err="1" smtClean="0">
                <a:solidFill>
                  <a:srgbClr val="0000CC"/>
                </a:solidFill>
              </a:rPr>
              <a:t>Nd</a:t>
            </a:r>
            <a:r>
              <a:rPr kumimoji="1" lang="en-US" altLang="ja-JP" dirty="0" smtClean="0">
                <a:solidFill>
                  <a:srgbClr val="0000CC"/>
                </a:solidFill>
              </a:rPr>
              <a:t> laser system =&gt; </a:t>
            </a:r>
            <a:r>
              <a:rPr kumimoji="1" lang="en-US" altLang="ja-JP" dirty="0" err="1" smtClean="0">
                <a:solidFill>
                  <a:srgbClr val="0000CC"/>
                </a:solidFill>
              </a:rPr>
              <a:t>Yb</a:t>
            </a:r>
            <a:r>
              <a:rPr kumimoji="1" lang="en-US" altLang="ja-JP" dirty="0" smtClean="0">
                <a:solidFill>
                  <a:srgbClr val="0000CC"/>
                </a:solidFill>
              </a:rPr>
              <a:t>-fiber &amp; </a:t>
            </a:r>
            <a:r>
              <a:rPr kumimoji="1" lang="en-US" altLang="ja-JP" dirty="0" err="1" smtClean="0">
                <a:solidFill>
                  <a:srgbClr val="0000CC"/>
                </a:solidFill>
              </a:rPr>
              <a:t>Nd:YAG</a:t>
            </a:r>
            <a:r>
              <a:rPr lang="en-US" altLang="ja-JP" dirty="0">
                <a:solidFill>
                  <a:srgbClr val="0000CC"/>
                </a:solidFill>
              </a:rPr>
              <a:t>)</a:t>
            </a:r>
            <a:endParaRPr kumimoji="1" lang="en-US" altLang="ja-JP" dirty="0" smtClean="0">
              <a:solidFill>
                <a:srgbClr val="0000CC"/>
              </a:solidFill>
            </a:endParaRPr>
          </a:p>
        </p:txBody>
      </p:sp>
      <p:cxnSp>
        <p:nvCxnSpPr>
          <p:cNvPr id="9" name="直線矢印コネクタ 8"/>
          <p:cNvCxnSpPr>
            <a:stCxn id="8" idx="1"/>
            <a:endCxn id="64" idx="0"/>
          </p:cNvCxnSpPr>
          <p:nvPr/>
        </p:nvCxnSpPr>
        <p:spPr>
          <a:xfrm flipH="1">
            <a:off x="4689591" y="5117702"/>
            <a:ext cx="280936" cy="3927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10800000" flipV="1">
            <a:off x="4278340" y="4804458"/>
            <a:ext cx="543574" cy="277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000454" y="4158127"/>
            <a:ext cx="462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</a:rPr>
              <a:t>Quasi –travelling side couple RF-Gun</a:t>
            </a:r>
            <a:r>
              <a:rPr lang="en-US" altLang="ja-JP" dirty="0">
                <a:solidFill>
                  <a:srgbClr val="0000CC"/>
                </a:solidFill>
              </a:rPr>
              <a:t/>
            </a:r>
            <a:br>
              <a:rPr lang="en-US" altLang="ja-JP" dirty="0">
                <a:solidFill>
                  <a:srgbClr val="0000CC"/>
                </a:solidFill>
              </a:rPr>
            </a:br>
            <a:r>
              <a:rPr lang="en-US" altLang="ja-JP" dirty="0">
                <a:solidFill>
                  <a:srgbClr val="0000CC"/>
                </a:solidFill>
              </a:rPr>
              <a:t>(</a:t>
            </a:r>
            <a:r>
              <a:rPr lang="en-US" altLang="ja-JP" dirty="0" err="1" smtClean="0">
                <a:solidFill>
                  <a:srgbClr val="0000CC"/>
                </a:solidFill>
              </a:rPr>
              <a:t>Yb</a:t>
            </a:r>
            <a:r>
              <a:rPr lang="en-US" altLang="ja-JP" dirty="0" smtClean="0">
                <a:solidFill>
                  <a:srgbClr val="0000CC"/>
                </a:solidFill>
              </a:rPr>
              <a:t>-fiber and </a:t>
            </a:r>
            <a:r>
              <a:rPr lang="en-US" altLang="ja-JP" dirty="0" err="1" smtClean="0">
                <a:solidFill>
                  <a:srgbClr val="0000CC"/>
                </a:solidFill>
              </a:rPr>
              <a:t>Nd</a:t>
            </a:r>
            <a:r>
              <a:rPr lang="en-US" altLang="ja-JP" dirty="0" smtClean="0">
                <a:solidFill>
                  <a:srgbClr val="0000CC"/>
                </a:solidFill>
              </a:rPr>
              <a:t>/</a:t>
            </a:r>
            <a:r>
              <a:rPr lang="en-US" altLang="ja-JP" dirty="0" err="1" smtClean="0">
                <a:solidFill>
                  <a:srgbClr val="0000CC"/>
                </a:solidFill>
              </a:rPr>
              <a:t>Yb</a:t>
            </a:r>
            <a:r>
              <a:rPr lang="en-US" altLang="ja-JP" dirty="0" smtClean="0">
                <a:solidFill>
                  <a:srgbClr val="0000CC"/>
                </a:solidFill>
              </a:rPr>
              <a:t> solid laser system)</a:t>
            </a:r>
          </a:p>
        </p:txBody>
      </p:sp>
      <p:sp>
        <p:nvSpPr>
          <p:cNvPr id="14" name="AutoShape 1029"/>
          <p:cNvSpPr>
            <a:spLocks/>
          </p:cNvSpPr>
          <p:nvPr/>
        </p:nvSpPr>
        <p:spPr bwMode="auto">
          <a:xfrm>
            <a:off x="825527" y="5176082"/>
            <a:ext cx="415925" cy="688975"/>
          </a:xfrm>
          <a:prstGeom prst="leftBracket">
            <a:avLst>
              <a:gd name="adj" fmla="val 82824"/>
            </a:avLst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ja-JP" sz="1800">
              <a:latin typeface="Calibri" pitchFamily="34" charset="0"/>
            </a:endParaRPr>
          </a:p>
        </p:txBody>
      </p:sp>
      <p:sp>
        <p:nvSpPr>
          <p:cNvPr id="15" name="Line 1030"/>
          <p:cNvSpPr>
            <a:spLocks noChangeShapeType="1"/>
          </p:cNvSpPr>
          <p:nvPr/>
        </p:nvSpPr>
        <p:spPr bwMode="auto">
          <a:xfrm>
            <a:off x="1241452" y="5176082"/>
            <a:ext cx="1085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Line 1031"/>
          <p:cNvSpPr>
            <a:spLocks noChangeShapeType="1"/>
          </p:cNvSpPr>
          <p:nvPr/>
        </p:nvSpPr>
        <p:spPr bwMode="auto">
          <a:xfrm>
            <a:off x="1241452" y="5082420"/>
            <a:ext cx="0" cy="150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Line 1032"/>
          <p:cNvSpPr>
            <a:spLocks noChangeShapeType="1"/>
          </p:cNvSpPr>
          <p:nvPr/>
        </p:nvSpPr>
        <p:spPr bwMode="auto">
          <a:xfrm>
            <a:off x="2332065" y="5085595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Text Box 1034"/>
          <p:cNvSpPr txBox="1">
            <a:spLocks noChangeArrowheads="1"/>
          </p:cNvSpPr>
          <p:nvPr/>
        </p:nvSpPr>
        <p:spPr bwMode="auto">
          <a:xfrm>
            <a:off x="2390182" y="4752269"/>
            <a:ext cx="368300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A</a:t>
            </a:r>
          </a:p>
        </p:txBody>
      </p:sp>
      <p:sp>
        <p:nvSpPr>
          <p:cNvPr id="19" name="Text Box 1035"/>
          <p:cNvSpPr txBox="1">
            <a:spLocks noChangeArrowheads="1"/>
          </p:cNvSpPr>
          <p:nvPr/>
        </p:nvSpPr>
        <p:spPr bwMode="auto">
          <a:xfrm>
            <a:off x="1557365" y="4760157"/>
            <a:ext cx="368300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B</a:t>
            </a:r>
          </a:p>
        </p:txBody>
      </p:sp>
      <p:sp>
        <p:nvSpPr>
          <p:cNvPr id="20" name="Line 1036"/>
          <p:cNvSpPr>
            <a:spLocks noChangeShapeType="1"/>
          </p:cNvSpPr>
          <p:nvPr/>
        </p:nvSpPr>
        <p:spPr bwMode="auto">
          <a:xfrm>
            <a:off x="1246215" y="5865057"/>
            <a:ext cx="1085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Line 1037"/>
          <p:cNvSpPr>
            <a:spLocks noChangeShapeType="1"/>
          </p:cNvSpPr>
          <p:nvPr/>
        </p:nvSpPr>
        <p:spPr bwMode="auto">
          <a:xfrm>
            <a:off x="1246215" y="5788857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Line 1038"/>
          <p:cNvSpPr>
            <a:spLocks noChangeShapeType="1"/>
          </p:cNvSpPr>
          <p:nvPr/>
        </p:nvSpPr>
        <p:spPr bwMode="auto">
          <a:xfrm>
            <a:off x="2338415" y="579362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Text Box 1039"/>
          <p:cNvSpPr txBox="1">
            <a:spLocks noChangeArrowheads="1"/>
          </p:cNvSpPr>
          <p:nvPr/>
        </p:nvSpPr>
        <p:spPr bwMode="auto">
          <a:xfrm>
            <a:off x="2809902" y="5879345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1</a:t>
            </a:r>
          </a:p>
        </p:txBody>
      </p:sp>
      <p:sp>
        <p:nvSpPr>
          <p:cNvPr id="24" name="Text Box 1040"/>
          <p:cNvSpPr txBox="1">
            <a:spLocks noChangeArrowheads="1"/>
          </p:cNvSpPr>
          <p:nvPr/>
        </p:nvSpPr>
        <p:spPr bwMode="auto">
          <a:xfrm>
            <a:off x="1678015" y="5876170"/>
            <a:ext cx="368300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C</a:t>
            </a:r>
          </a:p>
        </p:txBody>
      </p:sp>
      <p:sp>
        <p:nvSpPr>
          <p:cNvPr id="25" name="Line 1041"/>
          <p:cNvSpPr>
            <a:spLocks noChangeShapeType="1"/>
          </p:cNvSpPr>
          <p:nvPr/>
        </p:nvSpPr>
        <p:spPr bwMode="auto">
          <a:xfrm>
            <a:off x="2338415" y="5861882"/>
            <a:ext cx="10858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Line 1042"/>
          <p:cNvSpPr>
            <a:spLocks noChangeShapeType="1"/>
          </p:cNvSpPr>
          <p:nvPr/>
        </p:nvSpPr>
        <p:spPr bwMode="auto">
          <a:xfrm>
            <a:off x="3429027" y="5788857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Line 1043"/>
          <p:cNvSpPr>
            <a:spLocks noChangeShapeType="1"/>
          </p:cNvSpPr>
          <p:nvPr/>
        </p:nvSpPr>
        <p:spPr bwMode="auto">
          <a:xfrm>
            <a:off x="3429027" y="579362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" name="Text Box 1044"/>
          <p:cNvSpPr txBox="1">
            <a:spLocks noChangeArrowheads="1"/>
          </p:cNvSpPr>
          <p:nvPr/>
        </p:nvSpPr>
        <p:spPr bwMode="auto">
          <a:xfrm>
            <a:off x="3759227" y="5871992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2</a:t>
            </a:r>
          </a:p>
        </p:txBody>
      </p:sp>
      <p:sp>
        <p:nvSpPr>
          <p:cNvPr id="29" name="Line 1045"/>
          <p:cNvSpPr>
            <a:spLocks noChangeShapeType="1"/>
          </p:cNvSpPr>
          <p:nvPr/>
        </p:nvSpPr>
        <p:spPr bwMode="auto">
          <a:xfrm>
            <a:off x="3429027" y="5861882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Line 1046"/>
          <p:cNvSpPr>
            <a:spLocks noChangeShapeType="1"/>
          </p:cNvSpPr>
          <p:nvPr/>
        </p:nvSpPr>
        <p:spPr bwMode="auto">
          <a:xfrm>
            <a:off x="4521227" y="5788857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" name="Line 1047"/>
          <p:cNvSpPr>
            <a:spLocks noChangeShapeType="1"/>
          </p:cNvSpPr>
          <p:nvPr/>
        </p:nvSpPr>
        <p:spPr bwMode="auto">
          <a:xfrm>
            <a:off x="4521227" y="5788857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Line 1048"/>
          <p:cNvSpPr>
            <a:spLocks noChangeShapeType="1"/>
          </p:cNvSpPr>
          <p:nvPr/>
        </p:nvSpPr>
        <p:spPr bwMode="auto">
          <a:xfrm>
            <a:off x="4521227" y="579362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Line 1049"/>
          <p:cNvSpPr>
            <a:spLocks noChangeShapeType="1"/>
          </p:cNvSpPr>
          <p:nvPr/>
        </p:nvSpPr>
        <p:spPr bwMode="auto">
          <a:xfrm>
            <a:off x="4521227" y="5861882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Line 1050"/>
          <p:cNvSpPr>
            <a:spLocks noChangeShapeType="1"/>
          </p:cNvSpPr>
          <p:nvPr/>
        </p:nvSpPr>
        <p:spPr bwMode="auto">
          <a:xfrm>
            <a:off x="5613427" y="5788857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Line 1051"/>
          <p:cNvSpPr>
            <a:spLocks noChangeShapeType="1"/>
          </p:cNvSpPr>
          <p:nvPr/>
        </p:nvSpPr>
        <p:spPr bwMode="auto">
          <a:xfrm>
            <a:off x="5613427" y="5788857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Line 1052"/>
          <p:cNvSpPr>
            <a:spLocks noChangeShapeType="1"/>
          </p:cNvSpPr>
          <p:nvPr/>
        </p:nvSpPr>
        <p:spPr bwMode="auto">
          <a:xfrm>
            <a:off x="5613427" y="579362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Line 1053"/>
          <p:cNvSpPr>
            <a:spLocks noChangeShapeType="1"/>
          </p:cNvSpPr>
          <p:nvPr/>
        </p:nvSpPr>
        <p:spPr bwMode="auto">
          <a:xfrm>
            <a:off x="5613427" y="5861882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Line 1054"/>
          <p:cNvSpPr>
            <a:spLocks noChangeShapeType="1"/>
          </p:cNvSpPr>
          <p:nvPr/>
        </p:nvSpPr>
        <p:spPr bwMode="auto">
          <a:xfrm>
            <a:off x="6705627" y="5788857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Line 1055"/>
          <p:cNvSpPr>
            <a:spLocks noChangeShapeType="1"/>
          </p:cNvSpPr>
          <p:nvPr/>
        </p:nvSpPr>
        <p:spPr bwMode="auto">
          <a:xfrm>
            <a:off x="6705627" y="5788857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Line 1056"/>
          <p:cNvSpPr>
            <a:spLocks noChangeShapeType="1"/>
          </p:cNvSpPr>
          <p:nvPr/>
        </p:nvSpPr>
        <p:spPr bwMode="auto">
          <a:xfrm>
            <a:off x="6705627" y="579362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Line 1057"/>
          <p:cNvSpPr>
            <a:spLocks noChangeShapeType="1"/>
          </p:cNvSpPr>
          <p:nvPr/>
        </p:nvSpPr>
        <p:spPr bwMode="auto">
          <a:xfrm>
            <a:off x="6705627" y="5861882"/>
            <a:ext cx="108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Line 1058"/>
          <p:cNvSpPr>
            <a:spLocks noChangeShapeType="1"/>
          </p:cNvSpPr>
          <p:nvPr/>
        </p:nvSpPr>
        <p:spPr bwMode="auto">
          <a:xfrm>
            <a:off x="7797827" y="5788857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" name="Text Box 1059"/>
          <p:cNvSpPr txBox="1">
            <a:spLocks noChangeArrowheads="1"/>
          </p:cNvSpPr>
          <p:nvPr/>
        </p:nvSpPr>
        <p:spPr bwMode="auto">
          <a:xfrm>
            <a:off x="4946677" y="5842832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3</a:t>
            </a:r>
          </a:p>
        </p:txBody>
      </p:sp>
      <p:sp>
        <p:nvSpPr>
          <p:cNvPr id="44" name="Text Box 1060"/>
          <p:cNvSpPr txBox="1">
            <a:spLocks noChangeArrowheads="1"/>
          </p:cNvSpPr>
          <p:nvPr/>
        </p:nvSpPr>
        <p:spPr bwMode="auto">
          <a:xfrm>
            <a:off x="6013477" y="5842832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4</a:t>
            </a:r>
          </a:p>
        </p:txBody>
      </p:sp>
      <p:sp>
        <p:nvSpPr>
          <p:cNvPr id="45" name="Text Box 1061"/>
          <p:cNvSpPr txBox="1">
            <a:spLocks noChangeArrowheads="1"/>
          </p:cNvSpPr>
          <p:nvPr/>
        </p:nvSpPr>
        <p:spPr bwMode="auto">
          <a:xfrm>
            <a:off x="7156477" y="5826957"/>
            <a:ext cx="325438" cy="3968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2000" b="1">
                <a:latin typeface="Helvetica" pitchFamily="34" charset="0"/>
              </a:rPr>
              <a:t>5</a:t>
            </a:r>
          </a:p>
        </p:txBody>
      </p:sp>
      <p:sp>
        <p:nvSpPr>
          <p:cNvPr id="46" name="Text Box 1062"/>
          <p:cNvSpPr txBox="1">
            <a:spLocks noChangeArrowheads="1"/>
          </p:cNvSpPr>
          <p:nvPr/>
        </p:nvSpPr>
        <p:spPr bwMode="auto">
          <a:xfrm>
            <a:off x="82577" y="5293557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>
                <a:latin typeface="Calibri" pitchFamily="34" charset="0"/>
              </a:rPr>
              <a:t>J-ARC</a:t>
            </a:r>
          </a:p>
        </p:txBody>
      </p:sp>
      <p:sp>
        <p:nvSpPr>
          <p:cNvPr id="47" name="角丸四角形 46"/>
          <p:cNvSpPr>
            <a:spLocks noChangeArrowheads="1"/>
          </p:cNvSpPr>
          <p:nvPr/>
        </p:nvSpPr>
        <p:spPr bwMode="auto">
          <a:xfrm>
            <a:off x="3921152" y="5085595"/>
            <a:ext cx="357188" cy="1428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9" name="Line 1033"/>
          <p:cNvSpPr>
            <a:spLocks noChangeShapeType="1"/>
          </p:cNvSpPr>
          <p:nvPr/>
        </p:nvSpPr>
        <p:spPr bwMode="auto">
          <a:xfrm flipV="1">
            <a:off x="3530627" y="5176082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0" name="Line 1033"/>
          <p:cNvSpPr>
            <a:spLocks noChangeShapeType="1"/>
          </p:cNvSpPr>
          <p:nvPr/>
        </p:nvSpPr>
        <p:spPr bwMode="auto">
          <a:xfrm flipV="1">
            <a:off x="2997227" y="5023682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" name="Line 1033"/>
          <p:cNvSpPr>
            <a:spLocks noChangeShapeType="1"/>
          </p:cNvSpPr>
          <p:nvPr/>
        </p:nvSpPr>
        <p:spPr bwMode="auto">
          <a:xfrm>
            <a:off x="3363940" y="5023682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2" name="Line 1033"/>
          <p:cNvSpPr>
            <a:spLocks noChangeShapeType="1"/>
          </p:cNvSpPr>
          <p:nvPr/>
        </p:nvSpPr>
        <p:spPr bwMode="auto">
          <a:xfrm flipV="1">
            <a:off x="3149627" y="502368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3" name="Line 1033"/>
          <p:cNvSpPr>
            <a:spLocks noChangeShapeType="1"/>
          </p:cNvSpPr>
          <p:nvPr/>
        </p:nvSpPr>
        <p:spPr bwMode="auto">
          <a:xfrm flipV="1">
            <a:off x="2311427" y="5176082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" name="Text Box 111"/>
          <p:cNvSpPr txBox="1">
            <a:spLocks noChangeArrowheads="1"/>
          </p:cNvSpPr>
          <p:nvPr/>
        </p:nvSpPr>
        <p:spPr bwMode="auto">
          <a:xfrm>
            <a:off x="3378227" y="4802201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30ps</a:t>
            </a:r>
          </a:p>
        </p:txBody>
      </p:sp>
      <p:sp>
        <p:nvSpPr>
          <p:cNvPr id="55" name="Text Box 112"/>
          <p:cNvSpPr txBox="1">
            <a:spLocks noChangeArrowheads="1"/>
          </p:cNvSpPr>
          <p:nvPr/>
        </p:nvSpPr>
        <p:spPr bwMode="auto">
          <a:xfrm>
            <a:off x="2584255" y="4783567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10ps</a:t>
            </a:r>
          </a:p>
        </p:txBody>
      </p:sp>
      <p:sp>
        <p:nvSpPr>
          <p:cNvPr id="59" name="Line 1057"/>
          <p:cNvSpPr>
            <a:spLocks noChangeShapeType="1"/>
          </p:cNvSpPr>
          <p:nvPr/>
        </p:nvSpPr>
        <p:spPr bwMode="auto">
          <a:xfrm flipV="1">
            <a:off x="7797827" y="5660270"/>
            <a:ext cx="205630" cy="1927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0" name="Line 1057"/>
          <p:cNvSpPr>
            <a:spLocks noChangeShapeType="1"/>
          </p:cNvSpPr>
          <p:nvPr/>
        </p:nvSpPr>
        <p:spPr bwMode="auto">
          <a:xfrm flipV="1">
            <a:off x="8000505" y="5660270"/>
            <a:ext cx="416711" cy="76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1" name="Line 1057"/>
          <p:cNvSpPr>
            <a:spLocks noChangeShapeType="1"/>
          </p:cNvSpPr>
          <p:nvPr/>
        </p:nvSpPr>
        <p:spPr bwMode="auto">
          <a:xfrm>
            <a:off x="8417216" y="5667913"/>
            <a:ext cx="205630" cy="15904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2" name="Line 1057"/>
          <p:cNvSpPr>
            <a:spLocks noChangeShapeType="1"/>
          </p:cNvSpPr>
          <p:nvPr/>
        </p:nvSpPr>
        <p:spPr bwMode="auto">
          <a:xfrm>
            <a:off x="8618679" y="5814442"/>
            <a:ext cx="36420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3" name="Line 1057"/>
          <p:cNvSpPr>
            <a:spLocks noChangeShapeType="1"/>
          </p:cNvSpPr>
          <p:nvPr/>
        </p:nvSpPr>
        <p:spPr bwMode="auto">
          <a:xfrm>
            <a:off x="7797827" y="5871992"/>
            <a:ext cx="1059331" cy="2057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4" name="角丸四角形 63"/>
          <p:cNvSpPr>
            <a:spLocks noChangeArrowheads="1"/>
          </p:cNvSpPr>
          <p:nvPr/>
        </p:nvSpPr>
        <p:spPr bwMode="auto">
          <a:xfrm rot="2955253">
            <a:off x="4456875" y="5485645"/>
            <a:ext cx="357188" cy="1428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5" name="Line 1033"/>
          <p:cNvSpPr>
            <a:spLocks noChangeShapeType="1"/>
          </p:cNvSpPr>
          <p:nvPr/>
        </p:nvSpPr>
        <p:spPr bwMode="auto">
          <a:xfrm>
            <a:off x="4753254" y="5691424"/>
            <a:ext cx="152400" cy="18056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6" name="角丸四角形 65"/>
          <p:cNvSpPr>
            <a:spLocks noChangeArrowheads="1"/>
          </p:cNvSpPr>
          <p:nvPr/>
        </p:nvSpPr>
        <p:spPr bwMode="auto">
          <a:xfrm rot="5400000">
            <a:off x="3821859" y="5468294"/>
            <a:ext cx="357188" cy="14287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7" name="Line 1030"/>
          <p:cNvSpPr>
            <a:spLocks noChangeShapeType="1"/>
          </p:cNvSpPr>
          <p:nvPr/>
        </p:nvSpPr>
        <p:spPr bwMode="auto">
          <a:xfrm>
            <a:off x="3823855" y="5176082"/>
            <a:ext cx="176598" cy="1850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370977" y="5228470"/>
            <a:ext cx="266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</a:rPr>
              <a:t>Cut Disk Structure RF-Gun</a:t>
            </a:r>
          </a:p>
        </p:txBody>
      </p:sp>
      <p:cxnSp>
        <p:nvCxnSpPr>
          <p:cNvPr id="48" name="直線矢印コネクタ 47"/>
          <p:cNvCxnSpPr>
            <a:endCxn id="66" idx="2"/>
          </p:cNvCxnSpPr>
          <p:nvPr/>
        </p:nvCxnSpPr>
        <p:spPr>
          <a:xfrm>
            <a:off x="3378227" y="5510455"/>
            <a:ext cx="550789" cy="29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3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25949"/>
            <a:ext cx="4572000" cy="20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RF</a:t>
            </a:r>
            <a:r>
              <a:rPr lang="ja-JP" altLang="en-US" sz="3200" dirty="0" smtClean="0"/>
              <a:t>電子銃空洞からの反射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QTW</a:t>
            </a:r>
            <a:r>
              <a:rPr kumimoji="1" lang="ja-JP" altLang="en-US" sz="2400" dirty="0" smtClean="0"/>
              <a:t>は水温を </a:t>
            </a:r>
            <a:r>
              <a:rPr kumimoji="1" lang="en-US" altLang="ja-JP" sz="2400" dirty="0" smtClean="0"/>
              <a:t>60</a:t>
            </a:r>
            <a:r>
              <a:rPr kumimoji="1" lang="ja-JP" altLang="en-US" sz="2400" dirty="0" smtClean="0"/>
              <a:t>℃にして運転中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VSWR </a:t>
            </a:r>
            <a:r>
              <a:rPr kumimoji="1" lang="ja-JP" altLang="en-US" sz="2400" dirty="0" smtClean="0"/>
              <a:t>のインターロックを </a:t>
            </a:r>
            <a:r>
              <a:rPr kumimoji="1" lang="en-US" altLang="ja-JP" sz="2400" dirty="0" smtClean="0"/>
              <a:t>1.6 </a:t>
            </a:r>
            <a:r>
              <a:rPr lang="ja-JP" altLang="en-US" sz="2400" dirty="0" smtClean="0"/>
              <a:t>に</a:t>
            </a:r>
            <a:r>
              <a:rPr kumimoji="1" lang="ja-JP" altLang="en-US" sz="2400" dirty="0" smtClean="0"/>
              <a:t>上げて運転中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lang="en-US" altLang="ja-JP" sz="2400" dirty="0"/>
              <a:t>	</a:t>
            </a:r>
            <a:r>
              <a:rPr kumimoji="1" lang="ja-JP" altLang="en-US" sz="2400" dirty="0" smtClean="0"/>
              <a:t>カソードの熱コンタクトの改善</a:t>
            </a:r>
            <a:r>
              <a:rPr kumimoji="1" lang="en-US" altLang="ja-JP" sz="2400" dirty="0" smtClean="0"/>
              <a:t>(</a:t>
            </a:r>
            <a:r>
              <a:rPr lang="ja-JP" altLang="en-US" sz="2400" dirty="0" smtClean="0"/>
              <a:t>現在カソード交換中</a:t>
            </a:r>
            <a:r>
              <a:rPr kumimoji="1" lang="en-US" altLang="ja-JP" sz="2400" dirty="0" smtClean="0"/>
              <a:t>)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	</a:t>
            </a:r>
            <a:r>
              <a:rPr kumimoji="1" lang="ja-JP" altLang="en-US" sz="2400" dirty="0" smtClean="0"/>
              <a:t>将来的に </a:t>
            </a:r>
            <a:r>
              <a:rPr kumimoji="1" lang="en-US" altLang="ja-JP" sz="2400" dirty="0" smtClean="0"/>
              <a:t>RF</a:t>
            </a:r>
            <a:r>
              <a:rPr kumimoji="1" lang="ja-JP" altLang="en-US" sz="2400" dirty="0" smtClean="0"/>
              <a:t>空洞の改良</a:t>
            </a:r>
            <a:endParaRPr kumimoji="1" lang="ja-JP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458716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1" y="4325949"/>
            <a:ext cx="4552743" cy="207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99592" y="6398706"/>
            <a:ext cx="27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kumimoji="1" lang="ja-JP" altLang="en-US" dirty="0" smtClean="0"/>
              <a:t>度ライン </a:t>
            </a:r>
            <a:r>
              <a:rPr kumimoji="1" lang="en-US" altLang="ja-JP" dirty="0" smtClean="0"/>
              <a:t>QTW</a:t>
            </a:r>
            <a:r>
              <a:rPr kumimoji="1" lang="ja-JP" altLang="en-US" dirty="0" smtClean="0"/>
              <a:t>からの反射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42745" y="6381328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90</a:t>
            </a:r>
            <a:r>
              <a:rPr kumimoji="1" lang="ja-JP" altLang="en-US" dirty="0" smtClean="0"/>
              <a:t>度ライン </a:t>
            </a:r>
            <a:r>
              <a:rPr lang="en-US" altLang="ja-JP" dirty="0" smtClean="0"/>
              <a:t>CDS</a:t>
            </a:r>
            <a:r>
              <a:rPr kumimoji="1" lang="ja-JP" altLang="en-US" dirty="0" smtClean="0"/>
              <a:t>からの反射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07704" y="2143843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クライストロンへの反射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6176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Ir</a:t>
            </a:r>
            <a:r>
              <a:rPr lang="en-US" altLang="ja-JP" dirty="0" err="1" smtClean="0"/>
              <a:t>Ce</a:t>
            </a:r>
            <a:r>
              <a:rPr lang="en-US" altLang="ja-JP" dirty="0" smtClean="0"/>
              <a:t> </a:t>
            </a:r>
            <a:r>
              <a:rPr kumimoji="1" lang="ja-JP" altLang="en-US" dirty="0" smtClean="0"/>
              <a:t>カソード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9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680929"/>
            <a:ext cx="370722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8" name="Oval 10"/>
          <p:cNvSpPr>
            <a:spLocks noChangeArrowheads="1"/>
          </p:cNvSpPr>
          <p:nvPr/>
        </p:nvSpPr>
        <p:spPr bwMode="auto">
          <a:xfrm>
            <a:off x="2555776" y="1700807"/>
            <a:ext cx="720080" cy="45628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497213" y="827955"/>
            <a:ext cx="3429024" cy="154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ja-JP" altLang="en-US" sz="2000" dirty="0" smtClean="0"/>
              <a:t>十分な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QE (10</a:t>
            </a:r>
            <a:r>
              <a:rPr kumimoji="1" lang="en-US" altLang="ja-JP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-4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ja-JP" altLang="en-US" sz="2000" noProof="0" dirty="0" smtClean="0"/>
              <a:t>大気中でも安定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加熱またはレーザー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クリーニングによる回復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1619672" y="846955"/>
            <a:ext cx="2160240" cy="1861965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663056" y="946939"/>
            <a:ext cx="2345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err="1" smtClean="0">
                <a:solidFill>
                  <a:srgbClr val="FF0000"/>
                </a:solidFill>
              </a:rPr>
              <a:t>SuperKEKB</a:t>
            </a:r>
            <a:r>
              <a:rPr lang="en-US" altLang="ja-JP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5 </a:t>
            </a:r>
            <a:r>
              <a:rPr lang="en-US" altLang="ja-JP" sz="2400" b="1" dirty="0" err="1" smtClean="0">
                <a:solidFill>
                  <a:srgbClr val="FF0000"/>
                </a:solidFill>
              </a:rPr>
              <a:t>nC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ja-JP" altLang="en-US" sz="2400" b="1" dirty="0" smtClean="0">
                <a:solidFill>
                  <a:srgbClr val="FF0000"/>
                </a:solidFill>
              </a:rPr>
              <a:t>長期運転に最適</a:t>
            </a:r>
            <a:endParaRPr lang="en-US" altLang="ja-JP" sz="2400" b="1" dirty="0" smtClean="0">
              <a:solidFill>
                <a:srgbClr val="FF0000"/>
              </a:solidFill>
            </a:endParaRPr>
          </a:p>
        </p:txBody>
      </p:sp>
      <p:sp>
        <p:nvSpPr>
          <p:cNvPr id="14" name="右矢印 13"/>
          <p:cNvSpPr/>
          <p:nvPr/>
        </p:nvSpPr>
        <p:spPr>
          <a:xfrm rot="18934177">
            <a:off x="2907559" y="1522211"/>
            <a:ext cx="428628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232" y="116632"/>
            <a:ext cx="8878907" cy="504056"/>
          </a:xfrm>
        </p:spPr>
        <p:txBody>
          <a:bodyPr>
            <a:noAutofit/>
          </a:bodyPr>
          <a:lstStyle/>
          <a:p>
            <a:r>
              <a:rPr lang="ja-JP" altLang="en-US" sz="3200" dirty="0" smtClean="0"/>
              <a:t>カソード</a:t>
            </a:r>
            <a:r>
              <a:rPr lang="en-US" altLang="ja-JP" sz="3200" dirty="0"/>
              <a:t> </a:t>
            </a:r>
            <a:r>
              <a:rPr lang="en-US" altLang="ja-JP" sz="3200" dirty="0" smtClean="0"/>
              <a:t>: </a:t>
            </a:r>
            <a:r>
              <a:rPr lang="ja-JP" altLang="en-US" sz="3200" dirty="0" smtClean="0"/>
              <a:t>金属間化合物 </a:t>
            </a:r>
            <a:r>
              <a:rPr lang="en-US" altLang="ja-JP" sz="3200" dirty="0" smtClean="0"/>
              <a:t>(LaB</a:t>
            </a:r>
            <a:r>
              <a:rPr lang="en-US" altLang="ja-JP" sz="3200" baseline="-25000" dirty="0" smtClean="0"/>
              <a:t>6</a:t>
            </a:r>
            <a:r>
              <a:rPr lang="en-US" altLang="ja-JP" sz="3200" dirty="0" smtClean="0"/>
              <a:t> or Ir</a:t>
            </a:r>
            <a:r>
              <a:rPr lang="en-US" altLang="ja-JP" sz="3200" baseline="-25000" dirty="0" smtClean="0"/>
              <a:t>5</a:t>
            </a:r>
            <a:r>
              <a:rPr lang="en-US" altLang="ja-JP" sz="3200" dirty="0" smtClean="0"/>
              <a:t>Ce )</a:t>
            </a:r>
            <a:endParaRPr lang="en-US" altLang="ja-JP" sz="3200" baseline="-25000" dirty="0"/>
          </a:p>
        </p:txBody>
      </p:sp>
      <p:graphicFrame>
        <p:nvGraphicFramePr>
          <p:cNvPr id="16" name="グラフ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167989"/>
              </p:ext>
            </p:extLst>
          </p:nvPr>
        </p:nvGraphicFramePr>
        <p:xfrm>
          <a:off x="251520" y="3786000"/>
          <a:ext cx="4392488" cy="2811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91704" y="5535459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latin typeface="Calibri" pitchFamily="34" charset="0"/>
              </a:rPr>
              <a:t>パルスレーザー</a:t>
            </a:r>
            <a:r>
              <a:rPr lang="en-US" altLang="ja-JP" b="1" dirty="0" smtClean="0">
                <a:latin typeface="Calibri" pitchFamily="34" charset="0"/>
              </a:rPr>
              <a:t>  200μJ@266nm, 10Hz</a:t>
            </a:r>
            <a:r>
              <a:rPr lang="en-US" altLang="ja-JP" dirty="0" smtClean="0">
                <a:latin typeface="Calibri" pitchFamily="34" charset="0"/>
              </a:rPr>
              <a:t> </a:t>
            </a:r>
          </a:p>
          <a:p>
            <a:r>
              <a:rPr lang="en-US" altLang="ja-JP" dirty="0" smtClean="0">
                <a:latin typeface="Calibri" pitchFamily="34" charset="0"/>
              </a:rPr>
              <a:t>=&gt; </a:t>
            </a:r>
            <a:r>
              <a:rPr lang="en-US" altLang="ja-JP" b="1" dirty="0" smtClean="0">
                <a:latin typeface="Calibri" pitchFamily="34" charset="0"/>
              </a:rPr>
              <a:t> </a:t>
            </a:r>
            <a:r>
              <a:rPr lang="en-US" altLang="ja-JP" b="1" dirty="0">
                <a:latin typeface="Calibri" pitchFamily="34" charset="0"/>
              </a:rPr>
              <a:t>2.5 </a:t>
            </a:r>
            <a:r>
              <a:rPr lang="en-US" altLang="ja-JP" b="1" dirty="0" err="1">
                <a:latin typeface="Calibri" pitchFamily="34" charset="0"/>
              </a:rPr>
              <a:t>nC</a:t>
            </a:r>
            <a:r>
              <a:rPr lang="en-US" altLang="ja-JP" b="1" dirty="0">
                <a:latin typeface="Calibri" pitchFamily="34" charset="0"/>
              </a:rPr>
              <a:t> emission</a:t>
            </a:r>
            <a:endParaRPr lang="ja-JP" altLang="en-US" dirty="0">
              <a:latin typeface="Calibri" pitchFamily="34" charset="0"/>
            </a:endParaRPr>
          </a:p>
        </p:txBody>
      </p:sp>
      <p:sp>
        <p:nvSpPr>
          <p:cNvPr id="24" name="テキスト ボックス 3"/>
          <p:cNvSpPr txBox="1">
            <a:spLocks noChangeArrowheads="1"/>
          </p:cNvSpPr>
          <p:nvPr/>
        </p:nvSpPr>
        <p:spPr bwMode="auto">
          <a:xfrm>
            <a:off x="107504" y="3861048"/>
            <a:ext cx="584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600" dirty="0">
                <a:latin typeface="Calibri" pitchFamily="34" charset="0"/>
              </a:rPr>
              <a:t>10</a:t>
            </a:r>
            <a:r>
              <a:rPr lang="en-US" altLang="ja-JP" sz="1600" baseline="30000" dirty="0">
                <a:latin typeface="Calibri" pitchFamily="34" charset="0"/>
              </a:rPr>
              <a:t>-4</a:t>
            </a:r>
          </a:p>
          <a:p>
            <a:endParaRPr lang="en-US" altLang="ja-JP" sz="1600" dirty="0">
              <a:latin typeface="Calibri" pitchFamily="34" charset="0"/>
            </a:endParaRPr>
          </a:p>
          <a:p>
            <a:endParaRPr lang="en-US" altLang="ja-JP" sz="1600" dirty="0">
              <a:latin typeface="Calibri" pitchFamily="34" charset="0"/>
            </a:endParaRPr>
          </a:p>
          <a:p>
            <a:endParaRPr lang="en-US" altLang="ja-JP" sz="1600" dirty="0">
              <a:latin typeface="Calibri" pitchFamily="34" charset="0"/>
            </a:endParaRPr>
          </a:p>
          <a:p>
            <a:endParaRPr lang="en-US" altLang="ja-JP" sz="1600" dirty="0">
              <a:latin typeface="Calibri" pitchFamily="34" charset="0"/>
            </a:endParaRPr>
          </a:p>
          <a:p>
            <a:endParaRPr lang="en-US" altLang="ja-JP" sz="1600" dirty="0">
              <a:latin typeface="Calibri" pitchFamily="34" charset="0"/>
            </a:endParaRPr>
          </a:p>
          <a:p>
            <a:endParaRPr lang="en-US" altLang="ja-JP" sz="1600" dirty="0">
              <a:latin typeface="Calibri" pitchFamily="34" charset="0"/>
            </a:endParaRPr>
          </a:p>
          <a:p>
            <a:endParaRPr lang="en-US" altLang="ja-JP" sz="1600" dirty="0">
              <a:latin typeface="Calibri" pitchFamily="34" charset="0"/>
            </a:endParaRPr>
          </a:p>
          <a:p>
            <a:r>
              <a:rPr lang="en-US" altLang="ja-JP" sz="1600" dirty="0">
                <a:latin typeface="Calibri" pitchFamily="34" charset="0"/>
              </a:rPr>
              <a:t>10</a:t>
            </a:r>
            <a:r>
              <a:rPr lang="en-US" altLang="ja-JP" sz="1600" baseline="30000" dirty="0">
                <a:latin typeface="Calibri" pitchFamily="34" charset="0"/>
              </a:rPr>
              <a:t>-5</a:t>
            </a:r>
          </a:p>
        </p:txBody>
      </p:sp>
      <p:grpSp>
        <p:nvGrpSpPr>
          <p:cNvPr id="25" name="グループ化 30"/>
          <p:cNvGrpSpPr>
            <a:grpSpLocks/>
          </p:cNvGrpSpPr>
          <p:nvPr/>
        </p:nvGrpSpPr>
        <p:grpSpPr bwMode="auto">
          <a:xfrm>
            <a:off x="5211757" y="2583886"/>
            <a:ext cx="3286116" cy="2071702"/>
            <a:chOff x="35496" y="550416"/>
            <a:chExt cx="5041900" cy="3022600"/>
          </a:xfrm>
        </p:grpSpPr>
        <p:grpSp>
          <p:nvGrpSpPr>
            <p:cNvPr id="26" name="グループ化 5"/>
            <p:cNvGrpSpPr/>
            <p:nvPr/>
          </p:nvGrpSpPr>
          <p:grpSpPr>
            <a:xfrm>
              <a:off x="35496" y="550416"/>
              <a:ext cx="5041900" cy="3022600"/>
              <a:chOff x="35496" y="692696"/>
              <a:chExt cx="5041900" cy="3022600"/>
            </a:xfrm>
            <a:solidFill>
              <a:schemeClr val="bg1"/>
            </a:solidFill>
          </p:grpSpPr>
          <p:pic>
            <p:nvPicPr>
              <p:cNvPr id="33" name="Picture 4" descr="32611"/>
              <p:cNvPicPr>
                <a:picLocks noChangeArrowheads="1"/>
              </p:cNvPicPr>
              <p:nvPr/>
            </p:nvPicPr>
            <p:blipFill>
              <a:blip r:embed="rId4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5496" y="692696"/>
                <a:ext cx="5041900" cy="3022600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sp>
            <p:nvSpPr>
              <p:cNvPr id="34" name="テキスト ボックス 4"/>
              <p:cNvSpPr txBox="1"/>
              <p:nvPr/>
            </p:nvSpPr>
            <p:spPr>
              <a:xfrm>
                <a:off x="3762154" y="897692"/>
                <a:ext cx="1025869" cy="5388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LaB</a:t>
                </a:r>
                <a:r>
                  <a:rPr lang="en-US" altLang="ja-JP" sz="1800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6</a:t>
                </a:r>
                <a:endParaRPr lang="ja-JP" altLang="en-US" sz="18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27" name="グループ化 11"/>
            <p:cNvGrpSpPr>
              <a:grpSpLocks/>
            </p:cNvGrpSpPr>
            <p:nvPr/>
          </p:nvGrpSpPr>
          <p:grpSpPr bwMode="auto">
            <a:xfrm>
              <a:off x="1043559" y="701407"/>
              <a:ext cx="2592337" cy="538853"/>
              <a:chOff x="1043559" y="629399"/>
              <a:chExt cx="2592337" cy="538853"/>
            </a:xfrm>
          </p:grpSpPr>
          <p:cxnSp>
            <p:nvCxnSpPr>
              <p:cNvPr id="31" name="直線矢印コネクタ 30"/>
              <p:cNvCxnSpPr/>
              <p:nvPr/>
            </p:nvCxnSpPr>
            <p:spPr>
              <a:xfrm flipH="1">
                <a:off x="1043559" y="795908"/>
                <a:ext cx="576262" cy="328613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1619672" y="629399"/>
                <a:ext cx="2016224" cy="538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Carbon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8" name="グループ化 12"/>
            <p:cNvGrpSpPr>
              <a:grpSpLocks/>
            </p:cNvGrpSpPr>
            <p:nvPr/>
          </p:nvGrpSpPr>
          <p:grpSpPr bwMode="auto">
            <a:xfrm>
              <a:off x="1188021" y="1574978"/>
              <a:ext cx="2617421" cy="774076"/>
              <a:chOff x="1188021" y="1574978"/>
              <a:chExt cx="2617421" cy="774076"/>
            </a:xfrm>
          </p:grpSpPr>
          <p:cxnSp>
            <p:nvCxnSpPr>
              <p:cNvPr id="29" name="直線矢印コネクタ 28"/>
              <p:cNvCxnSpPr/>
              <p:nvPr/>
            </p:nvCxnSpPr>
            <p:spPr>
              <a:xfrm flipH="1">
                <a:off x="1188021" y="1875979"/>
                <a:ext cx="647700" cy="473075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1789218" y="1574978"/>
                <a:ext cx="2016224" cy="538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err="1" smtClean="0">
                    <a:solidFill>
                      <a:srgbClr val="0070C0"/>
                    </a:solidFill>
                    <a:latin typeface="Calibri" pitchFamily="34" charset="0"/>
                  </a:rPr>
                  <a:t>Oxigen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35" name="正方形/長方形 34"/>
          <p:cNvSpPr/>
          <p:nvPr/>
        </p:nvSpPr>
        <p:spPr>
          <a:xfrm>
            <a:off x="7211989" y="3012514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SEM-EDX</a:t>
            </a:r>
            <a:endParaRPr lang="ja-JP" altLang="en-US" dirty="0"/>
          </a:p>
        </p:txBody>
      </p:sp>
      <p:grpSp>
        <p:nvGrpSpPr>
          <p:cNvPr id="36" name="グループ化 29"/>
          <p:cNvGrpSpPr>
            <a:grpSpLocks/>
          </p:cNvGrpSpPr>
          <p:nvPr/>
        </p:nvGrpSpPr>
        <p:grpSpPr bwMode="auto">
          <a:xfrm>
            <a:off x="5211725" y="4584150"/>
            <a:ext cx="3214710" cy="1714512"/>
            <a:chOff x="35496" y="3532087"/>
            <a:chExt cx="5112568" cy="3209281"/>
          </a:xfrm>
        </p:grpSpPr>
        <p:grpSp>
          <p:nvGrpSpPr>
            <p:cNvPr id="37" name="グループ化 21"/>
            <p:cNvGrpSpPr/>
            <p:nvPr/>
          </p:nvGrpSpPr>
          <p:grpSpPr>
            <a:xfrm>
              <a:off x="35496" y="3532087"/>
              <a:ext cx="5112568" cy="3209281"/>
              <a:chOff x="35496" y="3460078"/>
              <a:chExt cx="5112568" cy="3209281"/>
            </a:xfrm>
            <a:solidFill>
              <a:schemeClr val="bg1"/>
            </a:solidFill>
          </p:grpSpPr>
          <p:pic>
            <p:nvPicPr>
              <p:cNvPr id="41" name="Picture 5" descr="35634"/>
              <p:cNvPicPr>
                <a:picLocks noChangeArrowheads="1"/>
              </p:cNvPicPr>
              <p:nvPr/>
            </p:nvPicPr>
            <p:blipFill>
              <a:blip r:embed="rId5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5496" y="3460078"/>
                <a:ext cx="5112568" cy="3209281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sp>
            <p:nvSpPr>
              <p:cNvPr id="42" name="テキスト ボックス 41"/>
              <p:cNvSpPr txBox="1"/>
              <p:nvPr/>
            </p:nvSpPr>
            <p:spPr>
              <a:xfrm>
                <a:off x="3557487" y="3645023"/>
                <a:ext cx="1302544" cy="69132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Ir</a:t>
                </a:r>
                <a:r>
                  <a:rPr lang="en-US" altLang="ja-JP" sz="1800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5</a:t>
                </a: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Ce</a:t>
                </a:r>
                <a:endParaRPr lang="ja-JP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38" name="グループ化 17"/>
            <p:cNvGrpSpPr>
              <a:grpSpLocks/>
            </p:cNvGrpSpPr>
            <p:nvPr/>
          </p:nvGrpSpPr>
          <p:grpSpPr bwMode="auto">
            <a:xfrm>
              <a:off x="935473" y="4334407"/>
              <a:ext cx="3729337" cy="1614955"/>
              <a:chOff x="1043485" y="4478423"/>
              <a:chExt cx="3729337" cy="1614955"/>
            </a:xfrm>
          </p:grpSpPr>
          <p:cxnSp>
            <p:nvCxnSpPr>
              <p:cNvPr id="39" name="直線矢印コネクタ 38"/>
              <p:cNvCxnSpPr/>
              <p:nvPr/>
            </p:nvCxnSpPr>
            <p:spPr>
              <a:xfrm flipH="1">
                <a:off x="1043485" y="4891883"/>
                <a:ext cx="1799954" cy="1201495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2756598" y="4478423"/>
                <a:ext cx="2016224" cy="691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Carbon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3" name="正方形/長方形 42"/>
          <p:cNvSpPr/>
          <p:nvPr/>
        </p:nvSpPr>
        <p:spPr>
          <a:xfrm>
            <a:off x="5640353" y="4655588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SEM-EDX</a:t>
            </a:r>
            <a:endParaRPr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640353" y="6227224"/>
            <a:ext cx="263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 oxidization is observed</a:t>
            </a:r>
            <a:endParaRPr kumimoji="1" lang="ja-JP" altLang="en-US" dirty="0"/>
          </a:p>
        </p:txBody>
      </p:sp>
      <p:sp>
        <p:nvSpPr>
          <p:cNvPr id="5" name="右矢印 4"/>
          <p:cNvSpPr/>
          <p:nvPr/>
        </p:nvSpPr>
        <p:spPr>
          <a:xfrm>
            <a:off x="6343510" y="1268760"/>
            <a:ext cx="24471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77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6404" y="173013"/>
            <a:ext cx="8229600" cy="562074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フォトカソード材料に関して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0C24-1E3F-4F95-ABD2-DD1305F0B8E2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735087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【</a:t>
            </a:r>
            <a:r>
              <a:rPr kumimoji="1" lang="ja-JP" altLang="en-US" sz="2400" dirty="0" smtClean="0"/>
              <a:t>イリジウムセリウム化合物</a:t>
            </a:r>
            <a:r>
              <a:rPr kumimoji="1" lang="en-US" altLang="ja-JP" sz="2400" dirty="0" smtClean="0"/>
              <a:t>】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65576" y="69269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【</a:t>
            </a:r>
            <a:r>
              <a:rPr kumimoji="1" lang="ja-JP" altLang="en-US" sz="2400" dirty="0" smtClean="0"/>
              <a:t>カソード材料の改善点</a:t>
            </a:r>
            <a:r>
              <a:rPr kumimoji="1" lang="en-US" altLang="ja-JP" sz="2400" dirty="0" smtClean="0"/>
              <a:t>】</a:t>
            </a:r>
            <a:endParaRPr kumimoji="1" lang="ja-JP" alt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01" y="1148717"/>
            <a:ext cx="3939203" cy="316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693404"/>
              </p:ext>
            </p:extLst>
          </p:nvPr>
        </p:nvGraphicFramePr>
        <p:xfrm>
          <a:off x="107504" y="1282568"/>
          <a:ext cx="3384375" cy="1858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03333"/>
                <a:gridCol w="2181042"/>
              </a:tblGrid>
              <a:tr h="3716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融点</a:t>
                      </a:r>
                      <a:endParaRPr kumimoji="1" lang="ja-JP" altLang="en-US" sz="1800" b="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&gt; 1900 </a:t>
                      </a:r>
                      <a:r>
                        <a:rPr kumimoji="1" lang="ja-JP" altLang="en-US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℃</a:t>
                      </a:r>
                      <a:endParaRPr kumimoji="1" lang="ja-JP" altLang="en-US" sz="1800" b="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</a:tr>
              <a:tr h="3716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仕事関数</a:t>
                      </a:r>
                      <a:endParaRPr kumimoji="1" lang="ja-JP" altLang="en-US" sz="1800" b="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2.57 eV</a:t>
                      </a:r>
                      <a:endParaRPr kumimoji="1" lang="ja-JP" altLang="en-US" sz="1800" b="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6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利点①</a:t>
                      </a:r>
                      <a:endParaRPr kumimoji="1" lang="ja-JP" altLang="en-US" sz="1800" b="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大気中で安定</a:t>
                      </a:r>
                      <a:endParaRPr kumimoji="1" lang="ja-JP" altLang="en-US" sz="1800" b="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</a:tr>
              <a:tr h="3716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利点②</a:t>
                      </a:r>
                      <a:endParaRPr kumimoji="1" lang="ja-JP" altLang="en-US" sz="1800" b="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イオン衝撃に高耐性</a:t>
                      </a:r>
                      <a:endParaRPr kumimoji="1" lang="ja-JP" altLang="en-US" sz="1800" b="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6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利点③</a:t>
                      </a:r>
                      <a:endParaRPr kumimoji="1" lang="en-US" altLang="ja-JP" sz="1800" b="0" dirty="0" smtClean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0" dirty="0" smtClean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表面汚染に高耐性</a:t>
                      </a:r>
                      <a:endParaRPr kumimoji="1" lang="en-US" altLang="ja-JP" sz="1800" b="0" dirty="0" smtClean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</a:tr>
            </a:tbl>
          </a:graphicData>
        </a:graphic>
      </p:graphicFrame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41993" y="5661248"/>
            <a:ext cx="4474023" cy="1092607"/>
          </a:xfrm>
          <a:prstGeom prst="rect">
            <a:avLst/>
          </a:prstGeom>
          <a:solidFill>
            <a:srgbClr val="C9F1FF"/>
          </a:solidFill>
          <a:ln w="9525">
            <a:noFill/>
            <a:prstDash val="solid"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【</a:t>
            </a:r>
            <a:r>
              <a:rPr lang="ja-JP" altLang="en-US" sz="2400" b="1" dirty="0" smtClean="0">
                <a:latin typeface="Times New Roman" pitchFamily="18" charset="0"/>
                <a:cs typeface="Times New Roman" pitchFamily="18" charset="0"/>
              </a:rPr>
              <a:t>光電子放出特性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】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ja-JP" altLang="en-US" b="1" dirty="0" smtClean="0">
                <a:latin typeface="Times New Roman" pitchFamily="18" charset="0"/>
                <a:cs typeface="Times New Roman" pitchFamily="18" charset="0"/>
              </a:rPr>
              <a:t>量子効率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@266nm,RT</a:t>
            </a:r>
            <a:r>
              <a:rPr lang="ja-JP" altLang="en-US" b="1" dirty="0" smtClean="0">
                <a:latin typeface="Times New Roman" pitchFamily="18" charset="0"/>
                <a:cs typeface="Times New Roman" pitchFamily="18" charset="0"/>
              </a:rPr>
              <a:t>　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en-US" altLang="ja-JP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1.54×10</a:t>
            </a:r>
            <a:r>
              <a:rPr lang="en-US" altLang="ja-JP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altLang="ja-JP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ja-JP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1/e</a:t>
            </a:r>
            <a:r>
              <a:rPr lang="ja-JP" altLang="en-US" b="1" dirty="0" smtClean="0">
                <a:latin typeface="Times New Roman" pitchFamily="18" charset="0"/>
                <a:cs typeface="Times New Roman" pitchFamily="18" charset="0"/>
              </a:rPr>
              <a:t>寿命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               :  </a:t>
            </a:r>
            <a:r>
              <a:rPr lang="en-US" altLang="ja-JP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 2 year</a:t>
            </a:r>
            <a:r>
              <a:rPr lang="ja-JP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(A1 RF gun)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8" t="25817" r="55393" b="31209"/>
          <a:stretch/>
        </p:blipFill>
        <p:spPr bwMode="auto">
          <a:xfrm>
            <a:off x="3635896" y="1397766"/>
            <a:ext cx="1167467" cy="159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392238" cy="237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362057" y="4433917"/>
            <a:ext cx="3602431" cy="723275"/>
          </a:xfrm>
          <a:prstGeom prst="rect">
            <a:avLst/>
          </a:prstGeom>
          <a:noFill/>
          <a:ln w="9525">
            <a:noFill/>
            <a:prstDash val="solid"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表面に量子効率の空間分布有り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→　ビーム品質の悪化につながる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146451" y="5586045"/>
            <a:ext cx="3962053" cy="1169551"/>
          </a:xfrm>
          <a:prstGeom prst="rect">
            <a:avLst/>
          </a:prstGeom>
          <a:solidFill>
            <a:srgbClr val="FFFF00"/>
          </a:solidFill>
          <a:ln w="9525">
            <a:noFill/>
            <a:prstDash val="solid"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【</a:t>
            </a:r>
            <a:r>
              <a:rPr lang="ja-JP" altLang="en-US" sz="2400" b="1" dirty="0" smtClean="0">
                <a:latin typeface="Times New Roman" pitchFamily="18" charset="0"/>
                <a:cs typeface="Times New Roman" pitchFamily="18" charset="0"/>
              </a:rPr>
              <a:t>要素技術開発の方向性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】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b="1" dirty="0" smtClean="0">
                <a:latin typeface="Times New Roman" pitchFamily="18" charset="0"/>
                <a:cs typeface="Times New Roman" pitchFamily="18" charset="0"/>
              </a:rPr>
              <a:t>単晶で晶析　→　単結晶成長</a:t>
            </a:r>
            <a:endParaRPr lang="en-US" altLang="ja-JP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b="1" dirty="0">
                <a:latin typeface="Times New Roman" pitchFamily="18" charset="0"/>
                <a:cs typeface="Times New Roman" pitchFamily="18" charset="0"/>
              </a:rPr>
              <a:t>高量子効率化</a:t>
            </a:r>
            <a:endParaRPr lang="en-US" altLang="ja-JP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6948264" y="5157192"/>
            <a:ext cx="504056" cy="3632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344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7524" y="116632"/>
            <a:ext cx="8712968" cy="691281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フォトカソード材料</a:t>
            </a:r>
            <a:r>
              <a:rPr lang="ja-JP" altLang="en-US" sz="3200" dirty="0" smtClean="0"/>
              <a:t>の開発状況（多結晶）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0C24-1E3F-4F95-ABD2-DD1305F0B8E2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735087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【</a:t>
            </a:r>
            <a:r>
              <a:rPr lang="ja-JP" altLang="en-US" sz="2400" dirty="0"/>
              <a:t>成分組成</a:t>
            </a:r>
            <a:r>
              <a:rPr lang="ja-JP" altLang="en-US" sz="2400" dirty="0" smtClean="0"/>
              <a:t>の最適化</a:t>
            </a:r>
            <a:r>
              <a:rPr kumimoji="1" lang="en-US" altLang="ja-JP" sz="2400" dirty="0" smtClean="0"/>
              <a:t>】</a:t>
            </a:r>
            <a:endParaRPr kumimoji="1" lang="ja-JP" altLang="en-US" sz="2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11560" y="1196752"/>
            <a:ext cx="3602431" cy="646331"/>
          </a:xfrm>
          <a:prstGeom prst="rect">
            <a:avLst/>
          </a:prstGeom>
          <a:noFill/>
          <a:ln w="9525">
            <a:noFill/>
            <a:prstDash val="solid"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just"/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高量子効率化を目指して、</a:t>
            </a:r>
            <a:endParaRPr lang="en-US" altLang="ja-JP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と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の成分組成の最適化を実施。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50" y="1852047"/>
            <a:ext cx="4080850" cy="323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323528" y="5169966"/>
            <a:ext cx="4320480" cy="923330"/>
          </a:xfrm>
          <a:prstGeom prst="rect">
            <a:avLst/>
          </a:prstGeom>
          <a:solidFill>
            <a:srgbClr val="D1F3FF"/>
          </a:solidFill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(1) </a:t>
            </a:r>
            <a:r>
              <a:rPr lang="ja-JP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これまで製作の組成 ： </a:t>
            </a:r>
            <a:r>
              <a:rPr lang="en-US" altLang="ja-JP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altLang="ja-JP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ja-JP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Ce, Ir</a:t>
            </a:r>
            <a:r>
              <a:rPr lang="en-US" altLang="ja-JP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ja-JP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altLang="ja-JP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(2) </a:t>
            </a:r>
            <a:r>
              <a:rPr lang="ja-JP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新たに製作の組成 </a:t>
            </a:r>
            <a:r>
              <a:rPr lang="en-US" altLang="ja-JP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Ir</a:t>
            </a:r>
            <a:r>
              <a:rPr lang="en-US" altLang="ja-JP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, Ir</a:t>
            </a:r>
            <a:r>
              <a:rPr lang="en-US" altLang="ja-JP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endParaRPr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　         （セリウムリッチ組成）</a:t>
            </a:r>
            <a:endParaRPr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55266" b="14070"/>
          <a:stretch/>
        </p:blipFill>
        <p:spPr bwMode="auto">
          <a:xfrm>
            <a:off x="4932040" y="3106896"/>
            <a:ext cx="3746505" cy="176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4717060" y="263691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【</a:t>
            </a:r>
            <a:r>
              <a:rPr kumimoji="1" lang="ja-JP" altLang="en-US" sz="2400" dirty="0" smtClean="0"/>
              <a:t>量子効率測定結果</a:t>
            </a:r>
            <a:r>
              <a:rPr kumimoji="1" lang="en-US" altLang="ja-JP" sz="2400" dirty="0" smtClean="0"/>
              <a:t>】</a:t>
            </a:r>
            <a:endParaRPr kumimoji="1" lang="ja-JP" altLang="en-US" sz="24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718631" y="4888031"/>
            <a:ext cx="4583296" cy="1277273"/>
          </a:xfrm>
          <a:prstGeom prst="rect">
            <a:avLst/>
          </a:prstGeom>
          <a:noFill/>
          <a:ln w="9525">
            <a:noFill/>
            <a:prstDash val="solid"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just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比率が多くなるにつれて、量子効率が向上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→　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が最大の量子効率。</a:t>
            </a:r>
            <a:endParaRPr lang="en-US" altLang="ja-JP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の表面状態を分析中</a:t>
            </a:r>
            <a:endParaRPr lang="en-US" altLang="ja-JP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の寿命測定実施中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44008" y="69269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【</a:t>
            </a:r>
            <a:r>
              <a:rPr lang="ja-JP" altLang="en-US" sz="2400" dirty="0" smtClean="0"/>
              <a:t>材料開発</a:t>
            </a:r>
            <a:r>
              <a:rPr kumimoji="1" lang="ja-JP" altLang="en-US" sz="2400" dirty="0" smtClean="0"/>
              <a:t>について</a:t>
            </a:r>
            <a:r>
              <a:rPr kumimoji="1" lang="en-US" altLang="ja-JP" sz="2400" dirty="0" smtClean="0"/>
              <a:t>】</a:t>
            </a:r>
            <a:endParaRPr kumimoji="1" lang="ja-JP" altLang="en-US" sz="2400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3" r="30060" b="36686"/>
          <a:stretch/>
        </p:blipFill>
        <p:spPr bwMode="auto">
          <a:xfrm>
            <a:off x="8244408" y="1196752"/>
            <a:ext cx="856193" cy="117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4427984" y="1205716"/>
            <a:ext cx="3744416" cy="1277273"/>
          </a:xfrm>
          <a:prstGeom prst="rect">
            <a:avLst/>
          </a:prstGeom>
          <a:solidFill>
            <a:srgbClr val="C9F1FF"/>
          </a:solidFill>
          <a:ln w="9525">
            <a:noFill/>
            <a:prstDash val="solid"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神戸大学・菅原氏のご協力で新組成の材料開発を実施。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小型テトラアーク炉を用いたアーク溶解を用いた製造方法を採用。</a:t>
            </a:r>
            <a:endParaRPr lang="en-US" altLang="ja-JP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8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フォトカソード材料の開発状況</a:t>
            </a:r>
            <a:r>
              <a:rPr lang="ja-JP" altLang="en-US" dirty="0" smtClean="0"/>
              <a:t>（単結晶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0C24-1E3F-4F95-ABD2-DD1305F0B8E2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738387" y="34797750"/>
            <a:ext cx="6571764" cy="4812665"/>
            <a:chOff x="871664" y="34939033"/>
            <a:chExt cx="6571764" cy="481266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8" t="30664" r="42953" b="6912"/>
            <a:stretch/>
          </p:blipFill>
          <p:spPr bwMode="auto">
            <a:xfrm>
              <a:off x="871664" y="34939033"/>
              <a:ext cx="6571764" cy="481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4633703" y="36538469"/>
              <a:ext cx="1289260" cy="461665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Ir</a:t>
              </a:r>
              <a:r>
                <a:rPr lang="en-US" altLang="ja-JP" sz="2400" b="1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ja-JP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986859" y="36538469"/>
              <a:ext cx="1289260" cy="461665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Ir</a:t>
              </a:r>
              <a:r>
                <a:rPr lang="en-US" altLang="ja-JP" sz="2400" b="1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ja-JP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5418907" y="36940900"/>
              <a:ext cx="1289260" cy="461665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Ir</a:t>
              </a:r>
              <a:r>
                <a:rPr lang="en-US" altLang="ja-JP" sz="2400" b="1" baseline="-25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altLang="ja-JP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r>
                <a:rPr lang="en-US" altLang="ja-JP" sz="2400" b="1" baseline="-25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778947" y="36970517"/>
              <a:ext cx="1289260" cy="461665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Ir</a:t>
              </a:r>
              <a:r>
                <a:rPr lang="en-US" altLang="ja-JP" sz="2400" b="1" baseline="-25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altLang="ja-JP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</a:p>
          </p:txBody>
        </p:sp>
        <p:sp>
          <p:nvSpPr>
            <p:cNvPr id="11" name="右中かっこ 10"/>
            <p:cNvSpPr/>
            <p:nvPr/>
          </p:nvSpPr>
          <p:spPr>
            <a:xfrm>
              <a:off x="5358285" y="35420618"/>
              <a:ext cx="276646" cy="554463"/>
            </a:xfrm>
            <a:prstGeom prst="rightBrace">
              <a:avLst>
                <a:gd name="adj1" fmla="val 20653"/>
                <a:gd name="adj2" fmla="val 50000"/>
              </a:avLst>
            </a:prstGeom>
            <a:noFill/>
            <a:ln w="31750">
              <a:solidFill>
                <a:srgbClr val="FF000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右中かっこ 11"/>
            <p:cNvSpPr/>
            <p:nvPr/>
          </p:nvSpPr>
          <p:spPr>
            <a:xfrm>
              <a:off x="6023770" y="35373813"/>
              <a:ext cx="259233" cy="648073"/>
            </a:xfrm>
            <a:prstGeom prst="rightBrace">
              <a:avLst>
                <a:gd name="adj1" fmla="val 20653"/>
                <a:gd name="adj2" fmla="val 50000"/>
              </a:avLst>
            </a:prstGeom>
            <a:noFill/>
            <a:ln w="31750">
              <a:solidFill>
                <a:srgbClr val="0000FF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5852661" y="34887928"/>
            <a:ext cx="601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195883" y="34890163"/>
            <a:ext cx="601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74882" y="34437710"/>
            <a:ext cx="3248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Ce-</a:t>
            </a:r>
            <a:r>
              <a:rPr kumimoji="1" lang="en-US" altLang="ja-JP" sz="2000" dirty="0" err="1" smtClean="0">
                <a:latin typeface="Times New Roman" pitchFamily="18" charset="0"/>
                <a:cs typeface="Times New Roman" pitchFamily="18" charset="0"/>
              </a:rPr>
              <a:t>Ir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 Phase Diagram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36989" y="848906"/>
            <a:ext cx="6870023" cy="707886"/>
          </a:xfrm>
          <a:prstGeom prst="rect">
            <a:avLst/>
          </a:prstGeom>
          <a:solidFill>
            <a:srgbClr val="C9F1FF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kumimoji="1" lang="ja-JP" altLang="en-US" sz="2000" dirty="0" smtClean="0"/>
              <a:t>神戸大学</a:t>
            </a:r>
            <a:r>
              <a:rPr lang="ja-JP" altLang="en-US" sz="2000" dirty="0" smtClean="0"/>
              <a:t>・菅原氏のご協力を得て、チョクラルスキー法による</a:t>
            </a:r>
            <a:r>
              <a:rPr lang="en-US" altLang="ja-JP" sz="2000" dirty="0" smtClean="0"/>
              <a:t>IrCe</a:t>
            </a:r>
            <a:r>
              <a:rPr lang="ja-JP" altLang="en-US" sz="2000" dirty="0" smtClean="0"/>
              <a:t>単結晶引き上げ試験を実施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43900" y="1628800"/>
            <a:ext cx="256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【</a:t>
            </a:r>
            <a:r>
              <a:rPr kumimoji="1" lang="ja-JP" altLang="en-US" sz="2400" dirty="0" smtClean="0"/>
              <a:t>単結晶</a:t>
            </a:r>
            <a:r>
              <a:rPr kumimoji="1" lang="en-US" altLang="ja-JP" sz="2400" dirty="0" smtClean="0"/>
              <a:t>IrCe】</a:t>
            </a:r>
          </a:p>
        </p:txBody>
      </p:sp>
      <p:grpSp>
        <p:nvGrpSpPr>
          <p:cNvPr id="18" name="グループ化 17"/>
          <p:cNvGrpSpPr/>
          <p:nvPr/>
        </p:nvGrpSpPr>
        <p:grpSpPr>
          <a:xfrm>
            <a:off x="507429" y="1628800"/>
            <a:ext cx="3344491" cy="4608512"/>
            <a:chOff x="-8880" y="2997761"/>
            <a:chExt cx="3344491" cy="4608512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80" y="3410691"/>
              <a:ext cx="3344491" cy="4195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207144" y="2997761"/>
              <a:ext cx="3076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【</a:t>
              </a:r>
              <a:r>
                <a:rPr kumimoji="1" lang="ja-JP" altLang="en-US" sz="2400" dirty="0" smtClean="0"/>
                <a:t>単結晶成長過程</a:t>
              </a:r>
              <a:r>
                <a:rPr kumimoji="1" lang="en-US" altLang="ja-JP" sz="2400" dirty="0" smtClean="0"/>
                <a:t>】</a:t>
              </a: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9" t="40746" r="42544" b="42754"/>
          <a:stretch/>
        </p:blipFill>
        <p:spPr bwMode="auto">
          <a:xfrm>
            <a:off x="5737382" y="2224083"/>
            <a:ext cx="1498914" cy="2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4024269" y="4641810"/>
            <a:ext cx="5012227" cy="1523494"/>
          </a:xfrm>
          <a:prstGeom prst="rect">
            <a:avLst/>
          </a:prstGeom>
          <a:solidFill>
            <a:srgbClr val="C9F1FF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kumimoji="1" lang="en-US" altLang="ja-JP" sz="2400" dirty="0" smtClean="0"/>
              <a:t>【</a:t>
            </a:r>
            <a:r>
              <a:rPr kumimoji="1" lang="ja-JP" altLang="en-US" sz="2400" dirty="0" smtClean="0"/>
              <a:t>今後の研究開発方針</a:t>
            </a:r>
            <a:r>
              <a:rPr kumimoji="1" lang="en-US" altLang="ja-JP" sz="2400" dirty="0" smtClean="0"/>
              <a:t>】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dirty="0"/>
              <a:t>結晶表面の量子効率の空間分布測定</a:t>
            </a:r>
            <a:endParaRPr lang="en-US" altLang="ja-JP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dirty="0" smtClean="0"/>
              <a:t>RF</a:t>
            </a:r>
            <a:r>
              <a:rPr lang="ja-JP" altLang="en-US" dirty="0" smtClean="0"/>
              <a:t>電子銃で利用可能な大口径単結晶の製作</a:t>
            </a:r>
            <a:endParaRPr lang="en-US" altLang="ja-JP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ja-JP" altLang="en-US" dirty="0" smtClean="0"/>
              <a:t>量子効率が最大となる結晶方位の同定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4882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0505" y="179856"/>
            <a:ext cx="8229600" cy="800872"/>
          </a:xfrm>
        </p:spPr>
        <p:txBody>
          <a:bodyPr/>
          <a:lstStyle/>
          <a:p>
            <a:r>
              <a:rPr kumimoji="1" lang="en-US" altLang="ja-JP" dirty="0" smtClean="0"/>
              <a:t>Phase II </a:t>
            </a:r>
            <a:r>
              <a:rPr kumimoji="1" lang="ja-JP" altLang="en-US" dirty="0" smtClean="0"/>
              <a:t>運転に向けて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A0C24-1E3F-4F95-ABD2-DD1305F0B8E2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87910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【</a:t>
            </a:r>
            <a:r>
              <a:rPr kumimoji="1" lang="ja-JP" altLang="en-US" sz="2400" dirty="0" smtClean="0"/>
              <a:t>多結晶</a:t>
            </a:r>
            <a:r>
              <a:rPr lang="en-US" altLang="ja-JP" sz="2400" dirty="0" smtClean="0"/>
              <a:t>Ir</a:t>
            </a:r>
            <a:r>
              <a:rPr lang="en-US" altLang="ja-JP" sz="2400" baseline="-25000" dirty="0" smtClean="0"/>
              <a:t>7</a:t>
            </a:r>
            <a:r>
              <a:rPr lang="en-US" altLang="ja-JP" sz="2400" dirty="0" smtClean="0"/>
              <a:t>Ce</a:t>
            </a:r>
            <a:r>
              <a:rPr lang="en-US" altLang="ja-JP" sz="2400" baseline="-25000" dirty="0" smtClean="0"/>
              <a:t>2</a:t>
            </a:r>
            <a:r>
              <a:rPr lang="ja-JP" altLang="en-US" sz="2400" dirty="0" smtClean="0"/>
              <a:t>材</a:t>
            </a:r>
            <a:r>
              <a:rPr kumimoji="1" lang="en-US" altLang="ja-JP" sz="2400" dirty="0" smtClean="0"/>
              <a:t>】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88024" y="9087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【</a:t>
            </a:r>
            <a:r>
              <a:rPr kumimoji="1" lang="ja-JP" altLang="en-US" sz="2400" dirty="0" smtClean="0"/>
              <a:t>多結晶</a:t>
            </a:r>
            <a:r>
              <a:rPr lang="en-US" altLang="ja-JP" sz="2400" dirty="0" smtClean="0"/>
              <a:t>Ir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Ce</a:t>
            </a:r>
            <a:r>
              <a:rPr lang="ja-JP" altLang="en-US" sz="2400" dirty="0" smtClean="0"/>
              <a:t>材</a:t>
            </a:r>
            <a:r>
              <a:rPr kumimoji="1" lang="en-US" altLang="ja-JP" sz="2400" dirty="0" smtClean="0"/>
              <a:t>】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55976" y="1832050"/>
            <a:ext cx="4788024" cy="2739211"/>
          </a:xfrm>
          <a:prstGeom prst="rect">
            <a:avLst/>
          </a:prstGeom>
          <a:solidFill>
            <a:srgbClr val="C9F1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利点</a:t>
            </a:r>
            <a:endParaRPr kumimoji="1"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/>
              <a:t>高量子</a:t>
            </a:r>
            <a:r>
              <a:rPr lang="ja-JP" altLang="en-US" sz="2000" dirty="0" smtClean="0"/>
              <a:t>効率　：　</a:t>
            </a:r>
            <a:r>
              <a:rPr lang="en-US" altLang="ja-JP" sz="2000" dirty="0" smtClean="0"/>
              <a:t>3.87 ×10</a:t>
            </a:r>
            <a:r>
              <a:rPr lang="en-US" altLang="ja-JP" sz="2000" baseline="30000" dirty="0" smtClean="0"/>
              <a:t>-4</a:t>
            </a:r>
            <a:endParaRPr lang="en-US" altLang="ja-JP" sz="2000" dirty="0"/>
          </a:p>
          <a:p>
            <a:endParaRPr lang="en-US" altLang="ja-JP" sz="2400" dirty="0"/>
          </a:p>
          <a:p>
            <a:r>
              <a:rPr lang="ja-JP" altLang="en-US" sz="2400" dirty="0" smtClean="0"/>
              <a:t>問題点</a:t>
            </a:r>
            <a:endParaRPr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 smtClean="0"/>
              <a:t>劈開性による加工の困難さ</a:t>
            </a:r>
            <a:endParaRPr lang="en-US" altLang="ja-JP" sz="2000" dirty="0" smtClean="0"/>
          </a:p>
          <a:p>
            <a:r>
              <a:rPr lang="ja-JP" altLang="en-US" sz="2000" dirty="0" smtClean="0"/>
              <a:t>　→　カソードロッドへの冷やしバメ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　　加工困難</a:t>
            </a:r>
            <a:endParaRPr lang="en-US" altLang="ja-JP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1/e</a:t>
            </a:r>
            <a:r>
              <a:rPr lang="ja-JP" altLang="en-US" sz="2000" dirty="0" smtClean="0"/>
              <a:t>寿命が未知</a:t>
            </a:r>
            <a:endParaRPr lang="en-US" altLang="ja-JP" sz="20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9708" y="1853130"/>
            <a:ext cx="4086944" cy="2431435"/>
          </a:xfrm>
          <a:prstGeom prst="rect">
            <a:avLst/>
          </a:prstGeom>
          <a:solidFill>
            <a:srgbClr val="C9F1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利点</a:t>
            </a:r>
            <a:endParaRPr kumimoji="1"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1/e</a:t>
            </a:r>
            <a:r>
              <a:rPr lang="ja-JP" altLang="en-US" sz="2000" dirty="0" smtClean="0"/>
              <a:t>寿命が</a:t>
            </a:r>
            <a:r>
              <a:rPr lang="en-US" altLang="ja-JP" sz="2000" dirty="0" smtClean="0"/>
              <a:t>2</a:t>
            </a:r>
            <a:r>
              <a:rPr lang="ja-JP" altLang="en-US" sz="2000" dirty="0" smtClean="0"/>
              <a:t>年以上</a:t>
            </a:r>
            <a:endParaRPr lang="en-US" altLang="ja-JP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RF gun</a:t>
            </a:r>
            <a:r>
              <a:rPr lang="ja-JP" altLang="en-US" sz="2000" dirty="0" err="1" smtClean="0"/>
              <a:t>での</a:t>
            </a:r>
            <a:r>
              <a:rPr lang="ja-JP" altLang="en-US" sz="2000" dirty="0" smtClean="0"/>
              <a:t>運用実績（多）</a:t>
            </a:r>
            <a:endParaRPr lang="en-US" altLang="ja-JP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/>
          </a:p>
          <a:p>
            <a:r>
              <a:rPr lang="ja-JP" altLang="en-US" sz="2400" dirty="0" smtClean="0"/>
              <a:t>問題点</a:t>
            </a:r>
            <a:endParaRPr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 smtClean="0"/>
              <a:t>多少量子効率の空間分布有り→ビーム品質に影響</a:t>
            </a:r>
            <a:endParaRPr lang="en-US" altLang="ja-JP" sz="20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948" y="1370385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0000"/>
                </a:solidFill>
              </a:rPr>
              <a:t>＊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QTWSC-gun</a:t>
            </a:r>
            <a:r>
              <a:rPr kumimoji="1" lang="ja-JP" altLang="en-US" sz="2400" dirty="0" err="1" smtClean="0">
                <a:solidFill>
                  <a:srgbClr val="FF0000"/>
                </a:solidFill>
              </a:rPr>
              <a:t>での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使用母材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>
            <a:stCxn id="8" idx="2"/>
            <a:endCxn id="15" idx="0"/>
          </p:cNvCxnSpPr>
          <p:nvPr/>
        </p:nvCxnSpPr>
        <p:spPr>
          <a:xfrm>
            <a:off x="2163180" y="4284565"/>
            <a:ext cx="2442125" cy="68263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7" idx="2"/>
            <a:endCxn id="15" idx="0"/>
          </p:cNvCxnSpPr>
          <p:nvPr/>
        </p:nvCxnSpPr>
        <p:spPr>
          <a:xfrm flipH="1">
            <a:off x="4605305" y="4571261"/>
            <a:ext cx="2144683" cy="39593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05036" y="4967198"/>
            <a:ext cx="9000538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【</a:t>
            </a:r>
            <a:r>
              <a:rPr lang="ja-JP" altLang="en-US" sz="2400" dirty="0" smtClean="0"/>
              <a:t>カソード材料の選択</a:t>
            </a:r>
            <a:r>
              <a:rPr lang="en-US" altLang="ja-JP" sz="2400" dirty="0" smtClean="0"/>
              <a:t>】</a:t>
            </a:r>
          </a:p>
          <a:p>
            <a:r>
              <a:rPr lang="en-US" altLang="ja-JP" sz="2000" dirty="0" smtClean="0"/>
              <a:t>Phase II</a:t>
            </a:r>
            <a:r>
              <a:rPr lang="ja-JP" altLang="en-US" sz="2000" dirty="0" smtClean="0"/>
              <a:t>では、目標電荷量が少ないため空間電荷効果の影響小</a:t>
            </a:r>
            <a:endParaRPr lang="en-US" altLang="ja-JP" sz="2000" dirty="0" smtClean="0"/>
          </a:p>
          <a:p>
            <a:r>
              <a:rPr lang="ja-JP" altLang="en-US" sz="2000" dirty="0" smtClean="0"/>
              <a:t>→　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電子ビームを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RF-gun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から長期安定供給できることを最優先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r>
              <a:rPr lang="ja-JP" altLang="en-US" sz="2000" dirty="0" smtClean="0"/>
              <a:t>　　　十分な運用実績がある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Ir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7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Ce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2</a:t>
            </a:r>
            <a:r>
              <a:rPr lang="ja-JP" altLang="en-US" sz="2000" dirty="0" smtClean="0"/>
              <a:t>を採用。</a:t>
            </a:r>
            <a:r>
              <a:rPr lang="en-US" altLang="ja-JP" sz="2000" dirty="0" smtClean="0"/>
              <a:t>Ir</a:t>
            </a:r>
            <a:r>
              <a:rPr lang="en-US" altLang="ja-JP" sz="2000" baseline="-25000" dirty="0" smtClean="0"/>
              <a:t>2</a:t>
            </a:r>
            <a:r>
              <a:rPr lang="en-US" altLang="ja-JP" sz="2000" dirty="0" smtClean="0"/>
              <a:t>Ce</a:t>
            </a:r>
            <a:r>
              <a:rPr lang="ja-JP" altLang="en-US" sz="2000" dirty="0" smtClean="0"/>
              <a:t>はローカル測定を徹底する予定。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16897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A1</a:t>
            </a:r>
            <a:r>
              <a:rPr lang="ja-JP" altLang="en-US" dirty="0" smtClean="0"/>
              <a:t>レーザー関連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0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3408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RF</a:t>
            </a:r>
            <a:r>
              <a:rPr lang="ja-JP" altLang="en-US" dirty="0"/>
              <a:t>電子</a:t>
            </a:r>
            <a:r>
              <a:rPr lang="ja-JP" altLang="en-US" dirty="0" smtClean="0"/>
              <a:t>銃用レーザーシステム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764704"/>
            <a:ext cx="8729932" cy="597666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err="1" smtClean="0"/>
              <a:t>IrCe</a:t>
            </a:r>
            <a:r>
              <a:rPr lang="en-US" altLang="ja-JP" dirty="0" smtClean="0"/>
              <a:t> </a:t>
            </a:r>
            <a:r>
              <a:rPr lang="ja-JP" altLang="en-US" dirty="0" smtClean="0"/>
              <a:t>カソード用のパルスエネルギー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500 </a:t>
            </a:r>
            <a:r>
              <a:rPr lang="en-US" altLang="ja-JP" dirty="0" err="1" smtClean="0">
                <a:latin typeface="Symbol" pitchFamily="18" charset="2"/>
              </a:rPr>
              <a:t>m</a:t>
            </a:r>
            <a:r>
              <a:rPr lang="en-US" altLang="ja-JP" dirty="0" err="1" smtClean="0"/>
              <a:t>J</a:t>
            </a:r>
            <a:r>
              <a:rPr lang="en-US" altLang="ja-JP" dirty="0" smtClean="0"/>
              <a:t> @ 266nm  ×  50 Hz, </a:t>
            </a:r>
            <a:r>
              <a:rPr lang="en-US" altLang="ja-JP" b="1" u="sng" dirty="0" smtClean="0">
                <a:solidFill>
                  <a:srgbClr val="FF0000"/>
                </a:solidFill>
              </a:rPr>
              <a:t>2</a:t>
            </a:r>
            <a:r>
              <a:rPr lang="ja-JP" altLang="en-US" b="1" u="sng" dirty="0" smtClean="0">
                <a:solidFill>
                  <a:srgbClr val="FF0000"/>
                </a:solidFill>
              </a:rPr>
              <a:t>バンチ</a:t>
            </a:r>
            <a:r>
              <a:rPr lang="en-US" altLang="ja-JP" dirty="0" smtClean="0"/>
              <a:t> (96ns</a:t>
            </a:r>
            <a:r>
              <a:rPr lang="ja-JP" altLang="en-US" dirty="0" smtClean="0"/>
              <a:t>間隔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Phase-II 2nC </a:t>
            </a:r>
            <a:r>
              <a:rPr lang="ja-JP" altLang="en-US" dirty="0" smtClean="0"/>
              <a:t>向け </a:t>
            </a:r>
            <a:r>
              <a:rPr lang="en-US" altLang="ja-JP" dirty="0" smtClean="0"/>
              <a:t>(2017.10</a:t>
            </a:r>
            <a:r>
              <a:rPr lang="ja-JP" altLang="en-US" dirty="0" smtClean="0"/>
              <a:t>～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位置安定度 </a:t>
            </a:r>
            <a:r>
              <a:rPr lang="en-US" altLang="ja-JP" dirty="0" smtClean="0"/>
              <a:t>/ </a:t>
            </a:r>
            <a:r>
              <a:rPr lang="ja-JP" altLang="en-US" dirty="0" smtClean="0"/>
              <a:t>プロファイルの改善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レーザーの光路の真空ダクトの改善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結晶の交換 </a:t>
            </a:r>
            <a:r>
              <a:rPr lang="en-US" altLang="ja-JP" dirty="0" smtClean="0"/>
              <a:t>/ </a:t>
            </a:r>
            <a:r>
              <a:rPr lang="ja-JP" altLang="en-US" dirty="0" smtClean="0"/>
              <a:t>再調整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大口径増幅モジュールの使用 </a:t>
            </a:r>
            <a:r>
              <a:rPr lang="en-US" altLang="ja-JP" dirty="0" smtClean="0"/>
              <a:t>(</a:t>
            </a:r>
            <a:r>
              <a:rPr lang="ja-JP" altLang="en-US" dirty="0" smtClean="0"/>
              <a:t>２列目</a:t>
            </a:r>
            <a:r>
              <a:rPr lang="en-US" altLang="ja-JP" dirty="0" smtClean="0"/>
              <a:t>)</a:t>
            </a:r>
          </a:p>
          <a:p>
            <a:pPr lvl="2"/>
            <a:r>
              <a:rPr lang="ja-JP" altLang="en-US" dirty="0" smtClean="0"/>
              <a:t>モニター系の増強 </a:t>
            </a:r>
            <a:r>
              <a:rPr lang="en-US" altLang="ja-JP" dirty="0" smtClean="0"/>
              <a:t>(</a:t>
            </a:r>
            <a:r>
              <a:rPr lang="ja-JP" altLang="en-US" dirty="0" smtClean="0"/>
              <a:t>結晶のダメージ等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長期運転のための ２重化</a:t>
            </a:r>
            <a:endParaRPr lang="en-US" altLang="ja-JP" dirty="0" smtClean="0"/>
          </a:p>
          <a:p>
            <a:pPr lvl="2"/>
            <a:r>
              <a:rPr lang="ja-JP" altLang="en-US" sz="2400" dirty="0" smtClean="0"/>
              <a:t>発振器 </a:t>
            </a:r>
            <a:r>
              <a:rPr lang="en-US" altLang="ja-JP" sz="2400" dirty="0" smtClean="0"/>
              <a:t>: </a:t>
            </a:r>
            <a:r>
              <a:rPr lang="ja-JP" altLang="en-US" sz="2400" dirty="0" smtClean="0"/>
              <a:t>商用発振器</a:t>
            </a:r>
            <a:r>
              <a:rPr lang="en-US" altLang="ja-JP" dirty="0" smtClean="0"/>
              <a:t>(MENLO x 2(1</a:t>
            </a:r>
            <a:r>
              <a:rPr lang="ja-JP" altLang="en-US" dirty="0" smtClean="0"/>
              <a:t>台は</a:t>
            </a:r>
            <a:r>
              <a:rPr lang="en-US" altLang="ja-JP" dirty="0" smtClean="0"/>
              <a:t>12</a:t>
            </a:r>
            <a:r>
              <a:rPr lang="ja-JP" altLang="en-US" dirty="0" smtClean="0"/>
              <a:t>月～</a:t>
            </a:r>
            <a:r>
              <a:rPr lang="en-US" altLang="ja-JP" dirty="0" smtClean="0"/>
              <a:t>))</a:t>
            </a:r>
            <a:r>
              <a:rPr lang="ja-JP" altLang="en-US" sz="2400" dirty="0" smtClean="0"/>
              <a:t>と自作発振器</a:t>
            </a:r>
            <a:endParaRPr lang="en-US" altLang="ja-JP" sz="2400" dirty="0" smtClean="0"/>
          </a:p>
          <a:p>
            <a:pPr lvl="2"/>
            <a:r>
              <a:rPr lang="ja-JP" altLang="en-US" dirty="0" smtClean="0"/>
              <a:t>増幅器 </a:t>
            </a:r>
            <a:r>
              <a:rPr lang="en-US" altLang="ja-JP" dirty="0" smtClean="0"/>
              <a:t>: </a:t>
            </a:r>
            <a:r>
              <a:rPr lang="ja-JP" altLang="en-US" dirty="0" smtClean="0"/>
              <a:t>２列の</a:t>
            </a:r>
            <a:r>
              <a:rPr lang="en-US" altLang="ja-JP" dirty="0" err="1" smtClean="0"/>
              <a:t>Nd:YAG</a:t>
            </a:r>
            <a:r>
              <a:rPr lang="en-US" altLang="ja-JP" dirty="0" smtClean="0"/>
              <a:t> </a:t>
            </a:r>
            <a:r>
              <a:rPr lang="ja-JP" altLang="en-US" dirty="0" smtClean="0"/>
              <a:t>の増幅器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(2</a:t>
            </a:r>
            <a:r>
              <a:rPr lang="ja-JP" altLang="en-US" dirty="0" smtClean="0"/>
              <a:t>列目に </a:t>
            </a:r>
            <a:r>
              <a:rPr lang="en-US" altLang="ja-JP" dirty="0" smtClean="0"/>
              <a:t>VCSEL </a:t>
            </a:r>
            <a:r>
              <a:rPr lang="ja-JP" altLang="en-US" dirty="0" smtClean="0"/>
              <a:t>タイプの長寿命</a:t>
            </a:r>
            <a:r>
              <a:rPr lang="en-US" altLang="ja-JP" dirty="0" smtClean="0"/>
              <a:t>LD</a:t>
            </a:r>
            <a:r>
              <a:rPr lang="ja-JP" altLang="en-US" dirty="0" smtClean="0"/>
              <a:t>を採用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r>
              <a:rPr lang="en-US" altLang="ja-JP" dirty="0" smtClean="0"/>
              <a:t>Phase-III 5nC </a:t>
            </a:r>
            <a:r>
              <a:rPr lang="ja-JP" altLang="en-US" dirty="0" smtClean="0"/>
              <a:t>時間構造制御</a:t>
            </a:r>
            <a:endParaRPr lang="en-US" altLang="ja-JP" dirty="0"/>
          </a:p>
          <a:p>
            <a:pPr lvl="1"/>
            <a:r>
              <a:rPr lang="en-US" altLang="ja-JP" dirty="0" err="1" smtClean="0"/>
              <a:t>Yb</a:t>
            </a:r>
            <a:r>
              <a:rPr lang="en-US" altLang="ja-JP" dirty="0" smtClean="0"/>
              <a:t> </a:t>
            </a:r>
            <a:r>
              <a:rPr lang="ja-JP" altLang="en-US" dirty="0" smtClean="0"/>
              <a:t>ディスクレーザー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Chirped Pulse Amplification </a:t>
            </a:r>
            <a:r>
              <a:rPr lang="ja-JP" altLang="en-US" dirty="0" smtClean="0"/>
              <a:t>の導入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29645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427588" y="44624"/>
            <a:ext cx="5016620" cy="457200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Properties of laser medium</a:t>
            </a:r>
            <a:endParaRPr lang="ja-JP" altLang="en-US" sz="3200" dirty="0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711782" y="940916"/>
            <a:ext cx="928459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LD Pump</a:t>
            </a:r>
            <a:endParaRPr lang="en-US" altLang="ja-JP" sz="1600" dirty="0"/>
          </a:p>
          <a:p>
            <a:r>
              <a:rPr lang="en-US" altLang="ja-JP" sz="1200" dirty="0"/>
              <a:t>(808nm)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902737" y="967488"/>
            <a:ext cx="841128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u="sng" dirty="0"/>
              <a:t>Nd:YVO4</a:t>
            </a:r>
          </a:p>
          <a:p>
            <a:r>
              <a:rPr lang="en-US" altLang="ja-JP" sz="1400" u="sng" dirty="0" err="1" smtClean="0"/>
              <a:t>Nd:YAG</a:t>
            </a:r>
            <a:endParaRPr lang="en-US" altLang="ja-JP" sz="1400" u="sng" dirty="0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004899" y="922114"/>
            <a:ext cx="1295227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SHG(532nm)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FHG(266nm)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5HG(213nm)   </a:t>
            </a:r>
            <a:r>
              <a:rPr lang="en-US" altLang="ja-JP" sz="1200" dirty="0" smtClean="0">
                <a:solidFill>
                  <a:srgbClr val="FF0000"/>
                </a:solidFill>
              </a:rPr>
              <a:t>3%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732087" y="529167"/>
            <a:ext cx="1690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dirty="0">
                <a:solidFill>
                  <a:srgbClr val="FF0000"/>
                </a:solidFill>
              </a:rPr>
              <a:t>200μs, 40%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11496" y="490066"/>
            <a:ext cx="1140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Nd</a:t>
            </a:r>
            <a:r>
              <a:rPr lang="en-US" altLang="ja-JP" b="1" u="sng" dirty="0" smtClean="0"/>
              <a:t>-doped</a:t>
            </a:r>
            <a:endParaRPr lang="ja-JP" altLang="en-US" b="1" u="sng" dirty="0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00383" y="1947112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Yb</a:t>
            </a:r>
            <a:r>
              <a:rPr lang="en-US" altLang="ja-JP" b="1" u="sng" dirty="0" smtClean="0"/>
              <a:t>-doped</a:t>
            </a:r>
            <a:endParaRPr lang="ja-JP" altLang="en-US" b="1" u="sng" dirty="0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103558" y="3746537"/>
            <a:ext cx="10342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smtClean="0"/>
              <a:t>Ti-doped</a:t>
            </a:r>
            <a:endParaRPr lang="ja-JP" altLang="en-US" b="1" u="sng" dirty="0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2706219" y="2671798"/>
            <a:ext cx="1011815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LD Pump</a:t>
            </a:r>
            <a:endParaRPr lang="en-US" altLang="ja-JP" sz="1600" dirty="0"/>
          </a:p>
          <a:p>
            <a:r>
              <a:rPr lang="en-US" altLang="ja-JP" sz="1200" dirty="0" smtClean="0"/>
              <a:t>(941/976nm</a:t>
            </a:r>
            <a:r>
              <a:rPr lang="en-US" altLang="ja-JP" sz="1200" dirty="0"/>
              <a:t>)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3886971" y="2617651"/>
            <a:ext cx="795539" cy="7386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u="sng" dirty="0" err="1"/>
              <a:t>Yb</a:t>
            </a:r>
            <a:r>
              <a:rPr lang="en-US" altLang="ja-JP" sz="1400" u="sng" dirty="0"/>
              <a:t>-glass</a:t>
            </a:r>
          </a:p>
          <a:p>
            <a:r>
              <a:rPr lang="en-US" altLang="ja-JP" sz="1400" u="sng" dirty="0" err="1"/>
              <a:t>Yb:YAG</a:t>
            </a:r>
            <a:endParaRPr lang="en-US" altLang="ja-JP" sz="1400" u="sng" dirty="0"/>
          </a:p>
          <a:p>
            <a:r>
              <a:rPr lang="en-US" altLang="ja-JP" sz="1400" u="sng" dirty="0" err="1" smtClean="0"/>
              <a:t>Yb:BOYS</a:t>
            </a:r>
            <a:endParaRPr lang="en-US" altLang="ja-JP" sz="1400" u="sng" dirty="0"/>
          </a:p>
        </p:txBody>
      </p:sp>
      <p:sp>
        <p:nvSpPr>
          <p:cNvPr id="26647" name="AutoShape 23"/>
          <p:cNvSpPr>
            <a:spLocks noChangeArrowheads="1"/>
          </p:cNvSpPr>
          <p:nvPr/>
        </p:nvSpPr>
        <p:spPr bwMode="auto">
          <a:xfrm>
            <a:off x="3660079" y="1093316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48" name="AutoShape 24"/>
          <p:cNvSpPr>
            <a:spLocks noChangeArrowheads="1"/>
          </p:cNvSpPr>
          <p:nvPr/>
        </p:nvSpPr>
        <p:spPr bwMode="auto">
          <a:xfrm>
            <a:off x="4781016" y="1139035"/>
            <a:ext cx="209643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50" name="AutoShape 26"/>
          <p:cNvSpPr>
            <a:spLocks noChangeArrowheads="1"/>
          </p:cNvSpPr>
          <p:nvPr/>
        </p:nvSpPr>
        <p:spPr bwMode="auto">
          <a:xfrm>
            <a:off x="3642323" y="2785926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51" name="AutoShape 27"/>
          <p:cNvSpPr>
            <a:spLocks noChangeArrowheads="1"/>
          </p:cNvSpPr>
          <p:nvPr/>
        </p:nvSpPr>
        <p:spPr bwMode="auto">
          <a:xfrm>
            <a:off x="4724878" y="2785926"/>
            <a:ext cx="237083" cy="304800"/>
          </a:xfrm>
          <a:prstGeom prst="rightArrow">
            <a:avLst>
              <a:gd name="adj1" fmla="val 50000"/>
              <a:gd name="adj2" fmla="val 25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4564992" y="1570186"/>
            <a:ext cx="684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1064nm</a:t>
            </a:r>
          </a:p>
        </p:txBody>
      </p:sp>
      <p:sp>
        <p:nvSpPr>
          <p:cNvPr id="26654" name="Text Box 30"/>
          <p:cNvSpPr txBox="1">
            <a:spLocks noChangeArrowheads="1"/>
          </p:cNvSpPr>
          <p:nvPr/>
        </p:nvSpPr>
        <p:spPr bwMode="auto">
          <a:xfrm>
            <a:off x="3428582" y="1470469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808nm</a:t>
            </a:r>
            <a:endParaRPr lang="en-US" altLang="ja-JP" sz="1200" dirty="0"/>
          </a:p>
        </p:txBody>
      </p:sp>
      <p:sp>
        <p:nvSpPr>
          <p:cNvPr id="26655" name="Text Box 31"/>
          <p:cNvSpPr txBox="1">
            <a:spLocks noChangeArrowheads="1"/>
          </p:cNvSpPr>
          <p:nvPr/>
        </p:nvSpPr>
        <p:spPr bwMode="auto">
          <a:xfrm>
            <a:off x="3066259" y="3149677"/>
            <a:ext cx="9188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941/976nm</a:t>
            </a:r>
            <a:endParaRPr lang="en-US" altLang="ja-JP" sz="1200" dirty="0"/>
          </a:p>
        </p:txBody>
      </p:sp>
      <p:sp>
        <p:nvSpPr>
          <p:cNvPr id="26656" name="Text Box 32"/>
          <p:cNvSpPr txBox="1">
            <a:spLocks noChangeArrowheads="1"/>
          </p:cNvSpPr>
          <p:nvPr/>
        </p:nvSpPr>
        <p:spPr bwMode="auto">
          <a:xfrm>
            <a:off x="4678416" y="3189249"/>
            <a:ext cx="68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1040nm</a:t>
            </a:r>
          </a:p>
        </p:txBody>
      </p:sp>
      <p:sp>
        <p:nvSpPr>
          <p:cNvPr id="26674" name="Text Box 50"/>
          <p:cNvSpPr txBox="1">
            <a:spLocks noChangeArrowheads="1"/>
          </p:cNvSpPr>
          <p:nvPr/>
        </p:nvSpPr>
        <p:spPr bwMode="auto">
          <a:xfrm>
            <a:off x="3657186" y="2276872"/>
            <a:ext cx="14382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u="sng" dirty="0">
                <a:solidFill>
                  <a:srgbClr val="FF0000"/>
                </a:solidFill>
              </a:rPr>
              <a:t>900μs</a:t>
            </a:r>
            <a:r>
              <a:rPr lang="en-US" altLang="ja-JP" sz="1600" b="1" dirty="0">
                <a:solidFill>
                  <a:srgbClr val="FF0000"/>
                </a:solidFill>
              </a:rPr>
              <a:t>, 40%</a:t>
            </a:r>
          </a:p>
        </p:txBody>
      </p:sp>
      <p:sp>
        <p:nvSpPr>
          <p:cNvPr id="26675" name="Text Box 51"/>
          <p:cNvSpPr txBox="1">
            <a:spLocks noChangeArrowheads="1"/>
          </p:cNvSpPr>
          <p:nvPr/>
        </p:nvSpPr>
        <p:spPr bwMode="auto">
          <a:xfrm>
            <a:off x="924296" y="4109519"/>
            <a:ext cx="719137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/>
              <a:t>Pump</a:t>
            </a:r>
          </a:p>
          <a:p>
            <a:r>
              <a:rPr lang="en-US" altLang="ja-JP" sz="1200"/>
              <a:t>(808nm)</a:t>
            </a:r>
          </a:p>
        </p:txBody>
      </p:sp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1883147" y="4169844"/>
            <a:ext cx="696812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 err="1" smtClean="0"/>
              <a:t>Nd:YAG</a:t>
            </a:r>
            <a:endParaRPr lang="en-US" altLang="ja-JP" sz="1200" dirty="0" smtClean="0"/>
          </a:p>
        </p:txBody>
      </p:sp>
      <p:sp>
        <p:nvSpPr>
          <p:cNvPr id="26677" name="Text Box 53"/>
          <p:cNvSpPr txBox="1">
            <a:spLocks noChangeArrowheads="1"/>
          </p:cNvSpPr>
          <p:nvPr/>
        </p:nvSpPr>
        <p:spPr bwMode="auto">
          <a:xfrm>
            <a:off x="2866179" y="4169844"/>
            <a:ext cx="541872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/>
              <a:t>SHG</a:t>
            </a:r>
          </a:p>
        </p:txBody>
      </p:sp>
      <p:sp>
        <p:nvSpPr>
          <p:cNvPr id="26678" name="Text Box 54"/>
          <p:cNvSpPr txBox="1">
            <a:spLocks noChangeArrowheads="1"/>
          </p:cNvSpPr>
          <p:nvPr/>
        </p:nvSpPr>
        <p:spPr bwMode="auto">
          <a:xfrm>
            <a:off x="2932853" y="3906319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40%</a:t>
            </a:r>
          </a:p>
        </p:txBody>
      </p:sp>
      <p:sp>
        <p:nvSpPr>
          <p:cNvPr id="26679" name="AutoShape 55"/>
          <p:cNvSpPr>
            <a:spLocks noChangeArrowheads="1"/>
          </p:cNvSpPr>
          <p:nvPr/>
        </p:nvSpPr>
        <p:spPr bwMode="auto">
          <a:xfrm>
            <a:off x="1643433" y="4166729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80" name="AutoShape 56"/>
          <p:cNvSpPr>
            <a:spLocks noChangeArrowheads="1"/>
          </p:cNvSpPr>
          <p:nvPr/>
        </p:nvSpPr>
        <p:spPr bwMode="auto">
          <a:xfrm>
            <a:off x="2611591" y="4175607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81" name="Text Box 57"/>
          <p:cNvSpPr txBox="1">
            <a:spLocks noChangeArrowheads="1"/>
          </p:cNvSpPr>
          <p:nvPr/>
        </p:nvSpPr>
        <p:spPr bwMode="auto">
          <a:xfrm>
            <a:off x="2319722" y="4396582"/>
            <a:ext cx="68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1064nm</a:t>
            </a:r>
          </a:p>
        </p:txBody>
      </p:sp>
      <p:sp>
        <p:nvSpPr>
          <p:cNvPr id="26682" name="Text Box 58"/>
          <p:cNvSpPr txBox="1">
            <a:spLocks noChangeArrowheads="1"/>
          </p:cNvSpPr>
          <p:nvPr/>
        </p:nvSpPr>
        <p:spPr bwMode="auto">
          <a:xfrm>
            <a:off x="1610094" y="4368266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808nm</a:t>
            </a:r>
            <a:endParaRPr lang="en-US" altLang="ja-JP" sz="1200" dirty="0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3690148" y="4158731"/>
            <a:ext cx="1031875" cy="314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/>
              <a:t>Ti:Sapphire</a:t>
            </a:r>
          </a:p>
        </p:txBody>
      </p:sp>
      <p:sp>
        <p:nvSpPr>
          <p:cNvPr id="26688" name="AutoShape 64"/>
          <p:cNvSpPr>
            <a:spLocks noChangeArrowheads="1"/>
          </p:cNvSpPr>
          <p:nvPr/>
        </p:nvSpPr>
        <p:spPr bwMode="auto">
          <a:xfrm>
            <a:off x="3448497" y="4171431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89" name="AutoShape 65"/>
          <p:cNvSpPr>
            <a:spLocks noChangeArrowheads="1"/>
          </p:cNvSpPr>
          <p:nvPr/>
        </p:nvSpPr>
        <p:spPr bwMode="auto">
          <a:xfrm>
            <a:off x="4775792" y="4165411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91" name="Text Box 67"/>
          <p:cNvSpPr txBox="1">
            <a:spLocks noChangeArrowheads="1"/>
          </p:cNvSpPr>
          <p:nvPr/>
        </p:nvSpPr>
        <p:spPr bwMode="auto">
          <a:xfrm>
            <a:off x="3398681" y="4446422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532nm</a:t>
            </a:r>
            <a:endParaRPr lang="en-US" altLang="ja-JP" sz="1200" dirty="0"/>
          </a:p>
        </p:txBody>
      </p:sp>
      <p:sp>
        <p:nvSpPr>
          <p:cNvPr id="26692" name="Text Box 68"/>
          <p:cNvSpPr txBox="1">
            <a:spLocks noChangeArrowheads="1"/>
          </p:cNvSpPr>
          <p:nvPr/>
        </p:nvSpPr>
        <p:spPr bwMode="auto">
          <a:xfrm>
            <a:off x="4473046" y="4437988"/>
            <a:ext cx="608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800nm</a:t>
            </a:r>
          </a:p>
        </p:txBody>
      </p:sp>
      <p:sp>
        <p:nvSpPr>
          <p:cNvPr id="26701" name="Text Box 77"/>
          <p:cNvSpPr txBox="1">
            <a:spLocks noChangeArrowheads="1"/>
          </p:cNvSpPr>
          <p:nvPr/>
        </p:nvSpPr>
        <p:spPr bwMode="auto">
          <a:xfrm>
            <a:off x="3629645" y="3640913"/>
            <a:ext cx="1487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dirty="0">
                <a:solidFill>
                  <a:srgbClr val="FF0000"/>
                </a:solidFill>
              </a:rPr>
              <a:t>3μs, 40%</a:t>
            </a:r>
          </a:p>
        </p:txBody>
      </p:sp>
      <p:sp>
        <p:nvSpPr>
          <p:cNvPr id="26705" name="Text Box 81"/>
          <p:cNvSpPr txBox="1">
            <a:spLocks noChangeArrowheads="1"/>
          </p:cNvSpPr>
          <p:nvPr/>
        </p:nvSpPr>
        <p:spPr bwMode="auto">
          <a:xfrm>
            <a:off x="1622796" y="3711056"/>
            <a:ext cx="1601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τ=200μs, 40%</a:t>
            </a:r>
          </a:p>
        </p:txBody>
      </p:sp>
      <p:sp>
        <p:nvSpPr>
          <p:cNvPr id="26706" name="Rectangle 82"/>
          <p:cNvSpPr>
            <a:spLocks noChangeArrowheads="1"/>
          </p:cNvSpPr>
          <p:nvPr/>
        </p:nvSpPr>
        <p:spPr bwMode="auto">
          <a:xfrm>
            <a:off x="862383" y="3811069"/>
            <a:ext cx="2586114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710" name="Text Box 86"/>
          <p:cNvSpPr txBox="1">
            <a:spLocks noChangeArrowheads="1"/>
          </p:cNvSpPr>
          <p:nvPr/>
        </p:nvSpPr>
        <p:spPr bwMode="auto">
          <a:xfrm>
            <a:off x="116258" y="840904"/>
            <a:ext cx="23615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４準位レーザーで閾値が低い</a:t>
            </a:r>
            <a:endParaRPr lang="ja-JP" altLang="en-US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</a:t>
            </a:r>
            <a:r>
              <a:rPr lang="en-US" altLang="ja-JP" sz="1200" dirty="0" smtClean="0"/>
              <a:t> 808nm </a:t>
            </a:r>
            <a:r>
              <a:rPr lang="ja-JP" altLang="en-US" sz="1200" dirty="0" smtClean="0"/>
              <a:t>高出力</a:t>
            </a:r>
            <a:r>
              <a:rPr lang="en-US" altLang="ja-JP" sz="1200" dirty="0" smtClean="0"/>
              <a:t>LD</a:t>
            </a:r>
            <a:r>
              <a:rPr lang="ja-JP" altLang="en-US" sz="1200" dirty="0" smtClean="0"/>
              <a:t>が利用可</a:t>
            </a:r>
            <a:endParaRPr lang="en-US" altLang="ja-JP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大型結晶も製造可能</a:t>
            </a:r>
            <a:endParaRPr lang="ja-JP" altLang="en-US" sz="1200" dirty="0"/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ja-JP" altLang="en-US" sz="1200" dirty="0"/>
              <a:t>狭</a:t>
            </a:r>
            <a:r>
              <a:rPr lang="ja-JP" altLang="en-US" sz="1200" dirty="0" smtClean="0"/>
              <a:t>帯域 →</a:t>
            </a:r>
            <a:r>
              <a:rPr lang="ja-JP" altLang="en-US" sz="1200" dirty="0"/>
              <a:t> </a:t>
            </a:r>
            <a:r>
              <a:rPr lang="ja-JP" altLang="en-US" sz="1200" dirty="0" smtClean="0"/>
              <a:t>波形制御は不可能</a:t>
            </a:r>
            <a:endParaRPr lang="en-US" altLang="ja-JP" sz="1200" dirty="0" smtClean="0"/>
          </a:p>
        </p:txBody>
      </p:sp>
      <p:sp>
        <p:nvSpPr>
          <p:cNvPr id="26711" name="Text Box 87"/>
          <p:cNvSpPr txBox="1">
            <a:spLocks noChangeArrowheads="1"/>
          </p:cNvSpPr>
          <p:nvPr/>
        </p:nvSpPr>
        <p:spPr bwMode="auto">
          <a:xfrm>
            <a:off x="154358" y="2246211"/>
            <a:ext cx="235994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ja-JP" altLang="en-US" sz="1200" b="1" dirty="0">
                <a:solidFill>
                  <a:srgbClr val="00CC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広</a:t>
            </a:r>
            <a:r>
              <a:rPr lang="ja-JP" altLang="en-US" sz="1200" b="1" dirty="0" smtClean="0">
                <a:solidFill>
                  <a:srgbClr val="00CC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帯域 </a:t>
            </a:r>
            <a:r>
              <a:rPr lang="en-US" altLang="ja-JP" sz="1200" b="1" dirty="0" smtClean="0">
                <a:solidFill>
                  <a:srgbClr val="00CC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=&gt; </a:t>
            </a:r>
            <a:r>
              <a:rPr lang="ja-JP" altLang="en-US" sz="1200" b="1" dirty="0" smtClean="0">
                <a:solidFill>
                  <a:srgbClr val="00CC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波形制御が可能</a:t>
            </a:r>
            <a:endParaRPr lang="en-US" altLang="ja-JP" sz="1200" b="1" dirty="0" smtClean="0">
              <a:solidFill>
                <a:srgbClr val="00CC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ja-JP" altLang="en-US" sz="1200" b="1" dirty="0" smtClean="0">
                <a:solidFill>
                  <a:srgbClr val="33CC33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長い蛍光寿命 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=&gt; </a:t>
            </a:r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高出力化</a:t>
            </a:r>
            <a:endParaRPr lang="en-US" altLang="ja-JP" sz="12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ja-JP" altLang="en-US" sz="1200" b="1" dirty="0" smtClean="0">
                <a:solidFill>
                  <a:srgbClr val="33CC33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ファイバーレーザーの安定性</a:t>
            </a:r>
            <a:endParaRPr lang="en-US" altLang="ja-JP" sz="1200" b="1" dirty="0" smtClean="0">
              <a:solidFill>
                <a:srgbClr val="33CC33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量子効率が高い</a:t>
            </a:r>
            <a:endParaRPr lang="en-US" altLang="ja-JP" sz="12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ASE </a:t>
            </a:r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が起きる</a:t>
            </a:r>
            <a:endParaRPr lang="en-US" altLang="ja-JP" sz="12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３準位で閾値が高い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/>
            </a:r>
            <a:b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</a:b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 =&gt; </a:t>
            </a:r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ディスクレーザー</a:t>
            </a:r>
            <a:endParaRPr lang="ja-JP" altLang="en-US" sz="1200" dirty="0"/>
          </a:p>
        </p:txBody>
      </p:sp>
      <p:sp>
        <p:nvSpPr>
          <p:cNvPr id="26712" name="Text Box 88"/>
          <p:cNvSpPr txBox="1">
            <a:spLocks noChangeArrowheads="1"/>
          </p:cNvSpPr>
          <p:nvPr/>
        </p:nvSpPr>
        <p:spPr bwMode="auto">
          <a:xfrm>
            <a:off x="204444" y="4614227"/>
            <a:ext cx="36455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超広帯域</a:t>
            </a:r>
            <a:endParaRPr lang="ja-JP" altLang="en-US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ja-JP" altLang="en-US" sz="12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非常</a:t>
            </a:r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に高いダメージ閾値</a:t>
            </a:r>
            <a:endParaRPr lang="en-US" altLang="ja-JP" sz="12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ja-JP" altLang="en-US" sz="1200" dirty="0" smtClean="0"/>
              <a:t>クロスセクションが小さい</a:t>
            </a:r>
            <a:endParaRPr lang="ja-JP" altLang="en-US" sz="1200" dirty="0"/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ja-JP" altLang="en-US" sz="1200" dirty="0" smtClean="0"/>
              <a:t>短い蛍光寿命 </a:t>
            </a:r>
            <a:r>
              <a:rPr lang="en-US" altLang="ja-JP" sz="1200" dirty="0" smtClean="0"/>
              <a:t> =&gt;  Q</a:t>
            </a:r>
            <a:r>
              <a:rPr lang="ja-JP" altLang="en-US" sz="1200" dirty="0" smtClean="0"/>
              <a:t>スイッチレーザーが励起に必要</a:t>
            </a:r>
            <a:endParaRPr lang="ja-JP" altLang="en-US" sz="1200" dirty="0"/>
          </a:p>
        </p:txBody>
      </p:sp>
      <p:sp>
        <p:nvSpPr>
          <p:cNvPr id="26713" name="Text Box 89"/>
          <p:cNvSpPr txBox="1">
            <a:spLocks noChangeArrowheads="1"/>
          </p:cNvSpPr>
          <p:nvPr/>
        </p:nvSpPr>
        <p:spPr bwMode="auto">
          <a:xfrm>
            <a:off x="1045367" y="3811069"/>
            <a:ext cx="598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/>
              <a:t>Pump</a:t>
            </a:r>
          </a:p>
        </p:txBody>
      </p:sp>
      <p:sp>
        <p:nvSpPr>
          <p:cNvPr id="26715" name="AutoShape 91"/>
          <p:cNvSpPr>
            <a:spLocks/>
          </p:cNvSpPr>
          <p:nvPr/>
        </p:nvSpPr>
        <p:spPr bwMode="auto">
          <a:xfrm>
            <a:off x="2169001" y="4893031"/>
            <a:ext cx="152400" cy="304800"/>
          </a:xfrm>
          <a:prstGeom prst="rightBrace">
            <a:avLst>
              <a:gd name="adj1" fmla="val 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716" name="Text Box 92"/>
          <p:cNvSpPr txBox="1">
            <a:spLocks noChangeArrowheads="1"/>
          </p:cNvSpPr>
          <p:nvPr/>
        </p:nvSpPr>
        <p:spPr bwMode="auto">
          <a:xfrm>
            <a:off x="2262278" y="4893031"/>
            <a:ext cx="21587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TW</a:t>
            </a:r>
            <a:r>
              <a:rPr lang="ja-JP" altLang="en-US" sz="1400" dirty="0" smtClean="0"/>
              <a:t>レーザーは </a:t>
            </a:r>
            <a:r>
              <a:rPr lang="en-US" altLang="ja-JP" sz="1400" dirty="0" err="1" smtClean="0"/>
              <a:t>Ti</a:t>
            </a:r>
            <a:r>
              <a:rPr lang="en-US" altLang="ja-JP" sz="1400" dirty="0" smtClean="0"/>
              <a:t>-Sapphire</a:t>
            </a:r>
            <a:endParaRPr lang="ja-JP" altLang="en-US" sz="1400" dirty="0"/>
          </a:p>
        </p:txBody>
      </p:sp>
      <p:sp>
        <p:nvSpPr>
          <p:cNvPr id="107" name="Text Box 8"/>
          <p:cNvSpPr txBox="1">
            <a:spLocks noChangeArrowheads="1"/>
          </p:cNvSpPr>
          <p:nvPr/>
        </p:nvSpPr>
        <p:spPr bwMode="auto">
          <a:xfrm>
            <a:off x="4980883" y="2599790"/>
            <a:ext cx="1319592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SHG(520nm)</a:t>
            </a:r>
            <a:r>
              <a:rPr lang="ja-JP" altLang="en-US" sz="1200" dirty="0" smtClean="0"/>
              <a:t>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FHG(260nm)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5HG(208nm)   </a:t>
            </a:r>
            <a:r>
              <a:rPr lang="en-US" altLang="ja-JP" sz="1200" dirty="0" smtClean="0">
                <a:solidFill>
                  <a:srgbClr val="FF0000"/>
                </a:solidFill>
              </a:rPr>
              <a:t>3%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sp>
        <p:nvSpPr>
          <p:cNvPr id="110" name="Text Box 8"/>
          <p:cNvSpPr txBox="1">
            <a:spLocks noChangeArrowheads="1"/>
          </p:cNvSpPr>
          <p:nvPr/>
        </p:nvSpPr>
        <p:spPr bwMode="auto">
          <a:xfrm>
            <a:off x="5034852" y="3895888"/>
            <a:ext cx="1319592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SHG(400nm)</a:t>
            </a:r>
            <a:r>
              <a:rPr lang="ja-JP" altLang="en-US" sz="1200" dirty="0" smtClean="0"/>
              <a:t>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THG(266nm)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FHG(200nm) </a:t>
            </a:r>
            <a:r>
              <a:rPr lang="en-US" altLang="ja-JP" sz="1200" dirty="0" smtClean="0">
                <a:solidFill>
                  <a:srgbClr val="FF0000"/>
                </a:solidFill>
              </a:rPr>
              <a:t>10%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19" y="4653136"/>
            <a:ext cx="4194919" cy="209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角丸四角形 1"/>
          <p:cNvSpPr/>
          <p:nvPr/>
        </p:nvSpPr>
        <p:spPr>
          <a:xfrm>
            <a:off x="59679" y="1988840"/>
            <a:ext cx="6312521" cy="1689283"/>
          </a:xfrm>
          <a:prstGeom prst="round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8" name="Picture 3" descr="C:\home\autocorrelator\autocollirat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126" y="201239"/>
            <a:ext cx="1656833" cy="11600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4" name="角丸四角形 53"/>
          <p:cNvSpPr/>
          <p:nvPr/>
        </p:nvSpPr>
        <p:spPr>
          <a:xfrm>
            <a:off x="28501" y="534525"/>
            <a:ext cx="6312521" cy="1310299"/>
          </a:xfrm>
          <a:prstGeom prst="round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右矢印 2"/>
          <p:cNvSpPr/>
          <p:nvPr/>
        </p:nvSpPr>
        <p:spPr>
          <a:xfrm>
            <a:off x="6444208" y="1656472"/>
            <a:ext cx="216024" cy="221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60232" y="1556792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A-1 </a:t>
            </a:r>
            <a:r>
              <a:rPr kumimoji="1" lang="ja-JP" altLang="en-US" dirty="0" smtClean="0"/>
              <a:t>地上レーザーハット</a:t>
            </a:r>
            <a:endParaRPr kumimoji="1" lang="ja-JP" altLang="en-US" dirty="0"/>
          </a:p>
        </p:txBody>
      </p:sp>
      <p:sp>
        <p:nvSpPr>
          <p:cNvPr id="55" name="右矢印 54"/>
          <p:cNvSpPr/>
          <p:nvPr/>
        </p:nvSpPr>
        <p:spPr>
          <a:xfrm>
            <a:off x="6444208" y="2822682"/>
            <a:ext cx="216024" cy="221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660232" y="2728996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A-1 </a:t>
            </a:r>
            <a:r>
              <a:rPr kumimoji="1" lang="ja-JP" altLang="en-US" dirty="0" smtClean="0"/>
              <a:t>地下レーザーハット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29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71414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</a:t>
            </a:r>
            <a:r>
              <a:rPr lang="ja-JP" altLang="en-US" dirty="0" smtClean="0"/>
              <a:t>バンド</a:t>
            </a:r>
            <a:r>
              <a:rPr lang="en-US" altLang="ja-JP" dirty="0" smtClean="0"/>
              <a:t>RF</a:t>
            </a:r>
            <a:r>
              <a:rPr lang="ja-JP" altLang="en-US" dirty="0" smtClean="0"/>
              <a:t>電子銃による </a:t>
            </a:r>
            <a:r>
              <a:rPr lang="en-US" altLang="ja-JP" dirty="0" smtClean="0"/>
              <a:t>5 </a:t>
            </a:r>
            <a:r>
              <a:rPr lang="en-US" altLang="ja-JP" dirty="0" err="1" smtClean="0"/>
              <a:t>nC</a:t>
            </a:r>
            <a:r>
              <a:rPr lang="en-US" altLang="ja-JP" dirty="0" smtClean="0"/>
              <a:t> </a:t>
            </a:r>
            <a:r>
              <a:rPr lang="ja-JP" altLang="en-US" dirty="0" smtClean="0"/>
              <a:t>生成 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32" y="857232"/>
            <a:ext cx="8229600" cy="4525963"/>
          </a:xfrm>
        </p:spPr>
        <p:txBody>
          <a:bodyPr/>
          <a:lstStyle/>
          <a:p>
            <a:r>
              <a:rPr lang="ja-JP" altLang="en-US" dirty="0" smtClean="0"/>
              <a:t>空間電荷が主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 =&gt; 15-25 </a:t>
            </a:r>
            <a:r>
              <a:rPr lang="en-US" altLang="ja-JP" dirty="0" err="1" smtClean="0"/>
              <a:t>ps</a:t>
            </a:r>
            <a:r>
              <a:rPr lang="en-US" altLang="ja-JP" dirty="0" smtClean="0"/>
              <a:t> </a:t>
            </a:r>
            <a:r>
              <a:rPr lang="ja-JP" altLang="en-US" dirty="0" smtClean="0"/>
              <a:t>のパルス幅が必要</a:t>
            </a:r>
            <a:endParaRPr lang="en-US" altLang="ja-JP" dirty="0" smtClean="0"/>
          </a:p>
          <a:p>
            <a:r>
              <a:rPr lang="ja-JP" altLang="en-US" dirty="0" smtClean="0"/>
              <a:t>長期の安定運転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比較的低い</a:t>
            </a:r>
            <a:r>
              <a:rPr lang="en-US" altLang="ja-JP" dirty="0" smtClean="0"/>
              <a:t>RF</a:t>
            </a:r>
            <a:r>
              <a:rPr lang="ja-JP" altLang="en-US" dirty="0"/>
              <a:t>電界</a:t>
            </a:r>
            <a:r>
              <a:rPr lang="en-US" altLang="ja-JP" dirty="0" smtClean="0"/>
              <a:t> : &lt; 100MV/m</a:t>
            </a:r>
            <a:endParaRPr kumimoji="1" lang="en-US" altLang="ja-JP" dirty="0" smtClean="0"/>
          </a:p>
          <a:p>
            <a:r>
              <a:rPr lang="ja-JP" altLang="en-US" dirty="0" smtClean="0"/>
              <a:t>集束力が必要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RF</a:t>
            </a:r>
            <a:r>
              <a:rPr lang="ja-JP" altLang="en-US" dirty="0" smtClean="0"/>
              <a:t>電子銃からのビームをソレノイド集束でエミッタンス補償するは条件が難しい</a:t>
            </a:r>
            <a:endParaRPr kumimoji="1" lang="en-US" altLang="ja-JP" dirty="0" smtClean="0"/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RF</a:t>
            </a:r>
            <a:r>
              <a:rPr lang="ja-JP" altLang="en-US" b="1" dirty="0" smtClean="0">
                <a:solidFill>
                  <a:srgbClr val="FF0000"/>
                </a:solidFill>
              </a:rPr>
              <a:t>電界による集束力を用いる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0273" y="500042"/>
            <a:ext cx="3433759" cy="320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線コネクタ 6"/>
          <p:cNvCxnSpPr/>
          <p:nvPr/>
        </p:nvCxnSpPr>
        <p:spPr>
          <a:xfrm rot="5400000" flipH="1" flipV="1">
            <a:off x="6537339" y="2463793"/>
            <a:ext cx="1785156" cy="7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858148" y="2213760"/>
            <a:ext cx="63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Total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29520" y="2642388"/>
            <a:ext cx="141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</a:rPr>
              <a:t>Space charge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72396" y="285670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RF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3643306" y="5000636"/>
            <a:ext cx="714380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5720" y="5357826"/>
            <a:ext cx="78494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軸上結合空洞</a:t>
            </a:r>
            <a:r>
              <a:rPr lang="en-US" altLang="ja-JP" sz="2800" dirty="0" smtClean="0"/>
              <a:t>     :   </a:t>
            </a:r>
            <a:r>
              <a:rPr lang="ja-JP" altLang="en-US" sz="2800" dirty="0" smtClean="0"/>
              <a:t>例 </a:t>
            </a:r>
            <a:r>
              <a:rPr lang="en-US" altLang="ja-JP" sz="2800" dirty="0" smtClean="0"/>
              <a:t>BNL</a:t>
            </a:r>
            <a:r>
              <a:rPr lang="ja-JP" altLang="en-US" sz="2800" dirty="0" smtClean="0"/>
              <a:t>タイプ</a:t>
            </a:r>
            <a:r>
              <a:rPr lang="en-US" altLang="ja-JP" sz="2800" dirty="0" smtClean="0"/>
              <a:t> </a:t>
            </a:r>
          </a:p>
          <a:p>
            <a:r>
              <a:rPr lang="ja-JP" altLang="en-US" sz="2800" b="1" u="sng" dirty="0" smtClean="0">
                <a:solidFill>
                  <a:srgbClr val="FF0000"/>
                </a:solidFill>
              </a:rPr>
              <a:t>軸外結合空洞</a:t>
            </a:r>
            <a:r>
              <a:rPr lang="en-US" altLang="ja-JP" sz="2800" b="1" u="sng" dirty="0" smtClean="0">
                <a:solidFill>
                  <a:srgbClr val="FF0000"/>
                </a:solidFill>
              </a:rPr>
              <a:t>  :   Disk and washer / Side couple </a:t>
            </a:r>
            <a:r>
              <a:rPr lang="ja-JP" altLang="en-US" sz="2800" b="1" u="sng" dirty="0">
                <a:solidFill>
                  <a:srgbClr val="FF0000"/>
                </a:solidFill>
              </a:rPr>
              <a:t>等</a:t>
            </a:r>
            <a:r>
              <a:rPr lang="en-US" altLang="ja-JP" sz="2800" b="1" u="sng" dirty="0" smtClean="0">
                <a:solidFill>
                  <a:srgbClr val="FF0000"/>
                </a:solidFill>
              </a:rPr>
              <a:t> </a:t>
            </a:r>
            <a:endParaRPr kumimoji="1" lang="ja-JP" altLang="en-US" sz="2800" b="1" u="sng" dirty="0">
              <a:solidFill>
                <a:srgbClr val="FF0000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683568" y="5286388"/>
            <a:ext cx="1857388" cy="6429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755006" y="5286388"/>
            <a:ext cx="1785950" cy="571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385192" y="44624"/>
            <a:ext cx="8363272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ja-JP" sz="2400" dirty="0" err="1" smtClean="0">
                <a:latin typeface="ヒラギノ明朝 Pro W3"/>
                <a:ea typeface="ヒラギノ明朝 Pro W3"/>
                <a:cs typeface="ヒラギノ明朝 Pro W3"/>
              </a:rPr>
              <a:t>Nd:YAG</a:t>
            </a:r>
            <a:r>
              <a:rPr lang="ja-JP" altLang="en-US" sz="2400" dirty="0" smtClean="0">
                <a:latin typeface="ヒラギノ明朝 Pro W3"/>
                <a:ea typeface="ヒラギノ明朝 Pro W3"/>
                <a:cs typeface="ヒラギノ明朝 Pro W3"/>
              </a:rPr>
              <a:t>レーザーシステム </a:t>
            </a:r>
            <a:r>
              <a:rPr lang="en-US" altLang="ja-JP" sz="2400" dirty="0" smtClean="0">
                <a:latin typeface="ヒラギノ明朝 Pro W3"/>
                <a:ea typeface="ヒラギノ明朝 Pro W3"/>
                <a:cs typeface="ヒラギノ明朝 Pro W3"/>
              </a:rPr>
              <a:t>(A-1</a:t>
            </a:r>
            <a:r>
              <a:rPr lang="ja-JP" altLang="en-US" sz="2400" dirty="0" smtClean="0">
                <a:latin typeface="ヒラギノ明朝 Pro W3"/>
                <a:ea typeface="ヒラギノ明朝 Pro W3"/>
                <a:cs typeface="ヒラギノ明朝 Pro W3"/>
              </a:rPr>
              <a:t>地上</a:t>
            </a:r>
            <a:r>
              <a:rPr lang="en-US" altLang="ja-JP" sz="2400" dirty="0" smtClean="0">
                <a:latin typeface="ヒラギノ明朝 Pro W3"/>
                <a:ea typeface="ヒラギノ明朝 Pro W3"/>
                <a:cs typeface="ヒラギノ明朝 Pro W3"/>
              </a:rPr>
              <a:t>) </a:t>
            </a:r>
            <a:r>
              <a:rPr lang="ja-JP" altLang="en-US" sz="2400" dirty="0" smtClean="0">
                <a:latin typeface="ヒラギノ明朝 Pro W3"/>
                <a:ea typeface="ヒラギノ明朝 Pro W3"/>
                <a:cs typeface="ヒラギノ明朝 Pro W3"/>
              </a:rPr>
              <a:t>の発振器 </a:t>
            </a:r>
            <a:r>
              <a:rPr lang="en-US" altLang="ja-JP" sz="2400" dirty="0" smtClean="0">
                <a:latin typeface="ヒラギノ明朝 Pro W3"/>
                <a:ea typeface="ヒラギノ明朝 Pro W3"/>
                <a:cs typeface="ヒラギノ明朝 Pro W3"/>
              </a:rPr>
              <a:t>/ </a:t>
            </a:r>
            <a:r>
              <a:rPr lang="ja-JP" altLang="en-US" sz="2400" dirty="0" smtClean="0">
                <a:latin typeface="ヒラギノ明朝 Pro W3"/>
                <a:ea typeface="ヒラギノ明朝 Pro W3"/>
                <a:cs typeface="ヒラギノ明朝 Pro W3"/>
              </a:rPr>
              <a:t>増幅器 ２重化</a:t>
            </a:r>
            <a:endParaRPr kumimoji="1" lang="ja-JP" altLang="en-US" sz="2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754980" y="1586069"/>
            <a:ext cx="1640935" cy="61535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738308" y="1583650"/>
            <a:ext cx="1662635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Grating stretcher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(Transmission)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6895591" y="1698662"/>
            <a:ext cx="1708858" cy="36655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948264" y="1704439"/>
            <a:ext cx="1672254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SOA pulse picker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876256" y="2368931"/>
            <a:ext cx="1542784" cy="61535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922778" y="2366512"/>
            <a:ext cx="1475084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Yb single mode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 fiber amp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885872" y="3240605"/>
            <a:ext cx="1367446" cy="5469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673490" y="958915"/>
            <a:ext cx="1532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Wavelength selection</a:t>
            </a:r>
          </a:p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Center:1064nm</a:t>
            </a:r>
          </a:p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FWHM:0.5nm 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825965" y="1164031"/>
            <a:ext cx="1568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Repetition frequency </a:t>
            </a:r>
          </a:p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10.38 MHz</a:t>
            </a:r>
            <a:endParaRPr lang="ja-JP" altLang="en-US" sz="1200" i="1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25572" y="1505892"/>
            <a:ext cx="1846052" cy="75209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966829" y="3198350"/>
            <a:ext cx="1210588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EO module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pulse picker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2494882" y="2936488"/>
            <a:ext cx="2130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Repetition frequency 1-25Hz</a:t>
            </a:r>
            <a:endParaRPr lang="ja-JP" altLang="en-US" sz="1200" i="1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cxnSp>
        <p:nvCxnSpPr>
          <p:cNvPr id="86" name="直線矢印コネクタ 85"/>
          <p:cNvCxnSpPr/>
          <p:nvPr/>
        </p:nvCxnSpPr>
        <p:spPr>
          <a:xfrm rot="10800000">
            <a:off x="6393851" y="3533608"/>
            <a:ext cx="410234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6451170" y="1916126"/>
            <a:ext cx="444420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/>
          <p:cNvSpPr/>
          <p:nvPr/>
        </p:nvSpPr>
        <p:spPr>
          <a:xfrm>
            <a:off x="4579407" y="4523557"/>
            <a:ext cx="703605" cy="4076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4639228" y="4560358"/>
            <a:ext cx="579005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accent5">
                    <a:lumMod val="75000"/>
                  </a:schemeClr>
                </a:solidFill>
                <a:latin typeface="ヒラギノ明朝 Pro W3"/>
                <a:ea typeface="ヒラギノ明朝 Pro W3"/>
                <a:cs typeface="ヒラギノ明朝 Pro W3"/>
              </a:rPr>
              <a:t>SHG</a:t>
            </a:r>
          </a:p>
        </p:txBody>
      </p:sp>
      <p:cxnSp>
        <p:nvCxnSpPr>
          <p:cNvPr id="98" name="直線矢印コネクタ 97"/>
          <p:cNvCxnSpPr/>
          <p:nvPr/>
        </p:nvCxnSpPr>
        <p:spPr>
          <a:xfrm>
            <a:off x="7606698" y="2042973"/>
            <a:ext cx="1" cy="430027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直線矢印コネクタ 171"/>
          <p:cNvCxnSpPr/>
          <p:nvPr/>
        </p:nvCxnSpPr>
        <p:spPr>
          <a:xfrm rot="10800000">
            <a:off x="4321690" y="3535033"/>
            <a:ext cx="410234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直線矢印コネクタ 175"/>
          <p:cNvCxnSpPr/>
          <p:nvPr/>
        </p:nvCxnSpPr>
        <p:spPr>
          <a:xfrm rot="5400000">
            <a:off x="7362542" y="3120093"/>
            <a:ext cx="410234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>
            <a:off x="2439994" y="1916126"/>
            <a:ext cx="2256286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正方形/長方形 68"/>
          <p:cNvSpPr/>
          <p:nvPr/>
        </p:nvSpPr>
        <p:spPr>
          <a:xfrm>
            <a:off x="457200" y="1609679"/>
            <a:ext cx="1914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1064nm oscillator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(ANDi type)</a:t>
            </a:r>
            <a:endParaRPr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4800296" y="3119055"/>
            <a:ext cx="1572563" cy="75209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4731924" y="3222842"/>
            <a:ext cx="1709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Yb single mode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 fiber amp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571153" y="3181789"/>
            <a:ext cx="1577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Repetition frequency </a:t>
            </a:r>
          </a:p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114.24MHz</a:t>
            </a:r>
            <a:endParaRPr lang="ja-JP" altLang="en-US" sz="1200" i="1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524726" y="548680"/>
            <a:ext cx="1640935" cy="888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472369" y="581676"/>
            <a:ext cx="1734007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Menlo oscillator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(Commercial)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571153" y="1164031"/>
            <a:ext cx="1330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ヒラギノ明朝 Pro W3"/>
                <a:ea typeface="ヒラギノ明朝 Pro W3"/>
                <a:cs typeface="ヒラギノ明朝 Pro W3"/>
              </a:rPr>
              <a:t>λ</a:t>
            </a:r>
            <a:r>
              <a:rPr lang="en-US" altLang="en-US" sz="1200" dirty="0" smtClean="0">
                <a:latin typeface="ヒラギノ明朝 Pro W3"/>
                <a:ea typeface="ヒラギノ明朝 Pro W3"/>
                <a:cs typeface="ヒラギノ明朝 Pro W3"/>
              </a:rPr>
              <a:t>:</a:t>
            </a:r>
            <a:r>
              <a:rPr lang="en-US" altLang="ja-JP" sz="1200" dirty="0" smtClean="0">
                <a:latin typeface="ヒラギノ明朝 Pro W3"/>
                <a:ea typeface="ヒラギノ明朝 Pro W3"/>
                <a:cs typeface="ヒラギノ明朝 Pro W3"/>
              </a:rPr>
              <a:t>1015〜1055nm</a:t>
            </a:r>
            <a:endParaRPr lang="ja-JP" altLang="en-US" sz="12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2212088" y="1004495"/>
            <a:ext cx="444420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正方形/長方形 53"/>
          <p:cNvSpPr/>
          <p:nvPr/>
        </p:nvSpPr>
        <p:spPr>
          <a:xfrm>
            <a:off x="2690694" y="594262"/>
            <a:ext cx="1914424" cy="75209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2622322" y="698048"/>
            <a:ext cx="2051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1064nm generation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(SPM effect)</a:t>
            </a:r>
            <a:endParaRPr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524726" y="2326360"/>
            <a:ext cx="1640935" cy="888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395536" y="2359355"/>
            <a:ext cx="1899255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accent5">
                    <a:lumMod val="75000"/>
                  </a:schemeClr>
                </a:solidFill>
                <a:latin typeface="ヒラギノ明朝 Pro W3"/>
                <a:ea typeface="ヒラギノ明朝 Pro W3"/>
                <a:cs typeface="ヒラギノ明朝 Pro W3"/>
              </a:rPr>
              <a:t>Menlo oscillator</a:t>
            </a:r>
          </a:p>
          <a:p>
            <a:pPr algn="ctr"/>
            <a:r>
              <a:rPr lang="en-US" altLang="ja-JP" sz="1600" dirty="0" smtClean="0">
                <a:solidFill>
                  <a:schemeClr val="accent5">
                    <a:lumMod val="75000"/>
                  </a:schemeClr>
                </a:solidFill>
                <a:latin typeface="ヒラギノ明朝 Pro W3"/>
                <a:ea typeface="ヒラギノ明朝 Pro W3"/>
                <a:cs typeface="ヒラギノ明朝 Pro W3"/>
              </a:rPr>
              <a:t>(Commercial 12</a:t>
            </a:r>
            <a:r>
              <a:rPr lang="ja-JP" altLang="en-US" sz="1600" dirty="0" smtClean="0">
                <a:solidFill>
                  <a:schemeClr val="accent5">
                    <a:lumMod val="75000"/>
                  </a:schemeClr>
                </a:solidFill>
                <a:latin typeface="ヒラギノ明朝 Pro W3"/>
                <a:ea typeface="ヒラギノ明朝 Pro W3"/>
                <a:cs typeface="ヒラギノ明朝 Pro W3"/>
              </a:rPr>
              <a:t>月</a:t>
            </a:r>
            <a:r>
              <a:rPr lang="en-US" altLang="ja-JP" sz="1600" dirty="0" smtClean="0">
                <a:solidFill>
                  <a:schemeClr val="accent5">
                    <a:lumMod val="75000"/>
                  </a:schemeClr>
                </a:solidFill>
                <a:latin typeface="ヒラギノ明朝 Pro W3"/>
                <a:ea typeface="ヒラギノ明朝 Pro W3"/>
                <a:cs typeface="ヒラギノ明朝 Pro W3"/>
              </a:rPr>
              <a:t>)</a:t>
            </a:r>
          </a:p>
        </p:txBody>
      </p:sp>
      <p:sp>
        <p:nvSpPr>
          <p:cNvPr id="80" name="正方形/長方形 79"/>
          <p:cNvSpPr/>
          <p:nvPr/>
        </p:nvSpPr>
        <p:spPr>
          <a:xfrm>
            <a:off x="597220" y="2939039"/>
            <a:ext cx="13308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chemeClr val="accent5">
                    <a:lumMod val="75000"/>
                  </a:schemeClr>
                </a:solidFill>
                <a:latin typeface="ヒラギノ明朝 Pro W3"/>
                <a:ea typeface="ヒラギノ明朝 Pro W3"/>
                <a:cs typeface="ヒラギノ明朝 Pro W3"/>
              </a:rPr>
              <a:t>λ</a:t>
            </a:r>
            <a:r>
              <a:rPr lang="en-US" altLang="en-US" sz="1200" dirty="0" smtClean="0">
                <a:solidFill>
                  <a:schemeClr val="accent5">
                    <a:lumMod val="75000"/>
                  </a:schemeClr>
                </a:solidFill>
                <a:latin typeface="ヒラギノ明朝 Pro W3"/>
                <a:ea typeface="ヒラギノ明朝 Pro W3"/>
                <a:cs typeface="ヒラギノ明朝 Pro W3"/>
              </a:rPr>
              <a:t>:</a:t>
            </a:r>
            <a:r>
              <a:rPr lang="en-US" altLang="ja-JP" sz="1200" dirty="0" smtClean="0">
                <a:solidFill>
                  <a:schemeClr val="accent5">
                    <a:lumMod val="75000"/>
                  </a:schemeClr>
                </a:solidFill>
                <a:latin typeface="ヒラギノ明朝 Pro W3"/>
                <a:ea typeface="ヒラギノ明朝 Pro W3"/>
                <a:cs typeface="ヒラギノ明朝 Pro W3"/>
              </a:rPr>
              <a:t>1025〜1065nm</a:t>
            </a:r>
            <a:endParaRPr lang="ja-JP" altLang="en-US" sz="1200" dirty="0">
              <a:solidFill>
                <a:schemeClr val="accent5">
                  <a:lumMod val="75000"/>
                </a:schemeClr>
              </a:solidFill>
              <a:latin typeface="ヒラギノ明朝 Pro W3"/>
              <a:ea typeface="ヒラギノ明朝 Pro W3"/>
              <a:cs typeface="ヒラギノ明朝 Pro W3"/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 rot="16200000" flipH="1">
            <a:off x="2963471" y="2123382"/>
            <a:ext cx="1375283" cy="4983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>
          <a:xfrm rot="10800000" flipV="1">
            <a:off x="2250073" y="2779326"/>
            <a:ext cx="1397834" cy="2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正方形/長方形 112"/>
          <p:cNvSpPr/>
          <p:nvPr/>
        </p:nvSpPr>
        <p:spPr>
          <a:xfrm>
            <a:off x="3274772" y="1652803"/>
            <a:ext cx="752095" cy="54697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10" name="正方形/長方形 109"/>
          <p:cNvSpPr/>
          <p:nvPr/>
        </p:nvSpPr>
        <p:spPr>
          <a:xfrm>
            <a:off x="3251980" y="1635040"/>
            <a:ext cx="732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MEMS</a:t>
            </a:r>
          </a:p>
          <a:p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switch</a:t>
            </a:r>
            <a:endParaRPr lang="ja-JP" altLang="en-US" sz="1600" dirty="0"/>
          </a:p>
        </p:txBody>
      </p:sp>
      <p:sp>
        <p:nvSpPr>
          <p:cNvPr id="61" name="正方形/長方形 60"/>
          <p:cNvSpPr/>
          <p:nvPr/>
        </p:nvSpPr>
        <p:spPr>
          <a:xfrm>
            <a:off x="6922976" y="3243015"/>
            <a:ext cx="1367446" cy="61535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6934448" y="3258304"/>
            <a:ext cx="136447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ASE rejection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 grating pair</a:t>
            </a:r>
          </a:p>
        </p:txBody>
      </p:sp>
      <p:sp>
        <p:nvSpPr>
          <p:cNvPr id="81" name="正方形/長方形 80"/>
          <p:cNvSpPr/>
          <p:nvPr/>
        </p:nvSpPr>
        <p:spPr>
          <a:xfrm>
            <a:off x="2782098" y="4521051"/>
            <a:ext cx="703605" cy="4076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2865609" y="4557852"/>
            <a:ext cx="579005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SHG</a:t>
            </a:r>
          </a:p>
        </p:txBody>
      </p:sp>
      <p:sp>
        <p:nvSpPr>
          <p:cNvPr id="88" name="正方形/長方形 87"/>
          <p:cNvSpPr/>
          <p:nvPr/>
        </p:nvSpPr>
        <p:spPr>
          <a:xfrm>
            <a:off x="5481268" y="5230569"/>
            <a:ext cx="891591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RF GUN</a:t>
            </a:r>
          </a:p>
        </p:txBody>
      </p:sp>
      <p:cxnSp>
        <p:nvCxnSpPr>
          <p:cNvPr id="89" name="直線矢印コネクタ 88"/>
          <p:cNvCxnSpPr/>
          <p:nvPr/>
        </p:nvCxnSpPr>
        <p:spPr>
          <a:xfrm rot="10800000">
            <a:off x="5322732" y="4718141"/>
            <a:ext cx="410234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/>
          <p:cNvCxnSpPr/>
          <p:nvPr/>
        </p:nvCxnSpPr>
        <p:spPr>
          <a:xfrm rot="10800000" flipH="1">
            <a:off x="2346135" y="4716716"/>
            <a:ext cx="410234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/>
          <p:cNvCxnSpPr/>
          <p:nvPr/>
        </p:nvCxnSpPr>
        <p:spPr>
          <a:xfrm flipH="1">
            <a:off x="4019999" y="4757445"/>
            <a:ext cx="6868" cy="376907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/>
          <p:cNvSpPr/>
          <p:nvPr/>
        </p:nvSpPr>
        <p:spPr>
          <a:xfrm>
            <a:off x="5798444" y="4358095"/>
            <a:ext cx="1204998" cy="72151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5723939" y="4303355"/>
            <a:ext cx="13398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accent5">
                    <a:lumMod val="75000"/>
                  </a:schemeClr>
                </a:solidFill>
                <a:latin typeface="ヒラギノ明朝 Pro W3"/>
                <a:ea typeface="ヒラギノ明朝 Pro W3"/>
                <a:cs typeface="ヒラギノ明朝 Pro W3"/>
              </a:rPr>
              <a:t>2nd</a:t>
            </a:r>
          </a:p>
          <a:p>
            <a:pPr algn="ctr"/>
            <a:r>
              <a:rPr lang="en-US" altLang="ja-JP" sz="1600" dirty="0" smtClean="0">
                <a:solidFill>
                  <a:schemeClr val="accent5">
                    <a:lumMod val="75000"/>
                  </a:schemeClr>
                </a:solidFill>
                <a:latin typeface="ヒラギノ明朝 Pro W3"/>
                <a:ea typeface="ヒラギノ明朝 Pro W3"/>
                <a:cs typeface="ヒラギノ明朝 Pro W3"/>
              </a:rPr>
              <a:t>Nd:YAG amplifier Line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1045074" y="4358095"/>
            <a:ext cx="1204998" cy="72151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977662" y="4426465"/>
            <a:ext cx="13398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Nd:YAG amplifier Line</a:t>
            </a:r>
          </a:p>
        </p:txBody>
      </p:sp>
      <p:cxnSp>
        <p:nvCxnSpPr>
          <p:cNvPr id="7" name="カギ線コネクタ 6"/>
          <p:cNvCxnSpPr/>
          <p:nvPr/>
        </p:nvCxnSpPr>
        <p:spPr>
          <a:xfrm rot="16200000" flipH="1">
            <a:off x="4824217" y="2666177"/>
            <a:ext cx="570512" cy="2831348"/>
          </a:xfrm>
          <a:prstGeom prst="bentConnector3">
            <a:avLst>
              <a:gd name="adj1" fmla="val 44187"/>
            </a:avLst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 flipH="1">
            <a:off x="3504435" y="4727048"/>
            <a:ext cx="1067565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カギ線コネクタ 98"/>
          <p:cNvCxnSpPr/>
          <p:nvPr/>
        </p:nvCxnSpPr>
        <p:spPr>
          <a:xfrm rot="5400000">
            <a:off x="2166134" y="3111827"/>
            <a:ext cx="570512" cy="1922022"/>
          </a:xfrm>
          <a:prstGeom prst="bentConnector3">
            <a:avLst>
              <a:gd name="adj1" fmla="val 43356"/>
            </a:avLst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正方形/長方形 99"/>
          <p:cNvSpPr/>
          <p:nvPr/>
        </p:nvSpPr>
        <p:spPr>
          <a:xfrm>
            <a:off x="3675064" y="5157192"/>
            <a:ext cx="703605" cy="4076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3763384" y="5193993"/>
            <a:ext cx="569387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>
                <a:latin typeface="ヒラギノ明朝 Pro W3"/>
                <a:ea typeface="ヒラギノ明朝 Pro W3"/>
                <a:cs typeface="ヒラギノ明朝 Pro W3"/>
              </a:rPr>
              <a:t>F</a:t>
            </a:r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HG</a:t>
            </a:r>
          </a:p>
        </p:txBody>
      </p:sp>
      <p:cxnSp>
        <p:nvCxnSpPr>
          <p:cNvPr id="102" name="直線矢印コネクタ 101"/>
          <p:cNvCxnSpPr/>
          <p:nvPr/>
        </p:nvCxnSpPr>
        <p:spPr>
          <a:xfrm>
            <a:off x="4572000" y="5392770"/>
            <a:ext cx="791217" cy="0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正方形/長方形 67"/>
          <p:cNvSpPr/>
          <p:nvPr/>
        </p:nvSpPr>
        <p:spPr>
          <a:xfrm>
            <a:off x="136012" y="5683982"/>
            <a:ext cx="1486388" cy="8204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150521" y="5646850"/>
            <a:ext cx="1471878" cy="86177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Nd:YAG 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DPSS amplifier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φ2mm</a:t>
            </a:r>
          </a:p>
        </p:txBody>
      </p:sp>
      <p:sp>
        <p:nvSpPr>
          <p:cNvPr id="71" name="正方形/長方形 70"/>
          <p:cNvSpPr/>
          <p:nvPr/>
        </p:nvSpPr>
        <p:spPr>
          <a:xfrm>
            <a:off x="2124208" y="5688157"/>
            <a:ext cx="1452330" cy="8204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2138717" y="5651025"/>
            <a:ext cx="1471878" cy="86177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Nd:YAG 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DPSS amplifier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φ2mm</a:t>
            </a:r>
          </a:p>
        </p:txBody>
      </p:sp>
      <p:cxnSp>
        <p:nvCxnSpPr>
          <p:cNvPr id="73" name="直線矢印コネクタ 72"/>
          <p:cNvCxnSpPr/>
          <p:nvPr/>
        </p:nvCxnSpPr>
        <p:spPr>
          <a:xfrm>
            <a:off x="3601954" y="6111118"/>
            <a:ext cx="444420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正方形/長方形 73"/>
          <p:cNvSpPr/>
          <p:nvPr/>
        </p:nvSpPr>
        <p:spPr>
          <a:xfrm>
            <a:off x="4067564" y="5873510"/>
            <a:ext cx="1248149" cy="5469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4047897" y="5965967"/>
            <a:ext cx="1301958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err="1" smtClean="0">
                <a:latin typeface="ヒラギノ明朝 Pro W3"/>
                <a:ea typeface="ヒラギノ明朝 Pro W3"/>
                <a:cs typeface="ヒラギノ明朝 Pro W3"/>
              </a:rPr>
              <a:t>Pockels</a:t>
            </a:r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 cells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>
            <a:off x="5316739" y="6137552"/>
            <a:ext cx="444420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正方形/長方形 82"/>
          <p:cNvSpPr/>
          <p:nvPr/>
        </p:nvSpPr>
        <p:spPr>
          <a:xfrm>
            <a:off x="5777367" y="5725011"/>
            <a:ext cx="1394044" cy="8204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5748260" y="5687879"/>
            <a:ext cx="1471878" cy="86177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Nd:YAG 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DPSS amplifier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φ4mm</a:t>
            </a:r>
          </a:p>
        </p:txBody>
      </p:sp>
      <p:sp>
        <p:nvSpPr>
          <p:cNvPr id="95" name="正方形/長方形 94"/>
          <p:cNvSpPr/>
          <p:nvPr/>
        </p:nvSpPr>
        <p:spPr>
          <a:xfrm>
            <a:off x="7647648" y="5725011"/>
            <a:ext cx="1418891" cy="8204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96" name="正方形/長方形 95"/>
          <p:cNvSpPr/>
          <p:nvPr/>
        </p:nvSpPr>
        <p:spPr>
          <a:xfrm>
            <a:off x="7628696" y="5687879"/>
            <a:ext cx="1471878" cy="86177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Nd:YAG 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DPSS amplifier</a:t>
            </a:r>
          </a:p>
          <a:p>
            <a:pPr algn="ctr"/>
            <a:r>
              <a:rPr lang="en-US" altLang="ja-JP" sz="1600" dirty="0" smtClean="0">
                <a:latin typeface="ヒラギノ明朝 Pro W3"/>
                <a:ea typeface="ヒラギノ明朝 Pro W3"/>
                <a:cs typeface="ヒラギノ明朝 Pro W3"/>
              </a:rPr>
              <a:t>φ4mm</a:t>
            </a:r>
          </a:p>
        </p:txBody>
      </p:sp>
      <p:cxnSp>
        <p:nvCxnSpPr>
          <p:cNvPr id="103" name="直線矢印コネクタ 102"/>
          <p:cNvCxnSpPr/>
          <p:nvPr/>
        </p:nvCxnSpPr>
        <p:spPr>
          <a:xfrm>
            <a:off x="7187995" y="6142594"/>
            <a:ext cx="444420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正方形/長方形 103"/>
          <p:cNvSpPr/>
          <p:nvPr/>
        </p:nvSpPr>
        <p:spPr>
          <a:xfrm>
            <a:off x="3503834" y="5613175"/>
            <a:ext cx="23171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Single or Double Bunch selection</a:t>
            </a:r>
            <a:endParaRPr lang="ja-JP" altLang="en-US" sz="1200" i="1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cxnSp>
        <p:nvCxnSpPr>
          <p:cNvPr id="105" name="直線矢印コネクタ 104"/>
          <p:cNvCxnSpPr/>
          <p:nvPr/>
        </p:nvCxnSpPr>
        <p:spPr>
          <a:xfrm>
            <a:off x="1652860" y="6118766"/>
            <a:ext cx="444420" cy="1425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正方形/長方形 105"/>
          <p:cNvSpPr/>
          <p:nvPr/>
        </p:nvSpPr>
        <p:spPr>
          <a:xfrm>
            <a:off x="2458457" y="6541211"/>
            <a:ext cx="605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2 pass</a:t>
            </a:r>
            <a:endParaRPr lang="ja-JP" altLang="en-US" sz="1200" i="1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07" name="正方形/長方形 106"/>
          <p:cNvSpPr/>
          <p:nvPr/>
        </p:nvSpPr>
        <p:spPr>
          <a:xfrm>
            <a:off x="583830" y="6558356"/>
            <a:ext cx="605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2 pass</a:t>
            </a:r>
            <a:endParaRPr lang="ja-JP" altLang="en-US" sz="1200" i="1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08" name="正方形/長方形 107"/>
          <p:cNvSpPr/>
          <p:nvPr/>
        </p:nvSpPr>
        <p:spPr>
          <a:xfrm>
            <a:off x="6120795" y="6593137"/>
            <a:ext cx="605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2 pass</a:t>
            </a:r>
            <a:endParaRPr lang="ja-JP" altLang="en-US" sz="1200" i="1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09" name="正方形/長方形 108"/>
          <p:cNvSpPr/>
          <p:nvPr/>
        </p:nvSpPr>
        <p:spPr>
          <a:xfrm>
            <a:off x="7995422" y="6577599"/>
            <a:ext cx="6052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i="1" dirty="0" smtClean="0">
                <a:latin typeface="ヒラギノ明朝 Pro W3"/>
                <a:ea typeface="ヒラギノ明朝 Pro W3"/>
                <a:cs typeface="ヒラギノ明朝 Pro W3"/>
              </a:rPr>
              <a:t>2 pass</a:t>
            </a:r>
            <a:endParaRPr lang="ja-JP" altLang="en-US" sz="1200" i="1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3664" y="5646850"/>
            <a:ext cx="9065078" cy="11885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>
            <a:stCxn id="75" idx="2"/>
          </p:cNvCxnSpPr>
          <p:nvPr/>
        </p:nvCxnSpPr>
        <p:spPr>
          <a:xfrm flipH="1">
            <a:off x="1490379" y="5079613"/>
            <a:ext cx="157194" cy="533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stCxn id="94" idx="2"/>
          </p:cNvCxnSpPr>
          <p:nvPr/>
        </p:nvCxnSpPr>
        <p:spPr>
          <a:xfrm>
            <a:off x="6393850" y="5134352"/>
            <a:ext cx="332204" cy="434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9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 txBox="1">
            <a:spLocks/>
          </p:cNvSpPr>
          <p:nvPr/>
        </p:nvSpPr>
        <p:spPr>
          <a:xfrm>
            <a:off x="457200" y="152400"/>
            <a:ext cx="8229600" cy="972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ja-JP" altLang="en-US" sz="2800" dirty="0" smtClean="0">
                <a:latin typeface="ヒラギノ明朝 Pro W3"/>
                <a:ea typeface="ヒラギノ明朝 Pro W3"/>
                <a:cs typeface="ヒラギノ明朝 Pro W3"/>
              </a:rPr>
              <a:t>既存の </a:t>
            </a:r>
            <a:r>
              <a:rPr lang="en-US" altLang="ja-JP" sz="2800" dirty="0" smtClean="0">
                <a:latin typeface="ヒラギノ明朝 Pro W3"/>
                <a:ea typeface="ヒラギノ明朝 Pro W3"/>
                <a:cs typeface="ヒラギノ明朝 Pro W3"/>
              </a:rPr>
              <a:t>MENLO </a:t>
            </a:r>
            <a:r>
              <a:rPr lang="ja-JP" altLang="en-US" sz="2800" dirty="0" smtClean="0">
                <a:latin typeface="ヒラギノ明朝 Pro W3"/>
                <a:ea typeface="ヒラギノ明朝 Pro W3"/>
                <a:cs typeface="ヒラギノ明朝 Pro W3"/>
              </a:rPr>
              <a:t>発振器→</a:t>
            </a:r>
            <a:r>
              <a:rPr lang="en-US" altLang="ja-JP" sz="2800" dirty="0" smtClean="0">
                <a:latin typeface="ヒラギノ明朝 Pro W3"/>
                <a:ea typeface="ヒラギノ明朝 Pro W3"/>
                <a:cs typeface="ヒラギノ明朝 Pro W3"/>
              </a:rPr>
              <a:t>1064nm </a:t>
            </a:r>
            <a:r>
              <a:rPr lang="ja-JP" altLang="en-US" sz="2800" dirty="0" smtClean="0">
                <a:latin typeface="ヒラギノ明朝 Pro W3"/>
                <a:ea typeface="ヒラギノ明朝 Pro W3"/>
                <a:cs typeface="ヒラギノ明朝 Pro W3"/>
              </a:rPr>
              <a:t>生成</a:t>
            </a:r>
            <a:r>
              <a:rPr lang="en-US" altLang="ja-JP" sz="2800" dirty="0" smtClean="0">
                <a:latin typeface="ヒラギノ明朝 Pro W3"/>
                <a:ea typeface="ヒラギノ明朝 Pro W3"/>
                <a:cs typeface="ヒラギノ明朝 Pro W3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ja-JP" sz="2800" dirty="0" smtClean="0">
                <a:latin typeface="ヒラギノ明朝 Pro W3"/>
                <a:ea typeface="ヒラギノ明朝 Pro W3"/>
                <a:cs typeface="ヒラギノ明朝 Pro W3"/>
              </a:rPr>
              <a:t>Self Phase Modulation (SPM)</a:t>
            </a:r>
            <a:endParaRPr lang="ja-JP" altLang="en-US" sz="2800" baseline="30000" dirty="0" smtClean="0">
              <a:latin typeface="ヒラギノ明朝 Pro W3"/>
              <a:ea typeface="ヒラギノ明朝 Pro W3"/>
              <a:cs typeface="ヒラギノ明朝 Pro W3"/>
            </a:endParaRPr>
          </a:p>
        </p:txBody>
      </p:sp>
      <p:pic>
        <p:nvPicPr>
          <p:cNvPr id="28" name="図 27" descr="SCRN008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720" y="3200400"/>
            <a:ext cx="4450080" cy="3337560"/>
          </a:xfrm>
          <a:prstGeom prst="rect">
            <a:avLst/>
          </a:prstGeom>
        </p:spPr>
      </p:pic>
      <p:pic>
        <p:nvPicPr>
          <p:cNvPr id="21" name="図 20" descr="1064n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2" y="2961401"/>
            <a:ext cx="4508500" cy="3591799"/>
          </a:xfrm>
          <a:prstGeom prst="rect">
            <a:avLst/>
          </a:prstGeom>
        </p:spPr>
      </p:pic>
      <p:sp>
        <p:nvSpPr>
          <p:cNvPr id="15" name="円/楕円 14"/>
          <p:cNvSpPr/>
          <p:nvPr/>
        </p:nvSpPr>
        <p:spPr>
          <a:xfrm>
            <a:off x="3314696" y="4953000"/>
            <a:ext cx="440267" cy="1752600"/>
          </a:xfrm>
          <a:prstGeom prst="ellipse">
            <a:avLst/>
          </a:prstGeom>
          <a:noFill/>
          <a:ln w="190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正方形/長方形 29"/>
          <p:cNvSpPr/>
          <p:nvPr/>
        </p:nvSpPr>
        <p:spPr>
          <a:xfrm>
            <a:off x="3111497" y="6626423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  <a:latin typeface="ヒラギノ明朝 Pro W3"/>
                <a:ea typeface="ヒラギノ明朝 Pro W3"/>
                <a:cs typeface="ヒラギノ明朝 Pro W3"/>
              </a:rPr>
              <a:t>1064nm</a:t>
            </a:r>
            <a:endParaRPr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76858" y="1216223"/>
            <a:ext cx="1828800" cy="990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18507" y="1255692"/>
            <a:ext cx="1932528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>
                <a:latin typeface="ヒラギノ明朝 Pro W3"/>
                <a:ea typeface="ヒラギノ明朝 Pro W3"/>
                <a:cs typeface="ヒラギノ明朝 Pro W3"/>
              </a:rPr>
              <a:t>Menlo oscillator</a:t>
            </a:r>
          </a:p>
          <a:p>
            <a:pPr algn="ctr"/>
            <a:r>
              <a:rPr lang="en-US" altLang="ja-JP" dirty="0" smtClean="0">
                <a:latin typeface="ヒラギノ明朝 Pro W3"/>
                <a:ea typeface="ヒラギノ明朝 Pro W3"/>
                <a:cs typeface="ヒラギノ明朝 Pro W3"/>
              </a:rPr>
              <a:t>(Commercial)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228600" y="1902023"/>
            <a:ext cx="17235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ヒラギノ明朝 Pro W3"/>
                <a:ea typeface="ヒラギノ明朝 Pro W3"/>
                <a:cs typeface="ヒラギノ明朝 Pro W3"/>
              </a:rPr>
              <a:t>λ</a:t>
            </a:r>
            <a:r>
              <a:rPr lang="en-US" altLang="en-US" sz="1400" dirty="0" smtClean="0">
                <a:latin typeface="ヒラギノ明朝 Pro W3"/>
                <a:ea typeface="ヒラギノ明朝 Pro W3"/>
                <a:cs typeface="ヒラギノ明朝 Pro W3"/>
              </a:rPr>
              <a:t>:</a:t>
            </a:r>
            <a:r>
              <a:rPr lang="en-US" altLang="ja-JP" sz="1400" dirty="0" smtClean="0">
                <a:latin typeface="ヒラギノ明朝 Pro W3"/>
                <a:ea typeface="ヒラギノ明朝 Pro W3"/>
                <a:cs typeface="ヒラギノ明朝 Pro W3"/>
              </a:rPr>
              <a:t>1015〜1055nm</a:t>
            </a:r>
            <a:endParaRPr lang="ja-JP" altLang="en-US" sz="1400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2057400" y="1724223"/>
            <a:ext cx="495300" cy="158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2590800" y="1219200"/>
            <a:ext cx="1752600" cy="990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514600" y="1233101"/>
            <a:ext cx="1828800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>
                <a:latin typeface="ヒラギノ明朝 Pro W3"/>
                <a:ea typeface="ヒラギノ明朝 Pro W3"/>
                <a:cs typeface="ヒラギノ明朝 Pro W3"/>
              </a:rPr>
              <a:t>Grating pair</a:t>
            </a:r>
          </a:p>
          <a:p>
            <a:pPr algn="ctr"/>
            <a:r>
              <a:rPr lang="en-US" altLang="ja-JP" dirty="0" smtClean="0">
                <a:latin typeface="ヒラギノ明朝 Pro W3"/>
                <a:ea typeface="ヒラギノ明朝 Pro W3"/>
                <a:cs typeface="ヒラギノ明朝 Pro W3"/>
              </a:rPr>
              <a:t>(Dispersion</a:t>
            </a:r>
          </a:p>
          <a:p>
            <a:pPr algn="ctr"/>
            <a:r>
              <a:rPr lang="en-US" altLang="ja-JP" dirty="0" smtClean="0">
                <a:latin typeface="ヒラギノ明朝 Pro W3"/>
                <a:ea typeface="ヒラギノ明朝 Pro W3"/>
                <a:cs typeface="ヒラギノ明朝 Pro W3"/>
              </a:rPr>
              <a:t>compensation)</a:t>
            </a: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4419600" y="1725611"/>
            <a:ext cx="495300" cy="158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4991100" y="1219200"/>
            <a:ext cx="1828800" cy="990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914900" y="1535668"/>
            <a:ext cx="1981200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>
                <a:latin typeface="ヒラギノ明朝 Pro W3"/>
                <a:ea typeface="ヒラギノ明朝 Pro W3"/>
                <a:cs typeface="ヒラギノ明朝 Pro W3"/>
              </a:rPr>
              <a:t>Band pass filter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6896100" y="1725611"/>
            <a:ext cx="495300" cy="158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7467600" y="1219200"/>
            <a:ext cx="1295400" cy="990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明朝 Pro W3"/>
              <a:ea typeface="ヒラギノ明朝 Pro W3"/>
              <a:cs typeface="ヒラギノ明朝 Pro W3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577665" y="1518566"/>
            <a:ext cx="1066800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ja-JP" dirty="0" smtClean="0">
                <a:latin typeface="ヒラギノ明朝 Pro W3"/>
                <a:ea typeface="ヒラギノ明朝 Pro W3"/>
                <a:cs typeface="ヒラギノ明朝 Pro W3"/>
              </a:rPr>
              <a:t>YDFA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5410200" y="24384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ヒラギノ明朝 Pro W3"/>
                <a:ea typeface="ヒラギノ明朝 Pro W3"/>
                <a:cs typeface="ヒラギノ明朝 Pro W3"/>
              </a:rPr>
              <a:t>Self Phase Modulation (SPM)</a:t>
            </a:r>
            <a:r>
              <a:rPr lang="ja-JP" altLang="en-US" dirty="0" smtClean="0">
                <a:latin typeface="ヒラギノ明朝 Pro W3"/>
                <a:ea typeface="ヒラギノ明朝 Pro W3"/>
                <a:cs typeface="ヒラギノ明朝 Pro W3"/>
              </a:rPr>
              <a:t> を</a:t>
            </a:r>
            <a:endParaRPr lang="en-US" altLang="ja-JP" dirty="0" smtClean="0">
              <a:latin typeface="ヒラギノ明朝 Pro W3"/>
              <a:ea typeface="ヒラギノ明朝 Pro W3"/>
              <a:cs typeface="ヒラギノ明朝 Pro W3"/>
            </a:endParaRPr>
          </a:p>
          <a:p>
            <a:r>
              <a:rPr lang="en-US" altLang="ja-JP" dirty="0" err="1" smtClean="0">
                <a:latin typeface="ヒラギノ明朝 Pro W3"/>
                <a:ea typeface="ヒラギノ明朝 Pro W3"/>
                <a:cs typeface="ヒラギノ明朝 Pro W3"/>
              </a:rPr>
              <a:t>Yb</a:t>
            </a:r>
            <a:r>
              <a:rPr lang="en-US" altLang="ja-JP" dirty="0" smtClean="0">
                <a:latin typeface="ヒラギノ明朝 Pro W3"/>
                <a:ea typeface="ヒラギノ明朝 Pro W3"/>
                <a:cs typeface="ヒラギノ明朝 Pro W3"/>
              </a:rPr>
              <a:t>-Fiber</a:t>
            </a:r>
            <a:r>
              <a:rPr lang="ja-JP" altLang="en-US" dirty="0" smtClean="0">
                <a:latin typeface="ヒラギノ明朝 Pro W3"/>
                <a:ea typeface="ヒラギノ明朝 Pro W3"/>
                <a:cs typeface="ヒラギノ明朝 Pro W3"/>
              </a:rPr>
              <a:t>中で</a:t>
            </a:r>
            <a:r>
              <a:rPr lang="ja-JP" altLang="en-US" dirty="0" err="1" smtClean="0">
                <a:latin typeface="ヒラギノ明朝 Pro W3"/>
                <a:ea typeface="ヒラギノ明朝 Pro W3"/>
                <a:cs typeface="ヒラギノ明朝 Pro W3"/>
              </a:rPr>
              <a:t>起こしつつつ</a:t>
            </a:r>
            <a:r>
              <a:rPr lang="ja-JP" altLang="en-US" dirty="0" smtClean="0">
                <a:latin typeface="ヒラギノ明朝 Pro W3"/>
                <a:ea typeface="ヒラギノ明朝 Pro W3"/>
                <a:cs typeface="ヒラギノ明朝 Pro W3"/>
              </a:rPr>
              <a:t>増幅</a:t>
            </a:r>
            <a:endParaRPr lang="en-US" altLang="ja-JP" dirty="0" smtClean="0">
              <a:latin typeface="ヒラギノ明朝 Pro W3"/>
              <a:ea typeface="ヒラギノ明朝 Pro W3"/>
              <a:cs typeface="ヒラギノ明朝 Pro W3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rot="5400000" flipH="1" flipV="1">
            <a:off x="7372350" y="2076450"/>
            <a:ext cx="228600" cy="6477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05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432048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2</a:t>
            </a:r>
            <a:r>
              <a:rPr kumimoji="1" lang="ja-JP" altLang="en-US" sz="3200" dirty="0" smtClean="0"/>
              <a:t>倍波でのレーザーのビーム特性</a:t>
            </a:r>
            <a:endParaRPr kumimoji="1" lang="ja-JP" altLang="en-US" sz="32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346" y="909248"/>
            <a:ext cx="3562350" cy="268605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98134"/>
            <a:ext cx="4518811" cy="278370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979712" y="2708920"/>
            <a:ext cx="224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Pulse width: </a:t>
            </a:r>
          </a:p>
          <a:p>
            <a:r>
              <a:rPr kumimoji="1" lang="en-US" altLang="ja-JP" dirty="0" smtClean="0"/>
              <a:t>~17 </a:t>
            </a:r>
            <a:r>
              <a:rPr kumimoji="1" lang="en-US" altLang="ja-JP" dirty="0" err="1" smtClean="0"/>
              <a:t>ps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40628" y="548680"/>
            <a:ext cx="267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ビームプロファイル</a:t>
            </a:r>
            <a:r>
              <a:rPr lang="en-US" altLang="ja-JP" dirty="0" smtClean="0"/>
              <a:t>(</a:t>
            </a:r>
            <a:r>
              <a:rPr lang="ja-JP" altLang="en-US" dirty="0" smtClean="0"/>
              <a:t>現在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84744"/>
            <a:ext cx="4518811" cy="281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矢印コネクタ 8"/>
          <p:cNvCxnSpPr/>
          <p:nvPr/>
        </p:nvCxnSpPr>
        <p:spPr>
          <a:xfrm>
            <a:off x="2016288" y="2348880"/>
            <a:ext cx="100811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2051720" y="5445224"/>
            <a:ext cx="86409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835696" y="5589240"/>
            <a:ext cx="224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Pulse width: </a:t>
            </a:r>
          </a:p>
          <a:p>
            <a:r>
              <a:rPr kumimoji="1" lang="en-US" altLang="ja-JP" dirty="0" smtClean="0"/>
              <a:t>~15 </a:t>
            </a:r>
            <a:r>
              <a:rPr kumimoji="1" lang="en-US" altLang="ja-JP" dirty="0" err="1" smtClean="0"/>
              <a:t>ps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19872" y="1196752"/>
            <a:ext cx="1068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ANDi</a:t>
            </a:r>
            <a:r>
              <a:rPr kumimoji="1" lang="en-US" altLang="ja-JP" dirty="0" smtClean="0"/>
              <a:t> </a:t>
            </a:r>
          </a:p>
          <a:p>
            <a:r>
              <a:rPr lang="en-US" altLang="ja-JP" dirty="0" smtClean="0"/>
              <a:t>Oscillator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88590" y="4149080"/>
            <a:ext cx="153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MENLO </a:t>
            </a:r>
            <a:r>
              <a:rPr kumimoji="1" lang="en-US" altLang="ja-JP" dirty="0" smtClean="0"/>
              <a:t>+ SPM</a:t>
            </a:r>
          </a:p>
        </p:txBody>
      </p:sp>
      <p:pic>
        <p:nvPicPr>
          <p:cNvPr id="15" name="Picture 2" descr="D:\home\SkyDrive\InjG_meeting\170515\170509LaserProfileImage2D-3_#00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23" y="4101880"/>
            <a:ext cx="3562350" cy="26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5144346" y="3731175"/>
            <a:ext cx="356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ビームプロファイル</a:t>
            </a:r>
            <a:r>
              <a:rPr lang="en-US" altLang="ja-JP" dirty="0" smtClean="0"/>
              <a:t>(</a:t>
            </a:r>
            <a:r>
              <a:rPr lang="ja-JP" altLang="en-US" dirty="0" smtClean="0"/>
              <a:t>春運転時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7" name="上矢印 6"/>
          <p:cNvSpPr/>
          <p:nvPr/>
        </p:nvSpPr>
        <p:spPr>
          <a:xfrm>
            <a:off x="8244408" y="3645024"/>
            <a:ext cx="288032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11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9837"/>
            <a:ext cx="5040560" cy="448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C061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1644323"/>
            <a:ext cx="2871570" cy="2153866"/>
          </a:xfrm>
          <a:prstGeom prst="rect">
            <a:avLst/>
          </a:prstGeom>
        </p:spPr>
      </p:pic>
      <p:sp>
        <p:nvSpPr>
          <p:cNvPr id="6145" name="标题 158721"/>
          <p:cNvSpPr>
            <a:spLocks noGrp="1" noChangeArrowheads="1"/>
          </p:cNvSpPr>
          <p:nvPr>
            <p:ph type="title"/>
          </p:nvPr>
        </p:nvSpPr>
        <p:spPr>
          <a:xfrm>
            <a:off x="107505" y="116632"/>
            <a:ext cx="8879500" cy="648072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latin typeface="Arial" charset="0"/>
                <a:cs typeface="Arial" charset="0"/>
              </a:rPr>
              <a:t>VCSEL</a:t>
            </a:r>
            <a:r>
              <a:rPr lang="ja-JP" altLang="en-US" sz="3200" dirty="0" smtClean="0">
                <a:latin typeface="Arial" charset="0"/>
                <a:cs typeface="Arial" charset="0"/>
              </a:rPr>
              <a:t>タイプの </a:t>
            </a:r>
            <a:r>
              <a:rPr lang="en-US" altLang="ja-JP" sz="3200" dirty="0" err="1" smtClean="0">
                <a:latin typeface="Arial" charset="0"/>
                <a:cs typeface="Arial" charset="0"/>
              </a:rPr>
              <a:t>Nd:YAG</a:t>
            </a:r>
            <a:r>
              <a:rPr lang="en-US" altLang="ja-JP" sz="3200" dirty="0" smtClean="0">
                <a:latin typeface="Arial" charset="0"/>
                <a:cs typeface="Arial" charset="0"/>
              </a:rPr>
              <a:t> DPSS Module</a:t>
            </a:r>
            <a:r>
              <a:rPr lang="ja-JP" altLang="en-US" sz="3200" dirty="0" err="1" smtClean="0">
                <a:latin typeface="Arial" charset="0"/>
                <a:cs typeface="Arial" charset="0"/>
              </a:rPr>
              <a:t>への</a:t>
            </a:r>
            <a:r>
              <a:rPr lang="ja-JP" altLang="en-US" sz="3200" dirty="0" smtClean="0">
                <a:latin typeface="Arial" charset="0"/>
                <a:cs typeface="Arial" charset="0"/>
              </a:rPr>
              <a:t>置換</a:t>
            </a:r>
            <a:endParaRPr lang="zh-CN" altLang="en-US" sz="3200" dirty="0" smtClean="0">
              <a:latin typeface="Arial" charset="0"/>
              <a:cs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38537"/>
            <a:ext cx="6120680" cy="180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067944" y="3884855"/>
            <a:ext cx="5025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VCSEL </a:t>
            </a:r>
            <a:r>
              <a:rPr kumimoji="1" lang="ja-JP" altLang="en-US" dirty="0" smtClean="0"/>
              <a:t>タイプの </a:t>
            </a:r>
            <a:r>
              <a:rPr kumimoji="1" lang="en-US" altLang="ja-JP" dirty="0" smtClean="0"/>
              <a:t>LD </a:t>
            </a:r>
            <a:r>
              <a:rPr kumimoji="1" lang="ja-JP" altLang="en-US" dirty="0" smtClean="0"/>
              <a:t>の特徴</a:t>
            </a:r>
            <a:endParaRPr kumimoji="1" lang="en-US" altLang="ja-JP" dirty="0" smtClean="0"/>
          </a:p>
          <a:p>
            <a:pPr marL="285750" indent="-285750">
              <a:buFontTx/>
              <a:buChar char="-"/>
            </a:pPr>
            <a:r>
              <a:rPr lang="ja-JP" altLang="en-US" dirty="0" smtClean="0"/>
              <a:t>温度変化による影響が </a:t>
            </a:r>
            <a:r>
              <a:rPr lang="en-US" altLang="ja-JP" dirty="0" smtClean="0"/>
              <a:t>LD bar </a:t>
            </a:r>
            <a:r>
              <a:rPr lang="ja-JP" altLang="en-US" dirty="0" smtClean="0"/>
              <a:t>の </a:t>
            </a:r>
            <a:r>
              <a:rPr lang="en-US" altLang="ja-JP" dirty="0" smtClean="0"/>
              <a:t>1/5</a:t>
            </a:r>
          </a:p>
          <a:p>
            <a:pPr marL="285750" indent="-285750">
              <a:buFontTx/>
              <a:buChar char="-"/>
            </a:pPr>
            <a:r>
              <a:rPr lang="ja-JP" altLang="en-US" dirty="0" smtClean="0"/>
              <a:t>超長寿命</a:t>
            </a:r>
            <a:r>
              <a:rPr lang="en-US" altLang="ja-JP" dirty="0" smtClean="0"/>
              <a:t>(20G shot</a:t>
            </a:r>
            <a:r>
              <a:rPr lang="ja-JP" altLang="en-US" dirty="0" smtClean="0"/>
              <a:t> ⇔ 従来の</a:t>
            </a:r>
            <a:r>
              <a:rPr lang="en-US" altLang="ja-JP" dirty="0" smtClean="0"/>
              <a:t>LD bar </a:t>
            </a:r>
            <a:r>
              <a:rPr lang="ja-JP" altLang="en-US" dirty="0" smtClean="0"/>
              <a:t>は</a:t>
            </a:r>
            <a:r>
              <a:rPr lang="en-US" altLang="ja-JP" dirty="0" smtClean="0"/>
              <a:t>1G shot)</a:t>
            </a:r>
          </a:p>
          <a:p>
            <a:pPr marL="285750" indent="-285750">
              <a:buFontTx/>
              <a:buChar char="-"/>
            </a:pPr>
            <a:r>
              <a:rPr lang="ja-JP" altLang="en-US" dirty="0"/>
              <a:t>狭</a:t>
            </a:r>
            <a:r>
              <a:rPr lang="ja-JP" altLang="en-US" dirty="0" smtClean="0"/>
              <a:t>帯域</a:t>
            </a:r>
            <a:r>
              <a:rPr lang="en-US" altLang="ja-JP" dirty="0" smtClean="0"/>
              <a:t>(1nm</a:t>
            </a:r>
            <a:r>
              <a:rPr lang="ja-JP" altLang="en-US" dirty="0" smtClean="0"/>
              <a:t>幅</a:t>
            </a:r>
            <a:r>
              <a:rPr lang="en-US" altLang="ja-JP" dirty="0" smtClean="0"/>
              <a:t>)</a:t>
            </a:r>
            <a:r>
              <a:rPr lang="ja-JP" altLang="en-US" dirty="0" smtClean="0"/>
              <a:t>で </a:t>
            </a:r>
            <a:r>
              <a:rPr lang="en-US" altLang="ja-JP" dirty="0" err="1" smtClean="0"/>
              <a:t>Nd</a:t>
            </a:r>
            <a:r>
              <a:rPr lang="en-US" altLang="ja-JP" dirty="0" smtClean="0"/>
              <a:t> </a:t>
            </a:r>
            <a:r>
              <a:rPr lang="ja-JP" altLang="en-US" dirty="0" smtClean="0"/>
              <a:t>の</a:t>
            </a:r>
            <a:r>
              <a:rPr lang="en-US" altLang="ja-JP" dirty="0" smtClean="0"/>
              <a:t>808nm </a:t>
            </a:r>
            <a:r>
              <a:rPr lang="ja-JP" altLang="en-US" dirty="0" smtClean="0"/>
              <a:t>励起にフィット</a:t>
            </a:r>
            <a:endParaRPr kumimoji="1" lang="en-US" altLang="ja-JP" dirty="0" smtClean="0"/>
          </a:p>
        </p:txBody>
      </p:sp>
      <p:sp>
        <p:nvSpPr>
          <p:cNvPr id="2" name="正方形/長方形 1"/>
          <p:cNvSpPr/>
          <p:nvPr/>
        </p:nvSpPr>
        <p:spPr>
          <a:xfrm>
            <a:off x="1763688" y="773853"/>
            <a:ext cx="1253994" cy="42484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>
            <a:stCxn id="2" idx="2"/>
          </p:cNvCxnSpPr>
          <p:nvPr/>
        </p:nvCxnSpPr>
        <p:spPr>
          <a:xfrm>
            <a:off x="2390685" y="5022325"/>
            <a:ext cx="338965" cy="78293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>
            <a:off x="899592" y="4938537"/>
            <a:ext cx="2808312" cy="947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9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39" y="1208600"/>
            <a:ext cx="5492745" cy="3128952"/>
          </a:xfrm>
          <a:prstGeom prst="rect">
            <a:avLst/>
          </a:prstGeom>
        </p:spPr>
      </p:pic>
      <p:pic>
        <p:nvPicPr>
          <p:cNvPr id="6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4542312"/>
            <a:ext cx="8117634" cy="2255618"/>
          </a:xfrm>
          <a:prstGeom prst="rect">
            <a:avLst/>
          </a:prstGeom>
        </p:spPr>
      </p:pic>
      <p:sp>
        <p:nvSpPr>
          <p:cNvPr id="7" name="标题 158721"/>
          <p:cNvSpPr>
            <a:spLocks noGrp="1" noChangeArrowheads="1"/>
          </p:cNvSpPr>
          <p:nvPr>
            <p:ph type="title"/>
          </p:nvPr>
        </p:nvSpPr>
        <p:spPr>
          <a:xfrm>
            <a:off x="107505" y="116632"/>
            <a:ext cx="8879500" cy="648072"/>
          </a:xfrm>
        </p:spPr>
        <p:txBody>
          <a:bodyPr>
            <a:noAutofit/>
          </a:bodyPr>
          <a:lstStyle/>
          <a:p>
            <a:r>
              <a:rPr lang="ja-JP" altLang="en-US" sz="3200" dirty="0" smtClean="0">
                <a:latin typeface="Arial" charset="0"/>
                <a:cs typeface="Arial" charset="0"/>
              </a:rPr>
              <a:t>プロファイル改善のための空間フィルター</a:t>
            </a:r>
            <a:endParaRPr lang="zh-CN" altLang="en-US" sz="32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Phase-III </a:t>
            </a:r>
            <a:r>
              <a:rPr lang="ja-JP" altLang="en-US" dirty="0"/>
              <a:t>用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Yb:YAG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レーザー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29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594" y="1508786"/>
            <a:ext cx="2688299" cy="2016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8" y="4296243"/>
            <a:ext cx="4257082" cy="2432618"/>
          </a:xfrm>
          <a:prstGeom prst="rect">
            <a:avLst/>
          </a:prstGeom>
        </p:spPr>
      </p:pic>
      <p:sp>
        <p:nvSpPr>
          <p:cNvPr id="8" name="标题 158721"/>
          <p:cNvSpPr>
            <a:spLocks noGrp="1" noChangeArrowheads="1"/>
          </p:cNvSpPr>
          <p:nvPr>
            <p:ph type="title"/>
          </p:nvPr>
        </p:nvSpPr>
        <p:spPr>
          <a:xfrm>
            <a:off x="107505" y="116632"/>
            <a:ext cx="8879500" cy="648072"/>
          </a:xfrm>
        </p:spPr>
        <p:txBody>
          <a:bodyPr>
            <a:noAutofit/>
          </a:bodyPr>
          <a:lstStyle/>
          <a:p>
            <a:r>
              <a:rPr lang="en-US" altLang="zh-CN" sz="3200" dirty="0" err="1" smtClean="0">
                <a:latin typeface="Arial" charset="0"/>
                <a:cs typeface="Arial" charset="0"/>
              </a:rPr>
              <a:t>Yb:YAG</a:t>
            </a:r>
            <a:r>
              <a:rPr lang="en-US" altLang="zh-CN" sz="3200" dirty="0" smtClean="0">
                <a:latin typeface="Arial" charset="0"/>
                <a:cs typeface="Arial" charset="0"/>
              </a:rPr>
              <a:t> </a:t>
            </a:r>
            <a:r>
              <a:rPr lang="ja-JP" altLang="en-US" sz="3200" dirty="0" smtClean="0">
                <a:latin typeface="Arial" charset="0"/>
                <a:cs typeface="Arial" charset="0"/>
              </a:rPr>
              <a:t>ディスクレーザー増幅器</a:t>
            </a:r>
            <a:endParaRPr lang="zh-CN" altLang="en-US" sz="3200" dirty="0" smtClean="0">
              <a:latin typeface="Arial" charset="0"/>
              <a:cs typeface="Arial" charset="0"/>
            </a:endParaRPr>
          </a:p>
        </p:txBody>
      </p:sp>
      <p:grpSp>
        <p:nvGrpSpPr>
          <p:cNvPr id="9" name="グループ化 8"/>
          <p:cNvGrpSpPr>
            <a:grpSpLocks/>
          </p:cNvGrpSpPr>
          <p:nvPr/>
        </p:nvGrpSpPr>
        <p:grpSpPr bwMode="auto">
          <a:xfrm rot="4290211">
            <a:off x="4715107" y="922240"/>
            <a:ext cx="1068571" cy="1526696"/>
            <a:chOff x="7468750" y="2430986"/>
            <a:chExt cx="1404068" cy="2028999"/>
          </a:xfrm>
        </p:grpSpPr>
        <p:sp>
          <p:nvSpPr>
            <p:cNvPr id="33" name="二等辺三角形 32"/>
            <p:cNvSpPr/>
            <p:nvPr/>
          </p:nvSpPr>
          <p:spPr>
            <a:xfrm rot="9099204">
              <a:off x="8318681" y="3268219"/>
              <a:ext cx="554137" cy="1191766"/>
            </a:xfrm>
            <a:prstGeom prst="triangle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角丸四角形 33"/>
            <p:cNvSpPr/>
            <p:nvPr/>
          </p:nvSpPr>
          <p:spPr>
            <a:xfrm rot="9160547">
              <a:off x="7866517" y="2644461"/>
              <a:ext cx="485862" cy="720455"/>
            </a:xfrm>
            <a:prstGeom prst="round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AutoShape 31"/>
            <p:cNvSpPr>
              <a:spLocks noChangeArrowheads="1"/>
            </p:cNvSpPr>
            <p:nvPr/>
          </p:nvSpPr>
          <p:spPr bwMode="auto">
            <a:xfrm rot="3692509">
              <a:off x="8083536" y="2540074"/>
              <a:ext cx="81864" cy="895350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6" name="AutoShape 31"/>
            <p:cNvSpPr>
              <a:spLocks noChangeArrowheads="1"/>
            </p:cNvSpPr>
            <p:nvPr/>
          </p:nvSpPr>
          <p:spPr bwMode="auto">
            <a:xfrm rot="3692509">
              <a:off x="8238166" y="2866090"/>
              <a:ext cx="81864" cy="895350"/>
            </a:xfrm>
            <a:prstGeom prst="flowChartTerminator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7" name="Rectangle 38"/>
            <p:cNvSpPr>
              <a:spLocks noChangeArrowheads="1"/>
            </p:cNvSpPr>
            <p:nvPr/>
          </p:nvSpPr>
          <p:spPr bwMode="auto">
            <a:xfrm rot="19974426">
              <a:off x="7468750" y="2430986"/>
              <a:ext cx="824435" cy="287337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dirty="0"/>
                <a:t>LD</a:t>
              </a:r>
              <a:endParaRPr lang="ja-JP" altLang="en-US" dirty="0"/>
            </a:p>
          </p:txBody>
        </p:sp>
      </p:grpSp>
      <p:sp>
        <p:nvSpPr>
          <p:cNvPr id="10" name="正方形/長方形 9"/>
          <p:cNvSpPr/>
          <p:nvPr/>
        </p:nvSpPr>
        <p:spPr bwMode="auto">
          <a:xfrm rot="5400000">
            <a:off x="5020273" y="2729061"/>
            <a:ext cx="2641600" cy="19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dirty="0"/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 rot="10800000">
            <a:off x="4589267" y="2274242"/>
            <a:ext cx="144463" cy="2889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cxnSp>
        <p:nvCxnSpPr>
          <p:cNvPr id="13" name="直線矢印コネクタ 12"/>
          <p:cNvCxnSpPr/>
          <p:nvPr/>
        </p:nvCxnSpPr>
        <p:spPr bwMode="auto">
          <a:xfrm flipH="1" flipV="1">
            <a:off x="6314817" y="3861741"/>
            <a:ext cx="1865375" cy="31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5"/>
          <p:cNvSpPr>
            <a:spLocks noChangeArrowheads="1"/>
          </p:cNvSpPr>
          <p:nvPr/>
        </p:nvSpPr>
        <p:spPr bwMode="auto">
          <a:xfrm rot="8100000">
            <a:off x="6251399" y="3745321"/>
            <a:ext cx="52387" cy="277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 rot="8100000">
            <a:off x="6405367" y="2844155"/>
            <a:ext cx="52388" cy="277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cxnSp>
        <p:nvCxnSpPr>
          <p:cNvPr id="16" name="直線矢印コネクタ 15"/>
          <p:cNvCxnSpPr/>
          <p:nvPr/>
        </p:nvCxnSpPr>
        <p:spPr bwMode="auto">
          <a:xfrm rot="5400000" flipH="1" flipV="1">
            <a:off x="5918005" y="3412480"/>
            <a:ext cx="849312" cy="5556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endCxn id="11" idx="1"/>
          </p:cNvCxnSpPr>
          <p:nvPr/>
        </p:nvCxnSpPr>
        <p:spPr bwMode="auto">
          <a:xfrm rot="5400000" flipH="1">
            <a:off x="5253636" y="1898799"/>
            <a:ext cx="596900" cy="163671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31"/>
          <p:cNvSpPr>
            <a:spLocks noChangeArrowheads="1"/>
          </p:cNvSpPr>
          <p:nvPr/>
        </p:nvSpPr>
        <p:spPr bwMode="auto">
          <a:xfrm rot="9559725">
            <a:off x="5513495" y="1938976"/>
            <a:ext cx="83095" cy="410585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 rot="2700000">
            <a:off x="6710960" y="3311673"/>
            <a:ext cx="58738" cy="473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cxnSp>
        <p:nvCxnSpPr>
          <p:cNvPr id="20" name="直線矢印コネクタ 19"/>
          <p:cNvCxnSpPr>
            <a:stCxn id="11" idx="1"/>
          </p:cNvCxnSpPr>
          <p:nvPr/>
        </p:nvCxnSpPr>
        <p:spPr bwMode="auto">
          <a:xfrm rot="5400000" flipH="1" flipV="1">
            <a:off x="5425880" y="1116955"/>
            <a:ext cx="609600" cy="19939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 bwMode="auto">
          <a:xfrm rot="5400000">
            <a:off x="5886255" y="2650480"/>
            <a:ext cx="168275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endCxn id="11" idx="1"/>
          </p:cNvCxnSpPr>
          <p:nvPr/>
        </p:nvCxnSpPr>
        <p:spPr bwMode="auto">
          <a:xfrm rot="5400000" flipH="1">
            <a:off x="5167117" y="1985317"/>
            <a:ext cx="1073150" cy="19399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5"/>
          <p:cNvSpPr>
            <a:spLocks noChangeArrowheads="1"/>
          </p:cNvSpPr>
          <p:nvPr/>
        </p:nvSpPr>
        <p:spPr bwMode="auto">
          <a:xfrm rot="8100000">
            <a:off x="6654605" y="1496367"/>
            <a:ext cx="61912" cy="509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 rot="8100000">
            <a:off x="6462517" y="2472680"/>
            <a:ext cx="52388" cy="277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cxnSp>
        <p:nvCxnSpPr>
          <p:cNvPr id="25" name="直線矢印コネクタ 24"/>
          <p:cNvCxnSpPr>
            <a:stCxn id="11" idx="1"/>
          </p:cNvCxnSpPr>
          <p:nvPr/>
        </p:nvCxnSpPr>
        <p:spPr bwMode="auto">
          <a:xfrm rot="5400000" flipH="1" flipV="1">
            <a:off x="5320311" y="1139974"/>
            <a:ext cx="692150" cy="186531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 bwMode="auto">
          <a:xfrm rot="5400000">
            <a:off x="6151367" y="2086917"/>
            <a:ext cx="819150" cy="889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 bwMode="auto">
          <a:xfrm rot="5400000" flipV="1">
            <a:off x="7044336" y="2005161"/>
            <a:ext cx="0" cy="107156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 bwMode="auto">
          <a:xfrm rot="5400000">
            <a:off x="5761635" y="2609998"/>
            <a:ext cx="1763713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95"/>
          <p:cNvSpPr txBox="1">
            <a:spLocks noChangeArrowheads="1"/>
          </p:cNvSpPr>
          <p:nvPr/>
        </p:nvSpPr>
        <p:spPr bwMode="auto">
          <a:xfrm rot="5400000">
            <a:off x="5865617" y="2667942"/>
            <a:ext cx="7286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/>
              <a:t>1pass</a:t>
            </a:r>
            <a:endParaRPr lang="ja-JP" altLang="en-US" sz="1200"/>
          </a:p>
        </p:txBody>
      </p:sp>
      <p:sp>
        <p:nvSpPr>
          <p:cNvPr id="30" name="テキスト ボックス 95"/>
          <p:cNvSpPr txBox="1">
            <a:spLocks noChangeArrowheads="1"/>
          </p:cNvSpPr>
          <p:nvPr/>
        </p:nvSpPr>
        <p:spPr bwMode="auto">
          <a:xfrm rot="5400000">
            <a:off x="6456961" y="3195786"/>
            <a:ext cx="1090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 smtClean="0"/>
              <a:t>10-15pass</a:t>
            </a:r>
            <a:endParaRPr lang="ja-JP" altLang="en-US" sz="1200" dirty="0"/>
          </a:p>
        </p:txBody>
      </p:sp>
      <p:sp>
        <p:nvSpPr>
          <p:cNvPr id="31" name="AutoShape 31"/>
          <p:cNvSpPr>
            <a:spLocks noChangeArrowheads="1"/>
          </p:cNvSpPr>
          <p:nvPr/>
        </p:nvSpPr>
        <p:spPr bwMode="auto">
          <a:xfrm rot="12473878">
            <a:off x="5969124" y="2774564"/>
            <a:ext cx="73709" cy="439393"/>
          </a:xfrm>
          <a:prstGeom prst="flowChartTerminator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32" name="上下矢印 31"/>
          <p:cNvSpPr/>
          <p:nvPr/>
        </p:nvSpPr>
        <p:spPr>
          <a:xfrm rot="4497575">
            <a:off x="6366204" y="1317297"/>
            <a:ext cx="195005" cy="31992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2316" y="809171"/>
            <a:ext cx="3048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Yb:YAG</a:t>
            </a:r>
            <a:r>
              <a:rPr lang="ja-JP" altLang="en-US" dirty="0" smtClean="0"/>
              <a:t>結晶のインジウム接合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86712" y="4296243"/>
            <a:ext cx="363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Yb:YAG</a:t>
            </a:r>
            <a:r>
              <a:rPr lang="en-US" altLang="ja-JP" dirty="0" smtClean="0"/>
              <a:t> </a:t>
            </a:r>
            <a:r>
              <a:rPr lang="ja-JP" altLang="en-US" dirty="0" smtClean="0"/>
              <a:t>室温接合 </a:t>
            </a:r>
            <a:r>
              <a:rPr lang="en-US" altLang="ja-JP" dirty="0" smtClean="0"/>
              <a:t>(</a:t>
            </a:r>
            <a:r>
              <a:rPr lang="ja-JP" altLang="en-US" dirty="0" smtClean="0"/>
              <a:t>中央大学の協力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19896" y="692696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マルチパスによる高ゲイン増幅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299834" y="6300028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Wavelength (nm)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720113" y="4005064"/>
            <a:ext cx="5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gain</a:t>
            </a:r>
            <a:endParaRPr kumimoji="1" lang="ja-JP" altLang="en-US" dirty="0"/>
          </a:p>
        </p:txBody>
      </p:sp>
      <p:graphicFrame>
        <p:nvGraphicFramePr>
          <p:cNvPr id="42" name="グラフ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356429"/>
              </p:ext>
            </p:extLst>
          </p:nvPr>
        </p:nvGraphicFramePr>
        <p:xfrm>
          <a:off x="4911263" y="3879205"/>
          <a:ext cx="4182007" cy="2549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76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4800600" cy="3352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064"/>
            <a:ext cx="4421023" cy="2510146"/>
          </a:xfrm>
          <a:prstGeom prst="rect">
            <a:avLst/>
          </a:prstGeom>
        </p:spPr>
      </p:pic>
      <p:sp>
        <p:nvSpPr>
          <p:cNvPr id="7" name="标题 158721"/>
          <p:cNvSpPr>
            <a:spLocks noGrp="1" noChangeArrowheads="1"/>
          </p:cNvSpPr>
          <p:nvPr>
            <p:ph type="title"/>
          </p:nvPr>
        </p:nvSpPr>
        <p:spPr>
          <a:xfrm>
            <a:off x="107505" y="116632"/>
            <a:ext cx="8879500" cy="648072"/>
          </a:xfrm>
        </p:spPr>
        <p:txBody>
          <a:bodyPr>
            <a:noAutofit/>
          </a:bodyPr>
          <a:lstStyle/>
          <a:p>
            <a:r>
              <a:rPr lang="en-US" altLang="zh-CN" sz="3200" dirty="0" err="1" smtClean="0">
                <a:latin typeface="Arial" charset="0"/>
                <a:cs typeface="Arial" charset="0"/>
              </a:rPr>
              <a:t>Yb:YAG</a:t>
            </a:r>
            <a:r>
              <a:rPr lang="en-US" altLang="zh-CN" sz="3200" dirty="0" smtClean="0">
                <a:latin typeface="Arial" charset="0"/>
                <a:cs typeface="Arial" charset="0"/>
              </a:rPr>
              <a:t> </a:t>
            </a:r>
            <a:r>
              <a:rPr lang="ja-JP" altLang="en-US" sz="3200" dirty="0" smtClean="0">
                <a:latin typeface="Arial" charset="0"/>
                <a:cs typeface="Arial" charset="0"/>
              </a:rPr>
              <a:t>ディスクレーザー増幅器</a:t>
            </a:r>
            <a:r>
              <a:rPr lang="en-US" altLang="ja-JP" sz="3200" dirty="0" smtClean="0">
                <a:latin typeface="Arial" charset="0"/>
                <a:cs typeface="Arial" charset="0"/>
              </a:rPr>
              <a:t>(</a:t>
            </a:r>
            <a:r>
              <a:rPr lang="ja-JP" altLang="en-US" sz="3200" dirty="0" smtClean="0">
                <a:latin typeface="Arial" charset="0"/>
                <a:cs typeface="Arial" charset="0"/>
              </a:rPr>
              <a:t>冷却最終段</a:t>
            </a:r>
            <a:r>
              <a:rPr lang="en-US" altLang="ja-JP" sz="3200" dirty="0" smtClean="0">
                <a:latin typeface="Arial" charset="0"/>
                <a:cs typeface="Arial" charset="0"/>
              </a:rPr>
              <a:t>)</a:t>
            </a:r>
            <a:endParaRPr lang="zh-CN" altLang="en-US" sz="3200" dirty="0" smtClean="0">
              <a:latin typeface="Arial" charset="0"/>
              <a:cs typeface="Arial" charset="0"/>
            </a:endParaRPr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冷却の効果</a:t>
            </a:r>
            <a:endParaRPr lang="en-US" altLang="ja-JP" dirty="0" smtClean="0"/>
          </a:p>
          <a:p>
            <a:r>
              <a:rPr lang="ja-JP" altLang="en-US" dirty="0" smtClean="0"/>
              <a:t>準３準位の吸収の低減</a:t>
            </a:r>
            <a:endParaRPr lang="en-US" altLang="ja-JP" dirty="0" smtClean="0"/>
          </a:p>
          <a:p>
            <a:r>
              <a:rPr lang="ja-JP" altLang="en-US" dirty="0" smtClean="0"/>
              <a:t>熱伝導率が向上</a:t>
            </a:r>
            <a:endParaRPr lang="en-US" altLang="ja-JP" dirty="0"/>
          </a:p>
          <a:p>
            <a:r>
              <a:rPr lang="ja-JP" altLang="en-US" dirty="0" smtClean="0"/>
              <a:t>屈折率の温度依存性が低減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=&gt; </a:t>
            </a:r>
            <a:r>
              <a:rPr lang="ja-JP" altLang="en-US" dirty="0" smtClean="0"/>
              <a:t>増幅率の向上</a:t>
            </a:r>
            <a:r>
              <a:rPr lang="en-US" altLang="ja-JP" dirty="0" smtClean="0"/>
              <a:t> </a:t>
            </a:r>
            <a:r>
              <a:rPr lang="ja-JP" altLang="en-US" dirty="0" smtClean="0"/>
              <a:t>熱レンズの抑制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28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0" y="4201560"/>
            <a:ext cx="8932595" cy="25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397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5" y="260649"/>
            <a:ext cx="9001001" cy="3888432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Phase-II</a:t>
            </a:r>
          </a:p>
          <a:p>
            <a:pPr lvl="1"/>
            <a:r>
              <a:rPr lang="en-US" altLang="ja-JP" dirty="0"/>
              <a:t>A-1 </a:t>
            </a:r>
            <a:r>
              <a:rPr lang="ja-JP" altLang="en-US" dirty="0"/>
              <a:t>地上レーザー</a:t>
            </a:r>
            <a:endParaRPr lang="en-US" altLang="ja-JP" dirty="0"/>
          </a:p>
          <a:p>
            <a:pPr lvl="2"/>
            <a:r>
              <a:rPr lang="ja-JP" altLang="en-US" dirty="0" smtClean="0"/>
              <a:t>２重化されたレーザー </a:t>
            </a:r>
            <a:r>
              <a:rPr lang="en-US" altLang="ja-JP" dirty="0" smtClean="0"/>
              <a:t>: </a:t>
            </a:r>
            <a:r>
              <a:rPr lang="ja-JP" altLang="en-US" dirty="0" smtClean="0"/>
              <a:t>発振器 </a:t>
            </a:r>
            <a:r>
              <a:rPr lang="en-US" altLang="ja-JP" dirty="0" smtClean="0"/>
              <a:t>/ </a:t>
            </a:r>
            <a:r>
              <a:rPr lang="en-US" altLang="ja-JP" dirty="0" err="1" smtClean="0"/>
              <a:t>Nd</a:t>
            </a:r>
            <a:r>
              <a:rPr lang="ja-JP" altLang="en-US" dirty="0"/>
              <a:t>増幅器</a:t>
            </a:r>
            <a:endParaRPr lang="en-US" altLang="ja-JP" dirty="0"/>
          </a:p>
          <a:p>
            <a:pPr lvl="2"/>
            <a:r>
              <a:rPr lang="ja-JP" altLang="en-US" dirty="0"/>
              <a:t>空間プロファイルの</a:t>
            </a:r>
            <a:r>
              <a:rPr lang="ja-JP" altLang="en-US" dirty="0" smtClean="0"/>
              <a:t>改善 </a:t>
            </a:r>
            <a:r>
              <a:rPr lang="en-US" altLang="ja-JP" dirty="0" smtClean="0"/>
              <a:t>/ </a:t>
            </a:r>
            <a:r>
              <a:rPr lang="ja-JP" altLang="en-US" dirty="0" smtClean="0"/>
              <a:t>光伝送系の改善</a:t>
            </a:r>
            <a:endParaRPr lang="en-US" altLang="ja-JP" dirty="0"/>
          </a:p>
          <a:p>
            <a:pPr lvl="1"/>
            <a:r>
              <a:rPr lang="ja-JP" altLang="en-US" dirty="0"/>
              <a:t>カソードの量子効率の</a:t>
            </a:r>
            <a:r>
              <a:rPr lang="ja-JP" altLang="en-US" dirty="0" smtClean="0"/>
              <a:t>均一化</a:t>
            </a:r>
            <a:endParaRPr lang="en-US" altLang="ja-JP" dirty="0" smtClean="0"/>
          </a:p>
          <a:p>
            <a:r>
              <a:rPr lang="en-US" altLang="ja-JP" dirty="0" smtClean="0"/>
              <a:t>Phase-III</a:t>
            </a:r>
          </a:p>
          <a:p>
            <a:pPr lvl="1"/>
            <a:r>
              <a:rPr lang="en-US" altLang="ja-JP" dirty="0"/>
              <a:t>A-1 </a:t>
            </a:r>
            <a:r>
              <a:rPr lang="ja-JP" altLang="en-US" dirty="0" smtClean="0"/>
              <a:t>地下の </a:t>
            </a:r>
            <a:r>
              <a:rPr lang="en-US" altLang="ja-JP" dirty="0" err="1" smtClean="0"/>
              <a:t>Yb:YAG</a:t>
            </a:r>
            <a:r>
              <a:rPr lang="en-US" altLang="ja-JP" dirty="0" smtClean="0"/>
              <a:t> </a:t>
            </a:r>
            <a:r>
              <a:rPr lang="ja-JP" altLang="en-US" dirty="0" smtClean="0"/>
              <a:t>ディスクレーザー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 =&gt; </a:t>
            </a:r>
            <a:r>
              <a:rPr lang="ja-JP" altLang="en-US" dirty="0" smtClean="0"/>
              <a:t>高出力 </a:t>
            </a:r>
            <a:r>
              <a:rPr lang="en-US" altLang="ja-JP" dirty="0" smtClean="0"/>
              <a:t>/ </a:t>
            </a:r>
            <a:r>
              <a:rPr lang="ja-JP" altLang="en-US" dirty="0" smtClean="0"/>
              <a:t>時間構造制御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24243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Autofit/>
          </a:bodyPr>
          <a:lstStyle/>
          <a:p>
            <a:r>
              <a:rPr lang="ja-JP" altLang="en-US" sz="3200" dirty="0" smtClean="0"/>
              <a:t>今後の開発項目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76064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Phase-II</a:t>
            </a:r>
          </a:p>
          <a:p>
            <a:pPr lvl="1"/>
            <a:r>
              <a:rPr kumimoji="1" lang="ja-JP" altLang="en-US" dirty="0" smtClean="0"/>
              <a:t>電荷量、エミッタンスの改善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レーザープロファイルの改善</a:t>
            </a:r>
            <a:endParaRPr lang="en-US" altLang="ja-JP" dirty="0" smtClean="0"/>
          </a:p>
          <a:p>
            <a:pPr lvl="2"/>
            <a:r>
              <a:rPr kumimoji="1" lang="ja-JP" altLang="en-US" dirty="0" smtClean="0"/>
              <a:t>カソードの量子効率の均一化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長期安定性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新規に導入したレーザー光路の評価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RF</a:t>
            </a:r>
            <a:r>
              <a:rPr lang="ja-JP" altLang="en-US" dirty="0" smtClean="0"/>
              <a:t>空洞の改良 </a:t>
            </a:r>
            <a:r>
              <a:rPr lang="en-US" altLang="ja-JP" dirty="0" smtClean="0"/>
              <a:t>(</a:t>
            </a:r>
            <a:r>
              <a:rPr lang="ja-JP" altLang="en-US" dirty="0" smtClean="0"/>
              <a:t>カソードの熱コンタクト、空洞の改良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Phase-III </a:t>
            </a:r>
          </a:p>
          <a:p>
            <a:pPr lvl="1"/>
            <a:r>
              <a:rPr lang="ja-JP" altLang="en-US" dirty="0" smtClean="0"/>
              <a:t>レーザーの時間構造制御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(CBG </a:t>
            </a:r>
            <a:r>
              <a:rPr lang="ja-JP" altLang="en-US" dirty="0" smtClean="0"/>
              <a:t>による伸長 </a:t>
            </a:r>
            <a:r>
              <a:rPr lang="en-US" altLang="ja-JP" dirty="0" smtClean="0"/>
              <a:t>/ </a:t>
            </a:r>
            <a:r>
              <a:rPr lang="ja-JP" altLang="en-US" dirty="0" smtClean="0"/>
              <a:t>圧縮 </a:t>
            </a:r>
            <a:r>
              <a:rPr lang="en-US" altLang="ja-JP" dirty="0" smtClean="0"/>
              <a:t>+ </a:t>
            </a:r>
            <a:r>
              <a:rPr lang="ja-JP" altLang="en-US" dirty="0" smtClean="0"/>
              <a:t>波長分布制御方法</a:t>
            </a:r>
            <a:r>
              <a:rPr lang="en-US" altLang="ja-JP" dirty="0" smtClean="0"/>
              <a:t>)</a:t>
            </a:r>
          </a:p>
          <a:p>
            <a:pPr lvl="1"/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42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ja-JP" altLang="en-US" sz="2800" dirty="0" smtClean="0"/>
              <a:t>エネルギー分散 </a:t>
            </a:r>
            <a:endParaRPr kumimoji="1" lang="ja-JP" altLang="en-US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8015" y="1141437"/>
            <a:ext cx="7239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70785" y="2203317"/>
            <a:ext cx="14959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Gaussian</a:t>
            </a:r>
            <a:endParaRPr lang="ja-JP" altLang="en-US" sz="28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517801" y="4416401"/>
            <a:ext cx="11978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Square</a:t>
            </a:r>
            <a:endParaRPr lang="ja-JP" altLang="en-US" sz="28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680328" y="1736750"/>
            <a:ext cx="522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5nC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050215" y="1751037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10nC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812215" y="1217637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15nC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812215" y="1566887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20nC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964615" y="5103837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20nC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964615" y="4875237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15nC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7964615" y="4646637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10nC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888415" y="4418037"/>
            <a:ext cx="522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5nC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4002215" y="5332437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364415" y="5180037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139092" y="6237312"/>
            <a:ext cx="1244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5nC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electron</a:t>
            </a:r>
            <a:endParaRPr lang="ja-JP" altLang="en-US" sz="1600" dirty="0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687822" y="5894402"/>
            <a:ext cx="33486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15nC</a:t>
            </a:r>
          </a:p>
          <a:p>
            <a:r>
              <a:rPr lang="en-US" altLang="ja-JP" sz="1600" dirty="0" smtClean="0"/>
              <a:t>Primary beam for positron production</a:t>
            </a:r>
            <a:endParaRPr lang="en-US" altLang="ja-JP" sz="1600" dirty="0"/>
          </a:p>
        </p:txBody>
      </p:sp>
      <p:grpSp>
        <p:nvGrpSpPr>
          <p:cNvPr id="41" name="グループ化 40"/>
          <p:cNvGrpSpPr/>
          <p:nvPr/>
        </p:nvGrpSpPr>
        <p:grpSpPr>
          <a:xfrm>
            <a:off x="4941538" y="907173"/>
            <a:ext cx="1626704" cy="1043487"/>
            <a:chOff x="4777871" y="908720"/>
            <a:chExt cx="1626704" cy="1043487"/>
          </a:xfrm>
        </p:grpSpPr>
        <p:cxnSp>
          <p:nvCxnSpPr>
            <p:cNvPr id="22" name="直線矢印コネクタ 21"/>
            <p:cNvCxnSpPr/>
            <p:nvPr/>
          </p:nvCxnSpPr>
          <p:spPr>
            <a:xfrm>
              <a:off x="4777871" y="1920859"/>
              <a:ext cx="15762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6142965" y="1582875"/>
              <a:ext cx="261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</a:t>
              </a:r>
              <a:endParaRPr kumimoji="1" lang="ja-JP" altLang="en-US" dirty="0"/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H="1" flipV="1">
              <a:off x="4788024" y="908720"/>
              <a:ext cx="1" cy="10205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フリーフォーム 27"/>
            <p:cNvSpPr/>
            <p:nvPr/>
          </p:nvSpPr>
          <p:spPr>
            <a:xfrm>
              <a:off x="4802819" y="1188452"/>
              <a:ext cx="1251752" cy="726226"/>
            </a:xfrm>
            <a:custGeom>
              <a:avLst/>
              <a:gdLst>
                <a:gd name="connsiteX0" fmla="*/ 0 w 1251752"/>
                <a:gd name="connsiteY0" fmla="*/ 720247 h 726226"/>
                <a:gd name="connsiteX1" fmla="*/ 310719 w 1251752"/>
                <a:gd name="connsiteY1" fmla="*/ 720247 h 726226"/>
                <a:gd name="connsiteX2" fmla="*/ 461639 w 1251752"/>
                <a:gd name="connsiteY2" fmla="*/ 658103 h 726226"/>
                <a:gd name="connsiteX3" fmla="*/ 550416 w 1251752"/>
                <a:gd name="connsiteY3" fmla="*/ 391773 h 726226"/>
                <a:gd name="connsiteX4" fmla="*/ 674703 w 1251752"/>
                <a:gd name="connsiteY4" fmla="*/ 1156 h 726226"/>
                <a:gd name="connsiteX5" fmla="*/ 861134 w 1251752"/>
                <a:gd name="connsiteY5" fmla="*/ 524938 h 726226"/>
                <a:gd name="connsiteX6" fmla="*/ 932156 w 1251752"/>
                <a:gd name="connsiteY6" fmla="*/ 658103 h 726226"/>
                <a:gd name="connsiteX7" fmla="*/ 1029810 w 1251752"/>
                <a:gd name="connsiteY7" fmla="*/ 720247 h 726226"/>
                <a:gd name="connsiteX8" fmla="*/ 1127464 w 1251752"/>
                <a:gd name="connsiteY8" fmla="*/ 720247 h 726226"/>
                <a:gd name="connsiteX9" fmla="*/ 1251752 w 1251752"/>
                <a:gd name="connsiteY9" fmla="*/ 720247 h 72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1752" h="726226">
                  <a:moveTo>
                    <a:pt x="0" y="720247"/>
                  </a:moveTo>
                  <a:cubicBezTo>
                    <a:pt x="116889" y="725425"/>
                    <a:pt x="233779" y="730604"/>
                    <a:pt x="310719" y="720247"/>
                  </a:cubicBezTo>
                  <a:cubicBezTo>
                    <a:pt x="387659" y="709890"/>
                    <a:pt x="421690" y="712849"/>
                    <a:pt x="461639" y="658103"/>
                  </a:cubicBezTo>
                  <a:cubicBezTo>
                    <a:pt x="501588" y="603357"/>
                    <a:pt x="514905" y="501264"/>
                    <a:pt x="550416" y="391773"/>
                  </a:cubicBezTo>
                  <a:cubicBezTo>
                    <a:pt x="585927" y="282282"/>
                    <a:pt x="622917" y="-21038"/>
                    <a:pt x="674703" y="1156"/>
                  </a:cubicBezTo>
                  <a:cubicBezTo>
                    <a:pt x="726489" y="23350"/>
                    <a:pt x="818225" y="415447"/>
                    <a:pt x="861134" y="524938"/>
                  </a:cubicBezTo>
                  <a:cubicBezTo>
                    <a:pt x="904043" y="634429"/>
                    <a:pt x="904043" y="625552"/>
                    <a:pt x="932156" y="658103"/>
                  </a:cubicBezTo>
                  <a:cubicBezTo>
                    <a:pt x="960269" y="690654"/>
                    <a:pt x="997259" y="709890"/>
                    <a:pt x="1029810" y="720247"/>
                  </a:cubicBezTo>
                  <a:cubicBezTo>
                    <a:pt x="1062361" y="730604"/>
                    <a:pt x="1127464" y="720247"/>
                    <a:pt x="1127464" y="720247"/>
                  </a:cubicBezTo>
                  <a:lnTo>
                    <a:pt x="1251752" y="720247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6801512" y="3382116"/>
            <a:ext cx="1626704" cy="1043487"/>
            <a:chOff x="6637845" y="3383663"/>
            <a:chExt cx="1626704" cy="1043487"/>
          </a:xfrm>
        </p:grpSpPr>
        <p:cxnSp>
          <p:nvCxnSpPr>
            <p:cNvPr id="29" name="直線矢印コネクタ 28"/>
            <p:cNvCxnSpPr/>
            <p:nvPr/>
          </p:nvCxnSpPr>
          <p:spPr>
            <a:xfrm>
              <a:off x="6637845" y="4395802"/>
              <a:ext cx="15762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8002939" y="4057818"/>
              <a:ext cx="261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</a:t>
              </a:r>
              <a:endParaRPr kumimoji="1" lang="ja-JP" altLang="en-US" dirty="0"/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 flipH="1" flipV="1">
              <a:off x="6647998" y="3383663"/>
              <a:ext cx="1" cy="10205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7198492" y="3789040"/>
              <a:ext cx="0" cy="6067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7639852" y="3799152"/>
              <a:ext cx="0" cy="6067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7198492" y="3799152"/>
              <a:ext cx="45005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線コネクタ 18"/>
          <p:cNvCxnSpPr/>
          <p:nvPr/>
        </p:nvCxnSpPr>
        <p:spPr>
          <a:xfrm>
            <a:off x="1567315" y="5406873"/>
            <a:ext cx="6321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17" idx="0"/>
          </p:cNvCxnSpPr>
          <p:nvPr/>
        </p:nvCxnSpPr>
        <p:spPr>
          <a:xfrm flipV="1">
            <a:off x="3761154" y="5713437"/>
            <a:ext cx="378798" cy="523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23528" y="5061906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要求値</a:t>
            </a:r>
            <a:endParaRPr kumimoji="1" lang="en-US" altLang="ja-JP" dirty="0" smtClean="0"/>
          </a:p>
          <a:p>
            <a:r>
              <a:rPr lang="en-US" altLang="ja-JP" dirty="0" smtClean="0"/>
              <a:t>(0.1 %)</a:t>
            </a:r>
            <a:endParaRPr kumimoji="1" lang="ja-JP" altLang="en-US" dirty="0"/>
          </a:p>
        </p:txBody>
      </p:sp>
      <p:cxnSp>
        <p:nvCxnSpPr>
          <p:cNvPr id="33" name="直線矢印コネクタ 32"/>
          <p:cNvCxnSpPr>
            <a:stCxn id="27" idx="3"/>
          </p:cNvCxnSpPr>
          <p:nvPr/>
        </p:nvCxnSpPr>
        <p:spPr>
          <a:xfrm>
            <a:off x="1200691" y="5385072"/>
            <a:ext cx="366624" cy="2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678150" y="537841"/>
            <a:ext cx="668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Longitudinal </a:t>
            </a:r>
            <a:r>
              <a:rPr kumimoji="1" lang="en-US" altLang="ja-JP" dirty="0" err="1" smtClean="0"/>
              <a:t>wakefield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と </a:t>
            </a:r>
            <a:r>
              <a:rPr kumimoji="1" lang="en-US" altLang="ja-JP" dirty="0" smtClean="0"/>
              <a:t>RF </a:t>
            </a:r>
            <a:r>
              <a:rPr kumimoji="1" lang="ja-JP" altLang="en-US" dirty="0" smtClean="0"/>
              <a:t>の位相の最適値からのエネルギー分散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12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76200"/>
            <a:ext cx="8928992" cy="609600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S-band RF-Gun </a:t>
            </a:r>
            <a:r>
              <a:rPr lang="ja-JP" altLang="en-US" sz="3200" dirty="0" smtClean="0"/>
              <a:t>の開発</a:t>
            </a:r>
            <a:endParaRPr lang="ja-JP" altLang="en-US" sz="32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764704"/>
            <a:ext cx="9036496" cy="595108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ja-JP" altLang="en-US" sz="2800" dirty="0"/>
              <a:t>空洞</a:t>
            </a:r>
            <a:r>
              <a:rPr lang="en-US" altLang="ja-JP" sz="2800" dirty="0" smtClean="0"/>
              <a:t> : </a:t>
            </a:r>
            <a:r>
              <a:rPr lang="ja-JP" altLang="en-US" sz="2800" dirty="0" smtClean="0"/>
              <a:t>電界による集束力を利用した</a:t>
            </a:r>
            <a:r>
              <a:rPr lang="en-US" altLang="ja-JP" sz="2800" dirty="0" smtClean="0"/>
              <a:t>RF</a:t>
            </a:r>
            <a:r>
              <a:rPr lang="ja-JP" altLang="en-US" sz="2800" dirty="0" smtClean="0"/>
              <a:t>電子銃</a:t>
            </a:r>
            <a:endParaRPr lang="en-US" altLang="ja-JP" sz="2800" dirty="0"/>
          </a:p>
          <a:p>
            <a:pPr lvl="1">
              <a:lnSpc>
                <a:spcPct val="90000"/>
              </a:lnSpc>
            </a:pPr>
            <a:r>
              <a:rPr lang="en-US" altLang="ja-JP" sz="2400" b="1" u="sng" dirty="0"/>
              <a:t>Disk And Washer (DAW)</a:t>
            </a:r>
            <a:r>
              <a:rPr lang="en-US" altLang="ja-JP" sz="2400" dirty="0"/>
              <a:t>		</a:t>
            </a:r>
            <a:r>
              <a:rPr lang="en-US" altLang="ja-JP" sz="2400" dirty="0" smtClean="0"/>
              <a:t>=&gt; 3-2</a:t>
            </a:r>
            <a:endParaRPr lang="en-US" altLang="ja-JP" sz="2400" dirty="0"/>
          </a:p>
          <a:p>
            <a:pPr lvl="1">
              <a:lnSpc>
                <a:spcPct val="90000"/>
              </a:lnSpc>
            </a:pPr>
            <a:r>
              <a:rPr lang="en-US" altLang="ja-JP" sz="2400" b="1" u="sng" dirty="0">
                <a:solidFill>
                  <a:srgbClr val="00B050"/>
                </a:solidFill>
              </a:rPr>
              <a:t>Quasi Traveling </a:t>
            </a:r>
            <a:r>
              <a:rPr lang="en-US" altLang="ja-JP" sz="2400" b="1" u="sng" dirty="0" smtClean="0">
                <a:solidFill>
                  <a:srgbClr val="00B050"/>
                </a:solidFill>
              </a:rPr>
              <a:t>Wave Side </a:t>
            </a:r>
            <a:r>
              <a:rPr lang="en-US" altLang="ja-JP" sz="2400" b="1" u="sng" dirty="0">
                <a:solidFill>
                  <a:srgbClr val="00B050"/>
                </a:solidFill>
              </a:rPr>
              <a:t>Couple</a:t>
            </a:r>
            <a:r>
              <a:rPr lang="en-US" altLang="ja-JP" sz="2400" b="1" dirty="0">
                <a:solidFill>
                  <a:srgbClr val="00B050"/>
                </a:solidFill>
              </a:rPr>
              <a:t>	</a:t>
            </a:r>
            <a:r>
              <a:rPr lang="en-US" altLang="ja-JP" sz="2400" b="1" dirty="0" smtClean="0">
                <a:solidFill>
                  <a:srgbClr val="00B050"/>
                </a:solidFill>
              </a:rPr>
              <a:t>=&gt; A-1  0</a:t>
            </a:r>
            <a:r>
              <a:rPr lang="ja-JP" altLang="en-US" sz="2400" b="1" dirty="0" smtClean="0">
                <a:solidFill>
                  <a:srgbClr val="00B050"/>
                </a:solidFill>
              </a:rPr>
              <a:t>度ライン</a:t>
            </a:r>
            <a:endParaRPr lang="en-US" altLang="ja-JP" sz="2400" b="1" dirty="0" smtClean="0">
              <a:solidFill>
                <a:srgbClr val="00B05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ja-JP" sz="2400" b="1" u="sng" dirty="0" smtClean="0">
                <a:solidFill>
                  <a:srgbClr val="00B050"/>
                </a:solidFill>
              </a:rPr>
              <a:t>Cut Disk Structure</a:t>
            </a:r>
            <a:r>
              <a:rPr lang="en-US" altLang="ja-JP" sz="2400" b="1" dirty="0" smtClean="0">
                <a:solidFill>
                  <a:srgbClr val="00B050"/>
                </a:solidFill>
              </a:rPr>
              <a:t> 			=&gt; A-1  90</a:t>
            </a:r>
            <a:r>
              <a:rPr lang="ja-JP" altLang="en-US" sz="2400" b="1" dirty="0" smtClean="0">
                <a:solidFill>
                  <a:srgbClr val="00B050"/>
                </a:solidFill>
              </a:rPr>
              <a:t>度ライン</a:t>
            </a:r>
            <a:endParaRPr lang="en-US" altLang="ja-JP" sz="2400" b="1" dirty="0">
              <a:solidFill>
                <a:srgbClr val="00B050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		=&gt;</a:t>
            </a:r>
            <a:r>
              <a:rPr lang="ja-JP" altLang="en-US" sz="2400" b="1" dirty="0" smtClean="0">
                <a:solidFill>
                  <a:srgbClr val="00B050"/>
                </a:solidFill>
              </a:rPr>
              <a:t>垂直レーザー入射による水平エミッタンスの低減</a:t>
            </a:r>
            <a:endParaRPr lang="ja-JP" altLang="en-US" sz="2400" dirty="0"/>
          </a:p>
          <a:p>
            <a:pPr>
              <a:lnSpc>
                <a:spcPct val="90000"/>
              </a:lnSpc>
            </a:pPr>
            <a:r>
              <a:rPr lang="ja-JP" altLang="en-US" sz="2800" dirty="0"/>
              <a:t>カソード</a:t>
            </a:r>
            <a:r>
              <a:rPr lang="en-US" altLang="ja-JP" sz="2800" dirty="0" smtClean="0"/>
              <a:t> : </a:t>
            </a:r>
            <a:r>
              <a:rPr lang="ja-JP" altLang="en-US" sz="2800" dirty="0" smtClean="0"/>
              <a:t>長期安定性</a:t>
            </a:r>
            <a:endParaRPr lang="en-US" altLang="ja-JP" sz="2800" dirty="0"/>
          </a:p>
          <a:p>
            <a:pPr lvl="1">
              <a:lnSpc>
                <a:spcPct val="90000"/>
              </a:lnSpc>
            </a:pPr>
            <a:r>
              <a:rPr lang="ja-JP" altLang="en-US" sz="2400" dirty="0" smtClean="0"/>
              <a:t>長寿命で中間の量子効率</a:t>
            </a:r>
            <a:r>
              <a:rPr lang="en-US" altLang="ja-JP" sz="2400" dirty="0" smtClean="0"/>
              <a:t> (QE=10</a:t>
            </a:r>
            <a:r>
              <a:rPr lang="en-US" altLang="ja-JP" sz="2400" baseline="30000" dirty="0" smtClean="0"/>
              <a:t>-4</a:t>
            </a:r>
            <a:r>
              <a:rPr lang="ja-JP" altLang="en-US" sz="2400" dirty="0"/>
              <a:t>～</a:t>
            </a:r>
            <a:r>
              <a:rPr lang="en-US" altLang="ja-JP" sz="2400" dirty="0"/>
              <a:t>10</a:t>
            </a:r>
            <a:r>
              <a:rPr lang="en-US" altLang="ja-JP" sz="2400" baseline="30000" dirty="0"/>
              <a:t>-3 </a:t>
            </a:r>
            <a:r>
              <a:rPr lang="en-US" altLang="ja-JP" sz="2400" dirty="0"/>
              <a:t>@266nm</a:t>
            </a:r>
            <a:r>
              <a:rPr lang="en-US" altLang="ja-JP" sz="2400" dirty="0" smtClean="0"/>
              <a:t>)</a:t>
            </a:r>
            <a:endParaRPr lang="ja-JP" altLang="en-US" sz="2400" dirty="0"/>
          </a:p>
          <a:p>
            <a:pPr lvl="1">
              <a:lnSpc>
                <a:spcPct val="90000"/>
              </a:lnSpc>
            </a:pPr>
            <a:r>
              <a:rPr lang="ja-JP" altLang="en-US" sz="2400" dirty="0" smtClean="0"/>
              <a:t>固体カソード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薄膜でない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  </a:t>
            </a:r>
            <a:r>
              <a:rPr lang="en-US" altLang="ja-JP" sz="2400" dirty="0" smtClean="0"/>
              <a:t>=&gt;</a:t>
            </a:r>
            <a:r>
              <a:rPr lang="ja-JP" altLang="en-US" sz="2400" dirty="0" smtClean="0"/>
              <a:t> 金属間化合物が有力</a:t>
            </a:r>
            <a:endParaRPr lang="ja-JP" alt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ja-JP" altLang="en-US" sz="2400" dirty="0"/>
              <a:t> </a:t>
            </a:r>
            <a:r>
              <a:rPr lang="ja-JP" altLang="en-US" sz="2400" dirty="0" smtClean="0"/>
              <a:t>   </a:t>
            </a:r>
            <a:r>
              <a:rPr lang="en-US" altLang="ja-JP" sz="2400" dirty="0" smtClean="0"/>
              <a:t>=&gt; </a:t>
            </a:r>
            <a:r>
              <a:rPr lang="ja-JP" altLang="en-US" sz="2400" dirty="0" smtClean="0"/>
              <a:t> 当初 </a:t>
            </a:r>
            <a:r>
              <a:rPr lang="en-US" altLang="ja-JP" sz="2400" dirty="0" smtClean="0"/>
              <a:t>LaB</a:t>
            </a:r>
            <a:r>
              <a:rPr lang="en-US" altLang="ja-JP" sz="2400" baseline="-25000" dirty="0" smtClean="0"/>
              <a:t>6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を採用したが短寿命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 =&gt; </a:t>
            </a:r>
            <a:r>
              <a:rPr lang="ja-JP" altLang="en-US" sz="2400" dirty="0" smtClean="0"/>
              <a:t> </a:t>
            </a:r>
            <a:r>
              <a:rPr lang="en-US" altLang="ja-JP" sz="2400" b="1" u="sng" dirty="0" err="1" smtClean="0">
                <a:solidFill>
                  <a:srgbClr val="00CC00"/>
                </a:solidFill>
              </a:rPr>
              <a:t>IrCe</a:t>
            </a:r>
            <a:r>
              <a:rPr lang="en-US" altLang="ja-JP" sz="2400" b="1" u="sng" dirty="0" smtClean="0">
                <a:solidFill>
                  <a:srgbClr val="00CC00"/>
                </a:solidFill>
              </a:rPr>
              <a:t> </a:t>
            </a:r>
            <a:r>
              <a:rPr lang="ja-JP" altLang="en-US" sz="2400" b="1" u="sng" dirty="0" smtClean="0">
                <a:solidFill>
                  <a:srgbClr val="00CC00"/>
                </a:solidFill>
              </a:rPr>
              <a:t>が非常に長寿命かつ </a:t>
            </a:r>
            <a:r>
              <a:rPr lang="en-US" altLang="ja-JP" sz="2400" b="1" u="sng" dirty="0" smtClean="0">
                <a:solidFill>
                  <a:srgbClr val="00CC00"/>
                </a:solidFill>
              </a:rPr>
              <a:t>QE&gt;10</a:t>
            </a:r>
            <a:r>
              <a:rPr lang="en-US" altLang="ja-JP" sz="2400" b="1" u="sng" baseline="30000" dirty="0" smtClean="0">
                <a:solidFill>
                  <a:srgbClr val="00CC00"/>
                </a:solidFill>
              </a:rPr>
              <a:t>-4</a:t>
            </a:r>
            <a:r>
              <a:rPr lang="en-US" altLang="ja-JP" sz="2400" dirty="0" smtClean="0">
                <a:solidFill>
                  <a:srgbClr val="00CC00"/>
                </a:solidFill>
              </a:rPr>
              <a:t> </a:t>
            </a:r>
            <a:r>
              <a:rPr lang="en-US" altLang="ja-JP" sz="2400" dirty="0"/>
              <a:t>@266nm</a:t>
            </a:r>
          </a:p>
          <a:p>
            <a:pPr>
              <a:lnSpc>
                <a:spcPct val="90000"/>
              </a:lnSpc>
            </a:pPr>
            <a:r>
              <a:rPr lang="ja-JP" altLang="en-US" sz="2800" dirty="0"/>
              <a:t>レーザー</a:t>
            </a:r>
            <a:r>
              <a:rPr lang="en-US" altLang="ja-JP" sz="2800" dirty="0" smtClean="0"/>
              <a:t> : </a:t>
            </a:r>
            <a:r>
              <a:rPr lang="ja-JP" altLang="en-US" sz="2800" dirty="0" smtClean="0"/>
              <a:t>長期運転かつ、</a:t>
            </a:r>
            <a:r>
              <a:rPr lang="en-US" altLang="ja-JP" sz="2800" dirty="0" smtClean="0"/>
              <a:t>Phase-III</a:t>
            </a:r>
            <a:r>
              <a:rPr lang="ja-JP" altLang="en-US" sz="2800" dirty="0" smtClean="0"/>
              <a:t>では時間構造の制御</a:t>
            </a:r>
            <a:endParaRPr lang="en-US" altLang="ja-JP" sz="2800" dirty="0"/>
          </a:p>
          <a:p>
            <a:pPr lvl="1">
              <a:lnSpc>
                <a:spcPct val="90000"/>
              </a:lnSpc>
            </a:pPr>
            <a:r>
              <a:rPr lang="ja-JP" altLang="en-US" sz="2400" dirty="0" smtClean="0"/>
              <a:t>フロントエンドには </a:t>
            </a:r>
            <a:r>
              <a:rPr lang="en-US" altLang="ja-JP" sz="2400" dirty="0" err="1" smtClean="0"/>
              <a:t>Yb</a:t>
            </a:r>
            <a:r>
              <a:rPr lang="ja-JP" altLang="en-US" sz="2400" dirty="0" smtClean="0"/>
              <a:t>ファイバーレーザーを使用</a:t>
            </a:r>
            <a:endParaRPr lang="en-US" altLang="ja-JP" sz="2400" dirty="0" smtClean="0"/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LD</a:t>
            </a:r>
            <a:r>
              <a:rPr lang="ja-JP" altLang="en-US" sz="2400" dirty="0" smtClean="0"/>
              <a:t>励起の固体レーザー増幅器</a:t>
            </a:r>
            <a:endParaRPr lang="en-US" altLang="ja-JP" sz="2400" dirty="0" smtClean="0"/>
          </a:p>
          <a:p>
            <a:pPr lvl="2">
              <a:lnSpc>
                <a:spcPct val="90000"/>
              </a:lnSpc>
            </a:pPr>
            <a:r>
              <a:rPr lang="en-US" altLang="ja-JP" sz="2000" b="1" dirty="0" smtClean="0">
                <a:solidFill>
                  <a:srgbClr val="00CC00"/>
                </a:solidFill>
              </a:rPr>
              <a:t>Phase-II </a:t>
            </a:r>
            <a:r>
              <a:rPr lang="ja-JP" altLang="en-US" sz="2000" b="1" dirty="0" smtClean="0">
                <a:solidFill>
                  <a:srgbClr val="00CC00"/>
                </a:solidFill>
              </a:rPr>
              <a:t>用 </a:t>
            </a:r>
            <a:r>
              <a:rPr lang="en-US" altLang="ja-JP" sz="2000" b="1" dirty="0" err="1" smtClean="0">
                <a:solidFill>
                  <a:srgbClr val="00CC00"/>
                </a:solidFill>
              </a:rPr>
              <a:t>Nd:YAG</a:t>
            </a:r>
            <a:r>
              <a:rPr lang="en-US" altLang="ja-JP" sz="2000" b="1" dirty="0" smtClean="0">
                <a:solidFill>
                  <a:srgbClr val="00CC00"/>
                </a:solidFill>
              </a:rPr>
              <a:t> </a:t>
            </a:r>
            <a:r>
              <a:rPr lang="ja-JP" altLang="en-US" sz="2000" b="1" dirty="0">
                <a:solidFill>
                  <a:srgbClr val="00CC00"/>
                </a:solidFill>
              </a:rPr>
              <a:t>増幅器</a:t>
            </a:r>
            <a:r>
              <a:rPr lang="en-US" altLang="ja-JP" sz="2000" b="1" dirty="0" smtClean="0">
                <a:solidFill>
                  <a:srgbClr val="00CC00"/>
                </a:solidFill>
              </a:rPr>
              <a:t>		=&gt; A-1 </a:t>
            </a:r>
            <a:r>
              <a:rPr lang="ja-JP" altLang="en-US" sz="2000" b="1" dirty="0" smtClean="0">
                <a:solidFill>
                  <a:srgbClr val="00CC00"/>
                </a:solidFill>
              </a:rPr>
              <a:t>地上レーザー</a:t>
            </a:r>
            <a:endParaRPr lang="en-US" altLang="ja-JP" sz="2000" b="1" dirty="0" smtClean="0">
              <a:solidFill>
                <a:srgbClr val="00CC00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altLang="ja-JP" sz="2000" b="1" u="sng" dirty="0" smtClean="0">
                <a:solidFill>
                  <a:srgbClr val="00B050"/>
                </a:solidFill>
              </a:rPr>
              <a:t>Phase-III</a:t>
            </a:r>
            <a:r>
              <a:rPr lang="ja-JP" altLang="en-US" sz="2000" b="1" u="sng" dirty="0" smtClean="0">
                <a:solidFill>
                  <a:srgbClr val="00B050"/>
                </a:solidFill>
              </a:rPr>
              <a:t>用</a:t>
            </a:r>
            <a:r>
              <a:rPr lang="en-US" altLang="ja-JP" sz="2000" dirty="0" smtClean="0">
                <a:solidFill>
                  <a:srgbClr val="00B050"/>
                </a:solidFill>
              </a:rPr>
              <a:t> </a:t>
            </a:r>
            <a:r>
              <a:rPr lang="en-US" altLang="ja-JP" sz="2000" dirty="0" err="1" smtClean="0">
                <a:solidFill>
                  <a:srgbClr val="00B050"/>
                </a:solidFill>
              </a:rPr>
              <a:t>Yb:YAG</a:t>
            </a:r>
            <a:r>
              <a:rPr lang="en-US" altLang="ja-JP" sz="2000" dirty="0" smtClean="0">
                <a:solidFill>
                  <a:srgbClr val="00B050"/>
                </a:solidFill>
              </a:rPr>
              <a:t> Thin Disk </a:t>
            </a:r>
            <a:r>
              <a:rPr lang="ja-JP" altLang="en-US" sz="2000" dirty="0">
                <a:solidFill>
                  <a:srgbClr val="00B050"/>
                </a:solidFill>
              </a:rPr>
              <a:t>増幅器</a:t>
            </a:r>
            <a:r>
              <a:rPr lang="en-US" altLang="ja-JP" sz="2000" dirty="0" smtClean="0">
                <a:solidFill>
                  <a:srgbClr val="00B050"/>
                </a:solidFill>
              </a:rPr>
              <a:t>	=&gt; A-1 </a:t>
            </a:r>
            <a:r>
              <a:rPr lang="ja-JP" altLang="en-US" sz="2000" dirty="0" smtClean="0">
                <a:solidFill>
                  <a:srgbClr val="00B050"/>
                </a:solidFill>
              </a:rPr>
              <a:t>地下レーザー</a:t>
            </a:r>
            <a:r>
              <a:rPr lang="en-US" altLang="ja-JP" sz="1600" dirty="0">
                <a:solidFill>
                  <a:srgbClr val="00B050"/>
                </a:solidFill>
              </a:rPr>
              <a:t/>
            </a:r>
            <a:br>
              <a:rPr lang="en-US" altLang="ja-JP" sz="1600" dirty="0">
                <a:solidFill>
                  <a:srgbClr val="00B050"/>
                </a:solidFill>
              </a:rPr>
            </a:br>
            <a:r>
              <a:rPr lang="en-US" altLang="ja-JP" sz="2000" dirty="0" smtClean="0">
                <a:solidFill>
                  <a:srgbClr val="00B050"/>
                </a:solidFill>
              </a:rPr>
              <a:t>   </a:t>
            </a:r>
            <a:r>
              <a:rPr lang="en-US" altLang="ja-JP" sz="2000" dirty="0" smtClean="0"/>
              <a:t>=&gt; </a:t>
            </a:r>
            <a:r>
              <a:rPr lang="ja-JP" altLang="en-US" sz="2000" dirty="0" smtClean="0"/>
              <a:t>時間構造の制御 </a:t>
            </a:r>
            <a:r>
              <a:rPr lang="en-US" altLang="ja-JP" sz="2000" dirty="0" smtClean="0"/>
              <a:t> =&gt; </a:t>
            </a:r>
            <a:r>
              <a:rPr lang="ja-JP" altLang="en-US" sz="2000" dirty="0" smtClean="0"/>
              <a:t>エネルギー分散の低減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380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電子入射系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563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7294430" y="82447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Thermionic DC gun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79028" y="2196360"/>
            <a:ext cx="141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QTW RF gun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08433" y="9629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SHB1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88353" y="96297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SHB2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48193" y="969429"/>
            <a:ext cx="14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prebuncher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69994" y="969429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buncher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81862" y="96585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Acc.tube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台形 10"/>
          <p:cNvSpPr/>
          <p:nvPr/>
        </p:nvSpPr>
        <p:spPr>
          <a:xfrm rot="9123984">
            <a:off x="1585439" y="992612"/>
            <a:ext cx="360040" cy="31005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台形 11"/>
          <p:cNvSpPr/>
          <p:nvPr/>
        </p:nvSpPr>
        <p:spPr>
          <a:xfrm rot="19819073">
            <a:off x="434808" y="2159693"/>
            <a:ext cx="360040" cy="310054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694882" y="2138600"/>
            <a:ext cx="1044116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>
                <a:solidFill>
                  <a:srgbClr val="0000FF"/>
                </a:solidFill>
              </a:rPr>
              <a:t>Acc.tube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78006" y="1721559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Energy slope </a:t>
            </a:r>
            <a:endParaRPr kumimoji="1" lang="en-US" altLang="ja-JP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03656" y="2504156"/>
            <a:ext cx="141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30 MeV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kumimoji="1" lang="en-US" altLang="ja-JP" dirty="0" smtClean="0">
                <a:solidFill>
                  <a:srgbClr val="0070C0"/>
                </a:solidFill>
              </a:rPr>
              <a:t>15</a:t>
            </a:r>
            <a:r>
              <a:rPr kumimoji="1" lang="ja-JP" altLang="en-US" dirty="0" smtClean="0">
                <a:solidFill>
                  <a:srgbClr val="0070C0"/>
                </a:solidFill>
              </a:rPr>
              <a:t>～</a:t>
            </a:r>
            <a:r>
              <a:rPr kumimoji="1" lang="en-US" altLang="ja-JP" dirty="0" smtClean="0">
                <a:solidFill>
                  <a:srgbClr val="0070C0"/>
                </a:solidFill>
              </a:rPr>
              <a:t>25 </a:t>
            </a:r>
            <a:r>
              <a:rPr kumimoji="1" lang="en-US" altLang="ja-JP" dirty="0" err="1" smtClean="0">
                <a:solidFill>
                  <a:srgbClr val="0070C0"/>
                </a:solidFill>
              </a:rPr>
              <a:t>psec</a:t>
            </a:r>
            <a:endParaRPr kumimoji="1" lang="en-US" altLang="ja-JP" dirty="0" smtClean="0">
              <a:solidFill>
                <a:srgbClr val="0070C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2695664" y="2344034"/>
            <a:ext cx="980364" cy="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399520" y="2092006"/>
            <a:ext cx="1296144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</a:rPr>
              <a:t>Chicane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89774" y="262140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Bunch compression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705699" y="2642656"/>
            <a:ext cx="895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1</a:t>
            </a:r>
            <a:r>
              <a:rPr lang="en-US" altLang="ja-JP" dirty="0" smtClean="0">
                <a:solidFill>
                  <a:srgbClr val="0070C0"/>
                </a:solidFill>
              </a:rPr>
              <a:t>0 </a:t>
            </a:r>
            <a:r>
              <a:rPr lang="en-US" altLang="ja-JP" dirty="0" err="1">
                <a:solidFill>
                  <a:srgbClr val="0070C0"/>
                </a:solidFill>
              </a:rPr>
              <a:t>psec</a:t>
            </a:r>
            <a:endParaRPr lang="en-US" altLang="ja-JP" dirty="0">
              <a:solidFill>
                <a:srgbClr val="0070C0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350213" y="2194279"/>
            <a:ext cx="1330229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>
            <a:stCxn id="23" idx="1"/>
            <a:endCxn id="13" idx="3"/>
          </p:cNvCxnSpPr>
          <p:nvPr/>
        </p:nvCxnSpPr>
        <p:spPr>
          <a:xfrm flipH="1">
            <a:off x="4738998" y="2378588"/>
            <a:ext cx="611215" cy="1204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17" idx="1"/>
          </p:cNvCxnSpPr>
          <p:nvPr/>
        </p:nvCxnSpPr>
        <p:spPr>
          <a:xfrm flipH="1" flipV="1">
            <a:off x="107504" y="2332159"/>
            <a:ext cx="1292016" cy="118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2175827" y="962972"/>
            <a:ext cx="1021951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3393813" y="966569"/>
            <a:ext cx="948289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4520201" y="958589"/>
            <a:ext cx="1224136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5879656" y="953492"/>
            <a:ext cx="656769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6680442" y="958589"/>
            <a:ext cx="568954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7366438" y="824472"/>
            <a:ext cx="12134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コネクタ 42"/>
          <p:cNvCxnSpPr>
            <a:stCxn id="36" idx="3"/>
            <a:endCxn id="37" idx="1"/>
          </p:cNvCxnSpPr>
          <p:nvPr/>
        </p:nvCxnSpPr>
        <p:spPr>
          <a:xfrm>
            <a:off x="7249396" y="1142898"/>
            <a:ext cx="117042" cy="4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stCxn id="35" idx="3"/>
            <a:endCxn id="36" idx="1"/>
          </p:cNvCxnSpPr>
          <p:nvPr/>
        </p:nvCxnSpPr>
        <p:spPr>
          <a:xfrm>
            <a:off x="6536425" y="1137801"/>
            <a:ext cx="144017" cy="5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>
            <a:stCxn id="11" idx="3"/>
          </p:cNvCxnSpPr>
          <p:nvPr/>
        </p:nvCxnSpPr>
        <p:spPr>
          <a:xfrm flipH="1">
            <a:off x="645500" y="1213813"/>
            <a:ext cx="995154" cy="110090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9" idx="1"/>
          </p:cNvCxnSpPr>
          <p:nvPr/>
        </p:nvCxnSpPr>
        <p:spPr>
          <a:xfrm flipH="1">
            <a:off x="1765459" y="1150521"/>
            <a:ext cx="416403" cy="35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stCxn id="35" idx="1"/>
            <a:endCxn id="34" idx="3"/>
          </p:cNvCxnSpPr>
          <p:nvPr/>
        </p:nvCxnSpPr>
        <p:spPr>
          <a:xfrm flipH="1">
            <a:off x="5744337" y="1137801"/>
            <a:ext cx="135319" cy="5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34" idx="1"/>
            <a:endCxn id="32" idx="3"/>
          </p:cNvCxnSpPr>
          <p:nvPr/>
        </p:nvCxnSpPr>
        <p:spPr>
          <a:xfrm flipH="1">
            <a:off x="4342102" y="1142898"/>
            <a:ext cx="178099" cy="79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32" idx="1"/>
            <a:endCxn id="31" idx="3"/>
          </p:cNvCxnSpPr>
          <p:nvPr/>
        </p:nvCxnSpPr>
        <p:spPr>
          <a:xfrm flipH="1" flipV="1">
            <a:off x="3197778" y="1147281"/>
            <a:ext cx="196035" cy="35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18720469">
            <a:off x="1368471" y="1150798"/>
            <a:ext cx="226151" cy="497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 rot="18720469">
            <a:off x="1107912" y="1434122"/>
            <a:ext cx="226151" cy="497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 rot="18720469">
            <a:off x="834806" y="1720129"/>
            <a:ext cx="226151" cy="4976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 rot="18750400">
            <a:off x="440473" y="1033509"/>
            <a:ext cx="1060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triplet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129654" y="3222357"/>
            <a:ext cx="214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2 </a:t>
            </a:r>
            <a:r>
              <a:rPr lang="en-US" altLang="ja-JP" sz="2400" dirty="0" err="1" smtClean="0"/>
              <a:t>nC</a:t>
            </a:r>
            <a:r>
              <a:rPr lang="en-US" altLang="ja-JP" sz="2400" dirty="0" smtClean="0"/>
              <a:t> (Phase-II)</a:t>
            </a:r>
          </a:p>
          <a:p>
            <a:r>
              <a:rPr lang="en-US" altLang="ja-JP" sz="2400" dirty="0"/>
              <a:t>4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nC</a:t>
            </a:r>
            <a:r>
              <a:rPr lang="en-US" altLang="ja-JP" sz="2400" dirty="0" smtClean="0"/>
              <a:t>  (Phase-III)</a:t>
            </a:r>
            <a:endParaRPr kumimoji="1" lang="ja-JP" altLang="en-US" sz="24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092564" y="467076"/>
            <a:ext cx="2887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陽電子生成用 </a:t>
            </a:r>
            <a:r>
              <a:rPr kumimoji="1" lang="en-US" altLang="ja-JP" sz="2000" dirty="0" smtClean="0"/>
              <a:t>10 </a:t>
            </a:r>
            <a:r>
              <a:rPr kumimoji="1" lang="en-US" altLang="ja-JP" sz="2000" dirty="0" err="1" smtClean="0"/>
              <a:t>nC</a:t>
            </a:r>
            <a:endParaRPr kumimoji="1" lang="en-US" altLang="ja-JP" sz="2000" dirty="0" smtClean="0"/>
          </a:p>
        </p:txBody>
      </p:sp>
      <p:sp>
        <p:nvSpPr>
          <p:cNvPr id="39" name="正方形/長方形 38"/>
          <p:cNvSpPr/>
          <p:nvPr/>
        </p:nvSpPr>
        <p:spPr>
          <a:xfrm>
            <a:off x="3966110" y="56001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 smtClean="0"/>
              <a:t>入射部</a:t>
            </a:r>
            <a:endParaRPr lang="en-US" altLang="ja-JP" sz="2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893830" y="517759"/>
            <a:ext cx="106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70 MeV</a:t>
            </a:r>
            <a:endParaRPr kumimoji="1" lang="ja-JP" altLang="en-US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9" y="4256773"/>
            <a:ext cx="8880831" cy="25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直線矢印コネクタ 48"/>
          <p:cNvCxnSpPr/>
          <p:nvPr/>
        </p:nvCxnSpPr>
        <p:spPr>
          <a:xfrm flipH="1" flipV="1">
            <a:off x="5004050" y="2390629"/>
            <a:ext cx="522890" cy="50905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 rot="5400000">
            <a:off x="4898908" y="3467876"/>
            <a:ext cx="128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CDS RF gun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 rot="5400000">
            <a:off x="4950520" y="3453547"/>
            <a:ext cx="1152126" cy="368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矢印コネクタ 54"/>
          <p:cNvCxnSpPr>
            <a:stCxn id="54" idx="1"/>
          </p:cNvCxnSpPr>
          <p:nvPr/>
        </p:nvCxnSpPr>
        <p:spPr>
          <a:xfrm flipV="1">
            <a:off x="5526583" y="2899683"/>
            <a:ext cx="357" cy="16211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6964919" y="1645782"/>
            <a:ext cx="206659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地上レーザーハット</a:t>
            </a:r>
            <a:endParaRPr lang="en-US" altLang="ja-JP" dirty="0" smtClean="0"/>
          </a:p>
          <a:p>
            <a:r>
              <a:rPr lang="en-US" altLang="ja-JP" dirty="0" smtClean="0"/>
              <a:t>(</a:t>
            </a:r>
            <a:r>
              <a:rPr lang="en-US" altLang="ja-JP" dirty="0" err="1" smtClean="0"/>
              <a:t>Yb:Fiber</a:t>
            </a:r>
            <a:r>
              <a:rPr lang="en-US" altLang="ja-JP" dirty="0" smtClean="0"/>
              <a:t> + </a:t>
            </a:r>
            <a:r>
              <a:rPr lang="en-US" altLang="ja-JP" dirty="0" err="1" smtClean="0"/>
              <a:t>Nd:YAG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999020" y="2565692"/>
            <a:ext cx="206659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地下レーザーハット</a:t>
            </a:r>
            <a:endParaRPr lang="en-US" altLang="ja-JP" dirty="0" smtClean="0"/>
          </a:p>
          <a:p>
            <a:r>
              <a:rPr lang="en-US" altLang="ja-JP" dirty="0" smtClean="0"/>
              <a:t>(</a:t>
            </a:r>
            <a:r>
              <a:rPr lang="en-US" altLang="ja-JP" dirty="0" err="1" smtClean="0"/>
              <a:t>Yb:YAG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cxnSp>
        <p:nvCxnSpPr>
          <p:cNvPr id="68" name="直線矢印コネクタ 67"/>
          <p:cNvCxnSpPr/>
          <p:nvPr/>
        </p:nvCxnSpPr>
        <p:spPr>
          <a:xfrm>
            <a:off x="7452320" y="2196360"/>
            <a:ext cx="0" cy="446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>
            <a:off x="5580112" y="1917620"/>
            <a:ext cx="343452" cy="334377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>
            <a:stCxn id="66" idx="1"/>
          </p:cNvCxnSpPr>
          <p:nvPr/>
        </p:nvCxnSpPr>
        <p:spPr>
          <a:xfrm flipH="1" flipV="1">
            <a:off x="6680442" y="1933480"/>
            <a:ext cx="318578" cy="95537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/>
          <p:cNvCxnSpPr/>
          <p:nvPr/>
        </p:nvCxnSpPr>
        <p:spPr>
          <a:xfrm>
            <a:off x="5580112" y="2621402"/>
            <a:ext cx="0" cy="520354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/>
          <p:cNvSpPr txBox="1"/>
          <p:nvPr/>
        </p:nvSpPr>
        <p:spPr>
          <a:xfrm>
            <a:off x="5680491" y="275990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レーザー</a:t>
            </a:r>
            <a:endParaRPr kumimoji="1" lang="en-US" altLang="ja-JP" dirty="0" smtClean="0"/>
          </a:p>
          <a:p>
            <a:r>
              <a:rPr lang="ja-JP" altLang="en-US" dirty="0" smtClean="0"/>
              <a:t>垂直入射</a:t>
            </a:r>
            <a:endParaRPr kumimoji="1" lang="ja-JP" altLang="en-US" dirty="0"/>
          </a:p>
        </p:txBody>
      </p:sp>
      <p:cxnSp>
        <p:nvCxnSpPr>
          <p:cNvPr id="85" name="直線矢印コネクタ 84"/>
          <p:cNvCxnSpPr/>
          <p:nvPr/>
        </p:nvCxnSpPr>
        <p:spPr>
          <a:xfrm flipH="1">
            <a:off x="5580112" y="1917620"/>
            <a:ext cx="1368152" cy="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/>
          <p:cNvCxnSpPr/>
          <p:nvPr/>
        </p:nvCxnSpPr>
        <p:spPr>
          <a:xfrm flipV="1">
            <a:off x="614828" y="2538550"/>
            <a:ext cx="0" cy="8676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92"/>
          <p:cNvSpPr txBox="1"/>
          <p:nvPr/>
        </p:nvSpPr>
        <p:spPr>
          <a:xfrm>
            <a:off x="202091" y="3372588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パルスマグネット</a:t>
            </a:r>
            <a:endParaRPr lang="en-US" altLang="ja-JP" dirty="0" smtClean="0"/>
          </a:p>
          <a:p>
            <a:r>
              <a:rPr kumimoji="1" lang="ja-JP" altLang="en-US" dirty="0" smtClean="0"/>
              <a:t>に変更</a:t>
            </a:r>
            <a:r>
              <a:rPr kumimoji="1" lang="en-US" altLang="ja-JP" dirty="0" smtClean="0"/>
              <a:t>(2017.10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58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56" y="496583"/>
            <a:ext cx="4369302" cy="32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32" y="3272046"/>
            <a:ext cx="4005749" cy="3004313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06" y="496583"/>
            <a:ext cx="3591121" cy="270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D:\home\googleDrive\写真\20170322_1617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32" y="3645024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778306" y="131230"/>
            <a:ext cx="382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0 </a:t>
            </a:r>
            <a:r>
              <a:rPr lang="ja-JP" altLang="en-US" dirty="0" smtClean="0"/>
              <a:t>度ライン　</a:t>
            </a:r>
            <a:r>
              <a:rPr lang="en-US" altLang="ja-JP" dirty="0" smtClean="0"/>
              <a:t>QTW RF gun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83019" y="3308983"/>
            <a:ext cx="382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90 </a:t>
            </a:r>
            <a:r>
              <a:rPr lang="ja-JP" altLang="en-US" dirty="0" smtClean="0"/>
              <a:t>度ライン　</a:t>
            </a:r>
            <a:r>
              <a:rPr lang="en-US" altLang="ja-JP" dirty="0" smtClean="0"/>
              <a:t>CDS RF gun</a:t>
            </a:r>
            <a:endParaRPr kumimoji="1" lang="ja-JP" altLang="en-US" dirty="0"/>
          </a:p>
        </p:txBody>
      </p:sp>
      <p:cxnSp>
        <p:nvCxnSpPr>
          <p:cNvPr id="3" name="直線矢印コネクタ 2"/>
          <p:cNvCxnSpPr/>
          <p:nvPr/>
        </p:nvCxnSpPr>
        <p:spPr>
          <a:xfrm flipH="1">
            <a:off x="3779912" y="980728"/>
            <a:ext cx="936105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14" idx="1"/>
          </p:cNvCxnSpPr>
          <p:nvPr/>
        </p:nvCxnSpPr>
        <p:spPr>
          <a:xfrm flipH="1" flipV="1">
            <a:off x="3861982" y="3039758"/>
            <a:ext cx="921037" cy="453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763688" y="6309320"/>
            <a:ext cx="716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※CDS</a:t>
            </a:r>
            <a:r>
              <a:rPr lang="ja-JP" altLang="en-US" dirty="0" smtClean="0"/>
              <a:t>はカソード交換時のトラブルにより、</a:t>
            </a:r>
            <a:r>
              <a:rPr lang="en-US" altLang="ja-JP" dirty="0" smtClean="0"/>
              <a:t>QTW</a:t>
            </a:r>
            <a:r>
              <a:rPr lang="ja-JP" altLang="en-US" dirty="0" err="1"/>
              <a:t>へ</a:t>
            </a:r>
            <a:r>
              <a:rPr lang="ja-JP" altLang="en-US" dirty="0" err="1" smtClean="0"/>
              <a:t>の</a:t>
            </a:r>
            <a:r>
              <a:rPr lang="ja-JP" altLang="en-US" dirty="0" smtClean="0"/>
              <a:t>置き換えの可能性有</a:t>
            </a:r>
            <a:endParaRPr kumimoji="1" lang="ja-JP" altLang="en-US" dirty="0"/>
          </a:p>
        </p:txBody>
      </p:sp>
      <p:sp>
        <p:nvSpPr>
          <p:cNvPr id="20" name="テキスト ボックス 12"/>
          <p:cNvSpPr txBox="1">
            <a:spLocks noChangeArrowheads="1"/>
          </p:cNvSpPr>
          <p:nvPr/>
        </p:nvSpPr>
        <p:spPr bwMode="auto">
          <a:xfrm>
            <a:off x="1552084" y="3326642"/>
            <a:ext cx="1484398" cy="248404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31561" tIns="31561" rIns="31561" bIns="31561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200" dirty="0">
                <a:solidFill>
                  <a:srgbClr val="006000"/>
                </a:solidFill>
                <a:latin typeface="Arial Rounded MT Bold"/>
                <a:cs typeface="Arial Rounded MT Bold"/>
              </a:rPr>
              <a:t>Thermionic gun</a:t>
            </a:r>
            <a:endParaRPr lang="ja-JP" altLang="en-US" sz="12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1" name="テキスト ボックス 12"/>
          <p:cNvSpPr txBox="1">
            <a:spLocks noChangeArrowheads="1"/>
          </p:cNvSpPr>
          <p:nvPr/>
        </p:nvSpPr>
        <p:spPr bwMode="auto">
          <a:xfrm>
            <a:off x="2651335" y="4609158"/>
            <a:ext cx="1586246" cy="248404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31561" tIns="31561" rIns="31561" bIns="31561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200" dirty="0">
                <a:solidFill>
                  <a:srgbClr val="006000"/>
                </a:solidFill>
                <a:latin typeface="Arial Rounded MT Bold"/>
                <a:cs typeface="Arial Rounded MT Bold"/>
              </a:rPr>
              <a:t>Primary RF gun</a:t>
            </a:r>
            <a:endParaRPr lang="ja-JP" altLang="en-US" sz="12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218471" y="5446411"/>
            <a:ext cx="2156642" cy="248404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31561" tIns="31561" rIns="31561" bIns="31561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200" dirty="0">
                <a:solidFill>
                  <a:srgbClr val="006000"/>
                </a:solidFill>
                <a:latin typeface="Arial Rounded MT Bold"/>
                <a:cs typeface="Arial Rounded MT Bold"/>
              </a:rPr>
              <a:t>New secondary RF gun</a:t>
            </a:r>
            <a:endParaRPr lang="ja-JP" altLang="en-US" sz="12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4" name="Picture 1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150" y="1916729"/>
            <a:ext cx="1642538" cy="130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80"/>
          <p:cNvSpPr txBox="1">
            <a:spLocks noChangeAspect="1" noChangeArrowheads="1"/>
          </p:cNvSpPr>
          <p:nvPr/>
        </p:nvSpPr>
        <p:spPr bwMode="auto">
          <a:xfrm>
            <a:off x="1060276" y="2796841"/>
            <a:ext cx="700553" cy="41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0162" tIns="40081" rIns="80162" bIns="40081">
            <a:noAutofit/>
          </a:bodyPr>
          <a:lstStyle/>
          <a:p>
            <a:pPr algn="r">
              <a:defRPr/>
            </a:pPr>
            <a:r>
              <a:rPr lang="en-US" altLang="ja-JP" sz="1000" dirty="0" err="1">
                <a:solidFill>
                  <a:schemeClr val="bg1"/>
                </a:solidFill>
              </a:rPr>
              <a:t>IrCe</a:t>
            </a:r>
            <a:r>
              <a:rPr lang="en-US" altLang="ja-JP" sz="1000" dirty="0">
                <a:solidFill>
                  <a:schemeClr val="bg1"/>
                </a:solidFill>
              </a:rPr>
              <a:t/>
            </a:r>
            <a:br>
              <a:rPr lang="en-US" altLang="ja-JP" sz="1000" dirty="0">
                <a:solidFill>
                  <a:schemeClr val="bg1"/>
                </a:solidFill>
              </a:rPr>
            </a:br>
            <a:r>
              <a:rPr lang="en-US" altLang="ja-JP" sz="1000" dirty="0">
                <a:solidFill>
                  <a:schemeClr val="bg1"/>
                </a:solidFill>
              </a:rPr>
              <a:t>Cathode</a:t>
            </a:r>
          </a:p>
        </p:txBody>
      </p:sp>
    </p:spTree>
    <p:extLst>
      <p:ext uri="{BB962C8B-B14F-4D97-AF65-F5344CB8AC3E}">
        <p14:creationId xmlns:p14="http://schemas.microsoft.com/office/powerpoint/2010/main" val="180545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5496" y="489446"/>
            <a:ext cx="4468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GR_A1</a:t>
            </a:r>
            <a:r>
              <a:rPr lang="ja-JP" altLang="en-US" dirty="0" smtClean="0"/>
              <a:t> </a:t>
            </a:r>
            <a:r>
              <a:rPr lang="en-US" altLang="ja-JP" dirty="0" smtClean="0"/>
              <a:t>(QTW RF-Gun)</a:t>
            </a:r>
          </a:p>
          <a:p>
            <a:pPr algn="ctr"/>
            <a:r>
              <a:rPr lang="ja-JP" altLang="en-US" dirty="0"/>
              <a:t>レーザーは地下の </a:t>
            </a:r>
            <a:r>
              <a:rPr lang="en-US" altLang="ja-JP" dirty="0" err="1"/>
              <a:t>Yb:YAG</a:t>
            </a:r>
            <a:r>
              <a:rPr lang="en-US" altLang="ja-JP" dirty="0"/>
              <a:t> </a:t>
            </a:r>
            <a:r>
              <a:rPr lang="ja-JP" altLang="en-US" dirty="0" smtClean="0"/>
              <a:t>ディスクレーザー</a:t>
            </a:r>
            <a:endParaRPr lang="ja-JP" altLang="en-US" dirty="0"/>
          </a:p>
          <a:p>
            <a:pPr algn="ctr"/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47000"/>
            <a:ext cx="4468559" cy="25763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1" y="1124744"/>
            <a:ext cx="4468559" cy="2600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2" y="4334961"/>
            <a:ext cx="3590925" cy="20574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45" y="4293785"/>
            <a:ext cx="3486150" cy="2057400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4598352" y="711520"/>
            <a:ext cx="0" cy="5671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656454" y="506345"/>
            <a:ext cx="4468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GU_AT</a:t>
            </a:r>
            <a:r>
              <a:rPr lang="ja-JP" altLang="en-US" dirty="0" smtClean="0"/>
              <a:t> </a:t>
            </a:r>
            <a:r>
              <a:rPr lang="en-US" altLang="ja-JP" dirty="0" smtClean="0"/>
              <a:t>(Thermal Electron Gun)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3000" y="3725069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Current(blue)</a:t>
            </a:r>
            <a:r>
              <a:rPr lang="ja-JP" altLang="en-US" sz="1200" dirty="0" smtClean="0"/>
              <a:t>：</a:t>
            </a:r>
            <a:r>
              <a:rPr lang="en-US" altLang="ja-JP" sz="1200" dirty="0" smtClean="0"/>
              <a:t>2016/06/10</a:t>
            </a:r>
            <a:r>
              <a:rPr lang="ja-JP" altLang="en-US" sz="1200" dirty="0"/>
              <a:t>　</a:t>
            </a:r>
            <a:r>
              <a:rPr lang="en-US" altLang="ja-JP" sz="1200" dirty="0" smtClean="0"/>
              <a:t>02:01</a:t>
            </a:r>
            <a:r>
              <a:rPr lang="ja-JP" altLang="en-US" sz="1200" dirty="0" err="1" smtClean="0"/>
              <a:t>、</a:t>
            </a:r>
            <a:r>
              <a:rPr lang="en-US" altLang="ja-JP" sz="1200" dirty="0" smtClean="0"/>
              <a:t>GR_A1</a:t>
            </a:r>
            <a:r>
              <a:rPr lang="ja-JP" altLang="en-US" sz="1200" dirty="0" smtClean="0"/>
              <a:t> </a:t>
            </a:r>
            <a:r>
              <a:rPr lang="ja-JP" altLang="en-US" sz="1200" dirty="0"/>
              <a:t> </a:t>
            </a:r>
            <a:r>
              <a:rPr lang="en-US" altLang="ja-JP" sz="1200" dirty="0" smtClean="0"/>
              <a:t>KEKB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HER e-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injection</a:t>
            </a:r>
          </a:p>
          <a:p>
            <a:r>
              <a:rPr kumimoji="1" lang="en-US" altLang="ja-JP" sz="1200" dirty="0" smtClean="0"/>
              <a:t>Ref(green)</a:t>
            </a:r>
            <a:r>
              <a:rPr kumimoji="1" lang="ja-JP" altLang="en-US" sz="1200" dirty="0" smtClean="0"/>
              <a:t>：</a:t>
            </a:r>
            <a:r>
              <a:rPr kumimoji="1" lang="en-US" altLang="ja-JP" sz="1200" dirty="0" smtClean="0"/>
              <a:t>2016/05/21</a:t>
            </a:r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03:26</a:t>
            </a:r>
            <a:r>
              <a:rPr lang="ja-JP" altLang="en-US" sz="1200" dirty="0" err="1" smtClean="0"/>
              <a:t>、</a:t>
            </a:r>
            <a:r>
              <a:rPr lang="en-US" altLang="ja-JP" sz="1200" dirty="0" smtClean="0"/>
              <a:t>GU_AT</a:t>
            </a:r>
            <a:r>
              <a:rPr lang="ja-JP" altLang="en-US" sz="1200" dirty="0" smtClean="0"/>
              <a:t>  </a:t>
            </a:r>
            <a:r>
              <a:rPr lang="en-US" altLang="ja-JP" sz="1200" dirty="0" smtClean="0"/>
              <a:t>KEKB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HER e- injection</a:t>
            </a:r>
            <a:r>
              <a:rPr lang="ja-JP" altLang="en-US" sz="1200" dirty="0" smtClean="0"/>
              <a:t> </a:t>
            </a:r>
            <a:endParaRPr kumimoji="1"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766498" y="3746075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Current(blue)</a:t>
            </a:r>
            <a:r>
              <a:rPr lang="ja-JP" altLang="en-US" sz="1200" dirty="0" smtClean="0"/>
              <a:t>：</a:t>
            </a:r>
            <a:r>
              <a:rPr lang="en-US" altLang="ja-JP" sz="1200" dirty="0" smtClean="0"/>
              <a:t>2016/05/30</a:t>
            </a:r>
            <a:r>
              <a:rPr lang="ja-JP" altLang="en-US" sz="1200" dirty="0"/>
              <a:t>　</a:t>
            </a:r>
            <a:r>
              <a:rPr lang="en-US" altLang="ja-JP" sz="1200" dirty="0" smtClean="0"/>
              <a:t>16:43</a:t>
            </a:r>
            <a:r>
              <a:rPr lang="ja-JP" altLang="en-US" sz="1200" dirty="0" err="1" smtClean="0"/>
              <a:t>、</a:t>
            </a:r>
            <a:r>
              <a:rPr lang="en-US" altLang="ja-JP" sz="1200" dirty="0" smtClean="0"/>
              <a:t>GU_AT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KEKB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HER e-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injection</a:t>
            </a:r>
          </a:p>
          <a:p>
            <a:r>
              <a:rPr kumimoji="1" lang="en-US" altLang="ja-JP" sz="1200" dirty="0" smtClean="0"/>
              <a:t>Ref(green)</a:t>
            </a:r>
            <a:r>
              <a:rPr kumimoji="1" lang="ja-JP" altLang="en-US" sz="1200" dirty="0" smtClean="0"/>
              <a:t>：</a:t>
            </a:r>
            <a:r>
              <a:rPr kumimoji="1" lang="en-US" altLang="ja-JP" sz="1200" dirty="0" smtClean="0"/>
              <a:t>2016/05/21</a:t>
            </a:r>
            <a:r>
              <a:rPr kumimoji="1" lang="ja-JP" altLang="en-US" sz="1200" dirty="0" smtClean="0"/>
              <a:t>　</a:t>
            </a:r>
            <a:r>
              <a:rPr kumimoji="1" lang="en-US" altLang="ja-JP" sz="1200" dirty="0" smtClean="0"/>
              <a:t>03:26</a:t>
            </a:r>
            <a:r>
              <a:rPr lang="ja-JP" altLang="en-US" sz="1200" dirty="0" err="1" smtClean="0"/>
              <a:t>、</a:t>
            </a:r>
            <a:r>
              <a:rPr lang="en-US" altLang="ja-JP" sz="1200" dirty="0" smtClean="0"/>
              <a:t>GU_AT</a:t>
            </a:r>
            <a:r>
              <a:rPr lang="ja-JP" altLang="en-US" sz="1200" dirty="0" smtClean="0"/>
              <a:t>  </a:t>
            </a:r>
            <a:r>
              <a:rPr lang="en-US" altLang="ja-JP" sz="1200" dirty="0" smtClean="0"/>
              <a:t>KEKB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HER e-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injection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74312" y="6392361"/>
            <a:ext cx="3590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/>
              <a:t>GR_A1</a:t>
            </a:r>
            <a:r>
              <a:rPr kumimoji="1" lang="ja-JP" altLang="en-US" sz="1200" dirty="0" smtClean="0"/>
              <a:t>  </a:t>
            </a:r>
            <a:r>
              <a:rPr kumimoji="1" lang="en-US" altLang="ja-JP" sz="1200" dirty="0" smtClean="0"/>
              <a:t>KEKB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smtClean="0"/>
              <a:t>HER e-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smtClean="0"/>
              <a:t>injection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66645" y="6351185"/>
            <a:ext cx="3590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/>
              <a:t>GU_AT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smtClean="0"/>
              <a:t>KEKB</a:t>
            </a:r>
            <a:r>
              <a:rPr kumimoji="1" lang="ja-JP" altLang="en-US" sz="1200" dirty="0"/>
              <a:t> </a:t>
            </a:r>
            <a:r>
              <a:rPr kumimoji="1" lang="en-US" altLang="ja-JP" sz="1200" dirty="0" smtClean="0"/>
              <a:t>HER e-</a:t>
            </a:r>
            <a:r>
              <a:rPr kumimoji="1" lang="ja-JP" altLang="en-US" sz="1200" dirty="0" smtClean="0"/>
              <a:t> </a:t>
            </a:r>
            <a:r>
              <a:rPr kumimoji="1" lang="en-US" altLang="ja-JP" sz="1200" dirty="0" smtClean="0"/>
              <a:t>injection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1520" y="97468"/>
            <a:ext cx="876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err="1" smtClean="0"/>
              <a:t>SuperKEKB</a:t>
            </a:r>
            <a:r>
              <a:rPr kumimoji="1" lang="en-US" altLang="ja-JP" sz="2800" dirty="0" smtClean="0"/>
              <a:t> HER (electron) </a:t>
            </a:r>
            <a:r>
              <a:rPr lang="en-US" altLang="ja-JP" sz="2800" dirty="0" smtClean="0"/>
              <a:t>Phase-I </a:t>
            </a:r>
            <a:r>
              <a:rPr kumimoji="1" lang="en-US" altLang="ja-JP" sz="2800" dirty="0" smtClean="0"/>
              <a:t>injection at 2016/6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628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1980</Words>
  <Application>Microsoft Office PowerPoint</Application>
  <PresentationFormat>画面に合わせる (4:3)</PresentationFormat>
  <Paragraphs>580</Paragraphs>
  <Slides>39</Slides>
  <Notes>6</Notes>
  <HiddenSlides>1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0" baseType="lpstr">
      <vt:lpstr>Office ​​テーマ</vt:lpstr>
      <vt:lpstr>SuperKEKB 国内レビュー</vt:lpstr>
      <vt:lpstr>PowerPoint プレゼンテーション</vt:lpstr>
      <vt:lpstr>SバンドRF電子銃による 5 nC 生成 </vt:lpstr>
      <vt:lpstr>エネルギー分散 </vt:lpstr>
      <vt:lpstr>S-band RF-Gun の開発</vt:lpstr>
      <vt:lpstr>電子入射系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春の運転状況</vt:lpstr>
      <vt:lpstr>PowerPoint プレゼンテーション</vt:lpstr>
      <vt:lpstr>電荷量とエミッタンス</vt:lpstr>
      <vt:lpstr>RF電子銃空洞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RF電子銃空洞からの反射</vt:lpstr>
      <vt:lpstr>IrCe カソード</vt:lpstr>
      <vt:lpstr>カソード : 金属間化合物 (LaB6 or Ir5Ce )</vt:lpstr>
      <vt:lpstr>フォトカソード材料に関して</vt:lpstr>
      <vt:lpstr>フォトカソード材料の開発状況（多結晶）</vt:lpstr>
      <vt:lpstr>フォトカソード材料の開発状況（単結晶）</vt:lpstr>
      <vt:lpstr>Phase II 運転に向けて</vt:lpstr>
      <vt:lpstr>A1レーザー関連</vt:lpstr>
      <vt:lpstr>RF電子銃用レーザーシステム</vt:lpstr>
      <vt:lpstr>Properties of laser medium</vt:lpstr>
      <vt:lpstr>PowerPoint プレゼンテーション</vt:lpstr>
      <vt:lpstr>PowerPoint プレゼンテーション</vt:lpstr>
      <vt:lpstr>2倍波でのレーザーのビーム特性</vt:lpstr>
      <vt:lpstr>VCSELタイプの Nd:YAG DPSS Moduleへの置換</vt:lpstr>
      <vt:lpstr>プロファイル改善のための空間フィルター</vt:lpstr>
      <vt:lpstr>Phase-III 用 Yb:YAG レーザー</vt:lpstr>
      <vt:lpstr>Yb:YAG ディスクレーザー増幅器</vt:lpstr>
      <vt:lpstr>Yb:YAG ディスクレーザー増幅器(冷却最終段)</vt:lpstr>
      <vt:lpstr>Schedule</vt:lpstr>
      <vt:lpstr>今後の開発項目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sensha</dc:creator>
  <cp:lastModifiedBy>sensha</cp:lastModifiedBy>
  <cp:revision>63</cp:revision>
  <dcterms:created xsi:type="dcterms:W3CDTF">2017-09-05T01:02:05Z</dcterms:created>
  <dcterms:modified xsi:type="dcterms:W3CDTF">2017-09-08T01:13:31Z</dcterms:modified>
</cp:coreProperties>
</file>