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576" y="-1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D3C9-3A70-4615-9249-5C7C84A65DC1}" type="datetimeFigureOut">
              <a:rPr lang="ja-JP" altLang="en-US" smtClean="0"/>
              <a:pPr/>
              <a:t>11.2.6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74B9-23CA-46BC-8F8F-EC0B1638518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Domestic Review Report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400" dirty="0" smtClean="0"/>
              <a:t>SATOH, Kotaro (</a:t>
            </a:r>
            <a:r>
              <a:rPr lang="en-US" altLang="ja-JP" sz="2400" dirty="0"/>
              <a:t>c</a:t>
            </a:r>
            <a:r>
              <a:rPr lang="en-US" altLang="ja-JP" sz="2400" dirty="0" smtClean="0"/>
              <a:t>hairman)  </a:t>
            </a:r>
          </a:p>
          <a:p>
            <a:r>
              <a:rPr lang="en-US" altLang="ja-JP" sz="2400" dirty="0" smtClean="0"/>
              <a:t> KEK</a:t>
            </a:r>
          </a:p>
          <a:p>
            <a:r>
              <a:rPr lang="en-US" altLang="ja-JP" sz="2400" dirty="0" smtClean="0"/>
              <a:t>Feb. 7, 2011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sz="2800" dirty="0" smtClean="0"/>
              <a:t>Domestic  short review on Jan. 18, 2011.</a:t>
            </a:r>
          </a:p>
          <a:p>
            <a:pPr>
              <a:buNone/>
            </a:pPr>
            <a:r>
              <a:rPr lang="en-US" altLang="ja-JP" sz="2800" dirty="0" smtClean="0"/>
              <a:t> -</a:t>
            </a:r>
            <a:r>
              <a:rPr lang="en-US" altLang="ja-JP" sz="2800" dirty="0" smtClean="0">
                <a:solidFill>
                  <a:srgbClr val="FF0000"/>
                </a:solidFill>
              </a:rPr>
              <a:t>Review only crucial issues inherent in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SuperKEKB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sz="2800" dirty="0" smtClean="0"/>
              <a:t> -Improve the presentation </a:t>
            </a:r>
            <a:r>
              <a:rPr lang="ja-JP" altLang="ja-JP" sz="2800" dirty="0" smtClean="0"/>
              <a:t>f</a:t>
            </a:r>
            <a:r>
              <a:rPr lang="en-US" altLang="ja-JP" sz="2800" dirty="0" smtClean="0"/>
              <a:t>or MAC</a:t>
            </a:r>
          </a:p>
          <a:p>
            <a:pPr>
              <a:buNone/>
            </a:pPr>
            <a:endParaRPr lang="en-US" altLang="ja-JP" sz="2800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Issues are :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ja-JP" sz="2800" dirty="0" smtClean="0"/>
              <a:t>Electron source design, perspective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ja-JP" sz="2800" dirty="0" err="1" smtClean="0"/>
              <a:t>Emittance</a:t>
            </a:r>
            <a:r>
              <a:rPr lang="en-US" altLang="ja-JP" sz="2800" dirty="0" smtClean="0"/>
              <a:t> growth during the </a:t>
            </a:r>
            <a:r>
              <a:rPr lang="en-US" altLang="ja-JP" sz="2800" dirty="0" err="1" smtClean="0"/>
              <a:t>Linac</a:t>
            </a:r>
            <a:r>
              <a:rPr lang="en-US" altLang="ja-JP" sz="2800" dirty="0" smtClean="0"/>
              <a:t> acceleration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ja-JP" sz="2800" dirty="0" smtClean="0"/>
              <a:t>Optics, dynamic aperture, </a:t>
            </a:r>
            <a:r>
              <a:rPr lang="en-US" altLang="ja-JP" sz="2800" dirty="0" err="1" smtClean="0"/>
              <a:t>x-y</a:t>
            </a:r>
            <a:r>
              <a:rPr lang="en-US" altLang="ja-JP" sz="2800" dirty="0" smtClean="0"/>
              <a:t> coupling                                                                             -Tolerance for machine errors, how to achieve them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ja-JP" sz="2800" dirty="0" smtClean="0"/>
              <a:t>Movable mask system 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   - Consistency with the injection acceptance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   - Heat load on the mask surface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altLang="ja-JP" sz="2800" dirty="0" smtClean="0"/>
              <a:t>Background 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  - Estimate SR, back scattering, spent electrons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  - How to protect detectors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altLang="ja-JP" sz="2800" dirty="0" smtClean="0"/>
              <a:t>How to collide extremely thin beams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altLang="ja-JP" sz="2800" dirty="0" smtClean="0"/>
              <a:t>QCS design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altLang="ja-JP" sz="2800" dirty="0" smtClean="0"/>
              <a:t>IR vacuum system, assembly process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altLang="ja-JP" sz="2800" dirty="0" smtClean="0"/>
              <a:t>Ring vacuum system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sz="3613" dirty="0" smtClean="0">
                <a:solidFill>
                  <a:srgbClr val="FF0000"/>
                </a:solidFill>
              </a:rPr>
              <a:t>Comments</a:t>
            </a:r>
          </a:p>
          <a:p>
            <a:endParaRPr lang="en-US" altLang="ja-JP" sz="3613" dirty="0" smtClean="0"/>
          </a:p>
          <a:p>
            <a:pPr marL="514350" indent="-514350">
              <a:buFont typeface="+mj-lt"/>
              <a:buAutoNum type="arabicParenR"/>
            </a:pPr>
            <a:r>
              <a:rPr lang="en-US" altLang="ja-JP" sz="2800" dirty="0" smtClean="0">
                <a:solidFill>
                  <a:srgbClr val="0000FF"/>
                </a:solidFill>
              </a:rPr>
              <a:t>Electron source                                                                                                        </a:t>
            </a:r>
            <a:r>
              <a:rPr lang="en-US" altLang="ja-JP" sz="2800" dirty="0" smtClean="0"/>
              <a:t>- Determine the baseline plan, on which available resource should be focused.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ja-JP" sz="2800" dirty="0" err="1" smtClean="0">
                <a:solidFill>
                  <a:srgbClr val="0000FF"/>
                </a:solidFill>
              </a:rPr>
              <a:t>Emittance</a:t>
            </a:r>
            <a:r>
              <a:rPr lang="en-US" altLang="ja-JP" sz="2800" dirty="0" smtClean="0">
                <a:solidFill>
                  <a:srgbClr val="0000FF"/>
                </a:solidFill>
              </a:rPr>
              <a:t> growth                                                                                                   </a:t>
            </a:r>
            <a:r>
              <a:rPr lang="en-US" altLang="ja-JP" sz="2800" dirty="0" smtClean="0"/>
              <a:t>- Correct alignment errors by practical methods.                                              - Understand the growth mechanism by machine studies and simulation.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ja-JP" sz="2800" dirty="0" smtClean="0">
                <a:solidFill>
                  <a:srgbClr val="0000FF"/>
                </a:solidFill>
              </a:rPr>
              <a:t>Optics</a:t>
            </a:r>
            <a:r>
              <a:rPr lang="en-US" altLang="ja-JP" sz="2800" dirty="0" smtClean="0"/>
              <a:t>                                                                                                                       - Analysis of crucial elements, BG, masks, tolerance, …, is extremely urgent. These could  turn over the present design.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   - Establish machine error detection methods based on the beam measurement.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altLang="ja-JP" sz="2800" dirty="0" smtClean="0">
                <a:solidFill>
                  <a:srgbClr val="0000FF"/>
                </a:solidFill>
              </a:rPr>
              <a:t>Movable mask                                                                                                         </a:t>
            </a:r>
            <a:r>
              <a:rPr lang="en-US" altLang="ja-JP" sz="2800" dirty="0" smtClean="0"/>
              <a:t>- Demonstrate the injection acceptance is secured.                                                  - Re-estimate the temperature rise with a </a:t>
            </a:r>
            <a:r>
              <a:rPr lang="en-US" altLang="ja-JP" sz="2800" smtClean="0"/>
              <a:t>more realistic </a:t>
            </a:r>
            <a:r>
              <a:rPr lang="en-US" altLang="ja-JP" sz="2800" dirty="0" smtClean="0"/>
              <a:t>model. Collect information of graphite coating used in the other accelerators. 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5152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n-US" altLang="ja-JP" sz="2800" dirty="0" smtClean="0">
                <a:solidFill>
                  <a:srgbClr val="0000FF"/>
                </a:solidFill>
              </a:rPr>
              <a:t>Background</a:t>
            </a:r>
            <a:r>
              <a:rPr lang="en-US" altLang="ja-JP" sz="2800" dirty="0" smtClean="0"/>
              <a:t>                                                                                                  - Spent electrons lost inside QCS and tip scattering of SR at 9mm </a:t>
            </a:r>
            <a:r>
              <a:rPr lang="en-US" altLang="ja-JP" sz="2800" dirty="0" err="1" smtClean="0">
                <a:latin typeface="Symbol" charset="2"/>
                <a:cs typeface="Symbol" charset="2"/>
              </a:rPr>
              <a:t>f</a:t>
            </a:r>
            <a:r>
              <a:rPr lang="en-US" altLang="ja-JP" sz="2800" dirty="0" smtClean="0"/>
              <a:t> aperture close to IP should be </a:t>
            </a:r>
            <a:r>
              <a:rPr lang="en-US" altLang="ja-JP" sz="2800" dirty="0" err="1" smtClean="0"/>
              <a:t>analysed</a:t>
            </a:r>
            <a:r>
              <a:rPr lang="en-US" altLang="ja-JP" sz="2800" dirty="0" smtClean="0"/>
              <a:t> immediately.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altLang="ja-JP" sz="2800" dirty="0" smtClean="0">
                <a:solidFill>
                  <a:srgbClr val="0000FF"/>
                </a:solidFill>
              </a:rPr>
              <a:t>How to collide                                                                                              </a:t>
            </a:r>
            <a:r>
              <a:rPr lang="en-US" altLang="ja-JP" sz="2800" dirty="0" smtClean="0"/>
              <a:t>- Analysis of the FB loop using  </a:t>
            </a:r>
            <a:r>
              <a:rPr lang="ja-JP" altLang="ja-JP" sz="2800" dirty="0" smtClean="0"/>
              <a:t>t</a:t>
            </a:r>
            <a:r>
              <a:rPr lang="en-US" altLang="ja-JP" sz="2800" dirty="0" err="1" smtClean="0"/>
              <a:t>ransfer</a:t>
            </a:r>
            <a:r>
              <a:rPr lang="en-US" altLang="ja-JP" sz="2800" dirty="0" smtClean="0"/>
              <a:t> functions is more effective to design the FB system, than particle tracking simulation.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altLang="ja-JP" sz="2800" dirty="0" smtClean="0">
                <a:solidFill>
                  <a:srgbClr val="0000FF"/>
                </a:solidFill>
              </a:rPr>
              <a:t>QCS design                                                                                                  </a:t>
            </a:r>
            <a:r>
              <a:rPr lang="en-US" altLang="ja-JP" sz="2800" dirty="0" smtClean="0"/>
              <a:t>- Analyze nonlinear field near iron-core magnets immediately.                                                                       - Support should meet the condition on QCS movement causing miss-collision.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altLang="ja-JP" sz="2800" dirty="0" smtClean="0">
                <a:solidFill>
                  <a:srgbClr val="0000FF"/>
                </a:solidFill>
              </a:rPr>
              <a:t>IR vacuum 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- Solve issues related to NEG coating before finalizing the design. 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- Issues are 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  QCS thermal shield for the activation, 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  lifetime shorten by frequent activation, </a:t>
            </a:r>
          </a:p>
          <a:p>
            <a:pPr marL="514350" indent="-514350">
              <a:buNone/>
            </a:pPr>
            <a:r>
              <a:rPr lang="en-US" altLang="ja-JP" sz="2800" dirty="0" smtClean="0"/>
              <a:t>        outgas from the coating heated by wall currents. </a:t>
            </a:r>
            <a:endParaRPr lang="ja-JP" altLang="en-US" sz="2800" dirty="0" smtClean="0"/>
          </a:p>
          <a:p>
            <a:pPr marL="514350" indent="-514350">
              <a:buNone/>
            </a:pPr>
            <a:endParaRPr lang="en-US" altLang="ja-JP" sz="2800" dirty="0" smtClean="0"/>
          </a:p>
          <a:p>
            <a:pPr marL="514350" indent="-514350">
              <a:buNone/>
            </a:pPr>
            <a:r>
              <a:rPr lang="en-US" altLang="ja-JP" sz="2800" dirty="0" smtClean="0"/>
              <a:t>   </a:t>
            </a:r>
            <a:endParaRPr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363</Words>
  <Application>Microsoft Macintosh PowerPoint</Application>
  <PresentationFormat>画面に合わせる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Domestic Review Report</vt:lpstr>
      <vt:lpstr>スライド 2</vt:lpstr>
      <vt:lpstr>スライド 3</vt:lpstr>
      <vt:lpstr>スライド 4</vt:lpstr>
    </vt:vector>
  </TitlesOfParts>
  <Company>KEK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Review Report</dc:title>
  <dc:creator>佐藤 康太郎</dc:creator>
  <cp:lastModifiedBy>佐藤 康太郎</cp:lastModifiedBy>
  <cp:revision>32</cp:revision>
  <dcterms:created xsi:type="dcterms:W3CDTF">2011-02-06T09:50:58Z</dcterms:created>
  <dcterms:modified xsi:type="dcterms:W3CDTF">2011-02-06T09:51:33Z</dcterms:modified>
</cp:coreProperties>
</file>