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2"/>
  </p:notesMasterIdLst>
  <p:handoutMasterIdLst>
    <p:handoutMasterId r:id="rId43"/>
  </p:handoutMasterIdLst>
  <p:sldIdLst>
    <p:sldId id="256" r:id="rId2"/>
    <p:sldId id="296" r:id="rId3"/>
    <p:sldId id="330" r:id="rId4"/>
    <p:sldId id="400" r:id="rId5"/>
    <p:sldId id="331" r:id="rId6"/>
    <p:sldId id="405" r:id="rId7"/>
    <p:sldId id="384" r:id="rId8"/>
    <p:sldId id="406" r:id="rId9"/>
    <p:sldId id="383" r:id="rId10"/>
    <p:sldId id="332" r:id="rId11"/>
    <p:sldId id="318" r:id="rId12"/>
    <p:sldId id="314" r:id="rId13"/>
    <p:sldId id="375" r:id="rId14"/>
    <p:sldId id="407" r:id="rId15"/>
    <p:sldId id="385" r:id="rId16"/>
    <p:sldId id="387" r:id="rId17"/>
    <p:sldId id="388" r:id="rId18"/>
    <p:sldId id="389" r:id="rId19"/>
    <p:sldId id="390" r:id="rId20"/>
    <p:sldId id="393" r:id="rId21"/>
    <p:sldId id="401" r:id="rId22"/>
    <p:sldId id="394" r:id="rId23"/>
    <p:sldId id="399" r:id="rId24"/>
    <p:sldId id="371" r:id="rId25"/>
    <p:sldId id="356" r:id="rId26"/>
    <p:sldId id="361" r:id="rId27"/>
    <p:sldId id="374" r:id="rId28"/>
    <p:sldId id="376" r:id="rId29"/>
    <p:sldId id="372" r:id="rId30"/>
    <p:sldId id="408" r:id="rId31"/>
    <p:sldId id="377" r:id="rId32"/>
    <p:sldId id="381" r:id="rId33"/>
    <p:sldId id="386" r:id="rId34"/>
    <p:sldId id="397" r:id="rId35"/>
    <p:sldId id="373" r:id="rId36"/>
    <p:sldId id="402" r:id="rId37"/>
    <p:sldId id="409" r:id="rId38"/>
    <p:sldId id="410" r:id="rId39"/>
    <p:sldId id="411" r:id="rId40"/>
    <p:sldId id="412" r:id="rId41"/>
  </p:sldIdLst>
  <p:sldSz cx="9144000" cy="6858000" type="screen4x3"/>
  <p:notesSz cx="6805613" cy="99393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8000"/>
    <a:srgbClr val="FF6600"/>
    <a:srgbClr val="FF00FF"/>
    <a:srgbClr val="66FF99"/>
    <a:srgbClr val="0000FF"/>
    <a:srgbClr val="FF9933"/>
    <a:srgbClr val="000000"/>
    <a:srgbClr val="00FF00"/>
    <a:srgbClr val="FFFF66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9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6967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6967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DC8DCFE1-0597-44B4-B115-45E12410FB5D}" type="datetimeFigureOut">
              <a:rPr kumimoji="1" lang="ja-JP" altLang="en-US" smtClean="0"/>
              <a:pPr/>
              <a:t>2011/2/7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1" y="9440647"/>
            <a:ext cx="2949099" cy="49696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4940" y="9440647"/>
            <a:ext cx="2949099" cy="49696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ED0AE954-A5F8-4EA7-BED7-112A1D2C788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6967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6967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0D9F9CC5-9932-46D1-84FE-656FC488A2BB}" type="datetimeFigureOut">
              <a:rPr kumimoji="1" lang="ja-JP" altLang="en-US" smtClean="0"/>
              <a:pPr/>
              <a:t>2011/2/7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099" cy="49696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4940" y="9440647"/>
            <a:ext cx="2949099" cy="49696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E462D69B-6A23-4589-A25B-4BE7B9DCF57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2D69B-6A23-4589-A25B-4BE7B9DCF57F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2D69B-6A23-4589-A25B-4BE7B9DCF57F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2D69B-6A23-4589-A25B-4BE7B9DCF57F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gray">
          <a:xfrm>
            <a:off x="0" y="2285992"/>
            <a:ext cx="1785918" cy="4286256"/>
          </a:xfrm>
          <a:custGeom>
            <a:avLst/>
            <a:gdLst/>
            <a:ahLst/>
            <a:cxnLst>
              <a:cxn ang="0">
                <a:pos x="1429" y="0"/>
              </a:cxn>
              <a:cxn ang="0">
                <a:pos x="1151" y="448"/>
              </a:cxn>
              <a:cxn ang="0">
                <a:pos x="914" y="1380"/>
              </a:cxn>
              <a:cxn ang="0">
                <a:pos x="937" y="2258"/>
              </a:cxn>
              <a:cxn ang="0">
                <a:pos x="1150" y="2537"/>
              </a:cxn>
              <a:cxn ang="0">
                <a:pos x="0" y="2537"/>
              </a:cxn>
              <a:cxn ang="0">
                <a:pos x="0" y="3"/>
              </a:cxn>
            </a:cxnLst>
            <a:rect l="0" t="0" r="r" b="b"/>
            <a:pathLst>
              <a:path w="1429" h="2537">
                <a:moveTo>
                  <a:pt x="1429" y="0"/>
                </a:moveTo>
                <a:cubicBezTo>
                  <a:pt x="1354" y="113"/>
                  <a:pt x="1317" y="128"/>
                  <a:pt x="1151" y="448"/>
                </a:cubicBezTo>
                <a:cubicBezTo>
                  <a:pt x="985" y="768"/>
                  <a:pt x="933" y="1087"/>
                  <a:pt x="914" y="1380"/>
                </a:cubicBezTo>
                <a:cubicBezTo>
                  <a:pt x="895" y="1673"/>
                  <a:pt x="873" y="2100"/>
                  <a:pt x="937" y="2258"/>
                </a:cubicBezTo>
                <a:lnTo>
                  <a:pt x="1150" y="2537"/>
                </a:lnTo>
                <a:lnTo>
                  <a:pt x="0" y="2537"/>
                </a:lnTo>
                <a:lnTo>
                  <a:pt x="0" y="3"/>
                </a:lnTo>
              </a:path>
            </a:pathLst>
          </a:custGeom>
          <a:gradFill flip="none" rotWithShape="1">
            <a:gsLst>
              <a:gs pos="0">
                <a:srgbClr val="00FF00">
                  <a:alpha val="60000"/>
                </a:srgbClr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1200000" scaled="0"/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gray">
          <a:xfrm>
            <a:off x="0" y="0"/>
            <a:ext cx="9144000" cy="2286000"/>
          </a:xfrm>
          <a:prstGeom prst="rect">
            <a:avLst/>
          </a:prstGeom>
          <a:gradFill flip="none" rotWithShape="1">
            <a:gsLst>
              <a:gs pos="50000">
                <a:srgbClr val="00FF00">
                  <a:alpha val="49804"/>
                </a:srgbClr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gray">
          <a:xfrm>
            <a:off x="0" y="1268760"/>
            <a:ext cx="9144000" cy="1015642"/>
          </a:xfrm>
          <a:prstGeom prst="rect">
            <a:avLst/>
          </a:prstGeom>
          <a:gradFill flip="none" rotWithShape="1">
            <a:gsLst>
              <a:gs pos="71000">
                <a:schemeClr val="tx1">
                  <a:lumMod val="95000"/>
                  <a:lumOff val="5000"/>
                </a:schemeClr>
              </a:gs>
              <a:gs pos="100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0" y="1268760"/>
            <a:ext cx="9144000" cy="1017232"/>
          </a:xfrm>
        </p:spPr>
        <p:txBody>
          <a:bodyPr/>
          <a:lstStyle>
            <a:lvl1pPr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979613" y="3933825"/>
            <a:ext cx="7164387" cy="574675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62713"/>
            <a:ext cx="2133600" cy="279400"/>
          </a:xfrm>
        </p:spPr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62713"/>
            <a:ext cx="2895600" cy="279400"/>
          </a:xfrm>
        </p:spPr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62713"/>
            <a:ext cx="2133600" cy="279400"/>
          </a:xfrm>
        </p:spPr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D6EC820B-A792-420C-895B-1C6E8139DEC4}" type="slidenum">
              <a:rPr lang="en-US" altLang="ja-JP" smtClean="0"/>
              <a:pPr/>
              <a:t>&lt;#&gt;</a:t>
            </a:fld>
            <a:endParaRPr lang="en-US" altLang="ja-JP"/>
          </a:p>
        </p:txBody>
      </p:sp>
      <p:pic>
        <p:nvPicPr>
          <p:cNvPr id="14" name="図 13" descr="名称未設定 3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285728"/>
            <a:ext cx="1500166" cy="8630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F9E79C-6C21-46A2-B6AA-5D5690F952E8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208838" y="404813"/>
            <a:ext cx="1935162" cy="59055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403350" y="404813"/>
            <a:ext cx="5653088" cy="59055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BE4D2-F62C-44D6-A4AA-7A60FCADB217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3568" y="904877"/>
            <a:ext cx="8066731" cy="531020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1AB4610A-7B83-4138-AFF8-D0E9316B21DE}" type="slidenum">
              <a:rPr lang="en-US" altLang="ja-JP" smtClean="0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C69D4-1597-4E4B-A46A-42C298E7BBCE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403350" y="1341438"/>
            <a:ext cx="3668713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224463" y="1341438"/>
            <a:ext cx="3668712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74994-0864-44EA-9EF1-FDD2137A4193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DE707F-8C67-489B-986E-187E4F88D2B8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E68EC-4B91-4407-A466-93D330E2039B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619A7-80CA-43D4-A07B-D28F5CC6FE24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17BE6-EB59-4A5B-8772-3362784F51CF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ABD38-1495-4343-99AC-A8C1CD77C18D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/>
          <p:cNvSpPr>
            <a:spLocks/>
          </p:cNvSpPr>
          <p:nvPr userDrawn="1"/>
        </p:nvSpPr>
        <p:spPr bwMode="gray">
          <a:xfrm>
            <a:off x="0" y="764704"/>
            <a:ext cx="1763688" cy="5157192"/>
          </a:xfrm>
          <a:custGeom>
            <a:avLst/>
            <a:gdLst/>
            <a:ahLst/>
            <a:cxnLst>
              <a:cxn ang="0">
                <a:pos x="1429" y="0"/>
              </a:cxn>
              <a:cxn ang="0">
                <a:pos x="1151" y="448"/>
              </a:cxn>
              <a:cxn ang="0">
                <a:pos x="914" y="1380"/>
              </a:cxn>
              <a:cxn ang="0">
                <a:pos x="937" y="2258"/>
              </a:cxn>
              <a:cxn ang="0">
                <a:pos x="1150" y="2537"/>
              </a:cxn>
              <a:cxn ang="0">
                <a:pos x="0" y="2537"/>
              </a:cxn>
              <a:cxn ang="0">
                <a:pos x="0" y="3"/>
              </a:cxn>
            </a:cxnLst>
            <a:rect l="0" t="0" r="r" b="b"/>
            <a:pathLst>
              <a:path w="1429" h="2537">
                <a:moveTo>
                  <a:pt x="1429" y="0"/>
                </a:moveTo>
                <a:cubicBezTo>
                  <a:pt x="1354" y="113"/>
                  <a:pt x="1317" y="128"/>
                  <a:pt x="1151" y="448"/>
                </a:cubicBezTo>
                <a:cubicBezTo>
                  <a:pt x="985" y="768"/>
                  <a:pt x="933" y="1087"/>
                  <a:pt x="914" y="1380"/>
                </a:cubicBezTo>
                <a:cubicBezTo>
                  <a:pt x="895" y="1673"/>
                  <a:pt x="873" y="2100"/>
                  <a:pt x="937" y="2258"/>
                </a:cubicBezTo>
                <a:lnTo>
                  <a:pt x="1150" y="2537"/>
                </a:lnTo>
                <a:lnTo>
                  <a:pt x="0" y="2537"/>
                </a:lnTo>
                <a:lnTo>
                  <a:pt x="0" y="3"/>
                </a:lnTo>
              </a:path>
            </a:pathLst>
          </a:custGeom>
          <a:gradFill flip="none" rotWithShape="1">
            <a:gsLst>
              <a:gs pos="0">
                <a:srgbClr val="00FF00">
                  <a:alpha val="50000"/>
                </a:srgbClr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600000" scaled="0"/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gray">
          <a:xfrm>
            <a:off x="1187624" y="0"/>
            <a:ext cx="7956376" cy="764704"/>
          </a:xfrm>
          <a:prstGeom prst="rect">
            <a:avLst/>
          </a:prstGeom>
          <a:gradFill flip="none" rotWithShape="1">
            <a:gsLst>
              <a:gs pos="70000">
                <a:schemeClr val="tx1"/>
              </a:gs>
              <a:gs pos="100000">
                <a:schemeClr val="bg1">
                  <a:alpha val="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gray">
          <a:xfrm>
            <a:off x="1428728" y="71414"/>
            <a:ext cx="7451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gray">
          <a:xfrm>
            <a:off x="755576" y="980728"/>
            <a:ext cx="8757741" cy="531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403350" y="6453188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692525" y="6453188"/>
            <a:ext cx="2895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759575" y="6453188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5D997019-2217-4BC2-94AB-CAB9259FE1BE}" type="slidenum">
              <a:rPr lang="en-US" altLang="ja-JP" smtClean="0"/>
              <a:pPr/>
              <a:t>&lt;#&gt;</a:t>
            </a:fld>
            <a:endParaRPr lang="en-US" altLang="ja-JP"/>
          </a:p>
        </p:txBody>
      </p:sp>
      <p:pic>
        <p:nvPicPr>
          <p:cNvPr id="15" name="図 14" descr="名称未設定 3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95" y="44624"/>
            <a:ext cx="1126493" cy="6480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accent1"/>
          </a:solidFill>
          <a:latin typeface="ＭＳ Ｐゴシック" charset="-128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Wingdings" pitchFamily="2" charset="2"/>
        <a:buChar char="n"/>
        <a:defRPr kumimoji="1" sz="24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_WorkFolder\2007&#22799;&#20316;&#26989;_summary\P1020550.avi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______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______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268760"/>
            <a:ext cx="8534182" cy="1008112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altLang="ja-JP" sz="4000" dirty="0" smtClean="0"/>
              <a:t>Vacuum System for </a:t>
            </a:r>
            <a:r>
              <a:rPr lang="en-US" altLang="ja-JP" sz="4000" dirty="0" err="1" smtClean="0"/>
              <a:t>SuperKEKB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2400" dirty="0" smtClean="0"/>
              <a:t>(mainly for LER arc section) </a:t>
            </a:r>
            <a:endParaRPr lang="ja-JP" altLang="ja-JP" sz="24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gray">
          <a:xfrm>
            <a:off x="1331640" y="2420888"/>
            <a:ext cx="664373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indent="176213" algn="ctr">
              <a:spcBef>
                <a:spcPts val="0"/>
              </a:spcBef>
              <a:buClr>
                <a:schemeClr val="accent2"/>
              </a:buClr>
              <a:buSzPct val="50000"/>
              <a:defRPr/>
            </a:pPr>
            <a:r>
              <a:rPr kumimoji="1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Y. </a:t>
            </a:r>
            <a:r>
              <a:rPr lang="en-US" altLang="ja-JP" sz="2800" b="1" kern="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Suetsugu </a:t>
            </a:r>
          </a:p>
          <a:p>
            <a:pPr lvl="0" indent="176213" algn="ctr">
              <a:spcBef>
                <a:spcPts val="0"/>
              </a:spcBef>
              <a:buClr>
                <a:schemeClr val="accent2"/>
              </a:buClr>
              <a:buSzPct val="50000"/>
              <a:defRPr/>
            </a:pPr>
            <a:r>
              <a:rPr lang="en-US" altLang="ja-JP" sz="2400" b="1" kern="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on behalf of KEKB Vacuum Group</a:t>
            </a:r>
          </a:p>
        </p:txBody>
      </p:sp>
      <p:sp>
        <p:nvSpPr>
          <p:cNvPr id="12" name="コンテンツ プレースホルダ 2"/>
          <p:cNvSpPr txBox="1">
            <a:spLocks/>
          </p:cNvSpPr>
          <p:nvPr/>
        </p:nvSpPr>
        <p:spPr bwMode="gray">
          <a:xfrm>
            <a:off x="2546775" y="3338990"/>
            <a:ext cx="532859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indent="358775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SzPct val="50000"/>
              <a:buFont typeface="Wingdings" pitchFamily="2" charset="2"/>
              <a:buChar char="n"/>
              <a:defRPr/>
            </a:pPr>
            <a:r>
              <a:rPr lang="en-US" altLang="ja-JP" sz="2400" kern="0" dirty="0" smtClean="0">
                <a:latin typeface="Arial" pitchFamily="34" charset="0"/>
                <a:ea typeface="+mn-ea"/>
                <a:cs typeface="Arial" pitchFamily="34" charset="0"/>
              </a:rPr>
              <a:t>Design</a:t>
            </a:r>
            <a:endParaRPr lang="en-US" altLang="ja-JP" sz="2000" kern="0" dirty="0" smtClean="0">
              <a:latin typeface="Arial" pitchFamily="34" charset="0"/>
              <a:cs typeface="Arial" pitchFamily="34" charset="0"/>
            </a:endParaRPr>
          </a:p>
          <a:p>
            <a:pPr marL="457200" lvl="2" indent="261938">
              <a:lnSpc>
                <a:spcPct val="90000"/>
              </a:lnSpc>
              <a:spcBef>
                <a:spcPts val="0"/>
              </a:spcBef>
              <a:buFontTx/>
              <a:buChar char="–"/>
            </a:pPr>
            <a:r>
              <a:rPr lang="en-US" altLang="ja-JP" sz="2000" kern="0" dirty="0" smtClean="0">
                <a:latin typeface="Arial" pitchFamily="34" charset="0"/>
                <a:cs typeface="Arial" pitchFamily="34" charset="0"/>
              </a:rPr>
              <a:t>Upgrade strategy</a:t>
            </a:r>
          </a:p>
          <a:p>
            <a:pPr marL="457200" lvl="2" indent="261938">
              <a:lnSpc>
                <a:spcPct val="90000"/>
              </a:lnSpc>
              <a:spcBef>
                <a:spcPts val="0"/>
              </a:spcBef>
              <a:buFontTx/>
              <a:buChar char="–"/>
            </a:pPr>
            <a:r>
              <a:rPr lang="en-US" altLang="ja-JP" sz="2000" kern="0" dirty="0" smtClean="0">
                <a:latin typeface="Arial" pitchFamily="34" charset="0"/>
                <a:cs typeface="Arial" pitchFamily="34" charset="0"/>
              </a:rPr>
              <a:t>Design of key components</a:t>
            </a:r>
          </a:p>
          <a:p>
            <a:pPr marL="914400" lvl="3" indent="261938">
              <a:lnSpc>
                <a:spcPct val="90000"/>
              </a:lnSpc>
              <a:spcBef>
                <a:spcPts val="0"/>
              </a:spcBef>
              <a:buClr>
                <a:srgbClr val="FF5050"/>
              </a:buClr>
              <a:buSzPct val="60000"/>
              <a:buFont typeface="Wingdings" pitchFamily="2" charset="2"/>
              <a:buChar char="n"/>
            </a:pPr>
            <a:r>
              <a:rPr lang="en-US" altLang="ja-JP" sz="2000" kern="0" dirty="0" smtClean="0">
                <a:latin typeface="Arial" pitchFamily="34" charset="0"/>
                <a:cs typeface="Arial" pitchFamily="34" charset="0"/>
              </a:rPr>
              <a:t>Beam pipes</a:t>
            </a:r>
          </a:p>
          <a:p>
            <a:pPr marL="914400" lvl="3" indent="261938">
              <a:lnSpc>
                <a:spcPct val="90000"/>
              </a:lnSpc>
              <a:spcBef>
                <a:spcPts val="0"/>
              </a:spcBef>
              <a:buClr>
                <a:srgbClr val="FF5050"/>
              </a:buClr>
              <a:buSzPct val="60000"/>
              <a:buFont typeface="Wingdings" pitchFamily="2" charset="2"/>
              <a:buChar char="n"/>
            </a:pPr>
            <a:r>
              <a:rPr lang="en-US" altLang="ja-JP" sz="2000" kern="0" dirty="0" smtClean="0">
                <a:latin typeface="Arial" pitchFamily="34" charset="0"/>
                <a:cs typeface="Arial" pitchFamily="34" charset="0"/>
              </a:rPr>
              <a:t>Movable masks (collimators)</a:t>
            </a:r>
          </a:p>
          <a:p>
            <a:pPr marL="914400" lvl="3" indent="261938">
              <a:lnSpc>
                <a:spcPct val="90000"/>
              </a:lnSpc>
              <a:spcBef>
                <a:spcPts val="0"/>
              </a:spcBef>
              <a:buClr>
                <a:srgbClr val="FF5050"/>
              </a:buClr>
              <a:buSzPct val="60000"/>
              <a:buFont typeface="Wingdings" pitchFamily="2" charset="2"/>
              <a:buChar char="n"/>
            </a:pPr>
            <a:r>
              <a:rPr lang="en-US" altLang="ja-JP" sz="2000" kern="0" dirty="0" smtClean="0">
                <a:latin typeface="Arial" pitchFamily="34" charset="0"/>
                <a:cs typeface="Arial" pitchFamily="34" charset="0"/>
              </a:rPr>
              <a:t>Countermeasures against EC</a:t>
            </a:r>
          </a:p>
          <a:p>
            <a:pPr lvl="0" indent="358775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SzPct val="50000"/>
              <a:buFont typeface="Wingdings" pitchFamily="2" charset="2"/>
              <a:buChar char="n"/>
              <a:defRPr/>
            </a:pPr>
            <a:r>
              <a:rPr lang="en-US" altLang="ja-JP" sz="2400" kern="0" dirty="0" smtClean="0">
                <a:latin typeface="Arial" pitchFamily="34" charset="0"/>
                <a:ea typeface="+mn-ea"/>
                <a:cs typeface="Arial" pitchFamily="34" charset="0"/>
              </a:rPr>
              <a:t>Present status and plans</a:t>
            </a:r>
            <a:endParaRPr lang="ja-JP" altLang="en-US" sz="2400" kern="0" dirty="0" smtClean="0">
              <a:latin typeface="Arial" pitchFamily="34" charset="0"/>
              <a:cs typeface="Arial" pitchFamily="34" charset="0"/>
            </a:endParaRPr>
          </a:p>
          <a:p>
            <a:pPr marL="457200" lvl="2" indent="261938">
              <a:lnSpc>
                <a:spcPct val="90000"/>
              </a:lnSpc>
              <a:spcBef>
                <a:spcPts val="0"/>
              </a:spcBef>
              <a:buFontTx/>
              <a:buChar char="–"/>
            </a:pPr>
            <a:r>
              <a:rPr lang="en-US" altLang="ja-JP" sz="2000" kern="0" dirty="0" smtClean="0">
                <a:latin typeface="Arial" pitchFamily="34" charset="0"/>
                <a:ea typeface="+mn-ea"/>
                <a:cs typeface="Arial" pitchFamily="34" charset="0"/>
              </a:rPr>
              <a:t>Manufacturing of components</a:t>
            </a:r>
          </a:p>
          <a:p>
            <a:pPr marL="457200" lvl="2" indent="261938">
              <a:lnSpc>
                <a:spcPct val="90000"/>
              </a:lnSpc>
              <a:spcBef>
                <a:spcPts val="0"/>
              </a:spcBef>
              <a:buFontTx/>
              <a:buChar char="–"/>
            </a:pPr>
            <a:r>
              <a:rPr lang="en-US" altLang="ja-JP" sz="2000" kern="0" dirty="0" smtClean="0">
                <a:latin typeface="Arial" pitchFamily="34" charset="0"/>
                <a:ea typeface="+mn-ea"/>
                <a:cs typeface="Arial" pitchFamily="34" charset="0"/>
              </a:rPr>
              <a:t>Plans</a:t>
            </a:r>
            <a:endParaRPr lang="en-US" altLang="ja-JP" sz="2000" kern="0" dirty="0" smtClean="0">
              <a:latin typeface="Arial" pitchFamily="34" charset="0"/>
              <a:cs typeface="Arial" pitchFamily="34" charset="0"/>
            </a:endParaRPr>
          </a:p>
          <a:p>
            <a:pPr lvl="0" indent="358775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SzPct val="50000"/>
              <a:buFont typeface="Wingdings" pitchFamily="2" charset="2"/>
              <a:buChar char="n"/>
              <a:defRPr/>
            </a:pPr>
            <a:r>
              <a:rPr lang="en-US" altLang="ja-JP" sz="2400" kern="0" dirty="0" smtClean="0">
                <a:latin typeface="Arial" pitchFamily="34" charset="0"/>
                <a:cs typeface="Arial" pitchFamily="34" charset="0"/>
              </a:rPr>
              <a:t>Summary</a:t>
            </a:r>
            <a:endParaRPr lang="ja-JP" altLang="en-US" sz="2000" kern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6EC820B-A792-420C-895B-1C6E8139DEC4}" type="slidenum">
              <a:rPr lang="en-US" altLang="ja-JP" smtClean="0"/>
              <a:pPr/>
              <a:t>1</a:t>
            </a:fld>
            <a:endParaRPr lang="en-US" altLang="ja-JP"/>
          </a:p>
        </p:txBody>
      </p:sp>
      <p:sp>
        <p:nvSpPr>
          <p:cNvPr id="13" name="フッター プレースホルダ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 of key components</a:t>
            </a:r>
            <a:r>
              <a:rPr lang="en-US" altLang="ja-JP" sz="2800" dirty="0" smtClean="0"/>
              <a:t>_6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424000" cy="2809875"/>
          </a:xfrm>
        </p:spPr>
        <p:txBody>
          <a:bodyPr/>
          <a:lstStyle/>
          <a:p>
            <a:pPr>
              <a:lnSpc>
                <a:spcPct val="97000"/>
              </a:lnSpc>
              <a:spcBef>
                <a:spcPts val="0"/>
              </a:spcBef>
            </a:pPr>
            <a:r>
              <a:rPr lang="en-US" altLang="ja-JP" dirty="0" smtClean="0"/>
              <a:t>Flange :</a:t>
            </a:r>
            <a:r>
              <a:rPr lang="en-US" altLang="ja-JP" b="0" dirty="0" smtClean="0"/>
              <a:t> MO-type Flanges</a:t>
            </a:r>
            <a:endParaRPr lang="ja-JP" altLang="en-US" b="0" dirty="0" smtClean="0"/>
          </a:p>
          <a:p>
            <a:pPr lvl="1">
              <a:lnSpc>
                <a:spcPct val="97000"/>
              </a:lnSpc>
              <a:spcBef>
                <a:spcPts val="0"/>
              </a:spcBef>
            </a:pPr>
            <a:r>
              <a:rPr lang="en-US" altLang="ja-JP" dirty="0" smtClean="0"/>
              <a:t>Thermally strong, sure RF bridge, applicable to antechamber scheme, low beam impedance</a:t>
            </a:r>
          </a:p>
          <a:p>
            <a:pPr lvl="1">
              <a:lnSpc>
                <a:spcPct val="97000"/>
              </a:lnSpc>
              <a:spcBef>
                <a:spcPts val="0"/>
              </a:spcBef>
            </a:pPr>
            <a:r>
              <a:rPr lang="en-US" altLang="ja-JP" dirty="0" smtClean="0"/>
              <a:t>In addition to stain-less flanges, </a:t>
            </a:r>
            <a:r>
              <a:rPr lang="en-US" altLang="ja-JP" b="1" dirty="0" smtClean="0"/>
              <a:t>copper alloy </a:t>
            </a:r>
            <a:r>
              <a:rPr lang="en-US" altLang="ja-JP" dirty="0" smtClean="0"/>
              <a:t>and </a:t>
            </a:r>
            <a:r>
              <a:rPr lang="en-US" altLang="ja-JP" b="1" dirty="0" smtClean="0"/>
              <a:t>aluminum-alloy</a:t>
            </a:r>
            <a:r>
              <a:rPr lang="en-US" altLang="ja-JP" dirty="0" smtClean="0"/>
              <a:t> flanges had been developed. </a:t>
            </a:r>
          </a:p>
          <a:p>
            <a:pPr lvl="2">
              <a:lnSpc>
                <a:spcPct val="97000"/>
              </a:lnSpc>
              <a:spcBef>
                <a:spcPts val="0"/>
              </a:spcBef>
            </a:pPr>
            <a:r>
              <a:rPr lang="en-US" altLang="ja-JP" dirty="0" smtClean="0"/>
              <a:t>Easy welding to pipes, reduction in heating by wall loss</a:t>
            </a:r>
          </a:p>
          <a:p>
            <a:pPr lvl="1">
              <a:lnSpc>
                <a:spcPct val="97000"/>
              </a:lnSpc>
              <a:spcBef>
                <a:spcPts val="0"/>
              </a:spcBef>
            </a:pPr>
            <a:r>
              <a:rPr lang="en-US" altLang="ja-JP" dirty="0" smtClean="0"/>
              <a:t>Several copper flanges have been installed into the ring and tested.</a:t>
            </a:r>
          </a:p>
        </p:txBody>
      </p:sp>
      <p:pic>
        <p:nvPicPr>
          <p:cNvPr id="7" name="図 14" descr="P1050686.jpg"/>
          <p:cNvPicPr>
            <a:picLocks noChangeAspect="1"/>
          </p:cNvPicPr>
          <p:nvPr/>
        </p:nvPicPr>
        <p:blipFill>
          <a:blip r:embed="rId2" cstate="print"/>
          <a:srcRect l="3989" t="5788" r="12921" b="22079"/>
          <a:stretch>
            <a:fillRect/>
          </a:stretch>
        </p:blipFill>
        <p:spPr bwMode="auto">
          <a:xfrm>
            <a:off x="1397211" y="3838054"/>
            <a:ext cx="3462821" cy="225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_WorkFolder_20090917\MO_Al_20090917 photo\result\P1070212.jpg"/>
          <p:cNvPicPr>
            <a:picLocks noChangeAspect="1" noChangeArrowheads="1"/>
          </p:cNvPicPr>
          <p:nvPr/>
        </p:nvPicPr>
        <p:blipFill>
          <a:blip r:embed="rId3" cstate="print"/>
          <a:srcRect t="6293"/>
          <a:stretch>
            <a:fillRect/>
          </a:stretch>
        </p:blipFill>
        <p:spPr bwMode="auto">
          <a:xfrm>
            <a:off x="5292080" y="3845872"/>
            <a:ext cx="3197788" cy="2247423"/>
          </a:xfrm>
          <a:prstGeom prst="rect">
            <a:avLst/>
          </a:prstGeom>
          <a:noFill/>
        </p:spPr>
      </p:pic>
      <p:sp>
        <p:nvSpPr>
          <p:cNvPr id="11" name="日付プレースホルダ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10</a:t>
            </a:fld>
            <a:endParaRPr lang="en-US" altLang="ja-JP"/>
          </a:p>
        </p:txBody>
      </p:sp>
      <p:sp>
        <p:nvSpPr>
          <p:cNvPr id="13" name="フッター プレースホルダ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18958" y="3618045"/>
            <a:ext cx="2323072" cy="21600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400" dirty="0" smtClean="0">
                <a:solidFill>
                  <a:srgbClr val="FFFF66"/>
                </a:solidFill>
              </a:rPr>
              <a:t>Copper-alloy flange (</a:t>
            </a:r>
            <a:r>
              <a:rPr lang="en-US" altLang="ja-JP" sz="1400" dirty="0" err="1" smtClean="0">
                <a:solidFill>
                  <a:srgbClr val="FFFF66"/>
                </a:solidFill>
              </a:rPr>
              <a:t>CrCu</a:t>
            </a:r>
            <a:r>
              <a:rPr lang="en-US" altLang="ja-JP" sz="1400" dirty="0" smtClean="0">
                <a:solidFill>
                  <a:srgbClr val="FFFF66"/>
                </a:solidFill>
              </a:rPr>
              <a:t>)</a:t>
            </a:r>
            <a:endParaRPr lang="ja-JP" altLang="en-US" sz="1400" dirty="0" smtClean="0">
              <a:solidFill>
                <a:srgbClr val="FFFF66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854983" y="3663050"/>
            <a:ext cx="2632452" cy="21600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400" dirty="0" smtClean="0">
                <a:solidFill>
                  <a:srgbClr val="FFFF66"/>
                </a:solidFill>
              </a:rPr>
              <a:t>Aluminum-alloy flange (A2219)</a:t>
            </a:r>
            <a:endParaRPr lang="ja-JP" altLang="en-US" sz="1400" dirty="0" smtClean="0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 of key components</a:t>
            </a:r>
            <a:r>
              <a:rPr lang="en-US" altLang="ja-JP" sz="2800" dirty="0" smtClean="0"/>
              <a:t>_7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172480" cy="2952751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Bellows and gate valves</a:t>
            </a:r>
            <a:r>
              <a:rPr lang="en-US" altLang="ja-JP" b="0" dirty="0" smtClean="0"/>
              <a:t> with comb-type RF-shield</a:t>
            </a:r>
            <a:endParaRPr lang="ja-JP" altLang="en-US" b="0" dirty="0" smtClean="0"/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Sure RF shielding, thermally strong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Applicable to antechamber scheme 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Finger-type for some cases, if flexibility is required.</a:t>
            </a:r>
            <a:endParaRPr lang="ja-JP" altLang="en-US" dirty="0" smtClean="0"/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b="0" dirty="0" smtClean="0"/>
              <a:t>Trial models has been installed into the KEKB ring and tested with beam.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Fitting to beam pipe with antechambers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Reduction in the temperature of bellows has been 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buNone/>
            </a:pPr>
            <a:r>
              <a:rPr lang="en-US" altLang="ja-JP" dirty="0" smtClean="0"/>
              <a:t>	demonstrated.</a:t>
            </a:r>
            <a:endParaRPr lang="en-US" altLang="ja-JP" b="0" dirty="0" smtClean="0"/>
          </a:p>
        </p:txBody>
      </p:sp>
      <p:pic>
        <p:nvPicPr>
          <p:cNvPr id="9" name="Picture 4" descr="図3"/>
          <p:cNvPicPr>
            <a:picLocks noChangeAspect="1" noChangeArrowheads="1"/>
          </p:cNvPicPr>
          <p:nvPr/>
        </p:nvPicPr>
        <p:blipFill>
          <a:blip r:embed="rId3" cstate="print"/>
          <a:srcRect r="7232"/>
          <a:stretch>
            <a:fillRect/>
          </a:stretch>
        </p:blipFill>
        <p:spPr bwMode="auto">
          <a:xfrm>
            <a:off x="1260338" y="4143380"/>
            <a:ext cx="281159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1020550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4143380"/>
            <a:ext cx="2687634" cy="201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8" descr="GV_2"/>
          <p:cNvPicPr>
            <a:picLocks noChangeAspect="1" noChangeArrowheads="1"/>
          </p:cNvPicPr>
          <p:nvPr/>
        </p:nvPicPr>
        <p:blipFill>
          <a:blip r:embed="rId5" cstate="print"/>
          <a:srcRect l="32658" r="10023"/>
          <a:stretch>
            <a:fillRect/>
          </a:stretch>
        </p:blipFill>
        <p:spPr bwMode="auto">
          <a:xfrm>
            <a:off x="7429520" y="3214686"/>
            <a:ext cx="1285884" cy="299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日付プレースホル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11</a:t>
            </a:fld>
            <a:endParaRPr lang="en-US" altLang="ja-JP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96625" y="3924055"/>
            <a:ext cx="2880320" cy="243143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400" dirty="0" smtClean="0">
                <a:solidFill>
                  <a:srgbClr val="FFFF66"/>
                </a:solidFill>
              </a:rPr>
              <a:t>Bellows chamber for antechamber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256965" y="3905937"/>
            <a:ext cx="2880320" cy="243143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400" dirty="0" smtClean="0">
                <a:solidFill>
                  <a:srgbClr val="FFFF66"/>
                </a:solidFill>
              </a:rPr>
              <a:t>Comb-type RF shield (Gate valve)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560332" y="2978950"/>
            <a:ext cx="1152128" cy="243143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400" dirty="0" smtClean="0">
                <a:solidFill>
                  <a:srgbClr val="FFFF66"/>
                </a:solidFill>
              </a:rPr>
              <a:t>Gate valve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 of key components</a:t>
            </a:r>
            <a:r>
              <a:rPr lang="en-US" altLang="ja-JP" sz="2800" dirty="0" smtClean="0"/>
              <a:t>_8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035826" cy="723923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Countermeasures against electron cloud (EC) effect [LER]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Serious</a:t>
            </a:r>
            <a:r>
              <a:rPr lang="en-US" altLang="ja-JP" b="0" dirty="0" smtClean="0"/>
              <a:t> issues for recent positron and proton storage rings.</a:t>
            </a:r>
          </a:p>
        </p:txBody>
      </p:sp>
      <p:graphicFrame>
        <p:nvGraphicFramePr>
          <p:cNvPr id="9" name="表 8"/>
          <p:cNvGraphicFramePr>
            <a:graphicFrameLocks noGrp="1"/>
          </p:cNvGraphicFramePr>
          <p:nvPr/>
        </p:nvGraphicFramePr>
        <p:xfrm>
          <a:off x="899592" y="2060850"/>
          <a:ext cx="7992888" cy="324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3"/>
                <a:gridCol w="1008112"/>
                <a:gridCol w="792088"/>
                <a:gridCol w="3240360"/>
                <a:gridCol w="1296145"/>
              </a:tblGrid>
              <a:tr h="3600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Sections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  <a:r>
                        <a:rPr kumimoji="1" lang="en-US" altLang="ja-JP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[</a:t>
                      </a: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m]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 [ %]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Countermeasure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Material</a:t>
                      </a: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3016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6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6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Drift</a:t>
                      </a:r>
                      <a:r>
                        <a:rPr kumimoji="1" lang="en-US" altLang="ja-JP" sz="1600" baseline="0" dirty="0" smtClean="0">
                          <a:latin typeface="Arial" pitchFamily="34" charset="0"/>
                          <a:cs typeface="Arial" pitchFamily="34" charset="0"/>
                        </a:rPr>
                        <a:t> space (arc)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1629 m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 smtClean="0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 coating +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Al (arc) </a:t>
                      </a: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Steering mag.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316 m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 smtClean="0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 coating +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Bending mag.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519</a:t>
                      </a:r>
                      <a:r>
                        <a:rPr kumimoji="1" lang="en-US" altLang="ja-JP" sz="16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 smtClean="0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 coating + Grooved</a:t>
                      </a:r>
                      <a:r>
                        <a:rPr kumimoji="1" lang="en-US" altLang="ja-JP" sz="1600" baseline="0" dirty="0" smtClean="0">
                          <a:latin typeface="Arial" pitchFamily="34" charset="0"/>
                          <a:cs typeface="Arial" pitchFamily="34" charset="0"/>
                        </a:rPr>
                        <a:t> surface</a:t>
                      </a:r>
                      <a:endParaRPr kumimoji="1" lang="en-US" altLang="ja-JP" sz="16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Wiggler mag.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154 m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</a:t>
                      </a:r>
                      <a:endParaRPr kumimoji="1" lang="ja-JP" alt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Clearing Electrode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Q &amp;</a:t>
                      </a:r>
                      <a:r>
                        <a:rPr kumimoji="1" lang="en-US" altLang="ja-JP" sz="1600" baseline="0" dirty="0" smtClean="0">
                          <a:latin typeface="Arial" pitchFamily="34" charset="0"/>
                          <a:cs typeface="Arial" pitchFamily="34" charset="0"/>
                        </a:rPr>
                        <a:t> SX mag.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254</a:t>
                      </a:r>
                      <a:r>
                        <a:rPr kumimoji="1" lang="en-US" altLang="ja-JP" sz="1600" baseline="0" dirty="0" smtClean="0">
                          <a:latin typeface="Arial" pitchFamily="34" charset="0"/>
                          <a:cs typeface="Arial" pitchFamily="34" charset="0"/>
                        </a:rPr>
                        <a:t> m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 </a:t>
                      </a:r>
                      <a:endParaRPr kumimoji="1" lang="ja-JP" alt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 smtClean="0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Al (arc)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RF section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124 m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</a:t>
                      </a:r>
                      <a:endParaRPr kumimoji="1" lang="ja-JP" alt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1" lang="en-US" altLang="ja-JP" sz="1600" dirty="0" err="1" smtClean="0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 coating +)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IR section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20 m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0.7 </a:t>
                      </a:r>
                      <a:endParaRPr kumimoji="1" lang="ja-JP" alt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1" lang="en-US" altLang="ja-JP" sz="1600" dirty="0" err="1" smtClean="0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 coating +)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itchFamily="34" charset="0"/>
                          <a:cs typeface="Arial" pitchFamily="34" charset="0"/>
                        </a:rPr>
                        <a:t>Cu or ?</a:t>
                      </a:r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円/楕円 10"/>
          <p:cNvSpPr/>
          <p:nvPr/>
        </p:nvSpPr>
        <p:spPr>
          <a:xfrm>
            <a:off x="5796135" y="3455758"/>
            <a:ext cx="1656184" cy="4232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5004047" y="3815798"/>
            <a:ext cx="1944216" cy="4232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日付プレースホルダ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12</a:t>
            </a:fld>
            <a:endParaRPr lang="en-US" altLang="ja-JP"/>
          </a:p>
        </p:txBody>
      </p:sp>
      <p:sp>
        <p:nvSpPr>
          <p:cNvPr id="15" name="フッター プレースホルダ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020271" y="3861048"/>
            <a:ext cx="756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2000" dirty="0" smtClean="0">
                <a:solidFill>
                  <a:srgbClr val="FF0000"/>
                </a:solidFill>
              </a:rPr>
              <a:t>New</a:t>
            </a:r>
          </a:p>
        </p:txBody>
      </p:sp>
      <p:sp>
        <p:nvSpPr>
          <p:cNvPr id="17" name="コンテンツ プレースホルダ 2"/>
          <p:cNvSpPr txBox="1">
            <a:spLocks/>
          </p:cNvSpPr>
          <p:nvPr/>
        </p:nvSpPr>
        <p:spPr bwMode="gray">
          <a:xfrm>
            <a:off x="755576" y="5297365"/>
            <a:ext cx="8035826" cy="72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lnSpc>
                <a:spcPct val="95000"/>
              </a:lnSpc>
              <a:spcBef>
                <a:spcPts val="0"/>
              </a:spcBef>
              <a:buFontTx/>
              <a:buChar char="–"/>
            </a:pPr>
            <a:r>
              <a:rPr lang="en-US" altLang="ja-JP" sz="2000" kern="0" dirty="0" smtClean="0">
                <a:latin typeface="Arial" pitchFamily="34" charset="0"/>
                <a:ea typeface="+mn-ea"/>
                <a:cs typeface="Arial" pitchFamily="34" charset="0"/>
              </a:rPr>
              <a:t>By using these countermeasures, </a:t>
            </a:r>
            <a:r>
              <a:rPr lang="en-US" altLang="ja-JP" sz="2000" kern="0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the average electron density on the order of 10</a:t>
            </a:r>
            <a:r>
              <a:rPr lang="en-US" altLang="ja-JP" sz="2000" kern="0" baseline="30000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10</a:t>
            </a:r>
            <a:r>
              <a:rPr lang="en-US" altLang="ja-JP" sz="2000" kern="0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 e</a:t>
            </a:r>
            <a:r>
              <a:rPr lang="en-US" altLang="ja-JP" sz="2000" kern="0" baseline="30000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-</a:t>
            </a:r>
            <a:r>
              <a:rPr lang="en-US" altLang="ja-JP" sz="2000" kern="0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/m</a:t>
            </a:r>
            <a:r>
              <a:rPr lang="en-US" altLang="ja-JP" sz="2000" kern="0" baseline="30000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3</a:t>
            </a:r>
            <a:r>
              <a:rPr lang="en-US" altLang="ja-JP" sz="2000" kern="0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ja-JP" sz="2000" kern="0" dirty="0" smtClean="0">
                <a:latin typeface="Arial" pitchFamily="34" charset="0"/>
                <a:ea typeface="+mn-ea"/>
                <a:cs typeface="Arial" pitchFamily="34" charset="0"/>
              </a:rPr>
              <a:t>will be obtained.</a:t>
            </a:r>
          </a:p>
          <a:p>
            <a:pPr marL="1200150" lvl="2" indent="-285750">
              <a:lnSpc>
                <a:spcPct val="95000"/>
              </a:lnSpc>
              <a:spcBef>
                <a:spcPts val="0"/>
              </a:spcBef>
              <a:buClr>
                <a:srgbClr val="FF5050"/>
              </a:buClr>
              <a:buSzPct val="60000"/>
              <a:buFont typeface="Wingdings" pitchFamily="2" charset="2"/>
              <a:buChar char="n"/>
            </a:pPr>
            <a:r>
              <a:rPr lang="en-US" altLang="ja-JP" kern="0" dirty="0" smtClean="0">
                <a:latin typeface="Arial" pitchFamily="34" charset="0"/>
                <a:ea typeface="+mn-ea"/>
                <a:cs typeface="Arial" pitchFamily="34" charset="0"/>
              </a:rPr>
              <a:t>Threshold of head-tail instability: ~1.6</a:t>
            </a:r>
            <a:r>
              <a:rPr lang="en-US" altLang="ja-JP" kern="0" dirty="0" smtClean="0">
                <a:latin typeface="Symbol" pitchFamily="18" charset="2"/>
                <a:ea typeface="+mn-ea"/>
                <a:cs typeface="Arial" pitchFamily="34" charset="0"/>
              </a:rPr>
              <a:t></a:t>
            </a:r>
            <a:r>
              <a:rPr lang="en-US" altLang="ja-JP" kern="0" dirty="0" smtClean="0">
                <a:latin typeface="Arial" pitchFamily="34" charset="0"/>
                <a:ea typeface="+mn-ea"/>
                <a:cs typeface="Arial" pitchFamily="34" charset="0"/>
              </a:rPr>
              <a:t>10</a:t>
            </a:r>
            <a:r>
              <a:rPr lang="en-US" altLang="ja-JP" kern="0" baseline="30000" dirty="0" smtClean="0">
                <a:latin typeface="Arial" pitchFamily="34" charset="0"/>
                <a:ea typeface="+mn-ea"/>
                <a:cs typeface="Arial" pitchFamily="34" charset="0"/>
              </a:rPr>
              <a:t>11</a:t>
            </a:r>
            <a:r>
              <a:rPr lang="en-US" altLang="ja-JP" kern="0" dirty="0" smtClean="0">
                <a:latin typeface="Arial" pitchFamily="34" charset="0"/>
                <a:ea typeface="+mn-ea"/>
                <a:cs typeface="Arial" pitchFamily="34" charset="0"/>
              </a:rPr>
              <a:t> e</a:t>
            </a:r>
            <a:r>
              <a:rPr lang="en-US" altLang="ja-JP" kern="0" baseline="30000" dirty="0" smtClean="0">
                <a:latin typeface="Arial" pitchFamily="34" charset="0"/>
                <a:ea typeface="+mn-ea"/>
                <a:cs typeface="Arial" pitchFamily="34" charset="0"/>
              </a:rPr>
              <a:t>-</a:t>
            </a:r>
            <a:r>
              <a:rPr lang="en-US" altLang="ja-JP" kern="0" dirty="0" smtClean="0">
                <a:latin typeface="Arial" pitchFamily="34" charset="0"/>
                <a:ea typeface="+mn-ea"/>
                <a:cs typeface="Arial" pitchFamily="34" charset="0"/>
              </a:rPr>
              <a:t>/m</a:t>
            </a:r>
            <a:r>
              <a:rPr lang="en-US" altLang="ja-JP" kern="0" baseline="30000" dirty="0" smtClean="0"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1" lang="en-US" altLang="ja-JP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 of key components</a:t>
            </a:r>
            <a:r>
              <a:rPr lang="en-US" altLang="ja-JP" sz="2800" dirty="0" smtClean="0"/>
              <a:t>_9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836713"/>
            <a:ext cx="8072494" cy="522058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  <a:buNone/>
            </a:pPr>
            <a:r>
              <a:rPr lang="en-US" altLang="ja-JP" dirty="0" smtClean="0">
                <a:solidFill>
                  <a:srgbClr val="FF0000"/>
                </a:solidFill>
              </a:rPr>
              <a:t>Some new techniques for EC mitigation</a:t>
            </a:r>
          </a:p>
        </p:txBody>
      </p:sp>
      <p:pic>
        <p:nvPicPr>
          <p:cNvPr id="9" name="図 7" descr="P1070846_ed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t="16866"/>
          <a:stretch>
            <a:fillRect/>
          </a:stretch>
        </p:blipFill>
        <p:spPr bwMode="auto">
          <a:xfrm>
            <a:off x="1826695" y="4239090"/>
            <a:ext cx="3420380" cy="21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日付プレースホルダ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13</a:t>
            </a:fld>
            <a:endParaRPr lang="en-US" altLang="ja-JP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54742" y="6151950"/>
            <a:ext cx="2952000" cy="216000"/>
          </a:xfrm>
          <a:prstGeom prst="rect">
            <a:avLst/>
          </a:prstGeom>
          <a:solidFill>
            <a:srgbClr val="0066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400" dirty="0" smtClean="0">
                <a:solidFill>
                  <a:srgbClr val="FFFF66"/>
                </a:solidFill>
              </a:rPr>
              <a:t>Beam pipe with clearing electrodes</a:t>
            </a:r>
          </a:p>
        </p:txBody>
      </p:sp>
      <p:pic>
        <p:nvPicPr>
          <p:cNvPr id="23" name="図 31" descr="E-field_in_Antechamber_ed.jpg"/>
          <p:cNvPicPr>
            <a:picLocks noChangeAspect="1"/>
          </p:cNvPicPr>
          <p:nvPr/>
        </p:nvPicPr>
        <p:blipFill>
          <a:blip r:embed="rId4" cstate="print"/>
          <a:srcRect t="4845" r="21004" b="4889"/>
          <a:stretch>
            <a:fillRect/>
          </a:stretch>
        </p:blipFill>
        <p:spPr bwMode="auto">
          <a:xfrm>
            <a:off x="5832140" y="4104075"/>
            <a:ext cx="2996770" cy="217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テキスト ボックス 15"/>
          <p:cNvSpPr txBox="1">
            <a:spLocks noChangeArrowheads="1"/>
          </p:cNvSpPr>
          <p:nvPr/>
        </p:nvSpPr>
        <p:spPr bwMode="auto">
          <a:xfrm>
            <a:off x="5374772" y="5867142"/>
            <a:ext cx="10287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rgbClr val="FA0000"/>
                </a:solidFill>
                <a:latin typeface="Arial" charset="0"/>
                <a:cs typeface="Arial" charset="0"/>
              </a:rPr>
              <a:t>+500 V</a:t>
            </a:r>
          </a:p>
        </p:txBody>
      </p:sp>
      <p:sp>
        <p:nvSpPr>
          <p:cNvPr id="25" name="テキスト ボックス 15"/>
          <p:cNvSpPr txBox="1">
            <a:spLocks noChangeArrowheads="1"/>
          </p:cNvSpPr>
          <p:nvPr/>
        </p:nvSpPr>
        <p:spPr bwMode="auto">
          <a:xfrm>
            <a:off x="5466847" y="4824155"/>
            <a:ext cx="9953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rgbClr val="FA0000"/>
                </a:solidFill>
                <a:latin typeface="Arial" charset="0"/>
                <a:cs typeface="Arial" charset="0"/>
              </a:rPr>
              <a:t>+75 V</a:t>
            </a:r>
          </a:p>
        </p:txBody>
      </p:sp>
      <p:sp>
        <p:nvSpPr>
          <p:cNvPr id="26" name="テキスト ボックス 17"/>
          <p:cNvSpPr txBox="1">
            <a:spLocks noChangeArrowheads="1"/>
          </p:cNvSpPr>
          <p:nvPr/>
        </p:nvSpPr>
        <p:spPr bwMode="auto">
          <a:xfrm>
            <a:off x="5607115" y="3969060"/>
            <a:ext cx="571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>
                <a:solidFill>
                  <a:srgbClr val="FA0000"/>
                </a:solidFill>
                <a:latin typeface="Arial" charset="0"/>
                <a:cs typeface="Arial" charset="0"/>
              </a:rPr>
              <a:t>0 V</a:t>
            </a:r>
          </a:p>
        </p:txBody>
      </p:sp>
      <p:sp>
        <p:nvSpPr>
          <p:cNvPr id="27" name="テキスト ボックス 18"/>
          <p:cNvSpPr txBox="1">
            <a:spLocks noChangeArrowheads="1"/>
          </p:cNvSpPr>
          <p:nvPr/>
        </p:nvSpPr>
        <p:spPr bwMode="auto">
          <a:xfrm>
            <a:off x="5562110" y="5139190"/>
            <a:ext cx="796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lang="en-US" altLang="ja-JP" sz="1400" dirty="0">
                <a:solidFill>
                  <a:srgbClr val="006600"/>
                </a:solidFill>
                <a:latin typeface="Arial" charset="0"/>
                <a:cs typeface="Arial" charset="0"/>
              </a:rPr>
              <a:t>~3kV/m</a:t>
            </a:r>
          </a:p>
        </p:txBody>
      </p:sp>
      <p:sp>
        <p:nvSpPr>
          <p:cNvPr id="28" name="テキスト ボックス 15"/>
          <p:cNvSpPr txBox="1">
            <a:spLocks noChangeArrowheads="1"/>
          </p:cNvSpPr>
          <p:nvPr/>
        </p:nvSpPr>
        <p:spPr bwMode="auto">
          <a:xfrm>
            <a:off x="7497325" y="5274205"/>
            <a:ext cx="1473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dirty="0">
                <a:latin typeface="Arial" charset="0"/>
              </a:rPr>
              <a:t>Antechamber</a:t>
            </a:r>
            <a:endParaRPr lang="ja-JP" altLang="en-US" sz="1600" dirty="0">
              <a:latin typeface="Arial" charset="0"/>
            </a:endParaRPr>
          </a:p>
        </p:txBody>
      </p:sp>
      <p:sp>
        <p:nvSpPr>
          <p:cNvPr id="29" name="テキスト ボックス 15"/>
          <p:cNvSpPr txBox="1">
            <a:spLocks noChangeArrowheads="1"/>
          </p:cNvSpPr>
          <p:nvPr/>
        </p:nvSpPr>
        <p:spPr bwMode="auto">
          <a:xfrm>
            <a:off x="7112260" y="4329965"/>
            <a:ext cx="1600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dirty="0">
                <a:latin typeface="Arial" charset="0"/>
              </a:rPr>
              <a:t>Beam channel</a:t>
            </a:r>
          </a:p>
          <a:p>
            <a:r>
              <a:rPr lang="en-US" altLang="ja-JP" sz="1600" dirty="0">
                <a:latin typeface="Arial" charset="0"/>
              </a:rPr>
              <a:t>       (</a:t>
            </a:r>
            <a:r>
              <a:rPr lang="en-US" altLang="ja-JP" sz="1600" dirty="0">
                <a:latin typeface="Symbol" pitchFamily="18" charset="2"/>
              </a:rPr>
              <a:t>f</a:t>
            </a:r>
            <a:r>
              <a:rPr lang="en-US" altLang="ja-JP" sz="1600" dirty="0">
                <a:latin typeface="Arial" charset="0"/>
              </a:rPr>
              <a:t> 90mm)</a:t>
            </a:r>
            <a:endParaRPr lang="ja-JP" altLang="en-US" sz="1600" dirty="0">
              <a:latin typeface="Arial" charset="0"/>
            </a:endParaRPr>
          </a:p>
        </p:txBody>
      </p:sp>
      <p:pic>
        <p:nvPicPr>
          <p:cNvPr id="30" name="図 6" descr="P1070839_ed.jpg"/>
          <p:cNvPicPr>
            <a:picLocks noChangeAspect="1"/>
          </p:cNvPicPr>
          <p:nvPr/>
        </p:nvPicPr>
        <p:blipFill>
          <a:blip r:embed="rId5" cstate="print"/>
          <a:srcRect l="26488" t="4315" r="25764" b="52100"/>
          <a:stretch>
            <a:fillRect/>
          </a:stretch>
        </p:blipFill>
        <p:spPr bwMode="auto">
          <a:xfrm>
            <a:off x="6147175" y="1808820"/>
            <a:ext cx="2655295" cy="181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直線矢印コネクタ 31"/>
          <p:cNvCxnSpPr/>
          <p:nvPr/>
        </p:nvCxnSpPr>
        <p:spPr>
          <a:xfrm flipV="1">
            <a:off x="3086835" y="5053804"/>
            <a:ext cx="424543" cy="23948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15"/>
          <p:cNvSpPr txBox="1">
            <a:spLocks noChangeArrowheads="1"/>
          </p:cNvSpPr>
          <p:nvPr/>
        </p:nvSpPr>
        <p:spPr bwMode="auto">
          <a:xfrm>
            <a:off x="2186735" y="5368839"/>
            <a:ext cx="1177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  <a:latin typeface="Arial" charset="0"/>
              </a:rPr>
              <a:t>Electrode</a:t>
            </a:r>
            <a:endParaRPr lang="ja-JP" altLang="en-US" sz="16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282190" y="1898830"/>
            <a:ext cx="1080120" cy="216000"/>
          </a:xfrm>
          <a:prstGeom prst="rect">
            <a:avLst/>
          </a:prstGeom>
          <a:solidFill>
            <a:srgbClr val="0066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400" dirty="0" smtClean="0">
                <a:solidFill>
                  <a:srgbClr val="FFFF66"/>
                </a:solidFill>
              </a:rPr>
              <a:t>Inside view</a:t>
            </a:r>
          </a:p>
        </p:txBody>
      </p:sp>
      <p:sp>
        <p:nvSpPr>
          <p:cNvPr id="35" name="コンテンツ プレースホルダ 2"/>
          <p:cNvSpPr txBox="1">
            <a:spLocks/>
          </p:cNvSpPr>
          <p:nvPr/>
        </p:nvSpPr>
        <p:spPr bwMode="gray">
          <a:xfrm>
            <a:off x="720000" y="863715"/>
            <a:ext cx="8072494" cy="108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" pitchFamily="2" charset="2"/>
              <a:buNone/>
              <a:tabLst/>
              <a:defRPr/>
            </a:pPr>
            <a:endParaRPr kumimoji="1" lang="en-US" altLang="ja-JP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kumimoji="1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Clearing electrode</a:t>
            </a:r>
            <a:r>
              <a:rPr kumimoji="1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for wiggler section.</a:t>
            </a:r>
          </a:p>
          <a:p>
            <a:pPr marL="742950" lvl="1" indent="-285750">
              <a:lnSpc>
                <a:spcPct val="95000"/>
              </a:lnSpc>
              <a:spcBef>
                <a:spcPts val="0"/>
              </a:spcBef>
              <a:buFontTx/>
              <a:buChar char="–"/>
            </a:pPr>
            <a:r>
              <a:rPr lang="en-US" altLang="ja-JP" sz="2000" kern="0" dirty="0" smtClean="0">
                <a:latin typeface="Arial" pitchFamily="34" charset="0"/>
                <a:ea typeface="+mn-ea"/>
                <a:cs typeface="Arial" pitchFamily="34" charset="0"/>
              </a:rPr>
              <a:t>Attract electrons by electrostatic field</a:t>
            </a:r>
          </a:p>
          <a:p>
            <a:pPr marL="742950" lvl="1" indent="-285750">
              <a:lnSpc>
                <a:spcPct val="95000"/>
              </a:lnSpc>
              <a:spcBef>
                <a:spcPts val="0"/>
              </a:spcBef>
              <a:buFontTx/>
              <a:buChar char="–"/>
            </a:pPr>
            <a:r>
              <a:rPr lang="en-US" altLang="ja-JP" sz="2000" kern="0" dirty="0" smtClean="0">
                <a:latin typeface="Arial" pitchFamily="34" charset="0"/>
                <a:ea typeface="+mn-ea"/>
                <a:cs typeface="Arial" pitchFamily="34" charset="0"/>
              </a:rPr>
              <a:t>Very thin electrode has been developed</a:t>
            </a:r>
          </a:p>
          <a:p>
            <a:pPr marL="1200150" lvl="2" indent="-285750">
              <a:lnSpc>
                <a:spcPct val="95000"/>
              </a:lnSpc>
              <a:spcBef>
                <a:spcPts val="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</a:pPr>
            <a:r>
              <a:rPr lang="en-US" altLang="ja-JP" kern="0" dirty="0" smtClean="0">
                <a:latin typeface="Arial" pitchFamily="34" charset="0"/>
                <a:ea typeface="+mn-ea"/>
                <a:cs typeface="Arial" pitchFamily="34" charset="0"/>
              </a:rPr>
              <a:t>0.1 mm tungsten on 0.2 mm Al</a:t>
            </a:r>
            <a:r>
              <a:rPr lang="en-US" altLang="ja-JP" kern="0" baseline="-25000" dirty="0" smtClean="0"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lang="en-US" altLang="ja-JP" kern="0" dirty="0" smtClean="0">
                <a:latin typeface="Arial" pitchFamily="34" charset="0"/>
                <a:ea typeface="+mn-ea"/>
                <a:cs typeface="Arial" pitchFamily="34" charset="0"/>
              </a:rPr>
              <a:t>O</a:t>
            </a:r>
            <a:r>
              <a:rPr lang="en-US" altLang="ja-JP" kern="0" baseline="-25000" dirty="0" smtClean="0">
                <a:latin typeface="Arial" pitchFamily="34" charset="0"/>
                <a:ea typeface="+mn-ea"/>
                <a:cs typeface="Arial" pitchFamily="34" charset="0"/>
              </a:rPr>
              <a:t>3</a:t>
            </a:r>
            <a:r>
              <a:rPr lang="en-US" altLang="ja-JP" kern="0" dirty="0" smtClean="0"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1200150" lvl="2" indent="-285750">
              <a:lnSpc>
                <a:spcPct val="95000"/>
              </a:lnSpc>
              <a:spcBef>
                <a:spcPts val="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</a:pPr>
            <a:r>
              <a:rPr lang="en-US" altLang="ja-JP" kern="0" dirty="0" smtClean="0">
                <a:latin typeface="Arial" pitchFamily="34" charset="0"/>
                <a:ea typeface="+mn-ea"/>
                <a:cs typeface="Arial" pitchFamily="34" charset="0"/>
              </a:rPr>
              <a:t>Small impedance and effective heat </a:t>
            </a:r>
          </a:p>
          <a:p>
            <a:pPr marL="1200150" lvl="2" indent="-285750">
              <a:lnSpc>
                <a:spcPct val="95000"/>
              </a:lnSpc>
              <a:spcBef>
                <a:spcPts val="0"/>
              </a:spcBef>
              <a:buClr>
                <a:srgbClr val="FF0000"/>
              </a:buClr>
              <a:buSzPct val="60000"/>
            </a:pPr>
            <a:r>
              <a:rPr lang="en-US" altLang="ja-JP" kern="0" dirty="0" smtClean="0">
                <a:latin typeface="Arial" pitchFamily="34" charset="0"/>
                <a:ea typeface="+mn-ea"/>
                <a:cs typeface="Arial" pitchFamily="34" charset="0"/>
              </a:rPr>
              <a:t>	transfer</a:t>
            </a:r>
          </a:p>
          <a:p>
            <a:pPr marL="742950" lvl="1" indent="-285750">
              <a:lnSpc>
                <a:spcPct val="95000"/>
              </a:lnSpc>
              <a:spcBef>
                <a:spcPts val="0"/>
              </a:spcBef>
              <a:buFontTx/>
              <a:buChar char="–"/>
            </a:pPr>
            <a:r>
              <a:rPr lang="en-US" altLang="ja-JP" sz="2000" kern="0" dirty="0" smtClean="0">
                <a:latin typeface="Arial" pitchFamily="34" charset="0"/>
                <a:ea typeface="+mn-ea"/>
                <a:cs typeface="Arial" pitchFamily="34" charset="0"/>
              </a:rPr>
              <a:t>Have been tested in </a:t>
            </a:r>
            <a:r>
              <a:rPr lang="en-US" altLang="ja-JP" sz="2000" kern="0" dirty="0" err="1" smtClean="0">
                <a:latin typeface="Arial" pitchFamily="34" charset="0"/>
                <a:ea typeface="+mn-ea"/>
                <a:cs typeface="Arial" pitchFamily="34" charset="0"/>
              </a:rPr>
              <a:t>KEKB</a:t>
            </a:r>
            <a:r>
              <a:rPr lang="en-US" altLang="ja-JP" sz="2000" kern="0" dirty="0" err="1" smtClean="0">
                <a:latin typeface="Arial" pitchFamily="34" charset="0"/>
                <a:cs typeface="Arial" pitchFamily="34" charset="0"/>
              </a:rPr>
              <a:t>developed</a:t>
            </a:r>
            <a:endParaRPr lang="en-US" altLang="ja-JP" sz="2000" kern="0" dirty="0" smtClean="0">
              <a:latin typeface="Arial" pitchFamily="34" charset="0"/>
              <a:cs typeface="Arial" pitchFamily="34" charset="0"/>
            </a:endParaRPr>
          </a:p>
          <a:p>
            <a:pPr marL="1200150" lvl="2" indent="-285750">
              <a:lnSpc>
                <a:spcPct val="95000"/>
              </a:lnSpc>
              <a:spcBef>
                <a:spcPts val="0"/>
              </a:spcBef>
              <a:buClr>
                <a:srgbClr val="FF0000"/>
              </a:buClr>
              <a:buSzPct val="60000"/>
              <a:buFont typeface="Wingdings" pitchFamily="2" charset="2"/>
              <a:buChar char="n"/>
            </a:pPr>
            <a:r>
              <a:rPr lang="en-US" altLang="ja-JP" kern="0" dirty="0" smtClean="0">
                <a:latin typeface="Arial" pitchFamily="34" charset="0"/>
                <a:cs typeface="Arial" pitchFamily="34" charset="0"/>
              </a:rPr>
              <a:t>Expected reduction ratio: 1/100</a:t>
            </a:r>
            <a:endParaRPr lang="en-US" altLang="ja-JP" sz="2000" kern="0" dirty="0" smtClean="0"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Also demonstrated in </a:t>
            </a:r>
            <a:r>
              <a:rPr kumimoji="1" lang="en-US" altLang="ja-JP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CesrTA</a:t>
            </a:r>
            <a:endParaRPr kumimoji="1" lang="en-US" altLang="ja-JP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Manufacturing has already started.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732239" y="3933080"/>
            <a:ext cx="1656000" cy="246286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400" dirty="0" err="1" smtClean="0">
                <a:solidFill>
                  <a:srgbClr val="FFFF66"/>
                </a:solidFill>
              </a:rPr>
              <a:t>Equipotential</a:t>
            </a:r>
            <a:r>
              <a:rPr lang="en-US" altLang="ja-JP" sz="1400" dirty="0" smtClean="0">
                <a:solidFill>
                  <a:srgbClr val="FFFF66"/>
                </a:solidFill>
              </a:rPr>
              <a:t> lines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_WorkFolder_20100721\Groove_Al_Antechamber\Al_Groove.jpg"/>
          <p:cNvPicPr>
            <a:picLocks noChangeAspect="1" noChangeArrowheads="1"/>
          </p:cNvPicPr>
          <p:nvPr/>
        </p:nvPicPr>
        <p:blipFill>
          <a:blip r:embed="rId3" cstate="print"/>
          <a:srcRect t="32992" r="28397"/>
          <a:stretch>
            <a:fillRect/>
          </a:stretch>
        </p:blipFill>
        <p:spPr bwMode="auto">
          <a:xfrm>
            <a:off x="1601670" y="3169007"/>
            <a:ext cx="3024336" cy="179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 of key components</a:t>
            </a:r>
            <a:r>
              <a:rPr lang="en-US" altLang="ja-JP" sz="2800" dirty="0" smtClean="0"/>
              <a:t>_10</a:t>
            </a:r>
            <a:endParaRPr kumimoji="1" lang="ja-JP" altLang="en-US" sz="2800" dirty="0"/>
          </a:p>
        </p:txBody>
      </p:sp>
      <p:pic>
        <p:nvPicPr>
          <p:cNvPr id="16" name="Picture 2" descr="D:\_WorkFolder\Al_Antechamber_Groove_MHI_201009 photo\result\DSC01280.jpg"/>
          <p:cNvPicPr>
            <a:picLocks noChangeAspect="1" noChangeArrowheads="1"/>
          </p:cNvPicPr>
          <p:nvPr/>
        </p:nvPicPr>
        <p:blipFill>
          <a:blip r:embed="rId4" cstate="print"/>
          <a:srcRect t="4270" b="33194"/>
          <a:stretch>
            <a:fillRect/>
          </a:stretch>
        </p:blipFill>
        <p:spPr bwMode="auto">
          <a:xfrm>
            <a:off x="5292080" y="3474005"/>
            <a:ext cx="3692399" cy="1728192"/>
          </a:xfrm>
          <a:prstGeom prst="rect">
            <a:avLst/>
          </a:prstGeom>
          <a:noFill/>
        </p:spPr>
      </p:pic>
      <p:pic>
        <p:nvPicPr>
          <p:cNvPr id="15" name="Picture 3" descr="D:\_WorkFolder\Al_Antechamber_Groove_MHI_201009 photo\result\DSC01282.jpg"/>
          <p:cNvPicPr>
            <a:picLocks noChangeAspect="1" noChangeArrowheads="1"/>
          </p:cNvPicPr>
          <p:nvPr/>
        </p:nvPicPr>
        <p:blipFill>
          <a:blip r:embed="rId5" cstate="print"/>
          <a:srcRect l="11847" t="20380" r="17624" b="14525"/>
          <a:stretch>
            <a:fillRect/>
          </a:stretch>
        </p:blipFill>
        <p:spPr bwMode="auto">
          <a:xfrm>
            <a:off x="1280010" y="4844808"/>
            <a:ext cx="1923678" cy="1194482"/>
          </a:xfrm>
          <a:prstGeom prst="rect">
            <a:avLst/>
          </a:prstGeom>
          <a:noFill/>
        </p:spPr>
      </p:pic>
      <p:sp>
        <p:nvSpPr>
          <p:cNvPr id="17" name="日付プレースホルダ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14</a:t>
            </a:fld>
            <a:endParaRPr lang="en-US" altLang="ja-JP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066490" y="3248980"/>
            <a:ext cx="2916000" cy="21600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400" dirty="0" smtClean="0">
                <a:solidFill>
                  <a:srgbClr val="FFFF66"/>
                </a:solidFill>
              </a:rPr>
              <a:t>Aluminum beam pipe with grooves</a:t>
            </a:r>
          </a:p>
        </p:txBody>
      </p:sp>
      <p:sp>
        <p:nvSpPr>
          <p:cNvPr id="23" name="コンテンツ プレースホルダ 22"/>
          <p:cNvSpPr>
            <a:spLocks noGrp="1"/>
          </p:cNvSpPr>
          <p:nvPr>
            <p:ph idx="1"/>
          </p:nvPr>
        </p:nvSpPr>
        <p:spPr>
          <a:xfrm>
            <a:off x="683568" y="904877"/>
            <a:ext cx="8118902" cy="2389108"/>
          </a:xfrm>
        </p:spPr>
        <p:txBody>
          <a:bodyPr/>
          <a:lstStyle/>
          <a:p>
            <a:pPr lvl="0">
              <a:lnSpc>
                <a:spcPct val="95000"/>
              </a:lnSpc>
              <a:spcBef>
                <a:spcPts val="0"/>
              </a:spcBef>
              <a:defRPr/>
            </a:pPr>
            <a:r>
              <a:rPr lang="en-US" altLang="ja-JP" dirty="0" smtClean="0"/>
              <a:t>Grooved surface </a:t>
            </a:r>
            <a:r>
              <a:rPr lang="en-US" altLang="ja-JP" b="0" dirty="0" smtClean="0"/>
              <a:t>for bending magnets section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defRPr/>
            </a:pPr>
            <a:r>
              <a:rPr lang="en-US" altLang="ja-JP" dirty="0" smtClean="0"/>
              <a:t>Reduce effective SEY structurally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defRPr/>
            </a:pPr>
            <a:r>
              <a:rPr lang="en-US" altLang="ja-JP" dirty="0" smtClean="0"/>
              <a:t>Have been tested in KEKB, and also 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buNone/>
              <a:defRPr/>
            </a:pPr>
            <a:r>
              <a:rPr lang="en-US" altLang="ja-JP" dirty="0" smtClean="0"/>
              <a:t>	in </a:t>
            </a:r>
            <a:r>
              <a:rPr lang="en-US" altLang="ja-JP" dirty="0" err="1" smtClean="0"/>
              <a:t>CesrTA</a:t>
            </a:r>
            <a:endParaRPr lang="en-US" altLang="ja-JP" dirty="0" smtClean="0"/>
          </a:p>
          <a:p>
            <a:pPr lvl="1">
              <a:lnSpc>
                <a:spcPct val="95000"/>
              </a:lnSpc>
              <a:spcBef>
                <a:spcPts val="0"/>
              </a:spcBef>
              <a:defRPr/>
            </a:pPr>
            <a:r>
              <a:rPr lang="en-US" altLang="ja-JP" dirty="0" smtClean="0"/>
              <a:t>Extrusion test of aluminum beam pipe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buNone/>
              <a:defRPr/>
            </a:pPr>
            <a:r>
              <a:rPr lang="en-US" altLang="ja-JP" dirty="0" smtClean="0"/>
              <a:t>	was successful.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defRPr/>
            </a:pPr>
            <a:r>
              <a:rPr lang="en-US" altLang="ja-JP" dirty="0" smtClean="0"/>
              <a:t>With </a:t>
            </a:r>
            <a:r>
              <a:rPr lang="en-US" altLang="ja-JP" dirty="0" err="1" smtClean="0"/>
              <a:t>TiN</a:t>
            </a:r>
            <a:r>
              <a:rPr lang="en-US" altLang="ja-JP" dirty="0" smtClean="0"/>
              <a:t> coating</a:t>
            </a:r>
          </a:p>
        </p:txBody>
      </p:sp>
      <p:pic>
        <p:nvPicPr>
          <p:cNvPr id="24" name="図 86" descr="groove.jpg"/>
          <p:cNvPicPr>
            <a:picLocks noChangeAspect="1"/>
          </p:cNvPicPr>
          <p:nvPr/>
        </p:nvPicPr>
        <p:blipFill>
          <a:blip r:embed="rId6" cstate="print"/>
          <a:srcRect t="9488" r="65398" b="64876"/>
          <a:stretch>
            <a:fillRect/>
          </a:stretch>
        </p:blipFill>
        <p:spPr bwMode="auto">
          <a:xfrm>
            <a:off x="5787135" y="1898830"/>
            <a:ext cx="2473150" cy="131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直線矢印コネクタ 24"/>
          <p:cNvCxnSpPr/>
          <p:nvPr/>
        </p:nvCxnSpPr>
        <p:spPr>
          <a:xfrm rot="5400000">
            <a:off x="7570388" y="1952468"/>
            <a:ext cx="433663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7355933" y="1816814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endParaRPr kumimoji="1" lang="ja-JP" alt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219730" y="2898962"/>
            <a:ext cx="1333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ja-JP" sz="1200" dirty="0" smtClean="0">
                <a:latin typeface="Arial" pitchFamily="34" charset="0"/>
                <a:cs typeface="Arial" pitchFamily="34" charset="0"/>
              </a:rPr>
              <a:t>by L. Wang et al.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971097" y="1904255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ja-JP" sz="1600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altLang="ja-JP" sz="1600" baseline="-25000" dirty="0" err="1" smtClean="0">
                <a:latin typeface="Arial" pitchFamily="34" charset="0"/>
                <a:cs typeface="Arial" pitchFamily="34" charset="0"/>
              </a:rPr>
              <a:t>t</a:t>
            </a:r>
            <a:endParaRPr lang="en-US" altLang="ja-JP" sz="1600" baseline="-25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205679" y="261562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d</a:t>
            </a:r>
            <a:endParaRPr lang="en-US" altLang="ja-JP" sz="1600" baseline="-250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 rot="5400000">
            <a:off x="7863373" y="2615658"/>
            <a:ext cx="693336" cy="1588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6219730" y="1684516"/>
            <a:ext cx="10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ja-JP" sz="1200" dirty="0" smtClean="0">
                <a:latin typeface="Arial" pitchFamily="34" charset="0"/>
                <a:cs typeface="Arial" pitchFamily="34" charset="0"/>
              </a:rPr>
              <a:t>(Roundness)</a:t>
            </a:r>
            <a:endParaRPr lang="en-US" altLang="ja-JP" sz="1200" baseline="-25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148556" y="2898962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ja-JP" sz="1200" dirty="0" smtClean="0">
                <a:latin typeface="Arial" pitchFamily="34" charset="0"/>
                <a:cs typeface="Arial" pitchFamily="34" charset="0"/>
              </a:rPr>
              <a:t>(Depth)</a:t>
            </a:r>
            <a:endParaRPr lang="en-US" altLang="ja-JP" sz="1200" baseline="-25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6" descr="C:\Users\suetsugu\Desktop\Scan0024.PNG"/>
          <p:cNvPicPr>
            <a:picLocks noChangeAspect="1" noChangeArrowheads="1"/>
          </p:cNvPicPr>
          <p:nvPr/>
        </p:nvPicPr>
        <p:blipFill>
          <a:blip r:embed="rId7" cstate="print"/>
          <a:srcRect l="10001" t="37793" r="32225" b="35432"/>
          <a:stretch>
            <a:fillRect/>
          </a:stretch>
        </p:blipFill>
        <p:spPr bwMode="auto">
          <a:xfrm>
            <a:off x="3176845" y="5319210"/>
            <a:ext cx="1758188" cy="1161129"/>
          </a:xfrm>
          <a:prstGeom prst="rect">
            <a:avLst/>
          </a:prstGeom>
          <a:noFill/>
        </p:spPr>
      </p:pic>
      <p:sp>
        <p:nvSpPr>
          <p:cNvPr id="36" name="テキスト ボックス 35"/>
          <p:cNvSpPr txBox="1"/>
          <p:nvPr/>
        </p:nvSpPr>
        <p:spPr>
          <a:xfrm>
            <a:off x="5015425" y="5454225"/>
            <a:ext cx="1941840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Valley</a:t>
            </a:r>
            <a:r>
              <a:rPr lang="ja-JP" alt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：</a:t>
            </a:r>
            <a:r>
              <a:rPr lang="en-US" altLang="ja-JP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R0.1~0.12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Top</a:t>
            </a:r>
            <a:r>
              <a:rPr lang="ja-JP" alt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：</a:t>
            </a:r>
            <a:r>
              <a:rPr lang="en-US" altLang="ja-JP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R0.15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Angle</a:t>
            </a:r>
            <a:r>
              <a:rPr lang="ja-JP" alt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lang="en-US" altLang="ja-JP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18~18.3°</a:t>
            </a:r>
            <a:endParaRPr kumimoji="1" lang="ja-JP" alt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031940" y="5103210"/>
            <a:ext cx="864000" cy="21600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400" dirty="0" smtClean="0">
                <a:solidFill>
                  <a:srgbClr val="FFFF66"/>
                </a:solidFill>
              </a:rPr>
              <a:t>Grooves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 of key components</a:t>
            </a:r>
            <a:r>
              <a:rPr lang="en-US" altLang="ja-JP" sz="2800" dirty="0" smtClean="0"/>
              <a:t>_11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928662" y="904877"/>
            <a:ext cx="8072494" cy="3424223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Movable mask (collimator)</a:t>
            </a:r>
            <a:endParaRPr lang="ja-JP" altLang="en-US" b="0" dirty="0" smtClean="0"/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Indispensable in order to reduce background noise of BELL-II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b="0" dirty="0" smtClean="0"/>
              <a:t>Long R&amp;D history in KEKB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Stealth type was proposed, but not yet realized.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b="1" dirty="0" smtClean="0"/>
              <a:t>For SKEKB,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sz="2000" dirty="0" smtClean="0"/>
              <a:t>High thermal strength against wall heating (~ 1 mm from beam for vertical type)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sz="2000" b="0" dirty="0" smtClean="0"/>
              <a:t>Low beam impedance (ex. Against TMC instability)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sz="2000" dirty="0" smtClean="0"/>
              <a:t>Fitting to antechamber scheme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sz="2000" dirty="0" smtClean="0"/>
              <a:t>Robust against impact of beam in case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sz="2000" dirty="0" smtClean="0"/>
              <a:t>Placed at both sides of the ring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sz="2000" dirty="0" smtClean="0"/>
              <a:t>HOM absorbers (near to masks)</a:t>
            </a:r>
          </a:p>
        </p:txBody>
      </p:sp>
      <p:sp>
        <p:nvSpPr>
          <p:cNvPr id="15" name="日付プレースホル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15</a:t>
            </a:fld>
            <a:endParaRPr lang="en-US" altLang="ja-JP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7" name="コンテンツ プレースホルダ 2"/>
          <p:cNvSpPr txBox="1">
            <a:spLocks/>
          </p:cNvSpPr>
          <p:nvPr/>
        </p:nvSpPr>
        <p:spPr bwMode="gray">
          <a:xfrm>
            <a:off x="1871700" y="5994285"/>
            <a:ext cx="3420380" cy="4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50000"/>
              <a:tabLst/>
              <a:defRPr/>
            </a:pPr>
            <a:r>
              <a:rPr kumimoji="1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One candidate: PEP-II type</a:t>
            </a:r>
            <a:endParaRPr kumimoji="1" lang="ja-JP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1412324" y="6012287"/>
            <a:ext cx="360040" cy="312035"/>
          </a:xfrm>
          <a:prstGeom prst="rightArrow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5256658" y="4509120"/>
            <a:ext cx="3511439" cy="1845205"/>
            <a:chOff x="615" y="1743"/>
            <a:chExt cx="4384" cy="1775"/>
          </a:xfrm>
        </p:grpSpPr>
        <p:pic>
          <p:nvPicPr>
            <p:cNvPr id="10" name="Picture 2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99" y="1842"/>
              <a:ext cx="1664" cy="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Oval 27"/>
            <p:cNvSpPr>
              <a:spLocks noChangeArrowheads="1"/>
            </p:cNvSpPr>
            <p:nvPr/>
          </p:nvSpPr>
          <p:spPr bwMode="auto">
            <a:xfrm>
              <a:off x="919" y="2295"/>
              <a:ext cx="68" cy="96"/>
            </a:xfrm>
            <a:prstGeom prst="ellipse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1400">
                <a:latin typeface="Calibri" pitchFamily="34" charset="0"/>
              </a:endParaRPr>
            </a:p>
          </p:txBody>
        </p:sp>
        <p:sp>
          <p:nvSpPr>
            <p:cNvPr id="12" name="Oval 28"/>
            <p:cNvSpPr>
              <a:spLocks noChangeArrowheads="1"/>
            </p:cNvSpPr>
            <p:nvPr/>
          </p:nvSpPr>
          <p:spPr bwMode="auto">
            <a:xfrm>
              <a:off x="1855" y="2545"/>
              <a:ext cx="68" cy="96"/>
            </a:xfrm>
            <a:prstGeom prst="ellipse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1400">
                <a:latin typeface="Calibri" pitchFamily="34" charset="0"/>
              </a:endParaRPr>
            </a:p>
          </p:txBody>
        </p:sp>
        <p:sp>
          <p:nvSpPr>
            <p:cNvPr id="13" name="Text Box 29"/>
            <p:cNvSpPr txBox="1">
              <a:spLocks noChangeArrowheads="1"/>
            </p:cNvSpPr>
            <p:nvPr/>
          </p:nvSpPr>
          <p:spPr bwMode="auto">
            <a:xfrm>
              <a:off x="1735" y="2847"/>
              <a:ext cx="550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Tahoma" pitchFamily="34" charset="0"/>
                </a:rPr>
                <a:t>Beam</a:t>
              </a:r>
            </a:p>
          </p:txBody>
        </p:sp>
        <p:sp>
          <p:nvSpPr>
            <p:cNvPr id="14" name="Text Box 30"/>
            <p:cNvSpPr txBox="1">
              <a:spLocks noChangeArrowheads="1"/>
            </p:cNvSpPr>
            <p:nvPr/>
          </p:nvSpPr>
          <p:spPr bwMode="auto">
            <a:xfrm>
              <a:off x="3607" y="2319"/>
              <a:ext cx="1349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Tahoma" pitchFamily="34" charset="0"/>
                </a:rPr>
                <a:t>Bellows Chamber</a:t>
              </a:r>
            </a:p>
          </p:txBody>
        </p:sp>
        <p:sp>
          <p:nvSpPr>
            <p:cNvPr id="18" name="Text Box 31"/>
            <p:cNvSpPr txBox="1">
              <a:spLocks noChangeArrowheads="1"/>
            </p:cNvSpPr>
            <p:nvPr/>
          </p:nvSpPr>
          <p:spPr bwMode="auto">
            <a:xfrm>
              <a:off x="2551" y="1983"/>
              <a:ext cx="1180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Tahoma" pitchFamily="34" charset="0"/>
                </a:rPr>
                <a:t>Mask Chamber</a:t>
              </a:r>
            </a:p>
          </p:txBody>
        </p:sp>
        <p:sp>
          <p:nvSpPr>
            <p:cNvPr id="19" name="Line 32"/>
            <p:cNvSpPr>
              <a:spLocks noChangeShapeType="1"/>
            </p:cNvSpPr>
            <p:nvPr/>
          </p:nvSpPr>
          <p:spPr bwMode="auto">
            <a:xfrm flipH="1" flipV="1">
              <a:off x="615" y="2052"/>
              <a:ext cx="192" cy="48"/>
            </a:xfrm>
            <a:prstGeom prst="line">
              <a:avLst/>
            </a:prstGeom>
            <a:noFill/>
            <a:ln w="28575">
              <a:solidFill>
                <a:srgbClr val="7030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Text Box 33"/>
            <p:cNvSpPr txBox="1">
              <a:spLocks noChangeArrowheads="1"/>
            </p:cNvSpPr>
            <p:nvPr/>
          </p:nvSpPr>
          <p:spPr bwMode="auto">
            <a:xfrm>
              <a:off x="1255" y="1743"/>
              <a:ext cx="1349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Tahoma" pitchFamily="34" charset="0"/>
                </a:rPr>
                <a:t>Bellows Chamber</a:t>
              </a:r>
            </a:p>
          </p:txBody>
        </p:sp>
        <p:pic>
          <p:nvPicPr>
            <p:cNvPr id="21" name="Picture 34" descr="maskchamber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67" y="2175"/>
              <a:ext cx="1440" cy="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3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74" y="2534"/>
              <a:ext cx="1664" cy="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Oval 36"/>
            <p:cNvSpPr>
              <a:spLocks noChangeArrowheads="1"/>
            </p:cNvSpPr>
            <p:nvPr/>
          </p:nvSpPr>
          <p:spPr bwMode="auto">
            <a:xfrm>
              <a:off x="3511" y="2991"/>
              <a:ext cx="68" cy="96"/>
            </a:xfrm>
            <a:prstGeom prst="ellipse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1400">
                <a:latin typeface="Calibri" pitchFamily="34" charset="0"/>
              </a:endParaRPr>
            </a:p>
          </p:txBody>
        </p:sp>
        <p:sp>
          <p:nvSpPr>
            <p:cNvPr id="24" name="Oval 37"/>
            <p:cNvSpPr>
              <a:spLocks noChangeArrowheads="1"/>
            </p:cNvSpPr>
            <p:nvPr/>
          </p:nvSpPr>
          <p:spPr bwMode="auto">
            <a:xfrm>
              <a:off x="4423" y="3231"/>
              <a:ext cx="68" cy="96"/>
            </a:xfrm>
            <a:prstGeom prst="ellipse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1400">
                <a:latin typeface="Calibri" pitchFamily="34" charset="0"/>
              </a:endParaRPr>
            </a:p>
          </p:txBody>
        </p:sp>
        <p:sp>
          <p:nvSpPr>
            <p:cNvPr id="25" name="Line 38"/>
            <p:cNvSpPr>
              <a:spLocks noChangeShapeType="1"/>
            </p:cNvSpPr>
            <p:nvPr/>
          </p:nvSpPr>
          <p:spPr bwMode="auto">
            <a:xfrm>
              <a:off x="4759" y="3159"/>
              <a:ext cx="240" cy="64"/>
            </a:xfrm>
            <a:prstGeom prst="line">
              <a:avLst/>
            </a:prstGeom>
            <a:noFill/>
            <a:ln w="28575">
              <a:solidFill>
                <a:srgbClr val="7030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Line 39"/>
            <p:cNvSpPr>
              <a:spLocks noChangeShapeType="1"/>
            </p:cNvSpPr>
            <p:nvPr/>
          </p:nvSpPr>
          <p:spPr bwMode="auto">
            <a:xfrm>
              <a:off x="2215" y="2476"/>
              <a:ext cx="1152" cy="308"/>
            </a:xfrm>
            <a:prstGeom prst="line">
              <a:avLst/>
            </a:prstGeom>
            <a:noFill/>
            <a:ln w="28575">
              <a:solidFill>
                <a:srgbClr val="7030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Text Box 40"/>
            <p:cNvSpPr txBox="1">
              <a:spLocks noChangeArrowheads="1"/>
            </p:cNvSpPr>
            <p:nvPr/>
          </p:nvSpPr>
          <p:spPr bwMode="auto">
            <a:xfrm>
              <a:off x="2263" y="3087"/>
              <a:ext cx="1127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dirty="0">
                  <a:latin typeface="Tahoma" pitchFamily="34" charset="0"/>
                </a:rPr>
                <a:t>Mask </a:t>
              </a:r>
              <a:r>
                <a:rPr lang="en-US" altLang="ja-JP" sz="1400" dirty="0" smtClean="0">
                  <a:latin typeface="Tahoma" pitchFamily="34" charset="0"/>
                </a:rPr>
                <a:t>Head</a:t>
              </a:r>
            </a:p>
            <a:p>
              <a:r>
                <a:rPr lang="en-US" altLang="ja-JP" sz="1400" dirty="0" smtClean="0">
                  <a:latin typeface="Tahoma" pitchFamily="34" charset="0"/>
                </a:rPr>
                <a:t>(Ti)</a:t>
              </a:r>
              <a:endParaRPr lang="en-US" altLang="ja-JP" sz="1400" dirty="0">
                <a:latin typeface="Tahoma" pitchFamily="34" charset="0"/>
              </a:endParaRPr>
            </a:p>
          </p:txBody>
        </p:sp>
        <p:sp>
          <p:nvSpPr>
            <p:cNvPr id="28" name="Line 41"/>
            <p:cNvSpPr>
              <a:spLocks noChangeShapeType="1"/>
            </p:cNvSpPr>
            <p:nvPr/>
          </p:nvSpPr>
          <p:spPr bwMode="auto">
            <a:xfrm flipV="1">
              <a:off x="2071" y="2559"/>
              <a:ext cx="432" cy="336"/>
            </a:xfrm>
            <a:prstGeom prst="line">
              <a:avLst/>
            </a:prstGeom>
            <a:noFill/>
            <a:ln w="9525">
              <a:solidFill>
                <a:srgbClr val="7030A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Line 42"/>
            <p:cNvSpPr>
              <a:spLocks noChangeShapeType="1"/>
            </p:cNvSpPr>
            <p:nvPr/>
          </p:nvSpPr>
          <p:spPr bwMode="auto">
            <a:xfrm flipV="1">
              <a:off x="2599" y="2751"/>
              <a:ext cx="192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7383736" y="4491156"/>
            <a:ext cx="1598754" cy="21600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600" dirty="0" smtClean="0">
                <a:solidFill>
                  <a:srgbClr val="FFFF66"/>
                </a:solidFill>
              </a:rPr>
              <a:t>Ver.4 in KEKB</a:t>
            </a:r>
          </a:p>
        </p:txBody>
      </p:sp>
      <p:sp>
        <p:nvSpPr>
          <p:cNvPr id="31" name="コンテンツ プレースホルダ 2"/>
          <p:cNvSpPr txBox="1">
            <a:spLocks/>
          </p:cNvSpPr>
          <p:nvPr/>
        </p:nvSpPr>
        <p:spPr bwMode="gray">
          <a:xfrm>
            <a:off x="928662" y="4419110"/>
            <a:ext cx="4680520" cy="211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Concept of Ver.4 in KEKB will </a:t>
            </a: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be available, at least in the </a:t>
            </a: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beginning stage: </a:t>
            </a: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how to fit to antechamber </a:t>
            </a: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scheme?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 of key components</a:t>
            </a:r>
            <a:r>
              <a:rPr lang="en-US" altLang="ja-JP" sz="2800" dirty="0" smtClean="0"/>
              <a:t>_12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072494" cy="651915"/>
          </a:xfrm>
        </p:spPr>
        <p:txBody>
          <a:bodyPr/>
          <a:lstStyle/>
          <a:p>
            <a:pPr>
              <a:lnSpc>
                <a:spcPct val="92000"/>
              </a:lnSpc>
              <a:spcBef>
                <a:spcPts val="0"/>
              </a:spcBef>
            </a:pPr>
            <a:r>
              <a:rPr lang="en-US" altLang="ja-JP" dirty="0" smtClean="0"/>
              <a:t>Movable masks  for KEKB (Ver.4) and PEP-II</a:t>
            </a:r>
            <a:endParaRPr lang="ja-JP" altLang="en-US" b="0" dirty="0" smtClean="0"/>
          </a:p>
        </p:txBody>
      </p:sp>
      <p:pic>
        <p:nvPicPr>
          <p:cNvPr id="9" name="Picture 3" descr="C:\Users\suetsugu\Desktop\PEP-II_H-Mask.PN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7129" t="49196" r="15294" b="8498"/>
          <a:stretch>
            <a:fillRect/>
          </a:stretch>
        </p:blipFill>
        <p:spPr bwMode="auto">
          <a:xfrm>
            <a:off x="1961710" y="1699015"/>
            <a:ext cx="4774300" cy="3710205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863080" y="5409220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“NO structural problem in this design. </a:t>
            </a:r>
            <a:r>
              <a:rPr lang="en-US" altLang="ja-JP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Intense excited HOM have heated up bellows chambers and NEG elements near the masks.”</a:t>
            </a:r>
          </a:p>
          <a:p>
            <a:r>
              <a:rPr kumimoji="1" lang="en-US" altLang="ja-JP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(from M. Sullivan</a:t>
            </a:r>
            <a:r>
              <a:rPr lang="ja-JP" alt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ja-JP" alt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en-US" altLang="ja-JP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[SLAC])</a:t>
            </a:r>
            <a:endParaRPr kumimoji="1" lang="ja-JP" altLang="en-US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日付プレースホルダ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16</a:t>
            </a:fld>
            <a:endParaRPr lang="en-US" altLang="ja-JP"/>
          </a:p>
        </p:txBody>
      </p:sp>
      <p:sp>
        <p:nvSpPr>
          <p:cNvPr id="13" name="フッター プレースホルダ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237185" y="1898830"/>
            <a:ext cx="117211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Pair-type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131840" y="1493785"/>
            <a:ext cx="1224000" cy="21600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600" dirty="0" smtClean="0">
                <a:solidFill>
                  <a:srgbClr val="FFFF66"/>
                </a:solidFill>
              </a:rPr>
              <a:t>PEP-II type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462210" y="2258870"/>
            <a:ext cx="172143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b="1" dirty="0" smtClean="0">
                <a:solidFill>
                  <a:srgbClr val="0000FF"/>
                </a:solidFill>
              </a:rPr>
              <a:t>(Two mask heads)</a:t>
            </a:r>
            <a:endParaRPr kumimoji="1" lang="ja-JP" altLang="en-US" sz="1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 of key components</a:t>
            </a:r>
            <a:r>
              <a:rPr lang="en-US" altLang="ja-JP" sz="2800" dirty="0" smtClean="0"/>
              <a:t>_13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072494" cy="507899"/>
          </a:xfrm>
        </p:spPr>
        <p:txBody>
          <a:bodyPr/>
          <a:lstStyle/>
          <a:p>
            <a:pPr>
              <a:lnSpc>
                <a:spcPct val="92000"/>
              </a:lnSpc>
              <a:spcBef>
                <a:spcPts val="0"/>
              </a:spcBef>
            </a:pPr>
            <a:r>
              <a:rPr lang="en-US" altLang="ja-JP" b="0" dirty="0" smtClean="0"/>
              <a:t>Concept of </a:t>
            </a:r>
            <a:r>
              <a:rPr lang="en-US" altLang="ja-JP" dirty="0" smtClean="0"/>
              <a:t>horizontal</a:t>
            </a:r>
            <a:r>
              <a:rPr lang="en-US" altLang="ja-JP" b="0" dirty="0" smtClean="0"/>
              <a:t> movable mask</a:t>
            </a:r>
            <a:endParaRPr lang="ja-JP" altLang="en-US" b="0" dirty="0" smtClean="0"/>
          </a:p>
        </p:txBody>
      </p:sp>
      <p:pic>
        <p:nvPicPr>
          <p:cNvPr id="11" name="Picture 2" descr="D:\_WorkFolder\SKEKB_MM_Ver7\Movable_Mask_H_8_3D_2 レイアウト2 (1).png"/>
          <p:cNvPicPr>
            <a:picLocks noChangeAspect="1" noChangeArrowheads="1"/>
          </p:cNvPicPr>
          <p:nvPr/>
        </p:nvPicPr>
        <p:blipFill>
          <a:blip r:embed="rId2" cstate="print"/>
          <a:srcRect l="6392" t="4654" r="7071" b="6001"/>
          <a:stretch>
            <a:fillRect/>
          </a:stretch>
        </p:blipFill>
        <p:spPr bwMode="auto">
          <a:xfrm rot="16200000">
            <a:off x="2337100" y="497518"/>
            <a:ext cx="4763385" cy="6958115"/>
          </a:xfrm>
          <a:prstGeom prst="rect">
            <a:avLst/>
          </a:prstGeom>
          <a:noFill/>
        </p:spPr>
      </p:pic>
      <p:cxnSp>
        <p:nvCxnSpPr>
          <p:cNvPr id="12" name="直線矢印コネクタ 11"/>
          <p:cNvCxnSpPr/>
          <p:nvPr/>
        </p:nvCxnSpPr>
        <p:spPr>
          <a:xfrm flipV="1">
            <a:off x="1325306" y="5096583"/>
            <a:ext cx="870460" cy="6131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19445471">
            <a:off x="1094207" y="5043932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Beam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 rot="10800000" flipH="1">
            <a:off x="995186" y="1818168"/>
            <a:ext cx="4317328" cy="2062715"/>
          </a:xfrm>
          <a:prstGeom prst="line">
            <a:avLst/>
          </a:prstGeom>
          <a:ln w="952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 rot="20091929">
            <a:off x="2819333" y="25150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1500</a:t>
            </a:r>
            <a:endParaRPr kumimoji="1" lang="ja-JP" altLang="en-US" dirty="0"/>
          </a:p>
        </p:txBody>
      </p:sp>
      <p:cxnSp>
        <p:nvCxnSpPr>
          <p:cNvPr id="16" name="直線矢印コネクタ 15"/>
          <p:cNvCxnSpPr/>
          <p:nvPr/>
        </p:nvCxnSpPr>
        <p:spPr>
          <a:xfrm rot="5400000" flipH="1" flipV="1">
            <a:off x="1474356" y="5082045"/>
            <a:ext cx="1190973" cy="8511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187723" y="607849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φ90</a:t>
            </a:r>
            <a:endParaRPr kumimoji="1" lang="ja-JP" altLang="en-US" dirty="0"/>
          </a:p>
        </p:txBody>
      </p:sp>
      <p:cxnSp>
        <p:nvCxnSpPr>
          <p:cNvPr id="18" name="直線矢印コネクタ 17"/>
          <p:cNvCxnSpPr/>
          <p:nvPr/>
        </p:nvCxnSpPr>
        <p:spPr>
          <a:xfrm rot="10800000">
            <a:off x="5854776" y="3498112"/>
            <a:ext cx="577959" cy="378502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rot="16200000" flipV="1">
            <a:off x="4775572" y="3822404"/>
            <a:ext cx="946299" cy="3615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4630976" y="4523390"/>
            <a:ext cx="1482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Cooling water</a:t>
            </a:r>
            <a:endParaRPr kumimoji="1" lang="ja-JP" altLang="en-US" dirty="0"/>
          </a:p>
        </p:txBody>
      </p:sp>
      <p:cxnSp>
        <p:nvCxnSpPr>
          <p:cNvPr id="21" name="直線矢印コネクタ 20"/>
          <p:cNvCxnSpPr/>
          <p:nvPr/>
        </p:nvCxnSpPr>
        <p:spPr>
          <a:xfrm rot="10800000" flipV="1">
            <a:off x="4004712" y="1556791"/>
            <a:ext cx="1863432" cy="2613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5868144" y="1412776"/>
            <a:ext cx="2791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RF shield fingers around body (</a:t>
            </a:r>
            <a:r>
              <a:rPr lang="en-US" altLang="ja-JP" dirty="0" err="1" smtClean="0"/>
              <a:t>GridCop</a:t>
            </a:r>
            <a:r>
              <a:rPr lang="en-US" altLang="ja-JP" dirty="0" smtClean="0"/>
              <a:t>?)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560713" y="4689140"/>
            <a:ext cx="2583287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C00000"/>
                </a:solidFill>
              </a:rPr>
              <a:t>Reduced aperture at the mask head eliminates trapped modes.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 rot="5400000" flipH="1" flipV="1">
            <a:off x="3855855" y="4295556"/>
            <a:ext cx="1881964" cy="1594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249061" y="5323018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Mask head</a:t>
            </a:r>
            <a:endParaRPr kumimoji="1" lang="ja-JP" altLang="en-US" dirty="0"/>
          </a:p>
        </p:txBody>
      </p:sp>
      <p:cxnSp>
        <p:nvCxnSpPr>
          <p:cNvPr id="26" name="直線矢印コネクタ 25"/>
          <p:cNvCxnSpPr/>
          <p:nvPr/>
        </p:nvCxnSpPr>
        <p:spPr>
          <a:xfrm rot="16200000" flipV="1">
            <a:off x="3212584" y="4853763"/>
            <a:ext cx="1244010" cy="701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3903975" y="5851575"/>
            <a:ext cx="1482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Cooling water</a:t>
            </a:r>
            <a:endParaRPr kumimoji="1" lang="ja-JP" altLang="en-US" dirty="0"/>
          </a:p>
        </p:txBody>
      </p:sp>
      <p:cxnSp>
        <p:nvCxnSpPr>
          <p:cNvPr id="28" name="直線矢印コネクタ 27"/>
          <p:cNvCxnSpPr/>
          <p:nvPr/>
        </p:nvCxnSpPr>
        <p:spPr>
          <a:xfrm rot="10800000">
            <a:off x="4072050" y="2353340"/>
            <a:ext cx="577959" cy="37850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6660232" y="2924944"/>
            <a:ext cx="2448272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C00000"/>
                </a:solidFill>
              </a:rPr>
              <a:t>Mask head: Graphite?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(t~1 mm?)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  <a:sym typeface="Wingdings" pitchFamily="2" charset="2"/>
              </a:rPr>
              <a:t>Length ~0.5 R.L.</a:t>
            </a:r>
            <a:endParaRPr kumimoji="1" lang="en-US" altLang="ja-JP" sz="1600" dirty="0" smtClean="0">
              <a:solidFill>
                <a:srgbClr val="C00000"/>
              </a:solidFill>
            </a:endParaRP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Mask body: Copper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31" name="スライド番号プレースホル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17</a:t>
            </a:fld>
            <a:endParaRPr lang="en-US" altLang="ja-JP"/>
          </a:p>
        </p:txBody>
      </p:sp>
      <p:sp>
        <p:nvSpPr>
          <p:cNvPr id="32" name="フッター プレースホルダ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cxnSp>
        <p:nvCxnSpPr>
          <p:cNvPr id="33" name="直線矢印コネクタ 32"/>
          <p:cNvCxnSpPr/>
          <p:nvPr/>
        </p:nvCxnSpPr>
        <p:spPr>
          <a:xfrm rot="5400000" flipH="1" flipV="1">
            <a:off x="2519197" y="5199688"/>
            <a:ext cx="1296143" cy="590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2345667" y="5877272"/>
            <a:ext cx="151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Tapered pipe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259632" y="1628800"/>
            <a:ext cx="117211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Pair-type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34" name="円弧 33"/>
          <p:cNvSpPr/>
          <p:nvPr/>
        </p:nvSpPr>
        <p:spPr>
          <a:xfrm>
            <a:off x="2483768" y="1916832"/>
            <a:ext cx="3168352" cy="2448272"/>
          </a:xfrm>
          <a:prstGeom prst="arc">
            <a:avLst/>
          </a:prstGeom>
          <a:ln w="28575">
            <a:solidFill>
              <a:srgbClr val="FF9933"/>
            </a:solidFill>
            <a:prstDash val="lg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822250" y="2123855"/>
            <a:ext cx="1440160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d = 5~10 mm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cxnSp>
        <p:nvCxnSpPr>
          <p:cNvPr id="39" name="直線矢印コネクタ 38"/>
          <p:cNvCxnSpPr>
            <a:stCxn id="37" idx="1"/>
          </p:cNvCxnSpPr>
          <p:nvPr/>
        </p:nvCxnSpPr>
        <p:spPr>
          <a:xfrm rot="10800000" flipV="1">
            <a:off x="5022050" y="2293131"/>
            <a:ext cx="1800200" cy="91084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 of key components</a:t>
            </a:r>
            <a:r>
              <a:rPr lang="en-US" altLang="ja-JP" sz="2800" dirty="0" smtClean="0"/>
              <a:t>_14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072494" cy="579907"/>
          </a:xfrm>
        </p:spPr>
        <p:txBody>
          <a:bodyPr/>
          <a:lstStyle/>
          <a:p>
            <a:pPr>
              <a:lnSpc>
                <a:spcPct val="92000"/>
              </a:lnSpc>
              <a:spcBef>
                <a:spcPts val="0"/>
              </a:spcBef>
            </a:pPr>
            <a:r>
              <a:rPr lang="en-US" altLang="ja-JP" dirty="0" smtClean="0"/>
              <a:t>Concept of vertical movable mask </a:t>
            </a:r>
            <a:endParaRPr lang="ja-JP" altLang="en-US" b="0" dirty="0" smtClean="0"/>
          </a:p>
        </p:txBody>
      </p:sp>
      <p:pic>
        <p:nvPicPr>
          <p:cNvPr id="30" name="図 29" descr="Movable_Mask_V_4_3D_11 レイアウト2 (1)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90" t="19174" r="6670" b="21632"/>
          <a:stretch>
            <a:fillRect/>
          </a:stretch>
        </p:blipFill>
        <p:spPr>
          <a:xfrm rot="16200000">
            <a:off x="2385438" y="796453"/>
            <a:ext cx="4954772" cy="6062536"/>
          </a:xfrm>
          <a:prstGeom prst="rect">
            <a:avLst/>
          </a:prstGeom>
        </p:spPr>
      </p:pic>
      <p:cxnSp>
        <p:nvCxnSpPr>
          <p:cNvPr id="31" name="直線矢印コネクタ 30"/>
          <p:cNvCxnSpPr/>
          <p:nvPr/>
        </p:nvCxnSpPr>
        <p:spPr>
          <a:xfrm>
            <a:off x="1258080" y="3891517"/>
            <a:ext cx="905305" cy="8647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 rot="365960">
            <a:off x="1177789" y="351719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7030A0"/>
                </a:solidFill>
              </a:rPr>
              <a:t>Beam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2704108" y="3094074"/>
            <a:ext cx="4795283" cy="382773"/>
          </a:xfrm>
          <a:prstGeom prst="line">
            <a:avLst/>
          </a:prstGeom>
          <a:ln w="952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 rot="262874">
            <a:off x="5726446" y="301644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1500</a:t>
            </a:r>
            <a:endParaRPr kumimoji="1" lang="ja-JP" altLang="en-US" dirty="0"/>
          </a:p>
        </p:txBody>
      </p:sp>
      <p:cxnSp>
        <p:nvCxnSpPr>
          <p:cNvPr id="35" name="直線矢印コネクタ 34"/>
          <p:cNvCxnSpPr/>
          <p:nvPr/>
        </p:nvCxnSpPr>
        <p:spPr>
          <a:xfrm flipV="1">
            <a:off x="1545162" y="4134144"/>
            <a:ext cx="691116" cy="6505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1187624" y="476889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φ90</a:t>
            </a:r>
            <a:endParaRPr kumimoji="1" lang="ja-JP" altLang="en-US" dirty="0"/>
          </a:p>
        </p:txBody>
      </p:sp>
      <p:cxnSp>
        <p:nvCxnSpPr>
          <p:cNvPr id="37" name="直線矢印コネクタ 36"/>
          <p:cNvCxnSpPr/>
          <p:nvPr/>
        </p:nvCxnSpPr>
        <p:spPr>
          <a:xfrm rot="5400000" flipH="1" flipV="1">
            <a:off x="4572748" y="5661731"/>
            <a:ext cx="736295" cy="1839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rot="5400000" flipH="1" flipV="1">
            <a:off x="3271327" y="4954006"/>
            <a:ext cx="1465476" cy="6089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2544445" y="5976454"/>
            <a:ext cx="1482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Cooling water</a:t>
            </a:r>
            <a:endParaRPr kumimoji="1" lang="ja-JP" altLang="en-US" dirty="0"/>
          </a:p>
        </p:txBody>
      </p:sp>
      <p:cxnSp>
        <p:nvCxnSpPr>
          <p:cNvPr id="40" name="直線矢印コネクタ 39"/>
          <p:cNvCxnSpPr/>
          <p:nvPr/>
        </p:nvCxnSpPr>
        <p:spPr>
          <a:xfrm rot="10800000">
            <a:off x="5447310" y="1796903"/>
            <a:ext cx="999458" cy="55289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 rot="16200000" flipV="1">
            <a:off x="5846075" y="4322180"/>
            <a:ext cx="773827" cy="6189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6268109" y="5062452"/>
            <a:ext cx="151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Tapered pipe</a:t>
            </a:r>
            <a:endParaRPr kumimoji="1" lang="ja-JP" altLang="en-US" dirty="0"/>
          </a:p>
        </p:txBody>
      </p:sp>
      <p:cxnSp>
        <p:nvCxnSpPr>
          <p:cNvPr id="45" name="直線矢印コネクタ 44"/>
          <p:cNvCxnSpPr/>
          <p:nvPr/>
        </p:nvCxnSpPr>
        <p:spPr>
          <a:xfrm flipV="1">
            <a:off x="2872014" y="4221088"/>
            <a:ext cx="1608245" cy="12048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2064959" y="5448458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Mask head</a:t>
            </a:r>
            <a:endParaRPr kumimoji="1" lang="ja-JP" altLang="en-US" dirty="0"/>
          </a:p>
        </p:txBody>
      </p:sp>
      <p:cxnSp>
        <p:nvCxnSpPr>
          <p:cNvPr id="47" name="直線矢印コネクタ 46"/>
          <p:cNvCxnSpPr/>
          <p:nvPr/>
        </p:nvCxnSpPr>
        <p:spPr>
          <a:xfrm rot="5400000" flipH="1" flipV="1">
            <a:off x="4618822" y="2794484"/>
            <a:ext cx="736295" cy="1839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日付プレースホルダ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50" name="スライド番号プレースホルダ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18</a:t>
            </a:fld>
            <a:endParaRPr lang="en-US" altLang="ja-JP"/>
          </a:p>
        </p:txBody>
      </p:sp>
      <p:sp>
        <p:nvSpPr>
          <p:cNvPr id="51" name="フッター プレースホルダ 5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1259632" y="1772816"/>
            <a:ext cx="117211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Pair-type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156176" y="2348880"/>
            <a:ext cx="2791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RF shield fingers around body (</a:t>
            </a:r>
            <a:r>
              <a:rPr lang="en-US" altLang="ja-JP" dirty="0" err="1" smtClean="0"/>
              <a:t>GridCop</a:t>
            </a:r>
            <a:r>
              <a:rPr lang="en-US" altLang="ja-JP" dirty="0" smtClean="0"/>
              <a:t>?)</a:t>
            </a:r>
            <a:endParaRPr kumimoji="1" lang="ja-JP" altLang="en-US" dirty="0"/>
          </a:p>
        </p:txBody>
      </p:sp>
      <p:sp>
        <p:nvSpPr>
          <p:cNvPr id="26" name="円弧 25"/>
          <p:cNvSpPr/>
          <p:nvPr/>
        </p:nvSpPr>
        <p:spPr>
          <a:xfrm rot="2941555">
            <a:off x="1737233" y="1494798"/>
            <a:ext cx="4547608" cy="2385124"/>
          </a:xfrm>
          <a:prstGeom prst="arc">
            <a:avLst/>
          </a:prstGeom>
          <a:ln w="28575">
            <a:solidFill>
              <a:srgbClr val="FF9933"/>
            </a:solidFill>
            <a:prstDash val="lg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732240" y="5544235"/>
            <a:ext cx="1440160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d = ~1 mm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cxnSp>
        <p:nvCxnSpPr>
          <p:cNvPr id="28" name="直線矢印コネクタ 27"/>
          <p:cNvCxnSpPr>
            <a:stCxn id="27" idx="1"/>
          </p:cNvCxnSpPr>
          <p:nvPr/>
        </p:nvCxnSpPr>
        <p:spPr>
          <a:xfrm rot="10800000">
            <a:off x="4617006" y="4194086"/>
            <a:ext cx="2115235" cy="151942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SMM_VH_k_4_log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479"/>
          <a:stretch>
            <a:fillRect/>
          </a:stretch>
        </p:blipFill>
        <p:spPr>
          <a:xfrm>
            <a:off x="701570" y="1898830"/>
            <a:ext cx="5220580" cy="462678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 of key components</a:t>
            </a:r>
            <a:r>
              <a:rPr lang="en-US" altLang="ja-JP" sz="2800" dirty="0" smtClean="0"/>
              <a:t>_15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072494" cy="795931"/>
          </a:xfrm>
        </p:spPr>
        <p:txBody>
          <a:bodyPr/>
          <a:lstStyle/>
          <a:p>
            <a:pPr>
              <a:lnSpc>
                <a:spcPct val="92000"/>
              </a:lnSpc>
              <a:spcBef>
                <a:spcPts val="0"/>
              </a:spcBef>
            </a:pPr>
            <a:r>
              <a:rPr lang="en-US" altLang="ja-JP" dirty="0" smtClean="0"/>
              <a:t>Loss factors (</a:t>
            </a:r>
            <a:r>
              <a:rPr lang="en-US" altLang="ja-JP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dirty="0" smtClean="0"/>
              <a:t>)</a:t>
            </a:r>
          </a:p>
          <a:p>
            <a:pPr lvl="1">
              <a:lnSpc>
                <a:spcPct val="92000"/>
              </a:lnSpc>
              <a:spcBef>
                <a:spcPts val="0"/>
              </a:spcBef>
            </a:pPr>
            <a:r>
              <a:rPr lang="en-US" altLang="ja-JP" b="0" dirty="0" smtClean="0"/>
              <a:t>Calculated by </a:t>
            </a:r>
            <a:r>
              <a:rPr lang="en-US" altLang="ja-JP" b="0" dirty="0" err="1" smtClean="0"/>
              <a:t>GdfidL</a:t>
            </a:r>
            <a:r>
              <a:rPr lang="en-US" altLang="ja-JP" b="0" dirty="0" smtClean="0"/>
              <a:t>, 3D model</a:t>
            </a:r>
          </a:p>
          <a:p>
            <a:pPr lvl="1">
              <a:lnSpc>
                <a:spcPct val="92000"/>
              </a:lnSpc>
              <a:spcBef>
                <a:spcPts val="0"/>
              </a:spcBef>
            </a:pPr>
            <a:r>
              <a:rPr lang="en-US" altLang="ja-JP" dirty="0" smtClean="0"/>
              <a:t>Dependence on bunch lengths (</a:t>
            </a:r>
            <a:r>
              <a:rPr lang="en-US" altLang="ja-JP" i="1" dirty="0" err="1" smtClean="0">
                <a:latin typeface="Symbol" pitchFamily="18" charset="2"/>
              </a:rPr>
              <a:t>s</a:t>
            </a:r>
            <a:r>
              <a:rPr lang="en-US" altLang="ja-JP" baseline="-25000" dirty="0" err="1" smtClean="0"/>
              <a:t>z</a:t>
            </a:r>
            <a:r>
              <a:rPr lang="en-US" altLang="ja-JP" dirty="0" smtClean="0"/>
              <a:t> )</a:t>
            </a:r>
            <a:endParaRPr lang="ja-JP" altLang="en-US" b="0" dirty="0" smtClean="0"/>
          </a:p>
          <a:p>
            <a:pPr lvl="1">
              <a:lnSpc>
                <a:spcPct val="92000"/>
              </a:lnSpc>
              <a:spcBef>
                <a:spcPts val="0"/>
              </a:spcBef>
            </a:pPr>
            <a:endParaRPr lang="en-US" altLang="ja-JP" b="0" dirty="0" smtClean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141730" y="2798930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FF0000"/>
                </a:solidFill>
              </a:rPr>
              <a:t>（</a:t>
            </a:r>
            <a:r>
              <a:rPr kumimoji="1" lang="en-US" altLang="ja-JP" sz="1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sz="1400" dirty="0" smtClean="0">
                <a:solidFill>
                  <a:srgbClr val="FF0000"/>
                </a:solidFill>
              </a:rPr>
              <a:t>=10 mm</a:t>
            </a:r>
            <a:r>
              <a:rPr kumimoji="1" lang="ja-JP" altLang="en-US" sz="1400" dirty="0" smtClean="0">
                <a:solidFill>
                  <a:srgbClr val="FF0000"/>
                </a:solidFill>
              </a:rPr>
              <a:t>）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012160" y="1772816"/>
            <a:ext cx="3131840" cy="27392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6213" indent="-176213">
              <a:lnSpc>
                <a:spcPct val="95000"/>
              </a:lnSpc>
              <a:spcBef>
                <a:spcPts val="1200"/>
              </a:spcBef>
              <a:buClr>
                <a:srgbClr val="FF5050"/>
              </a:buClr>
              <a:buSzPct val="60000"/>
              <a:buFont typeface="Wingdings" pitchFamily="2" charset="2"/>
              <a:buChar char="n"/>
            </a:pPr>
            <a:r>
              <a:rPr lang="en-US" altLang="ja-JP" sz="2000" dirty="0" smtClean="0"/>
              <a:t>Smaller than that for present Ver.4 (KEKB): owing to long ramp?</a:t>
            </a:r>
          </a:p>
          <a:p>
            <a:pPr marL="176213" indent="-176213">
              <a:lnSpc>
                <a:spcPct val="95000"/>
              </a:lnSpc>
              <a:spcBef>
                <a:spcPts val="1200"/>
              </a:spcBef>
              <a:buClr>
                <a:srgbClr val="FF5050"/>
              </a:buClr>
              <a:buSzPct val="60000"/>
              <a:buFont typeface="Wingdings" pitchFamily="2" charset="2"/>
              <a:buChar char="n"/>
            </a:pPr>
            <a:r>
              <a:rPr lang="en-US" altLang="ja-JP" sz="2000" dirty="0" smtClean="0"/>
              <a:t>Small dependence on </a:t>
            </a:r>
            <a:r>
              <a:rPr lang="en-US" altLang="ja-JP" sz="2000" i="1" dirty="0" smtClean="0"/>
              <a:t>d</a:t>
            </a:r>
          </a:p>
          <a:p>
            <a:pPr marL="176213" indent="-176213">
              <a:lnSpc>
                <a:spcPct val="95000"/>
              </a:lnSpc>
              <a:spcBef>
                <a:spcPts val="1200"/>
              </a:spcBef>
              <a:buClr>
                <a:srgbClr val="FF5050"/>
              </a:buClr>
              <a:buSzPct val="60000"/>
              <a:buFont typeface="Wingdings" pitchFamily="2" charset="2"/>
              <a:buChar char="n"/>
            </a:pPr>
            <a:r>
              <a:rPr lang="en-US" altLang="ja-JP" sz="2000" dirty="0" smtClean="0"/>
              <a:t>No big difference between single- and pair-type versions: Pair- type is smaller?</a:t>
            </a:r>
          </a:p>
        </p:txBody>
      </p:sp>
      <p:sp>
        <p:nvSpPr>
          <p:cNvPr id="29" name="日付プレースホルダ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49" name="スライド番号プレースホルダ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19</a:t>
            </a:fld>
            <a:endParaRPr lang="en-US" altLang="ja-JP"/>
          </a:p>
        </p:txBody>
      </p:sp>
      <p:sp>
        <p:nvSpPr>
          <p:cNvPr id="50" name="フッター プレースホルダ 4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pic>
        <p:nvPicPr>
          <p:cNvPr id="51" name="Picture 2" descr="C:\Users\suetsugu\Desktop\イメージ11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60" t="8186" r="9669" b="9453"/>
          <a:stretch>
            <a:fillRect/>
          </a:stretch>
        </p:blipFill>
        <p:spPr bwMode="auto">
          <a:xfrm flipH="1">
            <a:off x="6327195" y="4768888"/>
            <a:ext cx="2504940" cy="1810462"/>
          </a:xfrm>
          <a:prstGeom prst="rect">
            <a:avLst/>
          </a:prstGeom>
          <a:noFill/>
        </p:spPr>
      </p:pic>
      <p:sp>
        <p:nvSpPr>
          <p:cNvPr id="52" name="テキスト ボックス 51"/>
          <p:cNvSpPr txBox="1"/>
          <p:nvPr/>
        </p:nvSpPr>
        <p:spPr>
          <a:xfrm>
            <a:off x="7407315" y="4552864"/>
            <a:ext cx="1428596" cy="369332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6600"/>
                </a:solidFill>
              </a:rPr>
              <a:t>Single-type</a:t>
            </a:r>
            <a:endParaRPr kumimoji="1" lang="ja-JP" altLang="en-US" b="1" dirty="0">
              <a:solidFill>
                <a:srgbClr val="0066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91680" y="4374105"/>
            <a:ext cx="1313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8000"/>
                </a:solidFill>
              </a:rPr>
              <a:t>Single-type</a:t>
            </a:r>
          </a:p>
          <a:p>
            <a:r>
              <a:rPr kumimoji="1" lang="ja-JP" altLang="en-US" sz="1400" dirty="0" smtClean="0">
                <a:solidFill>
                  <a:srgbClr val="008000"/>
                </a:solidFill>
              </a:rPr>
              <a:t>（</a:t>
            </a:r>
            <a:r>
              <a:rPr kumimoji="1" lang="en-US" altLang="ja-JP" sz="1400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sz="1400" dirty="0" smtClean="0">
                <a:solidFill>
                  <a:srgbClr val="008000"/>
                </a:solidFill>
              </a:rPr>
              <a:t>=5, 10 mm</a:t>
            </a:r>
            <a:r>
              <a:rPr kumimoji="1" lang="ja-JP" altLang="en-US" sz="1400" dirty="0" smtClean="0">
                <a:solidFill>
                  <a:srgbClr val="008000"/>
                </a:solidFill>
              </a:rPr>
              <a:t>）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36685" y="4914165"/>
            <a:ext cx="1313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Pair-type</a:t>
            </a:r>
          </a:p>
          <a:p>
            <a:r>
              <a:rPr kumimoji="1" lang="ja-JP" altLang="en-US" sz="1400" dirty="0" smtClean="0">
                <a:solidFill>
                  <a:srgbClr val="0000FF"/>
                </a:solidFill>
              </a:rPr>
              <a:t>（</a:t>
            </a:r>
            <a:r>
              <a:rPr kumimoji="1" lang="en-US" altLang="ja-JP" sz="1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sz="1400" dirty="0" smtClean="0">
                <a:solidFill>
                  <a:srgbClr val="0000FF"/>
                </a:solidFill>
              </a:rPr>
              <a:t>=3, 5 mm</a:t>
            </a:r>
            <a:r>
              <a:rPr kumimoji="1" lang="ja-JP" altLang="en-US" sz="1400" dirty="0" smtClean="0">
                <a:solidFill>
                  <a:srgbClr val="0000FF"/>
                </a:solidFill>
              </a:rPr>
              <a:t>）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826695" y="2168860"/>
            <a:ext cx="19802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ja-JP" sz="1200" dirty="0" smtClean="0">
                <a:latin typeface="Arial" pitchFamily="34" charset="0"/>
                <a:cs typeface="Arial" pitchFamily="34" charset="0"/>
              </a:rPr>
              <a:t>: distance between beam and mask head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44008" y="6021288"/>
            <a:ext cx="1875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6600"/>
                </a:solidFill>
              </a:rPr>
              <a:t>(Thank to K. Shibata)</a:t>
            </a:r>
            <a:endParaRPr kumimoji="1" lang="ja-JP" altLang="en-US" sz="1400" dirty="0">
              <a:solidFill>
                <a:srgbClr val="006600"/>
              </a:solidFill>
            </a:endParaRPr>
          </a:p>
        </p:txBody>
      </p:sp>
      <p:sp>
        <p:nvSpPr>
          <p:cNvPr id="17" name="下矢印 16"/>
          <p:cNvSpPr/>
          <p:nvPr/>
        </p:nvSpPr>
        <p:spPr bwMode="gray">
          <a:xfrm rot="10800000">
            <a:off x="3176845" y="4554125"/>
            <a:ext cx="315035" cy="225025"/>
          </a:xfrm>
          <a:prstGeom prst="downArrow">
            <a:avLst/>
          </a:prstGeom>
          <a:solidFill>
            <a:srgbClr val="FF9933"/>
          </a:solidFill>
          <a:ln w="9525">
            <a:solidFill>
              <a:srgbClr val="FF00FF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kumimoji="1"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16200000">
            <a:off x="184837" y="2550578"/>
            <a:ext cx="1312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C00000"/>
                </a:solidFill>
              </a:rPr>
              <a:t>Log scale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Upgrade strategy</a:t>
            </a:r>
            <a:r>
              <a:rPr lang="en-US" altLang="ja-JP" sz="2800" dirty="0" smtClean="0"/>
              <a:t>_1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856663"/>
            <a:ext cx="8072494" cy="484105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  <a:buNone/>
            </a:pPr>
            <a:r>
              <a:rPr lang="en-US" altLang="ja-JP" dirty="0" smtClean="0">
                <a:solidFill>
                  <a:srgbClr val="FF0000"/>
                </a:solidFill>
              </a:rPr>
              <a:t>Goal of vacuum-system upgrade is to realize;</a:t>
            </a:r>
          </a:p>
        </p:txBody>
      </p:sp>
      <p:sp>
        <p:nvSpPr>
          <p:cNvPr id="8" name="コンテンツ プレースホルダ 2"/>
          <p:cNvSpPr txBox="1">
            <a:spLocks/>
          </p:cNvSpPr>
          <p:nvPr/>
        </p:nvSpPr>
        <p:spPr bwMode="gray">
          <a:xfrm>
            <a:off x="720000" y="3501008"/>
            <a:ext cx="8136904" cy="144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lnSpc>
                <a:spcPct val="95000"/>
              </a:lnSpc>
              <a:spcBef>
                <a:spcPts val="0"/>
              </a:spcBef>
              <a:buClr>
                <a:schemeClr val="accent2"/>
              </a:buClr>
              <a:buSzPct val="50000"/>
              <a:buFont typeface="Wingdings" pitchFamily="2" charset="2"/>
              <a:buChar char="n"/>
            </a:pPr>
            <a:r>
              <a:rPr lang="en-US" altLang="ja-JP" sz="2400" b="1" kern="0" dirty="0" smtClean="0">
                <a:latin typeface="Arial" pitchFamily="34" charset="0"/>
                <a:ea typeface="+mn-ea"/>
                <a:cs typeface="Arial" pitchFamily="34" charset="0"/>
              </a:rPr>
              <a:t>Stable and robust system</a:t>
            </a:r>
            <a:endParaRPr lang="en-US" altLang="ja-JP" sz="2400" b="1" kern="0" dirty="0" smtClean="0">
              <a:latin typeface="Arial" pitchFamily="34" charset="0"/>
              <a:cs typeface="Arial" pitchFamily="34" charset="0"/>
            </a:endParaRPr>
          </a:p>
          <a:p>
            <a:pPr marL="742950" lvl="1" indent="-285750">
              <a:lnSpc>
                <a:spcPct val="95000"/>
              </a:lnSpc>
              <a:spcBef>
                <a:spcPts val="0"/>
              </a:spcBef>
              <a:buFontTx/>
              <a:buChar char="–"/>
              <a:defRPr/>
            </a:pPr>
            <a:r>
              <a:rPr lang="en-US" altLang="ja-JP" kern="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Against high beam current (SR, HOM)</a:t>
            </a:r>
          </a:p>
          <a:p>
            <a:pPr marL="742950" lvl="1" indent="-285750">
              <a:lnSpc>
                <a:spcPct val="95000"/>
              </a:lnSpc>
              <a:spcBef>
                <a:spcPts val="0"/>
              </a:spcBef>
              <a:buFontTx/>
              <a:buChar char="–"/>
              <a:defRPr/>
            </a:pPr>
            <a:r>
              <a:rPr lang="en-US" altLang="ja-JP" kern="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Design based on established techniques, but introducing advanced idea at the same time.</a:t>
            </a: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 bwMode="gray">
          <a:xfrm>
            <a:off x="720000" y="4725144"/>
            <a:ext cx="813690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lnSpc>
                <a:spcPct val="95000"/>
              </a:lnSpc>
              <a:spcBef>
                <a:spcPts val="0"/>
              </a:spcBef>
              <a:buClr>
                <a:schemeClr val="accent2"/>
              </a:buClr>
              <a:buSzPct val="50000"/>
              <a:buFont typeface="Wingdings" pitchFamily="2" charset="2"/>
              <a:buChar char="n"/>
            </a:pPr>
            <a:r>
              <a:rPr lang="en-US" altLang="ja-JP" sz="2400" b="1" kern="0" dirty="0" smtClean="0">
                <a:latin typeface="Arial" pitchFamily="34" charset="0"/>
                <a:ea typeface="+mn-ea"/>
                <a:cs typeface="Arial" pitchFamily="34" charset="0"/>
              </a:rPr>
              <a:t>High cost efficiency</a:t>
            </a:r>
            <a:endParaRPr lang="en-US" altLang="ja-JP" sz="2400" b="1" kern="0" dirty="0" smtClean="0">
              <a:latin typeface="Arial" pitchFamily="34" charset="0"/>
              <a:cs typeface="Arial" pitchFamily="34" charset="0"/>
            </a:endParaRPr>
          </a:p>
          <a:p>
            <a:pPr marL="742950" lvl="1" indent="-285750">
              <a:lnSpc>
                <a:spcPct val="95000"/>
              </a:lnSpc>
              <a:spcBef>
                <a:spcPts val="0"/>
              </a:spcBef>
              <a:buFontTx/>
              <a:buChar char="–"/>
              <a:defRPr/>
            </a:pPr>
            <a:r>
              <a:rPr lang="en-US" altLang="ja-JP" kern="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Make use of  the change to the </a:t>
            </a:r>
            <a:r>
              <a:rPr lang="en-US" altLang="ja-JP" kern="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nano</a:t>
            </a:r>
            <a:r>
              <a:rPr lang="en-US" altLang="ja-JP" kern="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-beam scheme</a:t>
            </a:r>
          </a:p>
          <a:p>
            <a:pPr marL="742950" lvl="1" indent="-285750">
              <a:lnSpc>
                <a:spcPct val="95000"/>
              </a:lnSpc>
              <a:spcBef>
                <a:spcPts val="0"/>
              </a:spcBef>
              <a:buFontTx/>
              <a:buChar char="–"/>
              <a:defRPr/>
            </a:pPr>
            <a:r>
              <a:rPr lang="en-US" altLang="ja-JP" kern="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Continuous use of vacuum systems and reuse components in KEKB as much as possible.</a:t>
            </a:r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2</a:t>
            </a:fld>
            <a:endParaRPr lang="en-US" altLang="ja-JP"/>
          </a:p>
        </p:txBody>
      </p:sp>
      <p:sp>
        <p:nvSpPr>
          <p:cNvPr id="12" name="フッター プレースホルダ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13" name="コンテンツ プレースホルダ 2"/>
          <p:cNvSpPr txBox="1">
            <a:spLocks/>
          </p:cNvSpPr>
          <p:nvPr/>
        </p:nvSpPr>
        <p:spPr bwMode="gray">
          <a:xfrm>
            <a:off x="720000" y="1268760"/>
            <a:ext cx="807249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lang="en-US" altLang="ja-JP" sz="2400" b="1" kern="0" dirty="0" smtClean="0">
                <a:latin typeface="Arial" pitchFamily="34" charset="0"/>
                <a:ea typeface="+mn-ea"/>
                <a:cs typeface="Arial" pitchFamily="34" charset="0"/>
              </a:rPr>
              <a:t>U</a:t>
            </a:r>
            <a:r>
              <a:rPr kumimoji="1" lang="en-US" altLang="ja-JP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ltra</a:t>
            </a:r>
            <a:r>
              <a:rPr kumimoji="1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-high vacuum</a:t>
            </a: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Pressure on the order of 10</a:t>
            </a:r>
            <a:r>
              <a:rPr kumimoji="1" lang="en-US" altLang="ja-JP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-7</a:t>
            </a:r>
            <a:r>
              <a:rPr kumimoji="1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Pa with beam</a:t>
            </a: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Maintain small </a:t>
            </a:r>
            <a:r>
              <a:rPr kumimoji="1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emittance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Reduce background noise to detector, Avoid ion instability [HER]</a:t>
            </a:r>
          </a:p>
        </p:txBody>
      </p:sp>
      <p:sp>
        <p:nvSpPr>
          <p:cNvPr id="14" name="コンテンツ プレースホルダ 2"/>
          <p:cNvSpPr txBox="1">
            <a:spLocks/>
          </p:cNvSpPr>
          <p:nvPr/>
        </p:nvSpPr>
        <p:spPr bwMode="gray">
          <a:xfrm>
            <a:off x="720000" y="2492896"/>
            <a:ext cx="84240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lang="en-US" altLang="ja-JP" sz="2400" b="1" kern="0" dirty="0" smtClean="0">
                <a:latin typeface="Arial" pitchFamily="34" charset="0"/>
                <a:ea typeface="+mn-ea"/>
                <a:cs typeface="Arial" pitchFamily="34" charset="0"/>
              </a:rPr>
              <a:t>Beam pipes (components) with low beam impedance</a:t>
            </a:r>
            <a:endParaRPr kumimoji="1" lang="en-US" altLang="ja-JP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Maintain</a:t>
            </a:r>
            <a:r>
              <a:rPr kumimoji="1" lang="en-US" altLang="ja-JP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small beam </a:t>
            </a:r>
            <a:r>
              <a:rPr kumimoji="1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emittance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short bunch length, Avoid single and multi-bunch instabilities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suetsugu\Desktop\RectCollimator_ky_5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891"/>
          <a:stretch>
            <a:fillRect/>
          </a:stretch>
        </p:blipFill>
        <p:spPr bwMode="auto">
          <a:xfrm>
            <a:off x="836585" y="1943835"/>
            <a:ext cx="4995555" cy="4320480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 of key components</a:t>
            </a:r>
            <a:r>
              <a:rPr lang="en-US" altLang="ja-JP" sz="2800" dirty="0" smtClean="0"/>
              <a:t>_16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072494" cy="1011955"/>
          </a:xfrm>
        </p:spPr>
        <p:txBody>
          <a:bodyPr/>
          <a:lstStyle/>
          <a:p>
            <a:pPr>
              <a:lnSpc>
                <a:spcPct val="92000"/>
              </a:lnSpc>
              <a:spcBef>
                <a:spcPts val="0"/>
              </a:spcBef>
            </a:pPr>
            <a:r>
              <a:rPr lang="en-US" altLang="ja-JP" dirty="0" smtClean="0"/>
              <a:t>Kick factors (</a:t>
            </a:r>
            <a:r>
              <a:rPr lang="en-US" altLang="ja-JP" i="1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i="1" baseline="-25000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ja-JP" dirty="0" smtClean="0"/>
              <a:t>)</a:t>
            </a:r>
          </a:p>
          <a:p>
            <a:pPr lvl="1">
              <a:lnSpc>
                <a:spcPct val="92000"/>
              </a:lnSpc>
              <a:spcBef>
                <a:spcPts val="0"/>
              </a:spcBef>
            </a:pPr>
            <a:r>
              <a:rPr lang="en-US" altLang="ja-JP" dirty="0" smtClean="0"/>
              <a:t>Calculated by </a:t>
            </a:r>
            <a:r>
              <a:rPr lang="en-US" altLang="ja-JP" dirty="0" err="1" smtClean="0"/>
              <a:t>GdfidL</a:t>
            </a:r>
            <a:r>
              <a:rPr lang="en-US" altLang="ja-JP" dirty="0" smtClean="0"/>
              <a:t>, 3D model, </a:t>
            </a:r>
            <a:r>
              <a:rPr lang="en-US" altLang="ja-JP" i="1" dirty="0" err="1" smtClean="0">
                <a:latin typeface="Symbol" pitchFamily="18" charset="2"/>
              </a:rPr>
              <a:t>s</a:t>
            </a:r>
            <a:r>
              <a:rPr lang="en-US" altLang="ja-JP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altLang="ja-JP" dirty="0" smtClean="0"/>
              <a:t> = 6 mm</a:t>
            </a:r>
          </a:p>
          <a:p>
            <a:pPr lvl="1">
              <a:lnSpc>
                <a:spcPct val="92000"/>
              </a:lnSpc>
              <a:spcBef>
                <a:spcPts val="0"/>
              </a:spcBef>
            </a:pPr>
            <a:r>
              <a:rPr lang="en-US" altLang="ja-JP" b="0" dirty="0" smtClean="0"/>
              <a:t>Dependence on </a:t>
            </a:r>
            <a:r>
              <a:rPr lang="en-US" altLang="ja-JP" b="0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ja-JP" b="0" dirty="0" smtClean="0"/>
              <a:t> </a:t>
            </a:r>
            <a:endParaRPr lang="ja-JP" altLang="en-US" b="0" dirty="0" smtClean="0"/>
          </a:p>
        </p:txBody>
      </p:sp>
      <p:sp>
        <p:nvSpPr>
          <p:cNvPr id="16" name="日付プレースホル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17" name="スライド番号プレースホル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20</a:t>
            </a:fld>
            <a:endParaRPr lang="en-US" altLang="ja-JP"/>
          </a:p>
        </p:txBody>
      </p:sp>
      <p:sp>
        <p:nvSpPr>
          <p:cNvPr id="18" name="フッター プレースホル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22" name="テキスト ボックス 21"/>
          <p:cNvSpPr txBox="1"/>
          <p:nvPr/>
        </p:nvSpPr>
        <p:spPr>
          <a:xfrm rot="16200000">
            <a:off x="409862" y="2550578"/>
            <a:ext cx="1312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C00000"/>
                </a:solidFill>
              </a:rPr>
              <a:t>Log scale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877144" y="2303875"/>
            <a:ext cx="3266855" cy="17389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6213" indent="-176213">
              <a:buClr>
                <a:srgbClr val="FF5050"/>
              </a:buClr>
              <a:buSzPct val="60000"/>
              <a:buFont typeface="Wingdings" pitchFamily="2" charset="2"/>
              <a:buChar char="n"/>
            </a:pP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Large dependence on d</a:t>
            </a:r>
          </a:p>
          <a:p>
            <a:pPr marL="176213" indent="-176213">
              <a:lnSpc>
                <a:spcPct val="95000"/>
              </a:lnSpc>
              <a:spcBef>
                <a:spcPts val="1200"/>
              </a:spcBef>
              <a:buClr>
                <a:srgbClr val="FF5050"/>
              </a:buClr>
              <a:buSzPct val="60000"/>
              <a:buFont typeface="Wingdings" pitchFamily="2" charset="2"/>
              <a:buChar char="n"/>
            </a:pPr>
            <a:r>
              <a:rPr lang="en-US" altLang="ja-JP" sz="2000" i="1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2000" baseline="-25000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ja-JP" sz="2000" dirty="0" smtClean="0"/>
              <a:t> for pair-type is approximately twice of that for single-type.</a:t>
            </a:r>
          </a:p>
          <a:p>
            <a:pPr marL="176213" indent="-176213">
              <a:buClr>
                <a:srgbClr val="FF5050"/>
              </a:buClr>
              <a:buSzPct val="60000"/>
              <a:buFont typeface="Wingdings" pitchFamily="2" charset="2"/>
              <a:buChar char="n"/>
            </a:pPr>
            <a:endParaRPr lang="en-US" altLang="ja-JP" sz="2000" dirty="0" smtClean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579223" y="4636295"/>
            <a:ext cx="23150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i="1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2200" i="1" baseline="-25000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ja-JP" sz="2200" dirty="0" smtClean="0">
                <a:latin typeface="Times New Roman" pitchFamily="18" charset="0"/>
                <a:cs typeface="Times New Roman" pitchFamily="18" charset="0"/>
              </a:rPr>
              <a:t> = 8</a:t>
            </a:r>
            <a:r>
              <a:rPr lang="en-US" altLang="ja-JP" sz="2200" dirty="0" smtClean="0">
                <a:latin typeface="Times New Roman" pitchFamily="18" charset="0"/>
                <a:cs typeface="Times New Roman" pitchFamily="18" charset="0"/>
                <a:sym typeface="Symbol"/>
              </a:rPr>
              <a:t>10</a:t>
            </a:r>
            <a:r>
              <a:rPr lang="en-US" altLang="ja-JP" sz="2200" baseline="30000" dirty="0" smtClean="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altLang="ja-JP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V/C/m</a:t>
            </a:r>
            <a:endParaRPr kumimoji="1" lang="ja-JP" alt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588224" y="5652247"/>
            <a:ext cx="23968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i="1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2200" baseline="-25000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ja-JP" sz="2200" dirty="0" smtClean="0">
                <a:latin typeface="Times New Roman" pitchFamily="18" charset="0"/>
                <a:cs typeface="Times New Roman" pitchFamily="18" charset="0"/>
              </a:rPr>
              <a:t> = 1</a:t>
            </a:r>
            <a:r>
              <a:rPr lang="en-US" altLang="ja-JP" sz="2200" dirty="0" smtClean="0">
                <a:latin typeface="Times New Roman" pitchFamily="18" charset="0"/>
                <a:cs typeface="Times New Roman" pitchFamily="18" charset="0"/>
                <a:sym typeface="Symbol"/>
              </a:rPr>
              <a:t> 10</a:t>
            </a:r>
            <a:r>
              <a:rPr lang="en-US" altLang="ja-JP" sz="2200" baseline="30000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altLang="ja-JP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V/C/m</a:t>
            </a:r>
            <a:endParaRPr kumimoji="1" lang="ja-JP" alt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003159" y="4348263"/>
            <a:ext cx="125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smtClean="0"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= 5 mm</a:t>
            </a:r>
            <a:endParaRPr kumimoji="1" lang="ja-JP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012160" y="5364215"/>
            <a:ext cx="123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smtClean="0"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= 1 mm</a:t>
            </a:r>
            <a:endParaRPr kumimoji="1" lang="ja-JP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922150" y="4149080"/>
            <a:ext cx="131318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Horizontal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922150" y="5139190"/>
            <a:ext cx="10054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Vertical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31540" y="5904275"/>
            <a:ext cx="2909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6600"/>
                </a:solidFill>
              </a:rPr>
              <a:t>(Thank to K. Shibata and D. Zhou)</a:t>
            </a:r>
            <a:endParaRPr kumimoji="1" lang="ja-JP" altLang="en-US" sz="1400" dirty="0">
              <a:solidFill>
                <a:srgbClr val="0066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346975" y="1718810"/>
            <a:ext cx="117211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Pair-type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29" name="下矢印 28"/>
          <p:cNvSpPr/>
          <p:nvPr/>
        </p:nvSpPr>
        <p:spPr bwMode="gray">
          <a:xfrm rot="10800000">
            <a:off x="2364143" y="3654025"/>
            <a:ext cx="315035" cy="225025"/>
          </a:xfrm>
          <a:prstGeom prst="downArrow">
            <a:avLst/>
          </a:prstGeom>
          <a:solidFill>
            <a:srgbClr val="FF9933"/>
          </a:solidFill>
          <a:ln w="9525">
            <a:solidFill>
              <a:srgbClr val="FF00FF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kumimoji="1"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下矢印 29"/>
          <p:cNvSpPr/>
          <p:nvPr/>
        </p:nvSpPr>
        <p:spPr bwMode="gray">
          <a:xfrm rot="10800000">
            <a:off x="4842030" y="4679848"/>
            <a:ext cx="315035" cy="225025"/>
          </a:xfrm>
          <a:prstGeom prst="downArrow">
            <a:avLst/>
          </a:prstGeom>
          <a:solidFill>
            <a:srgbClr val="FF9933"/>
          </a:solidFill>
          <a:ln w="9525">
            <a:solidFill>
              <a:srgbClr val="FF00FF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kumimoji="1"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276745" y="383404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(V)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752020" y="494987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(H)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301970" y="6174305"/>
            <a:ext cx="4635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err="1" smtClean="0">
                <a:solidFill>
                  <a:srgbClr val="7030A0"/>
                </a:solidFill>
              </a:rPr>
              <a:t>Ref.:</a:t>
            </a:r>
            <a:r>
              <a:rPr lang="en-US" altLang="ja-JP" sz="1400" dirty="0" err="1" smtClean="0">
                <a:solidFill>
                  <a:srgbClr val="7030A0"/>
                </a:solidFill>
              </a:rPr>
              <a:t>I</a:t>
            </a:r>
            <a:r>
              <a:rPr lang="en-US" altLang="ja-JP" sz="1400" dirty="0" smtClean="0">
                <a:solidFill>
                  <a:srgbClr val="7030A0"/>
                </a:solidFill>
              </a:rPr>
              <a:t>. </a:t>
            </a:r>
            <a:r>
              <a:rPr lang="en-US" altLang="ja-JP" sz="1400" dirty="0" err="1" smtClean="0">
                <a:solidFill>
                  <a:srgbClr val="7030A0"/>
                </a:solidFill>
              </a:rPr>
              <a:t>Zagorodnovet</a:t>
            </a:r>
            <a:r>
              <a:rPr lang="en-US" altLang="ja-JP" sz="1400" dirty="0" smtClean="0">
                <a:solidFill>
                  <a:srgbClr val="7030A0"/>
                </a:solidFill>
              </a:rPr>
              <a:t> al., EUROTeV-Report-2006-074</a:t>
            </a:r>
            <a:endParaRPr kumimoji="1" lang="ja-JP" altLang="en-US" sz="1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 of key components</a:t>
            </a:r>
            <a:r>
              <a:rPr lang="en-US" altLang="ja-JP" sz="2800" dirty="0" smtClean="0"/>
              <a:t>_17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072494" cy="1011955"/>
          </a:xfrm>
        </p:spPr>
        <p:txBody>
          <a:bodyPr/>
          <a:lstStyle/>
          <a:p>
            <a:pPr>
              <a:lnSpc>
                <a:spcPct val="92000"/>
              </a:lnSpc>
              <a:spcBef>
                <a:spcPts val="0"/>
              </a:spcBef>
            </a:pPr>
            <a:r>
              <a:rPr lang="en-US" altLang="ja-JP" dirty="0" smtClean="0"/>
              <a:t>Threshold current for TMC (LER)</a:t>
            </a:r>
          </a:p>
          <a:p>
            <a:pPr lvl="1">
              <a:lnSpc>
                <a:spcPct val="92000"/>
              </a:lnSpc>
              <a:spcBef>
                <a:spcPts val="0"/>
              </a:spcBef>
            </a:pPr>
            <a:r>
              <a:rPr lang="en-US" altLang="ja-JP" b="0" dirty="0" smtClean="0"/>
              <a:t>Transverse mode coupling instability (TMC)</a:t>
            </a:r>
          </a:p>
          <a:p>
            <a:pPr lvl="1">
              <a:lnSpc>
                <a:spcPct val="92000"/>
              </a:lnSpc>
              <a:spcBef>
                <a:spcPts val="0"/>
              </a:spcBef>
            </a:pPr>
            <a:r>
              <a:rPr lang="en-US" altLang="ja-JP" b="0" dirty="0" smtClean="0"/>
              <a:t>Threshold formula </a:t>
            </a:r>
            <a:r>
              <a:rPr lang="en-US" altLang="ja-JP" sz="1400" b="0" dirty="0" smtClean="0"/>
              <a:t>(from B. </a:t>
            </a:r>
            <a:r>
              <a:rPr lang="en-US" altLang="ja-JP" sz="1400" b="0" dirty="0" err="1" smtClean="0"/>
              <a:t>Zotter</a:t>
            </a:r>
            <a:r>
              <a:rPr lang="en-US" altLang="ja-JP" sz="1400" b="0" dirty="0" smtClean="0"/>
              <a:t>, Handbook of Accelerators)</a:t>
            </a:r>
          </a:p>
        </p:txBody>
      </p:sp>
      <p:graphicFrame>
        <p:nvGraphicFramePr>
          <p:cNvPr id="11" name="オブジェクト 10"/>
          <p:cNvGraphicFramePr>
            <a:graphicFrameLocks noChangeAspect="1"/>
          </p:cNvGraphicFramePr>
          <p:nvPr/>
        </p:nvGraphicFramePr>
        <p:xfrm>
          <a:off x="2339752" y="1844824"/>
          <a:ext cx="2880320" cy="1197757"/>
        </p:xfrm>
        <a:graphic>
          <a:graphicData uri="http://schemas.openxmlformats.org/presentationml/2006/ole">
            <p:oleObj spid="_x0000_s83970" name="数式" r:id="rId3" imgW="1282680" imgH="533160" progId="Equation.3">
              <p:embed/>
            </p:oleObj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5580112" y="206084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Arial" pitchFamily="34" charset="0"/>
                <a:cs typeface="Arial" pitchFamily="34" charset="0"/>
              </a:rPr>
              <a:t>[A/bunch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]</a:t>
            </a:r>
            <a:endParaRPr kumimoji="1" lang="en-US" altLang="ja-JP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699792" y="2843935"/>
            <a:ext cx="16001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sz="16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1" lang="en-US" altLang="ja-JP" sz="1600" dirty="0" smtClean="0">
                <a:latin typeface="Times New Roman" pitchFamily="18" charset="0"/>
                <a:cs typeface="Times New Roman" pitchFamily="18" charset="0"/>
              </a:rPr>
              <a:t> ~ 8</a:t>
            </a:r>
          </a:p>
          <a:p>
            <a:r>
              <a:rPr lang="en-US" altLang="ja-JP" sz="1600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ja-JP" sz="1600" baseline="-25000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 = 2.13 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ja-JP" sz="16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 Hz</a:t>
            </a:r>
          </a:p>
          <a:p>
            <a:r>
              <a:rPr kumimoji="1" lang="en-US" altLang="ja-JP" sz="1600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1" lang="en-US" altLang="ja-JP" sz="16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kumimoji="1" lang="en-US" altLang="ja-JP" sz="1600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1" lang="en-US" altLang="ja-JP" sz="1600" dirty="0" smtClean="0">
                <a:latin typeface="Times New Roman" pitchFamily="18" charset="0"/>
                <a:cs typeface="Times New Roman" pitchFamily="18" charset="0"/>
              </a:rPr>
              <a:t> = 4 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  <a:sym typeface="Symbol"/>
              </a:rPr>
              <a:t> </a:t>
            </a:r>
            <a:r>
              <a:rPr kumimoji="1" lang="en-US" altLang="ja-JP" sz="16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kumimoji="1" lang="en-US" altLang="ja-JP" sz="1600" baseline="300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kumimoji="1" lang="en-US" altLang="ja-JP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ja-JP" sz="1600" dirty="0" err="1" smtClean="0">
                <a:latin typeface="Times New Roman" pitchFamily="18" charset="0"/>
                <a:cs typeface="Times New Roman" pitchFamily="18" charset="0"/>
              </a:rPr>
              <a:t>eV</a:t>
            </a:r>
            <a:endParaRPr kumimoji="1" lang="ja-JP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27984" y="2843935"/>
            <a:ext cx="4554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dirty="0" smtClean="0">
                <a:solidFill>
                  <a:srgbClr val="C00000"/>
                </a:solidFill>
                <a:latin typeface="Symbol" pitchFamily="18" charset="2"/>
                <a:cs typeface="Times New Roman" pitchFamily="18" charset="0"/>
              </a:rPr>
              <a:t>b</a:t>
            </a:r>
            <a:r>
              <a:rPr kumimoji="1" lang="en-US" altLang="ja-JP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~ 20 m (in </a:t>
            </a:r>
            <a:r>
              <a:rPr lang="en-US" altLang="ja-JP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Arc), ~1 m (in Local Correction)</a:t>
            </a:r>
            <a:endParaRPr kumimoji="1" lang="en-US" altLang="ja-JP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sz="1600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ja-JP" altLang="en-US" sz="1600" baseline="-25000" dirty="0" smtClean="0">
                <a:latin typeface="Times New Roman" pitchFamily="18" charset="0"/>
                <a:cs typeface="Times New Roman" pitchFamily="18" charset="0"/>
              </a:rPr>
              <a:t>⊥</a:t>
            </a:r>
            <a:r>
              <a:rPr lang="en-US" altLang="ja-JP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ja-JP" sz="1600" i="1" dirty="0" err="1" smtClean="0">
                <a:latin typeface="Symbol" pitchFamily="18" charset="2"/>
                <a:cs typeface="Times New Roman" pitchFamily="18" charset="0"/>
              </a:rPr>
              <a:t>s</a:t>
            </a:r>
            <a:r>
              <a:rPr lang="en-US" altLang="ja-JP" sz="16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altLang="ja-JP" sz="16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ja-JP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= (kick factor, V/C/m)</a:t>
            </a:r>
          </a:p>
          <a:p>
            <a:r>
              <a:rPr kumimoji="1" lang="en-US" altLang="ja-JP" sz="1600" i="1" dirty="0" smtClean="0">
                <a:latin typeface="Symbol" pitchFamily="18" charset="2"/>
                <a:cs typeface="Times New Roman" pitchFamily="18" charset="0"/>
              </a:rPr>
              <a:t>S</a:t>
            </a:r>
            <a:r>
              <a:rPr kumimoji="1" lang="en-US" altLang="ja-JP" sz="1600" dirty="0" smtClean="0">
                <a:latin typeface="Times New Roman" pitchFamily="18" charset="0"/>
                <a:cs typeface="Times New Roman" pitchFamily="18" charset="0"/>
              </a:rPr>
              <a:t> = (total number)</a:t>
            </a:r>
            <a:endParaRPr kumimoji="1" lang="ja-JP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691680" y="291594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where</a:t>
            </a:r>
          </a:p>
        </p:txBody>
      </p:sp>
      <p:sp>
        <p:nvSpPr>
          <p:cNvPr id="16" name="日付プレースホル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17" name="スライド番号プレースホル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21</a:t>
            </a:fld>
            <a:endParaRPr lang="en-US" altLang="ja-JP"/>
          </a:p>
        </p:txBody>
      </p:sp>
      <p:sp>
        <p:nvSpPr>
          <p:cNvPr id="18" name="フッター プレースホル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220468" y="4356103"/>
            <a:ext cx="2196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ja-JP" sz="2000" i="1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sz="20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ja-JP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43 </a:t>
            </a:r>
            <a:r>
              <a:rPr lang="en-US" altLang="ja-JP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</a:t>
            </a:r>
            <a:r>
              <a:rPr lang="en-US" altLang="ja-JP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/bunch</a:t>
            </a:r>
            <a:endParaRPr kumimoji="1" lang="ja-JP" alt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220468" y="4716143"/>
            <a:ext cx="2266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ja-JP" sz="2000" i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sz="2000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3.4 </a:t>
            </a:r>
            <a:r>
              <a:rPr lang="en-US" altLang="ja-JP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</a:t>
            </a:r>
            <a:r>
              <a:rPr lang="en-US" altLang="ja-JP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/bunch</a:t>
            </a:r>
            <a:endParaRPr kumimoji="1" lang="ja-JP" alt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661550" y="4356103"/>
            <a:ext cx="2626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2000" baseline="-25000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= 8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  <a:sym typeface="Symbol"/>
              </a:rPr>
              <a:t>10</a:t>
            </a:r>
            <a:r>
              <a:rPr lang="en-US" altLang="ja-JP" sz="2000" baseline="30000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V/C/m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endParaRPr kumimoji="1" lang="ja-JP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661550" y="4716143"/>
            <a:ext cx="2600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2000" baseline="-25000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= 1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  <a:sym typeface="Symbol"/>
              </a:rPr>
              <a:t> 10</a:t>
            </a:r>
            <a:r>
              <a:rPr lang="en-US" altLang="ja-JP" sz="2000" baseline="30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V/C/m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endParaRPr kumimoji="1" lang="ja-JP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574667" y="4356103"/>
            <a:ext cx="2215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smtClean="0"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= 5 mm [H, Arc]:</a:t>
            </a:r>
            <a:endParaRPr kumimoji="1" lang="ja-JP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574667" y="4716143"/>
            <a:ext cx="2177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smtClean="0"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= 1 mm [V, Arc]:</a:t>
            </a:r>
            <a:endParaRPr kumimoji="1" lang="ja-JP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コンテンツ プレースホルダ 2"/>
          <p:cNvSpPr txBox="1">
            <a:spLocks/>
          </p:cNvSpPr>
          <p:nvPr/>
        </p:nvSpPr>
        <p:spPr bwMode="gray">
          <a:xfrm>
            <a:off x="720000" y="3996063"/>
            <a:ext cx="767578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2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lang="en-US" altLang="ja-JP" sz="2400" kern="0" dirty="0" smtClean="0">
                <a:latin typeface="Arial" pitchFamily="34" charset="0"/>
                <a:ea typeface="+mn-ea"/>
                <a:cs typeface="Arial" pitchFamily="34" charset="0"/>
              </a:rPr>
              <a:t>For </a:t>
            </a:r>
            <a:r>
              <a:rPr lang="en-US" altLang="ja-JP" sz="2400" b="1" kern="0" dirty="0" smtClean="0">
                <a:latin typeface="Arial" pitchFamily="34" charset="0"/>
                <a:ea typeface="+mn-ea"/>
                <a:cs typeface="Arial" pitchFamily="34" charset="0"/>
              </a:rPr>
              <a:t>1</a:t>
            </a:r>
            <a:r>
              <a:rPr lang="en-US" altLang="ja-JP" sz="2400" kern="0" dirty="0" smtClean="0">
                <a:latin typeface="Arial" pitchFamily="34" charset="0"/>
                <a:ea typeface="+mn-ea"/>
                <a:cs typeface="Arial" pitchFamily="34" charset="0"/>
              </a:rPr>
              <a:t> mask (</a:t>
            </a:r>
            <a:r>
              <a:rPr lang="en-US" altLang="ja-JP" sz="2400" b="1" kern="0" dirty="0" smtClean="0"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lang="en-US" altLang="ja-JP" sz="2400" kern="0" dirty="0" smtClean="0">
                <a:latin typeface="Arial" pitchFamily="34" charset="0"/>
                <a:ea typeface="+mn-ea"/>
                <a:cs typeface="Arial" pitchFamily="34" charset="0"/>
              </a:rPr>
              <a:t> heads)</a:t>
            </a:r>
            <a:endParaRPr kumimoji="1" lang="en-US" altLang="ja-JP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コンテンツ プレースホルダ 2"/>
          <p:cNvSpPr txBox="1">
            <a:spLocks/>
          </p:cNvSpPr>
          <p:nvPr/>
        </p:nvSpPr>
        <p:spPr bwMode="gray">
          <a:xfrm>
            <a:off x="720000" y="3609020"/>
            <a:ext cx="767578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2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lang="en-US" altLang="ja-JP" sz="2400" kern="0" dirty="0" smtClean="0">
                <a:latin typeface="Arial" pitchFamily="34" charset="0"/>
                <a:ea typeface="+mn-ea"/>
                <a:cs typeface="Arial" pitchFamily="34" charset="0"/>
              </a:rPr>
              <a:t>Design bunch current = 1.44 </a:t>
            </a:r>
            <a:r>
              <a:rPr lang="en-US" altLang="ja-JP" sz="2400" kern="0" dirty="0" err="1" smtClean="0">
                <a:latin typeface="Arial" pitchFamily="34" charset="0"/>
                <a:ea typeface="+mn-ea"/>
                <a:cs typeface="Arial" pitchFamily="34" charset="0"/>
              </a:rPr>
              <a:t>mA</a:t>
            </a:r>
            <a:r>
              <a:rPr lang="en-US" altLang="ja-JP" sz="2400" kern="0" dirty="0" smtClean="0">
                <a:latin typeface="Arial" pitchFamily="34" charset="0"/>
                <a:ea typeface="+mn-ea"/>
                <a:cs typeface="Arial" pitchFamily="34" charset="0"/>
              </a:rPr>
              <a:t>/bunch</a:t>
            </a:r>
          </a:p>
        </p:txBody>
      </p:sp>
      <p:sp>
        <p:nvSpPr>
          <p:cNvPr id="33" name="コンテンツ プレースホルダ 2"/>
          <p:cNvSpPr txBox="1">
            <a:spLocks/>
          </p:cNvSpPr>
          <p:nvPr/>
        </p:nvSpPr>
        <p:spPr bwMode="gray">
          <a:xfrm>
            <a:off x="1421650" y="5769260"/>
            <a:ext cx="7155795" cy="6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2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50000"/>
              <a:tabLst/>
              <a:defRPr/>
            </a:pPr>
            <a:r>
              <a:rPr lang="en-US" altLang="ja-JP" sz="2200" kern="0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	</a:t>
            </a:r>
            <a:r>
              <a:rPr lang="en-US" altLang="ja-JP" sz="2200" kern="0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4 horizontal at arc masks will be available.</a:t>
            </a:r>
          </a:p>
          <a:p>
            <a:pPr marL="342900" marR="0" lvl="0" indent="-342900" algn="l" defTabSz="914400" rtl="0" eaLnBrk="1" fontAlgn="base" latinLnBrk="0" hangingPunct="1">
              <a:lnSpc>
                <a:spcPct val="92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50000"/>
              <a:tabLst/>
              <a:defRPr/>
            </a:pPr>
            <a:r>
              <a:rPr kumimoji="1" lang="en-US" altLang="ja-JP" sz="22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1" lang="en-US" altLang="ja-JP" sz="22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1</a:t>
            </a:r>
            <a:r>
              <a:rPr kumimoji="1" lang="en-US" altLang="ja-JP" sz="22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vertical masks at LC will be OK.</a:t>
            </a:r>
            <a:endParaRPr kumimoji="1" lang="en-US" altLang="ja-JP" sz="2200" i="0" u="none" strike="noStrike" kern="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220468" y="5081118"/>
            <a:ext cx="2196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ja-JP" sz="2000" i="1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sz="20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ja-JP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68 </a:t>
            </a:r>
            <a:r>
              <a:rPr lang="en-US" altLang="ja-JP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</a:t>
            </a:r>
            <a:r>
              <a:rPr lang="en-US" altLang="ja-JP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/bunch</a:t>
            </a:r>
            <a:endParaRPr kumimoji="1" lang="ja-JP" alt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661550" y="5081118"/>
            <a:ext cx="2600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2000" baseline="-25000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= 1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  <a:sym typeface="Symbol"/>
              </a:rPr>
              <a:t> 10</a:t>
            </a:r>
            <a:r>
              <a:rPr lang="en-US" altLang="ja-JP" sz="2000" baseline="30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V/C/m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endParaRPr kumimoji="1" lang="ja-JP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574667" y="5081118"/>
            <a:ext cx="2136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smtClean="0"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= 1 mm [V, LC]:</a:t>
            </a:r>
            <a:endParaRPr kumimoji="1" lang="ja-JP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1331640" y="5859270"/>
            <a:ext cx="360040" cy="405045"/>
          </a:xfrm>
          <a:prstGeom prst="rightArrow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736685" y="5391218"/>
            <a:ext cx="3079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006600"/>
                </a:solidFill>
              </a:rPr>
              <a:t>(With non-linear collimation scheme)</a:t>
            </a:r>
            <a:endParaRPr kumimoji="1" lang="ja-JP" altLang="en-US" sz="14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 of key components</a:t>
            </a:r>
            <a:r>
              <a:rPr lang="en-US" altLang="ja-JP" sz="2800" dirty="0" smtClean="0"/>
              <a:t>_18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262490" cy="1083963"/>
          </a:xfrm>
        </p:spPr>
        <p:txBody>
          <a:bodyPr/>
          <a:lstStyle/>
          <a:p>
            <a:pPr>
              <a:lnSpc>
                <a:spcPct val="92000"/>
              </a:lnSpc>
              <a:spcBef>
                <a:spcPts val="0"/>
              </a:spcBef>
            </a:pPr>
            <a:r>
              <a:rPr lang="en-US" altLang="ja-JP" dirty="0" smtClean="0"/>
              <a:t>Wall loss</a:t>
            </a:r>
          </a:p>
          <a:p>
            <a:pPr lvl="1">
              <a:lnSpc>
                <a:spcPct val="92000"/>
              </a:lnSpc>
              <a:spcBef>
                <a:spcPts val="0"/>
              </a:spcBef>
            </a:pPr>
            <a:r>
              <a:rPr lang="en-US" altLang="ja-JP" b="0" dirty="0" smtClean="0"/>
              <a:t>For a beam pipe with a radius of </a:t>
            </a:r>
            <a:r>
              <a:rPr lang="en-US" altLang="ja-JP" b="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ja-JP" b="0" dirty="0" smtClean="0"/>
              <a:t> [m], a bunch with a length of </a:t>
            </a:r>
            <a:r>
              <a:rPr lang="ja-JP" altLang="en-US" b="0" i="1" dirty="0" smtClean="0">
                <a:latin typeface="Symbol" pitchFamily="18" charset="2"/>
              </a:rPr>
              <a:t></a:t>
            </a:r>
            <a:r>
              <a:rPr lang="en-US" altLang="ja-JP" b="0" baseline="-25000" dirty="0" smtClean="0"/>
              <a:t>z</a:t>
            </a:r>
            <a:r>
              <a:rPr lang="en-US" altLang="ja-JP" b="0" dirty="0" smtClean="0"/>
              <a:t> [m], the </a:t>
            </a:r>
            <a:r>
              <a:rPr lang="en-US" altLang="ja-JP" dirty="0" smtClean="0"/>
              <a:t>wall loss per meter</a:t>
            </a:r>
            <a:r>
              <a:rPr lang="en-US" altLang="ja-JP" b="0" dirty="0" smtClean="0"/>
              <a:t> </a:t>
            </a:r>
            <a:r>
              <a:rPr lang="en-US" altLang="ja-JP" dirty="0" smtClean="0"/>
              <a:t>is </a:t>
            </a:r>
            <a:r>
              <a:rPr lang="en-US" altLang="ja-JP" sz="1400" dirty="0" smtClean="0"/>
              <a:t>(from A. </a:t>
            </a:r>
            <a:r>
              <a:rPr lang="en-US" altLang="ja-JP" sz="1400" dirty="0" err="1" smtClean="0"/>
              <a:t>Piwinski</a:t>
            </a:r>
            <a:r>
              <a:rPr lang="en-US" altLang="ja-JP" sz="1400" dirty="0" smtClean="0"/>
              <a:t>, Handbook of Accelerators)</a:t>
            </a:r>
            <a:endParaRPr lang="ja-JP" altLang="en-US" sz="1400" b="0" dirty="0" smtClean="0"/>
          </a:p>
          <a:p>
            <a:pPr>
              <a:lnSpc>
                <a:spcPct val="92000"/>
              </a:lnSpc>
              <a:spcBef>
                <a:spcPts val="0"/>
              </a:spcBef>
            </a:pPr>
            <a:endParaRPr lang="ja-JP" altLang="en-US" b="0" dirty="0" smtClean="0"/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/>
        </p:nvGraphicFramePr>
        <p:xfrm>
          <a:off x="1475657" y="1988841"/>
          <a:ext cx="3528392" cy="1050588"/>
        </p:xfrm>
        <a:graphic>
          <a:graphicData uri="http://schemas.openxmlformats.org/presentationml/2006/ole">
            <p:oleObj spid="_x0000_s38914" name="数式" r:id="rId3" imgW="1625400" imgH="482400" progId="Equation.3">
              <p:embed/>
            </p:oleObj>
          </a:graphicData>
        </a:graphic>
      </p:graphicFrame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472100" y="2033845"/>
            <a:ext cx="297033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ts val="0"/>
              </a:spcBef>
            </a:pPr>
            <a:r>
              <a:rPr lang="en-US" altLang="ja-JP" sz="1600" i="1" dirty="0" err="1" smtClean="0">
                <a:latin typeface="Times New Roman" pitchFamily="18" charset="0"/>
              </a:rPr>
              <a:t>I</a:t>
            </a:r>
            <a:r>
              <a:rPr lang="en-US" altLang="ja-JP" sz="1600" i="1" baseline="-25000" dirty="0" err="1" smtClean="0">
                <a:latin typeface="Times New Roman" pitchFamily="18" charset="0"/>
              </a:rPr>
              <a:t>b</a:t>
            </a:r>
            <a:r>
              <a:rPr lang="en-US" altLang="ja-JP" sz="1600" dirty="0" smtClean="0">
                <a:latin typeface="Times New Roman" pitchFamily="18" charset="0"/>
              </a:rPr>
              <a:t>=Bunch current</a:t>
            </a:r>
            <a:endParaRPr lang="ja-JP" altLang="en-US" sz="1600" dirty="0">
              <a:latin typeface="Times New Roman" pitchFamily="18" charset="0"/>
            </a:endParaRPr>
          </a:p>
          <a:p>
            <a:pPr marL="342900" indent="-342900">
              <a:lnSpc>
                <a:spcPct val="95000"/>
              </a:lnSpc>
              <a:spcBef>
                <a:spcPts val="0"/>
              </a:spcBef>
            </a:pPr>
            <a:r>
              <a:rPr lang="en-US" altLang="ja-JP" sz="1600" i="1" dirty="0" smtClean="0">
                <a:latin typeface="Times New Roman" pitchFamily="18" charset="0"/>
              </a:rPr>
              <a:t>C</a:t>
            </a:r>
            <a:r>
              <a:rPr lang="en-US" altLang="ja-JP" sz="1600" dirty="0" smtClean="0">
                <a:latin typeface="Times New Roman" pitchFamily="18" charset="0"/>
              </a:rPr>
              <a:t>=Circumference(=</a:t>
            </a:r>
            <a:r>
              <a:rPr lang="en-US" altLang="ja-JP" sz="1600" dirty="0">
                <a:latin typeface="Times New Roman" pitchFamily="18" charset="0"/>
              </a:rPr>
              <a:t>3000m)</a:t>
            </a:r>
          </a:p>
          <a:p>
            <a:pPr marL="342900" indent="-342900">
              <a:lnSpc>
                <a:spcPct val="95000"/>
              </a:lnSpc>
              <a:spcBef>
                <a:spcPts val="0"/>
              </a:spcBef>
            </a:pPr>
            <a:r>
              <a:rPr lang="en-US" altLang="ja-JP" sz="1600" i="1" dirty="0" smtClean="0">
                <a:latin typeface="Times New Roman" pitchFamily="18" charset="0"/>
              </a:rPr>
              <a:t>Z</a:t>
            </a:r>
            <a:r>
              <a:rPr lang="en-US" altLang="ja-JP" sz="1600" i="1" baseline="-25000" dirty="0" smtClean="0">
                <a:latin typeface="Times New Roman" pitchFamily="18" charset="0"/>
              </a:rPr>
              <a:t>0</a:t>
            </a:r>
            <a:r>
              <a:rPr lang="en-US" altLang="ja-JP" sz="1600" dirty="0" smtClean="0">
                <a:latin typeface="Times New Roman" pitchFamily="18" charset="0"/>
              </a:rPr>
              <a:t>=Vacuum impedance(= </a:t>
            </a:r>
            <a:r>
              <a:rPr lang="en-US" altLang="ja-JP" sz="1600" dirty="0">
                <a:latin typeface="Times New Roman" pitchFamily="18" charset="0"/>
              </a:rPr>
              <a:t>377</a:t>
            </a:r>
            <a:r>
              <a:rPr lang="en-US" altLang="ja-JP" sz="1600" dirty="0">
                <a:latin typeface="Symbol" pitchFamily="18" charset="2"/>
              </a:rPr>
              <a:t>W</a:t>
            </a:r>
            <a:r>
              <a:rPr lang="en-US" altLang="ja-JP" sz="1600" dirty="0" smtClean="0">
                <a:latin typeface="Times New Roman" pitchFamily="18" charset="0"/>
              </a:rPr>
              <a:t>)</a:t>
            </a:r>
          </a:p>
          <a:p>
            <a:pPr marL="342900" indent="-342900">
              <a:lnSpc>
                <a:spcPct val="95000"/>
              </a:lnSpc>
              <a:spcBef>
                <a:spcPts val="0"/>
              </a:spcBef>
            </a:pPr>
            <a:r>
              <a:rPr lang="en-US" altLang="ja-JP" sz="1600" i="1" dirty="0" smtClean="0">
                <a:latin typeface="Symbol" pitchFamily="18" charset="2"/>
              </a:rPr>
              <a:t>s</a:t>
            </a:r>
            <a:r>
              <a:rPr lang="en-US" altLang="ja-JP" sz="1600" i="1" baseline="-25000" dirty="0" smtClean="0">
                <a:latin typeface="Times New Roman" pitchFamily="18" charset="0"/>
              </a:rPr>
              <a:t>c</a:t>
            </a:r>
            <a:r>
              <a:rPr lang="en-US" altLang="ja-JP" sz="1600" dirty="0" smtClean="0">
                <a:latin typeface="Times New Roman" pitchFamily="18" charset="0"/>
              </a:rPr>
              <a:t>=Conductivity (1/</a:t>
            </a:r>
            <a:r>
              <a:rPr lang="en-US" altLang="ja-JP" sz="1600" dirty="0" smtClean="0">
                <a:latin typeface="Symbol" pitchFamily="18" charset="2"/>
              </a:rPr>
              <a:t>W</a:t>
            </a:r>
            <a:r>
              <a:rPr lang="en-US" altLang="ja-JP" sz="1600" dirty="0" smtClean="0">
                <a:latin typeface="Times New Roman" pitchFamily="18" charset="0"/>
              </a:rPr>
              <a:t>)</a:t>
            </a:r>
          </a:p>
          <a:p>
            <a:pPr marL="342900" indent="-342900">
              <a:lnSpc>
                <a:spcPct val="95000"/>
              </a:lnSpc>
              <a:spcBef>
                <a:spcPts val="0"/>
              </a:spcBef>
            </a:pPr>
            <a:r>
              <a:rPr lang="en-US" altLang="ja-JP" sz="1600" i="1" dirty="0" smtClean="0">
                <a:latin typeface="Symbol" pitchFamily="18" charset="2"/>
              </a:rPr>
              <a:t>m</a:t>
            </a:r>
            <a:r>
              <a:rPr lang="en-US" altLang="ja-JP" sz="1600" dirty="0" smtClean="0">
                <a:latin typeface="Times New Roman" pitchFamily="18" charset="0"/>
              </a:rPr>
              <a:t> = 1, </a:t>
            </a:r>
            <a:r>
              <a:rPr lang="en-US" altLang="ja-JP" sz="1600" dirty="0" smtClean="0">
                <a:latin typeface="Symbol" pitchFamily="18" charset="2"/>
              </a:rPr>
              <a:t>G</a:t>
            </a:r>
            <a:r>
              <a:rPr lang="en-US" altLang="ja-JP" sz="1600" dirty="0" smtClean="0">
                <a:latin typeface="Times New Roman" pitchFamily="18" charset="0"/>
              </a:rPr>
              <a:t>(3/4) = 1.225</a:t>
            </a:r>
            <a:endParaRPr lang="en-US" altLang="ja-JP" sz="1600" dirty="0">
              <a:latin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20000" y="3248980"/>
            <a:ext cx="8460432" cy="272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8000"/>
              </a:lnSpc>
              <a:spcBef>
                <a:spcPts val="0"/>
              </a:spcBef>
              <a:buFontTx/>
              <a:buChar char="–"/>
            </a:pP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For </a:t>
            </a:r>
            <a:r>
              <a:rPr lang="en-US" altLang="ja-JP" sz="2200" b="1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ja-JP" sz="2200" b="1" dirty="0" smtClean="0">
                <a:latin typeface="Arial" pitchFamily="34" charset="0"/>
                <a:cs typeface="Arial" pitchFamily="34" charset="0"/>
              </a:rPr>
              <a:t> = 1 </a:t>
            </a: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mm: </a:t>
            </a:r>
          </a:p>
          <a:p>
            <a:pPr marL="742950" lvl="1" indent="-285750">
              <a:lnSpc>
                <a:spcPct val="98000"/>
              </a:lnSpc>
              <a:spcBef>
                <a:spcPts val="0"/>
              </a:spcBef>
              <a:buFontTx/>
              <a:buChar char="–"/>
            </a:pP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If </a:t>
            </a:r>
            <a:r>
              <a:rPr lang="en-US" altLang="ja-JP" sz="2200" b="1" dirty="0" smtClean="0">
                <a:latin typeface="Arial" pitchFamily="34" charset="0"/>
                <a:cs typeface="Arial" pitchFamily="34" charset="0"/>
              </a:rPr>
              <a:t>graphite</a:t>
            </a: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ja-JP" altLang="en-US" sz="2200" i="1" dirty="0" smtClean="0">
                <a:latin typeface="Symbol" pitchFamily="18" charset="2"/>
                <a:cs typeface="Arial" pitchFamily="34" charset="0"/>
              </a:rPr>
              <a:t></a:t>
            </a:r>
            <a:r>
              <a:rPr lang="en-US" altLang="ja-JP" sz="2200" i="1" baseline="-250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=2</a:t>
            </a:r>
            <a:r>
              <a:rPr lang="en-US" altLang="ja-JP" sz="2200" dirty="0" smtClean="0">
                <a:latin typeface="Symbol" pitchFamily="18" charset="2"/>
                <a:cs typeface="Arial" pitchFamily="34" charset="0"/>
              </a:rPr>
              <a:t></a:t>
            </a: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en-US" altLang="ja-JP" sz="2200" baseline="30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 1/</a:t>
            </a:r>
            <a:r>
              <a:rPr lang="en-US" altLang="ja-JP" sz="2200" dirty="0" smtClean="0">
                <a:latin typeface="Symbol" pitchFamily="18" charset="2"/>
                <a:cs typeface="Arial" pitchFamily="34" charset="0"/>
              </a:rPr>
              <a:t>W</a:t>
            </a: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m) is used, </a:t>
            </a:r>
            <a:r>
              <a:rPr lang="en-US" altLang="ja-JP" sz="2200" i="1" dirty="0" smtClean="0">
                <a:latin typeface="Times New Roman" pitchFamily="18" charset="0"/>
                <a:cs typeface="Times New Roman" pitchFamily="18" charset="0"/>
              </a:rPr>
              <a:t>P’</a:t>
            </a: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=2.55 W/m. For 2500 bunches</a:t>
            </a:r>
            <a:r>
              <a:rPr lang="ja-JP" altLang="en-US" sz="2200" dirty="0" err="1" smtClean="0">
                <a:latin typeface="Arial" pitchFamily="34" charset="0"/>
                <a:cs typeface="Arial" pitchFamily="34" charset="0"/>
              </a:rPr>
              <a:t>、</a:t>
            </a:r>
            <a:r>
              <a:rPr lang="en-US" altLang="ja-JP" sz="2200" i="1" dirty="0" smtClean="0">
                <a:latin typeface="Times New Roman" pitchFamily="18" charset="0"/>
                <a:cs typeface="Times New Roman" pitchFamily="18" charset="0"/>
              </a:rPr>
              <a:t>P’</a:t>
            </a: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altLang="ja-JP" sz="2200" b="1" dirty="0" smtClean="0">
                <a:latin typeface="Arial" pitchFamily="34" charset="0"/>
                <a:cs typeface="Arial" pitchFamily="34" charset="0"/>
              </a:rPr>
              <a:t>32 kW/m</a:t>
            </a: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. If ½ of total current concentrated in 1 mm width, </a:t>
            </a:r>
            <a:r>
              <a:rPr lang="en-US" altLang="ja-JP" sz="2200" b="1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ja-JP" sz="2200" b="1" dirty="0" smtClean="0">
                <a:latin typeface="Arial" pitchFamily="34" charset="0"/>
                <a:cs typeface="Arial" pitchFamily="34" charset="0"/>
              </a:rPr>
              <a:t> = 50 W/mm</a:t>
            </a:r>
            <a:r>
              <a:rPr lang="en-US" altLang="ja-JP" sz="22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ja-JP" alt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200" b="1" dirty="0" smtClean="0">
                <a:latin typeface="Arial" pitchFamily="34" charset="0"/>
                <a:cs typeface="Arial" pitchFamily="34" charset="0"/>
              </a:rPr>
              <a:t>(32 </a:t>
            </a:r>
            <a:r>
              <a:rPr lang="en-US" altLang="ja-JP" sz="2200" b="1" dirty="0" smtClean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en-US" altLang="ja-JP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200" b="1" dirty="0" smtClean="0">
                <a:latin typeface="Symbol" pitchFamily="18" charset="2"/>
                <a:cs typeface="Arial" pitchFamily="34" charset="0"/>
              </a:rPr>
              <a:t>p</a:t>
            </a:r>
            <a:r>
              <a:rPr lang="en-US" altLang="ja-JP" sz="2200" b="1" dirty="0" smtClean="0">
                <a:latin typeface="Arial" pitchFamily="34" charset="0"/>
                <a:cs typeface="Arial" pitchFamily="34" charset="0"/>
              </a:rPr>
              <a:t>/2).</a:t>
            </a:r>
          </a:p>
          <a:p>
            <a:pPr marL="742950" lvl="1" indent="-285750">
              <a:lnSpc>
                <a:spcPct val="98000"/>
              </a:lnSpc>
              <a:spcBef>
                <a:spcPts val="0"/>
              </a:spcBef>
            </a:pPr>
            <a:r>
              <a:rPr lang="en-US" altLang="ja-JP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altLang="ja-JP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altLang="ja-JP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Very hard to deal</a:t>
            </a:r>
            <a:endParaRPr lang="ja-JP" altLang="en-US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lnSpc>
                <a:spcPct val="98000"/>
              </a:lnSpc>
              <a:spcBef>
                <a:spcPts val="0"/>
              </a:spcBef>
              <a:buFontTx/>
              <a:buChar char="–"/>
            </a:pP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If</a:t>
            </a:r>
            <a:r>
              <a:rPr lang="en-US" altLang="ja-JP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200" b="1" dirty="0" smtClean="0">
                <a:latin typeface="Arial" pitchFamily="34" charset="0"/>
                <a:cs typeface="Arial" pitchFamily="34" charset="0"/>
              </a:rPr>
              <a:t>tungsten</a:t>
            </a: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ja-JP" altLang="en-US" sz="2200" i="1" dirty="0" smtClean="0">
                <a:latin typeface="Symbol" pitchFamily="18" charset="2"/>
                <a:cs typeface="Arial" pitchFamily="34" charset="0"/>
              </a:rPr>
              <a:t></a:t>
            </a:r>
            <a:r>
              <a:rPr lang="en-US" altLang="ja-JP" sz="2200" i="1" baseline="-250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=2</a:t>
            </a:r>
            <a:r>
              <a:rPr lang="en-US" altLang="ja-JP" sz="2200" dirty="0" smtClean="0">
                <a:latin typeface="Symbol" pitchFamily="18" charset="2"/>
                <a:cs typeface="Arial" pitchFamily="34" charset="0"/>
              </a:rPr>
              <a:t></a:t>
            </a: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en-US" altLang="ja-JP" sz="2200" baseline="30000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 1/</a:t>
            </a:r>
            <a:r>
              <a:rPr lang="en-US" altLang="ja-JP" sz="2200" dirty="0" smtClean="0">
                <a:latin typeface="Symbol" pitchFamily="18" charset="2"/>
                <a:cs typeface="Arial" pitchFamily="34" charset="0"/>
              </a:rPr>
              <a:t>W</a:t>
            </a:r>
            <a:r>
              <a:rPr lang="en-US" altLang="ja-JP" sz="2200" dirty="0" smtClean="0">
                <a:latin typeface="Arial" pitchFamily="34" charset="0"/>
                <a:cs typeface="Arial" pitchFamily="34" charset="0"/>
              </a:rPr>
              <a:t>m) instead, </a:t>
            </a:r>
            <a:r>
              <a:rPr lang="en-US" altLang="ja-JP" sz="2200" b="1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ja-JP" sz="2200" b="1" dirty="0" smtClean="0">
                <a:latin typeface="Arial" pitchFamily="34" charset="0"/>
                <a:cs typeface="Arial" pitchFamily="34" charset="0"/>
              </a:rPr>
              <a:t> = 5 W/mm</a:t>
            </a:r>
            <a:r>
              <a:rPr lang="en-US" altLang="ja-JP" sz="2200" b="1" baseline="30000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 marL="742950" lvl="1" indent="-285750">
              <a:lnSpc>
                <a:spcPct val="98000"/>
              </a:lnSpc>
              <a:spcBef>
                <a:spcPts val="0"/>
              </a:spcBef>
            </a:pPr>
            <a:r>
              <a:rPr lang="en-US" altLang="ja-JP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	</a:t>
            </a:r>
            <a:r>
              <a:rPr lang="en-US" altLang="ja-JP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altLang="ja-JP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Well manageable with water cooling.  </a:t>
            </a:r>
          </a:p>
          <a:p>
            <a:pPr marL="742950" lvl="1" indent="-285750">
              <a:lnSpc>
                <a:spcPct val="98000"/>
              </a:lnSpc>
              <a:spcBef>
                <a:spcPts val="0"/>
              </a:spcBef>
            </a:pPr>
            <a:r>
              <a:rPr lang="en-US" altLang="ja-JP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	  How about damage? Easy replaceable?</a:t>
            </a:r>
            <a:endParaRPr lang="en-US" altLang="ja-JP" sz="2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日付プレースホル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22</a:t>
            </a:fld>
            <a:endParaRPr lang="en-US" altLang="ja-JP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 of key components</a:t>
            </a:r>
            <a:r>
              <a:rPr lang="en-US" altLang="ja-JP" sz="2800" dirty="0" smtClean="0"/>
              <a:t>_19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1219912"/>
            <a:ext cx="8072494" cy="3964283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The design has just started.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Start with a conventional idea</a:t>
            </a:r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To be investigated are;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Bench marking of simulation code.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b="0" dirty="0" smtClean="0"/>
              <a:t>Results of </a:t>
            </a:r>
            <a:r>
              <a:rPr lang="en-US" altLang="ja-JP" b="0" dirty="0" err="1" smtClean="0"/>
              <a:t>GdfidL</a:t>
            </a:r>
            <a:r>
              <a:rPr lang="en-US" altLang="ja-JP" b="0" dirty="0" smtClean="0"/>
              <a:t> seem to </a:t>
            </a:r>
            <a:r>
              <a:rPr lang="en-US" altLang="ja-JP" dirty="0" smtClean="0"/>
              <a:t>Strongly depends on mesh sizes.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b="0" dirty="0" smtClean="0"/>
              <a:t>Evaluation of influence on beam dynamics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TMC, Banana effect, etc. </a:t>
            </a:r>
            <a:endParaRPr lang="en-US" altLang="ja-JP" b="0" dirty="0" smtClean="0"/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Choice of head material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Good electrical conductivity, High thermal strength, Easy bonding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Candidates: Mo, Ta, W, Re, </a:t>
            </a:r>
            <a:r>
              <a:rPr lang="en-US" altLang="ja-JP" dirty="0" err="1" smtClean="0"/>
              <a:t>Rh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Ru</a:t>
            </a:r>
            <a:r>
              <a:rPr lang="en-US" altLang="ja-JP" dirty="0" smtClean="0"/>
              <a:t>,,,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Simulation of heating by EGS4 has also started. (by T. </a:t>
            </a:r>
            <a:r>
              <a:rPr lang="en-US" altLang="ja-JP" dirty="0" err="1" smtClean="0"/>
              <a:t>Sanami</a:t>
            </a:r>
            <a:r>
              <a:rPr lang="en-US" altLang="ja-JP" dirty="0" smtClean="0"/>
              <a:t>)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Possibility of increasing beam size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Non linear optics (under investigation by </a:t>
            </a:r>
            <a:r>
              <a:rPr lang="en-US" altLang="ja-JP" dirty="0" err="1" smtClean="0"/>
              <a:t>Y.Ohnishi</a:t>
            </a:r>
            <a:r>
              <a:rPr lang="en-US" altLang="ja-JP" dirty="0" smtClean="0"/>
              <a:t>)</a:t>
            </a:r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sz="2200" b="1" dirty="0" smtClean="0"/>
              <a:t>If novel ideas are required; </a:t>
            </a:r>
            <a:endParaRPr lang="en-US" altLang="ja-JP" sz="2200" dirty="0" smtClean="0"/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Spoiler using channeling in a crystal (Si) 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Collimator using Laser, Electron beam,,,,</a:t>
            </a: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23</a:t>
            </a:fld>
            <a:endParaRPr lang="en-US" altLang="ja-JP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7" name="コンテンツ プレースホルダ 2"/>
          <p:cNvSpPr txBox="1">
            <a:spLocks/>
          </p:cNvSpPr>
          <p:nvPr/>
        </p:nvSpPr>
        <p:spPr bwMode="gray">
          <a:xfrm>
            <a:off x="720000" y="836713"/>
            <a:ext cx="8072494" cy="52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kumimoji="1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 movable mask;</a:t>
            </a: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 bwMode="gray">
          <a:xfrm>
            <a:off x="1331640" y="5994285"/>
            <a:ext cx="5760640" cy="40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lnSpc>
                <a:spcPct val="95000"/>
              </a:lnSpc>
              <a:spcBef>
                <a:spcPts val="0"/>
              </a:spcBef>
              <a:buNone/>
            </a:pPr>
            <a:r>
              <a:rPr lang="en-US" altLang="ja-JP" sz="2000" dirty="0" smtClean="0">
                <a:solidFill>
                  <a:srgbClr val="C00000"/>
                </a:solidFill>
              </a:rPr>
              <a:t>Long term has restarted again……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Present status and plans</a:t>
            </a:r>
            <a:r>
              <a:rPr lang="en-US" altLang="ja-JP" sz="2800" dirty="0" smtClean="0"/>
              <a:t>_1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035826" cy="86793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ja-JP" dirty="0" smtClean="0"/>
              <a:t>R&amp;Ds of components have almost finished.</a:t>
            </a:r>
          </a:p>
          <a:p>
            <a:pPr lvl="1">
              <a:spcBef>
                <a:spcPts val="0"/>
              </a:spcBef>
            </a:pPr>
            <a:r>
              <a:rPr lang="en-US" altLang="ja-JP" dirty="0" smtClean="0"/>
              <a:t>Conceptual design of movable masks has just begun.</a:t>
            </a:r>
          </a:p>
        </p:txBody>
      </p:sp>
      <p:sp>
        <p:nvSpPr>
          <p:cNvPr id="7" name="コンテンツ プレースホルダ 2"/>
          <p:cNvSpPr txBox="1">
            <a:spLocks/>
          </p:cNvSpPr>
          <p:nvPr/>
        </p:nvSpPr>
        <p:spPr bwMode="gray">
          <a:xfrm>
            <a:off x="720000" y="1610798"/>
            <a:ext cx="803582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8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kumimoji="1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Manufacturing of some beam pipes had started.</a:t>
            </a:r>
          </a:p>
          <a:p>
            <a:pPr marL="742950" lvl="1" indent="-285750">
              <a:lnSpc>
                <a:spcPct val="98000"/>
              </a:lnSpc>
              <a:spcBef>
                <a:spcPts val="600"/>
              </a:spcBef>
              <a:buFontTx/>
              <a:buChar char="–"/>
              <a:defRPr/>
            </a:pPr>
            <a:r>
              <a:rPr lang="en-US" altLang="ja-JP" sz="2000" kern="0" dirty="0" smtClean="0">
                <a:latin typeface="Arial" pitchFamily="34" charset="0"/>
                <a:ea typeface="+mn-ea"/>
                <a:cs typeface="Arial" pitchFamily="34" charset="0"/>
              </a:rPr>
              <a:t>Beam pipes with clearing electrode and Q beam pipe for LER wiggler section is under manufacturing (~220 m). </a:t>
            </a:r>
          </a:p>
          <a:p>
            <a:pPr marL="1200150" lvl="2" indent="-285750">
              <a:lnSpc>
                <a:spcPct val="98000"/>
              </a:lnSpc>
              <a:spcBef>
                <a:spcPts val="600"/>
              </a:spcBef>
              <a:buClr>
                <a:srgbClr val="FF0000"/>
              </a:buClr>
              <a:buSzPct val="70000"/>
              <a:buFont typeface="Wingdings" pitchFamily="2" charset="2"/>
              <a:buChar char="n"/>
              <a:defRPr/>
            </a:pPr>
            <a:r>
              <a:rPr lang="en-US" altLang="ja-JP" kern="0" dirty="0" smtClean="0">
                <a:latin typeface="Arial" pitchFamily="34" charset="0"/>
                <a:ea typeface="+mn-ea"/>
                <a:cs typeface="Arial" pitchFamily="34" charset="0"/>
              </a:rPr>
              <a:t>Copper </a:t>
            </a:r>
            <a:r>
              <a:rPr kumimoji="1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beam pipes</a:t>
            </a:r>
          </a:p>
          <a:p>
            <a:pPr marL="1200150" lvl="2" indent="-285750">
              <a:lnSpc>
                <a:spcPct val="98000"/>
              </a:lnSpc>
              <a:spcBef>
                <a:spcPts val="600"/>
              </a:spcBef>
              <a:buClr>
                <a:srgbClr val="FF0000"/>
              </a:buClr>
              <a:buSzPct val="70000"/>
              <a:buFont typeface="Wingdings" pitchFamily="2" charset="2"/>
              <a:buChar char="n"/>
              <a:defRPr/>
            </a:pPr>
            <a:r>
              <a:rPr kumimoji="1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will be delivered this fiscal year.</a:t>
            </a:r>
          </a:p>
          <a:p>
            <a:pPr marL="1200150" lvl="2" indent="-285750">
              <a:lnSpc>
                <a:spcPct val="98000"/>
              </a:lnSpc>
              <a:spcBef>
                <a:spcPts val="600"/>
              </a:spcBef>
              <a:buClr>
                <a:srgbClr val="FF0000"/>
              </a:buClr>
              <a:buSzPct val="70000"/>
              <a:buFont typeface="Wingdings" pitchFamily="2" charset="2"/>
              <a:buChar char="n"/>
              <a:defRPr/>
            </a:pPr>
            <a:r>
              <a:rPr kumimoji="1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Together with some bellows chambers</a:t>
            </a:r>
            <a:r>
              <a:rPr kumimoji="1" lang="en-US" altLang="ja-JP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(16 pieces)</a:t>
            </a:r>
            <a:endParaRPr kumimoji="1" lang="en-US" altLang="ja-JP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lvl="1" indent="-285750">
              <a:lnSpc>
                <a:spcPct val="98000"/>
              </a:lnSpc>
              <a:spcBef>
                <a:spcPts val="600"/>
              </a:spcBef>
              <a:buFontTx/>
              <a:buChar char="–"/>
              <a:defRPr/>
            </a:pPr>
            <a:r>
              <a:rPr lang="en-US" altLang="ja-JP" sz="2000" kern="0" dirty="0" smtClean="0">
                <a:latin typeface="Arial" pitchFamily="34" charset="0"/>
                <a:ea typeface="+mn-ea"/>
                <a:cs typeface="Arial" pitchFamily="34" charset="0"/>
              </a:rPr>
              <a:t>Beam pipes and bellows chambers for </a:t>
            </a:r>
            <a:r>
              <a:rPr lang="en-US" altLang="ja-JP" sz="2000" b="1" kern="0" dirty="0" smtClean="0">
                <a:latin typeface="Arial" pitchFamily="34" charset="0"/>
                <a:ea typeface="+mn-ea"/>
                <a:cs typeface="Arial" pitchFamily="34" charset="0"/>
              </a:rPr>
              <a:t>LER arc sections  and straight sections </a:t>
            </a:r>
            <a:r>
              <a:rPr lang="en-US" altLang="ja-JP" sz="2000" kern="0" dirty="0" smtClean="0">
                <a:latin typeface="Arial" pitchFamily="34" charset="0"/>
                <a:ea typeface="+mn-ea"/>
                <a:cs typeface="Arial" pitchFamily="34" charset="0"/>
              </a:rPr>
              <a:t>will be ordered soon.</a:t>
            </a:r>
          </a:p>
          <a:p>
            <a:pPr marL="1200150" lvl="2" indent="-285750">
              <a:lnSpc>
                <a:spcPct val="98000"/>
              </a:lnSpc>
              <a:spcBef>
                <a:spcPts val="600"/>
              </a:spcBef>
              <a:buClr>
                <a:srgbClr val="FF0000"/>
              </a:buClr>
              <a:buSzPct val="70000"/>
              <a:buFont typeface="Wingdings" pitchFamily="2" charset="2"/>
              <a:buChar char="n"/>
              <a:defRPr/>
            </a:pPr>
            <a:r>
              <a:rPr lang="en-US" altLang="ja-JP" b="1" kern="0" dirty="0" smtClean="0">
                <a:latin typeface="Arial" pitchFamily="34" charset="0"/>
                <a:ea typeface="+mn-ea"/>
                <a:cs typeface="Arial" pitchFamily="34" charset="0"/>
              </a:rPr>
              <a:t>LER arc </a:t>
            </a:r>
            <a:r>
              <a:rPr lang="en-US" altLang="ja-JP" kern="0" dirty="0" smtClean="0">
                <a:latin typeface="Arial" pitchFamily="34" charset="0"/>
                <a:ea typeface="+mn-ea"/>
                <a:cs typeface="Arial" pitchFamily="34" charset="0"/>
              </a:rPr>
              <a:t>: Beam pipes for drift </a:t>
            </a:r>
            <a:r>
              <a:rPr lang="en-US" altLang="ja-JP" b="1" kern="0" dirty="0" smtClean="0">
                <a:latin typeface="Arial" pitchFamily="34" charset="0"/>
                <a:ea typeface="+mn-ea"/>
                <a:cs typeface="Arial" pitchFamily="34" charset="0"/>
              </a:rPr>
              <a:t>[S]</a:t>
            </a:r>
            <a:r>
              <a:rPr lang="en-US" altLang="ja-JP" kern="0" dirty="0" smtClean="0">
                <a:latin typeface="Arial" pitchFamily="34" charset="0"/>
                <a:ea typeface="+mn-ea"/>
                <a:cs typeface="Arial" pitchFamily="34" charset="0"/>
              </a:rPr>
              <a:t>, beam pipes for bend </a:t>
            </a:r>
            <a:r>
              <a:rPr lang="en-US" altLang="ja-JP" b="1" kern="0" dirty="0" smtClean="0">
                <a:latin typeface="Arial" pitchFamily="34" charset="0"/>
                <a:ea typeface="+mn-ea"/>
                <a:cs typeface="Arial" pitchFamily="34" charset="0"/>
              </a:rPr>
              <a:t>[B]</a:t>
            </a:r>
            <a:r>
              <a:rPr lang="en-US" altLang="ja-JP" kern="0" dirty="0" smtClean="0">
                <a:latin typeface="Arial" pitchFamily="34" charset="0"/>
                <a:ea typeface="+mn-ea"/>
                <a:cs typeface="Arial" pitchFamily="34" charset="0"/>
              </a:rPr>
              <a:t>, beam pipes for quad (with BPM) </a:t>
            </a:r>
            <a:r>
              <a:rPr lang="en-US" altLang="ja-JP" b="1" kern="0" dirty="0" smtClean="0">
                <a:latin typeface="Arial" pitchFamily="34" charset="0"/>
                <a:ea typeface="+mn-ea"/>
                <a:cs typeface="Arial" pitchFamily="34" charset="0"/>
              </a:rPr>
              <a:t>[Q]</a:t>
            </a:r>
            <a:r>
              <a:rPr lang="en-US" altLang="ja-JP" kern="0" dirty="0" smtClean="0">
                <a:latin typeface="Arial" pitchFamily="34" charset="0"/>
                <a:ea typeface="+mn-ea"/>
                <a:cs typeface="Arial" pitchFamily="34" charset="0"/>
              </a:rPr>
              <a:t>: ~1860 m (Al alloy)</a:t>
            </a:r>
            <a:endParaRPr kumimoji="1" lang="en-US" altLang="ja-JP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200150" lvl="2" indent="-285750">
              <a:lnSpc>
                <a:spcPct val="98000"/>
              </a:lnSpc>
              <a:spcBef>
                <a:spcPts val="600"/>
              </a:spcBef>
              <a:buClr>
                <a:srgbClr val="FF0000"/>
              </a:buClr>
              <a:buSzPct val="70000"/>
              <a:buFont typeface="Wingdings" pitchFamily="2" charset="2"/>
              <a:buChar char="n"/>
              <a:defRPr/>
            </a:pPr>
            <a:r>
              <a:rPr lang="en-US" altLang="ja-JP" b="1" kern="0" dirty="0" smtClean="0">
                <a:latin typeface="Arial" pitchFamily="34" charset="0"/>
                <a:ea typeface="+mn-ea"/>
                <a:cs typeface="Arial" pitchFamily="34" charset="0"/>
              </a:rPr>
              <a:t>LER straight</a:t>
            </a:r>
            <a:r>
              <a:rPr lang="en-US" altLang="ja-JP" kern="0" dirty="0" smtClean="0">
                <a:latin typeface="Arial" pitchFamily="34" charset="0"/>
                <a:ea typeface="+mn-ea"/>
                <a:cs typeface="Arial" pitchFamily="34" charset="0"/>
              </a:rPr>
              <a:t>: Chicane section and downstream of wiggler section and wiggler beam pipes: ~135 m (Cu)</a:t>
            </a:r>
          </a:p>
          <a:p>
            <a:pPr marL="1200150" lvl="2" indent="-285750">
              <a:lnSpc>
                <a:spcPct val="98000"/>
              </a:lnSpc>
              <a:spcBef>
                <a:spcPts val="600"/>
              </a:spcBef>
              <a:buClr>
                <a:srgbClr val="FF0000"/>
              </a:buClr>
              <a:buSzPct val="70000"/>
              <a:buFont typeface="Wingdings" pitchFamily="2" charset="2"/>
              <a:buChar char="n"/>
              <a:defRPr/>
            </a:pPr>
            <a:r>
              <a:rPr lang="en-US" altLang="ja-JP" kern="0" dirty="0" smtClean="0">
                <a:latin typeface="Arial" pitchFamily="34" charset="0"/>
                <a:ea typeface="+mn-ea"/>
                <a:cs typeface="Arial" pitchFamily="34" charset="0"/>
              </a:rPr>
              <a:t>Bellows chambers: 450 pieces (Al)</a:t>
            </a:r>
          </a:p>
          <a:p>
            <a:pPr marL="742950" marR="0" lvl="1" indent="-285750" algn="l" defTabSz="914400" rtl="0" eaLnBrk="1" fontAlgn="base" latinLnBrk="0" hangingPunct="1">
              <a:lnSpc>
                <a:spcPct val="98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1" lang="en-US" altLang="ja-JP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24</a:t>
            </a:fld>
            <a:endParaRPr lang="en-US" altLang="ja-JP" dirty="0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Present status and plans</a:t>
            </a:r>
            <a:r>
              <a:rPr lang="en-US" altLang="ja-JP" sz="2800" dirty="0" smtClean="0"/>
              <a:t>_2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072494" cy="651915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Delivered and ordered this year [LER]</a:t>
            </a:r>
            <a:endParaRPr lang="en-US" altLang="ja-JP" sz="2200" dirty="0" smtClean="0"/>
          </a:p>
        </p:txBody>
      </p:sp>
      <p:pic>
        <p:nvPicPr>
          <p:cNvPr id="7" name="図 6" descr="Arc_To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4946" y="1340768"/>
            <a:ext cx="6505585" cy="5183312"/>
          </a:xfrm>
          <a:prstGeom prst="rect">
            <a:avLst/>
          </a:prstGeom>
        </p:spPr>
      </p:pic>
      <p:sp>
        <p:nvSpPr>
          <p:cNvPr id="8" name="円弧 7"/>
          <p:cNvSpPr/>
          <p:nvPr/>
        </p:nvSpPr>
        <p:spPr>
          <a:xfrm>
            <a:off x="3574006" y="1597584"/>
            <a:ext cx="3473269" cy="3901646"/>
          </a:xfrm>
          <a:prstGeom prst="arc">
            <a:avLst>
              <a:gd name="adj1" fmla="val 16608464"/>
              <a:gd name="adj2" fmla="val 21115151"/>
            </a:avLst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67544" y="3789040"/>
            <a:ext cx="1585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</a:rPr>
              <a:t>Wiggler section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236296" y="3573016"/>
            <a:ext cx="1585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</a:rPr>
              <a:t>Wiggler section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rot="5400000">
            <a:off x="6660232" y="3717032"/>
            <a:ext cx="720080" cy="1588"/>
          </a:xfrm>
          <a:prstGeom prst="straightConnector1">
            <a:avLst/>
          </a:prstGeom>
          <a:ln w="381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rot="5400000">
            <a:off x="1750187" y="3991562"/>
            <a:ext cx="1035115" cy="1588"/>
          </a:xfrm>
          <a:prstGeom prst="straightConnector1">
            <a:avLst/>
          </a:prstGeom>
          <a:ln w="381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日付プレースホルダ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25</a:t>
            </a:fld>
            <a:endParaRPr lang="en-US" altLang="ja-JP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67544" y="3501008"/>
            <a:ext cx="1641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</a:rPr>
              <a:t>Chicane section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331640" y="2060848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Arc section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020272" y="5157192"/>
            <a:ext cx="1837362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Except for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</a:rPr>
              <a:t>  Skew SX section</a:t>
            </a:r>
          </a:p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  Beam dump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</a:rPr>
              <a:t>  Tapers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20" name="円弧 19"/>
          <p:cNvSpPr/>
          <p:nvPr/>
        </p:nvSpPr>
        <p:spPr>
          <a:xfrm rot="15460574">
            <a:off x="2494050" y="1300399"/>
            <a:ext cx="3473269" cy="3901646"/>
          </a:xfrm>
          <a:prstGeom prst="arc">
            <a:avLst>
              <a:gd name="adj1" fmla="val 16608464"/>
              <a:gd name="adj2" fmla="val 21115151"/>
            </a:avLst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弧 20"/>
          <p:cNvSpPr/>
          <p:nvPr/>
        </p:nvSpPr>
        <p:spPr>
          <a:xfrm rot="5023513">
            <a:off x="3369527" y="2620511"/>
            <a:ext cx="3378584" cy="3867901"/>
          </a:xfrm>
          <a:prstGeom prst="arc">
            <a:avLst>
              <a:gd name="adj1" fmla="val 16128495"/>
              <a:gd name="adj2" fmla="val 21413124"/>
            </a:avLst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弧 22"/>
          <p:cNvSpPr/>
          <p:nvPr/>
        </p:nvSpPr>
        <p:spPr>
          <a:xfrm rot="10638936">
            <a:off x="2272248" y="2497333"/>
            <a:ext cx="3465385" cy="3732885"/>
          </a:xfrm>
          <a:prstGeom prst="arc">
            <a:avLst>
              <a:gd name="adj1" fmla="val 16128495"/>
              <a:gd name="adj2" fmla="val 21413124"/>
            </a:avLst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 flipH="1">
            <a:off x="7272300" y="4149080"/>
            <a:ext cx="764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6600"/>
                </a:solidFill>
              </a:rPr>
              <a:t>(RF)</a:t>
            </a:r>
            <a:endParaRPr kumimoji="1" lang="ja-JP" altLang="en-US" dirty="0">
              <a:solidFill>
                <a:srgbClr val="0066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 flipH="1">
            <a:off x="4391980" y="6174305"/>
            <a:ext cx="764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6600"/>
                </a:solidFill>
              </a:rPr>
              <a:t>(RF)</a:t>
            </a:r>
            <a:endParaRPr kumimoji="1" lang="ja-JP" altLang="en-US" dirty="0">
              <a:solidFill>
                <a:srgbClr val="0066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flipH="1">
            <a:off x="3716905" y="1853825"/>
            <a:ext cx="225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6600"/>
                </a:solidFill>
              </a:rPr>
              <a:t>(Local Correction)</a:t>
            </a:r>
            <a:endParaRPr kumimoji="1" lang="ja-JP" altLang="en-US" dirty="0">
              <a:solidFill>
                <a:srgbClr val="0066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 flipH="1">
            <a:off x="4301970" y="122375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6600"/>
                </a:solidFill>
              </a:rPr>
              <a:t>(IR)</a:t>
            </a:r>
            <a:endParaRPr kumimoji="1" lang="ja-JP" altLang="en-US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Present status and plans</a:t>
            </a:r>
            <a:r>
              <a:rPr lang="en-US" altLang="ja-JP" sz="2800" dirty="0" smtClean="0"/>
              <a:t>_3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072494" cy="579907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200"/>
              </a:spcBef>
            </a:pPr>
            <a:r>
              <a:rPr lang="en-US" altLang="ja-JP" dirty="0" smtClean="0"/>
              <a:t>Varieties of beam pipes for arc section</a:t>
            </a:r>
            <a:endParaRPr lang="en-US" altLang="ja-JP" sz="2200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87624" y="5805264"/>
            <a:ext cx="4711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Total: 1860 m (except for bellows chambers)</a:t>
            </a:r>
          </a:p>
          <a:p>
            <a:r>
              <a:rPr lang="en-US" altLang="ja-JP" dirty="0" smtClean="0"/>
              <a:t>Bellows chambers 450 : 90 m</a:t>
            </a:r>
            <a:endParaRPr kumimoji="1" lang="en-US" altLang="ja-JP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19672" y="1340768"/>
            <a:ext cx="216024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B beam pipe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51920" y="1340768"/>
            <a:ext cx="237626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Q beam pipe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72200" y="1340768"/>
            <a:ext cx="223224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</a:t>
            </a:r>
            <a:r>
              <a:rPr kumimoji="1" lang="en-US" altLang="ja-JP" dirty="0" smtClean="0"/>
              <a:t> beam pipe</a:t>
            </a:r>
            <a:endParaRPr kumimoji="1" lang="ja-JP" altLang="en-US" dirty="0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26</a:t>
            </a:fld>
            <a:endParaRPr lang="en-US" altLang="ja-JP"/>
          </a:p>
        </p:txBody>
      </p:sp>
      <p:sp>
        <p:nvSpPr>
          <p:cNvPr id="16" name="フッター プレースホルダ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pic>
        <p:nvPicPr>
          <p:cNvPr id="7169" name="Picture 1" descr="C:\Users\suetsugu\Desktop\S-beampi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844824"/>
            <a:ext cx="2520280" cy="4326213"/>
          </a:xfrm>
          <a:prstGeom prst="rect">
            <a:avLst/>
          </a:prstGeom>
          <a:noFill/>
        </p:spPr>
      </p:pic>
      <p:pic>
        <p:nvPicPr>
          <p:cNvPr id="7170" name="Picture 2" descr="C:\Users\suetsugu\Desktop\B-beampip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844824"/>
            <a:ext cx="2463767" cy="1224136"/>
          </a:xfrm>
          <a:prstGeom prst="rect">
            <a:avLst/>
          </a:prstGeom>
          <a:noFill/>
        </p:spPr>
      </p:pic>
      <p:pic>
        <p:nvPicPr>
          <p:cNvPr id="7171" name="Picture 3" descr="C:\Users\suetsugu\Desktop\Q-beampi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838823"/>
            <a:ext cx="2448272" cy="2958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uetsugu\Desktop\Arc_Cross_90_8 Layout_1 (1)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224" t="12860" r="14143" b="8043"/>
          <a:stretch>
            <a:fillRect/>
          </a:stretch>
        </p:blipFill>
        <p:spPr bwMode="auto">
          <a:xfrm rot="16200000">
            <a:off x="1920563" y="463813"/>
            <a:ext cx="2232249" cy="3986159"/>
          </a:xfrm>
          <a:prstGeom prst="rect">
            <a:avLst/>
          </a:prstGeom>
          <a:noFill/>
        </p:spPr>
      </p:pic>
      <p:pic>
        <p:nvPicPr>
          <p:cNvPr id="1028" name="Picture 4" descr="C:\Users\suetsugu\Desktop\DB4711aP レイアウト1 (1).png"/>
          <p:cNvPicPr>
            <a:picLocks noChangeAspect="1" noChangeArrowheads="1"/>
          </p:cNvPicPr>
          <p:nvPr/>
        </p:nvPicPr>
        <p:blipFill>
          <a:blip r:embed="rId3" cstate="print"/>
          <a:srcRect l="26427" t="7663" r="27578" b="9127"/>
          <a:stretch>
            <a:fillRect/>
          </a:stretch>
        </p:blipFill>
        <p:spPr bwMode="auto">
          <a:xfrm rot="16200000">
            <a:off x="4185714" y="2110539"/>
            <a:ext cx="2524208" cy="6457275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Present status and plans</a:t>
            </a:r>
            <a:r>
              <a:rPr lang="en-US" altLang="ja-JP" sz="2800" dirty="0" smtClean="0"/>
              <a:t>_4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072494" cy="507899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200"/>
              </a:spcBef>
            </a:pPr>
            <a:r>
              <a:rPr lang="en-US" altLang="ja-JP" sz="2200" dirty="0" smtClean="0"/>
              <a:t>Typical cross sections</a:t>
            </a:r>
          </a:p>
          <a:p>
            <a:pPr>
              <a:lnSpc>
                <a:spcPct val="95000"/>
              </a:lnSpc>
              <a:spcBef>
                <a:spcPts val="200"/>
              </a:spcBef>
            </a:pPr>
            <a:endParaRPr lang="en-US" altLang="ja-JP" sz="2200" dirty="0" smtClean="0"/>
          </a:p>
          <a:p>
            <a:pPr>
              <a:lnSpc>
                <a:spcPct val="95000"/>
              </a:lnSpc>
              <a:spcBef>
                <a:spcPts val="200"/>
              </a:spcBef>
            </a:pPr>
            <a:endParaRPr lang="en-US" altLang="ja-JP" sz="2200" dirty="0" smtClean="0"/>
          </a:p>
          <a:p>
            <a:pPr>
              <a:lnSpc>
                <a:spcPct val="95000"/>
              </a:lnSpc>
              <a:spcBef>
                <a:spcPts val="200"/>
              </a:spcBef>
            </a:pPr>
            <a:endParaRPr lang="en-US" altLang="ja-JP" sz="2200" dirty="0" smtClean="0"/>
          </a:p>
          <a:p>
            <a:pPr>
              <a:lnSpc>
                <a:spcPct val="95000"/>
              </a:lnSpc>
              <a:spcBef>
                <a:spcPts val="200"/>
              </a:spcBef>
            </a:pPr>
            <a:endParaRPr lang="en-US" altLang="ja-JP" sz="2200" dirty="0" smtClean="0"/>
          </a:p>
          <a:p>
            <a:pPr>
              <a:lnSpc>
                <a:spcPct val="95000"/>
              </a:lnSpc>
              <a:spcBef>
                <a:spcPts val="200"/>
              </a:spcBef>
            </a:pPr>
            <a:endParaRPr lang="en-US" altLang="ja-JP" sz="2200" dirty="0" smtClean="0"/>
          </a:p>
          <a:p>
            <a:pPr>
              <a:lnSpc>
                <a:spcPct val="95000"/>
              </a:lnSpc>
              <a:spcBef>
                <a:spcPts val="200"/>
              </a:spcBef>
            </a:pPr>
            <a:endParaRPr lang="en-US" altLang="ja-JP" sz="2200" dirty="0" smtClean="0"/>
          </a:p>
          <a:p>
            <a:pPr>
              <a:lnSpc>
                <a:spcPct val="95000"/>
              </a:lnSpc>
              <a:spcBef>
                <a:spcPts val="200"/>
              </a:spcBef>
            </a:pPr>
            <a:endParaRPr lang="en-US" altLang="ja-JP" sz="2200" dirty="0" smtClean="0"/>
          </a:p>
          <a:p>
            <a:pPr>
              <a:lnSpc>
                <a:spcPct val="95000"/>
              </a:lnSpc>
              <a:spcBef>
                <a:spcPts val="200"/>
              </a:spcBef>
            </a:pPr>
            <a:r>
              <a:rPr lang="en-US" altLang="ja-JP" sz="2200" dirty="0" smtClean="0"/>
              <a:t>Typical B beam pipe</a:t>
            </a:r>
          </a:p>
        </p:txBody>
      </p:sp>
      <p:pic>
        <p:nvPicPr>
          <p:cNvPr id="1027" name="Picture 3" descr="C:\Users\suetsugu\Desktop\Arc_Cross_90__Bend_4 レイアウト1 (1).png"/>
          <p:cNvPicPr>
            <a:picLocks noChangeAspect="1" noChangeArrowheads="1"/>
          </p:cNvPicPr>
          <p:nvPr/>
        </p:nvPicPr>
        <p:blipFill>
          <a:blip r:embed="rId4" cstate="print"/>
          <a:srcRect l="24455" t="12375" r="9201" b="5692"/>
          <a:stretch>
            <a:fillRect/>
          </a:stretch>
        </p:blipFill>
        <p:spPr bwMode="auto">
          <a:xfrm rot="16200000">
            <a:off x="5908984" y="507840"/>
            <a:ext cx="2232248" cy="3898103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779021" y="4725144"/>
            <a:ext cx="1611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6600"/>
                </a:solidFill>
              </a:rPr>
              <a:t>NEG pump port</a:t>
            </a:r>
            <a:endParaRPr kumimoji="1" lang="ja-JP" altLang="en-US" sz="1600" dirty="0">
              <a:solidFill>
                <a:srgbClr val="0066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79021" y="5013176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6600"/>
                </a:solidFill>
              </a:rPr>
              <a:t>Photon mask</a:t>
            </a:r>
            <a:endParaRPr kumimoji="1" lang="ja-JP" altLang="en-US" sz="1600" dirty="0">
              <a:solidFill>
                <a:srgbClr val="0066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020272" y="3573016"/>
            <a:ext cx="1702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Grooved surface</a:t>
            </a:r>
            <a:endParaRPr kumimoji="1" lang="ja-JP" altLang="en-US" sz="1600" dirty="0"/>
          </a:p>
        </p:txBody>
      </p:sp>
      <p:sp>
        <p:nvSpPr>
          <p:cNvPr id="13" name="日付プレースホルダ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27</a:t>
            </a:fld>
            <a:endParaRPr lang="en-US" altLang="ja-JP"/>
          </a:p>
        </p:txBody>
      </p:sp>
      <p:sp>
        <p:nvSpPr>
          <p:cNvPr id="15" name="フッター プレースホルダ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491880" y="3284984"/>
            <a:ext cx="1080000" cy="21600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600" dirty="0" smtClean="0">
                <a:solidFill>
                  <a:srgbClr val="FFFF66"/>
                </a:solidFill>
              </a:rPr>
              <a:t>Arc [S, Q]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740352" y="3212976"/>
            <a:ext cx="828000" cy="21600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600" dirty="0" smtClean="0">
                <a:solidFill>
                  <a:srgbClr val="FFFF66"/>
                </a:solidFill>
              </a:rPr>
              <a:t>Arc [B]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uetsugu\Desktop\DS2790bP レイアウト1 (1).png"/>
          <p:cNvPicPr>
            <a:picLocks noChangeAspect="1" noChangeArrowheads="1"/>
          </p:cNvPicPr>
          <p:nvPr/>
        </p:nvPicPr>
        <p:blipFill>
          <a:blip r:embed="rId2" cstate="print"/>
          <a:srcRect l="17441" t="9847" r="16656" b="9205"/>
          <a:stretch>
            <a:fillRect/>
          </a:stretch>
        </p:blipFill>
        <p:spPr bwMode="auto">
          <a:xfrm rot="16200000">
            <a:off x="5116825" y="3037720"/>
            <a:ext cx="2548648" cy="4426599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Present status and plans</a:t>
            </a:r>
            <a:r>
              <a:rPr lang="en-US" altLang="ja-JP" sz="2800" dirty="0" smtClean="0"/>
              <a:t>_5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072494" cy="507899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200"/>
              </a:spcBef>
            </a:pPr>
            <a:r>
              <a:rPr lang="en-US" altLang="ja-JP" sz="2200" dirty="0" smtClean="0"/>
              <a:t>Typical Q beam pipe</a:t>
            </a:r>
          </a:p>
          <a:p>
            <a:pPr>
              <a:lnSpc>
                <a:spcPct val="95000"/>
              </a:lnSpc>
              <a:spcBef>
                <a:spcPts val="200"/>
              </a:spcBef>
            </a:pPr>
            <a:endParaRPr lang="en-US" altLang="ja-JP" sz="2200" dirty="0" smtClean="0"/>
          </a:p>
          <a:p>
            <a:pPr>
              <a:lnSpc>
                <a:spcPct val="95000"/>
              </a:lnSpc>
              <a:spcBef>
                <a:spcPts val="200"/>
              </a:spcBef>
            </a:pPr>
            <a:endParaRPr lang="en-US" altLang="ja-JP" sz="2200" dirty="0" smtClean="0"/>
          </a:p>
          <a:p>
            <a:pPr>
              <a:lnSpc>
                <a:spcPct val="95000"/>
              </a:lnSpc>
              <a:spcBef>
                <a:spcPts val="200"/>
              </a:spcBef>
            </a:pPr>
            <a:endParaRPr lang="en-US" altLang="ja-JP" sz="2200" dirty="0" smtClean="0"/>
          </a:p>
          <a:p>
            <a:pPr>
              <a:lnSpc>
                <a:spcPct val="95000"/>
              </a:lnSpc>
              <a:spcBef>
                <a:spcPts val="200"/>
              </a:spcBef>
            </a:pPr>
            <a:endParaRPr lang="en-US" altLang="ja-JP" sz="2200" dirty="0" smtClean="0"/>
          </a:p>
          <a:p>
            <a:pPr>
              <a:lnSpc>
                <a:spcPct val="95000"/>
              </a:lnSpc>
              <a:spcBef>
                <a:spcPts val="200"/>
              </a:spcBef>
            </a:pPr>
            <a:endParaRPr lang="en-US" altLang="ja-JP" sz="2200" dirty="0" smtClean="0"/>
          </a:p>
          <a:p>
            <a:pPr>
              <a:lnSpc>
                <a:spcPct val="95000"/>
              </a:lnSpc>
              <a:spcBef>
                <a:spcPts val="200"/>
              </a:spcBef>
            </a:pPr>
            <a:endParaRPr lang="en-US" altLang="ja-JP" sz="2200" dirty="0" smtClean="0"/>
          </a:p>
          <a:p>
            <a:pPr>
              <a:lnSpc>
                <a:spcPct val="95000"/>
              </a:lnSpc>
              <a:spcBef>
                <a:spcPts val="200"/>
              </a:spcBef>
            </a:pPr>
            <a:endParaRPr lang="en-US" altLang="ja-JP" sz="2200" dirty="0" smtClean="0"/>
          </a:p>
          <a:p>
            <a:pPr>
              <a:lnSpc>
                <a:spcPct val="95000"/>
              </a:lnSpc>
              <a:spcBef>
                <a:spcPts val="200"/>
              </a:spcBef>
            </a:pPr>
            <a:r>
              <a:rPr lang="en-US" altLang="ja-JP" sz="2200" dirty="0" smtClean="0"/>
              <a:t>Typical S beam pipe</a:t>
            </a:r>
          </a:p>
        </p:txBody>
      </p:sp>
      <p:pic>
        <p:nvPicPr>
          <p:cNvPr id="2050" name="Picture 2" descr="C:\Users\suetsugu\Desktop\DQ1992uP レイアウト1 (1).png"/>
          <p:cNvPicPr>
            <a:picLocks noChangeAspect="1" noChangeArrowheads="1"/>
          </p:cNvPicPr>
          <p:nvPr/>
        </p:nvPicPr>
        <p:blipFill>
          <a:blip r:embed="rId3" cstate="print"/>
          <a:srcRect l="11527" t="10309" r="10055" b="15748"/>
          <a:stretch>
            <a:fillRect/>
          </a:stretch>
        </p:blipFill>
        <p:spPr bwMode="auto">
          <a:xfrm rot="16200000">
            <a:off x="4914038" y="422666"/>
            <a:ext cx="2916324" cy="3888432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2771800" y="1484784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6600"/>
                </a:solidFill>
              </a:rPr>
              <a:t>BPM block</a:t>
            </a:r>
            <a:endParaRPr kumimoji="1" lang="ja-JP" altLang="en-US" sz="1600" dirty="0">
              <a:solidFill>
                <a:srgbClr val="0066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71800" y="1772816"/>
            <a:ext cx="1611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6600"/>
                </a:solidFill>
              </a:rPr>
              <a:t>NEG pump port</a:t>
            </a:r>
            <a:endParaRPr kumimoji="1" lang="ja-JP" altLang="en-US" sz="1600" dirty="0">
              <a:solidFill>
                <a:srgbClr val="0066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339752" y="4149080"/>
            <a:ext cx="1452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6600"/>
                </a:solidFill>
              </a:rPr>
              <a:t>Ion pump port</a:t>
            </a:r>
            <a:endParaRPr kumimoji="1" lang="ja-JP" altLang="en-US" sz="1600" dirty="0">
              <a:solidFill>
                <a:srgbClr val="0066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39752" y="4437112"/>
            <a:ext cx="1611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6600"/>
                </a:solidFill>
              </a:rPr>
              <a:t>NEG pump port</a:t>
            </a:r>
            <a:endParaRPr kumimoji="1" lang="ja-JP" altLang="en-US" sz="1600" dirty="0">
              <a:solidFill>
                <a:srgbClr val="0066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71800" y="2060848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6600"/>
                </a:solidFill>
              </a:rPr>
              <a:t>Photon mask</a:t>
            </a:r>
            <a:endParaRPr kumimoji="1" lang="ja-JP" altLang="en-US" sz="1600" dirty="0">
              <a:solidFill>
                <a:srgbClr val="0066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339752" y="4725144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6600"/>
                </a:solidFill>
              </a:rPr>
              <a:t>Photon mask</a:t>
            </a:r>
            <a:endParaRPr kumimoji="1" lang="ja-JP" altLang="en-US" sz="1600" dirty="0">
              <a:solidFill>
                <a:srgbClr val="006600"/>
              </a:solidFill>
            </a:endParaRPr>
          </a:p>
        </p:txBody>
      </p:sp>
      <p:sp>
        <p:nvSpPr>
          <p:cNvPr id="15" name="日付プレースホル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28</a:t>
            </a:fld>
            <a:endParaRPr lang="en-US" altLang="ja-JP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Present status and plans</a:t>
            </a:r>
            <a:r>
              <a:rPr lang="en-US" altLang="ja-JP" sz="2800" dirty="0" smtClean="0"/>
              <a:t>_6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072494" cy="1660027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Wiggler beam pipes (Cu)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Beam pipes and bellows chambers have been gradually delivered.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They will be stored for a while in a new tent.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The beam pipes are filled with dry nitrogen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The packages of bellows are filled with dry nitrogen</a:t>
            </a: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29</a:t>
            </a:fld>
            <a:endParaRPr lang="en-US" altLang="ja-JP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pic>
        <p:nvPicPr>
          <p:cNvPr id="120833" name="Picture 1" descr="D:\_WorkFolder\SKEKB_BeamPipe_Tent_201101 photo\result\DSC01842.jpg"/>
          <p:cNvPicPr>
            <a:picLocks noChangeAspect="1" noChangeArrowheads="1"/>
          </p:cNvPicPr>
          <p:nvPr/>
        </p:nvPicPr>
        <p:blipFill>
          <a:blip r:embed="rId2" cstate="print"/>
          <a:srcRect l="4359" t="9708" r="12814" b="8749"/>
          <a:stretch>
            <a:fillRect/>
          </a:stretch>
        </p:blipFill>
        <p:spPr bwMode="auto">
          <a:xfrm>
            <a:off x="836585" y="3158970"/>
            <a:ext cx="3909006" cy="2880320"/>
          </a:xfrm>
          <a:prstGeom prst="rect">
            <a:avLst/>
          </a:prstGeom>
          <a:noFill/>
        </p:spPr>
      </p:pic>
      <p:pic>
        <p:nvPicPr>
          <p:cNvPr id="120834" name="Picture 2" descr="D:\_WorkFolder\SKEKB_BeamPipe_Tent_201101 photo\result\DSC01848.jpg"/>
          <p:cNvPicPr>
            <a:picLocks noChangeAspect="1" noChangeArrowheads="1"/>
          </p:cNvPicPr>
          <p:nvPr/>
        </p:nvPicPr>
        <p:blipFill>
          <a:blip r:embed="rId3" cstate="print"/>
          <a:srcRect b="9991"/>
          <a:stretch>
            <a:fillRect/>
          </a:stretch>
        </p:blipFill>
        <p:spPr bwMode="auto">
          <a:xfrm>
            <a:off x="4617005" y="4239089"/>
            <a:ext cx="2880320" cy="1940369"/>
          </a:xfrm>
          <a:prstGeom prst="rect">
            <a:avLst/>
          </a:prstGeom>
          <a:noFill/>
        </p:spPr>
      </p:pic>
      <p:pic>
        <p:nvPicPr>
          <p:cNvPr id="120836" name="Picture 4" descr="C:\Users\suetsugu\Desktop\DSC01846_ed.jpg"/>
          <p:cNvPicPr>
            <a:picLocks noChangeAspect="1" noChangeArrowheads="1"/>
          </p:cNvPicPr>
          <p:nvPr/>
        </p:nvPicPr>
        <p:blipFill>
          <a:blip r:embed="rId4" cstate="print"/>
          <a:srcRect l="7102" t="9489" r="8862" b="20928"/>
          <a:stretch>
            <a:fillRect/>
          </a:stretch>
        </p:blipFill>
        <p:spPr bwMode="auto">
          <a:xfrm>
            <a:off x="5787136" y="2792590"/>
            <a:ext cx="3060340" cy="1896549"/>
          </a:xfrm>
          <a:prstGeom prst="rect">
            <a:avLst/>
          </a:prstGeom>
          <a:noFill/>
        </p:spPr>
      </p:pic>
      <p:sp>
        <p:nvSpPr>
          <p:cNvPr id="11" name="テキスト ボックス 10"/>
          <p:cNvSpPr txBox="1"/>
          <p:nvPr/>
        </p:nvSpPr>
        <p:spPr>
          <a:xfrm>
            <a:off x="2546775" y="2888940"/>
            <a:ext cx="2205245" cy="264688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400" dirty="0" smtClean="0">
                <a:solidFill>
                  <a:srgbClr val="FFFF66"/>
                </a:solidFill>
              </a:rPr>
              <a:t>Stock area of beam pipes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36585" y="6039290"/>
            <a:ext cx="1755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6600"/>
                </a:solidFill>
              </a:rPr>
              <a:t>(Thank to M. </a:t>
            </a:r>
            <a:r>
              <a:rPr kumimoji="1" lang="en-US" altLang="ja-JP" sz="1400" dirty="0" err="1" smtClean="0">
                <a:solidFill>
                  <a:srgbClr val="006600"/>
                </a:solidFill>
              </a:rPr>
              <a:t>Shirai</a:t>
            </a:r>
            <a:r>
              <a:rPr kumimoji="1" lang="en-US" altLang="ja-JP" sz="1400" dirty="0" smtClean="0">
                <a:solidFill>
                  <a:srgbClr val="006600"/>
                </a:solidFill>
              </a:rPr>
              <a:t>)</a:t>
            </a:r>
            <a:endParaRPr kumimoji="1" lang="ja-JP" altLang="en-US" sz="14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Upgrade strategy</a:t>
            </a:r>
            <a:r>
              <a:rPr kumimoji="1" lang="en-US" altLang="ja-JP" sz="2800" dirty="0" smtClean="0"/>
              <a:t>_2</a:t>
            </a:r>
            <a:endParaRPr kumimoji="1" lang="ja-JP" altLang="en-US" sz="2800" dirty="0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3</a:t>
            </a:fld>
            <a:endParaRPr lang="en-US" altLang="ja-JP"/>
          </a:p>
        </p:txBody>
      </p:sp>
      <p:sp>
        <p:nvSpPr>
          <p:cNvPr id="12" name="フッター プレースホルダ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13" name="コンテンツ プレースホルダ 2"/>
          <p:cNvSpPr txBox="1">
            <a:spLocks/>
          </p:cNvSpPr>
          <p:nvPr/>
        </p:nvSpPr>
        <p:spPr bwMode="gray">
          <a:xfrm>
            <a:off x="720000" y="1196752"/>
            <a:ext cx="800105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lnSpc>
                <a:spcPct val="95000"/>
              </a:lnSpc>
              <a:spcBef>
                <a:spcPts val="0"/>
              </a:spcBef>
              <a:buClr>
                <a:schemeClr val="accent2"/>
              </a:buClr>
              <a:buSzPct val="50000"/>
              <a:buFont typeface="Wingdings" pitchFamily="2" charset="2"/>
              <a:buChar char="n"/>
              <a:defRPr/>
            </a:pPr>
            <a:r>
              <a:rPr lang="en-US" altLang="ja-JP" sz="2400" b="1" kern="0" dirty="0" smtClean="0">
                <a:latin typeface="Arial" pitchFamily="34" charset="0"/>
                <a:ea typeface="+mn-ea"/>
                <a:cs typeface="Arial" pitchFamily="34" charset="0"/>
              </a:rPr>
              <a:t>Infrastructures, such as electric </a:t>
            </a:r>
            <a:r>
              <a:rPr kumimoji="1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lines, cooling water pipes, control systems </a:t>
            </a:r>
            <a:r>
              <a:rPr kumimoji="1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 basically reused as it is, after maintenance.</a:t>
            </a: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Cooling water pipes should be rearranged. Especially for Wiggler section.</a:t>
            </a: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Capacity of water cooling system </a:t>
            </a: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should be enhanced.</a:t>
            </a:r>
          </a:p>
          <a:p>
            <a:pPr marL="742950" lvl="1" indent="-285750">
              <a:lnSpc>
                <a:spcPct val="95000"/>
              </a:lnSpc>
              <a:spcBef>
                <a:spcPts val="0"/>
              </a:spcBef>
              <a:buFontTx/>
              <a:buChar char="–"/>
              <a:defRPr/>
            </a:pPr>
            <a:r>
              <a:rPr lang="en-US" altLang="ja-JP" sz="2000" b="1" kern="0" dirty="0" smtClean="0">
                <a:latin typeface="Arial" pitchFamily="34" charset="0"/>
                <a:ea typeface="+mn-ea"/>
                <a:cs typeface="Arial" pitchFamily="34" charset="0"/>
              </a:rPr>
              <a:t>Radiation shielding</a:t>
            </a:r>
            <a:r>
              <a:rPr lang="en-US" altLang="ja-JP" sz="2000" kern="0" dirty="0" smtClean="0">
                <a:latin typeface="Arial" pitchFamily="34" charset="0"/>
                <a:ea typeface="+mn-ea"/>
                <a:cs typeface="Arial" pitchFamily="34" charset="0"/>
              </a:rPr>
              <a:t> scenario should be reconsidered around collimators (Beam loss: ~20 times of KEKB).</a:t>
            </a: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1" lang="en-US" altLang="ja-JP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コンテンツ プレースホルダ 2"/>
          <p:cNvSpPr txBox="1">
            <a:spLocks/>
          </p:cNvSpPr>
          <p:nvPr/>
        </p:nvSpPr>
        <p:spPr bwMode="gray">
          <a:xfrm>
            <a:off x="720000" y="3789040"/>
            <a:ext cx="807249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kumimoji="1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Pumping and monitoring system</a:t>
            </a:r>
            <a:endParaRPr kumimoji="1" lang="ja-JP" alt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Pumps:</a:t>
            </a: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NEG as main pump, and Ion pump as auxiliary pump: Oil free and capture pumping system</a:t>
            </a:r>
          </a:p>
          <a:p>
            <a:pPr marL="1143000" marR="0" lvl="2" indent="-22860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Ion pumps are reused, and NEG is replaced with new one.</a:t>
            </a:r>
          </a:p>
          <a:p>
            <a:pPr marL="1143000" marR="0" lvl="2" indent="-22860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Disconnected to atmosphere during beam operation.</a:t>
            </a: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Rough pumping:</a:t>
            </a: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Turbo molecular pump and drag pump</a:t>
            </a:r>
          </a:p>
          <a:p>
            <a:pPr marL="1143000" lvl="2" indent="-228600">
              <a:lnSpc>
                <a:spcPct val="95000"/>
              </a:lnSpc>
              <a:spcBef>
                <a:spcPts val="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n-US" altLang="ja-JP" kern="0" dirty="0" smtClean="0">
                <a:latin typeface="Arial" pitchFamily="34" charset="0"/>
                <a:ea typeface="+mn-ea"/>
                <a:cs typeface="Arial" pitchFamily="34" charset="0"/>
              </a:rPr>
              <a:t>Oil free, 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Rough pumping system are reused.</a:t>
            </a:r>
            <a:r>
              <a:rPr lang="en-US" altLang="ja-JP" kern="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742950" lvl="1" indent="-285750">
              <a:lnSpc>
                <a:spcPct val="95000"/>
              </a:lnSpc>
              <a:spcBef>
                <a:spcPts val="0"/>
              </a:spcBef>
              <a:buFontTx/>
              <a:buChar char="–"/>
              <a:defRPr/>
            </a:pPr>
            <a:r>
              <a:rPr lang="en-US" altLang="ja-JP" sz="2000" b="1" kern="0" dirty="0" smtClean="0">
                <a:latin typeface="Arial" pitchFamily="34" charset="0"/>
                <a:cs typeface="Arial" pitchFamily="34" charset="0"/>
              </a:rPr>
              <a:t>Vacuum gauges</a:t>
            </a:r>
            <a:r>
              <a:rPr lang="en-US" altLang="ja-JP" sz="2000" kern="0" dirty="0" smtClean="0">
                <a:latin typeface="Arial" pitchFamily="34" charset="0"/>
                <a:cs typeface="Arial" pitchFamily="34" charset="0"/>
              </a:rPr>
              <a:t> (CCG), L-angle valves, thermo sensors,</a:t>
            </a:r>
            <a:r>
              <a:rPr lang="ja-JP" altLang="en-US" sz="200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kern="0" dirty="0" smtClean="0">
                <a:latin typeface="Arial" pitchFamily="34" charset="0"/>
                <a:cs typeface="Arial" pitchFamily="34" charset="0"/>
              </a:rPr>
              <a:t>etc. are reused, with some new backups.</a:t>
            </a:r>
          </a:p>
        </p:txBody>
      </p:sp>
      <p:sp>
        <p:nvSpPr>
          <p:cNvPr id="8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856663"/>
            <a:ext cx="8072494" cy="484105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  <a:buNone/>
            </a:pPr>
            <a:r>
              <a:rPr lang="en-US" altLang="ja-JP" dirty="0" smtClean="0">
                <a:solidFill>
                  <a:srgbClr val="FF0000"/>
                </a:solidFill>
              </a:rPr>
              <a:t>In concrete terms;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Present status and plans</a:t>
            </a:r>
            <a:r>
              <a:rPr lang="en-US" altLang="ja-JP" sz="2800" dirty="0" smtClean="0"/>
              <a:t>_7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072494" cy="1660027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Bellows chambers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Some bellows chambers for wigglers have delivered.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Bellows chambers with </a:t>
            </a:r>
            <a:r>
              <a:rPr lang="en-US" altLang="ja-JP" b="1" dirty="0" smtClean="0"/>
              <a:t>aluminum body</a:t>
            </a:r>
            <a:r>
              <a:rPr lang="en-US" altLang="ja-JP" dirty="0" smtClean="0"/>
              <a:t> were manufacturing for test.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RF properties were checked by comparing a dummy pipe.</a:t>
            </a: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30</a:t>
            </a:fld>
            <a:endParaRPr lang="en-US" altLang="ja-JP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pic>
        <p:nvPicPr>
          <p:cNvPr id="4099" name="Picture 3" descr="D:\_WorkFolder_20110111\Bellows_S12_Meas_20101222 photo\result\DSC01639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652120" y="3537386"/>
            <a:ext cx="3168352" cy="2371315"/>
          </a:xfrm>
          <a:prstGeom prst="rect">
            <a:avLst/>
          </a:prstGeom>
          <a:noFill/>
        </p:spPr>
      </p:pic>
      <p:pic>
        <p:nvPicPr>
          <p:cNvPr id="4100" name="Picture 4" descr="D:\_WorkFolder_20110111\Bellows_S_Meas_20101228 photo\result\DSC01822.jpg"/>
          <p:cNvPicPr>
            <a:picLocks noChangeAspect="1" noChangeArrowheads="1"/>
          </p:cNvPicPr>
          <p:nvPr/>
        </p:nvPicPr>
        <p:blipFill>
          <a:blip r:embed="rId3" cstate="print"/>
          <a:srcRect l="34321" r="32444" b="47989"/>
          <a:stretch>
            <a:fillRect/>
          </a:stretch>
        </p:blipFill>
        <p:spPr bwMode="auto">
          <a:xfrm>
            <a:off x="5292080" y="2780928"/>
            <a:ext cx="1368152" cy="1602440"/>
          </a:xfrm>
          <a:prstGeom prst="rect">
            <a:avLst/>
          </a:prstGeom>
          <a:noFill/>
        </p:spPr>
      </p:pic>
      <p:pic>
        <p:nvPicPr>
          <p:cNvPr id="11" name="Picture 1" descr="D:\_WorkFolder_20110111\Al_Bellows_Mirapro photo\result\DSC016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5585" y="3552359"/>
            <a:ext cx="3240359" cy="2425206"/>
          </a:xfrm>
          <a:prstGeom prst="rect">
            <a:avLst/>
          </a:prstGeom>
          <a:noFill/>
        </p:spPr>
      </p:pic>
      <p:pic>
        <p:nvPicPr>
          <p:cNvPr id="12" name="Picture 2" descr="D:\_WorkFolder_20110111\Al_Bellows_Mirapro photo\result\DSC01607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17407" t="37779" r="17625"/>
          <a:stretch>
            <a:fillRect/>
          </a:stretch>
        </p:blipFill>
        <p:spPr bwMode="auto">
          <a:xfrm>
            <a:off x="1286635" y="2727184"/>
            <a:ext cx="1641077" cy="1176315"/>
          </a:xfrm>
          <a:prstGeom prst="rect">
            <a:avLst/>
          </a:prstGeom>
          <a:noFill/>
        </p:spPr>
      </p:pic>
      <p:sp>
        <p:nvSpPr>
          <p:cNvPr id="13" name="テキスト ボックス 12"/>
          <p:cNvSpPr txBox="1"/>
          <p:nvPr/>
        </p:nvSpPr>
        <p:spPr>
          <a:xfrm>
            <a:off x="3402050" y="3158970"/>
            <a:ext cx="1620000" cy="39600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400" dirty="0" smtClean="0">
                <a:solidFill>
                  <a:srgbClr val="FFFF66"/>
                </a:solidFill>
              </a:rPr>
              <a:t>Aluminum bellows chamber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930470" y="3126972"/>
            <a:ext cx="1872000" cy="437043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400" dirty="0" smtClean="0">
                <a:solidFill>
                  <a:srgbClr val="FFFF66"/>
                </a:solidFill>
              </a:rPr>
              <a:t>Measurement of RF properties (S</a:t>
            </a:r>
            <a:r>
              <a:rPr lang="en-US" altLang="ja-JP" sz="1400" baseline="-25000" dirty="0" smtClean="0">
                <a:solidFill>
                  <a:srgbClr val="FFFF66"/>
                </a:solidFill>
              </a:rPr>
              <a:t>11</a:t>
            </a:r>
            <a:r>
              <a:rPr lang="en-US" altLang="ja-JP" sz="1400" dirty="0" smtClean="0">
                <a:solidFill>
                  <a:srgbClr val="FFFF66"/>
                </a:solidFill>
              </a:rPr>
              <a:t>, S</a:t>
            </a:r>
            <a:r>
              <a:rPr lang="en-US" altLang="ja-JP" sz="1400" baseline="-25000" dirty="0" smtClean="0">
                <a:solidFill>
                  <a:srgbClr val="FFFF66"/>
                </a:solidFill>
              </a:rPr>
              <a:t>12</a:t>
            </a:r>
            <a:r>
              <a:rPr lang="en-US" altLang="ja-JP" sz="1400" dirty="0" smtClean="0">
                <a:solidFill>
                  <a:srgbClr val="FFFF66"/>
                </a:solidFill>
              </a:rPr>
              <a:t>)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57165" y="5949280"/>
            <a:ext cx="2918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6600"/>
                </a:solidFill>
              </a:rPr>
              <a:t>(Thank to T.</a:t>
            </a:r>
            <a:r>
              <a:rPr lang="ja-JP" altLang="en-US" sz="1400" dirty="0" smtClean="0">
                <a:solidFill>
                  <a:srgbClr val="006600"/>
                </a:solidFill>
              </a:rPr>
              <a:t> </a:t>
            </a:r>
            <a:r>
              <a:rPr kumimoji="1" lang="en-US" altLang="ja-JP" sz="1400" dirty="0" smtClean="0">
                <a:solidFill>
                  <a:srgbClr val="006600"/>
                </a:solidFill>
              </a:rPr>
              <a:t>Abe, KEKB RF group)</a:t>
            </a:r>
            <a:endParaRPr kumimoji="1" lang="ja-JP" altLang="en-US" sz="14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Present status and plans</a:t>
            </a:r>
            <a:r>
              <a:rPr lang="en-US" altLang="ja-JP" sz="2800" dirty="0" smtClean="0"/>
              <a:t>_8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072494" cy="57990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ja-JP" dirty="0" smtClean="0"/>
              <a:t>Remained beam pipes [fixed plan]</a:t>
            </a:r>
            <a:endParaRPr lang="en-US" altLang="ja-JP" sz="1800" dirty="0" smtClean="0"/>
          </a:p>
          <a:p>
            <a:pPr lvl="1">
              <a:spcBef>
                <a:spcPts val="0"/>
              </a:spcBef>
              <a:defRPr/>
            </a:pPr>
            <a:r>
              <a:rPr lang="en-US" altLang="ja-JP" b="1" dirty="0" smtClean="0"/>
              <a:t>Tsukuba straight sections </a:t>
            </a:r>
            <a:r>
              <a:rPr lang="en-US" altLang="ja-JP" dirty="0" smtClean="0"/>
              <a:t>incl. </a:t>
            </a:r>
            <a:r>
              <a:rPr lang="en-US" altLang="ja-JP" b="1" dirty="0" smtClean="0"/>
              <a:t>local correction sections</a:t>
            </a:r>
            <a:r>
              <a:rPr lang="en-US" altLang="ja-JP" dirty="0" smtClean="0"/>
              <a:t>: 165x2 = 330 m (Cu 200 m?) [LER and HER]</a:t>
            </a:r>
          </a:p>
          <a:p>
            <a:pPr lvl="1">
              <a:spcBef>
                <a:spcPts val="0"/>
              </a:spcBef>
              <a:defRPr/>
            </a:pPr>
            <a:r>
              <a:rPr lang="en-US" altLang="ja-JP" b="1" dirty="0" smtClean="0"/>
              <a:t>Fuji cross sections </a:t>
            </a:r>
            <a:r>
              <a:rPr lang="en-US" altLang="ja-JP" dirty="0" smtClean="0"/>
              <a:t>[LER]: 7 m [LER]: 11 m [HER]</a:t>
            </a:r>
          </a:p>
          <a:p>
            <a:pPr lvl="1">
              <a:spcBef>
                <a:spcPts val="0"/>
              </a:spcBef>
              <a:defRPr/>
            </a:pPr>
            <a:r>
              <a:rPr lang="en-US" altLang="ja-JP" b="1" dirty="0" smtClean="0"/>
              <a:t>HER Wiggler sections</a:t>
            </a:r>
            <a:r>
              <a:rPr lang="en-US" altLang="ja-JP" dirty="0" smtClean="0"/>
              <a:t>: 121 m</a:t>
            </a:r>
          </a:p>
          <a:p>
            <a:pPr lvl="1">
              <a:spcBef>
                <a:spcPts val="0"/>
              </a:spcBef>
              <a:defRPr/>
            </a:pPr>
            <a:r>
              <a:rPr lang="en-US" altLang="ja-JP" b="1" dirty="0" smtClean="0"/>
              <a:t>Special beam pipes</a:t>
            </a:r>
            <a:r>
              <a:rPr lang="en-US" altLang="ja-JP" dirty="0" smtClean="0"/>
              <a:t>, ex. Tapered beam pipe, dump chambers, X-ray monitor chambers [LER and HER]</a:t>
            </a:r>
          </a:p>
          <a:p>
            <a:pPr lvl="1">
              <a:spcBef>
                <a:spcPts val="0"/>
              </a:spcBef>
              <a:defRPr/>
            </a:pPr>
            <a:r>
              <a:rPr lang="en-US" altLang="ja-JP" b="1" dirty="0" smtClean="0"/>
              <a:t>IR beam pipe </a:t>
            </a:r>
            <a:r>
              <a:rPr lang="en-US" altLang="ja-JP" dirty="0" smtClean="0"/>
              <a:t>[HER and LER]</a:t>
            </a:r>
          </a:p>
          <a:p>
            <a:pPr lvl="1">
              <a:spcBef>
                <a:spcPts val="0"/>
              </a:spcBef>
              <a:defRPr/>
            </a:pP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For ARES cavities (Fuji, Nikko, Oho): 182 m</a:t>
            </a:r>
          </a:p>
          <a:p>
            <a:pPr lvl="0">
              <a:spcBef>
                <a:spcPts val="0"/>
              </a:spcBef>
              <a:defRPr/>
            </a:pPr>
            <a:r>
              <a:rPr lang="en-US" altLang="ja-JP" b="0" dirty="0" smtClean="0"/>
              <a:t>Manufacturing of these chambers will start soon.</a:t>
            </a:r>
          </a:p>
          <a:p>
            <a:pPr lvl="0">
              <a:spcBef>
                <a:spcPts val="600"/>
              </a:spcBef>
              <a:defRPr/>
            </a:pPr>
            <a:r>
              <a:rPr lang="en-US" altLang="ja-JP" b="0" dirty="0" smtClean="0"/>
              <a:t>Design of special chambers, such as injection chambers, dump chambers, X-ray monitor chambers, will also start soon.</a:t>
            </a:r>
          </a:p>
          <a:p>
            <a:pPr lvl="1">
              <a:spcBef>
                <a:spcPts val="0"/>
              </a:spcBef>
              <a:defRPr/>
            </a:pPr>
            <a:endParaRPr lang="ja-JP" altLang="en-US" dirty="0" smtClean="0"/>
          </a:p>
          <a:p>
            <a:pPr>
              <a:spcBef>
                <a:spcPts val="0"/>
              </a:spcBef>
            </a:pPr>
            <a:endParaRPr lang="en-US" altLang="ja-JP" sz="2200" dirty="0" smtClean="0"/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31</a:t>
            </a:fld>
            <a:endParaRPr lang="en-US" altLang="ja-JP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Present status and plans</a:t>
            </a:r>
            <a:r>
              <a:rPr lang="en-US" altLang="ja-JP" sz="2800" dirty="0" smtClean="0"/>
              <a:t>_9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072494" cy="579907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200"/>
              </a:spcBef>
            </a:pPr>
            <a:r>
              <a:rPr lang="en-US" altLang="ja-JP" sz="2200" dirty="0" smtClean="0"/>
              <a:t>Beam pipe manufacturing time schedule (preliminary)</a:t>
            </a: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32</a:t>
            </a:fld>
            <a:endParaRPr lang="en-US" altLang="ja-JP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graphicFrame>
        <p:nvGraphicFramePr>
          <p:cNvPr id="1043" name="Object 19"/>
          <p:cNvGraphicFramePr>
            <a:graphicFrameLocks noChangeAspect="1"/>
          </p:cNvGraphicFramePr>
          <p:nvPr/>
        </p:nvGraphicFramePr>
        <p:xfrm>
          <a:off x="792163" y="1616993"/>
          <a:ext cx="7977187" cy="4332287"/>
        </p:xfrm>
        <a:graphic>
          <a:graphicData uri="http://schemas.openxmlformats.org/presentationml/2006/ole">
            <p:oleObj spid="_x0000_s1043" name="ワークシート" r:id="rId3" imgW="9505984" imgH="5162653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Present status and plans</a:t>
            </a:r>
            <a:r>
              <a:rPr lang="en-US" altLang="ja-JP" sz="2800" dirty="0" smtClean="0"/>
              <a:t>_10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072494" cy="579907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Pre-baking and </a:t>
            </a:r>
            <a:r>
              <a:rPr lang="en-US" altLang="ja-JP" dirty="0" err="1" smtClean="0"/>
              <a:t>TiN</a:t>
            </a:r>
            <a:r>
              <a:rPr lang="en-US" altLang="ja-JP" dirty="0" smtClean="0"/>
              <a:t> coating in KEK</a:t>
            </a:r>
            <a:endParaRPr lang="en-US" altLang="ja-JP" sz="1800" dirty="0" smtClean="0"/>
          </a:p>
          <a:p>
            <a:pPr lvl="1">
              <a:lnSpc>
                <a:spcPct val="95000"/>
              </a:lnSpc>
              <a:spcBef>
                <a:spcPts val="0"/>
              </a:spcBef>
              <a:defRPr/>
            </a:pPr>
            <a:r>
              <a:rPr lang="en-US" altLang="ja-JP" dirty="0" smtClean="0"/>
              <a:t>Workflow of beam pipe assembly</a:t>
            </a:r>
          </a:p>
          <a:p>
            <a:pPr lvl="2">
              <a:lnSpc>
                <a:spcPct val="95000"/>
              </a:lnSpc>
              <a:spcBef>
                <a:spcPts val="0"/>
              </a:spcBef>
              <a:defRPr/>
            </a:pPr>
            <a:r>
              <a:rPr lang="en-US" altLang="ja-JP" dirty="0" smtClean="0"/>
              <a:t>Transfer of beam pipes to OHO experimental hall.</a:t>
            </a:r>
          </a:p>
          <a:p>
            <a:pPr lvl="2">
              <a:lnSpc>
                <a:spcPct val="95000"/>
              </a:lnSpc>
              <a:spcBef>
                <a:spcPts val="0"/>
              </a:spcBef>
              <a:defRPr/>
            </a:pPr>
            <a:r>
              <a:rPr lang="en-US" altLang="ja-JP" b="1" dirty="0" err="1" smtClean="0"/>
              <a:t>TiN</a:t>
            </a:r>
            <a:r>
              <a:rPr lang="en-US" altLang="ja-JP" b="1" dirty="0" smtClean="0"/>
              <a:t> coating </a:t>
            </a:r>
          </a:p>
          <a:p>
            <a:pPr lvl="2">
              <a:lnSpc>
                <a:spcPct val="95000"/>
              </a:lnSpc>
              <a:spcBef>
                <a:spcPts val="0"/>
              </a:spcBef>
              <a:defRPr/>
            </a:pPr>
            <a:r>
              <a:rPr lang="en-US" altLang="ja-JP" dirty="0" smtClean="0"/>
              <a:t>Assembly of NEG pumps</a:t>
            </a:r>
          </a:p>
          <a:p>
            <a:pPr lvl="2">
              <a:lnSpc>
                <a:spcPct val="95000"/>
              </a:lnSpc>
              <a:spcBef>
                <a:spcPts val="0"/>
              </a:spcBef>
              <a:defRPr/>
            </a:pPr>
            <a:r>
              <a:rPr lang="en-US" altLang="ja-JP" dirty="0" smtClean="0"/>
              <a:t>Prebaking (150</a:t>
            </a:r>
            <a:r>
              <a:rPr lang="en-US" altLang="ja-JP" dirty="0" smtClean="0">
                <a:sym typeface="Symbol"/>
              </a:rPr>
              <a:t></a:t>
            </a:r>
            <a:r>
              <a:rPr lang="en-US" altLang="ja-JP" dirty="0" smtClean="0"/>
              <a:t>C 24 hours)</a:t>
            </a:r>
          </a:p>
          <a:p>
            <a:pPr lvl="2">
              <a:lnSpc>
                <a:spcPct val="95000"/>
              </a:lnSpc>
              <a:spcBef>
                <a:spcPts val="0"/>
              </a:spcBef>
              <a:defRPr/>
            </a:pPr>
            <a:r>
              <a:rPr lang="en-US" altLang="ja-JP" dirty="0" smtClean="0"/>
              <a:t>N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 filling</a:t>
            </a:r>
          </a:p>
          <a:p>
            <a:pPr lvl="2">
              <a:lnSpc>
                <a:spcPct val="95000"/>
              </a:lnSpc>
              <a:spcBef>
                <a:spcPts val="0"/>
              </a:spcBef>
              <a:defRPr/>
            </a:pPr>
            <a:r>
              <a:rPr lang="en-US" altLang="ja-JP" dirty="0" smtClean="0"/>
              <a:t>Transfer of beam pipes to reservation area, or into tunnel.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defRPr/>
            </a:pPr>
            <a:r>
              <a:rPr lang="en-US" altLang="ja-JP" dirty="0" err="1" smtClean="0"/>
              <a:t>TiN</a:t>
            </a:r>
            <a:r>
              <a:rPr lang="en-US" altLang="ja-JP" dirty="0" smtClean="0"/>
              <a:t> coating</a:t>
            </a:r>
          </a:p>
          <a:p>
            <a:pPr lvl="2">
              <a:lnSpc>
                <a:spcPct val="95000"/>
              </a:lnSpc>
              <a:spcBef>
                <a:spcPts val="0"/>
              </a:spcBef>
              <a:defRPr/>
            </a:pPr>
            <a:r>
              <a:rPr lang="en-US" altLang="ja-JP" dirty="0" smtClean="0"/>
              <a:t>5 sets for Q and S beam pipe, and 2 sets for B beam pipe.</a:t>
            </a:r>
          </a:p>
          <a:p>
            <a:pPr lvl="2">
              <a:lnSpc>
                <a:spcPct val="95000"/>
              </a:lnSpc>
              <a:spcBef>
                <a:spcPts val="0"/>
              </a:spcBef>
              <a:defRPr/>
            </a:pPr>
            <a:r>
              <a:rPr lang="en-US" altLang="ja-JP" dirty="0" smtClean="0"/>
              <a:t>One coating process will take 4~5 days.</a:t>
            </a:r>
          </a:p>
          <a:p>
            <a:pPr lvl="2">
              <a:lnSpc>
                <a:spcPct val="95000"/>
              </a:lnSpc>
              <a:spcBef>
                <a:spcPts val="0"/>
              </a:spcBef>
              <a:defRPr/>
            </a:pPr>
            <a:r>
              <a:rPr lang="en-US" altLang="ja-JP" dirty="0" smtClean="0"/>
              <a:t>Coating for 800 beam pipes (arc section) will take </a:t>
            </a:r>
            <a:r>
              <a:rPr lang="en-US" altLang="ja-JP" dirty="0" smtClean="0">
                <a:solidFill>
                  <a:srgbClr val="FF0000"/>
                </a:solidFill>
              </a:rPr>
              <a:t>~1.5 years</a:t>
            </a:r>
            <a:r>
              <a:rPr lang="en-US" altLang="ja-JP" dirty="0" smtClean="0"/>
              <a:t>.</a:t>
            </a:r>
            <a:endParaRPr lang="ja-JP" altLang="en-US" dirty="0" smtClean="0"/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33</a:t>
            </a:fld>
            <a:endParaRPr lang="en-US" altLang="ja-JP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graphicFrame>
        <p:nvGraphicFramePr>
          <p:cNvPr id="11" name="表 10"/>
          <p:cNvGraphicFramePr>
            <a:graphicFrameLocks noGrp="1"/>
          </p:cNvGraphicFramePr>
          <p:nvPr/>
        </p:nvGraphicFramePr>
        <p:xfrm>
          <a:off x="1547664" y="4293096"/>
          <a:ext cx="7128792" cy="193473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91099"/>
                <a:gridCol w="891099"/>
                <a:gridCol w="891099"/>
                <a:gridCol w="891099"/>
                <a:gridCol w="891099"/>
                <a:gridCol w="891099"/>
                <a:gridCol w="891099"/>
                <a:gridCol w="891099"/>
              </a:tblGrid>
              <a:tr h="332439"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Arial" pitchFamily="34" charset="0"/>
                          <a:cs typeface="Arial" pitchFamily="34" charset="0"/>
                        </a:rPr>
                        <a:t>SUN</a:t>
                      </a:r>
                      <a:endParaRPr kumimoji="1" lang="ja-JP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Arial" pitchFamily="34" charset="0"/>
                          <a:cs typeface="Arial" pitchFamily="34" charset="0"/>
                        </a:rPr>
                        <a:t>MON</a:t>
                      </a:r>
                      <a:endParaRPr kumimoji="1" lang="ja-JP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Arial" pitchFamily="34" charset="0"/>
                          <a:cs typeface="Arial" pitchFamily="34" charset="0"/>
                        </a:rPr>
                        <a:t>TUE</a:t>
                      </a:r>
                      <a:endParaRPr kumimoji="1" lang="ja-JP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Arial" pitchFamily="34" charset="0"/>
                          <a:cs typeface="Arial" pitchFamily="34" charset="0"/>
                        </a:rPr>
                        <a:t>WED</a:t>
                      </a:r>
                      <a:endParaRPr kumimoji="1" lang="ja-JP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Arial" pitchFamily="34" charset="0"/>
                          <a:cs typeface="Arial" pitchFamily="34" charset="0"/>
                        </a:rPr>
                        <a:t>THU</a:t>
                      </a:r>
                      <a:endParaRPr kumimoji="1" lang="ja-JP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Arial" pitchFamily="34" charset="0"/>
                          <a:cs typeface="Arial" pitchFamily="34" charset="0"/>
                        </a:rPr>
                        <a:t>FRI</a:t>
                      </a:r>
                      <a:endParaRPr kumimoji="1" lang="ja-JP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Arial" pitchFamily="34" charset="0"/>
                          <a:cs typeface="Arial" pitchFamily="34" charset="0"/>
                        </a:rPr>
                        <a:t>SAT</a:t>
                      </a:r>
                      <a:endParaRPr kumimoji="1" lang="ja-JP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63135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Q&amp;S_1</a:t>
                      </a:r>
                      <a:endParaRPr kumimoji="1" lang="ja-JP" alt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04736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Q&amp;S_2</a:t>
                      </a:r>
                      <a:endParaRPr kumimoji="1" lang="ja-JP" alt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04736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Q&amp;S_3</a:t>
                      </a:r>
                      <a:endParaRPr kumimoji="1" lang="ja-JP" alt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04736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B_1</a:t>
                      </a:r>
                      <a:endParaRPr kumimoji="1" lang="ja-JP" alt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3" name="直線矢印コネクタ 12"/>
          <p:cNvCxnSpPr/>
          <p:nvPr/>
        </p:nvCxnSpPr>
        <p:spPr>
          <a:xfrm>
            <a:off x="3348256" y="5149983"/>
            <a:ext cx="935712" cy="1588"/>
          </a:xfrm>
          <a:prstGeom prst="straightConnector1">
            <a:avLst/>
          </a:prstGeom>
          <a:ln w="38100">
            <a:solidFill>
              <a:srgbClr val="008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5076056" y="5438015"/>
            <a:ext cx="187220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6012160" y="5798055"/>
            <a:ext cx="2664296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6876256" y="6086087"/>
            <a:ext cx="1763904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2484160" y="5798055"/>
            <a:ext cx="863704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2483768" y="6086087"/>
            <a:ext cx="1728192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3347864" y="4639074"/>
            <a:ext cx="822661" cy="510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kumimoji="1" lang="en-US" altLang="ja-JP" sz="1600" dirty="0" smtClean="0">
                <a:solidFill>
                  <a:srgbClr val="008000"/>
                </a:solidFill>
              </a:rPr>
              <a:t>Setting</a:t>
            </a:r>
          </a:p>
          <a:p>
            <a:pPr>
              <a:lnSpc>
                <a:spcPct val="85000"/>
              </a:lnSpc>
            </a:pPr>
            <a:r>
              <a:rPr lang="en-US" altLang="ja-JP" sz="1600" dirty="0" smtClean="0">
                <a:solidFill>
                  <a:srgbClr val="008000"/>
                </a:solidFill>
              </a:rPr>
              <a:t>B</a:t>
            </a:r>
            <a:r>
              <a:rPr kumimoji="1" lang="en-US" altLang="ja-JP" sz="1600" dirty="0" smtClean="0">
                <a:solidFill>
                  <a:srgbClr val="008000"/>
                </a:solidFill>
              </a:rPr>
              <a:t>aking</a:t>
            </a:r>
            <a:endParaRPr kumimoji="1" lang="ja-JP" altLang="en-US" sz="1600" dirty="0">
              <a:solidFill>
                <a:srgbClr val="008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237052" y="4770257"/>
            <a:ext cx="12125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>
                <a:solidFill>
                  <a:srgbClr val="FF0000"/>
                </a:solidFill>
              </a:rPr>
              <a:t>TiN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 coating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724128" y="4760965"/>
            <a:ext cx="1515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</a:rPr>
              <a:t>Disassembling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4283968" y="5149983"/>
            <a:ext cx="1728192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6012160" y="5149983"/>
            <a:ext cx="864096" cy="1588"/>
          </a:xfrm>
          <a:prstGeom prst="straightConnector1">
            <a:avLst/>
          </a:prstGeom>
          <a:ln w="38100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>
            <a:off x="4139952" y="5438015"/>
            <a:ext cx="935712" cy="1588"/>
          </a:xfrm>
          <a:prstGeom prst="straightConnector1">
            <a:avLst/>
          </a:prstGeom>
          <a:ln w="38100">
            <a:solidFill>
              <a:srgbClr val="008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6948264" y="5438015"/>
            <a:ext cx="864096" cy="1588"/>
          </a:xfrm>
          <a:prstGeom prst="straightConnector1">
            <a:avLst/>
          </a:prstGeom>
          <a:ln w="38100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5076056" y="5798055"/>
            <a:ext cx="935712" cy="1588"/>
          </a:xfrm>
          <a:prstGeom prst="straightConnector1">
            <a:avLst/>
          </a:prstGeom>
          <a:ln w="38100">
            <a:solidFill>
              <a:srgbClr val="008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>
            <a:off x="3347864" y="5798055"/>
            <a:ext cx="864096" cy="1588"/>
          </a:xfrm>
          <a:prstGeom prst="straightConnector1">
            <a:avLst/>
          </a:prstGeom>
          <a:ln w="38100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>
            <a:off x="6012160" y="6086087"/>
            <a:ext cx="935712" cy="1588"/>
          </a:xfrm>
          <a:prstGeom prst="straightConnector1">
            <a:avLst/>
          </a:prstGeom>
          <a:ln w="38100">
            <a:solidFill>
              <a:srgbClr val="008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>
            <a:off x="4211960" y="6086087"/>
            <a:ext cx="864096" cy="1588"/>
          </a:xfrm>
          <a:prstGeom prst="straightConnector1">
            <a:avLst/>
          </a:prstGeom>
          <a:ln w="38100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6804248" y="6158095"/>
            <a:ext cx="2175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6600"/>
                </a:solidFill>
              </a:rPr>
              <a:t>(by K. </a:t>
            </a:r>
            <a:r>
              <a:rPr lang="en-US" altLang="ja-JP" sz="1400" dirty="0" smtClean="0">
                <a:solidFill>
                  <a:srgbClr val="006600"/>
                </a:solidFill>
              </a:rPr>
              <a:t>Shibata, M. </a:t>
            </a:r>
            <a:r>
              <a:rPr lang="en-US" altLang="ja-JP" sz="1400" dirty="0" err="1" smtClean="0">
                <a:solidFill>
                  <a:srgbClr val="006600"/>
                </a:solidFill>
              </a:rPr>
              <a:t>Shirai</a:t>
            </a:r>
            <a:r>
              <a:rPr lang="en-US" altLang="ja-JP" sz="1400" dirty="0" smtClean="0">
                <a:solidFill>
                  <a:srgbClr val="006600"/>
                </a:solidFill>
              </a:rPr>
              <a:t>)</a:t>
            </a:r>
            <a:endParaRPr kumimoji="1" lang="ja-JP" altLang="en-US" sz="14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Present status and plans</a:t>
            </a:r>
            <a:r>
              <a:rPr lang="en-US" altLang="ja-JP" sz="2800" dirty="0" smtClean="0"/>
              <a:t>_11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072494" cy="579907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200"/>
              </a:spcBef>
            </a:pPr>
            <a:r>
              <a:rPr lang="en-US" altLang="ja-JP" dirty="0" smtClean="0"/>
              <a:t>Pre-baking and </a:t>
            </a:r>
            <a:r>
              <a:rPr lang="en-US" altLang="ja-JP" dirty="0" err="1" smtClean="0"/>
              <a:t>TiN</a:t>
            </a:r>
            <a:r>
              <a:rPr lang="en-US" altLang="ja-JP" dirty="0" smtClean="0"/>
              <a:t> coating facility in KEK</a:t>
            </a:r>
            <a:endParaRPr lang="en-US" altLang="ja-JP" sz="1800" dirty="0" smtClean="0"/>
          </a:p>
          <a:p>
            <a:pPr lvl="1">
              <a:defRPr/>
            </a:pPr>
            <a:r>
              <a:rPr lang="en-US" altLang="ja-JP" dirty="0" smtClean="0"/>
              <a:t>The facility will be set up in autumn at OHO experimental hall this year.</a:t>
            </a:r>
          </a:p>
          <a:p>
            <a:pPr lvl="1">
              <a:defRPr/>
            </a:pPr>
            <a:r>
              <a:rPr lang="en-US" altLang="ja-JP" dirty="0" smtClean="0"/>
              <a:t>Three floors</a:t>
            </a:r>
            <a:endParaRPr lang="ja-JP" altLang="en-US" dirty="0" smtClean="0"/>
          </a:p>
          <a:p>
            <a:pPr>
              <a:lnSpc>
                <a:spcPct val="95000"/>
              </a:lnSpc>
              <a:spcBef>
                <a:spcPts val="200"/>
              </a:spcBef>
            </a:pPr>
            <a:endParaRPr lang="en-US" altLang="ja-JP" sz="2200" dirty="0" smtClean="0"/>
          </a:p>
        </p:txBody>
      </p:sp>
      <p:sp>
        <p:nvSpPr>
          <p:cNvPr id="9" name="日付プレースホル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34</a:t>
            </a:fld>
            <a:endParaRPr lang="en-US" altLang="ja-JP"/>
          </a:p>
        </p:txBody>
      </p:sp>
      <p:sp>
        <p:nvSpPr>
          <p:cNvPr id="11" name="フッター プレースホル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pic>
        <p:nvPicPr>
          <p:cNvPr id="82946" name="Picture 2" descr="C:\Users\suetsugu\Desktop\AssemblyTest.jpg"/>
          <p:cNvPicPr>
            <a:picLocks noChangeAspect="1" noChangeArrowheads="1"/>
          </p:cNvPicPr>
          <p:nvPr/>
        </p:nvPicPr>
        <p:blipFill>
          <a:blip r:embed="rId2" cstate="print"/>
          <a:srcRect l="6488"/>
          <a:stretch>
            <a:fillRect/>
          </a:stretch>
        </p:blipFill>
        <p:spPr bwMode="auto">
          <a:xfrm>
            <a:off x="1403648" y="2420888"/>
            <a:ext cx="7128792" cy="3816424"/>
          </a:xfrm>
          <a:prstGeom prst="rect">
            <a:avLst/>
          </a:prstGeom>
          <a:noFill/>
        </p:spPr>
      </p:pic>
      <p:sp>
        <p:nvSpPr>
          <p:cNvPr id="12" name="テキスト ボックス 11"/>
          <p:cNvSpPr txBox="1"/>
          <p:nvPr/>
        </p:nvSpPr>
        <p:spPr>
          <a:xfrm>
            <a:off x="6228184" y="206084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6600"/>
                </a:solidFill>
              </a:rPr>
              <a:t>(by H. </a:t>
            </a:r>
            <a:r>
              <a:rPr kumimoji="1" lang="en-US" altLang="ja-JP" dirty="0" err="1" smtClean="0">
                <a:solidFill>
                  <a:srgbClr val="006600"/>
                </a:solidFill>
              </a:rPr>
              <a:t>Hisamatsu</a:t>
            </a:r>
            <a:r>
              <a:rPr kumimoji="1" lang="en-US" altLang="ja-JP" dirty="0" smtClean="0">
                <a:solidFill>
                  <a:srgbClr val="006600"/>
                </a:solidFill>
              </a:rPr>
              <a:t>)</a:t>
            </a:r>
            <a:endParaRPr kumimoji="1" lang="ja-JP" altLang="en-US" dirty="0">
              <a:solidFill>
                <a:srgbClr val="0066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11960" y="2564904"/>
            <a:ext cx="2081724" cy="221599"/>
          </a:xfrm>
          <a:prstGeom prst="rect">
            <a:avLst/>
          </a:prstGeom>
          <a:solidFill>
            <a:srgbClr val="006600">
              <a:alpha val="49804"/>
            </a:srgbClr>
          </a:solidFill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kumimoji="1" lang="en-US" altLang="ja-JP" sz="1200" dirty="0" err="1" smtClean="0">
                <a:solidFill>
                  <a:srgbClr val="FFFF00"/>
                </a:solidFill>
              </a:rPr>
              <a:t>TiN</a:t>
            </a:r>
            <a:r>
              <a:rPr kumimoji="1" lang="en-US" altLang="ja-JP" sz="1200" dirty="0" smtClean="0">
                <a:solidFill>
                  <a:srgbClr val="FFFF00"/>
                </a:solidFill>
              </a:rPr>
              <a:t> coating for B beam pipe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660232" y="4581128"/>
            <a:ext cx="1399742" cy="243143"/>
          </a:xfrm>
          <a:prstGeom prst="rect">
            <a:avLst/>
          </a:prstGeom>
          <a:solidFill>
            <a:srgbClr val="006600">
              <a:alpha val="49804"/>
            </a:srgbClr>
          </a:solidFill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kumimoji="1" lang="en-US" altLang="ja-JP" sz="1400" dirty="0" smtClean="0">
                <a:solidFill>
                  <a:srgbClr val="FFFF00"/>
                </a:solidFill>
              </a:rPr>
              <a:t>Baking stations</a:t>
            </a:r>
            <a:endParaRPr kumimoji="1" lang="ja-JP" altLang="en-US" sz="1400" dirty="0">
              <a:solidFill>
                <a:srgbClr val="FFFF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619672" y="4077072"/>
            <a:ext cx="2288512" cy="224357"/>
          </a:xfrm>
          <a:prstGeom prst="rect">
            <a:avLst/>
          </a:prstGeom>
          <a:solidFill>
            <a:srgbClr val="006600">
              <a:alpha val="49804"/>
            </a:srgbClr>
          </a:solidFill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kumimoji="1" lang="en-US" altLang="ja-JP" sz="1200" dirty="0" err="1" smtClean="0">
                <a:solidFill>
                  <a:srgbClr val="FFFF00"/>
                </a:solidFill>
              </a:rPr>
              <a:t>TiN</a:t>
            </a:r>
            <a:r>
              <a:rPr kumimoji="1" lang="en-US" altLang="ja-JP" sz="1200" dirty="0" smtClean="0">
                <a:solidFill>
                  <a:srgbClr val="FFFF00"/>
                </a:solidFill>
              </a:rPr>
              <a:t> coating for S, Q beam </a:t>
            </a:r>
            <a:r>
              <a:rPr lang="en-US" altLang="ja-JP" sz="1200" dirty="0" smtClean="0">
                <a:solidFill>
                  <a:srgbClr val="FFFF00"/>
                </a:solidFill>
              </a:rPr>
              <a:t>pipe</a:t>
            </a:r>
          </a:p>
        </p:txBody>
      </p:sp>
      <p:cxnSp>
        <p:nvCxnSpPr>
          <p:cNvPr id="18" name="直線矢印コネクタ 17"/>
          <p:cNvCxnSpPr/>
          <p:nvPr/>
        </p:nvCxnSpPr>
        <p:spPr>
          <a:xfrm rot="5400000">
            <a:off x="4860032" y="2852936"/>
            <a:ext cx="504056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2699792" y="4365104"/>
            <a:ext cx="504056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rot="5400000" flipH="1">
            <a:off x="6996608" y="4172744"/>
            <a:ext cx="531175" cy="3398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262490" cy="5260427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ts val="800"/>
              </a:spcBef>
            </a:pPr>
            <a:r>
              <a:rPr lang="en-US" altLang="ja-JP" dirty="0" smtClean="0"/>
              <a:t>Upgrade of the vacuum system for Super-KEKB has started.</a:t>
            </a:r>
          </a:p>
          <a:p>
            <a:pPr lvl="1">
              <a:lnSpc>
                <a:spcPct val="85000"/>
              </a:lnSpc>
              <a:spcBef>
                <a:spcPts val="800"/>
              </a:spcBef>
            </a:pPr>
            <a:r>
              <a:rPr lang="en-US" altLang="ja-JP" sz="2200" dirty="0" smtClean="0"/>
              <a:t>The design basically continues the policy in KEKB, introducing new ideas.</a:t>
            </a:r>
          </a:p>
          <a:p>
            <a:pPr lvl="1">
              <a:lnSpc>
                <a:spcPct val="85000"/>
              </a:lnSpc>
              <a:spcBef>
                <a:spcPts val="800"/>
              </a:spcBef>
            </a:pPr>
            <a:r>
              <a:rPr lang="en-US" altLang="ja-JP" sz="2200" dirty="0" smtClean="0"/>
              <a:t>Most of designs and R&amp;Ds for key components have finished.</a:t>
            </a:r>
          </a:p>
          <a:p>
            <a:pPr lvl="2">
              <a:lnSpc>
                <a:spcPct val="85000"/>
              </a:lnSpc>
              <a:spcBef>
                <a:spcPts val="800"/>
              </a:spcBef>
            </a:pPr>
            <a:r>
              <a:rPr lang="en-US" altLang="ja-JP" sz="2000" dirty="0" smtClean="0"/>
              <a:t>Aluminum-alloy beam pipe is now adopted for LER.</a:t>
            </a:r>
          </a:p>
          <a:p>
            <a:pPr lvl="2">
              <a:lnSpc>
                <a:spcPct val="85000"/>
              </a:lnSpc>
              <a:spcBef>
                <a:spcPts val="800"/>
              </a:spcBef>
            </a:pPr>
            <a:r>
              <a:rPr lang="en-US" altLang="ja-JP" sz="2000" dirty="0" smtClean="0"/>
              <a:t>More powerful countermeasures against EC effects are embedded especially in dipole magnets.</a:t>
            </a:r>
          </a:p>
          <a:p>
            <a:pPr lvl="2">
              <a:lnSpc>
                <a:spcPct val="85000"/>
              </a:lnSpc>
              <a:spcBef>
                <a:spcPts val="800"/>
              </a:spcBef>
            </a:pPr>
            <a:r>
              <a:rPr lang="en-US" altLang="ja-JP" sz="2000" dirty="0" smtClean="0"/>
              <a:t>Further studies are required for movable masks.</a:t>
            </a:r>
          </a:p>
          <a:p>
            <a:pPr lvl="2">
              <a:lnSpc>
                <a:spcPct val="85000"/>
              </a:lnSpc>
              <a:spcBef>
                <a:spcPts val="800"/>
              </a:spcBef>
            </a:pPr>
            <a:r>
              <a:rPr lang="en-US" altLang="ja-JP" sz="2000" dirty="0" smtClean="0"/>
              <a:t>Baking and </a:t>
            </a:r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 coating facilities will be ready this year.</a:t>
            </a:r>
          </a:p>
          <a:p>
            <a:pPr lvl="1">
              <a:lnSpc>
                <a:spcPct val="85000"/>
              </a:lnSpc>
              <a:spcBef>
                <a:spcPts val="800"/>
              </a:spcBef>
            </a:pPr>
            <a:r>
              <a:rPr lang="en-US" altLang="ja-JP" sz="2200" dirty="0" smtClean="0"/>
              <a:t>Manufacturing of beam pipes and bellows chambers for LER wiggler sections had started last year.</a:t>
            </a:r>
          </a:p>
          <a:p>
            <a:pPr lvl="1">
              <a:lnSpc>
                <a:spcPct val="85000"/>
              </a:lnSpc>
              <a:spcBef>
                <a:spcPts val="800"/>
              </a:spcBef>
            </a:pPr>
            <a:r>
              <a:rPr lang="en-US" altLang="ja-JP" sz="2200" dirty="0" smtClean="0"/>
              <a:t>For LER arc and straight sections, It will start this year.</a:t>
            </a:r>
          </a:p>
          <a:p>
            <a:pPr lvl="1">
              <a:lnSpc>
                <a:spcPct val="85000"/>
              </a:lnSpc>
              <a:spcBef>
                <a:spcPts val="800"/>
              </a:spcBef>
            </a:pPr>
            <a:r>
              <a:rPr lang="en-US" altLang="ja-JP" sz="2200" dirty="0" smtClean="0"/>
              <a:t>Remained parts of LER and HER will follows.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35</a:t>
            </a:fld>
            <a:endParaRPr lang="en-US" altLang="ja-JP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91580" y="2996952"/>
            <a:ext cx="8010890" cy="1660027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300"/>
              </a:spcBef>
              <a:buNone/>
            </a:pPr>
            <a:r>
              <a:rPr lang="en-US" altLang="ja-JP" sz="4400" dirty="0" smtClean="0">
                <a:solidFill>
                  <a:schemeClr val="bg1">
                    <a:lumMod val="50000"/>
                  </a:schemeClr>
                </a:solidFill>
              </a:rPr>
              <a:t>Thank you for your attention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36</a:t>
            </a:fld>
            <a:endParaRPr lang="en-US" altLang="ja-JP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Movable Mask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3568" y="904878"/>
            <a:ext cx="8066731" cy="768928"/>
          </a:xfrm>
        </p:spPr>
        <p:txBody>
          <a:bodyPr/>
          <a:lstStyle/>
          <a:p>
            <a:r>
              <a:rPr kumimoji="1" lang="en-US" altLang="ja-JP" dirty="0" smtClean="0"/>
              <a:t>Possible mask locations and beam parameters</a:t>
            </a:r>
            <a:r>
              <a:rPr lang="ja-JP" altLang="en-US" dirty="0" smtClean="0"/>
              <a:t> </a:t>
            </a:r>
            <a:r>
              <a:rPr lang="en-US" altLang="ja-JP" dirty="0" smtClean="0"/>
              <a:t>(Y. Ohnishi)</a:t>
            </a:r>
            <a:endParaRPr kumimoji="1" lang="en-US" altLang="ja-JP" dirty="0" smtClean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37</a:t>
            </a:fld>
            <a:endParaRPr lang="en-US" altLang="ja-JP"/>
          </a:p>
        </p:txBody>
      </p:sp>
      <p:pic>
        <p:nvPicPr>
          <p:cNvPr id="7" name="図 6" descr="mask.png"/>
          <p:cNvPicPr>
            <a:picLocks noChangeAspect="1"/>
          </p:cNvPicPr>
          <p:nvPr/>
        </p:nvPicPr>
        <p:blipFill>
          <a:blip r:embed="rId2" cstate="print"/>
          <a:srcRect l="2745" t="11938" r="2745" b="11282"/>
          <a:stretch>
            <a:fillRect/>
          </a:stretch>
        </p:blipFill>
        <p:spPr>
          <a:xfrm>
            <a:off x="1286635" y="1673805"/>
            <a:ext cx="7200800" cy="4387988"/>
          </a:xfrm>
          <a:prstGeom prst="rect">
            <a:avLst/>
          </a:prstGeom>
        </p:spPr>
      </p:pic>
      <p:sp>
        <p:nvSpPr>
          <p:cNvPr id="8" name="円/楕円 7"/>
          <p:cNvSpPr/>
          <p:nvPr/>
        </p:nvSpPr>
        <p:spPr>
          <a:xfrm>
            <a:off x="3536885" y="3383995"/>
            <a:ext cx="945105" cy="4232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5652120" y="3429000"/>
            <a:ext cx="945105" cy="4232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572000" y="5544235"/>
            <a:ext cx="945105" cy="4232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6687235" y="5544235"/>
            <a:ext cx="945105" cy="4232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157065" y="6039290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*Non-linear collimation scheme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362310" y="171881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*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92080" y="171881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*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 bwMode="gray">
          <a:xfrm>
            <a:off x="1376645" y="2168859"/>
            <a:ext cx="7020780" cy="1665185"/>
          </a:xfrm>
          <a:prstGeom prst="rect">
            <a:avLst/>
          </a:prstGeom>
          <a:solidFill>
            <a:srgbClr val="66FF99">
              <a:alpha val="25098"/>
            </a:srgbClr>
          </a:solidFill>
          <a:ln w="9525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kumimoji="1" lang="ja-JP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 bwMode="gray">
          <a:xfrm>
            <a:off x="1376645" y="3834045"/>
            <a:ext cx="7020780" cy="2115235"/>
          </a:xfrm>
          <a:prstGeom prst="rect">
            <a:avLst/>
          </a:prstGeom>
          <a:solidFill>
            <a:srgbClr val="FF00FF">
              <a:alpha val="18824"/>
            </a:srgbClr>
          </a:solidFill>
          <a:ln w="9525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kumimoji="1" lang="ja-JP" alt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CSR (LER)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3568" y="904877"/>
            <a:ext cx="8066731" cy="543903"/>
          </a:xfrm>
        </p:spPr>
        <p:txBody>
          <a:bodyPr/>
          <a:lstStyle/>
          <a:p>
            <a:r>
              <a:rPr lang="en-US" altLang="ja-JP" dirty="0" smtClean="0"/>
              <a:t>Microwave Instability (H. Ikeda, K. </a:t>
            </a:r>
            <a:r>
              <a:rPr lang="en-US" altLang="ja-JP" dirty="0" err="1" smtClean="0"/>
              <a:t>Oide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For </a:t>
            </a:r>
            <a:r>
              <a:rPr lang="en-US" altLang="ja-JP" dirty="0" err="1" smtClean="0">
                <a:latin typeface="Symbol" pitchFamily="18" charset="2"/>
              </a:rPr>
              <a:t>s</a:t>
            </a:r>
            <a:r>
              <a:rPr lang="en-US" altLang="ja-JP" baseline="-25000" dirty="0" err="1" smtClean="0"/>
              <a:t>z</a:t>
            </a:r>
            <a:r>
              <a:rPr lang="en-US" altLang="ja-JP" dirty="0" smtClean="0"/>
              <a:t> = 5 mm</a:t>
            </a:r>
            <a:endParaRPr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38</a:t>
            </a:fld>
            <a:endParaRPr lang="en-US" altLang="ja-JP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605" y="1943835"/>
            <a:ext cx="6971236" cy="441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直線コネクタ 8"/>
          <p:cNvCxnSpPr/>
          <p:nvPr/>
        </p:nvCxnSpPr>
        <p:spPr>
          <a:xfrm rot="5400000" flipH="1" flipV="1">
            <a:off x="4369477" y="4171583"/>
            <a:ext cx="3195355" cy="0"/>
          </a:xfrm>
          <a:prstGeom prst="line">
            <a:avLst/>
          </a:prstGeom>
          <a:ln w="38100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k</a:t>
            </a:r>
            <a:r>
              <a:rPr kumimoji="1" lang="en-US" altLang="ja-JP" baseline="-25000" dirty="0" err="1" smtClean="0"/>
              <a:t>z</a:t>
            </a:r>
            <a:r>
              <a:rPr kumimoji="1" lang="en-US" altLang="ja-JP" dirty="0" smtClean="0"/>
              <a:t> and </a:t>
            </a:r>
            <a:r>
              <a:rPr kumimoji="1" lang="en-US" altLang="ja-JP" dirty="0" err="1" smtClean="0"/>
              <a:t>k</a:t>
            </a:r>
            <a:r>
              <a:rPr kumimoji="1" lang="en-US" altLang="ja-JP" baseline="-25000" dirty="0" err="1" smtClean="0"/>
              <a:t>y</a:t>
            </a:r>
            <a:endParaRPr kumimoji="1" lang="ja-JP" altLang="en-US" baseline="-25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3568" y="904877"/>
            <a:ext cx="8066731" cy="543903"/>
          </a:xfrm>
        </p:spPr>
        <p:txBody>
          <a:bodyPr/>
          <a:lstStyle/>
          <a:p>
            <a:r>
              <a:rPr kumimoji="1" lang="en-US" altLang="ja-JP" dirty="0" smtClean="0"/>
              <a:t>Loss factors and </a:t>
            </a:r>
            <a:r>
              <a:rPr lang="en-US" altLang="ja-JP" dirty="0" smtClean="0"/>
              <a:t>kick factors for main components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39</a:t>
            </a:fld>
            <a:endParaRPr lang="en-US" altLang="ja-JP"/>
          </a:p>
        </p:txBody>
      </p:sp>
      <p:graphicFrame>
        <p:nvGraphicFramePr>
          <p:cNvPr id="131074" name="Object 2"/>
          <p:cNvGraphicFramePr>
            <a:graphicFrameLocks noChangeAspect="1"/>
          </p:cNvGraphicFramePr>
          <p:nvPr/>
        </p:nvGraphicFramePr>
        <p:xfrm>
          <a:off x="698500" y="1541463"/>
          <a:ext cx="8235950" cy="5073650"/>
        </p:xfrm>
        <a:graphic>
          <a:graphicData uri="http://schemas.openxmlformats.org/presentationml/2006/ole">
            <p:oleObj spid="_x0000_s131074" name="ワークシート" r:id="rId3" imgW="6600943" imgH="4343459" progId="Excel.Sheet.12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Upgrade strategy</a:t>
            </a:r>
            <a:r>
              <a:rPr lang="en-US" altLang="ja-JP" sz="2800" dirty="0" smtClean="0"/>
              <a:t>_3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072494" cy="2956171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>
                <a:sym typeface="Wingdings" pitchFamily="2" charset="2"/>
              </a:rPr>
              <a:t>Beam pipes</a:t>
            </a:r>
            <a:endParaRPr lang="en-US" altLang="ja-JP" b="0" dirty="0" smtClean="0">
              <a:sym typeface="Wingdings" pitchFamily="2" charset="2"/>
            </a:endParaRP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sz="2200" b="1" dirty="0" smtClean="0">
                <a:sym typeface="Wingdings" pitchFamily="2" charset="2"/>
              </a:rPr>
              <a:t>New beam pipe: </a:t>
            </a:r>
            <a:r>
              <a:rPr lang="en-US" altLang="ja-JP" sz="2200" dirty="0" smtClean="0">
                <a:sym typeface="Wingdings" pitchFamily="2" charset="2"/>
              </a:rPr>
              <a:t>Beam pipes with antechambers.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>
                <a:sym typeface="Wingdings" pitchFamily="2" charset="2"/>
              </a:rPr>
              <a:t>Low beam impedance, Higher strength against intense SR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>
                <a:sym typeface="Wingdings" pitchFamily="2" charset="2"/>
              </a:rPr>
              <a:t>Less photoelectron effect to position beam [LER] : Electron-cloud formation is suppressed.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sz="2200" dirty="0" smtClean="0">
                <a:sym typeface="Wingdings" pitchFamily="2" charset="2"/>
              </a:rPr>
              <a:t>Add more powerful </a:t>
            </a:r>
            <a:r>
              <a:rPr lang="en-US" altLang="ja-JP" sz="2200" b="1" dirty="0" smtClean="0">
                <a:sym typeface="Wingdings" pitchFamily="2" charset="2"/>
              </a:rPr>
              <a:t>countermeasures against electron cloud (EC) effects</a:t>
            </a:r>
            <a:r>
              <a:rPr lang="en-US" altLang="ja-JP" sz="2200" dirty="0" smtClean="0">
                <a:sym typeface="Wingdings" pitchFamily="2" charset="2"/>
              </a:rPr>
              <a:t> [LER].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>
                <a:sym typeface="Wingdings" pitchFamily="2" charset="2"/>
              </a:rPr>
              <a:t>Solenoid field, Rough surface at side wall, </a:t>
            </a:r>
            <a:r>
              <a:rPr lang="en-US" altLang="ja-JP" dirty="0" err="1" smtClean="0">
                <a:sym typeface="Wingdings" pitchFamily="2" charset="2"/>
              </a:rPr>
              <a:t>TiN</a:t>
            </a:r>
            <a:r>
              <a:rPr lang="en-US" altLang="ja-JP" dirty="0" smtClean="0">
                <a:sym typeface="Wingdings" pitchFamily="2" charset="2"/>
              </a:rPr>
              <a:t> coating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b="1" dirty="0" smtClean="0">
                <a:sym typeface="Wingdings" pitchFamily="2" charset="2"/>
              </a:rPr>
              <a:t>New technique</a:t>
            </a:r>
            <a:r>
              <a:rPr lang="en-US" altLang="ja-JP" dirty="0" smtClean="0">
                <a:sym typeface="Wingdings" pitchFamily="2" charset="2"/>
              </a:rPr>
              <a:t>: Clearing electrode, Grooved surface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4</a:t>
            </a:fld>
            <a:endParaRPr lang="en-US" altLang="ja-JP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 bwMode="gray">
          <a:xfrm>
            <a:off x="720000" y="3645024"/>
            <a:ext cx="8001056" cy="158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kumimoji="1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Main components</a:t>
            </a:r>
            <a:endParaRPr kumimoji="1" lang="ja-JP" altLang="en-US" sz="2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Bellows chambers</a:t>
            </a: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1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gate valves</a:t>
            </a: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1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movable masks</a:t>
            </a: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(collimators), stoppers, etc. are designed to fit the beam pipes.</a:t>
            </a:r>
          </a:p>
          <a:p>
            <a:pPr marL="1143000" marR="0" lvl="2" indent="-22860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Higher strength against higher beam currents</a:t>
            </a:r>
          </a:p>
        </p:txBody>
      </p:sp>
      <p:sp>
        <p:nvSpPr>
          <p:cNvPr id="12" name="コンテンツ プレースホルダ 2"/>
          <p:cNvSpPr txBox="1">
            <a:spLocks/>
          </p:cNvSpPr>
          <p:nvPr/>
        </p:nvSpPr>
        <p:spPr bwMode="gray">
          <a:xfrm>
            <a:off x="1647000" y="5157192"/>
            <a:ext cx="724548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50000"/>
              <a:tabLst/>
              <a:defRPr/>
            </a:pPr>
            <a:r>
              <a:rPr kumimoji="1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Main upgrade</a:t>
            </a:r>
            <a:r>
              <a:rPr kumimoji="1" lang="en-US" altLang="ja-JP" sz="24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is the replacement of beam pipes and other main vacuum components.</a:t>
            </a:r>
            <a:endParaRPr kumimoji="1" lang="ja-JP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右矢印 12"/>
          <p:cNvSpPr/>
          <p:nvPr/>
        </p:nvSpPr>
        <p:spPr>
          <a:xfrm>
            <a:off x="1187624" y="5445224"/>
            <a:ext cx="360040" cy="312035"/>
          </a:xfrm>
          <a:prstGeom prst="rightArrow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Materials of mask head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3568" y="904878"/>
            <a:ext cx="8066731" cy="588908"/>
          </a:xfrm>
        </p:spPr>
        <p:txBody>
          <a:bodyPr/>
          <a:lstStyle/>
          <a:p>
            <a:r>
              <a:rPr kumimoji="1" lang="en-US" altLang="ja-JP" dirty="0" smtClean="0"/>
              <a:t>Temperature rise simulation by EGS4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40</a:t>
            </a:fld>
            <a:endParaRPr lang="en-US" altLang="ja-JP"/>
          </a:p>
        </p:txBody>
      </p:sp>
      <p:pic>
        <p:nvPicPr>
          <p:cNvPr id="8" name="図 7" descr="C-HER.RTZ.out6_ページ_9.png"/>
          <p:cNvPicPr>
            <a:picLocks noChangeAspect="1"/>
          </p:cNvPicPr>
          <p:nvPr/>
        </p:nvPicPr>
        <p:blipFill>
          <a:blip r:embed="rId2" cstate="print"/>
          <a:srcRect l="14071" t="6124" r="16040" b="11696"/>
          <a:stretch>
            <a:fillRect/>
          </a:stretch>
        </p:blipFill>
        <p:spPr>
          <a:xfrm>
            <a:off x="1421650" y="1313765"/>
            <a:ext cx="3168000" cy="2632564"/>
          </a:xfrm>
          <a:prstGeom prst="rect">
            <a:avLst/>
          </a:prstGeom>
        </p:spPr>
      </p:pic>
      <p:pic>
        <p:nvPicPr>
          <p:cNvPr id="10" name="図 9" descr="CR-HER.RTZ.out6_ページ_9.png"/>
          <p:cNvPicPr>
            <a:picLocks noChangeAspect="1"/>
          </p:cNvPicPr>
          <p:nvPr/>
        </p:nvPicPr>
        <p:blipFill>
          <a:blip r:embed="rId3" cstate="print"/>
          <a:srcRect l="13579" t="6124" r="16040" b="11000"/>
          <a:stretch>
            <a:fillRect/>
          </a:stretch>
        </p:blipFill>
        <p:spPr>
          <a:xfrm>
            <a:off x="5337085" y="1362847"/>
            <a:ext cx="3168000" cy="2636307"/>
          </a:xfrm>
          <a:prstGeom prst="rect">
            <a:avLst/>
          </a:prstGeom>
        </p:spPr>
      </p:pic>
      <p:pic>
        <p:nvPicPr>
          <p:cNvPr id="11" name="図 10" descr="MO-HER.RTZ.out6_ページ_9.png"/>
          <p:cNvPicPr>
            <a:picLocks noChangeAspect="1"/>
          </p:cNvPicPr>
          <p:nvPr/>
        </p:nvPicPr>
        <p:blipFill>
          <a:blip r:embed="rId4" cstate="print"/>
          <a:srcRect l="14563" t="6124" r="16040" b="11696"/>
          <a:stretch>
            <a:fillRect/>
          </a:stretch>
        </p:blipFill>
        <p:spPr>
          <a:xfrm>
            <a:off x="1511660" y="3924055"/>
            <a:ext cx="3096000" cy="2590981"/>
          </a:xfrm>
          <a:prstGeom prst="rect">
            <a:avLst/>
          </a:prstGeom>
        </p:spPr>
      </p:pic>
      <p:pic>
        <p:nvPicPr>
          <p:cNvPr id="12" name="図 11" descr="AL-HER.RTZ.out6_ページ_9.png"/>
          <p:cNvPicPr>
            <a:picLocks noChangeAspect="1"/>
          </p:cNvPicPr>
          <p:nvPr/>
        </p:nvPicPr>
        <p:blipFill>
          <a:blip r:embed="rId5" cstate="print"/>
          <a:srcRect l="11928" t="13907" r="6357" b="15219"/>
          <a:stretch>
            <a:fillRect/>
          </a:stretch>
        </p:blipFill>
        <p:spPr>
          <a:xfrm rot="16200000">
            <a:off x="5685986" y="3597563"/>
            <a:ext cx="2556000" cy="31369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 of key components</a:t>
            </a:r>
            <a:r>
              <a:rPr lang="en-US" altLang="ja-JP" sz="2800" dirty="0" smtClean="0"/>
              <a:t>_1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1268907"/>
            <a:ext cx="8215338" cy="3024189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Beam pipes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Beam pipes with antechambers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Aluminum-alloy beam pipe for LER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Countermeasures against electron cloud effects</a:t>
            </a:r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Pumps 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NEG strips</a:t>
            </a:r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Connection flange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MO-type flange (Al and Cu)</a:t>
            </a:r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Bellows and Gate valves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Comb-type RF shield</a:t>
            </a:r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Movable mask (collimator)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>
                <a:solidFill>
                  <a:srgbClr val="C00000"/>
                </a:solidFill>
              </a:rPr>
              <a:t>Conceptual designing </a:t>
            </a:r>
            <a:r>
              <a:rPr lang="en-US" altLang="ja-JP" dirty="0" smtClean="0"/>
              <a:t>has just started.</a:t>
            </a:r>
          </a:p>
        </p:txBody>
      </p:sp>
      <p:sp>
        <p:nvSpPr>
          <p:cNvPr id="24" name="日付プレースホルダ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25" name="スライド番号プレースホルダ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5</a:t>
            </a:fld>
            <a:endParaRPr lang="en-US" altLang="ja-JP"/>
          </a:p>
        </p:txBody>
      </p:sp>
      <p:sp>
        <p:nvSpPr>
          <p:cNvPr id="26" name="フッター プレースホルダ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sp>
        <p:nvSpPr>
          <p:cNvPr id="33" name="コンテンツ プレースホルダ 2"/>
          <p:cNvSpPr txBox="1">
            <a:spLocks/>
          </p:cNvSpPr>
          <p:nvPr/>
        </p:nvSpPr>
        <p:spPr bwMode="gray">
          <a:xfrm>
            <a:off x="720000" y="856663"/>
            <a:ext cx="8072494" cy="48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kumimoji="1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Key components presented here: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 of key components</a:t>
            </a:r>
            <a:r>
              <a:rPr lang="en-US" altLang="ja-JP" sz="2800" dirty="0" smtClean="0"/>
              <a:t>_2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215338" cy="3024189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Beam pipes: </a:t>
            </a:r>
            <a:r>
              <a:rPr lang="en-US" altLang="ja-JP" b="0" dirty="0" smtClean="0"/>
              <a:t>Beam pipes with antechambers</a:t>
            </a:r>
            <a:endParaRPr lang="en-US" altLang="ja-JP" sz="2200" dirty="0" smtClean="0"/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Small effect of photoelectrons, low beam impedance, low SR power density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The cross section should fit to the existing magnets.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Aluminum alloy is available for LER arc section </a:t>
            </a:r>
            <a:r>
              <a:rPr lang="en-US" altLang="ja-JP" dirty="0" smtClean="0">
                <a:solidFill>
                  <a:srgbClr val="C00000"/>
                </a:solidFill>
              </a:rPr>
              <a:t>(see next)</a:t>
            </a:r>
            <a:r>
              <a:rPr lang="en-US" altLang="ja-JP" dirty="0" smtClean="0"/>
              <a:t>. Copper is required for wiggler section (and HER).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>
                <a:sym typeface="Wingdings" pitchFamily="2" charset="2"/>
              </a:rPr>
              <a:t>Available by cold-drawing technique (copper) or extrusion technique (aluminum)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>
                <a:sym typeface="Wingdings" pitchFamily="2" charset="2"/>
              </a:rPr>
              <a:t>Copper beam pipes have been tested in KEKB.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endParaRPr lang="ja-JP" altLang="en-US" dirty="0" smtClean="0"/>
          </a:p>
        </p:txBody>
      </p:sp>
      <p:pic>
        <p:nvPicPr>
          <p:cNvPr id="7" name="Picture 28" descr="newduc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lum bright="10000"/>
          </a:blip>
          <a:srcRect/>
          <a:stretch>
            <a:fillRect/>
          </a:stretch>
        </p:blipFill>
        <p:spPr bwMode="auto">
          <a:xfrm>
            <a:off x="6307237" y="3248980"/>
            <a:ext cx="2836763" cy="153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6307237" y="4257092"/>
            <a:ext cx="846138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altLang="ja-JP" sz="1200" dirty="0" smtClean="0"/>
              <a:t>Beam</a:t>
            </a:r>
            <a:endParaRPr lang="en-US" altLang="ja-JP" sz="1200" dirty="0">
              <a:latin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 flipV="1">
            <a:off x="6883301" y="4185084"/>
            <a:ext cx="569913" cy="2349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6667277" y="4473116"/>
            <a:ext cx="397866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charset="0"/>
              </a:rPr>
              <a:t>SR</a:t>
            </a:r>
          </a:p>
        </p:txBody>
      </p:sp>
      <p:sp>
        <p:nvSpPr>
          <p:cNvPr id="11" name="Line 34"/>
          <p:cNvSpPr>
            <a:spLocks noChangeShapeType="1"/>
          </p:cNvSpPr>
          <p:nvPr/>
        </p:nvSpPr>
        <p:spPr bwMode="auto">
          <a:xfrm flipV="1">
            <a:off x="7027317" y="4257092"/>
            <a:ext cx="1146175" cy="352425"/>
          </a:xfrm>
          <a:prstGeom prst="line">
            <a:avLst/>
          </a:prstGeom>
          <a:noFill/>
          <a:ln w="28575">
            <a:solidFill>
              <a:srgbClr val="FF99CC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12" name="Text Box 35"/>
          <p:cNvSpPr txBox="1">
            <a:spLocks noChangeArrowheads="1"/>
          </p:cNvSpPr>
          <p:nvPr/>
        </p:nvSpPr>
        <p:spPr bwMode="auto">
          <a:xfrm>
            <a:off x="5517105" y="3744035"/>
            <a:ext cx="1630362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altLang="ja-JP" sz="1200" dirty="0">
                <a:latin typeface="Arial" charset="0"/>
              </a:rPr>
              <a:t>NEG </a:t>
            </a:r>
            <a:r>
              <a:rPr lang="en-US" altLang="ja-JP" sz="1200" dirty="0" smtClean="0">
                <a:latin typeface="Arial" charset="0"/>
              </a:rPr>
              <a:t>strip</a:t>
            </a:r>
            <a:endParaRPr lang="en-US" altLang="ja-JP" sz="1200" dirty="0">
              <a:latin typeface="Arial" charset="0"/>
            </a:endParaRPr>
          </a:p>
        </p:txBody>
      </p:sp>
      <p:sp>
        <p:nvSpPr>
          <p:cNvPr id="13" name="Line 36"/>
          <p:cNvSpPr>
            <a:spLocks noChangeShapeType="1"/>
          </p:cNvSpPr>
          <p:nvPr/>
        </p:nvSpPr>
        <p:spPr bwMode="auto">
          <a:xfrm>
            <a:off x="6327195" y="3834045"/>
            <a:ext cx="484098" cy="210396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  <p:pic>
        <p:nvPicPr>
          <p:cNvPr id="16" name="図 5" descr="Nikko_wigger_antechamber.jpg"/>
          <p:cNvPicPr>
            <a:picLocks noChangeAspect="1"/>
          </p:cNvPicPr>
          <p:nvPr/>
        </p:nvPicPr>
        <p:blipFill>
          <a:blip r:embed="rId3" cstate="print"/>
          <a:srcRect l="2346" t="6250" r="17901" b="2890"/>
          <a:stretch>
            <a:fillRect/>
          </a:stretch>
        </p:blipFill>
        <p:spPr bwMode="auto">
          <a:xfrm>
            <a:off x="6507215" y="4734145"/>
            <a:ext cx="1944216" cy="166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日付プレースホルダ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25" name="スライド番号プレースホルダ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6</a:t>
            </a:fld>
            <a:endParaRPr lang="en-US" altLang="ja-JP"/>
          </a:p>
        </p:txBody>
      </p:sp>
      <p:sp>
        <p:nvSpPr>
          <p:cNvPr id="26" name="フッター プレースホルダ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pic>
        <p:nvPicPr>
          <p:cNvPr id="27" name="Picture 3" descr="C:\Users\suetsugu\Desktop\Fig_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27584" y="4509120"/>
            <a:ext cx="2816411" cy="188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7" descr="D:\_WorkFolder\Al_Antechamber_Extrusion photo\result\DSC00232.jpg"/>
          <p:cNvPicPr>
            <a:picLocks noChangeAspect="1" noChangeArrowheads="1"/>
          </p:cNvPicPr>
          <p:nvPr/>
        </p:nvPicPr>
        <p:blipFill>
          <a:blip r:embed="rId5" cstate="print"/>
          <a:srcRect t="11134" b="19276"/>
          <a:stretch>
            <a:fillRect/>
          </a:stretch>
        </p:blipFill>
        <p:spPr bwMode="auto">
          <a:xfrm>
            <a:off x="2699792" y="3645024"/>
            <a:ext cx="2603809" cy="1356151"/>
          </a:xfrm>
          <a:prstGeom prst="rect">
            <a:avLst/>
          </a:prstGeom>
          <a:noFill/>
        </p:spPr>
      </p:pic>
      <p:pic>
        <p:nvPicPr>
          <p:cNvPr id="17" name="図 5" descr="BPM_nikko.jpg"/>
          <p:cNvPicPr>
            <a:picLocks noChangeAspect="1"/>
          </p:cNvPicPr>
          <p:nvPr/>
        </p:nvPicPr>
        <p:blipFill>
          <a:blip r:embed="rId6" cstate="print">
            <a:lum bright="10000" contrast="10000"/>
          </a:blip>
          <a:srcRect l="23075" t="28993" r="9653" b="2959"/>
          <a:stretch>
            <a:fillRect/>
          </a:stretch>
        </p:blipFill>
        <p:spPr bwMode="auto">
          <a:xfrm>
            <a:off x="4211960" y="4869160"/>
            <a:ext cx="1872208" cy="141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テキスト ボックス 27"/>
          <p:cNvSpPr txBox="1"/>
          <p:nvPr/>
        </p:nvSpPr>
        <p:spPr>
          <a:xfrm>
            <a:off x="971600" y="4005064"/>
            <a:ext cx="1289135" cy="52322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8000"/>
                </a:solidFill>
              </a:rPr>
              <a:t>Conductance:</a:t>
            </a:r>
          </a:p>
          <a:p>
            <a:r>
              <a:rPr lang="en-US" altLang="ja-JP" sz="1400" dirty="0" smtClean="0">
                <a:solidFill>
                  <a:srgbClr val="008000"/>
                </a:solidFill>
              </a:rPr>
              <a:t>~ 88 l/s/m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259632" y="4869160"/>
            <a:ext cx="5613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aseline="30000" dirty="0" smtClean="0"/>
              <a:t>t</a:t>
            </a:r>
            <a:r>
              <a:rPr kumimoji="1" lang="en-US" altLang="ja-JP" sz="1100" dirty="0" smtClean="0"/>
              <a:t>6 mm</a:t>
            </a:r>
            <a:endParaRPr kumimoji="1" lang="ja-JP" altLang="en-US" sz="11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427984" y="3645024"/>
            <a:ext cx="865943" cy="350865"/>
          </a:xfrm>
          <a:prstGeom prst="rect">
            <a:avLst/>
          </a:prstGeom>
          <a:solidFill>
            <a:srgbClr val="006600">
              <a:alpha val="49804"/>
            </a:srgbClr>
          </a:solidFill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kumimoji="1" lang="en-US" altLang="ja-JP" sz="1200" dirty="0" smtClean="0">
                <a:solidFill>
                  <a:srgbClr val="FFFF00"/>
                </a:solidFill>
              </a:rPr>
              <a:t>Aluminum</a:t>
            </a:r>
          </a:p>
          <a:p>
            <a:pPr>
              <a:lnSpc>
                <a:spcPct val="70000"/>
              </a:lnSpc>
            </a:pPr>
            <a:r>
              <a:rPr lang="en-US" altLang="ja-JP" sz="1200" dirty="0" smtClean="0">
                <a:solidFill>
                  <a:srgbClr val="FFFF00"/>
                </a:solidFill>
              </a:rPr>
              <a:t>(A6063)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211960" y="4941168"/>
            <a:ext cx="468000" cy="180000"/>
          </a:xfrm>
          <a:prstGeom prst="rect">
            <a:avLst/>
          </a:prstGeom>
          <a:solidFill>
            <a:srgbClr val="006600">
              <a:alpha val="49804"/>
            </a:srgbClr>
          </a:solidFill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200" dirty="0" smtClean="0">
                <a:solidFill>
                  <a:srgbClr val="FFFF00"/>
                </a:solidFill>
              </a:rPr>
              <a:t>BPM</a:t>
            </a:r>
            <a:endParaRPr kumimoji="1" lang="en-US" altLang="ja-JP" sz="1200" dirty="0" smtClean="0">
              <a:solidFill>
                <a:srgbClr val="FFFF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588224" y="4797152"/>
            <a:ext cx="686406" cy="350865"/>
          </a:xfrm>
          <a:prstGeom prst="rect">
            <a:avLst/>
          </a:prstGeom>
          <a:solidFill>
            <a:srgbClr val="006600">
              <a:alpha val="49804"/>
            </a:srgbClr>
          </a:solidFill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kumimoji="1" lang="en-US" altLang="ja-JP" sz="1200" dirty="0" smtClean="0">
                <a:solidFill>
                  <a:srgbClr val="FFFF00"/>
                </a:solidFill>
              </a:rPr>
              <a:t>Copper</a:t>
            </a:r>
          </a:p>
          <a:p>
            <a:pPr>
              <a:lnSpc>
                <a:spcPct val="70000"/>
              </a:lnSpc>
            </a:pPr>
            <a:r>
              <a:rPr lang="en-US" altLang="ja-JP" sz="1200" dirty="0" smtClean="0">
                <a:solidFill>
                  <a:srgbClr val="FFFF00"/>
                </a:solidFill>
              </a:rPr>
              <a:t>(OFC)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99592" y="6165304"/>
            <a:ext cx="792000" cy="21600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200" dirty="0" smtClean="0">
                <a:solidFill>
                  <a:srgbClr val="FFFF00"/>
                </a:solidFill>
              </a:rPr>
              <a:t>Q magnet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172400" y="3158970"/>
            <a:ext cx="755335" cy="21600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kumimoji="1" lang="en-US" altLang="ja-JP" sz="1200" dirty="0" smtClean="0">
                <a:solidFill>
                  <a:srgbClr val="FFFF00"/>
                </a:solidFill>
              </a:rPr>
              <a:t>Concept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 of key components</a:t>
            </a:r>
            <a:r>
              <a:rPr lang="en-US" altLang="ja-JP" sz="2800" dirty="0" smtClean="0"/>
              <a:t>_3</a:t>
            </a:r>
            <a:endParaRPr kumimoji="1" lang="ja-JP" altLang="en-US" sz="2800" dirty="0"/>
          </a:p>
        </p:txBody>
      </p:sp>
      <p:sp>
        <p:nvSpPr>
          <p:cNvPr id="9" name="日付プレースホル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 dirty="0"/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7</a:t>
            </a:fld>
            <a:endParaRPr lang="en-US" altLang="ja-JP"/>
          </a:p>
        </p:txBody>
      </p:sp>
      <p:sp>
        <p:nvSpPr>
          <p:cNvPr id="11" name="フッター プレースホル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 dirty="0"/>
          </a:p>
        </p:txBody>
      </p:sp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215338" cy="2956171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Aluminum-alloy beam pipe for LER</a:t>
            </a:r>
            <a:endParaRPr lang="en-US" altLang="ja-JP" sz="2200" dirty="0" smtClean="0"/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sz="2200" dirty="0" smtClean="0"/>
              <a:t>In the </a:t>
            </a:r>
            <a:r>
              <a:rPr lang="en-US" altLang="ja-JP" sz="2200" dirty="0" err="1" smtClean="0"/>
              <a:t>nano</a:t>
            </a:r>
            <a:r>
              <a:rPr lang="en-US" altLang="ja-JP" sz="2200" dirty="0" smtClean="0"/>
              <a:t>-beam scheme,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Max. SR power density ~ 3 W/mm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(ref: HER ~15 W/mm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) owing to long curvature of bend</a:t>
            </a:r>
          </a:p>
          <a:p>
            <a:pPr lvl="2">
              <a:lnSpc>
                <a:spcPct val="95000"/>
              </a:lnSpc>
              <a:spcBef>
                <a:spcPts val="0"/>
              </a:spcBef>
              <a:buNone/>
            </a:pPr>
            <a:r>
              <a:rPr lang="en-US" altLang="ja-JP" dirty="0" smtClean="0">
                <a:sym typeface="Wingdings" pitchFamily="2" charset="2"/>
              </a:rPr>
              <a:t>	 </a:t>
            </a:r>
            <a:r>
              <a:rPr lang="en-US" altLang="ja-JP" b="1" dirty="0" smtClean="0">
                <a:solidFill>
                  <a:srgbClr val="FF0000"/>
                </a:solidFill>
                <a:sym typeface="Wingdings" pitchFamily="2" charset="2"/>
              </a:rPr>
              <a:t>Aluminum alloy is available</a:t>
            </a:r>
            <a:r>
              <a:rPr lang="en-US" altLang="ja-JP" dirty="0" smtClean="0">
                <a:solidFill>
                  <a:srgbClr val="FF0000"/>
                </a:solidFill>
                <a:sym typeface="Wingdings" pitchFamily="2" charset="2"/>
              </a:rPr>
              <a:t>.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altLang="ja-JP" sz="2200" b="1" dirty="0" smtClean="0"/>
              <a:t>Merit </a:t>
            </a:r>
            <a:r>
              <a:rPr lang="en-US" altLang="ja-JP" b="1" dirty="0" smtClean="0"/>
              <a:t>(compared to copper):</a:t>
            </a:r>
            <a:r>
              <a:rPr lang="en-US" altLang="ja-JP" dirty="0" smtClean="0"/>
              <a:t> 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Cost reduction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Easy manufacturing (TIG welding is available.)</a:t>
            </a:r>
          </a:p>
          <a:p>
            <a:pPr lvl="2">
              <a:lnSpc>
                <a:spcPct val="95000"/>
              </a:lnSpc>
              <a:spcBef>
                <a:spcPts val="0"/>
              </a:spcBef>
            </a:pPr>
            <a:r>
              <a:rPr lang="en-US" altLang="ja-JP" dirty="0" smtClean="0"/>
              <a:t>Easy handling (light)</a:t>
            </a:r>
          </a:p>
        </p:txBody>
      </p:sp>
      <p:pic>
        <p:nvPicPr>
          <p:cNvPr id="8" name="図 7" descr="DSCN0146.jpg"/>
          <p:cNvPicPr>
            <a:picLocks noChangeAspect="1"/>
          </p:cNvPicPr>
          <p:nvPr/>
        </p:nvPicPr>
        <p:blipFill>
          <a:blip r:embed="rId2" cstate="print"/>
          <a:srcRect l="9450" t="15278" r="4320" b="29483"/>
          <a:stretch>
            <a:fillRect/>
          </a:stretch>
        </p:blipFill>
        <p:spPr>
          <a:xfrm>
            <a:off x="2006715" y="3764996"/>
            <a:ext cx="5400600" cy="258932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041830" y="3521853"/>
            <a:ext cx="4365485" cy="243143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400" dirty="0" smtClean="0">
                <a:solidFill>
                  <a:srgbClr val="FFFF66"/>
                </a:solidFill>
              </a:rPr>
              <a:t>Aluminum beam pipe with antechambers (extrusion)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suetsugu\Desktop\Beampipe_sanami_ページ_08.png"/>
          <p:cNvPicPr>
            <a:picLocks noChangeAspect="1" noChangeArrowheads="1"/>
          </p:cNvPicPr>
          <p:nvPr/>
        </p:nvPicPr>
        <p:blipFill>
          <a:blip r:embed="rId2" cstate="print"/>
          <a:srcRect l="9994" t="28472" r="49514" b="28296"/>
          <a:stretch>
            <a:fillRect/>
          </a:stretch>
        </p:blipFill>
        <p:spPr bwMode="auto">
          <a:xfrm>
            <a:off x="5580113" y="3645024"/>
            <a:ext cx="3312367" cy="2821647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 of key components</a:t>
            </a:r>
            <a:r>
              <a:rPr lang="en-US" altLang="ja-JP" sz="2800" dirty="0" smtClean="0"/>
              <a:t>_4</a:t>
            </a:r>
            <a:endParaRPr kumimoji="1" lang="ja-JP" altLang="en-US" sz="2800" dirty="0"/>
          </a:p>
        </p:txBody>
      </p:sp>
      <p:sp>
        <p:nvSpPr>
          <p:cNvPr id="9" name="日付プレースホル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 dirty="0"/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8</a:t>
            </a:fld>
            <a:endParaRPr lang="en-US" altLang="ja-JP"/>
          </a:p>
        </p:txBody>
      </p:sp>
      <p:sp>
        <p:nvSpPr>
          <p:cNvPr id="11" name="フッター プレースホル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 dirty="0"/>
          </a:p>
        </p:txBody>
      </p:sp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720000" y="904877"/>
            <a:ext cx="8215338" cy="2884163"/>
          </a:xfrm>
        </p:spPr>
        <p:txBody>
          <a:bodyPr/>
          <a:lstStyle/>
          <a:p>
            <a:pPr>
              <a:lnSpc>
                <a:spcPct val="96000"/>
              </a:lnSpc>
              <a:spcBef>
                <a:spcPts val="0"/>
              </a:spcBef>
            </a:pPr>
            <a:r>
              <a:rPr lang="en-US" altLang="ja-JP" dirty="0" smtClean="0"/>
              <a:t>Aluminum-alloy beam pipe for LER</a:t>
            </a:r>
            <a:endParaRPr lang="en-US" altLang="ja-JP" sz="2200" dirty="0" smtClean="0"/>
          </a:p>
          <a:p>
            <a:pPr lvl="1">
              <a:lnSpc>
                <a:spcPct val="96000"/>
              </a:lnSpc>
              <a:spcBef>
                <a:spcPts val="0"/>
              </a:spcBef>
            </a:pPr>
            <a:r>
              <a:rPr lang="en-US" altLang="ja-JP" sz="2200" b="1" dirty="0" smtClean="0"/>
              <a:t>Problems to be considered </a:t>
            </a:r>
            <a:r>
              <a:rPr lang="en-US" altLang="ja-JP" b="1" dirty="0" smtClean="0"/>
              <a:t>(compared to copper case)</a:t>
            </a:r>
            <a:r>
              <a:rPr lang="en-US" altLang="ja-JP" sz="2200" b="1" dirty="0" smtClean="0"/>
              <a:t>: </a:t>
            </a:r>
          </a:p>
          <a:p>
            <a:pPr lvl="2">
              <a:lnSpc>
                <a:spcPct val="96000"/>
              </a:lnSpc>
              <a:spcBef>
                <a:spcPts val="0"/>
              </a:spcBef>
            </a:pPr>
            <a:r>
              <a:rPr lang="en-US" altLang="ja-JP" dirty="0" smtClean="0"/>
              <a:t>Relatively high gas desorption and high secondary electron yield</a:t>
            </a:r>
          </a:p>
          <a:p>
            <a:pPr lvl="2">
              <a:lnSpc>
                <a:spcPct val="96000"/>
              </a:lnSpc>
              <a:spcBef>
                <a:spcPts val="0"/>
              </a:spcBef>
              <a:buNone/>
            </a:pPr>
            <a:r>
              <a:rPr lang="en-US" altLang="ja-JP" dirty="0" smtClean="0"/>
              <a:t>	</a:t>
            </a:r>
            <a:r>
              <a:rPr lang="en-US" altLang="ja-JP" dirty="0" smtClean="0">
                <a:solidFill>
                  <a:srgbClr val="0000FF"/>
                </a:solidFill>
                <a:sym typeface="Wingdings" pitchFamily="2" charset="2"/>
              </a:rPr>
              <a:t> With </a:t>
            </a:r>
            <a:r>
              <a:rPr lang="en-US" altLang="ja-JP" dirty="0" err="1" smtClean="0">
                <a:solidFill>
                  <a:srgbClr val="0000FF"/>
                </a:solidFill>
              </a:rPr>
              <a:t>TiN</a:t>
            </a:r>
            <a:r>
              <a:rPr lang="en-US" altLang="ja-JP" dirty="0" smtClean="0">
                <a:solidFill>
                  <a:srgbClr val="0000FF"/>
                </a:solidFill>
              </a:rPr>
              <a:t> coating in any way to suppress electron cloud effect</a:t>
            </a:r>
          </a:p>
          <a:p>
            <a:pPr lvl="2">
              <a:lnSpc>
                <a:spcPct val="96000"/>
              </a:lnSpc>
              <a:spcBef>
                <a:spcPts val="0"/>
              </a:spcBef>
            </a:pPr>
            <a:r>
              <a:rPr lang="en-US" altLang="ja-JP" dirty="0" smtClean="0"/>
              <a:t>High resistive wall impedance</a:t>
            </a:r>
          </a:p>
          <a:p>
            <a:pPr lvl="2">
              <a:lnSpc>
                <a:spcPct val="96000"/>
              </a:lnSpc>
              <a:spcBef>
                <a:spcPts val="0"/>
              </a:spcBef>
              <a:buNone/>
            </a:pPr>
            <a:r>
              <a:rPr lang="en-US" altLang="ja-JP" dirty="0" smtClean="0">
                <a:solidFill>
                  <a:srgbClr val="0000FF"/>
                </a:solidFill>
                <a:sym typeface="Wingdings" pitchFamily="2" charset="2"/>
              </a:rPr>
              <a:t>	 </a:t>
            </a:r>
            <a:r>
              <a:rPr lang="en-US" altLang="ja-JP" dirty="0" smtClean="0">
                <a:solidFill>
                  <a:srgbClr val="0000FF"/>
                </a:solidFill>
              </a:rPr>
              <a:t>Not so serious owing to a large aperture</a:t>
            </a:r>
            <a:endParaRPr lang="en-US" altLang="ja-JP" dirty="0" smtClean="0"/>
          </a:p>
          <a:p>
            <a:pPr lvl="2">
              <a:lnSpc>
                <a:spcPct val="96000"/>
              </a:lnSpc>
              <a:spcBef>
                <a:spcPts val="0"/>
              </a:spcBef>
            </a:pPr>
            <a:r>
              <a:rPr lang="en-US" altLang="ja-JP" dirty="0" smtClean="0"/>
              <a:t>Vibration of beam pipe </a:t>
            </a:r>
            <a:r>
              <a:rPr lang="en-US" altLang="ja-JP" dirty="0" smtClean="0">
                <a:sym typeface="Wingdings" pitchFamily="2" charset="2"/>
              </a:rPr>
              <a:t> Eddy current in Q  Beam oscillation</a:t>
            </a:r>
          </a:p>
          <a:p>
            <a:pPr lvl="2">
              <a:lnSpc>
                <a:spcPct val="96000"/>
              </a:lnSpc>
              <a:spcBef>
                <a:spcPts val="0"/>
              </a:spcBef>
              <a:buNone/>
            </a:pPr>
            <a:r>
              <a:rPr lang="en-US" altLang="ja-JP" dirty="0" smtClean="0">
                <a:sym typeface="Wingdings" pitchFamily="2" charset="2"/>
              </a:rPr>
              <a:t>	</a:t>
            </a:r>
            <a:r>
              <a:rPr lang="en-US" altLang="ja-JP" dirty="0" smtClean="0">
                <a:solidFill>
                  <a:srgbClr val="0000FF"/>
                </a:solidFill>
                <a:sym typeface="Wingdings" pitchFamily="2" charset="2"/>
              </a:rPr>
              <a:t> A problem in Spring-8. Rigid fixing of beam pipe was effective.</a:t>
            </a:r>
            <a:endParaRPr lang="en-US" altLang="ja-JP" dirty="0" smtClean="0"/>
          </a:p>
        </p:txBody>
      </p:sp>
      <p:sp>
        <p:nvSpPr>
          <p:cNvPr id="8" name="コンテンツ プレースホルダ 2"/>
          <p:cNvSpPr txBox="1">
            <a:spLocks/>
          </p:cNvSpPr>
          <p:nvPr/>
        </p:nvSpPr>
        <p:spPr bwMode="gray">
          <a:xfrm>
            <a:off x="720000" y="3257981"/>
            <a:ext cx="507613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43000" marR="0" lvl="2" indent="-228600" algn="l" defTabSz="914400" rtl="0" eaLnBrk="1" fontAlgn="base" latinLnBrk="0" hangingPunct="1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Radiation issues: </a:t>
            </a:r>
            <a:r>
              <a:rPr lang="en-US" altLang="ja-JP" kern="0" dirty="0" smtClean="0"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T. </a:t>
            </a:r>
            <a:r>
              <a:rPr kumimoji="1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Sanami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KEK)  </a:t>
            </a:r>
          </a:p>
          <a:p>
            <a:pPr marL="1600200" marR="0" lvl="3" indent="-228600" algn="l" defTabSz="914400" rtl="0" eaLnBrk="1" fontAlgn="base" latinLnBrk="0" hangingPunct="1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Leakage of SR 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(</a:t>
            </a:r>
            <a:r>
              <a:rPr kumimoji="1" lang="en-US" altLang="ja-JP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  <a:sym typeface="Wingdings" pitchFamily="2" charset="2"/>
              </a:rPr>
              <a:t>e</a:t>
            </a:r>
            <a:r>
              <a:rPr kumimoji="1" lang="en-US" altLang="ja-JP" sz="18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r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= 1.8 </a:t>
            </a:r>
            <a:r>
              <a:rPr kumimoji="1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keV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):</a:t>
            </a:r>
          </a:p>
          <a:p>
            <a:pPr marL="1600200" marR="0" lvl="3" indent="-228600" algn="l" defTabSz="914400" rtl="0" eaLnBrk="1" fontAlgn="base" latinLnBrk="0" hangingPunct="1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ja-JP" kern="0" dirty="0" smtClean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− Dose 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&lt; 1 </a:t>
            </a:r>
            <a:r>
              <a:rPr kumimoji="1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MGy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for 10 years :OK</a:t>
            </a:r>
          </a:p>
          <a:p>
            <a:pPr marL="1600200" lvl="3" indent="-228600">
              <a:lnSpc>
                <a:spcPct val="96000"/>
              </a:lnSpc>
              <a:spcBef>
                <a:spcPts val="0"/>
              </a:spcBef>
            </a:pPr>
            <a:r>
              <a:rPr lang="en-US" altLang="ja-JP" kern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− 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Checked experimentally in KEKB.</a:t>
            </a:r>
          </a:p>
          <a:p>
            <a:pPr marL="1600200" marR="0" lvl="3" indent="-228600" algn="l" defTabSz="914400" rtl="0" eaLnBrk="1" fontAlgn="base" latinLnBrk="0" hangingPunct="1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Shielding of loss particle</a:t>
            </a:r>
          </a:p>
          <a:p>
            <a:pPr marL="1600200" marR="0" lvl="3" indent="-228600" algn="l" defTabSz="914400" rtl="0" eaLnBrk="1" fontAlgn="base" latinLnBrk="0" hangingPunct="1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No big difference between </a:t>
            </a:r>
          </a:p>
          <a:p>
            <a:pPr marL="1600200" marR="0" lvl="3" indent="-228600" algn="l" defTabSz="914400" rtl="0" eaLnBrk="1" fontAlgn="base" latinLnBrk="0" hangingPunct="1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ja-JP" kern="0" dirty="0" smtClean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	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Al and Cu in a simulation.</a:t>
            </a:r>
          </a:p>
          <a:p>
            <a:pPr marL="1600200" marR="0" lvl="3" indent="-228600" algn="l" defTabSz="914400" rtl="0" eaLnBrk="1" fontAlgn="base" latinLnBrk="0" hangingPunct="1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1" lang="en-US" altLang="ja-JP" sz="1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" pitchFamily="2" charset="2"/>
            </a:endParaRPr>
          </a:p>
          <a:p>
            <a:pPr marL="1600200" marR="0" lvl="3" indent="-228600" algn="l" defTabSz="914400" rtl="0" eaLnBrk="1" fontAlgn="base" latinLnBrk="0" hangingPunct="1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1" lang="en-US" altLang="ja-JP" sz="1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56177" y="3861048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Dose rate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012161" y="494116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Al chamber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12161" y="5229200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Cu</a:t>
            </a:r>
            <a:r>
              <a:rPr kumimoji="1" lang="en-US" altLang="ja-JP" sz="1400" dirty="0" smtClean="0">
                <a:solidFill>
                  <a:srgbClr val="FF0000"/>
                </a:solidFill>
              </a:rPr>
              <a:t> chamber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6" name="コンテンツ プレースホルダ 2"/>
          <p:cNvSpPr txBox="1">
            <a:spLocks/>
          </p:cNvSpPr>
          <p:nvPr/>
        </p:nvSpPr>
        <p:spPr bwMode="gray">
          <a:xfrm>
            <a:off x="1763688" y="5580239"/>
            <a:ext cx="403244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50000"/>
              <a:tabLst/>
              <a:defRPr/>
            </a:pPr>
            <a:r>
              <a:rPr kumimoji="1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Al-alloy</a:t>
            </a:r>
            <a:r>
              <a:rPr kumimoji="1" lang="en-US" altLang="ja-JP" sz="20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beam pipe is adopted for LER beam pipe</a:t>
            </a:r>
            <a:endParaRPr kumimoji="1" lang="ja-JP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右矢印 16"/>
          <p:cNvSpPr/>
          <p:nvPr/>
        </p:nvSpPr>
        <p:spPr>
          <a:xfrm>
            <a:off x="1331640" y="5652247"/>
            <a:ext cx="360040" cy="312035"/>
          </a:xfrm>
          <a:prstGeom prst="rightArrow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092280" y="3519010"/>
            <a:ext cx="1734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(by MARS15 + MCNP)</a:t>
            </a:r>
            <a:endParaRPr kumimoji="1" lang="ja-JP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 of key components</a:t>
            </a:r>
            <a:r>
              <a:rPr lang="en-US" altLang="ja-JP" sz="2800" dirty="0" smtClean="0"/>
              <a:t>_5</a:t>
            </a:r>
            <a:endParaRPr kumimoji="1" lang="ja-JP" altLang="en-US" sz="2800" dirty="0"/>
          </a:p>
        </p:txBody>
      </p:sp>
      <p:sp>
        <p:nvSpPr>
          <p:cNvPr id="15" name="コンテンツ プレースホルダ 2"/>
          <p:cNvSpPr txBox="1">
            <a:spLocks/>
          </p:cNvSpPr>
          <p:nvPr/>
        </p:nvSpPr>
        <p:spPr bwMode="gray">
          <a:xfrm>
            <a:off x="720000" y="980728"/>
            <a:ext cx="8215338" cy="186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kumimoji="1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Main Pump (NEG)</a:t>
            </a:r>
            <a:endParaRPr kumimoji="1" lang="ja-JP" alt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lvl="1" indent="-285750">
              <a:lnSpc>
                <a:spcPct val="95000"/>
              </a:lnSpc>
              <a:spcBef>
                <a:spcPts val="0"/>
              </a:spcBef>
              <a:buFontTx/>
              <a:buChar char="–"/>
              <a:defRPr/>
            </a:pPr>
            <a:r>
              <a:rPr lang="en-US" altLang="ja-JP" sz="2000" b="1" dirty="0" smtClean="0"/>
              <a:t>Arc:</a:t>
            </a:r>
            <a:r>
              <a:rPr lang="en-US" altLang="ja-JP" sz="2000" dirty="0" smtClean="0"/>
              <a:t> Available in one of antechambers (inside of the ring)</a:t>
            </a:r>
          </a:p>
          <a:p>
            <a:pPr marL="1200150" lvl="2" indent="-285750">
              <a:lnSpc>
                <a:spcPct val="95000"/>
              </a:lnSpc>
              <a:spcBef>
                <a:spcPts val="0"/>
              </a:spcBef>
              <a:buClr>
                <a:srgbClr val="FF5050"/>
              </a:buClr>
              <a:buSzPct val="60000"/>
              <a:buFont typeface="Wingdings" pitchFamily="2" charset="2"/>
              <a:buChar char="n"/>
              <a:defRPr/>
            </a:pPr>
            <a:r>
              <a:rPr lang="en-US" altLang="ja-JP" sz="2000" dirty="0" smtClean="0"/>
              <a:t>Make the most of distributed pumping system: effective pumping.</a:t>
            </a:r>
          </a:p>
          <a:p>
            <a:pPr marL="1200150" lvl="2" indent="-285750">
              <a:lnSpc>
                <a:spcPct val="95000"/>
              </a:lnSpc>
              <a:spcBef>
                <a:spcPts val="0"/>
              </a:spcBef>
              <a:buClr>
                <a:srgbClr val="FF5050"/>
              </a:buClr>
              <a:buSzPct val="60000"/>
              <a:buFont typeface="Wingdings" pitchFamily="2" charset="2"/>
              <a:buChar char="n"/>
              <a:defRPr/>
            </a:pPr>
            <a:r>
              <a:rPr lang="en-US" altLang="ja-JP" sz="2000" kern="0" dirty="0" smtClean="0">
                <a:latin typeface="Arial" pitchFamily="34" charset="0"/>
                <a:ea typeface="+mn-ea"/>
                <a:cs typeface="Arial" pitchFamily="34" charset="0"/>
              </a:rPr>
              <a:t>Effective pumping speed of ~ 80 l/s/m.</a:t>
            </a:r>
          </a:p>
          <a:p>
            <a:pPr marL="742950" lvl="1" indent="-285750">
              <a:lnSpc>
                <a:spcPct val="95000"/>
              </a:lnSpc>
              <a:spcBef>
                <a:spcPts val="0"/>
              </a:spcBef>
              <a:buFontTx/>
              <a:buChar char="–"/>
              <a:defRPr/>
            </a:pPr>
            <a:r>
              <a:rPr lang="en-US" altLang="ja-JP" sz="2000" b="1" dirty="0" smtClean="0"/>
              <a:t>Straight:</a:t>
            </a:r>
            <a:r>
              <a:rPr lang="en-US" altLang="ja-JP" sz="2000" dirty="0" smtClean="0"/>
              <a:t> Lumped pump ports at both antechambers.</a:t>
            </a: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altLang="ja-JP" sz="2000" kern="0" dirty="0" smtClean="0">
                <a:latin typeface="Arial" pitchFamily="34" charset="0"/>
                <a:ea typeface="+mn-ea"/>
                <a:cs typeface="Arial" pitchFamily="34" charset="0"/>
              </a:rPr>
              <a:t>Ion pumps: Placed every 10 m</a:t>
            </a:r>
          </a:p>
          <a:p>
            <a:pPr marL="1200150" lvl="2" indent="-285750">
              <a:lnSpc>
                <a:spcPct val="95000"/>
              </a:lnSpc>
              <a:spcBef>
                <a:spcPts val="0"/>
              </a:spcBef>
              <a:buClr>
                <a:srgbClr val="FF5050"/>
              </a:buClr>
              <a:buSzPct val="60000"/>
              <a:buFont typeface="Wingdings" pitchFamily="2" charset="2"/>
              <a:buChar char="n"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Helpful at higher</a:t>
            </a:r>
            <a:r>
              <a:rPr kumimoji="1" lang="en-US" altLang="ja-JP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pressure</a:t>
            </a:r>
            <a:endParaRPr kumimoji="1" lang="en-US" altLang="ja-JP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7" name="図 21" descr="Fig_Ante_NEG_1.jpg"/>
          <p:cNvPicPr>
            <a:picLocks noChangeAspect="1"/>
          </p:cNvPicPr>
          <p:nvPr/>
        </p:nvPicPr>
        <p:blipFill>
          <a:blip r:embed="rId2" cstate="print"/>
          <a:srcRect l="9165" t="5208" r="4688" b="14583"/>
          <a:stretch>
            <a:fillRect/>
          </a:stretch>
        </p:blipFill>
        <p:spPr bwMode="auto">
          <a:xfrm>
            <a:off x="1230017" y="3573016"/>
            <a:ext cx="2858999" cy="199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日付プレースホル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2011/2/8</a:t>
            </a:r>
            <a:endParaRPr lang="en-US" altLang="ja-JP"/>
          </a:p>
        </p:txBody>
      </p:sp>
      <p:sp>
        <p:nvSpPr>
          <p:cNvPr id="20" name="スライド番号プレースホルダ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9</a:t>
            </a:fld>
            <a:endParaRPr lang="en-US" altLang="ja-JP" dirty="0"/>
          </a:p>
        </p:txBody>
      </p:sp>
      <p:sp>
        <p:nvSpPr>
          <p:cNvPr id="21" name="フッター プレースホル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KEKB Review 2011 @KEK</a:t>
            </a:r>
            <a:endParaRPr lang="en-US" altLang="ja-JP"/>
          </a:p>
        </p:txBody>
      </p:sp>
      <p:pic>
        <p:nvPicPr>
          <p:cNvPr id="22" name="Picture 5" descr="D:\_WorkFolder_20100910\Ante_Screen_20100729 photo\result\DSC01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0297" y="4725144"/>
            <a:ext cx="2160240" cy="1616804"/>
          </a:xfrm>
          <a:prstGeom prst="rect">
            <a:avLst/>
          </a:prstGeom>
          <a:noFill/>
        </p:spPr>
      </p:pic>
      <p:sp>
        <p:nvSpPr>
          <p:cNvPr id="24" name="テキスト ボックス 23"/>
          <p:cNvSpPr txBox="1"/>
          <p:nvPr/>
        </p:nvSpPr>
        <p:spPr>
          <a:xfrm>
            <a:off x="4182345" y="3501008"/>
            <a:ext cx="1800200" cy="1169551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Diameter </a:t>
            </a:r>
            <a:r>
              <a:rPr lang="en-US" altLang="ja-JP" sz="1400" i="1" dirty="0" smtClean="0">
                <a:solidFill>
                  <a:srgbClr val="006600"/>
                </a:solidFill>
                <a:latin typeface="Symbol" pitchFamily="18" charset="2"/>
                <a:cs typeface="Arial" pitchFamily="34" charset="0"/>
              </a:rPr>
              <a:t>f </a:t>
            </a:r>
            <a:r>
              <a:rPr lang="en-US" altLang="ja-JP" sz="1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4 mm,</a:t>
            </a:r>
          </a:p>
          <a:p>
            <a:r>
              <a:rPr lang="en-US" altLang="ja-JP" sz="1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thickness 5 mm</a:t>
            </a:r>
          </a:p>
          <a:p>
            <a:r>
              <a:rPr lang="en-US" altLang="ja-JP" sz="1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 row: 333 holes/m</a:t>
            </a:r>
            <a:endParaRPr lang="ja-JP" altLang="en-US" sz="1400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ja-JP" sz="1400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ja-JP" sz="1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~2.5x10</a:t>
            </a:r>
            <a:r>
              <a:rPr lang="en-US" altLang="ja-JP" sz="1400" baseline="30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ja-JP" sz="1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m</a:t>
            </a:r>
            <a:r>
              <a:rPr lang="en-US" altLang="ja-JP" sz="1400" baseline="30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altLang="ja-JP" sz="1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/s/m</a:t>
            </a:r>
          </a:p>
          <a:p>
            <a:r>
              <a:rPr lang="en-US" altLang="ja-JP" sz="1400" i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ja-JP" sz="1400" baseline="-25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eff</a:t>
            </a:r>
            <a:r>
              <a:rPr lang="en-US" altLang="ja-JP" sz="1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~ 1.x10</a:t>
            </a:r>
            <a:r>
              <a:rPr lang="en-US" altLang="ja-JP" sz="1400" baseline="30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ja-JP" sz="1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m</a:t>
            </a:r>
            <a:r>
              <a:rPr lang="en-US" altLang="ja-JP" sz="1400" baseline="30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altLang="ja-JP" sz="1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/s/m</a:t>
            </a:r>
          </a:p>
        </p:txBody>
      </p:sp>
      <p:pic>
        <p:nvPicPr>
          <p:cNvPr id="40964" name="Picture 4" descr="C:\Users\suetsugu\Desktop\新しいフォルダ\result\DSC01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8569" y="4293096"/>
            <a:ext cx="2693911" cy="2016224"/>
          </a:xfrm>
          <a:prstGeom prst="rect">
            <a:avLst/>
          </a:prstGeom>
          <a:noFill/>
        </p:spPr>
      </p:pic>
      <p:sp>
        <p:nvSpPr>
          <p:cNvPr id="11" name="テキスト ボックス 10"/>
          <p:cNvSpPr txBox="1"/>
          <p:nvPr/>
        </p:nvSpPr>
        <p:spPr>
          <a:xfrm>
            <a:off x="2958209" y="3645024"/>
            <a:ext cx="1071127" cy="243143"/>
          </a:xfrm>
          <a:prstGeom prst="rect">
            <a:avLst/>
          </a:prstGeom>
          <a:solidFill>
            <a:srgbClr val="006600">
              <a:alpha val="49804"/>
            </a:srgbClr>
          </a:solidFill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400" dirty="0" smtClean="0">
                <a:solidFill>
                  <a:srgbClr val="FFFF66"/>
                </a:solidFill>
              </a:rPr>
              <a:t>Arc section</a:t>
            </a:r>
            <a:endParaRPr lang="ja-JP" altLang="en-US" sz="1400" dirty="0" smtClean="0">
              <a:solidFill>
                <a:srgbClr val="FFFF66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96825" y="6093320"/>
            <a:ext cx="752129" cy="21600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400" dirty="0" smtClean="0">
                <a:solidFill>
                  <a:srgbClr val="FFFF66"/>
                </a:solidFill>
              </a:rPr>
              <a:t>Screen</a:t>
            </a:r>
            <a:endParaRPr lang="ja-JP" altLang="en-US" sz="1400" dirty="0" smtClean="0">
              <a:solidFill>
                <a:srgbClr val="FFFF66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364498" y="3969100"/>
            <a:ext cx="1527982" cy="36000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400" dirty="0" smtClean="0">
                <a:solidFill>
                  <a:srgbClr val="FFFF66"/>
                </a:solidFill>
              </a:rPr>
              <a:t>Straight section</a:t>
            </a:r>
          </a:p>
          <a:p>
            <a:pPr>
              <a:lnSpc>
                <a:spcPct val="70000"/>
              </a:lnSpc>
            </a:pPr>
            <a:r>
              <a:rPr lang="en-US" altLang="ja-JP" sz="1400" dirty="0" smtClean="0">
                <a:solidFill>
                  <a:srgbClr val="FFFF66"/>
                </a:solidFill>
              </a:rPr>
              <a:t>(Wiggler section)</a:t>
            </a:r>
            <a:endParaRPr lang="ja-JP" altLang="en-US" sz="1400" dirty="0" smtClean="0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G-arch">
  <a:themeElements>
    <a:clrScheme name="TG-arch 1">
      <a:dk1>
        <a:srgbClr val="000000"/>
      </a:dk1>
      <a:lt1>
        <a:srgbClr val="FFFFFF"/>
      </a:lt1>
      <a:dk2>
        <a:srgbClr val="000000"/>
      </a:dk2>
      <a:lt2>
        <a:srgbClr val="FCF1C8"/>
      </a:lt2>
      <a:accent1>
        <a:srgbClr val="FFC145"/>
      </a:accent1>
      <a:accent2>
        <a:srgbClr val="3366CC"/>
      </a:accent2>
      <a:accent3>
        <a:srgbClr val="FFFFFF"/>
      </a:accent3>
      <a:accent4>
        <a:srgbClr val="000000"/>
      </a:accent4>
      <a:accent5>
        <a:srgbClr val="FFDDB0"/>
      </a:accent5>
      <a:accent6>
        <a:srgbClr val="2D5CB9"/>
      </a:accent6>
      <a:hlink>
        <a:srgbClr val="FF5050"/>
      </a:hlink>
      <a:folHlink>
        <a:srgbClr val="C0C0C0"/>
      </a:folHlink>
    </a:clrScheme>
    <a:fontScheme name="TG-arch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gradFill flip="none" rotWithShape="1">
          <a:gsLst>
            <a:gs pos="6000">
              <a:srgbClr val="00FF00">
                <a:alpha val="55000"/>
              </a:srgbClr>
            </a:gs>
            <a:gs pos="100000">
              <a:schemeClr val="accent2">
                <a:gamma/>
                <a:tint val="0"/>
                <a:invGamma/>
              </a:schemeClr>
            </a:gs>
          </a:gsLst>
          <a:lin ang="600000" scaled="0"/>
          <a:tileRect/>
        </a:gradFill>
        <a:ln w="9525">
          <a:noFill/>
          <a:round/>
          <a:headEnd/>
          <a:tailEnd/>
        </a:ln>
        <a:effectLst/>
      </a:spPr>
      <a:bodyPr/>
      <a:lstStyle>
        <a:defPPr>
          <a:defRPr>
            <a:latin typeface="Arial" pitchFamily="34" charset="0"/>
            <a:cs typeface="Arial" pitchFamily="34" charset="0"/>
          </a:defRPr>
        </a:defPPr>
      </a:lstStyle>
    </a:spDef>
  </a:objectDefaults>
  <a:extraClrSchemeLst>
    <a:extraClrScheme>
      <a:clrScheme name="TG-arch 1">
        <a:dk1>
          <a:srgbClr val="000000"/>
        </a:dk1>
        <a:lt1>
          <a:srgbClr val="FFFFFF"/>
        </a:lt1>
        <a:dk2>
          <a:srgbClr val="000000"/>
        </a:dk2>
        <a:lt2>
          <a:srgbClr val="FCF1C8"/>
        </a:lt2>
        <a:accent1>
          <a:srgbClr val="FFC145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DDB0"/>
        </a:accent5>
        <a:accent6>
          <a:srgbClr val="2D5CB9"/>
        </a:accent6>
        <a:hlink>
          <a:srgbClr val="FF5050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arch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CCCC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arch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F1AB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EBF7D2"/>
        </a:accent5>
        <a:accent6>
          <a:srgbClr val="5C8A00"/>
        </a:accent6>
        <a:hlink>
          <a:srgbClr val="00666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13159</TotalTime>
  <Words>3249</Words>
  <Application>Microsoft Office PowerPoint</Application>
  <PresentationFormat>画面に合わせる (4:3)</PresentationFormat>
  <Paragraphs>674</Paragraphs>
  <Slides>40</Slides>
  <Notes>3</Notes>
  <HiddenSlides>0</HiddenSlides>
  <MMClips>1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40</vt:i4>
      </vt:variant>
    </vt:vector>
  </HeadingPairs>
  <TitlesOfParts>
    <vt:vector size="43" baseType="lpstr">
      <vt:lpstr>TG-arch</vt:lpstr>
      <vt:lpstr>数式</vt:lpstr>
      <vt:lpstr>ワークシート</vt:lpstr>
      <vt:lpstr>Vacuum System for SuperKEKB (mainly for LER arc section) </vt:lpstr>
      <vt:lpstr>Upgrade strategy_1</vt:lpstr>
      <vt:lpstr>Upgrade strategy_2</vt:lpstr>
      <vt:lpstr>Upgrade strategy_3</vt:lpstr>
      <vt:lpstr>Design of key components_1</vt:lpstr>
      <vt:lpstr>Design of key components_2</vt:lpstr>
      <vt:lpstr>Design of key components_3</vt:lpstr>
      <vt:lpstr>Design of key components_4</vt:lpstr>
      <vt:lpstr>Design of key components_5</vt:lpstr>
      <vt:lpstr>Design of key components_6</vt:lpstr>
      <vt:lpstr>Design of key components_7</vt:lpstr>
      <vt:lpstr>Design of key components_8</vt:lpstr>
      <vt:lpstr>Design of key components_9</vt:lpstr>
      <vt:lpstr>Design of key components_10</vt:lpstr>
      <vt:lpstr>Design of key components_11</vt:lpstr>
      <vt:lpstr>Design of key components_12</vt:lpstr>
      <vt:lpstr>Design of key components_13</vt:lpstr>
      <vt:lpstr>Design of key components_14</vt:lpstr>
      <vt:lpstr>Design of key components_15</vt:lpstr>
      <vt:lpstr>Design of key components_16</vt:lpstr>
      <vt:lpstr>Design of key components_17</vt:lpstr>
      <vt:lpstr>Design of key components_18</vt:lpstr>
      <vt:lpstr>Design of key components_19</vt:lpstr>
      <vt:lpstr>Present status and plans_1</vt:lpstr>
      <vt:lpstr>Present status and plans_2</vt:lpstr>
      <vt:lpstr>Present status and plans_3</vt:lpstr>
      <vt:lpstr>Present status and plans_4</vt:lpstr>
      <vt:lpstr>Present status and plans_5</vt:lpstr>
      <vt:lpstr>Present status and plans_6</vt:lpstr>
      <vt:lpstr>Present status and plans_7</vt:lpstr>
      <vt:lpstr>Present status and plans_8</vt:lpstr>
      <vt:lpstr>Present status and plans_9</vt:lpstr>
      <vt:lpstr>Present status and plans_10</vt:lpstr>
      <vt:lpstr>Present status and plans_11</vt:lpstr>
      <vt:lpstr>Summary</vt:lpstr>
      <vt:lpstr>スライド 36</vt:lpstr>
      <vt:lpstr>Movable Mask</vt:lpstr>
      <vt:lpstr>CSR (LER)</vt:lpstr>
      <vt:lpstr>kz and ky</vt:lpstr>
      <vt:lpstr>Materials of mask head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suetsugu</dc:creator>
  <cp:lastModifiedBy>suetsugu</cp:lastModifiedBy>
  <cp:revision>913</cp:revision>
  <dcterms:created xsi:type="dcterms:W3CDTF">2004-05-06T04:08:33Z</dcterms:created>
  <dcterms:modified xsi:type="dcterms:W3CDTF">2011-02-07T14:12:22Z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TC011182121041</vt:lpwstr>
  </property>
</Properties>
</file>