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4" r:id="rId2"/>
    <p:sldMasterId id="2147483690" r:id="rId3"/>
  </p:sldMasterIdLst>
  <p:notesMasterIdLst>
    <p:notesMasterId r:id="rId74"/>
  </p:notesMasterIdLst>
  <p:sldIdLst>
    <p:sldId id="257" r:id="rId4"/>
    <p:sldId id="535" r:id="rId5"/>
    <p:sldId id="547" r:id="rId6"/>
    <p:sldId id="550" r:id="rId7"/>
    <p:sldId id="549" r:id="rId8"/>
    <p:sldId id="593" r:id="rId9"/>
    <p:sldId id="599" r:id="rId10"/>
    <p:sldId id="594" r:id="rId11"/>
    <p:sldId id="536" r:id="rId12"/>
    <p:sldId id="538" r:id="rId13"/>
    <p:sldId id="595" r:id="rId14"/>
    <p:sldId id="268" r:id="rId15"/>
    <p:sldId id="539" r:id="rId16"/>
    <p:sldId id="559" r:id="rId17"/>
    <p:sldId id="560" r:id="rId18"/>
    <p:sldId id="561" r:id="rId19"/>
    <p:sldId id="563" r:id="rId20"/>
    <p:sldId id="566" r:id="rId21"/>
    <p:sldId id="567" r:id="rId22"/>
    <p:sldId id="568" r:id="rId23"/>
    <p:sldId id="569" r:id="rId24"/>
    <p:sldId id="393" r:id="rId25"/>
    <p:sldId id="516" r:id="rId26"/>
    <p:sldId id="526" r:id="rId27"/>
    <p:sldId id="471" r:id="rId28"/>
    <p:sldId id="580" r:id="rId29"/>
    <p:sldId id="581" r:id="rId30"/>
    <p:sldId id="584" r:id="rId31"/>
    <p:sldId id="585" r:id="rId32"/>
    <p:sldId id="429" r:id="rId33"/>
    <p:sldId id="587" r:id="rId34"/>
    <p:sldId id="506" r:id="rId35"/>
    <p:sldId id="364" r:id="rId36"/>
    <p:sldId id="591" r:id="rId37"/>
    <p:sldId id="596" r:id="rId38"/>
    <p:sldId id="597" r:id="rId39"/>
    <p:sldId id="598" r:id="rId40"/>
    <p:sldId id="546" r:id="rId41"/>
    <p:sldId id="602" r:id="rId42"/>
    <p:sldId id="604" r:id="rId43"/>
    <p:sldId id="605" r:id="rId44"/>
    <p:sldId id="606" r:id="rId45"/>
    <p:sldId id="540" r:id="rId46"/>
    <p:sldId id="541" r:id="rId47"/>
    <p:sldId id="534" r:id="rId48"/>
    <p:sldId id="515" r:id="rId49"/>
    <p:sldId id="552" r:id="rId50"/>
    <p:sldId id="553" r:id="rId51"/>
    <p:sldId id="555" r:id="rId52"/>
    <p:sldId id="558" r:id="rId53"/>
    <p:sldId id="557" r:id="rId54"/>
    <p:sldId id="554" r:id="rId55"/>
    <p:sldId id="570" r:id="rId56"/>
    <p:sldId id="571" r:id="rId57"/>
    <p:sldId id="572" r:id="rId58"/>
    <p:sldId id="607" r:id="rId59"/>
    <p:sldId id="573" r:id="rId60"/>
    <p:sldId id="574" r:id="rId61"/>
    <p:sldId id="575" r:id="rId62"/>
    <p:sldId id="576" r:id="rId63"/>
    <p:sldId id="608" r:id="rId64"/>
    <p:sldId id="586" r:id="rId65"/>
    <p:sldId id="577" r:id="rId66"/>
    <p:sldId id="578" r:id="rId67"/>
    <p:sldId id="579" r:id="rId68"/>
    <p:sldId id="588" r:id="rId69"/>
    <p:sldId id="589" r:id="rId70"/>
    <p:sldId id="590" r:id="rId71"/>
    <p:sldId id="601" r:id="rId72"/>
    <p:sldId id="603" r:id="rId7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淡色スタイル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26" autoAdjust="0"/>
    <p:restoredTop sz="94660"/>
  </p:normalViewPr>
  <p:slideViewPr>
    <p:cSldViewPr>
      <p:cViewPr varScale="1">
        <p:scale>
          <a:sx n="179" d="100"/>
          <a:sy n="179" d="100"/>
        </p:scale>
        <p:origin x="-15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iizuka\ARICH\&#12391;&#12540;&#12383;\QE113_120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ozy\Desktop\ARICH\&#20013;&#24615;&#23376;&#32784;&#24615;\yayoi\201006\&#12414;&#12392;&#12417;%20_0705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333162783375315"/>
          <c:y val="9.2786660490968037E-2"/>
          <c:w val="0.75974456863980611"/>
          <c:h val="0.71988735525706349"/>
        </c:manualLayout>
      </c:layout>
      <c:scatterChart>
        <c:scatterStyle val="lineMarker"/>
        <c:varyColors val="0"/>
        <c:ser>
          <c:idx val="1"/>
          <c:order val="0"/>
          <c:tx>
            <c:v>Super Bialkali</c:v>
          </c:tx>
          <c:spPr>
            <a:ln w="63500">
              <a:solidFill>
                <a:schemeClr val="accent2">
                  <a:lumMod val="50000"/>
                </a:schemeClr>
              </a:solidFill>
            </a:ln>
          </c:spPr>
          <c:marker>
            <c:symbol val="square"/>
            <c:size val="11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c:spPr>
          </c:marker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Sheet2!$B$52:$B$64</c:f>
              <c:numCache>
                <c:formatCode>General</c:formatCode>
                <c:ptCount val="13"/>
                <c:pt idx="0">
                  <c:v>360</c:v>
                </c:pt>
                <c:pt idx="1">
                  <c:v>380</c:v>
                </c:pt>
                <c:pt idx="2">
                  <c:v>400</c:v>
                </c:pt>
                <c:pt idx="3">
                  <c:v>420</c:v>
                </c:pt>
                <c:pt idx="4">
                  <c:v>440</c:v>
                </c:pt>
                <c:pt idx="5">
                  <c:v>460</c:v>
                </c:pt>
                <c:pt idx="6">
                  <c:v>480</c:v>
                </c:pt>
                <c:pt idx="7">
                  <c:v>500</c:v>
                </c:pt>
                <c:pt idx="8">
                  <c:v>520</c:v>
                </c:pt>
                <c:pt idx="9">
                  <c:v>540</c:v>
                </c:pt>
                <c:pt idx="10">
                  <c:v>560</c:v>
                </c:pt>
                <c:pt idx="11">
                  <c:v>580</c:v>
                </c:pt>
                <c:pt idx="12">
                  <c:v>600</c:v>
                </c:pt>
              </c:numCache>
            </c:numRef>
          </c:xVal>
          <c:yVal>
            <c:numRef>
              <c:f>Sheet2!$C$52:$C$64</c:f>
              <c:numCache>
                <c:formatCode>General</c:formatCode>
                <c:ptCount val="13"/>
                <c:pt idx="0">
                  <c:v>33.1434</c:v>
                </c:pt>
                <c:pt idx="1">
                  <c:v>32.9559</c:v>
                </c:pt>
                <c:pt idx="2">
                  <c:v>31.7898</c:v>
                </c:pt>
                <c:pt idx="3">
                  <c:v>28.620899999999999</c:v>
                </c:pt>
                <c:pt idx="4">
                  <c:v>26.282299999999776</c:v>
                </c:pt>
                <c:pt idx="5">
                  <c:v>22.254200000000001</c:v>
                </c:pt>
                <c:pt idx="6">
                  <c:v>18.961999999999989</c:v>
                </c:pt>
                <c:pt idx="7">
                  <c:v>16.833600000000001</c:v>
                </c:pt>
                <c:pt idx="8">
                  <c:v>10.4808</c:v>
                </c:pt>
                <c:pt idx="9">
                  <c:v>6.8457299999999996</c:v>
                </c:pt>
                <c:pt idx="10">
                  <c:v>5.0468299999999999</c:v>
                </c:pt>
                <c:pt idx="11">
                  <c:v>3.61416</c:v>
                </c:pt>
                <c:pt idx="12">
                  <c:v>2.2877800000000215</c:v>
                </c:pt>
              </c:numCache>
            </c:numRef>
          </c:yVal>
          <c:smooth val="0"/>
        </c:ser>
        <c:ser>
          <c:idx val="2"/>
          <c:order val="1"/>
          <c:tx>
            <c:v>Conventional bialkali</c:v>
          </c:tx>
          <c:spPr>
            <a:ln w="63500">
              <a:solidFill>
                <a:srgbClr val="92D050"/>
              </a:solidFill>
            </a:ln>
          </c:spPr>
          <c:marker>
            <c:symbol val="square"/>
            <c:size val="11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Sheet1!$B$17:$B$29</c:f>
              <c:numCache>
                <c:formatCode>General</c:formatCode>
                <c:ptCount val="13"/>
                <c:pt idx="0">
                  <c:v>360</c:v>
                </c:pt>
                <c:pt idx="1">
                  <c:v>380</c:v>
                </c:pt>
                <c:pt idx="2">
                  <c:v>400</c:v>
                </c:pt>
                <c:pt idx="3">
                  <c:v>420</c:v>
                </c:pt>
                <c:pt idx="4">
                  <c:v>440</c:v>
                </c:pt>
                <c:pt idx="5">
                  <c:v>460</c:v>
                </c:pt>
                <c:pt idx="6">
                  <c:v>480</c:v>
                </c:pt>
                <c:pt idx="7">
                  <c:v>500</c:v>
                </c:pt>
                <c:pt idx="8">
                  <c:v>520</c:v>
                </c:pt>
                <c:pt idx="9">
                  <c:v>540</c:v>
                </c:pt>
                <c:pt idx="10">
                  <c:v>560</c:v>
                </c:pt>
                <c:pt idx="11">
                  <c:v>580</c:v>
                </c:pt>
                <c:pt idx="12">
                  <c:v>600</c:v>
                </c:pt>
              </c:numCache>
            </c:numRef>
          </c:xVal>
          <c:yVal>
            <c:numRef>
              <c:f>Sheet1!$C$17:$C$29</c:f>
              <c:numCache>
                <c:formatCode>General</c:formatCode>
                <c:ptCount val="13"/>
                <c:pt idx="0">
                  <c:v>25.350899999999999</c:v>
                </c:pt>
                <c:pt idx="1">
                  <c:v>24.600300000000001</c:v>
                </c:pt>
                <c:pt idx="2">
                  <c:v>23.2302</c:v>
                </c:pt>
                <c:pt idx="3">
                  <c:v>20.153600000000001</c:v>
                </c:pt>
                <c:pt idx="4">
                  <c:v>17.128900000000005</c:v>
                </c:pt>
                <c:pt idx="5">
                  <c:v>13.6334</c:v>
                </c:pt>
                <c:pt idx="6">
                  <c:v>10.6105</c:v>
                </c:pt>
                <c:pt idx="7">
                  <c:v>8.42422</c:v>
                </c:pt>
                <c:pt idx="8">
                  <c:v>4.5578399999999855</c:v>
                </c:pt>
                <c:pt idx="9">
                  <c:v>2.1562799999999833</c:v>
                </c:pt>
                <c:pt idx="10">
                  <c:v>1.09897</c:v>
                </c:pt>
                <c:pt idx="11">
                  <c:v>0.44118400000000157</c:v>
                </c:pt>
                <c:pt idx="12">
                  <c:v>0.12778999999999999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001472"/>
        <c:axId val="55003392"/>
      </c:scatterChart>
      <c:valAx>
        <c:axId val="55001472"/>
        <c:scaling>
          <c:orientation val="minMax"/>
          <c:max val="650"/>
          <c:min val="300"/>
        </c:scaling>
        <c:delete val="0"/>
        <c:axPos val="b"/>
        <c:title>
          <c:tx>
            <c:rich>
              <a:bodyPr/>
              <a:lstStyle/>
              <a:p>
                <a:pPr>
                  <a:defRPr lang="ja-JP" sz="2400">
                    <a:solidFill>
                      <a:schemeClr val="tx1"/>
                    </a:solidFill>
                    <a:latin typeface="+mj-lt"/>
                  </a:defRPr>
                </a:pPr>
                <a:r>
                  <a:rPr lang="en-US" sz="2400">
                    <a:solidFill>
                      <a:schemeClr val="tx1"/>
                    </a:solidFill>
                    <a:latin typeface="+mj-lt"/>
                  </a:rPr>
                  <a:t>wavelength (nm)</a:t>
                </a:r>
                <a:endParaRPr lang="ja-JP" sz="2400">
                  <a:solidFill>
                    <a:schemeClr val="tx1"/>
                  </a:solidFill>
                  <a:latin typeface="+mj-lt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txPr>
          <a:bodyPr rot="0" vert="horz"/>
          <a:lstStyle/>
          <a:p>
            <a:pPr>
              <a:defRPr lang="ja-JP" sz="1800" b="0" i="0" u="none" strike="noStrike" baseline="0">
                <a:solidFill>
                  <a:schemeClr val="tx1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55003392"/>
        <c:crosses val="autoZero"/>
        <c:crossBetween val="midCat"/>
      </c:valAx>
      <c:valAx>
        <c:axId val="55003392"/>
        <c:scaling>
          <c:orientation val="minMax"/>
          <c:max val="40"/>
        </c:scaling>
        <c:delete val="0"/>
        <c:axPos val="l"/>
        <c:majorGridlines>
          <c:spPr>
            <a:ln>
              <a:solidFill>
                <a:srgbClr val="000000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lang="ja-JP" sz="2400">
                    <a:solidFill>
                      <a:schemeClr val="tx1"/>
                    </a:solidFill>
                    <a:latin typeface="+mj-lt"/>
                  </a:defRPr>
                </a:pPr>
                <a:r>
                  <a:rPr lang="en-US" sz="2400">
                    <a:solidFill>
                      <a:schemeClr val="tx1"/>
                    </a:solidFill>
                    <a:latin typeface="+mj-lt"/>
                  </a:rPr>
                  <a:t>QE (%)</a:t>
                </a:r>
                <a:endParaRPr lang="ja-JP" sz="2400">
                  <a:solidFill>
                    <a:schemeClr val="tx1"/>
                  </a:solidFill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2.3715403373691987E-2"/>
              <c:y val="0.3691469507488038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lang="ja-JP" sz="1800">
                <a:solidFill>
                  <a:schemeClr val="tx1"/>
                </a:solidFill>
              </a:defRPr>
            </a:pPr>
            <a:endParaRPr lang="ja-JP"/>
          </a:p>
        </c:txPr>
        <c:crossAx val="55001472"/>
        <c:crosses val="autoZero"/>
        <c:crossBetween val="midCat"/>
      </c:valAx>
      <c:spPr>
        <a:ln>
          <a:solidFill>
            <a:srgbClr val="000000"/>
          </a:solidFill>
        </a:ln>
      </c:spPr>
    </c:plotArea>
    <c:legend>
      <c:legendPos val="r"/>
      <c:layout>
        <c:manualLayout>
          <c:xMode val="edge"/>
          <c:yMode val="edge"/>
          <c:x val="0.53006871391425159"/>
          <c:y val="8.4214034542151733E-2"/>
          <c:w val="0.40950448677582107"/>
          <c:h val="0.20476289162528721"/>
        </c:manualLayout>
      </c:layout>
      <c:overlay val="1"/>
      <c:spPr>
        <a:noFill/>
      </c:spPr>
      <c:txPr>
        <a:bodyPr/>
        <a:lstStyle/>
        <a:p>
          <a:pPr>
            <a:defRPr lang="ja-JP" sz="1800">
              <a:solidFill>
                <a:schemeClr val="tx1"/>
              </a:solidFill>
              <a:latin typeface="+mj-lt"/>
            </a:defRPr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208167890510338"/>
          <c:y val="0.1235356517935266"/>
          <c:w val="0.7043987350808586"/>
          <c:h val="0.74923811606883273"/>
        </c:manualLayout>
      </c:layout>
      <c:scatterChart>
        <c:scatterStyle val="lineMarker"/>
        <c:varyColors val="0"/>
        <c:ser>
          <c:idx val="2"/>
          <c:order val="5"/>
          <c:tx>
            <c:v>5280</c:v>
          </c:tx>
          <c:spPr>
            <a:ln w="28575">
              <a:noFill/>
            </a:ln>
          </c:spPr>
          <c:xVal>
            <c:numRef>
              <c:f>'[1]5280'!$H$4:$H$50</c:f>
              <c:numCache>
                <c:formatCode>General</c:formatCode>
                <c:ptCount val="47"/>
                <c:pt idx="0">
                  <c:v>1</c:v>
                </c:pt>
                <c:pt idx="1">
                  <c:v>1.0047798667734422</c:v>
                </c:pt>
                <c:pt idx="2">
                  <c:v>1.0045705627548049</c:v>
                </c:pt>
                <c:pt idx="3">
                  <c:v>1.0047957920792008</c:v>
                </c:pt>
                <c:pt idx="4">
                  <c:v>1.0066158270238801</c:v>
                </c:pt>
                <c:pt idx="5">
                  <c:v>1.0080946054164175</c:v>
                </c:pt>
                <c:pt idx="6">
                  <c:v>1.0096871359930175</c:v>
                </c:pt>
                <c:pt idx="7">
                  <c:v>1.0097098864298129</c:v>
                </c:pt>
                <c:pt idx="8">
                  <c:v>1.0153292443214823</c:v>
                </c:pt>
                <c:pt idx="9">
                  <c:v>1.0225183823529398</c:v>
                </c:pt>
                <c:pt idx="10">
                  <c:v>1.0360548922539312</c:v>
                </c:pt>
                <c:pt idx="11">
                  <c:v>1.0543007425742572</c:v>
                </c:pt>
                <c:pt idx="12">
                  <c:v>1.0841493156668609</c:v>
                </c:pt>
                <c:pt idx="13">
                  <c:v>1.1234165695981426</c:v>
                </c:pt>
                <c:pt idx="14">
                  <c:v>1.1758108255678521</c:v>
                </c:pt>
                <c:pt idx="15">
                  <c:v>1.2444716438555619</c:v>
                </c:pt>
                <c:pt idx="16">
                  <c:v>1.3285572582993592</c:v>
                </c:pt>
                <c:pt idx="17">
                  <c:v>1.4234265797903318</c:v>
                </c:pt>
                <c:pt idx="18">
                  <c:v>1.53105889633081</c:v>
                </c:pt>
                <c:pt idx="19">
                  <c:v>1.6530239880605706</c:v>
                </c:pt>
                <c:pt idx="20">
                  <c:v>1.7914831464764125</c:v>
                </c:pt>
                <c:pt idx="21">
                  <c:v>1.949325677052991</c:v>
                </c:pt>
                <c:pt idx="22">
                  <c:v>2.1295546374490391</c:v>
                </c:pt>
                <c:pt idx="23">
                  <c:v>2.3338308095515434</c:v>
                </c:pt>
                <c:pt idx="24">
                  <c:v>2.5677963016890075</c:v>
                </c:pt>
                <c:pt idx="25">
                  <c:v>2.8360922029702973</c:v>
                </c:pt>
                <c:pt idx="26">
                  <c:v>3.1427680911473512</c:v>
                </c:pt>
                <c:pt idx="27">
                  <c:v>3.4952861094932772</c:v>
                </c:pt>
                <c:pt idx="28">
                  <c:v>3.9022914239953397</c:v>
                </c:pt>
                <c:pt idx="29">
                  <c:v>4.3760920209668024</c:v>
                </c:pt>
                <c:pt idx="30">
                  <c:v>4.921283488643013</c:v>
                </c:pt>
                <c:pt idx="31">
                  <c:v>5.5587734784507861</c:v>
                </c:pt>
                <c:pt idx="32">
                  <c:v>6.3154757571345366</c:v>
                </c:pt>
                <c:pt idx="33">
                  <c:v>7.2067696199767033</c:v>
                </c:pt>
                <c:pt idx="34">
                  <c:v>8.28661910308678</c:v>
                </c:pt>
                <c:pt idx="35">
                  <c:v>9.5940867064647648</c:v>
                </c:pt>
                <c:pt idx="36">
                  <c:v>11.204590128130461</c:v>
                </c:pt>
                <c:pt idx="37">
                  <c:v>13.213681202679092</c:v>
                </c:pt>
                <c:pt idx="38">
                  <c:v>15.760592603378004</c:v>
                </c:pt>
                <c:pt idx="39">
                  <c:v>19.035062973209083</c:v>
                </c:pt>
                <c:pt idx="40">
                  <c:v>23.35446090564939</c:v>
                </c:pt>
                <c:pt idx="41">
                  <c:v>29.191995486313335</c:v>
                </c:pt>
                <c:pt idx="42">
                  <c:v>37.408770748398368</c:v>
                </c:pt>
                <c:pt idx="43">
                  <c:v>49.573201805474646</c:v>
                </c:pt>
                <c:pt idx="44">
                  <c:v>69.098309187536358</c:v>
                </c:pt>
                <c:pt idx="45">
                  <c:v>104.73482090856143</c:v>
                </c:pt>
                <c:pt idx="46">
                  <c:v>188.35860148514851</c:v>
                </c:pt>
              </c:numCache>
            </c:numRef>
          </c:xVal>
          <c:yVal>
            <c:numRef>
              <c:f>'[1]5280'!$G$4:$G$50</c:f>
              <c:numCache>
                <c:formatCode>General</c:formatCode>
                <c:ptCount val="47"/>
                <c:pt idx="0">
                  <c:v>-2.8899507556461553E-6</c:v>
                </c:pt>
                <c:pt idx="1">
                  <c:v>2.1001272711835948E-4</c:v>
                </c:pt>
                <c:pt idx="2">
                  <c:v>3.0457803022584777E-4</c:v>
                </c:pt>
                <c:pt idx="3">
                  <c:v>3.8593100509424713E-4</c:v>
                </c:pt>
                <c:pt idx="4">
                  <c:v>4.7150984462557321E-4</c:v>
                </c:pt>
                <c:pt idx="5">
                  <c:v>5.5338415299711864E-4</c:v>
                </c:pt>
                <c:pt idx="6">
                  <c:v>6.0487412005434335E-4</c:v>
                </c:pt>
                <c:pt idx="7">
                  <c:v>6.8270789777551361E-4</c:v>
                </c:pt>
                <c:pt idx="8">
                  <c:v>7.6009759891322831E-4</c:v>
                </c:pt>
                <c:pt idx="9">
                  <c:v>8.3617077941925647E-4</c:v>
                </c:pt>
                <c:pt idx="10">
                  <c:v>9.2330546102903724E-4</c:v>
                </c:pt>
                <c:pt idx="11">
                  <c:v>1.0310347267787484E-3</c:v>
                </c:pt>
                <c:pt idx="12">
                  <c:v>1.1296481745627573E-3</c:v>
                </c:pt>
                <c:pt idx="13">
                  <c:v>1.2588852589573781E-3</c:v>
                </c:pt>
                <c:pt idx="14">
                  <c:v>1.3797421344880444E-3</c:v>
                </c:pt>
                <c:pt idx="15">
                  <c:v>1.5606951740533316E-3</c:v>
                </c:pt>
                <c:pt idx="16">
                  <c:v>1.7622754814060264E-3</c:v>
                </c:pt>
                <c:pt idx="17">
                  <c:v>1.9934674087281508E-3</c:v>
                </c:pt>
                <c:pt idx="18">
                  <c:v>2.2145824027848542E-3</c:v>
                </c:pt>
                <c:pt idx="19">
                  <c:v>2.4457573391068093E-3</c:v>
                </c:pt>
                <c:pt idx="20">
                  <c:v>2.678424630667369E-3</c:v>
                </c:pt>
                <c:pt idx="21">
                  <c:v>2.9243655798947212E-3</c:v>
                </c:pt>
                <c:pt idx="22">
                  <c:v>3.1937547529292259E-3</c:v>
                </c:pt>
                <c:pt idx="23">
                  <c:v>3.4555837680421454E-3</c:v>
                </c:pt>
                <c:pt idx="24">
                  <c:v>3.7515710901681212E-3</c:v>
                </c:pt>
                <c:pt idx="25">
                  <c:v>4.0642377806079126E-3</c:v>
                </c:pt>
                <c:pt idx="26">
                  <c:v>4.402630482255092E-3</c:v>
                </c:pt>
                <c:pt idx="27">
                  <c:v>4.7712988673799016E-3</c:v>
                </c:pt>
                <c:pt idx="28">
                  <c:v>5.1857247291560516E-3</c:v>
                </c:pt>
                <c:pt idx="29">
                  <c:v>5.6322282645610514E-3</c:v>
                </c:pt>
                <c:pt idx="30">
                  <c:v>6.1409407930039439E-3</c:v>
                </c:pt>
                <c:pt idx="31">
                  <c:v>6.6954150280183408E-3</c:v>
                </c:pt>
                <c:pt idx="32">
                  <c:v>7.3439647648157599E-3</c:v>
                </c:pt>
                <c:pt idx="33">
                  <c:v>8.0759593649176748E-3</c:v>
                </c:pt>
                <c:pt idx="34">
                  <c:v>8.9400055697063108E-3</c:v>
                </c:pt>
                <c:pt idx="35">
                  <c:v>9.9609834606894567E-3</c:v>
                </c:pt>
                <c:pt idx="36">
                  <c:v>1.1204915282730541E-2</c:v>
                </c:pt>
                <c:pt idx="37">
                  <c:v>1.2729929020207201E-2</c:v>
                </c:pt>
                <c:pt idx="38">
                  <c:v>1.4649533146544399E-2</c:v>
                </c:pt>
                <c:pt idx="39">
                  <c:v>1.7078632280523004E-2</c:v>
                </c:pt>
                <c:pt idx="40">
                  <c:v>2.0260780234335168E-2</c:v>
                </c:pt>
                <c:pt idx="41">
                  <c:v>2.4527084988962469E-2</c:v>
                </c:pt>
                <c:pt idx="42">
                  <c:v>3.0489584411614892E-2</c:v>
                </c:pt>
                <c:pt idx="43">
                  <c:v>3.92700647817966E-2</c:v>
                </c:pt>
                <c:pt idx="44">
                  <c:v>5.3166561198845524E-2</c:v>
                </c:pt>
                <c:pt idx="45">
                  <c:v>7.860804990660554E-2</c:v>
                </c:pt>
                <c:pt idx="46">
                  <c:v>0.13809694107658346</c:v>
                </c:pt>
              </c:numCache>
            </c:numRef>
          </c:yVal>
          <c:smooth val="0"/>
        </c:ser>
        <c:ser>
          <c:idx val="5"/>
          <c:order val="6"/>
          <c:tx>
            <c:v>5266</c:v>
          </c:tx>
          <c:spPr>
            <a:ln w="28575">
              <a:noFill/>
            </a:ln>
          </c:spPr>
          <c:xVal>
            <c:numRef>
              <c:f>'[1]5266'!$H$4:$H$58</c:f>
              <c:numCache>
                <c:formatCode>General</c:formatCode>
                <c:ptCount val="55"/>
                <c:pt idx="0">
                  <c:v>1</c:v>
                </c:pt>
                <c:pt idx="1">
                  <c:v>0.99706684952210356</c:v>
                </c:pt>
                <c:pt idx="2">
                  <c:v>0.9973411326774837</c:v>
                </c:pt>
                <c:pt idx="3">
                  <c:v>1.0016876810478739</c:v>
                </c:pt>
                <c:pt idx="4">
                  <c:v>1.0003442533480738</c:v>
                </c:pt>
                <c:pt idx="5">
                  <c:v>0.99928630403448138</c:v>
                </c:pt>
                <c:pt idx="6">
                  <c:v>0.99925271834198637</c:v>
                </c:pt>
                <c:pt idx="7">
                  <c:v>1.0058495081095438</c:v>
                </c:pt>
                <c:pt idx="8">
                  <c:v>1.0060678151107629</c:v>
                </c:pt>
                <c:pt idx="9">
                  <c:v>1.0096950699002225</c:v>
                </c:pt>
                <c:pt idx="10">
                  <c:v>1.020238178535944</c:v>
                </c:pt>
                <c:pt idx="11">
                  <c:v>1.0348955345023021</c:v>
                </c:pt>
                <c:pt idx="12">
                  <c:v>1.0539190304930099</c:v>
                </c:pt>
                <c:pt idx="13">
                  <c:v>1.0777872626261213</c:v>
                </c:pt>
                <c:pt idx="14">
                  <c:v>1.1136343917491052</c:v>
                </c:pt>
                <c:pt idx="15">
                  <c:v>1.1612421108607807</c:v>
                </c:pt>
                <c:pt idx="16">
                  <c:v>1.2200534572272215</c:v>
                </c:pt>
                <c:pt idx="17">
                  <c:v>1.2956660462642853</c:v>
                </c:pt>
                <c:pt idx="18">
                  <c:v>1.392731496382541</c:v>
                </c:pt>
                <c:pt idx="19">
                  <c:v>1.5156747225681788</c:v>
                </c:pt>
                <c:pt idx="20">
                  <c:v>1.6591108187911949</c:v>
                </c:pt>
                <c:pt idx="21">
                  <c:v>1.8224380413943659</c:v>
                </c:pt>
                <c:pt idx="22">
                  <c:v>2.0001175499237402</c:v>
                </c:pt>
                <c:pt idx="23">
                  <c:v>2.1929777914608382</c:v>
                </c:pt>
                <c:pt idx="24">
                  <c:v>2.4051833918750609</c:v>
                </c:pt>
                <c:pt idx="25">
                  <c:v>2.6372885150925711</c:v>
                </c:pt>
                <c:pt idx="26">
                  <c:v>2.8975776319287978</c:v>
                </c:pt>
                <c:pt idx="27">
                  <c:v>3.1840076127569836</c:v>
                </c:pt>
                <c:pt idx="28">
                  <c:v>3.5044990833904759</c:v>
                </c:pt>
                <c:pt idx="29">
                  <c:v>3.8615429826893743</c:v>
                </c:pt>
                <c:pt idx="30">
                  <c:v>4.2594494745239002</c:v>
                </c:pt>
                <c:pt idx="31">
                  <c:v>4.7049636854699894</c:v>
                </c:pt>
                <c:pt idx="32">
                  <c:v>5.2053065394142095</c:v>
                </c:pt>
                <c:pt idx="33">
                  <c:v>5.7692103164051955</c:v>
                </c:pt>
                <c:pt idx="34">
                  <c:v>6.4016568941631338</c:v>
                </c:pt>
                <c:pt idx="35">
                  <c:v>7.1138694915965814</c:v>
                </c:pt>
                <c:pt idx="36">
                  <c:v>7.9232007164947733</c:v>
                </c:pt>
                <c:pt idx="37">
                  <c:v>8.8381029681355479</c:v>
                </c:pt>
                <c:pt idx="38">
                  <c:v>9.8809946962594228</c:v>
                </c:pt>
                <c:pt idx="39">
                  <c:v>11.070935781357143</c:v>
                </c:pt>
                <c:pt idx="40">
                  <c:v>12.432359814718994</c:v>
                </c:pt>
                <c:pt idx="41">
                  <c:v>14.003974306945254</c:v>
                </c:pt>
                <c:pt idx="42">
                  <c:v>15.820988259001728</c:v>
                </c:pt>
                <c:pt idx="43">
                  <c:v>17.942708406218927</c:v>
                </c:pt>
                <c:pt idx="44">
                  <c:v>20.458724583327232</c:v>
                </c:pt>
                <c:pt idx="45">
                  <c:v>23.487510320603423</c:v>
                </c:pt>
                <c:pt idx="46">
                  <c:v>27.193075749730635</c:v>
                </c:pt>
                <c:pt idx="47">
                  <c:v>31.771197469877837</c:v>
                </c:pt>
                <c:pt idx="48">
                  <c:v>37.56251836717604</c:v>
                </c:pt>
                <c:pt idx="49">
                  <c:v>45.026098881876322</c:v>
                </c:pt>
                <c:pt idx="50">
                  <c:v>54.973621237352894</c:v>
                </c:pt>
                <c:pt idx="51">
                  <c:v>68.704291971620094</c:v>
                </c:pt>
                <c:pt idx="52">
                  <c:v>88.814564995312949</c:v>
                </c:pt>
                <c:pt idx="53">
                  <c:v>120.55892189927091</c:v>
                </c:pt>
                <c:pt idx="54">
                  <c:v>177.89389719979278</c:v>
                </c:pt>
              </c:numCache>
            </c:numRef>
          </c:xVal>
          <c:yVal>
            <c:numRef>
              <c:f>'[1]5266'!$G$4:$G$58</c:f>
              <c:numCache>
                <c:formatCode>General</c:formatCode>
                <c:ptCount val="55"/>
                <c:pt idx="0">
                  <c:v>-1.3799999787415098E-6</c:v>
                </c:pt>
                <c:pt idx="1">
                  <c:v>2.2533146003401644E-4</c:v>
                </c:pt>
                <c:pt idx="2">
                  <c:v>3.2487025659014046E-4</c:v>
                </c:pt>
                <c:pt idx="3">
                  <c:v>4.0948047300170068E-4</c:v>
                </c:pt>
                <c:pt idx="4">
                  <c:v>4.9654007121598934E-4</c:v>
                </c:pt>
                <c:pt idx="5">
                  <c:v>5.7804227827381823E-4</c:v>
                </c:pt>
                <c:pt idx="6">
                  <c:v>6.3995247448979593E-4</c:v>
                </c:pt>
                <c:pt idx="7">
                  <c:v>7.328148788265348E-4</c:v>
                </c:pt>
                <c:pt idx="8">
                  <c:v>7.9792007227892214E-4</c:v>
                </c:pt>
                <c:pt idx="9">
                  <c:v>8.6615641900510208E-4</c:v>
                </c:pt>
                <c:pt idx="10">
                  <c:v>9.5419835990647036E-4</c:v>
                </c:pt>
                <c:pt idx="11">
                  <c:v>1.0315002264030641E-3</c:v>
                </c:pt>
                <c:pt idx="12">
                  <c:v>1.1217597677189641E-3</c:v>
                </c:pt>
                <c:pt idx="13">
                  <c:v>1.2052786968537441E-3</c:v>
                </c:pt>
                <c:pt idx="14">
                  <c:v>1.311532554209184E-3</c:v>
                </c:pt>
                <c:pt idx="15">
                  <c:v>1.424477563881821E-3</c:v>
                </c:pt>
                <c:pt idx="16">
                  <c:v>1.5454376503613945E-3</c:v>
                </c:pt>
                <c:pt idx="17">
                  <c:v>1.6949682879464321E-3</c:v>
                </c:pt>
                <c:pt idx="18">
                  <c:v>1.8541842340561345E-3</c:v>
                </c:pt>
                <c:pt idx="19">
                  <c:v>2.0354258265306117E-3</c:v>
                </c:pt>
                <c:pt idx="20">
                  <c:v>2.2638907158801297E-3</c:v>
                </c:pt>
                <c:pt idx="21">
                  <c:v>2.5529232791241499E-3</c:v>
                </c:pt>
                <c:pt idx="22">
                  <c:v>2.8588928521471211E-3</c:v>
                </c:pt>
                <c:pt idx="23">
                  <c:v>3.1486469376062992E-3</c:v>
                </c:pt>
                <c:pt idx="24">
                  <c:v>3.4466088446003492E-3</c:v>
                </c:pt>
                <c:pt idx="25">
                  <c:v>3.749306488520442E-3</c:v>
                </c:pt>
                <c:pt idx="26">
                  <c:v>4.0561564753401414E-3</c:v>
                </c:pt>
                <c:pt idx="27">
                  <c:v>4.3767784517432448E-3</c:v>
                </c:pt>
                <c:pt idx="28">
                  <c:v>4.7187171456207514E-3</c:v>
                </c:pt>
                <c:pt idx="29">
                  <c:v>5.0777172183248424E-3</c:v>
                </c:pt>
                <c:pt idx="30">
                  <c:v>5.4579955187074765E-3</c:v>
                </c:pt>
                <c:pt idx="31">
                  <c:v>5.8642545950255108E-3</c:v>
                </c:pt>
                <c:pt idx="32">
                  <c:v>6.3071977752976191E-3</c:v>
                </c:pt>
                <c:pt idx="33">
                  <c:v>6.7866160161564734E-3</c:v>
                </c:pt>
                <c:pt idx="34">
                  <c:v>7.3064591539116208E-3</c:v>
                </c:pt>
                <c:pt idx="35">
                  <c:v>7.8783110639881124E-3</c:v>
                </c:pt>
                <c:pt idx="36">
                  <c:v>8.5114041315901365E-3</c:v>
                </c:pt>
                <c:pt idx="37">
                  <c:v>9.2033504985119061E-3</c:v>
                </c:pt>
                <c:pt idx="38">
                  <c:v>9.9793528826530708E-3</c:v>
                </c:pt>
                <c:pt idx="39">
                  <c:v>1.0851407493622461E-2</c:v>
                </c:pt>
                <c:pt idx="40">
                  <c:v>1.1831126333971103E-2</c:v>
                </c:pt>
                <c:pt idx="41">
                  <c:v>1.294024002657313E-2</c:v>
                </c:pt>
                <c:pt idx="42">
                  <c:v>1.4209961376488099E-2</c:v>
                </c:pt>
                <c:pt idx="43">
                  <c:v>1.5666100988520407E-2</c:v>
                </c:pt>
                <c:pt idx="44">
                  <c:v>1.7367005952380953E-2</c:v>
                </c:pt>
                <c:pt idx="45">
                  <c:v>1.9389801682610723E-2</c:v>
                </c:pt>
                <c:pt idx="46">
                  <c:v>2.1835427954931982E-2</c:v>
                </c:pt>
                <c:pt idx="47">
                  <c:v>2.4842142803996606E-2</c:v>
                </c:pt>
                <c:pt idx="48">
                  <c:v>2.8631870928996814E-2</c:v>
                </c:pt>
                <c:pt idx="49">
                  <c:v>3.3471018856292611E-2</c:v>
                </c:pt>
                <c:pt idx="50">
                  <c:v>3.9930563254676865E-2</c:v>
                </c:pt>
                <c:pt idx="51">
                  <c:v>4.8831586872874144E-2</c:v>
                </c:pt>
                <c:pt idx="52">
                  <c:v>6.1819181845238637E-2</c:v>
                </c:pt>
                <c:pt idx="53">
                  <c:v>8.2425647534013727E-2</c:v>
                </c:pt>
                <c:pt idx="54">
                  <c:v>0.11964640440051097</c:v>
                </c:pt>
              </c:numCache>
            </c:numRef>
          </c:yVal>
          <c:smooth val="0"/>
        </c:ser>
        <c:ser>
          <c:idx val="7"/>
          <c:order val="7"/>
          <c:tx>
            <c:v>5252</c:v>
          </c:tx>
          <c:spPr>
            <a:ln w="28575">
              <a:noFill/>
            </a:ln>
          </c:spPr>
          <c:xVal>
            <c:numRef>
              <c:f>'[1]5252'!$H$4:$H$35</c:f>
              <c:numCache>
                <c:formatCode>General</c:formatCode>
                <c:ptCount val="32"/>
                <c:pt idx="0">
                  <c:v>1</c:v>
                </c:pt>
                <c:pt idx="1">
                  <c:v>0.99919789920237922</c:v>
                </c:pt>
                <c:pt idx="2">
                  <c:v>0.99893943492817705</c:v>
                </c:pt>
                <c:pt idx="3">
                  <c:v>0.9988627571934916</c:v>
                </c:pt>
                <c:pt idx="4">
                  <c:v>0.99849315328137644</c:v>
                </c:pt>
                <c:pt idx="5">
                  <c:v>1.0003601268887377</c:v>
                </c:pt>
                <c:pt idx="6">
                  <c:v>1.0027724601146548</c:v>
                </c:pt>
                <c:pt idx="7">
                  <c:v>1.0055216584446147</c:v>
                </c:pt>
                <c:pt idx="8">
                  <c:v>1.0123804387344899</c:v>
                </c:pt>
                <c:pt idx="9">
                  <c:v>1.0216756755825356</c:v>
                </c:pt>
                <c:pt idx="10">
                  <c:v>1.03691559073733</c:v>
                </c:pt>
                <c:pt idx="11">
                  <c:v>1.0570482346028525</c:v>
                </c:pt>
                <c:pt idx="12">
                  <c:v>1.0833150972428756</c:v>
                </c:pt>
                <c:pt idx="13">
                  <c:v>1.1206321691528143</c:v>
                </c:pt>
                <c:pt idx="14">
                  <c:v>1.1668714278083441</c:v>
                </c:pt>
                <c:pt idx="15">
                  <c:v>1.2291785488437181</c:v>
                </c:pt>
                <c:pt idx="16">
                  <c:v>1.3105517178397215</c:v>
                </c:pt>
                <c:pt idx="17">
                  <c:v>1.4173146940386006</c:v>
                </c:pt>
                <c:pt idx="18">
                  <c:v>1.5603057460054346</c:v>
                </c:pt>
                <c:pt idx="19">
                  <c:v>1.7474597269583407</c:v>
                </c:pt>
                <c:pt idx="20">
                  <c:v>1.9979546860434458</c:v>
                </c:pt>
                <c:pt idx="21">
                  <c:v>2.3353108722135398</c:v>
                </c:pt>
                <c:pt idx="22">
                  <c:v>2.7972037611721361</c:v>
                </c:pt>
                <c:pt idx="23">
                  <c:v>3.4408745741801083</c:v>
                </c:pt>
                <c:pt idx="24">
                  <c:v>4.3608867736938475</c:v>
                </c:pt>
                <c:pt idx="25">
                  <c:v>5.7143780229550742</c:v>
                </c:pt>
                <c:pt idx="26">
                  <c:v>7.780420814300312</c:v>
                </c:pt>
                <c:pt idx="27">
                  <c:v>11.102100280692204</c:v>
                </c:pt>
                <c:pt idx="28">
                  <c:v>16.852042987777949</c:v>
                </c:pt>
                <c:pt idx="29">
                  <c:v>28.007274907771329</c:v>
                </c:pt>
                <c:pt idx="30">
                  <c:v>55.449891531159594</c:v>
                </c:pt>
                <c:pt idx="31">
                  <c:v>186.90912913047461</c:v>
                </c:pt>
              </c:numCache>
            </c:numRef>
          </c:xVal>
          <c:yVal>
            <c:numRef>
              <c:f>'[1]5252'!$G$4:$G$35</c:f>
              <c:numCache>
                <c:formatCode>General</c:formatCode>
                <c:ptCount val="32"/>
                <c:pt idx="0">
                  <c:v>6.6544150619799634E-6</c:v>
                </c:pt>
                <c:pt idx="1">
                  <c:v>7.7102022924096698E-5</c:v>
                </c:pt>
                <c:pt idx="2">
                  <c:v>1.1595709933774841E-4</c:v>
                </c:pt>
                <c:pt idx="3">
                  <c:v>1.5203804516896024E-4</c:v>
                </c:pt>
                <c:pt idx="4">
                  <c:v>1.8676958077941925E-4</c:v>
                </c:pt>
                <c:pt idx="5">
                  <c:v>2.2441229244354118E-4</c:v>
                </c:pt>
                <c:pt idx="6">
                  <c:v>2.5622299201901849E-4</c:v>
                </c:pt>
                <c:pt idx="7">
                  <c:v>2.9199698327390049E-4</c:v>
                </c:pt>
                <c:pt idx="8">
                  <c:v>3.3212038291730354E-4</c:v>
                </c:pt>
                <c:pt idx="9">
                  <c:v>3.6742141450161618E-4</c:v>
                </c:pt>
                <c:pt idx="10">
                  <c:v>4.1036141280353212E-4</c:v>
                </c:pt>
                <c:pt idx="11">
                  <c:v>4.5981682458822023E-4</c:v>
                </c:pt>
                <c:pt idx="12">
                  <c:v>5.1103297334012998E-4</c:v>
                </c:pt>
                <c:pt idx="13">
                  <c:v>5.4441889879436691E-4</c:v>
                </c:pt>
                <c:pt idx="14">
                  <c:v>6.1377189380200381E-4</c:v>
                </c:pt>
                <c:pt idx="15">
                  <c:v>6.5647453761249802E-4</c:v>
                </c:pt>
                <c:pt idx="16">
                  <c:v>7.4730806775344133E-4</c:v>
                </c:pt>
                <c:pt idx="17">
                  <c:v>8.4768598149093175E-4</c:v>
                </c:pt>
                <c:pt idx="18">
                  <c:v>9.6259496366107183E-4</c:v>
                </c:pt>
                <c:pt idx="19">
                  <c:v>1.1256946754966879E-3</c:v>
                </c:pt>
                <c:pt idx="20">
                  <c:v>1.292367758532858E-3</c:v>
                </c:pt>
                <c:pt idx="21">
                  <c:v>1.5667626048565259E-3</c:v>
                </c:pt>
                <c:pt idx="22">
                  <c:v>1.9274600877908039E-3</c:v>
                </c:pt>
                <c:pt idx="23">
                  <c:v>2.4074081762608247E-3</c:v>
                </c:pt>
                <c:pt idx="24">
                  <c:v>3.0737183511631992E-3</c:v>
                </c:pt>
                <c:pt idx="25">
                  <c:v>4.0584676974019414E-3</c:v>
                </c:pt>
                <c:pt idx="26">
                  <c:v>5.5581173102394283E-3</c:v>
                </c:pt>
                <c:pt idx="27">
                  <c:v>7.9193815758193745E-3</c:v>
                </c:pt>
                <c:pt idx="28">
                  <c:v>1.2002254610290381E-2</c:v>
                </c:pt>
                <c:pt idx="29">
                  <c:v>1.9866583630497717E-2</c:v>
                </c:pt>
                <c:pt idx="30">
                  <c:v>3.9453237629479047E-2</c:v>
                </c:pt>
                <c:pt idx="31">
                  <c:v>0.13832938461538474</c:v>
                </c:pt>
              </c:numCache>
            </c:numRef>
          </c:yVal>
          <c:smooth val="0"/>
        </c:ser>
        <c:ser>
          <c:idx val="8"/>
          <c:order val="8"/>
          <c:tx>
            <c:v>5256</c:v>
          </c:tx>
          <c:spPr>
            <a:ln w="28575">
              <a:noFill/>
            </a:ln>
          </c:spPr>
          <c:xVal>
            <c:numRef>
              <c:f>'[1]5256'!$H$4:$H$42</c:f>
              <c:numCache>
                <c:formatCode>General</c:formatCode>
                <c:ptCount val="39"/>
                <c:pt idx="0">
                  <c:v>1</c:v>
                </c:pt>
                <c:pt idx="1">
                  <c:v>1.0087545838339089</c:v>
                </c:pt>
                <c:pt idx="2">
                  <c:v>1.0118110557354489</c:v>
                </c:pt>
                <c:pt idx="3">
                  <c:v>1.0222028271491146</c:v>
                </c:pt>
                <c:pt idx="4">
                  <c:v>1.0415099880094842</c:v>
                </c:pt>
                <c:pt idx="5">
                  <c:v>1.0695286181554085</c:v>
                </c:pt>
                <c:pt idx="6">
                  <c:v>1.1057483345549122</c:v>
                </c:pt>
                <c:pt idx="7">
                  <c:v>1.1493872490471104</c:v>
                </c:pt>
                <c:pt idx="8">
                  <c:v>1.2023365754696858</c:v>
                </c:pt>
                <c:pt idx="9">
                  <c:v>1.2649691964030816</c:v>
                </c:pt>
                <c:pt idx="10">
                  <c:v>1.3375764263632661</c:v>
                </c:pt>
                <c:pt idx="11">
                  <c:v>1.4216614482526244</c:v>
                </c:pt>
                <c:pt idx="12">
                  <c:v>1.51864587690913</c:v>
                </c:pt>
                <c:pt idx="13">
                  <c:v>1.6292638249129843</c:v>
                </c:pt>
                <c:pt idx="14">
                  <c:v>1.7556127567791737</c:v>
                </c:pt>
                <c:pt idx="15">
                  <c:v>1.9015380241185198</c:v>
                </c:pt>
                <c:pt idx="16">
                  <c:v>2.0682864530593266</c:v>
                </c:pt>
                <c:pt idx="17">
                  <c:v>2.262534972307666</c:v>
                </c:pt>
                <c:pt idx="18">
                  <c:v>2.4840039199281168</c:v>
                </c:pt>
                <c:pt idx="19">
                  <c:v>2.7417473510771231</c:v>
                </c:pt>
                <c:pt idx="20">
                  <c:v>3.0424188892993187</c:v>
                </c:pt>
                <c:pt idx="21">
                  <c:v>3.3950143268478947</c:v>
                </c:pt>
                <c:pt idx="22">
                  <c:v>3.8047773250102837</c:v>
                </c:pt>
                <c:pt idx="23">
                  <c:v>4.2451166947688073</c:v>
                </c:pt>
                <c:pt idx="24">
                  <c:v>4.8103251186524005</c:v>
                </c:pt>
                <c:pt idx="25">
                  <c:v>5.4980837331139574</c:v>
                </c:pt>
                <c:pt idx="26">
                  <c:v>6.3490250868408582</c:v>
                </c:pt>
                <c:pt idx="27">
                  <c:v>7.4129406569025775</c:v>
                </c:pt>
                <c:pt idx="28">
                  <c:v>8.7626241145495296</c:v>
                </c:pt>
                <c:pt idx="29">
                  <c:v>10.505034497465072</c:v>
                </c:pt>
                <c:pt idx="30">
                  <c:v>12.80397213168815</c:v>
                </c:pt>
                <c:pt idx="31">
                  <c:v>15.920571349333848</c:v>
                </c:pt>
                <c:pt idx="32">
                  <c:v>20.281316601781018</c:v>
                </c:pt>
                <c:pt idx="33">
                  <c:v>26.656676520865688</c:v>
                </c:pt>
                <c:pt idx="34">
                  <c:v>36.536200489641089</c:v>
                </c:pt>
                <c:pt idx="35">
                  <c:v>53.380588432016886</c:v>
                </c:pt>
                <c:pt idx="36">
                  <c:v>86.650220991191816</c:v>
                </c:pt>
                <c:pt idx="37">
                  <c:v>176.33850280652447</c:v>
                </c:pt>
                <c:pt idx="38">
                  <c:v>957.79551818443247</c:v>
                </c:pt>
              </c:numCache>
            </c:numRef>
          </c:xVal>
          <c:yVal>
            <c:numRef>
              <c:f>'[1]5256'!$G$4:$G$42</c:f>
              <c:numCache>
                <c:formatCode>General</c:formatCode>
                <c:ptCount val="39"/>
                <c:pt idx="0">
                  <c:v>-9.9671429784344962E-6</c:v>
                </c:pt>
                <c:pt idx="1">
                  <c:v>1.172775785362549E-4</c:v>
                </c:pt>
                <c:pt idx="2">
                  <c:v>2.0460155714043302E-4</c:v>
                </c:pt>
                <c:pt idx="3">
                  <c:v>3.1964554185770082E-4</c:v>
                </c:pt>
                <c:pt idx="4">
                  <c:v>4.2671465104431998E-4</c:v>
                </c:pt>
                <c:pt idx="5">
                  <c:v>6.1221774936322183E-4</c:v>
                </c:pt>
                <c:pt idx="6">
                  <c:v>7.5996050263202981E-4</c:v>
                </c:pt>
                <c:pt idx="7">
                  <c:v>9.1311633554084007E-4</c:v>
                </c:pt>
                <c:pt idx="8">
                  <c:v>1.083833696722704E-3</c:v>
                </c:pt>
                <c:pt idx="9">
                  <c:v>1.2430668160978095E-3</c:v>
                </c:pt>
                <c:pt idx="10">
                  <c:v>1.4451297181185259E-3</c:v>
                </c:pt>
                <c:pt idx="11">
                  <c:v>1.6420539021905413E-3</c:v>
                </c:pt>
                <c:pt idx="12">
                  <c:v>1.8746359381898588E-3</c:v>
                </c:pt>
                <c:pt idx="13">
                  <c:v>2.1070095092545452E-3</c:v>
                </c:pt>
                <c:pt idx="14">
                  <c:v>2.3882751129224119E-3</c:v>
                </c:pt>
                <c:pt idx="15">
                  <c:v>2.7084610239429697E-3</c:v>
                </c:pt>
                <c:pt idx="16">
                  <c:v>3.0569752368823397E-3</c:v>
                </c:pt>
                <c:pt idx="17">
                  <c:v>3.467236072338278E-3</c:v>
                </c:pt>
                <c:pt idx="18">
                  <c:v>3.9364120224146719E-3</c:v>
                </c:pt>
                <c:pt idx="19">
                  <c:v>4.4835239548310889E-3</c:v>
                </c:pt>
                <c:pt idx="20">
                  <c:v>5.1247857106469655E-3</c:v>
                </c:pt>
                <c:pt idx="21">
                  <c:v>5.8781000696213424E-3</c:v>
                </c:pt>
                <c:pt idx="22">
                  <c:v>6.7574965698760396E-3</c:v>
                </c:pt>
                <c:pt idx="23">
                  <c:v>7.7592843776532524E-3</c:v>
                </c:pt>
                <c:pt idx="24">
                  <c:v>8.9003304975377867E-3</c:v>
                </c:pt>
                <c:pt idx="25">
                  <c:v>1.0259093479368315E-2</c:v>
                </c:pt>
                <c:pt idx="26">
                  <c:v>1.1921892698251094E-2</c:v>
                </c:pt>
                <c:pt idx="27">
                  <c:v>1.4011275496688761E-2</c:v>
                </c:pt>
                <c:pt idx="28">
                  <c:v>1.6652533859738503E-2</c:v>
                </c:pt>
                <c:pt idx="29">
                  <c:v>2.0102259687553092E-2</c:v>
                </c:pt>
                <c:pt idx="30">
                  <c:v>2.4675084700288674E-2</c:v>
                </c:pt>
                <c:pt idx="31">
                  <c:v>3.0867127542876738E-2</c:v>
                </c:pt>
                <c:pt idx="32">
                  <c:v>3.9582827780607982E-2</c:v>
                </c:pt>
                <c:pt idx="33">
                  <c:v>5.2253815367634467E-2</c:v>
                </c:pt>
                <c:pt idx="34">
                  <c:v>7.2245505688571757E-2</c:v>
                </c:pt>
                <c:pt idx="35">
                  <c:v>0.10633514586517304</c:v>
                </c:pt>
                <c:pt idx="36">
                  <c:v>0.17446390202071671</c:v>
                </c:pt>
                <c:pt idx="37">
                  <c:v>0.36407089777551654</c:v>
                </c:pt>
                <c:pt idx="38">
                  <c:v>0.50604745287824771</c:v>
                </c:pt>
              </c:numCache>
            </c:numRef>
          </c:yVal>
          <c:smooth val="0"/>
        </c:ser>
        <c:ser>
          <c:idx val="9"/>
          <c:order val="9"/>
          <c:tx>
            <c:v>5278</c:v>
          </c:tx>
          <c:spPr>
            <a:ln w="28575">
              <a:noFill/>
            </a:ln>
          </c:spPr>
          <c:xVal>
            <c:numRef>
              <c:f>'[1]5278'!$N$3:$N$26</c:f>
              <c:numCache>
                <c:formatCode>General</c:formatCode>
                <c:ptCount val="24"/>
                <c:pt idx="0">
                  <c:v>1</c:v>
                </c:pt>
                <c:pt idx="1">
                  <c:v>0.99919798350137501</c:v>
                </c:pt>
                <c:pt idx="2">
                  <c:v>0.99747937671860676</c:v>
                </c:pt>
                <c:pt idx="3">
                  <c:v>1.0139780018331808</c:v>
                </c:pt>
                <c:pt idx="4">
                  <c:v>1.0422777268561052</c:v>
                </c:pt>
                <c:pt idx="5">
                  <c:v>1.0976168652612301</c:v>
                </c:pt>
                <c:pt idx="6">
                  <c:v>1.1975252062328139</c:v>
                </c:pt>
                <c:pt idx="7">
                  <c:v>1.3628551787351126</c:v>
                </c:pt>
                <c:pt idx="8">
                  <c:v>1.6389780018331805</c:v>
                </c:pt>
                <c:pt idx="9">
                  <c:v>2.1076993583868187</c:v>
                </c:pt>
                <c:pt idx="10">
                  <c:v>2.9345783684692948</c:v>
                </c:pt>
                <c:pt idx="11">
                  <c:v>3.4451191567369412</c:v>
                </c:pt>
                <c:pt idx="12">
                  <c:v>4.1203024747937684</c:v>
                </c:pt>
                <c:pt idx="13">
                  <c:v>5.0507561869844189</c:v>
                </c:pt>
                <c:pt idx="14">
                  <c:v>6.3603345554536945</c:v>
                </c:pt>
                <c:pt idx="15">
                  <c:v>8.3177131072410635</c:v>
                </c:pt>
                <c:pt idx="16">
                  <c:v>9.6802245646196177</c:v>
                </c:pt>
                <c:pt idx="17">
                  <c:v>11.441567369385885</c:v>
                </c:pt>
                <c:pt idx="18">
                  <c:v>13.791246562786437</c:v>
                </c:pt>
                <c:pt idx="19">
                  <c:v>17.066567369385883</c:v>
                </c:pt>
                <c:pt idx="20">
                  <c:v>21.88542621448201</c:v>
                </c:pt>
                <c:pt idx="21">
                  <c:v>29.649747937671712</c:v>
                </c:pt>
                <c:pt idx="22">
                  <c:v>43.967919340055325</c:v>
                </c:pt>
                <c:pt idx="23">
                  <c:v>79.28047662694776</c:v>
                </c:pt>
              </c:numCache>
            </c:numRef>
          </c:xVal>
          <c:yVal>
            <c:numRef>
              <c:f>'[1]5278'!$M$3:$M$26</c:f>
              <c:numCache>
                <c:formatCode>General</c:formatCode>
                <c:ptCount val="24"/>
                <c:pt idx="0">
                  <c:v>-2.5481013333333456E-4</c:v>
                </c:pt>
                <c:pt idx="1">
                  <c:v>-1.7598722000000005E-4</c:v>
                </c:pt>
                <c:pt idx="2">
                  <c:v>-1.4877817333333341E-4</c:v>
                </c:pt>
                <c:pt idx="3">
                  <c:v>-6.8894226666667133E-5</c:v>
                </c:pt>
                <c:pt idx="4">
                  <c:v>4.7066326666667023E-5</c:v>
                </c:pt>
                <c:pt idx="5">
                  <c:v>-8.1020866666667895E-5</c:v>
                </c:pt>
                <c:pt idx="6">
                  <c:v>-4.2215682000000387E-5</c:v>
                </c:pt>
                <c:pt idx="7">
                  <c:v>2.1896090000000012E-4</c:v>
                </c:pt>
                <c:pt idx="8">
                  <c:v>1.8402110000000142E-4</c:v>
                </c:pt>
                <c:pt idx="9">
                  <c:v>4.2609826666666664E-4</c:v>
                </c:pt>
                <c:pt idx="10">
                  <c:v>9.4549553333334079E-4</c:v>
                </c:pt>
                <c:pt idx="11">
                  <c:v>1.1846926666666778E-3</c:v>
                </c:pt>
                <c:pt idx="12">
                  <c:v>1.3999397333333361E-3</c:v>
                </c:pt>
                <c:pt idx="13">
                  <c:v>1.7563858666666844E-3</c:v>
                </c:pt>
                <c:pt idx="14">
                  <c:v>2.4982306666666812E-3</c:v>
                </c:pt>
                <c:pt idx="15">
                  <c:v>3.0966019999999999E-3</c:v>
                </c:pt>
                <c:pt idx="16">
                  <c:v>3.9233326666666948E-3</c:v>
                </c:pt>
                <c:pt idx="17">
                  <c:v>4.374518E-3</c:v>
                </c:pt>
                <c:pt idx="18">
                  <c:v>5.6529639999999999E-3</c:v>
                </c:pt>
                <c:pt idx="19">
                  <c:v>6.8180273333333756E-3</c:v>
                </c:pt>
                <c:pt idx="20">
                  <c:v>8.7422146666666662E-3</c:v>
                </c:pt>
                <c:pt idx="21">
                  <c:v>1.205376066666668E-2</c:v>
                </c:pt>
                <c:pt idx="22">
                  <c:v>1.8102658000000001E-2</c:v>
                </c:pt>
                <c:pt idx="23">
                  <c:v>3.3063160000000001E-2</c:v>
                </c:pt>
              </c:numCache>
            </c:numRef>
          </c:yVal>
          <c:smooth val="0"/>
        </c:ser>
        <c:ser>
          <c:idx val="1"/>
          <c:order val="1"/>
          <c:tx>
            <c:v>5741</c:v>
          </c:tx>
          <c:spPr>
            <a:ln w="28575">
              <a:noFill/>
            </a:ln>
          </c:spPr>
          <c:xVal>
            <c:numRef>
              <c:f>'[2]5741'!$B$2:$B$25</c:f>
              <c:numCache>
                <c:formatCode>General</c:formatCode>
                <c:ptCount val="24"/>
                <c:pt idx="0">
                  <c:v>1</c:v>
                </c:pt>
                <c:pt idx="1">
                  <c:v>0.99706120559990752</c:v>
                </c:pt>
                <c:pt idx="2">
                  <c:v>0.99541825754946189</c:v>
                </c:pt>
                <c:pt idx="3">
                  <c:v>1.0057734582899358</c:v>
                </c:pt>
                <c:pt idx="4">
                  <c:v>1.0359944463727806</c:v>
                </c:pt>
                <c:pt idx="5">
                  <c:v>1.0917042693509198</c:v>
                </c:pt>
                <c:pt idx="6">
                  <c:v>1.1909406456091636</c:v>
                </c:pt>
                <c:pt idx="7">
                  <c:v>1.3579544139766284</c:v>
                </c:pt>
                <c:pt idx="8">
                  <c:v>1.6369200509082495</c:v>
                </c:pt>
                <c:pt idx="9">
                  <c:v>2.1069304639592734</c:v>
                </c:pt>
                <c:pt idx="10">
                  <c:v>2.9295962050214195</c:v>
                </c:pt>
                <c:pt idx="11">
                  <c:v>3.4333449033900267</c:v>
                </c:pt>
                <c:pt idx="12">
                  <c:v>4.1007751937984498</c:v>
                </c:pt>
                <c:pt idx="13">
                  <c:v>5.0022330209418024</c:v>
                </c:pt>
                <c:pt idx="14">
                  <c:v>6.2734235797755415</c:v>
                </c:pt>
                <c:pt idx="15">
                  <c:v>8.1557792433183067</c:v>
                </c:pt>
                <c:pt idx="16">
                  <c:v>9.4592155501561948</c:v>
                </c:pt>
                <c:pt idx="17">
                  <c:v>11.133969686451403</c:v>
                </c:pt>
                <c:pt idx="18">
                  <c:v>13.352643757954477</c:v>
                </c:pt>
                <c:pt idx="19">
                  <c:v>16.410829573064781</c:v>
                </c:pt>
                <c:pt idx="20">
                  <c:v>20.855918083998631</c:v>
                </c:pt>
                <c:pt idx="21">
                  <c:v>27.864537776235089</c:v>
                </c:pt>
                <c:pt idx="22">
                  <c:v>40.392548883489532</c:v>
                </c:pt>
                <c:pt idx="23">
                  <c:v>69.012055999074406</c:v>
                </c:pt>
              </c:numCache>
            </c:numRef>
          </c:xVal>
          <c:yVal>
            <c:numRef>
              <c:f>'[2]5741'!$C$2:$C$25</c:f>
              <c:numCache>
                <c:formatCode>General</c:formatCode>
                <c:ptCount val="24"/>
                <c:pt idx="0">
                  <c:v>2.0000000000000215E-6</c:v>
                </c:pt>
                <c:pt idx="1">
                  <c:v>5.3390000000000551E-5</c:v>
                </c:pt>
                <c:pt idx="2">
                  <c:v>8.4870000000000724E-5</c:v>
                </c:pt>
                <c:pt idx="3">
                  <c:v>1.18520000000001E-4</c:v>
                </c:pt>
                <c:pt idx="4">
                  <c:v>1.5512000000000091E-4</c:v>
                </c:pt>
                <c:pt idx="5">
                  <c:v>1.8641000000000163E-4</c:v>
                </c:pt>
                <c:pt idx="6">
                  <c:v>2.2947000000000229E-4</c:v>
                </c:pt>
                <c:pt idx="7">
                  <c:v>2.8938999999999999E-4</c:v>
                </c:pt>
                <c:pt idx="8">
                  <c:v>3.8229000000000187E-4</c:v>
                </c:pt>
                <c:pt idx="9">
                  <c:v>5.3341000000000011E-4</c:v>
                </c:pt>
                <c:pt idx="10">
                  <c:v>7.9504000000000532E-4</c:v>
                </c:pt>
                <c:pt idx="11">
                  <c:v>9.5074000000000753E-4</c:v>
                </c:pt>
                <c:pt idx="12">
                  <c:v>1.1558499999999999E-3</c:v>
                </c:pt>
                <c:pt idx="13">
                  <c:v>1.4311700000000001E-3</c:v>
                </c:pt>
                <c:pt idx="14">
                  <c:v>1.8187900000000061E-3</c:v>
                </c:pt>
                <c:pt idx="15">
                  <c:v>2.3799099999999998E-3</c:v>
                </c:pt>
                <c:pt idx="16">
                  <c:v>2.7607400000000206E-3</c:v>
                </c:pt>
                <c:pt idx="17">
                  <c:v>3.2534300000000237E-3</c:v>
                </c:pt>
                <c:pt idx="18">
                  <c:v>3.8918199999999998E-3</c:v>
                </c:pt>
                <c:pt idx="19">
                  <c:v>4.7727500000000114E-3</c:v>
                </c:pt>
                <c:pt idx="20">
                  <c:v>6.0350100000000004E-3</c:v>
                </c:pt>
                <c:pt idx="21">
                  <c:v>7.9880800000000033E-3</c:v>
                </c:pt>
                <c:pt idx="22">
                  <c:v>1.1395100000000003E-2</c:v>
                </c:pt>
                <c:pt idx="23">
                  <c:v>1.8660430000000103E-2</c:v>
                </c:pt>
              </c:numCache>
            </c:numRef>
          </c:yVal>
          <c:smooth val="0"/>
        </c:ser>
        <c:ser>
          <c:idx val="3"/>
          <c:order val="2"/>
          <c:tx>
            <c:v>5289</c:v>
          </c:tx>
          <c:spPr>
            <a:ln w="28575">
              <a:noFill/>
            </a:ln>
          </c:spPr>
          <c:xVal>
            <c:numRef>
              <c:f>'[2]5289'!$B$2:$B$33</c:f>
              <c:numCache>
                <c:formatCode>General</c:formatCode>
                <c:ptCount val="32"/>
                <c:pt idx="0">
                  <c:v>1</c:v>
                </c:pt>
                <c:pt idx="1">
                  <c:v>1.0077604353180598</c:v>
                </c:pt>
                <c:pt idx="2">
                  <c:v>1.0006026674585775</c:v>
                </c:pt>
                <c:pt idx="3">
                  <c:v>1.0010874217187518</c:v>
                </c:pt>
                <c:pt idx="4">
                  <c:v>1.0001877876863683</c:v>
                </c:pt>
                <c:pt idx="5">
                  <c:v>0.99898681992471017</c:v>
                </c:pt>
                <c:pt idx="6">
                  <c:v>0.99892567974775259</c:v>
                </c:pt>
                <c:pt idx="7">
                  <c:v>1.00540653850521</c:v>
                </c:pt>
                <c:pt idx="8">
                  <c:v>1.0122367697024219</c:v>
                </c:pt>
                <c:pt idx="9">
                  <c:v>1.0226174983186449</c:v>
                </c:pt>
                <c:pt idx="10">
                  <c:v>1.0344000838493854</c:v>
                </c:pt>
                <c:pt idx="11">
                  <c:v>1.0553231258352185</c:v>
                </c:pt>
                <c:pt idx="12">
                  <c:v>1.0818928998785931</c:v>
                </c:pt>
                <c:pt idx="13">
                  <c:v>1.1154588570280632</c:v>
                </c:pt>
                <c:pt idx="14">
                  <c:v>1.1611567721480289</c:v>
                </c:pt>
                <c:pt idx="15">
                  <c:v>1.2195194382091095</c:v>
                </c:pt>
                <c:pt idx="16">
                  <c:v>1.2991807216287834</c:v>
                </c:pt>
                <c:pt idx="17">
                  <c:v>1.4068354717838083</c:v>
                </c:pt>
                <c:pt idx="18">
                  <c:v>1.5427413508485384</c:v>
                </c:pt>
                <c:pt idx="19">
                  <c:v>1.720659265793818</c:v>
                </c:pt>
                <c:pt idx="20">
                  <c:v>1.9675345660357646</c:v>
                </c:pt>
                <c:pt idx="21">
                  <c:v>2.2926256212278577</c:v>
                </c:pt>
                <c:pt idx="22">
                  <c:v>2.7472465084591802</c:v>
                </c:pt>
                <c:pt idx="23">
                  <c:v>3.3726668471757577</c:v>
                </c:pt>
                <c:pt idx="24">
                  <c:v>4.2780218532461074</c:v>
                </c:pt>
                <c:pt idx="25">
                  <c:v>5.6025801154675845</c:v>
                </c:pt>
                <c:pt idx="26">
                  <c:v>7.6324776619996326</c:v>
                </c:pt>
                <c:pt idx="27">
                  <c:v>10.915792507708124</c:v>
                </c:pt>
                <c:pt idx="28">
                  <c:v>16.569774043374586</c:v>
                </c:pt>
                <c:pt idx="29">
                  <c:v>27.530548252700989</c:v>
                </c:pt>
                <c:pt idx="30">
                  <c:v>54.311255906577813</c:v>
                </c:pt>
                <c:pt idx="31">
                  <c:v>178.78217501812367</c:v>
                </c:pt>
              </c:numCache>
            </c:numRef>
          </c:xVal>
          <c:yVal>
            <c:numRef>
              <c:f>'[2]5289'!$C$2:$C$33</c:f>
              <c:numCache>
                <c:formatCode>General</c:formatCode>
                <c:ptCount val="32"/>
                <c:pt idx="0">
                  <c:v>3.0644925690021613E-7</c:v>
                </c:pt>
                <c:pt idx="1">
                  <c:v>9.4666414097665573E-5</c:v>
                </c:pt>
                <c:pt idx="2">
                  <c:v>1.4844342845010621E-4</c:v>
                </c:pt>
                <c:pt idx="3">
                  <c:v>1.9664645316348376E-4</c:v>
                </c:pt>
                <c:pt idx="4">
                  <c:v>2.4104872747346092E-4</c:v>
                </c:pt>
                <c:pt idx="5">
                  <c:v>2.8821847813163864E-4</c:v>
                </c:pt>
                <c:pt idx="6">
                  <c:v>3.3555855082802611E-4</c:v>
                </c:pt>
                <c:pt idx="7">
                  <c:v>3.8386084229299395E-4</c:v>
                </c:pt>
                <c:pt idx="8">
                  <c:v>4.3319096917197923E-4</c:v>
                </c:pt>
                <c:pt idx="9">
                  <c:v>4.8549234819533402E-4</c:v>
                </c:pt>
                <c:pt idx="10">
                  <c:v>5.4119667515924131E-4</c:v>
                </c:pt>
                <c:pt idx="11">
                  <c:v>6.0210310347346655E-4</c:v>
                </c:pt>
                <c:pt idx="12">
                  <c:v>6.6559990262420412E-4</c:v>
                </c:pt>
                <c:pt idx="13">
                  <c:v>7.2836618038217495E-4</c:v>
                </c:pt>
                <c:pt idx="14">
                  <c:v>7.9770468076433725E-4</c:v>
                </c:pt>
                <c:pt idx="15">
                  <c:v>8.7849777664543481E-4</c:v>
                </c:pt>
                <c:pt idx="16">
                  <c:v>9.7733369188960739E-4</c:v>
                </c:pt>
                <c:pt idx="17">
                  <c:v>1.1000081802123181E-3</c:v>
                </c:pt>
                <c:pt idx="18">
                  <c:v>1.2531326114649682E-3</c:v>
                </c:pt>
                <c:pt idx="19">
                  <c:v>1.4518847694267604E-3</c:v>
                </c:pt>
                <c:pt idx="20">
                  <c:v>1.7069821316348334E-3</c:v>
                </c:pt>
                <c:pt idx="21">
                  <c:v>2.0456468229299411E-3</c:v>
                </c:pt>
                <c:pt idx="22">
                  <c:v>2.5038250326964119E-3</c:v>
                </c:pt>
                <c:pt idx="23">
                  <c:v>3.131962831422521E-3</c:v>
                </c:pt>
                <c:pt idx="24">
                  <c:v>4.0166638420382501E-3</c:v>
                </c:pt>
                <c:pt idx="25">
                  <c:v>5.3024903796178354E-3</c:v>
                </c:pt>
                <c:pt idx="26">
                  <c:v>7.2397980789809437E-3</c:v>
                </c:pt>
                <c:pt idx="27">
                  <c:v>1.030886337154989E-2</c:v>
                </c:pt>
                <c:pt idx="28">
                  <c:v>1.5533344458598726E-2</c:v>
                </c:pt>
                <c:pt idx="29">
                  <c:v>2.550353956687916E-2</c:v>
                </c:pt>
                <c:pt idx="30">
                  <c:v>4.9428885350318474E-2</c:v>
                </c:pt>
                <c:pt idx="31">
                  <c:v>0.15373174760084926</c:v>
                </c:pt>
              </c:numCache>
            </c:numRef>
          </c:yVal>
          <c:smooth val="0"/>
        </c:ser>
        <c:ser>
          <c:idx val="4"/>
          <c:order val="3"/>
          <c:tx>
            <c:v>5288</c:v>
          </c:tx>
          <c:spPr>
            <a:ln w="28575">
              <a:noFill/>
            </a:ln>
          </c:spPr>
          <c:xVal>
            <c:numRef>
              <c:f>'[2]5288'!$B$2:$B$31</c:f>
              <c:numCache>
                <c:formatCode>General</c:formatCode>
                <c:ptCount val="30"/>
                <c:pt idx="0">
                  <c:v>1</c:v>
                </c:pt>
                <c:pt idx="1">
                  <c:v>1.0030598699555342</c:v>
                </c:pt>
                <c:pt idx="2">
                  <c:v>1.0011062029863718</c:v>
                </c:pt>
                <c:pt idx="3">
                  <c:v>1.0053435229002781</c:v>
                </c:pt>
                <c:pt idx="4">
                  <c:v>1.0061122402297902</c:v>
                </c:pt>
                <c:pt idx="5">
                  <c:v>1.007282190506904</c:v>
                </c:pt>
                <c:pt idx="6">
                  <c:v>1.0079909103863078</c:v>
                </c:pt>
                <c:pt idx="7">
                  <c:v>1.0104095575938024</c:v>
                </c:pt>
                <c:pt idx="8">
                  <c:v>1.020245389570944</c:v>
                </c:pt>
                <c:pt idx="9">
                  <c:v>1.0253601721926755</c:v>
                </c:pt>
                <c:pt idx="10">
                  <c:v>1.041671978940895</c:v>
                </c:pt>
                <c:pt idx="11">
                  <c:v>1.0626785861600883</c:v>
                </c:pt>
                <c:pt idx="12">
                  <c:v>1.0896474399838105</c:v>
                </c:pt>
                <c:pt idx="13">
                  <c:v>1.1243634645527649</c:v>
                </c:pt>
                <c:pt idx="14">
                  <c:v>1.1697177869940529</c:v>
                </c:pt>
                <c:pt idx="15">
                  <c:v>1.231271420964609</c:v>
                </c:pt>
                <c:pt idx="16">
                  <c:v>1.3119792408822553</c:v>
                </c:pt>
                <c:pt idx="17">
                  <c:v>1.4189771934692776</c:v>
                </c:pt>
                <c:pt idx="18">
                  <c:v>1.5618461215398347</c:v>
                </c:pt>
                <c:pt idx="19">
                  <c:v>1.744163373056645</c:v>
                </c:pt>
                <c:pt idx="20">
                  <c:v>1.9948027208843691</c:v>
                </c:pt>
                <c:pt idx="21">
                  <c:v>2.3290635148006187</c:v>
                </c:pt>
                <c:pt idx="22">
                  <c:v>2.7896939380076402</c:v>
                </c:pt>
                <c:pt idx="23">
                  <c:v>3.4342915426094556</c:v>
                </c:pt>
                <c:pt idx="24">
                  <c:v>4.3525900149243704</c:v>
                </c:pt>
                <c:pt idx="25">
                  <c:v>5.7148696180412335</c:v>
                </c:pt>
                <c:pt idx="26">
                  <c:v>7.7905938997592603</c:v>
                </c:pt>
                <c:pt idx="27">
                  <c:v>11.133651819797659</c:v>
                </c:pt>
                <c:pt idx="28">
                  <c:v>16.929442998672489</c:v>
                </c:pt>
                <c:pt idx="29">
                  <c:v>28.198426566870889</c:v>
                </c:pt>
              </c:numCache>
            </c:numRef>
          </c:xVal>
          <c:yVal>
            <c:numRef>
              <c:f>'[2]5288'!$C$2:$C$31</c:f>
              <c:numCache>
                <c:formatCode>General</c:formatCode>
                <c:ptCount val="30"/>
                <c:pt idx="0">
                  <c:v>-4.379481953290913E-7</c:v>
                </c:pt>
                <c:pt idx="1">
                  <c:v>9.7967842208069038E-5</c:v>
                </c:pt>
                <c:pt idx="2">
                  <c:v>1.5293008118895981E-4</c:v>
                </c:pt>
                <c:pt idx="3">
                  <c:v>2.0246646658174359E-4</c:v>
                </c:pt>
                <c:pt idx="4">
                  <c:v>2.4971538530785601E-4</c:v>
                </c:pt>
                <c:pt idx="5">
                  <c:v>2.9650723566879259E-4</c:v>
                </c:pt>
                <c:pt idx="6">
                  <c:v>3.4523413333333345E-4</c:v>
                </c:pt>
                <c:pt idx="7">
                  <c:v>3.9430050904458642E-4</c:v>
                </c:pt>
                <c:pt idx="8">
                  <c:v>4.4371910046709539E-4</c:v>
                </c:pt>
                <c:pt idx="9">
                  <c:v>4.9737019566879022E-4</c:v>
                </c:pt>
                <c:pt idx="10">
                  <c:v>5.5557792747346622E-4</c:v>
                </c:pt>
                <c:pt idx="11">
                  <c:v>6.1764128752442033E-4</c:v>
                </c:pt>
                <c:pt idx="12">
                  <c:v>6.8317247022336189E-4</c:v>
                </c:pt>
                <c:pt idx="13">
                  <c:v>7.484472570700681E-4</c:v>
                </c:pt>
                <c:pt idx="14">
                  <c:v>8.2139685893843043E-4</c:v>
                </c:pt>
                <c:pt idx="15">
                  <c:v>9.0385897426751584E-4</c:v>
                </c:pt>
                <c:pt idx="16">
                  <c:v>1.005206160679406E-3</c:v>
                </c:pt>
                <c:pt idx="17">
                  <c:v>1.1292746264118941E-3</c:v>
                </c:pt>
                <c:pt idx="18">
                  <c:v>1.2873524589384362E-3</c:v>
                </c:pt>
                <c:pt idx="19">
                  <c:v>1.4903172738853603E-3</c:v>
                </c:pt>
                <c:pt idx="20">
                  <c:v>1.7520347668789893E-3</c:v>
                </c:pt>
                <c:pt idx="21">
                  <c:v>2.0994641121019212E-3</c:v>
                </c:pt>
                <c:pt idx="22">
                  <c:v>2.5670235566879395E-3</c:v>
                </c:pt>
                <c:pt idx="23">
                  <c:v>3.2090635957537192E-3</c:v>
                </c:pt>
                <c:pt idx="24">
                  <c:v>4.1159777121019085E-3</c:v>
                </c:pt>
                <c:pt idx="25">
                  <c:v>5.4274351303609343E-3</c:v>
                </c:pt>
                <c:pt idx="26">
                  <c:v>7.4075526063694334E-3</c:v>
                </c:pt>
                <c:pt idx="27">
                  <c:v>1.0542072424628453E-2</c:v>
                </c:pt>
                <c:pt idx="28">
                  <c:v>1.587105141401287E-2</c:v>
                </c:pt>
                <c:pt idx="29">
                  <c:v>2.6049926861995802E-2</c:v>
                </c:pt>
              </c:numCache>
            </c:numRef>
          </c:yVal>
          <c:smooth val="0"/>
        </c:ser>
        <c:ser>
          <c:idx val="6"/>
          <c:order val="4"/>
          <c:tx>
            <c:v>5258</c:v>
          </c:tx>
          <c:spPr>
            <a:ln w="28575">
              <a:noFill/>
            </a:ln>
          </c:spPr>
          <c:xVal>
            <c:numRef>
              <c:f>'[2]5258'!$B$2:$B$39</c:f>
              <c:numCache>
                <c:formatCode>General</c:formatCode>
                <c:ptCount val="38"/>
                <c:pt idx="0">
                  <c:v>1</c:v>
                </c:pt>
                <c:pt idx="1">
                  <c:v>1.0003850306574864</c:v>
                </c:pt>
                <c:pt idx="2">
                  <c:v>1.004028905132853</c:v>
                </c:pt>
                <c:pt idx="3">
                  <c:v>1.0167615906405076</c:v>
                </c:pt>
                <c:pt idx="4">
                  <c:v>1.0354657305318875</c:v>
                </c:pt>
                <c:pt idx="5">
                  <c:v>1.0671263839938578</c:v>
                </c:pt>
                <c:pt idx="6">
                  <c:v>1.1054670874170358</c:v>
                </c:pt>
                <c:pt idx="7">
                  <c:v>1.1501863107684491</c:v>
                </c:pt>
                <c:pt idx="8">
                  <c:v>1.2067347892594877</c:v>
                </c:pt>
                <c:pt idx="9">
                  <c:v>1.2719348602350298</c:v>
                </c:pt>
                <c:pt idx="10">
                  <c:v>1.3475029254211861</c:v>
                </c:pt>
                <c:pt idx="11">
                  <c:v>1.4356192789025173</c:v>
                </c:pt>
                <c:pt idx="12">
                  <c:v>1.5369101753629089</c:v>
                </c:pt>
                <c:pt idx="13">
                  <c:v>1.6531616003822474</c:v>
                </c:pt>
                <c:pt idx="14">
                  <c:v>1.7861595395404481</c:v>
                </c:pt>
                <c:pt idx="15">
                  <c:v>1.9392904070539474</c:v>
                </c:pt>
                <c:pt idx="16">
                  <c:v>2.1153723490001379</c:v>
                </c:pt>
                <c:pt idx="17">
                  <c:v>2.3181860881001182</c:v>
                </c:pt>
                <c:pt idx="18">
                  <c:v>2.5545276474047012</c:v>
                </c:pt>
                <c:pt idx="19">
                  <c:v>2.8263221802013061</c:v>
                </c:pt>
                <c:pt idx="20">
                  <c:v>3.1423836412998742</c:v>
                </c:pt>
                <c:pt idx="21">
                  <c:v>3.51266252178843</c:v>
                </c:pt>
                <c:pt idx="22">
                  <c:v>3.9469121585027409</c:v>
                </c:pt>
                <c:pt idx="23">
                  <c:v>4.4356227580952119</c:v>
                </c:pt>
                <c:pt idx="24">
                  <c:v>5.0255430729853448</c:v>
                </c:pt>
                <c:pt idx="25">
                  <c:v>5.7569041679568675</c:v>
                </c:pt>
                <c:pt idx="26">
                  <c:v>6.6617262130495254</c:v>
                </c:pt>
                <c:pt idx="27">
                  <c:v>7.7913041057952919</c:v>
                </c:pt>
                <c:pt idx="28">
                  <c:v>9.2272829012755189</c:v>
                </c:pt>
                <c:pt idx="29">
                  <c:v>11.090158639589276</c:v>
                </c:pt>
                <c:pt idx="30">
                  <c:v>13.558181959458128</c:v>
                </c:pt>
                <c:pt idx="31">
                  <c:v>16.925460616118627</c:v>
                </c:pt>
                <c:pt idx="32">
                  <c:v>21.683836482582585</c:v>
                </c:pt>
                <c:pt idx="33">
                  <c:v>28.722823156114856</c:v>
                </c:pt>
                <c:pt idx="34">
                  <c:v>39.853224457796053</c:v>
                </c:pt>
                <c:pt idx="35">
                  <c:v>59.423683328520461</c:v>
                </c:pt>
                <c:pt idx="36">
                  <c:v>100.49648079659595</c:v>
                </c:pt>
                <c:pt idx="37">
                  <c:v>230.01406753576902</c:v>
                </c:pt>
              </c:numCache>
            </c:numRef>
          </c:xVal>
          <c:yVal>
            <c:numRef>
              <c:f>'[2]5258'!$C$2:$C$39</c:f>
              <c:numCache>
                <c:formatCode>General</c:formatCode>
                <c:ptCount val="38"/>
                <c:pt idx="0">
                  <c:v>1.3333474309978945E-6</c:v>
                </c:pt>
                <c:pt idx="1">
                  <c:v>1.7418445333333381E-4</c:v>
                </c:pt>
                <c:pt idx="2">
                  <c:v>2.9286424458598725E-4</c:v>
                </c:pt>
                <c:pt idx="3">
                  <c:v>4.2995427261147059E-4</c:v>
                </c:pt>
                <c:pt idx="4">
                  <c:v>6.1865012212314232E-4</c:v>
                </c:pt>
                <c:pt idx="5">
                  <c:v>8.4693260467092076E-4</c:v>
                </c:pt>
                <c:pt idx="6">
                  <c:v>1.0779560580891719E-3</c:v>
                </c:pt>
                <c:pt idx="7">
                  <c:v>1.2982750063694321E-3</c:v>
                </c:pt>
                <c:pt idx="8">
                  <c:v>1.5342962819532941E-3</c:v>
                </c:pt>
                <c:pt idx="9">
                  <c:v>1.7785543796178438E-3</c:v>
                </c:pt>
                <c:pt idx="10">
                  <c:v>2.0458480849256827E-3</c:v>
                </c:pt>
                <c:pt idx="11">
                  <c:v>2.3500070624204016E-3</c:v>
                </c:pt>
                <c:pt idx="12">
                  <c:v>2.6693278216560826E-3</c:v>
                </c:pt>
                <c:pt idx="13">
                  <c:v>3.0324558029724002E-3</c:v>
                </c:pt>
                <c:pt idx="14">
                  <c:v>3.4298416475584035E-3</c:v>
                </c:pt>
                <c:pt idx="15">
                  <c:v>3.8814817749469547E-3</c:v>
                </c:pt>
                <c:pt idx="16">
                  <c:v>4.4013874547771089E-3</c:v>
                </c:pt>
                <c:pt idx="17">
                  <c:v>4.9994176237792114E-3</c:v>
                </c:pt>
                <c:pt idx="18">
                  <c:v>5.6953284823779539E-3</c:v>
                </c:pt>
                <c:pt idx="19">
                  <c:v>6.4996258513800821E-3</c:v>
                </c:pt>
                <c:pt idx="20">
                  <c:v>7.4457986411889934E-3</c:v>
                </c:pt>
                <c:pt idx="21">
                  <c:v>8.5569604076433207E-3</c:v>
                </c:pt>
                <c:pt idx="22">
                  <c:v>9.8579648237792864E-3</c:v>
                </c:pt>
                <c:pt idx="23">
                  <c:v>1.1380892721868442E-2</c:v>
                </c:pt>
                <c:pt idx="24">
                  <c:v>1.3072163346072264E-2</c:v>
                </c:pt>
                <c:pt idx="25">
                  <c:v>1.508553650955414E-2</c:v>
                </c:pt>
                <c:pt idx="26">
                  <c:v>1.755937138004246E-2</c:v>
                </c:pt>
                <c:pt idx="27">
                  <c:v>2.0644929936305741E-2</c:v>
                </c:pt>
                <c:pt idx="28">
                  <c:v>2.4572411719745231E-2</c:v>
                </c:pt>
                <c:pt idx="29">
                  <c:v>2.9659844925690092E-2</c:v>
                </c:pt>
                <c:pt idx="30">
                  <c:v>3.6413379464968462E-2</c:v>
                </c:pt>
                <c:pt idx="31">
                  <c:v>4.5570505358811061E-2</c:v>
                </c:pt>
                <c:pt idx="32">
                  <c:v>5.8353758760084765E-2</c:v>
                </c:pt>
                <c:pt idx="33">
                  <c:v>7.7212748365180481E-2</c:v>
                </c:pt>
                <c:pt idx="34">
                  <c:v>0.10666399881104049</c:v>
                </c:pt>
                <c:pt idx="35">
                  <c:v>0.15695783779193387</c:v>
                </c:pt>
                <c:pt idx="36">
                  <c:v>0.25758236042463017</c:v>
                </c:pt>
                <c:pt idx="37">
                  <c:v>0.53675195753715665</c:v>
                </c:pt>
              </c:numCache>
            </c:numRef>
          </c:yVal>
          <c:smooth val="0"/>
        </c:ser>
        <c:ser>
          <c:idx val="0"/>
          <c:order val="0"/>
          <c:tx>
            <c:v>5257</c:v>
          </c:tx>
          <c:spPr>
            <a:ln w="28575">
              <a:noFill/>
            </a:ln>
          </c:spPr>
          <c:xVal>
            <c:numRef>
              <c:f>'[2]5257'!$B$2:$B$39</c:f>
              <c:numCache>
                <c:formatCode>General</c:formatCode>
                <c:ptCount val="38"/>
                <c:pt idx="0">
                  <c:v>1</c:v>
                </c:pt>
                <c:pt idx="1">
                  <c:v>0.99510218239629677</c:v>
                </c:pt>
                <c:pt idx="2">
                  <c:v>0.99859170400346853</c:v>
                </c:pt>
                <c:pt idx="3">
                  <c:v>1.0087469287469353</c:v>
                </c:pt>
                <c:pt idx="4">
                  <c:v>1.0288053186876716</c:v>
                </c:pt>
                <c:pt idx="5">
                  <c:v>1.0577829166064461</c:v>
                </c:pt>
                <c:pt idx="6">
                  <c:v>1.0943315508021392</c:v>
                </c:pt>
                <c:pt idx="7">
                  <c:v>1.1402919497037225</c:v>
                </c:pt>
                <c:pt idx="8">
                  <c:v>1.1933747651394646</c:v>
                </c:pt>
                <c:pt idx="9">
                  <c:v>1.2560659054776702</c:v>
                </c:pt>
                <c:pt idx="10">
                  <c:v>1.3293597340656165</c:v>
                </c:pt>
                <c:pt idx="11">
                  <c:v>1.4147477959242658</c:v>
                </c:pt>
                <c:pt idx="12">
                  <c:v>1.5118254082959885</c:v>
                </c:pt>
                <c:pt idx="13">
                  <c:v>1.6235640988582158</c:v>
                </c:pt>
                <c:pt idx="14">
                  <c:v>1.7524497759791811</c:v>
                </c:pt>
                <c:pt idx="15">
                  <c:v>1.8989333718745482</c:v>
                </c:pt>
                <c:pt idx="16">
                  <c:v>2.0678595172712817</c:v>
                </c:pt>
                <c:pt idx="17">
                  <c:v>2.2648243965891042</c:v>
                </c:pt>
                <c:pt idx="18">
                  <c:v>2.4902442549501371</c:v>
                </c:pt>
                <c:pt idx="19">
                  <c:v>2.7515999421881792</c:v>
                </c:pt>
                <c:pt idx="20">
                  <c:v>3.0566844919785967</c:v>
                </c:pt>
                <c:pt idx="21">
                  <c:v>3.4143546755311465</c:v>
                </c:pt>
                <c:pt idx="22">
                  <c:v>3.8321260297730726</c:v>
                </c:pt>
                <c:pt idx="23">
                  <c:v>4.2860413354531506</c:v>
                </c:pt>
                <c:pt idx="24">
                  <c:v>4.8625292672351073</c:v>
                </c:pt>
                <c:pt idx="25">
                  <c:v>5.5699841017488065</c:v>
                </c:pt>
                <c:pt idx="26">
                  <c:v>6.4439138603844475</c:v>
                </c:pt>
                <c:pt idx="27">
                  <c:v>7.5372163607457665</c:v>
                </c:pt>
                <c:pt idx="28">
                  <c:v>8.9285734932793659</c:v>
                </c:pt>
                <c:pt idx="29">
                  <c:v>10.731146119381414</c:v>
                </c:pt>
                <c:pt idx="30">
                  <c:v>13.11611504552681</c:v>
                </c:pt>
                <c:pt idx="31">
                  <c:v>16.365948836536912</c:v>
                </c:pt>
                <c:pt idx="32">
                  <c:v>20.943488943488926</c:v>
                </c:pt>
                <c:pt idx="33">
                  <c:v>27.693597340656165</c:v>
                </c:pt>
                <c:pt idx="34">
                  <c:v>38.286920075155365</c:v>
                </c:pt>
                <c:pt idx="35">
                  <c:v>56.718716577540107</c:v>
                </c:pt>
                <c:pt idx="36">
                  <c:v>94.588235294117666</c:v>
                </c:pt>
                <c:pt idx="37">
                  <c:v>206.80907645613527</c:v>
                </c:pt>
              </c:numCache>
            </c:numRef>
          </c:xVal>
          <c:yVal>
            <c:numRef>
              <c:f>'[2]5257'!$C$2:$C$39</c:f>
              <c:numCache>
                <c:formatCode>General</c:formatCode>
                <c:ptCount val="38"/>
                <c:pt idx="0">
                  <c:v>-2.8327473460722107E-7</c:v>
                </c:pt>
                <c:pt idx="1">
                  <c:v>1.5890822029724041E-4</c:v>
                </c:pt>
                <c:pt idx="2">
                  <c:v>2.6671791082802832E-4</c:v>
                </c:pt>
                <c:pt idx="3">
                  <c:v>3.9473942794055638E-4</c:v>
                </c:pt>
                <c:pt idx="4">
                  <c:v>5.6564476964755838E-4</c:v>
                </c:pt>
                <c:pt idx="5">
                  <c:v>7.8409485333333904E-4</c:v>
                </c:pt>
                <c:pt idx="6">
                  <c:v>1.0130710615711281E-3</c:v>
                </c:pt>
                <c:pt idx="7">
                  <c:v>1.2175152854352442E-3</c:v>
                </c:pt>
                <c:pt idx="8">
                  <c:v>1.4466390782165621E-3</c:v>
                </c:pt>
                <c:pt idx="9">
                  <c:v>1.6849716991932143E-3</c:v>
                </c:pt>
                <c:pt idx="10">
                  <c:v>1.9205118505307981E-3</c:v>
                </c:pt>
                <c:pt idx="11">
                  <c:v>2.1939030335456481E-3</c:v>
                </c:pt>
                <c:pt idx="12">
                  <c:v>2.4852156670912991E-3</c:v>
                </c:pt>
                <c:pt idx="13">
                  <c:v>2.8179093876857801E-3</c:v>
                </c:pt>
                <c:pt idx="14">
                  <c:v>3.1923429808917193E-3</c:v>
                </c:pt>
                <c:pt idx="15">
                  <c:v>3.6214391847133802E-3</c:v>
                </c:pt>
                <c:pt idx="16">
                  <c:v>4.1082106360934185E-3</c:v>
                </c:pt>
                <c:pt idx="17">
                  <c:v>4.6722780297239934E-3</c:v>
                </c:pt>
                <c:pt idx="18">
                  <c:v>5.3330377970276371E-3</c:v>
                </c:pt>
                <c:pt idx="19">
                  <c:v>6.0957296441614024E-3</c:v>
                </c:pt>
                <c:pt idx="20">
                  <c:v>6.9828095932059795E-3</c:v>
                </c:pt>
                <c:pt idx="21">
                  <c:v>8.0291188755838641E-3</c:v>
                </c:pt>
                <c:pt idx="22">
                  <c:v>9.2565372823780225E-3</c:v>
                </c:pt>
                <c:pt idx="23">
                  <c:v>1.0674809138004247E-2</c:v>
                </c:pt>
                <c:pt idx="24">
                  <c:v>1.2264138343949045E-2</c:v>
                </c:pt>
                <c:pt idx="25">
                  <c:v>1.4163529613588277E-2</c:v>
                </c:pt>
                <c:pt idx="26">
                  <c:v>1.6505605757961821E-2</c:v>
                </c:pt>
                <c:pt idx="27">
                  <c:v>1.9419473171974521E-2</c:v>
                </c:pt>
                <c:pt idx="28">
                  <c:v>2.3136679898089169E-2</c:v>
                </c:pt>
                <c:pt idx="29">
                  <c:v>2.794453095541401E-2</c:v>
                </c:pt>
                <c:pt idx="30">
                  <c:v>3.43156201104034E-2</c:v>
                </c:pt>
                <c:pt idx="31">
                  <c:v>4.2948459040339712E-2</c:v>
                </c:pt>
                <c:pt idx="32">
                  <c:v>5.4976347753715502E-2</c:v>
                </c:pt>
                <c:pt idx="33">
                  <c:v>7.2646233392781423E-2</c:v>
                </c:pt>
                <c:pt idx="34">
                  <c:v>0.10009954529087049</c:v>
                </c:pt>
                <c:pt idx="35">
                  <c:v>0.14660113868365177</c:v>
                </c:pt>
                <c:pt idx="36">
                  <c:v>0.23813645554140292</c:v>
                </c:pt>
                <c:pt idx="37">
                  <c:v>0.48320104186836521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926016"/>
        <c:axId val="57927936"/>
      </c:scatterChart>
      <c:valAx>
        <c:axId val="57926016"/>
        <c:scaling>
          <c:orientation val="minMax"/>
          <c:max val="80"/>
        </c:scaling>
        <c:delete val="0"/>
        <c:axPos val="b"/>
        <c:title>
          <c:tx>
            <c:rich>
              <a:bodyPr/>
              <a:lstStyle/>
              <a:p>
                <a:pPr>
                  <a:defRPr lang="ja-JP" sz="1800"/>
                </a:pPr>
                <a:r>
                  <a:rPr lang="en-US" altLang="en-US" sz="1800"/>
                  <a:t>Gain</a:t>
                </a:r>
              </a:p>
            </c:rich>
          </c:tx>
          <c:layout>
            <c:manualLayout>
              <c:xMode val="edge"/>
              <c:yMode val="edge"/>
              <c:x val="0.46660542603214655"/>
              <c:y val="0.9185549373581336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 sz="1400"/>
            </a:pPr>
            <a:endParaRPr lang="ja-JP"/>
          </a:p>
        </c:txPr>
        <c:crossAx val="57927936"/>
        <c:crosses val="autoZero"/>
        <c:crossBetween val="midCat"/>
      </c:valAx>
      <c:valAx>
        <c:axId val="57927936"/>
        <c:scaling>
          <c:orientation val="minMax"/>
          <c:max val="0.2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ja-JP" sz="1800"/>
                </a:pPr>
                <a:r>
                  <a:rPr lang="en-US" altLang="ja-JP" sz="1800" dirty="0" err="1" smtClean="0"/>
                  <a:t>ΔI</a:t>
                </a:r>
                <a:r>
                  <a:rPr lang="en-US" altLang="ja-JP" sz="1800" baseline="-25000" dirty="0" err="1" smtClean="0"/>
                  <a:t>leak</a:t>
                </a:r>
                <a:r>
                  <a:rPr lang="en-US" altLang="ja-JP" sz="1800" dirty="0" smtClean="0"/>
                  <a:t>[</a:t>
                </a:r>
                <a:r>
                  <a:rPr lang="el-GR" altLang="en-US" sz="1800" dirty="0"/>
                  <a:t>μ</a:t>
                </a:r>
                <a:r>
                  <a:rPr lang="en-US" altLang="en-US" sz="1800" dirty="0"/>
                  <a:t>A/mm^2]</a:t>
                </a:r>
                <a:endParaRPr lang="el-GR" altLang="en-US" sz="1800" dirty="0"/>
              </a:p>
            </c:rich>
          </c:tx>
          <c:layout>
            <c:manualLayout>
              <c:xMode val="edge"/>
              <c:yMode val="edge"/>
              <c:x val="0"/>
              <c:y val="0.2515953556652872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 sz="1400"/>
            </a:pPr>
            <a:endParaRPr lang="ja-JP"/>
          </a:p>
        </c:txPr>
        <c:crossAx val="579260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5856835793589963"/>
          <c:y val="7.5839850527158678E-2"/>
          <c:w val="0.16856631514566742"/>
          <c:h val="0.60427759241959855"/>
        </c:manualLayout>
      </c:layout>
      <c:overlay val="0"/>
      <c:txPr>
        <a:bodyPr/>
        <a:lstStyle/>
        <a:p>
          <a:pPr>
            <a:defRPr lang="ja-JP"/>
          </a:pPr>
          <a:endParaRPr lang="ja-JP"/>
        </a:p>
      </c:txPr>
    </c:legend>
    <c:plotVisOnly val="1"/>
    <c:dispBlanksAs val="gap"/>
    <c:showDLblsOverMax val="0"/>
  </c:chart>
  <c:spPr>
    <a:solidFill>
      <a:prstClr val="white"/>
    </a:solidFill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EA85FF-7174-490E-9355-B138BF730D63}" type="doc">
      <dgm:prSet loTypeId="urn:microsoft.com/office/officeart/2005/8/layout/vProcess5" loCatId="process" qsTypeId="urn:microsoft.com/office/officeart/2005/8/quickstyle/3d9" qsCatId="3D" csTypeId="urn:microsoft.com/office/officeart/2005/8/colors/accent1_3" csCatId="accent1" phldr="1"/>
      <dgm:spPr/>
      <dgm:t>
        <a:bodyPr/>
        <a:lstStyle/>
        <a:p>
          <a:endParaRPr kumimoji="1" lang="ja-JP" altLang="en-US"/>
        </a:p>
      </dgm:t>
    </dgm:pt>
    <dgm:pt modelId="{9CA42620-5E9D-4FE9-8F08-6678D3A61F01}">
      <dgm:prSet phldrT="[テキスト]"/>
      <dgm:spPr/>
      <dgm:t>
        <a:bodyPr/>
        <a:lstStyle/>
        <a:p>
          <a:r>
            <a:rPr kumimoji="1" lang="en-US" altLang="ja-JP" dirty="0" smtClean="0"/>
            <a:t>ATLAS/CMS may discover it.</a:t>
          </a:r>
        </a:p>
        <a:p>
          <a:r>
            <a:rPr kumimoji="1" lang="en-US" altLang="ja-JP" dirty="0" smtClean="0"/>
            <a:t>Yes, but they cannot measure flavor couplings and not good at determining models.</a:t>
          </a:r>
        </a:p>
      </dgm:t>
    </dgm:pt>
    <dgm:pt modelId="{4CAD59B9-AE48-4FE8-89C2-B7570C8C9495}" type="parTrans" cxnId="{FB256704-EE2D-44CA-AC98-C8017AA5F52B}">
      <dgm:prSet/>
      <dgm:spPr/>
      <dgm:t>
        <a:bodyPr/>
        <a:lstStyle/>
        <a:p>
          <a:endParaRPr kumimoji="1" lang="ja-JP" altLang="en-US"/>
        </a:p>
      </dgm:t>
    </dgm:pt>
    <dgm:pt modelId="{D8D09EFF-4A88-4516-A2CA-EB64D39C951B}" type="sibTrans" cxnId="{FB256704-EE2D-44CA-AC98-C8017AA5F52B}">
      <dgm:prSet/>
      <dgm:spPr/>
      <dgm:t>
        <a:bodyPr/>
        <a:lstStyle/>
        <a:p>
          <a:endParaRPr kumimoji="1" lang="ja-JP" altLang="en-US"/>
        </a:p>
      </dgm:t>
    </dgm:pt>
    <dgm:pt modelId="{9ABAA099-7867-4578-95F8-72C77A6FC292}">
      <dgm:prSet phldrT="[テキスト]"/>
      <dgm:spPr/>
      <dgm:t>
        <a:bodyPr/>
        <a:lstStyle/>
        <a:p>
          <a:r>
            <a:rPr kumimoji="1" lang="en-US" altLang="ja-JP" dirty="0" err="1" smtClean="0"/>
            <a:t>LHCb</a:t>
          </a:r>
          <a:r>
            <a:rPr kumimoji="1" lang="en-US" altLang="ja-JP" dirty="0" smtClean="0"/>
            <a:t> started in good shape.</a:t>
          </a:r>
        </a:p>
        <a:p>
          <a:r>
            <a:rPr kumimoji="1" lang="en-US" altLang="ja-JP" dirty="0" smtClean="0"/>
            <a:t>Yes, but they are not good at measuring neutral particles involved in many important decay modes (BF(</a:t>
          </a:r>
          <a:r>
            <a:rPr kumimoji="1" lang="en-US" altLang="ja-JP" dirty="0" err="1" smtClean="0"/>
            <a:t>B</a:t>
          </a:r>
          <a:r>
            <a:rPr kumimoji="1" lang="en-US" altLang="ja-JP" dirty="0" err="1" smtClean="0">
              <a:latin typeface="Wingdings 3" pitchFamily="18" charset="2"/>
            </a:rPr>
            <a:t>g</a:t>
          </a:r>
          <a:r>
            <a:rPr kumimoji="1" lang="en-US" altLang="ja-JP" dirty="0" err="1" smtClean="0">
              <a:latin typeface="Symbol" pitchFamily="18" charset="2"/>
            </a:rPr>
            <a:t>tn</a:t>
          </a:r>
          <a:r>
            <a:rPr kumimoji="1" lang="en-US" altLang="ja-JP" dirty="0" smtClean="0"/>
            <a:t>), S(K</a:t>
          </a:r>
          <a:r>
            <a:rPr kumimoji="1" lang="en-US" altLang="ja-JP" baseline="-25000" dirty="0" smtClean="0"/>
            <a:t>S</a:t>
          </a:r>
          <a:r>
            <a:rPr kumimoji="1" lang="en-US" altLang="ja-JP" dirty="0" smtClean="0">
              <a:latin typeface="Symbol" pitchFamily="18" charset="2"/>
            </a:rPr>
            <a:t>p</a:t>
          </a:r>
          <a:r>
            <a:rPr kumimoji="1" lang="en-US" altLang="ja-JP" baseline="30000" dirty="0" smtClean="0">
              <a:latin typeface="Symbol" pitchFamily="18" charset="2"/>
            </a:rPr>
            <a:t>0</a:t>
          </a:r>
          <a:r>
            <a:rPr kumimoji="1" lang="en-US" altLang="ja-JP" dirty="0" smtClean="0">
              <a:latin typeface="Symbol" pitchFamily="18" charset="2"/>
            </a:rPr>
            <a:t>g</a:t>
          </a:r>
          <a:r>
            <a:rPr kumimoji="1" lang="en-US" altLang="ja-JP" dirty="0" smtClean="0"/>
            <a:t>), K</a:t>
          </a:r>
          <a:r>
            <a:rPr kumimoji="1" lang="en-US" altLang="ja-JP" baseline="30000" dirty="0" smtClean="0">
              <a:latin typeface="Symbol" pitchFamily="18" charset="2"/>
            </a:rPr>
            <a:t>0</a:t>
          </a:r>
          <a:r>
            <a:rPr kumimoji="1" lang="en-US" altLang="ja-JP" dirty="0" smtClean="0">
              <a:latin typeface="Symbol" pitchFamily="18" charset="2"/>
            </a:rPr>
            <a:t>p</a:t>
          </a:r>
          <a:r>
            <a:rPr kumimoji="1" lang="en-US" altLang="ja-JP" baseline="30000" dirty="0" smtClean="0">
              <a:latin typeface="Symbol" pitchFamily="18" charset="2"/>
            </a:rPr>
            <a:t>0</a:t>
          </a:r>
          <a:r>
            <a:rPr kumimoji="1" lang="en-US" altLang="ja-JP" dirty="0" smtClean="0"/>
            <a:t>, …).</a:t>
          </a:r>
          <a:endParaRPr kumimoji="1" lang="ja-JP" altLang="en-US" dirty="0"/>
        </a:p>
      </dgm:t>
    </dgm:pt>
    <dgm:pt modelId="{29334915-F029-4E25-BDBB-648BE70CA689}" type="parTrans" cxnId="{316A530C-C853-4BCE-B35C-4077F7E783A5}">
      <dgm:prSet/>
      <dgm:spPr/>
      <dgm:t>
        <a:bodyPr/>
        <a:lstStyle/>
        <a:p>
          <a:endParaRPr kumimoji="1" lang="ja-JP" altLang="en-US"/>
        </a:p>
      </dgm:t>
    </dgm:pt>
    <dgm:pt modelId="{3A6431DC-2249-46A1-8014-BE752173CF33}" type="sibTrans" cxnId="{316A530C-C853-4BCE-B35C-4077F7E783A5}">
      <dgm:prSet/>
      <dgm:spPr/>
      <dgm:t>
        <a:bodyPr/>
        <a:lstStyle/>
        <a:p>
          <a:endParaRPr kumimoji="1" lang="ja-JP" altLang="en-US"/>
        </a:p>
      </dgm:t>
    </dgm:pt>
    <dgm:pt modelId="{653F7D35-B163-4EE5-8219-7536D0A7E5DE}">
      <dgm:prSet phldrT="[テキスト]" custT="1"/>
      <dgm:spPr/>
      <dgm:t>
        <a:bodyPr/>
        <a:lstStyle/>
        <a:p>
          <a:r>
            <a:rPr kumimoji="1" lang="en-US" altLang="ja-JP" sz="1600" dirty="0" smtClean="0"/>
            <a:t>Next-generation flavor </a:t>
          </a:r>
          <a:r>
            <a:rPr kumimoji="1" lang="en-US" altLang="ja-JP" sz="1600" dirty="0" smtClean="0"/>
            <a:t>factory </a:t>
          </a:r>
          <a:r>
            <a:rPr kumimoji="1" lang="en-US" altLang="ja-JP" sz="1600" dirty="0" smtClean="0"/>
            <a:t>in clean environment of </a:t>
          </a:r>
          <a:r>
            <a:rPr kumimoji="1" lang="en-US" altLang="ja-JP" sz="1600" dirty="0" err="1" smtClean="0"/>
            <a:t>e</a:t>
          </a:r>
          <a:r>
            <a:rPr kumimoji="1" lang="en-US" altLang="ja-JP" sz="1600" baseline="30000" dirty="0" err="1" smtClean="0">
              <a:latin typeface="Symbol" pitchFamily="18" charset="2"/>
            </a:rPr>
            <a:t>+</a:t>
          </a:r>
          <a:r>
            <a:rPr kumimoji="1" lang="en-US" altLang="ja-JP" sz="1600" dirty="0" err="1" smtClean="0"/>
            <a:t>e</a:t>
          </a:r>
          <a:r>
            <a:rPr kumimoji="1" lang="en-US" altLang="ja-JP" sz="1600" baseline="30000" dirty="0" smtClean="0">
              <a:latin typeface="Symbol" pitchFamily="18" charset="2"/>
            </a:rPr>
            <a:t>-</a:t>
          </a:r>
          <a:r>
            <a:rPr kumimoji="1" lang="en-US" altLang="ja-JP" sz="1600" dirty="0" smtClean="0"/>
            <a:t> collisions </a:t>
          </a:r>
          <a:r>
            <a:rPr kumimoji="1" lang="en-US" altLang="ja-JP" sz="1600" dirty="0" smtClean="0"/>
            <a:t>is </a:t>
          </a:r>
          <a:r>
            <a:rPr kumimoji="1" lang="en-US" altLang="ja-JP" sz="1600" dirty="0" smtClean="0"/>
            <a:t>important.</a:t>
          </a:r>
        </a:p>
        <a:p>
          <a:r>
            <a:rPr kumimoji="1" lang="en-US" altLang="ja-JP" sz="1800" dirty="0" smtClean="0">
              <a:solidFill>
                <a:schemeClr val="accent1"/>
              </a:solidFill>
              <a:latin typeface="Wingdings 3" pitchFamily="18" charset="2"/>
            </a:rPr>
            <a:t>g</a:t>
          </a:r>
          <a:r>
            <a:rPr kumimoji="1" lang="en-US" altLang="ja-JP" sz="1800" dirty="0" smtClean="0">
              <a:solidFill>
                <a:schemeClr val="accent1"/>
              </a:solidFill>
            </a:rPr>
            <a:t> </a:t>
          </a:r>
          <a:r>
            <a:rPr kumimoji="1" lang="en-US" altLang="ja-JP" sz="1800" dirty="0" err="1" smtClean="0">
              <a:solidFill>
                <a:schemeClr val="accent1"/>
              </a:solidFill>
            </a:rPr>
            <a:t>SuperKEKB</a:t>
          </a:r>
          <a:r>
            <a:rPr kumimoji="1" lang="en-US" altLang="ja-JP" sz="1800" dirty="0" smtClean="0">
              <a:solidFill>
                <a:schemeClr val="accent1"/>
              </a:solidFill>
            </a:rPr>
            <a:t>/Belle II</a:t>
          </a:r>
        </a:p>
      </dgm:t>
    </dgm:pt>
    <dgm:pt modelId="{BF4E7FA4-65F0-47DD-8F82-C37BD3AB040F}" type="parTrans" cxnId="{9CF7FD8B-CD40-4D98-87D0-760327D3612B}">
      <dgm:prSet/>
      <dgm:spPr/>
      <dgm:t>
        <a:bodyPr/>
        <a:lstStyle/>
        <a:p>
          <a:endParaRPr kumimoji="1" lang="ja-JP" altLang="en-US"/>
        </a:p>
      </dgm:t>
    </dgm:pt>
    <dgm:pt modelId="{8BF865B6-65F1-4759-BB83-602A3BAAD1C3}" type="sibTrans" cxnId="{9CF7FD8B-CD40-4D98-87D0-760327D3612B}">
      <dgm:prSet/>
      <dgm:spPr/>
      <dgm:t>
        <a:bodyPr/>
        <a:lstStyle/>
        <a:p>
          <a:endParaRPr kumimoji="1" lang="ja-JP" altLang="en-US"/>
        </a:p>
      </dgm:t>
    </dgm:pt>
    <dgm:pt modelId="{247FAA6B-1DCC-42BD-91C9-063AA7667C4E}" type="pres">
      <dgm:prSet presAssocID="{B8EA85FF-7174-490E-9355-B138BF730D6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B4BFE541-C440-4F42-80F5-521F9A871A92}" type="pres">
      <dgm:prSet presAssocID="{B8EA85FF-7174-490E-9355-B138BF730D63}" presName="dummyMaxCanvas" presStyleCnt="0">
        <dgm:presLayoutVars/>
      </dgm:prSet>
      <dgm:spPr/>
    </dgm:pt>
    <dgm:pt modelId="{54779024-98CA-4B7A-8593-ED453FF7DA2F}" type="pres">
      <dgm:prSet presAssocID="{B8EA85FF-7174-490E-9355-B138BF730D63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2ED5FEA-F658-49B3-943A-F9FCC81AEC89}" type="pres">
      <dgm:prSet presAssocID="{B8EA85FF-7174-490E-9355-B138BF730D63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7EF4619-6B60-40E9-8987-5E0B416C86F0}" type="pres">
      <dgm:prSet presAssocID="{B8EA85FF-7174-490E-9355-B138BF730D63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10ECCD9-3832-4262-BAD5-E2F0F6CA2BE2}" type="pres">
      <dgm:prSet presAssocID="{B8EA85FF-7174-490E-9355-B138BF730D63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F6ECFC4-F576-4103-9977-CF6CC6079291}" type="pres">
      <dgm:prSet presAssocID="{B8EA85FF-7174-490E-9355-B138BF730D63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A30AD24-0DAC-4B96-806F-AB0345F248E5}" type="pres">
      <dgm:prSet presAssocID="{B8EA85FF-7174-490E-9355-B138BF730D6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2CE3663-9504-4F92-8DA8-D9F1482E0B0C}" type="pres">
      <dgm:prSet presAssocID="{B8EA85FF-7174-490E-9355-B138BF730D6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FC9532E-B1F9-48E1-8518-F35E5CCC169F}" type="pres">
      <dgm:prSet presAssocID="{B8EA85FF-7174-490E-9355-B138BF730D6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FB256704-EE2D-44CA-AC98-C8017AA5F52B}" srcId="{B8EA85FF-7174-490E-9355-B138BF730D63}" destId="{9CA42620-5E9D-4FE9-8F08-6678D3A61F01}" srcOrd="0" destOrd="0" parTransId="{4CAD59B9-AE48-4FE8-89C2-B7570C8C9495}" sibTransId="{D8D09EFF-4A88-4516-A2CA-EB64D39C951B}"/>
    <dgm:cxn modelId="{E1EADB10-CCEF-4020-AF12-12DAD640963D}" type="presOf" srcId="{D8D09EFF-4A88-4516-A2CA-EB64D39C951B}" destId="{D10ECCD9-3832-4262-BAD5-E2F0F6CA2BE2}" srcOrd="0" destOrd="0" presId="urn:microsoft.com/office/officeart/2005/8/layout/vProcess5"/>
    <dgm:cxn modelId="{4C5FBFB8-2096-4F0A-ABC4-3C02CC4A4FB4}" type="presOf" srcId="{B8EA85FF-7174-490E-9355-B138BF730D63}" destId="{247FAA6B-1DCC-42BD-91C9-063AA7667C4E}" srcOrd="0" destOrd="0" presId="urn:microsoft.com/office/officeart/2005/8/layout/vProcess5"/>
    <dgm:cxn modelId="{316A530C-C853-4BCE-B35C-4077F7E783A5}" srcId="{B8EA85FF-7174-490E-9355-B138BF730D63}" destId="{9ABAA099-7867-4578-95F8-72C77A6FC292}" srcOrd="1" destOrd="0" parTransId="{29334915-F029-4E25-BDBB-648BE70CA689}" sibTransId="{3A6431DC-2249-46A1-8014-BE752173CF33}"/>
    <dgm:cxn modelId="{A2B82886-FD35-4E71-BEF5-DF2894FE0457}" type="presOf" srcId="{9ABAA099-7867-4578-95F8-72C77A6FC292}" destId="{52ED5FEA-F658-49B3-943A-F9FCC81AEC89}" srcOrd="0" destOrd="0" presId="urn:microsoft.com/office/officeart/2005/8/layout/vProcess5"/>
    <dgm:cxn modelId="{94B41C66-D974-44A9-A0C0-A5F4F744A065}" type="presOf" srcId="{9ABAA099-7867-4578-95F8-72C77A6FC292}" destId="{F2CE3663-9504-4F92-8DA8-D9F1482E0B0C}" srcOrd="1" destOrd="0" presId="urn:microsoft.com/office/officeart/2005/8/layout/vProcess5"/>
    <dgm:cxn modelId="{D2FCE875-E79E-495C-AE02-8FAA44D8BA5F}" type="presOf" srcId="{653F7D35-B163-4EE5-8219-7536D0A7E5DE}" destId="{77EF4619-6B60-40E9-8987-5E0B416C86F0}" srcOrd="0" destOrd="0" presId="urn:microsoft.com/office/officeart/2005/8/layout/vProcess5"/>
    <dgm:cxn modelId="{ADA39790-F54A-4342-8F9C-B46638A9FC01}" type="presOf" srcId="{653F7D35-B163-4EE5-8219-7536D0A7E5DE}" destId="{8FC9532E-B1F9-48E1-8518-F35E5CCC169F}" srcOrd="1" destOrd="0" presId="urn:microsoft.com/office/officeart/2005/8/layout/vProcess5"/>
    <dgm:cxn modelId="{9CF7FD8B-CD40-4D98-87D0-760327D3612B}" srcId="{B8EA85FF-7174-490E-9355-B138BF730D63}" destId="{653F7D35-B163-4EE5-8219-7536D0A7E5DE}" srcOrd="2" destOrd="0" parTransId="{BF4E7FA4-65F0-47DD-8F82-C37BD3AB040F}" sibTransId="{8BF865B6-65F1-4759-BB83-602A3BAAD1C3}"/>
    <dgm:cxn modelId="{9B640336-0EEC-4D10-8BE5-0FCC3E60877F}" type="presOf" srcId="{3A6431DC-2249-46A1-8014-BE752173CF33}" destId="{CF6ECFC4-F576-4103-9977-CF6CC6079291}" srcOrd="0" destOrd="0" presId="urn:microsoft.com/office/officeart/2005/8/layout/vProcess5"/>
    <dgm:cxn modelId="{2B880D17-D81C-4BB2-9DE4-54B06225C235}" type="presOf" srcId="{9CA42620-5E9D-4FE9-8F08-6678D3A61F01}" destId="{1A30AD24-0DAC-4B96-806F-AB0345F248E5}" srcOrd="1" destOrd="0" presId="urn:microsoft.com/office/officeart/2005/8/layout/vProcess5"/>
    <dgm:cxn modelId="{4C7E2580-50C8-46A3-A67B-803C9E31289E}" type="presOf" srcId="{9CA42620-5E9D-4FE9-8F08-6678D3A61F01}" destId="{54779024-98CA-4B7A-8593-ED453FF7DA2F}" srcOrd="0" destOrd="0" presId="urn:microsoft.com/office/officeart/2005/8/layout/vProcess5"/>
    <dgm:cxn modelId="{980490AA-DB75-4EC2-8E8C-203278846381}" type="presParOf" srcId="{247FAA6B-1DCC-42BD-91C9-063AA7667C4E}" destId="{B4BFE541-C440-4F42-80F5-521F9A871A92}" srcOrd="0" destOrd="0" presId="urn:microsoft.com/office/officeart/2005/8/layout/vProcess5"/>
    <dgm:cxn modelId="{7F3B7F3E-9644-409E-9B76-18F3761E4320}" type="presParOf" srcId="{247FAA6B-1DCC-42BD-91C9-063AA7667C4E}" destId="{54779024-98CA-4B7A-8593-ED453FF7DA2F}" srcOrd="1" destOrd="0" presId="urn:microsoft.com/office/officeart/2005/8/layout/vProcess5"/>
    <dgm:cxn modelId="{AA6E562E-653E-4C9F-856C-1D3C15F23CE4}" type="presParOf" srcId="{247FAA6B-1DCC-42BD-91C9-063AA7667C4E}" destId="{52ED5FEA-F658-49B3-943A-F9FCC81AEC89}" srcOrd="2" destOrd="0" presId="urn:microsoft.com/office/officeart/2005/8/layout/vProcess5"/>
    <dgm:cxn modelId="{1577519F-A860-4E81-881C-B8149C69D1FB}" type="presParOf" srcId="{247FAA6B-1DCC-42BD-91C9-063AA7667C4E}" destId="{77EF4619-6B60-40E9-8987-5E0B416C86F0}" srcOrd="3" destOrd="0" presId="urn:microsoft.com/office/officeart/2005/8/layout/vProcess5"/>
    <dgm:cxn modelId="{276685DD-5C91-4338-ADF4-5D4B28659746}" type="presParOf" srcId="{247FAA6B-1DCC-42BD-91C9-063AA7667C4E}" destId="{D10ECCD9-3832-4262-BAD5-E2F0F6CA2BE2}" srcOrd="4" destOrd="0" presId="urn:microsoft.com/office/officeart/2005/8/layout/vProcess5"/>
    <dgm:cxn modelId="{88C07852-4229-48CB-940B-DDEA9533B6AD}" type="presParOf" srcId="{247FAA6B-1DCC-42BD-91C9-063AA7667C4E}" destId="{CF6ECFC4-F576-4103-9977-CF6CC6079291}" srcOrd="5" destOrd="0" presId="urn:microsoft.com/office/officeart/2005/8/layout/vProcess5"/>
    <dgm:cxn modelId="{72463354-2EA5-49B3-9327-E6D51CAFAECE}" type="presParOf" srcId="{247FAA6B-1DCC-42BD-91C9-063AA7667C4E}" destId="{1A30AD24-0DAC-4B96-806F-AB0345F248E5}" srcOrd="6" destOrd="0" presId="urn:microsoft.com/office/officeart/2005/8/layout/vProcess5"/>
    <dgm:cxn modelId="{F015BEE0-40EF-4D9E-A009-DDE2F61F4A07}" type="presParOf" srcId="{247FAA6B-1DCC-42BD-91C9-063AA7667C4E}" destId="{F2CE3663-9504-4F92-8DA8-D9F1482E0B0C}" srcOrd="7" destOrd="0" presId="urn:microsoft.com/office/officeart/2005/8/layout/vProcess5"/>
    <dgm:cxn modelId="{B1CEA7E8-D529-4F7C-B5AF-16E460C45ECE}" type="presParOf" srcId="{247FAA6B-1DCC-42BD-91C9-063AA7667C4E}" destId="{8FC9532E-B1F9-48E1-8518-F35E5CCC169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E8A1EB-36D8-4E09-8C81-0190B1EB68ED}" type="doc">
      <dgm:prSet loTypeId="urn:microsoft.com/office/officeart/2005/8/layout/arrow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58B15E63-E575-4AA8-B65B-59D8C431CE87}">
      <dgm:prSet phldrT="[テキスト]"/>
      <dgm:spPr>
        <a:solidFill>
          <a:srgbClr val="3333CC"/>
        </a:solidFill>
      </dgm:spPr>
      <dgm:t>
        <a:bodyPr/>
        <a:lstStyle/>
        <a:p>
          <a:r>
            <a:rPr kumimoji="1" lang="en-US" altLang="ja-JP" dirty="0" smtClean="0"/>
            <a:t>No upgrade</a:t>
          </a:r>
        </a:p>
        <a:p>
          <a:r>
            <a:rPr kumimoji="1" lang="en-US" altLang="ja-JP" dirty="0" smtClean="0"/>
            <a:t>BAD</a:t>
          </a:r>
          <a:endParaRPr kumimoji="1" lang="ja-JP" altLang="en-US" dirty="0"/>
        </a:p>
      </dgm:t>
    </dgm:pt>
    <dgm:pt modelId="{5855B085-80AA-43C0-B071-0087136E34C8}" type="parTrans" cxnId="{5693C281-277C-4643-9594-4084E2E22CCD}">
      <dgm:prSet/>
      <dgm:spPr/>
      <dgm:t>
        <a:bodyPr/>
        <a:lstStyle/>
        <a:p>
          <a:endParaRPr kumimoji="1" lang="ja-JP" altLang="en-US"/>
        </a:p>
      </dgm:t>
    </dgm:pt>
    <dgm:pt modelId="{690A166E-BE9D-4126-A83C-11E15B8AE56D}" type="sibTrans" cxnId="{5693C281-277C-4643-9594-4084E2E22CCD}">
      <dgm:prSet/>
      <dgm:spPr/>
      <dgm:t>
        <a:bodyPr/>
        <a:lstStyle/>
        <a:p>
          <a:endParaRPr kumimoji="1" lang="ja-JP" altLang="en-US"/>
        </a:p>
      </dgm:t>
    </dgm:pt>
    <dgm:pt modelId="{0742EC54-67F4-4680-95F3-60F95CB7E2F9}">
      <dgm:prSet phldrT="[テキスト]"/>
      <dgm:spPr>
        <a:solidFill>
          <a:srgbClr val="FF0000"/>
        </a:solidFill>
      </dgm:spPr>
      <dgm:t>
        <a:bodyPr/>
        <a:lstStyle/>
        <a:p>
          <a:r>
            <a:rPr kumimoji="1" lang="en-US" altLang="ja-JP" dirty="0" smtClean="0"/>
            <a:t>Upgrade</a:t>
          </a:r>
        </a:p>
        <a:p>
          <a:r>
            <a:rPr kumimoji="1" lang="en-US" altLang="ja-JP" dirty="0" smtClean="0"/>
            <a:t>GOOD</a:t>
          </a:r>
          <a:endParaRPr kumimoji="1" lang="ja-JP" altLang="en-US" dirty="0"/>
        </a:p>
      </dgm:t>
    </dgm:pt>
    <dgm:pt modelId="{F158C901-7920-488D-AFC3-9C6EA74C3557}" type="parTrans" cxnId="{131C648C-35A9-4395-8B3A-2F8C2C069F80}">
      <dgm:prSet/>
      <dgm:spPr/>
      <dgm:t>
        <a:bodyPr/>
        <a:lstStyle/>
        <a:p>
          <a:endParaRPr kumimoji="1" lang="ja-JP" altLang="en-US"/>
        </a:p>
      </dgm:t>
    </dgm:pt>
    <dgm:pt modelId="{C4BCB7BB-3DA1-4D2E-88F7-3090CD4CF7A2}" type="sibTrans" cxnId="{131C648C-35A9-4395-8B3A-2F8C2C069F80}">
      <dgm:prSet/>
      <dgm:spPr/>
      <dgm:t>
        <a:bodyPr/>
        <a:lstStyle/>
        <a:p>
          <a:endParaRPr kumimoji="1" lang="ja-JP" altLang="en-US"/>
        </a:p>
      </dgm:t>
    </dgm:pt>
    <dgm:pt modelId="{78F5DAF6-6459-47BD-BF56-AFDC97120CCA}" type="pres">
      <dgm:prSet presAssocID="{09E8A1EB-36D8-4E09-8C81-0190B1EB68E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8F586B17-E9DD-47E2-9D0F-8F18A3942ABC}" type="pres">
      <dgm:prSet presAssocID="{58B15E63-E575-4AA8-B65B-59D8C431CE87}" presName="arrow" presStyleLbl="node1" presStyleIdx="0" presStyleCnt="2" custScaleX="6509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64F5679-F392-45F4-9636-86E572324F55}" type="pres">
      <dgm:prSet presAssocID="{0742EC54-67F4-4680-95F3-60F95CB7E2F9}" presName="arrow" presStyleLbl="node1" presStyleIdx="1" presStyleCnt="2" custScaleX="65094" custRadScaleRad="1628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3E271B1B-4E5B-46C8-BFFE-0CB398D5B022}" type="presOf" srcId="{58B15E63-E575-4AA8-B65B-59D8C431CE87}" destId="{8F586B17-E9DD-47E2-9D0F-8F18A3942ABC}" srcOrd="0" destOrd="0" presId="urn:microsoft.com/office/officeart/2005/8/layout/arrow1"/>
    <dgm:cxn modelId="{5693C281-277C-4643-9594-4084E2E22CCD}" srcId="{09E8A1EB-36D8-4E09-8C81-0190B1EB68ED}" destId="{58B15E63-E575-4AA8-B65B-59D8C431CE87}" srcOrd="0" destOrd="0" parTransId="{5855B085-80AA-43C0-B071-0087136E34C8}" sibTransId="{690A166E-BE9D-4126-A83C-11E15B8AE56D}"/>
    <dgm:cxn modelId="{8B318BDB-8384-47B2-BF00-2E138811A8E2}" type="presOf" srcId="{0742EC54-67F4-4680-95F3-60F95CB7E2F9}" destId="{F64F5679-F392-45F4-9636-86E572324F55}" srcOrd="0" destOrd="0" presId="urn:microsoft.com/office/officeart/2005/8/layout/arrow1"/>
    <dgm:cxn modelId="{131C648C-35A9-4395-8B3A-2F8C2C069F80}" srcId="{09E8A1EB-36D8-4E09-8C81-0190B1EB68ED}" destId="{0742EC54-67F4-4680-95F3-60F95CB7E2F9}" srcOrd="1" destOrd="0" parTransId="{F158C901-7920-488D-AFC3-9C6EA74C3557}" sibTransId="{C4BCB7BB-3DA1-4D2E-88F7-3090CD4CF7A2}"/>
    <dgm:cxn modelId="{C2AD729E-EBD3-4310-9899-E6D8B44B7FE5}" type="presOf" srcId="{09E8A1EB-36D8-4E09-8C81-0190B1EB68ED}" destId="{78F5DAF6-6459-47BD-BF56-AFDC97120CCA}" srcOrd="0" destOrd="0" presId="urn:microsoft.com/office/officeart/2005/8/layout/arrow1"/>
    <dgm:cxn modelId="{E7CE9286-C7A0-47D4-B101-5E8CC654AE2A}" type="presParOf" srcId="{78F5DAF6-6459-47BD-BF56-AFDC97120CCA}" destId="{8F586B17-E9DD-47E2-9D0F-8F18A3942ABC}" srcOrd="0" destOrd="0" presId="urn:microsoft.com/office/officeart/2005/8/layout/arrow1"/>
    <dgm:cxn modelId="{0A54AA20-BCED-4E70-BDD5-072C956E430C}" type="presParOf" srcId="{78F5DAF6-6459-47BD-BF56-AFDC97120CCA}" destId="{F64F5679-F392-45F4-9636-86E572324F55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E8A1EB-36D8-4E09-8C81-0190B1EB68ED}" type="doc">
      <dgm:prSet loTypeId="urn:microsoft.com/office/officeart/2005/8/layout/arrow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58B15E63-E575-4AA8-B65B-59D8C431CE87}">
      <dgm:prSet phldrT="[テキスト]"/>
      <dgm:spPr>
        <a:solidFill>
          <a:srgbClr val="3333CC"/>
        </a:solidFill>
      </dgm:spPr>
      <dgm:t>
        <a:bodyPr/>
        <a:lstStyle/>
        <a:p>
          <a:r>
            <a:rPr kumimoji="1" lang="en-US" altLang="ja-JP" dirty="0" smtClean="0"/>
            <a:t>No upgrade</a:t>
          </a:r>
        </a:p>
        <a:p>
          <a:r>
            <a:rPr kumimoji="1" lang="en-US" altLang="ja-JP" dirty="0" smtClean="0"/>
            <a:t>BAD</a:t>
          </a:r>
          <a:endParaRPr kumimoji="1" lang="ja-JP" altLang="en-US" dirty="0"/>
        </a:p>
      </dgm:t>
    </dgm:pt>
    <dgm:pt modelId="{5855B085-80AA-43C0-B071-0087136E34C8}" type="parTrans" cxnId="{5693C281-277C-4643-9594-4084E2E22CCD}">
      <dgm:prSet/>
      <dgm:spPr/>
      <dgm:t>
        <a:bodyPr/>
        <a:lstStyle/>
        <a:p>
          <a:endParaRPr kumimoji="1" lang="ja-JP" altLang="en-US"/>
        </a:p>
      </dgm:t>
    </dgm:pt>
    <dgm:pt modelId="{690A166E-BE9D-4126-A83C-11E15B8AE56D}" type="sibTrans" cxnId="{5693C281-277C-4643-9594-4084E2E22CCD}">
      <dgm:prSet/>
      <dgm:spPr/>
      <dgm:t>
        <a:bodyPr/>
        <a:lstStyle/>
        <a:p>
          <a:endParaRPr kumimoji="1" lang="ja-JP" altLang="en-US"/>
        </a:p>
      </dgm:t>
    </dgm:pt>
    <dgm:pt modelId="{0742EC54-67F4-4680-95F3-60F95CB7E2F9}">
      <dgm:prSet phldrT="[テキスト]"/>
      <dgm:spPr>
        <a:solidFill>
          <a:srgbClr val="FF0000"/>
        </a:solidFill>
      </dgm:spPr>
      <dgm:t>
        <a:bodyPr/>
        <a:lstStyle/>
        <a:p>
          <a:r>
            <a:rPr kumimoji="1" lang="en-US" altLang="ja-JP" dirty="0" smtClean="0"/>
            <a:t>Upgrade</a:t>
          </a:r>
        </a:p>
        <a:p>
          <a:r>
            <a:rPr kumimoji="1" lang="en-US" altLang="ja-JP" dirty="0" smtClean="0"/>
            <a:t>GOOD</a:t>
          </a:r>
          <a:endParaRPr kumimoji="1" lang="ja-JP" altLang="en-US" dirty="0"/>
        </a:p>
      </dgm:t>
    </dgm:pt>
    <dgm:pt modelId="{F158C901-7920-488D-AFC3-9C6EA74C3557}" type="parTrans" cxnId="{131C648C-35A9-4395-8B3A-2F8C2C069F80}">
      <dgm:prSet/>
      <dgm:spPr/>
      <dgm:t>
        <a:bodyPr/>
        <a:lstStyle/>
        <a:p>
          <a:endParaRPr kumimoji="1" lang="ja-JP" altLang="en-US"/>
        </a:p>
      </dgm:t>
    </dgm:pt>
    <dgm:pt modelId="{C4BCB7BB-3DA1-4D2E-88F7-3090CD4CF7A2}" type="sibTrans" cxnId="{131C648C-35A9-4395-8B3A-2F8C2C069F80}">
      <dgm:prSet/>
      <dgm:spPr/>
      <dgm:t>
        <a:bodyPr/>
        <a:lstStyle/>
        <a:p>
          <a:endParaRPr kumimoji="1" lang="ja-JP" altLang="en-US"/>
        </a:p>
      </dgm:t>
    </dgm:pt>
    <dgm:pt modelId="{78F5DAF6-6459-47BD-BF56-AFDC97120CCA}" type="pres">
      <dgm:prSet presAssocID="{09E8A1EB-36D8-4E09-8C81-0190B1EB68E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8F586B17-E9DD-47E2-9D0F-8F18A3942ABC}" type="pres">
      <dgm:prSet presAssocID="{58B15E63-E575-4AA8-B65B-59D8C431CE87}" presName="arrow" presStyleLbl="node1" presStyleIdx="0" presStyleCnt="2" custAng="5400000" custScaleX="65094" custRadScaleRad="114009" custRadScaleInc="4747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64F5679-F392-45F4-9636-86E572324F55}" type="pres">
      <dgm:prSet presAssocID="{0742EC54-67F4-4680-95F3-60F95CB7E2F9}" presName="arrow" presStyleLbl="node1" presStyleIdx="1" presStyleCnt="2" custAng="5400000" custScaleX="65094" custRadScaleRad="77775" custRadScaleInc="5370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ABE4AED2-8C02-412A-9AE4-A7BE970AB3F8}" type="presOf" srcId="{09E8A1EB-36D8-4E09-8C81-0190B1EB68ED}" destId="{78F5DAF6-6459-47BD-BF56-AFDC97120CCA}" srcOrd="0" destOrd="0" presId="urn:microsoft.com/office/officeart/2005/8/layout/arrow1"/>
    <dgm:cxn modelId="{C8C8CA46-5298-44E4-8E9D-0AF19E5695C2}" type="presOf" srcId="{58B15E63-E575-4AA8-B65B-59D8C431CE87}" destId="{8F586B17-E9DD-47E2-9D0F-8F18A3942ABC}" srcOrd="0" destOrd="0" presId="urn:microsoft.com/office/officeart/2005/8/layout/arrow1"/>
    <dgm:cxn modelId="{5693C281-277C-4643-9594-4084E2E22CCD}" srcId="{09E8A1EB-36D8-4E09-8C81-0190B1EB68ED}" destId="{58B15E63-E575-4AA8-B65B-59D8C431CE87}" srcOrd="0" destOrd="0" parTransId="{5855B085-80AA-43C0-B071-0087136E34C8}" sibTransId="{690A166E-BE9D-4126-A83C-11E15B8AE56D}"/>
    <dgm:cxn modelId="{131C648C-35A9-4395-8B3A-2F8C2C069F80}" srcId="{09E8A1EB-36D8-4E09-8C81-0190B1EB68ED}" destId="{0742EC54-67F4-4680-95F3-60F95CB7E2F9}" srcOrd="1" destOrd="0" parTransId="{F158C901-7920-488D-AFC3-9C6EA74C3557}" sibTransId="{C4BCB7BB-3DA1-4D2E-88F7-3090CD4CF7A2}"/>
    <dgm:cxn modelId="{83EEFBF3-35DF-47E6-86F6-A5149C3C719B}" type="presOf" srcId="{0742EC54-67F4-4680-95F3-60F95CB7E2F9}" destId="{F64F5679-F392-45F4-9636-86E572324F55}" srcOrd="0" destOrd="0" presId="urn:microsoft.com/office/officeart/2005/8/layout/arrow1"/>
    <dgm:cxn modelId="{E022FE96-C96F-4067-B637-1E12F087C975}" type="presParOf" srcId="{78F5DAF6-6459-47BD-BF56-AFDC97120CCA}" destId="{8F586B17-E9DD-47E2-9D0F-8F18A3942ABC}" srcOrd="0" destOrd="0" presId="urn:microsoft.com/office/officeart/2005/8/layout/arrow1"/>
    <dgm:cxn modelId="{EB4CA39F-0732-480A-8D81-FDB09F046CE6}" type="presParOf" srcId="{78F5DAF6-6459-47BD-BF56-AFDC97120CCA}" destId="{F64F5679-F392-45F4-9636-86E572324F55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4007ED-9C88-47D4-902C-56D4EF30E7AE}" type="doc">
      <dgm:prSet loTypeId="urn:microsoft.com/office/officeart/2005/8/layout/arrow6" loCatId="process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kumimoji="1" lang="ja-JP" altLang="en-US"/>
        </a:p>
      </dgm:t>
    </dgm:pt>
    <dgm:pt modelId="{2739C1DB-59AD-48F7-A470-280A6972AA3F}">
      <dgm:prSet phldrT="[テキスト]" custT="1"/>
      <dgm:spPr/>
      <dgm:t>
        <a:bodyPr/>
        <a:lstStyle/>
        <a:p>
          <a:r>
            <a:rPr kumimoji="1" lang="en-US" altLang="ja-JP" sz="1400" dirty="0" smtClean="0"/>
            <a:t>Larger boost, better </a:t>
          </a:r>
          <a:r>
            <a:rPr kumimoji="1" lang="en-US" altLang="ja-JP" sz="1400" dirty="0" err="1" smtClean="0">
              <a:latin typeface="Symbol" pitchFamily="18" charset="2"/>
            </a:rPr>
            <a:t>D</a:t>
          </a:r>
          <a:r>
            <a:rPr kumimoji="1" lang="en-US" altLang="ja-JP" sz="1400" dirty="0" err="1" smtClean="0"/>
            <a:t>t</a:t>
          </a:r>
          <a:r>
            <a:rPr kumimoji="1" lang="en-US" altLang="ja-JP" sz="1400" dirty="0" smtClean="0"/>
            <a:t> resolution</a:t>
          </a:r>
          <a:endParaRPr kumimoji="1" lang="ja-JP" altLang="en-US" sz="1400" dirty="0"/>
        </a:p>
      </dgm:t>
    </dgm:pt>
    <dgm:pt modelId="{98445007-0C66-4300-973A-65CB4EAB248F}" type="parTrans" cxnId="{CB433FCE-3AE1-4C07-832E-BD044C7E2051}">
      <dgm:prSet/>
      <dgm:spPr/>
      <dgm:t>
        <a:bodyPr/>
        <a:lstStyle/>
        <a:p>
          <a:endParaRPr kumimoji="1" lang="ja-JP" altLang="en-US"/>
        </a:p>
      </dgm:t>
    </dgm:pt>
    <dgm:pt modelId="{5E134EB4-ADF0-4332-ABC7-5B9FBFF25E50}" type="sibTrans" cxnId="{CB433FCE-3AE1-4C07-832E-BD044C7E2051}">
      <dgm:prSet/>
      <dgm:spPr/>
      <dgm:t>
        <a:bodyPr/>
        <a:lstStyle/>
        <a:p>
          <a:endParaRPr kumimoji="1" lang="ja-JP" altLang="en-US"/>
        </a:p>
      </dgm:t>
    </dgm:pt>
    <dgm:pt modelId="{7BD080DC-EDC5-4966-9AE2-73D10035C849}">
      <dgm:prSet phldrT="[テキスト]" custT="1"/>
      <dgm:spPr/>
      <dgm:t>
        <a:bodyPr/>
        <a:lstStyle/>
        <a:p>
          <a:r>
            <a:rPr kumimoji="1" lang="en-US" altLang="ja-JP" sz="1400" dirty="0" smtClean="0"/>
            <a:t>Smaller boost,</a:t>
          </a:r>
        </a:p>
        <a:p>
          <a:r>
            <a:rPr kumimoji="1" lang="en-US" altLang="ja-JP" sz="1400" dirty="0" smtClean="0"/>
            <a:t>Larger acceptance</a:t>
          </a:r>
          <a:endParaRPr kumimoji="1" lang="ja-JP" altLang="en-US" sz="1400" dirty="0"/>
        </a:p>
      </dgm:t>
    </dgm:pt>
    <dgm:pt modelId="{6C04BDEF-8D6B-4AAB-AEC8-1B91DB379E67}" type="parTrans" cxnId="{315DC67A-CF9E-4795-B271-7E095A5B3F00}">
      <dgm:prSet/>
      <dgm:spPr/>
      <dgm:t>
        <a:bodyPr/>
        <a:lstStyle/>
        <a:p>
          <a:endParaRPr kumimoji="1" lang="ja-JP" altLang="en-US"/>
        </a:p>
      </dgm:t>
    </dgm:pt>
    <dgm:pt modelId="{CA068D7D-F003-40FF-BF56-ADE044311479}" type="sibTrans" cxnId="{315DC67A-CF9E-4795-B271-7E095A5B3F00}">
      <dgm:prSet/>
      <dgm:spPr/>
      <dgm:t>
        <a:bodyPr/>
        <a:lstStyle/>
        <a:p>
          <a:endParaRPr kumimoji="1" lang="ja-JP" altLang="en-US"/>
        </a:p>
      </dgm:t>
    </dgm:pt>
    <dgm:pt modelId="{FD8F12B1-C8E9-450D-B49A-C5A0663BC67B}" type="pres">
      <dgm:prSet presAssocID="{944007ED-9C88-47D4-902C-56D4EF30E7AE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EC3077C4-3E21-414B-BFE9-5372D55C9654}" type="pres">
      <dgm:prSet presAssocID="{944007ED-9C88-47D4-902C-56D4EF30E7AE}" presName="ribbon" presStyleLbl="node1" presStyleIdx="0" presStyleCnt="1"/>
      <dgm:spPr/>
      <dgm:t>
        <a:bodyPr/>
        <a:lstStyle/>
        <a:p>
          <a:endParaRPr kumimoji="1" lang="ja-JP" altLang="en-US"/>
        </a:p>
      </dgm:t>
    </dgm:pt>
    <dgm:pt modelId="{D37D6DFD-8074-40AD-8938-D4FDCB1E8A46}" type="pres">
      <dgm:prSet presAssocID="{944007ED-9C88-47D4-902C-56D4EF30E7AE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46893F6-4750-4513-A714-0EDFCBE69D73}" type="pres">
      <dgm:prSet presAssocID="{944007ED-9C88-47D4-902C-56D4EF30E7AE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315DC67A-CF9E-4795-B271-7E095A5B3F00}" srcId="{944007ED-9C88-47D4-902C-56D4EF30E7AE}" destId="{7BD080DC-EDC5-4966-9AE2-73D10035C849}" srcOrd="1" destOrd="0" parTransId="{6C04BDEF-8D6B-4AAB-AEC8-1B91DB379E67}" sibTransId="{CA068D7D-F003-40FF-BF56-ADE044311479}"/>
    <dgm:cxn modelId="{149FFB0A-1230-476A-B698-73235D4705C0}" type="presOf" srcId="{7BD080DC-EDC5-4966-9AE2-73D10035C849}" destId="{646893F6-4750-4513-A714-0EDFCBE69D73}" srcOrd="0" destOrd="0" presId="urn:microsoft.com/office/officeart/2005/8/layout/arrow6"/>
    <dgm:cxn modelId="{CB433FCE-3AE1-4C07-832E-BD044C7E2051}" srcId="{944007ED-9C88-47D4-902C-56D4EF30E7AE}" destId="{2739C1DB-59AD-48F7-A470-280A6972AA3F}" srcOrd="0" destOrd="0" parTransId="{98445007-0C66-4300-973A-65CB4EAB248F}" sibTransId="{5E134EB4-ADF0-4332-ABC7-5B9FBFF25E50}"/>
    <dgm:cxn modelId="{E18AD69F-7A27-4A55-BE11-437D481238AB}" type="presOf" srcId="{944007ED-9C88-47D4-902C-56D4EF30E7AE}" destId="{FD8F12B1-C8E9-450D-B49A-C5A0663BC67B}" srcOrd="0" destOrd="0" presId="urn:microsoft.com/office/officeart/2005/8/layout/arrow6"/>
    <dgm:cxn modelId="{5BEECB5A-558F-4973-AC6E-C5857C90A432}" type="presOf" srcId="{2739C1DB-59AD-48F7-A470-280A6972AA3F}" destId="{D37D6DFD-8074-40AD-8938-D4FDCB1E8A46}" srcOrd="0" destOrd="0" presId="urn:microsoft.com/office/officeart/2005/8/layout/arrow6"/>
    <dgm:cxn modelId="{923A1D90-988A-47A3-8F8B-AAAE9D6A9F53}" type="presParOf" srcId="{FD8F12B1-C8E9-450D-B49A-C5A0663BC67B}" destId="{EC3077C4-3E21-414B-BFE9-5372D55C9654}" srcOrd="0" destOrd="0" presId="urn:microsoft.com/office/officeart/2005/8/layout/arrow6"/>
    <dgm:cxn modelId="{DA50CBB4-99C4-4F4E-BE45-8CD929762D3B}" type="presParOf" srcId="{FD8F12B1-C8E9-450D-B49A-C5A0663BC67B}" destId="{D37D6DFD-8074-40AD-8938-D4FDCB1E8A46}" srcOrd="1" destOrd="0" presId="urn:microsoft.com/office/officeart/2005/8/layout/arrow6"/>
    <dgm:cxn modelId="{63A80888-8523-44D5-87D5-E1894529E726}" type="presParOf" srcId="{FD8F12B1-C8E9-450D-B49A-C5A0663BC67B}" destId="{646893F6-4750-4513-A714-0EDFCBE69D73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79024-98CA-4B7A-8593-ED453FF7DA2F}">
      <dsp:nvSpPr>
        <dsp:cNvPr id="0" name=""/>
        <dsp:cNvSpPr/>
      </dsp:nvSpPr>
      <dsp:spPr>
        <a:xfrm>
          <a:off x="0" y="0"/>
          <a:ext cx="5916081" cy="139201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800" kern="1200" dirty="0" smtClean="0"/>
            <a:t>ATLAS/CMS may discover it.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800" kern="1200" dirty="0" smtClean="0"/>
            <a:t>Yes, but they cannot measure flavor couplings and not good at determining models.</a:t>
          </a:r>
        </a:p>
      </dsp:txBody>
      <dsp:txXfrm>
        <a:off x="40771" y="40771"/>
        <a:ext cx="4413984" cy="1310477"/>
      </dsp:txXfrm>
    </dsp:sp>
    <dsp:sp modelId="{52ED5FEA-F658-49B3-943A-F9FCC81AEC89}">
      <dsp:nvSpPr>
        <dsp:cNvPr id="0" name=""/>
        <dsp:cNvSpPr/>
      </dsp:nvSpPr>
      <dsp:spPr>
        <a:xfrm>
          <a:off x="522007" y="1624022"/>
          <a:ext cx="5916081" cy="139201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800" kern="1200" dirty="0" err="1" smtClean="0"/>
            <a:t>LHCb</a:t>
          </a:r>
          <a:r>
            <a:rPr kumimoji="1" lang="en-US" altLang="ja-JP" sz="1800" kern="1200" dirty="0" smtClean="0"/>
            <a:t> started in good shape.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800" kern="1200" dirty="0" smtClean="0"/>
            <a:t>Yes, but they are not good at measuring neutral particles involved in many important decay modes (BF(</a:t>
          </a:r>
          <a:r>
            <a:rPr kumimoji="1" lang="en-US" altLang="ja-JP" sz="1800" kern="1200" dirty="0" err="1" smtClean="0"/>
            <a:t>B</a:t>
          </a:r>
          <a:r>
            <a:rPr kumimoji="1" lang="en-US" altLang="ja-JP" sz="1800" kern="1200" dirty="0" err="1" smtClean="0">
              <a:latin typeface="Wingdings 3" pitchFamily="18" charset="2"/>
            </a:rPr>
            <a:t>g</a:t>
          </a:r>
          <a:r>
            <a:rPr kumimoji="1" lang="en-US" altLang="ja-JP" sz="1800" kern="1200" dirty="0" err="1" smtClean="0">
              <a:latin typeface="Symbol" pitchFamily="18" charset="2"/>
            </a:rPr>
            <a:t>tn</a:t>
          </a:r>
          <a:r>
            <a:rPr kumimoji="1" lang="en-US" altLang="ja-JP" sz="1800" kern="1200" dirty="0" smtClean="0"/>
            <a:t>), S(K</a:t>
          </a:r>
          <a:r>
            <a:rPr kumimoji="1" lang="en-US" altLang="ja-JP" sz="1800" kern="1200" baseline="-25000" dirty="0" smtClean="0"/>
            <a:t>S</a:t>
          </a:r>
          <a:r>
            <a:rPr kumimoji="1" lang="en-US" altLang="ja-JP" sz="1800" kern="1200" dirty="0" smtClean="0">
              <a:latin typeface="Symbol" pitchFamily="18" charset="2"/>
            </a:rPr>
            <a:t>p</a:t>
          </a:r>
          <a:r>
            <a:rPr kumimoji="1" lang="en-US" altLang="ja-JP" sz="1800" kern="1200" baseline="30000" dirty="0" smtClean="0">
              <a:latin typeface="Symbol" pitchFamily="18" charset="2"/>
            </a:rPr>
            <a:t>0</a:t>
          </a:r>
          <a:r>
            <a:rPr kumimoji="1" lang="en-US" altLang="ja-JP" sz="1800" kern="1200" dirty="0" smtClean="0">
              <a:latin typeface="Symbol" pitchFamily="18" charset="2"/>
            </a:rPr>
            <a:t>g</a:t>
          </a:r>
          <a:r>
            <a:rPr kumimoji="1" lang="en-US" altLang="ja-JP" sz="1800" kern="1200" dirty="0" smtClean="0"/>
            <a:t>), K</a:t>
          </a:r>
          <a:r>
            <a:rPr kumimoji="1" lang="en-US" altLang="ja-JP" sz="1800" kern="1200" baseline="30000" dirty="0" smtClean="0">
              <a:latin typeface="Symbol" pitchFamily="18" charset="2"/>
            </a:rPr>
            <a:t>0</a:t>
          </a:r>
          <a:r>
            <a:rPr kumimoji="1" lang="en-US" altLang="ja-JP" sz="1800" kern="1200" dirty="0" smtClean="0">
              <a:latin typeface="Symbol" pitchFamily="18" charset="2"/>
            </a:rPr>
            <a:t>p</a:t>
          </a:r>
          <a:r>
            <a:rPr kumimoji="1" lang="en-US" altLang="ja-JP" sz="1800" kern="1200" baseline="30000" dirty="0" smtClean="0">
              <a:latin typeface="Symbol" pitchFamily="18" charset="2"/>
            </a:rPr>
            <a:t>0</a:t>
          </a:r>
          <a:r>
            <a:rPr kumimoji="1" lang="en-US" altLang="ja-JP" sz="1800" kern="1200" dirty="0" smtClean="0"/>
            <a:t>, …).</a:t>
          </a:r>
          <a:endParaRPr kumimoji="1" lang="ja-JP" altLang="en-US" sz="1800" kern="1200" dirty="0"/>
        </a:p>
      </dsp:txBody>
      <dsp:txXfrm>
        <a:off x="562778" y="1664793"/>
        <a:ext cx="4407719" cy="1310477"/>
      </dsp:txXfrm>
    </dsp:sp>
    <dsp:sp modelId="{77EF4619-6B60-40E9-8987-5E0B416C86F0}">
      <dsp:nvSpPr>
        <dsp:cNvPr id="0" name=""/>
        <dsp:cNvSpPr/>
      </dsp:nvSpPr>
      <dsp:spPr>
        <a:xfrm>
          <a:off x="1044014" y="3248044"/>
          <a:ext cx="5916081" cy="139201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p3d extrusionH="28000" prstMaterial="matte"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600" kern="1200" dirty="0" smtClean="0"/>
            <a:t>Next-generation flavor </a:t>
          </a:r>
          <a:r>
            <a:rPr kumimoji="1" lang="en-US" altLang="ja-JP" sz="1600" kern="1200" dirty="0" smtClean="0"/>
            <a:t>factory </a:t>
          </a:r>
          <a:r>
            <a:rPr kumimoji="1" lang="en-US" altLang="ja-JP" sz="1600" kern="1200" dirty="0" smtClean="0"/>
            <a:t>in clean environment of </a:t>
          </a:r>
          <a:r>
            <a:rPr kumimoji="1" lang="en-US" altLang="ja-JP" sz="1600" kern="1200" dirty="0" err="1" smtClean="0"/>
            <a:t>e</a:t>
          </a:r>
          <a:r>
            <a:rPr kumimoji="1" lang="en-US" altLang="ja-JP" sz="1600" kern="1200" baseline="30000" dirty="0" err="1" smtClean="0">
              <a:latin typeface="Symbol" pitchFamily="18" charset="2"/>
            </a:rPr>
            <a:t>+</a:t>
          </a:r>
          <a:r>
            <a:rPr kumimoji="1" lang="en-US" altLang="ja-JP" sz="1600" kern="1200" dirty="0" err="1" smtClean="0"/>
            <a:t>e</a:t>
          </a:r>
          <a:r>
            <a:rPr kumimoji="1" lang="en-US" altLang="ja-JP" sz="1600" kern="1200" baseline="30000" dirty="0" smtClean="0">
              <a:latin typeface="Symbol" pitchFamily="18" charset="2"/>
            </a:rPr>
            <a:t>-</a:t>
          </a:r>
          <a:r>
            <a:rPr kumimoji="1" lang="en-US" altLang="ja-JP" sz="1600" kern="1200" dirty="0" smtClean="0"/>
            <a:t> collisions </a:t>
          </a:r>
          <a:r>
            <a:rPr kumimoji="1" lang="en-US" altLang="ja-JP" sz="1600" kern="1200" dirty="0" smtClean="0"/>
            <a:t>is </a:t>
          </a:r>
          <a:r>
            <a:rPr kumimoji="1" lang="en-US" altLang="ja-JP" sz="1600" kern="1200" dirty="0" smtClean="0"/>
            <a:t>important.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800" kern="1200" dirty="0" smtClean="0">
              <a:solidFill>
                <a:schemeClr val="accent1"/>
              </a:solidFill>
              <a:latin typeface="Wingdings 3" pitchFamily="18" charset="2"/>
            </a:rPr>
            <a:t>g</a:t>
          </a:r>
          <a:r>
            <a:rPr kumimoji="1" lang="en-US" altLang="ja-JP" sz="1800" kern="1200" dirty="0" smtClean="0">
              <a:solidFill>
                <a:schemeClr val="accent1"/>
              </a:solidFill>
            </a:rPr>
            <a:t> </a:t>
          </a:r>
          <a:r>
            <a:rPr kumimoji="1" lang="en-US" altLang="ja-JP" sz="1800" kern="1200" dirty="0" err="1" smtClean="0">
              <a:solidFill>
                <a:schemeClr val="accent1"/>
              </a:solidFill>
            </a:rPr>
            <a:t>SuperKEKB</a:t>
          </a:r>
          <a:r>
            <a:rPr kumimoji="1" lang="en-US" altLang="ja-JP" sz="1800" kern="1200" dirty="0" smtClean="0">
              <a:solidFill>
                <a:schemeClr val="accent1"/>
              </a:solidFill>
            </a:rPr>
            <a:t>/Belle II</a:t>
          </a:r>
        </a:p>
      </dsp:txBody>
      <dsp:txXfrm>
        <a:off x="1084785" y="3288815"/>
        <a:ext cx="4407719" cy="1310477"/>
      </dsp:txXfrm>
    </dsp:sp>
    <dsp:sp modelId="{D10ECCD9-3832-4262-BAD5-E2F0F6CA2BE2}">
      <dsp:nvSpPr>
        <dsp:cNvPr id="0" name=""/>
        <dsp:cNvSpPr/>
      </dsp:nvSpPr>
      <dsp:spPr>
        <a:xfrm>
          <a:off x="5011269" y="1055614"/>
          <a:ext cx="904812" cy="90481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600" kern="1200"/>
        </a:p>
      </dsp:txBody>
      <dsp:txXfrm>
        <a:off x="5214852" y="1055614"/>
        <a:ext cx="497646" cy="680871"/>
      </dsp:txXfrm>
    </dsp:sp>
    <dsp:sp modelId="{CF6ECFC4-F576-4103-9977-CF6CC6079291}">
      <dsp:nvSpPr>
        <dsp:cNvPr id="0" name=""/>
        <dsp:cNvSpPr/>
      </dsp:nvSpPr>
      <dsp:spPr>
        <a:xfrm>
          <a:off x="5533276" y="2670356"/>
          <a:ext cx="904812" cy="90481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600" kern="1200"/>
        </a:p>
      </dsp:txBody>
      <dsp:txXfrm>
        <a:off x="5736859" y="2670356"/>
        <a:ext cx="497646" cy="6808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86B17-E9DD-47E2-9D0F-8F18A3942ABC}">
      <dsp:nvSpPr>
        <dsp:cNvPr id="0" name=""/>
        <dsp:cNvSpPr/>
      </dsp:nvSpPr>
      <dsp:spPr>
        <a:xfrm rot="16200000">
          <a:off x="199701" y="244"/>
          <a:ext cx="743711" cy="1142519"/>
        </a:xfrm>
        <a:prstGeom prst="upArrow">
          <a:avLst>
            <a:gd name="adj1" fmla="val 50000"/>
            <a:gd name="adj2" fmla="val 35000"/>
          </a:avLst>
        </a:prstGeom>
        <a:solidFill>
          <a:srgbClr val="3333CC"/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700" kern="1200" dirty="0" smtClean="0"/>
            <a:t>No upgrade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700" kern="1200" dirty="0" smtClean="0"/>
            <a:t>BAD</a:t>
          </a:r>
          <a:endParaRPr kumimoji="1" lang="ja-JP" altLang="en-US" sz="700" kern="1200" dirty="0"/>
        </a:p>
      </dsp:txBody>
      <dsp:txXfrm rot="5400000">
        <a:off x="130447" y="385576"/>
        <a:ext cx="1012370" cy="371855"/>
      </dsp:txXfrm>
    </dsp:sp>
    <dsp:sp modelId="{F64F5679-F392-45F4-9636-86E572324F55}">
      <dsp:nvSpPr>
        <dsp:cNvPr id="0" name=""/>
        <dsp:cNvSpPr/>
      </dsp:nvSpPr>
      <dsp:spPr>
        <a:xfrm rot="5400000">
          <a:off x="1736412" y="244"/>
          <a:ext cx="743711" cy="1142519"/>
        </a:xfrm>
        <a:prstGeom prst="upArrow">
          <a:avLst>
            <a:gd name="adj1" fmla="val 50000"/>
            <a:gd name="adj2" fmla="val 35000"/>
          </a:avLst>
        </a:prstGeom>
        <a:solidFill>
          <a:srgbClr val="FF0000"/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700" kern="1200" dirty="0" smtClean="0"/>
            <a:t>Upgrade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700" kern="1200" dirty="0" smtClean="0"/>
            <a:t>GOOD</a:t>
          </a:r>
          <a:endParaRPr kumimoji="1" lang="ja-JP" altLang="en-US" sz="700" kern="1200" dirty="0"/>
        </a:p>
      </dsp:txBody>
      <dsp:txXfrm rot="-5400000">
        <a:off x="1537009" y="385576"/>
        <a:ext cx="1012370" cy="3718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86B17-E9DD-47E2-9D0F-8F18A3942ABC}">
      <dsp:nvSpPr>
        <dsp:cNvPr id="0" name=""/>
        <dsp:cNvSpPr/>
      </dsp:nvSpPr>
      <dsp:spPr>
        <a:xfrm>
          <a:off x="642938" y="928692"/>
          <a:ext cx="619873" cy="952274"/>
        </a:xfrm>
        <a:prstGeom prst="upArrow">
          <a:avLst>
            <a:gd name="adj1" fmla="val 50000"/>
            <a:gd name="adj2" fmla="val 35000"/>
          </a:avLst>
        </a:prstGeom>
        <a:solidFill>
          <a:srgbClr val="3333CC"/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42672" bIns="42672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600" kern="1200" dirty="0" smtClean="0"/>
            <a:t>No upgrade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600" kern="1200" dirty="0" smtClean="0"/>
            <a:t>BAD</a:t>
          </a:r>
          <a:endParaRPr kumimoji="1" lang="ja-JP" altLang="en-US" sz="600" kern="1200" dirty="0"/>
        </a:p>
      </dsp:txBody>
      <dsp:txXfrm rot="5400000">
        <a:off x="530977" y="1304099"/>
        <a:ext cx="843796" cy="309937"/>
      </dsp:txXfrm>
    </dsp:sp>
    <dsp:sp modelId="{F64F5679-F392-45F4-9636-86E572324F55}">
      <dsp:nvSpPr>
        <dsp:cNvPr id="0" name=""/>
        <dsp:cNvSpPr/>
      </dsp:nvSpPr>
      <dsp:spPr>
        <a:xfrm rot="10800000">
          <a:off x="642925" y="1928848"/>
          <a:ext cx="619873" cy="952274"/>
        </a:xfrm>
        <a:prstGeom prst="upArrow">
          <a:avLst>
            <a:gd name="adj1" fmla="val 50000"/>
            <a:gd name="adj2" fmla="val 35000"/>
          </a:avLst>
        </a:prstGeom>
        <a:solidFill>
          <a:srgbClr val="FF0000"/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42672" bIns="42672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600" kern="1200" dirty="0" smtClean="0"/>
            <a:t>Upgrade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600" kern="1200" dirty="0" smtClean="0"/>
            <a:t>GOOD</a:t>
          </a:r>
          <a:endParaRPr kumimoji="1" lang="ja-JP" altLang="en-US" sz="600" kern="1200" dirty="0"/>
        </a:p>
      </dsp:txBody>
      <dsp:txXfrm rot="-5400000">
        <a:off x="530964" y="2195777"/>
        <a:ext cx="843796" cy="3099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077C4-3E21-414B-BFE9-5372D55C9654}">
      <dsp:nvSpPr>
        <dsp:cNvPr id="0" name=""/>
        <dsp:cNvSpPr/>
      </dsp:nvSpPr>
      <dsp:spPr>
        <a:xfrm>
          <a:off x="579093" y="0"/>
          <a:ext cx="3571899" cy="1428759"/>
        </a:xfrm>
        <a:prstGeom prst="leftRightRibb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7D6DFD-8074-40AD-8938-D4FDCB1E8A46}">
      <dsp:nvSpPr>
        <dsp:cNvPr id="0" name=""/>
        <dsp:cNvSpPr/>
      </dsp:nvSpPr>
      <dsp:spPr>
        <a:xfrm>
          <a:off x="1007721" y="250032"/>
          <a:ext cx="1178727" cy="700092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400" kern="1200" dirty="0" smtClean="0"/>
            <a:t>Larger boost, better </a:t>
          </a:r>
          <a:r>
            <a:rPr kumimoji="1" lang="en-US" altLang="ja-JP" sz="1400" kern="1200" dirty="0" err="1" smtClean="0">
              <a:latin typeface="Symbol" pitchFamily="18" charset="2"/>
            </a:rPr>
            <a:t>D</a:t>
          </a:r>
          <a:r>
            <a:rPr kumimoji="1" lang="en-US" altLang="ja-JP" sz="1400" kern="1200" dirty="0" err="1" smtClean="0"/>
            <a:t>t</a:t>
          </a:r>
          <a:r>
            <a:rPr kumimoji="1" lang="en-US" altLang="ja-JP" sz="1400" kern="1200" dirty="0" smtClean="0"/>
            <a:t> resolution</a:t>
          </a:r>
          <a:endParaRPr kumimoji="1" lang="ja-JP" altLang="en-US" sz="1400" kern="1200" dirty="0"/>
        </a:p>
      </dsp:txBody>
      <dsp:txXfrm>
        <a:off x="1007721" y="250032"/>
        <a:ext cx="1178727" cy="700092"/>
      </dsp:txXfrm>
    </dsp:sp>
    <dsp:sp modelId="{646893F6-4750-4513-A714-0EDFCBE69D73}">
      <dsp:nvSpPr>
        <dsp:cNvPr id="0" name=""/>
        <dsp:cNvSpPr/>
      </dsp:nvSpPr>
      <dsp:spPr>
        <a:xfrm>
          <a:off x="2365043" y="478634"/>
          <a:ext cx="1393040" cy="700092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400" kern="1200" dirty="0" smtClean="0"/>
            <a:t>Smaller boost,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400" kern="1200" dirty="0" smtClean="0"/>
            <a:t>Larger acceptance</a:t>
          </a:r>
          <a:endParaRPr kumimoji="1" lang="ja-JP" altLang="en-US" sz="1400" kern="1200" dirty="0"/>
        </a:p>
      </dsp:txBody>
      <dsp:txXfrm>
        <a:off x="2365043" y="478634"/>
        <a:ext cx="1393040" cy="7000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7" Type="http://schemas.openxmlformats.org/officeDocument/2006/relationships/image" Target="../media/image126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Relationship Id="rId6" Type="http://schemas.openxmlformats.org/officeDocument/2006/relationships/image" Target="../media/image125.wmf"/><Relationship Id="rId5" Type="http://schemas.openxmlformats.org/officeDocument/2006/relationships/image" Target="../media/image124.wmf"/><Relationship Id="rId4" Type="http://schemas.openxmlformats.org/officeDocument/2006/relationships/image" Target="../media/image1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F17BC-C792-4981-9599-B9AE3842CC75}" type="datetimeFigureOut">
              <a:rPr kumimoji="1" lang="ja-JP" altLang="en-US" smtClean="0"/>
              <a:pPr/>
              <a:t>2011/2/7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7D9F3-46B2-4175-9D0A-E60C906A90D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5218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C76FB-E392-4161-81A8-8B525D4CBC9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667FD-C573-4104-A377-D7126CF73703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70638-B644-4328-A561-04591000F05C}" type="slidenum">
              <a:rPr lang="ja-JP" altLang="en-US" smtClean="0">
                <a:solidFill>
                  <a:prstClr val="black"/>
                </a:solidFill>
              </a:rPr>
              <a:pPr/>
              <a:t>21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F28F4-58BB-48A9-9AA5-0265749FCB82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F28F4-58BB-48A9-9AA5-0265749FCB82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F28F4-58BB-48A9-9AA5-0265749FCB82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B8DE6-BF17-45D5-80F3-67FE60C369A2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ja-JP" smtClean="0"/>
          </a:p>
        </p:txBody>
      </p:sp>
      <p:sp>
        <p:nvSpPr>
          <p:cNvPr id="3686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CFA5AA-F10D-477D-9C72-47E1134DC8E7}" type="slidenum">
              <a:rPr lang="en-US" altLang="ja-JP"/>
              <a:pPr/>
              <a:t>32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1218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EA91D1-85CA-4093-BB54-CC55E813FB9F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 2"/>
          <p:cNvSpPr txBox="1">
            <a:spLocks noGrp="1"/>
          </p:cNvSpPr>
          <p:nvPr>
            <p:ph type="body" sz="quarter" idx="1"/>
          </p:nvPr>
        </p:nvSpPr>
        <p:spPr>
          <a:xfrm>
            <a:off x="1061729" y="4351019"/>
            <a:ext cx="4748553" cy="351388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 altLang="ja-JP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 2"/>
          <p:cNvSpPr txBox="1">
            <a:spLocks noGrp="1"/>
          </p:cNvSpPr>
          <p:nvPr>
            <p:ph type="body" sz="quarter" idx="1"/>
          </p:nvPr>
        </p:nvSpPr>
        <p:spPr>
          <a:xfrm>
            <a:off x="1061729" y="4351019"/>
            <a:ext cx="4748553" cy="351388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 altLang="ja-JP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 2"/>
          <p:cNvSpPr txBox="1">
            <a:spLocks noGrp="1"/>
          </p:cNvSpPr>
          <p:nvPr>
            <p:ph type="body" sz="quarter" idx="1"/>
          </p:nvPr>
        </p:nvSpPr>
        <p:spPr>
          <a:xfrm>
            <a:off x="1061729" y="4351019"/>
            <a:ext cx="4748553" cy="351388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 altLang="ja-JP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F98C8F-2E5A-44BF-82A5-E86272C0455F}" type="slidenum">
              <a:rPr lang="en-US" altLang="ja-JP">
                <a:solidFill>
                  <a:prstClr val="black"/>
                </a:solidFill>
              </a:rPr>
              <a:pPr/>
              <a:t>53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54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15C63-651F-4A50-B024-FB08885D93B1}" type="slidenum">
              <a:rPr lang="en-US" altLang="ja-JP">
                <a:solidFill>
                  <a:prstClr val="black"/>
                </a:solidFill>
              </a:rPr>
              <a:pPr/>
              <a:t>55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56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AC35-6626-4764-B18E-A7D7D8739970}" type="slidenum">
              <a:rPr kumimoji="1" lang="ja-JP" altLang="en-US" smtClean="0"/>
              <a:pPr/>
              <a:t>61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AC35-6626-4764-B18E-A7D7D8739970}" type="slidenum">
              <a:rPr kumimoji="1" lang="ja-JP" altLang="en-US" smtClean="0"/>
              <a:pPr/>
              <a:t>62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62905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3F228E-F12D-469F-9D83-CF45A4024023}" type="slidenum">
              <a:rPr lang="ru-RU"/>
              <a:pPr/>
              <a:t>67</a:t>
            </a:fld>
            <a:endParaRPr lang="ru-RU"/>
          </a:p>
        </p:txBody>
      </p:sp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3F67BB-44B7-4F2B-82A7-A467718D81CC}" type="slidenum">
              <a:rPr lang="ru-RU"/>
              <a:pPr/>
              <a:t>68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1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6FC0F-588B-4CAE-8674-EF81E31A6234}" type="slidenum">
              <a:rPr kumimoji="1" lang="ja-JP" altLang="en-US" smtClean="0"/>
              <a:pPr/>
              <a:t>69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45C8-57AD-490C-BB0B-0D8114E5A346}" type="slidenum">
              <a:rPr lang="ja-JP" altLang="en-US" smtClean="0">
                <a:solidFill>
                  <a:prstClr val="black"/>
                </a:solidFill>
              </a:rPr>
              <a:pPr/>
              <a:t>70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D73B0-69F6-4E8C-ACA9-5AA92FF25B1E}" type="slidenum">
              <a:rPr lang="en-US" altLang="ja-JP">
                <a:solidFill>
                  <a:prstClr val="black"/>
                </a:solidFill>
              </a:rPr>
              <a:pPr/>
              <a:t>15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80569E-9882-4B4F-B99B-0DA34C9A5BDA}" type="slidenum">
              <a:rPr lang="fr-FR">
                <a:solidFill>
                  <a:prstClr val="black"/>
                </a:solidFill>
              </a:rPr>
              <a:pPr/>
              <a:t>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D73B0-69F6-4E8C-ACA9-5AA92FF25B1E}" type="slidenum">
              <a:rPr lang="en-US" altLang="ja-JP">
                <a:solidFill>
                  <a:prstClr val="black"/>
                </a:solidFill>
              </a:rPr>
              <a:pPr/>
              <a:t>17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6C9EB-F96F-413C-9B9A-6B9931778318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ja-JP" altLang="en-US" smtClean="0"/>
              <a:t>マスタ サブタイトルの書式設定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C6DB4-D49F-4C55-8D44-DAE7EE4EDFF3}" type="datetime1">
              <a:rPr lang="en-US" altLang="ja-JP" smtClean="0">
                <a:solidFill>
                  <a:prstClr val="black"/>
                </a:solidFill>
              </a:rPr>
              <a:pPr/>
              <a:t>2/7/2011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B</a:t>
            </a:r>
            <a:r>
              <a:rPr lang="ja-JP" altLang="en-US" smtClean="0">
                <a:solidFill>
                  <a:prstClr val="black"/>
                </a:solidFill>
              </a:rPr>
              <a:t>ワークショップ</a:t>
            </a:r>
            <a:r>
              <a:rPr lang="en-US" altLang="ja-JP" smtClean="0">
                <a:solidFill>
                  <a:prstClr val="black"/>
                </a:solidFill>
              </a:rPr>
              <a:t>2010</a:t>
            </a:r>
            <a:r>
              <a:rPr lang="ja-JP" altLang="en-US" smtClean="0">
                <a:solidFill>
                  <a:prstClr val="black"/>
                </a:solidFill>
              </a:rPr>
              <a:t>熱海</a:t>
            </a:r>
            <a:endParaRPr lang="en-US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白紙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8000641" y="6447558"/>
            <a:ext cx="689760" cy="3413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hangingPunct="0">
              <a:lnSpc>
                <a:spcPct val="11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650" algn="l"/>
              </a:tabLst>
              <a:defRPr/>
            </a:pPr>
            <a:fld id="{140E4544-FCDE-4CDD-8693-18D4E7DDA518}" type="slidenum">
              <a:rPr kumimoji="0" lang="en-GB" altLang="ja-JP">
                <a:solidFill>
                  <a:srgbClr val="000000"/>
                </a:solidFill>
                <a:latin typeface="Century Schoolbook L" pitchFamily="16" charset="0"/>
              </a:rPr>
              <a:pPr algn="ctr" hangingPunct="0">
                <a:lnSpc>
                  <a:spcPct val="111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650" algn="l"/>
                </a:tabLst>
                <a:defRPr/>
              </a:pPr>
              <a:t>‹#›</a:t>
            </a:fld>
            <a:endParaRPr kumimoji="0" lang="en-GB" altLang="ja-JP" dirty="0">
              <a:solidFill>
                <a:srgbClr val="000000"/>
              </a:solidFill>
              <a:latin typeface="Century Schoolbook L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871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gradFill rotWithShape="0">
          <a:gsLst>
            <a:gs pos="0">
              <a:srgbClr val="CCCCFF"/>
            </a:gs>
            <a:gs pos="50000">
              <a:schemeClr val="bg1"/>
            </a:gs>
            <a:gs pos="100000">
              <a:srgbClr val="CC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0" y="3429000"/>
            <a:ext cx="8459788" cy="0"/>
          </a:xfrm>
          <a:prstGeom prst="line">
            <a:avLst/>
          </a:prstGeom>
          <a:noFill/>
          <a:ln w="12700">
            <a:solidFill>
              <a:srgbClr val="66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8101013" y="2420938"/>
            <a:ext cx="215900" cy="1223962"/>
          </a:xfrm>
          <a:prstGeom prst="rect">
            <a:avLst/>
          </a:prstGeom>
          <a:gradFill rotWithShape="1">
            <a:gsLst>
              <a:gs pos="0">
                <a:srgbClr val="6666FF"/>
              </a:gs>
              <a:gs pos="100000">
                <a:srgbClr val="6666FF">
                  <a:gamma/>
                  <a:tint val="73725"/>
                  <a:invGamma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720725" y="6464300"/>
            <a:ext cx="8459788" cy="0"/>
          </a:xfrm>
          <a:prstGeom prst="line">
            <a:avLst/>
          </a:prstGeom>
          <a:noFill/>
          <a:ln w="12700">
            <a:solidFill>
              <a:srgbClr val="66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250825" y="0"/>
            <a:ext cx="0" cy="6858000"/>
          </a:xfrm>
          <a:prstGeom prst="line">
            <a:avLst/>
          </a:prstGeom>
          <a:noFill/>
          <a:ln w="12700">
            <a:solidFill>
              <a:srgbClr val="66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54025" y="476250"/>
            <a:ext cx="21018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>
                <a:solidFill>
                  <a:srgbClr val="333399"/>
                </a:solidFill>
                <a:latin typeface="Bookman Old Style" pitchFamily="18" charset="0"/>
              </a:rPr>
              <a:t>http://www.***.net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900113" y="5634038"/>
            <a:ext cx="215900" cy="1223962"/>
          </a:xfrm>
          <a:prstGeom prst="rect">
            <a:avLst/>
          </a:prstGeom>
          <a:gradFill rotWithShape="1">
            <a:gsLst>
              <a:gs pos="0">
                <a:srgbClr val="6666FF"/>
              </a:gs>
              <a:gs pos="100000">
                <a:srgbClr val="6666FF">
                  <a:gamma/>
                  <a:tint val="73725"/>
                  <a:invGamma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5588" y="2246313"/>
            <a:ext cx="7772400" cy="1470025"/>
          </a:xfrm>
        </p:spPr>
        <p:txBody>
          <a:bodyPr/>
          <a:lstStyle>
            <a:lvl1pPr algn="r">
              <a:defRPr>
                <a:solidFill>
                  <a:srgbClr val="003399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24325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87450" y="61658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7F590-7A28-4BC3-9FBA-1CC69CE50F82}" type="datetime1">
              <a:rPr lang="en-US" altLang="ja-JP" smtClean="0"/>
              <a:pPr>
                <a:defRPr/>
              </a:pPr>
              <a:t>2/7/2011</a:t>
            </a:fld>
            <a:endParaRPr lang="en-US" altLang="ja-JP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16263" y="61658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B</a:t>
            </a:r>
            <a:r>
              <a:rPr lang="ja-JP" altLang="en-US" smtClean="0"/>
              <a:t>ワークショップ</a:t>
            </a:r>
            <a:r>
              <a:rPr lang="en-US" altLang="ja-JP" smtClean="0"/>
              <a:t>2010</a:t>
            </a:r>
            <a:r>
              <a:rPr lang="ja-JP" altLang="en-US" smtClean="0"/>
              <a:t>熱海</a:t>
            </a:r>
            <a:endParaRPr lang="en-US" altLang="ja-JP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1658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5328B-3C0B-4D0C-AD12-56F9DBB14A2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578B5-FB77-4A5A-BA50-4AB6C00C581C}" type="datetime1">
              <a:rPr lang="en-US" altLang="ja-JP" smtClean="0"/>
              <a:pPr>
                <a:defRPr/>
              </a:pPr>
              <a:t>2/7/2011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B</a:t>
            </a:r>
            <a:r>
              <a:rPr lang="ja-JP" altLang="en-US" smtClean="0"/>
              <a:t>ワークショップ</a:t>
            </a:r>
            <a:r>
              <a:rPr lang="en-US" altLang="ja-JP" smtClean="0"/>
              <a:t>2010</a:t>
            </a:r>
            <a:r>
              <a:rPr lang="ja-JP" altLang="en-US" smtClean="0"/>
              <a:t>熱海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1D525-F013-430C-8FD9-EB0E22D5443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FB049-FDF7-44E2-868F-93BEBA433566}" type="datetime1">
              <a:rPr lang="en-US" altLang="ja-JP" smtClean="0"/>
              <a:pPr>
                <a:defRPr/>
              </a:pPr>
              <a:t>2/7/2011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B</a:t>
            </a:r>
            <a:r>
              <a:rPr lang="ja-JP" altLang="en-US" smtClean="0"/>
              <a:t>ワークショップ</a:t>
            </a:r>
            <a:r>
              <a:rPr lang="en-US" altLang="ja-JP" smtClean="0"/>
              <a:t>2010</a:t>
            </a:r>
            <a:r>
              <a:rPr lang="ja-JP" altLang="en-US" smtClean="0"/>
              <a:t>熱海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5A34F-11E4-4C1C-9AFF-575FC1768E1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B9995-FBB5-4A51-8338-1EDA7699A77F}" type="datetime1">
              <a:rPr lang="en-US" altLang="ja-JP" smtClean="0"/>
              <a:pPr>
                <a:defRPr/>
              </a:pPr>
              <a:t>2/7/2011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B</a:t>
            </a:r>
            <a:r>
              <a:rPr lang="ja-JP" altLang="en-US" smtClean="0"/>
              <a:t>ワークショップ</a:t>
            </a:r>
            <a:r>
              <a:rPr lang="en-US" altLang="ja-JP" smtClean="0"/>
              <a:t>2010</a:t>
            </a:r>
            <a:r>
              <a:rPr lang="ja-JP" altLang="en-US" smtClean="0"/>
              <a:t>熱海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D6902-6974-49DE-973D-6CF1A97DCE5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B56DE-ACAE-4EC6-AB3E-AB28E87111CB}" type="datetime1">
              <a:rPr lang="en-US" altLang="ja-JP" smtClean="0"/>
              <a:pPr>
                <a:defRPr/>
              </a:pPr>
              <a:t>2/7/2011</a:t>
            </a:fld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B</a:t>
            </a:r>
            <a:r>
              <a:rPr lang="ja-JP" altLang="en-US" smtClean="0"/>
              <a:t>ワークショップ</a:t>
            </a:r>
            <a:r>
              <a:rPr lang="en-US" altLang="ja-JP" smtClean="0"/>
              <a:t>2010</a:t>
            </a:r>
            <a:r>
              <a:rPr lang="ja-JP" altLang="en-US" smtClean="0"/>
              <a:t>熱海</a:t>
            </a: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EABEB-A467-4830-A86F-EC173D14361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F716A-A617-46DB-A3D3-A607A1B5E932}" type="datetime1">
              <a:rPr lang="en-US" altLang="ja-JP" smtClean="0"/>
              <a:pPr>
                <a:defRPr/>
              </a:pPr>
              <a:t>2/7/2011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B</a:t>
            </a:r>
            <a:r>
              <a:rPr lang="ja-JP" altLang="en-US" smtClean="0"/>
              <a:t>ワークショップ</a:t>
            </a:r>
            <a:r>
              <a:rPr lang="en-US" altLang="ja-JP" smtClean="0"/>
              <a:t>2010</a:t>
            </a:r>
            <a:r>
              <a:rPr lang="ja-JP" altLang="en-US" smtClean="0"/>
              <a:t>熱海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84F22-A1B9-4DEF-A892-DBBACE682A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CCC3-FC29-4ABA-9321-EFCB763F2A72}" type="datetime1">
              <a:rPr lang="en-US" altLang="ja-JP" smtClean="0"/>
              <a:pPr>
                <a:defRPr/>
              </a:pPr>
              <a:t>2/7/2011</a:t>
            </a:fld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B</a:t>
            </a:r>
            <a:r>
              <a:rPr lang="ja-JP" altLang="en-US" smtClean="0"/>
              <a:t>ワークショップ</a:t>
            </a:r>
            <a:r>
              <a:rPr lang="en-US" altLang="ja-JP" smtClean="0"/>
              <a:t>2010</a:t>
            </a:r>
            <a:r>
              <a:rPr lang="ja-JP" altLang="en-US" smtClean="0"/>
              <a:t>熱海</a:t>
            </a: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B6AFA-8D06-4E1D-8C3F-4C906E8D0C0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18893-C467-4570-83E5-B656AA349387}" type="datetime1">
              <a:rPr lang="en-US" altLang="ja-JP" smtClean="0"/>
              <a:pPr>
                <a:defRPr/>
              </a:pPr>
              <a:t>2/7/2011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B</a:t>
            </a:r>
            <a:r>
              <a:rPr lang="ja-JP" altLang="en-US" smtClean="0"/>
              <a:t>ワークショップ</a:t>
            </a:r>
            <a:r>
              <a:rPr lang="en-US" altLang="ja-JP" smtClean="0"/>
              <a:t>2010</a:t>
            </a:r>
            <a:r>
              <a:rPr lang="ja-JP" altLang="en-US" smtClean="0"/>
              <a:t>熱海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76EFA-AA9C-489A-8975-E8FDE94E72E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1BD5F-797C-45E4-9111-AEF4F3BA53E1}" type="datetime1">
              <a:rPr lang="en-US" altLang="ja-JP" smtClean="0"/>
              <a:pPr>
                <a:defRPr/>
              </a:pPr>
              <a:t>2/7/2011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B</a:t>
            </a:r>
            <a:r>
              <a:rPr lang="ja-JP" altLang="en-US" smtClean="0"/>
              <a:t>ワークショップ</a:t>
            </a:r>
            <a:r>
              <a:rPr lang="en-US" altLang="ja-JP" smtClean="0"/>
              <a:t>2010</a:t>
            </a:r>
            <a:r>
              <a:rPr lang="ja-JP" altLang="en-US" smtClean="0"/>
              <a:t>熱海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4D6A8-6B2F-42B4-807D-64F5650E713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F0C95-68A0-4CFB-8EE4-696DB4A12BC2}" type="datetime1">
              <a:rPr lang="en-US" altLang="ja-JP" smtClean="0">
                <a:solidFill>
                  <a:prstClr val="black"/>
                </a:solidFill>
              </a:rPr>
              <a:pPr/>
              <a:t>2/7/2011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B</a:t>
            </a:r>
            <a:r>
              <a:rPr lang="ja-JP" altLang="en-US" smtClean="0">
                <a:solidFill>
                  <a:prstClr val="black"/>
                </a:solidFill>
              </a:rPr>
              <a:t>ワークショップ</a:t>
            </a:r>
            <a:r>
              <a:rPr lang="en-US" altLang="ja-JP" smtClean="0">
                <a:solidFill>
                  <a:prstClr val="black"/>
                </a:solidFill>
              </a:rPr>
              <a:t>2010</a:t>
            </a:r>
            <a:r>
              <a:rPr lang="ja-JP" altLang="en-US" smtClean="0">
                <a:solidFill>
                  <a:prstClr val="black"/>
                </a:solidFill>
              </a:rPr>
              <a:t>熱海</a:t>
            </a: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59443-BDCA-47EA-82DD-EF397B39EE77}" type="datetime1">
              <a:rPr lang="en-US" altLang="ja-JP" smtClean="0"/>
              <a:pPr>
                <a:defRPr/>
              </a:pPr>
              <a:t>2/7/2011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B</a:t>
            </a:r>
            <a:r>
              <a:rPr lang="ja-JP" altLang="en-US" smtClean="0"/>
              <a:t>ワークショップ</a:t>
            </a:r>
            <a:r>
              <a:rPr lang="en-US" altLang="ja-JP" smtClean="0"/>
              <a:t>2010</a:t>
            </a:r>
            <a:r>
              <a:rPr lang="ja-JP" altLang="en-US" smtClean="0"/>
              <a:t>熱海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F2DA4-84EF-46A9-B2C8-30B9CAA6182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44450"/>
            <a:ext cx="2057400" cy="608171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44450"/>
            <a:ext cx="6019800" cy="608171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7E5E0-8082-462B-A9F7-BF388E82CA76}" type="datetime1">
              <a:rPr lang="en-US" altLang="ja-JP" smtClean="0"/>
              <a:pPr>
                <a:defRPr/>
              </a:pPr>
              <a:t>2/7/2011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B</a:t>
            </a:r>
            <a:r>
              <a:rPr lang="ja-JP" altLang="en-US" smtClean="0"/>
              <a:t>ワークショップ</a:t>
            </a:r>
            <a:r>
              <a:rPr lang="en-US" altLang="ja-JP" smtClean="0"/>
              <a:t>2010</a:t>
            </a:r>
            <a:r>
              <a:rPr lang="ja-JP" altLang="en-US" smtClean="0"/>
              <a:t>熱海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EB72E-2A9B-49E4-9473-B78550488B3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81175" y="274638"/>
            <a:ext cx="6905625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781175" y="1600200"/>
            <a:ext cx="3376613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310188" y="1600200"/>
            <a:ext cx="3376612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1781175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C94520F-54CE-40FC-8827-84B5AAE5D1ED}" type="datetime1">
              <a:rPr lang="en-US" altLang="ja-JP" smtClean="0"/>
              <a:pPr/>
              <a:t>2/7/2011</a:t>
            </a:fld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973513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B</a:t>
            </a:r>
            <a:r>
              <a:rPr lang="ja-JP" altLang="en-US" smtClean="0"/>
              <a:t>ワークショップ</a:t>
            </a:r>
            <a:r>
              <a:rPr lang="en-US" altLang="ja-JP" smtClean="0"/>
              <a:t>2010</a:t>
            </a:r>
            <a:r>
              <a:rPr lang="ja-JP" altLang="en-US" smtClean="0"/>
              <a:t>熱海</a:t>
            </a: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964363" y="6245225"/>
            <a:ext cx="1722437" cy="476250"/>
          </a:xfrm>
        </p:spPr>
        <p:txBody>
          <a:bodyPr/>
          <a:lstStyle>
            <a:lvl1pPr>
              <a:defRPr/>
            </a:lvl1pPr>
          </a:lstStyle>
          <a:p>
            <a:fld id="{01993629-3384-43F3-9F7E-3F3CFBCF6EE2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タイトル スライド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25" name="サブタイトル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31" name="日付プレースホルダ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F98DEA5-E008-4428-8546-C8910F32ADC7}" type="datetimeFigureOut">
              <a:rPr kumimoji="1" lang="ja-JP" altLang="en-US"/>
              <a:pPr/>
              <a:t>2011/2/7</a:t>
            </a:fld>
            <a:endParaRPr kumimoji="1" lang="ja-JP" altLang="en-US"/>
          </a:p>
        </p:txBody>
      </p:sp>
      <p:sp>
        <p:nvSpPr>
          <p:cNvPr id="18" name="フッター プレースホルダ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5F847D-6B3D-4454-A901-63A66BB1B3D0}" type="slidenum">
              <a:rPr kumimoji="1" lang="ja-JP" altLang="en-US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3780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98DEA5-E008-4428-8546-C8910F32ADC7}" type="datetimeFigureOut">
              <a:rPr kumimoji="1" lang="ja-JP" altLang="en-US" smtClean="0">
                <a:solidFill>
                  <a:srgbClr val="B13F9A"/>
                </a:solidFill>
              </a:rPr>
              <a:pPr/>
              <a:t>2011/2/7</a:t>
            </a:fld>
            <a:endParaRPr kumimoji="1" lang="ja-JP" altLang="en-US">
              <a:solidFill>
                <a:srgbClr val="B13F9A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>
              <a:solidFill>
                <a:srgbClr val="B13F9A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5F847D-6B3D-4454-A901-63A66BB1B3D0}" type="slidenum">
              <a:rPr kumimoji="1" lang="ja-JP" altLang="en-US" smtClean="0">
                <a:solidFill>
                  <a:srgbClr val="B13F9A"/>
                </a:solidFill>
              </a:rPr>
              <a:pPr/>
              <a:t>‹#›</a:t>
            </a:fld>
            <a:endParaRPr kumimoji="1" lang="ja-JP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00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4521-B6F5-4740-9DDF-BF830E8C9634}" type="datetime1">
              <a:rPr lang="en-US" altLang="ja-JP" smtClean="0">
                <a:solidFill>
                  <a:prstClr val="black"/>
                </a:solidFill>
              </a:rPr>
              <a:pPr/>
              <a:t>2/7/2011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B</a:t>
            </a:r>
            <a:r>
              <a:rPr lang="ja-JP" altLang="en-US" smtClean="0">
                <a:solidFill>
                  <a:prstClr val="black"/>
                </a:solidFill>
              </a:rPr>
              <a:t>ワークショップ</a:t>
            </a:r>
            <a:r>
              <a:rPr lang="en-US" altLang="ja-JP" smtClean="0">
                <a:solidFill>
                  <a:prstClr val="black"/>
                </a:solidFill>
              </a:rPr>
              <a:t>2010</a:t>
            </a:r>
            <a:r>
              <a:rPr lang="ja-JP" altLang="en-US" smtClean="0">
                <a:solidFill>
                  <a:prstClr val="black"/>
                </a:solidFill>
              </a:rPr>
              <a:t>熱海</a:t>
            </a: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83182-D3B0-471E-83D8-A303D646B574}" type="datetime1">
              <a:rPr lang="en-US" altLang="ja-JP" smtClean="0">
                <a:solidFill>
                  <a:prstClr val="black"/>
                </a:solidFill>
              </a:rPr>
              <a:pPr/>
              <a:t>2/7/2011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B</a:t>
            </a:r>
            <a:r>
              <a:rPr lang="ja-JP" altLang="en-US" smtClean="0">
                <a:solidFill>
                  <a:prstClr val="black"/>
                </a:solidFill>
              </a:rPr>
              <a:t>ワークショップ</a:t>
            </a:r>
            <a:r>
              <a:rPr lang="en-US" altLang="ja-JP" smtClean="0">
                <a:solidFill>
                  <a:prstClr val="black"/>
                </a:solidFill>
              </a:rPr>
              <a:t>2010</a:t>
            </a:r>
            <a:r>
              <a:rPr lang="ja-JP" altLang="en-US" smtClean="0">
                <a:solidFill>
                  <a:prstClr val="black"/>
                </a:solidFill>
              </a:rPr>
              <a:t>熱海</a:t>
            </a: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 2 段組み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857232"/>
            <a:ext cx="4038600" cy="5268931"/>
          </a:xfrm>
        </p:spPr>
        <p:txBody>
          <a:bodyPr/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857232"/>
            <a:ext cx="4038600" cy="5268931"/>
          </a:xfrm>
        </p:spPr>
        <p:txBody>
          <a:bodyPr/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11A5B-1E9A-43E7-ABDA-7E7C82DAA733}" type="datetime1">
              <a:rPr lang="en-US" altLang="ja-JP" smtClean="0">
                <a:solidFill>
                  <a:prstClr val="black"/>
                </a:solidFill>
              </a:rPr>
              <a:pPr/>
              <a:t>2/7/2011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B</a:t>
            </a:r>
            <a:r>
              <a:rPr lang="ja-JP" altLang="en-US" smtClean="0">
                <a:solidFill>
                  <a:prstClr val="black"/>
                </a:solidFill>
              </a:rPr>
              <a:t>ワークショップ</a:t>
            </a:r>
            <a:r>
              <a:rPr lang="en-US" altLang="ja-JP" smtClean="0">
                <a:solidFill>
                  <a:prstClr val="black"/>
                </a:solidFill>
              </a:rPr>
              <a:t>2010</a:t>
            </a:r>
            <a:r>
              <a:rPr lang="ja-JP" altLang="en-US" smtClean="0">
                <a:solidFill>
                  <a:prstClr val="black"/>
                </a:solidFill>
              </a:rPr>
              <a:t>熱海</a:t>
            </a: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3720-ED84-4DDD-A893-28B6BF7F8C75}" type="datetime1">
              <a:rPr lang="en-US" altLang="ja-JP" smtClean="0">
                <a:solidFill>
                  <a:prstClr val="black"/>
                </a:solidFill>
              </a:rPr>
              <a:pPr/>
              <a:t>2/7/2011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B</a:t>
            </a:r>
            <a:r>
              <a:rPr lang="ja-JP" altLang="en-US" smtClean="0">
                <a:solidFill>
                  <a:prstClr val="black"/>
                </a:solidFill>
              </a:rPr>
              <a:t>ワークショップ</a:t>
            </a:r>
            <a:r>
              <a:rPr lang="en-US" altLang="ja-JP" smtClean="0">
                <a:solidFill>
                  <a:prstClr val="black"/>
                </a:solidFill>
              </a:rPr>
              <a:t>2010</a:t>
            </a:r>
            <a:r>
              <a:rPr lang="ja-JP" altLang="en-US" smtClean="0">
                <a:solidFill>
                  <a:prstClr val="black"/>
                </a:solidFill>
              </a:rPr>
              <a:t>熱海</a:t>
            </a: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857232"/>
            <a:ext cx="4038600" cy="5268931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857232"/>
            <a:ext cx="4038600" cy="5268931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8B8F7-6633-4CF8-8D6A-BC7F4E4A6C8B}" type="datetime1">
              <a:rPr lang="en-US" altLang="ja-JP" smtClean="0">
                <a:solidFill>
                  <a:prstClr val="black"/>
                </a:solidFill>
              </a:rPr>
              <a:pPr/>
              <a:t>2/7/2011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B</a:t>
            </a:r>
            <a:r>
              <a:rPr lang="ja-JP" altLang="en-US" smtClean="0">
                <a:solidFill>
                  <a:prstClr val="black"/>
                </a:solidFill>
              </a:rPr>
              <a:t>ワークショップ</a:t>
            </a:r>
            <a:r>
              <a:rPr lang="en-US" altLang="ja-JP" smtClean="0">
                <a:solidFill>
                  <a:prstClr val="black"/>
                </a:solidFill>
              </a:rPr>
              <a:t>2010</a:t>
            </a:r>
            <a:r>
              <a:rPr lang="ja-JP" altLang="en-US" smtClean="0">
                <a:solidFill>
                  <a:prstClr val="black"/>
                </a:solidFill>
              </a:rPr>
              <a:t>熱海</a:t>
            </a: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8772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D15B2-B1D8-4B5A-8D01-C8F250ED826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119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F2157-B584-4D9B-8A56-84D1F36B5B8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15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1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71" y="429"/>
            <a:ext cx="9142858" cy="392863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1438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8229600" cy="526893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50FD1F3A-E411-4819-AF9B-37B6D196875D}" type="datetime1">
              <a:rPr kumimoji="0" lang="en-US" altLang="ja-JP" smtClean="0">
                <a:solidFill>
                  <a:prstClr val="black"/>
                </a:solidFill>
              </a:rPr>
              <a:pPr/>
              <a:t>2/7/2011</a:t>
            </a:fld>
            <a:endParaRPr kumimoji="0" lang="en-US" dirty="0" smtClean="0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r>
              <a:rPr kumimoji="0" lang="en-US" altLang="ja-JP" smtClean="0">
                <a:solidFill>
                  <a:prstClr val="black"/>
                </a:solidFill>
              </a:rPr>
              <a:t>B</a:t>
            </a:r>
            <a:r>
              <a:rPr kumimoji="0" lang="ja-JP" altLang="en-US" smtClean="0">
                <a:solidFill>
                  <a:prstClr val="black"/>
                </a:solidFill>
              </a:rPr>
              <a:t>ワークショップ</a:t>
            </a:r>
            <a:r>
              <a:rPr kumimoji="0" lang="en-US" altLang="ja-JP" smtClean="0">
                <a:solidFill>
                  <a:prstClr val="black"/>
                </a:solidFill>
              </a:rPr>
              <a:t>2010</a:t>
            </a:r>
            <a:r>
              <a:rPr kumimoji="0" lang="ja-JP" altLang="en-US" smtClean="0">
                <a:solidFill>
                  <a:prstClr val="black"/>
                </a:solidFill>
              </a:rPr>
              <a:t>熱海</a:t>
            </a:r>
            <a:endParaRPr kumimoji="0" lang="en-US" smtClean="0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/>
            <a:fld id="{D4C49B74-5DB2-4B03-B1D2-7F6A3C51C318}" type="slidenum">
              <a:rPr kumimoji="0" lang="en-US" smtClean="0">
                <a:solidFill>
                  <a:prstClr val="black"/>
                </a:solidFill>
              </a:rPr>
              <a:pPr algn="r"/>
              <a:t>‹#›</a:t>
            </a:fld>
            <a:endParaRPr kumimoji="0" lang="en-US" dirty="0" smtClean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7" r:id="rId8"/>
    <p:sldLayoutId id="2147483688" r:id="rId9"/>
    <p:sldLayoutId id="2147483689" r:id="rId10"/>
  </p:sldLayoutIdLst>
  <p:hf hdr="0" ftr="0" dt="0"/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CCCFF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33339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2308EB-238C-4E86-A9AF-D123F816518E}" type="datetime1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2/7/2011</a:t>
            </a:fld>
            <a:endParaRPr lang="en-US" altLang="ja-JP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33339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mtClean="0"/>
              <a:t>B</a:t>
            </a:r>
            <a:r>
              <a:rPr lang="ja-JP" altLang="en-US" smtClean="0"/>
              <a:t>ワークショップ</a:t>
            </a:r>
            <a:r>
              <a:rPr lang="en-US" altLang="ja-JP" smtClean="0"/>
              <a:t>2010</a:t>
            </a:r>
            <a:r>
              <a:rPr lang="ja-JP" altLang="en-US" smtClean="0"/>
              <a:t>熱海</a:t>
            </a:r>
            <a:endParaRPr lang="en-US" altLang="ja-JP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33339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902355-6B34-4E88-8648-CAF8A395ACE3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>
            <a:off x="0" y="115888"/>
            <a:ext cx="8459788" cy="0"/>
          </a:xfrm>
          <a:prstGeom prst="line">
            <a:avLst/>
          </a:prstGeom>
          <a:noFill/>
          <a:ln w="12700">
            <a:solidFill>
              <a:srgbClr val="66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720725" y="1052513"/>
            <a:ext cx="8459788" cy="0"/>
          </a:xfrm>
          <a:prstGeom prst="line">
            <a:avLst/>
          </a:prstGeom>
          <a:noFill/>
          <a:ln w="12700">
            <a:solidFill>
              <a:srgbClr val="66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8820150" y="0"/>
            <a:ext cx="215900" cy="1223963"/>
          </a:xfrm>
          <a:prstGeom prst="rect">
            <a:avLst/>
          </a:prstGeom>
          <a:gradFill rotWithShape="1">
            <a:gsLst>
              <a:gs pos="0">
                <a:srgbClr val="6666FF"/>
              </a:gs>
              <a:gs pos="100000">
                <a:srgbClr val="6666FF">
                  <a:gamma/>
                  <a:tint val="73725"/>
                  <a:invGamma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>
            <a:off x="684213" y="6670675"/>
            <a:ext cx="8459787" cy="0"/>
          </a:xfrm>
          <a:prstGeom prst="line">
            <a:avLst/>
          </a:prstGeom>
          <a:noFill/>
          <a:ln w="12700">
            <a:solidFill>
              <a:srgbClr val="66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>
            <a:off x="250825" y="0"/>
            <a:ext cx="0" cy="6858000"/>
          </a:xfrm>
          <a:prstGeom prst="line">
            <a:avLst/>
          </a:prstGeom>
          <a:noFill/>
          <a:ln w="12700">
            <a:solidFill>
              <a:srgbClr val="66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333399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333399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333399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333399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600">
          <a:solidFill>
            <a:srgbClr val="333399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600">
          <a:solidFill>
            <a:srgbClr val="333399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600">
          <a:solidFill>
            <a:srgbClr val="333399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600">
          <a:solidFill>
            <a:srgbClr val="333399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rgbClr val="5F5F5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rgbClr val="5F5F5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rgbClr val="5F5F5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rgbClr val="5F5F5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rgbClr val="5F5F5F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5F5F5F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5F5F5F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5F5F5F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5F5F5F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3" name="タイトル プレースホルダ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1" name="テキスト プレースホルダ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27" name="日付プレースホルダ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F98DEA5-E008-4428-8546-C8910F32ADC7}" type="datetimeFigureOut">
              <a:rPr kumimoji="1" lang="ja-JP" altLang="en-US" smtClean="0">
                <a:solidFill>
                  <a:srgbClr val="B13F9A"/>
                </a:solidFill>
              </a:rPr>
              <a:pPr/>
              <a:t>2011/2/7</a:t>
            </a:fld>
            <a:endParaRPr kumimoji="1" lang="ja-JP" altLang="en-US">
              <a:solidFill>
                <a:srgbClr val="B13F9A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kumimoji="1" lang="ja-JP" altLang="en-US">
              <a:solidFill>
                <a:srgbClr val="B13F9A"/>
              </a:solidFill>
            </a:endParaRPr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B5F847D-6B3D-4454-A901-63A66BB1B3D0}" type="slidenum">
              <a:rPr kumimoji="1" lang="ja-JP" altLang="en-US" smtClean="0">
                <a:solidFill>
                  <a:srgbClr val="B13F9A"/>
                </a:solidFill>
              </a:rPr>
              <a:pPr/>
              <a:t>‹#›</a:t>
            </a:fld>
            <a:endParaRPr kumimoji="1" lang="ja-JP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txStyles>
    <p:titleStyle>
      <a:lvl1pPr algn="l" rtl="0" eaLnBrk="1" latinLnBrk="0" hangingPunct="1">
        <a:spcBef>
          <a:spcPct val="0"/>
        </a:spcBef>
        <a:buNone/>
        <a:defRPr kumimoji="1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1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1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1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1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1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-lib.kek.jp/cgi-bin/kiss_prepri.v8?KN=201024001&amp;OF=8." TargetMode="External"/><Relationship Id="rId2" Type="http://schemas.openxmlformats.org/officeDocument/2006/relationships/hyperlink" Target="http://arxiv.org/abs/1011.035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hyperlink" Target="http://b2comp.kek.jp/~twiki/pub/Organization/B2TDR/B2TDR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wmf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81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24.wmf"/><Relationship Id="rId18" Type="http://schemas.openxmlformats.org/officeDocument/2006/relationships/image" Target="../media/image108.png"/><Relationship Id="rId3" Type="http://schemas.openxmlformats.org/officeDocument/2006/relationships/notesSlide" Target="../notesSlides/notesSlide26.xml"/><Relationship Id="rId21" Type="http://schemas.openxmlformats.org/officeDocument/2006/relationships/image" Target="../media/image129.wmf"/><Relationship Id="rId7" Type="http://schemas.openxmlformats.org/officeDocument/2006/relationships/image" Target="../media/image121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26.w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9.bin"/><Relationship Id="rId20" Type="http://schemas.openxmlformats.org/officeDocument/2006/relationships/image" Target="../media/image128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23.wmf"/><Relationship Id="rId5" Type="http://schemas.openxmlformats.org/officeDocument/2006/relationships/image" Target="../media/image120.wmf"/><Relationship Id="rId15" Type="http://schemas.openxmlformats.org/officeDocument/2006/relationships/image" Target="../media/image125.wmf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127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22.wmf"/><Relationship Id="rId14" Type="http://schemas.openxmlformats.org/officeDocument/2006/relationships/oleObject" Target="../embeddings/oleObject8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5.wmf"/><Relationship Id="rId4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38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7.png"/><Relationship Id="rId5" Type="http://schemas.openxmlformats.org/officeDocument/2006/relationships/image" Target="../media/image136.wmf"/><Relationship Id="rId4" Type="http://schemas.openxmlformats.org/officeDocument/2006/relationships/oleObject" Target="../embeddings/Microsoft_Word_97_-_2003_Document1.doc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6.png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5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ja-JP" dirty="0"/>
              <a:t>Yutaka USHIRODA </a:t>
            </a:r>
            <a:r>
              <a:rPr lang="en-US" altLang="ja-JP" dirty="0" smtClean="0"/>
              <a:t>(IPNS, KEK</a:t>
            </a:r>
            <a:r>
              <a:rPr lang="en-US" altLang="ja-JP" dirty="0"/>
              <a:t>)</a:t>
            </a:r>
          </a:p>
          <a:p>
            <a:r>
              <a:rPr lang="en-US" altLang="ja-JP" dirty="0" smtClean="0"/>
              <a:t>KEKB Review Meeting</a:t>
            </a:r>
          </a:p>
          <a:p>
            <a:r>
              <a:rPr lang="en-US" altLang="ja-JP" dirty="0" smtClean="0"/>
              <a:t>Feb</a:t>
            </a:r>
            <a:r>
              <a:rPr lang="en-US" altLang="ja-JP" dirty="0"/>
              <a:t>. 7, 2011</a:t>
            </a:r>
          </a:p>
          <a:p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Belle II Experiment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Belle II Organization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10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7410" name="Picture 2" descr="http://belle2.kek.jp/images/BelleII-Organiza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66675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860032" y="6021288"/>
            <a:ext cx="136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+Task forces</a:t>
            </a:r>
            <a:endParaRPr kumimoji="1" lang="ja-JP" altLang="en-US" dirty="0"/>
          </a:p>
        </p:txBody>
      </p:sp>
      <p:sp>
        <p:nvSpPr>
          <p:cNvPr id="4" name="角丸四角形吹き出し 3"/>
          <p:cNvSpPr/>
          <p:nvPr/>
        </p:nvSpPr>
        <p:spPr>
          <a:xfrm>
            <a:off x="395536" y="980728"/>
            <a:ext cx="1296144" cy="594846"/>
          </a:xfrm>
          <a:prstGeom prst="wedgeRoundRectCallout">
            <a:avLst>
              <a:gd name="adj1" fmla="val 34748"/>
              <a:gd name="adj2" fmla="val 6430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EB mtg.</a:t>
            </a:r>
          </a:p>
          <a:p>
            <a:pPr algn="ctr"/>
            <a:r>
              <a:rPr kumimoji="1" lang="en-US" altLang="ja-JP" dirty="0" smtClean="0"/>
              <a:t>~1/month</a:t>
            </a:r>
            <a:endParaRPr kumimoji="1" lang="ja-JP" altLang="en-US" dirty="0"/>
          </a:p>
        </p:txBody>
      </p:sp>
      <p:sp>
        <p:nvSpPr>
          <p:cNvPr id="7" name="角丸四角形吹き出し 6"/>
          <p:cNvSpPr/>
          <p:nvPr/>
        </p:nvSpPr>
        <p:spPr>
          <a:xfrm>
            <a:off x="395536" y="2924944"/>
            <a:ext cx="2016224" cy="594846"/>
          </a:xfrm>
          <a:prstGeom prst="wedgeRoundRectCallout">
            <a:avLst>
              <a:gd name="adj1" fmla="val 75587"/>
              <a:gd name="adj2" fmla="val 3898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Collaboration mtg.</a:t>
            </a:r>
          </a:p>
          <a:p>
            <a:pPr algn="ctr"/>
            <a:r>
              <a:rPr kumimoji="1" lang="en-US" altLang="ja-JP" dirty="0" smtClean="0"/>
              <a:t>3/year</a:t>
            </a:r>
            <a:endParaRPr kumimoji="1" lang="ja-JP" altLang="en-US" dirty="0"/>
          </a:p>
        </p:txBody>
      </p:sp>
      <p:sp>
        <p:nvSpPr>
          <p:cNvPr id="8" name="角丸四角形吹き出し 7"/>
          <p:cNvSpPr/>
          <p:nvPr/>
        </p:nvSpPr>
        <p:spPr>
          <a:xfrm>
            <a:off x="7452320" y="882311"/>
            <a:ext cx="1152128" cy="594846"/>
          </a:xfrm>
          <a:prstGeom prst="wedgeRoundRectCallout">
            <a:avLst>
              <a:gd name="adj1" fmla="val -54889"/>
              <a:gd name="adj2" fmla="val 7515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IB mtg.</a:t>
            </a:r>
          </a:p>
          <a:p>
            <a:pPr algn="ctr"/>
            <a:r>
              <a:rPr lang="en-US" altLang="ja-JP" dirty="0"/>
              <a:t>~</a:t>
            </a:r>
            <a:r>
              <a:rPr kumimoji="1" lang="en-US" altLang="ja-JP" dirty="0" smtClean="0"/>
              <a:t>3/year</a:t>
            </a:r>
            <a:endParaRPr kumimoji="1" lang="ja-JP" altLang="en-US" dirty="0"/>
          </a:p>
        </p:txBody>
      </p:sp>
      <p:sp>
        <p:nvSpPr>
          <p:cNvPr id="9" name="角丸四角形吹き出し 8"/>
          <p:cNvSpPr/>
          <p:nvPr/>
        </p:nvSpPr>
        <p:spPr>
          <a:xfrm>
            <a:off x="1031602" y="5545405"/>
            <a:ext cx="2016224" cy="594846"/>
          </a:xfrm>
          <a:prstGeom prst="wedgeRoundRectCallout">
            <a:avLst>
              <a:gd name="adj1" fmla="val 52111"/>
              <a:gd name="adj2" fmla="val -7494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Workshops, meetings</a:t>
            </a:r>
          </a:p>
        </p:txBody>
      </p:sp>
    </p:spTree>
    <p:extLst>
      <p:ext uri="{BB962C8B-B14F-4D97-AF65-F5344CB8AC3E}">
        <p14:creationId xmlns:p14="http://schemas.microsoft.com/office/powerpoint/2010/main" val="30757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Tsukuba-hall webcam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11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2" descr="T02-2011020209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93"/>
          <a:stretch>
            <a:fillRect/>
          </a:stretch>
        </p:blipFill>
        <p:spPr bwMode="auto">
          <a:xfrm>
            <a:off x="1331640" y="908720"/>
            <a:ext cx="676691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788108" y="5359098"/>
            <a:ext cx="5853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Beam Pipe and Vertex Detector extraction: on Nov. 10, 2010</a:t>
            </a:r>
          </a:p>
          <a:p>
            <a:r>
              <a:rPr lang="en-US" altLang="ja-JP" dirty="0" smtClean="0"/>
              <a:t>Belle Detector Roll-out: Dec. 9, 2010</a:t>
            </a:r>
          </a:p>
          <a:p>
            <a:r>
              <a:rPr lang="en-US" altLang="ja-JP" dirty="0" smtClean="0"/>
              <a:t>End-caps, CDC, B-ACC, TOF extraction: in Jan. 2011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70841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779" y="688612"/>
            <a:ext cx="8467725" cy="598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Belle II Detector </a:t>
            </a:r>
            <a:r>
              <a:rPr kumimoji="1" lang="en-US" altLang="ja-JP" sz="2800" dirty="0" smtClean="0"/>
              <a:t>(in comparison with Belle)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496" y="5445224"/>
            <a:ext cx="4342674" cy="1323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350" tIns="45677" rIns="91350" bIns="45677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SVD: 4 DSSD </a:t>
            </a:r>
            <a:r>
              <a:rPr lang="en-US" altLang="ja-JP" sz="1600" dirty="0" err="1">
                <a:solidFill>
                  <a:srgbClr val="000000"/>
                </a:solidFill>
                <a:latin typeface="Corbel"/>
                <a:ea typeface="ＭＳ ゴシック"/>
              </a:rPr>
              <a:t>lyrs</a:t>
            </a: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 </a:t>
            </a:r>
            <a:r>
              <a:rPr lang="en-US" altLang="ja-JP" sz="1600" dirty="0">
                <a:solidFill>
                  <a:srgbClr val="000000"/>
                </a:solidFill>
                <a:latin typeface="Wingdings 3" pitchFamily="18" charset="2"/>
                <a:ea typeface="ＭＳ ゴシック"/>
              </a:rPr>
              <a:t>g</a:t>
            </a: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 2 DEPFET </a:t>
            </a:r>
            <a:r>
              <a:rPr lang="en-US" altLang="ja-JP" sz="1600" dirty="0" err="1">
                <a:solidFill>
                  <a:srgbClr val="000000"/>
                </a:solidFill>
                <a:latin typeface="Corbel"/>
                <a:ea typeface="ＭＳ ゴシック"/>
              </a:rPr>
              <a:t>lyrs</a:t>
            </a: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 + 4 DSSD </a:t>
            </a:r>
            <a:r>
              <a:rPr lang="en-US" altLang="ja-JP" sz="1600" dirty="0" err="1">
                <a:solidFill>
                  <a:srgbClr val="000000"/>
                </a:solidFill>
                <a:latin typeface="Corbel"/>
                <a:ea typeface="ＭＳ ゴシック"/>
              </a:rPr>
              <a:t>lyrs</a:t>
            </a:r>
            <a:endParaRPr lang="en-US" altLang="ja-JP" sz="1600" dirty="0">
              <a:solidFill>
                <a:srgbClr val="000000"/>
              </a:solidFill>
              <a:latin typeface="Corbel"/>
              <a:ea typeface="ＭＳ ゴシック"/>
            </a:endParaRP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CDC: small cell, long lever arm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ACC+TOF </a:t>
            </a:r>
            <a:r>
              <a:rPr lang="en-US" altLang="ja-JP" sz="1600" dirty="0">
                <a:solidFill>
                  <a:srgbClr val="000000"/>
                </a:solidFill>
                <a:latin typeface="Wingdings 3" pitchFamily="18" charset="2"/>
                <a:ea typeface="ＭＳ ゴシック"/>
              </a:rPr>
              <a:t>g</a:t>
            </a: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 TOP+A-RICH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ECL: waveform </a:t>
            </a:r>
            <a:r>
              <a:rPr lang="en-US" altLang="ja-JP" sz="1600" dirty="0" smtClean="0">
                <a:solidFill>
                  <a:srgbClr val="000000"/>
                </a:solidFill>
                <a:latin typeface="Corbel"/>
                <a:ea typeface="ＭＳ ゴシック"/>
              </a:rPr>
              <a:t>sampling (+pure </a:t>
            </a: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CsI for </a:t>
            </a:r>
            <a:r>
              <a:rPr lang="en-US" altLang="ja-JP" sz="1600" dirty="0" smtClean="0">
                <a:solidFill>
                  <a:srgbClr val="000000"/>
                </a:solidFill>
                <a:latin typeface="Corbel"/>
                <a:ea typeface="ＭＳ ゴシック"/>
              </a:rPr>
              <a:t>end-caps)</a:t>
            </a:r>
            <a:endParaRPr lang="en-US" altLang="ja-JP" sz="1600" dirty="0">
              <a:solidFill>
                <a:srgbClr val="000000"/>
              </a:solidFill>
              <a:latin typeface="Corbel"/>
              <a:ea typeface="ＭＳ ゴシック"/>
            </a:endParaRP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KLM: RPC </a:t>
            </a:r>
            <a:r>
              <a:rPr lang="en-US" altLang="ja-JP" sz="1600" dirty="0">
                <a:solidFill>
                  <a:srgbClr val="000000"/>
                </a:solidFill>
                <a:latin typeface="Wingdings 3" pitchFamily="18" charset="2"/>
                <a:ea typeface="ＭＳ ゴシック"/>
              </a:rPr>
              <a:t>g</a:t>
            </a: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 Scintillator </a:t>
            </a:r>
            <a:r>
              <a:rPr lang="en-US" altLang="ja-JP" sz="1600" dirty="0" smtClean="0">
                <a:solidFill>
                  <a:srgbClr val="000000"/>
                </a:solidFill>
                <a:latin typeface="Corbel"/>
                <a:ea typeface="ＭＳ ゴシック"/>
              </a:rPr>
              <a:t>+MPPC(end-caps</a:t>
            </a: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)</a:t>
            </a:r>
            <a:endParaRPr lang="ja-JP" altLang="en-US" sz="1600" dirty="0">
              <a:solidFill>
                <a:srgbClr val="000000"/>
              </a:solidFill>
              <a:latin typeface="Corbel"/>
              <a:ea typeface="ＭＳ 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12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2" descr="http://belle2.kek.jp/images/belle2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35888" y="0"/>
            <a:ext cx="1008112" cy="819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>
          <a:xfrm>
            <a:off x="457200" y="857233"/>
            <a:ext cx="8229600" cy="1779680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arXiv:1011.0352: </a:t>
            </a:r>
            <a:r>
              <a:rPr lang="en-US" altLang="ja-JP" dirty="0" smtClean="0">
                <a:hlinkClick r:id="rId2"/>
              </a:rPr>
              <a:t>http</a:t>
            </a:r>
            <a:r>
              <a:rPr lang="en-US" altLang="ja-JP" dirty="0">
                <a:hlinkClick r:id="rId2"/>
              </a:rPr>
              <a:t>://</a:t>
            </a:r>
            <a:r>
              <a:rPr lang="en-US" altLang="ja-JP" dirty="0" smtClean="0">
                <a:hlinkClick r:id="rId2"/>
              </a:rPr>
              <a:t>arxiv.org/abs/1011.0352</a:t>
            </a:r>
            <a:endParaRPr lang="en-US" altLang="ja-JP" dirty="0" smtClean="0"/>
          </a:p>
          <a:p>
            <a:r>
              <a:rPr kumimoji="1" lang="en-US" altLang="ja-JP" dirty="0"/>
              <a:t>KEK Report 2010-1: </a:t>
            </a:r>
            <a:r>
              <a:rPr kumimoji="1" lang="en-US" altLang="ja-JP" dirty="0" smtClean="0">
                <a:hlinkClick r:id="rId3"/>
              </a:rPr>
              <a:t>http://www-lib.kek.jp/cgi-bin/kiss_prepri.v8?KN=201024001&amp;OF=8.</a:t>
            </a:r>
            <a:endParaRPr kumimoji="1" lang="en-US" altLang="ja-JP" dirty="0" smtClean="0"/>
          </a:p>
          <a:p>
            <a:r>
              <a:rPr kumimoji="1" lang="en-US" altLang="ja-JP" dirty="0" smtClean="0"/>
              <a:t>Belle II web page: </a:t>
            </a:r>
            <a:r>
              <a:rPr lang="en-US" altLang="ja-JP" dirty="0" smtClean="0">
                <a:hlinkClick r:id="rId4"/>
              </a:rPr>
              <a:t>http</a:t>
            </a:r>
            <a:r>
              <a:rPr lang="en-US" altLang="ja-JP" dirty="0">
                <a:hlinkClick r:id="rId4"/>
              </a:rPr>
              <a:t>://b2comp.kek.jp/~twiki/pub/Organization/B2TDR/B2TDR.pdf</a:t>
            </a:r>
            <a:r>
              <a:rPr lang="en-US" altLang="ja-JP" dirty="0"/>
              <a:t/>
            </a: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Technical Design Report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55576" y="2636647"/>
            <a:ext cx="6463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Reviewed by BPAC members + external experts in May and in Nov.</a:t>
            </a:r>
          </a:p>
          <a:p>
            <a:r>
              <a:rPr lang="en-US" altLang="ja-JP" dirty="0" smtClean="0"/>
              <a:t>Printed in Nov.</a:t>
            </a:r>
            <a:endParaRPr kumimoji="1" lang="ja-JP" altLang="en-US" dirty="0"/>
          </a:p>
        </p:txBody>
      </p:sp>
      <p:pic>
        <p:nvPicPr>
          <p:cNvPr id="2051" name="Picture 3" descr="C:\Users\ushiroda\Documents\Sync Folder\Photos\public\00 Belle\20110131 TDRの表紙\P10009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3"/>
          <a:stretch/>
        </p:blipFill>
        <p:spPr bwMode="auto">
          <a:xfrm>
            <a:off x="3779912" y="3429000"/>
            <a:ext cx="4283968" cy="279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99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Vertex Detector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14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546" y="1192279"/>
            <a:ext cx="4510454" cy="410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427984" y="874455"/>
            <a:ext cx="4608512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	Belle II		Belle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Beam Pipe	r = 10mm		15mm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DEPFET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Layer 1	r = 14mm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Layer 2	r = 22mm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DSSD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Layer 3	r =  38mm		20mm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Layer 4	r =  80mm		43.5mm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Layer 5	r = 115mm		70mm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Layer 6	r = 140mm	88mm</a:t>
            </a:r>
            <a:endParaRPr kumimoji="0" lang="ja-JP" alt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1787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9838" t="14294" r="59056" b="20638"/>
          <a:stretch>
            <a:fillRect/>
          </a:stretch>
        </p:blipFill>
        <p:spPr bwMode="auto">
          <a:xfrm>
            <a:off x="6516216" y="116632"/>
            <a:ext cx="2520280" cy="395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ea typeface="ＭＳ Ｐゴシック" charset="-128"/>
              </a:rPr>
              <a:t>PXD (DEPFET)</a:t>
            </a:r>
          </a:p>
        </p:txBody>
      </p:sp>
      <p:sp>
        <p:nvSpPr>
          <p:cNvPr id="1029" name="Text Box 7"/>
          <p:cNvSpPr txBox="1">
            <a:spLocks noChangeArrowheads="1"/>
          </p:cNvSpPr>
          <p:nvPr/>
        </p:nvSpPr>
        <p:spPr bwMode="auto">
          <a:xfrm>
            <a:off x="154135" y="908720"/>
            <a:ext cx="496398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Each pixel is a p-channel FET on a completely depleted bulk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400" dirty="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 deep n-implant creates a potential minimum for electrons under the gate (“internal gate”)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400" dirty="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Signal electrons accumulate in the internal gate and modulate the transistor current (</a:t>
            </a:r>
            <a:r>
              <a:rPr kumimoji="0" lang="en-US" altLang="ja-JP" sz="1400" dirty="0" err="1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g</a:t>
            </a:r>
            <a:r>
              <a:rPr kumimoji="0" lang="en-US" altLang="ja-JP" sz="1400" baseline="-25000" dirty="0" err="1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q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~ 400 </a:t>
            </a:r>
            <a:r>
              <a:rPr kumimoji="0" lang="en-US" altLang="ja-JP" sz="1400" dirty="0" err="1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pA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/e</a:t>
            </a:r>
            <a:r>
              <a:rPr kumimoji="0" lang="en-US" altLang="ja-JP" sz="1400" baseline="3000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-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400" dirty="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Accumulated charge can be removed by a clear contact (“reset”)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400" dirty="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Fully depleted:  =&gt; large signal, fast signal collection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6" charset="2"/>
              <a:buChar char="Þ"/>
            </a:pPr>
            <a:endParaRPr kumimoji="0" lang="en-US" altLang="ja-JP" sz="1400" dirty="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Low capacitance,  internal amplification: =&gt; low noise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400" dirty="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High S/N even for thin sensors (50µm)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400" dirty="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Rolling shutter mode (column parallel) for matrix operation	=&gt; </a:t>
            </a:r>
            <a:r>
              <a:rPr kumimoji="0" lang="en-US" altLang="ja-JP" sz="1400" dirty="0" smtClean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20 µs frame readout time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	=&gt; Low power (only few lines powered)</a:t>
            </a:r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6237050"/>
              </p:ext>
            </p:extLst>
          </p:nvPr>
        </p:nvGraphicFramePr>
        <p:xfrm>
          <a:off x="4572000" y="3733056"/>
          <a:ext cx="4464050" cy="300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name="Visio" r:id="rId5" imgW="7109376" imgH="4793570" progId="">
                  <p:embed/>
                </p:oleObj>
              </mc:Choice>
              <mc:Fallback>
                <p:oleObj name="Visio" r:id="rId5" imgW="7109376" imgH="4793570" progId="">
                  <p:embed/>
                  <p:pic>
                    <p:nvPicPr>
                      <p:cNvPr id="0" name="Picture 3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733056"/>
                        <a:ext cx="4464050" cy="300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Slide Number Placeholder 10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F2BD4BA-6F37-4D69-AE82-34CB22A18A60}" type="slidenum">
              <a:rPr lang="en-GB">
                <a:solidFill>
                  <a:srgbClr val="000000"/>
                </a:solidFill>
              </a:rPr>
              <a:pPr/>
              <a:t>15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15849" y="6165304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DEPFET:</a:t>
            </a:r>
            <a:endParaRPr lang="en-US" altLang="ja-JP" sz="1400" dirty="0" smtClean="0">
              <a:hlinkClick r:id=""/>
            </a:endParaRPr>
          </a:p>
          <a:p>
            <a:r>
              <a:rPr lang="en-US" altLang="ja-JP" sz="1400" dirty="0" smtClean="0">
                <a:hlinkClick r:id=""/>
              </a:rPr>
              <a:t>http://aldebaran.hll.mpg.de/twiki/bin/view/DEPFET/WebHome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41323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DEPFET for Belle II</a:t>
            </a:r>
            <a:endParaRPr kumimoji="1" lang="ja-JP" altLang="en-US" dirty="0"/>
          </a:p>
        </p:txBody>
      </p:sp>
      <p:sp>
        <p:nvSpPr>
          <p:cNvPr id="7174" name="Foliennummernplatzhalter 3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8F93ED5-B86E-477C-AF35-8BDF018F558F}" type="slidenum">
              <a:rPr lang="de-DE">
                <a:solidFill>
                  <a:srgbClr val="000000"/>
                </a:solidFill>
              </a:rPr>
              <a:pPr/>
              <a:t>16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71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80928"/>
            <a:ext cx="5448076" cy="347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5768" y="1572766"/>
            <a:ext cx="4786313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TextBox 42"/>
          <p:cNvSpPr txBox="1">
            <a:spLocks noChangeArrowheads="1"/>
          </p:cNvSpPr>
          <p:nvPr/>
        </p:nvSpPr>
        <p:spPr bwMode="auto">
          <a:xfrm>
            <a:off x="755576" y="6309320"/>
            <a:ext cx="6897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dirty="0" smtClean="0">
                <a:solidFill>
                  <a:srgbClr val="000000"/>
                </a:solidFill>
                <a:latin typeface="Arial" charset="0"/>
              </a:rPr>
              <a:t>Power consumption in sensitive area: </a:t>
            </a:r>
            <a:r>
              <a:rPr kumimoji="0" lang="de-DE" sz="2000" dirty="0" smtClean="0">
                <a:solidFill>
                  <a:srgbClr val="000000"/>
                </a:solidFill>
                <a:latin typeface="Arial" charset="0"/>
              </a:rPr>
              <a:t>0.1W/cm²</a:t>
            </a:r>
            <a:r>
              <a:rPr kumimoji="0" lang="de-DE" sz="1600" dirty="0" smtClean="0">
                <a:solidFill>
                  <a:srgbClr val="000000"/>
                </a:solidFill>
                <a:latin typeface="Arial" charset="0"/>
              </a:rPr>
              <a:t> =&gt; air-cooling sufficient</a:t>
            </a:r>
          </a:p>
        </p:txBody>
      </p:sp>
      <p:pic>
        <p:nvPicPr>
          <p:cNvPr id="12" name="Picture 3" descr="D:\Laci\2-PROJECTS\Belle-II\Dummies\ThinDummies\Pictures\AfterCutI\IMG_80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980" y="836712"/>
            <a:ext cx="2664296" cy="189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3600" y="3861048"/>
            <a:ext cx="3600400" cy="15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テキスト ボックス 14"/>
          <p:cNvSpPr txBox="1"/>
          <p:nvPr/>
        </p:nvSpPr>
        <p:spPr>
          <a:xfrm>
            <a:off x="5831632" y="3717031"/>
            <a:ext cx="190872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Mechanical mockup</a:t>
            </a:r>
            <a:endParaRPr kumimoji="1" lang="ja-JP" altLang="en-US" sz="1600" dirty="0"/>
          </a:p>
        </p:txBody>
      </p:sp>
      <p:sp>
        <p:nvSpPr>
          <p:cNvPr id="7173" name="Text Box 40"/>
          <p:cNvSpPr txBox="1">
            <a:spLocks noChangeArrowheads="1"/>
          </p:cNvSpPr>
          <p:nvPr/>
        </p:nvSpPr>
        <p:spPr bwMode="auto">
          <a:xfrm>
            <a:off x="7020272" y="1844824"/>
            <a:ext cx="14189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1600" dirty="0" smtClean="0">
                <a:solidFill>
                  <a:srgbClr val="000000"/>
                </a:solidFill>
                <a:latin typeface="Arial" charset="0"/>
              </a:rPr>
              <a:t>total of </a:t>
            </a:r>
            <a:r>
              <a:rPr kumimoji="0" lang="fr-FR" sz="1600" dirty="0" smtClean="0">
                <a:solidFill>
                  <a:srgbClr val="FF0000"/>
                </a:solidFill>
                <a:latin typeface="Arial" charset="0"/>
              </a:rPr>
              <a:t>8 Mpx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27784" y="764704"/>
            <a:ext cx="643324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radius		pixel		thickness</a:t>
            </a:r>
          </a:p>
          <a:p>
            <a:pPr lvl="0">
              <a:defRPr/>
            </a:pP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Layer 1	r = 14mm	50x50</a:t>
            </a:r>
            <a:r>
              <a:rPr kumimoji="0" lang="en-US" altLang="ja-JP" b="1" kern="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</a:t>
            </a:r>
            <a:r>
              <a:rPr kumimoji="0" lang="en-US" altLang="ja-JP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75</a:t>
            </a:r>
            <a:r>
              <a:rPr kumimoji="0" lang="en-US" altLang="ja-JP" b="1" kern="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m(0.18%X0)</a:t>
            </a:r>
          </a:p>
          <a:p>
            <a:pPr lvl="0">
              <a:defRPr/>
            </a:pP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Layer 2	r = 22mm	50x75</a:t>
            </a:r>
            <a:r>
              <a:rPr kumimoji="0" lang="en-US" altLang="ja-JP" b="1" kern="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</a:t>
            </a:r>
            <a:r>
              <a:rPr kumimoji="0" lang="en-US" altLang="ja-JP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75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rPr>
              <a:t>m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71846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Test System</a:t>
            </a:r>
          </a:p>
        </p:txBody>
      </p:sp>
      <p:sp>
        <p:nvSpPr>
          <p:cNvPr id="11267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50643D9-C915-4C1C-87C8-3CE8CA1D481C}" type="slidenum">
              <a:rPr lang="en-GB">
                <a:solidFill>
                  <a:srgbClr val="000000"/>
                </a:solidFill>
              </a:rPr>
              <a:pPr/>
              <a:t>17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1268" name="Picture 14" descr="100_298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341438"/>
            <a:ext cx="4465637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5688013" y="2781300"/>
            <a:ext cx="2197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smtClean="0">
                <a:solidFill>
                  <a:srgbClr val="000000"/>
                </a:solidFill>
                <a:latin typeface="Arial" charset="0"/>
              </a:rPr>
              <a:t>PXD5 DEPFET matrix</a:t>
            </a:r>
          </a:p>
        </p:txBody>
      </p:sp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5719763" y="1628775"/>
            <a:ext cx="31734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smtClean="0">
                <a:solidFill>
                  <a:srgbClr val="000000"/>
                </a:solidFill>
                <a:latin typeface="Arial" charset="0"/>
              </a:rPr>
              <a:t>DCDB readout chip,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smtClean="0">
                <a:solidFill>
                  <a:srgbClr val="000000"/>
                </a:solidFill>
                <a:latin typeface="Arial" charset="0"/>
              </a:rPr>
              <a:t>Bump bonded on interface board</a:t>
            </a:r>
          </a:p>
        </p:txBody>
      </p:sp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5724525" y="3573463"/>
            <a:ext cx="2076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smtClean="0">
                <a:solidFill>
                  <a:srgbClr val="000000"/>
                </a:solidFill>
                <a:latin typeface="Arial" charset="0"/>
              </a:rPr>
              <a:t>Switcher control chip</a:t>
            </a:r>
          </a:p>
        </p:txBody>
      </p:sp>
      <p:cxnSp>
        <p:nvCxnSpPr>
          <p:cNvPr id="9" name="Straight Arrow Connector 8"/>
          <p:cNvCxnSpPr>
            <a:stCxn id="11270" idx="1"/>
          </p:cNvCxnSpPr>
          <p:nvPr/>
        </p:nvCxnSpPr>
        <p:spPr>
          <a:xfrm rot="10800000" flipV="1">
            <a:off x="2843213" y="1920875"/>
            <a:ext cx="2876550" cy="787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1269" idx="1"/>
          </p:cNvCxnSpPr>
          <p:nvPr/>
        </p:nvCxnSpPr>
        <p:spPr>
          <a:xfrm rot="10800000" flipV="1">
            <a:off x="4356100" y="2949575"/>
            <a:ext cx="1331913" cy="476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4067175" y="3716338"/>
            <a:ext cx="1584325" cy="1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5" name="TextBox 16"/>
          <p:cNvSpPr txBox="1">
            <a:spLocks noChangeArrowheads="1"/>
          </p:cNvSpPr>
          <p:nvPr/>
        </p:nvSpPr>
        <p:spPr bwMode="auto">
          <a:xfrm>
            <a:off x="468313" y="5084763"/>
            <a:ext cx="85518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New switcher and DCD is tested with a DEPFET PXD5 matrix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So far the system reaches 120ns sampling time with 40nA (~ 100 electrons) noise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Some fine tuning needed to reach full speed (&lt;100ns) (tests started 2 weeks ago)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60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Side remark: flipping and bump bonding of DCDB in adapter board worked without problems</a:t>
            </a:r>
          </a:p>
        </p:txBody>
      </p:sp>
    </p:spTree>
    <p:extLst>
      <p:ext uri="{BB962C8B-B14F-4D97-AF65-F5344CB8AC3E}">
        <p14:creationId xmlns:p14="http://schemas.microsoft.com/office/powerpoint/2010/main" val="55214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SVD (DSSD)</a:t>
            </a:r>
            <a:endParaRPr kumimoji="1" lang="ja-JP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350" y="2162198"/>
            <a:ext cx="8497888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539552" y="928670"/>
            <a:ext cx="7961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HPK resumed DSSD production with 6’’ wafers</a:t>
            </a:r>
          </a:p>
          <a:p>
            <a:r>
              <a:rPr lang="en-US" altLang="ja-JP" dirty="0" smtClean="0"/>
              <a:t>Two types of rectangular sensors and</a:t>
            </a:r>
          </a:p>
          <a:p>
            <a:r>
              <a:rPr lang="en-US" altLang="ja-JP" dirty="0" smtClean="0"/>
              <a:t>Trapezoidal sensors for slanted part (still under discussion)</a:t>
            </a:r>
          </a:p>
        </p:txBody>
      </p:sp>
      <p:pic>
        <p:nvPicPr>
          <p:cNvPr id="6" name="Picture 25" descr="apv_chips"/>
          <p:cNvPicPr>
            <a:picLocks noChangeAspect="1" noChangeArrowheads="1"/>
          </p:cNvPicPr>
          <p:nvPr/>
        </p:nvPicPr>
        <p:blipFill>
          <a:blip r:embed="rId4" cstate="print"/>
          <a:srcRect r="9677"/>
          <a:stretch>
            <a:fillRect/>
          </a:stretch>
        </p:blipFill>
        <p:spPr bwMode="auto">
          <a:xfrm>
            <a:off x="6456363" y="0"/>
            <a:ext cx="268763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63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/>
          <p:cNvGrpSpPr/>
          <p:nvPr/>
        </p:nvGrpSpPr>
        <p:grpSpPr>
          <a:xfrm>
            <a:off x="179388" y="764530"/>
            <a:ext cx="8964612" cy="3384550"/>
            <a:chOff x="179388" y="1484313"/>
            <a:chExt cx="8964612" cy="3384550"/>
          </a:xfrm>
        </p:grpSpPr>
        <p:pic>
          <p:nvPicPr>
            <p:cNvPr id="21506" name="Picture 13" descr="hybids_lowres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388" y="1484313"/>
              <a:ext cx="8820150" cy="278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09" name="Rectangle 6"/>
            <p:cNvSpPr>
              <a:spLocks noChangeArrowheads="1"/>
            </p:cNvSpPr>
            <p:nvPr/>
          </p:nvSpPr>
          <p:spPr bwMode="auto">
            <a:xfrm>
              <a:off x="3311525" y="1844675"/>
              <a:ext cx="2016125" cy="431800"/>
            </a:xfrm>
            <a:prstGeom prst="rect">
              <a:avLst/>
            </a:prstGeom>
            <a:solidFill>
              <a:schemeClr val="bg2">
                <a:alpha val="47842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de-AT" altLang="ja-JP">
                  <a:solidFill>
                    <a:schemeClr val="bg1"/>
                  </a:solidFill>
                  <a:latin typeface="Calibri" pitchFamily="34" charset="0"/>
                </a:rPr>
                <a:t>Origami PCB</a:t>
              </a:r>
            </a:p>
          </p:txBody>
        </p:sp>
        <p:sp>
          <p:nvSpPr>
            <p:cNvPr id="21510" name="Rectangle 7"/>
            <p:cNvSpPr>
              <a:spLocks noChangeArrowheads="1"/>
            </p:cNvSpPr>
            <p:nvPr/>
          </p:nvSpPr>
          <p:spPr bwMode="auto">
            <a:xfrm>
              <a:off x="6227763" y="3790950"/>
              <a:ext cx="1008062" cy="57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de-AT" altLang="ja-JP">
                  <a:latin typeface="Calibri" pitchFamily="34" charset="0"/>
                </a:rPr>
                <a:t>PA1</a:t>
              </a:r>
            </a:p>
          </p:txBody>
        </p:sp>
        <p:sp>
          <p:nvSpPr>
            <p:cNvPr id="21511" name="Rectangle 8"/>
            <p:cNvSpPr>
              <a:spLocks noChangeArrowheads="1"/>
            </p:cNvSpPr>
            <p:nvPr/>
          </p:nvSpPr>
          <p:spPr bwMode="auto">
            <a:xfrm>
              <a:off x="8315325" y="4294188"/>
              <a:ext cx="828675" cy="57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de-AT" altLang="ja-JP">
                  <a:latin typeface="Calibri" pitchFamily="34" charset="0"/>
                </a:rPr>
                <a:t>PA2</a:t>
              </a:r>
            </a:p>
          </p:txBody>
        </p:sp>
        <p:sp>
          <p:nvSpPr>
            <p:cNvPr id="21512" name="Rectangle 10"/>
            <p:cNvSpPr>
              <a:spLocks noChangeArrowheads="1"/>
            </p:cNvSpPr>
            <p:nvPr/>
          </p:nvSpPr>
          <p:spPr bwMode="auto">
            <a:xfrm>
              <a:off x="7054850" y="2924175"/>
              <a:ext cx="1368425" cy="108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de-AT" altLang="ja-JP">
                  <a:latin typeface="Calibri" pitchFamily="34" charset="0"/>
                </a:rPr>
                <a:t> PA0</a:t>
              </a:r>
            </a:p>
            <a:p>
              <a:pPr algn="ctr">
                <a:spcBef>
                  <a:spcPct val="20000"/>
                </a:spcBef>
              </a:pPr>
              <a:r>
                <a:rPr lang="de-AT" altLang="ja-JP" sz="1800">
                  <a:latin typeface="Calibri" pitchFamily="34" charset="0"/>
                </a:rPr>
                <a:t>glued onto hybrid</a:t>
              </a:r>
            </a:p>
          </p:txBody>
        </p:sp>
        <p:sp>
          <p:nvSpPr>
            <p:cNvPr id="21513" name="AutoShape 12"/>
            <p:cNvSpPr>
              <a:spLocks noChangeArrowheads="1"/>
            </p:cNvSpPr>
            <p:nvPr/>
          </p:nvSpPr>
          <p:spPr bwMode="auto">
            <a:xfrm flipV="1">
              <a:off x="6407150" y="2492375"/>
              <a:ext cx="2627313" cy="431800"/>
            </a:xfrm>
            <a:prstGeom prst="upArrowCallout">
              <a:avLst>
                <a:gd name="adj1" fmla="val 34930"/>
                <a:gd name="adj2" fmla="val 38057"/>
                <a:gd name="adj3" fmla="val 14704"/>
                <a:gd name="adj4" fmla="val 51843"/>
              </a:avLst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ja-JP" altLang="en-US" sz="180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Flex PCBs and APV25</a:t>
            </a:r>
            <a:endParaRPr kumimoji="1" lang="ja-JP" altLang="en-US" dirty="0"/>
          </a:p>
        </p:txBody>
      </p:sp>
      <p:sp>
        <p:nvSpPr>
          <p:cNvPr id="21508" name="Rectangle 5"/>
          <p:cNvSpPr txBox="1">
            <a:spLocks noChangeArrowheads="1"/>
          </p:cNvSpPr>
          <p:nvPr/>
        </p:nvSpPr>
        <p:spPr bwMode="auto">
          <a:xfrm>
            <a:off x="251520" y="2204864"/>
            <a:ext cx="288032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ja-JP" dirty="0">
                <a:latin typeface="Calibri" pitchFamily="34" charset="0"/>
              </a:rPr>
              <a:t>Origami PCB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altLang="ja-JP" sz="1600" dirty="0">
                <a:latin typeface="Calibri" pitchFamily="34" charset="0"/>
              </a:rPr>
              <a:t>3-layer design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altLang="ja-JP" sz="1600" dirty="0">
                <a:latin typeface="Calibri" pitchFamily="34" charset="0"/>
              </a:rPr>
              <a:t>237µm thick (nominal</a:t>
            </a:r>
            <a:r>
              <a:rPr lang="en-US" altLang="ja-JP" sz="1600" dirty="0" smtClean="0">
                <a:latin typeface="Calibri" pitchFamily="34" charset="0"/>
              </a:rPr>
              <a:t>)</a:t>
            </a:r>
            <a:endParaRPr lang="en-US" altLang="ja-JP" sz="1600" dirty="0">
              <a:latin typeface="Calibri" pitchFamily="34" charset="0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131840" y="2204864"/>
            <a:ext cx="28803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ja-JP" dirty="0" smtClean="0">
                <a:latin typeface="Calibri" pitchFamily="34" charset="0"/>
              </a:rPr>
              <a:t>PA0</a:t>
            </a:r>
            <a:r>
              <a:rPr lang="en-US" altLang="ja-JP" dirty="0">
                <a:latin typeface="Calibri" pitchFamily="34" charset="0"/>
              </a:rPr>
              <a:t>, PA1 and PA2 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altLang="ja-JP" sz="1600" dirty="0">
                <a:latin typeface="Calibri" pitchFamily="34" charset="0"/>
              </a:rPr>
              <a:t>2-layer design 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altLang="ja-JP" sz="1600" dirty="0">
                <a:latin typeface="Calibri" pitchFamily="34" charset="0"/>
              </a:rPr>
              <a:t>145µm thick (nominal)</a:t>
            </a:r>
          </a:p>
        </p:txBody>
      </p:sp>
      <p:pic>
        <p:nvPicPr>
          <p:cNvPr id="13" name="Picture 10" descr="final_module_on_jig2_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848100"/>
            <a:ext cx="62611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直線矢印コネクタ 14"/>
          <p:cNvCxnSpPr>
            <a:stCxn id="16" idx="3"/>
          </p:cNvCxnSpPr>
          <p:nvPr/>
        </p:nvCxnSpPr>
        <p:spPr>
          <a:xfrm>
            <a:off x="2367871" y="4328230"/>
            <a:ext cx="2204129" cy="14770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395536" y="4005064"/>
            <a:ext cx="1972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Thinned APV25</a:t>
            </a:r>
          </a:p>
          <a:p>
            <a:r>
              <a:rPr lang="en-US" altLang="ja-JP" dirty="0" smtClean="0"/>
              <a:t>(300</a:t>
            </a:r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dirty="0" smtClean="0"/>
              <a:t>m</a:t>
            </a:r>
            <a:r>
              <a:rPr lang="en-US" altLang="ja-JP" dirty="0" smtClean="0">
                <a:latin typeface="Wingdings 3" pitchFamily="18" charset="2"/>
              </a:rPr>
              <a:t>g</a:t>
            </a:r>
            <a:r>
              <a:rPr lang="en-US" altLang="ja-JP" dirty="0" smtClean="0"/>
              <a:t>~100</a:t>
            </a:r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dirty="0" smtClean="0"/>
              <a:t>m)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3528" y="5157192"/>
            <a:ext cx="179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~0.55%X</a:t>
            </a:r>
            <a:r>
              <a:rPr kumimoji="1" lang="en-US" altLang="ja-JP" sz="2000" baseline="-25000" dirty="0" smtClean="0"/>
              <a:t>0</a:t>
            </a:r>
            <a:r>
              <a:rPr kumimoji="1" lang="en-US" altLang="ja-JP" sz="2000" dirty="0" smtClean="0"/>
              <a:t>/layer</a:t>
            </a:r>
            <a:endParaRPr kumimoji="1" lang="ja-JP" altLang="en-US" sz="2000" baseline="-25000" dirty="0"/>
          </a:p>
        </p:txBody>
      </p:sp>
      <p:sp>
        <p:nvSpPr>
          <p:cNvPr id="19" name="スライド番号プレースホルダ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68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Introduction</a:t>
            </a:r>
          </a:p>
          <a:p>
            <a:r>
              <a:rPr kumimoji="1" lang="en-US" altLang="ja-JP" dirty="0" smtClean="0"/>
              <a:t>Detector Design</a:t>
            </a:r>
          </a:p>
          <a:p>
            <a:r>
              <a:rPr kumimoji="1" lang="en-US" altLang="ja-JP" dirty="0" smtClean="0"/>
              <a:t>Machine-Detector issues</a:t>
            </a:r>
          </a:p>
          <a:p>
            <a:r>
              <a:rPr kumimoji="1" lang="en-US" altLang="ja-JP" dirty="0" smtClean="0"/>
              <a:t>Construction Cost and Schedule</a:t>
            </a:r>
            <a:endParaRPr kumimoji="1" lang="en-US" altLang="ja-JP" dirty="0"/>
          </a:p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Outline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9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First prototype ladder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20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 descr="origami_onuki_irm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3118" y="1365283"/>
            <a:ext cx="6197764" cy="412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1547664" y="5589240"/>
            <a:ext cx="604867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 prototype ladder using the first 6 inch DSSD from HPK has been assembled and tested.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2260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73"/>
          <p:cNvGrpSpPr/>
          <p:nvPr/>
        </p:nvGrpSpPr>
        <p:grpSpPr>
          <a:xfrm>
            <a:off x="1115616" y="4005064"/>
            <a:ext cx="6984776" cy="2636912"/>
            <a:chOff x="395536" y="4221088"/>
            <a:chExt cx="6984776" cy="2636912"/>
          </a:xfrm>
        </p:grpSpPr>
        <p:sp>
          <p:nvSpPr>
            <p:cNvPr id="73" name="正方形/長方形 72"/>
            <p:cNvSpPr/>
            <p:nvPr/>
          </p:nvSpPr>
          <p:spPr>
            <a:xfrm>
              <a:off x="395536" y="4221088"/>
              <a:ext cx="6984776" cy="2636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pic>
          <p:nvPicPr>
            <p:cNvPr id="37892" name="Picture 4" descr="http://belle.kek.jp/~ushiroda/private/temp/radiative.png"/>
            <p:cNvPicPr>
              <a:picLocks noChangeAspect="1" noChangeArrowheads="1"/>
            </p:cNvPicPr>
            <p:nvPr/>
          </p:nvPicPr>
          <p:blipFill>
            <a:blip r:embed="rId4" cstate="print"/>
            <a:srcRect l="5325" t="7830" r="9480"/>
            <a:stretch>
              <a:fillRect/>
            </a:stretch>
          </p:blipFill>
          <p:spPr bwMode="auto">
            <a:xfrm>
              <a:off x="4499992" y="4293096"/>
              <a:ext cx="2304256" cy="2492896"/>
            </a:xfrm>
            <a:prstGeom prst="rect">
              <a:avLst/>
            </a:prstGeom>
            <a:noFill/>
          </p:spPr>
        </p:pic>
        <p:grpSp>
          <p:nvGrpSpPr>
            <p:cNvPr id="3" name="グループ化 77"/>
            <p:cNvGrpSpPr>
              <a:grpSpLocks/>
            </p:cNvGrpSpPr>
            <p:nvPr/>
          </p:nvGrpSpPr>
          <p:grpSpPr bwMode="auto">
            <a:xfrm>
              <a:off x="971601" y="4725143"/>
              <a:ext cx="2570953" cy="1818781"/>
              <a:chOff x="5486400" y="2285999"/>
              <a:chExt cx="2570441" cy="1818556"/>
            </a:xfrm>
          </p:grpSpPr>
          <p:grpSp>
            <p:nvGrpSpPr>
              <p:cNvPr id="4" name="Group 37"/>
              <p:cNvGrpSpPr>
                <a:grpSpLocks/>
              </p:cNvGrpSpPr>
              <p:nvPr/>
            </p:nvGrpSpPr>
            <p:grpSpPr bwMode="auto">
              <a:xfrm>
                <a:off x="5486400" y="2285999"/>
                <a:ext cx="2529970" cy="1269230"/>
                <a:chOff x="2681" y="2478"/>
                <a:chExt cx="2384" cy="1196"/>
              </a:xfrm>
            </p:grpSpPr>
            <p:sp>
              <p:nvSpPr>
                <p:cNvPr id="49" name="Oval 38"/>
                <p:cNvSpPr>
                  <a:spLocks noChangeArrowheads="1"/>
                </p:cNvSpPr>
                <p:nvPr/>
              </p:nvSpPr>
              <p:spPr bwMode="auto">
                <a:xfrm>
                  <a:off x="2681" y="3197"/>
                  <a:ext cx="1662" cy="109"/>
                </a:xfrm>
                <a:prstGeom prst="ellipse">
                  <a:avLst/>
                </a:prstGeom>
                <a:solidFill>
                  <a:srgbClr val="CCCCFF"/>
                </a:solidFill>
                <a:ln w="36000">
                  <a:solidFill>
                    <a:srgbClr val="6666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</a:endParaRPr>
                </a:p>
              </p:txBody>
            </p:sp>
            <p:sp>
              <p:nvSpPr>
                <p:cNvPr id="50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4093" y="2708"/>
                  <a:ext cx="766" cy="278"/>
                </a:xfrm>
                <a:prstGeom prst="line">
                  <a:avLst/>
                </a:prstGeom>
                <a:noFill/>
                <a:ln w="36000">
                  <a:solidFill>
                    <a:srgbClr val="5E11A6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</a:endParaRPr>
                </a:p>
              </p:txBody>
            </p:sp>
            <p:sp>
              <p:nvSpPr>
                <p:cNvPr id="52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4100" y="2535"/>
                  <a:ext cx="664" cy="446"/>
                </a:xfrm>
                <a:prstGeom prst="line">
                  <a:avLst/>
                </a:prstGeom>
                <a:noFill/>
                <a:ln w="36000">
                  <a:solidFill>
                    <a:srgbClr val="5E11A6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</a:endParaRPr>
                </a:p>
              </p:txBody>
            </p:sp>
            <p:sp>
              <p:nvSpPr>
                <p:cNvPr id="53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4811" y="2478"/>
                  <a:ext cx="254" cy="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hangingPunct="0">
                    <a:lnSpc>
                      <a:spcPct val="108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defRPr/>
                  </a:pPr>
                  <a:r>
                    <a:rPr kumimoji="0" lang="en-GB" altLang="ja-JP" sz="1050">
                      <a:solidFill>
                        <a:srgbClr val="5E11A6"/>
                      </a:solidFill>
                      <a:latin typeface="Symbol" pitchFamily="18" charset="2"/>
                    </a:rPr>
                    <a:t>p</a:t>
                  </a:r>
                  <a:r>
                    <a:rPr kumimoji="0" lang="en-GB" altLang="ja-JP" sz="1050" baseline="33000">
                      <a:solidFill>
                        <a:srgbClr val="5E11A6"/>
                      </a:solidFill>
                      <a:latin typeface="Symbol" pitchFamily="18" charset="2"/>
                    </a:rPr>
                    <a:t>+ </a:t>
                  </a:r>
                  <a:r>
                    <a:rPr kumimoji="0" lang="en-GB" altLang="ja-JP" sz="1050">
                      <a:solidFill>
                        <a:srgbClr val="5E11A6"/>
                      </a:solidFill>
                      <a:latin typeface="Symbol" pitchFamily="18" charset="2"/>
                    </a:rPr>
                    <a:t>p</a:t>
                  </a:r>
                  <a:r>
                    <a:rPr kumimoji="0" lang="en-GB" altLang="ja-JP" sz="1050" baseline="33000">
                      <a:solidFill>
                        <a:srgbClr val="5E11A6"/>
                      </a:solidFill>
                      <a:latin typeface="Symbol" pitchFamily="18" charset="2"/>
                    </a:rPr>
                    <a:t>-</a:t>
                  </a:r>
                </a:p>
              </p:txBody>
            </p:sp>
            <p:sp>
              <p:nvSpPr>
                <p:cNvPr id="54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3545" y="2987"/>
                  <a:ext cx="549" cy="275"/>
                </a:xfrm>
                <a:prstGeom prst="line">
                  <a:avLst/>
                </a:prstGeom>
                <a:noFill/>
                <a:ln w="36000">
                  <a:solidFill>
                    <a:srgbClr val="800000"/>
                  </a:solidFill>
                  <a:prstDash val="sysDashDot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</a:endParaRPr>
                </a:p>
              </p:txBody>
            </p:sp>
            <p:sp>
              <p:nvSpPr>
                <p:cNvPr id="56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815" y="2478"/>
                  <a:ext cx="501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hangingPunct="0">
                    <a:lnSpc>
                      <a:spcPct val="94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tabLst>
                      <a:tab pos="723900" algn="l"/>
                    </a:tabLst>
                    <a:defRPr/>
                  </a:pPr>
                  <a:r>
                    <a:rPr kumimoji="0" lang="ja-JP" altLang="en-GB" sz="1050">
                      <a:solidFill>
                        <a:srgbClr val="40458C"/>
                      </a:solidFill>
                      <a:latin typeface="Times New Roman" pitchFamily="18" charset="0"/>
                    </a:rPr>
                    <a:t> </a:t>
                  </a:r>
                  <a:r>
                    <a:rPr kumimoji="0" lang="en-GB" altLang="ja-JP" sz="1050" b="1">
                      <a:solidFill>
                        <a:srgbClr val="800000"/>
                      </a:solidFill>
                      <a:latin typeface="Times New Roman" pitchFamily="18" charset="0"/>
                    </a:rPr>
                    <a:t>Ks track</a:t>
                  </a:r>
                </a:p>
              </p:txBody>
            </p:sp>
            <p:sp>
              <p:nvSpPr>
                <p:cNvPr id="57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3560" y="2795"/>
                  <a:ext cx="136" cy="500"/>
                </a:xfrm>
                <a:prstGeom prst="line">
                  <a:avLst/>
                </a:prstGeom>
                <a:noFill/>
                <a:ln w="36000">
                  <a:solidFill>
                    <a:srgbClr val="008000"/>
                  </a:solidFill>
                  <a:prstDash val="sysDot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</a:endParaRPr>
                </a:p>
              </p:txBody>
            </p:sp>
            <p:sp>
              <p:nvSpPr>
                <p:cNvPr id="58" name="Line 45"/>
                <p:cNvSpPr>
                  <a:spLocks noChangeShapeType="1"/>
                </p:cNvSpPr>
                <p:nvPr/>
              </p:nvSpPr>
              <p:spPr bwMode="auto">
                <a:xfrm>
                  <a:off x="3563" y="3269"/>
                  <a:ext cx="888" cy="313"/>
                </a:xfrm>
                <a:prstGeom prst="line">
                  <a:avLst/>
                </a:prstGeom>
                <a:noFill/>
                <a:ln w="36000">
                  <a:solidFill>
                    <a:srgbClr val="008000"/>
                  </a:solidFill>
                  <a:prstDash val="sysDot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</a:endParaRPr>
                </a:p>
              </p:txBody>
            </p:sp>
            <p:sp>
              <p:nvSpPr>
                <p:cNvPr id="59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4396" y="3182"/>
                  <a:ext cx="54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hangingPunct="0">
                    <a:lnSpc>
                      <a:spcPct val="94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tabLst>
                      <a:tab pos="723900" algn="l"/>
                    </a:tabLst>
                    <a:defRPr/>
                  </a:pPr>
                  <a:r>
                    <a:rPr kumimoji="0" lang="ja-JP" altLang="en-GB" sz="1050" b="1">
                      <a:solidFill>
                        <a:srgbClr val="40458C"/>
                      </a:solidFill>
                      <a:latin typeface="Times New Roman" pitchFamily="18" charset="0"/>
                    </a:rPr>
                    <a:t> </a:t>
                  </a:r>
                  <a:r>
                    <a:rPr kumimoji="0" lang="en-GB" altLang="ja-JP" sz="1050" b="1">
                      <a:solidFill>
                        <a:srgbClr val="40458C"/>
                      </a:solidFill>
                      <a:latin typeface="Times New Roman" pitchFamily="18" charset="0"/>
                    </a:rPr>
                    <a:t>IP profile</a:t>
                  </a:r>
                </a:p>
              </p:txBody>
            </p:sp>
            <p:grpSp>
              <p:nvGrpSpPr>
                <p:cNvPr id="5" name="Group 47"/>
                <p:cNvGrpSpPr>
                  <a:grpSpLocks/>
                </p:cNvGrpSpPr>
                <p:nvPr/>
              </p:nvGrpSpPr>
              <p:grpSpPr bwMode="auto">
                <a:xfrm>
                  <a:off x="3493" y="3215"/>
                  <a:ext cx="105" cy="96"/>
                  <a:chOff x="3106" y="2321"/>
                  <a:chExt cx="125" cy="121"/>
                </a:xfrm>
              </p:grpSpPr>
              <p:sp>
                <p:nvSpPr>
                  <p:cNvPr id="67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106" y="2321"/>
                    <a:ext cx="121" cy="119"/>
                  </a:xfrm>
                  <a:prstGeom prst="line">
                    <a:avLst/>
                  </a:prstGeom>
                  <a:noFill/>
                  <a:ln w="36000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ja-JP" altLang="en-US" sz="1050">
                      <a:latin typeface="Arial" charset="0"/>
                    </a:endParaRPr>
                  </a:p>
                </p:txBody>
              </p:sp>
              <p:sp>
                <p:nvSpPr>
                  <p:cNvPr id="68" name="Line 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16" y="2325"/>
                    <a:ext cx="115" cy="117"/>
                  </a:xfrm>
                  <a:prstGeom prst="line">
                    <a:avLst/>
                  </a:prstGeom>
                  <a:noFill/>
                  <a:ln w="36000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ja-JP" altLang="en-US" sz="1050">
                      <a:latin typeface="Arial" charset="0"/>
                    </a:endParaRPr>
                  </a:p>
                </p:txBody>
              </p:sp>
            </p:grpSp>
            <p:sp>
              <p:nvSpPr>
                <p:cNvPr id="61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3119" y="2987"/>
                  <a:ext cx="453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hangingPunct="0">
                    <a:lnSpc>
                      <a:spcPct val="94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tabLst>
                      <a:tab pos="723900" algn="l"/>
                    </a:tabLst>
                    <a:defRPr/>
                  </a:pPr>
                  <a:r>
                    <a:rPr kumimoji="0" lang="en-GB" altLang="ja-JP" sz="1050" b="1" dirty="0">
                      <a:solidFill>
                        <a:srgbClr val="000080"/>
                      </a:solidFill>
                      <a:latin typeface="Times New Roman" pitchFamily="18" charset="0"/>
                    </a:rPr>
                    <a:t>B vertex</a:t>
                  </a:r>
                </a:p>
              </p:txBody>
            </p:sp>
            <p:sp>
              <p:nvSpPr>
                <p:cNvPr id="62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3560" y="2659"/>
                  <a:ext cx="52" cy="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hangingPunct="0">
                    <a:lnSpc>
                      <a:spcPct val="108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defRPr/>
                  </a:pPr>
                  <a:r>
                    <a:rPr kumimoji="0" lang="en-GB" altLang="ja-JP" sz="1050">
                      <a:solidFill>
                        <a:srgbClr val="008000"/>
                      </a:solidFill>
                      <a:latin typeface="Symbol" pitchFamily="18" charset="2"/>
                    </a:rPr>
                    <a:t>g</a:t>
                  </a:r>
                </a:p>
              </p:txBody>
            </p:sp>
            <p:sp>
              <p:nvSpPr>
                <p:cNvPr id="63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459" y="3509"/>
                  <a:ext cx="54" cy="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hangingPunct="0">
                    <a:lnSpc>
                      <a:spcPct val="108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defRPr/>
                  </a:pPr>
                  <a:r>
                    <a:rPr kumimoji="0" lang="en-GB" altLang="ja-JP" sz="1050">
                      <a:solidFill>
                        <a:srgbClr val="008000"/>
                      </a:solidFill>
                      <a:latin typeface="Symbol" pitchFamily="18" charset="2"/>
                    </a:rPr>
                    <a:t>g</a:t>
                  </a:r>
                </a:p>
              </p:txBody>
            </p:sp>
            <p:sp>
              <p:nvSpPr>
                <p:cNvPr id="64" name="Line 53"/>
                <p:cNvSpPr>
                  <a:spLocks noChangeShapeType="1"/>
                </p:cNvSpPr>
                <p:nvPr/>
              </p:nvSpPr>
              <p:spPr bwMode="auto">
                <a:xfrm>
                  <a:off x="3897" y="2675"/>
                  <a:ext cx="162" cy="302"/>
                </a:xfrm>
                <a:prstGeom prst="line">
                  <a:avLst/>
                </a:prstGeom>
                <a:noFill/>
                <a:ln w="38100">
                  <a:solidFill>
                    <a:srgbClr val="800000"/>
                  </a:solidFill>
                  <a:miter lim="800000"/>
                  <a:headEnd/>
                  <a:tailEnd type="triangl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</a:endParaRPr>
                </a:p>
              </p:txBody>
            </p:sp>
            <p:sp>
              <p:nvSpPr>
                <p:cNvPr id="65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3560" y="2840"/>
                  <a:ext cx="226" cy="429"/>
                </a:xfrm>
                <a:prstGeom prst="line">
                  <a:avLst/>
                </a:prstGeom>
                <a:noFill/>
                <a:ln w="36000">
                  <a:solidFill>
                    <a:srgbClr val="008000"/>
                  </a:solidFill>
                  <a:prstDash val="sysDot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</a:endParaRPr>
                </a:p>
              </p:txBody>
            </p:sp>
            <p:sp>
              <p:nvSpPr>
                <p:cNvPr id="66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3697" y="2592"/>
                  <a:ext cx="52" cy="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hangingPunct="0">
                    <a:lnSpc>
                      <a:spcPct val="108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defRPr/>
                  </a:pPr>
                  <a:r>
                    <a:rPr kumimoji="0" lang="en-GB" altLang="ja-JP" sz="1050">
                      <a:solidFill>
                        <a:srgbClr val="008000"/>
                      </a:solidFill>
                      <a:latin typeface="Symbol" pitchFamily="18" charset="2"/>
                    </a:rPr>
                    <a:t>g</a:t>
                  </a:r>
                </a:p>
              </p:txBody>
            </p:sp>
          </p:grpSp>
          <p:sp>
            <p:nvSpPr>
              <p:cNvPr id="42" name="Text Box 56"/>
              <p:cNvSpPr txBox="1">
                <a:spLocks noChangeArrowheads="1"/>
              </p:cNvSpPr>
              <p:nvPr/>
            </p:nvSpPr>
            <p:spPr bwMode="auto">
              <a:xfrm>
                <a:off x="5714999" y="3581400"/>
                <a:ext cx="2341842" cy="523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 smtClean="0"/>
                  <a:t>B decay point reconstruction </a:t>
                </a:r>
              </a:p>
              <a:p>
                <a:r>
                  <a:rPr lang="en-US" altLang="ja-JP" sz="1400" dirty="0" smtClean="0"/>
                  <a:t>with K</a:t>
                </a:r>
                <a:r>
                  <a:rPr lang="en-US" altLang="ja-JP" sz="1400" baseline="-25000" dirty="0" smtClean="0"/>
                  <a:t>S</a:t>
                </a:r>
                <a:r>
                  <a:rPr lang="en-US" altLang="ja-JP" sz="1400" dirty="0" smtClean="0"/>
                  <a:t> trajectory</a:t>
                </a:r>
                <a:endParaRPr lang="ja-JP" altLang="en-US" sz="1400" dirty="0"/>
              </a:p>
            </p:txBody>
          </p:sp>
        </p:grpSp>
        <p:sp>
          <p:nvSpPr>
            <p:cNvPr id="69" name="テキスト ボックス 68"/>
            <p:cNvSpPr txBox="1"/>
            <p:nvPr/>
          </p:nvSpPr>
          <p:spPr>
            <a:xfrm>
              <a:off x="3995936" y="5877272"/>
              <a:ext cx="187220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FF0000"/>
                  </a:solidFill>
                  <a:latin typeface="Arial Black" pitchFamily="34" charset="0"/>
                </a:rPr>
                <a:t>Larger radial coverage of SVD</a:t>
              </a:r>
            </a:p>
          </p:txBody>
        </p:sp>
        <p:cxnSp>
          <p:nvCxnSpPr>
            <p:cNvPr id="70" name="直線矢印コネクタ 69"/>
            <p:cNvCxnSpPr>
              <a:stCxn id="69" idx="0"/>
            </p:cNvCxnSpPr>
            <p:nvPr/>
          </p:nvCxnSpPr>
          <p:spPr>
            <a:xfrm rot="5400000" flipH="1" flipV="1">
              <a:off x="4896036" y="5481228"/>
              <a:ext cx="432048" cy="3600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正方形/長方形 30"/>
          <p:cNvSpPr/>
          <p:nvPr/>
        </p:nvSpPr>
        <p:spPr>
          <a:xfrm>
            <a:off x="1115616" y="796780"/>
            <a:ext cx="6984776" cy="315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47" name="正方形/長方形 46"/>
          <p:cNvSpPr/>
          <p:nvPr/>
        </p:nvSpPr>
        <p:spPr>
          <a:xfrm>
            <a:off x="1043608" y="764704"/>
            <a:ext cx="499740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Significant improvement in IP resolution!</a:t>
            </a:r>
            <a:endParaRPr lang="ja-JP" altLang="en-US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15587" y="3611051"/>
            <a:ext cx="14817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b="1" i="1" dirty="0" err="1" smtClean="0">
                <a:solidFill>
                  <a:srgbClr val="000000"/>
                </a:solidFill>
                <a:cs typeface="Arial" pitchFamily="34" charset="0"/>
              </a:rPr>
              <a:t>p</a:t>
            </a:r>
            <a:r>
              <a:rPr lang="en-US" altLang="ja-JP" sz="1400" b="1" i="1" dirty="0" err="1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altLang="ja-JP" sz="1400" b="1" i="1" dirty="0" err="1" smtClean="0">
                <a:solidFill>
                  <a:srgbClr val="000000"/>
                </a:solidFill>
                <a:cs typeface="Arial" pitchFamily="34" charset="0"/>
              </a:rPr>
              <a:t>sin</a:t>
            </a:r>
            <a:r>
              <a:rPr lang="en-US" altLang="ja-JP" sz="1400" b="1" i="1" dirty="0" smtClean="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ja-JP" sz="1400" b="1" i="1" dirty="0" smtClean="0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 altLang="ja-JP" sz="1400" b="1" i="1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r>
              <a:rPr lang="en-US" altLang="ja-JP" sz="1050" b="1" baseline="30000" dirty="0" smtClean="0">
                <a:solidFill>
                  <a:srgbClr val="000000"/>
                </a:solidFill>
              </a:rPr>
              <a:t>3/2</a:t>
            </a:r>
            <a:r>
              <a:rPr lang="en-US" altLang="ja-JP" sz="1050" b="1" dirty="0" smtClean="0">
                <a:solidFill>
                  <a:srgbClr val="000000"/>
                </a:solidFill>
              </a:rPr>
              <a:t> </a:t>
            </a:r>
            <a:r>
              <a:rPr lang="en-US" altLang="ja-JP" sz="1400" b="1" dirty="0" smtClean="0">
                <a:solidFill>
                  <a:srgbClr val="000000"/>
                </a:solidFill>
              </a:rPr>
              <a:t>[</a:t>
            </a:r>
            <a:r>
              <a:rPr lang="en-US" altLang="ja-JP" sz="1400" b="1" dirty="0" err="1" smtClean="0">
                <a:solidFill>
                  <a:srgbClr val="000000"/>
                </a:solidFill>
              </a:rPr>
              <a:t>GeV</a:t>
            </a:r>
            <a:r>
              <a:rPr lang="en-US" altLang="ja-JP" sz="1400" b="1" dirty="0" smtClean="0">
                <a:solidFill>
                  <a:srgbClr val="000000"/>
                </a:solidFill>
              </a:rPr>
              <a:t>/c]</a:t>
            </a:r>
            <a:endParaRPr lang="ja-JP" altLang="en-US" sz="1400" b="1" dirty="0">
              <a:solidFill>
                <a:srgbClr val="000000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 rot="16200000">
            <a:off x="997956" y="1805258"/>
            <a:ext cx="7986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altLang="ja-JP" b="1" i="1" dirty="0" smtClean="0">
                <a:solidFill>
                  <a:srgbClr val="000000"/>
                </a:solidFill>
                <a:cs typeface="Arial" pitchFamily="34" charset="0"/>
              </a:rPr>
              <a:t>[</a:t>
            </a:r>
            <a:r>
              <a:rPr lang="en-US" altLang="ja-JP" b="1" i="1" dirty="0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ja-JP" b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altLang="ja-JP" b="1" i="1" dirty="0" smtClean="0">
                <a:solidFill>
                  <a:srgbClr val="000000"/>
                </a:solidFill>
                <a:cs typeface="Arial" pitchFamily="34" charset="0"/>
              </a:rPr>
              <a:t>]</a:t>
            </a:r>
            <a:endParaRPr lang="ja-JP" altLang="en-US" b="1" dirty="0">
              <a:solidFill>
                <a:srgbClr val="0000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432780" y="3611051"/>
            <a:ext cx="149534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b="1" i="1" dirty="0" err="1" smtClean="0">
                <a:solidFill>
                  <a:srgbClr val="000000"/>
                </a:solidFill>
                <a:cs typeface="Arial" pitchFamily="34" charset="0"/>
              </a:rPr>
              <a:t>p</a:t>
            </a:r>
            <a:r>
              <a:rPr lang="en-US" altLang="ja-JP" sz="1400" b="1" i="1" dirty="0" err="1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altLang="ja-JP" sz="1400" b="1" i="1" dirty="0" err="1" smtClean="0">
                <a:solidFill>
                  <a:srgbClr val="000000"/>
                </a:solidFill>
                <a:cs typeface="Arial" pitchFamily="34" charset="0"/>
              </a:rPr>
              <a:t>sin</a:t>
            </a:r>
            <a:r>
              <a:rPr lang="en-US" altLang="ja-JP" sz="1400" b="1" i="1" dirty="0" smtClean="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ja-JP" sz="1400" b="1" i="1" dirty="0" smtClean="0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 altLang="ja-JP" sz="1400" b="1" i="1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r>
              <a:rPr lang="en-US" altLang="ja-JP" sz="1050" b="1" baseline="30000" dirty="0" smtClean="0">
                <a:solidFill>
                  <a:srgbClr val="000000"/>
                </a:solidFill>
              </a:rPr>
              <a:t>5/2</a:t>
            </a:r>
            <a:r>
              <a:rPr lang="en-US" altLang="ja-JP" sz="1050" b="1" dirty="0" smtClean="0">
                <a:solidFill>
                  <a:srgbClr val="000000"/>
                </a:solidFill>
              </a:rPr>
              <a:t> </a:t>
            </a:r>
            <a:r>
              <a:rPr lang="en-US" altLang="ja-JP" sz="1400" b="1" dirty="0" smtClean="0">
                <a:solidFill>
                  <a:srgbClr val="000000"/>
                </a:solidFill>
              </a:rPr>
              <a:t>[</a:t>
            </a:r>
            <a:r>
              <a:rPr lang="en-US" altLang="ja-JP" sz="1400" b="1" dirty="0" err="1" smtClean="0">
                <a:solidFill>
                  <a:srgbClr val="000000"/>
                </a:solidFill>
              </a:rPr>
              <a:t>GeV</a:t>
            </a:r>
            <a:r>
              <a:rPr lang="en-US" altLang="ja-JP" sz="1400" b="1" dirty="0" smtClean="0">
                <a:solidFill>
                  <a:srgbClr val="000000"/>
                </a:solidFill>
              </a:rPr>
              <a:t>/c]</a:t>
            </a:r>
            <a:endParaRPr lang="ja-JP" altLang="en-US" sz="1400" b="1" dirty="0">
              <a:solidFill>
                <a:srgbClr val="000000"/>
              </a:solidFill>
            </a:endParaRPr>
          </a:p>
        </p:txBody>
      </p:sp>
      <p:sp>
        <p:nvSpPr>
          <p:cNvPr id="51" name="正方形/長方形 50"/>
          <p:cNvSpPr/>
          <p:nvPr/>
        </p:nvSpPr>
        <p:spPr bwMode="auto">
          <a:xfrm>
            <a:off x="6901369" y="2569399"/>
            <a:ext cx="710737" cy="3385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600" smtClean="0">
              <a:solidFill>
                <a:srgbClr val="000000"/>
              </a:solidFill>
            </a:endParaRPr>
          </a:p>
        </p:txBody>
      </p:sp>
      <p:sp>
        <p:nvSpPr>
          <p:cNvPr id="77" name="タイトル 7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Expected performance</a:t>
            </a:r>
            <a:endParaRPr kumimoji="1" lang="ja-JP" altLang="en-US" dirty="0"/>
          </a:p>
        </p:txBody>
      </p:sp>
      <p:sp>
        <p:nvSpPr>
          <p:cNvPr id="30" name="スライド番号プレースホルダ 2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971600" y="4149080"/>
            <a:ext cx="499740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Significant improvement in </a:t>
            </a:r>
            <a:r>
              <a:rPr lang="en-US" altLang="ja-JP" b="1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pitchFamily="18" charset="2"/>
              </a:rPr>
              <a:t>d</a:t>
            </a:r>
            <a:r>
              <a:rPr lang="en-US" altLang="ja-JP" b="1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</a:t>
            </a:r>
            <a:r>
              <a:rPr lang="en-US" altLang="ja-JP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(K</a:t>
            </a:r>
            <a:r>
              <a:rPr lang="en-US" altLang="ja-JP" b="1" baseline="-2500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</a:t>
            </a:r>
            <a:r>
              <a:rPr lang="en-US" altLang="ja-JP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pitchFamily="18" charset="2"/>
              </a:rPr>
              <a:t>p</a:t>
            </a:r>
            <a:r>
              <a:rPr lang="en-US" altLang="ja-JP" b="1" baseline="3000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pitchFamily="18" charset="2"/>
              </a:rPr>
              <a:t>0</a:t>
            </a:r>
            <a:r>
              <a:rPr lang="en-US" altLang="ja-JP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pitchFamily="18" charset="2"/>
              </a:rPr>
              <a:t>g</a:t>
            </a:r>
            <a:r>
              <a:rPr lang="en-US" altLang="ja-JP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endParaRPr lang="ja-JP" altLang="en-US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1196752"/>
            <a:ext cx="3269524" cy="227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196752"/>
            <a:ext cx="330664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グループ化 27"/>
          <p:cNvGrpSpPr/>
          <p:nvPr/>
        </p:nvGrpSpPr>
        <p:grpSpPr>
          <a:xfrm>
            <a:off x="3131840" y="1484788"/>
            <a:ext cx="1865344" cy="717531"/>
            <a:chOff x="364984" y="5492878"/>
            <a:chExt cx="2399862" cy="923141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364984" y="5492878"/>
              <a:ext cx="2009139" cy="67315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FF0000"/>
                  </a:solidFill>
                  <a:latin typeface="Arial Black" pitchFamily="34" charset="0"/>
                </a:rPr>
                <a:t>Less Coulomb</a:t>
              </a:r>
            </a:p>
            <a:p>
              <a:r>
                <a:rPr lang="en-US" altLang="ja-JP" sz="1400" dirty="0" smtClean="0">
                  <a:solidFill>
                    <a:srgbClr val="FF0000"/>
                  </a:solidFill>
                  <a:latin typeface="Arial Black" pitchFamily="34" charset="0"/>
                </a:rPr>
                <a:t>scatterings</a:t>
              </a:r>
              <a:endParaRPr lang="ja-JP" altLang="en-US" sz="1400" dirty="0">
                <a:solidFill>
                  <a:srgbClr val="FF0000"/>
                </a:solidFill>
                <a:latin typeface="Arial Black" pitchFamily="34" charset="0"/>
              </a:endParaRPr>
            </a:p>
          </p:txBody>
        </p:sp>
        <p:cxnSp>
          <p:nvCxnSpPr>
            <p:cNvPr id="17" name="直線矢印コネクタ 16"/>
            <p:cNvCxnSpPr>
              <a:stCxn id="16" idx="2"/>
            </p:cNvCxnSpPr>
            <p:nvPr/>
          </p:nvCxnSpPr>
          <p:spPr>
            <a:xfrm rot="16200000" flipH="1">
              <a:off x="1942203" y="5593376"/>
              <a:ext cx="249993" cy="139529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テキスト ボックス 14"/>
          <p:cNvSpPr txBox="1"/>
          <p:nvPr/>
        </p:nvSpPr>
        <p:spPr>
          <a:xfrm>
            <a:off x="6516216" y="1268760"/>
            <a:ext cx="21506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  <a:latin typeface="Arial Black" pitchFamily="34" charset="0"/>
              </a:rPr>
              <a:t>Pixel detector close</a:t>
            </a:r>
          </a:p>
          <a:p>
            <a:r>
              <a:rPr lang="en-US" altLang="ja-JP" sz="1400" dirty="0" smtClean="0">
                <a:solidFill>
                  <a:srgbClr val="FF0000"/>
                </a:solidFill>
                <a:latin typeface="Arial Black" pitchFamily="34" charset="0"/>
              </a:rPr>
              <a:t>to the beam pipe</a:t>
            </a:r>
            <a:endParaRPr lang="ja-JP" altLang="en-US" sz="1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38" name="直線矢印コネクタ 37"/>
          <p:cNvCxnSpPr>
            <a:stCxn id="15" idx="2"/>
          </p:cNvCxnSpPr>
          <p:nvPr/>
        </p:nvCxnSpPr>
        <p:spPr>
          <a:xfrm rot="5400000">
            <a:off x="7063460" y="2252848"/>
            <a:ext cx="988948" cy="67212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 rot="16200000">
            <a:off x="4429365" y="1555410"/>
            <a:ext cx="7986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altLang="ja-JP" b="1" i="1" dirty="0" smtClean="0">
                <a:solidFill>
                  <a:srgbClr val="000000"/>
                </a:solidFill>
                <a:cs typeface="Arial" pitchFamily="34" charset="0"/>
              </a:rPr>
              <a:t>[</a:t>
            </a:r>
            <a:r>
              <a:rPr lang="en-US" altLang="ja-JP" b="1" i="1" dirty="0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ja-JP" b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altLang="ja-JP" b="1" i="1" dirty="0" smtClean="0">
                <a:solidFill>
                  <a:srgbClr val="000000"/>
                </a:solidFill>
                <a:cs typeface="Arial" pitchFamily="34" charset="0"/>
              </a:rPr>
              <a:t>]</a:t>
            </a:r>
            <a:endParaRPr lang="ja-JP" altLang="en-US" b="1" dirty="0">
              <a:solidFill>
                <a:srgbClr val="00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56825" y="1484784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 smtClean="0">
                <a:solidFill>
                  <a:srgbClr val="FF33CC"/>
                </a:solidFill>
                <a:latin typeface="Arial Black" pitchFamily="34" charset="0"/>
              </a:rPr>
              <a:t>Belle</a:t>
            </a:r>
            <a:endParaRPr lang="ja-JP" altLang="en-US" sz="1600" i="1" dirty="0">
              <a:solidFill>
                <a:srgbClr val="FF33CC"/>
              </a:solidFill>
              <a:latin typeface="Arial Black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253034" y="1844824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i="1" dirty="0" smtClean="0">
                <a:solidFill>
                  <a:srgbClr val="FF0000"/>
                </a:solidFill>
                <a:latin typeface="Arial Black" pitchFamily="34" charset="0"/>
              </a:rPr>
              <a:t>Belle</a:t>
            </a:r>
            <a:r>
              <a:rPr lang="ja-JP" altLang="en-US" sz="1200" i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altLang="ja-JP" sz="1200" i="1" dirty="0" smtClean="0">
                <a:solidFill>
                  <a:srgbClr val="FF0000"/>
                </a:solidFill>
                <a:latin typeface="Arial Black" pitchFamily="34" charset="0"/>
              </a:rPr>
              <a:t>II’</a:t>
            </a:r>
            <a:endParaRPr lang="ja-JP" altLang="en-US" sz="1200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5243619" y="2082334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 smtClean="0">
                <a:solidFill>
                  <a:srgbClr val="3366FF"/>
                </a:solidFill>
                <a:latin typeface="Arial Black" pitchFamily="34" charset="0"/>
              </a:rPr>
              <a:t>Belle</a:t>
            </a:r>
            <a:r>
              <a:rPr lang="ja-JP" altLang="en-US" sz="1600" i="1" dirty="0" smtClean="0">
                <a:solidFill>
                  <a:srgbClr val="3366FF"/>
                </a:solidFill>
                <a:latin typeface="Arial Black" pitchFamily="34" charset="0"/>
              </a:rPr>
              <a:t> </a:t>
            </a:r>
            <a:r>
              <a:rPr lang="en-US" altLang="ja-JP" sz="1600" i="1" dirty="0" smtClean="0">
                <a:solidFill>
                  <a:srgbClr val="3366FF"/>
                </a:solidFill>
                <a:latin typeface="Arial Black" pitchFamily="34" charset="0"/>
              </a:rPr>
              <a:t>II</a:t>
            </a:r>
            <a:endParaRPr lang="ja-JP" altLang="en-US" sz="1600" i="1" dirty="0">
              <a:solidFill>
                <a:srgbClr val="3366FF"/>
              </a:solidFill>
              <a:latin typeface="Arial Black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34298" y="3388944"/>
            <a:ext cx="5261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  <a:latin typeface="Arial Black" pitchFamily="34" charset="0"/>
              </a:rPr>
              <a:t>1.0</a:t>
            </a:r>
            <a:endParaRPr lang="ja-JP" altLang="en-US" sz="16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47864" y="3388944"/>
            <a:ext cx="5261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  <a:latin typeface="Arial Black" pitchFamily="34" charset="0"/>
              </a:rPr>
              <a:t>2.0</a:t>
            </a:r>
            <a:endParaRPr lang="ja-JP" altLang="en-US" sz="16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46822" y="3388944"/>
            <a:ext cx="3209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  <a:latin typeface="Arial Black" pitchFamily="34" charset="0"/>
              </a:rPr>
              <a:t>0</a:t>
            </a:r>
            <a:endParaRPr lang="ja-JP" altLang="en-US" sz="16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580112" y="3388944"/>
            <a:ext cx="5261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  <a:latin typeface="Arial Black" pitchFamily="34" charset="0"/>
              </a:rPr>
              <a:t>1.0</a:t>
            </a:r>
            <a:endParaRPr lang="ja-JP" altLang="en-US" sz="16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372200" y="3388944"/>
            <a:ext cx="5261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  <a:latin typeface="Arial Black" pitchFamily="34" charset="0"/>
              </a:rPr>
              <a:t>2.0</a:t>
            </a:r>
            <a:endParaRPr lang="ja-JP" altLang="en-US" sz="16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899150" y="3388944"/>
            <a:ext cx="3209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  <a:latin typeface="Arial Black" pitchFamily="34" charset="0"/>
              </a:rPr>
              <a:t>0</a:t>
            </a:r>
            <a:endParaRPr lang="ja-JP" altLang="en-US" sz="1600" dirty="0">
              <a:solidFill>
                <a:srgbClr val="000000"/>
              </a:solidFill>
              <a:latin typeface="Arial Black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092280" y="332656"/>
          <a:ext cx="1610274" cy="603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" name="Equation" r:id="rId7" imgW="1117600" imgH="419100" progId="">
                  <p:embed/>
                </p:oleObj>
              </mc:Choice>
              <mc:Fallback>
                <p:oleObj name="Equation" r:id="rId7" imgW="1117600" imgH="419100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280" y="332656"/>
                        <a:ext cx="1610274" cy="6038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4627989" y="2946430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 smtClean="0">
                <a:solidFill>
                  <a:srgbClr val="3366FF"/>
                </a:solidFill>
                <a:latin typeface="Arial Black" pitchFamily="34" charset="0"/>
              </a:rPr>
              <a:t>10</a:t>
            </a:r>
            <a:r>
              <a:rPr lang="en-US" altLang="ja-JP" sz="1600" i="1" dirty="0" smtClean="0">
                <a:solidFill>
                  <a:srgbClr val="3366FF"/>
                </a:solidFill>
                <a:latin typeface="Symbol" pitchFamily="18" charset="2"/>
              </a:rPr>
              <a:t>m</a:t>
            </a:r>
            <a:r>
              <a:rPr lang="en-US" altLang="ja-JP" sz="1600" i="1" dirty="0" smtClean="0">
                <a:solidFill>
                  <a:srgbClr val="3366FF"/>
                </a:solidFill>
                <a:cs typeface="Arial" pitchFamily="34" charset="0"/>
              </a:rPr>
              <a:t>m</a:t>
            </a:r>
            <a:endParaRPr lang="ja-JP" altLang="en-US" sz="1600" i="1" dirty="0">
              <a:solidFill>
                <a:srgbClr val="3366FF"/>
              </a:solidFill>
              <a:cs typeface="Arial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27989" y="2724324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 smtClean="0">
                <a:solidFill>
                  <a:srgbClr val="FF33CC"/>
                </a:solidFill>
                <a:latin typeface="Arial Black" pitchFamily="34" charset="0"/>
              </a:rPr>
              <a:t>20</a:t>
            </a:r>
            <a:r>
              <a:rPr lang="en-US" altLang="ja-JP" sz="1600" i="1" dirty="0" smtClean="0">
                <a:solidFill>
                  <a:srgbClr val="FF33CC"/>
                </a:solidFill>
                <a:latin typeface="Symbol" pitchFamily="18" charset="2"/>
              </a:rPr>
              <a:t>m</a:t>
            </a:r>
            <a:r>
              <a:rPr lang="en-US" altLang="ja-JP" sz="1600" i="1" dirty="0" smtClean="0">
                <a:solidFill>
                  <a:srgbClr val="FF33CC"/>
                </a:solidFill>
                <a:cs typeface="Arial" pitchFamily="34" charset="0"/>
              </a:rPr>
              <a:t>m</a:t>
            </a:r>
            <a:endParaRPr lang="ja-JP" altLang="en-US" sz="1600" i="1" dirty="0">
              <a:solidFill>
                <a:srgbClr val="FF33CC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73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825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00808"/>
            <a:ext cx="3419614" cy="10269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0826" name="Picture 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052736"/>
            <a:ext cx="2946404" cy="7768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581539" y="116285"/>
            <a:ext cx="4562461" cy="1224483"/>
            <a:chOff x="1657" y="-1698"/>
            <a:chExt cx="4088" cy="1097"/>
          </a:xfrm>
        </p:grpSpPr>
        <p:pic>
          <p:nvPicPr>
            <p:cNvPr id="160831" name="Picture 11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57" y="-1698"/>
              <a:ext cx="4088" cy="10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857" y="-1677"/>
              <a:ext cx="3824" cy="835"/>
              <a:chOff x="1857" y="-1677"/>
              <a:chExt cx="3824" cy="835"/>
            </a:xfrm>
          </p:grpSpPr>
          <p:sp>
            <p:nvSpPr>
              <p:cNvPr id="160833" name="Rectangle 13"/>
              <p:cNvSpPr>
                <a:spLocks/>
              </p:cNvSpPr>
              <p:nvPr/>
            </p:nvSpPr>
            <p:spPr bwMode="auto">
              <a:xfrm>
                <a:off x="1857" y="-1677"/>
                <a:ext cx="3824" cy="56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r>
                  <a:rPr lang="en-US" altLang="ja-JP" sz="1700" dirty="0">
                    <a:solidFill>
                      <a:srgbClr val="DD2067"/>
                    </a:solidFill>
                    <a:latin typeface="Optima" pitchFamily="-109" charset="0"/>
                    <a:sym typeface="Optima" pitchFamily="-109" charset="0"/>
                  </a:rPr>
                  <a:t>longer lever arm</a:t>
                </a:r>
              </a:p>
              <a:p>
                <a:r>
                  <a:rPr lang="en-US" altLang="ja-JP" sz="1700" dirty="0">
                    <a:latin typeface="Optima" pitchFamily="-109" charset="0"/>
                    <a:sym typeface="Optima" pitchFamily="-109" charset="0"/>
                  </a:rPr>
                  <a:t>improve resolution of momentum and </a:t>
                </a:r>
                <a:r>
                  <a:rPr lang="en-US" altLang="ja-JP" sz="1700" dirty="0" err="1">
                    <a:latin typeface="Optima" pitchFamily="-109" charset="0"/>
                    <a:sym typeface="Optima" pitchFamily="-109" charset="0"/>
                  </a:rPr>
                  <a:t>dE</a:t>
                </a:r>
                <a:r>
                  <a:rPr lang="en-US" altLang="ja-JP" sz="1700" dirty="0">
                    <a:latin typeface="Optima" pitchFamily="-109" charset="0"/>
                    <a:sym typeface="Optima" pitchFamily="-109" charset="0"/>
                  </a:rPr>
                  <a:t>/</a:t>
                </a:r>
                <a:r>
                  <a:rPr lang="en-US" altLang="ja-JP" sz="1700" dirty="0" err="1">
                    <a:latin typeface="Optima" pitchFamily="-109" charset="0"/>
                    <a:sym typeface="Optima" pitchFamily="-109" charset="0"/>
                  </a:rPr>
                  <a:t>dx</a:t>
                </a:r>
                <a:endParaRPr lang="en-US" altLang="ja-JP" sz="1700" dirty="0">
                  <a:latin typeface="Optima" pitchFamily="-109" charset="0"/>
                  <a:sym typeface="Optima" pitchFamily="-109" charset="0"/>
                </a:endParaRPr>
              </a:p>
            </p:txBody>
          </p:sp>
          <p:grpSp>
            <p:nvGrpSpPr>
              <p:cNvPr id="4" name="Group 14"/>
              <p:cNvGrpSpPr>
                <a:grpSpLocks/>
              </p:cNvGrpSpPr>
              <p:nvPr/>
            </p:nvGrpSpPr>
            <p:grpSpPr bwMode="auto">
              <a:xfrm>
                <a:off x="2173" y="-1182"/>
                <a:ext cx="1721" cy="340"/>
                <a:chOff x="1743" y="-1754"/>
                <a:chExt cx="1721" cy="340"/>
              </a:xfrm>
            </p:grpSpPr>
            <p:pic>
              <p:nvPicPr>
                <p:cNvPr id="160835" name="Picture 15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743" y="-1754"/>
                  <a:ext cx="1721" cy="15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60836" name="Picture 16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1743" y="-1574"/>
                  <a:ext cx="1721" cy="1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5" name="グループ化 36"/>
          <p:cNvGrpSpPr/>
          <p:nvPr/>
        </p:nvGrpSpPr>
        <p:grpSpPr>
          <a:xfrm>
            <a:off x="35496" y="764704"/>
            <a:ext cx="4536504" cy="3092450"/>
            <a:chOff x="6516217" y="836712"/>
            <a:chExt cx="4536504" cy="3092450"/>
          </a:xfrm>
        </p:grpSpPr>
        <p:pic>
          <p:nvPicPr>
            <p:cNvPr id="160837" name="Picture 5"/>
            <p:cNvPicPr>
              <a:picLocks noChangeArrowheads="1"/>
            </p:cNvPicPr>
            <p:nvPr/>
          </p:nvPicPr>
          <p:blipFill>
            <a:blip r:embed="rId8" cstate="print"/>
            <a:srcRect l="27039" t="22565" r="28381" b="33943"/>
            <a:stretch>
              <a:fillRect/>
            </a:stretch>
          </p:blipFill>
          <p:spPr bwMode="auto">
            <a:xfrm>
              <a:off x="6516217" y="836712"/>
              <a:ext cx="4536504" cy="30924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6" name="グループ化 35"/>
            <p:cNvGrpSpPr/>
            <p:nvPr/>
          </p:nvGrpSpPr>
          <p:grpSpPr>
            <a:xfrm>
              <a:off x="7235630" y="1484784"/>
              <a:ext cx="2963290" cy="2376264"/>
              <a:chOff x="4501344" y="1390203"/>
              <a:chExt cx="3609344" cy="2894335"/>
            </a:xfrm>
          </p:grpSpPr>
          <p:sp>
            <p:nvSpPr>
              <p:cNvPr id="160821" name="Freeform 2"/>
              <p:cNvSpPr>
                <a:spLocks/>
              </p:cNvSpPr>
              <p:nvPr/>
            </p:nvSpPr>
            <p:spPr bwMode="auto">
              <a:xfrm>
                <a:off x="4628575" y="3160514"/>
                <a:ext cx="3467604" cy="1124024"/>
              </a:xfrm>
              <a:custGeom>
                <a:avLst/>
                <a:gdLst>
                  <a:gd name="T0" fmla="*/ 11668 w 21600"/>
                  <a:gd name="T1" fmla="*/ 0 h 21600"/>
                  <a:gd name="T2" fmla="*/ 4277 w 21600"/>
                  <a:gd name="T3" fmla="*/ 0 h 21600"/>
                  <a:gd name="T4" fmla="*/ 1975 w 21600"/>
                  <a:gd name="T5" fmla="*/ 4708 h 21600"/>
                  <a:gd name="T6" fmla="*/ 748 w 21600"/>
                  <a:gd name="T7" fmla="*/ 4985 h 21600"/>
                  <a:gd name="T8" fmla="*/ 329 w 21600"/>
                  <a:gd name="T9" fmla="*/ 7477 h 21600"/>
                  <a:gd name="T10" fmla="*/ 0 w 21600"/>
                  <a:gd name="T11" fmla="*/ 10431 h 21600"/>
                  <a:gd name="T12" fmla="*/ 0 w 21600"/>
                  <a:gd name="T13" fmla="*/ 12923 h 21600"/>
                  <a:gd name="T14" fmla="*/ 60 w 21600"/>
                  <a:gd name="T15" fmla="*/ 16246 h 21600"/>
                  <a:gd name="T16" fmla="*/ 419 w 21600"/>
                  <a:gd name="T17" fmla="*/ 19385 h 21600"/>
                  <a:gd name="T18" fmla="*/ 838 w 21600"/>
                  <a:gd name="T19" fmla="*/ 21600 h 21600"/>
                  <a:gd name="T20" fmla="*/ 20852 w 21600"/>
                  <a:gd name="T21" fmla="*/ 21600 h 21600"/>
                  <a:gd name="T22" fmla="*/ 21361 w 21600"/>
                  <a:gd name="T23" fmla="*/ 17631 h 21600"/>
                  <a:gd name="T24" fmla="*/ 21600 w 21600"/>
                  <a:gd name="T25" fmla="*/ 14400 h 21600"/>
                  <a:gd name="T26" fmla="*/ 21540 w 21600"/>
                  <a:gd name="T27" fmla="*/ 11354 h 21600"/>
                  <a:gd name="T28" fmla="*/ 21391 w 21600"/>
                  <a:gd name="T29" fmla="*/ 9323 h 21600"/>
                  <a:gd name="T30" fmla="*/ 21091 w 21600"/>
                  <a:gd name="T31" fmla="*/ 6923 h 21600"/>
                  <a:gd name="T32" fmla="*/ 20762 w 21600"/>
                  <a:gd name="T33" fmla="*/ 4985 h 21600"/>
                  <a:gd name="T34" fmla="*/ 16873 w 21600"/>
                  <a:gd name="T35" fmla="*/ 4985 h 21600"/>
                  <a:gd name="T36" fmla="*/ 11668 w 21600"/>
                  <a:gd name="T37" fmla="*/ 0 h 21600"/>
                  <a:gd name="T38" fmla="*/ 11668 w 21600"/>
                  <a:gd name="T39" fmla="*/ 0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1600"/>
                  <a:gd name="T61" fmla="*/ 0 h 21600"/>
                  <a:gd name="T62" fmla="*/ 21600 w 21600"/>
                  <a:gd name="T63" fmla="*/ 21600 h 2160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1600" h="21600">
                    <a:moveTo>
                      <a:pt x="11668" y="0"/>
                    </a:moveTo>
                    <a:lnTo>
                      <a:pt x="4277" y="0"/>
                    </a:lnTo>
                    <a:lnTo>
                      <a:pt x="1975" y="4708"/>
                    </a:lnTo>
                    <a:lnTo>
                      <a:pt x="748" y="4985"/>
                    </a:lnTo>
                    <a:lnTo>
                      <a:pt x="329" y="7477"/>
                    </a:lnTo>
                    <a:lnTo>
                      <a:pt x="0" y="10431"/>
                    </a:lnTo>
                    <a:lnTo>
                      <a:pt x="0" y="12923"/>
                    </a:lnTo>
                    <a:lnTo>
                      <a:pt x="60" y="16246"/>
                    </a:lnTo>
                    <a:lnTo>
                      <a:pt x="419" y="19385"/>
                    </a:lnTo>
                    <a:lnTo>
                      <a:pt x="838" y="21600"/>
                    </a:lnTo>
                    <a:lnTo>
                      <a:pt x="20852" y="21600"/>
                    </a:lnTo>
                    <a:lnTo>
                      <a:pt x="21361" y="17631"/>
                    </a:lnTo>
                    <a:lnTo>
                      <a:pt x="21600" y="14400"/>
                    </a:lnTo>
                    <a:lnTo>
                      <a:pt x="21540" y="11354"/>
                    </a:lnTo>
                    <a:lnTo>
                      <a:pt x="21391" y="9323"/>
                    </a:lnTo>
                    <a:lnTo>
                      <a:pt x="21091" y="6923"/>
                    </a:lnTo>
                    <a:lnTo>
                      <a:pt x="20762" y="4985"/>
                    </a:lnTo>
                    <a:lnTo>
                      <a:pt x="16873" y="4985"/>
                    </a:lnTo>
                    <a:lnTo>
                      <a:pt x="11668" y="0"/>
                    </a:lnTo>
                    <a:close/>
                    <a:moveTo>
                      <a:pt x="11668" y="0"/>
                    </a:moveTo>
                  </a:path>
                </a:pathLst>
              </a:custGeom>
              <a:solidFill>
                <a:srgbClr val="6666FF">
                  <a:alpha val="43921"/>
                </a:srgbClr>
              </a:solidFill>
              <a:ln w="381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  <p:sp>
            <p:nvSpPr>
              <p:cNvPr id="160822" name="Freeform 3"/>
              <p:cNvSpPr>
                <a:spLocks/>
              </p:cNvSpPr>
              <p:nvPr/>
            </p:nvSpPr>
            <p:spPr bwMode="auto">
              <a:xfrm>
                <a:off x="4618530" y="1393552"/>
                <a:ext cx="3492158" cy="1393031"/>
              </a:xfrm>
              <a:custGeom>
                <a:avLst/>
                <a:gdLst>
                  <a:gd name="T0" fmla="*/ 4516 w 21600"/>
                  <a:gd name="T1" fmla="*/ 21600 h 21600"/>
                  <a:gd name="T2" fmla="*/ 1545 w 21600"/>
                  <a:gd name="T3" fmla="*/ 17354 h 21600"/>
                  <a:gd name="T4" fmla="*/ 0 w 21600"/>
                  <a:gd name="T5" fmla="*/ 0 h 21600"/>
                  <a:gd name="T6" fmla="*/ 21600 w 21600"/>
                  <a:gd name="T7" fmla="*/ 0 h 21600"/>
                  <a:gd name="T8" fmla="*/ 20352 w 21600"/>
                  <a:gd name="T9" fmla="*/ 15343 h 21600"/>
                  <a:gd name="T10" fmla="*/ 12479 w 21600"/>
                  <a:gd name="T11" fmla="*/ 21451 h 21600"/>
                  <a:gd name="T12" fmla="*/ 4516 w 21600"/>
                  <a:gd name="T13" fmla="*/ 21600 h 21600"/>
                  <a:gd name="T14" fmla="*/ 4516 w 21600"/>
                  <a:gd name="T15" fmla="*/ 2160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4516" y="21600"/>
                    </a:moveTo>
                    <a:lnTo>
                      <a:pt x="1545" y="17354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0352" y="15343"/>
                    </a:lnTo>
                    <a:lnTo>
                      <a:pt x="12479" y="21451"/>
                    </a:lnTo>
                    <a:lnTo>
                      <a:pt x="4516" y="21600"/>
                    </a:lnTo>
                    <a:close/>
                    <a:moveTo>
                      <a:pt x="4516" y="21600"/>
                    </a:moveTo>
                  </a:path>
                </a:pathLst>
              </a:custGeom>
              <a:solidFill>
                <a:srgbClr val="FF6FCF">
                  <a:alpha val="39999"/>
                </a:srgbClr>
              </a:solidFill>
              <a:ln w="381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  <p:sp>
            <p:nvSpPr>
              <p:cNvPr id="160838" name="Line 6"/>
              <p:cNvSpPr>
                <a:spLocks noChangeShapeType="1"/>
              </p:cNvSpPr>
              <p:nvPr/>
            </p:nvSpPr>
            <p:spPr bwMode="auto">
              <a:xfrm rot="10800000" flipH="1">
                <a:off x="7874084" y="1390203"/>
                <a:ext cx="200891" cy="976685"/>
              </a:xfrm>
              <a:prstGeom prst="line">
                <a:avLst/>
              </a:prstGeom>
              <a:noFill/>
              <a:ln w="63500">
                <a:solidFill>
                  <a:srgbClr val="6666FF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  <p:sp>
            <p:nvSpPr>
              <p:cNvPr id="160829" name="Freeform 18"/>
              <p:cNvSpPr>
                <a:spLocks/>
              </p:cNvSpPr>
              <p:nvPr/>
            </p:nvSpPr>
            <p:spPr bwMode="auto">
              <a:xfrm>
                <a:off x="4501344" y="1410296"/>
                <a:ext cx="732137" cy="1339453"/>
              </a:xfrm>
              <a:custGeom>
                <a:avLst/>
                <a:gdLst>
                  <a:gd name="T0" fmla="*/ 2054 w 21600"/>
                  <a:gd name="T1" fmla="*/ 0 h 21600"/>
                  <a:gd name="T2" fmla="*/ 8923 w 21600"/>
                  <a:gd name="T3" fmla="*/ 17690 h 21600"/>
                  <a:gd name="T4" fmla="*/ 21600 w 21600"/>
                  <a:gd name="T5" fmla="*/ 21600 h 21600"/>
                  <a:gd name="T6" fmla="*/ 19546 w 21600"/>
                  <a:gd name="T7" fmla="*/ 21600 h 21600"/>
                  <a:gd name="T8" fmla="*/ 6870 w 21600"/>
                  <a:gd name="T9" fmla="*/ 17729 h 21600"/>
                  <a:gd name="T10" fmla="*/ 0 w 21600"/>
                  <a:gd name="T11" fmla="*/ 77 h 21600"/>
                  <a:gd name="T12" fmla="*/ 2054 w 21600"/>
                  <a:gd name="T13" fmla="*/ 0 h 21600"/>
                  <a:gd name="T14" fmla="*/ 2054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2054" y="0"/>
                    </a:moveTo>
                    <a:lnTo>
                      <a:pt x="8923" y="17690"/>
                    </a:lnTo>
                    <a:lnTo>
                      <a:pt x="21600" y="21600"/>
                    </a:lnTo>
                    <a:lnTo>
                      <a:pt x="19546" y="21600"/>
                    </a:lnTo>
                    <a:lnTo>
                      <a:pt x="6870" y="17729"/>
                    </a:lnTo>
                    <a:lnTo>
                      <a:pt x="0" y="77"/>
                    </a:lnTo>
                    <a:lnTo>
                      <a:pt x="2054" y="0"/>
                    </a:lnTo>
                    <a:close/>
                    <a:moveTo>
                      <a:pt x="2054" y="0"/>
                    </a:moveTo>
                  </a:path>
                </a:pathLst>
              </a:custGeom>
              <a:solidFill>
                <a:srgbClr val="FF0000">
                  <a:alpha val="49803"/>
                </a:srgbClr>
              </a:solidFill>
              <a:ln w="381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</p:grpSp>
      </p:grpSp>
      <p:graphicFrame>
        <p:nvGraphicFramePr>
          <p:cNvPr id="17428" name="Group 20"/>
          <p:cNvGraphicFramePr>
            <a:graphicFrameLocks noGrp="1"/>
          </p:cNvGraphicFramePr>
          <p:nvPr/>
        </p:nvGraphicFramePr>
        <p:xfrm>
          <a:off x="179512" y="4005064"/>
          <a:ext cx="4139952" cy="2034544"/>
        </p:xfrm>
        <a:graphic>
          <a:graphicData uri="http://schemas.openxmlformats.org/drawingml/2006/table">
            <a:tbl>
              <a:tblPr/>
              <a:tblGrid>
                <a:gridCol w="1691680"/>
                <a:gridCol w="1224136"/>
                <a:gridCol w="1224136"/>
              </a:tblGrid>
              <a:tr h="1641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endParaRPr kumimoji="0" lang="ja-JP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ptima" pitchFamily="-109" charset="0"/>
                        <a:ea typeface="ヒラギノ角ゴ ProN W3" pitchFamily="-109" charset="-128"/>
                        <a:sym typeface="Optima" pitchFamily="-109" charset="0"/>
                      </a:endParaRP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Belle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Belle II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2176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inner most sense wire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r=88mm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r=168mm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2176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outer most sense wire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r=863mm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r=1111.4mm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1641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Number of layers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50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56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1641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Total sense wires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8400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14336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1641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Gas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He:C</a:t>
                      </a:r>
                      <a:r>
                        <a:rPr kumimoji="0" lang="en-US" altLang="ja-JP" sz="1200" b="0" i="0" u="none" strike="noStrike" cap="none" normalizeH="0" baseline="-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2</a:t>
                      </a:r>
                      <a:r>
                        <a:rPr kumimoji="0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H</a:t>
                      </a:r>
                      <a:r>
                        <a:rPr kumimoji="0" lang="en-US" altLang="ja-JP" sz="1200" b="0" i="0" u="none" strike="noStrike" cap="none" normalizeH="0" baseline="-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6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He:C</a:t>
                      </a:r>
                      <a:r>
                        <a:rPr kumimoji="0" lang="en-US" altLang="ja-JP" sz="1200" b="0" i="0" u="none" strike="noStrike" cap="none" normalizeH="0" baseline="-6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2</a:t>
                      </a: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H</a:t>
                      </a:r>
                      <a:r>
                        <a:rPr kumimoji="0" lang="en-US" altLang="ja-JP" sz="1200" b="0" i="0" u="none" strike="noStrike" cap="none" normalizeH="0" baseline="-6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6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1322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sense wire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W(Φ30μm)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W(Φ30μm)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1322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field wire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Al(Φ120μm)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Al(Φ120μm)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0" name="タイトル 39"/>
          <p:cNvSpPr>
            <a:spLocks noGrp="1"/>
          </p:cNvSpPr>
          <p:nvPr>
            <p:ph type="title"/>
          </p:nvPr>
        </p:nvSpPr>
        <p:spPr>
          <a:xfrm>
            <a:off x="457200" y="-24"/>
            <a:ext cx="4402832" cy="785818"/>
          </a:xfrm>
        </p:spPr>
        <p:txBody>
          <a:bodyPr/>
          <a:lstStyle/>
          <a:p>
            <a:r>
              <a:rPr kumimoji="1" lang="en-US" altLang="ja-JP" dirty="0" smtClean="0"/>
              <a:t>Central Drift Chamber</a:t>
            </a:r>
            <a:endParaRPr kumimoji="1" lang="ja-JP" altLang="en-US" dirty="0"/>
          </a:p>
        </p:txBody>
      </p:sp>
      <p:grpSp>
        <p:nvGrpSpPr>
          <p:cNvPr id="7" name="Group 94"/>
          <p:cNvGrpSpPr>
            <a:grpSpLocks/>
          </p:cNvGrpSpPr>
          <p:nvPr/>
        </p:nvGrpSpPr>
        <p:grpSpPr bwMode="auto">
          <a:xfrm>
            <a:off x="6876256" y="5373216"/>
            <a:ext cx="1934393" cy="1283642"/>
            <a:chOff x="0" y="27"/>
            <a:chExt cx="1732" cy="1150"/>
          </a:xfrm>
        </p:grpSpPr>
        <p:sp>
          <p:nvSpPr>
            <p:cNvPr id="160815" name="Rectangle 95"/>
            <p:cNvSpPr>
              <a:spLocks/>
            </p:cNvSpPr>
            <p:nvPr/>
          </p:nvSpPr>
          <p:spPr bwMode="auto">
            <a:xfrm>
              <a:off x="620" y="27"/>
              <a:ext cx="944" cy="234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700" dirty="0">
                  <a:latin typeface="Optima" pitchFamily="-109" charset="0"/>
                  <a:sym typeface="Optima" pitchFamily="-109" charset="0"/>
                </a:rPr>
                <a:t>normal cell</a:t>
              </a:r>
            </a:p>
          </p:txBody>
        </p:sp>
        <p:grpSp>
          <p:nvGrpSpPr>
            <p:cNvPr id="8" name="Group 96"/>
            <p:cNvGrpSpPr>
              <a:grpSpLocks/>
            </p:cNvGrpSpPr>
            <p:nvPr/>
          </p:nvGrpSpPr>
          <p:grpSpPr bwMode="auto">
            <a:xfrm>
              <a:off x="0" y="315"/>
              <a:ext cx="1732" cy="862"/>
              <a:chOff x="0" y="0"/>
              <a:chExt cx="1732" cy="861"/>
            </a:xfrm>
          </p:grpSpPr>
          <p:pic>
            <p:nvPicPr>
              <p:cNvPr id="160817" name="Picture 9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08" y="0"/>
                <a:ext cx="1224" cy="67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60818" name="Rectangle 98"/>
              <p:cNvSpPr>
                <a:spLocks/>
              </p:cNvSpPr>
              <p:nvPr/>
            </p:nvSpPr>
            <p:spPr bwMode="auto">
              <a:xfrm>
                <a:off x="506" y="682"/>
                <a:ext cx="712" cy="17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altLang="ja-JP" sz="1300" dirty="0">
                    <a:latin typeface="Optima" pitchFamily="-109" charset="0"/>
                    <a:sym typeface="Optima" pitchFamily="-109" charset="0"/>
                  </a:rPr>
                  <a:t>10~20 mm</a:t>
                </a:r>
              </a:p>
            </p:txBody>
          </p:sp>
          <p:sp>
            <p:nvSpPr>
              <p:cNvPr id="160819" name="Rectangle 99"/>
              <p:cNvSpPr>
                <a:spLocks/>
              </p:cNvSpPr>
              <p:nvPr/>
            </p:nvSpPr>
            <p:spPr bwMode="auto">
              <a:xfrm>
                <a:off x="0" y="242"/>
                <a:ext cx="458" cy="17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altLang="ja-JP" sz="1300" dirty="0">
                    <a:latin typeface="Optima" pitchFamily="-109" charset="0"/>
                    <a:sym typeface="Optima" pitchFamily="-109" charset="0"/>
                  </a:rPr>
                  <a:t>18 mm</a:t>
                </a:r>
              </a:p>
            </p:txBody>
          </p:sp>
          <p:sp>
            <p:nvSpPr>
              <p:cNvPr id="160820" name="Freeform 100"/>
              <p:cNvSpPr>
                <a:spLocks/>
              </p:cNvSpPr>
              <p:nvPr/>
            </p:nvSpPr>
            <p:spPr bwMode="auto">
              <a:xfrm>
                <a:off x="551" y="52"/>
                <a:ext cx="561" cy="57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21600 h 21600"/>
                  <a:gd name="T4" fmla="*/ 21600 w 21600"/>
                  <a:gd name="T5" fmla="*/ 2127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273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</p:grpSp>
      </p:grpSp>
      <p:grpSp>
        <p:nvGrpSpPr>
          <p:cNvPr id="9" name="Group 101"/>
          <p:cNvGrpSpPr>
            <a:grpSpLocks/>
          </p:cNvGrpSpPr>
          <p:nvPr/>
        </p:nvGrpSpPr>
        <p:grpSpPr bwMode="auto">
          <a:xfrm>
            <a:off x="5004048" y="5373216"/>
            <a:ext cx="1209973" cy="971103"/>
            <a:chOff x="0" y="27"/>
            <a:chExt cx="1084" cy="870"/>
          </a:xfrm>
        </p:grpSpPr>
        <p:pic>
          <p:nvPicPr>
            <p:cNvPr id="160810" name="Picture 10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20" y="344"/>
              <a:ext cx="564" cy="3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60811" name="Rectangle 103"/>
            <p:cNvSpPr>
              <a:spLocks/>
            </p:cNvSpPr>
            <p:nvPr/>
          </p:nvSpPr>
          <p:spPr bwMode="auto">
            <a:xfrm>
              <a:off x="24" y="430"/>
              <a:ext cx="458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300" dirty="0">
                  <a:latin typeface="Optima" pitchFamily="-109" charset="0"/>
                  <a:sym typeface="Optima" pitchFamily="-109" charset="0"/>
                </a:rPr>
                <a:t>10 mm</a:t>
              </a:r>
            </a:p>
          </p:txBody>
        </p:sp>
        <p:sp>
          <p:nvSpPr>
            <p:cNvPr id="160812" name="Rectangle 104"/>
            <p:cNvSpPr>
              <a:spLocks/>
            </p:cNvSpPr>
            <p:nvPr/>
          </p:nvSpPr>
          <p:spPr bwMode="auto">
            <a:xfrm>
              <a:off x="432" y="718"/>
              <a:ext cx="546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300" dirty="0">
                  <a:latin typeface="Optima" pitchFamily="-109" charset="0"/>
                  <a:sym typeface="Optima" pitchFamily="-109" charset="0"/>
                </a:rPr>
                <a:t>6~8 mm</a:t>
              </a:r>
            </a:p>
          </p:txBody>
        </p:sp>
        <p:sp>
          <p:nvSpPr>
            <p:cNvPr id="160813" name="Rectangle 105"/>
            <p:cNvSpPr>
              <a:spLocks/>
            </p:cNvSpPr>
            <p:nvPr/>
          </p:nvSpPr>
          <p:spPr bwMode="auto">
            <a:xfrm>
              <a:off x="0" y="27"/>
              <a:ext cx="803" cy="234"/>
            </a:xfrm>
            <a:prstGeom prst="rect">
              <a:avLst/>
            </a:prstGeom>
            <a:solidFill>
              <a:srgbClr val="6666FF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700" dirty="0">
                  <a:latin typeface="Optima" pitchFamily="-109" charset="0"/>
                  <a:sym typeface="Optima" pitchFamily="-109" charset="0"/>
                </a:rPr>
                <a:t>small cell</a:t>
              </a:r>
            </a:p>
          </p:txBody>
        </p:sp>
        <p:sp>
          <p:nvSpPr>
            <p:cNvPr id="160814" name="Freeform 106"/>
            <p:cNvSpPr>
              <a:spLocks/>
            </p:cNvSpPr>
            <p:nvPr/>
          </p:nvSpPr>
          <p:spPr bwMode="auto">
            <a:xfrm>
              <a:off x="559" y="387"/>
              <a:ext cx="237" cy="298"/>
            </a:xfrm>
            <a:custGeom>
              <a:avLst/>
              <a:gdLst>
                <a:gd name="T0" fmla="*/ 800 w 21600"/>
                <a:gd name="T1" fmla="*/ 0 h 21600"/>
                <a:gd name="T2" fmla="*/ 0 w 21600"/>
                <a:gd name="T3" fmla="*/ 20965 h 21600"/>
                <a:gd name="T4" fmla="*/ 21600 w 21600"/>
                <a:gd name="T5" fmla="*/ 2160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800" y="0"/>
                  </a:moveTo>
                  <a:lnTo>
                    <a:pt x="0" y="20965"/>
                  </a:lnTo>
                  <a:lnTo>
                    <a:pt x="21600" y="2160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4716016" y="2647478"/>
            <a:ext cx="4343230" cy="2581722"/>
            <a:chOff x="5580112" y="3573016"/>
            <a:chExt cx="3131840" cy="1861642"/>
          </a:xfrm>
        </p:grpSpPr>
        <p:pic>
          <p:nvPicPr>
            <p:cNvPr id="180226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580112" y="3573016"/>
              <a:ext cx="3131840" cy="1861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Rectangle 13"/>
            <p:cNvSpPr>
              <a:spLocks/>
            </p:cNvSpPr>
            <p:nvPr/>
          </p:nvSpPr>
          <p:spPr bwMode="auto">
            <a:xfrm>
              <a:off x="5629265" y="3615044"/>
              <a:ext cx="496931" cy="27699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b="1" dirty="0">
                  <a:solidFill>
                    <a:srgbClr val="FF2712"/>
                  </a:solidFill>
                  <a:ea typeface="ＭＳ Ｐゴシック" charset="-128"/>
                </a:rPr>
                <a:t>Belle</a:t>
              </a:r>
            </a:p>
          </p:txBody>
        </p:sp>
        <p:sp>
          <p:nvSpPr>
            <p:cNvPr id="36" name="Rectangle 14"/>
            <p:cNvSpPr>
              <a:spLocks/>
            </p:cNvSpPr>
            <p:nvPr/>
          </p:nvSpPr>
          <p:spPr bwMode="auto">
            <a:xfrm>
              <a:off x="5626931" y="4777609"/>
              <a:ext cx="673261" cy="27699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b="1" dirty="0">
                  <a:solidFill>
                    <a:srgbClr val="FF2712"/>
                  </a:solidFill>
                  <a:ea typeface="ＭＳ Ｐゴシック" charset="-128"/>
                </a:rPr>
                <a:t>Belle II</a:t>
              </a:r>
            </a:p>
          </p:txBody>
        </p:sp>
      </p:grpSp>
      <p:sp>
        <p:nvSpPr>
          <p:cNvPr id="37" name="スライド番号プレースホルダ 3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436096" y="692696"/>
            <a:ext cx="3363144" cy="3228082"/>
            <a:chOff x="0" y="0"/>
            <a:chExt cx="3013" cy="2892"/>
          </a:xfrm>
        </p:grpSpPr>
        <p:pic>
          <p:nvPicPr>
            <p:cNvPr id="16081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6175" t="43959" r="52019" b="6711"/>
            <a:stretch>
              <a:fillRect/>
            </a:stretch>
          </p:blipFill>
          <p:spPr bwMode="auto">
            <a:xfrm>
              <a:off x="0" y="0"/>
              <a:ext cx="3013" cy="25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60818" name="Rectangle 3"/>
            <p:cNvSpPr>
              <a:spLocks/>
            </p:cNvSpPr>
            <p:nvPr/>
          </p:nvSpPr>
          <p:spPr bwMode="auto">
            <a:xfrm>
              <a:off x="129" y="2451"/>
              <a:ext cx="2580" cy="441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en-US" altLang="ja-JP" sz="1600" dirty="0">
                  <a:solidFill>
                    <a:srgbClr val="FFFFFF"/>
                  </a:solidFill>
                  <a:latin typeface="Optima" pitchFamily="-110" charset="0"/>
                  <a:sym typeface="Optima" pitchFamily="-110" charset="0"/>
                </a:rPr>
                <a:t>Analog signal of </a:t>
              </a:r>
              <a:r>
                <a:rPr lang="en-US" altLang="ja-JP" sz="1600" dirty="0" smtClean="0">
                  <a:solidFill>
                    <a:srgbClr val="FFFFFF"/>
                  </a:solidFill>
                  <a:latin typeface="Symbol" pitchFamily="18" charset="2"/>
                  <a:sym typeface="Optima" pitchFamily="-110" charset="0"/>
                </a:rPr>
                <a:t>b</a:t>
              </a:r>
              <a:r>
                <a:rPr lang="en-US" altLang="ja-JP" sz="1600" dirty="0" smtClean="0">
                  <a:solidFill>
                    <a:srgbClr val="FFFFFF"/>
                  </a:solidFill>
                  <a:latin typeface="Optima" pitchFamily="-110" charset="0"/>
                  <a:sym typeface="Optima" pitchFamily="-110" charset="0"/>
                </a:rPr>
                <a:t>-ray </a:t>
              </a:r>
              <a:endParaRPr lang="en-US" altLang="ja-JP" sz="1600" dirty="0">
                <a:solidFill>
                  <a:srgbClr val="FFFFFF"/>
                </a:solidFill>
                <a:latin typeface="Optima" pitchFamily="-110" charset="0"/>
                <a:sym typeface="Optima" pitchFamily="-110" charset="0"/>
              </a:endParaRPr>
            </a:p>
            <a:p>
              <a:pPr algn="ctr"/>
              <a:r>
                <a:rPr lang="en-US" altLang="ja-JP" sz="1600" dirty="0">
                  <a:solidFill>
                    <a:srgbClr val="FFFFFF"/>
                  </a:solidFill>
                  <a:latin typeface="Optima" pitchFamily="-110" charset="0"/>
                  <a:sym typeface="Optima" pitchFamily="-110" charset="0"/>
                </a:rPr>
                <a:t>with current Belle AMP</a:t>
              </a:r>
            </a:p>
          </p:txBody>
        </p:sp>
      </p:grpSp>
      <p:grpSp>
        <p:nvGrpSpPr>
          <p:cNvPr id="11" name="Group 27"/>
          <p:cNvGrpSpPr>
            <a:grpSpLocks/>
          </p:cNvGrpSpPr>
          <p:nvPr/>
        </p:nvGrpSpPr>
        <p:grpSpPr bwMode="auto">
          <a:xfrm>
            <a:off x="467693" y="2997198"/>
            <a:ext cx="3099717" cy="3167809"/>
            <a:chOff x="419" y="-1138"/>
            <a:chExt cx="2777" cy="2838"/>
          </a:xfrm>
        </p:grpSpPr>
        <p:pic>
          <p:nvPicPr>
            <p:cNvPr id="160789" name="Picture 2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" y="-709"/>
              <a:ext cx="2766" cy="24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60790" name="Rectangle 29"/>
            <p:cNvSpPr>
              <a:spLocks/>
            </p:cNvSpPr>
            <p:nvPr/>
          </p:nvSpPr>
          <p:spPr bwMode="auto">
            <a:xfrm>
              <a:off x="419" y="-1138"/>
              <a:ext cx="2258" cy="49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en-US" altLang="ja-JP" dirty="0">
                  <a:latin typeface="Optima" pitchFamily="-110" charset="0"/>
                  <a:sym typeface="Optima" pitchFamily="-110" charset="0"/>
                </a:rPr>
                <a:t>1205 field wires</a:t>
              </a:r>
            </a:p>
            <a:p>
              <a:pPr algn="ctr"/>
              <a:r>
                <a:rPr lang="en-US" altLang="ja-JP" dirty="0">
                  <a:latin typeface="Optima" pitchFamily="-110" charset="0"/>
                  <a:sym typeface="Optima" pitchFamily="-110" charset="0"/>
                </a:rPr>
                <a:t>384 sense wires</a:t>
              </a:r>
            </a:p>
          </p:txBody>
        </p:sp>
        <p:grpSp>
          <p:nvGrpSpPr>
            <p:cNvPr id="12" name="Group 30"/>
            <p:cNvGrpSpPr>
              <a:grpSpLocks/>
            </p:cNvGrpSpPr>
            <p:nvPr/>
          </p:nvGrpSpPr>
          <p:grpSpPr bwMode="auto">
            <a:xfrm>
              <a:off x="869" y="1181"/>
              <a:ext cx="624" cy="472"/>
              <a:chOff x="0" y="0"/>
              <a:chExt cx="624" cy="472"/>
            </a:xfrm>
          </p:grpSpPr>
          <p:sp>
            <p:nvSpPr>
              <p:cNvPr id="160793" name="Freeform 31"/>
              <p:cNvSpPr>
                <a:spLocks/>
              </p:cNvSpPr>
              <p:nvPr/>
            </p:nvSpPr>
            <p:spPr bwMode="auto">
              <a:xfrm>
                <a:off x="24" y="24"/>
                <a:ext cx="568" cy="424"/>
              </a:xfrm>
              <a:custGeom>
                <a:avLst/>
                <a:gdLst>
                  <a:gd name="T0" fmla="*/ 15261 w 21600"/>
                  <a:gd name="T1" fmla="*/ 21600 h 21600"/>
                  <a:gd name="T2" fmla="*/ 0 w 21600"/>
                  <a:gd name="T3" fmla="*/ 19409 h 21600"/>
                  <a:gd name="T4" fmla="*/ 704 w 21600"/>
                  <a:gd name="T5" fmla="*/ 939 h 21600"/>
                  <a:gd name="T6" fmla="*/ 10096 w 21600"/>
                  <a:gd name="T7" fmla="*/ 0 h 21600"/>
                  <a:gd name="T8" fmla="*/ 21600 w 21600"/>
                  <a:gd name="T9" fmla="*/ 4070 h 21600"/>
                  <a:gd name="T10" fmla="*/ 15261 w 21600"/>
                  <a:gd name="T11" fmla="*/ 21600 h 21600"/>
                  <a:gd name="T12" fmla="*/ 15261 w 21600"/>
                  <a:gd name="T13" fmla="*/ 21600 h 216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600"/>
                  <a:gd name="T22" fmla="*/ 0 h 21600"/>
                  <a:gd name="T23" fmla="*/ 21600 w 21600"/>
                  <a:gd name="T24" fmla="*/ 21600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15261" y="21600"/>
                    </a:moveTo>
                    <a:lnTo>
                      <a:pt x="0" y="19409"/>
                    </a:lnTo>
                    <a:lnTo>
                      <a:pt x="704" y="939"/>
                    </a:lnTo>
                    <a:lnTo>
                      <a:pt x="10096" y="0"/>
                    </a:lnTo>
                    <a:lnTo>
                      <a:pt x="21600" y="4070"/>
                    </a:lnTo>
                    <a:lnTo>
                      <a:pt x="15261" y="21600"/>
                    </a:lnTo>
                    <a:close/>
                    <a:moveTo>
                      <a:pt x="15261" y="21600"/>
                    </a:moveTo>
                  </a:path>
                </a:pathLst>
              </a:cu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  <p:pic>
            <p:nvPicPr>
              <p:cNvPr id="160794" name="Picture 32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624" cy="47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3" name="Group 34"/>
          <p:cNvGrpSpPr>
            <a:grpSpLocks/>
          </p:cNvGrpSpPr>
          <p:nvPr/>
        </p:nvGrpSpPr>
        <p:grpSpPr bwMode="auto">
          <a:xfrm>
            <a:off x="-4465" y="837156"/>
            <a:ext cx="4787429" cy="2039319"/>
            <a:chOff x="0" y="-194"/>
            <a:chExt cx="4289" cy="1827"/>
          </a:xfrm>
        </p:grpSpPr>
        <p:pic>
          <p:nvPicPr>
            <p:cNvPr id="160779" name="Picture 35"/>
            <p:cNvPicPr>
              <a:picLocks noChangeAspect="1" noChangeArrowheads="1"/>
            </p:cNvPicPr>
            <p:nvPr/>
          </p:nvPicPr>
          <p:blipFill>
            <a:blip r:embed="rId5" cstate="print"/>
            <a:srcRect l="5820" t="7407" b="49382"/>
            <a:stretch>
              <a:fillRect/>
            </a:stretch>
          </p:blipFill>
          <p:spPr bwMode="auto">
            <a:xfrm>
              <a:off x="27" y="200"/>
              <a:ext cx="2982" cy="1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60780" name="Freeform 36"/>
            <p:cNvSpPr>
              <a:spLocks/>
            </p:cNvSpPr>
            <p:nvPr/>
          </p:nvSpPr>
          <p:spPr bwMode="auto">
            <a:xfrm>
              <a:off x="244" y="1417"/>
              <a:ext cx="2693" cy="92"/>
            </a:xfrm>
            <a:custGeom>
              <a:avLst/>
              <a:gdLst>
                <a:gd name="T0" fmla="*/ 231 w 21600"/>
                <a:gd name="T1" fmla="*/ 1402 h 21600"/>
                <a:gd name="T2" fmla="*/ 0 w 21600"/>
                <a:gd name="T3" fmla="*/ 21600 h 21600"/>
                <a:gd name="T4" fmla="*/ 21600 w 21600"/>
                <a:gd name="T5" fmla="*/ 21600 h 21600"/>
                <a:gd name="T6" fmla="*/ 21600 w 21600"/>
                <a:gd name="T7" fmla="*/ 0 h 21600"/>
                <a:gd name="T8" fmla="*/ 231 w 21600"/>
                <a:gd name="T9" fmla="*/ 1402 h 21600"/>
                <a:gd name="T10" fmla="*/ 231 w 21600"/>
                <a:gd name="T11" fmla="*/ 140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31" y="1402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31" y="1402"/>
                  </a:lnTo>
                  <a:close/>
                  <a:moveTo>
                    <a:pt x="231" y="1402"/>
                  </a:moveTo>
                </a:path>
              </a:pathLst>
            </a:custGeom>
            <a:solidFill>
              <a:srgbClr val="FFFFFF"/>
            </a:solidFill>
            <a:ln w="381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160781" name="Line 37"/>
            <p:cNvSpPr>
              <a:spLocks noChangeShapeType="1"/>
            </p:cNvSpPr>
            <p:nvPr/>
          </p:nvSpPr>
          <p:spPr bwMode="auto">
            <a:xfrm>
              <a:off x="2156" y="299"/>
              <a:ext cx="0" cy="1085"/>
            </a:xfrm>
            <a:prstGeom prst="line">
              <a:avLst/>
            </a:prstGeom>
            <a:noFill/>
            <a:ln w="25400">
              <a:solidFill>
                <a:srgbClr val="6666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160782" name="Rectangle 38"/>
            <p:cNvSpPr>
              <a:spLocks/>
            </p:cNvSpPr>
            <p:nvPr/>
          </p:nvSpPr>
          <p:spPr bwMode="auto">
            <a:xfrm>
              <a:off x="2145" y="-194"/>
              <a:ext cx="2144" cy="6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l"/>
              <a:r>
                <a:rPr lang="en-US" altLang="ja-JP" sz="1000" dirty="0">
                  <a:solidFill>
                    <a:srgbClr val="004080"/>
                  </a:solidFill>
                  <a:latin typeface="Optima" pitchFamily="-110" charset="0"/>
                  <a:sym typeface="Optima" pitchFamily="-110" charset="0"/>
                </a:rPr>
                <a:t>making cable</a:t>
              </a:r>
            </a:p>
            <a:p>
              <a:pPr algn="l"/>
              <a:r>
                <a:rPr lang="en-US" altLang="ja-JP" sz="1000" dirty="0">
                  <a:latin typeface="Optima" pitchFamily="-110" charset="0"/>
                  <a:sym typeface="Optima" pitchFamily="-110" charset="0"/>
                </a:rPr>
                <a:t>   </a:t>
              </a:r>
              <a:r>
                <a:rPr lang="en-US" altLang="ja-JP" sz="1000" dirty="0">
                  <a:solidFill>
                    <a:srgbClr val="8000FF"/>
                  </a:solidFill>
                  <a:latin typeface="Optima" pitchFamily="-110" charset="0"/>
                  <a:sym typeface="Optima" pitchFamily="-110" charset="0"/>
                </a:rPr>
                <a:t>  HV test</a:t>
              </a:r>
              <a:endParaRPr lang="en-US" altLang="ja-JP" sz="1000" dirty="0">
                <a:latin typeface="Optima" pitchFamily="-110" charset="0"/>
                <a:sym typeface="Optima" pitchFamily="-110" charset="0"/>
              </a:endParaRPr>
            </a:p>
            <a:p>
              <a:pPr algn="l"/>
              <a:r>
                <a:rPr lang="en-US" altLang="ja-JP" sz="1000" dirty="0">
                  <a:latin typeface="Optima" pitchFamily="-110" charset="0"/>
                  <a:sym typeface="Optima" pitchFamily="-110" charset="0"/>
                </a:rPr>
                <a:t>        </a:t>
              </a:r>
              <a:r>
                <a:rPr lang="en-US" altLang="ja-JP" sz="1000" dirty="0">
                  <a:solidFill>
                    <a:srgbClr val="0000FF"/>
                  </a:solidFill>
                  <a:latin typeface="Optima" pitchFamily="-110" charset="0"/>
                  <a:sym typeface="Optima" pitchFamily="-110" charset="0"/>
                </a:rPr>
                <a:t>signal check</a:t>
              </a:r>
              <a:endParaRPr lang="en-US" altLang="ja-JP" sz="1000" dirty="0">
                <a:latin typeface="Optima" pitchFamily="-110" charset="0"/>
                <a:sym typeface="Optima" pitchFamily="-110" charset="0"/>
              </a:endParaRPr>
            </a:p>
            <a:p>
              <a:pPr algn="l"/>
              <a:r>
                <a:rPr lang="en-US" altLang="ja-JP" sz="1600" dirty="0">
                  <a:latin typeface="Optima" pitchFamily="-110" charset="0"/>
                  <a:sym typeface="Optima" pitchFamily="-110" charset="0"/>
                </a:rPr>
                <a:t>                       </a:t>
              </a:r>
              <a:r>
                <a:rPr lang="en-US" altLang="ja-JP" sz="1600" dirty="0" smtClean="0">
                  <a:solidFill>
                    <a:srgbClr val="FF0080"/>
                  </a:solidFill>
                  <a:latin typeface="Optima" pitchFamily="-110" charset="0"/>
                  <a:sym typeface="Optima" pitchFamily="-110" charset="0"/>
                </a:rPr>
                <a:t>Cosmic ray</a:t>
              </a:r>
              <a:endParaRPr lang="en-US" altLang="ja-JP" sz="1600" dirty="0">
                <a:solidFill>
                  <a:srgbClr val="FF0080"/>
                </a:solidFill>
                <a:latin typeface="Optima" pitchFamily="-110" charset="0"/>
                <a:sym typeface="Optima" pitchFamily="-110" charset="0"/>
              </a:endParaRPr>
            </a:p>
          </p:txBody>
        </p:sp>
        <p:sp>
          <p:nvSpPr>
            <p:cNvPr id="160783" name="Line 39"/>
            <p:cNvSpPr>
              <a:spLocks noChangeShapeType="1"/>
            </p:cNvSpPr>
            <p:nvPr/>
          </p:nvSpPr>
          <p:spPr bwMode="auto">
            <a:xfrm>
              <a:off x="2160" y="515"/>
              <a:ext cx="1065" cy="0"/>
            </a:xfrm>
            <a:prstGeom prst="line">
              <a:avLst/>
            </a:prstGeom>
            <a:noFill/>
            <a:ln w="25400">
              <a:solidFill>
                <a:srgbClr val="6666FF"/>
              </a:solidFill>
              <a:miter lim="800000"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160784" name="Rectangle 40"/>
            <p:cNvSpPr>
              <a:spLocks/>
            </p:cNvSpPr>
            <p:nvPr/>
          </p:nvSpPr>
          <p:spPr bwMode="auto">
            <a:xfrm>
              <a:off x="144" y="1454"/>
              <a:ext cx="391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300" dirty="0">
                  <a:latin typeface="Optima" pitchFamily="-110" charset="0"/>
                  <a:sym typeface="Optima" pitchFamily="-110" charset="0"/>
                </a:rPr>
                <a:t>July 9</a:t>
              </a:r>
            </a:p>
          </p:txBody>
        </p:sp>
        <p:sp>
          <p:nvSpPr>
            <p:cNvPr id="160785" name="Rectangle 41"/>
            <p:cNvSpPr>
              <a:spLocks/>
            </p:cNvSpPr>
            <p:nvPr/>
          </p:nvSpPr>
          <p:spPr bwMode="auto">
            <a:xfrm>
              <a:off x="3016" y="1433"/>
              <a:ext cx="516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300" dirty="0">
                  <a:latin typeface="Optima" pitchFamily="-110" charset="0"/>
                  <a:sym typeface="Optima" pitchFamily="-110" charset="0"/>
                </a:rPr>
                <a:t>Aug. 12</a:t>
              </a:r>
            </a:p>
          </p:txBody>
        </p:sp>
        <p:sp>
          <p:nvSpPr>
            <p:cNvPr id="160786" name="Rectangle 42"/>
            <p:cNvSpPr>
              <a:spLocks/>
            </p:cNvSpPr>
            <p:nvPr/>
          </p:nvSpPr>
          <p:spPr bwMode="auto">
            <a:xfrm>
              <a:off x="1780" y="1454"/>
              <a:ext cx="474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300" dirty="0">
                  <a:latin typeface="Optima" pitchFamily="-110" charset="0"/>
                  <a:sym typeface="Optima" pitchFamily="-110" charset="0"/>
                </a:rPr>
                <a:t>July 29</a:t>
              </a:r>
            </a:p>
          </p:txBody>
        </p:sp>
        <p:sp>
          <p:nvSpPr>
            <p:cNvPr id="160787" name="Rectangle 43"/>
            <p:cNvSpPr>
              <a:spLocks/>
            </p:cNvSpPr>
            <p:nvPr/>
          </p:nvSpPr>
          <p:spPr bwMode="auto">
            <a:xfrm>
              <a:off x="0" y="30"/>
              <a:ext cx="1090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300" dirty="0" smtClean="0">
                  <a:latin typeface="Optima" pitchFamily="-110" charset="0"/>
                  <a:sym typeface="Optima" pitchFamily="-110" charset="0"/>
                </a:rPr>
                <a:t>Number of wires</a:t>
              </a:r>
              <a:endParaRPr lang="en-US" altLang="ja-JP" sz="1300" dirty="0">
                <a:latin typeface="Optima" pitchFamily="-110" charset="0"/>
                <a:sym typeface="Optima" pitchFamily="-110" charset="0"/>
              </a:endParaRPr>
            </a:p>
          </p:txBody>
        </p:sp>
        <p:sp>
          <p:nvSpPr>
            <p:cNvPr id="160788" name="Rectangle 44"/>
            <p:cNvSpPr>
              <a:spLocks/>
            </p:cNvSpPr>
            <p:nvPr/>
          </p:nvSpPr>
          <p:spPr bwMode="auto">
            <a:xfrm>
              <a:off x="487" y="380"/>
              <a:ext cx="1218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dirty="0">
                  <a:solidFill>
                    <a:srgbClr val="FF0080"/>
                  </a:solidFill>
                  <a:latin typeface="Optima" pitchFamily="-110" charset="0"/>
                  <a:sym typeface="Optima" pitchFamily="-110" charset="0"/>
                </a:rPr>
                <a:t>wire stringing</a:t>
              </a:r>
            </a:p>
          </p:txBody>
        </p:sp>
      </p:grpSp>
      <p:sp>
        <p:nvSpPr>
          <p:cNvPr id="160775" name="Rectangle 46"/>
          <p:cNvSpPr>
            <a:spLocks/>
          </p:cNvSpPr>
          <p:nvPr/>
        </p:nvSpPr>
        <p:spPr bwMode="auto">
          <a:xfrm>
            <a:off x="80367" y="89297"/>
            <a:ext cx="8974336" cy="812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ja-JP" sz="3400" dirty="0">
                <a:latin typeface="Optima" pitchFamily="-110" charset="0"/>
                <a:sym typeface="Optima" pitchFamily="-110" charset="0"/>
              </a:rPr>
              <a:t>Test chamber fabrication for 3D TRG study</a:t>
            </a:r>
          </a:p>
        </p:txBody>
      </p:sp>
      <p:grpSp>
        <p:nvGrpSpPr>
          <p:cNvPr id="26" name="グループ化 25"/>
          <p:cNvGrpSpPr/>
          <p:nvPr/>
        </p:nvGrpSpPr>
        <p:grpSpPr>
          <a:xfrm>
            <a:off x="3650009" y="4119660"/>
            <a:ext cx="2851424" cy="2179404"/>
            <a:chOff x="323528" y="4293096"/>
            <a:chExt cx="2851424" cy="2179404"/>
          </a:xfrm>
        </p:grpSpPr>
        <p:pic>
          <p:nvPicPr>
            <p:cNvPr id="27" name="図 26" descr="DSCN3917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528" y="4293096"/>
              <a:ext cx="2851424" cy="2138568"/>
            </a:xfrm>
            <a:prstGeom prst="rect">
              <a:avLst/>
            </a:prstGeom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395536" y="5949280"/>
              <a:ext cx="2736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FF0000"/>
                  </a:solidFill>
                </a:rPr>
                <a:t>Full-length (540x570x2200) test chamber has also been made</a:t>
              </a:r>
              <a:endParaRPr kumimoji="1" lang="ja-JP" altLang="en-US" sz="14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571614" y="4072933"/>
            <a:ext cx="5372258" cy="2524419"/>
            <a:chOff x="115" y="288"/>
            <a:chExt cx="3445" cy="1618"/>
          </a:xfrm>
        </p:grpSpPr>
        <p:pic>
          <p:nvPicPr>
            <p:cNvPr id="1608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9911" t="53031" r="27513" b="26549"/>
            <a:stretch>
              <a:fillRect/>
            </a:stretch>
          </p:blipFill>
          <p:spPr bwMode="auto">
            <a:xfrm>
              <a:off x="1720" y="288"/>
              <a:ext cx="1840" cy="16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6081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1503" t="52994" r="27336" b="26544"/>
            <a:stretch>
              <a:fillRect/>
            </a:stretch>
          </p:blipFill>
          <p:spPr bwMode="auto">
            <a:xfrm>
              <a:off x="115" y="288"/>
              <a:ext cx="1725" cy="16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04" y="346"/>
              <a:ext cx="2942" cy="274"/>
              <a:chOff x="143" y="346"/>
              <a:chExt cx="2942" cy="274"/>
            </a:xfrm>
          </p:grpSpPr>
          <p:sp>
            <p:nvSpPr>
              <p:cNvPr id="160816" name="Rectangle 5"/>
              <p:cNvSpPr>
                <a:spLocks/>
              </p:cNvSpPr>
              <p:nvPr/>
            </p:nvSpPr>
            <p:spPr bwMode="auto">
              <a:xfrm>
                <a:off x="143" y="404"/>
                <a:ext cx="1392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r>
                  <a:rPr lang="en-US" altLang="ja-JP" dirty="0" smtClean="0">
                    <a:solidFill>
                      <a:srgbClr val="FF0080"/>
                    </a:solidFill>
                    <a:latin typeface="Optima" pitchFamily="-110" charset="0"/>
                    <a:sym typeface="Optima" pitchFamily="-110" charset="0"/>
                  </a:rPr>
                  <a:t>TDC</a:t>
                </a:r>
                <a:endParaRPr lang="en-US" altLang="ja-JP" dirty="0">
                  <a:solidFill>
                    <a:srgbClr val="FF0080"/>
                  </a:solidFill>
                  <a:latin typeface="Optima" pitchFamily="-110" charset="0"/>
                  <a:sym typeface="Optima" pitchFamily="-110" charset="0"/>
                </a:endParaRPr>
              </a:p>
            </p:txBody>
          </p:sp>
          <p:sp>
            <p:nvSpPr>
              <p:cNvPr id="160817" name="Rectangle 6"/>
              <p:cNvSpPr>
                <a:spLocks/>
              </p:cNvSpPr>
              <p:nvPr/>
            </p:nvSpPr>
            <p:spPr bwMode="auto">
              <a:xfrm>
                <a:off x="2306" y="346"/>
                <a:ext cx="779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r>
                  <a:rPr lang="en-US" altLang="ja-JP" dirty="0" smtClean="0">
                    <a:solidFill>
                      <a:srgbClr val="FF0080"/>
                    </a:solidFill>
                    <a:latin typeface="Optima" pitchFamily="-110" charset="0"/>
                    <a:sym typeface="Optima" pitchFamily="-110" charset="0"/>
                  </a:rPr>
                  <a:t>Energy loss</a:t>
                </a:r>
                <a:endParaRPr lang="en-US" altLang="ja-JP" dirty="0">
                  <a:solidFill>
                    <a:srgbClr val="FF0080"/>
                  </a:solidFill>
                  <a:latin typeface="Optima" pitchFamily="-110" charset="0"/>
                  <a:sym typeface="Optima" pitchFamily="-110" charset="0"/>
                </a:endParaRPr>
              </a:p>
            </p:txBody>
          </p:sp>
        </p:grp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01575" y="784200"/>
            <a:ext cx="3812977" cy="3098602"/>
            <a:chOff x="0" y="0"/>
            <a:chExt cx="3416" cy="2776"/>
          </a:xfrm>
        </p:grpSpPr>
        <p:sp>
          <p:nvSpPr>
            <p:cNvPr id="160811" name="Rectangle 8"/>
            <p:cNvSpPr>
              <a:spLocks/>
            </p:cNvSpPr>
            <p:nvPr/>
          </p:nvSpPr>
          <p:spPr bwMode="auto">
            <a:xfrm>
              <a:off x="40" y="40"/>
              <a:ext cx="3329" cy="2696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pic>
          <p:nvPicPr>
            <p:cNvPr id="160812" name="Picture 9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3416" cy="27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4534049" y="784200"/>
            <a:ext cx="4518422" cy="3098602"/>
            <a:chOff x="0" y="0"/>
            <a:chExt cx="4048" cy="2776"/>
          </a:xfrm>
        </p:grpSpPr>
        <p:sp>
          <p:nvSpPr>
            <p:cNvPr id="160809" name="Rectangle 11"/>
            <p:cNvSpPr>
              <a:spLocks/>
            </p:cNvSpPr>
            <p:nvPr/>
          </p:nvSpPr>
          <p:spPr bwMode="auto">
            <a:xfrm>
              <a:off x="40" y="40"/>
              <a:ext cx="3962" cy="2696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pic>
          <p:nvPicPr>
            <p:cNvPr id="160810" name="Picture 12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4048" cy="27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60773" name="Rectangle 13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/>
          <a:lstStyle/>
          <a:p>
            <a:r>
              <a:rPr kumimoji="0" lang="en-US" altLang="ja-JP" dirty="0" smtClean="0"/>
              <a:t>Status of new 48ch board for CDC</a:t>
            </a:r>
          </a:p>
        </p:txBody>
      </p:sp>
      <p:sp>
        <p:nvSpPr>
          <p:cNvPr id="160774" name="Rectangle 14"/>
          <p:cNvSpPr>
            <a:spLocks/>
          </p:cNvSpPr>
          <p:nvPr/>
        </p:nvSpPr>
        <p:spPr bwMode="auto">
          <a:xfrm>
            <a:off x="751210" y="687090"/>
            <a:ext cx="1372518" cy="293638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ja-JP" sz="2000" dirty="0">
                <a:solidFill>
                  <a:srgbClr val="FFFFFF"/>
                </a:solidFill>
                <a:latin typeface="Optima" pitchFamily="-110" charset="0"/>
                <a:sym typeface="Optima" pitchFamily="-110" charset="0"/>
              </a:rPr>
              <a:t>16ch </a:t>
            </a:r>
            <a:r>
              <a:rPr lang="en-US" altLang="ja-JP" sz="2000" dirty="0" smtClean="0">
                <a:solidFill>
                  <a:srgbClr val="FFFFFF"/>
                </a:solidFill>
                <a:latin typeface="Optima" pitchFamily="-110" charset="0"/>
                <a:sym typeface="Optima" pitchFamily="-110" charset="0"/>
              </a:rPr>
              <a:t>board</a:t>
            </a:r>
            <a:endParaRPr lang="en-US" altLang="ja-JP" sz="2000" dirty="0">
              <a:solidFill>
                <a:srgbClr val="FFFFFF"/>
              </a:solidFill>
              <a:latin typeface="Optima" pitchFamily="-110" charset="0"/>
              <a:sym typeface="Optima" pitchFamily="-110" charset="0"/>
            </a:endParaRP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84832" y="1042045"/>
            <a:ext cx="4166911" cy="2812851"/>
            <a:chOff x="0" y="-13"/>
            <a:chExt cx="3732" cy="2520"/>
          </a:xfrm>
        </p:grpSpPr>
        <p:pic>
          <p:nvPicPr>
            <p:cNvPr id="160799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 l="9929" t="6331" r="10742" b="3966"/>
            <a:stretch>
              <a:fillRect/>
            </a:stretch>
          </p:blipFill>
          <p:spPr bwMode="auto">
            <a:xfrm>
              <a:off x="91" y="157"/>
              <a:ext cx="2472" cy="20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60800" name="Rectangle 17"/>
            <p:cNvSpPr>
              <a:spLocks/>
            </p:cNvSpPr>
            <p:nvPr/>
          </p:nvSpPr>
          <p:spPr bwMode="auto">
            <a:xfrm>
              <a:off x="1868" y="-13"/>
              <a:ext cx="1864" cy="441"/>
            </a:xfrm>
            <a:prstGeom prst="rect">
              <a:avLst/>
            </a:prstGeom>
            <a:solidFill>
              <a:srgbClr val="FF6666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600" dirty="0">
                  <a:latin typeface="Optima" pitchFamily="-110" charset="0"/>
                  <a:sym typeface="Optima" pitchFamily="-110" charset="0"/>
                </a:rPr>
                <a:t>AMP shaper ASIC chip</a:t>
              </a:r>
            </a:p>
            <a:p>
              <a:r>
                <a:rPr lang="en-US" altLang="ja-JP" sz="1600" dirty="0">
                  <a:latin typeface="Optima" pitchFamily="-110" charset="0"/>
                  <a:sym typeface="Optima" pitchFamily="-110" charset="0"/>
                </a:rPr>
                <a:t>4ch/chip</a:t>
              </a:r>
            </a:p>
          </p:txBody>
        </p:sp>
        <p:sp>
          <p:nvSpPr>
            <p:cNvPr id="160801" name="Rectangle 18"/>
            <p:cNvSpPr>
              <a:spLocks/>
            </p:cNvSpPr>
            <p:nvPr/>
          </p:nvSpPr>
          <p:spPr bwMode="auto">
            <a:xfrm>
              <a:off x="2163" y="533"/>
              <a:ext cx="1041" cy="221"/>
            </a:xfrm>
            <a:prstGeom prst="rect">
              <a:avLst/>
            </a:prstGeom>
            <a:solidFill>
              <a:srgbClr val="FFCC66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600" dirty="0">
                  <a:latin typeface="Optima" pitchFamily="-110" charset="0"/>
                  <a:sym typeface="Optima" pitchFamily="-110" charset="0"/>
                </a:rPr>
                <a:t>discriminator</a:t>
              </a:r>
            </a:p>
          </p:txBody>
        </p:sp>
        <p:sp>
          <p:nvSpPr>
            <p:cNvPr id="160802" name="Rectangle 19"/>
            <p:cNvSpPr>
              <a:spLocks/>
            </p:cNvSpPr>
            <p:nvPr/>
          </p:nvSpPr>
          <p:spPr bwMode="auto">
            <a:xfrm>
              <a:off x="0" y="1599"/>
              <a:ext cx="1301" cy="441"/>
            </a:xfrm>
            <a:prstGeom prst="rect">
              <a:avLst/>
            </a:prstGeom>
            <a:solidFill>
              <a:srgbClr val="66CCFF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600" dirty="0" err="1">
                  <a:latin typeface="Optima" pitchFamily="-110" charset="0"/>
                  <a:sym typeface="Optima" pitchFamily="-110" charset="0"/>
                </a:rPr>
                <a:t>ethernet</a:t>
              </a:r>
              <a:r>
                <a:rPr lang="en-US" altLang="ja-JP" sz="1600" dirty="0">
                  <a:latin typeface="Optima" pitchFamily="-110" charset="0"/>
                  <a:sym typeface="Optima" pitchFamily="-110" charset="0"/>
                </a:rPr>
                <a:t> port </a:t>
              </a:r>
            </a:p>
            <a:p>
              <a:r>
                <a:rPr lang="en-US" altLang="ja-JP" sz="1600" dirty="0">
                  <a:latin typeface="Optima" pitchFamily="-110" charset="0"/>
                  <a:sym typeface="Optima" pitchFamily="-110" charset="0"/>
                </a:rPr>
                <a:t>for data transfer</a:t>
              </a:r>
            </a:p>
          </p:txBody>
        </p:sp>
        <p:sp>
          <p:nvSpPr>
            <p:cNvPr id="160803" name="Rectangle 20"/>
            <p:cNvSpPr>
              <a:spLocks/>
            </p:cNvSpPr>
            <p:nvPr/>
          </p:nvSpPr>
          <p:spPr bwMode="auto">
            <a:xfrm>
              <a:off x="663" y="605"/>
              <a:ext cx="488" cy="221"/>
            </a:xfrm>
            <a:prstGeom prst="rect">
              <a:avLst/>
            </a:prstGeom>
            <a:solidFill>
              <a:srgbClr val="66FF66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600" dirty="0">
                  <a:latin typeface="Optima" pitchFamily="-110" charset="0"/>
                  <a:sym typeface="Optima" pitchFamily="-110" charset="0"/>
                </a:rPr>
                <a:t>FADC</a:t>
              </a:r>
            </a:p>
          </p:txBody>
        </p:sp>
        <p:sp>
          <p:nvSpPr>
            <p:cNvPr id="160804" name="Rectangle 21"/>
            <p:cNvSpPr>
              <a:spLocks/>
            </p:cNvSpPr>
            <p:nvPr/>
          </p:nvSpPr>
          <p:spPr bwMode="auto">
            <a:xfrm>
              <a:off x="1659" y="500"/>
              <a:ext cx="120" cy="120"/>
            </a:xfrm>
            <a:prstGeom prst="rect">
              <a:avLst/>
            </a:prstGeom>
            <a:noFill/>
            <a:ln w="25400">
              <a:solidFill>
                <a:srgbClr val="FF6666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160805" name="Rectangle 22"/>
            <p:cNvSpPr>
              <a:spLocks/>
            </p:cNvSpPr>
            <p:nvPr/>
          </p:nvSpPr>
          <p:spPr bwMode="auto">
            <a:xfrm>
              <a:off x="1675" y="668"/>
              <a:ext cx="120" cy="96"/>
            </a:xfrm>
            <a:prstGeom prst="rect">
              <a:avLst/>
            </a:prstGeom>
            <a:noFill/>
            <a:ln w="25400">
              <a:solidFill>
                <a:srgbClr val="FFCC66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160806" name="Rectangle 23"/>
            <p:cNvSpPr>
              <a:spLocks/>
            </p:cNvSpPr>
            <p:nvPr/>
          </p:nvSpPr>
          <p:spPr bwMode="auto">
            <a:xfrm>
              <a:off x="931" y="876"/>
              <a:ext cx="1024" cy="152"/>
            </a:xfrm>
            <a:prstGeom prst="rect">
              <a:avLst/>
            </a:prstGeom>
            <a:noFill/>
            <a:ln w="25400">
              <a:solidFill>
                <a:srgbClr val="66FF66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160807" name="Rectangle 24"/>
            <p:cNvSpPr>
              <a:spLocks/>
            </p:cNvSpPr>
            <p:nvPr/>
          </p:nvSpPr>
          <p:spPr bwMode="auto">
            <a:xfrm>
              <a:off x="2208" y="2042"/>
              <a:ext cx="1212" cy="179"/>
            </a:xfrm>
            <a:prstGeom prst="rect">
              <a:avLst/>
            </a:prstGeom>
            <a:solidFill>
              <a:srgbClr val="CC66FF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300" dirty="0">
                  <a:latin typeface="Optima" pitchFamily="-110" charset="0"/>
                  <a:sym typeface="Optima" pitchFamily="-110" charset="0"/>
                </a:rPr>
                <a:t>NIM input for TRG</a:t>
              </a:r>
            </a:p>
          </p:txBody>
        </p:sp>
        <p:sp>
          <p:nvSpPr>
            <p:cNvPr id="160808" name="Rectangle 25"/>
            <p:cNvSpPr>
              <a:spLocks/>
            </p:cNvSpPr>
            <p:nvPr/>
          </p:nvSpPr>
          <p:spPr bwMode="auto">
            <a:xfrm>
              <a:off x="601" y="2259"/>
              <a:ext cx="1596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dirty="0" smtClean="0">
                  <a:latin typeface="Optima" pitchFamily="-110" charset="0"/>
                  <a:sym typeface="Optima" pitchFamily="-110" charset="0"/>
                </a:rPr>
                <a:t>200mm </a:t>
              </a:r>
              <a:r>
                <a:rPr lang="en-US" altLang="ja-JP" dirty="0">
                  <a:latin typeface="Optima" pitchFamily="-110" charset="0"/>
                  <a:sym typeface="Optima" pitchFamily="-110" charset="0"/>
                </a:rPr>
                <a:t>x </a:t>
              </a:r>
              <a:r>
                <a:rPr lang="en-US" altLang="ja-JP" dirty="0" smtClean="0">
                  <a:latin typeface="Optima" pitchFamily="-110" charset="0"/>
                  <a:sym typeface="Optima" pitchFamily="-110" charset="0"/>
                </a:rPr>
                <a:t>175mm</a:t>
              </a:r>
              <a:endParaRPr lang="en-US" altLang="ja-JP" dirty="0">
                <a:latin typeface="Optima" pitchFamily="-110" charset="0"/>
                <a:sym typeface="Optima" pitchFamily="-110" charset="0"/>
              </a:endParaRPr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4572001" y="1078880"/>
            <a:ext cx="4404568" cy="2781599"/>
            <a:chOff x="-9" y="104"/>
            <a:chExt cx="3946" cy="2492"/>
          </a:xfrm>
        </p:grpSpPr>
        <p:pic>
          <p:nvPicPr>
            <p:cNvPr id="160791" name="Picture 27"/>
            <p:cNvPicPr>
              <a:picLocks noChangeAspect="1" noChangeArrowheads="1"/>
            </p:cNvPicPr>
            <p:nvPr/>
          </p:nvPicPr>
          <p:blipFill>
            <a:blip r:embed="rId7" cstate="print"/>
            <a:srcRect l="11717" t="24609" r="20703" b="15884"/>
            <a:stretch>
              <a:fillRect/>
            </a:stretch>
          </p:blipFill>
          <p:spPr bwMode="auto">
            <a:xfrm>
              <a:off x="590" y="277"/>
              <a:ext cx="3056" cy="20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60792" name="Rectangle 28"/>
            <p:cNvSpPr>
              <a:spLocks/>
            </p:cNvSpPr>
            <p:nvPr/>
          </p:nvSpPr>
          <p:spPr bwMode="auto">
            <a:xfrm>
              <a:off x="-9" y="104"/>
              <a:ext cx="2488" cy="441"/>
            </a:xfrm>
            <a:prstGeom prst="rect">
              <a:avLst/>
            </a:prstGeom>
            <a:solidFill>
              <a:srgbClr val="FF0000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600" dirty="0">
                  <a:latin typeface="Optima" pitchFamily="-110" charset="0"/>
                  <a:sym typeface="Optima" pitchFamily="-110" charset="0"/>
                </a:rPr>
                <a:t>AMP shaper discriminator chip</a:t>
              </a:r>
            </a:p>
            <a:p>
              <a:r>
                <a:rPr lang="en-US" altLang="ja-JP" sz="1600" dirty="0">
                  <a:latin typeface="Optima" pitchFamily="-110" charset="0"/>
                  <a:sym typeface="Optima" pitchFamily="-110" charset="0"/>
                </a:rPr>
                <a:t>8ch/chip</a:t>
              </a:r>
            </a:p>
          </p:txBody>
        </p:sp>
        <p:sp>
          <p:nvSpPr>
            <p:cNvPr id="160793" name="Rectangle 29"/>
            <p:cNvSpPr>
              <a:spLocks/>
            </p:cNvSpPr>
            <p:nvPr/>
          </p:nvSpPr>
          <p:spPr bwMode="auto">
            <a:xfrm>
              <a:off x="2636" y="1048"/>
              <a:ext cx="1301" cy="441"/>
            </a:xfrm>
            <a:prstGeom prst="rect">
              <a:avLst/>
            </a:prstGeom>
            <a:solidFill>
              <a:srgbClr val="0000FF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600" dirty="0">
                  <a:solidFill>
                    <a:schemeClr val="bg1"/>
                  </a:solidFill>
                  <a:latin typeface="Optima" pitchFamily="-110" charset="0"/>
                  <a:sym typeface="Optima" pitchFamily="-110" charset="0"/>
                </a:rPr>
                <a:t>Rocket I/O  </a:t>
              </a:r>
            </a:p>
            <a:p>
              <a:r>
                <a:rPr lang="en-US" altLang="ja-JP" sz="1600" dirty="0">
                  <a:solidFill>
                    <a:schemeClr val="bg1"/>
                  </a:solidFill>
                  <a:latin typeface="Optima" pitchFamily="-110" charset="0"/>
                  <a:sym typeface="Optima" pitchFamily="-110" charset="0"/>
                </a:rPr>
                <a:t>for data transfer</a:t>
              </a:r>
            </a:p>
          </p:txBody>
        </p:sp>
        <p:sp>
          <p:nvSpPr>
            <p:cNvPr id="160794" name="Rectangle 30"/>
            <p:cNvSpPr>
              <a:spLocks/>
            </p:cNvSpPr>
            <p:nvPr/>
          </p:nvSpPr>
          <p:spPr bwMode="auto">
            <a:xfrm>
              <a:off x="1134" y="792"/>
              <a:ext cx="120" cy="12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160795" name="Rectangle 31"/>
            <p:cNvSpPr>
              <a:spLocks/>
            </p:cNvSpPr>
            <p:nvPr/>
          </p:nvSpPr>
          <p:spPr bwMode="auto">
            <a:xfrm>
              <a:off x="1094" y="968"/>
              <a:ext cx="192" cy="168"/>
            </a:xfrm>
            <a:prstGeom prst="rect">
              <a:avLst/>
            </a:prstGeom>
            <a:noFill/>
            <a:ln w="25400">
              <a:solidFill>
                <a:srgbClr val="66FF66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160796" name="Rectangle 32"/>
            <p:cNvSpPr>
              <a:spLocks/>
            </p:cNvSpPr>
            <p:nvPr/>
          </p:nvSpPr>
          <p:spPr bwMode="auto">
            <a:xfrm>
              <a:off x="490" y="945"/>
              <a:ext cx="488" cy="221"/>
            </a:xfrm>
            <a:prstGeom prst="rect">
              <a:avLst/>
            </a:prstGeom>
            <a:solidFill>
              <a:srgbClr val="66FF66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600" dirty="0">
                  <a:latin typeface="Optima" pitchFamily="-110" charset="0"/>
                  <a:sym typeface="Optima" pitchFamily="-110" charset="0"/>
                </a:rPr>
                <a:t>FADC</a:t>
              </a:r>
            </a:p>
          </p:txBody>
        </p:sp>
        <p:sp>
          <p:nvSpPr>
            <p:cNvPr id="160797" name="Rectangle 33"/>
            <p:cNvSpPr>
              <a:spLocks/>
            </p:cNvSpPr>
            <p:nvPr/>
          </p:nvSpPr>
          <p:spPr bwMode="auto">
            <a:xfrm>
              <a:off x="2664" y="2126"/>
              <a:ext cx="1212" cy="179"/>
            </a:xfrm>
            <a:prstGeom prst="rect">
              <a:avLst/>
            </a:prstGeom>
            <a:solidFill>
              <a:srgbClr val="CC66FF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300" dirty="0">
                  <a:latin typeface="Optima" pitchFamily="-110" charset="0"/>
                  <a:sym typeface="Optima" pitchFamily="-110" charset="0"/>
                </a:rPr>
                <a:t>NIM input for TRG</a:t>
              </a:r>
            </a:p>
          </p:txBody>
        </p:sp>
        <p:sp>
          <p:nvSpPr>
            <p:cNvPr id="160798" name="Rectangle 34"/>
            <p:cNvSpPr>
              <a:spLocks/>
            </p:cNvSpPr>
            <p:nvPr/>
          </p:nvSpPr>
          <p:spPr bwMode="auto">
            <a:xfrm>
              <a:off x="1152" y="2348"/>
              <a:ext cx="1597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dirty="0">
                  <a:latin typeface="Optima" pitchFamily="-110" charset="0"/>
                  <a:sym typeface="Optima" pitchFamily="-110" charset="0"/>
                </a:rPr>
                <a:t>230mm x 150mm</a:t>
              </a:r>
            </a:p>
          </p:txBody>
        </p:sp>
      </p:grpSp>
      <p:sp>
        <p:nvSpPr>
          <p:cNvPr id="160777" name="Line 35"/>
          <p:cNvSpPr>
            <a:spLocks noChangeShapeType="1"/>
          </p:cNvSpPr>
          <p:nvPr/>
        </p:nvSpPr>
        <p:spPr bwMode="auto">
          <a:xfrm flipH="1">
            <a:off x="3821906" y="1215058"/>
            <a:ext cx="755675" cy="77019"/>
          </a:xfrm>
          <a:prstGeom prst="line">
            <a:avLst/>
          </a:prstGeom>
          <a:noFill/>
          <a:ln w="38100">
            <a:solidFill>
              <a:srgbClr val="FF6666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60778" name="Line 36"/>
          <p:cNvSpPr>
            <a:spLocks noChangeShapeType="1"/>
          </p:cNvSpPr>
          <p:nvPr/>
        </p:nvSpPr>
        <p:spPr bwMode="auto">
          <a:xfrm flipH="1">
            <a:off x="3487043" y="1263055"/>
            <a:ext cx="1110630" cy="506760"/>
          </a:xfrm>
          <a:prstGeom prst="line">
            <a:avLst/>
          </a:prstGeom>
          <a:noFill/>
          <a:ln w="38100">
            <a:solidFill>
              <a:srgbClr val="FFCC66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60789" name="Rectangle 38"/>
          <p:cNvSpPr>
            <a:spLocks/>
          </p:cNvSpPr>
          <p:nvPr/>
        </p:nvSpPr>
        <p:spPr bwMode="auto">
          <a:xfrm rot="922018">
            <a:off x="7522202" y="1163027"/>
            <a:ext cx="1522853" cy="200055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1300" dirty="0" smtClean="0">
                <a:latin typeface="Optima" pitchFamily="-110" charset="0"/>
                <a:sym typeface="Optima" pitchFamily="-110" charset="0"/>
              </a:rPr>
              <a:t>Delivered on </a:t>
            </a:r>
            <a:r>
              <a:rPr lang="en-US" altLang="ja-JP" sz="1300" dirty="0">
                <a:latin typeface="Optima" pitchFamily="-110" charset="0"/>
                <a:sym typeface="Optima" pitchFamily="-110" charset="0"/>
              </a:rPr>
              <a:t>Oct. 26</a:t>
            </a:r>
          </a:p>
        </p:txBody>
      </p:sp>
      <p:sp>
        <p:nvSpPr>
          <p:cNvPr id="160780" name="Rectangle 40"/>
          <p:cNvSpPr>
            <a:spLocks/>
          </p:cNvSpPr>
          <p:nvPr/>
        </p:nvSpPr>
        <p:spPr bwMode="auto">
          <a:xfrm>
            <a:off x="4644008" y="620688"/>
            <a:ext cx="1440159" cy="366762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ja-JP" sz="2000" dirty="0">
                <a:solidFill>
                  <a:srgbClr val="FFFFFF"/>
                </a:solidFill>
                <a:latin typeface="Optima" pitchFamily="-110" charset="0"/>
                <a:sym typeface="Optima" pitchFamily="-110" charset="0"/>
              </a:rPr>
              <a:t>48ch </a:t>
            </a:r>
            <a:r>
              <a:rPr lang="en-US" altLang="ja-JP" sz="2000" dirty="0" smtClean="0">
                <a:solidFill>
                  <a:srgbClr val="FFFFFF"/>
                </a:solidFill>
                <a:latin typeface="Optima" pitchFamily="-110" charset="0"/>
                <a:sym typeface="Optima" pitchFamily="-110" charset="0"/>
              </a:rPr>
              <a:t>board</a:t>
            </a:r>
            <a:endParaRPr lang="en-US" altLang="ja-JP" sz="2000" dirty="0">
              <a:solidFill>
                <a:srgbClr val="FFFFFF"/>
              </a:solidFill>
              <a:latin typeface="Optima" pitchFamily="-110" charset="0"/>
              <a:sym typeface="Optima" pitchFamily="-110" charset="0"/>
            </a:endParaRPr>
          </a:p>
        </p:txBody>
      </p: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0" y="4288957"/>
            <a:ext cx="3042791" cy="1730127"/>
            <a:chOff x="0" y="0"/>
            <a:chExt cx="2726" cy="1550"/>
          </a:xfrm>
        </p:grpSpPr>
        <p:pic>
          <p:nvPicPr>
            <p:cNvPr id="160787" name="Picture 42"/>
            <p:cNvPicPr>
              <a:picLocks noChangeAspect="1" noChangeArrowheads="1"/>
            </p:cNvPicPr>
            <p:nvPr/>
          </p:nvPicPr>
          <p:blipFill>
            <a:blip r:embed="rId8" cstate="print"/>
            <a:srcRect l="5110" t="26244" r="9999" b="50955"/>
            <a:stretch>
              <a:fillRect/>
            </a:stretch>
          </p:blipFill>
          <p:spPr bwMode="auto">
            <a:xfrm>
              <a:off x="0" y="0"/>
              <a:ext cx="2726" cy="9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60788" name="Rectangle 43"/>
            <p:cNvSpPr>
              <a:spLocks/>
            </p:cNvSpPr>
            <p:nvPr/>
          </p:nvSpPr>
          <p:spPr bwMode="auto">
            <a:xfrm>
              <a:off x="161" y="1097"/>
              <a:ext cx="2050" cy="4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ja-JP" sz="1600" dirty="0">
                  <a:latin typeface="Optima" pitchFamily="-110" charset="0"/>
                  <a:sym typeface="Optima" pitchFamily="-110" charset="0"/>
                </a:rPr>
                <a:t>waveform sampling </a:t>
              </a:r>
              <a:r>
                <a:rPr lang="en-US" altLang="ja-JP" sz="1600" dirty="0" smtClean="0">
                  <a:latin typeface="Optima" pitchFamily="-110" charset="0"/>
                  <a:sym typeface="Optima" pitchFamily="-110" charset="0"/>
                </a:rPr>
                <a:t>with</a:t>
              </a:r>
              <a:endParaRPr lang="en-US" altLang="ja-JP" sz="1600" dirty="0">
                <a:latin typeface="Optima" pitchFamily="-110" charset="0"/>
                <a:sym typeface="Optima" pitchFamily="-110" charset="0"/>
              </a:endParaRPr>
            </a:p>
            <a:p>
              <a:r>
                <a:rPr lang="en-US" altLang="ja-JP" sz="1600" dirty="0">
                  <a:latin typeface="Optima" pitchFamily="-110" charset="0"/>
                  <a:sym typeface="Optima" pitchFamily="-110" charset="0"/>
                </a:rPr>
                <a:t>32MHz FADC</a:t>
              </a:r>
            </a:p>
          </p:txBody>
        </p:sp>
      </p:grpSp>
      <p:cxnSp>
        <p:nvCxnSpPr>
          <p:cNvPr id="52" name="直線矢印コネクタ 51"/>
          <p:cNvCxnSpPr/>
          <p:nvPr/>
        </p:nvCxnSpPr>
        <p:spPr>
          <a:xfrm>
            <a:off x="4283968" y="5585101"/>
            <a:ext cx="504056" cy="1588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5148064" y="5585101"/>
            <a:ext cx="504056" cy="1588"/>
          </a:xfrm>
          <a:prstGeom prst="straightConnector1">
            <a:avLst/>
          </a:prstGeom>
          <a:ln w="5715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3923928" y="5081045"/>
            <a:ext cx="869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~200ns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正方形/長方形 54"/>
          <p:cNvSpPr/>
          <p:nvPr/>
        </p:nvSpPr>
        <p:spPr>
          <a:xfrm>
            <a:off x="179512" y="980728"/>
            <a:ext cx="4392488" cy="1656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461" name="図 4" descr="top-1ba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3193157" cy="60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16"/>
          <p:cNvGrpSpPr/>
          <p:nvPr/>
        </p:nvGrpSpPr>
        <p:grpSpPr>
          <a:xfrm>
            <a:off x="251520" y="2924944"/>
            <a:ext cx="7694613" cy="3565525"/>
            <a:chOff x="790575" y="3292475"/>
            <a:chExt cx="7694613" cy="3565525"/>
          </a:xfrm>
        </p:grpSpPr>
        <p:pic>
          <p:nvPicPr>
            <p:cNvPr id="19460" name="Picture 102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0575" y="3292475"/>
              <a:ext cx="7694613" cy="356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正方形/長方形 5"/>
            <p:cNvSpPr/>
            <p:nvPr/>
          </p:nvSpPr>
          <p:spPr>
            <a:xfrm>
              <a:off x="7452320" y="4069577"/>
              <a:ext cx="92010" cy="16561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7899365" y="4069577"/>
              <a:ext cx="164018" cy="165618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7804865" y="5013176"/>
              <a:ext cx="79503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6049169" y="5653757"/>
            <a:ext cx="906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b="1" dirty="0" smtClean="0"/>
              <a:t>Aerogel radiator</a:t>
            </a:r>
            <a:endParaRPr kumimoji="1" lang="ja-JP" altLang="en-US" sz="800" b="1" dirty="0"/>
          </a:p>
        </p:txBody>
      </p:sp>
      <p:cxnSp>
        <p:nvCxnSpPr>
          <p:cNvPr id="20" name="直線矢印コネクタ 19"/>
          <p:cNvCxnSpPr>
            <a:stCxn id="18" idx="3"/>
          </p:cNvCxnSpPr>
          <p:nvPr/>
        </p:nvCxnSpPr>
        <p:spPr>
          <a:xfrm flipV="1">
            <a:off x="6955186" y="5358230"/>
            <a:ext cx="4084" cy="4032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7489329" y="5725765"/>
            <a:ext cx="14670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b="1" dirty="0" smtClean="0"/>
              <a:t>Hamamatsu HAPD + readout</a:t>
            </a:r>
            <a:endParaRPr kumimoji="1" lang="ja-JP" altLang="en-US" sz="800" b="1" dirty="0"/>
          </a:p>
        </p:txBody>
      </p:sp>
      <p:cxnSp>
        <p:nvCxnSpPr>
          <p:cNvPr id="24" name="直線矢印コネクタ 23"/>
          <p:cNvCxnSpPr>
            <a:stCxn id="23" idx="1"/>
          </p:cNvCxnSpPr>
          <p:nvPr/>
        </p:nvCxnSpPr>
        <p:spPr>
          <a:xfrm rot="10800000">
            <a:off x="7479349" y="5358251"/>
            <a:ext cx="9981" cy="475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角丸四角形 52"/>
          <p:cNvSpPr/>
          <p:nvPr/>
        </p:nvSpPr>
        <p:spPr>
          <a:xfrm>
            <a:off x="323528" y="836712"/>
            <a:ext cx="3960440" cy="2880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Barrel PID: Time of Propagation Counter (TOP)</a:t>
            </a:r>
            <a:endParaRPr kumimoji="1" lang="ja-JP" altLang="en-US" sz="1400" dirty="0"/>
          </a:p>
        </p:txBody>
      </p:sp>
      <p:grpSp>
        <p:nvGrpSpPr>
          <p:cNvPr id="3" name="グループ化 59"/>
          <p:cNvGrpSpPr/>
          <p:nvPr/>
        </p:nvGrpSpPr>
        <p:grpSpPr>
          <a:xfrm>
            <a:off x="6012160" y="116632"/>
            <a:ext cx="3139863" cy="2691681"/>
            <a:chOff x="5724128" y="116632"/>
            <a:chExt cx="3139863" cy="2691681"/>
          </a:xfrm>
        </p:grpSpPr>
        <p:sp>
          <p:nvSpPr>
            <p:cNvPr id="56" name="正方形/長方形 55"/>
            <p:cNvSpPr/>
            <p:nvPr/>
          </p:nvSpPr>
          <p:spPr>
            <a:xfrm>
              <a:off x="5724128" y="188640"/>
              <a:ext cx="3024336" cy="259228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" name="グループ化 27"/>
            <p:cNvGrpSpPr/>
            <p:nvPr/>
          </p:nvGrpSpPr>
          <p:grpSpPr>
            <a:xfrm>
              <a:off x="5878977" y="485757"/>
              <a:ext cx="2985014" cy="2322556"/>
              <a:chOff x="4770447" y="3252788"/>
              <a:chExt cx="4771806" cy="3712808"/>
            </a:xfrm>
          </p:grpSpPr>
          <p:sp>
            <p:nvSpPr>
              <p:cNvPr id="29" name="Rectangle 5"/>
              <p:cNvSpPr>
                <a:spLocks noChangeArrowheads="1"/>
              </p:cNvSpPr>
              <p:nvPr/>
            </p:nvSpPr>
            <p:spPr bwMode="auto">
              <a:xfrm>
                <a:off x="7769234" y="3252788"/>
                <a:ext cx="511175" cy="2725737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9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0" name="AutoShape 6"/>
              <p:cNvSpPr>
                <a:spLocks noChangeArrowheads="1"/>
              </p:cNvSpPr>
              <p:nvPr/>
            </p:nvSpPr>
            <p:spPr bwMode="auto">
              <a:xfrm>
                <a:off x="8280409" y="3443292"/>
                <a:ext cx="219075" cy="379412"/>
              </a:xfrm>
              <a:prstGeom prst="flowChartPunchedTap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9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1" name="AutoShape 7"/>
              <p:cNvSpPr>
                <a:spLocks noChangeArrowheads="1"/>
              </p:cNvSpPr>
              <p:nvPr/>
            </p:nvSpPr>
            <p:spPr bwMode="auto">
              <a:xfrm>
                <a:off x="8280409" y="3886200"/>
                <a:ext cx="219075" cy="381000"/>
              </a:xfrm>
              <a:prstGeom prst="flowChartPunchedTap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9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2" name="AutoShape 8"/>
              <p:cNvSpPr>
                <a:spLocks noChangeArrowheads="1"/>
              </p:cNvSpPr>
              <p:nvPr/>
            </p:nvSpPr>
            <p:spPr bwMode="auto">
              <a:xfrm>
                <a:off x="8280409" y="4330709"/>
                <a:ext cx="219075" cy="379413"/>
              </a:xfrm>
              <a:prstGeom prst="flowChartPunchedTap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9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3" name="AutoShape 9"/>
              <p:cNvSpPr>
                <a:spLocks noChangeArrowheads="1"/>
              </p:cNvSpPr>
              <p:nvPr/>
            </p:nvSpPr>
            <p:spPr bwMode="auto">
              <a:xfrm>
                <a:off x="8280409" y="4773613"/>
                <a:ext cx="219075" cy="381000"/>
              </a:xfrm>
              <a:prstGeom prst="flowChartPunchedTap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9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4" name="AutoShape 10"/>
              <p:cNvSpPr>
                <a:spLocks noChangeArrowheads="1"/>
              </p:cNvSpPr>
              <p:nvPr/>
            </p:nvSpPr>
            <p:spPr bwMode="auto">
              <a:xfrm>
                <a:off x="8280409" y="5218113"/>
                <a:ext cx="219075" cy="379412"/>
              </a:xfrm>
              <a:prstGeom prst="flowChartPunchedTap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9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5" name="Line 11"/>
              <p:cNvSpPr>
                <a:spLocks noChangeShapeType="1"/>
              </p:cNvSpPr>
              <p:nvPr/>
            </p:nvSpPr>
            <p:spPr bwMode="auto">
              <a:xfrm>
                <a:off x="4916488" y="4456113"/>
                <a:ext cx="409575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lIns="91350" tIns="45677" rIns="91350" bIns="45677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9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" name="Text Box 16"/>
              <p:cNvSpPr txBox="1">
                <a:spLocks noChangeArrowheads="1"/>
              </p:cNvSpPr>
              <p:nvPr/>
            </p:nvSpPr>
            <p:spPr bwMode="auto">
              <a:xfrm>
                <a:off x="4770447" y="5207001"/>
                <a:ext cx="2626825" cy="541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600" dirty="0">
                    <a:solidFill>
                      <a:srgbClr val="000000"/>
                    </a:solidFill>
                    <a:latin typeface="Arial" charset="0"/>
                    <a:ea typeface="Osaka" pitchFamily="1" charset="-128"/>
                  </a:rPr>
                  <a:t>Aerogel radiator</a:t>
                </a:r>
                <a:endParaRPr lang="en-US" altLang="ja-JP" sz="1600" dirty="0">
                  <a:solidFill>
                    <a:srgbClr val="000000"/>
                  </a:solidFill>
                  <a:latin typeface="Comic Sans MS" pitchFamily="1" charset="0"/>
                  <a:ea typeface="Osaka" pitchFamily="1" charset="-128"/>
                </a:endParaRPr>
              </a:p>
            </p:txBody>
          </p:sp>
          <p:sp>
            <p:nvSpPr>
              <p:cNvPr id="37" name="Text Box 17"/>
              <p:cNvSpPr txBox="1">
                <a:spLocks noChangeArrowheads="1"/>
              </p:cNvSpPr>
              <p:nvPr/>
            </p:nvSpPr>
            <p:spPr bwMode="auto">
              <a:xfrm>
                <a:off x="6479796" y="6030920"/>
                <a:ext cx="3062457" cy="934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600" dirty="0" smtClean="0">
                    <a:solidFill>
                      <a:srgbClr val="000000"/>
                    </a:solidFill>
                    <a:latin typeface="Arial" charset="0"/>
                    <a:ea typeface="Osaka" pitchFamily="1" charset="-128"/>
                  </a:rPr>
                  <a:t>Hamamatsu HAPD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600" dirty="0" smtClean="0">
                    <a:solidFill>
                      <a:srgbClr val="000000"/>
                    </a:solidFill>
                    <a:latin typeface="Arial" charset="0"/>
                    <a:ea typeface="Osaka" pitchFamily="1" charset="-128"/>
                  </a:rPr>
                  <a:t>+ new ASIC</a:t>
                </a:r>
                <a:endParaRPr lang="en-US" altLang="ja-JP" dirty="0">
                  <a:solidFill>
                    <a:srgbClr val="000000"/>
                  </a:solidFill>
                  <a:latin typeface="Comic Sans MS" pitchFamily="1" charset="0"/>
                  <a:ea typeface="Osaka" pitchFamily="1" charset="-128"/>
                </a:endParaRPr>
              </a:p>
            </p:txBody>
          </p:sp>
          <p:sp>
            <p:nvSpPr>
              <p:cNvPr id="39" name="Text Box 19"/>
              <p:cNvSpPr txBox="1">
                <a:spLocks noChangeArrowheads="1"/>
              </p:cNvSpPr>
              <p:nvPr/>
            </p:nvSpPr>
            <p:spPr bwMode="auto">
              <a:xfrm rot="20695010">
                <a:off x="5870881" y="3726737"/>
                <a:ext cx="1876260" cy="3688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1350" tIns="45677" rIns="91350" bIns="45677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900" dirty="0">
                    <a:solidFill>
                      <a:srgbClr val="000000"/>
                    </a:solidFill>
                    <a:latin typeface="Arial" charset="0"/>
                    <a:ea typeface="Osaka" pitchFamily="1" charset="-128"/>
                  </a:rPr>
                  <a:t>Cherenkov photon</a:t>
                </a:r>
              </a:p>
            </p:txBody>
          </p:sp>
          <p:sp>
            <p:nvSpPr>
              <p:cNvPr id="40" name="Line 20"/>
              <p:cNvSpPr>
                <a:spLocks noChangeShapeType="1"/>
              </p:cNvSpPr>
              <p:nvPr/>
            </p:nvSpPr>
            <p:spPr bwMode="auto">
              <a:xfrm>
                <a:off x="5502279" y="3659015"/>
                <a:ext cx="21939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lIns="91350" tIns="45677" rIns="91350" bIns="45677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9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1" name="Text Box 21"/>
              <p:cNvSpPr txBox="1">
                <a:spLocks noChangeArrowheads="1"/>
              </p:cNvSpPr>
              <p:nvPr/>
            </p:nvSpPr>
            <p:spPr bwMode="auto">
              <a:xfrm>
                <a:off x="5907097" y="3329841"/>
                <a:ext cx="1112366" cy="442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200" dirty="0">
                    <a:solidFill>
                      <a:srgbClr val="000000"/>
                    </a:solidFill>
                    <a:latin typeface="Arial" charset="0"/>
                    <a:ea typeface="Osaka" pitchFamily="1" charset="-128"/>
                  </a:rPr>
                  <a:t>200mm</a:t>
                </a:r>
                <a:endParaRPr lang="en-US" altLang="ja-JP" sz="1400" dirty="0">
                  <a:solidFill>
                    <a:srgbClr val="000000"/>
                  </a:solidFill>
                  <a:latin typeface="Comic Sans MS" pitchFamily="1" charset="0"/>
                  <a:ea typeface="Osaka" pitchFamily="1" charset="-128"/>
                </a:endParaRPr>
              </a:p>
            </p:txBody>
          </p:sp>
          <p:sp>
            <p:nvSpPr>
              <p:cNvPr id="42" name="Text Box 22"/>
              <p:cNvSpPr txBox="1">
                <a:spLocks noChangeArrowheads="1"/>
              </p:cNvSpPr>
              <p:nvPr/>
            </p:nvSpPr>
            <p:spPr bwMode="auto">
              <a:xfrm>
                <a:off x="4868241" y="5655597"/>
                <a:ext cx="1050865" cy="442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350" tIns="45677" rIns="91350" bIns="45677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200" dirty="0">
                    <a:solidFill>
                      <a:srgbClr val="000000"/>
                    </a:solidFill>
                    <a:latin typeface="Arial" charset="0"/>
                  </a:rPr>
                  <a:t>n~1.05</a:t>
                </a:r>
                <a:endParaRPr lang="en-US" altLang="ja-JP" sz="14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" name="グループ化 28"/>
              <p:cNvGrpSpPr/>
              <p:nvPr/>
            </p:nvGrpSpPr>
            <p:grpSpPr>
              <a:xfrm>
                <a:off x="5502274" y="3761511"/>
                <a:ext cx="365126" cy="1395413"/>
                <a:chOff x="122237" y="1905000"/>
                <a:chExt cx="365126" cy="1395413"/>
              </a:xfrm>
            </p:grpSpPr>
            <p:sp>
              <p:nvSpPr>
                <p:cNvPr id="51" name="Rectangle 4"/>
                <p:cNvSpPr>
                  <a:spLocks noChangeArrowheads="1"/>
                </p:cNvSpPr>
                <p:nvPr/>
              </p:nvSpPr>
              <p:spPr bwMode="auto">
                <a:xfrm>
                  <a:off x="304800" y="1905000"/>
                  <a:ext cx="182563" cy="139541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 dirty="0">
                    <a:solidFill>
                      <a:prstClr val="white">
                        <a:lumMod val="50000"/>
                      </a:prstClr>
                    </a:solidFill>
                    <a:latin typeface="Arial" charset="0"/>
                  </a:endParaRPr>
                </a:p>
              </p:txBody>
            </p:sp>
            <p:sp>
              <p:nvSpPr>
                <p:cNvPr id="52" name="Rectangle 4"/>
                <p:cNvSpPr>
                  <a:spLocks noChangeArrowheads="1"/>
                </p:cNvSpPr>
                <p:nvPr/>
              </p:nvSpPr>
              <p:spPr bwMode="auto">
                <a:xfrm>
                  <a:off x="122237" y="1905000"/>
                  <a:ext cx="182563" cy="1395413"/>
                </a:xfrm>
                <a:prstGeom prst="rect">
                  <a:avLst/>
                </a:prstGeom>
                <a:solidFill>
                  <a:schemeClr val="bg1">
                    <a:lumMod val="9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7" name="グループ化 37"/>
              <p:cNvGrpSpPr/>
              <p:nvPr/>
            </p:nvGrpSpPr>
            <p:grpSpPr>
              <a:xfrm>
                <a:off x="5486400" y="3810002"/>
                <a:ext cx="2286000" cy="1293817"/>
                <a:chOff x="5486400" y="3810000"/>
                <a:chExt cx="2286000" cy="1293817"/>
              </a:xfrm>
            </p:grpSpPr>
            <p:grpSp>
              <p:nvGrpSpPr>
                <p:cNvPr id="8" name="グループ化 33"/>
                <p:cNvGrpSpPr/>
                <p:nvPr/>
              </p:nvGrpSpPr>
              <p:grpSpPr>
                <a:xfrm>
                  <a:off x="5486400" y="3810000"/>
                  <a:ext cx="2286000" cy="646113"/>
                  <a:chOff x="5486400" y="3810000"/>
                  <a:chExt cx="2286000" cy="646113"/>
                </a:xfrm>
              </p:grpSpPr>
              <p:sp>
                <p:nvSpPr>
                  <p:cNvPr id="49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867400" y="3810000"/>
                    <a:ext cx="1905000" cy="64611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900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0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486400" y="3810000"/>
                    <a:ext cx="2270125" cy="64611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900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9" name="グループ化 34"/>
                <p:cNvGrpSpPr/>
                <p:nvPr/>
              </p:nvGrpSpPr>
              <p:grpSpPr>
                <a:xfrm flipV="1">
                  <a:off x="5486400" y="4457704"/>
                  <a:ext cx="2286000" cy="646113"/>
                  <a:chOff x="5486400" y="3810000"/>
                  <a:chExt cx="2286000" cy="646113"/>
                </a:xfrm>
              </p:grpSpPr>
              <p:sp>
                <p:nvSpPr>
                  <p:cNvPr id="47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867400" y="3810000"/>
                    <a:ext cx="1905000" cy="64611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900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8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486400" y="3810000"/>
                    <a:ext cx="2270125" cy="64611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900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</p:grpSp>
        </p:grpSp>
        <p:sp>
          <p:nvSpPr>
            <p:cNvPr id="54" name="角丸四角形 53"/>
            <p:cNvSpPr/>
            <p:nvPr/>
          </p:nvSpPr>
          <p:spPr>
            <a:xfrm>
              <a:off x="5796136" y="116632"/>
              <a:ext cx="2808312" cy="2880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dirty="0" err="1" smtClean="0"/>
                <a:t>Endcap</a:t>
              </a:r>
              <a:r>
                <a:rPr kumimoji="1" lang="en-US" altLang="ja-JP" sz="1400" dirty="0" smtClean="0"/>
                <a:t> PID: Aerogel RICH (ARICH)</a:t>
              </a:r>
              <a:endParaRPr kumimoji="1" lang="ja-JP" altLang="en-US" sz="1400" dirty="0"/>
            </a:p>
          </p:txBody>
        </p:sp>
      </p:grpSp>
      <p:sp>
        <p:nvSpPr>
          <p:cNvPr id="58" name="Line 20"/>
          <p:cNvSpPr>
            <a:spLocks noChangeShapeType="1"/>
          </p:cNvSpPr>
          <p:nvPr/>
        </p:nvSpPr>
        <p:spPr bwMode="auto">
          <a:xfrm>
            <a:off x="6876256" y="5877272"/>
            <a:ext cx="50405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91350" tIns="45677" rIns="91350" bIns="45677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9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" name="Text Box 21"/>
          <p:cNvSpPr txBox="1">
            <a:spLocks noChangeArrowheads="1"/>
          </p:cNvSpPr>
          <p:nvPr/>
        </p:nvSpPr>
        <p:spPr bwMode="auto">
          <a:xfrm>
            <a:off x="6948264" y="5949280"/>
            <a:ext cx="376845" cy="23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50" tIns="45677" rIns="91350" bIns="4567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900" dirty="0" smtClean="0">
                <a:solidFill>
                  <a:srgbClr val="000000"/>
                </a:solidFill>
                <a:latin typeface="Arial" charset="0"/>
                <a:ea typeface="Osaka" pitchFamily="1" charset="-128"/>
              </a:rPr>
              <a:t>200</a:t>
            </a:r>
            <a:endParaRPr lang="en-US" altLang="ja-JP" sz="1000" dirty="0">
              <a:solidFill>
                <a:srgbClr val="000000"/>
              </a:solidFill>
              <a:latin typeface="Comic Sans MS" pitchFamily="1" charset="0"/>
              <a:ea typeface="Osaka" pitchFamily="1" charset="-128"/>
            </a:endParaRPr>
          </a:p>
        </p:txBody>
      </p:sp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51520" y="-24"/>
            <a:ext cx="5832648" cy="785818"/>
          </a:xfrm>
        </p:spPr>
        <p:txBody>
          <a:bodyPr/>
          <a:lstStyle/>
          <a:p>
            <a:r>
              <a:rPr lang="en-US" altLang="ja-JP" dirty="0" smtClean="0"/>
              <a:t>Particle Identification Devices</a:t>
            </a:r>
            <a:endParaRPr lang="en-US" altLang="ja-JP" dirty="0"/>
          </a:p>
        </p:txBody>
      </p:sp>
      <p:sp>
        <p:nvSpPr>
          <p:cNvPr id="57" name="Text Box 16"/>
          <p:cNvSpPr txBox="1">
            <a:spLocks noChangeArrowheads="1"/>
          </p:cNvSpPr>
          <p:nvPr/>
        </p:nvSpPr>
        <p:spPr bwMode="auto">
          <a:xfrm>
            <a:off x="1259632" y="1628800"/>
            <a:ext cx="1555052" cy="33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50" tIns="45677" rIns="91350" bIns="4567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Arial" charset="0"/>
                <a:ea typeface="Osaka" pitchFamily="1" charset="-128"/>
              </a:rPr>
              <a:t>Quartz radiator</a:t>
            </a:r>
            <a:endParaRPr lang="en-US" altLang="ja-JP" sz="1600" dirty="0">
              <a:solidFill>
                <a:srgbClr val="000000"/>
              </a:solidFill>
              <a:latin typeface="Comic Sans MS" pitchFamily="1" charset="0"/>
              <a:ea typeface="Osaka" pitchFamily="1" charset="-128"/>
            </a:endParaRPr>
          </a:p>
        </p:txBody>
      </p:sp>
      <p:sp>
        <p:nvSpPr>
          <p:cNvPr id="61" name="Text Box 16"/>
          <p:cNvSpPr txBox="1">
            <a:spLocks noChangeArrowheads="1"/>
          </p:cNvSpPr>
          <p:nvPr/>
        </p:nvSpPr>
        <p:spPr bwMode="auto">
          <a:xfrm>
            <a:off x="2890438" y="1772816"/>
            <a:ext cx="1609554" cy="33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50" tIns="45677" rIns="91350" bIns="4567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Arial" charset="0"/>
                <a:ea typeface="Osaka" pitchFamily="1" charset="-128"/>
              </a:rPr>
              <a:t>Focusing mirror</a:t>
            </a:r>
            <a:endParaRPr lang="en-US" altLang="ja-JP" sz="1600" dirty="0">
              <a:solidFill>
                <a:srgbClr val="000000"/>
              </a:solidFill>
              <a:latin typeface="Comic Sans MS" pitchFamily="1" charset="0"/>
              <a:ea typeface="Osaka" pitchFamily="1" charset="-128"/>
            </a:endParaRPr>
          </a:p>
        </p:txBody>
      </p:sp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323528" y="1988840"/>
            <a:ext cx="4188273" cy="584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50" tIns="45677" rIns="91350" bIns="4567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Arial" charset="0"/>
                <a:ea typeface="Osaka" pitchFamily="1" charset="-128"/>
              </a:rPr>
              <a:t>Small expansion block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Arial" charset="0"/>
                <a:ea typeface="Osaka" pitchFamily="1" charset="-128"/>
              </a:rPr>
              <a:t>Hamamatsu MCP-PMT (measure t, x and y)</a:t>
            </a:r>
            <a:endParaRPr lang="en-US" altLang="ja-JP" sz="1600" dirty="0">
              <a:solidFill>
                <a:srgbClr val="000000"/>
              </a:solidFill>
              <a:latin typeface="Comic Sans MS" pitchFamily="1" charset="0"/>
              <a:ea typeface="Osaka" pitchFamily="1" charset="-128"/>
            </a:endParaRPr>
          </a:p>
        </p:txBody>
      </p:sp>
      <p:sp>
        <p:nvSpPr>
          <p:cNvPr id="60" name="スライド番号プレースホルダ 5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Time of Propagation Counter (TOP)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26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グループ化 4"/>
          <p:cNvGrpSpPr/>
          <p:nvPr/>
        </p:nvGrpSpPr>
        <p:grpSpPr>
          <a:xfrm>
            <a:off x="755576" y="3429000"/>
            <a:ext cx="8119932" cy="3155397"/>
            <a:chOff x="71406" y="1143001"/>
            <a:chExt cx="8119932" cy="3155397"/>
          </a:xfrm>
        </p:grpSpPr>
        <p:pic>
          <p:nvPicPr>
            <p:cNvPr id="6" name="Picture 5" descr="C:\Documents and Settings\kuriyama\My Documents\top_2002_beam_test\学会\side_view_of_crystal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30" y="1152534"/>
              <a:ext cx="6734590" cy="2562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>
              <a:off x="71406" y="1143001"/>
              <a:ext cx="2164716" cy="10167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1350" tIns="45677" rIns="91350" bIns="45677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テキスト ボックス 35"/>
            <p:cNvSpPr txBox="1">
              <a:spLocks noChangeArrowheads="1"/>
            </p:cNvSpPr>
            <p:nvPr/>
          </p:nvSpPr>
          <p:spPr bwMode="auto">
            <a:xfrm>
              <a:off x="1928794" y="3929066"/>
              <a:ext cx="7588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  <a:latin typeface="ＭＳ Ｐゴシック" pitchFamily="50" charset="-128"/>
                </a:rPr>
                <a:t>TOF</a:t>
              </a:r>
              <a:endParaRPr lang="ja-JP" altLang="en-US" dirty="0">
                <a:solidFill>
                  <a:srgbClr val="FF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4857752" y="1857364"/>
              <a:ext cx="8228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dirty="0">
                  <a:solidFill>
                    <a:srgbClr val="005BF0"/>
                  </a:solidFill>
                  <a:latin typeface="+mn-ea"/>
                  <a:ea typeface="+mn-ea"/>
                </a:rPr>
                <a:t>TOP</a:t>
              </a:r>
              <a:endParaRPr lang="ja-JP" altLang="en-US" dirty="0">
                <a:solidFill>
                  <a:srgbClr val="005BF0"/>
                </a:solidFill>
                <a:latin typeface="+mn-ea"/>
                <a:ea typeface="+mn-ea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929454" y="2000240"/>
              <a:ext cx="1261884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MCP-PMT</a:t>
              </a:r>
              <a:endParaRPr kumimoji="1" lang="ja-JP" altLang="en-US" dirty="0"/>
            </a:p>
          </p:txBody>
        </p:sp>
        <p:sp>
          <p:nvSpPr>
            <p:cNvPr id="11" name="テキスト ボックス 35"/>
            <p:cNvSpPr txBox="1">
              <a:spLocks noChangeArrowheads="1"/>
            </p:cNvSpPr>
            <p:nvPr/>
          </p:nvSpPr>
          <p:spPr bwMode="auto">
            <a:xfrm>
              <a:off x="1928794" y="3643314"/>
              <a:ext cx="11430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ja-JP" altLang="en-US" dirty="0" smtClean="0">
                  <a:solidFill>
                    <a:srgbClr val="FF0000"/>
                  </a:solidFill>
                  <a:latin typeface="ＭＳ Ｐゴシック" pitchFamily="50" charset="-128"/>
                </a:rPr>
                <a:t>～</a:t>
              </a:r>
              <a:r>
                <a:rPr lang="en-US" altLang="ja-JP" dirty="0" smtClean="0">
                  <a:solidFill>
                    <a:srgbClr val="FF0000"/>
                  </a:solidFill>
                  <a:latin typeface="ＭＳ Ｐゴシック" pitchFamily="50" charset="-128"/>
                </a:rPr>
                <a:t>1.2m</a:t>
              </a:r>
              <a:endParaRPr lang="ja-JP" altLang="en-US" dirty="0">
                <a:solidFill>
                  <a:srgbClr val="FF0000"/>
                </a:solidFill>
                <a:latin typeface="ＭＳ Ｐゴシック" pitchFamily="50" charset="-128"/>
              </a:endParaRPr>
            </a:p>
          </p:txBody>
        </p:sp>
      </p:grpSp>
      <p:sp>
        <p:nvSpPr>
          <p:cNvPr id="12" name="Rectangle 1027"/>
          <p:cNvSpPr txBox="1">
            <a:spLocks noChangeArrowheads="1"/>
          </p:cNvSpPr>
          <p:nvPr/>
        </p:nvSpPr>
        <p:spPr>
          <a:xfrm>
            <a:off x="4572000" y="897727"/>
            <a:ext cx="4680520" cy="253127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Quartz radiator</a:t>
            </a: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2.6m</a:t>
            </a:r>
            <a:r>
              <a:rPr kumimoji="0" lang="en-US" altLang="ja-JP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L</a:t>
            </a: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x 45cm</a:t>
            </a:r>
            <a:r>
              <a:rPr kumimoji="0" lang="en-US" altLang="ja-JP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W</a:t>
            </a: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x 2cm</a:t>
            </a:r>
            <a:r>
              <a:rPr kumimoji="0" lang="en-US" altLang="ja-JP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</a:t>
            </a: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Excellent surface accuracy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MCP-PMT</a:t>
            </a: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Hamamatsu 16ch MCP-PMT</a:t>
            </a:r>
          </a:p>
          <a:p>
            <a:pPr marL="1143000" marR="0" lvl="2" indent="-2286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Good TTS (&lt;35ps) &amp; enough lifetime</a:t>
            </a:r>
          </a:p>
          <a:p>
            <a:pPr marL="1143000" marR="0" lvl="2" indent="-2286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Multialkali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photo-cathode 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sym typeface="Wingdings" charset="2"/>
              </a:rPr>
              <a:t> SBA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179512" y="1196752"/>
            <a:ext cx="4392488" cy="1656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4" descr="top-1bar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412776"/>
            <a:ext cx="3193157" cy="60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角丸四角形 14"/>
          <p:cNvSpPr/>
          <p:nvPr/>
        </p:nvSpPr>
        <p:spPr>
          <a:xfrm>
            <a:off x="323528" y="1052736"/>
            <a:ext cx="3960440" cy="2880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Barrel PID: Time of Propagation Counter (TOP)</a:t>
            </a:r>
            <a:endParaRPr kumimoji="1" lang="ja-JP" altLang="en-US" sz="1400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259632" y="1844824"/>
            <a:ext cx="1555052" cy="33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50" tIns="45677" rIns="91350" bIns="4567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Arial" charset="0"/>
                <a:ea typeface="Osaka" pitchFamily="1" charset="-128"/>
              </a:rPr>
              <a:t>Quartz radiator</a:t>
            </a:r>
            <a:endParaRPr lang="en-US" altLang="ja-JP" sz="1600" dirty="0">
              <a:solidFill>
                <a:srgbClr val="000000"/>
              </a:solidFill>
              <a:latin typeface="Comic Sans MS" pitchFamily="1" charset="0"/>
              <a:ea typeface="Osaka" pitchFamily="1" charset="-128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890438" y="1988840"/>
            <a:ext cx="1609554" cy="33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50" tIns="45677" rIns="91350" bIns="4567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Arial" charset="0"/>
                <a:ea typeface="Osaka" pitchFamily="1" charset="-128"/>
              </a:rPr>
              <a:t>Focusing mirror</a:t>
            </a:r>
            <a:endParaRPr lang="en-US" altLang="ja-JP" sz="1600" dirty="0">
              <a:solidFill>
                <a:srgbClr val="000000"/>
              </a:solidFill>
              <a:latin typeface="Comic Sans MS" pitchFamily="1" charset="0"/>
              <a:ea typeface="Osaka" pitchFamily="1" charset="-128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23528" y="2204864"/>
            <a:ext cx="4188273" cy="584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50" tIns="45677" rIns="91350" bIns="4567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Arial" charset="0"/>
                <a:ea typeface="Osaka" pitchFamily="1" charset="-128"/>
              </a:rPr>
              <a:t>Small expansion block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Arial" charset="0"/>
                <a:ea typeface="Osaka" pitchFamily="1" charset="-128"/>
              </a:rPr>
              <a:t>Hamamatsu MCP-PMT (measure t, x and y)</a:t>
            </a:r>
            <a:endParaRPr lang="en-US" altLang="ja-JP" sz="1600" dirty="0">
              <a:solidFill>
                <a:srgbClr val="000000"/>
              </a:solidFill>
              <a:latin typeface="Comic Sans MS" pitchFamily="1" charset="0"/>
              <a:ea typeface="Osak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260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図 4" descr="MCP-PMT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132856"/>
            <a:ext cx="275590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TOP (Barrel PID)</a:t>
            </a:r>
            <a:endParaRPr lang="en-US" altLang="ja-JP" dirty="0"/>
          </a:p>
        </p:txBody>
      </p:sp>
      <p:pic>
        <p:nvPicPr>
          <p:cNvPr id="20486" name="Picture 5" descr="C:\kenji\doc\pid\top\photo\20081212\081212top_beamtest029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827420"/>
            <a:ext cx="2219325" cy="242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図 12" descr="tmptmp_nhit.gif"/>
          <p:cNvPicPr>
            <a:picLocks noChangeAspect="1"/>
          </p:cNvPicPr>
          <p:nvPr/>
        </p:nvPicPr>
        <p:blipFill>
          <a:blip r:embed="rId5" cstate="print"/>
          <a:srcRect l="3499" t="8199" r="7427" b="5337"/>
          <a:stretch>
            <a:fillRect/>
          </a:stretch>
        </p:blipFill>
        <p:spPr bwMode="auto">
          <a:xfrm>
            <a:off x="107504" y="4437112"/>
            <a:ext cx="273630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897727"/>
            <a:ext cx="6947948" cy="35029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ja-JP" sz="2600" dirty="0" smtClean="0"/>
              <a:t>Beam test done in 2009</a:t>
            </a:r>
          </a:p>
          <a:p>
            <a:pPr lvl="1">
              <a:lnSpc>
                <a:spcPct val="90000"/>
              </a:lnSpc>
            </a:pPr>
            <a:r>
              <a:rPr lang="en-US" altLang="ja-JP" sz="2200" dirty="0" smtClean="0"/>
              <a:t># of photons consistent</a:t>
            </a:r>
          </a:p>
          <a:p>
            <a:pPr lvl="1">
              <a:lnSpc>
                <a:spcPct val="90000"/>
              </a:lnSpc>
            </a:pPr>
            <a:r>
              <a:rPr lang="en-US" altLang="ja-JP" sz="2200" dirty="0" smtClean="0"/>
              <a:t>Time resolution OK</a:t>
            </a:r>
            <a:endParaRPr lang="en-US" altLang="ja-JP" sz="2200" dirty="0"/>
          </a:p>
        </p:txBody>
      </p:sp>
      <p:grpSp>
        <p:nvGrpSpPr>
          <p:cNvPr id="2" name="グループ化 73"/>
          <p:cNvGrpSpPr/>
          <p:nvPr/>
        </p:nvGrpSpPr>
        <p:grpSpPr>
          <a:xfrm>
            <a:off x="2987276" y="3897070"/>
            <a:ext cx="6457466" cy="2749765"/>
            <a:chOff x="3155094" y="3897070"/>
            <a:chExt cx="6457466" cy="2749765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155094" y="3899931"/>
              <a:ext cx="6457466" cy="2746904"/>
              <a:chOff x="104" y="718"/>
              <a:chExt cx="4681" cy="1695"/>
            </a:xfrm>
          </p:grpSpPr>
          <p:grpSp>
            <p:nvGrpSpPr>
              <p:cNvPr id="4" name="グループ化 61"/>
              <p:cNvGrpSpPr>
                <a:grpSpLocks/>
              </p:cNvGrpSpPr>
              <p:nvPr/>
            </p:nvGrpSpPr>
            <p:grpSpPr bwMode="auto">
              <a:xfrm>
                <a:off x="104" y="719"/>
                <a:ext cx="2353" cy="1615"/>
                <a:chOff x="141102" y="642918"/>
                <a:chExt cx="3173598" cy="2247900"/>
              </a:xfrm>
            </p:grpSpPr>
            <p:pic>
              <p:nvPicPr>
                <p:cNvPr id="18" name="図 54" descr="ch29center_fit.gif"/>
                <p:cNvPicPr>
                  <a:picLocks noChangeAspect="1"/>
                </p:cNvPicPr>
                <p:nvPr/>
              </p:nvPicPr>
              <p:blipFill>
                <a:blip r:embed="rId6" cstate="print"/>
                <a:srcRect l="4248"/>
                <a:stretch>
                  <a:fillRect/>
                </a:stretch>
              </p:blipFill>
              <p:spPr bwMode="auto">
                <a:xfrm>
                  <a:off x="141102" y="642918"/>
                  <a:ext cx="3173598" cy="22479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9" name="テキスト ボックス 36"/>
                <p:cNvSpPr txBox="1">
                  <a:spLocks noChangeArrowheads="1"/>
                </p:cNvSpPr>
                <p:nvPr/>
              </p:nvSpPr>
              <p:spPr bwMode="auto">
                <a:xfrm>
                  <a:off x="1357179" y="1071620"/>
                  <a:ext cx="826127" cy="3172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altLang="ja-JP" sz="1800" b="1" dirty="0">
                      <a:solidFill>
                        <a:srgbClr val="FF33CC"/>
                      </a:solidFill>
                      <a:latin typeface="Calibri" charset="0"/>
                    </a:rPr>
                    <a:t>1</a:t>
                  </a:r>
                  <a:r>
                    <a:rPr lang="en-US" altLang="ja-JP" sz="1800" b="1" baseline="30000" dirty="0">
                      <a:solidFill>
                        <a:srgbClr val="FF33CC"/>
                      </a:solidFill>
                      <a:latin typeface="Calibri" charset="0"/>
                    </a:rPr>
                    <a:t>st</a:t>
                  </a:r>
                  <a:r>
                    <a:rPr lang="en-US" altLang="ja-JP" sz="1800" b="1" dirty="0">
                      <a:solidFill>
                        <a:srgbClr val="FF33CC"/>
                      </a:solidFill>
                      <a:latin typeface="Calibri" charset="0"/>
                    </a:rPr>
                    <a:t> </a:t>
                  </a:r>
                </a:p>
              </p:txBody>
            </p:sp>
            <p:sp>
              <p:nvSpPr>
                <p:cNvPr id="20" name="テキスト ボックス 39"/>
                <p:cNvSpPr txBox="1">
                  <a:spLocks noChangeArrowheads="1"/>
                </p:cNvSpPr>
                <p:nvPr/>
              </p:nvSpPr>
              <p:spPr bwMode="auto">
                <a:xfrm>
                  <a:off x="1786187" y="1429335"/>
                  <a:ext cx="678728" cy="3172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altLang="ja-JP" sz="1800" b="1" dirty="0">
                      <a:solidFill>
                        <a:srgbClr val="00DCFF"/>
                      </a:solidFill>
                      <a:latin typeface="Calibri" charset="0"/>
                    </a:rPr>
                    <a:t>2</a:t>
                  </a:r>
                  <a:r>
                    <a:rPr lang="en-US" altLang="ja-JP" sz="1800" b="1" baseline="30000" dirty="0">
                      <a:solidFill>
                        <a:srgbClr val="00DCFF"/>
                      </a:solidFill>
                      <a:latin typeface="Calibri" charset="0"/>
                    </a:rPr>
                    <a:t>nd</a:t>
                  </a:r>
                  <a:endParaRPr lang="en-US" altLang="ja-JP" sz="1800" b="1" dirty="0">
                    <a:solidFill>
                      <a:srgbClr val="00DCFF"/>
                    </a:solidFill>
                    <a:latin typeface="Calibri" charset="0"/>
                  </a:endParaRPr>
                </a:p>
              </p:txBody>
            </p:sp>
            <p:sp>
              <p:nvSpPr>
                <p:cNvPr id="21" name="テキスト ボックス 41"/>
                <p:cNvSpPr txBox="1">
                  <a:spLocks noChangeArrowheads="1"/>
                </p:cNvSpPr>
                <p:nvPr/>
              </p:nvSpPr>
              <p:spPr bwMode="auto">
                <a:xfrm>
                  <a:off x="2149091" y="1214984"/>
                  <a:ext cx="738239" cy="3172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altLang="ja-JP" sz="1800" b="1" dirty="0">
                      <a:solidFill>
                        <a:srgbClr val="92D050"/>
                      </a:solidFill>
                      <a:latin typeface="Calibri" charset="0"/>
                    </a:rPr>
                    <a:t>3</a:t>
                  </a:r>
                  <a:r>
                    <a:rPr lang="en-US" altLang="ja-JP" sz="1800" b="1" baseline="30000" dirty="0">
                      <a:solidFill>
                        <a:srgbClr val="92D050"/>
                      </a:solidFill>
                      <a:latin typeface="Calibri" charset="0"/>
                    </a:rPr>
                    <a:t>rd</a:t>
                  </a:r>
                  <a:r>
                    <a:rPr lang="en-US" altLang="ja-JP" sz="1800" b="1" dirty="0">
                      <a:solidFill>
                        <a:srgbClr val="92D050"/>
                      </a:solidFill>
                      <a:latin typeface="Calibri" charset="0"/>
                    </a:rPr>
                    <a:t> </a:t>
                  </a:r>
                </a:p>
              </p:txBody>
            </p:sp>
          </p:grpSp>
          <p:grpSp>
            <p:nvGrpSpPr>
              <p:cNvPr id="5" name="グループ化 62"/>
              <p:cNvGrpSpPr>
                <a:grpSpLocks/>
              </p:cNvGrpSpPr>
              <p:nvPr/>
            </p:nvGrpSpPr>
            <p:grpSpPr bwMode="auto">
              <a:xfrm>
                <a:off x="2202" y="718"/>
                <a:ext cx="2365" cy="1615"/>
                <a:chOff x="3000364" y="642918"/>
                <a:chExt cx="3190575" cy="2247900"/>
              </a:xfrm>
            </p:grpSpPr>
            <p:pic>
              <p:nvPicPr>
                <p:cNvPr id="14" name="図 60" descr="ch9center_fit.gif"/>
                <p:cNvPicPr>
                  <a:picLocks noChangeAspect="1"/>
                </p:cNvPicPr>
                <p:nvPr/>
              </p:nvPicPr>
              <p:blipFill>
                <a:blip r:embed="rId7" cstate="print"/>
                <a:srcRect r="3745"/>
                <a:stretch>
                  <a:fillRect/>
                </a:stretch>
              </p:blipFill>
              <p:spPr bwMode="auto">
                <a:xfrm>
                  <a:off x="3000364" y="642918"/>
                  <a:ext cx="3190575" cy="22479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" name="テキスト ボックス 37"/>
                <p:cNvSpPr txBox="1">
                  <a:spLocks noChangeArrowheads="1"/>
                </p:cNvSpPr>
                <p:nvPr/>
              </p:nvSpPr>
              <p:spPr bwMode="auto">
                <a:xfrm>
                  <a:off x="4466140" y="980598"/>
                  <a:ext cx="704198" cy="3172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altLang="ja-JP" sz="1800" b="1" dirty="0">
                      <a:solidFill>
                        <a:srgbClr val="FF33CC"/>
                      </a:solidFill>
                      <a:latin typeface="Calibri" charset="0"/>
                    </a:rPr>
                    <a:t>1</a:t>
                  </a:r>
                  <a:r>
                    <a:rPr lang="en-US" altLang="ja-JP" sz="1800" b="1" baseline="30000" dirty="0">
                      <a:solidFill>
                        <a:srgbClr val="FF33CC"/>
                      </a:solidFill>
                      <a:latin typeface="Calibri" charset="0"/>
                    </a:rPr>
                    <a:t>st</a:t>
                  </a:r>
                  <a:r>
                    <a:rPr lang="en-US" altLang="ja-JP" sz="1800" b="1" dirty="0">
                      <a:solidFill>
                        <a:srgbClr val="FF33CC"/>
                      </a:solidFill>
                      <a:latin typeface="Calibri" charset="0"/>
                    </a:rPr>
                    <a:t> </a:t>
                  </a:r>
                </a:p>
              </p:txBody>
            </p:sp>
            <p:sp>
              <p:nvSpPr>
                <p:cNvPr id="16" name="テキスト ボックス 40"/>
                <p:cNvSpPr txBox="1">
                  <a:spLocks noChangeArrowheads="1"/>
                </p:cNvSpPr>
                <p:nvPr/>
              </p:nvSpPr>
              <p:spPr bwMode="auto">
                <a:xfrm>
                  <a:off x="4862100" y="1489186"/>
                  <a:ext cx="730757" cy="3172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altLang="ja-JP" sz="1800" b="1" dirty="0">
                      <a:solidFill>
                        <a:srgbClr val="00DCFF"/>
                      </a:solidFill>
                      <a:latin typeface="Calibri" charset="0"/>
                    </a:rPr>
                    <a:t>2</a:t>
                  </a:r>
                  <a:r>
                    <a:rPr lang="en-US" altLang="ja-JP" sz="1800" b="1" baseline="30000" dirty="0">
                      <a:solidFill>
                        <a:srgbClr val="00DCFF"/>
                      </a:solidFill>
                      <a:latin typeface="Calibri" charset="0"/>
                    </a:rPr>
                    <a:t>nd</a:t>
                  </a:r>
                  <a:endParaRPr lang="en-US" altLang="ja-JP" sz="1800" b="1" dirty="0">
                    <a:solidFill>
                      <a:srgbClr val="00DCFF"/>
                    </a:solidFill>
                    <a:latin typeface="Calibri" charset="0"/>
                  </a:endParaRPr>
                </a:p>
              </p:txBody>
            </p:sp>
            <p:sp>
              <p:nvSpPr>
                <p:cNvPr id="17" name="テキスト ボックス 46"/>
                <p:cNvSpPr txBox="1">
                  <a:spLocks noChangeArrowheads="1"/>
                </p:cNvSpPr>
                <p:nvPr/>
              </p:nvSpPr>
              <p:spPr bwMode="auto">
                <a:xfrm>
                  <a:off x="5215560" y="1071620"/>
                  <a:ext cx="729396" cy="3172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altLang="ja-JP" sz="1800" b="1" dirty="0">
                      <a:solidFill>
                        <a:srgbClr val="92D050"/>
                      </a:solidFill>
                      <a:latin typeface="Calibri" charset="0"/>
                    </a:rPr>
                    <a:t>3</a:t>
                  </a:r>
                  <a:r>
                    <a:rPr lang="en-US" altLang="ja-JP" sz="1800" b="1" baseline="30000" dirty="0">
                      <a:solidFill>
                        <a:srgbClr val="92D050"/>
                      </a:solidFill>
                      <a:latin typeface="Calibri" charset="0"/>
                    </a:rPr>
                    <a:t>rd</a:t>
                  </a:r>
                  <a:r>
                    <a:rPr lang="en-US" altLang="ja-JP" sz="1800" b="1" dirty="0">
                      <a:solidFill>
                        <a:srgbClr val="92D050"/>
                      </a:solidFill>
                      <a:latin typeface="Calibri" charset="0"/>
                    </a:rPr>
                    <a:t> </a:t>
                  </a:r>
                </a:p>
              </p:txBody>
            </p:sp>
          </p:grpSp>
          <p:sp>
            <p:nvSpPr>
              <p:cNvPr id="12" name="テキスト ボックス 63"/>
              <p:cNvSpPr txBox="1">
                <a:spLocks noChangeArrowheads="1"/>
              </p:cNvSpPr>
              <p:nvPr/>
            </p:nvSpPr>
            <p:spPr bwMode="auto">
              <a:xfrm>
                <a:off x="1343" y="2204"/>
                <a:ext cx="1223" cy="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altLang="ja-JP" sz="1600" b="1" dirty="0">
                    <a:latin typeface="Calibri" charset="0"/>
                  </a:rPr>
                  <a:t>[1count/25ps]</a:t>
                </a:r>
              </a:p>
            </p:txBody>
          </p:sp>
          <p:sp>
            <p:nvSpPr>
              <p:cNvPr id="13" name="テキスト ボックス 65"/>
              <p:cNvSpPr txBox="1">
                <a:spLocks noChangeArrowheads="1"/>
              </p:cNvSpPr>
              <p:nvPr/>
            </p:nvSpPr>
            <p:spPr bwMode="auto">
              <a:xfrm>
                <a:off x="3561" y="2198"/>
                <a:ext cx="1224" cy="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altLang="ja-JP" sz="1600" b="1" dirty="0">
                    <a:latin typeface="Calibri" charset="0"/>
                  </a:rPr>
                  <a:t>[1count/25ps]</a:t>
                </a:r>
              </a:p>
            </p:txBody>
          </p:sp>
        </p:grpSp>
        <p:sp>
          <p:nvSpPr>
            <p:cNvPr id="22" name="テキスト ボックス 21"/>
            <p:cNvSpPr txBox="1"/>
            <p:nvPr/>
          </p:nvSpPr>
          <p:spPr>
            <a:xfrm>
              <a:off x="5415796" y="3897070"/>
              <a:ext cx="1741996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66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6600"/>
                  </a:solidFill>
                </a:rPr>
                <a:t>Time resolution</a:t>
              </a:r>
              <a:endParaRPr kumimoji="1" lang="ja-JP" altLang="en-US" dirty="0">
                <a:solidFill>
                  <a:srgbClr val="FF6600"/>
                </a:solidFill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3443674" y="4077072"/>
              <a:ext cx="1182723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66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b</a:t>
              </a:r>
              <a:r>
                <a:rPr kumimoji="1" lang="en-US" altLang="ja-JP" dirty="0" smtClean="0"/>
                <a:t>eam data</a:t>
              </a:r>
              <a:endParaRPr kumimoji="1" lang="ja-JP" altLang="en-US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6156176" y="4418802"/>
              <a:ext cx="1274708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66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Simulations</a:t>
              </a:r>
              <a:endParaRPr kumimoji="1" lang="ja-JP" altLang="en-US" dirty="0"/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848291" y="6298408"/>
            <a:ext cx="13688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# of photons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grpSp>
        <p:nvGrpSpPr>
          <p:cNvPr id="6" name="グループ化 74"/>
          <p:cNvGrpSpPr>
            <a:grpSpLocks/>
          </p:cNvGrpSpPr>
          <p:nvPr/>
        </p:nvGrpSpPr>
        <p:grpSpPr bwMode="auto">
          <a:xfrm>
            <a:off x="6732240" y="116632"/>
            <a:ext cx="2411760" cy="2426654"/>
            <a:chOff x="-9493" y="3932115"/>
            <a:chExt cx="2658609" cy="2674952"/>
          </a:xfrm>
        </p:grpSpPr>
        <p:sp>
          <p:nvSpPr>
            <p:cNvPr id="51" name="Rectangle 2"/>
            <p:cNvSpPr>
              <a:spLocks noChangeArrowheads="1"/>
            </p:cNvSpPr>
            <p:nvPr/>
          </p:nvSpPr>
          <p:spPr bwMode="auto">
            <a:xfrm>
              <a:off x="1508114" y="4279779"/>
              <a:ext cx="954020" cy="20494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kumimoji="0" lang="ja-JP" altLang="ja-JP">
                <a:latin typeface="東風明朝" charset="0"/>
                <a:ea typeface="+mn-ea"/>
              </a:endParaRPr>
            </a:p>
          </p:txBody>
        </p:sp>
        <p:sp>
          <p:nvSpPr>
            <p:cNvPr id="52" name="Rectangle 8"/>
            <p:cNvSpPr>
              <a:spLocks noChangeArrowheads="1"/>
            </p:cNvSpPr>
            <p:nvPr/>
          </p:nvSpPr>
          <p:spPr bwMode="auto">
            <a:xfrm>
              <a:off x="1507570" y="6328576"/>
              <a:ext cx="953035" cy="18765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kumimoji="0" lang="ja-JP" altLang="en-US"/>
            </a:p>
          </p:txBody>
        </p:sp>
        <p:sp>
          <p:nvSpPr>
            <p:cNvPr id="53" name="Oval 11"/>
            <p:cNvSpPr>
              <a:spLocks noChangeArrowheads="1"/>
            </p:cNvSpPr>
            <p:nvPr/>
          </p:nvSpPr>
          <p:spPr bwMode="auto">
            <a:xfrm>
              <a:off x="1883633" y="5061926"/>
              <a:ext cx="187652" cy="187652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rgbClr val="F37F1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kumimoji="0" lang="ja-JP" altLang="en-US"/>
            </a:p>
          </p:txBody>
        </p:sp>
        <p:sp>
          <p:nvSpPr>
            <p:cNvPr id="54" name="Rectangle 13"/>
            <p:cNvSpPr>
              <a:spLocks noChangeArrowheads="1"/>
            </p:cNvSpPr>
            <p:nvPr/>
          </p:nvSpPr>
          <p:spPr bwMode="auto">
            <a:xfrm>
              <a:off x="2072770" y="6328576"/>
              <a:ext cx="46913" cy="1876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kumimoji="0" lang="ja-JP" altLang="en-US"/>
            </a:p>
          </p:txBody>
        </p:sp>
        <p:sp>
          <p:nvSpPr>
            <p:cNvPr id="55" name="Line 16"/>
            <p:cNvSpPr>
              <a:spLocks noChangeShapeType="1"/>
            </p:cNvSpPr>
            <p:nvPr/>
          </p:nvSpPr>
          <p:spPr bwMode="auto">
            <a:xfrm>
              <a:off x="625532" y="4487747"/>
              <a:ext cx="1311379" cy="6350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6" name="Text Box 17"/>
            <p:cNvSpPr txBox="1">
              <a:spLocks noChangeArrowheads="1"/>
            </p:cNvSpPr>
            <p:nvPr/>
          </p:nvSpPr>
          <p:spPr bwMode="auto">
            <a:xfrm>
              <a:off x="-9493" y="4249619"/>
              <a:ext cx="587667" cy="39751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r>
                <a:rPr kumimoji="0" lang="en-US" altLang="ja-JP" sz="1050" dirty="0" smtClean="0">
                  <a:solidFill>
                    <a:schemeClr val="tx1"/>
                  </a:solidFill>
                </a:rPr>
                <a:t>Beam spot</a:t>
              </a:r>
              <a:endParaRPr kumimoji="0" lang="ja-JP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57" name="Line 18"/>
            <p:cNvSpPr>
              <a:spLocks noChangeShapeType="1"/>
            </p:cNvSpPr>
            <p:nvPr/>
          </p:nvSpPr>
          <p:spPr bwMode="auto">
            <a:xfrm>
              <a:off x="888687" y="6328576"/>
              <a:ext cx="6665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" name="Line 19"/>
            <p:cNvSpPr>
              <a:spLocks noChangeShapeType="1"/>
            </p:cNvSpPr>
            <p:nvPr/>
          </p:nvSpPr>
          <p:spPr bwMode="auto">
            <a:xfrm rot="21480000" flipH="1">
              <a:off x="906059" y="4279408"/>
              <a:ext cx="45719" cy="20477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" name="Line 20"/>
            <p:cNvSpPr>
              <a:spLocks noChangeShapeType="1"/>
            </p:cNvSpPr>
            <p:nvPr/>
          </p:nvSpPr>
          <p:spPr bwMode="auto">
            <a:xfrm>
              <a:off x="1148663" y="5155752"/>
              <a:ext cx="8444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" name="Text Box 22"/>
            <p:cNvSpPr txBox="1">
              <a:spLocks noChangeArrowheads="1"/>
            </p:cNvSpPr>
            <p:nvPr/>
          </p:nvSpPr>
          <p:spPr bwMode="auto">
            <a:xfrm>
              <a:off x="611156" y="5637225"/>
              <a:ext cx="936904" cy="312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ja-JP" sz="1500" b="1" dirty="0"/>
                <a:t>875mm</a:t>
              </a:r>
            </a:p>
          </p:txBody>
        </p:sp>
        <p:sp>
          <p:nvSpPr>
            <p:cNvPr id="61" name="Text Box 23"/>
            <p:cNvSpPr txBox="1">
              <a:spLocks noChangeArrowheads="1"/>
            </p:cNvSpPr>
            <p:nvPr/>
          </p:nvSpPr>
          <p:spPr bwMode="auto">
            <a:xfrm>
              <a:off x="111213" y="5053364"/>
              <a:ext cx="936904" cy="312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ja-JP" sz="1500" b="1" dirty="0"/>
                <a:t>915mm</a:t>
              </a:r>
            </a:p>
          </p:txBody>
        </p:sp>
        <p:sp>
          <p:nvSpPr>
            <p:cNvPr id="62" name="Text Box 24"/>
            <p:cNvSpPr txBox="1">
              <a:spLocks noChangeArrowheads="1"/>
            </p:cNvSpPr>
            <p:nvPr/>
          </p:nvSpPr>
          <p:spPr bwMode="auto">
            <a:xfrm>
              <a:off x="1500708" y="3932115"/>
              <a:ext cx="910397" cy="355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ja-JP" dirty="0"/>
                <a:t>quartz</a:t>
              </a:r>
            </a:p>
          </p:txBody>
        </p:sp>
        <p:sp>
          <p:nvSpPr>
            <p:cNvPr id="63" name="Line 25"/>
            <p:cNvSpPr>
              <a:spLocks noChangeShapeType="1"/>
            </p:cNvSpPr>
            <p:nvPr/>
          </p:nvSpPr>
          <p:spPr bwMode="auto">
            <a:xfrm>
              <a:off x="862807" y="4279903"/>
              <a:ext cx="11259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4" name="Line 19"/>
            <p:cNvSpPr>
              <a:spLocks noChangeShapeType="1"/>
            </p:cNvSpPr>
            <p:nvPr/>
          </p:nvSpPr>
          <p:spPr bwMode="auto">
            <a:xfrm>
              <a:off x="1263975" y="5152810"/>
              <a:ext cx="0" cy="11746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cxnSp>
          <p:nvCxnSpPr>
            <p:cNvPr id="65" name="直線矢印コネクタ 64"/>
            <p:cNvCxnSpPr>
              <a:endCxn id="54" idx="0"/>
            </p:cNvCxnSpPr>
            <p:nvPr/>
          </p:nvCxnSpPr>
          <p:spPr>
            <a:xfrm rot="16200000" flipH="1">
              <a:off x="1504105" y="5737910"/>
              <a:ext cx="1071569" cy="111117"/>
            </a:xfrm>
            <a:prstGeom prst="straightConnector1">
              <a:avLst/>
            </a:prstGeom>
            <a:ln w="38100">
              <a:solidFill>
                <a:srgbClr val="FF33CC">
                  <a:alpha val="75000"/>
                </a:srgb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矢印コネクタ 65"/>
            <p:cNvCxnSpPr/>
            <p:nvPr/>
          </p:nvCxnSpPr>
          <p:spPr>
            <a:xfrm rot="5400000">
              <a:off x="1470788" y="5228334"/>
              <a:ext cx="568328" cy="471455"/>
            </a:xfrm>
            <a:prstGeom prst="straightConnector1">
              <a:avLst/>
            </a:prstGeom>
            <a:ln w="38100">
              <a:solidFill>
                <a:srgbClr val="00B050">
                  <a:alpha val="75000"/>
                </a:srgb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矢印コネクタ 66"/>
            <p:cNvCxnSpPr/>
            <p:nvPr/>
          </p:nvCxnSpPr>
          <p:spPr>
            <a:xfrm rot="16200000" flipH="1">
              <a:off x="1951768" y="5252145"/>
              <a:ext cx="555628" cy="436532"/>
            </a:xfrm>
            <a:prstGeom prst="straightConnector1">
              <a:avLst/>
            </a:prstGeom>
            <a:ln w="38100">
              <a:solidFill>
                <a:srgbClr val="00B0F0">
                  <a:alpha val="75000"/>
                </a:srgb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矢印コネクタ 67"/>
            <p:cNvCxnSpPr>
              <a:endCxn id="54" idx="0"/>
            </p:cNvCxnSpPr>
            <p:nvPr/>
          </p:nvCxnSpPr>
          <p:spPr>
            <a:xfrm rot="5400000">
              <a:off x="1981134" y="5862539"/>
              <a:ext cx="581028" cy="352400"/>
            </a:xfrm>
            <a:prstGeom prst="straightConnector1">
              <a:avLst/>
            </a:prstGeom>
            <a:ln w="38100">
              <a:solidFill>
                <a:srgbClr val="00B0F0">
                  <a:alpha val="75000"/>
                </a:srgb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矢印コネクタ 68"/>
            <p:cNvCxnSpPr>
              <a:endCxn id="54" idx="0"/>
            </p:cNvCxnSpPr>
            <p:nvPr/>
          </p:nvCxnSpPr>
          <p:spPr>
            <a:xfrm rot="16200000" flipH="1">
              <a:off x="1516823" y="5750628"/>
              <a:ext cx="581028" cy="576222"/>
            </a:xfrm>
            <a:prstGeom prst="straightConnector1">
              <a:avLst/>
            </a:prstGeom>
            <a:ln w="38100">
              <a:solidFill>
                <a:srgbClr val="00B050">
                  <a:alpha val="75000"/>
                </a:srgb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Line 17"/>
            <p:cNvSpPr>
              <a:spLocks noChangeShapeType="1"/>
            </p:cNvSpPr>
            <p:nvPr/>
          </p:nvSpPr>
          <p:spPr bwMode="auto">
            <a:xfrm flipH="1" flipV="1">
              <a:off x="2119683" y="6454667"/>
              <a:ext cx="3048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1" name="テキスト ボックス 61"/>
            <p:cNvSpPr txBox="1">
              <a:spLocks noChangeArrowheads="1"/>
            </p:cNvSpPr>
            <p:nvPr/>
          </p:nvSpPr>
          <p:spPr bwMode="auto">
            <a:xfrm>
              <a:off x="1476741" y="5168783"/>
              <a:ext cx="585256" cy="355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ja-JP" b="1">
                  <a:solidFill>
                    <a:srgbClr val="00B050"/>
                  </a:solidFill>
                </a:rPr>
                <a:t>3</a:t>
              </a:r>
              <a:r>
                <a:rPr kumimoji="0" lang="en-US" altLang="ja-JP" b="1" baseline="30000">
                  <a:solidFill>
                    <a:srgbClr val="00B050"/>
                  </a:solidFill>
                </a:rPr>
                <a:t>rd</a:t>
              </a:r>
              <a:r>
                <a:rPr kumimoji="0" lang="en-US" altLang="ja-JP" b="1">
                  <a:solidFill>
                    <a:srgbClr val="00B050"/>
                  </a:solidFill>
                </a:rPr>
                <a:t> </a:t>
              </a:r>
              <a:endParaRPr kumimoji="0" lang="ja-JP" altLang="en-US" b="1">
                <a:solidFill>
                  <a:srgbClr val="00B050"/>
                </a:solidFill>
              </a:endParaRPr>
            </a:p>
          </p:txBody>
        </p:sp>
        <p:sp>
          <p:nvSpPr>
            <p:cNvPr id="72" name="テキスト ボックス 62"/>
            <p:cNvSpPr txBox="1">
              <a:spLocks noChangeArrowheads="1"/>
            </p:cNvSpPr>
            <p:nvPr/>
          </p:nvSpPr>
          <p:spPr bwMode="auto">
            <a:xfrm>
              <a:off x="2095668" y="5043378"/>
              <a:ext cx="553448" cy="355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ja-JP" b="1" dirty="0">
                  <a:solidFill>
                    <a:srgbClr val="00DCFF"/>
                  </a:solidFill>
                </a:rPr>
                <a:t>2</a:t>
              </a:r>
              <a:r>
                <a:rPr kumimoji="0" lang="en-US" altLang="ja-JP" b="1" baseline="30000" dirty="0">
                  <a:solidFill>
                    <a:srgbClr val="00DCFF"/>
                  </a:solidFill>
                </a:rPr>
                <a:t>nd</a:t>
              </a:r>
              <a:endParaRPr kumimoji="0" lang="ja-JP" altLang="en-US" b="1" dirty="0">
                <a:solidFill>
                  <a:srgbClr val="00DCFF"/>
                </a:solidFill>
              </a:endParaRPr>
            </a:p>
          </p:txBody>
        </p:sp>
        <p:sp>
          <p:nvSpPr>
            <p:cNvPr id="73" name="テキスト ボックス 63"/>
            <p:cNvSpPr txBox="1">
              <a:spLocks noChangeArrowheads="1"/>
            </p:cNvSpPr>
            <p:nvPr/>
          </p:nvSpPr>
          <p:spPr bwMode="auto">
            <a:xfrm>
              <a:off x="1655430" y="5597411"/>
              <a:ext cx="565818" cy="355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ja-JP" b="1">
                  <a:solidFill>
                    <a:srgbClr val="FF33CC"/>
                  </a:solidFill>
                </a:rPr>
                <a:t>1</a:t>
              </a:r>
              <a:r>
                <a:rPr kumimoji="0" lang="en-US" altLang="ja-JP" b="1" baseline="30000">
                  <a:solidFill>
                    <a:srgbClr val="FF33CC"/>
                  </a:solidFill>
                </a:rPr>
                <a:t>st</a:t>
              </a:r>
              <a:r>
                <a:rPr kumimoji="0" lang="en-US" altLang="ja-JP" b="1">
                  <a:solidFill>
                    <a:srgbClr val="FF33CC"/>
                  </a:solidFill>
                </a:rPr>
                <a:t> </a:t>
              </a:r>
              <a:endParaRPr kumimoji="0" lang="ja-JP" altLang="en-US" b="1">
                <a:solidFill>
                  <a:srgbClr val="FF33CC"/>
                </a:solidFill>
              </a:endParaRPr>
            </a:p>
          </p:txBody>
        </p:sp>
      </p:grpSp>
      <p:sp>
        <p:nvSpPr>
          <p:cNvPr id="49" name="テキスト ボックス 48"/>
          <p:cNvSpPr txBox="1"/>
          <p:nvPr/>
        </p:nvSpPr>
        <p:spPr>
          <a:xfrm>
            <a:off x="539552" y="3717032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Hamamatsu MCP-PMT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4355976" y="3203684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Quartz Radiator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4" name="スライド番号プレースホルダ 7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87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692696"/>
            <a:ext cx="2632934" cy="247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20"/>
          <p:cNvGrpSpPr/>
          <p:nvPr/>
        </p:nvGrpSpPr>
        <p:grpSpPr>
          <a:xfrm>
            <a:off x="395536" y="980728"/>
            <a:ext cx="4741036" cy="3555776"/>
            <a:chOff x="457200" y="1173374"/>
            <a:chExt cx="3362606" cy="2521954"/>
          </a:xfrm>
        </p:grpSpPr>
        <p:pic>
          <p:nvPicPr>
            <p:cNvPr id="7" name="Picture 2" descr="C:\Users\shiizuka\ARICH\しゃしん\2009.Nov RICH beam test\SANY005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1173374"/>
              <a:ext cx="3362606" cy="252195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601216" y="1530879"/>
              <a:ext cx="724209" cy="26195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 smtClean="0"/>
                <a:t>Aerogel</a:t>
              </a:r>
              <a:endParaRPr kumimoji="1" lang="ja-JP" altLang="en-US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1580786" y="3189598"/>
              <a:ext cx="2196099" cy="45841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Hamamatsu HAPD</a:t>
              </a:r>
            </a:p>
            <a:p>
              <a:r>
                <a:rPr kumimoji="1" lang="en-US" altLang="ja-JP" dirty="0" smtClean="0"/>
                <a:t>Q.E. ~33% (recent good ones)</a:t>
              </a:r>
              <a:endParaRPr kumimoji="1" lang="ja-JP" altLang="en-US" dirty="0"/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5150738" y="2636912"/>
            <a:ext cx="3993262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Arial"/>
                <a:cs typeface="Arial"/>
              </a:rPr>
              <a:t>Clear Cherenkov image observed</a:t>
            </a:r>
            <a:endParaRPr kumimoji="1" lang="ja-JP" alt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Test beam result</a:t>
            </a:r>
            <a:endParaRPr kumimoji="1" lang="ja-JP" altLang="en-US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899592" y="908720"/>
            <a:ext cx="2088232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Arial"/>
                <a:cs typeface="Arial"/>
              </a:rPr>
              <a:t>Test Beam setup</a:t>
            </a:r>
            <a:endParaRPr kumimoji="1" lang="ja-JP" alt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269015"/>
            <a:ext cx="3249783" cy="256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テキスト ボックス 52"/>
          <p:cNvSpPr txBox="1"/>
          <p:nvPr/>
        </p:nvSpPr>
        <p:spPr>
          <a:xfrm>
            <a:off x="5091647" y="3068960"/>
            <a:ext cx="3594232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Arial"/>
                <a:cs typeface="Arial"/>
              </a:rPr>
              <a:t>Cherenkov </a:t>
            </a:r>
            <a:r>
              <a:rPr lang="en-US" altLang="ja-JP" sz="2000" dirty="0" smtClean="0">
                <a:solidFill>
                  <a:srgbClr val="FF0000"/>
                </a:solidFill>
                <a:latin typeface="Arial"/>
                <a:cs typeface="Arial"/>
              </a:rPr>
              <a:t>angle distribution</a:t>
            </a:r>
            <a:endParaRPr kumimoji="1" lang="ja-JP" alt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580112" y="633478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i="1" u="sng" dirty="0" smtClean="0">
                <a:solidFill>
                  <a:srgbClr val="FF0000"/>
                </a:solidFill>
              </a:rPr>
              <a:t>6.6</a:t>
            </a:r>
            <a:r>
              <a:rPr lang="ja-JP" altLang="en-US" sz="2800" b="1" i="1" u="sng" dirty="0" smtClean="0">
                <a:solidFill>
                  <a:srgbClr val="FF0000"/>
                </a:solidFill>
              </a:rPr>
              <a:t> </a:t>
            </a:r>
            <a:r>
              <a:rPr lang="en-US" altLang="ja-JP" sz="2800" b="1" i="1" u="sng" dirty="0" smtClean="0">
                <a:solidFill>
                  <a:srgbClr val="FF0000"/>
                </a:solidFill>
              </a:rPr>
              <a:t>σ</a:t>
            </a:r>
            <a:r>
              <a:rPr kumimoji="1" lang="en-US" altLang="ja-JP" b="1" i="1" u="sng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b="1" i="1" u="sng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kumimoji="1" lang="en-US" altLang="ja-JP" b="1" i="1" u="sng" dirty="0" smtClean="0">
                <a:solidFill>
                  <a:srgbClr val="FF0000"/>
                </a:solidFill>
              </a:rPr>
              <a:t>/K at 4GeV/c !</a:t>
            </a:r>
            <a:endParaRPr kumimoji="1" lang="ja-JP" altLang="en-US" sz="2000" b="1" i="1" u="sng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92080" y="5805264"/>
            <a:ext cx="350333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6600"/>
                </a:solidFill>
              </a:rPr>
              <a:t>Single photon angle resolution </a:t>
            </a:r>
            <a:r>
              <a:rPr kumimoji="1" lang="en-US" altLang="ja-JP" sz="14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ja-JP" sz="1400" baseline="-25000" dirty="0" smtClean="0">
                <a:solidFill>
                  <a:srgbClr val="FF6600"/>
                </a:solidFill>
              </a:rPr>
              <a:t>0</a:t>
            </a:r>
            <a:r>
              <a:rPr kumimoji="1" lang="en-US" altLang="ja-JP" sz="1400" dirty="0" smtClean="0">
                <a:solidFill>
                  <a:srgbClr val="FF6600"/>
                </a:solidFill>
              </a:rPr>
              <a:t> = 13.5mrad</a:t>
            </a:r>
          </a:p>
          <a:p>
            <a:r>
              <a:rPr lang="en-US" altLang="ja-JP" sz="1400" dirty="0" smtClean="0">
                <a:solidFill>
                  <a:srgbClr val="FF6600"/>
                </a:solidFill>
              </a:rPr>
              <a:t># of photoelectrons </a:t>
            </a:r>
            <a:r>
              <a:rPr lang="en-US" altLang="ja-JP" sz="1400" dirty="0" err="1" smtClean="0">
                <a:solidFill>
                  <a:srgbClr val="FF6600"/>
                </a:solidFill>
              </a:rPr>
              <a:t>Npe</a:t>
            </a:r>
            <a:r>
              <a:rPr lang="en-US" altLang="ja-JP" sz="1400" dirty="0" smtClean="0">
                <a:solidFill>
                  <a:srgbClr val="FF6600"/>
                </a:solidFill>
              </a:rPr>
              <a:t> = 15.3</a:t>
            </a:r>
            <a:endParaRPr kumimoji="1" lang="ja-JP" altLang="en-US" sz="1400" dirty="0">
              <a:solidFill>
                <a:srgbClr val="FF6600"/>
              </a:solidFill>
            </a:endParaRPr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6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8763" y="3311525"/>
            <a:ext cx="5075237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Expected Performance (Luminosity gain)</a:t>
            </a:r>
            <a:endParaRPr kumimoji="1" lang="ja-JP" altLang="en-US" dirty="0"/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B6718DB-78A2-4123-90AA-66672248C29A}" type="slidenum">
              <a:rPr lang="en-US" altLang="ja-JP" smtClean="0">
                <a:latin typeface="Arial" pitchFamily="34" charset="0"/>
              </a:rPr>
              <a:pPr/>
              <a:t>29</a:t>
            </a:fld>
            <a:endParaRPr lang="en-US" altLang="ja-JP" smtClean="0">
              <a:latin typeface="Arial" pitchFamily="34" charset="0"/>
            </a:endParaRPr>
          </a:p>
        </p:txBody>
      </p:sp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561185"/>
              </p:ext>
            </p:extLst>
          </p:nvPr>
        </p:nvGraphicFramePr>
        <p:xfrm>
          <a:off x="714374" y="1440879"/>
          <a:ext cx="4984975" cy="344005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096544"/>
                <a:gridCol w="790217"/>
                <a:gridCol w="888728"/>
                <a:gridCol w="1446496"/>
                <a:gridCol w="762990"/>
              </a:tblGrid>
              <a:tr h="619969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       FWD   BRL</a:t>
                      </a:r>
                      <a:endParaRPr kumimoji="1" lang="ja-JP" altLang="en-US" sz="1400" dirty="0"/>
                    </a:p>
                  </a:txBody>
                  <a:tcPr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ACC only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smtClean="0"/>
                        <a:t>dE/dx</a:t>
                      </a:r>
                      <a:endParaRPr kumimoji="1" lang="en-US" altLang="ja-JP" sz="1400" baseline="0" smtClean="0"/>
                    </a:p>
                    <a:p>
                      <a:r>
                        <a:rPr kumimoji="1" lang="en-US" altLang="ja-JP" sz="1400" baseline="0" smtClean="0"/>
                        <a:t>only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As good as Belle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A-RICH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/>
                        <a:t>TOF, </a:t>
                      </a:r>
                      <a:r>
                        <a:rPr kumimoji="1" lang="en-US" altLang="ja-JP" sz="1400" b="1" dirty="0" err="1" smtClean="0"/>
                        <a:t>dE</a:t>
                      </a:r>
                      <a:r>
                        <a:rPr kumimoji="1" lang="en-US" altLang="ja-JP" sz="1400" b="1" dirty="0" smtClean="0"/>
                        <a:t>/</a:t>
                      </a:r>
                      <a:r>
                        <a:rPr kumimoji="1" lang="en-US" altLang="ja-JP" sz="1400" b="1" dirty="0" err="1" smtClean="0"/>
                        <a:t>dx</a:t>
                      </a:r>
                      <a:r>
                        <a:rPr kumimoji="1" lang="en-US" altLang="ja-JP" sz="1400" b="1" dirty="0" smtClean="0"/>
                        <a:t> NA</a:t>
                      </a:r>
                      <a:endParaRPr kumimoji="1" lang="ja-JP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smtClean="0">
                          <a:solidFill>
                            <a:srgbClr val="3333CC"/>
                          </a:solidFill>
                        </a:rPr>
                        <a:t>–</a:t>
                      </a:r>
                      <a:r>
                        <a:rPr kumimoji="1" lang="en-US" altLang="ja-JP" sz="1400" smtClean="0">
                          <a:solidFill>
                            <a:srgbClr val="3333CC"/>
                          </a:solidFill>
                        </a:rPr>
                        <a:t>74%</a:t>
                      </a:r>
                      <a:endParaRPr kumimoji="1" lang="ja-JP" altLang="en-US" sz="1400" dirty="0">
                        <a:solidFill>
                          <a:srgbClr val="3333CC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35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aseline="0" smtClean="0">
                          <a:solidFill>
                            <a:srgbClr val="3333CC"/>
                          </a:solidFill>
                        </a:rPr>
                        <a:t>–69</a:t>
                      </a:r>
                      <a:r>
                        <a:rPr kumimoji="1" lang="en-US" altLang="ja-JP" sz="1400" smtClean="0">
                          <a:solidFill>
                            <a:srgbClr val="3333CC"/>
                          </a:solidFill>
                        </a:rPr>
                        <a:t>%</a:t>
                      </a:r>
                      <a:endParaRPr kumimoji="1" lang="ja-JP" altLang="en-US" sz="1400" smtClean="0">
                        <a:solidFill>
                          <a:srgbClr val="3333CC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smtClean="0">
                          <a:solidFill>
                            <a:srgbClr val="3333CC"/>
                          </a:solidFill>
                        </a:rPr>
                        <a:t>–68%</a:t>
                      </a:r>
                      <a:endParaRPr kumimoji="1" lang="ja-JP" altLang="en-US" sz="1400" dirty="0">
                        <a:solidFill>
                          <a:srgbClr val="3333CC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smtClean="0">
                          <a:solidFill>
                            <a:srgbClr val="3333CC"/>
                          </a:solidFill>
                        </a:rPr>
                        <a:t>–62%</a:t>
                      </a:r>
                      <a:endParaRPr kumimoji="1" lang="ja-JP" altLang="en-US" sz="1400" dirty="0">
                        <a:solidFill>
                          <a:srgbClr val="3333CC"/>
                        </a:solidFill>
                      </a:endParaRPr>
                    </a:p>
                  </a:txBody>
                  <a:tcPr anchor="ctr" anchorCtr="1"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/>
                        <a:t>TOF 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smtClean="0">
                          <a:solidFill>
                            <a:srgbClr val="3333CC"/>
                          </a:solidFill>
                        </a:rPr>
                        <a:t>–41%</a:t>
                      </a:r>
                      <a:endParaRPr kumimoji="1" lang="ja-JP" altLang="en-US" sz="1400" dirty="0">
                        <a:solidFill>
                          <a:srgbClr val="3333CC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35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aseline="0" smtClean="0">
                          <a:solidFill>
                            <a:srgbClr val="3333CC"/>
                          </a:solidFill>
                        </a:rPr>
                        <a:t>–35%</a:t>
                      </a:r>
                      <a:endParaRPr kumimoji="1" lang="ja-JP" altLang="en-US" sz="1400" smtClean="0">
                        <a:solidFill>
                          <a:srgbClr val="3333CC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smtClean="0">
                          <a:solidFill>
                            <a:srgbClr val="3333CC"/>
                          </a:solidFill>
                        </a:rPr>
                        <a:t>–32%</a:t>
                      </a:r>
                      <a:endParaRPr kumimoji="1" lang="ja-JP" altLang="en-US" sz="1400" dirty="0">
                        <a:solidFill>
                          <a:srgbClr val="3333CC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smtClean="0">
                          <a:solidFill>
                            <a:srgbClr val="3333CC"/>
                          </a:solidFill>
                        </a:rPr>
                        <a:t>–22%</a:t>
                      </a:r>
                      <a:endParaRPr kumimoji="1" lang="ja-JP" altLang="en-US" sz="1400" dirty="0">
                        <a:solidFill>
                          <a:srgbClr val="3333CC"/>
                        </a:solidFill>
                      </a:endParaRPr>
                    </a:p>
                  </a:txBody>
                  <a:tcPr anchor="ctr" anchorCtr="1"/>
                </a:tc>
              </a:tr>
              <a:tr h="631638"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/>
                        <a:t>As good as Belle</a:t>
                      </a:r>
                      <a:endParaRPr kumimoji="1" lang="ja-JP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aseline="0" smtClean="0">
                          <a:solidFill>
                            <a:srgbClr val="3333CC"/>
                          </a:solidFill>
                        </a:rPr>
                        <a:t>–10%</a:t>
                      </a:r>
                      <a:endParaRPr kumimoji="1" lang="ja-JP" altLang="en-US" sz="1400" dirty="0" smtClean="0">
                        <a:solidFill>
                          <a:srgbClr val="3333CC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aseline="0" smtClean="0">
                          <a:solidFill>
                            <a:srgbClr val="3333CC"/>
                          </a:solidFill>
                        </a:rPr>
                        <a:t>–4%</a:t>
                      </a:r>
                      <a:endParaRPr kumimoji="1" lang="ja-JP" altLang="en-US" sz="1400" smtClean="0">
                        <a:solidFill>
                          <a:srgbClr val="3333CC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0% (definition)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smtClean="0">
                          <a:solidFill>
                            <a:srgbClr val="FF0000"/>
                          </a:solidFill>
                        </a:rPr>
                        <a:t>+12%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/>
                        <a:t>TOP</a:t>
                      </a:r>
                      <a:r>
                        <a:rPr kumimoji="1" lang="en-US" altLang="ja-JP" sz="1400" b="1" baseline="0" dirty="0" smtClean="0"/>
                        <a:t> opt.0</a:t>
                      </a:r>
                      <a:endParaRPr kumimoji="1" lang="en-US" altLang="ja-JP" sz="1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smtClean="0">
                          <a:solidFill>
                            <a:srgbClr val="FF0000"/>
                          </a:solidFill>
                        </a:rPr>
                        <a:t>+27%</a:t>
                      </a:r>
                      <a:endParaRPr kumimoji="1" lang="ja-JP" alt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35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smtClean="0">
                          <a:solidFill>
                            <a:srgbClr val="FF0000"/>
                          </a:solidFill>
                        </a:rPr>
                        <a:t>+33%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smtClean="0">
                          <a:solidFill>
                            <a:srgbClr val="FF0000"/>
                          </a:solidFill>
                        </a:rPr>
                        <a:t>+40</a:t>
                      </a:r>
                      <a:r>
                        <a:rPr kumimoji="1" lang="en-US" altLang="ja-JP" sz="1400" dirty="0" smtClean="0">
                          <a:solidFill>
                            <a:srgbClr val="FF0000"/>
                          </a:solidFill>
                        </a:rPr>
                        <a:t>%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smtClean="0">
                          <a:solidFill>
                            <a:srgbClr val="FF0000"/>
                          </a:solidFill>
                        </a:rPr>
                        <a:t>+59%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/>
                        <a:t>TOP opt.2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smtClean="0">
                          <a:solidFill>
                            <a:srgbClr val="FF0000"/>
                          </a:solidFill>
                        </a:rPr>
                        <a:t>+45%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35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smtClean="0">
                          <a:solidFill>
                            <a:srgbClr val="FF0000"/>
                          </a:solidFill>
                        </a:rPr>
                        <a:t>+51%</a:t>
                      </a:r>
                      <a:endParaRPr kumimoji="1" lang="ja-JP" altLang="en-US" sz="140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smtClean="0">
                          <a:solidFill>
                            <a:srgbClr val="FF0000"/>
                          </a:solidFill>
                        </a:rPr>
                        <a:t>+60%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smtClean="0">
                          <a:solidFill>
                            <a:srgbClr val="FF0000"/>
                          </a:solidFill>
                        </a:rPr>
                        <a:t>+83%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14" name="角丸四角形 13"/>
          <p:cNvSpPr/>
          <p:nvPr/>
        </p:nvSpPr>
        <p:spPr>
          <a:xfrm>
            <a:off x="6000760" y="2357430"/>
            <a:ext cx="2714619" cy="10572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dirty="0">
                <a:solidFill>
                  <a:srgbClr val="000000"/>
                </a:solidFill>
              </a:rPr>
              <a:t>Completely different world with excellent PID detectors!</a:t>
            </a:r>
            <a:endParaRPr lang="ja-JP" altLang="en-US" dirty="0">
              <a:solidFill>
                <a:srgbClr val="000000"/>
              </a:solidFill>
            </a:endParaRPr>
          </a:p>
        </p:txBody>
      </p:sp>
      <p:graphicFrame>
        <p:nvGraphicFramePr>
          <p:cNvPr id="16" name="図表 15"/>
          <p:cNvGraphicFramePr/>
          <p:nvPr/>
        </p:nvGraphicFramePr>
        <p:xfrm>
          <a:off x="2000232" y="571480"/>
          <a:ext cx="378621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図表 16"/>
          <p:cNvGraphicFramePr/>
          <p:nvPr/>
        </p:nvGraphicFramePr>
        <p:xfrm>
          <a:off x="-571536" y="1071546"/>
          <a:ext cx="2000264" cy="400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正方形/長方形 10"/>
          <p:cNvSpPr/>
          <p:nvPr/>
        </p:nvSpPr>
        <p:spPr>
          <a:xfrm>
            <a:off x="785786" y="1071546"/>
            <a:ext cx="918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B</a:t>
            </a:r>
            <a:r>
              <a:rPr lang="en-US" altLang="ja-JP" baseline="30000" dirty="0" smtClean="0">
                <a:solidFill>
                  <a:srgbClr val="000000"/>
                </a:solidFill>
                <a:latin typeface="Symbol" pitchFamily="18" charset="2"/>
              </a:rPr>
              <a:t>0</a:t>
            </a:r>
            <a:r>
              <a:rPr lang="en-US" altLang="ja-JP" dirty="0" smtClean="0">
                <a:solidFill>
                  <a:srgbClr val="000000"/>
                </a:solidFill>
                <a:latin typeface="Wingdings 3" pitchFamily="18" charset="2"/>
              </a:rPr>
              <a:t>g</a:t>
            </a:r>
            <a:r>
              <a:rPr lang="en-US" altLang="ja-JP" dirty="0" smtClean="0">
                <a:solidFill>
                  <a:srgbClr val="000000"/>
                </a:solidFill>
                <a:latin typeface="Symbol" pitchFamily="18" charset="2"/>
              </a:rPr>
              <a:t>r</a:t>
            </a:r>
            <a:r>
              <a:rPr lang="en-US" altLang="ja-JP" baseline="30000" dirty="0" smtClean="0">
                <a:solidFill>
                  <a:srgbClr val="000000"/>
                </a:solidFill>
                <a:latin typeface="Symbol" pitchFamily="18" charset="2"/>
              </a:rPr>
              <a:t>0</a:t>
            </a:r>
            <a:r>
              <a:rPr lang="en-US" altLang="ja-JP" dirty="0" smtClean="0">
                <a:solidFill>
                  <a:srgbClr val="000000"/>
                </a:solidFill>
                <a:latin typeface="Symbol" pitchFamily="18" charset="2"/>
              </a:rPr>
              <a:t>g</a:t>
            </a:r>
            <a:endParaRPr lang="ja-JP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61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idx="1"/>
          </p:nvPr>
        </p:nvSpPr>
        <p:spPr>
          <a:xfrm>
            <a:off x="457200" y="857233"/>
            <a:ext cx="8229600" cy="915584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… was to confirm Kobayashi-Maskawa mechanism.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Primary Target of KEKB/Belle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3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028" name="Picture 4" descr="http://ckmfitter.in2p3.fr/plots_ICHEP10/belle_rhoeta_large_global_Vu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1"/>
            <a:ext cx="5040560" cy="50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 descr="08_12_sthlm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8" r="18529"/>
          <a:stretch/>
        </p:blipFill>
        <p:spPr bwMode="auto">
          <a:xfrm>
            <a:off x="6156176" y="3135636"/>
            <a:ext cx="1953564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プレースホルダー 1"/>
          <p:cNvSpPr txBox="1">
            <a:spLocks/>
          </p:cNvSpPr>
          <p:nvPr/>
        </p:nvSpPr>
        <p:spPr>
          <a:xfrm>
            <a:off x="5436096" y="5157192"/>
            <a:ext cx="3837112" cy="91558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buChar char="•"/>
              <a:defRPr sz="2800">
                <a:latin typeface="+mn-lt"/>
              </a:defRPr>
            </a:lvl1pPr>
            <a:lvl2pPr marL="742950" indent="-285750" eaLnBrk="1" hangingPunct="1">
              <a:buChar char="–"/>
              <a:defRPr sz="2400">
                <a:latin typeface="+mn-lt"/>
              </a:defRPr>
            </a:lvl2pPr>
            <a:lvl3pPr marL="1143000" indent="-228600" eaLnBrk="1" hangingPunct="1">
              <a:buChar char="•"/>
              <a:defRPr sz="2400">
                <a:latin typeface="+mn-lt"/>
              </a:defRPr>
            </a:lvl3pPr>
            <a:lvl4pPr marL="1600200" indent="-228600" eaLnBrk="1" hangingPunct="1">
              <a:buChar char="–"/>
              <a:defRPr sz="2000">
                <a:latin typeface="+mn-lt"/>
              </a:defRPr>
            </a:lvl4pPr>
            <a:lvl5pPr marL="2057400" indent="-228600" eaLnBrk="1" hangingPunct="1">
              <a:buChar char="»"/>
              <a:defRPr sz="2000"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>
              <a:buFontTx/>
              <a:buNone/>
            </a:pPr>
            <a:r>
              <a:rPr kumimoji="1" lang="en-US" altLang="ja-JP" dirty="0" smtClean="0"/>
              <a:t>… and was so successful.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161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Upgrade of ECL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9552" y="1124744"/>
            <a:ext cx="806489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2400" dirty="0" smtClean="0"/>
              <a:t>Upgrade electronics to do waveform sampling &amp; fitting</a:t>
            </a:r>
          </a:p>
          <a:p>
            <a:pPr marL="342900" indent="-342900">
              <a:buAutoNum type="arabicPeriod"/>
            </a:pPr>
            <a:r>
              <a:rPr lang="en-US" altLang="ja-JP" sz="2400" dirty="0" smtClean="0"/>
              <a:t>Upgrade crystals for end caps (pure CsI + photomultiplier as the baseline)</a:t>
            </a:r>
            <a:endParaRPr kumimoji="1" lang="ja-JP" altLang="en-US" sz="2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492896"/>
            <a:ext cx="5458941" cy="3935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円形吹き出し 5"/>
          <p:cNvSpPr/>
          <p:nvPr/>
        </p:nvSpPr>
        <p:spPr>
          <a:xfrm>
            <a:off x="7596336" y="476672"/>
            <a:ext cx="1058416" cy="684656"/>
          </a:xfrm>
          <a:prstGeom prst="wedgeEllipseCallout">
            <a:avLst>
              <a:gd name="adj1" fmla="val -40661"/>
              <a:gd name="adj2" fmla="val 6578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For Day 1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New shaper/readout boards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31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2247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87" name="Picture 3"/>
          <p:cNvPicPr>
            <a:picLocks noChangeAspect="1" noChangeArrowheads="1"/>
          </p:cNvPicPr>
          <p:nvPr/>
        </p:nvPicPr>
        <p:blipFill>
          <a:blip r:embed="rId4" cstate="print"/>
          <a:srcRect l="6377" r="4348"/>
          <a:stretch>
            <a:fillRect/>
          </a:stretch>
        </p:blipFill>
        <p:spPr bwMode="auto">
          <a:xfrm>
            <a:off x="2699792" y="908720"/>
            <a:ext cx="3024336" cy="210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052736"/>
            <a:ext cx="2360411" cy="180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149080"/>
            <a:ext cx="2856186" cy="255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角丸四角形 7"/>
          <p:cNvSpPr/>
          <p:nvPr/>
        </p:nvSpPr>
        <p:spPr>
          <a:xfrm>
            <a:off x="2915816" y="3068960"/>
            <a:ext cx="4464496" cy="5040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Basically ready for mass production</a:t>
            </a:r>
          </a:p>
          <a:p>
            <a:pPr algn="ctr"/>
            <a:r>
              <a:rPr kumimoji="1" lang="en-US" altLang="ja-JP" dirty="0" smtClean="0"/>
              <a:t>(minor revisions because we still have time.)</a:t>
            </a:r>
            <a:endParaRPr kumimoji="1" lang="ja-JP" altLang="en-US" dirty="0"/>
          </a:p>
        </p:txBody>
      </p:sp>
      <p:pic>
        <p:nvPicPr>
          <p:cNvPr id="297990" name="Picture 6" descr="C:\Users\ushiroda_2\Pictures\public\ECL20100925\P10004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645024"/>
            <a:ext cx="4032448" cy="3024336"/>
          </a:xfrm>
          <a:prstGeom prst="rect">
            <a:avLst/>
          </a:prstGeom>
          <a:noFill/>
        </p:spPr>
      </p:pic>
      <p:sp>
        <p:nvSpPr>
          <p:cNvPr id="9" name="角丸四角形 8"/>
          <p:cNvSpPr/>
          <p:nvPr/>
        </p:nvSpPr>
        <p:spPr>
          <a:xfrm>
            <a:off x="251520" y="3645024"/>
            <a:ext cx="4968552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One of older versions has been installed in Belle to readout part of the end cap in 2008. Tested OK.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381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57875" y="714375"/>
            <a:ext cx="3286125" cy="50609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 GENERAL LAYOUT</a:t>
            </a:r>
          </a:p>
          <a:p>
            <a:pPr eaLnBrk="1" hangingPunct="1"/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One layer: 75 strips (4 cm width)/sector</a:t>
            </a:r>
          </a:p>
          <a:p>
            <a:pPr eaLnBrk="1" hangingPunct="1"/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5 segments </a:t>
            </a:r>
            <a:b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 1 segment = 15strips</a:t>
            </a:r>
          </a:p>
          <a:p>
            <a:pPr eaLnBrk="1" hangingPunct="1"/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Two orthogonal layer = </a:t>
            </a:r>
            <a:r>
              <a:rPr lang="en-US" altLang="ja-JP" sz="2000" dirty="0" err="1" smtClean="0">
                <a:latin typeface="Times New Roman" pitchFamily="18" charset="0"/>
                <a:cs typeface="Times New Roman" pitchFamily="18" charset="0"/>
              </a:rPr>
              <a:t>superlayer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F&amp;B </a:t>
            </a:r>
            <a:r>
              <a:rPr lang="en-US" altLang="ja-JP" sz="2000" dirty="0" err="1" smtClean="0">
                <a:latin typeface="Times New Roman" pitchFamily="18" charset="0"/>
                <a:cs typeface="Times New Roman" pitchFamily="18" charset="0"/>
              </a:rPr>
              <a:t>endcap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 KLM: </a:t>
            </a:r>
          </a:p>
          <a:p>
            <a:pPr lvl="1" eaLnBrk="1" hangingPunct="1"/>
            <a:r>
              <a:rPr lang="en-US" altLang="ja-JP" sz="1800" dirty="0" smtClean="0">
                <a:latin typeface="Times New Roman" pitchFamily="18" charset="0"/>
                <a:cs typeface="Times New Roman" pitchFamily="18" charset="0"/>
              </a:rPr>
              <a:t>Total area ~1400 m</a:t>
            </a:r>
            <a:r>
              <a:rPr lang="en-US" altLang="ja-JP" sz="18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lvl="1" eaLnBrk="1" hangingPunct="1"/>
            <a:r>
              <a:rPr lang="en-US" altLang="ja-JP" sz="1800" dirty="0" smtClean="0">
                <a:latin typeface="Times New Roman" pitchFamily="18" charset="0"/>
                <a:cs typeface="Times New Roman" pitchFamily="18" charset="0"/>
              </a:rPr>
              <a:t>16800 strips </a:t>
            </a:r>
          </a:p>
          <a:p>
            <a:pPr lvl="1" eaLnBrk="1" hangingPunct="1"/>
            <a:r>
              <a:rPr lang="en-US" altLang="ja-JP" sz="1800" dirty="0" smtClean="0">
                <a:latin typeface="Times New Roman" pitchFamily="18" charset="0"/>
                <a:cs typeface="Times New Roman" pitchFamily="18" charset="0"/>
              </a:rPr>
              <a:t>the longest strip 2.8 m;    the shortest 0.6 m</a:t>
            </a:r>
          </a:p>
          <a:p>
            <a:pPr eaLnBrk="1" hangingPunct="1"/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WLS fiber in each strip</a:t>
            </a:r>
          </a:p>
          <a:p>
            <a:pPr eaLnBrk="1" hangingPunct="1"/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Hamamatsu MPPC at one fiber end </a:t>
            </a:r>
          </a:p>
          <a:p>
            <a:pPr eaLnBrk="1" hangingPunct="1"/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mirrored far fiber end</a:t>
            </a:r>
          </a:p>
          <a:p>
            <a:pPr eaLnBrk="1" hangingPunct="1"/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ja-JP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KL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857364"/>
            <a:ext cx="4624413" cy="46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タイトル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KLM: </a:t>
            </a:r>
            <a:r>
              <a:rPr kumimoji="1" lang="en-US" altLang="ja-JP" dirty="0" err="1" smtClean="0"/>
              <a:t>K</a:t>
            </a:r>
            <a:r>
              <a:rPr kumimoji="1" lang="en-US" altLang="ja-JP" baseline="-25000" dirty="0" err="1" smtClean="0"/>
              <a:t>L</a:t>
            </a:r>
            <a:r>
              <a:rPr kumimoji="1" lang="en-US" altLang="ja-JP" dirty="0" err="1" smtClean="0"/>
              <a:t>&amp;Muon</a:t>
            </a:r>
            <a:r>
              <a:rPr kumimoji="1" lang="en-US" altLang="ja-JP" dirty="0" smtClean="0"/>
              <a:t> detector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357158" y="928670"/>
            <a:ext cx="4000528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RPC </a:t>
            </a:r>
            <a:r>
              <a:rPr lang="en-US" dirty="0" smtClean="0">
                <a:latin typeface="Wingdings 3" pitchFamily="18" charset="2"/>
              </a:rPr>
              <a:t>g</a:t>
            </a:r>
            <a:r>
              <a:rPr lang="en-US" dirty="0" smtClean="0"/>
              <a:t> Scintillator (End cap)</a:t>
            </a:r>
          </a:p>
          <a:p>
            <a:pPr algn="ctr"/>
            <a:r>
              <a:rPr lang="en-US" dirty="0" smtClean="0"/>
              <a:t>also inner 1,2, or 3 layers of Barrel(?)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One strip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33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19672" y="836712"/>
            <a:ext cx="4572000" cy="1487488"/>
          </a:xfrm>
          <a:prstGeom prst="rect">
            <a:avLst/>
          </a:prstGeom>
          <a:noFill/>
        </p:spPr>
      </p:pic>
      <p:sp>
        <p:nvSpPr>
          <p:cNvPr id="5" name="正方形/長方形 4"/>
          <p:cNvSpPr/>
          <p:nvPr/>
        </p:nvSpPr>
        <p:spPr>
          <a:xfrm>
            <a:off x="4211960" y="2420888"/>
            <a:ext cx="222394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itchFamily="34" charset="0"/>
              </a:rPr>
              <a:t>fiber: Kuraray Y11 MC</a:t>
            </a:r>
            <a:endParaRPr lang="en-US" altLang="ja-JP" dirty="0">
              <a:latin typeface="Calibri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641976" y="1916832"/>
            <a:ext cx="250202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dirty="0" smtClean="0">
                <a:latin typeface="Calibri" pitchFamily="34" charset="0"/>
              </a:rPr>
              <a:t>MPPC: Hamamatsu</a:t>
            </a:r>
          </a:p>
          <a:p>
            <a:r>
              <a:rPr lang="en-US" altLang="ja-JP" dirty="0" smtClean="0">
                <a:latin typeface="Calibri" pitchFamily="34" charset="0"/>
              </a:rPr>
              <a:t>1.3</a:t>
            </a:r>
            <a:r>
              <a:rPr lang="en-US" altLang="ja-JP" dirty="0" smtClean="0">
                <a:latin typeface="Calibri" pitchFamily="34" charset="0"/>
                <a:cs typeface="Times New Roman" pitchFamily="18" charset="0"/>
              </a:rPr>
              <a:t>×</a:t>
            </a:r>
            <a:r>
              <a:rPr lang="en-US" altLang="ja-JP" dirty="0" smtClean="0">
                <a:latin typeface="Calibri" pitchFamily="34" charset="0"/>
              </a:rPr>
              <a:t>1.3 mm  667 pixels</a:t>
            </a:r>
          </a:p>
          <a:p>
            <a:r>
              <a:rPr lang="en-US" altLang="ja-JP" dirty="0" smtClean="0">
                <a:latin typeface="Calibri" pitchFamily="34" charset="0"/>
              </a:rPr>
              <a:t>(used in T2K ND)</a:t>
            </a:r>
            <a:endParaRPr lang="en-US" altLang="ja-JP" dirty="0">
              <a:latin typeface="Calibri" pitchFamily="34" charset="0"/>
            </a:endParaRPr>
          </a:p>
        </p:txBody>
      </p:sp>
      <p:pic>
        <p:nvPicPr>
          <p:cNvPr id="7" name="Picture 12" descr="cut"/>
          <p:cNvPicPr>
            <a:picLocks noChangeAspect="1" noChangeArrowheads="1"/>
          </p:cNvPicPr>
          <p:nvPr/>
        </p:nvPicPr>
        <p:blipFill>
          <a:blip r:embed="rId4" cstate="print"/>
          <a:srcRect l="10110"/>
          <a:stretch>
            <a:fillRect/>
          </a:stretch>
        </p:blipFill>
        <p:spPr bwMode="auto">
          <a:xfrm>
            <a:off x="323528" y="2324100"/>
            <a:ext cx="2582863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88640"/>
            <a:ext cx="2157412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正方形/長方形 8"/>
          <p:cNvSpPr/>
          <p:nvPr/>
        </p:nvSpPr>
        <p:spPr>
          <a:xfrm>
            <a:off x="179512" y="3429000"/>
            <a:ext cx="331236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000099"/>
                </a:solidFill>
                <a:latin typeface="Calibri" pitchFamily="34" charset="0"/>
              </a:rPr>
              <a:t>Scintillator bar: Vladimir (Russia)</a:t>
            </a:r>
          </a:p>
          <a:p>
            <a:r>
              <a:rPr lang="en-US" altLang="ja-JP" dirty="0" smtClean="0">
                <a:solidFill>
                  <a:srgbClr val="000099"/>
                </a:solidFill>
                <a:latin typeface="Calibri" pitchFamily="34" charset="0"/>
              </a:rPr>
              <a:t>(used in T2K ND)</a:t>
            </a:r>
            <a:endParaRPr lang="ru-RU" altLang="ja-JP" dirty="0">
              <a:solidFill>
                <a:srgbClr val="000099"/>
              </a:solidFill>
              <a:latin typeface="Calibri" pitchFamily="34" charset="0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323528" y="3473624"/>
            <a:ext cx="8138617" cy="3384376"/>
            <a:chOff x="642936" y="3429000"/>
            <a:chExt cx="8138617" cy="3384376"/>
          </a:xfrm>
        </p:grpSpPr>
        <p:pic>
          <p:nvPicPr>
            <p:cNvPr id="10" name="Picture 6" descr="sdc10963"/>
            <p:cNvPicPr>
              <a:picLocks noChangeAspect="1" noChangeArrowheads="1"/>
            </p:cNvPicPr>
            <p:nvPr/>
          </p:nvPicPr>
          <p:blipFill>
            <a:blip r:embed="rId6" cstate="print"/>
            <a:srcRect l="16006" t="19798"/>
            <a:stretch>
              <a:fillRect/>
            </a:stretch>
          </p:blipFill>
          <p:spPr bwMode="auto">
            <a:xfrm rot="10800000">
              <a:off x="4572000" y="3798416"/>
              <a:ext cx="4209553" cy="3014960"/>
            </a:xfrm>
            <a:prstGeom prst="rect">
              <a:avLst/>
            </a:prstGeom>
            <a:noFill/>
          </p:spPr>
        </p:pic>
        <p:pic>
          <p:nvPicPr>
            <p:cNvPr id="11" name="Picture 4" descr="eklm_fig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42936" y="4041304"/>
              <a:ext cx="5207000" cy="1763712"/>
            </a:xfrm>
            <a:prstGeom prst="rect">
              <a:avLst/>
            </a:prstGeom>
            <a:noFill/>
          </p:spPr>
        </p:pic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5973240" y="3429000"/>
              <a:ext cx="7360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part II</a:t>
              </a: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H="1">
              <a:off x="5037136" y="3950816"/>
              <a:ext cx="774700" cy="482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7019924" y="4015904"/>
              <a:ext cx="889000" cy="355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5378449" y="5951066"/>
              <a:ext cx="679994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part I</a:t>
              </a: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H="1" flipV="1">
              <a:off x="4251324" y="5641504"/>
              <a:ext cx="1104900" cy="5588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V="1">
              <a:off x="6157911" y="4576291"/>
              <a:ext cx="1358900" cy="15240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Test modules adjacent to Belle KLM (2008)</a:t>
            </a:r>
            <a:endParaRPr kumimoji="1" lang="ja-JP" altLang="en-US" dirty="0"/>
          </a:p>
        </p:txBody>
      </p:sp>
      <p:sp>
        <p:nvSpPr>
          <p:cNvPr id="4106" name="スライド番号プレースホルダ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66DCEEC-D6D1-48F2-9F50-BFDDC83FC9F3}" type="slidenum">
              <a:rPr lang="en-US" altLang="ja-JP" smtClean="0"/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ja-JP" dirty="0" smtClean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319088" y="908720"/>
            <a:ext cx="8824912" cy="3986212"/>
            <a:chOff x="319088" y="2871788"/>
            <a:chExt cx="8824912" cy="3986212"/>
          </a:xfrm>
        </p:grpSpPr>
        <p:pic>
          <p:nvPicPr>
            <p:cNvPr id="410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9088" y="2871788"/>
              <a:ext cx="3011487" cy="3986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75856" y="4937125"/>
              <a:ext cx="2986088" cy="192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3" name="Rectangle 7"/>
            <p:cNvSpPr>
              <a:spLocks noChangeArrowheads="1"/>
            </p:cNvSpPr>
            <p:nvPr/>
          </p:nvSpPr>
          <p:spPr bwMode="auto">
            <a:xfrm>
              <a:off x="1838325" y="4846638"/>
              <a:ext cx="1062038" cy="962025"/>
            </a:xfrm>
            <a:prstGeom prst="rect">
              <a:avLst/>
            </a:prstGeom>
            <a:noFill/>
            <a:ln w="25400">
              <a:solidFill>
                <a:srgbClr val="FF47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04" name="Line 8"/>
            <p:cNvSpPr>
              <a:spLocks noChangeShapeType="1"/>
            </p:cNvSpPr>
            <p:nvPr/>
          </p:nvSpPr>
          <p:spPr bwMode="auto">
            <a:xfrm flipH="1" flipV="1">
              <a:off x="2915816" y="5373215"/>
              <a:ext cx="648072" cy="288031"/>
            </a:xfrm>
            <a:prstGeom prst="line">
              <a:avLst/>
            </a:prstGeom>
            <a:noFill/>
            <a:ln w="38100">
              <a:solidFill>
                <a:srgbClr val="FF4700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b="49787"/>
            <a:stretch>
              <a:fillRect/>
            </a:stretch>
          </p:blipFill>
          <p:spPr bwMode="auto">
            <a:xfrm>
              <a:off x="5905500" y="2924944"/>
              <a:ext cx="3238500" cy="160302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5220072" y="3717032"/>
              <a:ext cx="936104" cy="1872208"/>
            </a:xfrm>
            <a:prstGeom prst="line">
              <a:avLst/>
            </a:prstGeom>
            <a:noFill/>
            <a:ln w="38100">
              <a:solidFill>
                <a:srgbClr val="FF4700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4653136"/>
            <a:ext cx="2014513" cy="2010283"/>
          </a:xfrm>
          <a:prstGeom prst="rect">
            <a:avLst/>
          </a:prstGeom>
          <a:noFill/>
        </p:spPr>
      </p:pic>
      <p:pic>
        <p:nvPicPr>
          <p:cNvPr id="16" name="Picture 4" descr="hitma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1650" y="4644685"/>
            <a:ext cx="2018734" cy="2018734"/>
          </a:xfrm>
          <a:prstGeom prst="rect">
            <a:avLst/>
          </a:prstGeom>
          <a:noFill/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491880" y="4725144"/>
            <a:ext cx="795411" cy="27699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GB" altLang="ja-JP" sz="1200" dirty="0" err="1">
                <a:solidFill>
                  <a:schemeClr val="bg1"/>
                </a:solidFill>
                <a:ea typeface="ＭＳ Ｐゴシック" pitchFamily="50" charset="-128"/>
              </a:rPr>
              <a:t>Muon</a:t>
            </a:r>
            <a:r>
              <a:rPr lang="en-GB" altLang="ja-JP" sz="1200" dirty="0">
                <a:solidFill>
                  <a:schemeClr val="bg1"/>
                </a:solidFill>
                <a:ea typeface="ＭＳ Ｐゴシック" pitchFamily="50" charset="-128"/>
              </a:rPr>
              <a:t> </a:t>
            </a:r>
            <a:r>
              <a:rPr lang="en-GB" altLang="ja-JP" sz="1200" dirty="0" smtClean="0">
                <a:solidFill>
                  <a:schemeClr val="bg1"/>
                </a:solidFill>
                <a:ea typeface="ＭＳ Ｐゴシック" pitchFamily="50" charset="-128"/>
              </a:rPr>
              <a:t>tag</a:t>
            </a:r>
            <a:endParaRPr lang="en-GB" altLang="ja-JP" sz="1200" dirty="0">
              <a:solidFill>
                <a:schemeClr val="bg1"/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6964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 descr="EKLM_Module0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1501775" y="115888"/>
            <a:ext cx="47831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  <a:latin typeface="Comic Sans MS" pitchFamily="66" charset="0"/>
              </a:rPr>
              <a:t> EKLM Module-0 assembled in </a:t>
            </a:r>
          </a:p>
          <a:p>
            <a:r>
              <a:rPr lang="en-US" sz="2400" b="1">
                <a:solidFill>
                  <a:srgbClr val="000099"/>
                </a:solidFill>
                <a:latin typeface="Comic Sans MS" pitchFamily="66" charset="0"/>
              </a:rPr>
              <a:t>ITEP into the frame mock-up </a:t>
            </a:r>
            <a:endParaRPr lang="ru-RU" altLang="ja-JP" sz="2400" b="1">
              <a:solidFill>
                <a:srgbClr val="0000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53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KLM_Module0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5525"/>
            <a:ext cx="9144000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252538" y="115888"/>
            <a:ext cx="59832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  <a:latin typeface="Comic Sans MS" pitchFamily="66" charset="0"/>
              </a:rPr>
              <a:t>Close view of frame support structure </a:t>
            </a:r>
          </a:p>
          <a:p>
            <a:r>
              <a:rPr lang="en-US" sz="2400" b="1">
                <a:solidFill>
                  <a:srgbClr val="000099"/>
                </a:solidFill>
                <a:latin typeface="Comic Sans MS" pitchFamily="66" charset="0"/>
              </a:rPr>
              <a:t>and strips with SiPM connectors </a:t>
            </a:r>
            <a:endParaRPr lang="ru-RU" altLang="ja-JP" sz="2400" b="1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166813" y="5341938"/>
            <a:ext cx="37814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Strip SiPM connector</a:t>
            </a:r>
            <a:endParaRPr lang="ru-RU" altLang="ja-JP" sz="2800" b="1">
              <a:solidFill>
                <a:schemeClr val="bg1"/>
              </a:solidFill>
            </a:endParaRP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H="1" flipV="1">
            <a:off x="971550" y="3644900"/>
            <a:ext cx="792163" cy="1655763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226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0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488"/>
            <a:ext cx="9144000" cy="587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69888" y="85725"/>
            <a:ext cx="63627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Comic Sans MS" pitchFamily="66" charset="0"/>
              </a:rPr>
              <a:t>Close view of strips. </a:t>
            </a:r>
          </a:p>
          <a:p>
            <a:r>
              <a:rPr lang="en-US" sz="2400" b="1" dirty="0">
                <a:solidFill>
                  <a:srgbClr val="000099"/>
                </a:solidFill>
                <a:latin typeface="Comic Sans MS" pitchFamily="66" charset="0"/>
              </a:rPr>
              <a:t>Segment’s plastic plates are easily seen  </a:t>
            </a:r>
            <a:endParaRPr lang="ru-RU" altLang="ja-JP" sz="2400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311275" y="2871788"/>
            <a:ext cx="1065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Y-strip</a:t>
            </a:r>
            <a:endParaRPr lang="ru-RU" altLang="ja-JP" sz="2400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572000" y="5084763"/>
            <a:ext cx="1065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X-strip</a:t>
            </a:r>
            <a:endParaRPr lang="ru-RU" altLang="ja-JP" sz="2400">
              <a:solidFill>
                <a:schemeClr val="bg1"/>
              </a:solidFill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804025" y="5805488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Plastic plates</a:t>
            </a:r>
            <a:endParaRPr lang="ru-RU" altLang="ja-JP" sz="2400">
              <a:solidFill>
                <a:schemeClr val="bg1"/>
              </a:solidFill>
            </a:endParaRP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flipH="1" flipV="1">
            <a:off x="5651500" y="2997200"/>
            <a:ext cx="1657350" cy="2736850"/>
          </a:xfrm>
          <a:prstGeom prst="line">
            <a:avLst/>
          </a:prstGeom>
          <a:noFill/>
          <a:ln w="22225">
            <a:solidFill>
              <a:srgbClr val="00FF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 flipH="1" flipV="1">
            <a:off x="5795963" y="4076700"/>
            <a:ext cx="1152525" cy="165735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H="1" flipV="1">
            <a:off x="5867400" y="4941888"/>
            <a:ext cx="936625" cy="1008062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 flipV="1">
            <a:off x="5940425" y="5876925"/>
            <a:ext cx="792163" cy="21590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8862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Machine-Detector issues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68277" y="1196752"/>
            <a:ext cx="65527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ja-JP" sz="2400" kern="0" dirty="0" smtClean="0">
                <a:solidFill>
                  <a:srgbClr val="FFC000"/>
                </a:solidFill>
                <a:sym typeface="Wingdings"/>
              </a:rPr>
              <a:t></a:t>
            </a:r>
            <a:r>
              <a:rPr lang="en-US" altLang="ja-JP" sz="2400" kern="0" dirty="0" smtClean="0">
                <a:solidFill>
                  <a:sysClr val="windowText" lastClr="000000"/>
                </a:solidFill>
                <a:sym typeface="Wingdings"/>
              </a:rPr>
              <a:t> </a:t>
            </a:r>
            <a:r>
              <a:rPr lang="en-US" altLang="ja-JP" sz="2400" kern="0" dirty="0" smtClean="0">
                <a:solidFill>
                  <a:sysClr val="windowText" lastClr="000000"/>
                </a:solidFill>
              </a:rPr>
              <a:t>IR design </a:t>
            </a:r>
            <a:r>
              <a:rPr lang="en-US" altLang="ja-JP" sz="2400" kern="0" dirty="0" smtClean="0">
                <a:solidFill>
                  <a:sysClr val="windowText" lastClr="000000"/>
                </a:solidFill>
                <a:latin typeface="Wingdings 3" pitchFamily="18" charset="2"/>
              </a:rPr>
              <a:t>g</a:t>
            </a:r>
            <a:r>
              <a:rPr lang="en-US" altLang="ja-JP" sz="2400" kern="0" dirty="0" smtClean="0">
                <a:solidFill>
                  <a:sysClr val="windowText" lastClr="000000"/>
                </a:solidFill>
              </a:rPr>
              <a:t> Tuesday morning</a:t>
            </a:r>
          </a:p>
          <a:p>
            <a:pPr lvl="1"/>
            <a:r>
              <a:rPr lang="en-US" altLang="ja-JP" sz="2400" kern="0" dirty="0">
                <a:solidFill>
                  <a:srgbClr val="FFC000"/>
                </a:solidFill>
                <a:sym typeface="Wingdings"/>
              </a:rPr>
              <a:t> </a:t>
            </a:r>
            <a:r>
              <a:rPr lang="en-US" altLang="ja-JP" sz="2400" kern="0" dirty="0" smtClean="0">
                <a:solidFill>
                  <a:sysClr val="windowText" lastClr="000000"/>
                </a:solidFill>
              </a:rPr>
              <a:t>Beam </a:t>
            </a:r>
            <a:r>
              <a:rPr lang="en-US" altLang="ja-JP" sz="2400" kern="0" dirty="0">
                <a:solidFill>
                  <a:sysClr val="windowText" lastClr="000000"/>
                </a:solidFill>
              </a:rPr>
              <a:t>Background </a:t>
            </a:r>
            <a:r>
              <a:rPr lang="en-US" altLang="ja-JP" sz="2400" kern="0" dirty="0">
                <a:solidFill>
                  <a:sysClr val="windowText" lastClr="000000"/>
                </a:solidFill>
                <a:latin typeface="Wingdings 3" pitchFamily="18" charset="2"/>
              </a:rPr>
              <a:t>g</a:t>
            </a:r>
            <a:r>
              <a:rPr lang="en-US" altLang="ja-JP" sz="2400" kern="0" dirty="0">
                <a:solidFill>
                  <a:sysClr val="windowText" lastClr="000000"/>
                </a:solidFill>
              </a:rPr>
              <a:t> Tuesday </a:t>
            </a:r>
            <a:r>
              <a:rPr lang="en-US" altLang="ja-JP" sz="2400" kern="0" dirty="0" smtClean="0">
                <a:solidFill>
                  <a:sysClr val="windowText" lastClr="000000"/>
                </a:solidFill>
              </a:rPr>
              <a:t>morning</a:t>
            </a:r>
            <a:endParaRPr lang="en-US" altLang="ja-JP" sz="2400" kern="0" dirty="0">
              <a:solidFill>
                <a:sysClr val="windowText" lastClr="000000"/>
              </a:solidFill>
            </a:endParaRPr>
          </a:p>
          <a:p>
            <a:pPr lvl="1"/>
            <a:endParaRPr lang="en-US" altLang="ja-JP" sz="2400" kern="0" dirty="0" smtClean="0">
              <a:solidFill>
                <a:srgbClr val="FFC000"/>
              </a:solidFill>
              <a:sym typeface="Wingdings"/>
            </a:endParaRPr>
          </a:p>
          <a:p>
            <a:pPr lvl="1"/>
            <a:r>
              <a:rPr lang="en-US" altLang="ja-JP" sz="2400" kern="0" dirty="0" smtClean="0">
                <a:solidFill>
                  <a:srgbClr val="FFC000"/>
                </a:solidFill>
                <a:sym typeface="Wingdings"/>
              </a:rPr>
              <a:t></a:t>
            </a:r>
            <a:r>
              <a:rPr lang="en-US" altLang="ja-JP" sz="2400" kern="0" dirty="0" smtClean="0">
                <a:solidFill>
                  <a:sysClr val="windowText" lastClr="000000"/>
                </a:solidFill>
                <a:sym typeface="Wingdings"/>
              </a:rPr>
              <a:t> </a:t>
            </a:r>
            <a:r>
              <a:rPr lang="en-US" altLang="ja-JP" sz="2400" kern="0" dirty="0">
                <a:solidFill>
                  <a:sysClr val="windowText" lastClr="000000"/>
                </a:solidFill>
              </a:rPr>
              <a:t>Machine commissioning strategy</a:t>
            </a:r>
          </a:p>
          <a:p>
            <a:pPr lvl="1"/>
            <a:r>
              <a:rPr lang="en-US" altLang="ja-JP" sz="2400" kern="0" dirty="0">
                <a:solidFill>
                  <a:srgbClr val="FFC000"/>
                </a:solidFill>
                <a:sym typeface="Wingdings"/>
              </a:rPr>
              <a:t></a:t>
            </a:r>
            <a:r>
              <a:rPr lang="en-US" altLang="ja-JP" sz="2400" kern="0" dirty="0">
                <a:solidFill>
                  <a:sysClr val="windowText" lastClr="000000"/>
                </a:solidFill>
                <a:sym typeface="Wingdings"/>
              </a:rPr>
              <a:t> </a:t>
            </a:r>
            <a:r>
              <a:rPr lang="en-US" altLang="ja-JP" sz="2400" kern="0" dirty="0">
                <a:solidFill>
                  <a:sysClr val="windowText" lastClr="000000"/>
                </a:solidFill>
              </a:rPr>
              <a:t>Injection veto and PXD</a:t>
            </a:r>
          </a:p>
          <a:p>
            <a:pPr lvl="1"/>
            <a:r>
              <a:rPr lang="en-US" altLang="ja-JP" sz="2400" kern="0" dirty="0" smtClean="0">
                <a:solidFill>
                  <a:srgbClr val="00B050"/>
                </a:solidFill>
                <a:sym typeface="Wingdings"/>
              </a:rPr>
              <a:t></a:t>
            </a:r>
            <a:r>
              <a:rPr lang="en-US" altLang="ja-JP" sz="2400" kern="0" dirty="0" smtClean="0">
                <a:solidFill>
                  <a:srgbClr val="FFC000"/>
                </a:solidFill>
                <a:sym typeface="Wingdings"/>
              </a:rPr>
              <a:t> </a:t>
            </a:r>
            <a:r>
              <a:rPr lang="en-US" altLang="ja-JP" sz="2400" kern="0" dirty="0" smtClean="0">
                <a:solidFill>
                  <a:sysClr val="windowText" lastClr="000000"/>
                </a:solidFill>
              </a:rPr>
              <a:t>Beam </a:t>
            </a:r>
            <a:r>
              <a:rPr lang="en-US" altLang="ja-JP" sz="2400" kern="0" dirty="0">
                <a:solidFill>
                  <a:sysClr val="windowText" lastClr="000000"/>
                </a:solidFill>
              </a:rPr>
              <a:t>energy </a:t>
            </a:r>
            <a:r>
              <a:rPr lang="en-US" altLang="ja-JP" sz="2400" kern="0" dirty="0" smtClean="0">
                <a:solidFill>
                  <a:sysClr val="windowText" lastClr="000000"/>
                </a:solidFill>
              </a:rPr>
              <a:t>asymmetry (settled)</a:t>
            </a:r>
            <a:endParaRPr lang="en-US" altLang="ja-JP" sz="2400" kern="0" dirty="0">
              <a:solidFill>
                <a:sysClr val="windowText" lastClr="000000"/>
              </a:solidFill>
            </a:endParaRPr>
          </a:p>
          <a:p>
            <a:pPr lvl="1"/>
            <a:r>
              <a:rPr lang="en-US" altLang="ja-JP" sz="2400" kern="0" dirty="0">
                <a:solidFill>
                  <a:srgbClr val="FFC000"/>
                </a:solidFill>
                <a:sym typeface="Wingdings"/>
              </a:rPr>
              <a:t></a:t>
            </a:r>
            <a:r>
              <a:rPr lang="en-US" altLang="ja-JP" sz="2400" kern="0" dirty="0" smtClean="0">
                <a:solidFill>
                  <a:sysClr val="windowText" lastClr="000000"/>
                </a:solidFill>
                <a:sym typeface="Wingdings"/>
              </a:rPr>
              <a:t> </a:t>
            </a:r>
            <a:r>
              <a:rPr lang="en-US" altLang="ja-JP" sz="2400" kern="0" dirty="0" smtClean="0">
                <a:solidFill>
                  <a:sysClr val="windowText" lastClr="000000"/>
                </a:solidFill>
              </a:rPr>
              <a:t>Detector rotation</a:t>
            </a:r>
            <a:endParaRPr lang="en-US" altLang="ja-JP"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93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Machine commissioning strategy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39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079485" y="5068603"/>
            <a:ext cx="289379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flipV="1">
            <a:off x="1189863" y="2712737"/>
            <a:ext cx="0" cy="24576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フリーフォーム 7"/>
          <p:cNvSpPr/>
          <p:nvPr/>
        </p:nvSpPr>
        <p:spPr>
          <a:xfrm>
            <a:off x="1547664" y="2462408"/>
            <a:ext cx="1515691" cy="1398640"/>
          </a:xfrm>
          <a:custGeom>
            <a:avLst/>
            <a:gdLst>
              <a:gd name="connsiteX0" fmla="*/ 0 w 3179134"/>
              <a:gd name="connsiteY0" fmla="*/ 1897912 h 1897912"/>
              <a:gd name="connsiteX1" fmla="*/ 1010093 w 3179134"/>
              <a:gd name="connsiteY1" fmla="*/ 1477926 h 1897912"/>
              <a:gd name="connsiteX2" fmla="*/ 2248786 w 3179134"/>
              <a:gd name="connsiteY2" fmla="*/ 824023 h 1897912"/>
              <a:gd name="connsiteX3" fmla="*/ 3179134 w 3179134"/>
              <a:gd name="connsiteY3" fmla="*/ 0 h 189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9134" h="1897912">
                <a:moveTo>
                  <a:pt x="0" y="1897912"/>
                </a:moveTo>
                <a:cubicBezTo>
                  <a:pt x="317647" y="1777409"/>
                  <a:pt x="635295" y="1656907"/>
                  <a:pt x="1010093" y="1477926"/>
                </a:cubicBezTo>
                <a:cubicBezTo>
                  <a:pt x="1384891" y="1298945"/>
                  <a:pt x="1887279" y="1070344"/>
                  <a:pt x="2248786" y="824023"/>
                </a:cubicBezTo>
                <a:cubicBezTo>
                  <a:pt x="2610293" y="577702"/>
                  <a:pt x="2894713" y="288851"/>
                  <a:pt x="3179134" y="0"/>
                </a:cubicBezTo>
              </a:path>
            </a:pathLst>
          </a:custGeom>
          <a:ln w="190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501799" y="3818084"/>
            <a:ext cx="880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BG level</a:t>
            </a:r>
            <a:endParaRPr kumimoji="1"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59924" y="5112799"/>
            <a:ext cx="1234715" cy="3905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Machine parameter</a:t>
            </a:r>
          </a:p>
          <a:p>
            <a:r>
              <a:rPr lang="en-US" altLang="ja-JP" sz="1600" dirty="0" smtClean="0"/>
              <a:t>(I,L,</a:t>
            </a:r>
            <a:r>
              <a:rPr lang="en-US" altLang="ja-JP" sz="1600" dirty="0" smtClean="0">
                <a:latin typeface="Symbol" pitchFamily="18" charset="2"/>
              </a:rPr>
              <a:t>s</a:t>
            </a:r>
            <a:r>
              <a:rPr lang="en-US" altLang="ja-JP" sz="1600" dirty="0" smtClean="0"/>
              <a:t>, …)</a:t>
            </a:r>
            <a:endParaRPr kumimoji="1"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439219" y="2940777"/>
            <a:ext cx="340693" cy="246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MC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3" name="フリーフォーム 12"/>
          <p:cNvSpPr/>
          <p:nvPr/>
        </p:nvSpPr>
        <p:spPr>
          <a:xfrm>
            <a:off x="1628004" y="3162273"/>
            <a:ext cx="1792531" cy="1267664"/>
          </a:xfrm>
          <a:custGeom>
            <a:avLst/>
            <a:gdLst>
              <a:gd name="connsiteX0" fmla="*/ 0 w 3179134"/>
              <a:gd name="connsiteY0" fmla="*/ 1897912 h 1897912"/>
              <a:gd name="connsiteX1" fmla="*/ 1010093 w 3179134"/>
              <a:gd name="connsiteY1" fmla="*/ 1477926 h 1897912"/>
              <a:gd name="connsiteX2" fmla="*/ 2248786 w 3179134"/>
              <a:gd name="connsiteY2" fmla="*/ 824023 h 1897912"/>
              <a:gd name="connsiteX3" fmla="*/ 3179134 w 3179134"/>
              <a:gd name="connsiteY3" fmla="*/ 0 h 189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9134" h="1897912">
                <a:moveTo>
                  <a:pt x="0" y="1897912"/>
                </a:moveTo>
                <a:cubicBezTo>
                  <a:pt x="317647" y="1777409"/>
                  <a:pt x="635295" y="1656907"/>
                  <a:pt x="1010093" y="1477926"/>
                </a:cubicBezTo>
                <a:cubicBezTo>
                  <a:pt x="1384891" y="1298945"/>
                  <a:pt x="1887279" y="1070344"/>
                  <a:pt x="2248786" y="824023"/>
                </a:cubicBezTo>
                <a:cubicBezTo>
                  <a:pt x="2610293" y="577702"/>
                  <a:pt x="2894713" y="288851"/>
                  <a:pt x="3179134" y="0"/>
                </a:cubicBezTo>
              </a:path>
            </a:pathLst>
          </a:cu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/>
          <p:cNvSpPr/>
          <p:nvPr/>
        </p:nvSpPr>
        <p:spPr>
          <a:xfrm>
            <a:off x="1844533" y="3861047"/>
            <a:ext cx="1503331" cy="868721"/>
          </a:xfrm>
          <a:custGeom>
            <a:avLst/>
            <a:gdLst>
              <a:gd name="connsiteX0" fmla="*/ 0 w 3179134"/>
              <a:gd name="connsiteY0" fmla="*/ 1897912 h 1897912"/>
              <a:gd name="connsiteX1" fmla="*/ 1010093 w 3179134"/>
              <a:gd name="connsiteY1" fmla="*/ 1477926 h 1897912"/>
              <a:gd name="connsiteX2" fmla="*/ 2248786 w 3179134"/>
              <a:gd name="connsiteY2" fmla="*/ 824023 h 1897912"/>
              <a:gd name="connsiteX3" fmla="*/ 3179134 w 3179134"/>
              <a:gd name="connsiteY3" fmla="*/ 0 h 189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9134" h="1897912">
                <a:moveTo>
                  <a:pt x="0" y="1897912"/>
                </a:moveTo>
                <a:cubicBezTo>
                  <a:pt x="317647" y="1777409"/>
                  <a:pt x="635295" y="1656907"/>
                  <a:pt x="1010093" y="1477926"/>
                </a:cubicBezTo>
                <a:cubicBezTo>
                  <a:pt x="1384891" y="1298945"/>
                  <a:pt x="1887279" y="1070344"/>
                  <a:pt x="2248786" y="824023"/>
                </a:cubicBezTo>
                <a:cubicBezTo>
                  <a:pt x="2610293" y="577702"/>
                  <a:pt x="2894713" y="288851"/>
                  <a:pt x="3179134" y="0"/>
                </a:cubicBezTo>
              </a:path>
            </a:pathLst>
          </a:custGeom>
          <a:ln w="190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3" name="グループ化 72"/>
          <p:cNvGrpSpPr/>
          <p:nvPr/>
        </p:nvGrpSpPr>
        <p:grpSpPr>
          <a:xfrm>
            <a:off x="1559467" y="4127560"/>
            <a:ext cx="91677" cy="331072"/>
            <a:chOff x="1600004" y="4448727"/>
            <a:chExt cx="91677" cy="331072"/>
          </a:xfrm>
        </p:grpSpPr>
        <p:sp>
          <p:nvSpPr>
            <p:cNvPr id="15" name="円/楕円 14"/>
            <p:cNvSpPr/>
            <p:nvPr/>
          </p:nvSpPr>
          <p:spPr>
            <a:xfrm>
              <a:off x="1600004" y="4559021"/>
              <a:ext cx="91677" cy="9619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 flipV="1">
              <a:off x="1645843" y="4448727"/>
              <a:ext cx="0" cy="331072"/>
            </a:xfrm>
            <a:prstGeom prst="straightConnector1">
              <a:avLst/>
            </a:prstGeom>
            <a:solidFill>
              <a:srgbClr val="FF0000"/>
            </a:solidFill>
            <a:ln w="381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グループ化 71"/>
          <p:cNvGrpSpPr/>
          <p:nvPr/>
        </p:nvGrpSpPr>
        <p:grpSpPr>
          <a:xfrm>
            <a:off x="1166917" y="4839325"/>
            <a:ext cx="91678" cy="331072"/>
            <a:chOff x="1166917" y="4839325"/>
            <a:chExt cx="91678" cy="331072"/>
          </a:xfrm>
        </p:grpSpPr>
        <p:sp>
          <p:nvSpPr>
            <p:cNvPr id="65" name="円/楕円 64"/>
            <p:cNvSpPr/>
            <p:nvPr/>
          </p:nvSpPr>
          <p:spPr>
            <a:xfrm>
              <a:off x="1166917" y="4949618"/>
              <a:ext cx="91678" cy="96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6" name="直線矢印コネクタ 65"/>
            <p:cNvCxnSpPr/>
            <p:nvPr/>
          </p:nvCxnSpPr>
          <p:spPr>
            <a:xfrm flipV="1">
              <a:off x="1212757" y="4839325"/>
              <a:ext cx="0" cy="331072"/>
            </a:xfrm>
            <a:prstGeom prst="straightConnector1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直線矢印コネクタ 20"/>
          <p:cNvCxnSpPr/>
          <p:nvPr/>
        </p:nvCxnSpPr>
        <p:spPr>
          <a:xfrm flipV="1">
            <a:off x="3463266" y="5068603"/>
            <a:ext cx="0" cy="15224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角丸四角形吹き出し 28"/>
          <p:cNvSpPr/>
          <p:nvPr/>
        </p:nvSpPr>
        <p:spPr>
          <a:xfrm>
            <a:off x="3419285" y="5321724"/>
            <a:ext cx="1153000" cy="216024"/>
          </a:xfrm>
          <a:prstGeom prst="wedgeRoundRectCallout">
            <a:avLst>
              <a:gd name="adj1" fmla="val -43687"/>
              <a:gd name="adj2" fmla="val -8706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Design value</a:t>
            </a:r>
            <a:endParaRPr kumimoji="1" lang="ja-JP" altLang="en-US" sz="14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058572" y="908720"/>
            <a:ext cx="6539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1. Our BG estimation (MC/extrapolation) has large uncertainty.</a:t>
            </a:r>
          </a:p>
          <a:p>
            <a:r>
              <a:rPr lang="en-US" altLang="ja-JP" dirty="0" smtClean="0"/>
              <a:t>2. We don’t like to burn our precious detectors before taking data.</a:t>
            </a:r>
          </a:p>
          <a:p>
            <a:r>
              <a:rPr kumimoji="1" lang="en-US" altLang="ja-JP" dirty="0" smtClean="0"/>
              <a:t>3. We won’t roll-in Belle II until we are confident about the BG level.</a:t>
            </a:r>
          </a:p>
        </p:txBody>
      </p:sp>
      <p:sp>
        <p:nvSpPr>
          <p:cNvPr id="33" name="右矢印 32"/>
          <p:cNvSpPr/>
          <p:nvPr/>
        </p:nvSpPr>
        <p:spPr>
          <a:xfrm>
            <a:off x="1177753" y="1892705"/>
            <a:ext cx="725736" cy="300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973884" y="1888085"/>
            <a:ext cx="7190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We will prepare dedicated detector (</a:t>
            </a:r>
            <a:r>
              <a:rPr kumimoji="1" lang="en-US" altLang="ja-JP" dirty="0" smtClean="0">
                <a:solidFill>
                  <a:srgbClr val="FF0000"/>
                </a:solidFill>
              </a:rPr>
              <a:t>BEAST II</a:t>
            </a:r>
            <a:r>
              <a:rPr kumimoji="1" lang="en-US" altLang="ja-JP" dirty="0" smtClean="0"/>
              <a:t>) for machine commissioning to monitor the BG level and compare with our estimation.</a:t>
            </a: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644008" y="2780928"/>
            <a:ext cx="44088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Machine parameters for BEAST II must be </a:t>
            </a:r>
            <a:r>
              <a:rPr kumimoji="1" lang="en-US" altLang="ja-JP" i="1" dirty="0" smtClean="0"/>
              <a:t>close</a:t>
            </a:r>
            <a:r>
              <a:rPr kumimoji="1" lang="en-US" altLang="ja-JP" dirty="0" smtClean="0"/>
              <a:t> enough to the design values so that natural extrapolation would work. Unpredictable jump should be avoided.</a:t>
            </a:r>
            <a:endParaRPr lang="en-US" altLang="ja-JP" dirty="0"/>
          </a:p>
          <a:p>
            <a:r>
              <a:rPr kumimoji="1" lang="en-US" altLang="ja-JP" dirty="0" smtClean="0"/>
              <a:t>(somewhat small beam size, some bea</a:t>
            </a:r>
            <a:r>
              <a:rPr lang="en-US" altLang="ja-JP" dirty="0" smtClean="0"/>
              <a:t>m current and some luminosity needed)</a:t>
            </a:r>
            <a:endParaRPr kumimoji="1" lang="en-US" altLang="ja-JP" dirty="0" smtClean="0"/>
          </a:p>
        </p:txBody>
      </p:sp>
      <p:sp>
        <p:nvSpPr>
          <p:cNvPr id="69" name="角丸四角形吹き出し 68"/>
          <p:cNvSpPr/>
          <p:nvPr/>
        </p:nvSpPr>
        <p:spPr>
          <a:xfrm rot="5400000">
            <a:off x="-298113" y="5111616"/>
            <a:ext cx="1891353" cy="504056"/>
          </a:xfrm>
          <a:prstGeom prst="wedgeRoundRectCallout">
            <a:avLst>
              <a:gd name="adj1" fmla="val -18394"/>
              <a:gd name="adj2" fmla="val -7824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</a:rPr>
              <a:t>No discrimination power if MC is correct.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70" name="右矢印 69"/>
          <p:cNvSpPr/>
          <p:nvPr/>
        </p:nvSpPr>
        <p:spPr>
          <a:xfrm>
            <a:off x="4773223" y="4539874"/>
            <a:ext cx="725736" cy="300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5569355" y="4535254"/>
            <a:ext cx="353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BEAST II with Solenoid magnet (?)</a:t>
            </a: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5888049" y="5292598"/>
            <a:ext cx="192071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Discussion started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497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Hot news from Belle in the past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4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38"/>
          <p:cNvGrpSpPr/>
          <p:nvPr/>
        </p:nvGrpSpPr>
        <p:grpSpPr>
          <a:xfrm>
            <a:off x="1109965" y="968865"/>
            <a:ext cx="6619021" cy="3978838"/>
            <a:chOff x="4402539" y="3884556"/>
            <a:chExt cx="5303421" cy="3188002"/>
          </a:xfrm>
        </p:grpSpPr>
        <p:pic>
          <p:nvPicPr>
            <p:cNvPr id="6" name="Picture 2"/>
            <p:cNvPicPr>
              <a:picLocks noChangeAspect="1"/>
            </p:cNvPicPr>
            <p:nvPr/>
          </p:nvPicPr>
          <p:blipFill rotWithShape="1">
            <a:blip r:embed="rId2" cstate="print">
              <a:lum/>
              <a:alphaModFix/>
            </a:blip>
            <a:srcRect t="7443"/>
            <a:stretch/>
          </p:blipFill>
          <p:spPr>
            <a:xfrm>
              <a:off x="4791240" y="4017750"/>
              <a:ext cx="4914720" cy="3054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角丸四角形吹き出し 20"/>
            <p:cNvSpPr/>
            <p:nvPr/>
          </p:nvSpPr>
          <p:spPr>
            <a:xfrm>
              <a:off x="5106960" y="6134760"/>
              <a:ext cx="1473480" cy="457200"/>
            </a:xfrm>
            <a:custGeom>
              <a:avLst>
                <a:gd name="f0" fmla="val 20274"/>
                <a:gd name="f1" fmla="val 29635"/>
              </a:avLst>
              <a:gdLst>
                <a:gd name="f2" fmla="val 10800000"/>
                <a:gd name="f3" fmla="val 5400000"/>
                <a:gd name="f4" fmla="val 16200000"/>
                <a:gd name="f5" fmla="val w"/>
                <a:gd name="f6" fmla="val h"/>
                <a:gd name="f7" fmla="val 0"/>
                <a:gd name="f8" fmla="val 21600"/>
                <a:gd name="f9" fmla="+- 0 0 1"/>
                <a:gd name="f10" fmla="val -2147483647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*/ f5 1 21600"/>
                <a:gd name="f17" fmla="*/ f6 1 21600"/>
                <a:gd name="f18" fmla="pin -2147483647 f0 2147483647"/>
                <a:gd name="f19" fmla="pin -2147483647 f1 2147483647"/>
                <a:gd name="f20" fmla="+- 0 0 f12"/>
                <a:gd name="f21" fmla="+- 3590 0 f7"/>
                <a:gd name="f22" fmla="+- 0 0 f3"/>
                <a:gd name="f23" fmla="+- 21600 0 f15"/>
                <a:gd name="f24" fmla="+- 18010 0 f8"/>
                <a:gd name="f25" fmla="+- f18 0 10800"/>
                <a:gd name="f26" fmla="+- f19 0 10800"/>
                <a:gd name="f27" fmla="+- f19 0 21600"/>
                <a:gd name="f28" fmla="+- f18 0 21600"/>
                <a:gd name="f29" fmla="*/ f18 f16 1"/>
                <a:gd name="f30" fmla="*/ f19 f17 1"/>
                <a:gd name="f31" fmla="*/ 800 f16 1"/>
                <a:gd name="f32" fmla="*/ 20800 f16 1"/>
                <a:gd name="f33" fmla="*/ 20800 f17 1"/>
                <a:gd name="f34" fmla="*/ 800 f17 1"/>
                <a:gd name="f35" fmla="abs f20"/>
                <a:gd name="f36" fmla="abs f21"/>
                <a:gd name="f37" fmla="?: f20 f22 f3"/>
                <a:gd name="f38" fmla="?: f20 f3 f22"/>
                <a:gd name="f39" fmla="?: f20 f4 f3"/>
                <a:gd name="f40" fmla="?: f20 f3 f4"/>
                <a:gd name="f41" fmla="abs f23"/>
                <a:gd name="f42" fmla="?: f21 f22 f3"/>
                <a:gd name="f43" fmla="?: f21 f3 f22"/>
                <a:gd name="f44" fmla="?: f23 0 f2"/>
                <a:gd name="f45" fmla="?: f23 f2 0"/>
                <a:gd name="f46" fmla="abs f24"/>
                <a:gd name="f47" fmla="?: f23 f22 f3"/>
                <a:gd name="f48" fmla="?: f23 f3 f22"/>
                <a:gd name="f49" fmla="?: f23 f4 f3"/>
                <a:gd name="f50" fmla="?: f23 f3 f4"/>
                <a:gd name="f51" fmla="?: f24 f22 f3"/>
                <a:gd name="f52" fmla="?: f24 f3 f22"/>
                <a:gd name="f53" fmla="?: f20 0 f2"/>
                <a:gd name="f54" fmla="?: f20 f2 0"/>
                <a:gd name="f55" fmla="abs f25"/>
                <a:gd name="f56" fmla="abs f26"/>
                <a:gd name="f57" fmla="?: f20 f40 f39"/>
                <a:gd name="f58" fmla="?: f20 f39 f40"/>
                <a:gd name="f59" fmla="?: f21 f38 f37"/>
                <a:gd name="f60" fmla="?: f21 f45 f44"/>
                <a:gd name="f61" fmla="?: f21 f44 f45"/>
                <a:gd name="f62" fmla="?: f23 f42 f43"/>
                <a:gd name="f63" fmla="?: f23 f50 f49"/>
                <a:gd name="f64" fmla="?: f23 f49 f50"/>
                <a:gd name="f65" fmla="?: f24 f48 f47"/>
                <a:gd name="f66" fmla="?: f24 f54 f53"/>
                <a:gd name="f67" fmla="?: f24 f53 f54"/>
                <a:gd name="f68" fmla="?: f20 f51 f52"/>
                <a:gd name="f69" fmla="+- f55 0 f56"/>
                <a:gd name="f70" fmla="+- f56 0 f55"/>
                <a:gd name="f71" fmla="?: f21 f58 f57"/>
                <a:gd name="f72" fmla="?: f23 f60 f61"/>
                <a:gd name="f73" fmla="?: f24 f64 f63"/>
                <a:gd name="f74" fmla="?: f20 f66 f67"/>
                <a:gd name="f75" fmla="?: f26 f9 f69"/>
                <a:gd name="f76" fmla="?: f26 f69 f9"/>
                <a:gd name="f77" fmla="?: f25 f9 f70"/>
                <a:gd name="f78" fmla="?: f25 f70 f9"/>
                <a:gd name="f79" fmla="?: f18 f9 f75"/>
                <a:gd name="f80" fmla="?: f18 f9 f76"/>
                <a:gd name="f81" fmla="?: f27 f77 f9"/>
                <a:gd name="f82" fmla="?: f27 f78 f9"/>
                <a:gd name="f83" fmla="?: f28 f76 f9"/>
                <a:gd name="f84" fmla="?: f28 f75 f9"/>
                <a:gd name="f85" fmla="?: f19 f9 f78"/>
                <a:gd name="f86" fmla="?: f19 f9 f77"/>
                <a:gd name="f87" fmla="?: f79 f18 0"/>
                <a:gd name="f88" fmla="?: f79 f19 6280"/>
                <a:gd name="f89" fmla="?: f80 f18 0"/>
                <a:gd name="f90" fmla="?: f80 f19 15320"/>
                <a:gd name="f91" fmla="?: f81 f18 6280"/>
                <a:gd name="f92" fmla="?: f81 f19 21600"/>
                <a:gd name="f93" fmla="?: f82 f18 15320"/>
                <a:gd name="f94" fmla="?: f82 f19 21600"/>
                <a:gd name="f95" fmla="?: f83 f18 21600"/>
                <a:gd name="f96" fmla="?: f83 f19 15320"/>
                <a:gd name="f97" fmla="?: f84 f18 21600"/>
                <a:gd name="f98" fmla="?: f84 f19 6280"/>
                <a:gd name="f99" fmla="?: f85 f18 15320"/>
                <a:gd name="f100" fmla="?: f85 f19 0"/>
                <a:gd name="f101" fmla="?: f86 f18 6280"/>
                <a:gd name="f102" fmla="?: f86 f19 0"/>
              </a:gdLst>
              <a:ahLst>
                <a:ahXY gdRefX="f0" minX="f10" maxX="f11" gdRefY="f1" minY="f10" maxY="f11">
                  <a:pos x="f29" y="f30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21600" h="21600">
                  <a:moveTo>
                    <a:pt x="f12" y="f7"/>
                  </a:moveTo>
                  <a:arcTo wR="f35" hR="f36" stAng="f71" swAng="f59"/>
                  <a:lnTo>
                    <a:pt x="f87" y="f88"/>
                  </a:lnTo>
                  <a:lnTo>
                    <a:pt x="f7" y="f13"/>
                  </a:lnTo>
                  <a:lnTo>
                    <a:pt x="f7" y="f14"/>
                  </a:lnTo>
                  <a:lnTo>
                    <a:pt x="f89" y="f90"/>
                  </a:lnTo>
                  <a:lnTo>
                    <a:pt x="f7" y="f15"/>
                  </a:lnTo>
                  <a:arcTo wR="f36" hR="f41" stAng="f72" swAng="f62"/>
                  <a:lnTo>
                    <a:pt x="f91" y="f92"/>
                  </a:lnTo>
                  <a:lnTo>
                    <a:pt x="f13" y="f8"/>
                  </a:lnTo>
                  <a:lnTo>
                    <a:pt x="f14" y="f8"/>
                  </a:lnTo>
                  <a:lnTo>
                    <a:pt x="f93" y="f94"/>
                  </a:lnTo>
                  <a:lnTo>
                    <a:pt x="f15" y="f8"/>
                  </a:lnTo>
                  <a:arcTo wR="f41" hR="f46" stAng="f73" swAng="f65"/>
                  <a:lnTo>
                    <a:pt x="f95" y="f96"/>
                  </a:lnTo>
                  <a:lnTo>
                    <a:pt x="f8" y="f14"/>
                  </a:lnTo>
                  <a:lnTo>
                    <a:pt x="f8" y="f13"/>
                  </a:lnTo>
                  <a:lnTo>
                    <a:pt x="f97" y="f98"/>
                  </a:lnTo>
                  <a:lnTo>
                    <a:pt x="f8" y="f12"/>
                  </a:lnTo>
                  <a:arcTo wR="f46" hR="f35" stAng="f74" swAng="f68"/>
                  <a:lnTo>
                    <a:pt x="f99" y="f100"/>
                  </a:lnTo>
                  <a:lnTo>
                    <a:pt x="f14" y="f7"/>
                  </a:lnTo>
                  <a:lnTo>
                    <a:pt x="f13" y="f7"/>
                  </a:lnTo>
                  <a:lnTo>
                    <a:pt x="f101" y="f102"/>
                  </a:lnTo>
                  <a:close/>
                </a:path>
              </a:pathLst>
            </a:custGeom>
            <a:solidFill>
              <a:srgbClr val="66FFFF">
                <a:alpha val="59000"/>
              </a:srgbClr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200" b="1" i="0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CP violation in neutral B system</a:t>
              </a:r>
            </a:p>
          </p:txBody>
        </p:sp>
        <p:sp>
          <p:nvSpPr>
            <p:cNvPr id="8" name="角丸四角形吹き出し 22"/>
            <p:cNvSpPr/>
            <p:nvPr/>
          </p:nvSpPr>
          <p:spPr>
            <a:xfrm>
              <a:off x="6021360" y="5753520"/>
              <a:ext cx="982800" cy="323640"/>
            </a:xfrm>
            <a:custGeom>
              <a:avLst>
                <a:gd name="f0" fmla="val 23393"/>
                <a:gd name="f1" fmla="val 42909"/>
              </a:avLst>
              <a:gdLst>
                <a:gd name="f2" fmla="val 10800000"/>
                <a:gd name="f3" fmla="val 5400000"/>
                <a:gd name="f4" fmla="val 16200000"/>
                <a:gd name="f5" fmla="val w"/>
                <a:gd name="f6" fmla="val h"/>
                <a:gd name="f7" fmla="val 0"/>
                <a:gd name="f8" fmla="val 21600"/>
                <a:gd name="f9" fmla="+- 0 0 1"/>
                <a:gd name="f10" fmla="val -2147483647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*/ f5 1 21600"/>
                <a:gd name="f17" fmla="*/ f6 1 21600"/>
                <a:gd name="f18" fmla="pin -2147483647 f0 2147483647"/>
                <a:gd name="f19" fmla="pin -2147483647 f1 2147483647"/>
                <a:gd name="f20" fmla="+- 0 0 f12"/>
                <a:gd name="f21" fmla="+- 3590 0 f7"/>
                <a:gd name="f22" fmla="+- 0 0 f3"/>
                <a:gd name="f23" fmla="+- 21600 0 f15"/>
                <a:gd name="f24" fmla="+- 18010 0 f8"/>
                <a:gd name="f25" fmla="+- f18 0 10800"/>
                <a:gd name="f26" fmla="+- f19 0 10800"/>
                <a:gd name="f27" fmla="+- f19 0 21600"/>
                <a:gd name="f28" fmla="+- f18 0 21600"/>
                <a:gd name="f29" fmla="*/ f18 f16 1"/>
                <a:gd name="f30" fmla="*/ f19 f17 1"/>
                <a:gd name="f31" fmla="*/ 800 f16 1"/>
                <a:gd name="f32" fmla="*/ 20800 f16 1"/>
                <a:gd name="f33" fmla="*/ 20800 f17 1"/>
                <a:gd name="f34" fmla="*/ 800 f17 1"/>
                <a:gd name="f35" fmla="abs f20"/>
                <a:gd name="f36" fmla="abs f21"/>
                <a:gd name="f37" fmla="?: f20 f22 f3"/>
                <a:gd name="f38" fmla="?: f20 f3 f22"/>
                <a:gd name="f39" fmla="?: f20 f4 f3"/>
                <a:gd name="f40" fmla="?: f20 f3 f4"/>
                <a:gd name="f41" fmla="abs f23"/>
                <a:gd name="f42" fmla="?: f21 f22 f3"/>
                <a:gd name="f43" fmla="?: f21 f3 f22"/>
                <a:gd name="f44" fmla="?: f23 0 f2"/>
                <a:gd name="f45" fmla="?: f23 f2 0"/>
                <a:gd name="f46" fmla="abs f24"/>
                <a:gd name="f47" fmla="?: f23 f22 f3"/>
                <a:gd name="f48" fmla="?: f23 f3 f22"/>
                <a:gd name="f49" fmla="?: f23 f4 f3"/>
                <a:gd name="f50" fmla="?: f23 f3 f4"/>
                <a:gd name="f51" fmla="?: f24 f22 f3"/>
                <a:gd name="f52" fmla="?: f24 f3 f22"/>
                <a:gd name="f53" fmla="?: f20 0 f2"/>
                <a:gd name="f54" fmla="?: f20 f2 0"/>
                <a:gd name="f55" fmla="abs f25"/>
                <a:gd name="f56" fmla="abs f26"/>
                <a:gd name="f57" fmla="?: f20 f40 f39"/>
                <a:gd name="f58" fmla="?: f20 f39 f40"/>
                <a:gd name="f59" fmla="?: f21 f38 f37"/>
                <a:gd name="f60" fmla="?: f21 f45 f44"/>
                <a:gd name="f61" fmla="?: f21 f44 f45"/>
                <a:gd name="f62" fmla="?: f23 f42 f43"/>
                <a:gd name="f63" fmla="?: f23 f50 f49"/>
                <a:gd name="f64" fmla="?: f23 f49 f50"/>
                <a:gd name="f65" fmla="?: f24 f48 f47"/>
                <a:gd name="f66" fmla="?: f24 f54 f53"/>
                <a:gd name="f67" fmla="?: f24 f53 f54"/>
                <a:gd name="f68" fmla="?: f20 f51 f52"/>
                <a:gd name="f69" fmla="+- f55 0 f56"/>
                <a:gd name="f70" fmla="+- f56 0 f55"/>
                <a:gd name="f71" fmla="?: f21 f58 f57"/>
                <a:gd name="f72" fmla="?: f23 f60 f61"/>
                <a:gd name="f73" fmla="?: f24 f64 f63"/>
                <a:gd name="f74" fmla="?: f20 f66 f67"/>
                <a:gd name="f75" fmla="?: f26 f9 f69"/>
                <a:gd name="f76" fmla="?: f26 f69 f9"/>
                <a:gd name="f77" fmla="?: f25 f9 f70"/>
                <a:gd name="f78" fmla="?: f25 f70 f9"/>
                <a:gd name="f79" fmla="?: f18 f9 f75"/>
                <a:gd name="f80" fmla="?: f18 f9 f76"/>
                <a:gd name="f81" fmla="?: f27 f77 f9"/>
                <a:gd name="f82" fmla="?: f27 f78 f9"/>
                <a:gd name="f83" fmla="?: f28 f76 f9"/>
                <a:gd name="f84" fmla="?: f28 f75 f9"/>
                <a:gd name="f85" fmla="?: f19 f9 f78"/>
                <a:gd name="f86" fmla="?: f19 f9 f77"/>
                <a:gd name="f87" fmla="?: f79 f18 0"/>
                <a:gd name="f88" fmla="?: f79 f19 6280"/>
                <a:gd name="f89" fmla="?: f80 f18 0"/>
                <a:gd name="f90" fmla="?: f80 f19 15320"/>
                <a:gd name="f91" fmla="?: f81 f18 6280"/>
                <a:gd name="f92" fmla="?: f81 f19 21600"/>
                <a:gd name="f93" fmla="?: f82 f18 15320"/>
                <a:gd name="f94" fmla="?: f82 f19 21600"/>
                <a:gd name="f95" fmla="?: f83 f18 21600"/>
                <a:gd name="f96" fmla="?: f83 f19 15320"/>
                <a:gd name="f97" fmla="?: f84 f18 21600"/>
                <a:gd name="f98" fmla="?: f84 f19 6280"/>
                <a:gd name="f99" fmla="?: f85 f18 15320"/>
                <a:gd name="f100" fmla="?: f85 f19 0"/>
                <a:gd name="f101" fmla="?: f86 f18 6280"/>
                <a:gd name="f102" fmla="?: f86 f19 0"/>
              </a:gdLst>
              <a:ahLst>
                <a:ahXY gdRefX="f0" minX="f10" maxX="f11" gdRefY="f1" minY="f10" maxY="f11">
                  <a:pos x="f29" y="f30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21600" h="21600">
                  <a:moveTo>
                    <a:pt x="f12" y="f7"/>
                  </a:moveTo>
                  <a:arcTo wR="f35" hR="f36" stAng="f71" swAng="f59"/>
                  <a:lnTo>
                    <a:pt x="f87" y="f88"/>
                  </a:lnTo>
                  <a:lnTo>
                    <a:pt x="f7" y="f13"/>
                  </a:lnTo>
                  <a:lnTo>
                    <a:pt x="f7" y="f14"/>
                  </a:lnTo>
                  <a:lnTo>
                    <a:pt x="f89" y="f90"/>
                  </a:lnTo>
                  <a:lnTo>
                    <a:pt x="f7" y="f15"/>
                  </a:lnTo>
                  <a:arcTo wR="f36" hR="f41" stAng="f72" swAng="f62"/>
                  <a:lnTo>
                    <a:pt x="f91" y="f92"/>
                  </a:lnTo>
                  <a:lnTo>
                    <a:pt x="f13" y="f8"/>
                  </a:lnTo>
                  <a:lnTo>
                    <a:pt x="f14" y="f8"/>
                  </a:lnTo>
                  <a:lnTo>
                    <a:pt x="f93" y="f94"/>
                  </a:lnTo>
                  <a:lnTo>
                    <a:pt x="f15" y="f8"/>
                  </a:lnTo>
                  <a:arcTo wR="f41" hR="f46" stAng="f73" swAng="f65"/>
                  <a:lnTo>
                    <a:pt x="f95" y="f96"/>
                  </a:lnTo>
                  <a:lnTo>
                    <a:pt x="f8" y="f14"/>
                  </a:lnTo>
                  <a:lnTo>
                    <a:pt x="f8" y="f13"/>
                  </a:lnTo>
                  <a:lnTo>
                    <a:pt x="f97" y="f98"/>
                  </a:lnTo>
                  <a:lnTo>
                    <a:pt x="f8" y="f12"/>
                  </a:lnTo>
                  <a:arcTo wR="f46" hR="f35" stAng="f74" swAng="f68"/>
                  <a:lnTo>
                    <a:pt x="f99" y="f100"/>
                  </a:lnTo>
                  <a:lnTo>
                    <a:pt x="f14" y="f7"/>
                  </a:lnTo>
                  <a:lnTo>
                    <a:pt x="f13" y="f7"/>
                  </a:lnTo>
                  <a:lnTo>
                    <a:pt x="f101" y="f102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200" b="1" i="0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X</a:t>
              </a:r>
              <a:r>
                <a:rPr lang="ja-JP" sz="1200" b="1" i="0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（</a:t>
              </a:r>
              <a:r>
                <a:rPr lang="en-US" sz="1200" b="1" i="0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3872</a:t>
              </a:r>
              <a:r>
                <a:rPr lang="ja-JP" sz="1200" b="1" i="0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）</a:t>
              </a:r>
            </a:p>
          </p:txBody>
        </p:sp>
        <p:sp>
          <p:nvSpPr>
            <p:cNvPr id="9" name="角丸四角形吹き出し 23"/>
            <p:cNvSpPr/>
            <p:nvPr/>
          </p:nvSpPr>
          <p:spPr>
            <a:xfrm>
              <a:off x="7077240" y="6490079"/>
              <a:ext cx="1306440" cy="452880"/>
            </a:xfrm>
            <a:custGeom>
              <a:avLst>
                <a:gd name="f0" fmla="val 3412"/>
                <a:gd name="f1" fmla="val -3762"/>
              </a:avLst>
              <a:gdLst>
                <a:gd name="f2" fmla="val 10800000"/>
                <a:gd name="f3" fmla="val 5400000"/>
                <a:gd name="f4" fmla="val 16200000"/>
                <a:gd name="f5" fmla="val w"/>
                <a:gd name="f6" fmla="val h"/>
                <a:gd name="f7" fmla="val 0"/>
                <a:gd name="f8" fmla="val 21600"/>
                <a:gd name="f9" fmla="+- 0 0 1"/>
                <a:gd name="f10" fmla="val -2147483647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*/ f5 1 21600"/>
                <a:gd name="f17" fmla="*/ f6 1 21600"/>
                <a:gd name="f18" fmla="pin -2147483647 f0 2147483647"/>
                <a:gd name="f19" fmla="pin -2147483647 f1 2147483647"/>
                <a:gd name="f20" fmla="+- 0 0 f12"/>
                <a:gd name="f21" fmla="+- 3590 0 f7"/>
                <a:gd name="f22" fmla="+- 0 0 f3"/>
                <a:gd name="f23" fmla="+- 21600 0 f15"/>
                <a:gd name="f24" fmla="+- 18010 0 f8"/>
                <a:gd name="f25" fmla="+- f18 0 10800"/>
                <a:gd name="f26" fmla="+- f19 0 10800"/>
                <a:gd name="f27" fmla="+- f19 0 21600"/>
                <a:gd name="f28" fmla="+- f18 0 21600"/>
                <a:gd name="f29" fmla="*/ f18 f16 1"/>
                <a:gd name="f30" fmla="*/ f19 f17 1"/>
                <a:gd name="f31" fmla="*/ 800 f16 1"/>
                <a:gd name="f32" fmla="*/ 20800 f16 1"/>
                <a:gd name="f33" fmla="*/ 20800 f17 1"/>
                <a:gd name="f34" fmla="*/ 800 f17 1"/>
                <a:gd name="f35" fmla="abs f20"/>
                <a:gd name="f36" fmla="abs f21"/>
                <a:gd name="f37" fmla="?: f20 f22 f3"/>
                <a:gd name="f38" fmla="?: f20 f3 f22"/>
                <a:gd name="f39" fmla="?: f20 f4 f3"/>
                <a:gd name="f40" fmla="?: f20 f3 f4"/>
                <a:gd name="f41" fmla="abs f23"/>
                <a:gd name="f42" fmla="?: f21 f22 f3"/>
                <a:gd name="f43" fmla="?: f21 f3 f22"/>
                <a:gd name="f44" fmla="?: f23 0 f2"/>
                <a:gd name="f45" fmla="?: f23 f2 0"/>
                <a:gd name="f46" fmla="abs f24"/>
                <a:gd name="f47" fmla="?: f23 f22 f3"/>
                <a:gd name="f48" fmla="?: f23 f3 f22"/>
                <a:gd name="f49" fmla="?: f23 f4 f3"/>
                <a:gd name="f50" fmla="?: f23 f3 f4"/>
                <a:gd name="f51" fmla="?: f24 f22 f3"/>
                <a:gd name="f52" fmla="?: f24 f3 f22"/>
                <a:gd name="f53" fmla="?: f20 0 f2"/>
                <a:gd name="f54" fmla="?: f20 f2 0"/>
                <a:gd name="f55" fmla="abs f25"/>
                <a:gd name="f56" fmla="abs f26"/>
                <a:gd name="f57" fmla="?: f20 f40 f39"/>
                <a:gd name="f58" fmla="?: f20 f39 f40"/>
                <a:gd name="f59" fmla="?: f21 f38 f37"/>
                <a:gd name="f60" fmla="?: f21 f45 f44"/>
                <a:gd name="f61" fmla="?: f21 f44 f45"/>
                <a:gd name="f62" fmla="?: f23 f42 f43"/>
                <a:gd name="f63" fmla="?: f23 f50 f49"/>
                <a:gd name="f64" fmla="?: f23 f49 f50"/>
                <a:gd name="f65" fmla="?: f24 f48 f47"/>
                <a:gd name="f66" fmla="?: f24 f54 f53"/>
                <a:gd name="f67" fmla="?: f24 f53 f54"/>
                <a:gd name="f68" fmla="?: f20 f51 f52"/>
                <a:gd name="f69" fmla="+- f55 0 f56"/>
                <a:gd name="f70" fmla="+- f56 0 f55"/>
                <a:gd name="f71" fmla="?: f21 f58 f57"/>
                <a:gd name="f72" fmla="?: f23 f60 f61"/>
                <a:gd name="f73" fmla="?: f24 f64 f63"/>
                <a:gd name="f74" fmla="?: f20 f66 f67"/>
                <a:gd name="f75" fmla="?: f26 f9 f69"/>
                <a:gd name="f76" fmla="?: f26 f69 f9"/>
                <a:gd name="f77" fmla="?: f25 f9 f70"/>
                <a:gd name="f78" fmla="?: f25 f70 f9"/>
                <a:gd name="f79" fmla="?: f18 f9 f75"/>
                <a:gd name="f80" fmla="?: f18 f9 f76"/>
                <a:gd name="f81" fmla="?: f27 f77 f9"/>
                <a:gd name="f82" fmla="?: f27 f78 f9"/>
                <a:gd name="f83" fmla="?: f28 f76 f9"/>
                <a:gd name="f84" fmla="?: f28 f75 f9"/>
                <a:gd name="f85" fmla="?: f19 f9 f78"/>
                <a:gd name="f86" fmla="?: f19 f9 f77"/>
                <a:gd name="f87" fmla="?: f79 f18 0"/>
                <a:gd name="f88" fmla="?: f79 f19 6280"/>
                <a:gd name="f89" fmla="?: f80 f18 0"/>
                <a:gd name="f90" fmla="?: f80 f19 15320"/>
                <a:gd name="f91" fmla="?: f81 f18 6280"/>
                <a:gd name="f92" fmla="?: f81 f19 21600"/>
                <a:gd name="f93" fmla="?: f82 f18 15320"/>
                <a:gd name="f94" fmla="?: f82 f19 21600"/>
                <a:gd name="f95" fmla="?: f83 f18 21600"/>
                <a:gd name="f96" fmla="?: f83 f19 15320"/>
                <a:gd name="f97" fmla="?: f84 f18 21600"/>
                <a:gd name="f98" fmla="?: f84 f19 6280"/>
                <a:gd name="f99" fmla="?: f85 f18 15320"/>
                <a:gd name="f100" fmla="?: f85 f19 0"/>
                <a:gd name="f101" fmla="?: f86 f18 6280"/>
                <a:gd name="f102" fmla="?: f86 f19 0"/>
              </a:gdLst>
              <a:ahLst>
                <a:ahXY gdRefX="f0" minX="f10" maxX="f11" gdRefY="f1" minY="f10" maxY="f11">
                  <a:pos x="f29" y="f30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21600" h="21600">
                  <a:moveTo>
                    <a:pt x="f12" y="f7"/>
                  </a:moveTo>
                  <a:arcTo wR="f35" hR="f36" stAng="f71" swAng="f59"/>
                  <a:lnTo>
                    <a:pt x="f87" y="f88"/>
                  </a:lnTo>
                  <a:lnTo>
                    <a:pt x="f7" y="f13"/>
                  </a:lnTo>
                  <a:lnTo>
                    <a:pt x="f7" y="f14"/>
                  </a:lnTo>
                  <a:lnTo>
                    <a:pt x="f89" y="f90"/>
                  </a:lnTo>
                  <a:lnTo>
                    <a:pt x="f7" y="f15"/>
                  </a:lnTo>
                  <a:arcTo wR="f36" hR="f41" stAng="f72" swAng="f62"/>
                  <a:lnTo>
                    <a:pt x="f91" y="f92"/>
                  </a:lnTo>
                  <a:lnTo>
                    <a:pt x="f13" y="f8"/>
                  </a:lnTo>
                  <a:lnTo>
                    <a:pt x="f14" y="f8"/>
                  </a:lnTo>
                  <a:lnTo>
                    <a:pt x="f93" y="f94"/>
                  </a:lnTo>
                  <a:lnTo>
                    <a:pt x="f15" y="f8"/>
                  </a:lnTo>
                  <a:arcTo wR="f41" hR="f46" stAng="f73" swAng="f65"/>
                  <a:lnTo>
                    <a:pt x="f95" y="f96"/>
                  </a:lnTo>
                  <a:lnTo>
                    <a:pt x="f8" y="f14"/>
                  </a:lnTo>
                  <a:lnTo>
                    <a:pt x="f8" y="f13"/>
                  </a:lnTo>
                  <a:lnTo>
                    <a:pt x="f97" y="f98"/>
                  </a:lnTo>
                  <a:lnTo>
                    <a:pt x="f8" y="f12"/>
                  </a:lnTo>
                  <a:arcTo wR="f46" hR="f35" stAng="f74" swAng="f68"/>
                  <a:lnTo>
                    <a:pt x="f99" y="f100"/>
                  </a:lnTo>
                  <a:lnTo>
                    <a:pt x="f14" y="f7"/>
                  </a:lnTo>
                  <a:lnTo>
                    <a:pt x="f13" y="f7"/>
                  </a:lnTo>
                  <a:lnTo>
                    <a:pt x="f101" y="f102"/>
                  </a:lnTo>
                  <a:close/>
                </a:path>
              </a:pathLst>
            </a:custGeom>
            <a:solidFill>
              <a:srgbClr val="66FFFF">
                <a:alpha val="59000"/>
              </a:srgbClr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200" b="1" i="0" u="none" strike="noStrike" dirty="0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CP violation in penguin decays</a:t>
              </a:r>
            </a:p>
          </p:txBody>
        </p:sp>
        <p:sp>
          <p:nvSpPr>
            <p:cNvPr id="10" name="角丸四角形吹き出し 24"/>
            <p:cNvSpPr/>
            <p:nvPr/>
          </p:nvSpPr>
          <p:spPr>
            <a:xfrm>
              <a:off x="6056280" y="5131080"/>
              <a:ext cx="1428840" cy="452880"/>
            </a:xfrm>
            <a:custGeom>
              <a:avLst>
                <a:gd name="f0" fmla="val 22532"/>
                <a:gd name="f1" fmla="val 41170"/>
              </a:avLst>
              <a:gdLst>
                <a:gd name="f2" fmla="val 10800000"/>
                <a:gd name="f3" fmla="val 5400000"/>
                <a:gd name="f4" fmla="val 16200000"/>
                <a:gd name="f5" fmla="val w"/>
                <a:gd name="f6" fmla="val h"/>
                <a:gd name="f7" fmla="val 0"/>
                <a:gd name="f8" fmla="val 21600"/>
                <a:gd name="f9" fmla="+- 0 0 1"/>
                <a:gd name="f10" fmla="val -2147483647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*/ f5 1 21600"/>
                <a:gd name="f17" fmla="*/ f6 1 21600"/>
                <a:gd name="f18" fmla="pin -2147483647 f0 2147483647"/>
                <a:gd name="f19" fmla="pin -2147483647 f1 2147483647"/>
                <a:gd name="f20" fmla="+- 0 0 f12"/>
                <a:gd name="f21" fmla="+- 3590 0 f7"/>
                <a:gd name="f22" fmla="+- 0 0 f3"/>
                <a:gd name="f23" fmla="+- 21600 0 f15"/>
                <a:gd name="f24" fmla="+- 18010 0 f8"/>
                <a:gd name="f25" fmla="+- f18 0 10800"/>
                <a:gd name="f26" fmla="+- f19 0 10800"/>
                <a:gd name="f27" fmla="+- f19 0 21600"/>
                <a:gd name="f28" fmla="+- f18 0 21600"/>
                <a:gd name="f29" fmla="*/ f18 f16 1"/>
                <a:gd name="f30" fmla="*/ f19 f17 1"/>
                <a:gd name="f31" fmla="*/ 800 f16 1"/>
                <a:gd name="f32" fmla="*/ 20800 f16 1"/>
                <a:gd name="f33" fmla="*/ 20800 f17 1"/>
                <a:gd name="f34" fmla="*/ 800 f17 1"/>
                <a:gd name="f35" fmla="abs f20"/>
                <a:gd name="f36" fmla="abs f21"/>
                <a:gd name="f37" fmla="?: f20 f22 f3"/>
                <a:gd name="f38" fmla="?: f20 f3 f22"/>
                <a:gd name="f39" fmla="?: f20 f4 f3"/>
                <a:gd name="f40" fmla="?: f20 f3 f4"/>
                <a:gd name="f41" fmla="abs f23"/>
                <a:gd name="f42" fmla="?: f21 f22 f3"/>
                <a:gd name="f43" fmla="?: f21 f3 f22"/>
                <a:gd name="f44" fmla="?: f23 0 f2"/>
                <a:gd name="f45" fmla="?: f23 f2 0"/>
                <a:gd name="f46" fmla="abs f24"/>
                <a:gd name="f47" fmla="?: f23 f22 f3"/>
                <a:gd name="f48" fmla="?: f23 f3 f22"/>
                <a:gd name="f49" fmla="?: f23 f4 f3"/>
                <a:gd name="f50" fmla="?: f23 f3 f4"/>
                <a:gd name="f51" fmla="?: f24 f22 f3"/>
                <a:gd name="f52" fmla="?: f24 f3 f22"/>
                <a:gd name="f53" fmla="?: f20 0 f2"/>
                <a:gd name="f54" fmla="?: f20 f2 0"/>
                <a:gd name="f55" fmla="abs f25"/>
                <a:gd name="f56" fmla="abs f26"/>
                <a:gd name="f57" fmla="?: f20 f40 f39"/>
                <a:gd name="f58" fmla="?: f20 f39 f40"/>
                <a:gd name="f59" fmla="?: f21 f38 f37"/>
                <a:gd name="f60" fmla="?: f21 f45 f44"/>
                <a:gd name="f61" fmla="?: f21 f44 f45"/>
                <a:gd name="f62" fmla="?: f23 f42 f43"/>
                <a:gd name="f63" fmla="?: f23 f50 f49"/>
                <a:gd name="f64" fmla="?: f23 f49 f50"/>
                <a:gd name="f65" fmla="?: f24 f48 f47"/>
                <a:gd name="f66" fmla="?: f24 f54 f53"/>
                <a:gd name="f67" fmla="?: f24 f53 f54"/>
                <a:gd name="f68" fmla="?: f20 f51 f52"/>
                <a:gd name="f69" fmla="+- f55 0 f56"/>
                <a:gd name="f70" fmla="+- f56 0 f55"/>
                <a:gd name="f71" fmla="?: f21 f58 f57"/>
                <a:gd name="f72" fmla="?: f23 f60 f61"/>
                <a:gd name="f73" fmla="?: f24 f64 f63"/>
                <a:gd name="f74" fmla="?: f20 f66 f67"/>
                <a:gd name="f75" fmla="?: f26 f9 f69"/>
                <a:gd name="f76" fmla="?: f26 f69 f9"/>
                <a:gd name="f77" fmla="?: f25 f9 f70"/>
                <a:gd name="f78" fmla="?: f25 f70 f9"/>
                <a:gd name="f79" fmla="?: f18 f9 f75"/>
                <a:gd name="f80" fmla="?: f18 f9 f76"/>
                <a:gd name="f81" fmla="?: f27 f77 f9"/>
                <a:gd name="f82" fmla="?: f27 f78 f9"/>
                <a:gd name="f83" fmla="?: f28 f76 f9"/>
                <a:gd name="f84" fmla="?: f28 f75 f9"/>
                <a:gd name="f85" fmla="?: f19 f9 f78"/>
                <a:gd name="f86" fmla="?: f19 f9 f77"/>
                <a:gd name="f87" fmla="?: f79 f18 0"/>
                <a:gd name="f88" fmla="?: f79 f19 6280"/>
                <a:gd name="f89" fmla="?: f80 f18 0"/>
                <a:gd name="f90" fmla="?: f80 f19 15320"/>
                <a:gd name="f91" fmla="?: f81 f18 6280"/>
                <a:gd name="f92" fmla="?: f81 f19 21600"/>
                <a:gd name="f93" fmla="?: f82 f18 15320"/>
                <a:gd name="f94" fmla="?: f82 f19 21600"/>
                <a:gd name="f95" fmla="?: f83 f18 21600"/>
                <a:gd name="f96" fmla="?: f83 f19 15320"/>
                <a:gd name="f97" fmla="?: f84 f18 21600"/>
                <a:gd name="f98" fmla="?: f84 f19 6280"/>
                <a:gd name="f99" fmla="?: f85 f18 15320"/>
                <a:gd name="f100" fmla="?: f85 f19 0"/>
                <a:gd name="f101" fmla="?: f86 f18 6280"/>
                <a:gd name="f102" fmla="?: f86 f19 0"/>
              </a:gdLst>
              <a:ahLst>
                <a:ahXY gdRefX="f0" minX="f10" maxX="f11" gdRefY="f1" minY="f10" maxY="f11">
                  <a:pos x="f29" y="f30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21600" h="21600">
                  <a:moveTo>
                    <a:pt x="f12" y="f7"/>
                  </a:moveTo>
                  <a:arcTo wR="f35" hR="f36" stAng="f71" swAng="f59"/>
                  <a:lnTo>
                    <a:pt x="f87" y="f88"/>
                  </a:lnTo>
                  <a:lnTo>
                    <a:pt x="f7" y="f13"/>
                  </a:lnTo>
                  <a:lnTo>
                    <a:pt x="f7" y="f14"/>
                  </a:lnTo>
                  <a:lnTo>
                    <a:pt x="f89" y="f90"/>
                  </a:lnTo>
                  <a:lnTo>
                    <a:pt x="f7" y="f15"/>
                  </a:lnTo>
                  <a:arcTo wR="f36" hR="f41" stAng="f72" swAng="f62"/>
                  <a:lnTo>
                    <a:pt x="f91" y="f92"/>
                  </a:lnTo>
                  <a:lnTo>
                    <a:pt x="f13" y="f8"/>
                  </a:lnTo>
                  <a:lnTo>
                    <a:pt x="f14" y="f8"/>
                  </a:lnTo>
                  <a:lnTo>
                    <a:pt x="f93" y="f94"/>
                  </a:lnTo>
                  <a:lnTo>
                    <a:pt x="f15" y="f8"/>
                  </a:lnTo>
                  <a:arcTo wR="f41" hR="f46" stAng="f73" swAng="f65"/>
                  <a:lnTo>
                    <a:pt x="f95" y="f96"/>
                  </a:lnTo>
                  <a:lnTo>
                    <a:pt x="f8" y="f14"/>
                  </a:lnTo>
                  <a:lnTo>
                    <a:pt x="f8" y="f13"/>
                  </a:lnTo>
                  <a:lnTo>
                    <a:pt x="f97" y="f98"/>
                  </a:lnTo>
                  <a:lnTo>
                    <a:pt x="f8" y="f12"/>
                  </a:lnTo>
                  <a:arcTo wR="f46" hR="f35" stAng="f74" swAng="f68"/>
                  <a:lnTo>
                    <a:pt x="f99" y="f100"/>
                  </a:lnTo>
                  <a:lnTo>
                    <a:pt x="f14" y="f7"/>
                  </a:lnTo>
                  <a:lnTo>
                    <a:pt x="f13" y="f7"/>
                  </a:lnTo>
                  <a:lnTo>
                    <a:pt x="f101" y="f102"/>
                  </a:lnTo>
                  <a:close/>
                </a:path>
              </a:pathLst>
            </a:custGeom>
            <a:solidFill>
              <a:srgbClr val="66FFFF">
                <a:alpha val="59000"/>
              </a:srgbClr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200" b="1" i="0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CP violation in </a:t>
              </a:r>
              <a:r>
                <a:rPr lang="en-US" sz="1200" b="1" i="1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B</a:t>
              </a:r>
              <a:r>
                <a:rPr lang="en-US" sz="1200" b="1" i="0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→</a:t>
              </a:r>
              <a:r>
                <a:rPr lang="en-US" sz="1200" b="1" i="1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K</a:t>
              </a:r>
              <a:r>
                <a:rPr lang="en-US" sz="1200" b="1" i="1" u="none" strike="noStrike">
                  <a:ln>
                    <a:noFill/>
                  </a:ln>
                  <a:latin typeface="Symbol" pitchFamily="18"/>
                  <a:ea typeface="ＭＳ Ｐゴシック" pitchFamily="2"/>
                  <a:cs typeface="ＭＳ Ｐゴシック" pitchFamily="2"/>
                </a:rPr>
                <a:t>p</a:t>
              </a:r>
              <a:r>
                <a:rPr lang="en-US" sz="1200" b="1" i="1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  </a:t>
              </a:r>
              <a:r>
                <a:rPr lang="en-US" sz="1200" b="1" i="0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decay</a:t>
              </a:r>
            </a:p>
          </p:txBody>
        </p:sp>
        <p:sp>
          <p:nvSpPr>
            <p:cNvPr id="11" name="角丸四角形吹き出し 25"/>
            <p:cNvSpPr/>
            <p:nvPr/>
          </p:nvSpPr>
          <p:spPr>
            <a:xfrm>
              <a:off x="6648479" y="4677840"/>
              <a:ext cx="1278000" cy="323280"/>
            </a:xfrm>
            <a:custGeom>
              <a:avLst>
                <a:gd name="f0" fmla="val 21767"/>
                <a:gd name="f1" fmla="val 55335"/>
              </a:avLst>
              <a:gdLst>
                <a:gd name="f2" fmla="val 10800000"/>
                <a:gd name="f3" fmla="val 5400000"/>
                <a:gd name="f4" fmla="val 16200000"/>
                <a:gd name="f5" fmla="val w"/>
                <a:gd name="f6" fmla="val h"/>
                <a:gd name="f7" fmla="val 0"/>
                <a:gd name="f8" fmla="val 21600"/>
                <a:gd name="f9" fmla="+- 0 0 1"/>
                <a:gd name="f10" fmla="val -2147483647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*/ f5 1 21600"/>
                <a:gd name="f17" fmla="*/ f6 1 21600"/>
                <a:gd name="f18" fmla="pin -2147483647 f0 2147483647"/>
                <a:gd name="f19" fmla="pin -2147483647 f1 2147483647"/>
                <a:gd name="f20" fmla="+- 0 0 f12"/>
                <a:gd name="f21" fmla="+- 3590 0 f7"/>
                <a:gd name="f22" fmla="+- 0 0 f3"/>
                <a:gd name="f23" fmla="+- 21600 0 f15"/>
                <a:gd name="f24" fmla="+- 18010 0 f8"/>
                <a:gd name="f25" fmla="+- f18 0 10800"/>
                <a:gd name="f26" fmla="+- f19 0 10800"/>
                <a:gd name="f27" fmla="+- f19 0 21600"/>
                <a:gd name="f28" fmla="+- f18 0 21600"/>
                <a:gd name="f29" fmla="*/ f18 f16 1"/>
                <a:gd name="f30" fmla="*/ f19 f17 1"/>
                <a:gd name="f31" fmla="*/ 800 f16 1"/>
                <a:gd name="f32" fmla="*/ 20800 f16 1"/>
                <a:gd name="f33" fmla="*/ 20800 f17 1"/>
                <a:gd name="f34" fmla="*/ 800 f17 1"/>
                <a:gd name="f35" fmla="abs f20"/>
                <a:gd name="f36" fmla="abs f21"/>
                <a:gd name="f37" fmla="?: f20 f22 f3"/>
                <a:gd name="f38" fmla="?: f20 f3 f22"/>
                <a:gd name="f39" fmla="?: f20 f4 f3"/>
                <a:gd name="f40" fmla="?: f20 f3 f4"/>
                <a:gd name="f41" fmla="abs f23"/>
                <a:gd name="f42" fmla="?: f21 f22 f3"/>
                <a:gd name="f43" fmla="?: f21 f3 f22"/>
                <a:gd name="f44" fmla="?: f23 0 f2"/>
                <a:gd name="f45" fmla="?: f23 f2 0"/>
                <a:gd name="f46" fmla="abs f24"/>
                <a:gd name="f47" fmla="?: f23 f22 f3"/>
                <a:gd name="f48" fmla="?: f23 f3 f22"/>
                <a:gd name="f49" fmla="?: f23 f4 f3"/>
                <a:gd name="f50" fmla="?: f23 f3 f4"/>
                <a:gd name="f51" fmla="?: f24 f22 f3"/>
                <a:gd name="f52" fmla="?: f24 f3 f22"/>
                <a:gd name="f53" fmla="?: f20 0 f2"/>
                <a:gd name="f54" fmla="?: f20 f2 0"/>
                <a:gd name="f55" fmla="abs f25"/>
                <a:gd name="f56" fmla="abs f26"/>
                <a:gd name="f57" fmla="?: f20 f40 f39"/>
                <a:gd name="f58" fmla="?: f20 f39 f40"/>
                <a:gd name="f59" fmla="?: f21 f38 f37"/>
                <a:gd name="f60" fmla="?: f21 f45 f44"/>
                <a:gd name="f61" fmla="?: f21 f44 f45"/>
                <a:gd name="f62" fmla="?: f23 f42 f43"/>
                <a:gd name="f63" fmla="?: f23 f50 f49"/>
                <a:gd name="f64" fmla="?: f23 f49 f50"/>
                <a:gd name="f65" fmla="?: f24 f48 f47"/>
                <a:gd name="f66" fmla="?: f24 f54 f53"/>
                <a:gd name="f67" fmla="?: f24 f53 f54"/>
                <a:gd name="f68" fmla="?: f20 f51 f52"/>
                <a:gd name="f69" fmla="+- f55 0 f56"/>
                <a:gd name="f70" fmla="+- f56 0 f55"/>
                <a:gd name="f71" fmla="?: f21 f58 f57"/>
                <a:gd name="f72" fmla="?: f23 f60 f61"/>
                <a:gd name="f73" fmla="?: f24 f64 f63"/>
                <a:gd name="f74" fmla="?: f20 f66 f67"/>
                <a:gd name="f75" fmla="?: f26 f9 f69"/>
                <a:gd name="f76" fmla="?: f26 f69 f9"/>
                <a:gd name="f77" fmla="?: f25 f9 f70"/>
                <a:gd name="f78" fmla="?: f25 f70 f9"/>
                <a:gd name="f79" fmla="?: f18 f9 f75"/>
                <a:gd name="f80" fmla="?: f18 f9 f76"/>
                <a:gd name="f81" fmla="?: f27 f77 f9"/>
                <a:gd name="f82" fmla="?: f27 f78 f9"/>
                <a:gd name="f83" fmla="?: f28 f76 f9"/>
                <a:gd name="f84" fmla="?: f28 f75 f9"/>
                <a:gd name="f85" fmla="?: f19 f9 f78"/>
                <a:gd name="f86" fmla="?: f19 f9 f77"/>
                <a:gd name="f87" fmla="?: f79 f18 0"/>
                <a:gd name="f88" fmla="?: f79 f19 6280"/>
                <a:gd name="f89" fmla="?: f80 f18 0"/>
                <a:gd name="f90" fmla="?: f80 f19 15320"/>
                <a:gd name="f91" fmla="?: f81 f18 6280"/>
                <a:gd name="f92" fmla="?: f81 f19 21600"/>
                <a:gd name="f93" fmla="?: f82 f18 15320"/>
                <a:gd name="f94" fmla="?: f82 f19 21600"/>
                <a:gd name="f95" fmla="?: f83 f18 21600"/>
                <a:gd name="f96" fmla="?: f83 f19 15320"/>
                <a:gd name="f97" fmla="?: f84 f18 21600"/>
                <a:gd name="f98" fmla="?: f84 f19 6280"/>
                <a:gd name="f99" fmla="?: f85 f18 15320"/>
                <a:gd name="f100" fmla="?: f85 f19 0"/>
                <a:gd name="f101" fmla="?: f86 f18 6280"/>
                <a:gd name="f102" fmla="?: f86 f19 0"/>
              </a:gdLst>
              <a:ahLst>
                <a:ahXY gdRefX="f0" minX="f10" maxX="f11" gdRefY="f1" minY="f10" maxY="f11">
                  <a:pos x="f29" y="f30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21600" h="21600">
                  <a:moveTo>
                    <a:pt x="f12" y="f7"/>
                  </a:moveTo>
                  <a:arcTo wR="f35" hR="f36" stAng="f71" swAng="f59"/>
                  <a:lnTo>
                    <a:pt x="f87" y="f88"/>
                  </a:lnTo>
                  <a:lnTo>
                    <a:pt x="f7" y="f13"/>
                  </a:lnTo>
                  <a:lnTo>
                    <a:pt x="f7" y="f14"/>
                  </a:lnTo>
                  <a:lnTo>
                    <a:pt x="f89" y="f90"/>
                  </a:lnTo>
                  <a:lnTo>
                    <a:pt x="f7" y="f15"/>
                  </a:lnTo>
                  <a:arcTo wR="f36" hR="f41" stAng="f72" swAng="f62"/>
                  <a:lnTo>
                    <a:pt x="f91" y="f92"/>
                  </a:lnTo>
                  <a:lnTo>
                    <a:pt x="f13" y="f8"/>
                  </a:lnTo>
                  <a:lnTo>
                    <a:pt x="f14" y="f8"/>
                  </a:lnTo>
                  <a:lnTo>
                    <a:pt x="f93" y="f94"/>
                  </a:lnTo>
                  <a:lnTo>
                    <a:pt x="f15" y="f8"/>
                  </a:lnTo>
                  <a:arcTo wR="f41" hR="f46" stAng="f73" swAng="f65"/>
                  <a:lnTo>
                    <a:pt x="f95" y="f96"/>
                  </a:lnTo>
                  <a:lnTo>
                    <a:pt x="f8" y="f14"/>
                  </a:lnTo>
                  <a:lnTo>
                    <a:pt x="f8" y="f13"/>
                  </a:lnTo>
                  <a:lnTo>
                    <a:pt x="f97" y="f98"/>
                  </a:lnTo>
                  <a:lnTo>
                    <a:pt x="f8" y="f12"/>
                  </a:lnTo>
                  <a:arcTo wR="f46" hR="f35" stAng="f74" swAng="f68"/>
                  <a:lnTo>
                    <a:pt x="f99" y="f100"/>
                  </a:lnTo>
                  <a:lnTo>
                    <a:pt x="f14" y="f7"/>
                  </a:lnTo>
                  <a:lnTo>
                    <a:pt x="f13" y="f7"/>
                  </a:lnTo>
                  <a:lnTo>
                    <a:pt x="f101" y="f102"/>
                  </a:lnTo>
                  <a:close/>
                </a:path>
              </a:pathLst>
            </a:custGeom>
            <a:solidFill>
              <a:srgbClr val="66FFFF">
                <a:alpha val="59000"/>
              </a:srgbClr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200" b="1" i="1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b</a:t>
              </a:r>
              <a:r>
                <a:rPr lang="en-US" sz="1200" b="1" i="0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→</a:t>
              </a:r>
              <a:r>
                <a:rPr lang="en-US" sz="1200" b="1" i="1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d</a:t>
              </a:r>
              <a:r>
                <a:rPr lang="en-US" sz="1200" b="1" i="1" u="none" strike="noStrike">
                  <a:ln>
                    <a:noFill/>
                  </a:ln>
                  <a:latin typeface="Symbol" pitchFamily="18"/>
                  <a:ea typeface="ＭＳ Ｐゴシック" pitchFamily="2"/>
                  <a:cs typeface="ＭＳ Ｐゴシック" pitchFamily="2"/>
                </a:rPr>
                <a:t>g</a:t>
              </a:r>
              <a:r>
                <a:rPr lang="en-US" sz="1200" b="1" i="0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 transition</a:t>
              </a:r>
            </a:p>
          </p:txBody>
        </p:sp>
        <p:sp>
          <p:nvSpPr>
            <p:cNvPr id="12" name="角丸四角形吹き出し 26"/>
            <p:cNvSpPr/>
            <p:nvPr/>
          </p:nvSpPr>
          <p:spPr>
            <a:xfrm>
              <a:off x="7648559" y="6102000"/>
              <a:ext cx="821520" cy="323280"/>
            </a:xfrm>
            <a:custGeom>
              <a:avLst>
                <a:gd name="f0" fmla="val 5544"/>
                <a:gd name="f1" fmla="val -36208"/>
              </a:avLst>
              <a:gdLst>
                <a:gd name="f2" fmla="val 10800000"/>
                <a:gd name="f3" fmla="val 5400000"/>
                <a:gd name="f4" fmla="val 16200000"/>
                <a:gd name="f5" fmla="val w"/>
                <a:gd name="f6" fmla="val h"/>
                <a:gd name="f7" fmla="val 0"/>
                <a:gd name="f8" fmla="val 21600"/>
                <a:gd name="f9" fmla="+- 0 0 1"/>
                <a:gd name="f10" fmla="val -2147483647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*/ f5 1 21600"/>
                <a:gd name="f17" fmla="*/ f6 1 21600"/>
                <a:gd name="f18" fmla="pin -2147483647 f0 2147483647"/>
                <a:gd name="f19" fmla="pin -2147483647 f1 2147483647"/>
                <a:gd name="f20" fmla="+- 0 0 f12"/>
                <a:gd name="f21" fmla="+- 3590 0 f7"/>
                <a:gd name="f22" fmla="+- 0 0 f3"/>
                <a:gd name="f23" fmla="+- 21600 0 f15"/>
                <a:gd name="f24" fmla="+- 18010 0 f8"/>
                <a:gd name="f25" fmla="+- f18 0 10800"/>
                <a:gd name="f26" fmla="+- f19 0 10800"/>
                <a:gd name="f27" fmla="+- f19 0 21600"/>
                <a:gd name="f28" fmla="+- f18 0 21600"/>
                <a:gd name="f29" fmla="*/ f18 f16 1"/>
                <a:gd name="f30" fmla="*/ f19 f17 1"/>
                <a:gd name="f31" fmla="*/ 800 f16 1"/>
                <a:gd name="f32" fmla="*/ 20800 f16 1"/>
                <a:gd name="f33" fmla="*/ 20800 f17 1"/>
                <a:gd name="f34" fmla="*/ 800 f17 1"/>
                <a:gd name="f35" fmla="abs f20"/>
                <a:gd name="f36" fmla="abs f21"/>
                <a:gd name="f37" fmla="?: f20 f22 f3"/>
                <a:gd name="f38" fmla="?: f20 f3 f22"/>
                <a:gd name="f39" fmla="?: f20 f4 f3"/>
                <a:gd name="f40" fmla="?: f20 f3 f4"/>
                <a:gd name="f41" fmla="abs f23"/>
                <a:gd name="f42" fmla="?: f21 f22 f3"/>
                <a:gd name="f43" fmla="?: f21 f3 f22"/>
                <a:gd name="f44" fmla="?: f23 0 f2"/>
                <a:gd name="f45" fmla="?: f23 f2 0"/>
                <a:gd name="f46" fmla="abs f24"/>
                <a:gd name="f47" fmla="?: f23 f22 f3"/>
                <a:gd name="f48" fmla="?: f23 f3 f22"/>
                <a:gd name="f49" fmla="?: f23 f4 f3"/>
                <a:gd name="f50" fmla="?: f23 f3 f4"/>
                <a:gd name="f51" fmla="?: f24 f22 f3"/>
                <a:gd name="f52" fmla="?: f24 f3 f22"/>
                <a:gd name="f53" fmla="?: f20 0 f2"/>
                <a:gd name="f54" fmla="?: f20 f2 0"/>
                <a:gd name="f55" fmla="abs f25"/>
                <a:gd name="f56" fmla="abs f26"/>
                <a:gd name="f57" fmla="?: f20 f40 f39"/>
                <a:gd name="f58" fmla="?: f20 f39 f40"/>
                <a:gd name="f59" fmla="?: f21 f38 f37"/>
                <a:gd name="f60" fmla="?: f21 f45 f44"/>
                <a:gd name="f61" fmla="?: f21 f44 f45"/>
                <a:gd name="f62" fmla="?: f23 f42 f43"/>
                <a:gd name="f63" fmla="?: f23 f50 f49"/>
                <a:gd name="f64" fmla="?: f23 f49 f50"/>
                <a:gd name="f65" fmla="?: f24 f48 f47"/>
                <a:gd name="f66" fmla="?: f24 f54 f53"/>
                <a:gd name="f67" fmla="?: f24 f53 f54"/>
                <a:gd name="f68" fmla="?: f20 f51 f52"/>
                <a:gd name="f69" fmla="+- f55 0 f56"/>
                <a:gd name="f70" fmla="+- f56 0 f55"/>
                <a:gd name="f71" fmla="?: f21 f58 f57"/>
                <a:gd name="f72" fmla="?: f23 f60 f61"/>
                <a:gd name="f73" fmla="?: f24 f64 f63"/>
                <a:gd name="f74" fmla="?: f20 f66 f67"/>
                <a:gd name="f75" fmla="?: f26 f9 f69"/>
                <a:gd name="f76" fmla="?: f26 f69 f9"/>
                <a:gd name="f77" fmla="?: f25 f9 f70"/>
                <a:gd name="f78" fmla="?: f25 f70 f9"/>
                <a:gd name="f79" fmla="?: f18 f9 f75"/>
                <a:gd name="f80" fmla="?: f18 f9 f76"/>
                <a:gd name="f81" fmla="?: f27 f77 f9"/>
                <a:gd name="f82" fmla="?: f27 f78 f9"/>
                <a:gd name="f83" fmla="?: f28 f76 f9"/>
                <a:gd name="f84" fmla="?: f28 f75 f9"/>
                <a:gd name="f85" fmla="?: f19 f9 f78"/>
                <a:gd name="f86" fmla="?: f19 f9 f77"/>
                <a:gd name="f87" fmla="?: f79 f18 0"/>
                <a:gd name="f88" fmla="?: f79 f19 6280"/>
                <a:gd name="f89" fmla="?: f80 f18 0"/>
                <a:gd name="f90" fmla="?: f80 f19 15320"/>
                <a:gd name="f91" fmla="?: f81 f18 6280"/>
                <a:gd name="f92" fmla="?: f81 f19 21600"/>
                <a:gd name="f93" fmla="?: f82 f18 15320"/>
                <a:gd name="f94" fmla="?: f82 f19 21600"/>
                <a:gd name="f95" fmla="?: f83 f18 21600"/>
                <a:gd name="f96" fmla="?: f83 f19 15320"/>
                <a:gd name="f97" fmla="?: f84 f18 21600"/>
                <a:gd name="f98" fmla="?: f84 f19 6280"/>
                <a:gd name="f99" fmla="?: f85 f18 15320"/>
                <a:gd name="f100" fmla="?: f85 f19 0"/>
                <a:gd name="f101" fmla="?: f86 f18 6280"/>
                <a:gd name="f102" fmla="?: f86 f19 0"/>
              </a:gdLst>
              <a:ahLst>
                <a:ahXY gdRefX="f0" minX="f10" maxX="f11" gdRefY="f1" minY="f10" maxY="f11">
                  <a:pos x="f29" y="f30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21600" h="21600">
                  <a:moveTo>
                    <a:pt x="f12" y="f7"/>
                  </a:moveTo>
                  <a:arcTo wR="f35" hR="f36" stAng="f71" swAng="f59"/>
                  <a:lnTo>
                    <a:pt x="f87" y="f88"/>
                  </a:lnTo>
                  <a:lnTo>
                    <a:pt x="f7" y="f13"/>
                  </a:lnTo>
                  <a:lnTo>
                    <a:pt x="f7" y="f14"/>
                  </a:lnTo>
                  <a:lnTo>
                    <a:pt x="f89" y="f90"/>
                  </a:lnTo>
                  <a:lnTo>
                    <a:pt x="f7" y="f15"/>
                  </a:lnTo>
                  <a:arcTo wR="f36" hR="f41" stAng="f72" swAng="f62"/>
                  <a:lnTo>
                    <a:pt x="f91" y="f92"/>
                  </a:lnTo>
                  <a:lnTo>
                    <a:pt x="f13" y="f8"/>
                  </a:lnTo>
                  <a:lnTo>
                    <a:pt x="f14" y="f8"/>
                  </a:lnTo>
                  <a:lnTo>
                    <a:pt x="f93" y="f94"/>
                  </a:lnTo>
                  <a:lnTo>
                    <a:pt x="f15" y="f8"/>
                  </a:lnTo>
                  <a:arcTo wR="f41" hR="f46" stAng="f73" swAng="f65"/>
                  <a:lnTo>
                    <a:pt x="f95" y="f96"/>
                  </a:lnTo>
                  <a:lnTo>
                    <a:pt x="f8" y="f14"/>
                  </a:lnTo>
                  <a:lnTo>
                    <a:pt x="f8" y="f13"/>
                  </a:lnTo>
                  <a:lnTo>
                    <a:pt x="f97" y="f98"/>
                  </a:lnTo>
                  <a:lnTo>
                    <a:pt x="f8" y="f12"/>
                  </a:lnTo>
                  <a:arcTo wR="f46" hR="f35" stAng="f74" swAng="f68"/>
                  <a:lnTo>
                    <a:pt x="f99" y="f100"/>
                  </a:lnTo>
                  <a:lnTo>
                    <a:pt x="f14" y="f7"/>
                  </a:lnTo>
                  <a:lnTo>
                    <a:pt x="f13" y="f7"/>
                  </a:lnTo>
                  <a:lnTo>
                    <a:pt x="f101" y="f102"/>
                  </a:lnTo>
                  <a:close/>
                </a:path>
              </a:pathLst>
            </a:custGeom>
            <a:solidFill>
              <a:srgbClr val="66FFFF">
                <a:alpha val="59000"/>
              </a:srgbClr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200" b="1" i="1" u="none" strike="noStrike" dirty="0" err="1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B</a:t>
              </a:r>
              <a:r>
                <a:rPr lang="en-US" sz="1200" b="1" i="0" u="none" strike="noStrike" dirty="0" err="1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→</a:t>
              </a:r>
              <a:r>
                <a:rPr lang="en-US" sz="1200" b="1" i="0" u="none" strike="noStrike" dirty="0" err="1">
                  <a:ln>
                    <a:noFill/>
                  </a:ln>
                  <a:latin typeface="Symbol" pitchFamily="18"/>
                  <a:ea typeface="ＭＳ Ｐゴシック" pitchFamily="2"/>
                  <a:cs typeface="ＭＳ Ｐゴシック" pitchFamily="2"/>
                </a:rPr>
                <a:t>tn</a:t>
              </a:r>
              <a:r>
                <a:rPr lang="en-US" sz="1200" b="1" i="0" u="none" strike="noStrike" dirty="0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 decay</a:t>
              </a:r>
            </a:p>
          </p:txBody>
        </p:sp>
        <p:pic>
          <p:nvPicPr>
            <p:cNvPr id="13" name="グループ化 27"/>
            <p:cNvPicPr>
              <a:picLocks noChangeAspect="1"/>
            </p:cNvPicPr>
            <p:nvPr/>
          </p:nvPicPr>
          <p:blipFill>
            <a:blip r:embed="rId3" cstate="print">
              <a:lum/>
              <a:alphaModFix/>
            </a:blip>
            <a:srcRect/>
            <a:stretch>
              <a:fillRect/>
            </a:stretch>
          </p:blipFill>
          <p:spPr>
            <a:xfrm>
              <a:off x="7286760" y="4220639"/>
              <a:ext cx="1335240" cy="6886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角丸四角形吹き出し 34"/>
            <p:cNvSpPr/>
            <p:nvPr/>
          </p:nvSpPr>
          <p:spPr>
            <a:xfrm>
              <a:off x="8142480" y="5519520"/>
              <a:ext cx="1341360" cy="554040"/>
            </a:xfrm>
            <a:custGeom>
              <a:avLst>
                <a:gd name="f0" fmla="val 8136"/>
                <a:gd name="f1" fmla="val -23198"/>
              </a:avLst>
              <a:gdLst>
                <a:gd name="f2" fmla="val 10800000"/>
                <a:gd name="f3" fmla="val 5400000"/>
                <a:gd name="f4" fmla="val 16200000"/>
                <a:gd name="f5" fmla="val w"/>
                <a:gd name="f6" fmla="val h"/>
                <a:gd name="f7" fmla="val 0"/>
                <a:gd name="f8" fmla="val 21600"/>
                <a:gd name="f9" fmla="+- 0 0 1"/>
                <a:gd name="f10" fmla="val -2147483647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*/ f5 1 21600"/>
                <a:gd name="f17" fmla="*/ f6 1 21600"/>
                <a:gd name="f18" fmla="pin -2147483647 f0 2147483647"/>
                <a:gd name="f19" fmla="pin -2147483647 f1 2147483647"/>
                <a:gd name="f20" fmla="+- 0 0 f12"/>
                <a:gd name="f21" fmla="+- 3590 0 f7"/>
                <a:gd name="f22" fmla="+- 0 0 f3"/>
                <a:gd name="f23" fmla="+- 21600 0 f15"/>
                <a:gd name="f24" fmla="+- 18010 0 f8"/>
                <a:gd name="f25" fmla="+- f18 0 10800"/>
                <a:gd name="f26" fmla="+- f19 0 10800"/>
                <a:gd name="f27" fmla="+- f19 0 21600"/>
                <a:gd name="f28" fmla="+- f18 0 21600"/>
                <a:gd name="f29" fmla="*/ f18 f16 1"/>
                <a:gd name="f30" fmla="*/ f19 f17 1"/>
                <a:gd name="f31" fmla="*/ 800 f16 1"/>
                <a:gd name="f32" fmla="*/ 20800 f16 1"/>
                <a:gd name="f33" fmla="*/ 20800 f17 1"/>
                <a:gd name="f34" fmla="*/ 800 f17 1"/>
                <a:gd name="f35" fmla="abs f20"/>
                <a:gd name="f36" fmla="abs f21"/>
                <a:gd name="f37" fmla="?: f20 f22 f3"/>
                <a:gd name="f38" fmla="?: f20 f3 f22"/>
                <a:gd name="f39" fmla="?: f20 f4 f3"/>
                <a:gd name="f40" fmla="?: f20 f3 f4"/>
                <a:gd name="f41" fmla="abs f23"/>
                <a:gd name="f42" fmla="?: f21 f22 f3"/>
                <a:gd name="f43" fmla="?: f21 f3 f22"/>
                <a:gd name="f44" fmla="?: f23 0 f2"/>
                <a:gd name="f45" fmla="?: f23 f2 0"/>
                <a:gd name="f46" fmla="abs f24"/>
                <a:gd name="f47" fmla="?: f23 f22 f3"/>
                <a:gd name="f48" fmla="?: f23 f3 f22"/>
                <a:gd name="f49" fmla="?: f23 f4 f3"/>
                <a:gd name="f50" fmla="?: f23 f3 f4"/>
                <a:gd name="f51" fmla="?: f24 f22 f3"/>
                <a:gd name="f52" fmla="?: f24 f3 f22"/>
                <a:gd name="f53" fmla="?: f20 0 f2"/>
                <a:gd name="f54" fmla="?: f20 f2 0"/>
                <a:gd name="f55" fmla="abs f25"/>
                <a:gd name="f56" fmla="abs f26"/>
                <a:gd name="f57" fmla="?: f20 f40 f39"/>
                <a:gd name="f58" fmla="?: f20 f39 f40"/>
                <a:gd name="f59" fmla="?: f21 f38 f37"/>
                <a:gd name="f60" fmla="?: f21 f45 f44"/>
                <a:gd name="f61" fmla="?: f21 f44 f45"/>
                <a:gd name="f62" fmla="?: f23 f42 f43"/>
                <a:gd name="f63" fmla="?: f23 f50 f49"/>
                <a:gd name="f64" fmla="?: f23 f49 f50"/>
                <a:gd name="f65" fmla="?: f24 f48 f47"/>
                <a:gd name="f66" fmla="?: f24 f54 f53"/>
                <a:gd name="f67" fmla="?: f24 f53 f54"/>
                <a:gd name="f68" fmla="?: f20 f51 f52"/>
                <a:gd name="f69" fmla="+- f55 0 f56"/>
                <a:gd name="f70" fmla="+- f56 0 f55"/>
                <a:gd name="f71" fmla="?: f21 f58 f57"/>
                <a:gd name="f72" fmla="?: f23 f60 f61"/>
                <a:gd name="f73" fmla="?: f24 f64 f63"/>
                <a:gd name="f74" fmla="?: f20 f66 f67"/>
                <a:gd name="f75" fmla="?: f26 f9 f69"/>
                <a:gd name="f76" fmla="?: f26 f69 f9"/>
                <a:gd name="f77" fmla="?: f25 f9 f70"/>
                <a:gd name="f78" fmla="?: f25 f70 f9"/>
                <a:gd name="f79" fmla="?: f18 f9 f75"/>
                <a:gd name="f80" fmla="?: f18 f9 f76"/>
                <a:gd name="f81" fmla="?: f27 f77 f9"/>
                <a:gd name="f82" fmla="?: f27 f78 f9"/>
                <a:gd name="f83" fmla="?: f28 f76 f9"/>
                <a:gd name="f84" fmla="?: f28 f75 f9"/>
                <a:gd name="f85" fmla="?: f19 f9 f78"/>
                <a:gd name="f86" fmla="?: f19 f9 f77"/>
                <a:gd name="f87" fmla="?: f79 f18 0"/>
                <a:gd name="f88" fmla="?: f79 f19 6280"/>
                <a:gd name="f89" fmla="?: f80 f18 0"/>
                <a:gd name="f90" fmla="?: f80 f19 15320"/>
                <a:gd name="f91" fmla="?: f81 f18 6280"/>
                <a:gd name="f92" fmla="?: f81 f19 21600"/>
                <a:gd name="f93" fmla="?: f82 f18 15320"/>
                <a:gd name="f94" fmla="?: f82 f19 21600"/>
                <a:gd name="f95" fmla="?: f83 f18 21600"/>
                <a:gd name="f96" fmla="?: f83 f19 15320"/>
                <a:gd name="f97" fmla="?: f84 f18 21600"/>
                <a:gd name="f98" fmla="?: f84 f19 6280"/>
                <a:gd name="f99" fmla="?: f85 f18 15320"/>
                <a:gd name="f100" fmla="?: f85 f19 0"/>
                <a:gd name="f101" fmla="?: f86 f18 6280"/>
                <a:gd name="f102" fmla="?: f86 f19 0"/>
              </a:gdLst>
              <a:ahLst>
                <a:ahXY gdRefX="f0" minX="f10" maxX="f11" gdRefY="f1" minY="f10" maxY="f11">
                  <a:pos x="f29" y="f30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21600" h="21600">
                  <a:moveTo>
                    <a:pt x="f12" y="f7"/>
                  </a:moveTo>
                  <a:arcTo wR="f35" hR="f36" stAng="f71" swAng="f59"/>
                  <a:lnTo>
                    <a:pt x="f87" y="f88"/>
                  </a:lnTo>
                  <a:lnTo>
                    <a:pt x="f7" y="f13"/>
                  </a:lnTo>
                  <a:lnTo>
                    <a:pt x="f7" y="f14"/>
                  </a:lnTo>
                  <a:lnTo>
                    <a:pt x="f89" y="f90"/>
                  </a:lnTo>
                  <a:lnTo>
                    <a:pt x="f7" y="f15"/>
                  </a:lnTo>
                  <a:arcTo wR="f36" hR="f41" stAng="f72" swAng="f62"/>
                  <a:lnTo>
                    <a:pt x="f91" y="f92"/>
                  </a:lnTo>
                  <a:lnTo>
                    <a:pt x="f13" y="f8"/>
                  </a:lnTo>
                  <a:lnTo>
                    <a:pt x="f14" y="f8"/>
                  </a:lnTo>
                  <a:lnTo>
                    <a:pt x="f93" y="f94"/>
                  </a:lnTo>
                  <a:lnTo>
                    <a:pt x="f15" y="f8"/>
                  </a:lnTo>
                  <a:arcTo wR="f41" hR="f46" stAng="f73" swAng="f65"/>
                  <a:lnTo>
                    <a:pt x="f95" y="f96"/>
                  </a:lnTo>
                  <a:lnTo>
                    <a:pt x="f8" y="f14"/>
                  </a:lnTo>
                  <a:lnTo>
                    <a:pt x="f8" y="f13"/>
                  </a:lnTo>
                  <a:lnTo>
                    <a:pt x="f97" y="f98"/>
                  </a:lnTo>
                  <a:lnTo>
                    <a:pt x="f8" y="f12"/>
                  </a:lnTo>
                  <a:arcTo wR="f46" hR="f35" stAng="f74" swAng="f68"/>
                  <a:lnTo>
                    <a:pt x="f99" y="f100"/>
                  </a:lnTo>
                  <a:lnTo>
                    <a:pt x="f14" y="f7"/>
                  </a:lnTo>
                  <a:lnTo>
                    <a:pt x="f13" y="f7"/>
                  </a:lnTo>
                  <a:lnTo>
                    <a:pt x="f101" y="f102"/>
                  </a:lnTo>
                  <a:close/>
                </a:path>
              </a:pathLst>
            </a:custGeom>
            <a:solidFill>
              <a:srgbClr val="CC99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200" b="1" i="0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Anomalous CP violation in </a:t>
              </a:r>
              <a:r>
                <a:rPr lang="en-US" sz="1200" b="1" i="1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B</a:t>
              </a:r>
              <a:r>
                <a:rPr lang="en-US" sz="1200" b="1" i="0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→</a:t>
              </a:r>
              <a:r>
                <a:rPr lang="en-US" sz="1200" b="1" i="1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K</a:t>
              </a:r>
              <a:r>
                <a:rPr lang="en-US" sz="1200" b="1" i="1" u="none" strike="noStrike">
                  <a:ln>
                    <a:noFill/>
                  </a:ln>
                  <a:latin typeface="Symbol" pitchFamily="18"/>
                  <a:ea typeface="ＭＳ Ｐゴシック" pitchFamily="2"/>
                  <a:cs typeface="ＭＳ Ｐゴシック" pitchFamily="2"/>
                </a:rPr>
                <a:t>p</a:t>
              </a:r>
              <a:r>
                <a:rPr lang="en-US" sz="1200" b="1" i="1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  </a:t>
              </a:r>
              <a:r>
                <a:rPr lang="en-US" sz="1200" b="1" i="0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decay</a:t>
              </a:r>
            </a:p>
          </p:txBody>
        </p:sp>
        <p:sp>
          <p:nvSpPr>
            <p:cNvPr id="15" name="角丸四角形吹き出し 35"/>
            <p:cNvSpPr/>
            <p:nvPr/>
          </p:nvSpPr>
          <p:spPr>
            <a:xfrm>
              <a:off x="8791560" y="5001480"/>
              <a:ext cx="887040" cy="388080"/>
            </a:xfrm>
            <a:custGeom>
              <a:avLst>
                <a:gd name="f0" fmla="val 464"/>
                <a:gd name="f1" fmla="val -10689"/>
              </a:avLst>
              <a:gdLst>
                <a:gd name="f2" fmla="val 10800000"/>
                <a:gd name="f3" fmla="val 5400000"/>
                <a:gd name="f4" fmla="val 16200000"/>
                <a:gd name="f5" fmla="val w"/>
                <a:gd name="f6" fmla="val h"/>
                <a:gd name="f7" fmla="val 0"/>
                <a:gd name="f8" fmla="val 21600"/>
                <a:gd name="f9" fmla="+- 0 0 1"/>
                <a:gd name="f10" fmla="val -2147483647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*/ f5 1 21600"/>
                <a:gd name="f17" fmla="*/ f6 1 21600"/>
                <a:gd name="f18" fmla="pin -2147483647 f0 2147483647"/>
                <a:gd name="f19" fmla="pin -2147483647 f1 2147483647"/>
                <a:gd name="f20" fmla="+- 0 0 f12"/>
                <a:gd name="f21" fmla="+- 3590 0 f7"/>
                <a:gd name="f22" fmla="+- 0 0 f3"/>
                <a:gd name="f23" fmla="+- 21600 0 f15"/>
                <a:gd name="f24" fmla="+- 18010 0 f8"/>
                <a:gd name="f25" fmla="+- f18 0 10800"/>
                <a:gd name="f26" fmla="+- f19 0 10800"/>
                <a:gd name="f27" fmla="+- f19 0 21600"/>
                <a:gd name="f28" fmla="+- f18 0 21600"/>
                <a:gd name="f29" fmla="*/ f18 f16 1"/>
                <a:gd name="f30" fmla="*/ f19 f17 1"/>
                <a:gd name="f31" fmla="*/ 800 f16 1"/>
                <a:gd name="f32" fmla="*/ 20800 f16 1"/>
                <a:gd name="f33" fmla="*/ 20800 f17 1"/>
                <a:gd name="f34" fmla="*/ 800 f17 1"/>
                <a:gd name="f35" fmla="abs f20"/>
                <a:gd name="f36" fmla="abs f21"/>
                <a:gd name="f37" fmla="?: f20 f22 f3"/>
                <a:gd name="f38" fmla="?: f20 f3 f22"/>
                <a:gd name="f39" fmla="?: f20 f4 f3"/>
                <a:gd name="f40" fmla="?: f20 f3 f4"/>
                <a:gd name="f41" fmla="abs f23"/>
                <a:gd name="f42" fmla="?: f21 f22 f3"/>
                <a:gd name="f43" fmla="?: f21 f3 f22"/>
                <a:gd name="f44" fmla="?: f23 0 f2"/>
                <a:gd name="f45" fmla="?: f23 f2 0"/>
                <a:gd name="f46" fmla="abs f24"/>
                <a:gd name="f47" fmla="?: f23 f22 f3"/>
                <a:gd name="f48" fmla="?: f23 f3 f22"/>
                <a:gd name="f49" fmla="?: f23 f4 f3"/>
                <a:gd name="f50" fmla="?: f23 f3 f4"/>
                <a:gd name="f51" fmla="?: f24 f22 f3"/>
                <a:gd name="f52" fmla="?: f24 f3 f22"/>
                <a:gd name="f53" fmla="?: f20 0 f2"/>
                <a:gd name="f54" fmla="?: f20 f2 0"/>
                <a:gd name="f55" fmla="abs f25"/>
                <a:gd name="f56" fmla="abs f26"/>
                <a:gd name="f57" fmla="?: f20 f40 f39"/>
                <a:gd name="f58" fmla="?: f20 f39 f40"/>
                <a:gd name="f59" fmla="?: f21 f38 f37"/>
                <a:gd name="f60" fmla="?: f21 f45 f44"/>
                <a:gd name="f61" fmla="?: f21 f44 f45"/>
                <a:gd name="f62" fmla="?: f23 f42 f43"/>
                <a:gd name="f63" fmla="?: f23 f50 f49"/>
                <a:gd name="f64" fmla="?: f23 f49 f50"/>
                <a:gd name="f65" fmla="?: f24 f48 f47"/>
                <a:gd name="f66" fmla="?: f24 f54 f53"/>
                <a:gd name="f67" fmla="?: f24 f53 f54"/>
                <a:gd name="f68" fmla="?: f20 f51 f52"/>
                <a:gd name="f69" fmla="+- f55 0 f56"/>
                <a:gd name="f70" fmla="+- f56 0 f55"/>
                <a:gd name="f71" fmla="?: f21 f58 f57"/>
                <a:gd name="f72" fmla="?: f23 f60 f61"/>
                <a:gd name="f73" fmla="?: f24 f64 f63"/>
                <a:gd name="f74" fmla="?: f20 f66 f67"/>
                <a:gd name="f75" fmla="?: f26 f9 f69"/>
                <a:gd name="f76" fmla="?: f26 f69 f9"/>
                <a:gd name="f77" fmla="?: f25 f9 f70"/>
                <a:gd name="f78" fmla="?: f25 f70 f9"/>
                <a:gd name="f79" fmla="?: f18 f9 f75"/>
                <a:gd name="f80" fmla="?: f18 f9 f76"/>
                <a:gd name="f81" fmla="?: f27 f77 f9"/>
                <a:gd name="f82" fmla="?: f27 f78 f9"/>
                <a:gd name="f83" fmla="?: f28 f76 f9"/>
                <a:gd name="f84" fmla="?: f28 f75 f9"/>
                <a:gd name="f85" fmla="?: f19 f9 f78"/>
                <a:gd name="f86" fmla="?: f19 f9 f77"/>
                <a:gd name="f87" fmla="?: f79 f18 0"/>
                <a:gd name="f88" fmla="?: f79 f19 6280"/>
                <a:gd name="f89" fmla="?: f80 f18 0"/>
                <a:gd name="f90" fmla="?: f80 f19 15320"/>
                <a:gd name="f91" fmla="?: f81 f18 6280"/>
                <a:gd name="f92" fmla="?: f81 f19 21600"/>
                <a:gd name="f93" fmla="?: f82 f18 15320"/>
                <a:gd name="f94" fmla="?: f82 f19 21600"/>
                <a:gd name="f95" fmla="?: f83 f18 21600"/>
                <a:gd name="f96" fmla="?: f83 f19 15320"/>
                <a:gd name="f97" fmla="?: f84 f18 21600"/>
                <a:gd name="f98" fmla="?: f84 f19 6280"/>
                <a:gd name="f99" fmla="?: f85 f18 15320"/>
                <a:gd name="f100" fmla="?: f85 f19 0"/>
                <a:gd name="f101" fmla="?: f86 f18 6280"/>
                <a:gd name="f102" fmla="?: f86 f19 0"/>
              </a:gdLst>
              <a:ahLst>
                <a:ahXY gdRefX="f0" minX="f10" maxX="f11" gdRefY="f1" minY="f10" maxY="f11">
                  <a:pos x="f29" y="f30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21600" h="21600">
                  <a:moveTo>
                    <a:pt x="f12" y="f7"/>
                  </a:moveTo>
                  <a:arcTo wR="f35" hR="f36" stAng="f71" swAng="f59"/>
                  <a:lnTo>
                    <a:pt x="f87" y="f88"/>
                  </a:lnTo>
                  <a:lnTo>
                    <a:pt x="f7" y="f13"/>
                  </a:lnTo>
                  <a:lnTo>
                    <a:pt x="f7" y="f14"/>
                  </a:lnTo>
                  <a:lnTo>
                    <a:pt x="f89" y="f90"/>
                  </a:lnTo>
                  <a:lnTo>
                    <a:pt x="f7" y="f15"/>
                  </a:lnTo>
                  <a:arcTo wR="f36" hR="f41" stAng="f72" swAng="f62"/>
                  <a:lnTo>
                    <a:pt x="f91" y="f92"/>
                  </a:lnTo>
                  <a:lnTo>
                    <a:pt x="f13" y="f8"/>
                  </a:lnTo>
                  <a:lnTo>
                    <a:pt x="f14" y="f8"/>
                  </a:lnTo>
                  <a:lnTo>
                    <a:pt x="f93" y="f94"/>
                  </a:lnTo>
                  <a:lnTo>
                    <a:pt x="f15" y="f8"/>
                  </a:lnTo>
                  <a:arcTo wR="f41" hR="f46" stAng="f73" swAng="f65"/>
                  <a:lnTo>
                    <a:pt x="f95" y="f96"/>
                  </a:lnTo>
                  <a:lnTo>
                    <a:pt x="f8" y="f14"/>
                  </a:lnTo>
                  <a:lnTo>
                    <a:pt x="f8" y="f13"/>
                  </a:lnTo>
                  <a:lnTo>
                    <a:pt x="f97" y="f98"/>
                  </a:lnTo>
                  <a:lnTo>
                    <a:pt x="f8" y="f12"/>
                  </a:lnTo>
                  <a:arcTo wR="f46" hR="f35" stAng="f74" swAng="f68"/>
                  <a:lnTo>
                    <a:pt x="f99" y="f100"/>
                  </a:lnTo>
                  <a:lnTo>
                    <a:pt x="f14" y="f7"/>
                  </a:lnTo>
                  <a:lnTo>
                    <a:pt x="f13" y="f7"/>
                  </a:lnTo>
                  <a:lnTo>
                    <a:pt x="f101" y="f102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200" b="1" i="0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Z</a:t>
              </a:r>
              <a:r>
                <a:rPr lang="sl-SI" sz="1200" b="1" i="0" u="none" strike="noStrike">
                  <a:ln>
                    <a:noFill/>
                  </a:ln>
                  <a:latin typeface="Times New Roman" pitchFamily="18"/>
                  <a:ea typeface="MS Gothic" pitchFamily="2"/>
                  <a:cs typeface="Tahoma" pitchFamily="2"/>
                </a:rPr>
                <a:t>(</a:t>
              </a:r>
              <a:r>
                <a:rPr lang="en-US" sz="1200" b="1" i="0" u="none" strike="noStrike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4430</a:t>
              </a:r>
              <a:r>
                <a:rPr lang="sl-SI" sz="1200" b="1" i="0" u="none" strike="noStrike">
                  <a:ln>
                    <a:noFill/>
                  </a:ln>
                  <a:latin typeface="Times New Roman" pitchFamily="18"/>
                  <a:ea typeface="MS Gothic" pitchFamily="2"/>
                  <a:cs typeface="Tahoma" pitchFamily="2"/>
                </a:rPr>
                <a:t>)</a:t>
              </a:r>
              <a:r>
                <a:rPr lang="ja-JP" sz="1200" b="1" i="0" u="none" strike="noStrike" baseline="30000">
                  <a:ln>
                    <a:noFill/>
                  </a:ln>
                  <a:latin typeface="Times New Roman" pitchFamily="18"/>
                  <a:ea typeface="ＭＳ Ｐゴシック" pitchFamily="2"/>
                  <a:cs typeface="ＭＳ Ｐゴシック" pitchFamily="2"/>
                </a:rPr>
                <a:t>＋</a:t>
              </a:r>
            </a:p>
          </p:txBody>
        </p:sp>
        <p:sp>
          <p:nvSpPr>
            <p:cNvPr id="16" name="テキスト ボックス 36"/>
            <p:cNvSpPr/>
            <p:nvPr/>
          </p:nvSpPr>
          <p:spPr>
            <a:xfrm rot="16200000">
              <a:off x="3837524" y="4449571"/>
              <a:ext cx="1472963" cy="3429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000" b="0" i="0" u="none" strike="noStrike" dirty="0">
                  <a:ln>
                    <a:noFill/>
                  </a:ln>
                  <a:latin typeface="Calibri" pitchFamily="34"/>
                  <a:ea typeface="ＭＳ Ｐゴシック" pitchFamily="2"/>
                  <a:cs typeface="ＭＳ Ｐゴシック" pitchFamily="2"/>
                </a:rPr>
                <a:t>Data size </a:t>
              </a:r>
              <a:r>
                <a:rPr lang="ja-JP" sz="2000" b="0" i="0" u="none" strike="noStrike" dirty="0">
                  <a:ln>
                    <a:noFill/>
                  </a:ln>
                  <a:latin typeface="Calibri" pitchFamily="34"/>
                  <a:ea typeface="ＭＳ Ｐゴシック" pitchFamily="2"/>
                  <a:cs typeface="ＭＳ Ｐゴシック" pitchFamily="2"/>
                </a:rPr>
                <a:t>（</a:t>
              </a:r>
              <a:r>
                <a:rPr lang="en-US" sz="2000" b="0" i="0" u="none" strike="noStrike" dirty="0">
                  <a:ln>
                    <a:noFill/>
                  </a:ln>
                  <a:latin typeface="Calibri" pitchFamily="34"/>
                  <a:ea typeface="ＭＳ Ｐゴシック" pitchFamily="2"/>
                  <a:cs typeface="ＭＳ Ｐゴシック" pitchFamily="2"/>
                </a:rPr>
                <a:t>fb</a:t>
              </a:r>
              <a:r>
                <a:rPr lang="en-US" sz="2000" b="0" i="0" u="none" strike="noStrike" baseline="30000" dirty="0">
                  <a:ln>
                    <a:noFill/>
                  </a:ln>
                  <a:latin typeface="Calibri" pitchFamily="34"/>
                  <a:ea typeface="ＭＳ Ｐゴシック" pitchFamily="2"/>
                  <a:cs typeface="ＭＳ Ｐゴシック" pitchFamily="2"/>
                </a:rPr>
                <a:t>-1</a:t>
              </a:r>
              <a:r>
                <a:rPr lang="ja-JP" sz="2000" b="0" i="0" u="none" strike="noStrike" dirty="0">
                  <a:ln>
                    <a:noFill/>
                  </a:ln>
                  <a:latin typeface="Calibri" pitchFamily="34"/>
                  <a:ea typeface="ＭＳ Ｐゴシック" pitchFamily="2"/>
                  <a:cs typeface="ＭＳ Ｐゴシック" pitchFamily="2"/>
                </a:rPr>
                <a:t>）</a:t>
              </a:r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850289" y="5157192"/>
            <a:ext cx="76234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2000" dirty="0" smtClean="0"/>
              <a:t>Precise determination of SM (CKM)</a:t>
            </a:r>
          </a:p>
          <a:p>
            <a:pPr marL="342900" indent="-342900">
              <a:buAutoNum type="arabicPeriod"/>
            </a:pPr>
            <a:r>
              <a:rPr lang="en-US" altLang="ja-JP" sz="2000" dirty="0" smtClean="0"/>
              <a:t>Some unexpected observations such as new </a:t>
            </a:r>
            <a:r>
              <a:rPr lang="en-US" altLang="ja-JP" sz="2000" dirty="0" err="1" smtClean="0"/>
              <a:t>hadronic</a:t>
            </a:r>
            <a:r>
              <a:rPr lang="en-US" altLang="ja-JP" sz="2000" dirty="0" smtClean="0"/>
              <a:t> resonances</a:t>
            </a:r>
          </a:p>
          <a:p>
            <a:pPr lvl="1"/>
            <a:r>
              <a:rPr lang="en-US" altLang="ja-JP" sz="2000" dirty="0" smtClean="0"/>
              <a:t>(possible, but omitted in SM)</a:t>
            </a:r>
          </a:p>
          <a:p>
            <a:pPr marL="342900" indent="-342900">
              <a:buAutoNum type="arabicPeriod"/>
            </a:pPr>
            <a:r>
              <a:rPr lang="en-US" altLang="ja-JP" sz="2000" dirty="0" smtClean="0"/>
              <a:t>(Yet unclear) hints of new physics (impossible in SM, possible in NP)</a:t>
            </a:r>
            <a:endParaRPr kumimoji="1" lang="ja-JP" altLang="en-US" sz="2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372200" y="764704"/>
            <a:ext cx="244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333 physics publications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035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Injection veto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" t="12881" r="7432"/>
          <a:stretch/>
        </p:blipFill>
        <p:spPr bwMode="auto">
          <a:xfrm>
            <a:off x="107504" y="836712"/>
            <a:ext cx="4980791" cy="326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121816" y="946027"/>
            <a:ext cx="3971408" cy="14773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Level 1 trigger is blocked after injection because BG is too high.</a:t>
            </a:r>
          </a:p>
          <a:p>
            <a:pPr marL="285750" indent="-285750">
              <a:buFont typeface="Wingdings 3" pitchFamily="18" charset="2"/>
              <a:buChar char="g"/>
            </a:pPr>
            <a:r>
              <a:rPr lang="en-US" altLang="ja-JP" dirty="0" smtClean="0"/>
              <a:t>dead-time</a:t>
            </a:r>
          </a:p>
          <a:p>
            <a:r>
              <a:rPr kumimoji="1" lang="en-US" altLang="ja-JP" dirty="0" smtClean="0">
                <a:solidFill>
                  <a:srgbClr val="00B050"/>
                </a:solidFill>
              </a:rPr>
              <a:t>Suppose n = 100, W1=1</a:t>
            </a:r>
            <a:r>
              <a:rPr kumimoji="1" lang="en-US" altLang="ja-JP" dirty="0" smtClean="0">
                <a:solidFill>
                  <a:srgbClr val="00B050"/>
                </a:solidFill>
                <a:latin typeface="Symbol" pitchFamily="18" charset="2"/>
              </a:rPr>
              <a:t>m</a:t>
            </a:r>
            <a:r>
              <a:rPr kumimoji="1" lang="en-US" altLang="ja-JP" dirty="0" smtClean="0">
                <a:solidFill>
                  <a:srgbClr val="00B050"/>
                </a:solidFill>
              </a:rPr>
              <a:t>s and m=300</a:t>
            </a:r>
            <a:r>
              <a:rPr kumimoji="1" lang="en-US" altLang="ja-JP" dirty="0" smtClean="0"/>
              <a:t>, </a:t>
            </a:r>
            <a:endParaRPr kumimoji="1" lang="en-US" altLang="ja-JP" dirty="0"/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6.5% dead-time </a:t>
            </a:r>
            <a:r>
              <a:rPr kumimoji="1" lang="en-US" altLang="ja-JP" dirty="0" smtClean="0"/>
              <a:t>@ 50Hz injection.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635896" y="2996952"/>
            <a:ext cx="5267552" cy="20313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DEPFET pixel detector integrates data for 20</a:t>
            </a:r>
            <a:r>
              <a:rPr kumimoji="1" lang="en-US" altLang="ja-JP" dirty="0" smtClean="0">
                <a:latin typeface="Symbol" pitchFamily="18" charset="2"/>
              </a:rPr>
              <a:t>m</a:t>
            </a:r>
            <a:r>
              <a:rPr kumimoji="1" lang="en-US" altLang="ja-JP" dirty="0" smtClean="0"/>
              <a:t>s.</a:t>
            </a:r>
          </a:p>
          <a:p>
            <a:r>
              <a:rPr kumimoji="1" lang="en-US" altLang="ja-JP" dirty="0" smtClean="0"/>
              <a:t>= 2 revolutions of noisy bunches.</a:t>
            </a:r>
          </a:p>
          <a:p>
            <a:r>
              <a:rPr lang="en-US" altLang="ja-JP" dirty="0" smtClean="0"/>
              <a:t>Pixels are all exposed till the end of 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phase (4ms)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20% dead-time </a:t>
            </a:r>
            <a:r>
              <a:rPr kumimoji="1" lang="en-US" altLang="ja-JP" dirty="0" smtClean="0"/>
              <a:t>@ 50Hz injection.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Tryin</a:t>
            </a:r>
            <a:r>
              <a:rPr lang="en-US" altLang="ja-JP" dirty="0" smtClean="0"/>
              <a:t>g to increase the frame rate (20</a:t>
            </a:r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dirty="0" smtClean="0"/>
              <a:t>s </a:t>
            </a:r>
            <a:r>
              <a:rPr lang="en-US" altLang="ja-JP" dirty="0" smtClean="0">
                <a:latin typeface="Wingdings 3" pitchFamily="18" charset="2"/>
              </a:rPr>
              <a:t>g</a:t>
            </a:r>
            <a:r>
              <a:rPr lang="en-US" altLang="ja-JP" dirty="0" smtClean="0"/>
              <a:t> 5</a:t>
            </a:r>
            <a:r>
              <a:rPr lang="en-US" altLang="ja-JP" dirty="0">
                <a:latin typeface="Symbol" pitchFamily="18" charset="2"/>
              </a:rPr>
              <a:t>m</a:t>
            </a:r>
            <a:r>
              <a:rPr lang="en-US" altLang="ja-JP" dirty="0" smtClean="0"/>
              <a:t>s), but still </a:t>
            </a:r>
            <a:r>
              <a:rPr lang="en-US" altLang="ja-JP" dirty="0" smtClean="0">
                <a:solidFill>
                  <a:srgbClr val="FF0000"/>
                </a:solidFill>
              </a:rPr>
              <a:t>10% dead-time </a:t>
            </a:r>
            <a:r>
              <a:rPr lang="en-US" altLang="ja-JP" dirty="0" smtClean="0"/>
              <a:t>@ 50Hz injection.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827584" y="5373216"/>
            <a:ext cx="7272808" cy="136815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Any ideas</a:t>
            </a:r>
          </a:p>
          <a:p>
            <a:pPr algn="ctr"/>
            <a:r>
              <a:rPr kumimoji="1" lang="en-US" altLang="ja-JP" dirty="0" smtClean="0"/>
              <a:t>to reduce injection repetition rate (by reinforcing injectors?)</a:t>
            </a:r>
          </a:p>
          <a:p>
            <a:pPr algn="ctr"/>
            <a:r>
              <a:rPr lang="en-US" altLang="ja-JP" dirty="0" smtClean="0"/>
              <a:t>to achieve quiet injection, fast background dumping</a:t>
            </a:r>
          </a:p>
          <a:p>
            <a:pPr algn="ctr"/>
            <a:r>
              <a:rPr lang="en-US" altLang="ja-JP" dirty="0" smtClean="0"/>
              <a:t>are welcome.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45199" y="761361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~1ms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43808" y="761361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~3ms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689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LER Beam </a:t>
            </a:r>
            <a:r>
              <a:rPr kumimoji="1" lang="en-US" altLang="ja-JP" dirty="0" smtClean="0"/>
              <a:t>Energy (settled)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41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18182"/>
          <a:stretch>
            <a:fillRect/>
          </a:stretch>
        </p:blipFill>
        <p:spPr bwMode="auto">
          <a:xfrm>
            <a:off x="1043145" y="1548201"/>
            <a:ext cx="6750963" cy="515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グループ化 4"/>
          <p:cNvGrpSpPr/>
          <p:nvPr/>
        </p:nvGrpSpPr>
        <p:grpSpPr>
          <a:xfrm>
            <a:off x="650308" y="1405325"/>
            <a:ext cx="6660521" cy="4228770"/>
            <a:chOff x="3085475" y="2098624"/>
            <a:chExt cx="5603014" cy="3557358"/>
          </a:xfrm>
        </p:grpSpPr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3505200" y="3409013"/>
              <a:ext cx="0" cy="1447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674517"/>
                </a:solidFill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085475" y="4933013"/>
              <a:ext cx="1143000" cy="44014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2800" dirty="0">
                  <a:solidFill>
                    <a:srgbClr val="000000"/>
                  </a:solidFill>
                </a:rPr>
                <a:t>better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105150" y="2951813"/>
              <a:ext cx="1143000" cy="44014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2800" dirty="0">
                  <a:solidFill>
                    <a:srgbClr val="000000"/>
                  </a:solidFill>
                </a:rPr>
                <a:t>worse</a:t>
              </a:r>
            </a:p>
          </p:txBody>
        </p:sp>
        <p:graphicFrame>
          <p:nvGraphicFramePr>
            <p:cNvPr id="9" name="図表 8"/>
            <p:cNvGraphicFramePr/>
            <p:nvPr/>
          </p:nvGraphicFramePr>
          <p:xfrm>
            <a:off x="4709409" y="2098624"/>
            <a:ext cx="3979080" cy="12019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0" name="Rectangle 3"/>
            <p:cNvSpPr txBox="1">
              <a:spLocks noChangeArrowheads="1"/>
            </p:cNvSpPr>
            <p:nvPr/>
          </p:nvSpPr>
          <p:spPr bwMode="auto">
            <a:xfrm>
              <a:off x="5849873" y="4742831"/>
              <a:ext cx="1680148" cy="913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1" lang="en-US" altLang="ja-JP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J/</a:t>
              </a:r>
              <a:r>
                <a:rPr kumimoji="1" lang="en-US" altLang="ja-JP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y</a:t>
              </a:r>
              <a:r>
                <a:rPr kumimoji="1" lang="en-US" altLang="ja-JP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K</a:t>
              </a:r>
              <a:r>
                <a:rPr kumimoji="1" lang="en-US" altLang="ja-JP" sz="20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0 </a:t>
              </a:r>
              <a:r>
                <a:rPr kumimoji="1" lang="en-US" altLang="ja-JP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tCPV</a:t>
              </a:r>
              <a:endParaRPr kumimoji="1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914400" rtl="0" eaLnBrk="0" fontAlgn="base" latin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f</a:t>
              </a:r>
              <a:r>
                <a:rPr kumimoji="1" lang="en-US" altLang="ja-JP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K</a:t>
              </a:r>
              <a:r>
                <a:rPr kumimoji="1" lang="en-US" altLang="ja-JP" sz="20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0 </a:t>
              </a:r>
              <a:r>
                <a:rPr kumimoji="1" lang="en-US" altLang="ja-JP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tCPV</a:t>
              </a:r>
              <a:endParaRPr kumimoji="1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914400" rtl="0" eaLnBrk="0" fontAlgn="base" latin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1" lang="en-US" altLang="ja-JP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</a:t>
              </a:r>
              <a:r>
                <a:rPr kumimoji="1" lang="en-US" altLang="ja-JP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Wingdings" pitchFamily="2" charset="2"/>
                </a:rPr>
                <a:t></a:t>
              </a:r>
              <a:r>
                <a:rPr kumimoji="1" lang="en-US" altLang="ja-JP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  <a:sym typeface="Wingdings" pitchFamily="2" charset="2"/>
                </a:rPr>
                <a:t>tn</a:t>
              </a:r>
              <a:r>
                <a:rPr kumimoji="1" lang="en-US" altLang="ja-JP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  <a:sym typeface="Wingdings" pitchFamily="2" charset="2"/>
                </a:rPr>
                <a:t> </a:t>
              </a:r>
              <a:r>
                <a:rPr kumimoji="1" lang="en-US" altLang="ja-JP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Wingdings" pitchFamily="2" charset="2"/>
                </a:rPr>
                <a:t>BR</a:t>
              </a:r>
              <a:endParaRPr kumimoji="1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1" name="正方形/長方形 10"/>
          <p:cNvSpPr/>
          <p:nvPr/>
        </p:nvSpPr>
        <p:spPr>
          <a:xfrm>
            <a:off x="753533" y="836712"/>
            <a:ext cx="63658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3.5GeV </a:t>
            </a:r>
            <a:r>
              <a:rPr lang="en-US" altLang="ja-JP" dirty="0">
                <a:latin typeface="Wingdings 3" pitchFamily="18" charset="2"/>
              </a:rPr>
              <a:t>g</a:t>
            </a:r>
            <a:r>
              <a:rPr lang="en-US" altLang="ja-JP" dirty="0"/>
              <a:t> </a:t>
            </a:r>
            <a:r>
              <a:rPr lang="en-US" altLang="ja-JP" dirty="0" smtClean="0"/>
              <a:t>4GeV to mitigate </a:t>
            </a:r>
            <a:r>
              <a:rPr lang="en-US" altLang="ja-JP" dirty="0" err="1" smtClean="0"/>
              <a:t>Touschek</a:t>
            </a:r>
            <a:r>
              <a:rPr lang="en-US" altLang="ja-JP" dirty="0" smtClean="0"/>
              <a:t> lifetime.</a:t>
            </a:r>
          </a:p>
          <a:p>
            <a:r>
              <a:rPr lang="en-US" altLang="ja-JP" dirty="0" smtClean="0"/>
              <a:t>We are not so happy (25-30% loss in TCPV, 6% gain in full-recon.).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497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Detector Rotation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0984" y="980728"/>
            <a:ext cx="64251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Two beams have finite crossing angle (83mrad).</a:t>
            </a:r>
          </a:p>
          <a:p>
            <a:r>
              <a:rPr lang="en-US" altLang="ja-JP" dirty="0" smtClean="0"/>
              <a:t>Belle solenoid axis must be bisector of the angle, but now it is not.</a:t>
            </a:r>
          </a:p>
          <a:p>
            <a:r>
              <a:rPr kumimoji="1" lang="en-US" altLang="ja-JP" dirty="0" smtClean="0"/>
              <a:t>Either Belle or two rings must be rotated.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3635896" y="1842643"/>
            <a:ext cx="4960232" cy="2578144"/>
            <a:chOff x="3563888" y="3035847"/>
            <a:chExt cx="4960232" cy="2578144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61"/>
            <a:stretch/>
          </p:blipFill>
          <p:spPr bwMode="auto">
            <a:xfrm>
              <a:off x="3563888" y="3227584"/>
              <a:ext cx="4816216" cy="2386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6372200" y="3035847"/>
              <a:ext cx="2151920" cy="36933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Parameters are OLD</a:t>
              </a:r>
              <a:endParaRPr kumimoji="1" lang="ja-JP" altLang="en-US" dirty="0"/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323528" y="4581128"/>
            <a:ext cx="862024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Rotation is technically possible.</a:t>
            </a:r>
          </a:p>
          <a:p>
            <a:r>
              <a:rPr lang="en-US" altLang="ja-JP" dirty="0" smtClean="0"/>
              <a:t>Additional cost (very preliminary estimate: 3 </a:t>
            </a:r>
            <a:r>
              <a:rPr lang="en-US" altLang="ja-JP" dirty="0" err="1" smtClean="0"/>
              <a:t>oku</a:t>
            </a:r>
            <a:r>
              <a:rPr lang="en-US" altLang="ja-JP" dirty="0" smtClean="0"/>
              <a:t> yen)</a:t>
            </a:r>
          </a:p>
          <a:p>
            <a:r>
              <a:rPr lang="en-US" altLang="ja-JP" dirty="0" smtClean="0"/>
              <a:t>Possible damage in detectors (?)</a:t>
            </a:r>
          </a:p>
          <a:p>
            <a:r>
              <a:rPr lang="en-US" altLang="ja-JP" dirty="0" smtClean="0"/>
              <a:t>	Concern from </a:t>
            </a:r>
            <a:r>
              <a:rPr kumimoji="1" lang="en-US" altLang="ja-JP" dirty="0" smtClean="0"/>
              <a:t>bad experience of buckled </a:t>
            </a:r>
            <a:r>
              <a:rPr kumimoji="1" lang="en-US" altLang="ja-JP" dirty="0" err="1" smtClean="0"/>
              <a:t>CsI</a:t>
            </a:r>
            <a:r>
              <a:rPr kumimoji="1" lang="en-US" altLang="ja-JP" dirty="0" smtClean="0"/>
              <a:t> container when constructing Belle.</a:t>
            </a:r>
          </a:p>
          <a:p>
            <a:endParaRPr lang="en-US" altLang="ja-JP" dirty="0"/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We will rotate Belle IF two rings cannot be rotated after all.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Cost to be covered by machine group.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1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Belle II Construction Schedule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43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4949" r="3341" b="19038"/>
          <a:stretch/>
        </p:blipFill>
        <p:spPr bwMode="auto">
          <a:xfrm>
            <a:off x="35496" y="764704"/>
            <a:ext cx="900678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81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Construction Cost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44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6" y="1177156"/>
            <a:ext cx="8336834" cy="361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568193" y="5085184"/>
            <a:ext cx="3179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~40 Oku yen in three-four years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568193" y="5733256"/>
            <a:ext cx="475643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½ covered by KEK, ½ by collaborating institutes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9512" y="772991"/>
            <a:ext cx="27773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Cost profile in FY2011-2014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5130546" y="5085184"/>
            <a:ext cx="1363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(w/o comp. 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51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SuperKEKB</a:t>
            </a:r>
            <a:r>
              <a:rPr kumimoji="1" lang="en-US" altLang="ja-JP" dirty="0" smtClean="0"/>
              <a:t>/Belle II with L=8×10</a:t>
            </a:r>
            <a:r>
              <a:rPr kumimoji="1" lang="en-US" altLang="ja-JP" baseline="30000" dirty="0" smtClean="0"/>
              <a:t>35</a:t>
            </a:r>
            <a:r>
              <a:rPr kumimoji="1" lang="en-US" altLang="ja-JP" dirty="0" smtClean="0"/>
              <a:t> cm</a:t>
            </a:r>
            <a:r>
              <a:rPr kumimoji="1" lang="en-US" altLang="ja-JP" baseline="30000" dirty="0" smtClean="0">
                <a:latin typeface="Symbol" pitchFamily="18" charset="2"/>
              </a:rPr>
              <a:t>-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s</a:t>
            </a:r>
            <a:r>
              <a:rPr kumimoji="1" lang="en-US" altLang="ja-JP" baseline="30000" dirty="0">
                <a:latin typeface="Symbol" pitchFamily="18" charset="2"/>
              </a:rPr>
              <a:t>-</a:t>
            </a:r>
            <a:r>
              <a:rPr kumimoji="1" lang="en-US" altLang="ja-JP" baseline="30000" dirty="0" smtClean="0"/>
              <a:t>1</a:t>
            </a:r>
            <a:r>
              <a:rPr kumimoji="1" lang="en-US" altLang="ja-JP" dirty="0" smtClean="0"/>
              <a:t>is can explore many fruitful flavor physics </a:t>
            </a:r>
            <a:r>
              <a:rPr kumimoji="1" lang="en-US" altLang="ja-JP" smtClean="0"/>
              <a:t>in coming 10-15 years.</a:t>
            </a:r>
            <a:endParaRPr kumimoji="1" lang="en-US" altLang="ja-JP" dirty="0" smtClean="0"/>
          </a:p>
          <a:p>
            <a:r>
              <a:rPr kumimoji="1" lang="en-US" altLang="ja-JP" dirty="0" smtClean="0"/>
              <a:t>Belle detector disassembly by end of Jan. as scheduled.</a:t>
            </a:r>
          </a:p>
          <a:p>
            <a:r>
              <a:rPr kumimoji="1" lang="en-US" altLang="ja-JP" dirty="0" smtClean="0"/>
              <a:t>Detector R&amp;D, part of construction going on. On schedule so far.</a:t>
            </a:r>
          </a:p>
          <a:p>
            <a:r>
              <a:rPr kumimoji="1" lang="en-US" altLang="ja-JP" dirty="0" smtClean="0"/>
              <a:t>Several machine-detector issues to be cleared. Close cooperation of two groups is necessary.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/>
          <a:p>
            <a:r>
              <a:rPr kumimoji="1" lang="en-US" altLang="ja-JP" dirty="0" smtClean="0"/>
              <a:t>Super B Factories</a:t>
            </a:r>
            <a:endParaRPr kumimoji="1" lang="ja-JP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300" y="3277842"/>
            <a:ext cx="5225399" cy="280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 bwMode="auto">
          <a:xfrm>
            <a:off x="326363" y="750702"/>
            <a:ext cx="8539039" cy="16619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marL="130622" indent="-130622"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GB" altLang="ja-JP" dirty="0" smtClean="0">
                <a:latin typeface="+mn-lt"/>
                <a:ea typeface="Arial Unicode MS"/>
                <a:cs typeface="Arial Unicode MS"/>
                <a:sym typeface="Symbol"/>
              </a:rPr>
              <a:t>Although there exist interesting possible hints for the NP at the present B factories, all the results are consistent with the SM.</a:t>
            </a:r>
          </a:p>
          <a:p>
            <a:pPr marL="130622" indent="-130622"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GB" altLang="ja-JP" dirty="0" smtClean="0">
                <a:solidFill>
                  <a:srgbClr val="FF0000"/>
                </a:solidFill>
                <a:latin typeface="+mn-lt"/>
                <a:ea typeface="Arial Unicode MS"/>
                <a:cs typeface="Arial Unicode MS"/>
                <a:sym typeface="Symbol"/>
              </a:rPr>
              <a:t>NP should exist at the higher energy scale, possibly in TeV region considering the hierarchy problem </a:t>
            </a:r>
            <a:r>
              <a:rPr lang="en-GB" altLang="ja-JP" dirty="0" smtClean="0">
                <a:solidFill>
                  <a:srgbClr val="800080"/>
                </a:solidFill>
                <a:latin typeface="+mn-lt"/>
                <a:ea typeface="Arial Unicode MS"/>
                <a:cs typeface="Arial Unicode MS"/>
                <a:sym typeface="Symbol"/>
              </a:rPr>
              <a:t>→</a:t>
            </a:r>
            <a:r>
              <a:rPr lang="en-GB" altLang="ja-JP" dirty="0" smtClean="0">
                <a:solidFill>
                  <a:srgbClr val="FF0000"/>
                </a:solidFill>
                <a:latin typeface="+mn-lt"/>
                <a:ea typeface="Arial Unicode MS"/>
                <a:cs typeface="Arial Unicode MS"/>
                <a:sym typeface="Symbol"/>
              </a:rPr>
              <a:t> </a:t>
            </a:r>
            <a:r>
              <a:rPr lang="en-GB" altLang="ja-JP" dirty="0" smtClean="0">
                <a:solidFill>
                  <a:srgbClr val="800080"/>
                </a:solidFill>
                <a:latin typeface="+mn-lt"/>
                <a:ea typeface="Arial Unicode MS"/>
                <a:cs typeface="Arial Unicode MS"/>
                <a:sym typeface="Symbol"/>
              </a:rPr>
              <a:t>LHC will discover it.</a:t>
            </a:r>
          </a:p>
          <a:p>
            <a:pPr marL="130622" indent="-130622"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GB" altLang="ja-JP" dirty="0" smtClean="0">
                <a:solidFill>
                  <a:srgbClr val="0000FF"/>
                </a:solidFill>
                <a:latin typeface="+mn-lt"/>
                <a:ea typeface="Arial Unicode MS"/>
                <a:cs typeface="Arial Unicode MS"/>
                <a:sym typeface="Symbol"/>
              </a:rPr>
              <a:t>Super B factories can help the identification of the NP,</a:t>
            </a:r>
            <a:br>
              <a:rPr lang="en-GB" altLang="ja-JP" dirty="0" smtClean="0">
                <a:solidFill>
                  <a:srgbClr val="0000FF"/>
                </a:solidFill>
                <a:latin typeface="+mn-lt"/>
                <a:ea typeface="Arial Unicode MS"/>
                <a:cs typeface="Arial Unicode MS"/>
                <a:sym typeface="Symbol"/>
              </a:rPr>
            </a:br>
            <a:r>
              <a:rPr lang="en-GB" altLang="ja-JP" dirty="0" smtClean="0">
                <a:solidFill>
                  <a:srgbClr val="0000FF"/>
                </a:solidFill>
                <a:latin typeface="+mn-lt"/>
                <a:ea typeface="Arial Unicode MS"/>
                <a:cs typeface="Arial Unicode MS"/>
                <a:sym typeface="Symbol"/>
              </a:rPr>
              <a:t>i.e. whether it is SUSY or others, or how SUSY breaking occurs.</a:t>
            </a:r>
          </a:p>
        </p:txBody>
      </p:sp>
      <p:cxnSp>
        <p:nvCxnSpPr>
          <p:cNvPr id="6" name="直線矢印コネクタ 5"/>
          <p:cNvCxnSpPr/>
          <p:nvPr/>
        </p:nvCxnSpPr>
        <p:spPr bwMode="auto">
          <a:xfrm>
            <a:off x="3423571" y="3135865"/>
            <a:ext cx="3529372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テキスト ボックス 6"/>
          <p:cNvSpPr txBox="1"/>
          <p:nvPr/>
        </p:nvSpPr>
        <p:spPr bwMode="auto">
          <a:xfrm>
            <a:off x="4310730" y="2775757"/>
            <a:ext cx="1391407" cy="2492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kumimoji="1" lang="en-US" altLang="ja-JP" dirty="0" smtClean="0">
                <a:latin typeface="+mn-lt"/>
                <a:ea typeface="+mn-ea"/>
                <a:cs typeface="Arial Unicode MS" pitchFamily="50" charset="-128"/>
              </a:rPr>
              <a:t>SUSY scenario</a:t>
            </a:r>
            <a:endParaRPr kumimoji="1" lang="ja-JP" altLang="en-US" dirty="0" smtClean="0">
              <a:latin typeface="+mn-lt"/>
              <a:ea typeface="+mn-ea"/>
              <a:cs typeface="Arial Unicode MS" pitchFamily="50" charset="-128"/>
            </a:endParaRPr>
          </a:p>
        </p:txBody>
      </p:sp>
      <p:cxnSp>
        <p:nvCxnSpPr>
          <p:cNvPr id="9" name="直線矢印コネクタ 8"/>
          <p:cNvCxnSpPr/>
          <p:nvPr/>
        </p:nvCxnSpPr>
        <p:spPr bwMode="auto">
          <a:xfrm>
            <a:off x="1828665" y="4147568"/>
            <a:ext cx="0" cy="178790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テキスト ボックス 9"/>
          <p:cNvSpPr txBox="1">
            <a:spLocks noChangeArrowheads="1"/>
          </p:cNvSpPr>
          <p:nvPr/>
        </p:nvSpPr>
        <p:spPr bwMode="auto">
          <a:xfrm>
            <a:off x="7380652" y="4996784"/>
            <a:ext cx="1502302" cy="10051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indent="-129602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[based on T.Goto et.al. PRD77, 095010(2008)]</a:t>
            </a:r>
            <a:endParaRPr lang="ja-JP" altLang="en-US" sz="16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 bwMode="auto">
          <a:xfrm>
            <a:off x="195727" y="4539513"/>
            <a:ext cx="1657995" cy="9140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dirty="0" smtClean="0">
                <a:latin typeface="+mn-lt"/>
                <a:ea typeface="+mn-ea"/>
                <a:cs typeface="Arial Unicode MS" pitchFamily="50" charset="-128"/>
              </a:rPr>
              <a:t>Observables</a:t>
            </a:r>
          </a:p>
          <a:p>
            <a:pPr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sz="1600" dirty="0">
                <a:cs typeface="Arial Unicode MS" pitchFamily="50" charset="-128"/>
              </a:rPr>
              <a:t>@ </a:t>
            </a:r>
            <a:r>
              <a:rPr lang="en-US" altLang="ja-JP" sz="1600" dirty="0">
                <a:solidFill>
                  <a:srgbClr val="FF0000"/>
                </a:solidFill>
                <a:cs typeface="Arial Unicode MS" pitchFamily="50" charset="-128"/>
              </a:rPr>
              <a:t>Super B factories</a:t>
            </a:r>
            <a:r>
              <a:rPr lang="en-US" altLang="ja-JP" sz="1600" dirty="0">
                <a:cs typeface="Arial Unicode MS" pitchFamily="50" charset="-128"/>
              </a:rPr>
              <a:t> or </a:t>
            </a:r>
            <a:r>
              <a:rPr lang="en-US" altLang="ja-JP" sz="1600" dirty="0">
                <a:solidFill>
                  <a:srgbClr val="CC3399"/>
                </a:solidFill>
                <a:cs typeface="Arial Unicode MS" pitchFamily="50" charset="-128"/>
              </a:rPr>
              <a:t>other experiments</a:t>
            </a:r>
          </a:p>
        </p:txBody>
      </p:sp>
    </p:spTree>
    <p:extLst>
      <p:ext uri="{BB962C8B-B14F-4D97-AF65-F5344CB8AC3E}">
        <p14:creationId xmlns:p14="http://schemas.microsoft.com/office/powerpoint/2010/main" val="349670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/>
          <a:p>
            <a:r>
              <a:rPr kumimoji="1" lang="en-US" altLang="ja-JP" dirty="0" smtClean="0"/>
              <a:t>Physics with 50(75) ab</a:t>
            </a:r>
            <a:r>
              <a:rPr kumimoji="1" lang="en-US" altLang="ja-JP" baseline="30000" dirty="0" smtClean="0">
                <a:latin typeface="Arial Unicode MS"/>
                <a:ea typeface="Arial Unicode MS"/>
                <a:cs typeface="Arial Unicode MS"/>
              </a:rPr>
              <a:t>−</a:t>
            </a:r>
            <a:r>
              <a:rPr kumimoji="1" lang="en-US" altLang="ja-JP" baseline="30000" dirty="0" smtClean="0"/>
              <a:t>1</a:t>
            </a:r>
            <a:endParaRPr kumimoji="1" lang="ja-JP" altLang="en-US" baseline="30000" dirty="0"/>
          </a:p>
        </p:txBody>
      </p:sp>
      <p:sp>
        <p:nvSpPr>
          <p:cNvPr id="4" name="テキスト ボックス 3"/>
          <p:cNvSpPr txBox="1"/>
          <p:nvPr/>
        </p:nvSpPr>
        <p:spPr bwMode="auto">
          <a:xfrm>
            <a:off x="261045" y="926549"/>
            <a:ext cx="5921621" cy="7478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dirty="0" smtClean="0">
                <a:solidFill>
                  <a:srgbClr val="0000FF"/>
                </a:solidFill>
                <a:latin typeface="+mn-lt"/>
                <a:ea typeface="+mn-ea"/>
                <a:cs typeface="Arial Unicode MS" pitchFamily="50" charset="-128"/>
              </a:rPr>
              <a:t>Two recent publications:</a:t>
            </a:r>
          </a:p>
          <a:p>
            <a:pPr marL="311045" indent="-311045">
              <a:lnSpc>
                <a:spcPct val="90000"/>
              </a:lnSpc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kumimoji="1" lang="en-US" altLang="ja-JP" dirty="0" smtClean="0">
                <a:latin typeface="+mn-lt"/>
                <a:ea typeface="+mn-ea"/>
                <a:cs typeface="Arial Unicode MS" pitchFamily="50" charset="-128"/>
              </a:rPr>
              <a:t>Physics at Super B Factory (Belle II) arXiv:1002.5012</a:t>
            </a:r>
          </a:p>
          <a:p>
            <a:pPr marL="311045" indent="-311045">
              <a:lnSpc>
                <a:spcPct val="90000"/>
              </a:lnSpc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kumimoji="1" lang="en-US" altLang="ja-JP" dirty="0" smtClean="0">
                <a:latin typeface="+mn-lt"/>
                <a:ea typeface="+mn-ea"/>
                <a:cs typeface="Arial Unicode MS" pitchFamily="50" charset="-128"/>
              </a:rPr>
              <a:t>SuperB Progress Reports: Physics (SuperB) arXiv:1008.1541</a:t>
            </a:r>
            <a:endParaRPr kumimoji="1" lang="ja-JP" altLang="en-US" dirty="0" smtClean="0">
              <a:latin typeface="+mn-lt"/>
              <a:ea typeface="+mn-ea"/>
              <a:cs typeface="Arial Unicode MS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 bwMode="auto">
          <a:xfrm>
            <a:off x="239966" y="2298300"/>
            <a:ext cx="3334246" cy="2492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kumimoji="1" lang="en-US" altLang="ja-JP" dirty="0" smtClean="0">
                <a:latin typeface="+mn-lt"/>
                <a:ea typeface="+mn-ea"/>
                <a:cs typeface="Arial Unicode MS" pitchFamily="50" charset="-128"/>
              </a:rPr>
              <a:t>In addition to the topics in this talk,</a:t>
            </a:r>
            <a:endParaRPr kumimoji="1" lang="ja-JP" altLang="en-US" dirty="0" smtClean="0">
              <a:latin typeface="+mn-lt"/>
              <a:ea typeface="+mn-ea"/>
              <a:cs typeface="Arial Unicode MS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 bwMode="auto">
          <a:xfrm>
            <a:off x="509610" y="2778052"/>
            <a:ext cx="4388977" cy="13849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marL="130622" indent="-130622"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dirty="0" smtClean="0">
                <a:solidFill>
                  <a:srgbClr val="FF0000"/>
                </a:solidFill>
                <a:latin typeface="+mn-lt"/>
                <a:ea typeface="Arial Unicode MS" pitchFamily="50" charset="-128"/>
                <a:cs typeface="Arial Unicode MS" pitchFamily="50" charset="-128"/>
                <a:sym typeface="Symbol" pitchFamily="18" charset="2"/>
              </a:rPr>
              <a:t>Photon polarization of </a:t>
            </a:r>
            <a:r>
              <a:rPr lang="en-US" altLang="ja-JP" dirty="0">
                <a:solidFill>
                  <a:srgbClr val="FF0000"/>
                </a:solidFill>
                <a:latin typeface="+mn-lt"/>
              </a:rPr>
              <a:t>B</a:t>
            </a:r>
            <a:r>
              <a:rPr lang="en-US" altLang="ja-JP" dirty="0">
                <a:solidFill>
                  <a:srgbClr val="FF0000"/>
                </a:solidFill>
                <a:latin typeface="+mn-lt"/>
                <a:ea typeface="Arial Unicode MS"/>
                <a:cs typeface="Arial Unicode MS"/>
              </a:rPr>
              <a:t>→</a:t>
            </a:r>
            <a:r>
              <a:rPr lang="en-US" altLang="ja-JP" dirty="0" smtClean="0">
                <a:solidFill>
                  <a:srgbClr val="FF0000"/>
                </a:solidFill>
                <a:latin typeface="+mn-lt"/>
              </a:rPr>
              <a:t>K</a:t>
            </a:r>
            <a:r>
              <a:rPr lang="en-US" altLang="ja-JP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en-US" altLang="ja-JP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Symbol"/>
              </a:rPr>
              <a:t>.</a:t>
            </a:r>
          </a:p>
          <a:p>
            <a:pPr marL="130622" indent="-130622"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>
                <a:solidFill>
                  <a:srgbClr val="FF0000"/>
                </a:solidFill>
                <a:latin typeface="Arial Unicode MS"/>
              </a:rPr>
              <a:t>B</a:t>
            </a:r>
            <a:r>
              <a:rPr lang="en-US" altLang="ja-JP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→K</a:t>
            </a:r>
            <a:r>
              <a:rPr lang="en-US" altLang="ja-JP" baseline="30000">
                <a:solidFill>
                  <a:srgbClr val="FF0000"/>
                </a:solidFill>
              </a:rPr>
              <a:t>(</a:t>
            </a:r>
            <a:r>
              <a:rPr lang="en-US" altLang="ja-JP" baseline="30000">
                <a:solidFill>
                  <a:srgbClr val="FF0000"/>
                </a:solidFill>
                <a:sym typeface="Symbol"/>
              </a:rPr>
              <a:t></a:t>
            </a:r>
            <a:r>
              <a:rPr lang="en-US" altLang="ja-JP" baseline="30000" smtClean="0">
                <a:solidFill>
                  <a:srgbClr val="FF0000"/>
                </a:solidFill>
              </a:rPr>
              <a:t>)</a:t>
            </a:r>
            <a:r>
              <a:rPr lang="en-US" altLang="ja-JP" smtClean="0">
                <a:solidFill>
                  <a:srgbClr val="FF0000"/>
                </a:solidFill>
                <a:sym typeface="Symbol"/>
              </a:rPr>
              <a:t></a:t>
            </a:r>
            <a:r>
              <a:rPr lang="en-US" altLang="ja-JP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.</a:t>
            </a:r>
            <a:endParaRPr lang="en-US" altLang="ja-JP" dirty="0" smtClean="0">
              <a:solidFill>
                <a:srgbClr val="FF0000"/>
              </a:solidFill>
              <a:latin typeface="Arial Unicode MS"/>
              <a:ea typeface="Arial Unicode MS"/>
              <a:cs typeface="Arial Unicode MS"/>
              <a:sym typeface="Symbol"/>
            </a:endParaRPr>
          </a:p>
          <a:p>
            <a:pPr marL="130622" indent="-130622"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Symbol"/>
              </a:rPr>
              <a:t>CPV in D.</a:t>
            </a:r>
            <a:endParaRPr lang="en-US" altLang="ja-JP" dirty="0">
              <a:solidFill>
                <a:srgbClr val="FF0000"/>
              </a:solidFill>
              <a:latin typeface="Arial Unicode MS"/>
              <a:ea typeface="Arial Unicode MS"/>
              <a:cs typeface="Arial Unicode MS"/>
              <a:sym typeface="Symbol"/>
            </a:endParaRPr>
          </a:p>
          <a:p>
            <a:pPr marL="130622" indent="-130622"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Symbol"/>
              </a:rPr>
              <a:t>LFV in </a:t>
            </a:r>
            <a:r>
              <a:rPr lang="en-US" altLang="ja-JP" dirty="0" smtClean="0">
                <a:solidFill>
                  <a:srgbClr val="FF0000"/>
                </a:solidFill>
                <a:ea typeface="Arial Unicode MS"/>
                <a:cs typeface="Arial Unicode MS"/>
                <a:sym typeface="Symbol"/>
              </a:rPr>
              <a:t></a:t>
            </a:r>
            <a:r>
              <a:rPr lang="en-US" altLang="ja-JP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Symbol"/>
              </a:rPr>
              <a:t> decay.</a:t>
            </a:r>
          </a:p>
          <a:p>
            <a:pPr marL="130622" indent="-130622"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Symbol"/>
              </a:rPr>
              <a:t>…</a:t>
            </a:r>
          </a:p>
        </p:txBody>
      </p:sp>
      <p:pic>
        <p:nvPicPr>
          <p:cNvPr id="17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" t="17499" r="2383" b="21201"/>
          <a:stretch>
            <a:fillRect/>
          </a:stretch>
        </p:blipFill>
        <p:spPr bwMode="auto">
          <a:xfrm>
            <a:off x="5127952" y="1973906"/>
            <a:ext cx="4016048" cy="34309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Text Box 39"/>
          <p:cNvSpPr txBox="1">
            <a:spLocks noChangeArrowheads="1"/>
          </p:cNvSpPr>
          <p:nvPr/>
        </p:nvSpPr>
        <p:spPr bwMode="auto">
          <a:xfrm>
            <a:off x="7719174" y="5388995"/>
            <a:ext cx="1534265" cy="48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eaLnBrk="1" hangingPunct="1"/>
            <a:r>
              <a:rPr lang="en-US" altLang="ja-JP" sz="1300" dirty="0">
                <a:latin typeface="Arial" pitchFamily="34" charset="0"/>
                <a:ea typeface="ＭＳ Ｐゴシック" pitchFamily="50" charset="-128"/>
              </a:rPr>
              <a:t>Integ. Lum.</a:t>
            </a:r>
            <a:r>
              <a:rPr lang="ja-JP" altLang="en-US" sz="1300" dirty="0">
                <a:latin typeface="Arial" pitchFamily="34" charset="0"/>
                <a:ea typeface="ＭＳ Ｐゴシック" pitchFamily="50" charset="-128"/>
              </a:rPr>
              <a:t>（ </a:t>
            </a:r>
            <a:r>
              <a:rPr lang="en-US" altLang="ja-JP" sz="1300" dirty="0">
                <a:latin typeface="Arial" pitchFamily="34" charset="0"/>
                <a:ea typeface="ＭＳ Ｐゴシック" pitchFamily="50" charset="-128"/>
              </a:rPr>
              <a:t>ab</a:t>
            </a:r>
            <a:r>
              <a:rPr lang="en-US" altLang="ja-JP" sz="1300" baseline="30000" dirty="0">
                <a:latin typeface="Arial" pitchFamily="34" charset="0"/>
                <a:ea typeface="ＭＳ Ｐゴシック" pitchFamily="50" charset="-128"/>
              </a:rPr>
              <a:t>-1</a:t>
            </a:r>
            <a:r>
              <a:rPr lang="en-US" altLang="ja-JP" sz="1300" dirty="0">
                <a:latin typeface="Arial" pitchFamily="34" charset="0"/>
                <a:ea typeface="ＭＳ Ｐゴシック" pitchFamily="50" charset="-128"/>
              </a:rPr>
              <a:t> </a:t>
            </a:r>
            <a:r>
              <a:rPr lang="ja-JP" altLang="en-US" sz="1300" dirty="0">
                <a:latin typeface="Arial" pitchFamily="34" charset="0"/>
                <a:ea typeface="ＭＳ Ｐゴシック" pitchFamily="50" charset="-128"/>
              </a:rPr>
              <a:t>）</a:t>
            </a:r>
          </a:p>
        </p:txBody>
      </p:sp>
      <p:sp>
        <p:nvSpPr>
          <p:cNvPr id="19" name="Line 40"/>
          <p:cNvSpPr>
            <a:spLocks noChangeShapeType="1"/>
          </p:cNvSpPr>
          <p:nvPr/>
        </p:nvSpPr>
        <p:spPr bwMode="auto">
          <a:xfrm flipV="1">
            <a:off x="6432812" y="5521540"/>
            <a:ext cx="1079667" cy="1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ja-JP" altLang="en-US" dirty="0"/>
          </a:p>
        </p:txBody>
      </p:sp>
      <p:sp>
        <p:nvSpPr>
          <p:cNvPr id="20" name="Text Box 42"/>
          <p:cNvSpPr txBox="1">
            <a:spLocks noChangeArrowheads="1"/>
          </p:cNvSpPr>
          <p:nvPr/>
        </p:nvSpPr>
        <p:spPr bwMode="auto">
          <a:xfrm>
            <a:off x="6472089" y="5588594"/>
            <a:ext cx="1004207" cy="68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eaLnBrk="1" hangingPunct="1"/>
            <a:r>
              <a:rPr lang="en-US" altLang="ja-JP" sz="1300" b="1" dirty="0">
                <a:latin typeface="Arial" pitchFamily="34" charset="0"/>
                <a:ea typeface="ＭＳ Ｐゴシック" pitchFamily="50" charset="-128"/>
              </a:rPr>
              <a:t>Reach of B factories</a:t>
            </a:r>
          </a:p>
        </p:txBody>
      </p:sp>
      <p:sp>
        <p:nvSpPr>
          <p:cNvPr id="21" name="Text Box 43"/>
          <p:cNvSpPr txBox="1">
            <a:spLocks noChangeArrowheads="1"/>
          </p:cNvSpPr>
          <p:nvPr/>
        </p:nvSpPr>
        <p:spPr bwMode="auto">
          <a:xfrm>
            <a:off x="7563078" y="5780676"/>
            <a:ext cx="1690361" cy="28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eaLnBrk="1" hangingPunct="1"/>
            <a:r>
              <a:rPr lang="en-US" altLang="ja-JP" sz="1300" b="1" dirty="0">
                <a:latin typeface="Arial" pitchFamily="34" charset="0"/>
                <a:ea typeface="ＭＳ Ｐゴシック" pitchFamily="50" charset="-128"/>
              </a:rPr>
              <a:t>Super B factories</a:t>
            </a:r>
          </a:p>
        </p:txBody>
      </p:sp>
      <p:sp>
        <p:nvSpPr>
          <p:cNvPr id="22" name="Text Box 44"/>
          <p:cNvSpPr txBox="1">
            <a:spLocks noChangeArrowheads="1"/>
          </p:cNvSpPr>
          <p:nvPr/>
        </p:nvSpPr>
        <p:spPr bwMode="auto">
          <a:xfrm>
            <a:off x="6754753" y="2241219"/>
            <a:ext cx="1515454" cy="33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eaLnBrk="1" hangingPunct="1"/>
            <a:r>
              <a:rPr lang="en-US" altLang="ja-JP" sz="1600" dirty="0">
                <a:latin typeface="Arial" pitchFamily="34" charset="0"/>
                <a:ea typeface="ＭＳ Ｐゴシック" pitchFamily="50" charset="-128"/>
              </a:rPr>
              <a:t>Upper limits</a:t>
            </a:r>
          </a:p>
        </p:txBody>
      </p:sp>
      <p:sp>
        <p:nvSpPr>
          <p:cNvPr id="23" name="Line 45"/>
          <p:cNvSpPr>
            <a:spLocks noChangeShapeType="1"/>
          </p:cNvSpPr>
          <p:nvPr/>
        </p:nvSpPr>
        <p:spPr bwMode="auto">
          <a:xfrm flipH="1">
            <a:off x="6367343" y="2342610"/>
            <a:ext cx="387409" cy="898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ja-JP" altLang="en-US" dirty="0"/>
          </a:p>
        </p:txBody>
      </p:sp>
      <p:sp>
        <p:nvSpPr>
          <p:cNvPr id="24" name="Line 46"/>
          <p:cNvSpPr>
            <a:spLocks noChangeShapeType="1"/>
          </p:cNvSpPr>
          <p:nvPr/>
        </p:nvSpPr>
        <p:spPr bwMode="auto">
          <a:xfrm flipH="1">
            <a:off x="7057718" y="2624767"/>
            <a:ext cx="188423" cy="23987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ja-JP" altLang="en-US" dirty="0"/>
          </a:p>
        </p:txBody>
      </p:sp>
      <p:sp>
        <p:nvSpPr>
          <p:cNvPr id="25" name="Line 47"/>
          <p:cNvSpPr>
            <a:spLocks noChangeShapeType="1"/>
          </p:cNvSpPr>
          <p:nvPr/>
        </p:nvSpPr>
        <p:spPr bwMode="auto">
          <a:xfrm flipV="1">
            <a:off x="7772781" y="5757724"/>
            <a:ext cx="109329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ja-JP" altLang="en-US" dirty="0"/>
          </a:p>
        </p:txBody>
      </p:sp>
      <p:sp>
        <p:nvSpPr>
          <p:cNvPr id="26" name="TextBox 20"/>
          <p:cNvSpPr txBox="1">
            <a:spLocks noChangeArrowheads="1"/>
          </p:cNvSpPr>
          <p:nvPr/>
        </p:nvSpPr>
        <p:spPr bwMode="auto">
          <a:xfrm>
            <a:off x="8469777" y="3286073"/>
            <a:ext cx="478384" cy="2222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eaLnBrk="1" hangingPunct="1"/>
            <a:endParaRPr lang="sl-SI" sz="9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7865486" y="2969687"/>
            <a:ext cx="948173" cy="360755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ea typeface="Arial Unicode MS"/>
                <a:cs typeface="Arial Unicode MS"/>
                <a:sym typeface="Symbol"/>
              </a:rPr>
              <a:t></a:t>
            </a:r>
            <a:r>
              <a:rPr lang="en-US" altLang="ja-JP" dirty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Symbol"/>
              </a:rPr>
              <a:t> decay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7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953455" y="2574474"/>
            <a:ext cx="3523161" cy="359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11204" y="2579372"/>
            <a:ext cx="3525772" cy="35803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1058026" y="144024"/>
            <a:ext cx="4450078" cy="393185"/>
          </a:xfrm>
          <a:prstGeom prst="rect">
            <a:avLst/>
          </a:prstGeom>
          <a:solidFill>
            <a:srgbClr val="FFFF99"/>
          </a:solidFill>
          <a:ln w="72000">
            <a:solidFill>
              <a:srgbClr val="0000FF"/>
            </a:solidFill>
            <a:prstDash val="solid"/>
            <a:round/>
          </a:ln>
        </p:spPr>
        <p:txBody>
          <a:bodyPr vert="horz" wrap="square" lIns="65311" tIns="0" rIns="65311" bIns="0" anchor="t" anchorCtr="0" compatLnSpc="0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sl-SI" sz="2200" b="1" kern="0">
                <a:solidFill>
                  <a:srgbClr val="0000FF"/>
                </a:solidFill>
                <a:latin typeface="Comic Sans MS" pitchFamily="66"/>
                <a:ea typeface="Lucida Sans Unicode" pitchFamily="2"/>
                <a:cs typeface="Tahoma" pitchFamily="2"/>
              </a:rPr>
              <a:t>B</a:t>
            </a:r>
            <a:r>
              <a:rPr lang="sl-SI" sz="2200" b="1" kern="0" baseline="33000">
                <a:solidFill>
                  <a:srgbClr val="0000FF"/>
                </a:solidFill>
                <a:latin typeface="Comic Sans MS" pitchFamily="66"/>
                <a:ea typeface="Lucida Sans Unicode" pitchFamily="2"/>
                <a:cs typeface="Tahoma" pitchFamily="2"/>
              </a:rPr>
              <a:t>-</a:t>
            </a:r>
            <a:r>
              <a:rPr lang="sl-SI" sz="2200" b="1" kern="0">
                <a:solidFill>
                  <a:srgbClr val="0000FF"/>
                </a:solidFill>
                <a:latin typeface="Comic Sans MS" pitchFamily="66"/>
                <a:ea typeface="Lucida Sans Unicode" pitchFamily="2"/>
                <a:cs typeface="Tahoma" pitchFamily="2"/>
              </a:rPr>
              <a:t> → </a:t>
            </a:r>
            <a:r>
              <a:rPr lang="sl-SI" sz="2200" b="1" kern="0">
                <a:solidFill>
                  <a:srgbClr val="0000FF"/>
                </a:solidFill>
                <a:latin typeface="Symbol" pitchFamily="18"/>
                <a:ea typeface="Lucida Sans Unicode" pitchFamily="2"/>
                <a:cs typeface="Tahoma" pitchFamily="2"/>
              </a:rPr>
              <a:t>t</a:t>
            </a:r>
            <a:r>
              <a:rPr lang="sl-SI" sz="2200" b="1" kern="0" baseline="33000">
                <a:solidFill>
                  <a:srgbClr val="0000FF"/>
                </a:solidFill>
                <a:latin typeface="Symbol" pitchFamily="18"/>
                <a:ea typeface="Lucida Sans Unicode" pitchFamily="2"/>
                <a:cs typeface="Tahoma" pitchFamily="2"/>
              </a:rPr>
              <a:t>-</a:t>
            </a:r>
            <a:r>
              <a:rPr lang="sl-SI" sz="2200" b="1" kern="0">
                <a:solidFill>
                  <a:srgbClr val="0000FF"/>
                </a:solidFill>
                <a:latin typeface="Symbol" pitchFamily="18"/>
                <a:ea typeface="Lucida Sans Unicode" pitchFamily="2"/>
                <a:cs typeface="Tahoma" pitchFamily="2"/>
              </a:rPr>
              <a:t>n</a:t>
            </a:r>
            <a:r>
              <a:rPr lang="sl-SI" sz="2200" b="1" kern="0">
                <a:solidFill>
                  <a:srgbClr val="0000FF"/>
                </a:solidFill>
                <a:latin typeface="Comic Sans MS" pitchFamily="66"/>
                <a:ea typeface="Lucida Sans Unicode" pitchFamily="2"/>
                <a:cs typeface="Tahoma" pitchFamily="2"/>
              </a:rPr>
              <a:t> – charged higgs limits</a:t>
            </a:r>
          </a:p>
        </p:txBody>
      </p:sp>
      <p:sp>
        <p:nvSpPr>
          <p:cNvPr id="5" name="AutoShape 7"/>
          <p:cNvSpPr/>
          <p:nvPr/>
        </p:nvSpPr>
        <p:spPr>
          <a:xfrm>
            <a:off x="4108341" y="3758999"/>
            <a:ext cx="622079" cy="587854"/>
          </a:xfrm>
          <a:custGeom>
            <a:avLst>
              <a:gd name="f0" fmla="val 63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3333CC"/>
          </a:solidFill>
          <a:ln>
            <a:noFill/>
            <a:prstDash val="solid"/>
          </a:ln>
        </p:spPr>
        <p:txBody>
          <a:bodyPr vert="horz" wrap="none" lIns="81639" tIns="42452" rIns="81639" bIns="42452" anchor="ctr" anchorCtr="0" compatLnSpc="0"/>
          <a:lstStyle/>
          <a:p>
            <a:pPr hangingPunct="0"/>
            <a:endParaRPr lang="en-US" sz="2200">
              <a:latin typeface="Times New Roman" pitchFamily="18"/>
              <a:ea typeface="MS Gothic" pitchFamily="2"/>
              <a:cs typeface="Tahoma" pitchFamily="2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185808" y="1105492"/>
            <a:ext cx="2082090" cy="1124434"/>
            <a:chOff x="204840" y="1218600"/>
            <a:chExt cx="2295360" cy="1239480"/>
          </a:xfrm>
        </p:grpSpPr>
        <p:sp>
          <p:nvSpPr>
            <p:cNvPr id="7" name="正方形/長方形 6"/>
            <p:cNvSpPr/>
            <p:nvPr/>
          </p:nvSpPr>
          <p:spPr>
            <a:xfrm>
              <a:off x="204840" y="1218600"/>
              <a:ext cx="2294280" cy="1239480"/>
            </a:xfrm>
            <a:prstGeom prst="rect">
              <a:avLst/>
            </a:prstGeom>
            <a:solidFill>
              <a:srgbClr val="808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8" name="Line 101"/>
            <p:cNvSpPr/>
            <p:nvPr/>
          </p:nvSpPr>
          <p:spPr>
            <a:xfrm>
              <a:off x="539640" y="1433880"/>
              <a:ext cx="443160" cy="411119"/>
            </a:xfrm>
            <a:prstGeom prst="line">
              <a:avLst/>
            </a:prstGeom>
            <a:noFill/>
            <a:ln w="22320">
              <a:solidFill>
                <a:srgbClr val="FFFF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9" name="Line 102"/>
            <p:cNvSpPr/>
            <p:nvPr/>
          </p:nvSpPr>
          <p:spPr>
            <a:xfrm flipV="1">
              <a:off x="479520" y="1852560"/>
              <a:ext cx="506160" cy="273240"/>
            </a:xfrm>
            <a:prstGeom prst="line">
              <a:avLst/>
            </a:prstGeom>
            <a:noFill/>
            <a:ln w="22320">
              <a:solidFill>
                <a:srgbClr val="FFFF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10" name="Line 103"/>
            <p:cNvSpPr/>
            <p:nvPr/>
          </p:nvSpPr>
          <p:spPr>
            <a:xfrm flipV="1">
              <a:off x="604800" y="1989360"/>
              <a:ext cx="127080" cy="68400"/>
            </a:xfrm>
            <a:prstGeom prst="line">
              <a:avLst/>
            </a:prstGeom>
            <a:noFill/>
            <a:ln w="19080">
              <a:solidFill>
                <a:srgbClr val="FFFF00"/>
              </a:solidFill>
              <a:prstDash val="solid"/>
              <a:miter/>
              <a:tailEnd type="arrow"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11" name="Line 104"/>
            <p:cNvSpPr/>
            <p:nvPr/>
          </p:nvSpPr>
          <p:spPr>
            <a:xfrm flipH="1" flipV="1">
              <a:off x="643680" y="1530360"/>
              <a:ext cx="171000" cy="158400"/>
            </a:xfrm>
            <a:prstGeom prst="line">
              <a:avLst/>
            </a:prstGeom>
            <a:noFill/>
            <a:ln w="15840">
              <a:solidFill>
                <a:srgbClr val="FFFF00"/>
              </a:solidFill>
              <a:prstDash val="solid"/>
              <a:miter/>
              <a:tailEnd type="arrow"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12" name="Freeform 105"/>
            <p:cNvSpPr/>
            <p:nvPr/>
          </p:nvSpPr>
          <p:spPr>
            <a:xfrm>
              <a:off x="1552680" y="1741680"/>
              <a:ext cx="442800" cy="2476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8"/>
                <a:gd name="f7" fmla="val 174"/>
                <a:gd name="f8" fmla="val 4"/>
                <a:gd name="f9" fmla="val 253"/>
                <a:gd name="f10" fmla="val 2"/>
                <a:gd name="f11" fmla="val 159"/>
                <a:gd name="f12" fmla="val 1"/>
                <a:gd name="f13" fmla="val 105"/>
                <a:gd name="f14" fmla="val 66"/>
                <a:gd name="f15" fmla="val 64"/>
                <a:gd name="f16" fmla="val 5"/>
                <a:gd name="f17" fmla="val 58"/>
                <a:gd name="f18" fmla="val 55"/>
                <a:gd name="f19" fmla="val 52"/>
                <a:gd name="f20" fmla="val 6"/>
                <a:gd name="f21" fmla="val 46"/>
                <a:gd name="f22" fmla="val 7"/>
                <a:gd name="f23" fmla="val 44"/>
                <a:gd name="f24" fmla="val 12"/>
                <a:gd name="f25" fmla="val 43"/>
                <a:gd name="f26" fmla="val 38"/>
                <a:gd name="f27" fmla="val 13"/>
                <a:gd name="f28" fmla="val 36"/>
                <a:gd name="f29" fmla="val 14"/>
                <a:gd name="f30" fmla="val 33"/>
                <a:gd name="f31" fmla="val 17"/>
                <a:gd name="f32" fmla="val 31"/>
                <a:gd name="f33" fmla="val 19"/>
                <a:gd name="f34" fmla="val 28"/>
                <a:gd name="f35" fmla="val 23"/>
                <a:gd name="f36" fmla="val 22"/>
                <a:gd name="f37" fmla="val 25"/>
                <a:gd name="f38" fmla="val 18"/>
                <a:gd name="f39" fmla="val 37"/>
                <a:gd name="f40" fmla="val 8"/>
                <a:gd name="f41" fmla="val 67"/>
                <a:gd name="f42" fmla="val 95"/>
                <a:gd name="f43" fmla="val 101"/>
                <a:gd name="f44" fmla="val 118"/>
                <a:gd name="f45" fmla="val 16"/>
                <a:gd name="f46" fmla="val 137"/>
                <a:gd name="f47" fmla="val 149"/>
                <a:gd name="f48" fmla="val 15"/>
                <a:gd name="f49" fmla="val 133"/>
                <a:gd name="f50" fmla="val 157"/>
                <a:gd name="f51" fmla="val 29"/>
                <a:gd name="f52" fmla="val 161"/>
                <a:gd name="f53" fmla="val 42"/>
                <a:gd name="f54" fmla="val 164"/>
                <a:gd name="f55" fmla="val 51"/>
                <a:gd name="f56" fmla="val 172"/>
                <a:gd name="f57" fmla="val 173"/>
                <a:gd name="f58" fmla="val 70"/>
                <a:gd name="f59" fmla="val 35"/>
                <a:gd name="f60" fmla="val 81"/>
                <a:gd name="f61" fmla="+- 0 0 0"/>
                <a:gd name="f62" fmla="*/ f3 1 338"/>
                <a:gd name="f63" fmla="*/ f4 1 174"/>
                <a:gd name="f64" fmla="*/ f61 f0 1"/>
                <a:gd name="f65" fmla="*/ 0 f62 1"/>
                <a:gd name="f66" fmla="*/ 338 f62 1"/>
                <a:gd name="f67" fmla="*/ 174 f63 1"/>
                <a:gd name="f68" fmla="*/ 0 f63 1"/>
                <a:gd name="f69" fmla="*/ 2147483647 f62 1"/>
                <a:gd name="f70" fmla="*/ 2147483647 f63 1"/>
                <a:gd name="f71" fmla="*/ f64 1 f2"/>
                <a:gd name="f72" fmla="+- f71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2">
                  <a:pos x="f69" y="f70"/>
                </a:cxn>
                <a:cxn ang="f72">
                  <a:pos x="f69" y="f70"/>
                </a:cxn>
                <a:cxn ang="f72">
                  <a:pos x="f69" y="f70"/>
                </a:cxn>
                <a:cxn ang="f72">
                  <a:pos x="f69" y="f68"/>
                </a:cxn>
                <a:cxn ang="f72">
                  <a:pos x="f69" y="f70"/>
                </a:cxn>
                <a:cxn ang="f72">
                  <a:pos x="f69" y="f70"/>
                </a:cxn>
                <a:cxn ang="f72">
                  <a:pos x="f69" y="f70"/>
                </a:cxn>
                <a:cxn ang="f72">
                  <a:pos x="f69" y="f70"/>
                </a:cxn>
                <a:cxn ang="f72">
                  <a:pos x="f69" y="f70"/>
                </a:cxn>
                <a:cxn ang="f72">
                  <a:pos x="f69" y="f70"/>
                </a:cxn>
                <a:cxn ang="f72">
                  <a:pos x="f69" y="f70"/>
                </a:cxn>
                <a:cxn ang="f72">
                  <a:pos x="f69" y="f70"/>
                </a:cxn>
                <a:cxn ang="f72">
                  <a:pos x="f69" y="f70"/>
                </a:cxn>
                <a:cxn ang="f72">
                  <a:pos x="f69" y="f70"/>
                </a:cxn>
                <a:cxn ang="f72">
                  <a:pos x="f69" y="f70"/>
                </a:cxn>
                <a:cxn ang="f72">
                  <a:pos x="f69" y="f70"/>
                </a:cxn>
                <a:cxn ang="f72">
                  <a:pos x="f69" y="f70"/>
                </a:cxn>
              </a:cxnLst>
              <a:rect l="f65" t="f68" r="f66" b="f67"/>
              <a:pathLst>
                <a:path w="338" h="174">
                  <a:moveTo>
                    <a:pt x="f6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5"/>
                  </a:lnTo>
                  <a:lnTo>
                    <a:pt x="f14" y="f10"/>
                  </a:lnTo>
                  <a:cubicBezTo>
                    <a:pt x="f15" y="f16"/>
                    <a:pt x="f17" y="f10"/>
                    <a:pt x="f18" y="f8"/>
                  </a:cubicBezTo>
                  <a:cubicBezTo>
                    <a:pt x="f19" y="f20"/>
                    <a:pt x="f21" y="f22"/>
                    <a:pt x="f21" y="f22"/>
                  </a:cubicBezTo>
                  <a:cubicBezTo>
                    <a:pt x="f23" y="f24"/>
                    <a:pt x="f25" y="f24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18"/>
                    <a:pt x="f22" y="f41"/>
                    <a:pt x="f8" y="f42"/>
                  </a:cubicBezTo>
                  <a:cubicBezTo>
                    <a:pt x="f5" y="f43"/>
                    <a:pt x="f40" y="f44"/>
                    <a:pt x="f45" y="f46"/>
                  </a:cubicBezTo>
                  <a:cubicBezTo>
                    <a:pt x="f37" y="f47"/>
                    <a:pt x="f48" y="f49"/>
                    <a:pt x="f34" y="f50"/>
                  </a:cubicBezTo>
                  <a:cubicBezTo>
                    <a:pt x="f51" y="f52"/>
                    <a:pt x="f53" y="f54"/>
                    <a:pt x="f21" y="f7"/>
                  </a:cubicBezTo>
                  <a:cubicBezTo>
                    <a:pt x="f55" y="f56"/>
                    <a:pt x="f17" y="f57"/>
                    <a:pt x="f15" y="f57"/>
                  </a:cubicBezTo>
                  <a:cubicBezTo>
                    <a:pt x="f58" y="f57"/>
                    <a:pt x="f59" y="f7"/>
                    <a:pt x="f60" y="f7"/>
                  </a:cubicBezTo>
                  <a:lnTo>
                    <a:pt x="f6" y="f7"/>
                  </a:lnTo>
                </a:path>
              </a:pathLst>
            </a:custGeom>
            <a:noFill/>
            <a:ln w="22320">
              <a:solidFill>
                <a:srgbClr val="FFFF00"/>
              </a:solidFill>
              <a:prstDash val="solid"/>
              <a:round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13" name="Text Box 106"/>
            <p:cNvSpPr/>
            <p:nvPr/>
          </p:nvSpPr>
          <p:spPr>
            <a:xfrm>
              <a:off x="1933561" y="1441800"/>
              <a:ext cx="566639" cy="7623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0">
              <a:spAutoFit/>
            </a:bodyPr>
            <a:lstStyle/>
            <a:p>
              <a:r>
                <a:rPr lang="pl-PL" sz="2200" i="1">
                  <a:solidFill>
                    <a:srgbClr val="FFFF66"/>
                  </a:solidFill>
                  <a:latin typeface="Symbol" pitchFamily="18"/>
                  <a:ea typeface="ＭＳ Ｐゴシック" pitchFamily="2"/>
                  <a:cs typeface="ＭＳ Ｐゴシック" pitchFamily="2"/>
                </a:rPr>
                <a:t></a:t>
              </a:r>
            </a:p>
            <a:p>
              <a:endParaRPr lang="pl-PL" sz="700" i="1">
                <a:solidFill>
                  <a:srgbClr val="FFFF66"/>
                </a:solidFill>
                <a:latin typeface="Symbol" pitchFamily="18"/>
                <a:ea typeface="ＭＳ Ｐゴシック" pitchFamily="2"/>
                <a:cs typeface="ＭＳ Ｐゴシック" pitchFamily="2"/>
              </a:endParaRPr>
            </a:p>
            <a:p>
              <a:pPr>
                <a:lnSpc>
                  <a:spcPct val="50000"/>
                </a:lnSpc>
              </a:pPr>
              <a:r>
                <a:rPr lang="pl-PL" i="1">
                  <a:solidFill>
                    <a:srgbClr val="FFFF66"/>
                  </a:solidFill>
                  <a:latin typeface="Symbol" pitchFamily="18"/>
                  <a:ea typeface="ＭＳ Ｐゴシック" pitchFamily="2"/>
                  <a:cs typeface="ＭＳ Ｐゴシック" pitchFamily="2"/>
                </a:rPr>
                <a:t></a:t>
              </a:r>
              <a:r>
                <a:rPr lang="pl-PL" i="1" baseline="-25000">
                  <a:solidFill>
                    <a:srgbClr val="FFFF66"/>
                  </a:solidFill>
                  <a:latin typeface="Symbol" pitchFamily="18"/>
                  <a:ea typeface="ＭＳ Ｐゴシック" pitchFamily="2"/>
                  <a:cs typeface="ＭＳ Ｐゴシック" pitchFamily="2"/>
                </a:rPr>
                <a:t></a:t>
              </a:r>
            </a:p>
          </p:txBody>
        </p:sp>
        <p:sp>
          <p:nvSpPr>
            <p:cNvPr id="14" name="Text Box 107"/>
            <p:cNvSpPr/>
            <p:nvPr/>
          </p:nvSpPr>
          <p:spPr>
            <a:xfrm>
              <a:off x="324000" y="1252800"/>
              <a:ext cx="355889" cy="90888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r>
                <a:rPr lang="pl-PL" sz="2200" i="1">
                  <a:solidFill>
                    <a:srgbClr val="FFFF66"/>
                  </a:solidFill>
                  <a:latin typeface="Times New Roman" pitchFamily="18"/>
                  <a:ea typeface="MS Gothic" pitchFamily="2"/>
                  <a:cs typeface="Tahoma" pitchFamily="2"/>
                </a:rPr>
                <a:t>b</a:t>
              </a:r>
            </a:p>
            <a:p>
              <a:pPr>
                <a:lnSpc>
                  <a:spcPct val="125000"/>
                </a:lnSpc>
              </a:pPr>
              <a:r>
                <a:rPr lang="pl-PL" sz="2200" i="1">
                  <a:solidFill>
                    <a:srgbClr val="FFFF66"/>
                  </a:solidFill>
                  <a:latin typeface="Times New Roman" pitchFamily="18"/>
                  <a:ea typeface="MS Gothic" pitchFamily="2"/>
                  <a:cs typeface="Tahoma" pitchFamily="2"/>
                </a:rPr>
                <a:t>u</a:t>
              </a:r>
            </a:p>
          </p:txBody>
        </p:sp>
        <p:sp>
          <p:nvSpPr>
            <p:cNvPr id="15" name="Text Box 108"/>
            <p:cNvSpPr/>
            <p:nvPr/>
          </p:nvSpPr>
          <p:spPr>
            <a:xfrm>
              <a:off x="1041479" y="1433880"/>
              <a:ext cx="814320" cy="41588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0">
              <a:spAutoFit/>
            </a:bodyPr>
            <a:lstStyle/>
            <a:p>
              <a:r>
                <a:rPr lang="en-US" i="1">
                  <a:solidFill>
                    <a:srgbClr val="3333CC"/>
                  </a:solidFill>
                  <a:latin typeface="Times New Roman" pitchFamily="18"/>
                  <a:ea typeface="ＭＳ Ｐゴシック" pitchFamily="2"/>
                  <a:cs typeface="ＭＳ Ｐゴシック" pitchFamily="2"/>
                </a:rPr>
                <a:t>W/</a:t>
              </a:r>
              <a:r>
                <a:rPr lang="pl-PL" i="1">
                  <a:solidFill>
                    <a:srgbClr val="FF0000"/>
                  </a:solidFill>
                  <a:latin typeface="Times New Roman" pitchFamily="18"/>
                  <a:ea typeface="MS Gothic" pitchFamily="2"/>
                  <a:cs typeface="Tahoma" pitchFamily="2"/>
                </a:rPr>
                <a:t>H</a:t>
              </a:r>
              <a:r>
                <a:rPr lang="pl-PL" i="1" baseline="30000">
                  <a:solidFill>
                    <a:srgbClr val="FF0000"/>
                  </a:solidFill>
                  <a:latin typeface="Symbol" pitchFamily="18"/>
                  <a:ea typeface="MS Gothic" pitchFamily="2"/>
                  <a:cs typeface="Tahoma" pitchFamily="2"/>
                </a:rPr>
                <a:t></a:t>
              </a:r>
            </a:p>
          </p:txBody>
        </p:sp>
        <p:sp>
          <p:nvSpPr>
            <p:cNvPr id="16" name="Freeform 109"/>
            <p:cNvSpPr/>
            <p:nvPr/>
          </p:nvSpPr>
          <p:spPr>
            <a:xfrm>
              <a:off x="981000" y="1784880"/>
              <a:ext cx="579600" cy="1155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0"/>
                <a:gd name="f7" fmla="val 82"/>
                <a:gd name="f8" fmla="val 47"/>
                <a:gd name="f9" fmla="val 37"/>
                <a:gd name="f10" fmla="val 72"/>
                <a:gd name="f11" fmla="val 80"/>
                <a:gd name="f12" fmla="val 106"/>
                <a:gd name="f13" fmla="val 3"/>
                <a:gd name="f14" fmla="val 136"/>
                <a:gd name="f15" fmla="val 77"/>
                <a:gd name="f16" fmla="val 168"/>
                <a:gd name="f17" fmla="val 205"/>
                <a:gd name="f18" fmla="val 232"/>
                <a:gd name="f19" fmla="val 5"/>
                <a:gd name="f20" fmla="val 270"/>
                <a:gd name="f21" fmla="val 306"/>
                <a:gd name="f22" fmla="val 7"/>
                <a:gd name="f23" fmla="val 344"/>
                <a:gd name="f24" fmla="val 370"/>
                <a:gd name="f25" fmla="val 410"/>
                <a:gd name="f26" fmla="val 39"/>
                <a:gd name="f27" fmla="+- 0 0 0"/>
                <a:gd name="f28" fmla="*/ f3 1 440"/>
                <a:gd name="f29" fmla="*/ f4 1 82"/>
                <a:gd name="f30" fmla="*/ f27 f0 1"/>
                <a:gd name="f31" fmla="*/ 0 f28 1"/>
                <a:gd name="f32" fmla="*/ 440 f28 1"/>
                <a:gd name="f33" fmla="*/ 82 f29 1"/>
                <a:gd name="f34" fmla="*/ 0 f29 1"/>
                <a:gd name="f35" fmla="*/ 2147483647 f29 1"/>
                <a:gd name="f36" fmla="*/ f30 1 f2"/>
                <a:gd name="f37" fmla="*/ 2147483647 f28 1"/>
                <a:gd name="f38" fmla="+- f36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31" y="f35"/>
                </a:cxn>
                <a:cxn ang="f38">
                  <a:pos x="f37" y="f34"/>
                </a:cxn>
                <a:cxn ang="f38">
                  <a:pos x="f37" y="f35"/>
                </a:cxn>
                <a:cxn ang="f38">
                  <a:pos x="f37" y="f35"/>
                </a:cxn>
                <a:cxn ang="f38">
                  <a:pos x="f37" y="f35"/>
                </a:cxn>
                <a:cxn ang="f38">
                  <a:pos x="f37" y="f35"/>
                </a:cxn>
                <a:cxn ang="f38">
                  <a:pos x="f37" y="f35"/>
                </a:cxn>
                <a:cxn ang="f38">
                  <a:pos x="f37" y="f35"/>
                </a:cxn>
                <a:cxn ang="f38">
                  <a:pos x="f37" y="f35"/>
                </a:cxn>
                <a:cxn ang="f38">
                  <a:pos x="f37" y="f35"/>
                </a:cxn>
                <a:cxn ang="f38">
                  <a:pos x="f37" y="f35"/>
                </a:cxn>
                <a:cxn ang="f38">
                  <a:pos x="f37" y="f35"/>
                </a:cxn>
                <a:cxn ang="f38">
                  <a:pos x="f37" y="f35"/>
                </a:cxn>
                <a:cxn ang="f38">
                  <a:pos x="f37" y="f35"/>
                </a:cxn>
              </a:cxnLst>
              <a:rect l="f31" t="f34" r="f32" b="f33"/>
              <a:pathLst>
                <a:path w="440" h="82">
                  <a:moveTo>
                    <a:pt x="f5" y="f8"/>
                  </a:moveTo>
                  <a:lnTo>
                    <a:pt x="f9" y="f5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3"/>
                  </a:lnTo>
                  <a:lnTo>
                    <a:pt x="f17" y="f15"/>
                  </a:lnTo>
                  <a:lnTo>
                    <a:pt x="f18" y="f19"/>
                  </a:lnTo>
                  <a:lnTo>
                    <a:pt x="f20" y="f15"/>
                  </a:lnTo>
                  <a:lnTo>
                    <a:pt x="f21" y="f22"/>
                  </a:lnTo>
                  <a:lnTo>
                    <a:pt x="f23" y="f11"/>
                  </a:lnTo>
                  <a:lnTo>
                    <a:pt x="f24" y="f19"/>
                  </a:lnTo>
                  <a:lnTo>
                    <a:pt x="f25" y="f7"/>
                  </a:lnTo>
                  <a:lnTo>
                    <a:pt x="f6" y="f26"/>
                  </a:lnTo>
                </a:path>
              </a:pathLst>
            </a:custGeom>
            <a:noFill/>
            <a:ln w="19080">
              <a:solidFill>
                <a:srgbClr val="3333CC"/>
              </a:solidFill>
              <a:prstDash val="solid"/>
              <a:round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17" name="Oval 110"/>
            <p:cNvSpPr/>
            <p:nvPr/>
          </p:nvSpPr>
          <p:spPr>
            <a:xfrm>
              <a:off x="905039" y="1784880"/>
              <a:ext cx="118800" cy="1299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3333CC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18" name="Oval 111"/>
            <p:cNvSpPr/>
            <p:nvPr/>
          </p:nvSpPr>
          <p:spPr>
            <a:xfrm>
              <a:off x="1501920" y="1811520"/>
              <a:ext cx="126720" cy="136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3333CC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</p:grpSp>
      <p:sp>
        <p:nvSpPr>
          <p:cNvPr id="19" name="TextBox 31"/>
          <p:cNvSpPr/>
          <p:nvPr/>
        </p:nvSpPr>
        <p:spPr>
          <a:xfrm>
            <a:off x="1081537" y="2980092"/>
            <a:ext cx="653981" cy="3179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39" tIns="42452" rIns="81639" bIns="42452" anchor="t" anchorCtr="0" compatLnSpc="0">
            <a:spAutoFit/>
          </a:bodyPr>
          <a:lstStyle/>
          <a:p>
            <a:r>
              <a:rPr lang="sl-SI" sz="1500">
                <a:solidFill>
                  <a:srgbClr val="FF0000"/>
                </a:solidFill>
                <a:latin typeface="Tahoma" pitchFamily="34"/>
                <a:ea typeface="MS Gothic" pitchFamily="2"/>
                <a:cs typeface="Tahoma" pitchFamily="2"/>
              </a:rPr>
              <a:t>5 ab</a:t>
            </a:r>
            <a:r>
              <a:rPr lang="sl-SI" sz="1500" baseline="30000">
                <a:solidFill>
                  <a:srgbClr val="FF0000"/>
                </a:solidFill>
                <a:latin typeface="Tahoma" pitchFamily="34"/>
                <a:ea typeface="MS Gothic" pitchFamily="2"/>
                <a:cs typeface="Tahoma" pitchFamily="2"/>
              </a:rPr>
              <a:t>-1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207059" y="2163955"/>
            <a:ext cx="4938760" cy="41479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t" anchorCtr="0" compatLnSpc="0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algn="just" hangingPunct="0">
              <a:lnSpc>
                <a:spcPct val="120000"/>
              </a:lnSpc>
              <a:buNone/>
            </a:pPr>
            <a:r>
              <a:rPr lang="en-US" sz="2200" kern="0"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→</a:t>
            </a:r>
            <a:r>
              <a:rPr lang="en-US" sz="2200" kern="0">
                <a:solidFill>
                  <a:srgbClr val="FF0000"/>
                </a:solidFill>
                <a:latin typeface="Arial" pitchFamily="34"/>
                <a:ea typeface="Lucida Sans Unicode" pitchFamily="2"/>
                <a:cs typeface="Tahoma" pitchFamily="2"/>
              </a:rPr>
              <a:t> limit on charged Higgs mass vs. tan</a:t>
            </a:r>
            <a:r>
              <a:rPr lang="en-US" sz="2200" kern="0">
                <a:solidFill>
                  <a:srgbClr val="FF0000"/>
                </a:solidFill>
                <a:latin typeface="Symbol" pitchFamily="18"/>
                <a:ea typeface="Lucida Sans Unicode" pitchFamily="2"/>
                <a:cs typeface="Tahoma" pitchFamily="2"/>
              </a:rPr>
              <a:t>b</a:t>
            </a:r>
          </a:p>
        </p:txBody>
      </p:sp>
      <p:sp>
        <p:nvSpPr>
          <p:cNvPr id="21" name="TextBox 31"/>
          <p:cNvSpPr/>
          <p:nvPr/>
        </p:nvSpPr>
        <p:spPr>
          <a:xfrm>
            <a:off x="5573902" y="3036264"/>
            <a:ext cx="759010" cy="3179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39" tIns="42452" rIns="81639" bIns="42452" anchor="t" anchorCtr="0" compatLnSpc="0">
            <a:spAutoFit/>
          </a:bodyPr>
          <a:lstStyle/>
          <a:p>
            <a:r>
              <a:rPr lang="sl-SI" sz="1500">
                <a:solidFill>
                  <a:srgbClr val="FF0000"/>
                </a:solidFill>
                <a:latin typeface="Tahoma" pitchFamily="34"/>
                <a:ea typeface="MS Gothic" pitchFamily="2"/>
                <a:cs typeface="Tahoma" pitchFamily="2"/>
              </a:rPr>
              <a:t>50 ab</a:t>
            </a:r>
            <a:r>
              <a:rPr lang="sl-SI" sz="1500" baseline="30000">
                <a:solidFill>
                  <a:srgbClr val="FF0000"/>
                </a:solidFill>
                <a:latin typeface="Tahoma" pitchFamily="34"/>
                <a:ea typeface="MS Gothic" pitchFamily="2"/>
                <a:cs typeface="Tahoma" pitchFamily="2"/>
              </a:rPr>
              <a:t>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>
                <a:spLocks noResize="1"/>
              </p:cNvSpPr>
              <p:nvPr/>
            </p:nvSpPr>
            <p:spPr>
              <a:xfrm>
                <a:off x="3597614" y="901376"/>
                <a:ext cx="4269004" cy="915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0" tIns="0" rIns="0" bIns="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b="1">
                              <a:latin typeface="Cambria Math"/>
                            </a:rPr>
                            <m:t>𝐫</m:t>
                          </m:r>
                        </m:e>
                        <m:sub>
                          <m:r>
                            <a:rPr lang="ja-JP" altLang="en-US" b="1" i="0">
                              <a:latin typeface="Cambria Math"/>
                            </a:rPr>
                            <m:t>𝐇</m:t>
                          </m:r>
                        </m:sub>
                      </m:sSub>
                      <m:r>
                        <a:rPr lang="ja-JP" altLang="en-US" b="0" i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ja-JP" altLang="en-US" b="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ja-JP" altLang="en-US" b="0" i="1">
                              <a:latin typeface="Cambria Math"/>
                            </a:rPr>
                            <m:t>𝐵𝑟</m:t>
                          </m:r>
                          <m:d>
                            <m:dPr>
                              <m:ctrlPr>
                                <a:rPr lang="ja-JP" altLang="en-US" b="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ja-JP" altLang="en-US" b="1" i="0">
                                  <a:latin typeface="Cambria Math"/>
                                </a:rPr>
                                <m:t>𝐁</m:t>
                              </m:r>
                              <m:r>
                                <a:rPr lang="ja-JP" altLang="en-US" b="0" i="0">
                                  <a:latin typeface="Cambria Math"/>
                                </a:rPr>
                                <m:t>→</m:t>
                              </m:r>
                              <m:r>
                                <a:rPr lang="ja-JP" altLang="en-US" b="1" i="0">
                                  <a:latin typeface="Cambria Math"/>
                                </a:rPr>
                                <m:t>𝛕𝛎</m:t>
                              </m:r>
                            </m:e>
                          </m:d>
                        </m:num>
                        <m:den>
                          <m:r>
                            <a:rPr lang="ja-JP" altLang="en-US" b="0" i="1">
                              <a:latin typeface="Cambria Math"/>
                            </a:rPr>
                            <m:t>𝐵𝑟</m:t>
                          </m:r>
                          <m:sSub>
                            <m:sSubPr>
                              <m:ctrlPr>
                                <a:rPr lang="ja-JP" altLang="en-US" b="0" i="1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ja-JP" altLang="en-US" b="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ja-JP" altLang="en-US" b="1" i="0">
                                      <a:latin typeface="Cambria Math"/>
                                    </a:rPr>
                                    <m:t>𝐁</m:t>
                                  </m:r>
                                  <m:r>
                                    <a:rPr lang="ja-JP" altLang="en-US" b="0" i="0">
                                      <a:latin typeface="Cambria Math"/>
                                    </a:rPr>
                                    <m:t>→</m:t>
                                  </m:r>
                                  <m:r>
                                    <a:rPr lang="ja-JP" altLang="en-US" b="1" i="0">
                                      <a:latin typeface="Cambria Math"/>
                                    </a:rPr>
                                    <m:t>𝛕𝛎</m:t>
                                  </m:r>
                                </m:e>
                              </m:d>
                            </m:e>
                            <m:sub>
                              <m:r>
                                <a:rPr lang="ja-JP" altLang="en-US" b="0" i="1">
                                  <a:latin typeface="Cambria Math"/>
                                </a:rPr>
                                <m:t>𝑆𝑀</m:t>
                              </m:r>
                            </m:sub>
                          </m:sSub>
                        </m:den>
                      </m:f>
                      <m:r>
                        <a:rPr lang="ja-JP" altLang="en-US" b="0" i="0">
                          <a:latin typeface="Cambria Math"/>
                        </a:rPr>
                        <m:t>=</m:t>
                      </m:r>
                      <m:d>
                        <m:dPr>
                          <m:begChr m:val=""/>
                          <m:endChr m:val=""/>
                          <m:ctrlPr>
                            <a:rPr lang="ja-JP" altLang="en-US" b="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ja-JP" altLang="en-US" b="0" i="0">
                              <a:latin typeface="Cambria Math"/>
                            </a:rPr>
                            <m:t></m:t>
                          </m:r>
                          <m:r>
                            <a:rPr lang="ja-JP" altLang="en-US" b="1" i="0">
                              <a:latin typeface="Cambria Math"/>
                            </a:rPr>
                            <m:t>𝟏</m:t>
                          </m:r>
                          <m:r>
                            <a:rPr lang="ja-JP" altLang="en-US" b="0" i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ja-JP" altLang="en-US" b="0" i="1">
                                  <a:latin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ja-JP" altLang="en-US" b="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ja-JP" altLang="en-US" b="1" i="0">
                                      <a:latin typeface="Cambria Math"/>
                                    </a:rPr>
                                    <m:t>𝐦</m:t>
                                  </m:r>
                                </m:e>
                                <m:sub>
                                  <m:r>
                                    <a:rPr lang="ja-JP" altLang="en-US" b="1" i="0">
                                      <a:latin typeface="Cambria Math"/>
                                    </a:rPr>
                                    <m:t>𝐁</m:t>
                                  </m:r>
                                </m:sub>
                                <m:sup>
                                  <m:r>
                                    <a:rPr lang="ja-JP" altLang="en-US" b="1" i="0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ja-JP" altLang="en-US" b="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ja-JP" altLang="en-US" b="1" i="0">
                                      <a:latin typeface="Cambria Math"/>
                                    </a:rPr>
                                    <m:t>𝐦</m:t>
                                  </m:r>
                                </m:e>
                                <m:sub>
                                  <m:r>
                                    <a:rPr lang="ja-JP" altLang="en-US" b="1" i="0">
                                      <a:latin typeface="Cambria Math"/>
                                    </a:rPr>
                                    <m:t>𝐇</m:t>
                                  </m:r>
                                </m:sub>
                                <m:sup>
                                  <m:r>
                                    <a:rPr lang="ja-JP" altLang="en-US" b="1" i="0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  <m:sSup>
                            <m:sSupPr>
                              <m:ctrlPr>
                                <a:rPr lang="ja-JP" altLang="en-US" b="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ja-JP" altLang="en-US" b="1" i="0">
                                  <a:latin typeface="Cambria Math"/>
                                </a:rPr>
                                <m:t>𝐭𝐚𝐧</m:t>
                              </m:r>
                            </m:e>
                            <m:sup>
                              <m:r>
                                <a:rPr lang="ja-JP" altLang="en-US" b="1" i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ja-JP" altLang="en-US" b="1" i="0">
                              <a:latin typeface="Cambria Math"/>
                            </a:rPr>
                            <m:t>𝛃</m:t>
                          </m:r>
                          <m:r>
                            <a:rPr lang="ja-JP" altLang="en-US" b="0" i="0">
                              <a:latin typeface="Cambria Math"/>
                            </a:rPr>
                            <m:t></m:t>
                          </m:r>
                        </m:e>
                      </m:d>
                    </m:oMath>
                  </m:oMathPara>
                </a14:m>
                <a:endParaRPr lang="ja-JP" altLang="en-US" b="0" i="0">
                  <a:latin typeface="Times New Roman" pitchFamily="18"/>
                </a:endParaRPr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120" y="993600"/>
                <a:ext cx="4706280" cy="1008719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868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図表 23"/>
          <p:cNvGraphicFramePr/>
          <p:nvPr>
            <p:extLst>
              <p:ext uri="{D42A27DB-BD31-4B8C-83A1-F6EECF244321}">
                <p14:modId xmlns:p14="http://schemas.microsoft.com/office/powerpoint/2010/main" val="1324801516"/>
              </p:ext>
            </p:extLst>
          </p:nvPr>
        </p:nvGraphicFramePr>
        <p:xfrm>
          <a:off x="564232" y="1916832"/>
          <a:ext cx="6960096" cy="4640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テキスト プレースホルダー 22"/>
          <p:cNvSpPr>
            <a:spLocks noGrp="1"/>
          </p:cNvSpPr>
          <p:nvPr>
            <p:ph type="body" idx="1"/>
          </p:nvPr>
        </p:nvSpPr>
        <p:spPr>
          <a:xfrm>
            <a:off x="20672" y="764704"/>
            <a:ext cx="5583120" cy="20207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dirty="0" smtClean="0"/>
              <a:t>… is to search for NP,</a:t>
            </a:r>
          </a:p>
          <a:p>
            <a:pPr marL="0" indent="0">
              <a:buNone/>
            </a:pPr>
            <a:r>
              <a:rPr kumimoji="1" lang="en-US" altLang="ja-JP" sz="2400" dirty="0"/>
              <a:t> </a:t>
            </a:r>
            <a:r>
              <a:rPr kumimoji="1" lang="en-US" altLang="ja-JP" sz="2400" dirty="0" smtClean="0"/>
              <a:t>              discover it,</a:t>
            </a:r>
          </a:p>
          <a:p>
            <a:pPr marL="0" indent="0">
              <a:buNone/>
            </a:pPr>
            <a:r>
              <a:rPr kumimoji="1" lang="en-US" altLang="ja-JP" sz="2400" dirty="0"/>
              <a:t> </a:t>
            </a:r>
            <a:r>
              <a:rPr kumimoji="1" lang="en-US" altLang="ja-JP" sz="2400" dirty="0" smtClean="0"/>
              <a:t>  and determine model and parameters.</a:t>
            </a:r>
          </a:p>
          <a:p>
            <a:pPr marL="0" indent="0">
              <a:buNone/>
            </a:pPr>
            <a:r>
              <a:rPr kumimoji="1"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Or, to search for NP, </a:t>
            </a:r>
          </a:p>
          <a:p>
            <a:pPr marL="0" indent="0">
              <a:buNone/>
            </a:pPr>
            <a:r>
              <a:rPr kumimoji="1" lang="en-US" altLang="ja-JP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  and constrain model and parameters.</a:t>
            </a:r>
            <a:endParaRPr kumimoji="1" lang="ja-JP" alt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Goal of Super B-factory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5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35" descr="sen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8144" y="260648"/>
            <a:ext cx="2984273" cy="2884797"/>
          </a:xfrm>
          <a:prstGeom prst="rect">
            <a:avLst/>
          </a:prstGeom>
        </p:spPr>
      </p:pic>
      <p:sp>
        <p:nvSpPr>
          <p:cNvPr id="21" name="角丸四角形吹き出し 20"/>
          <p:cNvSpPr/>
          <p:nvPr/>
        </p:nvSpPr>
        <p:spPr>
          <a:xfrm>
            <a:off x="5004048" y="2958554"/>
            <a:ext cx="1324881" cy="429465"/>
          </a:xfrm>
          <a:prstGeom prst="wedgeRoundRectCallout">
            <a:avLst>
              <a:gd name="adj1" fmla="val 47797"/>
              <a:gd name="adj2" fmla="val -73055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Minimal Flavor Violation</a:t>
            </a:r>
            <a:endParaRPr kumimoji="1" lang="ja-JP" altLang="en-US" sz="1400" dirty="0"/>
          </a:p>
        </p:txBody>
      </p:sp>
      <p:sp>
        <p:nvSpPr>
          <p:cNvPr id="22" name="角丸四角形吹き出し 21"/>
          <p:cNvSpPr/>
          <p:nvPr/>
        </p:nvSpPr>
        <p:spPr>
          <a:xfrm>
            <a:off x="6470287" y="2984323"/>
            <a:ext cx="1779985" cy="403696"/>
          </a:xfrm>
          <a:prstGeom prst="wedgeRoundRectCallout">
            <a:avLst>
              <a:gd name="adj1" fmla="val 18154"/>
              <a:gd name="adj2" fmla="val -78334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Enhanced Flavor Violating Couplings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0309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0"/>
          <p:cNvSpPr/>
          <p:nvPr/>
        </p:nvSpPr>
        <p:spPr>
          <a:xfrm>
            <a:off x="652920" y="5026563"/>
            <a:ext cx="1649429" cy="22121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CC"/>
          </a:solidFill>
          <a:ln w="36000">
            <a:solidFill>
              <a:srgbClr val="800000"/>
            </a:solidFill>
            <a:prstDash val="solid"/>
            <a:round/>
          </a:ln>
        </p:spPr>
        <p:txBody>
          <a:bodyPr vert="horz" wrap="none" lIns="65311" tIns="0" rIns="65311" bIns="0" anchor="t" anchorCtr="0" compatLnSpc="0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hangingPunct="0">
              <a:buNone/>
              <a:defRPr sz="1600"/>
            </a:pPr>
            <a:r>
              <a:rPr lang="sl-SI" sz="1500" b="1" kern="0">
                <a:solidFill>
                  <a:srgbClr val="000000"/>
                </a:solidFill>
                <a:latin typeface="Arial" pitchFamily="34"/>
                <a:ea typeface="Lucida Sans Unicode" pitchFamily="2"/>
                <a:cs typeface="Tahoma" pitchFamily="2"/>
              </a:rPr>
              <a:t>HFAG, Winter’09</a:t>
            </a:r>
          </a:p>
        </p:txBody>
      </p:sp>
      <p:sp>
        <p:nvSpPr>
          <p:cNvPr id="3" name="Text Box 170"/>
          <p:cNvSpPr/>
          <p:nvPr/>
        </p:nvSpPr>
        <p:spPr>
          <a:xfrm>
            <a:off x="600528" y="3578983"/>
            <a:ext cx="3317000" cy="22121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CC"/>
          </a:solidFill>
          <a:ln w="36000">
            <a:solidFill>
              <a:srgbClr val="800000"/>
            </a:solidFill>
            <a:prstDash val="solid"/>
            <a:round/>
          </a:ln>
        </p:spPr>
        <p:txBody>
          <a:bodyPr vert="horz" wrap="none" lIns="65311" tIns="0" rIns="65311" bIns="0" anchor="t" anchorCtr="0" compatLnSpc="0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hangingPunct="0">
              <a:buNone/>
              <a:defRPr sz="1600"/>
            </a:pPr>
            <a:r>
              <a:rPr lang="sl-SI" sz="1500" b="1" kern="0" dirty="0">
                <a:solidFill>
                  <a:srgbClr val="000000"/>
                </a:solidFill>
                <a:latin typeface="Arial" pitchFamily="34"/>
                <a:ea typeface="Lucida Sans Unicode" pitchFamily="2"/>
                <a:cs typeface="Tahoma" pitchFamily="2"/>
              </a:rPr>
              <a:t>D. Atwood et al., PRL79, 185 (1997)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>
                <a:spLocks noResize="1"/>
              </p:cNvSpPr>
              <p:nvPr/>
            </p:nvSpPr>
            <p:spPr>
              <a:xfrm>
                <a:off x="1931550" y="775639"/>
                <a:ext cx="6685482" cy="6345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0" tIns="0" rIns="0" bIns="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ja-JP" altLang="en-US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ja-JP" alt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ja-JP" altLang="en-US" i="1"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ja-JP" altLang="en-US" i="0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ja-JP" altLang="en-US" i="0">
                              <a:latin typeface="Cambria Math"/>
                            </a:rPr>
                            <m:t>→</m:t>
                          </m:r>
                          <m:r>
                            <a:rPr lang="ja-JP" altLang="en-US" i="1">
                              <a:latin typeface="Cambria Math"/>
                            </a:rPr>
                            <m:t>𝑓</m:t>
                          </m:r>
                          <m:r>
                            <a:rPr lang="ja-JP" altLang="en-US" i="0">
                              <a:latin typeface="Cambria Math"/>
                            </a:rPr>
                            <m:t>;</m:t>
                          </m:r>
                          <m:r>
                            <m:rPr>
                              <m:sty m:val="p"/>
                            </m:rPr>
                            <a:rPr lang="ja-JP" altLang="en-US" i="0">
                              <a:latin typeface="Cambria Math"/>
                            </a:rPr>
                            <m:t>Δ</m:t>
                          </m:r>
                          <m:r>
                            <a:rPr lang="ja-JP" alt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ja-JP" altLang="en-US" i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ja-JP" alt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ja-JP" altLang="en-US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ja-JP" altLang="en-US" i="0">
                                  <a:latin typeface="Cambria Math"/>
                                </a:rPr>
                                <m:t>−∣</m:t>
                              </m:r>
                              <m:r>
                                <m:rPr>
                                  <m:sty m:val="p"/>
                                </m:rPr>
                                <a:rPr lang="ja-JP" altLang="en-US" i="0">
                                  <a:latin typeface="Cambria Math"/>
                                </a:rPr>
                                <m:t>Δ</m:t>
                              </m:r>
                              <m:r>
                                <a:rPr lang="ja-JP" altLang="en-US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ja-JP" altLang="en-US" i="0">
                                  <a:latin typeface="Cambria Math"/>
                                </a:rPr>
                                <m:t>∣</m:t>
                              </m:r>
                            </m:sup>
                          </m:sSup>
                          <m:r>
                            <a:rPr lang="ja-JP" altLang="en-US" i="0">
                              <a:latin typeface="Cambria Math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ja-JP" altLang="en-US" i="0">
                              <a:latin typeface="Cambria Math"/>
                            </a:rPr>
                            <m:t>τ</m:t>
                          </m:r>
                        </m:num>
                        <m:den>
                          <m:r>
                            <a:rPr lang="ja-JP" altLang="en-US" i="0">
                              <a:latin typeface="Cambria Math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ja-JP" altLang="en-US" i="0">
                              <a:latin typeface="Cambria Math"/>
                            </a:rPr>
                            <m:t>τ</m:t>
                          </m:r>
                        </m:den>
                      </m:f>
                      <m:r>
                        <a:rPr lang="ja-JP" altLang="en-US" i="0">
                          <a:latin typeface="Cambria Math"/>
                        </a:rPr>
                        <m:t>[1+</m:t>
                      </m:r>
                      <m:sSubSup>
                        <m:sSubSupPr>
                          <m:ctrlPr>
                            <a:rPr lang="ja-JP" alt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ja-JP" altLang="en-US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ja-JP" altLang="en-US" i="1">
                              <a:latin typeface="Cambria Math"/>
                            </a:rPr>
                            <m:t>𝐶𝑃</m:t>
                          </m:r>
                        </m:sub>
                        <m:sup>
                          <m:r>
                            <a:rPr lang="ja-JP" altLang="en-US" i="1">
                              <a:latin typeface="Cambria Math"/>
                            </a:rPr>
                            <m:t>𝑓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ja-JP" altLang="en-US" i="0">
                          <a:latin typeface="Cambria Math"/>
                        </a:rPr>
                        <m:t>sin</m:t>
                      </m:r>
                      <m:d>
                        <m:dPr>
                          <m:ctrlPr>
                            <a:rPr lang="ja-JP" alt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ja-JP" altLang="en-US" i="0">
                              <a:latin typeface="Cambria Math"/>
                            </a:rPr>
                            <m:t>Δ</m:t>
                          </m:r>
                          <m:r>
                            <a:rPr lang="ja-JP" altLang="en-US" i="1">
                              <a:latin typeface="Cambria Math"/>
                            </a:rPr>
                            <m:t>𝑚</m:t>
                          </m:r>
                          <m:r>
                            <m:rPr>
                              <m:sty m:val="p"/>
                            </m:rPr>
                            <a:rPr lang="ja-JP" altLang="en-US" i="0">
                              <a:latin typeface="Cambria Math"/>
                            </a:rPr>
                            <m:t>Δ</m:t>
                          </m:r>
                          <m:r>
                            <a:rPr lang="ja-JP" alt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ja-JP" altLang="en-US" i="0"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ja-JP" alt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ja-JP" altLang="en-US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ja-JP" altLang="en-US" i="1">
                              <a:latin typeface="Cambria Math"/>
                            </a:rPr>
                            <m:t>𝐶𝑃</m:t>
                          </m:r>
                        </m:sub>
                        <m:sup>
                          <m:r>
                            <a:rPr lang="ja-JP" altLang="en-US" i="1">
                              <a:latin typeface="Cambria Math"/>
                            </a:rPr>
                            <m:t>𝑓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ja-JP" altLang="en-US" i="0">
                          <a:latin typeface="Cambria Math"/>
                        </a:rPr>
                        <m:t>cos</m:t>
                      </m:r>
                      <m:d>
                        <m:dPr>
                          <m:ctrlPr>
                            <a:rPr lang="ja-JP" alt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ja-JP" altLang="en-US" i="0">
                              <a:latin typeface="Cambria Math"/>
                            </a:rPr>
                            <m:t>Δ</m:t>
                          </m:r>
                          <m:r>
                            <a:rPr lang="ja-JP" altLang="en-US" i="1">
                              <a:latin typeface="Cambria Math"/>
                            </a:rPr>
                            <m:t>𝑚</m:t>
                          </m:r>
                          <m:r>
                            <m:rPr>
                              <m:sty m:val="p"/>
                            </m:rPr>
                            <a:rPr lang="ja-JP" altLang="en-US" i="0">
                              <a:latin typeface="Cambria Math"/>
                            </a:rPr>
                            <m:t>Δ</m:t>
                          </m:r>
                          <m:r>
                            <a:rPr lang="ja-JP" alt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ja-JP" altLang="en-US" i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ja-JP" altLang="en-US" i="0">
                  <a:latin typeface="Times New Roman" pitchFamily="18"/>
                </a:endParaRP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9400" y="854999"/>
                <a:ext cx="7370280" cy="699480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>
                <a:spLocks noResize="1"/>
              </p:cNvSpPr>
              <p:nvPr/>
            </p:nvSpPr>
            <p:spPr>
              <a:xfrm>
                <a:off x="454886" y="3958541"/>
                <a:ext cx="2203894" cy="3830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0" tIns="0" rIns="0" bIns="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ja-JP" altLang="en-US" sz="16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ja-JP" altLang="en-US" sz="16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ja-JP" altLang="en-US" sz="1600" i="1">
                              <a:latin typeface="Cambria Math"/>
                            </a:rPr>
                            <m:t>𝐶𝑃</m:t>
                          </m:r>
                        </m:sub>
                        <m:sup>
                          <m:sSub>
                            <m:sSubPr>
                              <m:ctrlPr>
                                <a:rPr lang="ja-JP" alt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ja-JP" altLang="en-US" sz="1600" i="1"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ja-JP" altLang="en-US" sz="1600" i="1"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  <m:sSup>
                            <m:sSupPr>
                              <m:ctrlPr>
                                <a:rPr lang="ja-JP" altLang="en-US" sz="1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ja-JP" altLang="en-US" sz="1600" i="0">
                                  <a:latin typeface="Cambria Math"/>
                                </a:rPr>
                                <m:t>π</m:t>
                              </m:r>
                            </m:e>
                            <m:sup>
                              <m:r>
                                <a:rPr lang="ja-JP" altLang="en-US" sz="1600" i="0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ja-JP" altLang="en-US" sz="1600" i="0">
                              <a:latin typeface="Cambria Math"/>
                            </a:rPr>
                            <m:t>γ</m:t>
                          </m:r>
                        </m:sup>
                      </m:sSubSup>
                      <m:r>
                        <a:rPr lang="ja-JP" altLang="en-US" sz="1600" i="0">
                          <a:latin typeface="Cambria Math"/>
                        </a:rPr>
                        <m:t>=−0.15±0.20</m:t>
                      </m:r>
                    </m:oMath>
                  </m:oMathPara>
                </a14:m>
                <a:endParaRPr lang="ja-JP" altLang="en-US" sz="1600" i="0" dirty="0">
                  <a:latin typeface="Times New Roman" pitchFamily="18"/>
                </a:endParaRPr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86" y="3958541"/>
                <a:ext cx="2203894" cy="383085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>
                <a:spLocks noResize="1"/>
              </p:cNvSpPr>
              <p:nvPr/>
            </p:nvSpPr>
            <p:spPr>
              <a:xfrm>
                <a:off x="455212" y="4383430"/>
                <a:ext cx="2222834" cy="3830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0" tIns="0" rIns="0" bIns="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ja-JP" altLang="en-US" sz="16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ja-JP" altLang="en-US" sz="1600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ja-JP" altLang="en-US" sz="1600" i="1">
                              <a:latin typeface="Cambria Math"/>
                            </a:rPr>
                            <m:t>𝐶𝑃</m:t>
                          </m:r>
                        </m:sub>
                        <m:sup>
                          <m:sSub>
                            <m:sSubPr>
                              <m:ctrlPr>
                                <a:rPr lang="ja-JP" alt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ja-JP" altLang="en-US" sz="1600" i="1"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ja-JP" altLang="en-US" sz="1600" i="1"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  <m:sSup>
                            <m:sSupPr>
                              <m:ctrlPr>
                                <a:rPr lang="ja-JP" altLang="en-US" sz="1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ja-JP" altLang="en-US" sz="1600" i="0">
                                  <a:latin typeface="Cambria Math"/>
                                </a:rPr>
                                <m:t>π</m:t>
                              </m:r>
                            </m:e>
                            <m:sup>
                              <m:r>
                                <a:rPr lang="ja-JP" altLang="en-US" sz="1600" i="0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ja-JP" altLang="en-US" sz="1600" i="0">
                              <a:latin typeface="Cambria Math"/>
                            </a:rPr>
                            <m:t>γ</m:t>
                          </m:r>
                        </m:sup>
                      </m:sSubSup>
                      <m:r>
                        <a:rPr lang="ja-JP" altLang="en-US" sz="1600" i="0">
                          <a:latin typeface="Cambria Math"/>
                        </a:rPr>
                        <m:t>=−0.07±0.12</m:t>
                      </m:r>
                    </m:oMath>
                  </m:oMathPara>
                </a14:m>
                <a:endParaRPr lang="ja-JP" altLang="en-US" sz="1600" i="0" dirty="0">
                  <a:latin typeface="Times New Roman" pitchFamily="18"/>
                </a:endParaRPr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12" y="4383430"/>
                <a:ext cx="2222834" cy="383085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>
                <a:spLocks noResize="1"/>
              </p:cNvSpPr>
              <p:nvPr/>
            </p:nvSpPr>
            <p:spPr>
              <a:xfrm>
                <a:off x="510727" y="5436668"/>
                <a:ext cx="2954634" cy="3830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0" tIns="0" rIns="0" bIns="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ja-JP" altLang="en-US">
                          <a:latin typeface="Cambria Math"/>
                        </a:rPr>
                        <m:t>σ</m:t>
                      </m:r>
                      <m:d>
                        <m:dPr>
                          <m:ctrlPr>
                            <a:rPr lang="ja-JP" altLang="en-US" i="1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ja-JP" altLang="en-US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ja-JP" altLang="en-US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ja-JP" altLang="en-US" i="1">
                                  <a:latin typeface="Cambria Math"/>
                                </a:rPr>
                                <m:t>𝐶𝑃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ja-JP" alt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ja-JP" altLang="en-US" i="1">
                                      <a:latin typeface="Cambria Math"/>
                                    </a:rPr>
                                    <m:t>𝑆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ja-JP" alt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ja-JP" altLang="en-US" i="0">
                                      <a:latin typeface="Cambria Math"/>
                                    </a:rPr>
                                    <m:t>π</m:t>
                                  </m:r>
                                </m:e>
                                <m:sup>
                                  <m:r>
                                    <a:rPr lang="ja-JP" altLang="en-US" i="0"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ja-JP" altLang="en-US" i="0">
                                  <a:latin typeface="Cambria Math"/>
                                </a:rPr>
                                <m:t>γ</m:t>
                              </m:r>
                            </m:sup>
                          </m:sSubSup>
                        </m:e>
                      </m:d>
                      <m:r>
                        <a:rPr lang="ja-JP" altLang="en-US" i="0">
                          <a:latin typeface="Cambria Math"/>
                        </a:rPr>
                        <m:t>=0.09@</m:t>
                      </m:r>
                      <m:sSup>
                        <m:sSupPr>
                          <m:ctrlPr>
                            <a:rPr lang="ja-JP" alt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ja-JP" altLang="en-US" i="0">
                              <a:latin typeface="Cambria Math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ja-JP" altLang="en-US" i="0">
                              <a:latin typeface="Cambria Math"/>
                            </a:rPr>
                            <m:t>ab</m:t>
                          </m:r>
                        </m:e>
                        <m:sup>
                          <m:r>
                            <a:rPr lang="ja-JP" altLang="en-US" i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ja-JP" altLang="en-US" i="0" dirty="0">
                  <a:latin typeface="Times New Roman" pitchFamily="18"/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040" y="5992920"/>
                <a:ext cx="3257279" cy="422280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b="-28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>
                <a:spLocks noResize="1"/>
              </p:cNvSpPr>
              <p:nvPr/>
            </p:nvSpPr>
            <p:spPr>
              <a:xfrm>
                <a:off x="1857750" y="5789381"/>
                <a:ext cx="1740518" cy="3167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0" tIns="0" rIns="0" bIns="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>
                          <a:latin typeface="Cambria Math"/>
                        </a:rPr>
                        <m:t>0.03</m:t>
                      </m:r>
                      <m:r>
                        <a:rPr lang="ja-JP" altLang="en-US" i="0">
                          <a:latin typeface="Cambria Math"/>
                        </a:rPr>
                        <m:t>@</m:t>
                      </m:r>
                      <m:sSup>
                        <m:sSupPr>
                          <m:ctrlPr>
                            <a:rPr lang="ja-JP" alt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ja-JP" altLang="en-US" i="0">
                              <a:latin typeface="Cambria Math"/>
                            </a:rPr>
                            <m:t>50</m:t>
                          </m:r>
                          <m:r>
                            <m:rPr>
                              <m:sty m:val="p"/>
                            </m:rPr>
                            <a:rPr lang="ja-JP" altLang="en-US" i="0">
                              <a:latin typeface="Cambria Math"/>
                            </a:rPr>
                            <m:t>ab</m:t>
                          </m:r>
                        </m:e>
                        <m:sup>
                          <m:r>
                            <a:rPr lang="ja-JP" altLang="en-US" i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ja-JP" altLang="en-US" i="0">
                  <a:latin typeface="Times New Roman" pitchFamily="18"/>
                </a:endParaRPr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040" y="6381720"/>
                <a:ext cx="1918800" cy="349200"/>
              </a:xfrm>
              <a:prstGeom prst="rect">
                <a:avLst/>
              </a:prstGeom>
              <a:blipFill rotWithShape="1">
                <a:blip r:embed="rId7" cstate="print"/>
                <a:stretch>
                  <a:fillRect t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/>
          <p:cNvSpPr txBox="1"/>
          <p:nvPr/>
        </p:nvSpPr>
        <p:spPr>
          <a:xfrm>
            <a:off x="3670434" y="5839022"/>
            <a:ext cx="2089601" cy="353943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t" anchorCtr="0" compatLnSpc="0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hangingPunct="0">
              <a:lnSpc>
                <a:spcPct val="120000"/>
              </a:lnSpc>
              <a:buNone/>
            </a:pPr>
            <a:r>
              <a:rPr lang="en-US" sz="2000" kern="0">
                <a:solidFill>
                  <a:srgbClr val="008000"/>
                </a:solidFill>
                <a:latin typeface="Arial" pitchFamily="34"/>
                <a:ea typeface="Lucida Sans Unicode" pitchFamily="2"/>
                <a:cs typeface="Tahoma" pitchFamily="2"/>
              </a:rPr>
              <a:t>(~SM prediction)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90681" y="176683"/>
            <a:ext cx="3913367" cy="393185"/>
          </a:xfrm>
          <a:prstGeom prst="rect">
            <a:avLst/>
          </a:prstGeom>
          <a:solidFill>
            <a:srgbClr val="FFFF99"/>
          </a:solidFill>
          <a:ln w="72000">
            <a:solidFill>
              <a:srgbClr val="0000FF"/>
            </a:solidFill>
            <a:prstDash val="solid"/>
            <a:round/>
          </a:ln>
        </p:spPr>
        <p:txBody>
          <a:bodyPr vert="horz" wrap="square" lIns="65311" tIns="0" rIns="65311" bIns="0" anchor="t" anchorCtr="0" compatLnSpc="0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sl-SI" sz="2200" b="1" kern="0">
                <a:solidFill>
                  <a:srgbClr val="0000FF"/>
                </a:solidFill>
                <a:latin typeface="Comic Sans MS" pitchFamily="66"/>
                <a:ea typeface="Lucida Sans Unicode" pitchFamily="2"/>
                <a:cs typeface="Tahoma" pitchFamily="2"/>
              </a:rPr>
              <a:t>B → K*</a:t>
            </a:r>
            <a:r>
              <a:rPr lang="sl-SI" sz="2200" b="1" kern="0">
                <a:solidFill>
                  <a:srgbClr val="0000FF"/>
                </a:solidFill>
                <a:latin typeface="Symbol" pitchFamily="18"/>
                <a:ea typeface="Lucida Sans Unicode" pitchFamily="2"/>
                <a:cs typeface="Tahoma" pitchFamily="2"/>
              </a:rPr>
              <a:t>g</a:t>
            </a:r>
            <a:r>
              <a:rPr lang="sl-SI" sz="2200" b="1" kern="0">
                <a:solidFill>
                  <a:srgbClr val="0000FF"/>
                </a:solidFill>
                <a:latin typeface="Comic Sans MS" pitchFamily="66"/>
                <a:ea typeface="Lucida Sans Unicode" pitchFamily="2"/>
                <a:cs typeface="Tahoma" pitchFamily="2"/>
              </a:rPr>
              <a:t>  t-dependent CPV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>
                <a:spLocks noResize="1"/>
              </p:cNvSpPr>
              <p:nvPr/>
            </p:nvSpPr>
            <p:spPr>
              <a:xfrm>
                <a:off x="535544" y="1760296"/>
                <a:ext cx="3438910" cy="3830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0" tIns="0" rIns="0" bIns="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1600">
                          <a:latin typeface="Cambria Math"/>
                        </a:rPr>
                        <m:t>∣</m:t>
                      </m:r>
                      <m:sSubSup>
                        <m:sSubSupPr>
                          <m:ctrlPr>
                            <a:rPr lang="ja-JP" altLang="en-US" sz="16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ja-JP" altLang="en-US" sz="16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ja-JP" altLang="en-US" sz="1600" i="1">
                              <a:latin typeface="Cambria Math"/>
                            </a:rPr>
                            <m:t>𝐶𝑃</m:t>
                          </m:r>
                        </m:sub>
                        <m:sup>
                          <m:sSub>
                            <m:sSubPr>
                              <m:ctrlPr>
                                <a:rPr lang="ja-JP" alt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ja-JP" altLang="en-US" sz="1600" i="1"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ja-JP" altLang="en-US" sz="1600" i="1"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  <m:sSup>
                            <m:sSupPr>
                              <m:ctrlPr>
                                <a:rPr lang="ja-JP" altLang="en-US" sz="1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ja-JP" altLang="en-US" sz="1600" i="0">
                                  <a:latin typeface="Cambria Math"/>
                                </a:rPr>
                                <m:t>π</m:t>
                              </m:r>
                            </m:e>
                            <m:sup>
                              <m:r>
                                <a:rPr lang="ja-JP" altLang="en-US" sz="1600" i="0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ja-JP" altLang="en-US" sz="1600" i="0">
                              <a:latin typeface="Cambria Math"/>
                            </a:rPr>
                            <m:t>γ</m:t>
                          </m:r>
                        </m:sup>
                      </m:sSubSup>
                      <m:r>
                        <a:rPr lang="ja-JP" altLang="en-US" sz="1600" i="0">
                          <a:latin typeface="Cambria Math"/>
                        </a:rPr>
                        <m:t>∣≈</m:t>
                      </m:r>
                      <m:d>
                        <m:dPr>
                          <m:ctrlPr>
                            <a:rPr lang="ja-JP" altLang="en-US" sz="16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ja-JP" alt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ja-JP" altLang="en-US" sz="1600" i="0">
                                  <a:latin typeface="Cambria Math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ja-JP" altLang="en-US" sz="1600" i="0">
                                  <a:latin typeface="Cambria Math"/>
                                </a:rPr>
                                <m:t>m</m:t>
                              </m:r>
                            </m:e>
                            <m:sub>
                              <m:r>
                                <a:rPr lang="ja-JP" altLang="en-US" sz="1600" i="1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ja-JP" altLang="en-US" sz="1600" i="0">
                              <a:latin typeface="Cambria Math"/>
                            </a:rPr>
                            <m:t>/</m:t>
                          </m:r>
                          <m:sSub>
                            <m:sSubPr>
                              <m:ctrlPr>
                                <a:rPr lang="ja-JP" alt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ja-JP" altLang="en-US" sz="16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ja-JP" altLang="en-US" sz="1600" i="1"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ja-JP" altLang="en-US" sz="1600" i="0">
                          <a:latin typeface="Cambria Math"/>
                        </a:rPr>
                        <m:t>sin</m:t>
                      </m:r>
                      <m:r>
                        <a:rPr lang="ja-JP" altLang="en-US" sz="1600" i="0">
                          <a:latin typeface="Cambria Math"/>
                        </a:rPr>
                        <m:t>2</m:t>
                      </m:r>
                      <m:sSub>
                        <m:sSubPr>
                          <m:ctrlPr>
                            <a:rPr lang="ja-JP" alt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ja-JP" altLang="en-US" sz="1600" i="0">
                              <a:latin typeface="Cambria Math"/>
                            </a:rPr>
                            <m:t>Φ</m:t>
                          </m:r>
                        </m:e>
                        <m:sub>
                          <m:r>
                            <a:rPr lang="ja-JP" altLang="en-US" sz="1600" i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ja-JP" altLang="en-US" sz="1600" i="0">
                          <a:latin typeface="Cambria Math"/>
                        </a:rPr>
                        <m:t>≈0.04</m:t>
                      </m:r>
                    </m:oMath>
                  </m:oMathPara>
                </a14:m>
                <a:endParaRPr lang="ja-JP" altLang="en-US" i="0" dirty="0">
                  <a:latin typeface="Times New Roman" pitchFamily="18"/>
                </a:endParaRPr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44" y="1760296"/>
                <a:ext cx="3438910" cy="383085"/>
              </a:xfrm>
              <a:prstGeom prst="rect">
                <a:avLst/>
              </a:prstGeom>
              <a:blipFill rotWithShape="1">
                <a:blip r:embed="rId8" cstate="print"/>
                <a:stretch>
                  <a:fillRect b="-47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テキスト ボックス 20"/>
          <p:cNvSpPr txBox="1"/>
          <p:nvPr/>
        </p:nvSpPr>
        <p:spPr>
          <a:xfrm>
            <a:off x="600528" y="1449387"/>
            <a:ext cx="477744" cy="353943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t" anchorCtr="0" compatLnSpc="0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hangingPunct="0">
              <a:lnSpc>
                <a:spcPct val="120000"/>
              </a:lnSpc>
              <a:buNone/>
            </a:pPr>
            <a:r>
              <a:rPr lang="sl-SI" sz="2000" kern="0">
                <a:solidFill>
                  <a:srgbClr val="008000"/>
                </a:solidFill>
                <a:latin typeface="Arial" pitchFamily="34"/>
                <a:ea typeface="Lucida Sans Unicode" pitchFamily="2"/>
                <a:cs typeface="Tahoma" pitchFamily="2"/>
              </a:rPr>
              <a:t>SM: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04120" y="2435021"/>
            <a:ext cx="3396459" cy="353943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t" anchorCtr="0" compatLnSpc="0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hangingPunct="0">
              <a:lnSpc>
                <a:spcPct val="120000"/>
              </a:lnSpc>
              <a:buNone/>
            </a:pPr>
            <a:r>
              <a:rPr lang="en-US" sz="2000" kern="0">
                <a:solidFill>
                  <a:srgbClr val="008000"/>
                </a:solidFill>
                <a:latin typeface="Arial" pitchFamily="34"/>
                <a:ea typeface="Lucida Sans Unicode" pitchFamily="2"/>
                <a:cs typeface="Tahoma" pitchFamily="2"/>
              </a:rPr>
              <a:t>Left-Right Symmetric Models: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>
                <a:spLocks noResize="1"/>
              </p:cNvSpPr>
              <p:nvPr/>
            </p:nvSpPr>
            <p:spPr>
              <a:xfrm>
                <a:off x="535871" y="2783161"/>
                <a:ext cx="2838709" cy="3830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0" tIns="0" rIns="0" bIns="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1600">
                          <a:latin typeface="Cambria Math"/>
                        </a:rPr>
                        <m:t>∣</m:t>
                      </m:r>
                      <m:sSubSup>
                        <m:sSubSupPr>
                          <m:ctrlPr>
                            <a:rPr lang="ja-JP" altLang="en-US" sz="16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ja-JP" altLang="en-US" sz="16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ja-JP" altLang="en-US" sz="1600" i="1">
                              <a:latin typeface="Cambria Math"/>
                            </a:rPr>
                            <m:t>𝐶𝑃</m:t>
                          </m:r>
                        </m:sub>
                        <m:sup>
                          <m:sSub>
                            <m:sSubPr>
                              <m:ctrlPr>
                                <a:rPr lang="ja-JP" alt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ja-JP" altLang="en-US" sz="1600" i="1"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ja-JP" altLang="en-US" sz="1600" i="1"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  <m:sSup>
                            <m:sSupPr>
                              <m:ctrlPr>
                                <a:rPr lang="ja-JP" altLang="en-US" sz="1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ja-JP" altLang="en-US" sz="1600" i="0">
                                  <a:latin typeface="Cambria Math"/>
                                </a:rPr>
                                <m:t>π</m:t>
                              </m:r>
                            </m:e>
                            <m:sup>
                              <m:r>
                                <a:rPr lang="ja-JP" altLang="en-US" sz="1600" i="0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ja-JP" altLang="en-US" sz="1600" i="0">
                              <a:latin typeface="Cambria Math"/>
                            </a:rPr>
                            <m:t>γ</m:t>
                          </m:r>
                        </m:sup>
                      </m:sSubSup>
                      <m:r>
                        <a:rPr lang="ja-JP" altLang="en-US" sz="1600" i="0">
                          <a:latin typeface="Cambria Math"/>
                        </a:rPr>
                        <m:t>∣≈0.67</m:t>
                      </m:r>
                      <m:r>
                        <m:rPr>
                          <m:sty m:val="p"/>
                        </m:rPr>
                        <a:rPr lang="ja-JP" altLang="en-US" sz="1600" i="0">
                          <a:latin typeface="Cambria Math"/>
                        </a:rPr>
                        <m:t>cos</m:t>
                      </m:r>
                      <m:r>
                        <a:rPr lang="ja-JP" altLang="en-US" sz="1600" i="0">
                          <a:latin typeface="Cambria Math"/>
                        </a:rPr>
                        <m:t>2</m:t>
                      </m:r>
                      <m:sSub>
                        <m:sSubPr>
                          <m:ctrlPr>
                            <a:rPr lang="ja-JP" alt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ja-JP" altLang="en-US" sz="1600" i="0">
                              <a:latin typeface="Cambria Math"/>
                            </a:rPr>
                            <m:t>Φ</m:t>
                          </m:r>
                        </m:e>
                        <m:sub>
                          <m:r>
                            <a:rPr lang="ja-JP" altLang="en-US" sz="1600" i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ja-JP" altLang="en-US" sz="1600" i="0">
                          <a:latin typeface="Cambria Math"/>
                        </a:rPr>
                        <m:t>≈0.5</m:t>
                      </m:r>
                    </m:oMath>
                  </m:oMathPara>
                </a14:m>
                <a:endParaRPr lang="ja-JP" altLang="en-US" i="0" dirty="0">
                  <a:latin typeface="Times New Roman" pitchFamily="18"/>
                </a:endParaRPr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71" y="2783161"/>
                <a:ext cx="2838709" cy="383085"/>
              </a:xfrm>
              <a:prstGeom prst="rect">
                <a:avLst/>
              </a:prstGeom>
              <a:blipFill rotWithShape="1">
                <a:blip r:embed="rId9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507" y="1626358"/>
            <a:ext cx="3438525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28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/>
          <p:nvPr/>
        </p:nvGrpSpPr>
        <p:grpSpPr>
          <a:xfrm>
            <a:off x="1688923" y="890842"/>
            <a:ext cx="2032126" cy="1493559"/>
            <a:chOff x="1861920" y="981988"/>
            <a:chExt cx="2240278" cy="1646372"/>
          </a:xfrm>
        </p:grpSpPr>
        <p:sp>
          <p:nvSpPr>
            <p:cNvPr id="3" name="Oval 25"/>
            <p:cNvSpPr/>
            <p:nvPr/>
          </p:nvSpPr>
          <p:spPr>
            <a:xfrm>
              <a:off x="2387160" y="1531080"/>
              <a:ext cx="1068120" cy="1067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28440">
              <a:solidFill>
                <a:srgbClr val="008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" name="Rectangle 26"/>
            <p:cNvSpPr/>
            <p:nvPr/>
          </p:nvSpPr>
          <p:spPr>
            <a:xfrm>
              <a:off x="2121120" y="2010960"/>
              <a:ext cx="1493640" cy="6174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5" name="Line 27"/>
            <p:cNvSpPr/>
            <p:nvPr/>
          </p:nvSpPr>
          <p:spPr>
            <a:xfrm>
              <a:off x="1906560" y="2010960"/>
              <a:ext cx="480600" cy="0"/>
            </a:xfrm>
            <a:prstGeom prst="line">
              <a:avLst/>
            </a:prstGeom>
            <a:noFill/>
            <a:ln w="28440">
              <a:solidFill>
                <a:srgbClr val="008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6" name="Line 28"/>
            <p:cNvSpPr/>
            <p:nvPr/>
          </p:nvSpPr>
          <p:spPr>
            <a:xfrm>
              <a:off x="3455279" y="2010960"/>
              <a:ext cx="479161" cy="0"/>
            </a:xfrm>
            <a:prstGeom prst="line">
              <a:avLst/>
            </a:prstGeom>
            <a:noFill/>
            <a:ln w="28440">
              <a:solidFill>
                <a:srgbClr val="008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7" name="Line 29"/>
            <p:cNvSpPr/>
            <p:nvPr/>
          </p:nvSpPr>
          <p:spPr>
            <a:xfrm>
              <a:off x="2387160" y="2010960"/>
              <a:ext cx="1121039" cy="0"/>
            </a:xfrm>
            <a:prstGeom prst="line">
              <a:avLst/>
            </a:prstGeom>
            <a:noFill/>
            <a:ln w="28440">
              <a:solidFill>
                <a:srgbClr val="008000"/>
              </a:solidFill>
              <a:custDash>
                <a:ds d="401266" sp="100000"/>
              </a:custDash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grpSp>
          <p:nvGrpSpPr>
            <p:cNvPr id="8" name="Group 30"/>
            <p:cNvGrpSpPr/>
            <p:nvPr/>
          </p:nvGrpSpPr>
          <p:grpSpPr>
            <a:xfrm>
              <a:off x="3003641" y="981988"/>
              <a:ext cx="475026" cy="513888"/>
              <a:chOff x="3003641" y="981988"/>
              <a:chExt cx="475026" cy="513888"/>
            </a:xfrm>
          </p:grpSpPr>
          <p:sp>
            <p:nvSpPr>
              <p:cNvPr id="9" name="Freeform 31"/>
              <p:cNvSpPr/>
              <p:nvPr/>
            </p:nvSpPr>
            <p:spPr>
              <a:xfrm rot="2319600">
                <a:off x="3291467" y="981988"/>
                <a:ext cx="187200" cy="1533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92"/>
                  <a:gd name="f7" fmla="val 192"/>
                  <a:gd name="f8" fmla="val 176"/>
                  <a:gd name="f9" fmla="val 284"/>
                  <a:gd name="f10" fmla="val 12"/>
                  <a:gd name="f11" fmla="val 24"/>
                  <a:gd name="f12" fmla="val 368"/>
                  <a:gd name="f13" fmla="val 48"/>
                  <a:gd name="f14" fmla="val 344"/>
                  <a:gd name="f15" fmla="val 72"/>
                  <a:gd name="f16" fmla="val 64"/>
                  <a:gd name="f17" fmla="val 120"/>
                  <a:gd name="f18" fmla="val 32"/>
                  <a:gd name="f19" fmla="val 144"/>
                  <a:gd name="f20" fmla="val 168"/>
                  <a:gd name="f21" fmla="val 88"/>
                  <a:gd name="f22" fmla="+- 0 0 0"/>
                  <a:gd name="f23" fmla="*/ f3 1 392"/>
                  <a:gd name="f24" fmla="*/ f4 1 192"/>
                  <a:gd name="f25" fmla="*/ f22 f0 1"/>
                  <a:gd name="f26" fmla="*/ 0 f23 1"/>
                  <a:gd name="f27" fmla="*/ 392 f23 1"/>
                  <a:gd name="f28" fmla="*/ 192 f24 1"/>
                  <a:gd name="f29" fmla="*/ 0 f24 1"/>
                  <a:gd name="f30" fmla="*/ 176 f23 1"/>
                  <a:gd name="f31" fmla="*/ f25 1 f2"/>
                  <a:gd name="f32" fmla="*/ 368 f23 1"/>
                  <a:gd name="f33" fmla="*/ 48 f24 1"/>
                  <a:gd name="f34" fmla="*/ 32 f23 1"/>
                  <a:gd name="f35" fmla="*/ 144 f24 1"/>
                  <a:gd name="f36" fmla="+- f31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6">
                    <a:pos x="f30" y="f29"/>
                  </a:cxn>
                  <a:cxn ang="f36">
                    <a:pos x="f32" y="f33"/>
                  </a:cxn>
                  <a:cxn ang="f36">
                    <a:pos x="f34" y="f35"/>
                  </a:cxn>
                  <a:cxn ang="f36">
                    <a:pos x="f30" y="f28"/>
                  </a:cxn>
                </a:cxnLst>
                <a:rect l="f26" t="f29" r="f27" b="f28"/>
                <a:pathLst>
                  <a:path w="392" h="192">
                    <a:moveTo>
                      <a:pt x="f8" y="f5"/>
                    </a:moveTo>
                    <a:cubicBezTo>
                      <a:pt x="f9" y="f10"/>
                      <a:pt x="f6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5" y="f20"/>
                      <a:pt x="f21" y="f2"/>
                      <a:pt x="f8" y="f7"/>
                    </a:cubicBezTo>
                  </a:path>
                </a:pathLst>
              </a:custGeom>
              <a:noFill/>
              <a:ln w="28440">
                <a:solidFill>
                  <a:srgbClr val="008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22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" name="Freeform 32"/>
              <p:cNvSpPr/>
              <p:nvPr/>
            </p:nvSpPr>
            <p:spPr>
              <a:xfrm rot="2319600">
                <a:off x="3195994" y="1102077"/>
                <a:ext cx="186840" cy="1537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92"/>
                  <a:gd name="f7" fmla="val 192"/>
                  <a:gd name="f8" fmla="val 176"/>
                  <a:gd name="f9" fmla="val 284"/>
                  <a:gd name="f10" fmla="val 12"/>
                  <a:gd name="f11" fmla="val 24"/>
                  <a:gd name="f12" fmla="val 368"/>
                  <a:gd name="f13" fmla="val 48"/>
                  <a:gd name="f14" fmla="val 344"/>
                  <a:gd name="f15" fmla="val 72"/>
                  <a:gd name="f16" fmla="val 64"/>
                  <a:gd name="f17" fmla="val 120"/>
                  <a:gd name="f18" fmla="val 32"/>
                  <a:gd name="f19" fmla="val 144"/>
                  <a:gd name="f20" fmla="val 168"/>
                  <a:gd name="f21" fmla="val 88"/>
                  <a:gd name="f22" fmla="+- 0 0 0"/>
                  <a:gd name="f23" fmla="*/ f3 1 392"/>
                  <a:gd name="f24" fmla="*/ f4 1 192"/>
                  <a:gd name="f25" fmla="*/ f22 f0 1"/>
                  <a:gd name="f26" fmla="*/ 0 f23 1"/>
                  <a:gd name="f27" fmla="*/ 392 f23 1"/>
                  <a:gd name="f28" fmla="*/ 192 f24 1"/>
                  <a:gd name="f29" fmla="*/ 0 f24 1"/>
                  <a:gd name="f30" fmla="*/ 176 f23 1"/>
                  <a:gd name="f31" fmla="*/ f25 1 f2"/>
                  <a:gd name="f32" fmla="*/ 368 f23 1"/>
                  <a:gd name="f33" fmla="*/ 48 f24 1"/>
                  <a:gd name="f34" fmla="*/ 32 f23 1"/>
                  <a:gd name="f35" fmla="*/ 144 f24 1"/>
                  <a:gd name="f36" fmla="+- f31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6">
                    <a:pos x="f30" y="f29"/>
                  </a:cxn>
                  <a:cxn ang="f36">
                    <a:pos x="f32" y="f33"/>
                  </a:cxn>
                  <a:cxn ang="f36">
                    <a:pos x="f34" y="f35"/>
                  </a:cxn>
                  <a:cxn ang="f36">
                    <a:pos x="f30" y="f28"/>
                  </a:cxn>
                </a:cxnLst>
                <a:rect l="f26" t="f29" r="f27" b="f28"/>
                <a:pathLst>
                  <a:path w="392" h="192">
                    <a:moveTo>
                      <a:pt x="f8" y="f5"/>
                    </a:moveTo>
                    <a:cubicBezTo>
                      <a:pt x="f9" y="f10"/>
                      <a:pt x="f6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5" y="f20"/>
                      <a:pt x="f21" y="f2"/>
                      <a:pt x="f8" y="f7"/>
                    </a:cubicBezTo>
                  </a:path>
                </a:pathLst>
              </a:custGeom>
              <a:noFill/>
              <a:ln w="28440">
                <a:solidFill>
                  <a:srgbClr val="008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22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" name="Freeform 33"/>
              <p:cNvSpPr/>
              <p:nvPr/>
            </p:nvSpPr>
            <p:spPr>
              <a:xfrm rot="2319600">
                <a:off x="3099987" y="1221996"/>
                <a:ext cx="186840" cy="1533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92"/>
                  <a:gd name="f7" fmla="val 192"/>
                  <a:gd name="f8" fmla="val 176"/>
                  <a:gd name="f9" fmla="val 284"/>
                  <a:gd name="f10" fmla="val 12"/>
                  <a:gd name="f11" fmla="val 24"/>
                  <a:gd name="f12" fmla="val 368"/>
                  <a:gd name="f13" fmla="val 48"/>
                  <a:gd name="f14" fmla="val 344"/>
                  <a:gd name="f15" fmla="val 72"/>
                  <a:gd name="f16" fmla="val 64"/>
                  <a:gd name="f17" fmla="val 120"/>
                  <a:gd name="f18" fmla="val 32"/>
                  <a:gd name="f19" fmla="val 144"/>
                  <a:gd name="f20" fmla="val 168"/>
                  <a:gd name="f21" fmla="val 88"/>
                  <a:gd name="f22" fmla="+- 0 0 0"/>
                  <a:gd name="f23" fmla="*/ f3 1 392"/>
                  <a:gd name="f24" fmla="*/ f4 1 192"/>
                  <a:gd name="f25" fmla="*/ f22 f0 1"/>
                  <a:gd name="f26" fmla="*/ 0 f23 1"/>
                  <a:gd name="f27" fmla="*/ 392 f23 1"/>
                  <a:gd name="f28" fmla="*/ 192 f24 1"/>
                  <a:gd name="f29" fmla="*/ 0 f24 1"/>
                  <a:gd name="f30" fmla="*/ 176 f23 1"/>
                  <a:gd name="f31" fmla="*/ f25 1 f2"/>
                  <a:gd name="f32" fmla="*/ 368 f23 1"/>
                  <a:gd name="f33" fmla="*/ 48 f24 1"/>
                  <a:gd name="f34" fmla="*/ 32 f23 1"/>
                  <a:gd name="f35" fmla="*/ 144 f24 1"/>
                  <a:gd name="f36" fmla="+- f31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6">
                    <a:pos x="f30" y="f29"/>
                  </a:cxn>
                  <a:cxn ang="f36">
                    <a:pos x="f32" y="f33"/>
                  </a:cxn>
                  <a:cxn ang="f36">
                    <a:pos x="f34" y="f35"/>
                  </a:cxn>
                  <a:cxn ang="f36">
                    <a:pos x="f30" y="f28"/>
                  </a:cxn>
                </a:cxnLst>
                <a:rect l="f26" t="f29" r="f27" b="f28"/>
                <a:pathLst>
                  <a:path w="392" h="192">
                    <a:moveTo>
                      <a:pt x="f8" y="f5"/>
                    </a:moveTo>
                    <a:cubicBezTo>
                      <a:pt x="f9" y="f10"/>
                      <a:pt x="f6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5" y="f20"/>
                      <a:pt x="f21" y="f2"/>
                      <a:pt x="f8" y="f7"/>
                    </a:cubicBezTo>
                  </a:path>
                </a:pathLst>
              </a:custGeom>
              <a:noFill/>
              <a:ln w="28440">
                <a:solidFill>
                  <a:srgbClr val="008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22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" name="Freeform 34"/>
              <p:cNvSpPr/>
              <p:nvPr/>
            </p:nvSpPr>
            <p:spPr>
              <a:xfrm rot="2319600">
                <a:off x="3003641" y="1341796"/>
                <a:ext cx="186840" cy="1540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92"/>
                  <a:gd name="f7" fmla="val 192"/>
                  <a:gd name="f8" fmla="val 176"/>
                  <a:gd name="f9" fmla="val 284"/>
                  <a:gd name="f10" fmla="val 12"/>
                  <a:gd name="f11" fmla="val 24"/>
                  <a:gd name="f12" fmla="val 368"/>
                  <a:gd name="f13" fmla="val 48"/>
                  <a:gd name="f14" fmla="val 344"/>
                  <a:gd name="f15" fmla="val 72"/>
                  <a:gd name="f16" fmla="val 64"/>
                  <a:gd name="f17" fmla="val 120"/>
                  <a:gd name="f18" fmla="val 32"/>
                  <a:gd name="f19" fmla="val 144"/>
                  <a:gd name="f20" fmla="val 168"/>
                  <a:gd name="f21" fmla="val 88"/>
                  <a:gd name="f22" fmla="+- 0 0 0"/>
                  <a:gd name="f23" fmla="*/ f3 1 392"/>
                  <a:gd name="f24" fmla="*/ f4 1 192"/>
                  <a:gd name="f25" fmla="*/ f22 f0 1"/>
                  <a:gd name="f26" fmla="*/ 0 f23 1"/>
                  <a:gd name="f27" fmla="*/ 392 f23 1"/>
                  <a:gd name="f28" fmla="*/ 192 f24 1"/>
                  <a:gd name="f29" fmla="*/ 0 f24 1"/>
                  <a:gd name="f30" fmla="*/ 176 f23 1"/>
                  <a:gd name="f31" fmla="*/ f25 1 f2"/>
                  <a:gd name="f32" fmla="*/ 368 f23 1"/>
                  <a:gd name="f33" fmla="*/ 48 f24 1"/>
                  <a:gd name="f34" fmla="*/ 32 f23 1"/>
                  <a:gd name="f35" fmla="*/ 144 f24 1"/>
                  <a:gd name="f36" fmla="+- f31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6">
                    <a:pos x="f30" y="f29"/>
                  </a:cxn>
                  <a:cxn ang="f36">
                    <a:pos x="f32" y="f33"/>
                  </a:cxn>
                  <a:cxn ang="f36">
                    <a:pos x="f34" y="f35"/>
                  </a:cxn>
                  <a:cxn ang="f36">
                    <a:pos x="f30" y="f28"/>
                  </a:cxn>
                </a:cxnLst>
                <a:rect l="f26" t="f29" r="f27" b="f28"/>
                <a:pathLst>
                  <a:path w="392" h="192">
                    <a:moveTo>
                      <a:pt x="f8" y="f5"/>
                    </a:moveTo>
                    <a:cubicBezTo>
                      <a:pt x="f9" y="f10"/>
                      <a:pt x="f6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5" y="f20"/>
                      <a:pt x="f21" y="f2"/>
                      <a:pt x="f8" y="f7"/>
                    </a:cubicBezTo>
                  </a:path>
                </a:pathLst>
              </a:custGeom>
              <a:noFill/>
              <a:ln w="28440">
                <a:solidFill>
                  <a:srgbClr val="008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22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</p:grpSp>
        <p:graphicFrame>
          <p:nvGraphicFramePr>
            <p:cNvPr id="1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87777673"/>
                </p:ext>
              </p:extLst>
            </p:nvPr>
          </p:nvGraphicFramePr>
          <p:xfrm>
            <a:off x="1861920" y="1785600"/>
            <a:ext cx="243000" cy="2660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99" r:id="rId4" imgW="4064000" imgH="4470400" progId="">
                    <p:embed/>
                  </p:oleObj>
                </mc:Choice>
                <mc:Fallback>
                  <p:oleObj r:id="rId4" imgW="4064000" imgH="4470400" progId="">
                    <p:embed/>
                    <p:pic>
                      <p:nvPicPr>
                        <p:cNvPr id="0" name="Picture 2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1920" y="1785600"/>
                          <a:ext cx="243000" cy="2660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2395229"/>
                </p:ext>
              </p:extLst>
            </p:nvPr>
          </p:nvGraphicFramePr>
          <p:xfrm>
            <a:off x="3646079" y="1719000"/>
            <a:ext cx="456119" cy="291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0" r:id="rId6" imgW="10160000" imgH="6502400" progId="">
                    <p:embed/>
                  </p:oleObj>
                </mc:Choice>
                <mc:Fallback>
                  <p:oleObj r:id="rId6" imgW="10160000" imgH="6502400" progId="">
                    <p:embed/>
                    <p:pic>
                      <p:nvPicPr>
                        <p:cNvPr id="0" name="Picture 2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6079" y="1719000"/>
                          <a:ext cx="456119" cy="291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589778"/>
                </p:ext>
              </p:extLst>
            </p:nvPr>
          </p:nvGraphicFramePr>
          <p:xfrm>
            <a:off x="3478320" y="997919"/>
            <a:ext cx="186840" cy="243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1" r:id="rId8" imgW="4064000" imgH="5283200" progId="">
                    <p:embed/>
                  </p:oleObj>
                </mc:Choice>
                <mc:Fallback>
                  <p:oleObj r:id="rId8" imgW="4064000" imgH="5283200" progId="">
                    <p:embed/>
                    <p:pic>
                      <p:nvPicPr>
                        <p:cNvPr id="0" name="Picture 2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8320" y="997919"/>
                          <a:ext cx="186840" cy="243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3346848"/>
                </p:ext>
              </p:extLst>
            </p:nvPr>
          </p:nvGraphicFramePr>
          <p:xfrm>
            <a:off x="2504520" y="1739880"/>
            <a:ext cx="234720" cy="3290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2" r:id="rId10" imgW="4064000" imgH="5689600" progId="">
                    <p:embed/>
                  </p:oleObj>
                </mc:Choice>
                <mc:Fallback>
                  <p:oleObj r:id="rId10" imgW="4064000" imgH="5689600" progId="">
                    <p:embed/>
                    <p:pic>
                      <p:nvPicPr>
                        <p:cNvPr id="0" name="Picture 2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04520" y="1739880"/>
                          <a:ext cx="234720" cy="3290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6590972"/>
                </p:ext>
              </p:extLst>
            </p:nvPr>
          </p:nvGraphicFramePr>
          <p:xfrm>
            <a:off x="2321640" y="1365120"/>
            <a:ext cx="263880" cy="317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3" r:id="rId12" imgW="6096000" imgH="7315200" progId="">
                    <p:embed/>
                  </p:oleObj>
                </mc:Choice>
                <mc:Fallback>
                  <p:oleObj r:id="rId12" imgW="6096000" imgH="7315200" progId="">
                    <p:embed/>
                    <p:pic>
                      <p:nvPicPr>
                        <p:cNvPr id="0" name="Picture 2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1640" y="1365120"/>
                          <a:ext cx="263880" cy="3175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5173422"/>
                </p:ext>
              </p:extLst>
            </p:nvPr>
          </p:nvGraphicFramePr>
          <p:xfrm>
            <a:off x="2953080" y="1770840"/>
            <a:ext cx="446039" cy="27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4" r:id="rId14" imgW="10566400" imgH="6502400" progId="">
                    <p:embed/>
                  </p:oleObj>
                </mc:Choice>
                <mc:Fallback>
                  <p:oleObj r:id="rId14" imgW="10566400" imgH="6502400" progId="">
                    <p:embed/>
                    <p:pic>
                      <p:nvPicPr>
                        <p:cNvPr id="0" name="Picture 2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3080" y="1770840"/>
                          <a:ext cx="446039" cy="271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Line 41"/>
            <p:cNvSpPr/>
            <p:nvPr/>
          </p:nvSpPr>
          <p:spPr>
            <a:xfrm>
              <a:off x="2811960" y="1942919"/>
              <a:ext cx="146519" cy="146881"/>
            </a:xfrm>
            <a:prstGeom prst="line">
              <a:avLst/>
            </a:prstGeom>
            <a:noFill/>
            <a:ln w="28440">
              <a:solidFill>
                <a:srgbClr val="008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20" name="Line 42"/>
            <p:cNvSpPr/>
            <p:nvPr/>
          </p:nvSpPr>
          <p:spPr>
            <a:xfrm flipH="1">
              <a:off x="2805840" y="1937160"/>
              <a:ext cx="146519" cy="146880"/>
            </a:xfrm>
            <a:prstGeom prst="line">
              <a:avLst/>
            </a:prstGeom>
            <a:noFill/>
            <a:ln w="28440">
              <a:solidFill>
                <a:srgbClr val="008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graphicFrame>
          <p:nvGraphicFramePr>
            <p:cNvPr id="21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99829851"/>
                </p:ext>
              </p:extLst>
            </p:nvPr>
          </p:nvGraphicFramePr>
          <p:xfrm>
            <a:off x="2476800" y="2101320"/>
            <a:ext cx="1000080" cy="434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5" r:id="rId16" imgW="18694400" imgH="8128000" progId="">
                    <p:embed/>
                  </p:oleObj>
                </mc:Choice>
                <mc:Fallback>
                  <p:oleObj r:id="rId16" imgW="18694400" imgH="8128000" progId="">
                    <p:embed/>
                    <p:pic>
                      <p:nvPicPr>
                        <p:cNvPr id="0" name="Picture 26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76800" y="2101320"/>
                          <a:ext cx="1000080" cy="434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Rectangle 3"/>
          <p:cNvSpPr/>
          <p:nvPr/>
        </p:nvSpPr>
        <p:spPr>
          <a:xfrm>
            <a:off x="176991" y="1056177"/>
            <a:ext cx="1065210" cy="57903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/>
          <a:lstStyle/>
          <a:p>
            <a:pPr marL="310881" indent="-310881" hangingPunct="0">
              <a:spcBef>
                <a:spcPts val="542"/>
              </a:spcBef>
            </a:pPr>
            <a:r>
              <a:rPr lang="en-US" sz="2900">
                <a:solidFill>
                  <a:srgbClr val="3333CC"/>
                </a:solidFill>
                <a:latin typeface="Symbol" pitchFamily="18"/>
                <a:ea typeface="ＭＳ Ｐゴシック" pitchFamily="2"/>
                <a:cs typeface="ＭＳ Ｐゴシック" pitchFamily="2"/>
              </a:rPr>
              <a:t></a:t>
            </a:r>
            <a:r>
              <a:rPr lang="en-US" sz="2900">
                <a:solidFill>
                  <a:srgbClr val="3333CC"/>
                </a:solidFill>
                <a:latin typeface="Wingdings" pitchFamily="18"/>
                <a:ea typeface="ＭＳ Ｐゴシック" pitchFamily="2"/>
                <a:cs typeface="ＭＳ Ｐゴシック" pitchFamily="2"/>
              </a:rPr>
              <a:t></a:t>
            </a:r>
            <a:r>
              <a:rPr lang="en-US" sz="2900">
                <a:solidFill>
                  <a:srgbClr val="3333CC"/>
                </a:solidFill>
                <a:latin typeface="Arial" pitchFamily="34"/>
                <a:ea typeface="Arial" pitchFamily="34"/>
                <a:cs typeface="Arial" pitchFamily="34"/>
              </a:rPr>
              <a:t>ℓ</a:t>
            </a:r>
            <a:r>
              <a:rPr lang="en-US" sz="2900">
                <a:solidFill>
                  <a:srgbClr val="3333CC"/>
                </a:solidFill>
                <a:latin typeface="Symbol" pitchFamily="18"/>
                <a:ea typeface="ＭＳ Ｐゴシック" pitchFamily="2"/>
                <a:cs typeface="ＭＳ Ｐゴシック" pitchFamily="2"/>
              </a:rPr>
              <a:t></a:t>
            </a:r>
          </a:p>
          <a:p>
            <a:pPr hangingPunct="0">
              <a:spcBef>
                <a:spcPts val="542"/>
              </a:spcBef>
            </a:pPr>
            <a:endParaRPr lang="en-US" sz="2200">
              <a:latin typeface="Comic Sans MS" pitchFamily="66"/>
              <a:ea typeface="ＭＳ Ｐゴシック" pitchFamily="2"/>
              <a:cs typeface="ＭＳ Ｐゴシック" pitchFamily="2"/>
            </a:endParaRPr>
          </a:p>
          <a:p>
            <a:pPr hangingPunct="0">
              <a:spcBef>
                <a:spcPts val="542"/>
              </a:spcBef>
            </a:pPr>
            <a:endParaRPr lang="en-US" sz="2200">
              <a:latin typeface="Comic Sans MS" pitchFamily="66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3" name="Rectangle 46"/>
          <p:cNvSpPr/>
          <p:nvPr/>
        </p:nvSpPr>
        <p:spPr>
          <a:xfrm>
            <a:off x="4277167" y="416396"/>
            <a:ext cx="1557323" cy="55127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/>
          <a:lstStyle/>
          <a:p>
            <a:pPr>
              <a:spcBef>
                <a:spcPts val="453"/>
              </a:spcBef>
            </a:pPr>
            <a:r>
              <a:rPr lang="en-US" sz="2900" dirty="0">
                <a:solidFill>
                  <a:srgbClr val="3333CC"/>
                </a:solidFill>
                <a:latin typeface="Symbol" pitchFamily="18"/>
                <a:ea typeface="ＭＳ Ｐゴシック" pitchFamily="2"/>
                <a:cs typeface="ＭＳ Ｐゴシック" pitchFamily="2"/>
              </a:rPr>
              <a:t></a:t>
            </a:r>
            <a:r>
              <a:rPr lang="en-US" sz="2900" dirty="0">
                <a:solidFill>
                  <a:srgbClr val="3333CC"/>
                </a:solidFill>
                <a:latin typeface="Wingdings" pitchFamily="18"/>
                <a:ea typeface="ＭＳ Ｐゴシック" pitchFamily="2"/>
                <a:cs typeface="ＭＳ Ｐゴシック" pitchFamily="2"/>
              </a:rPr>
              <a:t></a:t>
            </a:r>
            <a:r>
              <a:rPr lang="en-US" sz="2900" dirty="0">
                <a:solidFill>
                  <a:srgbClr val="3333CC"/>
                </a:solidFill>
                <a:latin typeface="Arial" pitchFamily="34"/>
                <a:ea typeface="ＭＳ Ｐゴシック" pitchFamily="2"/>
                <a:cs typeface="ＭＳ Ｐゴシック" pitchFamily="2"/>
              </a:rPr>
              <a:t>3</a:t>
            </a:r>
            <a:r>
              <a:rPr lang="en-US" sz="2900" dirty="0">
                <a:solidFill>
                  <a:srgbClr val="3333CC"/>
                </a:solidFill>
                <a:latin typeface="Arial" pitchFamily="34"/>
                <a:ea typeface="Arial" pitchFamily="34"/>
                <a:cs typeface="Arial" pitchFamily="34"/>
              </a:rPr>
              <a:t>ℓ</a:t>
            </a:r>
            <a:r>
              <a:rPr lang="en-US" sz="2900" dirty="0">
                <a:solidFill>
                  <a:srgbClr val="3333CC"/>
                </a:solidFill>
                <a:latin typeface="Arial" pitchFamily="34"/>
                <a:ea typeface="ＭＳ Ｐゴシック" pitchFamily="2"/>
                <a:cs typeface="ＭＳ Ｐゴシック" pitchFamily="2"/>
              </a:rPr>
              <a:t>,</a:t>
            </a:r>
            <a:r>
              <a:rPr lang="en-US" sz="2900" dirty="0">
                <a:solidFill>
                  <a:srgbClr val="3333CC"/>
                </a:solidFill>
                <a:latin typeface="Arial" pitchFamily="34"/>
                <a:ea typeface="Arial" pitchFamily="34"/>
                <a:cs typeface="Arial" pitchFamily="34"/>
              </a:rPr>
              <a:t>ℓ</a:t>
            </a:r>
            <a:r>
              <a:rPr lang="en-US" sz="2900" dirty="0">
                <a:solidFill>
                  <a:srgbClr val="3333CC"/>
                </a:solidFill>
                <a:latin typeface="Symbol" pitchFamily="18"/>
                <a:ea typeface="ＭＳ Ｐゴシック" pitchFamily="2"/>
                <a:cs typeface="ＭＳ Ｐゴシック" pitchFamily="2"/>
              </a:rPr>
              <a:t></a:t>
            </a:r>
          </a:p>
          <a:p>
            <a:pPr>
              <a:spcBef>
                <a:spcPts val="453"/>
              </a:spcBef>
            </a:pPr>
            <a:endParaRPr lang="en-US" dirty="0">
              <a:latin typeface="Arial" pitchFamily="34"/>
              <a:ea typeface="ＭＳ Ｐゴシック" pitchFamily="2"/>
              <a:cs typeface="ＭＳ Ｐゴシック" pitchFamily="2"/>
            </a:endParaRPr>
          </a:p>
          <a:p>
            <a:pPr marL="0" lvl="1">
              <a:spcBef>
                <a:spcPts val="453"/>
              </a:spcBef>
            </a:pPr>
            <a:endParaRPr lang="en-US" dirty="0">
              <a:solidFill>
                <a:srgbClr val="000000"/>
              </a:solidFill>
              <a:latin typeface="Arial" pitchFamily="34"/>
              <a:ea typeface="ＭＳ Ｐゴシック" pitchFamily="2"/>
              <a:cs typeface="ＭＳ Ｐゴシック" pitchFamily="2"/>
            </a:endParaRPr>
          </a:p>
          <a:p>
            <a:pPr>
              <a:spcBef>
                <a:spcPts val="542"/>
              </a:spcBef>
            </a:pPr>
            <a:endParaRPr lang="en-US" sz="2200" dirty="0">
              <a:latin typeface="Comic Sans MS" pitchFamily="66"/>
              <a:ea typeface="ＭＳ Ｐゴシック" pitchFamily="2"/>
              <a:cs typeface="ＭＳ Ｐゴシック" pitchFamily="2"/>
            </a:endParaRPr>
          </a:p>
          <a:p>
            <a:pPr>
              <a:spcBef>
                <a:spcPts val="542"/>
              </a:spcBef>
            </a:pPr>
            <a:endParaRPr lang="en-US" sz="2200" dirty="0">
              <a:latin typeface="Comic Sans MS" pitchFamily="66"/>
              <a:ea typeface="ＭＳ Ｐゴシック" pitchFamily="2"/>
              <a:cs typeface="ＭＳ Ｐゴシック" pitchFamily="2"/>
            </a:endParaRPr>
          </a:p>
          <a:p>
            <a:pPr marL="0" lvl="1">
              <a:spcBef>
                <a:spcPts val="542"/>
              </a:spcBef>
            </a:pPr>
            <a:endParaRPr lang="en-US" sz="2200" dirty="0">
              <a:solidFill>
                <a:srgbClr val="000000"/>
              </a:solidFill>
              <a:latin typeface="Comic Sans MS" pitchFamily="66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36" name="Text Box 28"/>
          <p:cNvSpPr/>
          <p:nvPr/>
        </p:nvSpPr>
        <p:spPr>
          <a:xfrm>
            <a:off x="119191" y="3942866"/>
            <a:ext cx="4584452" cy="23092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66"/>
          </a:solidFill>
          <a:ln>
            <a:noFill/>
            <a:prstDash val="solid"/>
          </a:ln>
        </p:spPr>
        <p:txBody>
          <a:bodyPr vert="horz" wrap="square" lIns="67271" tIns="8164" rIns="67271" bIns="8164" anchor="t" anchorCtr="0" compatLnSpc="0"/>
          <a:lstStyle/>
          <a:p>
            <a:pPr algn="just" hangingPunct="0">
              <a:lnSpc>
                <a:spcPct val="120000"/>
              </a:lnSpc>
            </a:pP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          model</a:t>
            </a:r>
            <a:r>
              <a:rPr lang="ja-JP" altLang="en-US">
                <a:latin typeface="Tahoma" pitchFamily="34"/>
                <a:ea typeface="ＭＳ Ｐゴシック" pitchFamily="2"/>
                <a:cs typeface="ＭＳ Ｐゴシック" pitchFamily="2"/>
              </a:rPr>
              <a:t>　 </a:t>
            </a: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       Br(</a:t>
            </a:r>
            <a:r>
              <a:rPr lang="en-US">
                <a:latin typeface="Symbol" pitchFamily="18"/>
                <a:ea typeface="ＭＳ Ｐゴシック" pitchFamily="2"/>
                <a:cs typeface="ＭＳ Ｐゴシック" pitchFamily="2"/>
              </a:rPr>
              <a:t></a:t>
            </a: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→</a:t>
            </a:r>
            <a:r>
              <a:rPr lang="en-US">
                <a:latin typeface="Symbol" pitchFamily="18"/>
                <a:ea typeface="ＭＳ Ｐゴシック" pitchFamily="2"/>
                <a:cs typeface="ＭＳ Ｐゴシック" pitchFamily="2"/>
              </a:rPr>
              <a:t></a:t>
            </a: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)     Br(</a:t>
            </a:r>
            <a:r>
              <a:rPr lang="en-US">
                <a:latin typeface="Symbol" pitchFamily="18"/>
                <a:ea typeface="ＭＳ Ｐゴシック" pitchFamily="2"/>
                <a:cs typeface="ＭＳ Ｐゴシック" pitchFamily="2"/>
              </a:rPr>
              <a:t></a:t>
            </a: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→</a:t>
            </a:r>
            <a:r>
              <a:rPr lang="en-US">
                <a:latin typeface="Tahoma" pitchFamily="34"/>
                <a:ea typeface="Tahoma" pitchFamily="34"/>
                <a:cs typeface="Tahoma" pitchFamily="34"/>
              </a:rPr>
              <a:t>ℓℓℓ</a:t>
            </a: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 )</a:t>
            </a:r>
          </a:p>
          <a:p>
            <a:pPr algn="just" hangingPunct="0">
              <a:lnSpc>
                <a:spcPct val="120000"/>
              </a:lnSpc>
              <a:tabLst>
                <a:tab pos="0" algn="l"/>
                <a:tab pos="1557999" algn="l"/>
                <a:tab pos="2329651" algn="l"/>
                <a:tab pos="2488356" algn="l"/>
                <a:tab pos="3317809" algn="l"/>
                <a:tab pos="4147261" algn="l"/>
                <a:tab pos="4976713" algn="l"/>
                <a:tab pos="5806165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mSUGRA+seesaw</a:t>
            </a:r>
            <a:r>
              <a:rPr lang="ja-JP" altLang="en-US">
                <a:latin typeface="Tahoma" pitchFamily="34"/>
                <a:ea typeface="ＭＳ Ｐゴシック" pitchFamily="2"/>
                <a:cs typeface="ＭＳ Ｐゴシック" pitchFamily="2"/>
              </a:rPr>
              <a:t>　</a:t>
            </a: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	10</a:t>
            </a:r>
            <a:r>
              <a:rPr lang="en-US" baseline="30000">
                <a:latin typeface="Tahoma" pitchFamily="34"/>
                <a:ea typeface="ＭＳ Ｐゴシック" pitchFamily="2"/>
                <a:cs typeface="ＭＳ Ｐゴシック" pitchFamily="2"/>
              </a:rPr>
              <a:t>-7	       </a:t>
            </a: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10</a:t>
            </a:r>
            <a:r>
              <a:rPr lang="en-US" baseline="30000">
                <a:latin typeface="Tahoma" pitchFamily="34"/>
                <a:ea typeface="ＭＳ Ｐゴシック" pitchFamily="2"/>
                <a:cs typeface="ＭＳ Ｐゴシック" pitchFamily="2"/>
              </a:rPr>
              <a:t>-9</a:t>
            </a:r>
          </a:p>
          <a:p>
            <a:pPr algn="just" hangingPunct="0">
              <a:lnSpc>
                <a:spcPct val="120000"/>
              </a:lnSpc>
              <a:tabLst>
                <a:tab pos="0" algn="l"/>
                <a:tab pos="1557999" algn="l"/>
                <a:tab pos="2329651" algn="l"/>
                <a:tab pos="2488356" algn="l"/>
                <a:tab pos="3317809" algn="l"/>
                <a:tab pos="4147261" algn="l"/>
                <a:tab pos="4976713" algn="l"/>
                <a:tab pos="5806165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SUSY+SO(10)</a:t>
            </a:r>
            <a:r>
              <a:rPr lang="ja-JP" altLang="en-US">
                <a:latin typeface="Tahoma" pitchFamily="34"/>
                <a:ea typeface="ＭＳ Ｐゴシック" pitchFamily="2"/>
                <a:cs typeface="ＭＳ Ｐゴシック" pitchFamily="2"/>
              </a:rPr>
              <a:t>　　　　 </a:t>
            </a: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 10</a:t>
            </a:r>
            <a:r>
              <a:rPr lang="en-US" baseline="30000">
                <a:latin typeface="Tahoma" pitchFamily="34"/>
                <a:ea typeface="ＭＳ Ｐゴシック" pitchFamily="2"/>
                <a:cs typeface="ＭＳ Ｐゴシック" pitchFamily="2"/>
              </a:rPr>
              <a:t>-8	       </a:t>
            </a: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10</a:t>
            </a:r>
            <a:r>
              <a:rPr lang="en-US" baseline="30000">
                <a:latin typeface="Tahoma" pitchFamily="34"/>
                <a:ea typeface="ＭＳ Ｐゴシック" pitchFamily="2"/>
                <a:cs typeface="ＭＳ Ｐゴシック" pitchFamily="2"/>
              </a:rPr>
              <a:t>-10</a:t>
            </a:r>
          </a:p>
          <a:p>
            <a:pPr algn="just" hangingPunct="0">
              <a:lnSpc>
                <a:spcPct val="120000"/>
              </a:lnSpc>
              <a:tabLst>
                <a:tab pos="0" algn="l"/>
                <a:tab pos="1557999" algn="l"/>
                <a:tab pos="2329651" algn="l"/>
                <a:tab pos="2488356" algn="l"/>
                <a:tab pos="3317809" algn="l"/>
                <a:tab pos="4147261" algn="l"/>
                <a:tab pos="4976713" algn="l"/>
                <a:tab pos="5806165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SM+seesaw</a:t>
            </a:r>
            <a:r>
              <a:rPr lang="ja-JP" altLang="en-US">
                <a:latin typeface="Tahoma" pitchFamily="34"/>
                <a:ea typeface="ＭＳ Ｐゴシック" pitchFamily="2"/>
                <a:cs typeface="ＭＳ Ｐゴシック" pitchFamily="2"/>
              </a:rPr>
              <a:t>　　　　</a:t>
            </a: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	10</a:t>
            </a:r>
            <a:r>
              <a:rPr lang="en-US" baseline="30000">
                <a:latin typeface="Tahoma" pitchFamily="34"/>
                <a:ea typeface="ＭＳ Ｐゴシック" pitchFamily="2"/>
                <a:cs typeface="ＭＳ Ｐゴシック" pitchFamily="2"/>
              </a:rPr>
              <a:t>-9	       </a:t>
            </a: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10</a:t>
            </a:r>
            <a:r>
              <a:rPr lang="en-US" baseline="30000">
                <a:latin typeface="Tahoma" pitchFamily="34"/>
                <a:ea typeface="ＭＳ Ｐゴシック" pitchFamily="2"/>
                <a:cs typeface="ＭＳ Ｐゴシック" pitchFamily="2"/>
              </a:rPr>
              <a:t>-10</a:t>
            </a:r>
          </a:p>
          <a:p>
            <a:pPr algn="just" hangingPunct="0">
              <a:lnSpc>
                <a:spcPct val="120000"/>
              </a:lnSpc>
              <a:tabLst>
                <a:tab pos="0" algn="l"/>
                <a:tab pos="1557999" algn="l"/>
                <a:tab pos="2329651" algn="l"/>
                <a:tab pos="2488356" algn="l"/>
                <a:tab pos="3317809" algn="l"/>
                <a:tab pos="4147261" algn="l"/>
                <a:tab pos="4976713" algn="l"/>
                <a:tab pos="5806165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Non-Universal Z’</a:t>
            </a:r>
            <a:r>
              <a:rPr lang="ja-JP" altLang="en-US">
                <a:latin typeface="Tahoma" pitchFamily="34"/>
                <a:ea typeface="ＭＳ Ｐゴシック" pitchFamily="2"/>
                <a:cs typeface="ＭＳ Ｐゴシック" pitchFamily="2"/>
              </a:rPr>
              <a:t>　</a:t>
            </a: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	10</a:t>
            </a:r>
            <a:r>
              <a:rPr lang="en-US" baseline="30000">
                <a:latin typeface="Tahoma" pitchFamily="34"/>
                <a:ea typeface="ＭＳ Ｐゴシック" pitchFamily="2"/>
                <a:cs typeface="ＭＳ Ｐゴシック" pitchFamily="2"/>
              </a:rPr>
              <a:t>-9	       </a:t>
            </a: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10</a:t>
            </a:r>
            <a:r>
              <a:rPr lang="en-US" baseline="30000">
                <a:latin typeface="Tahoma" pitchFamily="34"/>
                <a:ea typeface="ＭＳ Ｐゴシック" pitchFamily="2"/>
                <a:cs typeface="ＭＳ Ｐゴシック" pitchFamily="2"/>
              </a:rPr>
              <a:t>-8</a:t>
            </a:r>
          </a:p>
          <a:p>
            <a:pPr algn="just" hangingPunct="0">
              <a:lnSpc>
                <a:spcPct val="120000"/>
              </a:lnSpc>
              <a:tabLst>
                <a:tab pos="0" algn="l"/>
                <a:tab pos="1557999" algn="l"/>
                <a:tab pos="2329651" algn="l"/>
                <a:tab pos="2488356" algn="l"/>
                <a:tab pos="3317809" algn="l"/>
                <a:tab pos="4147261" algn="l"/>
                <a:tab pos="4976713" algn="l"/>
                <a:tab pos="5806165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SUSY+Higgs</a:t>
            </a:r>
            <a:r>
              <a:rPr lang="ja-JP" altLang="en-US">
                <a:latin typeface="Tahoma" pitchFamily="34"/>
                <a:ea typeface="ＭＳ Ｐゴシック" pitchFamily="2"/>
                <a:cs typeface="ＭＳ Ｐゴシック" pitchFamily="2"/>
              </a:rPr>
              <a:t>　　　　</a:t>
            </a: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	10</a:t>
            </a:r>
            <a:r>
              <a:rPr lang="en-US" baseline="30000">
                <a:latin typeface="Tahoma" pitchFamily="34"/>
                <a:ea typeface="ＭＳ Ｐゴシック" pitchFamily="2"/>
                <a:cs typeface="ＭＳ Ｐゴシック" pitchFamily="2"/>
              </a:rPr>
              <a:t>-10	       </a:t>
            </a:r>
            <a:r>
              <a:rPr lang="en-US">
                <a:latin typeface="Tahoma" pitchFamily="34"/>
                <a:ea typeface="ＭＳ Ｐゴシック" pitchFamily="2"/>
                <a:cs typeface="ＭＳ Ｐゴシック" pitchFamily="2"/>
              </a:rPr>
              <a:t>10</a:t>
            </a:r>
            <a:r>
              <a:rPr lang="en-US" baseline="30000">
                <a:latin typeface="Tahoma" pitchFamily="34"/>
                <a:ea typeface="ＭＳ Ｐゴシック" pitchFamily="2"/>
                <a:cs typeface="ＭＳ Ｐゴシック" pitchFamily="2"/>
              </a:rPr>
              <a:t>-7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058354" y="135859"/>
            <a:ext cx="3064682" cy="393185"/>
          </a:xfrm>
          <a:prstGeom prst="rect">
            <a:avLst/>
          </a:prstGeom>
          <a:solidFill>
            <a:srgbClr val="FFFF99"/>
          </a:solidFill>
          <a:ln w="72000">
            <a:solidFill>
              <a:srgbClr val="0000FF"/>
            </a:solidFill>
            <a:prstDash val="solid"/>
            <a:round/>
          </a:ln>
        </p:spPr>
        <p:txBody>
          <a:bodyPr vert="horz" wrap="square" lIns="65311" tIns="0" rIns="65311" bIns="0" anchor="t" anchorCtr="0" compatLnSpc="0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en-US" sz="2200" b="1" kern="0">
                <a:solidFill>
                  <a:srgbClr val="0000FF"/>
                </a:solidFill>
                <a:latin typeface="Comic Sans MS" pitchFamily="66"/>
                <a:ea typeface="Lucida Sans Unicode" pitchFamily="2"/>
                <a:cs typeface="Tahoma" pitchFamily="2"/>
              </a:rPr>
              <a:t>LFV and New Physics</a:t>
            </a:r>
          </a:p>
        </p:txBody>
      </p:sp>
      <p:grpSp>
        <p:nvGrpSpPr>
          <p:cNvPr id="38" name="グループ化 37"/>
          <p:cNvGrpSpPr/>
          <p:nvPr/>
        </p:nvGrpSpPr>
        <p:grpSpPr>
          <a:xfrm>
            <a:off x="5062851" y="2655466"/>
            <a:ext cx="3751063" cy="3812702"/>
            <a:chOff x="5581440" y="2927159"/>
            <a:chExt cx="4135286" cy="4202798"/>
          </a:xfrm>
        </p:grpSpPr>
        <p:grpSp>
          <p:nvGrpSpPr>
            <p:cNvPr id="39" name="グループ化 38"/>
            <p:cNvGrpSpPr/>
            <p:nvPr/>
          </p:nvGrpSpPr>
          <p:grpSpPr>
            <a:xfrm>
              <a:off x="5581440" y="2927159"/>
              <a:ext cx="4093920" cy="3496679"/>
              <a:chOff x="5581440" y="2927159"/>
              <a:chExt cx="4093920" cy="3496679"/>
            </a:xfrm>
          </p:grpSpPr>
          <p:pic>
            <p:nvPicPr>
              <p:cNvPr id="40" name="Picture 38"/>
              <p:cNvPicPr>
                <a:picLocks noChangeAspect="1"/>
              </p:cNvPicPr>
              <p:nvPr/>
            </p:nvPicPr>
            <p:blipFill>
              <a:blip r:embed="rId18" cstate="print">
                <a:lum/>
                <a:alphaModFix/>
              </a:blip>
              <a:srcRect l="8580" t="17498" r="2383" b="21200"/>
              <a:stretch>
                <a:fillRect/>
              </a:stretch>
            </p:blipFill>
            <p:spPr>
              <a:xfrm>
                <a:off x="5581440" y="2927159"/>
                <a:ext cx="4093920" cy="349667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" name="テキスト ボックス 40"/>
              <p:cNvSpPr txBox="1"/>
              <p:nvPr/>
            </p:nvSpPr>
            <p:spPr>
              <a:xfrm>
                <a:off x="5581440" y="2927159"/>
                <a:ext cx="4093920" cy="4618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6800" rIns="90000" bIns="46800" anchor="t" anchorCtr="0" compatLnSpc="0">
                <a:spAutoFit/>
              </a:bodyPr>
              <a:lstStyle/>
              <a:p>
                <a:pPr hangingPunct="0"/>
                <a:endParaRPr lang="en-US" sz="22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</p:grpSp>
        <p:sp>
          <p:nvSpPr>
            <p:cNvPr id="42" name="Text Box 39"/>
            <p:cNvSpPr/>
            <p:nvPr/>
          </p:nvSpPr>
          <p:spPr>
            <a:xfrm>
              <a:off x="7997760" y="6387479"/>
              <a:ext cx="1718966" cy="3430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r>
                <a:rPr lang="en-US" sz="1300">
                  <a:latin typeface="Arial" pitchFamily="34"/>
                  <a:ea typeface="ＭＳ Ｐゴシック" pitchFamily="2"/>
                  <a:cs typeface="ＭＳ Ｐゴシック" pitchFamily="2"/>
                </a:rPr>
                <a:t>Integ. Lum.</a:t>
              </a:r>
              <a:r>
                <a:rPr lang="ja-JP" altLang="en-US" sz="1300">
                  <a:latin typeface="Arial" pitchFamily="34"/>
                  <a:ea typeface="ＭＳ Ｐゴシック" pitchFamily="2"/>
                  <a:cs typeface="ＭＳ Ｐゴシック" pitchFamily="2"/>
                </a:rPr>
                <a:t>（ </a:t>
              </a:r>
              <a:r>
                <a:rPr lang="en-US" sz="1300">
                  <a:latin typeface="Arial" pitchFamily="34"/>
                  <a:ea typeface="ＭＳ Ｐゴシック" pitchFamily="2"/>
                  <a:cs typeface="ＭＳ Ｐゴシック" pitchFamily="2"/>
                </a:rPr>
                <a:t>ab</a:t>
              </a:r>
              <a:r>
                <a:rPr lang="en-US" sz="1300" baseline="30000">
                  <a:latin typeface="Arial" pitchFamily="34"/>
                  <a:ea typeface="ＭＳ Ｐゴシック" pitchFamily="2"/>
                  <a:cs typeface="ＭＳ Ｐゴシック" pitchFamily="2"/>
                </a:rPr>
                <a:t>-1</a:t>
              </a:r>
              <a:r>
                <a:rPr lang="en-US" sz="1300">
                  <a:latin typeface="Arial" pitchFamily="34"/>
                  <a:ea typeface="ＭＳ Ｐゴシック" pitchFamily="2"/>
                  <a:cs typeface="ＭＳ Ｐゴシック" pitchFamily="2"/>
                </a:rPr>
                <a:t> </a:t>
              </a:r>
              <a:r>
                <a:rPr lang="ja-JP" altLang="en-US" sz="1300">
                  <a:latin typeface="Arial" pitchFamily="34"/>
                  <a:ea typeface="ＭＳ Ｐゴシック" pitchFamily="2"/>
                  <a:cs typeface="ＭＳ Ｐゴシック" pitchFamily="2"/>
                </a:rPr>
                <a:t>）</a:t>
              </a:r>
            </a:p>
          </p:txBody>
        </p:sp>
        <p:sp>
          <p:nvSpPr>
            <p:cNvPr id="43" name="Line 40"/>
            <p:cNvSpPr/>
            <p:nvPr/>
          </p:nvSpPr>
          <p:spPr>
            <a:xfrm>
              <a:off x="7048440" y="6532920"/>
              <a:ext cx="1100520" cy="0"/>
            </a:xfrm>
            <a:prstGeom prst="line">
              <a:avLst/>
            </a:prstGeom>
            <a:noFill/>
            <a:ln w="38160">
              <a:solidFill>
                <a:srgbClr val="008000"/>
              </a:solidFill>
              <a:prstDash val="solid"/>
              <a:miter/>
              <a:tailEnd type="arrow"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4" name="Text Box 42"/>
            <p:cNvSpPr/>
            <p:nvPr/>
          </p:nvSpPr>
          <p:spPr>
            <a:xfrm>
              <a:off x="6330959" y="6609960"/>
              <a:ext cx="1977472" cy="3155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r>
                <a:rPr lang="en-US" sz="1300" b="1">
                  <a:latin typeface="Arial" pitchFamily="34"/>
                  <a:ea typeface="ＭＳ Ｐゴシック" pitchFamily="2"/>
                  <a:cs typeface="ＭＳ Ｐゴシック" pitchFamily="2"/>
                </a:rPr>
                <a:t>Reach of B factories</a:t>
              </a:r>
            </a:p>
          </p:txBody>
        </p:sp>
        <p:sp>
          <p:nvSpPr>
            <p:cNvPr id="45" name="Text Box 43"/>
            <p:cNvSpPr/>
            <p:nvPr/>
          </p:nvSpPr>
          <p:spPr>
            <a:xfrm>
              <a:off x="7862040" y="6814438"/>
              <a:ext cx="1722146" cy="3155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r>
                <a:rPr lang="sl-SI" sz="1300" b="1">
                  <a:latin typeface="Arial" pitchFamily="34"/>
                  <a:ea typeface="ＭＳ Ｐゴシック" pitchFamily="2"/>
                  <a:cs typeface="ＭＳ Ｐゴシック" pitchFamily="2"/>
                </a:rPr>
                <a:t>Super </a:t>
              </a:r>
              <a:r>
                <a:rPr lang="en-US" sz="1300" b="1">
                  <a:latin typeface="Arial" pitchFamily="34"/>
                  <a:ea typeface="ＭＳ Ｐゴシック" pitchFamily="2"/>
                  <a:cs typeface="ＭＳ Ｐゴシック" pitchFamily="2"/>
                </a:rPr>
                <a:t>B</a:t>
              </a:r>
              <a:r>
                <a:rPr lang="sl-SI" sz="1300" b="1">
                  <a:latin typeface="Arial" pitchFamily="34"/>
                  <a:ea typeface="ＭＳ Ｐゴシック" pitchFamily="2"/>
                  <a:cs typeface="ＭＳ Ｐゴシック" pitchFamily="2"/>
                </a:rPr>
                <a:t> factories</a:t>
              </a:r>
            </a:p>
          </p:txBody>
        </p:sp>
        <p:sp>
          <p:nvSpPr>
            <p:cNvPr id="46" name="Text Box 44"/>
            <p:cNvSpPr/>
            <p:nvPr/>
          </p:nvSpPr>
          <p:spPr>
            <a:xfrm>
              <a:off x="7057440" y="3184200"/>
              <a:ext cx="1394578" cy="36428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r>
                <a:rPr lang="en-US" sz="1600">
                  <a:latin typeface="Arial" pitchFamily="34"/>
                  <a:ea typeface="ＭＳ Ｐゴシック" pitchFamily="2"/>
                  <a:cs typeface="ＭＳ Ｐゴシック" pitchFamily="2"/>
                </a:rPr>
                <a:t>Upper limits</a:t>
              </a:r>
            </a:p>
          </p:txBody>
        </p:sp>
        <p:sp>
          <p:nvSpPr>
            <p:cNvPr id="47" name="Line 45"/>
            <p:cNvSpPr/>
            <p:nvPr/>
          </p:nvSpPr>
          <p:spPr>
            <a:xfrm flipH="1">
              <a:off x="6986160" y="3416040"/>
              <a:ext cx="305640" cy="183239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8" name="Line 46"/>
            <p:cNvSpPr/>
            <p:nvPr/>
          </p:nvSpPr>
          <p:spPr>
            <a:xfrm flipH="1">
              <a:off x="7658999" y="3477960"/>
              <a:ext cx="60480" cy="48924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9" name="Line 47"/>
            <p:cNvSpPr/>
            <p:nvPr/>
          </p:nvSpPr>
          <p:spPr>
            <a:xfrm>
              <a:off x="8332200" y="6754319"/>
              <a:ext cx="732960" cy="0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prstDash val="solid"/>
              <a:miter/>
              <a:tailEnd type="arrow"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50" name="TextBox 20"/>
            <p:cNvSpPr/>
            <p:nvPr/>
          </p:nvSpPr>
          <p:spPr>
            <a:xfrm>
              <a:off x="9004320" y="4176714"/>
              <a:ext cx="487440" cy="46182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0">
              <a:spAutoFit/>
            </a:bodyPr>
            <a:lstStyle/>
            <a:p>
              <a:pPr hangingPunct="0"/>
              <a:endParaRPr lang="en-US" sz="22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</p:grpSp>
      <p:sp>
        <p:nvSpPr>
          <p:cNvPr id="51" name="テキスト ボックス 50"/>
          <p:cNvSpPr txBox="1"/>
          <p:nvPr/>
        </p:nvSpPr>
        <p:spPr>
          <a:xfrm>
            <a:off x="4201734" y="1683547"/>
            <a:ext cx="4870184" cy="106182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t" anchorCtr="0" compatLnSpc="0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hangingPunct="0">
              <a:lnSpc>
                <a:spcPct val="120000"/>
              </a:lnSpc>
            </a:pPr>
            <a:r>
              <a:rPr lang="en-US" sz="2000" kern="0">
                <a:solidFill>
                  <a:srgbClr val="008000"/>
                </a:solidFill>
                <a:latin typeface="Arial" pitchFamily="34"/>
                <a:ea typeface="ＭＳ Ｐゴシック" pitchFamily="2"/>
                <a:cs typeface="ＭＳ Ｐゴシック" pitchFamily="2"/>
              </a:rPr>
              <a:t> Neutral Higgs mediated decay.</a:t>
            </a:r>
          </a:p>
          <a:p>
            <a:pPr hangingPunct="0">
              <a:lnSpc>
                <a:spcPct val="120000"/>
              </a:lnSpc>
            </a:pPr>
            <a:r>
              <a:rPr lang="en-US" sz="2000" kern="0">
                <a:solidFill>
                  <a:srgbClr val="008000"/>
                </a:solidFill>
                <a:latin typeface="Arial" pitchFamily="34"/>
                <a:ea typeface="ＭＳ Ｐゴシック" pitchFamily="2"/>
                <a:cs typeface="ＭＳ Ｐゴシック" pitchFamily="2"/>
              </a:rPr>
              <a:t> Important when MSUSY &gt;&gt; EW scale</a:t>
            </a:r>
          </a:p>
          <a:p>
            <a:pPr hangingPunct="0">
              <a:lnSpc>
                <a:spcPct val="120000"/>
              </a:lnSpc>
            </a:pPr>
            <a:r>
              <a:rPr lang="en-US" sz="2000" kern="0">
                <a:solidFill>
                  <a:srgbClr val="008000"/>
                </a:solidFill>
                <a:latin typeface="Arial" pitchFamily="34"/>
                <a:ea typeface="ＭＳ Ｐゴシック" pitchFamily="2"/>
                <a:cs typeface="ＭＳ Ｐゴシック" pitchFamily="2"/>
              </a:rPr>
              <a:t> </a:t>
            </a:r>
            <a:r>
              <a:rPr lang="en-US" kern="0">
                <a:solidFill>
                  <a:srgbClr val="008000"/>
                </a:solidFill>
                <a:latin typeface="Arial" pitchFamily="34"/>
                <a:ea typeface="ＭＳ Ｐゴシック" pitchFamily="2"/>
                <a:cs typeface="ＭＳ Ｐゴシック" pitchFamily="2"/>
              </a:rPr>
              <a:t>bkg. free (U.L. </a:t>
            </a:r>
            <a:r>
              <a:rPr lang="en-US" kern="0">
                <a:solidFill>
                  <a:srgbClr val="008000"/>
                </a:solidFill>
                <a:latin typeface="SymbolMT" pitchFamily="34"/>
                <a:ea typeface="SymbolMT" pitchFamily="2"/>
                <a:cs typeface="SymbolMT" pitchFamily="2"/>
              </a:rPr>
              <a:t>∝ </a:t>
            </a:r>
            <a:r>
              <a:rPr lang="en-US" kern="0">
                <a:solidFill>
                  <a:srgbClr val="008000"/>
                </a:solidFill>
                <a:latin typeface="Arial" pitchFamily="34"/>
                <a:ea typeface="ＭＳ Ｐゴシック" pitchFamily="2"/>
                <a:cs typeface="ＭＳ Ｐゴシック" pitchFamily="2"/>
              </a:rPr>
              <a:t>1/</a:t>
            </a:r>
            <a:r>
              <a:rPr lang="en-US" kern="0">
                <a:solidFill>
                  <a:srgbClr val="008000"/>
                </a:solidFill>
                <a:latin typeface="FrenchScriptMT" pitchFamily="34"/>
                <a:ea typeface="FrenchScriptMT" pitchFamily="34"/>
                <a:cs typeface="FrenchScriptMT" pitchFamily="34"/>
              </a:rPr>
              <a:t>L</a:t>
            </a:r>
            <a:r>
              <a:rPr lang="en-US" kern="0">
                <a:solidFill>
                  <a:srgbClr val="008000"/>
                </a:solidFill>
                <a:latin typeface="Arial" pitchFamily="34"/>
                <a:ea typeface="ＭＳ Ｐゴシック" pitchFamily="2"/>
                <a:cs typeface="ＭＳ Ｐゴシック" pitchFamily="2"/>
              </a:rPr>
              <a:t>)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03040" y="2455270"/>
            <a:ext cx="3819995" cy="11226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t" anchorCtr="0" compatLnSpc="0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hangingPunct="0">
              <a:lnSpc>
                <a:spcPct val="120000"/>
              </a:lnSpc>
            </a:pPr>
            <a:r>
              <a:rPr lang="en-US" sz="2000" kern="0">
                <a:solidFill>
                  <a:srgbClr val="008000"/>
                </a:solidFill>
                <a:latin typeface="Arial" pitchFamily="34"/>
                <a:ea typeface="ＭＳ Ｐゴシック" pitchFamily="2"/>
                <a:cs typeface="ＭＳ Ｐゴシック" pitchFamily="2"/>
              </a:rPr>
              <a:t> SUSY + Seasaw</a:t>
            </a:r>
          </a:p>
          <a:p>
            <a:pPr hangingPunct="0">
              <a:lnSpc>
                <a:spcPct val="120000"/>
              </a:lnSpc>
            </a:pPr>
            <a:r>
              <a:rPr lang="en-US" sz="2000" kern="0">
                <a:solidFill>
                  <a:srgbClr val="008000"/>
                </a:solidFill>
                <a:latin typeface="Arial" pitchFamily="34"/>
                <a:ea typeface="ＭＳ Ｐゴシック" pitchFamily="2"/>
                <a:cs typeface="ＭＳ Ｐゴシック" pitchFamily="2"/>
              </a:rPr>
              <a:t> Large LFV</a:t>
            </a:r>
          </a:p>
          <a:p>
            <a:pPr hangingPunct="0">
              <a:lnSpc>
                <a:spcPct val="120000"/>
              </a:lnSpc>
            </a:pPr>
            <a:r>
              <a:rPr lang="en-US" sz="2000" kern="0">
                <a:solidFill>
                  <a:srgbClr val="008000"/>
                </a:solidFill>
                <a:latin typeface="Arial" pitchFamily="34"/>
                <a:ea typeface="ＭＳ Ｐゴシック" pitchFamily="2"/>
                <a:cs typeface="ＭＳ Ｐゴシック" pitchFamily="2"/>
              </a:rPr>
              <a:t> </a:t>
            </a:r>
            <a:r>
              <a:rPr lang="en-US" kern="0">
                <a:solidFill>
                  <a:srgbClr val="008000"/>
                </a:solidFill>
                <a:latin typeface="ArialMT" pitchFamily="34"/>
                <a:ea typeface="ArialMT" pitchFamily="34"/>
                <a:cs typeface="ArialMT" pitchFamily="34"/>
              </a:rPr>
              <a:t>bkg. from ee→ </a:t>
            </a:r>
            <a:r>
              <a:rPr lang="en-US" sz="2200" kern="0">
                <a:solidFill>
                  <a:srgbClr val="008000"/>
                </a:solidFill>
                <a:latin typeface="Symbol" pitchFamily="18"/>
                <a:ea typeface="SymbolMT" pitchFamily="2"/>
                <a:cs typeface="SymbolMT" pitchFamily="2"/>
              </a:rPr>
              <a:t>ttg</a:t>
            </a:r>
            <a:r>
              <a:rPr lang="en-US" sz="2200" kern="0">
                <a:solidFill>
                  <a:srgbClr val="008000"/>
                </a:solidFill>
                <a:latin typeface="SymbolMT" pitchFamily="34"/>
                <a:ea typeface="SymbolMT" pitchFamily="2"/>
                <a:cs typeface="SymbolMT" pitchFamily="2"/>
              </a:rPr>
              <a:t> </a:t>
            </a:r>
            <a:r>
              <a:rPr lang="en-US" kern="0">
                <a:solidFill>
                  <a:srgbClr val="008000"/>
                </a:solidFill>
                <a:latin typeface="ArialMT" pitchFamily="34"/>
                <a:ea typeface="ArialMT" pitchFamily="34"/>
                <a:cs typeface="ArialMT" pitchFamily="34"/>
              </a:rPr>
              <a:t>(U.L. </a:t>
            </a:r>
            <a:r>
              <a:rPr lang="en-US" kern="0">
                <a:solidFill>
                  <a:srgbClr val="008000"/>
                </a:solidFill>
                <a:latin typeface="SymbolMT" pitchFamily="34"/>
                <a:ea typeface="SymbolMT" pitchFamily="2"/>
                <a:cs typeface="SymbolMT" pitchFamily="2"/>
              </a:rPr>
              <a:t>∝ </a:t>
            </a:r>
            <a:r>
              <a:rPr lang="en-US" kern="0">
                <a:solidFill>
                  <a:srgbClr val="008000"/>
                </a:solidFill>
                <a:latin typeface="ArialMT" pitchFamily="34"/>
                <a:ea typeface="ArialMT" pitchFamily="34"/>
                <a:cs typeface="ArialMT" pitchFamily="34"/>
              </a:rPr>
              <a:t>1/</a:t>
            </a:r>
            <a:r>
              <a:rPr lang="en-US" kern="0">
                <a:solidFill>
                  <a:srgbClr val="008000"/>
                </a:solidFill>
                <a:latin typeface="SymbolMT" pitchFamily="34"/>
                <a:ea typeface="SymbolMT" pitchFamily="2"/>
                <a:cs typeface="SymbolMT" pitchFamily="2"/>
              </a:rPr>
              <a:t>√</a:t>
            </a:r>
            <a:r>
              <a:rPr lang="en-US" kern="0">
                <a:solidFill>
                  <a:srgbClr val="008000"/>
                </a:solidFill>
                <a:latin typeface="FrenchScriptMT" pitchFamily="34"/>
                <a:ea typeface="FrenchScriptMT" pitchFamily="34"/>
                <a:cs typeface="FrenchScriptMT" pitchFamily="34"/>
              </a:rPr>
              <a:t>L</a:t>
            </a:r>
            <a:r>
              <a:rPr lang="en-US" kern="0">
                <a:solidFill>
                  <a:srgbClr val="008000"/>
                </a:solidFill>
                <a:latin typeface="ArialMT" pitchFamily="34"/>
                <a:ea typeface="ArialMT" pitchFamily="34"/>
                <a:cs typeface="ArialMT" pitchFamily="34"/>
              </a:rPr>
              <a:t>)</a:t>
            </a:r>
          </a:p>
        </p:txBody>
      </p:sp>
      <p:grpSp>
        <p:nvGrpSpPr>
          <p:cNvPr id="53" name="Group 55"/>
          <p:cNvGrpSpPr/>
          <p:nvPr/>
        </p:nvGrpSpPr>
        <p:grpSpPr>
          <a:xfrm>
            <a:off x="6241793" y="356032"/>
            <a:ext cx="2300041" cy="1223280"/>
            <a:chOff x="6610319" y="447120"/>
            <a:chExt cx="2300041" cy="1223280"/>
          </a:xfrm>
        </p:grpSpPr>
        <p:grpSp>
          <p:nvGrpSpPr>
            <p:cNvPr id="54" name="Group 49"/>
            <p:cNvGrpSpPr/>
            <p:nvPr/>
          </p:nvGrpSpPr>
          <p:grpSpPr>
            <a:xfrm>
              <a:off x="6696720" y="623880"/>
              <a:ext cx="1741320" cy="928080"/>
              <a:chOff x="6696720" y="623880"/>
              <a:chExt cx="1741320" cy="928080"/>
            </a:xfrm>
          </p:grpSpPr>
          <p:sp>
            <p:nvSpPr>
              <p:cNvPr id="60" name="Line 44"/>
              <p:cNvSpPr/>
              <p:nvPr/>
            </p:nvSpPr>
            <p:spPr>
              <a:xfrm>
                <a:off x="6696720" y="690839"/>
                <a:ext cx="1741320" cy="0"/>
              </a:xfrm>
              <a:prstGeom prst="line">
                <a:avLst/>
              </a:prstGeom>
              <a:noFill/>
              <a:ln w="28440">
                <a:solidFill>
                  <a:srgbClr val="006600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400" b="0" i="0" u="none" strike="noStrike">
                  <a:ln>
                    <a:noFill/>
                  </a:ln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1" name="Line 45"/>
              <p:cNvSpPr/>
              <p:nvPr/>
            </p:nvSpPr>
            <p:spPr>
              <a:xfrm flipV="1">
                <a:off x="7634520" y="1014479"/>
                <a:ext cx="782640" cy="185760"/>
              </a:xfrm>
              <a:prstGeom prst="line">
                <a:avLst/>
              </a:prstGeom>
              <a:noFill/>
              <a:ln w="28440">
                <a:solidFill>
                  <a:srgbClr val="006600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400" b="0" i="0" u="none" strike="noStrike">
                  <a:ln>
                    <a:noFill/>
                  </a:ln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2" name="Line 46"/>
              <p:cNvSpPr/>
              <p:nvPr/>
            </p:nvSpPr>
            <p:spPr>
              <a:xfrm>
                <a:off x="7628760" y="1227240"/>
                <a:ext cx="731520" cy="324720"/>
              </a:xfrm>
              <a:prstGeom prst="line">
                <a:avLst/>
              </a:prstGeom>
              <a:noFill/>
              <a:ln w="28440">
                <a:solidFill>
                  <a:srgbClr val="006600"/>
                </a:solidFill>
                <a:prstDash val="solid"/>
                <a:miter/>
                <a:headEnd type="arrow"/>
              </a:ln>
            </p:spPr>
            <p:txBody>
              <a:bodyPr vert="horz" wrap="square" lIns="90000" tIns="46800" rIns="90000" bIns="46800" anchor="t" anchorCtr="0" compatLnSpc="0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400" b="0" i="0" u="none" strike="noStrike">
                  <a:ln>
                    <a:noFill/>
                  </a:ln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3" name="Line 47"/>
              <p:cNvSpPr/>
              <p:nvPr/>
            </p:nvSpPr>
            <p:spPr>
              <a:xfrm flipH="1" flipV="1">
                <a:off x="7446960" y="690119"/>
                <a:ext cx="176400" cy="532440"/>
              </a:xfrm>
              <a:prstGeom prst="line">
                <a:avLst/>
              </a:prstGeom>
              <a:noFill/>
              <a:ln w="28440">
                <a:solidFill>
                  <a:srgbClr val="006600"/>
                </a:solidFill>
                <a:custDash>
                  <a:ds d="401266" sp="100000"/>
                </a:custDash>
                <a:miter/>
              </a:ln>
            </p:spPr>
            <p:txBody>
              <a:bodyPr vert="horz" wrap="square" lIns="90000" tIns="46800" rIns="90000" bIns="46800" anchor="t" anchorCtr="0" compatLnSpc="0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400" b="0" i="0" u="none" strike="noStrike">
                  <a:ln>
                    <a:noFill/>
                  </a:ln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4" name="Oval 48"/>
              <p:cNvSpPr/>
              <p:nvPr/>
            </p:nvSpPr>
            <p:spPr>
              <a:xfrm>
                <a:off x="7394760" y="623880"/>
                <a:ext cx="125280" cy="1184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0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400" b="0" i="0" u="none" strike="noStrike">
                  <a:ln>
                    <a:noFill/>
                  </a:ln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</p:grpSp>
        <p:pic>
          <p:nvPicPr>
            <p:cNvPr id="55" name="図 5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610319" y="447120"/>
              <a:ext cx="209880" cy="228960"/>
            </a:xfrm>
            <a:prstGeom prst="rect">
              <a:avLst/>
            </a:prstGeom>
            <a:noFill/>
            <a:ln w="0">
              <a:noFill/>
              <a:prstDash val="solid"/>
            </a:ln>
          </p:spPr>
        </p:pic>
        <p:pic>
          <p:nvPicPr>
            <p:cNvPr id="56" name="図 5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411760" y="474120"/>
              <a:ext cx="221400" cy="238320"/>
            </a:xfrm>
            <a:prstGeom prst="rect">
              <a:avLst/>
            </a:prstGeom>
            <a:noFill/>
            <a:ln w="0">
              <a:noFill/>
              <a:prstDash val="solid"/>
            </a:ln>
          </p:spPr>
        </p:pic>
        <p:pic>
          <p:nvPicPr>
            <p:cNvPr id="57" name="図 5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411760" y="869759"/>
              <a:ext cx="462240" cy="293400"/>
            </a:xfrm>
            <a:prstGeom prst="rect">
              <a:avLst/>
            </a:prstGeom>
            <a:noFill/>
            <a:ln w="0">
              <a:noFill/>
              <a:prstDash val="solid"/>
            </a:ln>
          </p:spPr>
        </p:pic>
        <p:pic>
          <p:nvPicPr>
            <p:cNvPr id="58" name="図 57"/>
            <p:cNvPicPr/>
            <p:nvPr/>
          </p:nvPicPr>
          <p:blipFill>
            <a:blip cstate="print"/>
            <a:stretch>
              <a:fillRect/>
            </a:stretch>
          </p:blipFill>
          <p:spPr>
            <a:xfrm>
              <a:off x="8411760" y="1376280"/>
              <a:ext cx="498600" cy="294120"/>
            </a:xfrm>
            <a:prstGeom prst="rect">
              <a:avLst/>
            </a:prstGeom>
            <a:noFill/>
            <a:ln w="0">
              <a:noFill/>
              <a:prstDash val="solid"/>
            </a:ln>
          </p:spPr>
        </p:pic>
        <p:pic>
          <p:nvPicPr>
            <p:cNvPr id="59" name="図 58"/>
            <p:cNvPicPr/>
            <p:nvPr/>
          </p:nvPicPr>
          <p:blipFill>
            <a:blip cstate="print"/>
            <a:stretch>
              <a:fillRect/>
            </a:stretch>
          </p:blipFill>
          <p:spPr>
            <a:xfrm>
              <a:off x="7263000" y="792360"/>
              <a:ext cx="214560" cy="299880"/>
            </a:xfrm>
            <a:prstGeom prst="rect">
              <a:avLst/>
            </a:prstGeom>
            <a:noFill/>
            <a:ln w="0">
              <a:noFill/>
              <a:prstDash val="solid"/>
            </a:ln>
          </p:spPr>
        </p:pic>
      </p:grpSp>
    </p:spTree>
    <p:extLst>
      <p:ext uri="{BB962C8B-B14F-4D97-AF65-F5344CB8AC3E}">
        <p14:creationId xmlns:p14="http://schemas.microsoft.com/office/powerpoint/2010/main" val="213874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/>
          <a:p>
            <a:r>
              <a:rPr kumimoji="1" lang="en-US" altLang="ja-JP" dirty="0" smtClean="0"/>
              <a:t>Comparison with LHCb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/>
        </p:nvGraphicFramePr>
        <p:xfrm>
          <a:off x="230400" y="859771"/>
          <a:ext cx="6432315" cy="46730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4382"/>
                <a:gridCol w="1204991"/>
                <a:gridCol w="992609"/>
                <a:gridCol w="965414"/>
                <a:gridCol w="1454919"/>
              </a:tblGrid>
              <a:tr h="359462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Belle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Belle II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Belle II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7030A0"/>
                          </a:solidFill>
                        </a:rPr>
                        <a:t>LHCb</a:t>
                      </a:r>
                      <a:endParaRPr kumimoji="1" lang="ja-JP" altLang="en-US" sz="18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6" marB="41476" anchor="ctr" anchorCtr="1"/>
                </a:tc>
              </a:tr>
              <a:tr h="359462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~</a:t>
                      </a:r>
                      <a:r>
                        <a:rPr kumimoji="1" lang="en-US" altLang="ja-JP" sz="1800" baseline="0" dirty="0" smtClean="0"/>
                        <a:t> 0.5 ab</a:t>
                      </a:r>
                      <a:r>
                        <a:rPr kumimoji="1" lang="en-US" altLang="ja-JP" sz="1800" baseline="30000" dirty="0" smtClean="0">
                          <a:latin typeface="Arial Unicode MS"/>
                          <a:ea typeface="Arial Unicode MS"/>
                          <a:cs typeface="Arial Unicode MS"/>
                        </a:rPr>
                        <a:t>−</a:t>
                      </a:r>
                      <a:r>
                        <a:rPr kumimoji="1" lang="en-US" altLang="ja-JP" sz="1800" baseline="30000" dirty="0" smtClean="0"/>
                        <a:t>1</a:t>
                      </a:r>
                      <a:endParaRPr kumimoji="1" lang="ja-JP" altLang="en-US" sz="1800" baseline="300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aseline="0" dirty="0" smtClean="0"/>
                        <a:t>5 ab</a:t>
                      </a:r>
                      <a:r>
                        <a:rPr kumimoji="1" lang="en-US" altLang="ja-JP" sz="1800" baseline="30000" dirty="0" smtClean="0">
                          <a:latin typeface="Arial Unicode MS"/>
                          <a:ea typeface="Arial Unicode MS"/>
                          <a:cs typeface="Arial Unicode MS"/>
                        </a:rPr>
                        <a:t>−</a:t>
                      </a:r>
                      <a:r>
                        <a:rPr kumimoji="1" lang="en-US" altLang="ja-JP" sz="1800" baseline="300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aseline="0" dirty="0" smtClean="0"/>
                        <a:t>50 ab</a:t>
                      </a:r>
                      <a:r>
                        <a:rPr kumimoji="1" lang="en-US" altLang="ja-JP" sz="1800" baseline="30000" dirty="0" smtClean="0">
                          <a:latin typeface="Arial Unicode MS"/>
                          <a:ea typeface="Arial Unicode MS"/>
                          <a:cs typeface="Arial Unicode MS"/>
                        </a:rPr>
                        <a:t>−</a:t>
                      </a:r>
                      <a:r>
                        <a:rPr kumimoji="1" lang="en-US" altLang="ja-JP" sz="1800" baseline="300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10 f</a:t>
                      </a:r>
                      <a:r>
                        <a:rPr kumimoji="1" lang="en-US" altLang="ja-JP" sz="1800" baseline="0" dirty="0" smtClean="0"/>
                        <a:t>b</a:t>
                      </a:r>
                      <a:r>
                        <a:rPr kumimoji="1" lang="en-US" altLang="ja-JP" sz="1800" baseline="30000" dirty="0" smtClean="0">
                          <a:latin typeface="+mn-lt"/>
                          <a:ea typeface="Arial Unicode MS"/>
                          <a:cs typeface="Arial Unicode MS"/>
                        </a:rPr>
                        <a:t>−</a:t>
                      </a:r>
                      <a:r>
                        <a:rPr kumimoji="1" lang="en-US" altLang="ja-JP" sz="1800" baseline="30000" dirty="0" smtClean="0"/>
                        <a:t>1</a:t>
                      </a:r>
                      <a:r>
                        <a:rPr kumimoji="1" lang="en-US" altLang="ja-JP" sz="1800" dirty="0" smtClean="0"/>
                        <a:t> </a:t>
                      </a:r>
                      <a:r>
                        <a:rPr kumimoji="1" lang="en-US" altLang="ja-JP" sz="1500" dirty="0" smtClean="0"/>
                        <a:t>[5yrs]</a:t>
                      </a:r>
                      <a:endParaRPr kumimoji="1" lang="ja-JP" altLang="en-US" sz="1500" dirty="0"/>
                    </a:p>
                  </a:txBody>
                  <a:tcPr marL="32655" marR="32655" marT="32659" marB="32659" anchor="ctr" anchorCtr="1"/>
                </a:tc>
              </a:tr>
              <a:tr h="3594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  <a:sym typeface="Symbol"/>
                        </a:rPr>
                        <a:t>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S(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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K</a:t>
                      </a:r>
                      <a:r>
                        <a:rPr lang="en-US" altLang="ja-JP" sz="1800" baseline="-2500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S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) </a:t>
                      </a:r>
                      <a:endParaRPr lang="ja-JP" altLang="en-US" sz="1800" dirty="0" smtClean="0">
                        <a:solidFill>
                          <a:srgbClr val="FF0000"/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0.22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0.073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</a:rPr>
                        <a:t>0.029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0.14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</a:tr>
              <a:tr h="3594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  <a:sym typeface="Symbol"/>
                        </a:rPr>
                        <a:t>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S(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  <a:sym typeface="Symbol"/>
                        </a:rPr>
                        <a:t>’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K</a:t>
                      </a:r>
                      <a:r>
                        <a:rPr lang="en-US" altLang="ja-JP" sz="1800" baseline="-2500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S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) </a:t>
                      </a:r>
                      <a:endParaRPr lang="ja-JP" altLang="en-US" sz="1800" dirty="0" smtClean="0">
                        <a:solidFill>
                          <a:srgbClr val="FF0000"/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0.11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0.038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</a:rPr>
                        <a:t>0.020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---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</a:tr>
              <a:tr h="3594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solidFill>
                            <a:srgbClr val="7030A0"/>
                          </a:solidFill>
                          <a:latin typeface="Symbol" pitchFamily="18" charset="2"/>
                        </a:rPr>
                        <a:t>f</a:t>
                      </a:r>
                      <a:r>
                        <a:rPr lang="en-US" altLang="ja-JP" sz="1800" baseline="-25000" dirty="0" smtClean="0">
                          <a:solidFill>
                            <a:srgbClr val="7030A0"/>
                          </a:solidFill>
                        </a:rPr>
                        <a:t>s</a:t>
                      </a:r>
                      <a:r>
                        <a:rPr lang="en-US" altLang="ja-JP" sz="1800" baseline="0" dirty="0" smtClean="0">
                          <a:solidFill>
                            <a:srgbClr val="7030A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 </a:t>
                      </a:r>
                      <a:r>
                        <a:rPr lang="en-US" altLang="ja-JP" sz="1800" dirty="0" smtClean="0">
                          <a:solidFill>
                            <a:srgbClr val="7030A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from</a:t>
                      </a:r>
                      <a:r>
                        <a:rPr lang="en-US" altLang="ja-JP" sz="1800" baseline="0" dirty="0" smtClean="0">
                          <a:solidFill>
                            <a:srgbClr val="7030A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 S(</a:t>
                      </a:r>
                      <a:r>
                        <a:rPr lang="en-US" altLang="ja-JP" sz="1800" dirty="0" smtClean="0">
                          <a:solidFill>
                            <a:srgbClr val="7030A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J/</a:t>
                      </a:r>
                      <a:r>
                        <a:rPr lang="en-US" altLang="ja-JP" sz="1800" dirty="0" smtClean="0">
                          <a:solidFill>
                            <a:srgbClr val="7030A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  <a:sym typeface="Symbol"/>
                        </a:rPr>
                        <a:t></a:t>
                      </a:r>
                      <a:r>
                        <a:rPr lang="en-US" altLang="ja-JP" sz="1800" dirty="0" smtClean="0">
                          <a:solidFill>
                            <a:srgbClr val="7030A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)</a:t>
                      </a:r>
                      <a:endParaRPr lang="ja-JP" altLang="en-US" sz="1800" dirty="0" smtClean="0">
                        <a:solidFill>
                          <a:srgbClr val="7030A0"/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---</a:t>
                      </a:r>
                      <a:endParaRPr kumimoji="1" lang="ja-JP" altLang="en-US" sz="1800" dirty="0" smtClean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---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---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0.01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</a:tr>
              <a:tr h="359462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S(K*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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) 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0.36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0.12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0.03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---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</a:tr>
              <a:tr h="3594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S(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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)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0.68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0.22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0.08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---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</a:tr>
              <a:tr h="359462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  <a:sym typeface="Symbol"/>
                        </a:rPr>
                        <a:t></a:t>
                      </a:r>
                      <a:r>
                        <a:rPr lang="en-US" altLang="ja-JP" sz="1800" i="1" dirty="0" smtClean="0">
                          <a:solidFill>
                            <a:srgbClr val="FF0000"/>
                          </a:solidFill>
                          <a:ea typeface="ＭＳ Ｐゴシック" pitchFamily="50" charset="-128"/>
                        </a:rPr>
                        <a:t>B/B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ea typeface="ＭＳ Ｐゴシック" pitchFamily="50" charset="-128"/>
                        </a:rPr>
                        <a:t>(B 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ea typeface="ＭＳ Ｐゴシック" pitchFamily="50" charset="-128"/>
                          <a:sym typeface="Symbol" pitchFamily="18" charset="2"/>
                        </a:rPr>
                        <a:t> )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3.5</a:t>
                      </a:r>
                      <a:r>
                        <a:rPr kumimoji="1" lang="en-US" altLang="ja-JP" sz="1800" dirty="0" smtClean="0">
                          <a:sym typeface="Symbol"/>
                        </a:rPr>
                        <a:t>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10%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3%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---</a:t>
                      </a:r>
                    </a:p>
                  </a:txBody>
                  <a:tcPr marL="82944" marR="82944" marT="41476" marB="41476" anchor="ctr" anchorCtr="1"/>
                </a:tc>
              </a:tr>
              <a:tr h="35946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dirty="0" smtClean="0">
                          <a:solidFill>
                            <a:srgbClr val="7030A0"/>
                          </a:solidFill>
                        </a:rPr>
                        <a:t>B</a:t>
                      </a:r>
                      <a:r>
                        <a:rPr kumimoji="1" lang="en-US" altLang="ja-JP" sz="1800" baseline="-25000" dirty="0" smtClean="0">
                          <a:solidFill>
                            <a:srgbClr val="7030A0"/>
                          </a:solidFill>
                        </a:rPr>
                        <a:t>s</a:t>
                      </a:r>
                      <a:r>
                        <a:rPr kumimoji="1" lang="en-US" altLang="ja-JP" sz="1800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altLang="ja-JP" sz="1800" dirty="0" smtClean="0">
                          <a:solidFill>
                            <a:srgbClr val="7030A0"/>
                          </a:solidFill>
                          <a:sym typeface="Symbol" pitchFamily="18" charset="2"/>
                        </a:rPr>
                        <a:t> </a:t>
                      </a:r>
                      <a:endParaRPr kumimoji="1" lang="ja-JP" altLang="en-US" sz="18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latin typeface="Arial Unicode MS"/>
                          <a:ea typeface="Arial Unicode MS"/>
                          <a:cs typeface="Arial Unicode MS"/>
                        </a:rPr>
                        <a:t>∙</a:t>
                      </a:r>
                      <a:endParaRPr kumimoji="1" lang="ja-JP" altLang="en-US" sz="1800" dirty="0" smtClean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latin typeface="Arial Unicode MS"/>
                          <a:ea typeface="Arial Unicode MS"/>
                          <a:cs typeface="Arial Unicode MS"/>
                        </a:rPr>
                        <a:t>∙</a:t>
                      </a:r>
                      <a:endParaRPr kumimoji="1" lang="ja-JP" altLang="en-US" sz="1800" dirty="0" smtClean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latin typeface="Arial Unicode MS"/>
                          <a:ea typeface="Arial Unicode MS"/>
                          <a:cs typeface="Arial Unicode MS"/>
                        </a:rPr>
                        <a:t>∙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5</a:t>
                      </a:r>
                      <a:r>
                        <a:rPr kumimoji="1" lang="en-US" altLang="ja-JP" sz="1800" dirty="0" smtClean="0">
                          <a:sym typeface="Symbol"/>
                        </a:rPr>
                        <a:t> @ </a:t>
                      </a:r>
                      <a:r>
                        <a:rPr kumimoji="1" lang="en-US" altLang="ja-JP" sz="1800" dirty="0" smtClean="0"/>
                        <a:t>6 f</a:t>
                      </a:r>
                      <a:r>
                        <a:rPr kumimoji="1" lang="en-US" altLang="ja-JP" sz="1800" baseline="0" dirty="0" smtClean="0"/>
                        <a:t>b</a:t>
                      </a:r>
                      <a:r>
                        <a:rPr kumimoji="1" lang="en-US" altLang="ja-JP" sz="1800" baseline="30000" dirty="0" smtClean="0">
                          <a:latin typeface="Arial Unicode MS"/>
                          <a:ea typeface="Arial Unicode MS"/>
                          <a:cs typeface="Arial Unicode MS"/>
                        </a:rPr>
                        <a:t>−</a:t>
                      </a:r>
                      <a:r>
                        <a:rPr kumimoji="1" lang="en-US" altLang="ja-JP" sz="1800" baseline="300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</a:tr>
              <a:tr h="3594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sym typeface="Symbol" pitchFamily="18" charset="2"/>
                        </a:rPr>
                        <a:t>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sym typeface="Symbol" pitchFamily="18" charset="2"/>
                        </a:rPr>
                        <a:t>    [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Arial Unicode MS"/>
                          <a:ea typeface="Arial Unicode MS"/>
                          <a:cs typeface="Arial Unicode MS"/>
                          <a:sym typeface="Symbol" pitchFamily="18" charset="2"/>
                        </a:rPr>
                        <a:t>×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sym typeface="Symbol" pitchFamily="18" charset="2"/>
                        </a:rPr>
                        <a:t>10</a:t>
                      </a:r>
                      <a:r>
                        <a:rPr lang="en-US" altLang="ja-JP" sz="1800" baseline="30000" dirty="0" smtClean="0">
                          <a:solidFill>
                            <a:srgbClr val="FF0000"/>
                          </a:solidFill>
                          <a:latin typeface="Arial Unicode MS"/>
                          <a:ea typeface="Arial Unicode MS"/>
                          <a:cs typeface="Arial Unicode MS"/>
                          <a:sym typeface="Symbol" pitchFamily="18" charset="2"/>
                        </a:rPr>
                        <a:t>−</a:t>
                      </a:r>
                      <a:r>
                        <a:rPr lang="en-US" altLang="ja-JP" sz="1800" baseline="30000" dirty="0" smtClean="0">
                          <a:solidFill>
                            <a:srgbClr val="FF0000"/>
                          </a:solidFill>
                          <a:sym typeface="Symbol" pitchFamily="18" charset="2"/>
                        </a:rPr>
                        <a:t>9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sym typeface="Symbol" pitchFamily="18" charset="2"/>
                        </a:rPr>
                        <a:t>]</a:t>
                      </a:r>
                      <a:endParaRPr lang="ja-JP" alt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&lt;45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&lt;30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&lt;8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---</a:t>
                      </a:r>
                    </a:p>
                  </a:txBody>
                  <a:tcPr marL="82944" marR="82944" marT="41476" marB="41476" anchor="ctr" anchorCtr="1"/>
                </a:tc>
              </a:tr>
              <a:tr h="3594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sym typeface="Symbol" pitchFamily="18" charset="2"/>
                        </a:rPr>
                        <a:t>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sym typeface="Symbol" pitchFamily="18" charset="2"/>
                        </a:rPr>
                        <a:t>  [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Arial Unicode MS"/>
                          <a:ea typeface="Arial Unicode MS"/>
                          <a:cs typeface="Arial Unicode MS"/>
                          <a:sym typeface="Symbol" pitchFamily="18" charset="2"/>
                        </a:rPr>
                        <a:t>×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sym typeface="Symbol" pitchFamily="18" charset="2"/>
                        </a:rPr>
                        <a:t>10</a:t>
                      </a:r>
                      <a:r>
                        <a:rPr lang="en-US" altLang="ja-JP" sz="1800" baseline="30000" dirty="0" smtClean="0">
                          <a:solidFill>
                            <a:srgbClr val="FF0000"/>
                          </a:solidFill>
                          <a:latin typeface="Arial Unicode MS"/>
                          <a:ea typeface="Arial Unicode MS"/>
                          <a:cs typeface="Arial Unicode MS"/>
                          <a:sym typeface="Symbol" pitchFamily="18" charset="2"/>
                        </a:rPr>
                        <a:t>−</a:t>
                      </a:r>
                      <a:r>
                        <a:rPr lang="en-US" altLang="ja-JP" sz="1800" baseline="30000" dirty="0" smtClean="0">
                          <a:solidFill>
                            <a:srgbClr val="FF0000"/>
                          </a:solidFill>
                          <a:sym typeface="Symbol" pitchFamily="18" charset="2"/>
                        </a:rPr>
                        <a:t>9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sym typeface="Symbol" pitchFamily="18" charset="2"/>
                        </a:rPr>
                        <a:t>]</a:t>
                      </a:r>
                      <a:endParaRPr lang="ja-JP" alt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&lt;209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&lt;10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&lt;1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---</a:t>
                      </a:r>
                    </a:p>
                  </a:txBody>
                  <a:tcPr marL="82944" marR="82944" marT="41476" marB="41476" anchor="ctr" anchorCtr="1"/>
                </a:tc>
              </a:tr>
              <a:tr h="359462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f</a:t>
                      </a:r>
                      <a:r>
                        <a:rPr lang="en-US" altLang="ja-JP" sz="1800" baseline="-25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>
                          <a:latin typeface="+mn-lt"/>
                          <a:ea typeface="Arial Unicode MS"/>
                          <a:cs typeface="Arial Unicode MS"/>
                        </a:rPr>
                        <a:t>11⁰</a:t>
                      </a:r>
                      <a:endParaRPr kumimoji="1" lang="ja-JP" altLang="en-US" sz="1800" dirty="0" smtClean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2</a:t>
                      </a:r>
                      <a:r>
                        <a:rPr kumimoji="1" lang="en-US" altLang="ja-JP" sz="1800" dirty="0" smtClean="0">
                          <a:latin typeface="Arial Unicode MS"/>
                          <a:ea typeface="Arial Unicode MS"/>
                          <a:cs typeface="Arial Unicode MS"/>
                        </a:rPr>
                        <a:t>⁰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1" lang="en-US" altLang="ja-JP" sz="1800" dirty="0" smtClean="0">
                          <a:latin typeface="Arial Unicode MS"/>
                          <a:ea typeface="Arial Unicode MS"/>
                          <a:cs typeface="Arial Unicode MS"/>
                        </a:rPr>
                        <a:t>⁰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4.5</a:t>
                      </a:r>
                      <a:r>
                        <a:rPr kumimoji="1" lang="en-US" altLang="ja-JP" sz="1800" dirty="0" smtClean="0">
                          <a:latin typeface="Arial Unicode MS"/>
                          <a:ea typeface="Arial Unicode MS"/>
                          <a:cs typeface="Arial Unicode MS"/>
                        </a:rPr>
                        <a:t>⁰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</a:tr>
              <a:tr h="359462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f</a:t>
                      </a:r>
                      <a:r>
                        <a:rPr lang="en-US" altLang="ja-JP" sz="1800" baseline="-250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3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+mn-lt"/>
                          <a:ea typeface="Arial Unicode MS"/>
                          <a:cs typeface="Arial Unicode MS"/>
                        </a:rPr>
                        <a:t>16⁰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kumimoji="1" lang="en-US" altLang="ja-JP" sz="1800" dirty="0" smtClean="0">
                          <a:latin typeface="Arial Unicode MS"/>
                          <a:ea typeface="Arial Unicode MS"/>
                          <a:cs typeface="Arial Unicode MS"/>
                        </a:rPr>
                        <a:t>⁰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2</a:t>
                      </a:r>
                      <a:r>
                        <a:rPr kumimoji="1" lang="en-US" altLang="ja-JP" sz="1800" dirty="0" smtClean="0">
                          <a:latin typeface="Arial Unicode MS"/>
                          <a:ea typeface="Arial Unicode MS"/>
                          <a:cs typeface="Arial Unicode MS"/>
                        </a:rPr>
                        <a:t>⁰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2.4</a:t>
                      </a:r>
                      <a:r>
                        <a:rPr kumimoji="1" lang="en-US" altLang="ja-JP" sz="1800" dirty="0" smtClean="0">
                          <a:latin typeface="Arial Unicode MS"/>
                          <a:ea typeface="Arial Unicode MS"/>
                          <a:cs typeface="Arial Unicode MS"/>
                        </a:rPr>
                        <a:t>⁰</a:t>
                      </a:r>
                      <a:endParaRPr kumimoji="1" lang="ja-JP" altLang="en-US" sz="1800" dirty="0"/>
                    </a:p>
                  </a:txBody>
                  <a:tcPr marL="82944" marR="82944" marT="41476" marB="41476" anchor="ctr" anchorCtr="1"/>
                </a:tc>
              </a:tr>
            </a:tbl>
          </a:graphicData>
        </a:graphic>
      </p:graphicFrame>
      <p:sp>
        <p:nvSpPr>
          <p:cNvPr id="5" name="テキスト ボックス 6"/>
          <p:cNvSpPr txBox="1">
            <a:spLocks noChangeArrowheads="1"/>
          </p:cNvSpPr>
          <p:nvPr/>
        </p:nvSpPr>
        <p:spPr bwMode="auto">
          <a:xfrm>
            <a:off x="6775215" y="1160762"/>
            <a:ext cx="589905" cy="2769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dirty="0">
                <a:solidFill>
                  <a:srgbClr val="7030A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LHCb</a:t>
            </a:r>
            <a:endParaRPr lang="ja-JP" altLang="en-US" dirty="0">
              <a:solidFill>
                <a:srgbClr val="7030A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テキスト ボックス 8"/>
          <p:cNvSpPr txBox="1">
            <a:spLocks noChangeArrowheads="1"/>
          </p:cNvSpPr>
          <p:nvPr/>
        </p:nvSpPr>
        <p:spPr bwMode="auto">
          <a:xfrm>
            <a:off x="7358400" y="1614410"/>
            <a:ext cx="80150" cy="5539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en-US" altLang="ja-JP" dirty="0">
              <a:latin typeface="ＭＳ ゴシック" pitchFamily="49" charset="-128"/>
              <a:ea typeface="ＭＳ ゴシック" pitchFamily="49" charset="-128"/>
              <a:cs typeface="Arial Unicode MS" pitchFamily="50" charset="-128"/>
            </a:endParaRPr>
          </a:p>
          <a:p>
            <a:pPr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ja-JP" altLang="en-US" dirty="0">
              <a:latin typeface="ＭＳ ゴシック" pitchFamily="49" charset="-128"/>
              <a:ea typeface="ＭＳ ゴシック" pitchFamily="49" charset="-128"/>
              <a:cs typeface="Arial Unicode MS" pitchFamily="50" charset="-128"/>
            </a:endParaRPr>
          </a:p>
        </p:txBody>
      </p:sp>
      <p:sp>
        <p:nvSpPr>
          <p:cNvPr id="7" name="テキスト ボックス 9"/>
          <p:cNvSpPr txBox="1">
            <a:spLocks noChangeArrowheads="1"/>
          </p:cNvSpPr>
          <p:nvPr/>
        </p:nvSpPr>
        <p:spPr bwMode="auto">
          <a:xfrm>
            <a:off x="6775215" y="1484782"/>
            <a:ext cx="2368785" cy="13849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29602" indent="-129602"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dirty="0" smtClean="0">
                <a:solidFill>
                  <a:srgbClr val="008000"/>
                </a:solidFill>
                <a:latin typeface="+mn-lt"/>
                <a:ea typeface="+mn-ea"/>
                <a:cs typeface="Arial Unicode MS" pitchFamily="50" charset="-128"/>
              </a:rPr>
              <a:t>Modes where the final states are charged only.</a:t>
            </a:r>
            <a:endParaRPr lang="en-US" altLang="ja-JP" dirty="0">
              <a:solidFill>
                <a:srgbClr val="008000"/>
              </a:solidFill>
              <a:latin typeface="+mn-lt"/>
              <a:ea typeface="+mn-ea"/>
              <a:cs typeface="Arial Unicode MS" pitchFamily="50" charset="-128"/>
            </a:endParaRPr>
          </a:p>
          <a:p>
            <a:pPr marL="129602" indent="-129602"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dirty="0" smtClean="0">
                <a:solidFill>
                  <a:srgbClr val="FF0000"/>
                </a:solidFill>
                <a:latin typeface="+mn-lt"/>
                <a:ea typeface="+mn-ea"/>
                <a:cs typeface="Arial Unicode MS" pitchFamily="50" charset="-128"/>
              </a:rPr>
              <a:t>B</a:t>
            </a:r>
            <a:r>
              <a:rPr lang="en-US" altLang="ja-JP" baseline="-25000" dirty="0" smtClean="0">
                <a:solidFill>
                  <a:srgbClr val="FF0000"/>
                </a:solidFill>
                <a:latin typeface="+mn-lt"/>
                <a:ea typeface="+mn-ea"/>
                <a:cs typeface="Arial Unicode MS" pitchFamily="50" charset="-128"/>
              </a:rPr>
              <a:t>s</a:t>
            </a:r>
            <a:endParaRPr lang="en-US" altLang="ja-JP" dirty="0">
              <a:solidFill>
                <a:srgbClr val="FF0000"/>
              </a:solidFill>
              <a:latin typeface="+mn-lt"/>
              <a:ea typeface="+mn-ea"/>
              <a:cs typeface="Arial Unicode MS" pitchFamily="50" charset="-128"/>
            </a:endParaRPr>
          </a:p>
          <a:p>
            <a:pPr marL="129602" indent="-129602"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dirty="0" smtClean="0">
                <a:latin typeface="+mn-lt"/>
                <a:ea typeface="+mn-ea"/>
                <a:cs typeface="Arial Unicode MS" pitchFamily="50" charset="-128"/>
              </a:rPr>
              <a:t>B</a:t>
            </a:r>
            <a:r>
              <a:rPr lang="en-US" altLang="ja-JP" baseline="-25000" dirty="0" smtClean="0">
                <a:latin typeface="+mn-lt"/>
                <a:ea typeface="+mn-ea"/>
                <a:cs typeface="Arial Unicode MS" pitchFamily="50" charset="-128"/>
              </a:rPr>
              <a:t>c</a:t>
            </a:r>
            <a:r>
              <a:rPr lang="en-US" altLang="ja-JP" dirty="0" smtClean="0">
                <a:latin typeface="+mn-lt"/>
                <a:ea typeface="+mn-ea"/>
                <a:cs typeface="Arial Unicode MS" pitchFamily="50" charset="-128"/>
              </a:rPr>
              <a:t>,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 pitchFamily="18" charset="2"/>
              </a:rPr>
              <a:t></a:t>
            </a:r>
            <a:r>
              <a:rPr lang="en-US" altLang="ja-JP" baseline="-25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 pitchFamily="18" charset="2"/>
              </a:rPr>
              <a:t>b</a:t>
            </a:r>
          </a:p>
          <a:p>
            <a:pPr marL="129602" indent="-129602"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 pitchFamily="18" charset="2"/>
              </a:rPr>
              <a:t>…..</a:t>
            </a:r>
            <a:endParaRPr lang="ja-JP" altLang="en-US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8" name="テキスト ボックス 10"/>
          <p:cNvSpPr txBox="1">
            <a:spLocks noChangeArrowheads="1"/>
          </p:cNvSpPr>
          <p:nvPr/>
        </p:nvSpPr>
        <p:spPr bwMode="auto">
          <a:xfrm>
            <a:off x="6773954" y="3634940"/>
            <a:ext cx="1090042" cy="2769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 factories</a:t>
            </a:r>
            <a:endParaRPr lang="ja-JP" altLang="en-US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 bwMode="auto">
          <a:xfrm>
            <a:off x="7133055" y="836882"/>
            <a:ext cx="1104470" cy="2492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kumimoji="1" lang="en-US" altLang="ja-JP" dirty="0" smtClean="0">
                <a:latin typeface="+mn-lt"/>
                <a:ea typeface="+mn-ea"/>
                <a:cs typeface="Arial Unicode MS" pitchFamily="50" charset="-128"/>
              </a:rPr>
              <a:t>Advantage:</a:t>
            </a:r>
            <a:endParaRPr kumimoji="1" lang="ja-JP" altLang="en-US" dirty="0" smtClean="0">
              <a:latin typeface="+mn-lt"/>
              <a:ea typeface="+mn-ea"/>
              <a:cs typeface="Arial Unicode MS" pitchFamily="50" charset="-128"/>
            </a:endParaRPr>
          </a:p>
        </p:txBody>
      </p:sp>
      <p:sp>
        <p:nvSpPr>
          <p:cNvPr id="11" name="テキスト ボックス 9"/>
          <p:cNvSpPr txBox="1">
            <a:spLocks noChangeArrowheads="1"/>
          </p:cNvSpPr>
          <p:nvPr/>
        </p:nvSpPr>
        <p:spPr bwMode="auto">
          <a:xfrm>
            <a:off x="6775215" y="3969991"/>
            <a:ext cx="2368785" cy="11079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29602" indent="-129602"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dirty="0" smtClean="0">
                <a:solidFill>
                  <a:srgbClr val="008000"/>
                </a:solidFill>
                <a:latin typeface="+mn-lt"/>
                <a:ea typeface="+mn-ea"/>
                <a:cs typeface="Arial Unicode MS" pitchFamily="50" charset="-128"/>
              </a:rPr>
              <a:t>Modes with </a:t>
            </a:r>
            <a:r>
              <a:rPr lang="en-US" altLang="ja-JP" dirty="0" smtClean="0">
                <a:solidFill>
                  <a:srgbClr val="008000"/>
                </a:solidFill>
                <a:latin typeface="+mn-lt"/>
                <a:ea typeface="+mn-ea"/>
                <a:cs typeface="Arial Unicode MS" pitchFamily="50" charset="-128"/>
                <a:sym typeface="Symbol"/>
              </a:rPr>
              <a:t>, </a:t>
            </a:r>
            <a:r>
              <a:rPr lang="en-US" altLang="ja-JP" baseline="30000" dirty="0" smtClean="0">
                <a:solidFill>
                  <a:srgbClr val="008000"/>
                </a:solidFill>
                <a:latin typeface="Arial Unicode MS" pitchFamily="50" charset="-128"/>
                <a:ea typeface="ＭＳ ゴシック" pitchFamily="49" charset="-128"/>
                <a:cs typeface="Arial Unicode MS" pitchFamily="50" charset="-128"/>
                <a:sym typeface="Symbol" pitchFamily="18" charset="2"/>
              </a:rPr>
              <a:t>0</a:t>
            </a:r>
            <a:r>
              <a:rPr lang="en-US" altLang="ja-JP" dirty="0" smtClean="0">
                <a:solidFill>
                  <a:srgbClr val="008000"/>
                </a:solidFill>
                <a:latin typeface="+mn-lt"/>
                <a:ea typeface="+mn-ea"/>
                <a:cs typeface="Arial Unicode MS" pitchFamily="50" charset="-128"/>
              </a:rPr>
              <a:t> . </a:t>
            </a:r>
            <a:endParaRPr lang="en-US" altLang="ja-JP" dirty="0">
              <a:solidFill>
                <a:srgbClr val="008000"/>
              </a:solidFill>
              <a:latin typeface="+mn-lt"/>
              <a:ea typeface="+mn-ea"/>
              <a:cs typeface="Arial Unicode MS" pitchFamily="50" charset="-128"/>
            </a:endParaRPr>
          </a:p>
          <a:p>
            <a:pPr marL="129602" indent="-129602"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dirty="0" smtClean="0">
                <a:solidFill>
                  <a:srgbClr val="FF0000"/>
                </a:solidFill>
                <a:latin typeface="+mn-lt"/>
                <a:ea typeface="+mn-ea"/>
                <a:cs typeface="Arial Unicode MS" pitchFamily="50" charset="-128"/>
              </a:rPr>
              <a:t>Modes with </a:t>
            </a:r>
            <a:r>
              <a:rPr lang="en-US" altLang="ja-JP" dirty="0">
                <a:solidFill>
                  <a:srgbClr val="FF0000"/>
                </a:solidFill>
                <a:ea typeface="ＭＳ ゴシック" pitchFamily="49" charset="-128"/>
                <a:cs typeface="Arial Unicode MS" pitchFamily="50" charset="-128"/>
                <a:sym typeface="Symbol" pitchFamily="18" charset="2"/>
              </a:rPr>
              <a:t> </a:t>
            </a:r>
            <a:r>
              <a:rPr lang="en-US" altLang="ja-JP" dirty="0" smtClean="0">
                <a:solidFill>
                  <a:srgbClr val="FF0000"/>
                </a:solidFill>
                <a:latin typeface="+mn-lt"/>
                <a:ea typeface="+mn-ea"/>
                <a:cs typeface="Arial Unicode MS" pitchFamily="50" charset="-128"/>
              </a:rPr>
              <a:t>.</a:t>
            </a:r>
            <a:endParaRPr lang="en-US" altLang="ja-JP" dirty="0">
              <a:solidFill>
                <a:srgbClr val="FF0000"/>
              </a:solidFill>
              <a:latin typeface="+mn-lt"/>
              <a:ea typeface="+mn-ea"/>
              <a:cs typeface="Arial Unicode MS" pitchFamily="50" charset="-128"/>
            </a:endParaRPr>
          </a:p>
          <a:p>
            <a:pPr marL="129602" indent="-129602"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dirty="0" smtClean="0">
                <a:solidFill>
                  <a:srgbClr val="FF0000"/>
                </a:solidFill>
                <a:ea typeface="ＭＳ ゴシック" pitchFamily="49" charset="-128"/>
                <a:sym typeface="Symbol" pitchFamily="18" charset="2"/>
              </a:rPr>
              <a:t> </a:t>
            </a:r>
            <a:r>
              <a:rPr lang="en-US" altLang="ja-JP" dirty="0" smtClean="0">
                <a:solidFill>
                  <a:srgbClr val="FF0000"/>
                </a:solidFill>
                <a:latin typeface="+mn-lt"/>
                <a:ea typeface="+mn-ea"/>
                <a:cs typeface="Arial Unicode MS" pitchFamily="50" charset="-128"/>
              </a:rPr>
              <a:t>decays.</a:t>
            </a:r>
            <a:endParaRPr lang="en-US" altLang="ja-JP" baseline="-250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  <a:sym typeface="Symbol" pitchFamily="18" charset="2"/>
            </a:endParaRPr>
          </a:p>
          <a:p>
            <a:pPr marL="129602" indent="-129602"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 pitchFamily="18" charset="2"/>
              </a:rPr>
              <a:t>K</a:t>
            </a:r>
            <a:r>
              <a:rPr lang="en-US" altLang="ja-JP" baseline="-25000" dirty="0">
                <a:cs typeface="Arial Unicode MS" pitchFamily="50" charset="-128"/>
                <a:sym typeface="Symbol" pitchFamily="18" charset="2"/>
              </a:rPr>
              <a:t>S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 pitchFamily="18" charset="2"/>
              </a:rPr>
              <a:t> vertex.</a:t>
            </a:r>
            <a:endParaRPr lang="ja-JP" altLang="en-US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242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a typeface="ＭＳ Ｐゴシック" charset="-128"/>
              </a:rPr>
              <a:t>ASICs for control and readout</a:t>
            </a:r>
          </a:p>
        </p:txBody>
      </p:sp>
      <p:sp>
        <p:nvSpPr>
          <p:cNvPr id="9219" name="Slide Number Placeholder 10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DB4C7CC-FBCE-40E5-B0F9-42AF19B228A2}" type="slidenum">
              <a:rPr lang="en-GB">
                <a:solidFill>
                  <a:srgbClr val="000000"/>
                </a:solidFill>
              </a:rPr>
              <a:pPr/>
              <a:t>53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220" name="TextBox 12"/>
          <p:cNvSpPr txBox="1">
            <a:spLocks noChangeArrowheads="1"/>
          </p:cNvSpPr>
          <p:nvPr/>
        </p:nvSpPr>
        <p:spPr bwMode="auto">
          <a:xfrm>
            <a:off x="468313" y="6519863"/>
            <a:ext cx="8280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b="1" smtClean="0">
                <a:solidFill>
                  <a:srgbClr val="000000"/>
                </a:solidFill>
                <a:latin typeface="Arial" charset="0"/>
              </a:rPr>
              <a:t>All three chips fabricated and successfully tested</a:t>
            </a:r>
          </a:p>
        </p:txBody>
      </p:sp>
      <p:sp>
        <p:nvSpPr>
          <p:cNvPr id="9221" name="Rectangle 27"/>
          <p:cNvSpPr>
            <a:spLocks noChangeArrowheads="1"/>
          </p:cNvSpPr>
          <p:nvPr/>
        </p:nvSpPr>
        <p:spPr bwMode="auto">
          <a:xfrm rot="5400000" flipV="1">
            <a:off x="3455988" y="-566737"/>
            <a:ext cx="1584325" cy="4822825"/>
          </a:xfrm>
          <a:prstGeom prst="rect">
            <a:avLst/>
          </a:prstGeom>
          <a:solidFill>
            <a:srgbClr val="FFFFFF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de-DE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2" name="Rectangle 28"/>
          <p:cNvSpPr>
            <a:spLocks noChangeArrowheads="1"/>
          </p:cNvSpPr>
          <p:nvPr/>
        </p:nvSpPr>
        <p:spPr bwMode="auto">
          <a:xfrm rot="5400000" flipV="1">
            <a:off x="3094038" y="-152400"/>
            <a:ext cx="1258887" cy="3776663"/>
          </a:xfrm>
          <a:prstGeom prst="rect">
            <a:avLst/>
          </a:prstGeom>
          <a:solidFill>
            <a:srgbClr val="FFCC99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kumimoji="0" lang="ja-JP" altLang="ja-JP" sz="14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223" name="Rectangle 29"/>
          <p:cNvSpPr>
            <a:spLocks noChangeArrowheads="1"/>
          </p:cNvSpPr>
          <p:nvPr/>
        </p:nvSpPr>
        <p:spPr bwMode="auto">
          <a:xfrm rot="5400000" flipV="1">
            <a:off x="5880100" y="1198563"/>
            <a:ext cx="165100" cy="419100"/>
          </a:xfrm>
          <a:prstGeom prst="rect">
            <a:avLst/>
          </a:prstGeom>
          <a:solidFill>
            <a:srgbClr val="3366FF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de-DE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4" name="Rectangle 30"/>
          <p:cNvSpPr>
            <a:spLocks noChangeArrowheads="1"/>
          </p:cNvSpPr>
          <p:nvPr/>
        </p:nvSpPr>
        <p:spPr bwMode="auto">
          <a:xfrm rot="5400000" flipV="1">
            <a:off x="5880894" y="1416844"/>
            <a:ext cx="163512" cy="419100"/>
          </a:xfrm>
          <a:prstGeom prst="rect">
            <a:avLst/>
          </a:prstGeom>
          <a:solidFill>
            <a:srgbClr val="3366FF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de-DE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5" name="Rectangle 31"/>
          <p:cNvSpPr>
            <a:spLocks noChangeArrowheads="1"/>
          </p:cNvSpPr>
          <p:nvPr/>
        </p:nvSpPr>
        <p:spPr bwMode="auto">
          <a:xfrm rot="5400000" flipV="1">
            <a:off x="5880894" y="1635919"/>
            <a:ext cx="163512" cy="419100"/>
          </a:xfrm>
          <a:prstGeom prst="rect">
            <a:avLst/>
          </a:prstGeom>
          <a:solidFill>
            <a:srgbClr val="3366FF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de-DE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6" name="Rectangle 32"/>
          <p:cNvSpPr>
            <a:spLocks noChangeArrowheads="1"/>
          </p:cNvSpPr>
          <p:nvPr/>
        </p:nvSpPr>
        <p:spPr bwMode="auto">
          <a:xfrm rot="5400000" flipV="1">
            <a:off x="5880893" y="1853407"/>
            <a:ext cx="163513" cy="419100"/>
          </a:xfrm>
          <a:prstGeom prst="rect">
            <a:avLst/>
          </a:prstGeom>
          <a:solidFill>
            <a:srgbClr val="3366FF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de-DE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7" name="Rectangle 33"/>
          <p:cNvSpPr>
            <a:spLocks noChangeArrowheads="1"/>
          </p:cNvSpPr>
          <p:nvPr/>
        </p:nvSpPr>
        <p:spPr bwMode="auto">
          <a:xfrm rot="5400000" flipV="1">
            <a:off x="4901406" y="2291557"/>
            <a:ext cx="163513" cy="419100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de-DE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8" name="Rectangle 34"/>
          <p:cNvSpPr>
            <a:spLocks noChangeArrowheads="1"/>
          </p:cNvSpPr>
          <p:nvPr/>
        </p:nvSpPr>
        <p:spPr bwMode="auto">
          <a:xfrm rot="5400000" flipV="1">
            <a:off x="4061618" y="2291557"/>
            <a:ext cx="163513" cy="419100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de-DE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9" name="Rectangle 35"/>
          <p:cNvSpPr>
            <a:spLocks noChangeArrowheads="1"/>
          </p:cNvSpPr>
          <p:nvPr/>
        </p:nvSpPr>
        <p:spPr bwMode="auto">
          <a:xfrm rot="5400000" flipV="1">
            <a:off x="3223418" y="2291557"/>
            <a:ext cx="163513" cy="419100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de-DE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30" name="Rectangle 36"/>
          <p:cNvSpPr>
            <a:spLocks noChangeArrowheads="1"/>
          </p:cNvSpPr>
          <p:nvPr/>
        </p:nvSpPr>
        <p:spPr bwMode="auto">
          <a:xfrm rot="5400000" flipV="1">
            <a:off x="2382837" y="2290763"/>
            <a:ext cx="163513" cy="420688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de-DE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31" name="Text Box 41"/>
          <p:cNvSpPr txBox="1">
            <a:spLocks noChangeArrowheads="1"/>
          </p:cNvSpPr>
          <p:nvPr/>
        </p:nvSpPr>
        <p:spPr bwMode="auto">
          <a:xfrm rot="10800000" flipV="1">
            <a:off x="3446463" y="1577975"/>
            <a:ext cx="838200" cy="2667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de-DE" sz="1200" smtClean="0">
                <a:solidFill>
                  <a:srgbClr val="000000"/>
                </a:solidFill>
                <a:latin typeface="Tahoma" pitchFamily="34" charset="0"/>
              </a:rPr>
              <a:t>ACTIVE AREA</a:t>
            </a: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 rot="5400000" flipV="1">
            <a:off x="6042025" y="1595438"/>
            <a:ext cx="819150" cy="279400"/>
            <a:chOff x="1973" y="3612"/>
            <a:chExt cx="680" cy="181"/>
          </a:xfrm>
        </p:grpSpPr>
        <p:sp>
          <p:nvSpPr>
            <p:cNvPr id="9242" name="Rectangle 54"/>
            <p:cNvSpPr>
              <a:spLocks noChangeArrowheads="1"/>
            </p:cNvSpPr>
            <p:nvPr/>
          </p:nvSpPr>
          <p:spPr bwMode="auto">
            <a:xfrm>
              <a:off x="1973" y="3612"/>
              <a:ext cx="136" cy="181"/>
            </a:xfrm>
            <a:prstGeom prst="rect">
              <a:avLst/>
            </a:prstGeom>
            <a:solidFill>
              <a:srgbClr val="FFCC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de-DE" sz="16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43" name="Rectangle 55"/>
            <p:cNvSpPr>
              <a:spLocks noChangeArrowheads="1"/>
            </p:cNvSpPr>
            <p:nvPr/>
          </p:nvSpPr>
          <p:spPr bwMode="auto">
            <a:xfrm>
              <a:off x="2154" y="3612"/>
              <a:ext cx="136" cy="181"/>
            </a:xfrm>
            <a:prstGeom prst="rect">
              <a:avLst/>
            </a:prstGeom>
            <a:solidFill>
              <a:srgbClr val="FFCC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de-DE" sz="16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44" name="Rectangle 56"/>
            <p:cNvSpPr>
              <a:spLocks noChangeArrowheads="1"/>
            </p:cNvSpPr>
            <p:nvPr/>
          </p:nvSpPr>
          <p:spPr bwMode="auto">
            <a:xfrm>
              <a:off x="2336" y="3612"/>
              <a:ext cx="136" cy="181"/>
            </a:xfrm>
            <a:prstGeom prst="rect">
              <a:avLst/>
            </a:prstGeom>
            <a:solidFill>
              <a:srgbClr val="FFCC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de-DE" sz="16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45" name="Rectangle 57"/>
            <p:cNvSpPr>
              <a:spLocks noChangeArrowheads="1"/>
            </p:cNvSpPr>
            <p:nvPr/>
          </p:nvSpPr>
          <p:spPr bwMode="auto">
            <a:xfrm>
              <a:off x="2517" y="3612"/>
              <a:ext cx="136" cy="181"/>
            </a:xfrm>
            <a:prstGeom prst="rect">
              <a:avLst/>
            </a:prstGeom>
            <a:solidFill>
              <a:srgbClr val="FFCC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de-DE" sz="16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9233" name="Picture 2" descr="C:\Dokumente und Einstellungen\fischer\AAAAlles\Forschungs Projekte\Belle-II\Meetings\2010_05_Ringberg\SwitcherB_cropped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852738"/>
            <a:ext cx="256222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4" name="Picture 2" descr="HDCDB3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2781300"/>
            <a:ext cx="223202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5" name="Picture 5" descr="DHP01to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2708275"/>
            <a:ext cx="244792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6" name="TextBox 35"/>
          <p:cNvSpPr txBox="1">
            <a:spLocks noChangeArrowheads="1"/>
          </p:cNvSpPr>
          <p:nvPr/>
        </p:nvSpPr>
        <p:spPr bwMode="auto">
          <a:xfrm>
            <a:off x="179388" y="4581525"/>
            <a:ext cx="24892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b="1" smtClean="0">
                <a:solidFill>
                  <a:srgbClr val="000000"/>
                </a:solidFill>
                <a:latin typeface="Arial" charset="0"/>
              </a:rPr>
              <a:t>Switcher</a:t>
            </a:r>
            <a:endParaRPr kumimoji="0" lang="de-DE" sz="1600" smtClean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Control of gate and clear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32 x 2 channels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Switches up to 30V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AMS 0.35 µm HV technology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Tested up to 36 Mrad</a:t>
            </a:r>
          </a:p>
        </p:txBody>
      </p:sp>
      <p:sp>
        <p:nvSpPr>
          <p:cNvPr id="9237" name="TextBox 36"/>
          <p:cNvSpPr txBox="1">
            <a:spLocks noChangeArrowheads="1"/>
          </p:cNvSpPr>
          <p:nvPr/>
        </p:nvSpPr>
        <p:spPr bwMode="auto">
          <a:xfrm>
            <a:off x="2987675" y="4533900"/>
            <a:ext cx="28797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b="1" smtClean="0">
                <a:solidFill>
                  <a:srgbClr val="000000"/>
                </a:solidFill>
                <a:latin typeface="Arial" charset="0"/>
              </a:rPr>
              <a:t>DCDB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Amplification and digitization of DEPFET signals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256 input channels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8-bit ADC per channel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92 ns sampling time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UMC 189nm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Rad hard design</a:t>
            </a:r>
          </a:p>
        </p:txBody>
      </p:sp>
      <p:sp>
        <p:nvSpPr>
          <p:cNvPr id="9238" name="TextBox 37"/>
          <p:cNvSpPr txBox="1">
            <a:spLocks noChangeArrowheads="1"/>
          </p:cNvSpPr>
          <p:nvPr/>
        </p:nvSpPr>
        <p:spPr bwMode="auto">
          <a:xfrm>
            <a:off x="6156325" y="4508500"/>
            <a:ext cx="27368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b="1" smtClean="0">
                <a:solidFill>
                  <a:srgbClr val="000000"/>
                </a:solidFill>
                <a:latin typeface="Arial" charset="0"/>
              </a:rPr>
              <a:t>DHP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Signal </a:t>
            </a: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processor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Common mode correction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Pedestal subtraction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0-supression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Timing </a:t>
            </a: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and</a:t>
            </a: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 trigger control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IBM 90 nm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Rad hard design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½ size (32 channel) test chip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rot="10800000" flipV="1">
            <a:off x="1619250" y="2565400"/>
            <a:ext cx="504825" cy="287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0800000" flipV="1">
            <a:off x="5292725" y="2276475"/>
            <a:ext cx="647700" cy="504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588125" y="2276475"/>
            <a:ext cx="576263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22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Test Beam in 2009 (ILC version)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1D15B2-B1D8-4B5A-8D01-C8F250ED826A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3" cstate="print"/>
          <a:srcRect r="4"/>
          <a:stretch>
            <a:fillRect/>
          </a:stretch>
        </p:blipFill>
        <p:spPr bwMode="auto">
          <a:xfrm>
            <a:off x="1331640" y="4149080"/>
            <a:ext cx="2592288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1259632" y="3789040"/>
            <a:ext cx="282686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(Not a typical) event display</a:t>
            </a:r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467544" y="836712"/>
            <a:ext cx="5905599" cy="3096344"/>
            <a:chOff x="467544" y="620688"/>
            <a:chExt cx="5905599" cy="3096344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2483768" y="1008063"/>
              <a:ext cx="3889375" cy="2420937"/>
              <a:chOff x="1403350" y="1052513"/>
              <a:chExt cx="3889375" cy="2420937"/>
            </a:xfrm>
          </p:grpSpPr>
          <p:pic>
            <p:nvPicPr>
              <p:cNvPr id="5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03350" y="1052513"/>
                <a:ext cx="3889375" cy="2420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 Box 13"/>
              <p:cNvSpPr txBox="1">
                <a:spLocks noChangeArrowheads="1"/>
              </p:cNvSpPr>
              <p:nvPr/>
            </p:nvSpPr>
            <p:spPr bwMode="auto">
              <a:xfrm>
                <a:off x="4211638" y="1096963"/>
                <a:ext cx="962025" cy="3365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1600" b="1" smtClean="0">
                    <a:solidFill>
                      <a:srgbClr val="000000"/>
                    </a:solidFill>
                    <a:latin typeface="Arial" charset="0"/>
                    <a:ea typeface="ＭＳ Ｐゴシック" charset="-128"/>
                  </a:rPr>
                  <a:t>TB 2009</a:t>
                </a:r>
              </a:p>
            </p:txBody>
          </p:sp>
        </p:grpSp>
        <p:cxnSp>
          <p:nvCxnSpPr>
            <p:cNvPr id="12" name="直線矢印コネクタ 11"/>
            <p:cNvCxnSpPr/>
            <p:nvPr/>
          </p:nvCxnSpPr>
          <p:spPr>
            <a:xfrm flipV="1">
              <a:off x="467544" y="2852936"/>
              <a:ext cx="2736304" cy="86409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 rot="20582428">
              <a:off x="497520" y="3149164"/>
              <a:ext cx="10986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120GeV </a:t>
              </a:r>
              <a:r>
                <a:rPr kumimoji="1" lang="en-US" altLang="ja-JP" dirty="0" smtClean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endParaRPr kumimoji="1" lang="ja-JP" alt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987824" y="620688"/>
              <a:ext cx="2818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Array of 6 DEPFET modules</a:t>
              </a:r>
              <a:endParaRPr kumimoji="1" lang="ja-JP" altLang="en-US" dirty="0"/>
            </a:p>
          </p:txBody>
        </p:sp>
      </p:grp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527698"/>
            <a:ext cx="2532063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52687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a typeface="ＭＳ Ｐゴシック" charset="-128"/>
              </a:rPr>
              <a:t>Radiation Damage</a:t>
            </a:r>
          </a:p>
        </p:txBody>
      </p:sp>
      <p:sp>
        <p:nvSpPr>
          <p:cNvPr id="205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F7ADD06-DFB0-46E5-BFD9-0F776F88AEBF}" type="slidenum">
              <a:rPr lang="en-GB">
                <a:solidFill>
                  <a:srgbClr val="000000"/>
                </a:solidFill>
              </a:rPr>
              <a:pPr/>
              <a:t>55</a:t>
            </a:fld>
            <a:endParaRPr lang="en-GB">
              <a:solidFill>
                <a:srgbClr val="000000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003800" y="1052513"/>
          <a:ext cx="3455988" cy="198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8" name="Dokument" r:id="rId4" imgW="5257800" imgH="3718800" progId="Word.Document.8">
                  <p:embed/>
                </p:oleObj>
              </mc:Choice>
              <mc:Fallback>
                <p:oleObj name="Dokument" r:id="rId4" imgW="5257800" imgH="3718800" progId="Word.Document.8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1052513"/>
                        <a:ext cx="3455988" cy="198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370513" y="2205038"/>
            <a:ext cx="1289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mtClean="0">
                <a:solidFill>
                  <a:srgbClr val="000000"/>
                </a:solidFill>
                <a:latin typeface="Arial" charset="0"/>
              </a:rPr>
              <a:t>Gate </a:t>
            </a:r>
            <a:r>
              <a:rPr kumimoji="0" lang="en-US" altLang="ja-JP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oxide</a:t>
            </a:r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 flipV="1">
            <a:off x="6443663" y="2205038"/>
            <a:ext cx="3603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5" name="Text Box 8"/>
          <p:cNvSpPr txBox="1">
            <a:spLocks noChangeArrowheads="1"/>
          </p:cNvSpPr>
          <p:nvPr/>
        </p:nvSpPr>
        <p:spPr bwMode="auto">
          <a:xfrm>
            <a:off x="179388" y="981075"/>
            <a:ext cx="47736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dirty="0" smtClean="0">
                <a:solidFill>
                  <a:srgbClr val="000000"/>
                </a:solidFill>
                <a:latin typeface="Arial" charset="0"/>
              </a:rPr>
              <a:t>DEPFET based on a MOS structure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dirty="0" smtClean="0">
                <a:solidFill>
                  <a:srgbClr val="000000"/>
                </a:solidFill>
                <a:latin typeface="Arial" charset="0"/>
              </a:rPr>
              <a:t>problem with ionising radiation: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dirty="0" smtClean="0">
                <a:solidFill>
                  <a:srgbClr val="000000"/>
                </a:solidFill>
                <a:latin typeface="Arial" charset="0"/>
              </a:rPr>
              <a:t>Creation of fixed (positive) charges in the oxide layer and at the interface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dirty="0" smtClean="0">
                <a:solidFill>
                  <a:srgbClr val="000000"/>
                </a:solidFill>
                <a:latin typeface="Arial" charset="0"/>
              </a:rPr>
              <a:t>Attracts electrons at the Si/SiO</a:t>
            </a:r>
            <a:r>
              <a:rPr kumimoji="0" lang="de-DE" sz="1400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kumimoji="0" lang="de-DE" sz="1400" dirty="0" smtClean="0">
                <a:solidFill>
                  <a:srgbClr val="000000"/>
                </a:solidFill>
                <a:latin typeface="Arial" charset="0"/>
              </a:rPr>
              <a:t> interface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dirty="0" smtClean="0">
                <a:solidFill>
                  <a:srgbClr val="000000"/>
                </a:solidFill>
                <a:latin typeface="Arial" charset="0"/>
              </a:rPr>
              <a:t>Need more negative gate voltages to compensate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dirty="0" smtClean="0">
                <a:solidFill>
                  <a:srgbClr val="000000"/>
                </a:solidFill>
                <a:latin typeface="Arial" charset="0"/>
              </a:rPr>
              <a:t>=&gt; Shift of transistor threshold</a:t>
            </a:r>
          </a:p>
        </p:txBody>
      </p:sp>
      <p:pic>
        <p:nvPicPr>
          <p:cNvPr id="2056" name="Inhaltsplatzhalter 12" descr="fixed_bias_gate_shift_factor_0p47.png"/>
          <p:cNvPicPr>
            <a:picLocks noChangeAspect="1"/>
          </p:cNvPicPr>
          <p:nvPr/>
        </p:nvPicPr>
        <p:blipFill>
          <a:blip r:embed="rId6" cstate="print"/>
          <a:srcRect l="7353" t="8315" r="13235" b="4382"/>
          <a:stretch>
            <a:fillRect/>
          </a:stretch>
        </p:blipFill>
        <p:spPr bwMode="auto">
          <a:xfrm>
            <a:off x="395288" y="2997671"/>
            <a:ext cx="40544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5" descr="Flatband Volta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5238" y="3219921"/>
            <a:ext cx="3673475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Text Box 16"/>
          <p:cNvSpPr txBox="1">
            <a:spLocks noChangeArrowheads="1"/>
          </p:cNvSpPr>
          <p:nvPr/>
        </p:nvSpPr>
        <p:spPr bwMode="auto">
          <a:xfrm>
            <a:off x="6156325" y="3860800"/>
            <a:ext cx="1692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Solution: thin oxides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&lt; 2.5V shift at 10Mrad</a:t>
            </a:r>
          </a:p>
        </p:txBody>
      </p:sp>
      <p:sp>
        <p:nvSpPr>
          <p:cNvPr id="2059" name="TextBox 14"/>
          <p:cNvSpPr txBox="1">
            <a:spLocks noChangeArrowheads="1"/>
          </p:cNvSpPr>
          <p:nvPr/>
        </p:nvSpPr>
        <p:spPr bwMode="auto">
          <a:xfrm>
            <a:off x="1547813" y="4581525"/>
            <a:ext cx="3168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For standard DEPFETs the thereshold voltage shifts reach 14 V after 4 Mrad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Too large for safe operation!</a:t>
            </a:r>
          </a:p>
        </p:txBody>
      </p:sp>
    </p:spTree>
    <p:extLst>
      <p:ext uri="{BB962C8B-B14F-4D97-AF65-F5344CB8AC3E}">
        <p14:creationId xmlns:p14="http://schemas.microsoft.com/office/powerpoint/2010/main" val="229641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CDC: End-plate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56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図 3" descr="Parallels Picture 2.png"/>
          <p:cNvPicPr>
            <a:picLocks noChangeAspect="1"/>
          </p:cNvPicPr>
          <p:nvPr/>
        </p:nvPicPr>
        <p:blipFill>
          <a:blip r:embed="rId3" cstate="print"/>
          <a:srcRect l="27589" t="10563" r="9068" b="6115"/>
          <a:stretch>
            <a:fillRect/>
          </a:stretch>
        </p:blipFill>
        <p:spPr>
          <a:xfrm>
            <a:off x="1707595" y="1089729"/>
            <a:ext cx="5792093" cy="4942394"/>
          </a:xfrm>
          <a:prstGeom prst="rect">
            <a:avLst/>
          </a:prstGeom>
        </p:spPr>
      </p:pic>
      <p:pic>
        <p:nvPicPr>
          <p:cNvPr id="290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6712"/>
            <a:ext cx="1907704" cy="154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84984"/>
            <a:ext cx="1807840" cy="192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2348880"/>
            <a:ext cx="1647825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5013176"/>
            <a:ext cx="4756398" cy="163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stCxn id="290818" idx="3"/>
          </p:cNvCxnSpPr>
          <p:nvPr/>
        </p:nvCxnSpPr>
        <p:spPr>
          <a:xfrm>
            <a:off x="1907704" y="1611286"/>
            <a:ext cx="1008112" cy="4495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>
            <a:stCxn id="290819" idx="3"/>
          </p:cNvCxnSpPr>
          <p:nvPr/>
        </p:nvCxnSpPr>
        <p:spPr>
          <a:xfrm flipV="1">
            <a:off x="1807840" y="3429000"/>
            <a:ext cx="1251992" cy="8163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290820" idx="1"/>
          </p:cNvCxnSpPr>
          <p:nvPr/>
        </p:nvCxnSpPr>
        <p:spPr>
          <a:xfrm rot="10800000">
            <a:off x="6876256" y="2708920"/>
            <a:ext cx="504056" cy="3710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rot="16200000" flipV="1">
            <a:off x="4854550" y="4082554"/>
            <a:ext cx="2027188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rot="5400000" flipH="1" flipV="1">
            <a:off x="2591780" y="4257092"/>
            <a:ext cx="1512168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角丸四角形 24"/>
          <p:cNvSpPr/>
          <p:nvPr/>
        </p:nvSpPr>
        <p:spPr>
          <a:xfrm>
            <a:off x="6444208" y="260648"/>
            <a:ext cx="230425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dirty="0" smtClean="0"/>
              <a:t>Design finalized.</a:t>
            </a:r>
          </a:p>
          <a:p>
            <a:r>
              <a:rPr lang="en-US" altLang="ja-JP" dirty="0" smtClean="0"/>
              <a:t>Purchased in this FY.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B779F-E87D-48AF-BFC6-2C5AA0CEA4D8}" type="slidenum">
              <a:rPr lang="ja-JP" altLang="en-US"/>
              <a:pPr>
                <a:defRPr/>
              </a:pPr>
              <a:t>57</a:t>
            </a:fld>
            <a:endParaRPr lang="en-US" altLang="ja-JP"/>
          </a:p>
        </p:txBody>
      </p:sp>
      <p:sp>
        <p:nvSpPr>
          <p:cNvPr id="5123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ja-JP" dirty="0" smtClean="0"/>
              <a:t>Performance</a:t>
            </a:r>
            <a:r>
              <a:rPr lang="ja-JP" altLang="en-US" dirty="0" smtClean="0"/>
              <a:t> </a:t>
            </a:r>
            <a:r>
              <a:rPr lang="en-US" altLang="ja-JP" dirty="0" smtClean="0"/>
              <a:t>of </a:t>
            </a:r>
            <a:r>
              <a:rPr lang="en-US" altLang="ja-JP" dirty="0" smtClean="0">
                <a:solidFill>
                  <a:srgbClr val="0000FF"/>
                </a:solidFill>
              </a:rPr>
              <a:t>1-bar</a:t>
            </a:r>
            <a:r>
              <a:rPr lang="en-US" altLang="ja-JP" dirty="0" smtClean="0"/>
              <a:t>/</a:t>
            </a:r>
            <a:r>
              <a:rPr lang="en-US" altLang="ja-JP" dirty="0" smtClean="0">
                <a:solidFill>
                  <a:srgbClr val="FF0000"/>
                </a:solidFill>
              </a:rPr>
              <a:t>2-bar</a:t>
            </a:r>
            <a:r>
              <a:rPr lang="en-US" altLang="ja-JP" dirty="0" smtClean="0"/>
              <a:t> TOP</a:t>
            </a:r>
            <a:endParaRPr lang="ja-JP" altLang="en-US" dirty="0" smtClean="0"/>
          </a:p>
        </p:txBody>
      </p:sp>
      <p:pic>
        <p:nvPicPr>
          <p:cNvPr id="5124" name="コンテンツ プレースホルダ 3" descr="eff-fake.1-bar.g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43088"/>
            <a:ext cx="4679950" cy="3178175"/>
          </a:xfrm>
        </p:spPr>
      </p:pic>
      <p:pic>
        <p:nvPicPr>
          <p:cNvPr id="5125" name="図 4" descr="eff-fake.2-ba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4050" y="1843088"/>
            <a:ext cx="4679950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1857356" y="785794"/>
            <a:ext cx="6842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00FF"/>
                </a:solidFill>
                <a:latin typeface="+mn-lt"/>
              </a:rPr>
              <a:t>1-bar</a:t>
            </a:r>
            <a:endParaRPr lang="ja-JP" alt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43636" y="785794"/>
            <a:ext cx="69442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  <a:latin typeface="+mn-lt"/>
              </a:rPr>
              <a:t>2-bar</a:t>
            </a:r>
            <a:endParaRPr lang="ja-JP" alt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128" name="図 7" descr="top-1bar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8" y="1111250"/>
            <a:ext cx="2965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図 8" descr="top-2bar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0800" y="1122363"/>
            <a:ext cx="29606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テキスト ボックス 9"/>
          <p:cNvSpPr txBox="1">
            <a:spLocks noChangeArrowheads="1"/>
          </p:cNvSpPr>
          <p:nvPr/>
        </p:nvSpPr>
        <p:spPr bwMode="auto">
          <a:xfrm>
            <a:off x="2857488" y="5429264"/>
            <a:ext cx="2686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/>
              <a:t>Timing fluctuation (25ps)</a:t>
            </a:r>
            <a:endParaRPr lang="ja-JP" altLang="en-US" dirty="0"/>
          </a:p>
        </p:txBody>
      </p:sp>
      <p:sp>
        <p:nvSpPr>
          <p:cNvPr id="5131" name="円/楕円 10"/>
          <p:cNvSpPr>
            <a:spLocks noChangeArrowheads="1"/>
          </p:cNvSpPr>
          <p:nvPr/>
        </p:nvSpPr>
        <p:spPr bwMode="auto">
          <a:xfrm>
            <a:off x="7907338" y="3827463"/>
            <a:ext cx="550862" cy="7778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5132" name="円/楕円 11"/>
          <p:cNvSpPr>
            <a:spLocks noChangeArrowheads="1"/>
          </p:cNvSpPr>
          <p:nvPr/>
        </p:nvSpPr>
        <p:spPr bwMode="auto">
          <a:xfrm>
            <a:off x="2151063" y="4106863"/>
            <a:ext cx="1489075" cy="3810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133" name="テキスト ボックス 12"/>
          <p:cNvSpPr txBox="1">
            <a:spLocks noChangeArrowheads="1"/>
          </p:cNvSpPr>
          <p:nvPr/>
        </p:nvSpPr>
        <p:spPr bwMode="auto">
          <a:xfrm>
            <a:off x="2784475" y="5143512"/>
            <a:ext cx="357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/>
              <a:t>Incident angle fluctuation (1mrad)</a:t>
            </a:r>
            <a:endParaRPr lang="ja-JP" altLang="en-US" dirty="0"/>
          </a:p>
        </p:txBody>
      </p:sp>
      <p:sp>
        <p:nvSpPr>
          <p:cNvPr id="5134" name="Text Box 13"/>
          <p:cNvSpPr txBox="1">
            <a:spLocks noChangeArrowheads="1"/>
          </p:cNvSpPr>
          <p:nvPr/>
        </p:nvSpPr>
        <p:spPr bwMode="auto">
          <a:xfrm>
            <a:off x="1654175" y="5857892"/>
            <a:ext cx="583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sng" dirty="0"/>
              <a:t>Performance similar (weighted) for physics case studies</a:t>
            </a:r>
          </a:p>
        </p:txBody>
      </p:sp>
      <p:sp>
        <p:nvSpPr>
          <p:cNvPr id="5135" name="Text Box 14"/>
          <p:cNvSpPr txBox="1">
            <a:spLocks noChangeArrowheads="1"/>
          </p:cNvSpPr>
          <p:nvPr/>
        </p:nvSpPr>
        <p:spPr bwMode="auto">
          <a:xfrm>
            <a:off x="7696200" y="6172200"/>
            <a:ext cx="1135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/>
              <a:t>3% </a:t>
            </a:r>
            <a:r>
              <a:rPr lang="en-US" altLang="ja-JP" sz="1400"/>
              <a:t>fake~4</a:t>
            </a:r>
            <a:r>
              <a:rPr lang="en-US" altLang="ja-JP" sz="1400">
                <a:latin typeface="Symbol" pitchFamily="18" charset="2"/>
              </a:rPr>
              <a:t>s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0" y="1785926"/>
            <a:ext cx="4500562" cy="328614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正方形/長方形 16"/>
          <p:cNvSpPr/>
          <p:nvPr/>
        </p:nvSpPr>
        <p:spPr>
          <a:xfrm>
            <a:off x="4572000" y="1785926"/>
            <a:ext cx="4500562" cy="32861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037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Configuration choice (May, 2010)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 sz="2400" dirty="0" smtClean="0"/>
              <a:t>Two configurations show similar performance</a:t>
            </a:r>
          </a:p>
          <a:p>
            <a:pPr>
              <a:lnSpc>
                <a:spcPct val="90000"/>
              </a:lnSpc>
            </a:pPr>
            <a:endParaRPr lang="en-US" altLang="ja-JP" sz="1400" dirty="0" smtClean="0"/>
          </a:p>
          <a:p>
            <a:pPr>
              <a:lnSpc>
                <a:spcPct val="90000"/>
              </a:lnSpc>
            </a:pPr>
            <a:r>
              <a:rPr lang="en-US" altLang="ja-JP" sz="2400" dirty="0" smtClean="0">
                <a:solidFill>
                  <a:srgbClr val="0000FF"/>
                </a:solidFill>
              </a:rPr>
              <a:t>1-bar</a:t>
            </a:r>
            <a:r>
              <a:rPr lang="en-US" altLang="ja-JP" sz="2400" dirty="0" smtClean="0"/>
              <a:t> configuration shows </a:t>
            </a:r>
            <a:r>
              <a:rPr lang="en-US" altLang="ja-JP" sz="2400" dirty="0" smtClean="0">
                <a:solidFill>
                  <a:srgbClr val="0000FF"/>
                </a:solidFill>
              </a:rPr>
              <a:t>stable performance as a function of increased timing jitter</a:t>
            </a:r>
            <a:r>
              <a:rPr lang="en-US" altLang="ja-JP" sz="2400" dirty="0" smtClean="0"/>
              <a:t>. 2-bar need precise, continual timing calibration during experiment operation. </a:t>
            </a:r>
          </a:p>
          <a:p>
            <a:pPr>
              <a:lnSpc>
                <a:spcPct val="90000"/>
              </a:lnSpc>
            </a:pPr>
            <a:endParaRPr lang="en-US" altLang="ja-JP" sz="1200" dirty="0" smtClean="0"/>
          </a:p>
          <a:p>
            <a:pPr>
              <a:lnSpc>
                <a:spcPct val="90000"/>
              </a:lnSpc>
            </a:pPr>
            <a:r>
              <a:rPr lang="en-US" altLang="ja-JP" sz="2400" dirty="0" smtClean="0">
                <a:solidFill>
                  <a:srgbClr val="0000FF"/>
                </a:solidFill>
              </a:rPr>
              <a:t>1-bar</a:t>
            </a:r>
            <a:r>
              <a:rPr lang="en-US" altLang="ja-JP" sz="2400" dirty="0" smtClean="0"/>
              <a:t> case has </a:t>
            </a:r>
            <a:r>
              <a:rPr lang="en-US" altLang="ja-JP" sz="2400" dirty="0" smtClean="0">
                <a:solidFill>
                  <a:srgbClr val="0000FF"/>
                </a:solidFill>
              </a:rPr>
              <a:t>larger forward acceptance </a:t>
            </a:r>
            <a:r>
              <a:rPr lang="en-US" altLang="ja-JP" sz="2400" dirty="0" smtClean="0"/>
              <a:t>and requires </a:t>
            </a:r>
            <a:r>
              <a:rPr lang="en-US" altLang="ja-JP" sz="2400" dirty="0" smtClean="0">
                <a:solidFill>
                  <a:srgbClr val="0000FF"/>
                </a:solidFill>
              </a:rPr>
              <a:t>readout only in the backward </a:t>
            </a:r>
            <a:r>
              <a:rPr lang="en-US" altLang="ja-JP" sz="2400" dirty="0" smtClean="0"/>
              <a:t>direction.  (forward cable routing is very crowded)</a:t>
            </a:r>
          </a:p>
          <a:p>
            <a:pPr>
              <a:lnSpc>
                <a:spcPct val="90000"/>
              </a:lnSpc>
            </a:pPr>
            <a:endParaRPr lang="en-US" altLang="ja-JP" sz="1600" dirty="0" smtClean="0"/>
          </a:p>
          <a:p>
            <a:pPr>
              <a:lnSpc>
                <a:spcPct val="90000"/>
              </a:lnSpc>
            </a:pPr>
            <a:r>
              <a:rPr lang="en-US" altLang="ja-JP" sz="2400" dirty="0" smtClean="0"/>
              <a:t>We chose the </a:t>
            </a:r>
            <a:r>
              <a:rPr lang="en-US" altLang="ja-JP" sz="2400" u="sng" dirty="0" smtClean="0">
                <a:solidFill>
                  <a:srgbClr val="0000FF"/>
                </a:solidFill>
              </a:rPr>
              <a:t>1-bar configuration as baseline</a:t>
            </a:r>
            <a:r>
              <a:rPr lang="en-US" altLang="ja-JP" sz="2400" dirty="0" smtClean="0"/>
              <a:t>, with 2-bar as a backup option, due to these practical considerations.</a:t>
            </a:r>
          </a:p>
        </p:txBody>
      </p:sp>
    </p:spTree>
    <p:extLst>
      <p:ext uri="{BB962C8B-B14F-4D97-AF65-F5344CB8AC3E}">
        <p14:creationId xmlns:p14="http://schemas.microsoft.com/office/powerpoint/2010/main" val="42258726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MCP-PMT photocathode</a:t>
            </a:r>
            <a:endParaRPr lang="ja-JP" altLang="en-US" smtClean="0"/>
          </a:p>
        </p:txBody>
      </p:sp>
      <p:sp>
        <p:nvSpPr>
          <p:cNvPr id="3075" name="コンテンツ プレースホルダ 2"/>
          <p:cNvSpPr>
            <a:spLocks noGrp="1"/>
          </p:cNvSpPr>
          <p:nvPr>
            <p:ph idx="1"/>
          </p:nvPr>
        </p:nvSpPr>
        <p:spPr>
          <a:xfrm>
            <a:off x="428625" y="1071563"/>
            <a:ext cx="4257675" cy="285273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ja-JP" sz="2000" smtClean="0"/>
              <a:t>Typical QE at max.</a:t>
            </a:r>
          </a:p>
          <a:p>
            <a:pPr lvl="1">
              <a:spcBef>
                <a:spcPct val="0"/>
              </a:spcBef>
            </a:pPr>
            <a:r>
              <a:rPr lang="en-US" altLang="ja-JP" sz="1800" smtClean="0"/>
              <a:t>Bialkali (SBA); 28% </a:t>
            </a:r>
          </a:p>
          <a:p>
            <a:pPr lvl="1">
              <a:spcBef>
                <a:spcPct val="0"/>
              </a:spcBef>
            </a:pPr>
            <a:r>
              <a:rPr lang="en-US" altLang="ja-JP" sz="1800" smtClean="0"/>
              <a:t>Multialkali (MA); 24%</a:t>
            </a:r>
          </a:p>
          <a:p>
            <a:pPr>
              <a:spcBef>
                <a:spcPct val="0"/>
              </a:spcBef>
            </a:pPr>
            <a:r>
              <a:rPr lang="en-US" altLang="ja-JP" sz="2000" smtClean="0"/>
              <a:t>Performance check by simulation</a:t>
            </a:r>
          </a:p>
          <a:p>
            <a:pPr lvl="1">
              <a:spcBef>
                <a:spcPct val="0"/>
              </a:spcBef>
            </a:pPr>
            <a:r>
              <a:rPr lang="en-US" altLang="ja-JP" sz="1800" smtClean="0"/>
              <a:t>Difference QE distribution makes different chromaticity effect.</a:t>
            </a:r>
          </a:p>
          <a:p>
            <a:pPr>
              <a:spcBef>
                <a:spcPct val="0"/>
              </a:spcBef>
            </a:pPr>
            <a:r>
              <a:rPr lang="en-US" altLang="ja-JP" sz="2000" smtClean="0"/>
              <a:t>SBA shows better performance.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ja-JP" sz="1600" smtClean="0">
                <a:sym typeface="Wingdings" pitchFamily="2" charset="2"/>
              </a:rPr>
              <a:t> Chose </a:t>
            </a:r>
            <a:r>
              <a:rPr lang="en-US" altLang="ja-JP" sz="1600" smtClean="0"/>
              <a:t>SBA. </a:t>
            </a:r>
          </a:p>
          <a:p>
            <a:pPr lvl="1">
              <a:spcBef>
                <a:spcPct val="0"/>
              </a:spcBef>
            </a:pPr>
            <a:r>
              <a:rPr lang="en-US" altLang="ja-JP" sz="1600" smtClean="0"/>
              <a:t>We push HPK to improve QE during production.</a:t>
            </a:r>
            <a:endParaRPr lang="ja-JP" altLang="en-US" sz="1600" smtClean="0"/>
          </a:p>
        </p:txBody>
      </p:sp>
      <p:pic>
        <p:nvPicPr>
          <p:cNvPr id="307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4286250"/>
            <a:ext cx="357505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5838" y="1000125"/>
            <a:ext cx="4348162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線矢印コネクタ 8"/>
          <p:cNvCxnSpPr/>
          <p:nvPr/>
        </p:nvCxnSpPr>
        <p:spPr>
          <a:xfrm rot="5400000">
            <a:off x="1035844" y="4179094"/>
            <a:ext cx="928688" cy="5715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rot="16200000" flipH="1">
            <a:off x="1785938" y="4000500"/>
            <a:ext cx="714375" cy="7143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30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グループ化 54"/>
          <p:cNvGrpSpPr/>
          <p:nvPr/>
        </p:nvGrpSpPr>
        <p:grpSpPr>
          <a:xfrm>
            <a:off x="324830" y="206320"/>
            <a:ext cx="8494340" cy="6607056"/>
            <a:chOff x="-20638" y="-410654"/>
            <a:chExt cx="9126538" cy="7098792"/>
          </a:xfrm>
        </p:grpSpPr>
        <p:pic>
          <p:nvPicPr>
            <p:cNvPr id="14338" name="Picture 2" descr=" Ring4.JPG                                                      04FFC802Macintosh HD                   C12DDCCD: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7700" y="304800"/>
              <a:ext cx="8458200" cy="632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375" y="5607050"/>
              <a:ext cx="1984375" cy="10810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4340" name="Rectangle 20"/>
            <p:cNvSpPr>
              <a:spLocks/>
            </p:cNvSpPr>
            <p:nvPr/>
          </p:nvSpPr>
          <p:spPr bwMode="auto">
            <a:xfrm>
              <a:off x="3459489" y="1066800"/>
              <a:ext cx="2120159" cy="3968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40638" bIns="0">
              <a:spAutoFit/>
            </a:bodyPr>
            <a:lstStyle/>
            <a:p>
              <a:r>
                <a:rPr lang="en-US" altLang="ja-JP" sz="2400" dirty="0">
                  <a:solidFill>
                    <a:srgbClr val="0000FF"/>
                  </a:solidFill>
                  <a:latin typeface="Futura" charset="0"/>
                </a:rPr>
                <a:t>e</a:t>
              </a:r>
              <a:r>
                <a:rPr lang="en-US" altLang="ja-JP" sz="2400" baseline="30000" dirty="0">
                  <a:solidFill>
                    <a:srgbClr val="0000FF"/>
                  </a:solidFill>
                  <a:latin typeface="Futura" charset="0"/>
                </a:rPr>
                <a:t>-</a:t>
              </a:r>
              <a:r>
                <a:rPr lang="en-US" altLang="ja-JP" sz="2400" dirty="0">
                  <a:solidFill>
                    <a:srgbClr val="0000FF"/>
                  </a:solidFill>
                  <a:latin typeface="Futura" charset="0"/>
                </a:rPr>
                <a:t> </a:t>
              </a:r>
              <a:r>
                <a:rPr lang="en-US" altLang="ja-JP" sz="2400" dirty="0" smtClean="0">
                  <a:solidFill>
                    <a:srgbClr val="0000FF"/>
                  </a:solidFill>
                  <a:latin typeface="Futura" charset="0"/>
                </a:rPr>
                <a:t>7GeV 2.6 </a:t>
              </a:r>
              <a:r>
                <a:rPr lang="en-US" altLang="ja-JP" sz="2400" dirty="0">
                  <a:solidFill>
                    <a:srgbClr val="0000FF"/>
                  </a:solidFill>
                  <a:latin typeface="Futura" charset="0"/>
                </a:rPr>
                <a:t>A</a:t>
              </a:r>
            </a:p>
          </p:txBody>
        </p:sp>
        <p:sp>
          <p:nvSpPr>
            <p:cNvPr id="14341" name="Rectangle 21"/>
            <p:cNvSpPr>
              <a:spLocks/>
            </p:cNvSpPr>
            <p:nvPr/>
          </p:nvSpPr>
          <p:spPr bwMode="auto">
            <a:xfrm>
              <a:off x="4000350" y="148946"/>
              <a:ext cx="2202830" cy="39682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40638" bIns="0">
              <a:spAutoFit/>
            </a:bodyPr>
            <a:lstStyle/>
            <a:p>
              <a:r>
                <a:rPr lang="en-US" altLang="ja-JP" sz="2400" dirty="0">
                  <a:solidFill>
                    <a:srgbClr val="FF0000"/>
                  </a:solidFill>
                  <a:latin typeface="Futura" charset="0"/>
                </a:rPr>
                <a:t>e</a:t>
              </a:r>
              <a:r>
                <a:rPr lang="en-US" altLang="ja-JP" sz="2400" baseline="30000" dirty="0">
                  <a:solidFill>
                    <a:srgbClr val="FF0000"/>
                  </a:solidFill>
                  <a:latin typeface="Futura" charset="0"/>
                </a:rPr>
                <a:t>+</a:t>
              </a:r>
              <a:r>
                <a:rPr lang="en-US" altLang="ja-JP" sz="2400" dirty="0">
                  <a:solidFill>
                    <a:srgbClr val="FF0000"/>
                  </a:solidFill>
                  <a:latin typeface="Futura" charset="0"/>
                </a:rPr>
                <a:t> </a:t>
              </a:r>
              <a:r>
                <a:rPr lang="en-US" altLang="ja-JP" sz="2400" dirty="0" smtClean="0">
                  <a:solidFill>
                    <a:srgbClr val="FF0000"/>
                  </a:solidFill>
                  <a:latin typeface="Futura" charset="0"/>
                </a:rPr>
                <a:t>4GeV 3.6 </a:t>
              </a:r>
              <a:r>
                <a:rPr lang="en-US" altLang="ja-JP" sz="2400" dirty="0">
                  <a:solidFill>
                    <a:srgbClr val="FF0000"/>
                  </a:solidFill>
                  <a:latin typeface="Futura" charset="0"/>
                </a:rPr>
                <a:t>A</a:t>
              </a:r>
            </a:p>
          </p:txBody>
        </p:sp>
        <p:sp>
          <p:nvSpPr>
            <p:cNvPr id="14342" name="Rectangle 23"/>
            <p:cNvSpPr>
              <a:spLocks/>
            </p:cNvSpPr>
            <p:nvPr/>
          </p:nvSpPr>
          <p:spPr bwMode="auto">
            <a:xfrm>
              <a:off x="4648200" y="6248400"/>
              <a:ext cx="4343400" cy="423863"/>
            </a:xfrm>
            <a:prstGeom prst="rect">
              <a:avLst/>
            </a:prstGeom>
            <a:solidFill>
              <a:srgbClr val="FFCCC9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40638" bIns="0"/>
            <a:lstStyle/>
            <a:p>
              <a:pPr algn="ctr"/>
              <a:r>
                <a:rPr lang="en-US" altLang="ja-JP" sz="2700" dirty="0" smtClean="0">
                  <a:latin typeface="ＭＳ Ｐゴシック" pitchFamily="50" charset="-128"/>
                </a:rPr>
                <a:t>Target: L = 8x10</a:t>
              </a:r>
              <a:r>
                <a:rPr lang="en-US" altLang="ja-JP" sz="2700" baseline="30000" dirty="0" smtClean="0">
                  <a:latin typeface="ＭＳ Ｐゴシック" pitchFamily="50" charset="-128"/>
                </a:rPr>
                <a:t>35</a:t>
              </a:r>
              <a:r>
                <a:rPr lang="en-US" altLang="ja-JP" sz="2700" dirty="0" smtClean="0">
                  <a:latin typeface="ＭＳ Ｐゴシック" pitchFamily="50" charset="-128"/>
                </a:rPr>
                <a:t>/cm</a:t>
              </a:r>
              <a:r>
                <a:rPr lang="en-US" altLang="ja-JP" sz="2700" baseline="30000" dirty="0" smtClean="0">
                  <a:latin typeface="ＭＳ Ｐゴシック" pitchFamily="50" charset="-128"/>
                </a:rPr>
                <a:t>2</a:t>
              </a:r>
              <a:r>
                <a:rPr lang="en-US" altLang="ja-JP" sz="2700" dirty="0" smtClean="0">
                  <a:latin typeface="ＭＳ Ｐゴシック" pitchFamily="50" charset="-128"/>
                </a:rPr>
                <a:t>/s</a:t>
              </a:r>
              <a:endParaRPr lang="ja-JP" altLang="en-US" sz="2700" dirty="0">
                <a:latin typeface="ＭＳ Ｐゴシック" pitchFamily="50" charset="-128"/>
              </a:endParaRPr>
            </a:p>
          </p:txBody>
        </p:sp>
        <p:grpSp>
          <p:nvGrpSpPr>
            <p:cNvPr id="2" name="Group 24"/>
            <p:cNvGrpSpPr>
              <a:grpSpLocks/>
            </p:cNvGrpSpPr>
            <p:nvPr/>
          </p:nvGrpSpPr>
          <p:grpSpPr bwMode="auto">
            <a:xfrm>
              <a:off x="6477000" y="5410200"/>
              <a:ext cx="2446338" cy="706438"/>
              <a:chOff x="0" y="0"/>
              <a:chExt cx="2192" cy="632"/>
            </a:xfrm>
          </p:grpSpPr>
          <p:grpSp>
            <p:nvGrpSpPr>
              <p:cNvPr id="3" name="Group 25"/>
              <p:cNvGrpSpPr>
                <a:grpSpLocks/>
              </p:cNvGrpSpPr>
              <p:nvPr/>
            </p:nvGrpSpPr>
            <p:grpSpPr bwMode="auto">
              <a:xfrm>
                <a:off x="0" y="77"/>
                <a:ext cx="2192" cy="555"/>
                <a:chOff x="0" y="0"/>
                <a:chExt cx="2192" cy="554"/>
              </a:xfrm>
            </p:grpSpPr>
            <p:sp>
              <p:nvSpPr>
                <p:cNvPr id="14389" name="Rectangle 26"/>
                <p:cNvSpPr>
                  <a:spLocks/>
                </p:cNvSpPr>
                <p:nvPr/>
              </p:nvSpPr>
              <p:spPr bwMode="auto">
                <a:xfrm>
                  <a:off x="0" y="0"/>
                  <a:ext cx="2192" cy="453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en-US"/>
                </a:p>
              </p:txBody>
            </p:sp>
            <p:pic>
              <p:nvPicPr>
                <p:cNvPr id="14390" name="Picture 27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4" y="20"/>
                  <a:ext cx="2047" cy="53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4388" name="Oval 28"/>
              <p:cNvSpPr>
                <a:spLocks/>
              </p:cNvSpPr>
              <p:nvPr/>
            </p:nvSpPr>
            <p:spPr bwMode="auto">
              <a:xfrm>
                <a:off x="1276" y="0"/>
                <a:ext cx="470" cy="605"/>
              </a:xfrm>
              <a:prstGeom prst="ellipse">
                <a:avLst/>
              </a:prstGeom>
              <a:noFill/>
              <a:ln w="50800">
                <a:solidFill>
                  <a:srgbClr val="FF05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</p:grpSp>
        <p:sp>
          <p:nvSpPr>
            <p:cNvPr id="14" name="円/楕円 13"/>
            <p:cNvSpPr/>
            <p:nvPr/>
          </p:nvSpPr>
          <p:spPr>
            <a:xfrm>
              <a:off x="4159250" y="2262188"/>
              <a:ext cx="12192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>
              <a:off x="4838700" y="990600"/>
              <a:ext cx="457200" cy="76200"/>
            </a:xfrm>
            <a:prstGeom prst="straightConnector1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346" name="図 5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78688" y="398463"/>
              <a:ext cx="1562100" cy="51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7" name="Rectangle 19"/>
            <p:cNvSpPr>
              <a:spLocks/>
            </p:cNvSpPr>
            <p:nvPr/>
          </p:nvSpPr>
          <p:spPr bwMode="auto">
            <a:xfrm>
              <a:off x="3614224" y="1504532"/>
              <a:ext cx="2057400" cy="415925"/>
            </a:xfrm>
            <a:prstGeom prst="rect">
              <a:avLst/>
            </a:prstGeom>
            <a:solidFill>
              <a:srgbClr val="FFCCC9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40638" bIns="0">
              <a:spAutoFit/>
            </a:bodyPr>
            <a:lstStyle/>
            <a:p>
              <a:r>
                <a:rPr lang="en-US" altLang="ja-JP" sz="2700" dirty="0">
                  <a:latin typeface="ＭＳ Ｐゴシック" pitchFamily="50" charset="-128"/>
                </a:rPr>
                <a:t> </a:t>
              </a:r>
              <a:r>
                <a:rPr lang="en-US" altLang="ja-JP" sz="2700" dirty="0" err="1">
                  <a:latin typeface="ＭＳ Ｐゴシック" pitchFamily="50" charset="-128"/>
                </a:rPr>
                <a:t>SuperKEKB</a:t>
              </a:r>
              <a:endParaRPr lang="ja-JP" altLang="en-US" sz="2700" dirty="0">
                <a:latin typeface="ＭＳ Ｐゴシック" pitchFamily="50" charset="-128"/>
              </a:endParaRPr>
            </a:p>
          </p:txBody>
        </p:sp>
        <p:cxnSp>
          <p:nvCxnSpPr>
            <p:cNvPr id="19" name="直線矢印コネクタ 18"/>
            <p:cNvCxnSpPr>
              <a:cxnSpLocks noChangeShapeType="1"/>
            </p:cNvCxnSpPr>
            <p:nvPr/>
          </p:nvCxnSpPr>
          <p:spPr bwMode="auto">
            <a:xfrm flipH="1" flipV="1">
              <a:off x="8269288" y="838200"/>
              <a:ext cx="342900" cy="123825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0" name="直線矢印コネクタ 19"/>
            <p:cNvCxnSpPr>
              <a:cxnSpLocks noChangeShapeType="1"/>
            </p:cNvCxnSpPr>
            <p:nvPr/>
          </p:nvCxnSpPr>
          <p:spPr bwMode="auto">
            <a:xfrm flipV="1">
              <a:off x="7507288" y="838200"/>
              <a:ext cx="381000" cy="76200"/>
            </a:xfrm>
            <a:prstGeom prst="straightConnector1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14350" name="Rectangle 16"/>
            <p:cNvSpPr>
              <a:spLocks/>
            </p:cNvSpPr>
            <p:nvPr/>
          </p:nvSpPr>
          <p:spPr bwMode="auto">
            <a:xfrm>
              <a:off x="7507288" y="304800"/>
              <a:ext cx="1066800" cy="152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8" bIns="0"/>
            <a:lstStyle/>
            <a:p>
              <a:r>
                <a:rPr lang="en-US" altLang="ja-JP" sz="1000">
                  <a:latin typeface="Gill Sans" charset="0"/>
                </a:rPr>
                <a:t>Colliding bunches</a:t>
              </a:r>
            </a:p>
          </p:txBody>
        </p:sp>
        <p:pic>
          <p:nvPicPr>
            <p:cNvPr id="14351" name="図 51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8600" y="152400"/>
              <a:ext cx="1604963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2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559675" y="1714500"/>
              <a:ext cx="1209675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4" name="直線矢印コネクタ 23"/>
            <p:cNvCxnSpPr>
              <a:cxnSpLocks noChangeShapeType="1"/>
            </p:cNvCxnSpPr>
            <p:nvPr/>
          </p:nvCxnSpPr>
          <p:spPr bwMode="auto">
            <a:xfrm rot="16200000" flipH="1">
              <a:off x="657225" y="2089150"/>
              <a:ext cx="16764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pic>
          <p:nvPicPr>
            <p:cNvPr id="14354" name="Picture 330" descr="OHO_TiN_After"/>
            <p:cNvPicPr>
              <a:picLocks noChangeAspect="1" noChangeArrowheads="1"/>
            </p:cNvPicPr>
            <p:nvPr/>
          </p:nvPicPr>
          <p:blipFill>
            <a:blip r:embed="rId9" cstate="print">
              <a:lum contrast="-18000"/>
            </a:blip>
            <a:srcRect b="8067"/>
            <a:stretch>
              <a:fillRect/>
            </a:stretch>
          </p:blipFill>
          <p:spPr bwMode="auto">
            <a:xfrm>
              <a:off x="2103438" y="5653088"/>
              <a:ext cx="1363662" cy="101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33" descr="&#10;ARES のコピー                                                  0004FF1BMacintosh HD                   C12DDCCD: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80300" y="2743200"/>
              <a:ext cx="1449388" cy="2044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6" name="Text Box 34"/>
            <p:cNvSpPr txBox="1">
              <a:spLocks noChangeArrowheads="1"/>
            </p:cNvSpPr>
            <p:nvPr/>
          </p:nvSpPr>
          <p:spPr bwMode="auto">
            <a:xfrm>
              <a:off x="2476500" y="4241800"/>
              <a:ext cx="94456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000">
                  <a:latin typeface="Helvetica Neue"/>
                </a:rPr>
                <a:t>Damping ring</a:t>
              </a:r>
            </a:p>
          </p:txBody>
        </p:sp>
        <p:sp>
          <p:nvSpPr>
            <p:cNvPr id="14357" name="Line 35"/>
            <p:cNvSpPr>
              <a:spLocks noChangeShapeType="1"/>
            </p:cNvSpPr>
            <p:nvPr/>
          </p:nvSpPr>
          <p:spPr bwMode="auto">
            <a:xfrm flipH="1">
              <a:off x="2552700" y="4495800"/>
              <a:ext cx="838200" cy="0"/>
            </a:xfrm>
            <a:prstGeom prst="line">
              <a:avLst/>
            </a:prstGeom>
            <a:noFill/>
            <a:ln w="28575">
              <a:solidFill>
                <a:srgbClr val="B80000"/>
              </a:solidFill>
              <a:round/>
              <a:headEnd type="triangl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58" name="Line 36"/>
            <p:cNvSpPr>
              <a:spLocks noChangeShapeType="1"/>
            </p:cNvSpPr>
            <p:nvPr/>
          </p:nvSpPr>
          <p:spPr bwMode="auto">
            <a:xfrm flipH="1">
              <a:off x="4305300" y="4724400"/>
              <a:ext cx="228600" cy="381000"/>
            </a:xfrm>
            <a:prstGeom prst="line">
              <a:avLst/>
            </a:prstGeom>
            <a:noFill/>
            <a:ln w="28575">
              <a:solidFill>
                <a:srgbClr val="B80000"/>
              </a:solidFill>
              <a:round/>
              <a:headEnd type="triangl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59" name="Text Box 37"/>
            <p:cNvSpPr txBox="1">
              <a:spLocks noChangeArrowheads="1"/>
            </p:cNvSpPr>
            <p:nvPr/>
          </p:nvSpPr>
          <p:spPr bwMode="auto">
            <a:xfrm>
              <a:off x="3462338" y="5105400"/>
              <a:ext cx="1265237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000">
                  <a:latin typeface="Helvetica Neue"/>
                </a:rPr>
                <a:t>Low emittance gun</a:t>
              </a:r>
            </a:p>
          </p:txBody>
        </p:sp>
        <p:sp>
          <p:nvSpPr>
            <p:cNvPr id="14360" name="Line 38"/>
            <p:cNvSpPr>
              <a:spLocks noChangeShapeType="1"/>
            </p:cNvSpPr>
            <p:nvPr/>
          </p:nvSpPr>
          <p:spPr bwMode="auto">
            <a:xfrm flipH="1">
              <a:off x="3619500" y="5105400"/>
              <a:ext cx="685800" cy="0"/>
            </a:xfrm>
            <a:prstGeom prst="line">
              <a:avLst/>
            </a:prstGeom>
            <a:noFill/>
            <a:ln w="28575">
              <a:solidFill>
                <a:srgbClr val="B8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61" name="Text Box 39"/>
            <p:cNvSpPr txBox="1">
              <a:spLocks noChangeArrowheads="1"/>
            </p:cNvSpPr>
            <p:nvPr/>
          </p:nvSpPr>
          <p:spPr bwMode="auto">
            <a:xfrm>
              <a:off x="5524500" y="4076700"/>
              <a:ext cx="107791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000">
                  <a:latin typeface="Helvetica Neue"/>
                </a:rPr>
                <a:t>Positron source</a:t>
              </a:r>
            </a:p>
          </p:txBody>
        </p:sp>
        <p:sp>
          <p:nvSpPr>
            <p:cNvPr id="14362" name="Line 40"/>
            <p:cNvSpPr>
              <a:spLocks noChangeShapeType="1"/>
            </p:cNvSpPr>
            <p:nvPr/>
          </p:nvSpPr>
          <p:spPr bwMode="auto">
            <a:xfrm>
              <a:off x="5524500" y="4321175"/>
              <a:ext cx="1143000" cy="0"/>
            </a:xfrm>
            <a:prstGeom prst="line">
              <a:avLst/>
            </a:prstGeom>
            <a:noFill/>
            <a:ln w="28575">
              <a:solidFill>
                <a:srgbClr val="B80000"/>
              </a:solidFill>
              <a:round/>
              <a:headEnd type="triangl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63" name="Text Box 41"/>
            <p:cNvSpPr txBox="1">
              <a:spLocks noChangeArrowheads="1"/>
            </p:cNvSpPr>
            <p:nvPr/>
          </p:nvSpPr>
          <p:spPr bwMode="auto">
            <a:xfrm>
              <a:off x="2476500" y="1524000"/>
              <a:ext cx="10763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000">
                  <a:latin typeface="Helvetica Neue"/>
                </a:rPr>
                <a:t>New beam pipe</a:t>
              </a:r>
            </a:p>
            <a:p>
              <a:r>
                <a:rPr lang="en-US" altLang="ja-JP" sz="1000">
                  <a:latin typeface="Helvetica Neue"/>
                </a:rPr>
                <a:t>&amp; bellows</a:t>
              </a:r>
            </a:p>
          </p:txBody>
        </p:sp>
        <p:sp>
          <p:nvSpPr>
            <p:cNvPr id="14364" name="Line 42"/>
            <p:cNvSpPr>
              <a:spLocks noChangeShapeType="1"/>
            </p:cNvSpPr>
            <p:nvPr/>
          </p:nvSpPr>
          <p:spPr bwMode="auto">
            <a:xfrm>
              <a:off x="2476500" y="1905000"/>
              <a:ext cx="990600" cy="0"/>
            </a:xfrm>
            <a:prstGeom prst="line">
              <a:avLst/>
            </a:prstGeom>
            <a:noFill/>
            <a:ln w="28575">
              <a:solidFill>
                <a:srgbClr val="B80000"/>
              </a:solidFill>
              <a:round/>
              <a:headEnd type="triangl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65" name="Text Box 43"/>
            <p:cNvSpPr txBox="1">
              <a:spLocks noChangeArrowheads="1"/>
            </p:cNvSpPr>
            <p:nvPr/>
          </p:nvSpPr>
          <p:spPr bwMode="auto">
            <a:xfrm>
              <a:off x="6972300" y="-410654"/>
              <a:ext cx="1748163" cy="562161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altLang="ja-JP" sz="2800" dirty="0">
                  <a:solidFill>
                    <a:schemeClr val="accent4"/>
                  </a:solidFill>
                  <a:latin typeface="Helvetica Neue"/>
                </a:rPr>
                <a:t>Belle II</a:t>
              </a:r>
            </a:p>
          </p:txBody>
        </p:sp>
        <p:sp>
          <p:nvSpPr>
            <p:cNvPr id="14366" name="Line 44"/>
            <p:cNvSpPr>
              <a:spLocks noChangeShapeType="1"/>
            </p:cNvSpPr>
            <p:nvPr/>
          </p:nvSpPr>
          <p:spPr bwMode="auto">
            <a:xfrm flipV="1">
              <a:off x="6210300" y="152400"/>
              <a:ext cx="762000" cy="685800"/>
            </a:xfrm>
            <a:prstGeom prst="line">
              <a:avLst/>
            </a:prstGeom>
            <a:noFill/>
            <a:ln w="28575">
              <a:solidFill>
                <a:schemeClr val="accent4"/>
              </a:solidFill>
              <a:round/>
              <a:headEnd type="triangl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67" name="Text Box 45"/>
            <p:cNvSpPr txBox="1">
              <a:spLocks noChangeArrowheads="1"/>
            </p:cNvSpPr>
            <p:nvPr/>
          </p:nvSpPr>
          <p:spPr bwMode="auto">
            <a:xfrm>
              <a:off x="6591300" y="898525"/>
              <a:ext cx="5969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000">
                  <a:latin typeface="Helvetica Neue"/>
                </a:rPr>
                <a:t>New IR</a:t>
              </a:r>
            </a:p>
          </p:txBody>
        </p:sp>
        <p:sp>
          <p:nvSpPr>
            <p:cNvPr id="14368" name="Line 46"/>
            <p:cNvSpPr>
              <a:spLocks noChangeShapeType="1"/>
            </p:cNvSpPr>
            <p:nvPr/>
          </p:nvSpPr>
          <p:spPr bwMode="auto">
            <a:xfrm flipV="1">
              <a:off x="6396038" y="1143000"/>
              <a:ext cx="762000" cy="0"/>
            </a:xfrm>
            <a:prstGeom prst="line">
              <a:avLst/>
            </a:prstGeom>
            <a:noFill/>
            <a:ln w="28575">
              <a:solidFill>
                <a:srgbClr val="B80000"/>
              </a:solidFill>
              <a:round/>
              <a:headEnd type="triangl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69" name="Line 47"/>
            <p:cNvSpPr>
              <a:spLocks noChangeShapeType="1"/>
            </p:cNvSpPr>
            <p:nvPr/>
          </p:nvSpPr>
          <p:spPr bwMode="auto">
            <a:xfrm flipH="1">
              <a:off x="2247900" y="990600"/>
              <a:ext cx="533400" cy="304800"/>
            </a:xfrm>
            <a:prstGeom prst="line">
              <a:avLst/>
            </a:prstGeom>
            <a:noFill/>
            <a:ln w="38100">
              <a:solidFill>
                <a:srgbClr val="F7020B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70" name="Line 48"/>
            <p:cNvSpPr>
              <a:spLocks noChangeShapeType="1"/>
            </p:cNvSpPr>
            <p:nvPr/>
          </p:nvSpPr>
          <p:spPr bwMode="auto">
            <a:xfrm flipH="1" flipV="1">
              <a:off x="5067300" y="685800"/>
              <a:ext cx="457200" cy="76200"/>
            </a:xfrm>
            <a:prstGeom prst="line">
              <a:avLst/>
            </a:prstGeom>
            <a:noFill/>
            <a:ln w="38100">
              <a:solidFill>
                <a:srgbClr val="F7020B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71" name="Line 49"/>
            <p:cNvSpPr>
              <a:spLocks noChangeShapeType="1"/>
            </p:cNvSpPr>
            <p:nvPr/>
          </p:nvSpPr>
          <p:spPr bwMode="auto">
            <a:xfrm flipH="1" flipV="1">
              <a:off x="6210300" y="1447800"/>
              <a:ext cx="381000" cy="228600"/>
            </a:xfrm>
            <a:prstGeom prst="line">
              <a:avLst/>
            </a:prstGeom>
            <a:noFill/>
            <a:ln w="38100">
              <a:solidFill>
                <a:srgbClr val="F7020B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72" name="Line 50"/>
            <p:cNvSpPr>
              <a:spLocks noChangeShapeType="1"/>
            </p:cNvSpPr>
            <p:nvPr/>
          </p:nvSpPr>
          <p:spPr bwMode="auto">
            <a:xfrm flipH="1">
              <a:off x="6286500" y="2743200"/>
              <a:ext cx="533400" cy="304800"/>
            </a:xfrm>
            <a:prstGeom prst="line">
              <a:avLst/>
            </a:prstGeom>
            <a:noFill/>
            <a:ln w="38100">
              <a:solidFill>
                <a:srgbClr val="000BF7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73" name="Line 51"/>
            <p:cNvSpPr>
              <a:spLocks noChangeShapeType="1"/>
            </p:cNvSpPr>
            <p:nvPr/>
          </p:nvSpPr>
          <p:spPr bwMode="auto">
            <a:xfrm>
              <a:off x="6591300" y="1219200"/>
              <a:ext cx="381000" cy="152400"/>
            </a:xfrm>
            <a:prstGeom prst="line">
              <a:avLst/>
            </a:prstGeom>
            <a:noFill/>
            <a:ln w="38100">
              <a:solidFill>
                <a:srgbClr val="000BF7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14374" name="Picture 11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427788" y="4775200"/>
              <a:ext cx="977900" cy="739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75" name="テキスト ボックス 46"/>
            <p:cNvSpPr txBox="1">
              <a:spLocks noChangeArrowheads="1"/>
            </p:cNvSpPr>
            <p:nvPr/>
          </p:nvSpPr>
          <p:spPr bwMode="auto">
            <a:xfrm>
              <a:off x="792163" y="5178425"/>
              <a:ext cx="1874837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/>
                <a:t>TiN-coated beam pipe with antechambers</a:t>
              </a:r>
            </a:p>
          </p:txBody>
        </p:sp>
        <p:sp>
          <p:nvSpPr>
            <p:cNvPr id="14376" name="テキスト ボックス 47"/>
            <p:cNvSpPr txBox="1">
              <a:spLocks noChangeArrowheads="1"/>
            </p:cNvSpPr>
            <p:nvPr/>
          </p:nvSpPr>
          <p:spPr bwMode="auto">
            <a:xfrm>
              <a:off x="38100" y="4292600"/>
              <a:ext cx="2189163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/>
                <a:t>Redesign the lattices of HER &amp; LER to squeeze the emittance </a:t>
              </a:r>
            </a:p>
          </p:txBody>
        </p:sp>
        <p:sp>
          <p:nvSpPr>
            <p:cNvPr id="14377" name="テキスト ボックス 48"/>
            <p:cNvSpPr txBox="1">
              <a:spLocks noChangeArrowheads="1"/>
            </p:cNvSpPr>
            <p:nvPr/>
          </p:nvSpPr>
          <p:spPr bwMode="auto">
            <a:xfrm>
              <a:off x="5529263" y="3267075"/>
              <a:ext cx="1912937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/>
                <a:t>Add / modify RF systems for higher beam current</a:t>
              </a:r>
            </a:p>
          </p:txBody>
        </p:sp>
        <p:sp>
          <p:nvSpPr>
            <p:cNvPr id="14378" name="テキスト ボックス 49"/>
            <p:cNvSpPr txBox="1">
              <a:spLocks noChangeArrowheads="1"/>
            </p:cNvSpPr>
            <p:nvPr/>
          </p:nvSpPr>
          <p:spPr bwMode="auto">
            <a:xfrm>
              <a:off x="5638800" y="4324350"/>
              <a:ext cx="17907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/>
                <a:t>New positron target / capture section</a:t>
              </a:r>
            </a:p>
          </p:txBody>
        </p:sp>
        <p:sp>
          <p:nvSpPr>
            <p:cNvPr id="14379" name="テキスト ボックス 50"/>
            <p:cNvSpPr txBox="1">
              <a:spLocks noChangeArrowheads="1"/>
            </p:cNvSpPr>
            <p:nvPr/>
          </p:nvSpPr>
          <p:spPr bwMode="auto">
            <a:xfrm>
              <a:off x="7240588" y="1066800"/>
              <a:ext cx="1836737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/>
                <a:t>New superconducting /permanent final focusing quads near the IP</a:t>
              </a:r>
            </a:p>
          </p:txBody>
        </p:sp>
        <p:sp>
          <p:nvSpPr>
            <p:cNvPr id="14380" name="テキスト ボックス 51"/>
            <p:cNvSpPr txBox="1">
              <a:spLocks noChangeArrowheads="1"/>
            </p:cNvSpPr>
            <p:nvPr/>
          </p:nvSpPr>
          <p:spPr bwMode="auto">
            <a:xfrm>
              <a:off x="3536950" y="5334000"/>
              <a:ext cx="17716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/>
                <a:t>Low emittance electrons to inject</a:t>
              </a:r>
            </a:p>
          </p:txBody>
        </p:sp>
        <p:sp>
          <p:nvSpPr>
            <p:cNvPr id="14381" name="テキスト ボックス 52"/>
            <p:cNvSpPr txBox="1">
              <a:spLocks noChangeArrowheads="1"/>
            </p:cNvSpPr>
            <p:nvPr/>
          </p:nvSpPr>
          <p:spPr bwMode="auto">
            <a:xfrm>
              <a:off x="2708275" y="3789363"/>
              <a:ext cx="1771650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/>
                <a:t>Low emittance positrons to inject</a:t>
              </a:r>
            </a:p>
          </p:txBody>
        </p:sp>
        <p:sp>
          <p:nvSpPr>
            <p:cNvPr id="14382" name="テキスト ボックス 45"/>
            <p:cNvSpPr txBox="1">
              <a:spLocks noChangeArrowheads="1"/>
            </p:cNvSpPr>
            <p:nvPr/>
          </p:nvSpPr>
          <p:spPr bwMode="auto">
            <a:xfrm>
              <a:off x="-20638" y="2427288"/>
              <a:ext cx="1766888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/>
                <a:t>Replace short  dipoles with longer ones (LER)</a:t>
              </a:r>
            </a:p>
          </p:txBody>
        </p:sp>
        <p:grpSp>
          <p:nvGrpSpPr>
            <p:cNvPr id="4" name="図形グループ 71"/>
            <p:cNvGrpSpPr>
              <a:grpSpLocks/>
            </p:cNvGrpSpPr>
            <p:nvPr/>
          </p:nvGrpSpPr>
          <p:grpSpPr bwMode="auto">
            <a:xfrm>
              <a:off x="184150" y="2927350"/>
              <a:ext cx="2405063" cy="1273175"/>
              <a:chOff x="184906" y="2927590"/>
              <a:chExt cx="2404238" cy="1272404"/>
            </a:xfrm>
          </p:grpSpPr>
          <p:pic>
            <p:nvPicPr>
              <p:cNvPr id="14384" name="図 67"/>
              <p:cNvPicPr>
                <a:picLocks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84906" y="3666554"/>
                <a:ext cx="2404238" cy="533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85" name="図 68"/>
              <p:cNvPicPr>
                <a:picLocks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1208" y="2927590"/>
                <a:ext cx="2362164" cy="510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下矢印 69"/>
              <p:cNvSpPr/>
              <p:nvPr/>
            </p:nvSpPr>
            <p:spPr>
              <a:xfrm>
                <a:off x="1211667" y="3443216"/>
                <a:ext cx="365000" cy="217355"/>
              </a:xfrm>
              <a:prstGeom prst="downArrow">
                <a:avLst/>
              </a:prstGeom>
              <a:solidFill>
                <a:srgbClr val="CCFFCC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  <p:sp>
        <p:nvSpPr>
          <p:cNvPr id="56" name="タイトル 55"/>
          <p:cNvSpPr>
            <a:spLocks noGrp="1"/>
          </p:cNvSpPr>
          <p:nvPr>
            <p:ph type="title"/>
          </p:nvPr>
        </p:nvSpPr>
        <p:spPr>
          <a:xfrm>
            <a:off x="457200" y="-24"/>
            <a:ext cx="5770984" cy="785818"/>
          </a:xfrm>
        </p:spPr>
        <p:txBody>
          <a:bodyPr>
            <a:normAutofit/>
          </a:bodyPr>
          <a:lstStyle/>
          <a:p>
            <a:r>
              <a:rPr kumimoji="1" lang="en-US" altLang="ja-JP" dirty="0" err="1" smtClean="0"/>
              <a:t>SuperKEKB</a:t>
            </a:r>
            <a:r>
              <a:rPr kumimoji="1" lang="en-US" altLang="ja-JP" dirty="0" smtClean="0"/>
              <a:t> and Belle II</a:t>
            </a:r>
            <a:endParaRPr kumimoji="1" lang="ja-JP" altLang="en-US" dirty="0"/>
          </a:p>
        </p:txBody>
      </p:sp>
      <p:sp>
        <p:nvSpPr>
          <p:cNvPr id="58" name="スライド番号プレースホルダ 5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32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0319" y="1095883"/>
            <a:ext cx="6084169" cy="470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38"/>
          <p:cNvGrpSpPr/>
          <p:nvPr/>
        </p:nvGrpSpPr>
        <p:grpSpPr>
          <a:xfrm>
            <a:off x="3563887" y="5301208"/>
            <a:ext cx="5688632" cy="864096"/>
            <a:chOff x="4692111" y="5877272"/>
            <a:chExt cx="4485946" cy="720080"/>
          </a:xfrm>
        </p:grpSpPr>
        <p:sp>
          <p:nvSpPr>
            <p:cNvPr id="40" name="正方形/長方形 39"/>
            <p:cNvSpPr/>
            <p:nvPr/>
          </p:nvSpPr>
          <p:spPr>
            <a:xfrm>
              <a:off x="4692111" y="5877272"/>
              <a:ext cx="4485946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1" name="直線コネクタ 40"/>
            <p:cNvCxnSpPr/>
            <p:nvPr/>
          </p:nvCxnSpPr>
          <p:spPr>
            <a:xfrm rot="5400000" flipH="1" flipV="1">
              <a:off x="4712735" y="5967423"/>
              <a:ext cx="150578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rot="5400000" flipH="1" flipV="1">
              <a:off x="7200900" y="5952561"/>
              <a:ext cx="150578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 rot="5400000" flipH="1" flipV="1">
              <a:off x="8279797" y="5952561"/>
              <a:ext cx="150578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テキスト ボックス 44"/>
            <p:cNvSpPr txBox="1"/>
            <p:nvPr/>
          </p:nvSpPr>
          <p:spPr>
            <a:xfrm>
              <a:off x="8241519" y="5997285"/>
              <a:ext cx="382214" cy="321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solidFill>
                    <a:schemeClr val="accent2"/>
                  </a:solidFill>
                </a:rPr>
                <a:t>10</a:t>
              </a:r>
              <a:endParaRPr kumimoji="1" lang="ja-JP" alt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7162620" y="5997285"/>
              <a:ext cx="298544" cy="338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chemeClr val="accent2"/>
                  </a:solidFill>
                </a:rPr>
                <a:t>1</a:t>
              </a:r>
              <a:endParaRPr kumimoji="1" lang="ja-JP" alt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6177868" y="6289575"/>
              <a:ext cx="1872208" cy="256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 smtClean="0">
                  <a:solidFill>
                    <a:schemeClr val="accent2"/>
                  </a:solidFill>
                </a:rPr>
                <a:t> Belle II</a:t>
              </a:r>
              <a:r>
                <a:rPr kumimoji="1" lang="ja-JP" altLang="en-US" sz="1400" b="1" dirty="0" smtClean="0">
                  <a:solidFill>
                    <a:schemeClr val="accent2"/>
                  </a:solidFill>
                </a:rPr>
                <a:t>  </a:t>
              </a:r>
              <a:r>
                <a:rPr kumimoji="1" lang="en-US" altLang="ja-JP" sz="1400" b="1" dirty="0" smtClean="0">
                  <a:solidFill>
                    <a:schemeClr val="accent2"/>
                  </a:solidFill>
                </a:rPr>
                <a:t>year</a:t>
              </a:r>
              <a:endParaRPr kumimoji="1" lang="ja-JP" alt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4720903" y="5997285"/>
              <a:ext cx="283145" cy="321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solidFill>
                    <a:schemeClr val="accent2"/>
                  </a:solidFill>
                </a:rPr>
                <a:t>0</a:t>
              </a:r>
              <a:endParaRPr kumimoji="1" lang="ja-JP" altLang="en-US" sz="14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49" name="テキスト ボックス 48"/>
          <p:cNvSpPr txBox="1"/>
          <p:nvPr/>
        </p:nvSpPr>
        <p:spPr>
          <a:xfrm>
            <a:off x="4427984" y="2852936"/>
            <a:ext cx="901209" cy="3693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accent2"/>
                </a:solidFill>
                <a:latin typeface="HGPｺﾞｼｯｸE" pitchFamily="50" charset="-128"/>
                <a:ea typeface="HGPｺﾞｼｯｸE" pitchFamily="50" charset="-128"/>
              </a:rPr>
              <a:t>Old MA</a:t>
            </a:r>
            <a:endParaRPr kumimoji="1" lang="ja-JP" altLang="en-US" dirty="0">
              <a:solidFill>
                <a:schemeClr val="accent2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200799" y="1052736"/>
            <a:ext cx="997389" cy="3693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HGPｺﾞｼｯｸE" pitchFamily="50" charset="-128"/>
                <a:ea typeface="HGPｺﾞｼｯｸE" pitchFamily="50" charset="-128"/>
              </a:rPr>
              <a:t>New MA</a:t>
            </a:r>
            <a:endParaRPr kumimoji="1" lang="ja-JP" altLang="en-US" dirty="0"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929039" y="2636912"/>
            <a:ext cx="739305" cy="646331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HGPｺﾞｼｯｸE" pitchFamily="50" charset="-128"/>
                <a:ea typeface="HGPｺﾞｼｯｸE" pitchFamily="50" charset="-128"/>
              </a:rPr>
              <a:t>SBA1</a:t>
            </a:r>
          </a:p>
          <a:p>
            <a:r>
              <a:rPr kumimoji="1" lang="en-US" altLang="ja-JP" dirty="0" smtClean="0">
                <a:solidFill>
                  <a:srgbClr val="01AF16"/>
                </a:solidFill>
                <a:latin typeface="HGPｺﾞｼｯｸE" pitchFamily="50" charset="-128"/>
                <a:ea typeface="HGPｺﾞｼｯｸE" pitchFamily="50" charset="-128"/>
              </a:rPr>
              <a:t>SBA2</a:t>
            </a:r>
            <a:endParaRPr kumimoji="1" lang="ja-JP" altLang="en-US" dirty="0">
              <a:solidFill>
                <a:srgbClr val="01AF16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cxnSp>
        <p:nvCxnSpPr>
          <p:cNvPr id="53" name="直線コネクタ 52"/>
          <p:cNvCxnSpPr/>
          <p:nvPr/>
        </p:nvCxnSpPr>
        <p:spPr>
          <a:xfrm>
            <a:off x="3600399" y="2564904"/>
            <a:ext cx="5184576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タイトル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MCP-PMT: improvement in lifetime</a:t>
            </a:r>
            <a:endParaRPr kumimoji="1" lang="ja-JP" altLang="en-US" dirty="0"/>
          </a:p>
        </p:txBody>
      </p:sp>
      <p:sp>
        <p:nvSpPr>
          <p:cNvPr id="19" name="スライド番号プレースホルダ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F07812-3CC5-442C-8195-B8679237F5A8}" type="slidenum">
              <a:rPr kumimoji="1" lang="ja-JP" altLang="en-US" smtClean="0"/>
              <a:pPr/>
              <a:t>60</a:t>
            </a:fld>
            <a:endParaRPr kumimoji="1" lang="ja-JP" alt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2771800" y="5733256"/>
            <a:ext cx="136815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コネクタ 26"/>
          <p:cNvCxnSpPr/>
          <p:nvPr/>
        </p:nvCxnSpPr>
        <p:spPr>
          <a:xfrm>
            <a:off x="3672407" y="5445224"/>
            <a:ext cx="5027451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 rot="5400000" flipH="1" flipV="1">
            <a:off x="6048164" y="3537012"/>
            <a:ext cx="3384376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7236296" y="485986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5</a:t>
            </a:r>
            <a:r>
              <a:rPr kumimoji="1" lang="ja-JP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yr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39552" y="1412776"/>
            <a:ext cx="202811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Protections against</a:t>
            </a:r>
          </a:p>
          <a:p>
            <a:pPr>
              <a:buFontTx/>
              <a:buChar char="-"/>
            </a:pPr>
            <a:r>
              <a:rPr lang="en-US" altLang="ja-JP" dirty="0" smtClean="0"/>
              <a:t>Ion feedback</a:t>
            </a:r>
          </a:p>
          <a:p>
            <a:pPr>
              <a:buFontTx/>
              <a:buChar char="-"/>
            </a:pPr>
            <a:r>
              <a:rPr kumimoji="1" lang="en-US" altLang="ja-JP" dirty="0" smtClean="0"/>
              <a:t>Neutral gas</a:t>
            </a:r>
          </a:p>
          <a:p>
            <a:r>
              <a:rPr lang="en-US" altLang="ja-JP" dirty="0" smtClean="0"/>
              <a:t>were effective.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08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20"/>
          <p:cNvGrpSpPr>
            <a:grpSpLocks/>
          </p:cNvGrpSpPr>
          <p:nvPr/>
        </p:nvGrpSpPr>
        <p:grpSpPr bwMode="auto">
          <a:xfrm>
            <a:off x="4829178" y="2725970"/>
            <a:ext cx="3857622" cy="2357454"/>
            <a:chOff x="-110068" y="1890385"/>
            <a:chExt cx="5029200" cy="3006725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10068" y="1890385"/>
              <a:ext cx="5029200" cy="300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直線矢印コネクタ 12"/>
            <p:cNvCxnSpPr/>
            <p:nvPr/>
          </p:nvCxnSpPr>
          <p:spPr>
            <a:xfrm flipV="1">
              <a:off x="1428313" y="2142464"/>
              <a:ext cx="1286156" cy="857473"/>
            </a:xfrm>
            <a:prstGeom prst="straightConnector1">
              <a:avLst/>
            </a:prstGeom>
            <a:ln w="28575">
              <a:noFill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237"/>
            <p:cNvSpPr txBox="1">
              <a:spLocks noChangeArrowheads="1"/>
            </p:cNvSpPr>
            <p:nvPr/>
          </p:nvSpPr>
          <p:spPr bwMode="auto">
            <a:xfrm rot="19566824">
              <a:off x="1347848" y="2063272"/>
              <a:ext cx="1536724" cy="47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ja-JP" altLang="en-US" dirty="0">
                  <a:latin typeface="Calibri" pitchFamily="34" charset="0"/>
                </a:rPr>
                <a:t>２０ｃｍ</a:t>
              </a: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End-cap Particle Identification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65122"/>
            <a:ext cx="8229600" cy="5545914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Ring imaging Cherenkov counter based on silica </a:t>
            </a:r>
            <a:r>
              <a:rPr lang="en-US" altLang="ja-JP" dirty="0" err="1" smtClean="0">
                <a:solidFill>
                  <a:srgbClr val="FF0000"/>
                </a:solidFill>
              </a:rPr>
              <a:t>aerogel</a:t>
            </a:r>
            <a:r>
              <a:rPr lang="en-US" altLang="ja-JP" dirty="0" smtClean="0">
                <a:solidFill>
                  <a:srgbClr val="FF0000"/>
                </a:solidFill>
              </a:rPr>
              <a:t> radiator</a:t>
            </a:r>
          </a:p>
          <a:p>
            <a:pPr lvl="1"/>
            <a:r>
              <a:rPr lang="en-US" altLang="ja-JP" dirty="0" smtClean="0"/>
              <a:t>Space limited -&gt; proximity focusing with expansion distance of 20 cm</a:t>
            </a:r>
          </a:p>
          <a:p>
            <a:pPr lvl="1"/>
            <a:r>
              <a:rPr lang="en-US" altLang="ja-JP" dirty="0" smtClean="0"/>
              <a:t>Requirements</a:t>
            </a:r>
          </a:p>
          <a:p>
            <a:pPr lvl="2"/>
            <a:r>
              <a:rPr lang="en-US" altLang="ja-JP" dirty="0" smtClean="0">
                <a:solidFill>
                  <a:srgbClr val="008000"/>
                </a:solidFill>
              </a:rPr>
              <a:t>Transparent silica </a:t>
            </a:r>
            <a:r>
              <a:rPr lang="en-US" altLang="ja-JP" dirty="0" err="1" smtClean="0">
                <a:solidFill>
                  <a:srgbClr val="008000"/>
                </a:solidFill>
              </a:rPr>
              <a:t>aerogel</a:t>
            </a:r>
            <a:endParaRPr lang="en-US" altLang="ja-JP" dirty="0" smtClean="0">
              <a:solidFill>
                <a:srgbClr val="008000"/>
              </a:solidFill>
            </a:endParaRPr>
          </a:p>
          <a:p>
            <a:pPr lvl="2"/>
            <a:r>
              <a:rPr lang="en-US" altLang="ja-JP" dirty="0" smtClean="0">
                <a:solidFill>
                  <a:srgbClr val="008000"/>
                </a:solidFill>
              </a:rPr>
              <a:t>Photo-detector</a:t>
            </a:r>
          </a:p>
          <a:p>
            <a:pPr lvl="3"/>
            <a:r>
              <a:rPr lang="en-US" altLang="ja-JP" dirty="0" smtClean="0"/>
              <a:t>Single-photon sensitivity</a:t>
            </a:r>
          </a:p>
          <a:p>
            <a:pPr lvl="3"/>
            <a:r>
              <a:rPr lang="en-US" altLang="ja-JP" dirty="0" smtClean="0"/>
              <a:t>Pixel 5x5mm</a:t>
            </a:r>
            <a:r>
              <a:rPr lang="en-US" altLang="ja-JP" baseline="30000" dirty="0" smtClean="0"/>
              <a:t>2</a:t>
            </a:r>
          </a:p>
          <a:p>
            <a:pPr lvl="3"/>
            <a:r>
              <a:rPr lang="en-US" altLang="ja-JP" dirty="0" smtClean="0"/>
              <a:t>Operational in 1.5T</a:t>
            </a:r>
          </a:p>
          <a:p>
            <a:pPr lvl="3"/>
            <a:r>
              <a:rPr lang="en-US" altLang="ja-JP" dirty="0" smtClean="0"/>
              <a:t>Compact</a:t>
            </a:r>
          </a:p>
          <a:p>
            <a:pPr lvl="2"/>
            <a:r>
              <a:rPr lang="en-US" altLang="ja-JP" dirty="0" smtClean="0">
                <a:solidFill>
                  <a:srgbClr val="008000"/>
                </a:solidFill>
              </a:rPr>
              <a:t>Readout electronics</a:t>
            </a:r>
          </a:p>
          <a:p>
            <a:pPr lvl="3"/>
            <a:r>
              <a:rPr lang="en-US" altLang="ja-JP" dirty="0" smtClean="0"/>
              <a:t>~70K channels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41225" y="5289158"/>
            <a:ext cx="3663608" cy="646331"/>
          </a:xfrm>
          <a:prstGeom prst="rect">
            <a:avLst/>
          </a:prstGeom>
          <a:solidFill>
            <a:srgbClr val="CCFFCC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rgbClr val="0000FF"/>
                </a:solidFill>
              </a:rPr>
              <a:t>n</a:t>
            </a:r>
            <a:r>
              <a:rPr kumimoji="1" lang="en-US" altLang="ja-JP" dirty="0" smtClean="0">
                <a:solidFill>
                  <a:srgbClr val="0000FF"/>
                </a:solidFill>
              </a:rPr>
              <a:t>=1.05 </a:t>
            </a:r>
            <a:r>
              <a:rPr kumimoji="1" lang="en-US" altLang="ja-JP" dirty="0" err="1" smtClean="0">
                <a:solidFill>
                  <a:srgbClr val="0000FF"/>
                </a:solidFill>
              </a:rPr>
              <a:t>aerogel</a:t>
            </a:r>
            <a:endParaRPr kumimoji="1" lang="en-US" altLang="ja-JP" dirty="0" smtClean="0">
              <a:solidFill>
                <a:srgbClr val="0000FF"/>
              </a:solidFill>
            </a:endParaRP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|</a:t>
            </a:r>
            <a:r>
              <a:rPr kumimoji="1" lang="en-US" altLang="ja-JP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ja-JP" baseline="-25000" dirty="0" err="1" smtClean="0">
                <a:solidFill>
                  <a:srgbClr val="0000FF"/>
                </a:solidFill>
              </a:rPr>
              <a:t>c</a:t>
            </a:r>
            <a:r>
              <a:rPr kumimoji="1" lang="en-US" altLang="ja-JP" dirty="0" err="1" smtClean="0">
                <a:solidFill>
                  <a:srgbClr val="0000FF"/>
                </a:solidFill>
              </a:rPr>
              <a:t>(</a:t>
            </a:r>
            <a:r>
              <a:rPr lang="en-US" altLang="ja-JP" dirty="0" err="1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altLang="ja-JP" dirty="0" err="1" smtClean="0">
                <a:solidFill>
                  <a:srgbClr val="0000FF"/>
                </a:solidFill>
              </a:rPr>
              <a:t>)-</a:t>
            </a:r>
            <a:r>
              <a:rPr lang="en-US" altLang="ja-JP" dirty="0" err="1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altLang="ja-JP" baseline="-25000" dirty="0" err="1" smtClean="0">
                <a:solidFill>
                  <a:srgbClr val="0000FF"/>
                </a:solidFill>
              </a:rPr>
              <a:t>c</a:t>
            </a:r>
            <a:r>
              <a:rPr lang="en-US" altLang="ja-JP" dirty="0" err="1" smtClean="0">
                <a:solidFill>
                  <a:srgbClr val="0000FF"/>
                </a:solidFill>
              </a:rPr>
              <a:t>(K</a:t>
            </a:r>
            <a:r>
              <a:rPr lang="en-US" altLang="ja-JP" dirty="0" smtClean="0">
                <a:solidFill>
                  <a:srgbClr val="0000FF"/>
                </a:solidFill>
              </a:rPr>
              <a:t>)| = 23 </a:t>
            </a:r>
            <a:r>
              <a:rPr lang="en-US" altLang="ja-JP" dirty="0" err="1" smtClean="0">
                <a:solidFill>
                  <a:srgbClr val="0000FF"/>
                </a:solidFill>
              </a:rPr>
              <a:t>mrad</a:t>
            </a:r>
            <a:r>
              <a:rPr lang="en-US" altLang="ja-JP" dirty="0" smtClean="0">
                <a:solidFill>
                  <a:srgbClr val="0000FF"/>
                </a:solidFill>
              </a:rPr>
              <a:t> at P=4GeV/c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77253" y="6241704"/>
            <a:ext cx="619577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Target: More than 4 </a:t>
            </a:r>
            <a:r>
              <a:rPr kumimoji="1" lang="en-US" altLang="ja-JP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kumimoji="1" lang="en-US" altLang="ja-JP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/K separation at 4 </a:t>
            </a:r>
            <a:r>
              <a:rPr kumimoji="1" lang="en-US" altLang="ja-JP" sz="2400" dirty="0" err="1" smtClean="0">
                <a:solidFill>
                  <a:srgbClr val="FF0000"/>
                </a:solidFill>
              </a:rPr>
              <a:t>GeV/c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5944611" y="3050409"/>
            <a:ext cx="1028418" cy="662189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スライド番号プレースホルダ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3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Novel “focusing” radiator</a:t>
            </a:r>
            <a:endParaRPr lang="ja-JP" alt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59472"/>
            <a:ext cx="2362200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85800" y="4507072"/>
            <a:ext cx="38735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altLang="ja-JP" sz="1600">
                <a:solidFill>
                  <a:srgbClr val="0000FF"/>
                </a:solidFill>
                <a:latin typeface="Times New Roman" charset="0"/>
              </a:rPr>
              <a:t>n1</a:t>
            </a:r>
            <a:endParaRPr lang="en-US" altLang="ja-JP" sz="36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990600" y="4507072"/>
            <a:ext cx="38735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altLang="ja-JP" sz="1600">
                <a:solidFill>
                  <a:srgbClr val="0000FF"/>
                </a:solidFill>
                <a:latin typeface="Times New Roman" charset="0"/>
              </a:rPr>
              <a:t>n2</a:t>
            </a:r>
            <a:endParaRPr lang="en-US" altLang="ja-JP" sz="3600">
              <a:solidFill>
                <a:srgbClr val="0000FF"/>
              </a:solidFill>
              <a:latin typeface="Times New Roman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4354672"/>
            <a:ext cx="220980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2068672"/>
            <a:ext cx="21558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2068672"/>
            <a:ext cx="2198688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2017872"/>
            <a:ext cx="205740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62600" y="4430872"/>
            <a:ext cx="2057400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457200" y="4126072"/>
            <a:ext cx="4900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ja-JP" sz="1600">
                <a:solidFill>
                  <a:srgbClr val="FF0000"/>
                </a:solidFill>
              </a:rPr>
              <a:t>Focusing by 2cm+2cm aerogel  (n1:1.047, n2:1.057)</a:t>
            </a:r>
            <a:endParaRPr lang="en-US" altLang="ja-JP">
              <a:solidFill>
                <a:srgbClr val="0000FF"/>
              </a:solidFill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57200" y="1786097"/>
            <a:ext cx="2917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ja-JP" sz="1600">
                <a:solidFill>
                  <a:srgbClr val="FF0000"/>
                </a:solidFill>
              </a:rPr>
              <a:t>4cm-thick single index aerogel</a:t>
            </a:r>
            <a:endParaRPr lang="en-US" altLang="ja-JP" sz="4400" b="1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7285038" y="3287872"/>
            <a:ext cx="1858962" cy="676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60000"/>
              </a:lnSpc>
              <a:spcBef>
                <a:spcPct val="30000"/>
              </a:spcBef>
            </a:pPr>
            <a:r>
              <a:rPr lang="en-US" altLang="ja-JP" sz="1600">
                <a:solidFill>
                  <a:srgbClr val="0000FF"/>
                </a:solidFill>
                <a:latin typeface="Symbol" charset="2"/>
              </a:rPr>
              <a:t>s</a:t>
            </a:r>
            <a:r>
              <a:rPr lang="en-US" altLang="ja-JP" sz="1600" baseline="-25000">
                <a:solidFill>
                  <a:srgbClr val="0000FF"/>
                </a:solidFill>
                <a:latin typeface="Symbol" charset="2"/>
              </a:rPr>
              <a:t>q</a:t>
            </a:r>
            <a:r>
              <a:rPr lang="en-US" altLang="ja-JP" sz="1600">
                <a:solidFill>
                  <a:srgbClr val="0000FF"/>
                </a:solidFill>
                <a:latin typeface="Times New Roman" charset="0"/>
              </a:rPr>
              <a:t>(1p.e.) = 22 mrad </a:t>
            </a:r>
          </a:p>
          <a:p>
            <a:pPr>
              <a:lnSpc>
                <a:spcPct val="60000"/>
              </a:lnSpc>
              <a:spcBef>
                <a:spcPct val="30000"/>
              </a:spcBef>
            </a:pPr>
            <a:r>
              <a:rPr lang="en-US" altLang="ja-JP" sz="1600">
                <a:solidFill>
                  <a:srgbClr val="0000FF"/>
                </a:solidFill>
                <a:latin typeface="Times New Roman" charset="0"/>
              </a:rPr>
              <a:t>Npe ~ 10.6</a:t>
            </a:r>
          </a:p>
          <a:p>
            <a:pPr>
              <a:lnSpc>
                <a:spcPct val="60000"/>
              </a:lnSpc>
              <a:spcBef>
                <a:spcPct val="30000"/>
              </a:spcBef>
            </a:pPr>
            <a:r>
              <a:rPr lang="en-US" altLang="ja-JP" sz="1600">
                <a:solidFill>
                  <a:srgbClr val="0000FF"/>
                </a:solidFill>
                <a:latin typeface="Symbol" charset="2"/>
              </a:rPr>
              <a:t>s</a:t>
            </a:r>
            <a:r>
              <a:rPr lang="en-US" altLang="ja-JP" sz="1600" baseline="-25000">
                <a:solidFill>
                  <a:srgbClr val="0000FF"/>
                </a:solidFill>
                <a:latin typeface="Symbol" charset="2"/>
              </a:rPr>
              <a:t>q</a:t>
            </a:r>
            <a:r>
              <a:rPr lang="en-US" altLang="ja-JP" sz="1600">
                <a:solidFill>
                  <a:srgbClr val="0000FF"/>
                </a:solidFill>
                <a:latin typeface="Times New Roman" charset="0"/>
              </a:rPr>
              <a:t>(track) = 6.9 mrad</a:t>
            </a:r>
            <a:endParaRPr lang="en-US" altLang="ja-JP" sz="36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7162800" y="5573872"/>
            <a:ext cx="1981200" cy="676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60000"/>
              </a:lnSpc>
              <a:spcBef>
                <a:spcPct val="30000"/>
              </a:spcBef>
            </a:pPr>
            <a:r>
              <a:rPr lang="en-US" altLang="ja-JP" sz="1600">
                <a:solidFill>
                  <a:srgbClr val="0000FF"/>
                </a:solidFill>
                <a:latin typeface="Symbol" charset="2"/>
              </a:rPr>
              <a:t>s</a:t>
            </a:r>
            <a:r>
              <a:rPr lang="en-US" altLang="ja-JP" sz="1600" baseline="-25000">
                <a:solidFill>
                  <a:srgbClr val="0000FF"/>
                </a:solidFill>
                <a:latin typeface="Symbol" charset="2"/>
              </a:rPr>
              <a:t>q</a:t>
            </a:r>
            <a:r>
              <a:rPr lang="en-US" altLang="ja-JP" sz="1600">
                <a:solidFill>
                  <a:srgbClr val="0000FF"/>
                </a:solidFill>
                <a:latin typeface="Times New Roman" charset="0"/>
              </a:rPr>
              <a:t>(1p.e.) = 14.4 mrad</a:t>
            </a:r>
          </a:p>
          <a:p>
            <a:pPr>
              <a:lnSpc>
                <a:spcPct val="60000"/>
              </a:lnSpc>
              <a:spcBef>
                <a:spcPct val="30000"/>
              </a:spcBef>
            </a:pPr>
            <a:r>
              <a:rPr lang="en-US" altLang="ja-JP" sz="1600">
                <a:solidFill>
                  <a:srgbClr val="0000FF"/>
                </a:solidFill>
                <a:latin typeface="Times New Roman" charset="0"/>
              </a:rPr>
              <a:t>Npe ~ 9.6</a:t>
            </a:r>
          </a:p>
          <a:p>
            <a:pPr>
              <a:lnSpc>
                <a:spcPct val="60000"/>
              </a:lnSpc>
              <a:spcBef>
                <a:spcPct val="30000"/>
              </a:spcBef>
            </a:pPr>
            <a:r>
              <a:rPr lang="en-US" altLang="ja-JP" sz="1600">
                <a:solidFill>
                  <a:srgbClr val="0000FF"/>
                </a:solidFill>
                <a:latin typeface="Symbol" charset="2"/>
              </a:rPr>
              <a:t>s</a:t>
            </a:r>
            <a:r>
              <a:rPr lang="en-US" altLang="ja-JP" sz="1600" baseline="-25000">
                <a:solidFill>
                  <a:srgbClr val="0000FF"/>
                </a:solidFill>
                <a:latin typeface="Symbol" charset="2"/>
              </a:rPr>
              <a:t>q</a:t>
            </a:r>
            <a:r>
              <a:rPr lang="en-US" altLang="ja-JP" sz="1600">
                <a:solidFill>
                  <a:srgbClr val="0000FF"/>
                </a:solidFill>
                <a:latin typeface="Times New Roman" charset="0"/>
              </a:rPr>
              <a:t>(track) = 4.8 mrad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212725" y="6350160"/>
            <a:ext cx="178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>
                <a:solidFill>
                  <a:srgbClr val="008000"/>
                </a:solidFill>
              </a:rPr>
              <a:t>NIM A548(2005)383</a:t>
            </a:r>
            <a:endParaRPr lang="en-US" altLang="ja-JP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815827" y="1451123"/>
            <a:ext cx="521045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altLang="ja-JP" sz="2000" dirty="0">
                <a:solidFill>
                  <a:srgbClr val="FF0000"/>
                </a:solidFill>
              </a:rPr>
              <a:t>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Multiple aerogel layers with different indices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868144" y="188640"/>
            <a:ext cx="304275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FF"/>
                </a:solidFill>
              </a:rPr>
              <a:t>Possible only with aerogel !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39552" y="908720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Simple accumulation of radiator layer gives more photons, but degrades PID performance</a:t>
            </a:r>
            <a:endParaRPr lang="ja-JP" altLang="en-US" dirty="0"/>
          </a:p>
        </p:txBody>
      </p:sp>
      <p:sp>
        <p:nvSpPr>
          <p:cNvPr id="22" name="スライド番号プレースホルダ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27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1439743" y="1630616"/>
            <a:ext cx="5790875" cy="43521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864096"/>
          </a:xfrm>
        </p:spPr>
        <p:txBody>
          <a:bodyPr/>
          <a:lstStyle/>
          <a:p>
            <a:r>
              <a:rPr lang="en-US" altLang="ja-JP" dirty="0" smtClean="0"/>
              <a:t>HAPD QE Improvement </a:t>
            </a:r>
            <a:endParaRPr kumimoji="1" lang="ja-JP" altLang="en-US" dirty="0"/>
          </a:p>
        </p:txBody>
      </p:sp>
      <p:grpSp>
        <p:nvGrpSpPr>
          <p:cNvPr id="2" name="グループ化 17"/>
          <p:cNvGrpSpPr/>
          <p:nvPr/>
        </p:nvGrpSpPr>
        <p:grpSpPr>
          <a:xfrm>
            <a:off x="1423120" y="1556792"/>
            <a:ext cx="5939845" cy="4482697"/>
            <a:chOff x="-2437732" y="494723"/>
            <a:chExt cx="5081600" cy="4048125"/>
          </a:xfrm>
        </p:grpSpPr>
        <p:graphicFrame>
          <p:nvGraphicFramePr>
            <p:cNvPr id="10" name="グラフ 9"/>
            <p:cNvGraphicFramePr>
              <a:graphicFrameLocks/>
            </p:cNvGraphicFramePr>
            <p:nvPr/>
          </p:nvGraphicFramePr>
          <p:xfrm>
            <a:off x="-2437732" y="494723"/>
            <a:ext cx="5081600" cy="40481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円/楕円 11"/>
            <p:cNvSpPr/>
            <p:nvPr/>
          </p:nvSpPr>
          <p:spPr>
            <a:xfrm>
              <a:off x="-1004298" y="1805201"/>
              <a:ext cx="299432" cy="316843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-1004298" y="2071750"/>
              <a:ext cx="1143008" cy="361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25%</a:t>
              </a:r>
              <a:endParaRPr kumimoji="1" lang="ja-JP" altLang="en-US" sz="2000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-982306" y="811553"/>
              <a:ext cx="22860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u="sng" dirty="0" smtClean="0">
                  <a:solidFill>
                    <a:srgbClr val="FF0000"/>
                  </a:solidFill>
                </a:rPr>
                <a:t>32%</a:t>
              </a:r>
              <a:r>
                <a:rPr kumimoji="1" lang="ja-JP" altLang="en-US" sz="2000" dirty="0" smtClean="0">
                  <a:solidFill>
                    <a:schemeClr val="bg1"/>
                  </a:solidFill>
                </a:rPr>
                <a:t>　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-1004298" y="1211663"/>
              <a:ext cx="285182" cy="28478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6" name="上矢印 15"/>
            <p:cNvSpPr/>
            <p:nvPr/>
          </p:nvSpPr>
          <p:spPr>
            <a:xfrm>
              <a:off x="-1371322" y="1236342"/>
              <a:ext cx="428628" cy="642942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48" name="コンテンツ プレースホルダ 47"/>
          <p:cNvSpPr txBox="1">
            <a:spLocks noGrp="1"/>
          </p:cNvSpPr>
          <p:nvPr>
            <p:ph idx="1"/>
          </p:nvPr>
        </p:nvSpPr>
        <p:spPr>
          <a:xfrm>
            <a:off x="1201652" y="6023104"/>
            <a:ext cx="658646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ja-JP" sz="3200" b="1" dirty="0" smtClean="0">
                <a:solidFill>
                  <a:srgbClr val="FF0000"/>
                </a:solidFill>
              </a:rPr>
              <a:t>Peak QE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3200" b="1" dirty="0" smtClean="0">
                <a:solidFill>
                  <a:srgbClr val="FF0000"/>
                </a:solidFill>
              </a:rPr>
              <a:t>&gt; 30% has been achieved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55576" y="764704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latin typeface="+mn-lt"/>
              </a:rPr>
              <a:t>HAPD QE has been greatly improved with </a:t>
            </a:r>
            <a:r>
              <a:rPr lang="en-US" altLang="ja-JP" sz="28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“super </a:t>
            </a:r>
            <a:r>
              <a:rPr lang="en-US" altLang="ja-JP" sz="2800" dirty="0" err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bialkali</a:t>
            </a:r>
            <a:r>
              <a:rPr lang="en-US" altLang="ja-JP" sz="28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” </a:t>
            </a:r>
            <a:r>
              <a:rPr lang="en-US" altLang="ja-JP" sz="2800" dirty="0" smtClean="0">
                <a:latin typeface="+mn-lt"/>
              </a:rPr>
              <a:t>technology</a:t>
            </a:r>
            <a:r>
              <a:rPr lang="en-US" altLang="ja-JP" sz="2800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en-US" altLang="ja-JP" sz="2800" dirty="0" smtClean="0">
                <a:latin typeface="+mn-lt"/>
              </a:rPr>
              <a:t>by Hamamatsu.</a:t>
            </a:r>
            <a:endParaRPr kumimoji="1" lang="ja-JP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792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 2"/>
          <p:cNvSpPr>
            <a:spLocks noGrp="1"/>
          </p:cNvSpPr>
          <p:nvPr>
            <p:ph type="sldNum" sz="quarter" idx="429496729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996711D5-1B8E-4D44-852C-F965CFDF88B3}" type="slidenum">
              <a:rPr lang="en-US" altLang="ja-JP" smtClean="0"/>
              <a:pPr/>
              <a:t>64</a:t>
            </a:fld>
            <a:endParaRPr lang="en-US" altLang="ja-JP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84206" y="-66587"/>
            <a:ext cx="8229600" cy="86409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Studies to Reduce Neutron Damage</a:t>
            </a:r>
            <a:endParaRPr kumimoji="1" lang="ja-JP" altLang="en-US" dirty="0"/>
          </a:p>
        </p:txBody>
      </p:sp>
      <p:sp>
        <p:nvSpPr>
          <p:cNvPr id="166" name="正方形/長方形 165"/>
          <p:cNvSpPr/>
          <p:nvPr/>
        </p:nvSpPr>
        <p:spPr>
          <a:xfrm>
            <a:off x="4445823" y="4303455"/>
            <a:ext cx="46981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en-US" altLang="ja-JP" sz="2000" dirty="0" smtClean="0">
                <a:latin typeface="+mn-lt"/>
              </a:rPr>
              <a:t>Contribution of N-layer (hole) is about 1/100 of that of P-layer (e).</a:t>
            </a:r>
          </a:p>
          <a:p>
            <a:pPr marL="177800" indent="-177800"/>
            <a:r>
              <a:rPr lang="en-US" altLang="ja-JP" sz="2000" dirty="0" smtClean="0">
                <a:latin typeface="+mn-lt"/>
                <a:sym typeface="Wingdings" pitchFamily="2" charset="2"/>
              </a:rPr>
              <a:t>   </a:t>
            </a:r>
            <a:r>
              <a:rPr lang="en-US" altLang="ja-JP" sz="2000" u="sng" dirty="0" smtClean="0">
                <a:solidFill>
                  <a:srgbClr val="FF0000"/>
                </a:solidFill>
                <a:latin typeface="+mn-lt"/>
              </a:rPr>
              <a:t>Thinner P layer</a:t>
            </a:r>
            <a:endParaRPr lang="en-US" altLang="ja-JP" sz="2000" dirty="0" smtClean="0">
              <a:solidFill>
                <a:srgbClr val="FF0000"/>
              </a:solidFill>
              <a:latin typeface="+mn-lt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en-US" altLang="ja-JP" sz="2000" dirty="0" smtClean="0">
                <a:solidFill>
                  <a:srgbClr val="FF0000"/>
                </a:solidFill>
                <a:latin typeface="+mn-lt"/>
              </a:rPr>
              <a:t>Improvement confirmed </a:t>
            </a:r>
            <a:r>
              <a:rPr lang="en-US" altLang="ja-JP" sz="2000" dirty="0" smtClean="0">
                <a:latin typeface="+mn-lt"/>
              </a:rPr>
              <a:t>with APD irradiation tests</a:t>
            </a:r>
          </a:p>
          <a:p>
            <a:pPr marL="177800" indent="-177800"/>
            <a:r>
              <a:rPr lang="en-US" altLang="ja-JP" sz="2000" dirty="0" smtClean="0">
                <a:sym typeface="Wingdings" pitchFamily="2" charset="2"/>
              </a:rPr>
              <a:t>	 presumably this improves HAPD tolerance, too</a:t>
            </a:r>
            <a:endParaRPr lang="en-US" altLang="ja-JP" sz="2000" dirty="0" smtClean="0">
              <a:latin typeface="+mn-lt"/>
            </a:endParaRPr>
          </a:p>
          <a:p>
            <a:pPr marL="177800" indent="-177800"/>
            <a:r>
              <a:rPr lang="en-US" altLang="ja-JP" sz="2000" dirty="0" smtClean="0">
                <a:latin typeface="+mn-lt"/>
                <a:sym typeface="Wingdings" pitchFamily="2" charset="2"/>
              </a:rPr>
              <a:t>	 HAPD irradiation test is under way.</a:t>
            </a:r>
            <a:endParaRPr lang="en-US" altLang="ja-JP" sz="2000" dirty="0">
              <a:latin typeface="+mn-lt"/>
            </a:endParaRPr>
          </a:p>
        </p:txBody>
      </p:sp>
      <p:grpSp>
        <p:nvGrpSpPr>
          <p:cNvPr id="17" name="グループ化 199"/>
          <p:cNvGrpSpPr/>
          <p:nvPr/>
        </p:nvGrpSpPr>
        <p:grpSpPr>
          <a:xfrm>
            <a:off x="251520" y="1556792"/>
            <a:ext cx="4212686" cy="4100567"/>
            <a:chOff x="-4716669" y="620688"/>
            <a:chExt cx="4212686" cy="4100567"/>
          </a:xfrm>
        </p:grpSpPr>
        <p:graphicFrame>
          <p:nvGraphicFramePr>
            <p:cNvPr id="195" name="グラフ 194"/>
            <p:cNvGraphicFramePr/>
            <p:nvPr/>
          </p:nvGraphicFramePr>
          <p:xfrm>
            <a:off x="-4716669" y="772139"/>
            <a:ext cx="4169345" cy="39491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96" name="テキスト ボックス 195"/>
            <p:cNvSpPr txBox="1"/>
            <p:nvPr/>
          </p:nvSpPr>
          <p:spPr>
            <a:xfrm>
              <a:off x="-3182639" y="1844824"/>
              <a:ext cx="988864" cy="369332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50000"/>
                    <a:satMod val="300000"/>
                  </a:srgbClr>
                </a:gs>
                <a:gs pos="35000">
                  <a:srgbClr val="8064A2">
                    <a:tint val="37000"/>
                    <a:satMod val="300000"/>
                  </a:srgbClr>
                </a:gs>
                <a:gs pos="100000">
                  <a:srgbClr val="8064A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Thick P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97" name="テキスト ボックス 196"/>
            <p:cNvSpPr txBox="1"/>
            <p:nvPr/>
          </p:nvSpPr>
          <p:spPr>
            <a:xfrm>
              <a:off x="-1726019" y="2544163"/>
              <a:ext cx="887140" cy="738664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Current, thick N,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thin N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98" name="テキスト ボックス 197"/>
            <p:cNvSpPr txBox="1"/>
            <p:nvPr/>
          </p:nvSpPr>
          <p:spPr>
            <a:xfrm>
              <a:off x="-1310259" y="3910801"/>
              <a:ext cx="806276" cy="369332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thin P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99" name="テキスト ボックス 198"/>
            <p:cNvSpPr txBox="1"/>
            <p:nvPr/>
          </p:nvSpPr>
          <p:spPr>
            <a:xfrm>
              <a:off x="-4356992" y="620688"/>
              <a:ext cx="3504376" cy="36933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ＭＳ Ｐゴシック"/>
                  <a:cs typeface="+mn-cs"/>
                </a:rPr>
                <a:t>APD 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pitchFamily="18" charset="2"/>
                  <a:ea typeface="ＭＳ Ｐゴシック"/>
                  <a:cs typeface="+mn-cs"/>
                </a:rPr>
                <a:t>D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leakage current (10</a:t>
              </a:r>
              <a:r>
                <a:rPr kumimoji="1" lang="en-US" altLang="ja-JP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12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n/cm</a:t>
              </a:r>
              <a:r>
                <a:rPr kumimoji="1" lang="en-US" altLang="ja-JP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2</a:t>
              </a:r>
              <a:r>
                <a:rPr kumimoji="1" lang="en-US" altLang="ja-JP" sz="18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)</a:t>
              </a:r>
              <a:endParaRPr kumimoji="1" lang="ja-JP" altLang="en-US" sz="18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grpSp>
        <p:nvGrpSpPr>
          <p:cNvPr id="57" name="グループ化 16"/>
          <p:cNvGrpSpPr>
            <a:grpSpLocks/>
          </p:cNvGrpSpPr>
          <p:nvPr/>
        </p:nvGrpSpPr>
        <p:grpSpPr bwMode="auto">
          <a:xfrm>
            <a:off x="6156176" y="1124744"/>
            <a:ext cx="2682354" cy="3227212"/>
            <a:chOff x="1766382" y="1721751"/>
            <a:chExt cx="2948476" cy="3850389"/>
          </a:xfrm>
        </p:grpSpPr>
        <p:grpSp>
          <p:nvGrpSpPr>
            <p:cNvPr id="58" name="グループ化 59"/>
            <p:cNvGrpSpPr>
              <a:grpSpLocks/>
            </p:cNvGrpSpPr>
            <p:nvPr/>
          </p:nvGrpSpPr>
          <p:grpSpPr bwMode="auto">
            <a:xfrm>
              <a:off x="1855345" y="2143039"/>
              <a:ext cx="2857926" cy="3142687"/>
              <a:chOff x="-1206051" y="1814684"/>
              <a:chExt cx="4921820" cy="4796210"/>
            </a:xfrm>
          </p:grpSpPr>
          <p:sp>
            <p:nvSpPr>
              <p:cNvPr id="62" name="正方形/長方形 61"/>
              <p:cNvSpPr/>
              <p:nvPr/>
            </p:nvSpPr>
            <p:spPr>
              <a:xfrm>
                <a:off x="-713215" y="2144121"/>
                <a:ext cx="4428984" cy="213165"/>
              </a:xfrm>
              <a:prstGeom prst="rect">
                <a:avLst/>
              </a:prstGeom>
              <a:solidFill>
                <a:srgbClr val="6079A4">
                  <a:lumMod val="75000"/>
                </a:srgbClr>
              </a:solidFill>
              <a:ln w="12700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rebuchet MS"/>
                  <a:ea typeface="HG丸ｺﾞｼｯｸM-PRO"/>
                  <a:cs typeface="+mn-cs"/>
                </a:endParaRPr>
              </a:p>
            </p:txBody>
          </p:sp>
          <p:sp>
            <p:nvSpPr>
              <p:cNvPr id="63" name="正方形/長方形 62"/>
              <p:cNvSpPr/>
              <p:nvPr/>
            </p:nvSpPr>
            <p:spPr>
              <a:xfrm>
                <a:off x="-713215" y="2357286"/>
                <a:ext cx="4428984" cy="857504"/>
              </a:xfrm>
              <a:prstGeom prst="rect">
                <a:avLst/>
              </a:prstGeom>
              <a:solidFill>
                <a:srgbClr val="6079A4">
                  <a:lumMod val="40000"/>
                  <a:lumOff val="60000"/>
                </a:srgbClr>
              </a:solidFill>
              <a:ln w="12700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rebuchet MS"/>
                  <a:ea typeface="HG丸ｺﾞｼｯｸM-PRO"/>
                  <a:cs typeface="+mn-cs"/>
                </a:endParaRPr>
              </a:p>
            </p:txBody>
          </p:sp>
          <p:sp>
            <p:nvSpPr>
              <p:cNvPr id="64" name="正方形/長方形 63"/>
              <p:cNvSpPr/>
              <p:nvPr/>
            </p:nvSpPr>
            <p:spPr>
              <a:xfrm>
                <a:off x="-713215" y="4072294"/>
                <a:ext cx="4428984" cy="1928173"/>
              </a:xfrm>
              <a:prstGeom prst="rect">
                <a:avLst/>
              </a:prstGeom>
              <a:solidFill>
                <a:srgbClr val="6079A4">
                  <a:lumMod val="60000"/>
                  <a:lumOff val="40000"/>
                </a:srgbClr>
              </a:solidFill>
              <a:ln w="12700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rebuchet MS"/>
                  <a:ea typeface="HG丸ｺﾞｼｯｸM-PRO"/>
                  <a:cs typeface="+mn-cs"/>
                </a:endParaRPr>
              </a:p>
            </p:txBody>
          </p:sp>
          <p:sp>
            <p:nvSpPr>
              <p:cNvPr id="65" name="正方形/長方形 64"/>
              <p:cNvSpPr/>
              <p:nvPr/>
            </p:nvSpPr>
            <p:spPr>
              <a:xfrm>
                <a:off x="-713215" y="6000467"/>
                <a:ext cx="4428984" cy="285835"/>
              </a:xfrm>
              <a:prstGeom prst="rect">
                <a:avLst/>
              </a:prstGeom>
              <a:solidFill>
                <a:srgbClr val="FF99CC"/>
              </a:solidFill>
              <a:ln w="12700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rebuchet MS"/>
                  <a:ea typeface="HG丸ｺﾞｼｯｸM-PRO"/>
                  <a:cs typeface="+mn-cs"/>
                </a:endParaRPr>
              </a:p>
            </p:txBody>
          </p:sp>
          <p:sp>
            <p:nvSpPr>
              <p:cNvPr id="66" name="テキスト ボックス 25"/>
              <p:cNvSpPr txBox="1">
                <a:spLocks noChangeArrowheads="1"/>
              </p:cNvSpPr>
              <p:nvPr/>
            </p:nvSpPr>
            <p:spPr bwMode="auto">
              <a:xfrm>
                <a:off x="-714411" y="2192963"/>
                <a:ext cx="571472" cy="6030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</a:t>
                </a: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67" name="テキスト ボックス 15"/>
              <p:cNvSpPr txBox="1">
                <a:spLocks noChangeArrowheads="1"/>
              </p:cNvSpPr>
              <p:nvPr/>
            </p:nvSpPr>
            <p:spPr bwMode="auto">
              <a:xfrm>
                <a:off x="-710473" y="5194569"/>
                <a:ext cx="1234220" cy="8924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N</a:t>
                </a:r>
                <a:r>
                  <a:rPr kumimoji="0" lang="en-US" altLang="ja-JP" sz="3200" b="0" i="0" u="none" strike="noStrike" kern="0" cap="none" spc="0" normalizeH="0" baseline="3000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-</a:t>
                </a:r>
                <a:endParaRPr kumimoji="0" lang="ja-JP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68" name="フリーフォーム 67"/>
              <p:cNvSpPr/>
              <p:nvPr/>
            </p:nvSpPr>
            <p:spPr>
              <a:xfrm>
                <a:off x="-710480" y="1814684"/>
                <a:ext cx="426495" cy="399683"/>
              </a:xfrm>
              <a:custGeom>
                <a:avLst/>
                <a:gdLst>
                  <a:gd name="connsiteX0" fmla="*/ 0 w 696035"/>
                  <a:gd name="connsiteY0" fmla="*/ 0 h 464024"/>
                  <a:gd name="connsiteX1" fmla="*/ 0 w 696035"/>
                  <a:gd name="connsiteY1" fmla="*/ 0 h 464024"/>
                  <a:gd name="connsiteX2" fmla="*/ 341194 w 696035"/>
                  <a:gd name="connsiteY2" fmla="*/ 0 h 464024"/>
                  <a:gd name="connsiteX3" fmla="*/ 696035 w 696035"/>
                  <a:gd name="connsiteY3" fmla="*/ 464024 h 464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6035" h="464024">
                    <a:moveTo>
                      <a:pt x="0" y="0"/>
                    </a:moveTo>
                    <a:lnTo>
                      <a:pt x="0" y="0"/>
                    </a:lnTo>
                    <a:lnTo>
                      <a:pt x="341194" y="0"/>
                    </a:lnTo>
                    <a:lnTo>
                      <a:pt x="696035" y="464024"/>
                    </a:lnTo>
                  </a:path>
                </a:pathLst>
              </a:custGeom>
              <a:noFill/>
              <a:ln w="28575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rebuchet MS"/>
                  <a:ea typeface="HG丸ｺﾞｼｯｸM-PRO"/>
                  <a:cs typeface="+mn-cs"/>
                </a:endParaRPr>
              </a:p>
            </p:txBody>
          </p:sp>
          <p:sp>
            <p:nvSpPr>
              <p:cNvPr id="69" name="正方形/長方形 68"/>
              <p:cNvSpPr/>
              <p:nvPr/>
            </p:nvSpPr>
            <p:spPr>
              <a:xfrm>
                <a:off x="-713215" y="3214790"/>
                <a:ext cx="4428984" cy="857504"/>
              </a:xfrm>
              <a:prstGeom prst="rect">
                <a:avLst/>
              </a:prstGeom>
              <a:solidFill>
                <a:srgbClr val="809E90">
                  <a:lumMod val="60000"/>
                  <a:lumOff val="40000"/>
                </a:srgbClr>
              </a:solidFill>
              <a:ln w="12700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rebuchet MS"/>
                  <a:ea typeface="HG丸ｺﾞｼｯｸM-PRO"/>
                  <a:cs typeface="+mn-cs"/>
                </a:endParaRPr>
              </a:p>
            </p:txBody>
          </p:sp>
          <p:sp>
            <p:nvSpPr>
              <p:cNvPr id="70" name="テキスト ボックス 29"/>
              <p:cNvSpPr txBox="1">
                <a:spLocks noChangeArrowheads="1"/>
              </p:cNvSpPr>
              <p:nvPr/>
            </p:nvSpPr>
            <p:spPr bwMode="auto">
              <a:xfrm>
                <a:off x="-714411" y="3487167"/>
                <a:ext cx="571473" cy="6030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N</a:t>
                </a:r>
                <a:endParaRPr kumimoji="0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71" name="フリーフォーム 70"/>
              <p:cNvSpPr/>
              <p:nvPr/>
            </p:nvSpPr>
            <p:spPr>
              <a:xfrm>
                <a:off x="-587454" y="6138539"/>
                <a:ext cx="544055" cy="472355"/>
              </a:xfrm>
              <a:custGeom>
                <a:avLst/>
                <a:gdLst>
                  <a:gd name="connsiteX0" fmla="*/ 0 w 790575"/>
                  <a:gd name="connsiteY0" fmla="*/ 581025 h 581025"/>
                  <a:gd name="connsiteX1" fmla="*/ 304800 w 790575"/>
                  <a:gd name="connsiteY1" fmla="*/ 581025 h 581025"/>
                  <a:gd name="connsiteX2" fmla="*/ 790575 w 790575"/>
                  <a:gd name="connsiteY2" fmla="*/ 0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0575" h="581025">
                    <a:moveTo>
                      <a:pt x="0" y="581025"/>
                    </a:moveTo>
                    <a:lnTo>
                      <a:pt x="304800" y="581025"/>
                    </a:lnTo>
                    <a:lnTo>
                      <a:pt x="790575" y="0"/>
                    </a:lnTo>
                  </a:path>
                </a:pathLst>
              </a:custGeom>
              <a:noFill/>
              <a:ln w="28575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rebuchet MS"/>
                  <a:ea typeface="HG丸ｺﾞｼｯｸM-PRO"/>
                  <a:cs typeface="+mn-cs"/>
                </a:endParaRPr>
              </a:p>
            </p:txBody>
          </p:sp>
          <p:sp>
            <p:nvSpPr>
              <p:cNvPr id="72" name="円/楕円 71"/>
              <p:cNvSpPr/>
              <p:nvPr/>
            </p:nvSpPr>
            <p:spPr>
              <a:xfrm>
                <a:off x="500655" y="4857128"/>
                <a:ext cx="142165" cy="142917"/>
              </a:xfrm>
              <a:prstGeom prst="ellipse">
                <a:avLst/>
              </a:prstGeom>
              <a:solidFill>
                <a:sysClr val="windowText" lastClr="000000"/>
              </a:solidFill>
              <a:ln w="12700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rebuchet MS"/>
                  <a:ea typeface="HG丸ｺﾞｼｯｸM-PRO"/>
                  <a:cs typeface="+mn-cs"/>
                </a:endParaRPr>
              </a:p>
            </p:txBody>
          </p:sp>
          <p:sp>
            <p:nvSpPr>
              <p:cNvPr id="73" name="円/楕円 72"/>
              <p:cNvSpPr/>
              <p:nvPr/>
            </p:nvSpPr>
            <p:spPr>
              <a:xfrm>
                <a:off x="713902" y="4857128"/>
                <a:ext cx="172239" cy="171985"/>
              </a:xfrm>
              <a:prstGeom prst="ellipse">
                <a:avLst/>
              </a:prstGeom>
              <a:solidFill>
                <a:sysClr val="window" lastClr="FFFFFF"/>
              </a:solidFill>
              <a:ln w="19050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rebuchet MS"/>
                  <a:ea typeface="HG丸ｺﾞｼｯｸM-PRO"/>
                  <a:cs typeface="+mn-cs"/>
                </a:endParaRPr>
              </a:p>
            </p:txBody>
          </p:sp>
          <p:sp>
            <p:nvSpPr>
              <p:cNvPr id="74" name="円/楕円 73"/>
              <p:cNvSpPr/>
              <p:nvPr/>
            </p:nvSpPr>
            <p:spPr>
              <a:xfrm>
                <a:off x="287407" y="4784458"/>
                <a:ext cx="784642" cy="285835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rebuchet MS"/>
                  <a:ea typeface="HG丸ｺﾞｼｯｸM-PRO"/>
                  <a:cs typeface="+mn-cs"/>
                </a:endParaRPr>
              </a:p>
            </p:txBody>
          </p:sp>
          <p:cxnSp>
            <p:nvCxnSpPr>
              <p:cNvPr id="75" name="直線矢印コネクタ 74"/>
              <p:cNvCxnSpPr/>
              <p:nvPr/>
            </p:nvCxnSpPr>
            <p:spPr>
              <a:xfrm rot="5400000">
                <a:off x="428819" y="5142963"/>
                <a:ext cx="285835" cy="0"/>
              </a:xfrm>
              <a:prstGeom prst="straightConnector1">
                <a:avLst/>
              </a:prstGeom>
              <a:noFill/>
              <a:ln w="28575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76" name="上矢印 75"/>
              <p:cNvSpPr/>
              <p:nvPr/>
            </p:nvSpPr>
            <p:spPr>
              <a:xfrm>
                <a:off x="681095" y="4534958"/>
                <a:ext cx="213247" cy="285835"/>
              </a:xfrm>
              <a:prstGeom prst="upArrow">
                <a:avLst/>
              </a:prstGeom>
              <a:solidFill>
                <a:srgbClr val="FFFF00"/>
              </a:solidFill>
              <a:ln w="19050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rebuchet MS"/>
                  <a:ea typeface="HG丸ｺﾞｼｯｸM-PRO"/>
                  <a:cs typeface="+mn-cs"/>
                </a:endParaRPr>
              </a:p>
            </p:txBody>
          </p:sp>
          <p:sp>
            <p:nvSpPr>
              <p:cNvPr id="77" name="左中かっこ 76"/>
              <p:cNvSpPr/>
              <p:nvPr/>
            </p:nvSpPr>
            <p:spPr>
              <a:xfrm>
                <a:off x="-1206051" y="2226537"/>
                <a:ext cx="501933" cy="1855503"/>
              </a:xfrm>
              <a:prstGeom prst="leftBrace">
                <a:avLst>
                  <a:gd name="adj1" fmla="val 54730"/>
                  <a:gd name="adj2" fmla="val 50000"/>
                </a:avLst>
              </a:prstGeom>
              <a:noFill/>
              <a:ln w="38100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rebuchet MS"/>
                  <a:ea typeface="HG丸ｺﾞｼｯｸM-PRO"/>
                  <a:cs typeface="+mn-cs"/>
                </a:endParaRPr>
              </a:p>
            </p:txBody>
          </p:sp>
          <p:sp>
            <p:nvSpPr>
              <p:cNvPr id="78" name="左中かっこ 77"/>
              <p:cNvSpPr/>
              <p:nvPr/>
            </p:nvSpPr>
            <p:spPr>
              <a:xfrm>
                <a:off x="-1018827" y="2309100"/>
                <a:ext cx="211625" cy="3929017"/>
              </a:xfrm>
              <a:prstGeom prst="leftBrace">
                <a:avLst>
                  <a:gd name="adj1" fmla="val 82044"/>
                  <a:gd name="adj2" fmla="val 78136"/>
                </a:avLst>
              </a:prstGeom>
              <a:noFill/>
              <a:ln w="38100">
                <a:solidFill>
                  <a:srgbClr val="000049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rebuchet MS"/>
                  <a:ea typeface="HG丸ｺﾞｼｯｸM-PRO"/>
                  <a:cs typeface="+mn-cs"/>
                </a:endParaRPr>
              </a:p>
            </p:txBody>
          </p:sp>
        </p:grpSp>
        <p:sp>
          <p:nvSpPr>
            <p:cNvPr id="59" name="正方形/長方形 58"/>
            <p:cNvSpPr/>
            <p:nvPr/>
          </p:nvSpPr>
          <p:spPr>
            <a:xfrm>
              <a:off x="2143103" y="2714437"/>
              <a:ext cx="2571755" cy="642822"/>
            </a:xfrm>
            <a:prstGeom prst="rect">
              <a:avLst/>
            </a:prstGeom>
            <a:solidFill>
              <a:srgbClr val="FFFF00">
                <a:alpha val="51000"/>
              </a:srgbClr>
            </a:solidFill>
            <a:ln w="12700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/>
                <a:ea typeface="HG丸ｺﾞｼｯｸM-PRO"/>
                <a:cs typeface="+mn-cs"/>
              </a:endParaRPr>
            </a:p>
          </p:txBody>
        </p:sp>
        <p:sp>
          <p:nvSpPr>
            <p:cNvPr id="60" name="テキスト ボックス 15"/>
            <p:cNvSpPr txBox="1">
              <a:spLocks noChangeArrowheads="1"/>
            </p:cNvSpPr>
            <p:nvPr/>
          </p:nvSpPr>
          <p:spPr bwMode="auto">
            <a:xfrm>
              <a:off x="1766382" y="1721751"/>
              <a:ext cx="1145296" cy="584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P</a:t>
              </a:r>
              <a:r>
                <a:rPr kumimoji="0" lang="en-US" altLang="ja-JP" sz="32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+</a:t>
              </a:r>
              <a:endPara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61" name="テキスト ボックス 15"/>
            <p:cNvSpPr txBox="1">
              <a:spLocks noChangeArrowheads="1"/>
            </p:cNvSpPr>
            <p:nvPr/>
          </p:nvSpPr>
          <p:spPr bwMode="auto">
            <a:xfrm>
              <a:off x="1785918" y="4987365"/>
              <a:ext cx="71666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N</a:t>
              </a:r>
              <a:r>
                <a:rPr kumimoji="0" lang="en-US" altLang="ja-JP" sz="3200" b="0" i="0" u="none" strike="noStrike" kern="0" cap="none" spc="0" normalizeH="0" baseline="30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+</a:t>
              </a:r>
              <a:endParaRPr kumimoji="0" lang="ja-JP" alt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sp>
        <p:nvSpPr>
          <p:cNvPr id="79" name="テキスト ボックス 78"/>
          <p:cNvSpPr txBox="1"/>
          <p:nvPr/>
        </p:nvSpPr>
        <p:spPr>
          <a:xfrm>
            <a:off x="251520" y="836712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ja-JP" sz="2400" u="sng" dirty="0" smtClean="0">
                <a:solidFill>
                  <a:srgbClr val="FF0000"/>
                </a:solidFill>
              </a:rPr>
              <a:t>Thinner APD</a:t>
            </a:r>
            <a:r>
              <a:rPr lang="en-US" altLang="ja-JP" sz="2400" dirty="0" smtClean="0">
                <a:solidFill>
                  <a:srgbClr val="FF0000"/>
                </a:solidFill>
              </a:rPr>
              <a:t>  </a:t>
            </a:r>
            <a:r>
              <a:rPr lang="en-US" altLang="ja-JP" sz="2400" dirty="0" smtClean="0"/>
              <a:t>to reduce neutron induced lattice deficits</a:t>
            </a:r>
          </a:p>
        </p:txBody>
      </p:sp>
      <p:grpSp>
        <p:nvGrpSpPr>
          <p:cNvPr id="85" name="グループ化 84"/>
          <p:cNvGrpSpPr/>
          <p:nvPr/>
        </p:nvGrpSpPr>
        <p:grpSpPr>
          <a:xfrm>
            <a:off x="7380312" y="1052736"/>
            <a:ext cx="1615050" cy="548680"/>
            <a:chOff x="1902859" y="6309320"/>
            <a:chExt cx="1615050" cy="548680"/>
          </a:xfrm>
        </p:grpSpPr>
        <p:sp>
          <p:nvSpPr>
            <p:cNvPr id="81" name="テキスト ボックス 54"/>
            <p:cNvSpPr txBox="1">
              <a:spLocks noChangeArrowheads="1"/>
            </p:cNvSpPr>
            <p:nvPr/>
          </p:nvSpPr>
          <p:spPr bwMode="auto">
            <a:xfrm>
              <a:off x="2014063" y="6309320"/>
              <a:ext cx="15038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：</a:t>
              </a: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electron</a:t>
              </a:r>
            </a:p>
          </p:txBody>
        </p:sp>
        <p:sp>
          <p:nvSpPr>
            <p:cNvPr id="82" name="円/楕円 81"/>
            <p:cNvSpPr/>
            <p:nvPr/>
          </p:nvSpPr>
          <p:spPr bwMode="auto">
            <a:xfrm>
              <a:off x="1902859" y="6453336"/>
              <a:ext cx="111204" cy="111747"/>
            </a:xfrm>
            <a:prstGeom prst="ellipse">
              <a:avLst/>
            </a:prstGeom>
            <a:solidFill>
              <a:sysClr val="windowText" lastClr="000000"/>
            </a:solidFill>
            <a:ln w="19050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/>
                <a:ea typeface="HG丸ｺﾞｼｯｸM-PRO"/>
                <a:cs typeface="+mn-cs"/>
              </a:endParaRPr>
            </a:p>
          </p:txBody>
        </p:sp>
        <p:sp>
          <p:nvSpPr>
            <p:cNvPr id="83" name="円/楕円 82"/>
            <p:cNvSpPr/>
            <p:nvPr/>
          </p:nvSpPr>
          <p:spPr bwMode="auto">
            <a:xfrm>
              <a:off x="1902859" y="6629621"/>
              <a:ext cx="111204" cy="111747"/>
            </a:xfrm>
            <a:prstGeom prst="ellipse">
              <a:avLst/>
            </a:prstGeom>
            <a:solidFill>
              <a:sysClr val="window" lastClr="FFFFFF"/>
            </a:solidFill>
            <a:ln w="19050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/>
                <a:ea typeface="HG丸ｺﾞｼｯｸM-PRO"/>
                <a:cs typeface="+mn-cs"/>
              </a:endParaRPr>
            </a:p>
          </p:txBody>
        </p:sp>
        <p:sp>
          <p:nvSpPr>
            <p:cNvPr id="84" name="テキスト ボックス 57"/>
            <p:cNvSpPr txBox="1">
              <a:spLocks noChangeArrowheads="1"/>
            </p:cNvSpPr>
            <p:nvPr/>
          </p:nvSpPr>
          <p:spPr bwMode="auto">
            <a:xfrm>
              <a:off x="2014063" y="6488668"/>
              <a:ext cx="13598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：</a:t>
              </a: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hole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111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7" y="1862688"/>
            <a:ext cx="2979721" cy="3433101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>
          <a:xfrm>
            <a:off x="970167" y="1666715"/>
            <a:ext cx="1371667" cy="1829082"/>
          </a:xfrm>
          <a:prstGeom prst="ellips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2198756" y="1672903"/>
            <a:ext cx="1589433" cy="326622"/>
          </a:xfrm>
          <a:prstGeom prst="straightConnector1">
            <a:avLst/>
          </a:prstGeom>
          <a:ln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42" y="868159"/>
            <a:ext cx="1828890" cy="171309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387" y="868158"/>
            <a:ext cx="1717217" cy="171309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4310730" y="2631674"/>
            <a:ext cx="4517886" cy="699309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altLang="ja-JP" sz="2000" dirty="0" smtClean="0"/>
              <a:t>Trial production of the front end board in progress (Ljubljana).</a:t>
            </a: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7707239" y="868158"/>
            <a:ext cx="0" cy="1713097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7721783" y="1515299"/>
            <a:ext cx="1245049" cy="637754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kumimoji="1" lang="en-US" altLang="ja-JP" dirty="0" smtClean="0"/>
              <a:t>~74mm</a:t>
            </a:r>
          </a:p>
          <a:p>
            <a:r>
              <a:rPr kumimoji="1" lang="en-US" altLang="ja-JP" dirty="0" smtClean="0"/>
              <a:t>(~final size)</a:t>
            </a:r>
            <a:endParaRPr kumimoji="1" lang="ja-JP" altLang="en-US" dirty="0"/>
          </a:p>
        </p:txBody>
      </p:sp>
      <p:sp>
        <p:nvSpPr>
          <p:cNvPr id="29" name="円/楕円 28"/>
          <p:cNvSpPr/>
          <p:nvPr/>
        </p:nvSpPr>
        <p:spPr>
          <a:xfrm>
            <a:off x="2024617" y="2094064"/>
            <a:ext cx="1371667" cy="277207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3371869" y="3614627"/>
            <a:ext cx="1045080" cy="195973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557247" y="3579239"/>
            <a:ext cx="3984367" cy="699309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kumimoji="1" lang="en-US" altLang="ja-JP" sz="2000" smtClean="0"/>
              <a:t>Prototype Merger board will be designed in this fiscal year.</a:t>
            </a:r>
            <a:endParaRPr kumimoji="1" lang="ja-JP" altLang="en-US" sz="2000"/>
          </a:p>
        </p:txBody>
      </p:sp>
      <p:sp>
        <p:nvSpPr>
          <p:cNvPr id="30" name="円/楕円 29"/>
          <p:cNvSpPr/>
          <p:nvPr/>
        </p:nvSpPr>
        <p:spPr>
          <a:xfrm>
            <a:off x="1227210" y="2891555"/>
            <a:ext cx="261270" cy="2612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矢印コネクタ 31"/>
          <p:cNvCxnSpPr>
            <a:stCxn id="30" idx="5"/>
            <a:endCxn id="34" idx="1"/>
          </p:cNvCxnSpPr>
          <p:nvPr/>
        </p:nvCxnSpPr>
        <p:spPr>
          <a:xfrm rot="16200000" flipH="1">
            <a:off x="1991977" y="2572827"/>
            <a:ext cx="1776994" cy="28605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4310730" y="4541925"/>
            <a:ext cx="4637542" cy="699309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kumimoji="1" lang="en-US" altLang="ja-JP" sz="2000" smtClean="0"/>
              <a:t>The design of the next version of the ASIC (S03) has just started.</a:t>
            </a:r>
            <a:endParaRPr kumimoji="1" lang="ja-JP" altLang="en-US" sz="200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433988" y="5192758"/>
            <a:ext cx="4391025" cy="1314862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marL="311045" indent="-311045">
              <a:buFont typeface="Arial" pitchFamily="34" charset="0"/>
              <a:buChar char="•"/>
            </a:pPr>
            <a:r>
              <a:rPr lang="en-US" altLang="ja-JP" sz="2000" dirty="0" smtClean="0"/>
              <a:t>Shorter shaping time.</a:t>
            </a:r>
          </a:p>
          <a:p>
            <a:pPr marL="311045" indent="-311045">
              <a:buFont typeface="Arial" pitchFamily="34" charset="0"/>
              <a:buChar char="•"/>
            </a:pPr>
            <a:r>
              <a:rPr lang="en-US" altLang="ja-JP" sz="2000" dirty="0" smtClean="0"/>
              <a:t>Production schedule depends on HAPD &amp; front-end board development</a:t>
            </a:r>
            <a:endParaRPr lang="ja-JP" altLang="en-US" sz="2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67968" y="168133"/>
            <a:ext cx="7323764" cy="530032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altLang="ja-JP" sz="2900" dirty="0" smtClean="0"/>
              <a:t>Status of Readout Electronics for </a:t>
            </a:r>
            <a:r>
              <a:rPr lang="en-US" altLang="ja-JP" sz="2900" dirty="0" err="1" smtClean="0"/>
              <a:t>Aerogel</a:t>
            </a:r>
            <a:r>
              <a:rPr lang="en-US" altLang="ja-JP" sz="2900" dirty="0" smtClean="0"/>
              <a:t> RICH</a:t>
            </a:r>
            <a:endParaRPr lang="ja-JP" altLang="en-US" sz="2900" dirty="0"/>
          </a:p>
        </p:txBody>
      </p:sp>
    </p:spTree>
    <p:extLst>
      <p:ext uri="{BB962C8B-B14F-4D97-AF65-F5344CB8AC3E}">
        <p14:creationId xmlns:p14="http://schemas.microsoft.com/office/powerpoint/2010/main" val="236000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Front-end electronics of ECL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66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7041258" cy="460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テキスト ボックス 4"/>
          <p:cNvSpPr txBox="1"/>
          <p:nvPr/>
        </p:nvSpPr>
        <p:spPr>
          <a:xfrm>
            <a:off x="6732240" y="5661248"/>
            <a:ext cx="2073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Back-end DAQ</a:t>
            </a:r>
            <a:endParaRPr kumimoji="1" lang="ja-JP" altLang="en-US" sz="2400" dirty="0"/>
          </a:p>
        </p:txBody>
      </p:sp>
      <p:pic>
        <p:nvPicPr>
          <p:cNvPr id="6" name="図 5" descr="sdsp.jpg"/>
          <p:cNvPicPr>
            <a:picLocks noChangeAspect="1"/>
          </p:cNvPicPr>
          <p:nvPr/>
        </p:nvPicPr>
        <p:blipFill>
          <a:blip r:embed="rId3" cstate="print"/>
          <a:srcRect l="16831" t="5625" r="12103" b="4368"/>
          <a:stretch>
            <a:fillRect/>
          </a:stretch>
        </p:blipFill>
        <p:spPr>
          <a:xfrm>
            <a:off x="3275856" y="1916832"/>
            <a:ext cx="2267744" cy="1909679"/>
          </a:xfrm>
          <a:prstGeom prst="rect">
            <a:avLst/>
          </a:prstGeom>
        </p:spPr>
      </p:pic>
      <p:pic>
        <p:nvPicPr>
          <p:cNvPr id="7" name="図 6" descr="collectorboard.jpg"/>
          <p:cNvPicPr>
            <a:picLocks noChangeAspect="1"/>
          </p:cNvPicPr>
          <p:nvPr/>
        </p:nvPicPr>
        <p:blipFill>
          <a:blip r:embed="rId4" cstate="print"/>
          <a:srcRect l="5445" t="2768" r="4718" b="5898"/>
          <a:stretch>
            <a:fillRect/>
          </a:stretch>
        </p:blipFill>
        <p:spPr>
          <a:xfrm>
            <a:off x="2411760" y="4869160"/>
            <a:ext cx="1416790" cy="141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8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collectorboard.jpg"/>
          <p:cNvPicPr>
            <a:picLocks noChangeAspect="1"/>
          </p:cNvPicPr>
          <p:nvPr/>
        </p:nvPicPr>
        <p:blipFill>
          <a:blip r:embed="rId3" cstate="print"/>
          <a:srcRect l="5445" t="2768" r="4718" b="5898"/>
          <a:stretch>
            <a:fillRect/>
          </a:stretch>
        </p:blipFill>
        <p:spPr>
          <a:xfrm>
            <a:off x="6579096" y="0"/>
            <a:ext cx="2564904" cy="2564904"/>
          </a:xfrm>
          <a:prstGeom prst="rect">
            <a:avLst/>
          </a:prstGeom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51520" y="836712"/>
            <a:ext cx="6408712" cy="24482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455613" indent="-455613">
              <a:spcBef>
                <a:spcPts val="600"/>
              </a:spcBef>
              <a:buClr>
                <a:srgbClr val="0BD0D9"/>
              </a:buClr>
              <a:buSzPct val="95000"/>
              <a:tabLst>
                <a:tab pos="455613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  <a:tab pos="9096375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-110" charset="0"/>
              </a:rPr>
              <a:t>Role of the module:</a:t>
            </a:r>
          </a:p>
          <a:p>
            <a:pPr marL="455613" indent="-455613">
              <a:spcBef>
                <a:spcPts val="600"/>
              </a:spcBef>
              <a:buClr>
                <a:srgbClr val="0BD0D9"/>
              </a:buClr>
              <a:buSzPct val="95000"/>
              <a:buFont typeface="Wingdings" pitchFamily="2" charset="2"/>
              <a:buChar char="l"/>
              <a:tabLst>
                <a:tab pos="455613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  <a:tab pos="9096375" algn="l"/>
              </a:tabLst>
            </a:pPr>
            <a:r>
              <a:rPr lang="en-US" sz="2000" dirty="0" smtClean="0">
                <a:solidFill>
                  <a:schemeClr val="accent6"/>
                </a:solidFill>
                <a:latin typeface="Calibri" pitchFamily="-110" charset="0"/>
              </a:rPr>
              <a:t>Configure </a:t>
            </a:r>
            <a:r>
              <a:rPr lang="en-US" sz="2000" dirty="0">
                <a:solidFill>
                  <a:schemeClr val="accent6"/>
                </a:solidFill>
                <a:latin typeface="Calibri" pitchFamily="-110" charset="0"/>
              </a:rPr>
              <a:t>Xilinx FPGA on </a:t>
            </a:r>
            <a:r>
              <a:rPr lang="en-US" sz="2000" dirty="0" err="1">
                <a:solidFill>
                  <a:schemeClr val="accent6"/>
                </a:solidFill>
                <a:latin typeface="Calibri" pitchFamily="-110" charset="0"/>
              </a:rPr>
              <a:t>ShaperDSP</a:t>
            </a:r>
            <a:r>
              <a:rPr lang="en-US" sz="2000" dirty="0">
                <a:solidFill>
                  <a:schemeClr val="accent6"/>
                </a:solidFill>
                <a:latin typeface="Calibri" pitchFamily="-110" charset="0"/>
              </a:rPr>
              <a:t> modules</a:t>
            </a:r>
          </a:p>
          <a:p>
            <a:pPr marL="455613" indent="-455613">
              <a:spcBef>
                <a:spcPts val="600"/>
              </a:spcBef>
              <a:buClr>
                <a:srgbClr val="0BD0D9"/>
              </a:buClr>
              <a:buSzPct val="95000"/>
              <a:buFont typeface="Wingdings" pitchFamily="2" charset="2"/>
              <a:buChar char="l"/>
              <a:tabLst>
                <a:tab pos="455613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  <a:tab pos="9096375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-110" charset="0"/>
              </a:rPr>
              <a:t>Synchronize sampling process on all 12 </a:t>
            </a:r>
            <a:r>
              <a:rPr lang="en-US" sz="2000" dirty="0" err="1">
                <a:solidFill>
                  <a:srgbClr val="000000"/>
                </a:solidFill>
                <a:latin typeface="Calibri" pitchFamily="-110" charset="0"/>
              </a:rPr>
              <a:t>ShaperDSP</a:t>
            </a:r>
            <a:r>
              <a:rPr lang="en-US" sz="2000" dirty="0">
                <a:solidFill>
                  <a:srgbClr val="000000"/>
                </a:solidFill>
                <a:latin typeface="Calibri" pitchFamily="-110" charset="0"/>
              </a:rPr>
              <a:t> modules</a:t>
            </a:r>
          </a:p>
          <a:p>
            <a:pPr marL="455613" indent="-455613">
              <a:spcBef>
                <a:spcPts val="600"/>
              </a:spcBef>
              <a:buClr>
                <a:srgbClr val="0BD0D9"/>
              </a:buClr>
              <a:buSzPct val="95000"/>
              <a:buFont typeface="Wingdings" pitchFamily="2" charset="2"/>
              <a:buChar char="l"/>
              <a:tabLst>
                <a:tab pos="455613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  <a:tab pos="9096375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-110" charset="0"/>
              </a:rPr>
              <a:t>Collect data from 12 connected </a:t>
            </a:r>
            <a:r>
              <a:rPr lang="en-US" sz="2000" dirty="0" err="1">
                <a:solidFill>
                  <a:srgbClr val="000000"/>
                </a:solidFill>
                <a:latin typeface="Calibri" pitchFamily="-110" charset="0"/>
              </a:rPr>
              <a:t>ShaperDSP</a:t>
            </a:r>
            <a:r>
              <a:rPr lang="en-US" sz="2000" dirty="0">
                <a:solidFill>
                  <a:srgbClr val="000000"/>
                </a:solidFill>
                <a:latin typeface="Calibri" pitchFamily="-110" charset="0"/>
              </a:rPr>
              <a:t> modules</a:t>
            </a:r>
          </a:p>
          <a:p>
            <a:pPr marL="455613" indent="-455613">
              <a:spcBef>
                <a:spcPts val="600"/>
              </a:spcBef>
              <a:buClr>
                <a:srgbClr val="0BD0D9"/>
              </a:buClr>
              <a:buSzPct val="95000"/>
              <a:buFont typeface="Wingdings" pitchFamily="2" charset="2"/>
              <a:buChar char="l"/>
              <a:tabLst>
                <a:tab pos="455613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  <a:tab pos="9096375" algn="l"/>
              </a:tabLst>
            </a:pPr>
            <a:r>
              <a:rPr lang="en-US" sz="2000" dirty="0">
                <a:solidFill>
                  <a:schemeClr val="accent6"/>
                </a:solidFill>
                <a:latin typeface="Calibri" pitchFamily="-110" charset="0"/>
              </a:rPr>
              <a:t>Calibration signal generation</a:t>
            </a:r>
          </a:p>
          <a:p>
            <a:pPr marL="455613" indent="-455613">
              <a:spcBef>
                <a:spcPts val="600"/>
              </a:spcBef>
              <a:buClr>
                <a:srgbClr val="0BD0D9"/>
              </a:buClr>
              <a:buSzPct val="95000"/>
              <a:buFont typeface="Wingdings" pitchFamily="2" charset="2"/>
              <a:buChar char="l"/>
              <a:tabLst>
                <a:tab pos="455613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  <a:tab pos="9096375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-110" charset="0"/>
              </a:rPr>
              <a:t>Interface with remote PC for stand-alone operation</a:t>
            </a:r>
          </a:p>
          <a:p>
            <a:pPr marL="455613" indent="-455613">
              <a:spcBef>
                <a:spcPts val="600"/>
              </a:spcBef>
              <a:buClr>
                <a:srgbClr val="0BD0D9"/>
              </a:buClr>
              <a:buSzPct val="95000"/>
              <a:buFont typeface="Wingdings" pitchFamily="2" charset="2"/>
              <a:buChar char="l"/>
              <a:tabLst>
                <a:tab pos="455613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  <a:tab pos="9096375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-110" charset="0"/>
              </a:rPr>
              <a:t>Provide interface with Belle II TTD and DAQ</a:t>
            </a:r>
          </a:p>
          <a:p>
            <a:pPr marL="455613" indent="-455613">
              <a:spcBef>
                <a:spcPts val="600"/>
              </a:spcBef>
              <a:buClr>
                <a:srgbClr val="0BD0D9"/>
              </a:buClr>
              <a:buSzPct val="95000"/>
              <a:buFont typeface="Wingdings" pitchFamily="2" charset="2"/>
              <a:buChar char="l"/>
              <a:tabLst>
                <a:tab pos="455613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  <a:tab pos="9096375" algn="l"/>
              </a:tabLst>
            </a:pPr>
            <a:endParaRPr lang="en-US" sz="2800" dirty="0">
              <a:solidFill>
                <a:srgbClr val="000000"/>
              </a:solidFill>
              <a:latin typeface="Calibri" pitchFamily="-110" charset="0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ECL Collector module</a:t>
            </a:r>
            <a:endParaRPr kumimoji="1" lang="ja-JP" altLang="en-US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51520" y="4005064"/>
            <a:ext cx="5544616" cy="24482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455613" indent="-455613">
              <a:spcBef>
                <a:spcPts val="600"/>
              </a:spcBef>
              <a:buClr>
                <a:srgbClr val="0BD0D9"/>
              </a:buClr>
              <a:buSzPct val="95000"/>
              <a:tabLst>
                <a:tab pos="455613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  <a:tab pos="9096375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-110" charset="0"/>
              </a:rPr>
              <a:t>Status:</a:t>
            </a:r>
          </a:p>
          <a:p>
            <a:pPr marL="455613" indent="-455613">
              <a:spcBef>
                <a:spcPts val="600"/>
              </a:spcBef>
              <a:buClr>
                <a:srgbClr val="0BD0D9"/>
              </a:buClr>
              <a:buSzPct val="95000"/>
              <a:buFont typeface="Wingdings" pitchFamily="2" charset="2"/>
              <a:buChar char="l"/>
              <a:tabLst>
                <a:tab pos="455613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  <a:tab pos="9096375" algn="l"/>
              </a:tabLst>
            </a:pPr>
            <a:r>
              <a:rPr lang="en-US" altLang="ja-JP" sz="2000" dirty="0" smtClean="0">
                <a:solidFill>
                  <a:srgbClr val="000000"/>
                </a:solidFill>
                <a:latin typeface="Calibri" pitchFamily="-110" charset="0"/>
              </a:rPr>
              <a:t>Prototype module … </a:t>
            </a:r>
            <a:r>
              <a:rPr lang="en-US" altLang="ja-JP" sz="2000" dirty="0" smtClean="0">
                <a:solidFill>
                  <a:srgbClr val="0000FF"/>
                </a:solidFill>
                <a:latin typeface="Calibri" pitchFamily="-110" charset="0"/>
              </a:rPr>
              <a:t>produced</a:t>
            </a:r>
            <a:endParaRPr lang="en-US" sz="2000" dirty="0" smtClean="0">
              <a:solidFill>
                <a:srgbClr val="0000FF"/>
              </a:solidFill>
              <a:latin typeface="Calibri" pitchFamily="-110" charset="0"/>
            </a:endParaRPr>
          </a:p>
          <a:p>
            <a:pPr marL="455613" indent="-455613">
              <a:spcBef>
                <a:spcPts val="600"/>
              </a:spcBef>
              <a:buClr>
                <a:srgbClr val="0BD0D9"/>
              </a:buClr>
              <a:buSzPct val="95000"/>
              <a:buFont typeface="Wingdings" pitchFamily="2" charset="2"/>
              <a:buChar char="l"/>
              <a:tabLst>
                <a:tab pos="455613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  <a:tab pos="90963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-110" charset="0"/>
              </a:rPr>
              <a:t>Remote firmware configuration on </a:t>
            </a:r>
            <a:r>
              <a:rPr lang="en-US" sz="2000" dirty="0" err="1" smtClean="0">
                <a:solidFill>
                  <a:srgbClr val="000000"/>
                </a:solidFill>
                <a:latin typeface="Calibri" pitchFamily="-110" charset="0"/>
              </a:rPr>
              <a:t>ShaperDSP</a:t>
            </a:r>
            <a:r>
              <a:rPr lang="en-US" sz="2000" dirty="0" smtClean="0">
                <a:solidFill>
                  <a:srgbClr val="000000"/>
                </a:solidFill>
                <a:latin typeface="Calibri" pitchFamily="-110" charset="0"/>
              </a:rPr>
              <a:t> … </a:t>
            </a:r>
            <a:r>
              <a:rPr lang="en-US" sz="2000" dirty="0" smtClean="0">
                <a:solidFill>
                  <a:srgbClr val="0000FF"/>
                </a:solidFill>
                <a:latin typeface="Calibri" pitchFamily="-110" charset="0"/>
              </a:rPr>
              <a:t>established</a:t>
            </a:r>
          </a:p>
          <a:p>
            <a:pPr marL="455613" indent="-455613">
              <a:spcBef>
                <a:spcPts val="600"/>
              </a:spcBef>
              <a:buClr>
                <a:srgbClr val="0BD0D9"/>
              </a:buClr>
              <a:buSzPct val="95000"/>
              <a:buFont typeface="Wingdings" pitchFamily="2" charset="2"/>
              <a:buChar char="l"/>
              <a:tabLst>
                <a:tab pos="455613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  <a:tab pos="90963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-110" charset="0"/>
              </a:rPr>
              <a:t>Interface with remote PC  …</a:t>
            </a:r>
            <a:r>
              <a:rPr lang="en-US" sz="2000" dirty="0" smtClean="0">
                <a:solidFill>
                  <a:srgbClr val="0000FF"/>
                </a:solidFill>
                <a:latin typeface="Calibri" pitchFamily="-110" charset="0"/>
              </a:rPr>
              <a:t>established</a:t>
            </a:r>
          </a:p>
          <a:p>
            <a:pPr marL="455613" indent="-455613">
              <a:spcBef>
                <a:spcPts val="600"/>
              </a:spcBef>
              <a:buClr>
                <a:srgbClr val="0BD0D9"/>
              </a:buClr>
              <a:buSzPct val="95000"/>
              <a:buFont typeface="Wingdings" pitchFamily="2" charset="2"/>
              <a:buChar char="l"/>
              <a:tabLst>
                <a:tab pos="455613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  <a:tab pos="90963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-110" charset="0"/>
              </a:rPr>
              <a:t>Calibration signal generation … </a:t>
            </a:r>
            <a:r>
              <a:rPr lang="en-US" sz="2000" dirty="0" smtClean="0">
                <a:solidFill>
                  <a:srgbClr val="0000FF"/>
                </a:solidFill>
                <a:latin typeface="Calibri" pitchFamily="-110" charset="0"/>
              </a:rPr>
              <a:t>established</a:t>
            </a:r>
          </a:p>
          <a:p>
            <a:pPr marL="455613" indent="-455613">
              <a:spcBef>
                <a:spcPts val="600"/>
              </a:spcBef>
              <a:buClr>
                <a:srgbClr val="0BD0D9"/>
              </a:buClr>
              <a:buSzPct val="95000"/>
              <a:buFont typeface="Wingdings" pitchFamily="2" charset="2"/>
              <a:buChar char="l"/>
              <a:tabLst>
                <a:tab pos="455613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  <a:tab pos="90963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-110" charset="0"/>
              </a:rPr>
              <a:t>Rocket-I/O … </a:t>
            </a:r>
            <a:r>
              <a:rPr lang="en-US" sz="2000" dirty="0" smtClean="0">
                <a:solidFill>
                  <a:srgbClr val="FF0000"/>
                </a:solidFill>
                <a:latin typeface="Calibri" pitchFamily="-110" charset="0"/>
              </a:rPr>
              <a:t>to be tested soon</a:t>
            </a:r>
            <a:endParaRPr lang="en-US" sz="2800" dirty="0">
              <a:solidFill>
                <a:srgbClr val="FF0000"/>
              </a:solidFill>
              <a:latin typeface="Calibri" pitchFamily="-110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428999"/>
            <a:ext cx="3275856" cy="32076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6621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4664"/>
            <a:ext cx="3389313" cy="2144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79512" y="836712"/>
            <a:ext cx="5328592" cy="26642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39725" indent="-339725">
              <a:spcBef>
                <a:spcPts val="800"/>
              </a:spcBef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Key features:</a:t>
            </a:r>
          </a:p>
          <a:p>
            <a:pPr marL="339725" indent="-339725">
              <a:spcBef>
                <a:spcPts val="800"/>
              </a:spcBef>
              <a:buFont typeface="Wingdings" pitchFamily="2" charset="2"/>
              <a:buChar char="l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altLang="ja-JP" dirty="0" smtClean="0">
                <a:solidFill>
                  <a:srgbClr val="000000"/>
                </a:solidFill>
              </a:rPr>
              <a:t>16 channels per module</a:t>
            </a:r>
            <a:endParaRPr lang="en-US" dirty="0" smtClean="0">
              <a:solidFill>
                <a:srgbClr val="000000"/>
              </a:solidFill>
              <a:latin typeface="Symbol" pitchFamily="18" charset="2"/>
            </a:endParaRPr>
          </a:p>
          <a:p>
            <a:pPr marL="339725" indent="-339725">
              <a:spcBef>
                <a:spcPts val="800"/>
              </a:spcBef>
              <a:buFont typeface="Wingdings" pitchFamily="2" charset="2"/>
              <a:buChar char="l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=0.5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rgbClr val="000000"/>
                </a:solidFill>
              </a:rPr>
              <a:t>s shaper</a:t>
            </a:r>
          </a:p>
          <a:p>
            <a:pPr marL="339725" indent="-339725">
              <a:spcBef>
                <a:spcPts val="800"/>
              </a:spcBef>
              <a:buFont typeface="Wingdings" pitchFamily="2" charset="2"/>
              <a:buChar char="l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FADC</a:t>
            </a:r>
          </a:p>
          <a:p>
            <a:pPr marL="339725" indent="-339725">
              <a:spcBef>
                <a:spcPts val="800"/>
              </a:spcBef>
              <a:buFont typeface="Wingdings" pitchFamily="2" charset="2"/>
              <a:buChar char="l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Waveform fitting</a:t>
            </a:r>
          </a:p>
          <a:p>
            <a:pPr marL="796925" lvl="1" indent="-339725">
              <a:spcBef>
                <a:spcPts val="800"/>
              </a:spcBef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Output </a:t>
            </a:r>
            <a:r>
              <a:rPr lang="en-US" dirty="0" smtClean="0">
                <a:solidFill>
                  <a:srgbClr val="000000"/>
                </a:solidFill>
              </a:rPr>
              <a:t>pulse height, timing, and quality of fit</a:t>
            </a:r>
          </a:p>
          <a:p>
            <a:pPr marL="339725" indent="-339725">
              <a:spcBef>
                <a:spcPts val="800"/>
              </a:spcBef>
              <a:buFont typeface="Wingdings" pitchFamily="2" charset="2"/>
              <a:buChar char="l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Fast shaper + Variable gain amp. for trigger output.</a:t>
            </a:r>
          </a:p>
          <a:p>
            <a:pPr marL="339725" indent="-339725">
              <a:spcBef>
                <a:spcPts val="800"/>
              </a:spcBef>
              <a:buFont typeface="Wingdings" pitchFamily="2" charset="2"/>
              <a:buChar char="l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ja-JP" dirty="0" smtClean="0">
                <a:solidFill>
                  <a:srgbClr val="000000"/>
                </a:solidFill>
              </a:rPr>
              <a:t>Shaper DSP module</a:t>
            </a:r>
            <a:endParaRPr kumimoji="1" lang="ja-JP" alt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17032"/>
            <a:ext cx="3240087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" name="角丸四角形 14"/>
          <p:cNvSpPr/>
          <p:nvPr/>
        </p:nvSpPr>
        <p:spPr>
          <a:xfrm>
            <a:off x="1331640" y="3717032"/>
            <a:ext cx="1728192" cy="576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Linearity &lt;0.3%</a:t>
            </a:r>
          </a:p>
          <a:p>
            <a:pPr algn="ctr"/>
            <a:r>
              <a:rPr kumimoji="1" lang="en-US" altLang="ja-JP" dirty="0" smtClean="0"/>
              <a:t>(0.5% for Belle)</a:t>
            </a:r>
            <a:endParaRPr kumimoji="1" lang="ja-JP" altLang="en-US" dirty="0"/>
          </a:p>
        </p:txBody>
      </p:sp>
      <p:graphicFrame>
        <p:nvGraphicFramePr>
          <p:cNvPr id="16" name="表 15"/>
          <p:cNvGraphicFramePr>
            <a:graphicFrameLocks noGrp="1"/>
          </p:cNvGraphicFramePr>
          <p:nvPr/>
        </p:nvGraphicFramePr>
        <p:xfrm>
          <a:off x="3923928" y="4581128"/>
          <a:ext cx="5015880" cy="21234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71960"/>
                <a:gridCol w="1671960"/>
                <a:gridCol w="167196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Belle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Belle II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Linearity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&lt;0.5%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&lt;0.3% 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Shaping time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r>
                        <a:rPr kumimoji="1" lang="en-US" altLang="ja-JP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dirty="0" smtClean="0"/>
                        <a:t>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0.5</a:t>
                      </a:r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s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ENE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~200keV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~300keV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ENE (w/ pile-up noise)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500-1000keV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400-600keV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正方形/長方形 16"/>
          <p:cNvSpPr/>
          <p:nvPr/>
        </p:nvSpPr>
        <p:spPr>
          <a:xfrm>
            <a:off x="4211960" y="3429000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5613" indent="-455613">
              <a:spcBef>
                <a:spcPts val="600"/>
              </a:spcBef>
              <a:buClr>
                <a:srgbClr val="0BD0D9"/>
              </a:buClr>
              <a:buSzPct val="95000"/>
              <a:tabLst>
                <a:tab pos="455613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  <a:tab pos="9096375" algn="l"/>
              </a:tabLst>
            </a:pPr>
            <a:r>
              <a:rPr lang="en-US" altLang="ja-JP" sz="2000" dirty="0" smtClean="0">
                <a:solidFill>
                  <a:srgbClr val="000000"/>
                </a:solidFill>
                <a:latin typeface="Calibri" pitchFamily="-110" charset="0"/>
              </a:rPr>
              <a:t>Status:</a:t>
            </a:r>
          </a:p>
          <a:p>
            <a:pPr marL="455613" indent="-455613">
              <a:spcBef>
                <a:spcPts val="600"/>
              </a:spcBef>
              <a:buClr>
                <a:srgbClr val="0BD0D9"/>
              </a:buClr>
              <a:buSzPct val="95000"/>
              <a:buFont typeface="Wingdings" pitchFamily="2" charset="2"/>
              <a:buChar char="l"/>
              <a:tabLst>
                <a:tab pos="455613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  <a:tab pos="9096375" algn="l"/>
              </a:tabLst>
            </a:pPr>
            <a:r>
              <a:rPr lang="en-US" altLang="ja-JP" dirty="0" smtClean="0">
                <a:solidFill>
                  <a:srgbClr val="000000"/>
                </a:solidFill>
                <a:latin typeface="Calibri" pitchFamily="-110" charset="0"/>
              </a:rPr>
              <a:t>Prototype module … </a:t>
            </a:r>
            <a:r>
              <a:rPr lang="en-US" altLang="ja-JP" dirty="0" smtClean="0">
                <a:solidFill>
                  <a:srgbClr val="0000FF"/>
                </a:solidFill>
                <a:latin typeface="Calibri" pitchFamily="-110" charset="0"/>
              </a:rPr>
              <a:t>produced</a:t>
            </a:r>
          </a:p>
          <a:p>
            <a:pPr marL="455613" indent="-455613">
              <a:spcBef>
                <a:spcPts val="600"/>
              </a:spcBef>
              <a:buClr>
                <a:srgbClr val="0BD0D9"/>
              </a:buClr>
              <a:buSzPct val="95000"/>
              <a:buFont typeface="Wingdings" pitchFamily="2" charset="2"/>
              <a:buChar char="l"/>
              <a:tabLst>
                <a:tab pos="455613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  <a:tab pos="9096375" algn="l"/>
              </a:tabLst>
            </a:pPr>
            <a:r>
              <a:rPr lang="en-US" altLang="ja-JP" dirty="0" smtClean="0">
                <a:solidFill>
                  <a:srgbClr val="000000"/>
                </a:solidFill>
                <a:latin typeface="Calibri" pitchFamily="-110" charset="0"/>
              </a:rPr>
              <a:t>New revision … </a:t>
            </a:r>
            <a:r>
              <a:rPr lang="en-US" altLang="ja-JP" dirty="0" smtClean="0">
                <a:solidFill>
                  <a:srgbClr val="FF0000"/>
                </a:solidFill>
                <a:latin typeface="Calibri" pitchFamily="-110" charset="0"/>
              </a:rPr>
              <a:t>to be submitted in this FY</a:t>
            </a:r>
          </a:p>
        </p:txBody>
      </p:sp>
    </p:spTree>
    <p:extLst>
      <p:ext uri="{BB962C8B-B14F-4D97-AF65-F5344CB8AC3E}">
        <p14:creationId xmlns:p14="http://schemas.microsoft.com/office/powerpoint/2010/main" val="41108857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タイトル 6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Most critical path of each subsystem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251520" y="2132856"/>
          <a:ext cx="8640961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  <a:gridCol w="4032448"/>
                <a:gridCol w="3672409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Most crucial item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Necessary</a:t>
                      </a:r>
                      <a:r>
                        <a:rPr kumimoji="1" lang="en-US" altLang="ja-JP" baseline="0" dirty="0" smtClean="0"/>
                        <a:t> time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Design study, Beryllium</a:t>
                      </a:r>
                      <a:r>
                        <a:rPr kumimoji="1" lang="en-US" altLang="ja-JP" baseline="0" dirty="0" smtClean="0"/>
                        <a:t> pipe production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1-1.5</a:t>
                      </a:r>
                      <a:r>
                        <a:rPr kumimoji="1" lang="en-US" altLang="ja-JP" baseline="0" dirty="0" smtClean="0"/>
                        <a:t> years, 1 year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PXD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Sensor production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1.5 years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SVD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Sensor production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 years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CDC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Drilling small cell end-plate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</a:t>
                      </a:r>
                      <a:r>
                        <a:rPr kumimoji="1" lang="en-US" altLang="ja-JP" baseline="0" dirty="0" smtClean="0"/>
                        <a:t> months after getting skilled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TOP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Quartz bar production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2.3</a:t>
                      </a:r>
                      <a:r>
                        <a:rPr kumimoji="1" lang="en-US" altLang="ja-JP" baseline="0" dirty="0" smtClean="0"/>
                        <a:t> years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A-RICH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HAPD production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1.3 years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ECL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(To exchange pre-amps If we do so)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KLM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Scintillator</a:t>
                      </a:r>
                      <a:r>
                        <a:rPr kumimoji="1" lang="en-US" altLang="ja-JP" baseline="0" dirty="0" smtClean="0"/>
                        <a:t> bar production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1.5 years, 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四角形吹き出し 4"/>
          <p:cNvSpPr/>
          <p:nvPr/>
        </p:nvSpPr>
        <p:spPr>
          <a:xfrm>
            <a:off x="7092280" y="1556792"/>
            <a:ext cx="2016224" cy="936104"/>
          </a:xfrm>
          <a:prstGeom prst="wedgeRectCallout">
            <a:avLst>
              <a:gd name="adj1" fmla="val -53626"/>
              <a:gd name="adj2" fmla="val 7202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Simpler Be pipe by new companies</a:t>
            </a:r>
          </a:p>
          <a:p>
            <a:pPr algn="ctr"/>
            <a:r>
              <a:rPr kumimoji="1" lang="en-US" altLang="ja-JP" dirty="0" smtClean="0"/>
              <a:t>(</a:t>
            </a:r>
            <a:r>
              <a:rPr kumimoji="1" lang="en-US" altLang="ja-JP" dirty="0" smtClean="0">
                <a:latin typeface="Wingdings 3" pitchFamily="18" charset="2"/>
              </a:rPr>
              <a:t>g</a:t>
            </a:r>
            <a:r>
              <a:rPr kumimoji="1" lang="en-US" altLang="ja-JP" dirty="0" smtClean="0"/>
              <a:t> 4 months)</a:t>
            </a:r>
            <a:endParaRPr kumimoji="1" lang="ja-JP" altLang="en-US" dirty="0"/>
          </a:p>
        </p:txBody>
      </p:sp>
      <p:sp>
        <p:nvSpPr>
          <p:cNvPr id="6" name="四角形吹き出し 5"/>
          <p:cNvSpPr/>
          <p:nvPr/>
        </p:nvSpPr>
        <p:spPr>
          <a:xfrm>
            <a:off x="6588224" y="4293096"/>
            <a:ext cx="2448272" cy="576064"/>
          </a:xfrm>
          <a:prstGeom prst="wedgeRectCallout">
            <a:avLst>
              <a:gd name="adj1" fmla="val -58182"/>
              <a:gd name="adj2" fmla="val -3978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New companies (in US)</a:t>
            </a:r>
          </a:p>
          <a:p>
            <a:pPr algn="ctr"/>
            <a:r>
              <a:rPr kumimoji="1" lang="en-US" altLang="ja-JP" dirty="0" smtClean="0">
                <a:latin typeface="Wingdings 3" pitchFamily="18" charset="2"/>
              </a:rPr>
              <a:t>g</a:t>
            </a:r>
            <a:r>
              <a:rPr kumimoji="1" lang="en-US" altLang="ja-JP" dirty="0" smtClean="0"/>
              <a:t> 1 year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5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hiroda\Downloads\ProjectedLuminosity 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1334" y="1033410"/>
            <a:ext cx="6877050" cy="5181600"/>
          </a:xfrm>
          <a:prstGeom prst="rect">
            <a:avLst/>
          </a:prstGeom>
          <a:noFill/>
        </p:spPr>
      </p:pic>
      <p:sp>
        <p:nvSpPr>
          <p:cNvPr id="76802" name="タイトル 1"/>
          <p:cNvSpPr>
            <a:spLocks noGrp="1"/>
          </p:cNvSpPr>
          <p:nvPr>
            <p:ph type="title"/>
          </p:nvPr>
        </p:nvSpPr>
        <p:spPr>
          <a:xfrm>
            <a:off x="778723" y="38629"/>
            <a:ext cx="8042275" cy="72607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dirty="0" smtClean="0"/>
              <a:t> Luminosity prospect</a:t>
            </a:r>
            <a:endParaRPr lang="ja-JP" altLang="en-US" dirty="0" smtClean="0"/>
          </a:p>
        </p:txBody>
      </p:sp>
      <p:sp>
        <p:nvSpPr>
          <p:cNvPr id="14342" name="テキスト ボックス 9"/>
          <p:cNvSpPr txBox="1">
            <a:spLocks noChangeArrowheads="1"/>
          </p:cNvSpPr>
          <p:nvPr/>
        </p:nvSpPr>
        <p:spPr bwMode="auto">
          <a:xfrm>
            <a:off x="2195736" y="6165304"/>
            <a:ext cx="1365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2060"/>
                </a:solidFill>
                <a:latin typeface="News Gothic MT" charset="0"/>
              </a:rPr>
              <a:t>Shutdown</a:t>
            </a:r>
          </a:p>
          <a:p>
            <a:r>
              <a:rPr lang="en-US" altLang="ja-JP" dirty="0">
                <a:solidFill>
                  <a:srgbClr val="002060"/>
                </a:solidFill>
                <a:latin typeface="News Gothic MT" charset="0"/>
              </a:rPr>
              <a:t>for upgrade</a:t>
            </a:r>
            <a:endParaRPr lang="ja-JP" altLang="en-US" dirty="0">
              <a:solidFill>
                <a:srgbClr val="002060"/>
              </a:solidFill>
              <a:latin typeface="News Gothic MT" charset="0"/>
            </a:endParaRPr>
          </a:p>
        </p:txBody>
      </p:sp>
      <p:sp>
        <p:nvSpPr>
          <p:cNvPr id="14343" name="テキスト ボックス 10"/>
          <p:cNvSpPr txBox="1">
            <a:spLocks noChangeArrowheads="1"/>
          </p:cNvSpPr>
          <p:nvPr/>
        </p:nvSpPr>
        <p:spPr bwMode="auto">
          <a:xfrm rot="-5400000">
            <a:off x="235942" y="2547390"/>
            <a:ext cx="23256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>
                <a:latin typeface="News Gothic MT" charset="0"/>
              </a:rPr>
              <a:t>Integrated Luminosity</a:t>
            </a:r>
          </a:p>
          <a:p>
            <a:pPr algn="ctr"/>
            <a:r>
              <a:rPr lang="en-US" altLang="ja-JP" sz="1600" dirty="0">
                <a:latin typeface="News Gothic MT" charset="0"/>
              </a:rPr>
              <a:t>(ab</a:t>
            </a:r>
            <a:r>
              <a:rPr lang="en-US" altLang="ja-JP" sz="1600" baseline="30000" dirty="0">
                <a:latin typeface="News Gothic MT" charset="0"/>
              </a:rPr>
              <a:t>-1</a:t>
            </a:r>
            <a:r>
              <a:rPr lang="en-US" altLang="ja-JP" sz="1600" dirty="0">
                <a:latin typeface="News Gothic MT" charset="0"/>
              </a:rPr>
              <a:t>)</a:t>
            </a:r>
            <a:endParaRPr lang="ja-JP" altLang="en-US" sz="1600" dirty="0">
              <a:latin typeface="News Gothic MT" charset="0"/>
            </a:endParaRPr>
          </a:p>
        </p:txBody>
      </p:sp>
      <p:sp>
        <p:nvSpPr>
          <p:cNvPr id="14344" name="テキスト ボックス 11"/>
          <p:cNvSpPr txBox="1">
            <a:spLocks noChangeArrowheads="1"/>
          </p:cNvSpPr>
          <p:nvPr/>
        </p:nvSpPr>
        <p:spPr bwMode="auto">
          <a:xfrm rot="-5400000">
            <a:off x="508198" y="4981822"/>
            <a:ext cx="17811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600">
                <a:latin typeface="News Gothic MT" charset="0"/>
              </a:rPr>
              <a:t>Peak Luminosity</a:t>
            </a:r>
          </a:p>
          <a:p>
            <a:pPr algn="ctr"/>
            <a:r>
              <a:rPr lang="en-US" altLang="ja-JP" sz="1600">
                <a:latin typeface="News Gothic MT" charset="0"/>
              </a:rPr>
              <a:t>(cm</a:t>
            </a:r>
            <a:r>
              <a:rPr lang="en-US" altLang="ja-JP" sz="1600" baseline="30000">
                <a:latin typeface="News Gothic MT" charset="0"/>
              </a:rPr>
              <a:t>-2</a:t>
            </a:r>
            <a:r>
              <a:rPr lang="en-US" altLang="ja-JP" sz="1600">
                <a:latin typeface="News Gothic MT" charset="0"/>
              </a:rPr>
              <a:t>s</a:t>
            </a:r>
            <a:r>
              <a:rPr lang="en-US" altLang="ja-JP" sz="1600" baseline="30000">
                <a:latin typeface="News Gothic MT" charset="0"/>
              </a:rPr>
              <a:t>-1</a:t>
            </a:r>
            <a:r>
              <a:rPr lang="en-US" altLang="ja-JP" sz="1600">
                <a:latin typeface="News Gothic MT" charset="0"/>
              </a:rPr>
              <a:t>)</a:t>
            </a:r>
            <a:endParaRPr lang="ja-JP" altLang="en-US" sz="1600">
              <a:latin typeface="News Gothic MT" charset="0"/>
            </a:endParaRPr>
          </a:p>
        </p:txBody>
      </p:sp>
      <p:sp>
        <p:nvSpPr>
          <p:cNvPr id="14345" name="テキスト ボックス 14"/>
          <p:cNvSpPr txBox="1">
            <a:spLocks noChangeArrowheads="1"/>
          </p:cNvSpPr>
          <p:nvPr/>
        </p:nvSpPr>
        <p:spPr bwMode="auto">
          <a:xfrm>
            <a:off x="3181350" y="1573213"/>
            <a:ext cx="35734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90"/>
                </a:solidFill>
                <a:latin typeface="News Gothic MT" charset="0"/>
              </a:rPr>
              <a:t>Milestone of SuperKEKB</a:t>
            </a:r>
            <a:endParaRPr lang="ja-JP" altLang="en-US" sz="2400">
              <a:solidFill>
                <a:srgbClr val="000090"/>
              </a:solidFill>
              <a:latin typeface="News Gothic MT" charset="0"/>
            </a:endParaRPr>
          </a:p>
        </p:txBody>
      </p:sp>
      <p:sp>
        <p:nvSpPr>
          <p:cNvPr id="14347" name="テキスト ボックス 15"/>
          <p:cNvSpPr txBox="1">
            <a:spLocks noChangeArrowheads="1"/>
          </p:cNvSpPr>
          <p:nvPr/>
        </p:nvSpPr>
        <p:spPr bwMode="auto">
          <a:xfrm>
            <a:off x="2046288" y="2206625"/>
            <a:ext cx="16970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News Gothic MT" charset="0"/>
              </a:rPr>
              <a:t>9 month/year</a:t>
            </a:r>
          </a:p>
          <a:p>
            <a:r>
              <a:rPr lang="en-US" altLang="ja-JP">
                <a:latin typeface="News Gothic MT" charset="0"/>
              </a:rPr>
              <a:t>20 days/month</a:t>
            </a:r>
            <a:endParaRPr lang="ja-JP" altLang="en-US">
              <a:latin typeface="News Gothic MT" charset="0"/>
            </a:endParaRPr>
          </a:p>
        </p:txBody>
      </p:sp>
      <p:sp>
        <p:nvSpPr>
          <p:cNvPr id="16399" name="テキスト ボックス 14"/>
          <p:cNvSpPr txBox="1">
            <a:spLocks noChangeArrowheads="1"/>
          </p:cNvSpPr>
          <p:nvPr/>
        </p:nvSpPr>
        <p:spPr bwMode="auto">
          <a:xfrm>
            <a:off x="2555671" y="4432300"/>
            <a:ext cx="26356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000" dirty="0">
                <a:solidFill>
                  <a:schemeClr val="accent6">
                    <a:lumMod val="75000"/>
                  </a:schemeClr>
                </a:solidFill>
                <a:latin typeface="News Gothic MT" charset="0"/>
                <a:ea typeface="ＭＳ Ｐゴシック" pitchFamily="50" charset="-128"/>
              </a:rPr>
              <a:t>Commissioning </a:t>
            </a:r>
            <a:r>
              <a:rPr lang="en-US" altLang="ja-JP" sz="2000" dirty="0" smtClean="0">
                <a:solidFill>
                  <a:schemeClr val="accent6">
                    <a:lumMod val="75000"/>
                  </a:schemeClr>
                </a:solidFill>
                <a:latin typeface="News Gothic MT" charset="0"/>
                <a:ea typeface="ＭＳ Ｐゴシック" pitchFamily="50" charset="-128"/>
              </a:rPr>
              <a:t>starts</a:t>
            </a:r>
            <a:endParaRPr lang="en-US" altLang="ja-JP" sz="2000" dirty="0">
              <a:solidFill>
                <a:schemeClr val="accent6">
                  <a:lumMod val="75000"/>
                </a:schemeClr>
              </a:solidFill>
              <a:latin typeface="News Gothic MT" charset="0"/>
              <a:ea typeface="ＭＳ Ｐゴシック" pitchFamily="50" charset="-128"/>
            </a:endParaRPr>
          </a:p>
          <a:p>
            <a:pPr algn="ctr">
              <a:defRPr/>
            </a:pPr>
            <a:r>
              <a:rPr lang="en-US" altLang="ja-JP" sz="2000" dirty="0" smtClean="0">
                <a:solidFill>
                  <a:schemeClr val="accent6">
                    <a:lumMod val="75000"/>
                  </a:schemeClr>
                </a:solidFill>
                <a:latin typeface="News Gothic MT" charset="0"/>
                <a:ea typeface="ＭＳ Ｐゴシック" pitchFamily="50" charset="-128"/>
              </a:rPr>
              <a:t>in 2</a:t>
            </a:r>
            <a:r>
              <a:rPr lang="en-US" altLang="ja-JP" sz="2000" baseline="30000" dirty="0" smtClean="0">
                <a:solidFill>
                  <a:schemeClr val="accent6">
                    <a:lumMod val="75000"/>
                  </a:schemeClr>
                </a:solidFill>
                <a:latin typeface="News Gothic MT" charset="0"/>
                <a:ea typeface="ＭＳ Ｐゴシック" pitchFamily="50" charset="-128"/>
              </a:rPr>
              <a:t>nd</a:t>
            </a:r>
            <a:r>
              <a:rPr lang="en-US" altLang="ja-JP" sz="2000" dirty="0" smtClean="0">
                <a:solidFill>
                  <a:schemeClr val="accent6">
                    <a:lumMod val="75000"/>
                  </a:schemeClr>
                </a:solidFill>
                <a:latin typeface="News Gothic MT" charset="0"/>
                <a:ea typeface="ＭＳ Ｐゴシック" pitchFamily="50" charset="-128"/>
              </a:rPr>
              <a:t> half of FY2014</a:t>
            </a:r>
            <a:endParaRPr lang="ja-JP" altLang="en-US" sz="2000" dirty="0">
              <a:solidFill>
                <a:schemeClr val="accent6">
                  <a:lumMod val="75000"/>
                </a:schemeClr>
              </a:solidFill>
              <a:latin typeface="News Gothic MT" charset="0"/>
              <a:ea typeface="ＭＳ Ｐゴシック" pitchFamily="50" charset="-128"/>
            </a:endParaRPr>
          </a:p>
        </p:txBody>
      </p:sp>
      <p:sp>
        <p:nvSpPr>
          <p:cNvPr id="14349" name="テキスト ボックス 16"/>
          <p:cNvSpPr txBox="1">
            <a:spLocks noChangeArrowheads="1"/>
          </p:cNvSpPr>
          <p:nvPr/>
        </p:nvSpPr>
        <p:spPr bwMode="auto">
          <a:xfrm>
            <a:off x="4478338" y="2155825"/>
            <a:ext cx="2570162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0000FF"/>
                </a:solidFill>
                <a:latin typeface="News Gothic MT" charset="0"/>
              </a:rPr>
              <a:t>We will reach 50 ab</a:t>
            </a:r>
            <a:r>
              <a:rPr lang="en-US" altLang="ja-JP" sz="2000" baseline="30000">
                <a:solidFill>
                  <a:srgbClr val="0000FF"/>
                </a:solidFill>
                <a:latin typeface="News Gothic MT" charset="0"/>
              </a:rPr>
              <a:t>-1</a:t>
            </a:r>
          </a:p>
          <a:p>
            <a:r>
              <a:rPr lang="en-US" altLang="ja-JP" sz="2000">
                <a:solidFill>
                  <a:srgbClr val="0000FF"/>
                </a:solidFill>
                <a:latin typeface="News Gothic MT" charset="0"/>
              </a:rPr>
              <a:t>in 2020~2021.</a:t>
            </a:r>
            <a:endParaRPr lang="ja-JP" altLang="en-US" sz="2000">
              <a:solidFill>
                <a:srgbClr val="0000FF"/>
              </a:solidFill>
              <a:latin typeface="News Gothic MT" charset="0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 rot="5400000">
            <a:off x="4758970" y="3625057"/>
            <a:ext cx="4856163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2181668" y="2104806"/>
            <a:ext cx="5564857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2195736" y="6021288"/>
            <a:ext cx="1872208" cy="1588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スライド番号プレースホル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87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251520" y="3645024"/>
            <a:ext cx="8784976" cy="25922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	Roll-out position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46" name="角丸四角形 45"/>
          <p:cNvSpPr/>
          <p:nvPr/>
        </p:nvSpPr>
        <p:spPr>
          <a:xfrm>
            <a:off x="251520" y="1556792"/>
            <a:ext cx="8784976" cy="20162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	Roll-in position</a:t>
            </a:r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0" y="3624908"/>
            <a:ext cx="9144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 rot="16200000">
            <a:off x="-202232" y="4581128"/>
            <a:ext cx="2037928" cy="26632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white"/>
                </a:solidFill>
              </a:rPr>
              <a:t>Belle II constructed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971600" y="1988840"/>
            <a:ext cx="3035188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err="1" smtClean="0">
                <a:solidFill>
                  <a:prstClr val="black"/>
                </a:solidFill>
              </a:rPr>
              <a:t>Linac</a:t>
            </a:r>
            <a:r>
              <a:rPr lang="en-US" altLang="ja-JP" dirty="0" smtClean="0">
                <a:solidFill>
                  <a:prstClr val="black"/>
                </a:solidFill>
              </a:rPr>
              <a:t> commissioning,</a:t>
            </a:r>
          </a:p>
          <a:p>
            <a:pPr algn="ctr"/>
            <a:r>
              <a:rPr lang="en-US" altLang="ja-JP" dirty="0" smtClean="0">
                <a:solidFill>
                  <a:prstClr val="black"/>
                </a:solidFill>
              </a:rPr>
              <a:t>MR commissioning phase 1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971600" y="4015916"/>
            <a:ext cx="3035188" cy="5652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</a:rPr>
              <a:t>Global Cosmic Ray</a:t>
            </a:r>
          </a:p>
          <a:p>
            <a:pPr algn="ctr"/>
            <a:r>
              <a:rPr lang="en-US" altLang="ja-JP" dirty="0" smtClean="0">
                <a:solidFill>
                  <a:prstClr val="black"/>
                </a:solidFill>
              </a:rPr>
              <a:t>w/ and w/o B-field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971600" y="3191272"/>
            <a:ext cx="3035188" cy="266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</a:rPr>
              <a:t>BEAST II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 rot="16200000">
            <a:off x="2292896" y="3691880"/>
            <a:ext cx="3816424" cy="26632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white"/>
                </a:solidFill>
              </a:rPr>
              <a:t>Belle II roll-in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4417132" y="3191272"/>
            <a:ext cx="1739044" cy="266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</a:rPr>
              <a:t>Belle II w/o VXD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4427984" y="1722512"/>
            <a:ext cx="1739044" cy="266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</a:rPr>
              <a:t>phase 2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 rot="16200000">
            <a:off x="4319972" y="3825044"/>
            <a:ext cx="4082752" cy="26632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white"/>
                </a:solidFill>
              </a:rPr>
              <a:t>VXD installation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6516216" y="1988840"/>
            <a:ext cx="576064" cy="266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prstClr val="black"/>
                </a:solidFill>
              </a:rPr>
              <a:t>GCR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6588224" y="3191272"/>
            <a:ext cx="2243100" cy="266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</a:rPr>
              <a:t>Belle II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7092280" y="1988840"/>
            <a:ext cx="1739044" cy="266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</a:rPr>
              <a:t>Physics Run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971600" y="2653462"/>
            <a:ext cx="30243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 smtClean="0">
                <a:solidFill>
                  <a:prstClr val="black"/>
                </a:solidFill>
              </a:rPr>
              <a:t>Main Ring commissioning with BEAST II, without Solenoid, probably with Aluminum beam pipe.</a:t>
            </a:r>
            <a:endParaRPr lang="ja-JP" altLang="en-US" sz="1050" dirty="0">
              <a:solidFill>
                <a:prstClr val="black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355976" y="2060848"/>
            <a:ext cx="187220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 smtClean="0">
                <a:solidFill>
                  <a:prstClr val="black"/>
                </a:solidFill>
              </a:rPr>
              <a:t>Main Ring commissioning with Solenoid. VXD is not installed in Belle II.</a:t>
            </a:r>
          </a:p>
          <a:p>
            <a:r>
              <a:rPr lang="en-US" altLang="ja-JP" sz="1050" dirty="0" smtClean="0">
                <a:solidFill>
                  <a:prstClr val="black"/>
                </a:solidFill>
              </a:rPr>
              <a:t>Field measurement along beam line.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4427984" y="3727884"/>
            <a:ext cx="1739044" cy="266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</a:rPr>
              <a:t>VXD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971600" y="3727884"/>
            <a:ext cx="3024336" cy="266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</a:rPr>
              <a:t>Belle II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48" name="円/楕円 47"/>
          <p:cNvSpPr/>
          <p:nvPr/>
        </p:nvSpPr>
        <p:spPr>
          <a:xfrm>
            <a:off x="6588224" y="3212976"/>
            <a:ext cx="144016" cy="14401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971600" y="3717032"/>
            <a:ext cx="144016" cy="14401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4427984" y="3717032"/>
            <a:ext cx="144016" cy="14401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784976" y="3563724"/>
            <a:ext cx="179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t</a:t>
            </a:r>
            <a:endParaRPr lang="ja-JP" altLang="en-US" dirty="0" smtClean="0">
              <a:solidFill>
                <a:prstClr val="black"/>
              </a:solidFill>
            </a:endParaRPr>
          </a:p>
        </p:txBody>
      </p:sp>
      <p:sp>
        <p:nvSpPr>
          <p:cNvPr id="53" name="円/楕円 52"/>
          <p:cNvSpPr/>
          <p:nvPr/>
        </p:nvSpPr>
        <p:spPr>
          <a:xfrm>
            <a:off x="4427984" y="3212976"/>
            <a:ext cx="144016" cy="14401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4" name="円/楕円 53"/>
          <p:cNvSpPr/>
          <p:nvPr/>
        </p:nvSpPr>
        <p:spPr>
          <a:xfrm>
            <a:off x="971600" y="3212976"/>
            <a:ext cx="144016" cy="14401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516216" y="2276872"/>
            <a:ext cx="1008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 smtClean="0">
                <a:solidFill>
                  <a:prstClr val="black"/>
                </a:solidFill>
              </a:rPr>
              <a:t>&lt;1 month Global Cosmic Ray w/o B field if required.</a:t>
            </a:r>
          </a:p>
        </p:txBody>
      </p:sp>
      <p:sp>
        <p:nvSpPr>
          <p:cNvPr id="56" name="円形吹き出し 55"/>
          <p:cNvSpPr/>
          <p:nvPr/>
        </p:nvSpPr>
        <p:spPr>
          <a:xfrm>
            <a:off x="395536" y="908720"/>
            <a:ext cx="2160240" cy="576064"/>
          </a:xfrm>
          <a:prstGeom prst="wedgeEllipseCallout">
            <a:avLst>
              <a:gd name="adj1" fmla="val -22942"/>
              <a:gd name="adj2" fmla="val 125265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</a:rPr>
              <a:t>No earlier than 2014.10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971600" y="4669686"/>
            <a:ext cx="30243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 smtClean="0">
                <a:solidFill>
                  <a:prstClr val="black"/>
                </a:solidFill>
              </a:rPr>
              <a:t>Extensive Software-completion Phase</a:t>
            </a:r>
          </a:p>
          <a:p>
            <a:r>
              <a:rPr lang="en-US" altLang="ja-JP" sz="1050" dirty="0" smtClean="0">
                <a:solidFill>
                  <a:prstClr val="black"/>
                </a:solidFill>
              </a:rPr>
              <a:t>(slow-control, online, alignment, PXD-ROI, … )</a:t>
            </a:r>
            <a:endParaRPr lang="ja-JP" altLang="en-US" sz="1050" dirty="0">
              <a:solidFill>
                <a:prstClr val="black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355976" y="2959060"/>
            <a:ext cx="20162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 smtClean="0">
                <a:solidFill>
                  <a:prstClr val="black"/>
                </a:solidFill>
              </a:rPr>
              <a:t>VXD = BP+PXD+SVD (scenario 1)</a:t>
            </a:r>
          </a:p>
        </p:txBody>
      </p:sp>
      <p:sp>
        <p:nvSpPr>
          <p:cNvPr id="40" name="タイトル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Commissioning procedure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252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直線コネクタ 34"/>
          <p:cNvCxnSpPr/>
          <p:nvPr/>
        </p:nvCxnSpPr>
        <p:spPr>
          <a:xfrm rot="16200000" flipH="1">
            <a:off x="6324600" y="3200400"/>
            <a:ext cx="838200" cy="22860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rot="5400000">
            <a:off x="1219200" y="3200400"/>
            <a:ext cx="838200" cy="22860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 in KEK</a:t>
            </a:r>
            <a:endParaRPr 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6019800" y="3505200"/>
            <a:ext cx="1905000" cy="990600"/>
          </a:xfrm>
          <a:prstGeom prst="roundRect">
            <a:avLst>
              <a:gd name="adj" fmla="val 949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dirty="0" smtClean="0">
                <a:solidFill>
                  <a:prstClr val="black"/>
                </a:solidFill>
              </a:rPr>
              <a:t>Exp. group</a:t>
            </a: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152400" y="3581400"/>
            <a:ext cx="1905000" cy="990600"/>
          </a:xfrm>
          <a:prstGeom prst="roundRect">
            <a:avLst>
              <a:gd name="adj" fmla="val 949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dirty="0" smtClean="0">
                <a:solidFill>
                  <a:prstClr val="black"/>
                </a:solidFill>
              </a:rPr>
              <a:t>Acc. group</a:t>
            </a:r>
            <a:endParaRPr kumimoji="0" lang="en-US" dirty="0">
              <a:solidFill>
                <a:prstClr val="black"/>
              </a:solidFill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 rot="5400000">
            <a:off x="3277394" y="2742406"/>
            <a:ext cx="15240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rot="16200000" flipH="1">
            <a:off x="2705894" y="3010694"/>
            <a:ext cx="685800" cy="4556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rot="5400000">
            <a:off x="4761706" y="3010694"/>
            <a:ext cx="685800" cy="4556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rot="5400000">
            <a:off x="3582194" y="4876006"/>
            <a:ext cx="9144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5334000" y="5105400"/>
            <a:ext cx="27709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kumimoji="0" lang="en-US" sz="1400" dirty="0" smtClean="0">
                <a:solidFill>
                  <a:prstClr val="black"/>
                </a:solidFill>
              </a:rPr>
              <a:t>Computing research center</a:t>
            </a:r>
          </a:p>
          <a:p>
            <a:pPr>
              <a:buFontTx/>
              <a:buBlip>
                <a:blip r:embed="rId2"/>
              </a:buBlip>
            </a:pPr>
            <a:r>
              <a:rPr kumimoji="0" lang="en-US" sz="1400" dirty="0" smtClean="0">
                <a:solidFill>
                  <a:prstClr val="black"/>
                </a:solidFill>
              </a:rPr>
              <a:t>Cryogenics center</a:t>
            </a:r>
          </a:p>
          <a:p>
            <a:pPr>
              <a:buFontTx/>
              <a:buBlip>
                <a:blip r:embed="rId2"/>
              </a:buBlip>
            </a:pPr>
            <a:r>
              <a:rPr kumimoji="0" lang="en-US" sz="1400" dirty="0" smtClean="0">
                <a:solidFill>
                  <a:prstClr val="black"/>
                </a:solidFill>
              </a:rPr>
              <a:t>Mechanical engineering center</a:t>
            </a:r>
          </a:p>
          <a:p>
            <a:pPr>
              <a:buFontTx/>
              <a:buBlip>
                <a:blip r:embed="rId2"/>
              </a:buBlip>
            </a:pPr>
            <a:r>
              <a:rPr kumimoji="0" lang="en-US" sz="1400" dirty="0" smtClean="0">
                <a:solidFill>
                  <a:prstClr val="black"/>
                </a:solidFill>
              </a:rPr>
              <a:t>Radiation safety office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04800" y="5029200"/>
            <a:ext cx="249042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kumimoji="0" lang="en-US" sz="1400" dirty="0" smtClean="0">
                <a:solidFill>
                  <a:prstClr val="black"/>
                </a:solidFill>
              </a:rPr>
              <a:t>KEK’s executive board</a:t>
            </a:r>
          </a:p>
          <a:p>
            <a:pPr>
              <a:buFontTx/>
              <a:buBlip>
                <a:blip r:embed="rId2"/>
              </a:buBlip>
            </a:pPr>
            <a:r>
              <a:rPr kumimoji="0" lang="en-US" sz="1400" dirty="0" smtClean="0">
                <a:solidFill>
                  <a:prstClr val="black"/>
                </a:solidFill>
              </a:rPr>
              <a:t>KEK’s board of directors</a:t>
            </a:r>
          </a:p>
          <a:p>
            <a:pPr>
              <a:buFontTx/>
              <a:buBlip>
                <a:blip r:embed="rId2"/>
              </a:buBlip>
            </a:pPr>
            <a:r>
              <a:rPr kumimoji="0" lang="en-US" sz="1400" dirty="0" smtClean="0">
                <a:solidFill>
                  <a:prstClr val="black"/>
                </a:solidFill>
              </a:rPr>
              <a:t>Administration department</a:t>
            </a:r>
          </a:p>
          <a:p>
            <a:pPr>
              <a:buFontTx/>
              <a:buBlip>
                <a:blip r:embed="rId2"/>
              </a:buBlip>
            </a:pPr>
            <a:r>
              <a:rPr kumimoji="0" lang="en-US" sz="1400" dirty="0" smtClean="0">
                <a:solidFill>
                  <a:prstClr val="black"/>
                </a:solidFill>
              </a:rPr>
              <a:t>Facility department</a:t>
            </a:r>
          </a:p>
          <a:p>
            <a:pPr>
              <a:buFontTx/>
              <a:buBlip>
                <a:blip r:embed="rId2"/>
              </a:buBlip>
            </a:pPr>
            <a:r>
              <a:rPr kumimoji="0" lang="en-US" sz="1400" dirty="0" smtClean="0">
                <a:solidFill>
                  <a:prstClr val="black"/>
                </a:solidFill>
              </a:rPr>
              <a:t>Public relations office</a:t>
            </a:r>
          </a:p>
        </p:txBody>
      </p:sp>
      <p:sp>
        <p:nvSpPr>
          <p:cNvPr id="32" name="右矢印 31"/>
          <p:cNvSpPr/>
          <p:nvPr/>
        </p:nvSpPr>
        <p:spPr>
          <a:xfrm rot="19140185">
            <a:off x="2272392" y="4783109"/>
            <a:ext cx="722439" cy="228600"/>
          </a:xfrm>
          <a:prstGeom prst="rightArrow">
            <a:avLst>
              <a:gd name="adj1" fmla="val 50000"/>
              <a:gd name="adj2" fmla="val 945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33" name="右矢印 32"/>
          <p:cNvSpPr/>
          <p:nvPr/>
        </p:nvSpPr>
        <p:spPr>
          <a:xfrm rot="2459815" flipH="1">
            <a:off x="5320392" y="4704734"/>
            <a:ext cx="722439" cy="228600"/>
          </a:xfrm>
          <a:prstGeom prst="rightArrow">
            <a:avLst>
              <a:gd name="adj1" fmla="val 50000"/>
              <a:gd name="adj2" fmla="val 945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2590800" y="3352800"/>
            <a:ext cx="3048000" cy="14478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000" dirty="0" smtClean="0">
                <a:solidFill>
                  <a:prstClr val="black"/>
                </a:solidFill>
              </a:rPr>
              <a:t>B Factory Board</a:t>
            </a:r>
          </a:p>
          <a:p>
            <a:pPr algn="ctr"/>
            <a:r>
              <a:rPr kumimoji="0" lang="en-US" sz="1200" dirty="0" smtClean="0">
                <a:solidFill>
                  <a:prstClr val="black"/>
                </a:solidFill>
              </a:rPr>
              <a:t>(</a:t>
            </a:r>
            <a:r>
              <a:rPr kumimoji="0" lang="en-US" altLang="ja-JP" sz="1200" dirty="0" smtClean="0">
                <a:solidFill>
                  <a:prstClr val="black"/>
                </a:solidFill>
              </a:rPr>
              <a:t>B</a:t>
            </a:r>
            <a:r>
              <a:rPr kumimoji="0" lang="ja-JP" altLang="en-US" sz="1200" dirty="0" smtClean="0">
                <a:solidFill>
                  <a:prstClr val="black"/>
                </a:solidFill>
              </a:rPr>
              <a:t>ファクトリー推進委員会）</a:t>
            </a:r>
            <a:endParaRPr kumimoji="0" lang="en-US" sz="1200" dirty="0">
              <a:solidFill>
                <a:prstClr val="black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971800" y="1676400"/>
            <a:ext cx="22098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000" dirty="0" smtClean="0">
                <a:solidFill>
                  <a:prstClr val="black"/>
                </a:solidFill>
              </a:rPr>
              <a:t>KEK-DG</a:t>
            </a:r>
            <a:endParaRPr kumimoji="0" lang="en-US" sz="2000" dirty="0">
              <a:solidFill>
                <a:prstClr val="black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105400" y="2590800"/>
            <a:ext cx="22098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000" dirty="0" smtClean="0">
                <a:solidFill>
                  <a:prstClr val="black"/>
                </a:solidFill>
              </a:rPr>
              <a:t>BPAC</a:t>
            </a:r>
            <a:endParaRPr kumimoji="0" lang="en-US" sz="2000" dirty="0">
              <a:solidFill>
                <a:prstClr val="black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838200" y="2590800"/>
            <a:ext cx="22098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000" dirty="0" smtClean="0">
                <a:solidFill>
                  <a:prstClr val="black"/>
                </a:solidFill>
              </a:rPr>
              <a:t>KEKB ARC</a:t>
            </a:r>
            <a:endParaRPr kumimoji="0" lang="en-US" sz="2000" dirty="0">
              <a:solidFill>
                <a:prstClr val="black"/>
              </a:solidFill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3200400" y="5181600"/>
            <a:ext cx="1676400" cy="990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1600" dirty="0" smtClean="0">
                <a:solidFill>
                  <a:prstClr val="black"/>
                </a:solidFill>
              </a:rPr>
              <a:t>Executive committee </a:t>
            </a:r>
          </a:p>
          <a:p>
            <a:pPr algn="ctr"/>
            <a:r>
              <a:rPr kumimoji="0" lang="en-US" sz="1000" dirty="0" smtClean="0">
                <a:solidFill>
                  <a:prstClr val="black"/>
                </a:solidFill>
              </a:rPr>
              <a:t>(</a:t>
            </a:r>
            <a:r>
              <a:rPr kumimoji="0" lang="en-US" altLang="ja-JP" sz="1000" dirty="0" smtClean="0">
                <a:solidFill>
                  <a:prstClr val="black"/>
                </a:solidFill>
              </a:rPr>
              <a:t>B</a:t>
            </a:r>
            <a:r>
              <a:rPr kumimoji="0" lang="ja-JP" altLang="en-US" sz="1000" dirty="0" smtClean="0">
                <a:solidFill>
                  <a:prstClr val="black"/>
                </a:solidFill>
              </a:rPr>
              <a:t>ファクトリー推進室）</a:t>
            </a:r>
            <a:endParaRPr kumimoji="0" lang="en-US" sz="1000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524328" y="107340"/>
            <a:ext cx="147675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M. Yamauchi</a:t>
            </a:r>
            <a:endParaRPr kumimoji="1" lang="ja-JP" altLang="en-US" dirty="0"/>
          </a:p>
        </p:txBody>
      </p:sp>
      <p:sp>
        <p:nvSpPr>
          <p:cNvPr id="27" name="角丸四角形 26"/>
          <p:cNvSpPr/>
          <p:nvPr/>
        </p:nvSpPr>
        <p:spPr>
          <a:xfrm>
            <a:off x="1465357" y="3733800"/>
            <a:ext cx="5254118" cy="3049116"/>
          </a:xfrm>
          <a:prstGeom prst="roundRect">
            <a:avLst/>
          </a:prstGeom>
          <a:solidFill>
            <a:sysClr val="window" lastClr="FFFFFF">
              <a:tint val="100000"/>
              <a:shade val="100000"/>
              <a:satMod val="100000"/>
            </a:sysClr>
          </a:solidFill>
          <a:ln w="25400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and many other field-level barrier-free interactions between machine and detector groups: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SuperKEKB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 </a:t>
            </a:r>
            <a:r>
              <a:rPr kumimoji="1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kentoukai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,</a:t>
            </a:r>
            <a:endParaRPr kumimoji="0" lang="en-US" altLang="ja-JP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/>
              <a:ea typeface="HGｺﾞｼｯｸM"/>
              <a:cs typeface="+mn-cs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Belle II Executive Board meeting,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ja-JP" kern="0" dirty="0" smtClean="0">
                <a:solidFill>
                  <a:sysClr val="windowText" lastClr="000000"/>
                </a:solidFill>
                <a:latin typeface="Corbel"/>
                <a:ea typeface="HGｺﾞｼｯｸM"/>
              </a:rPr>
              <a:t>Belle II General Meeting</a:t>
            </a:r>
            <a:endParaRPr kumimoji="0" lang="en-US" altLang="ja-JP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/>
              <a:ea typeface="HGｺﾞｼｯｸM"/>
              <a:cs typeface="+mn-cs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SuperKEKB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 Optics meeting,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IR technical meeting,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IR assembly meeting,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Belle II SVD mechanical meeting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…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   (addition by YU)</a:t>
            </a:r>
          </a:p>
        </p:txBody>
      </p:sp>
    </p:spTree>
    <p:extLst>
      <p:ext uri="{BB962C8B-B14F-4D97-AF65-F5344CB8AC3E}">
        <p14:creationId xmlns:p14="http://schemas.microsoft.com/office/powerpoint/2010/main" val="20200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Belle II Collaboration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9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026" name="図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t="17415" r="255" b="5264"/>
          <a:stretch>
            <a:fillRect/>
          </a:stretch>
        </p:blipFill>
        <p:spPr bwMode="auto">
          <a:xfrm>
            <a:off x="107503" y="908720"/>
            <a:ext cx="8975479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11560" y="5631631"/>
            <a:ext cx="8154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13 countries/regions, 57 institutes, 384 collaborators (Jan. 2011)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8454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TS01007384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ine2">
  <a:themeElements>
    <a:clrScheme name="lin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ine2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in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キュート">
  <a:themeElements>
    <a:clrScheme name="キュート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キュート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キュート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30214</TotalTime>
  <Words>3940</Words>
  <Application>Microsoft Office PowerPoint</Application>
  <PresentationFormat>画面に合わせる (4:3)</PresentationFormat>
  <Paragraphs>1011</Paragraphs>
  <Slides>70</Slides>
  <Notes>37</Notes>
  <HiddenSlides>3</HiddenSlides>
  <MMClips>0</MMClips>
  <ScaleCrop>false</ScaleCrop>
  <HeadingPairs>
    <vt:vector size="6" baseType="variant">
      <vt:variant>
        <vt:lpstr>テーマ</vt:lpstr>
      </vt:variant>
      <vt:variant>
        <vt:i4>3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70</vt:i4>
      </vt:variant>
    </vt:vector>
  </HeadingPairs>
  <TitlesOfParts>
    <vt:vector size="76" baseType="lpstr">
      <vt:lpstr>TS010073846</vt:lpstr>
      <vt:lpstr>line2</vt:lpstr>
      <vt:lpstr>1_キュート</vt:lpstr>
      <vt:lpstr>Visio</vt:lpstr>
      <vt:lpstr>Equation</vt:lpstr>
      <vt:lpstr>Dokument</vt:lpstr>
      <vt:lpstr>Belle II Experiment</vt:lpstr>
      <vt:lpstr>Outline</vt:lpstr>
      <vt:lpstr>Primary Target of KEKB/Belle</vt:lpstr>
      <vt:lpstr>Hot news from Belle in the past</vt:lpstr>
      <vt:lpstr>Goal of Super B-factory</vt:lpstr>
      <vt:lpstr>SuperKEKB and Belle II</vt:lpstr>
      <vt:lpstr> Luminosity prospect</vt:lpstr>
      <vt:lpstr>Organization in KEK</vt:lpstr>
      <vt:lpstr>Belle II Collaboration</vt:lpstr>
      <vt:lpstr>Belle II Organization</vt:lpstr>
      <vt:lpstr>Tsukuba-hall webcam</vt:lpstr>
      <vt:lpstr>Belle II Detector (in comparison with Belle)</vt:lpstr>
      <vt:lpstr>Technical Design Report</vt:lpstr>
      <vt:lpstr>Vertex Detector</vt:lpstr>
      <vt:lpstr>PXD (DEPFET)</vt:lpstr>
      <vt:lpstr>DEPFET for Belle II</vt:lpstr>
      <vt:lpstr>Test System</vt:lpstr>
      <vt:lpstr>SVD (DSSD)</vt:lpstr>
      <vt:lpstr>Flex PCBs and APV25</vt:lpstr>
      <vt:lpstr>First prototype ladder</vt:lpstr>
      <vt:lpstr>Expected performance</vt:lpstr>
      <vt:lpstr>Central Drift Chamber</vt:lpstr>
      <vt:lpstr>PowerPoint プレゼンテーション</vt:lpstr>
      <vt:lpstr>Status of new 48ch board for CDC</vt:lpstr>
      <vt:lpstr>Particle Identification Devices</vt:lpstr>
      <vt:lpstr>Time of Propagation Counter (TOP)</vt:lpstr>
      <vt:lpstr>TOP (Barrel PID)</vt:lpstr>
      <vt:lpstr>Test beam result</vt:lpstr>
      <vt:lpstr>Expected Performance (Luminosity gain)</vt:lpstr>
      <vt:lpstr>Upgrade of ECL</vt:lpstr>
      <vt:lpstr>New shaper/readout boards</vt:lpstr>
      <vt:lpstr>KLM: KL&amp;Muon detector</vt:lpstr>
      <vt:lpstr>One strip</vt:lpstr>
      <vt:lpstr>Test modules adjacent to Belle KLM (2008)</vt:lpstr>
      <vt:lpstr>PowerPoint プレゼンテーション</vt:lpstr>
      <vt:lpstr>PowerPoint プレゼンテーション</vt:lpstr>
      <vt:lpstr>PowerPoint プレゼンテーション</vt:lpstr>
      <vt:lpstr>Machine-Detector issues</vt:lpstr>
      <vt:lpstr>Machine commissioning strategy</vt:lpstr>
      <vt:lpstr>Injection veto</vt:lpstr>
      <vt:lpstr>LER Beam Energy (settled)</vt:lpstr>
      <vt:lpstr>Detector Rotation</vt:lpstr>
      <vt:lpstr>Belle II Construction Schedule</vt:lpstr>
      <vt:lpstr>Construction Cost</vt:lpstr>
      <vt:lpstr>Summary</vt:lpstr>
      <vt:lpstr>Backup</vt:lpstr>
      <vt:lpstr>Super B Factories</vt:lpstr>
      <vt:lpstr>Physics with 50(75) ab−1</vt:lpstr>
      <vt:lpstr>PowerPoint プレゼンテーション</vt:lpstr>
      <vt:lpstr>PowerPoint プレゼンテーション</vt:lpstr>
      <vt:lpstr>PowerPoint プレゼンテーション</vt:lpstr>
      <vt:lpstr>Comparison with LHCb</vt:lpstr>
      <vt:lpstr>ASICs for control and readout</vt:lpstr>
      <vt:lpstr>Test Beam in 2009 (ILC version)</vt:lpstr>
      <vt:lpstr>Radiation Damage</vt:lpstr>
      <vt:lpstr>CDC: End-plate</vt:lpstr>
      <vt:lpstr>Performance of 1-bar/2-bar TOP</vt:lpstr>
      <vt:lpstr>Configuration choice (May, 2010)</vt:lpstr>
      <vt:lpstr>MCP-PMT photocathode</vt:lpstr>
      <vt:lpstr>MCP-PMT: improvement in lifetime</vt:lpstr>
      <vt:lpstr>End-cap Particle Identification</vt:lpstr>
      <vt:lpstr>Novel “focusing” radiator</vt:lpstr>
      <vt:lpstr>HAPD QE Improvement </vt:lpstr>
      <vt:lpstr>Studies to Reduce Neutron Damage</vt:lpstr>
      <vt:lpstr>PowerPoint プレゼンテーション</vt:lpstr>
      <vt:lpstr>Front-end electronics of ECL</vt:lpstr>
      <vt:lpstr>ECL Collector module</vt:lpstr>
      <vt:lpstr>Shaper DSP module</vt:lpstr>
      <vt:lpstr>Most critical path of each subsystem</vt:lpstr>
      <vt:lpstr>Commissioning procedure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and Prospects of SuperKEKB and Belle II</dc:title>
  <dc:creator>ushiroda</dc:creator>
  <cp:lastModifiedBy>Yutaka Ushiroda</cp:lastModifiedBy>
  <cp:revision>575</cp:revision>
  <dcterms:created xsi:type="dcterms:W3CDTF">2010-07-12T07:59:04Z</dcterms:created>
  <dcterms:modified xsi:type="dcterms:W3CDTF">2011-02-07T00:00:26Z</dcterms:modified>
</cp:coreProperties>
</file>