
<file path=[Content_Types].xml><?xml version="1.0" encoding="utf-8"?>
<Types xmlns="http://schemas.openxmlformats.org/package/2006/content-types">
  <Override PartName="/ppt/slides/slide18.xml" ContentType="application/vnd.openxmlformats-officedocument.presentationml.slide+xml"/>
  <Default Extension="pict" ContentType="image/pict"/>
  <Override PartName="/ppt/slides/slide9.xml" ContentType="application/vnd.openxmlformats-officedocument.presentationml.slide+xml"/>
  <Override PartName="/ppt/slides/slide41.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slides/slide38.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handoutMasters/handoutMaster1.xml" ContentType="application/vnd.openxmlformats-officedocument.presentationml.handoutMaster+xml"/>
  <Override PartName="/ppt/slides/slide34.xml" ContentType="application/vnd.openxmlformats-officedocument.presentationml.slide+xml"/>
  <Default Extension="jpeg" ContentType="image/jpeg"/>
  <Override PartName="/ppt/slideLayouts/slideLayout1.xml" ContentType="application/vnd.openxmlformats-officedocument.presentationml.slideLayout+xml"/>
  <Override PartName="/ppt/theme/theme2.xml" ContentType="application/vnd.openxmlformats-officedocument.theme+xml"/>
  <Override PartName="/ppt/slides/slide22.xml" ContentType="application/vnd.openxmlformats-officedocument.presentationml.slide+xml"/>
  <Override PartName="/ppt/slides/slide30.xml" ContentType="application/vnd.openxmlformats-officedocument.presentationml.slide+xml"/>
  <Override PartName="/docProps/app.xml" ContentType="application/vnd.openxmlformats-officedocument.extended-properties+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slides/slide6.xml" ContentType="application/vnd.openxmlformats-officedocument.presentationml.slide+xml"/>
  <Override PartName="/ppt/slides/slide39.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Override PartName="/ppt/theme/theme3.xml" ContentType="application/vnd.openxmlformats-officedocument.theme+xml"/>
  <Override PartName="/ppt/slideLayouts/slideLayout2.xml" ContentType="application/vnd.openxmlformats-officedocument.presentationml.slideLayout+xml"/>
  <Default Extension="png" ContentType="image/png"/>
  <Override PartName="/ppt/slides/slide23.xml" ContentType="application/vnd.openxmlformats-officedocument.presentationml.slide+xml"/>
  <Override PartName="/ppt/slides/slide31.xml" ContentType="application/vnd.openxmlformats-officedocument.presentationml.slide+xml"/>
  <Default Extension="pdf" ContentType="application/pdf"/>
  <Default Extension="gif" ContentType="image/gif"/>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Default Extension="vml" ContentType="application/vnd.openxmlformats-officedocument.vmlDrawing"/>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37.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aveSubsetFonts="1" autoCompressPictures="0">
  <p:sldMasterIdLst>
    <p:sldMasterId id="2147483648" r:id="rId1"/>
  </p:sldMasterIdLst>
  <p:notesMasterIdLst>
    <p:notesMasterId r:id="rId43"/>
  </p:notesMasterIdLst>
  <p:handoutMasterIdLst>
    <p:handoutMasterId r:id="rId44"/>
  </p:handoutMasterIdLst>
  <p:sldIdLst>
    <p:sldId id="256" r:id="rId2"/>
    <p:sldId id="266" r:id="rId3"/>
    <p:sldId id="267" r:id="rId4"/>
    <p:sldId id="279" r:id="rId5"/>
    <p:sldId id="269" r:id="rId6"/>
    <p:sldId id="271" r:id="rId7"/>
    <p:sldId id="272" r:id="rId8"/>
    <p:sldId id="280" r:id="rId9"/>
    <p:sldId id="275" r:id="rId10"/>
    <p:sldId id="317" r:id="rId11"/>
    <p:sldId id="277" r:id="rId12"/>
    <p:sldId id="281" r:id="rId13"/>
    <p:sldId id="318" r:id="rId14"/>
    <p:sldId id="322" r:id="rId15"/>
    <p:sldId id="283" r:id="rId16"/>
    <p:sldId id="286" r:id="rId17"/>
    <p:sldId id="296" r:id="rId18"/>
    <p:sldId id="295" r:id="rId19"/>
    <p:sldId id="314" r:id="rId20"/>
    <p:sldId id="298" r:id="rId21"/>
    <p:sldId id="310" r:id="rId22"/>
    <p:sldId id="323" r:id="rId23"/>
    <p:sldId id="315" r:id="rId24"/>
    <p:sldId id="321" r:id="rId25"/>
    <p:sldId id="290" r:id="rId26"/>
    <p:sldId id="287" r:id="rId27"/>
    <p:sldId id="282" r:id="rId28"/>
    <p:sldId id="291" r:id="rId29"/>
    <p:sldId id="260" r:id="rId30"/>
    <p:sldId id="301" r:id="rId31"/>
    <p:sldId id="299" r:id="rId32"/>
    <p:sldId id="302" r:id="rId33"/>
    <p:sldId id="258" r:id="rId34"/>
    <p:sldId id="262" r:id="rId35"/>
    <p:sldId id="313" r:id="rId36"/>
    <p:sldId id="300" r:id="rId37"/>
    <p:sldId id="292" r:id="rId38"/>
    <p:sldId id="293" r:id="rId39"/>
    <p:sldId id="294" r:id="rId40"/>
    <p:sldId id="289" r:id="rId41"/>
    <p:sldId id="320" r:id="rId42"/>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EAFC20"/>
    <a:srgbClr val="F2F416"/>
    <a:srgbClr val="FF4564"/>
  </p:clrMru>
</p:presentationPr>
</file>

<file path=ppt/tableStyles.xml><?xml version="1.0" encoding="utf-8"?>
<a:tblStyleLst xmlns:a="http://schemas.openxmlformats.org/drawingml/2006/main" def="{5C22544A-7EE6-4342-B048-85BDC9FD1C3A}">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2483" autoAdjust="0"/>
    <p:restoredTop sz="98596" autoAdjust="0"/>
  </p:normalViewPr>
  <p:slideViewPr>
    <p:cSldViewPr snapToGrid="0" snapToObjects="1">
      <p:cViewPr varScale="1">
        <p:scale>
          <a:sx n="108" d="100"/>
          <a:sy n="108" d="100"/>
        </p:scale>
        <p:origin x="-328" y="-11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handoutMaster" Target="handoutMasters/handoutMaster1.xml"/><Relationship Id="rId45" Type="http://schemas.openxmlformats.org/officeDocument/2006/relationships/printerSettings" Target="printerSettings/printerSettings1.bin"/></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pict"/><Relationship Id="rId2" Type="http://schemas.openxmlformats.org/officeDocument/2006/relationships/image" Target="../media/image39.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pict"/></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ja-JP" altLang="en-US"/>
          </a:p>
        </p:txBody>
      </p:sp>
      <p:sp>
        <p:nvSpPr>
          <p:cNvPr id="3" name="日付プレースホル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92CE832-F27E-8B44-90D5-BE5049F10003}" type="datetimeFigureOut">
              <a:rPr lang="ja-JP" altLang="en-US" smtClean="0"/>
              <a:pPr/>
              <a:t>12.2.19</a:t>
            </a:fld>
            <a:endParaRPr lang="ja-JP" altLang="en-US"/>
          </a:p>
        </p:txBody>
      </p:sp>
      <p:sp>
        <p:nvSpPr>
          <p:cNvPr id="4" name="フッター プレースホル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ja-JP" altLang="en-US"/>
          </a:p>
        </p:txBody>
      </p:sp>
      <p:sp>
        <p:nvSpPr>
          <p:cNvPr id="5" name="スライド番号プレースホル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23694B4-A296-3248-9BA1-279B61F7098C}" type="slidenum">
              <a:rPr lang="ja-JP" altLang="en-US" smtClean="0"/>
              <a:pPr/>
              <a:t>‹#›</a:t>
            </a:fld>
            <a:endParaRPr lang="ja-JP"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0B7F73A-59D5-6545-927C-A41DCFD4780A}" type="datetimeFigureOut">
              <a:rPr lang="ja-JP" altLang="en-US" smtClean="0"/>
              <a:pPr/>
              <a:t>12.2.19</a:t>
            </a:fld>
            <a:endParaRPr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6C264B-4881-734E-B2FE-D17F4931CA05}" type="slidenum">
              <a:rPr lang="ja-JP" altLang="en-US" smtClean="0"/>
              <a:pPr/>
              <a:t>‹#›</a:t>
            </a:fld>
            <a:endParaRPr lang="ja-JP" alt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lvl1pPr>
              <a:defRPr>
                <a:solidFill>
                  <a:srgbClr val="0000FF"/>
                </a:solidFill>
              </a:defRPr>
            </a:lvl1p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normAutofit/>
          </a:bodyPr>
          <a:lstStyle>
            <a:lvl1pPr marL="0" indent="0" algn="ct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dirty="0" smtClean="0"/>
              <a:t>マスタ サブタイトルの書式設定</a:t>
            </a:r>
            <a:endParaRPr lang="ja-JP" altLang="en-US" dirty="0"/>
          </a:p>
        </p:txBody>
      </p:sp>
      <p:sp>
        <p:nvSpPr>
          <p:cNvPr id="4" name="日付プレースホルダ 3"/>
          <p:cNvSpPr>
            <a:spLocks noGrp="1"/>
          </p:cNvSpPr>
          <p:nvPr>
            <p:ph type="dt" sz="half" idx="10"/>
          </p:nvPr>
        </p:nvSpPr>
        <p:spPr/>
        <p:txBody>
          <a:bodyPr/>
          <a:lstStyle/>
          <a:p>
            <a:r>
              <a:rPr lang="en-US" altLang="ja-JP" smtClean="0"/>
              <a:t>Overview of construction status</a:t>
            </a:r>
            <a:endParaRPr lang="ja-JP" altLang="en-US"/>
          </a:p>
        </p:txBody>
      </p:sp>
      <p:sp>
        <p:nvSpPr>
          <p:cNvPr id="5" name="フッター プレースホルダ 4"/>
          <p:cNvSpPr>
            <a:spLocks noGrp="1"/>
          </p:cNvSpPr>
          <p:nvPr>
            <p:ph type="ftr" sz="quarter" idx="11"/>
          </p:nvPr>
        </p:nvSpPr>
        <p:spPr/>
        <p:txBody>
          <a:bodyPr/>
          <a:lstStyle/>
          <a:p>
            <a:r>
              <a:rPr lang="en-US" altLang="ja-JP" smtClean="0"/>
              <a:t>K. Akai (KEK)</a:t>
            </a:r>
            <a:endParaRPr lang="ja-JP" altLang="en-US"/>
          </a:p>
        </p:txBody>
      </p:sp>
      <p:sp>
        <p:nvSpPr>
          <p:cNvPr id="6" name="スライド番号プレースホルダ 5"/>
          <p:cNvSpPr>
            <a:spLocks noGrp="1"/>
          </p:cNvSpPr>
          <p:nvPr>
            <p:ph type="sldNum" sz="quarter" idx="12"/>
          </p:nvPr>
        </p:nvSpPr>
        <p:spPr/>
        <p:txBody>
          <a:bodyPr/>
          <a:lstStyle/>
          <a:p>
            <a:fld id="{9C0E2F81-601E-B447-A2CF-B5EA96351142}" type="slidenum">
              <a:rPr lang="ja-JP" altLang="en-US" smtClean="0"/>
              <a:pPr/>
              <a: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r>
              <a:rPr lang="en-US" altLang="ja-JP" smtClean="0"/>
              <a:t>Overview of construction status</a:t>
            </a:r>
            <a:endParaRPr lang="ja-JP" altLang="en-US"/>
          </a:p>
        </p:txBody>
      </p:sp>
      <p:sp>
        <p:nvSpPr>
          <p:cNvPr id="5" name="フッター プレースホルダ 4"/>
          <p:cNvSpPr>
            <a:spLocks noGrp="1"/>
          </p:cNvSpPr>
          <p:nvPr>
            <p:ph type="ftr" sz="quarter" idx="11"/>
          </p:nvPr>
        </p:nvSpPr>
        <p:spPr/>
        <p:txBody>
          <a:bodyPr/>
          <a:lstStyle/>
          <a:p>
            <a:r>
              <a:rPr lang="en-US" altLang="ja-JP" smtClean="0"/>
              <a:t>K. Akai (KEK)</a:t>
            </a:r>
            <a:endParaRPr lang="ja-JP" altLang="en-US"/>
          </a:p>
        </p:txBody>
      </p:sp>
      <p:sp>
        <p:nvSpPr>
          <p:cNvPr id="6" name="スライド番号プレースホルダ 5"/>
          <p:cNvSpPr>
            <a:spLocks noGrp="1"/>
          </p:cNvSpPr>
          <p:nvPr>
            <p:ph type="sldNum" sz="quarter" idx="12"/>
          </p:nvPr>
        </p:nvSpPr>
        <p:spPr/>
        <p:txBody>
          <a:bodyPr/>
          <a:lstStyle/>
          <a:p>
            <a:fld id="{9C0E2F81-601E-B447-A2CF-B5EA96351142}" type="slidenum">
              <a:rPr lang="ja-JP" altLang="en-US" smtClean="0"/>
              <a:pPr/>
              <a: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r>
              <a:rPr lang="en-US" altLang="ja-JP" smtClean="0"/>
              <a:t>Overview of construction status</a:t>
            </a:r>
            <a:endParaRPr lang="ja-JP" altLang="en-US"/>
          </a:p>
        </p:txBody>
      </p:sp>
      <p:sp>
        <p:nvSpPr>
          <p:cNvPr id="5" name="フッター プレースホルダ 4"/>
          <p:cNvSpPr>
            <a:spLocks noGrp="1"/>
          </p:cNvSpPr>
          <p:nvPr>
            <p:ph type="ftr" sz="quarter" idx="11"/>
          </p:nvPr>
        </p:nvSpPr>
        <p:spPr/>
        <p:txBody>
          <a:bodyPr/>
          <a:lstStyle/>
          <a:p>
            <a:r>
              <a:rPr lang="en-US" altLang="ja-JP" smtClean="0"/>
              <a:t>K. Akai (KEK)</a:t>
            </a:r>
            <a:endParaRPr lang="ja-JP" altLang="en-US"/>
          </a:p>
        </p:txBody>
      </p:sp>
      <p:sp>
        <p:nvSpPr>
          <p:cNvPr id="6" name="スライド番号プレースホルダ 5"/>
          <p:cNvSpPr>
            <a:spLocks noGrp="1"/>
          </p:cNvSpPr>
          <p:nvPr>
            <p:ph type="sldNum" sz="quarter" idx="12"/>
          </p:nvPr>
        </p:nvSpPr>
        <p:spPr/>
        <p:txBody>
          <a:bodyPr/>
          <a:lstStyle/>
          <a:p>
            <a:fld id="{9C0E2F81-601E-B447-A2CF-B5EA96351142}" type="slidenum">
              <a:rPr lang="ja-JP" altLang="en-US" smtClean="0"/>
              <a:pPr/>
              <a: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r>
              <a:rPr lang="en-US" altLang="ja-JP" smtClean="0"/>
              <a:t>Overview of construction status</a:t>
            </a:r>
            <a:endParaRPr lang="ja-JP" altLang="en-US"/>
          </a:p>
        </p:txBody>
      </p:sp>
      <p:sp>
        <p:nvSpPr>
          <p:cNvPr id="5" name="フッター プレースホルダ 4"/>
          <p:cNvSpPr>
            <a:spLocks noGrp="1"/>
          </p:cNvSpPr>
          <p:nvPr>
            <p:ph type="ftr" sz="quarter" idx="11"/>
          </p:nvPr>
        </p:nvSpPr>
        <p:spPr/>
        <p:txBody>
          <a:bodyPr/>
          <a:lstStyle/>
          <a:p>
            <a:r>
              <a:rPr lang="en-US" altLang="ja-JP" smtClean="0"/>
              <a:t>K. Akai (KEK)</a:t>
            </a:r>
            <a:endParaRPr lang="ja-JP" altLang="en-US"/>
          </a:p>
        </p:txBody>
      </p:sp>
      <p:sp>
        <p:nvSpPr>
          <p:cNvPr id="6" name="スライド番号プレースホルダ 5"/>
          <p:cNvSpPr>
            <a:spLocks noGrp="1"/>
          </p:cNvSpPr>
          <p:nvPr>
            <p:ph type="sldNum" sz="quarter" idx="12"/>
          </p:nvPr>
        </p:nvSpPr>
        <p:spPr/>
        <p:txBody>
          <a:bodyPr/>
          <a:lstStyle/>
          <a:p>
            <a:fld id="{9C0E2F81-601E-B447-A2CF-B5EA96351142}" type="slidenum">
              <a:rPr lang="ja-JP" altLang="en-US" smtClean="0"/>
              <a:pPr/>
              <a: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p>
            <a:r>
              <a:rPr lang="en-US" altLang="ja-JP" smtClean="0"/>
              <a:t>Overview of construction status</a:t>
            </a:r>
            <a:endParaRPr lang="ja-JP" altLang="en-US"/>
          </a:p>
        </p:txBody>
      </p:sp>
      <p:sp>
        <p:nvSpPr>
          <p:cNvPr id="5" name="フッター プレースホルダ 4"/>
          <p:cNvSpPr>
            <a:spLocks noGrp="1"/>
          </p:cNvSpPr>
          <p:nvPr>
            <p:ph type="ftr" sz="quarter" idx="11"/>
          </p:nvPr>
        </p:nvSpPr>
        <p:spPr/>
        <p:txBody>
          <a:bodyPr/>
          <a:lstStyle/>
          <a:p>
            <a:r>
              <a:rPr lang="en-US" altLang="ja-JP" smtClean="0"/>
              <a:t>K. Akai (KEK)</a:t>
            </a:r>
            <a:endParaRPr lang="ja-JP" altLang="en-US"/>
          </a:p>
        </p:txBody>
      </p:sp>
      <p:sp>
        <p:nvSpPr>
          <p:cNvPr id="6" name="スライド番号プレースホルダ 5"/>
          <p:cNvSpPr>
            <a:spLocks noGrp="1"/>
          </p:cNvSpPr>
          <p:nvPr>
            <p:ph type="sldNum" sz="quarter" idx="12"/>
          </p:nvPr>
        </p:nvSpPr>
        <p:spPr/>
        <p:txBody>
          <a:bodyPr/>
          <a:lstStyle/>
          <a:p>
            <a:fld id="{9C0E2F81-601E-B447-A2CF-B5EA96351142}" type="slidenum">
              <a:rPr lang="ja-JP" altLang="en-US" smtClean="0"/>
              <a:pPr/>
              <a: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p>
            <a:r>
              <a:rPr lang="en-US" altLang="ja-JP" smtClean="0"/>
              <a:t>Overview of construction status</a:t>
            </a:r>
            <a:endParaRPr lang="ja-JP" altLang="en-US"/>
          </a:p>
        </p:txBody>
      </p:sp>
      <p:sp>
        <p:nvSpPr>
          <p:cNvPr id="6" name="フッター プレースホルダ 5"/>
          <p:cNvSpPr>
            <a:spLocks noGrp="1"/>
          </p:cNvSpPr>
          <p:nvPr>
            <p:ph type="ftr" sz="quarter" idx="11"/>
          </p:nvPr>
        </p:nvSpPr>
        <p:spPr/>
        <p:txBody>
          <a:bodyPr/>
          <a:lstStyle/>
          <a:p>
            <a:r>
              <a:rPr lang="en-US" altLang="ja-JP" smtClean="0"/>
              <a:t>K. Akai (KEK)</a:t>
            </a:r>
            <a:endParaRPr lang="ja-JP" altLang="en-US"/>
          </a:p>
        </p:txBody>
      </p:sp>
      <p:sp>
        <p:nvSpPr>
          <p:cNvPr id="7" name="スライド番号プレースホルダ 6"/>
          <p:cNvSpPr>
            <a:spLocks noGrp="1"/>
          </p:cNvSpPr>
          <p:nvPr>
            <p:ph type="sldNum" sz="quarter" idx="12"/>
          </p:nvPr>
        </p:nvSpPr>
        <p:spPr/>
        <p:txBody>
          <a:bodyPr/>
          <a:lstStyle/>
          <a:p>
            <a:fld id="{9C0E2F81-601E-B447-A2CF-B5EA96351142}" type="slidenum">
              <a:rPr lang="ja-JP" altLang="en-US" smtClean="0"/>
              <a:pPr/>
              <a: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p>
            <a:r>
              <a:rPr lang="en-US" altLang="ja-JP" smtClean="0"/>
              <a:t>Overview of construction status</a:t>
            </a:r>
            <a:endParaRPr lang="ja-JP" altLang="en-US"/>
          </a:p>
        </p:txBody>
      </p:sp>
      <p:sp>
        <p:nvSpPr>
          <p:cNvPr id="8" name="フッター プレースホルダ 7"/>
          <p:cNvSpPr>
            <a:spLocks noGrp="1"/>
          </p:cNvSpPr>
          <p:nvPr>
            <p:ph type="ftr" sz="quarter" idx="11"/>
          </p:nvPr>
        </p:nvSpPr>
        <p:spPr/>
        <p:txBody>
          <a:bodyPr/>
          <a:lstStyle/>
          <a:p>
            <a:r>
              <a:rPr lang="en-US" altLang="ja-JP" smtClean="0"/>
              <a:t>K. Akai (KEK)</a:t>
            </a:r>
            <a:endParaRPr lang="ja-JP" altLang="en-US"/>
          </a:p>
        </p:txBody>
      </p:sp>
      <p:sp>
        <p:nvSpPr>
          <p:cNvPr id="9" name="スライド番号プレースホルダ 8"/>
          <p:cNvSpPr>
            <a:spLocks noGrp="1"/>
          </p:cNvSpPr>
          <p:nvPr>
            <p:ph type="sldNum" sz="quarter" idx="12"/>
          </p:nvPr>
        </p:nvSpPr>
        <p:spPr/>
        <p:txBody>
          <a:bodyPr/>
          <a:lstStyle/>
          <a:p>
            <a:fld id="{9C0E2F81-601E-B447-A2CF-B5EA96351142}" type="slidenum">
              <a:rPr lang="ja-JP" altLang="en-US" smtClean="0"/>
              <a:pPr/>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p>
            <a:r>
              <a:rPr lang="en-US" altLang="ja-JP" smtClean="0"/>
              <a:t>Overview of construction status</a:t>
            </a:r>
            <a:endParaRPr lang="ja-JP" altLang="en-US"/>
          </a:p>
        </p:txBody>
      </p:sp>
      <p:sp>
        <p:nvSpPr>
          <p:cNvPr id="4" name="フッター プレースホルダ 3"/>
          <p:cNvSpPr>
            <a:spLocks noGrp="1"/>
          </p:cNvSpPr>
          <p:nvPr>
            <p:ph type="ftr" sz="quarter" idx="11"/>
          </p:nvPr>
        </p:nvSpPr>
        <p:spPr/>
        <p:txBody>
          <a:bodyPr/>
          <a:lstStyle/>
          <a:p>
            <a:r>
              <a:rPr lang="en-US" altLang="ja-JP" smtClean="0"/>
              <a:t>K. Akai (KEK)</a:t>
            </a:r>
            <a:endParaRPr lang="ja-JP" altLang="en-US"/>
          </a:p>
        </p:txBody>
      </p:sp>
      <p:sp>
        <p:nvSpPr>
          <p:cNvPr id="5" name="スライド番号プレースホルダ 4"/>
          <p:cNvSpPr>
            <a:spLocks noGrp="1"/>
          </p:cNvSpPr>
          <p:nvPr>
            <p:ph type="sldNum" sz="quarter" idx="12"/>
          </p:nvPr>
        </p:nvSpPr>
        <p:spPr/>
        <p:txBody>
          <a:bodyPr/>
          <a:lstStyle/>
          <a:p>
            <a:fld id="{9C0E2F81-601E-B447-A2CF-B5EA96351142}" type="slidenum">
              <a:rPr lang="ja-JP" altLang="en-US" smtClean="0"/>
              <a:pPr/>
              <a: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r>
              <a:rPr lang="en-US" altLang="ja-JP" smtClean="0"/>
              <a:t>Overview of construction status</a:t>
            </a:r>
            <a:endParaRPr lang="ja-JP" altLang="en-US"/>
          </a:p>
        </p:txBody>
      </p:sp>
      <p:sp>
        <p:nvSpPr>
          <p:cNvPr id="3" name="フッター プレースホルダ 2"/>
          <p:cNvSpPr>
            <a:spLocks noGrp="1"/>
          </p:cNvSpPr>
          <p:nvPr>
            <p:ph type="ftr" sz="quarter" idx="11"/>
          </p:nvPr>
        </p:nvSpPr>
        <p:spPr/>
        <p:txBody>
          <a:bodyPr/>
          <a:lstStyle/>
          <a:p>
            <a:r>
              <a:rPr lang="en-US" altLang="ja-JP" smtClean="0"/>
              <a:t>K. Akai (KEK)</a:t>
            </a:r>
            <a:endParaRPr lang="ja-JP" altLang="en-US"/>
          </a:p>
        </p:txBody>
      </p:sp>
      <p:sp>
        <p:nvSpPr>
          <p:cNvPr id="4" name="スライド番号プレースホルダ 3"/>
          <p:cNvSpPr>
            <a:spLocks noGrp="1"/>
          </p:cNvSpPr>
          <p:nvPr>
            <p:ph type="sldNum" sz="quarter" idx="12"/>
          </p:nvPr>
        </p:nvSpPr>
        <p:spPr/>
        <p:txBody>
          <a:bodyPr/>
          <a:lstStyle/>
          <a:p>
            <a:fld id="{9C0E2F81-601E-B447-A2CF-B5EA96351142}" type="slidenum">
              <a:rPr lang="ja-JP" altLang="en-US" smtClean="0"/>
              <a:pPr/>
              <a: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r>
              <a:rPr lang="en-US" altLang="ja-JP" smtClean="0"/>
              <a:t>Overview of construction status</a:t>
            </a:r>
            <a:endParaRPr lang="ja-JP" altLang="en-US"/>
          </a:p>
        </p:txBody>
      </p:sp>
      <p:sp>
        <p:nvSpPr>
          <p:cNvPr id="6" name="フッター プレースホルダ 5"/>
          <p:cNvSpPr>
            <a:spLocks noGrp="1"/>
          </p:cNvSpPr>
          <p:nvPr>
            <p:ph type="ftr" sz="quarter" idx="11"/>
          </p:nvPr>
        </p:nvSpPr>
        <p:spPr/>
        <p:txBody>
          <a:bodyPr/>
          <a:lstStyle/>
          <a:p>
            <a:r>
              <a:rPr lang="en-US" altLang="ja-JP" smtClean="0"/>
              <a:t>K. Akai (KEK)</a:t>
            </a:r>
            <a:endParaRPr lang="ja-JP" altLang="en-US"/>
          </a:p>
        </p:txBody>
      </p:sp>
      <p:sp>
        <p:nvSpPr>
          <p:cNvPr id="7" name="スライド番号プレースホルダ 6"/>
          <p:cNvSpPr>
            <a:spLocks noGrp="1"/>
          </p:cNvSpPr>
          <p:nvPr>
            <p:ph type="sldNum" sz="quarter" idx="12"/>
          </p:nvPr>
        </p:nvSpPr>
        <p:spPr/>
        <p:txBody>
          <a:bodyPr/>
          <a:lstStyle/>
          <a:p>
            <a:fld id="{9C0E2F81-601E-B447-A2CF-B5EA96351142}" type="slidenum">
              <a:rPr lang="ja-JP" altLang="en-US" smtClean="0"/>
              <a:pPr/>
              <a: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r>
              <a:rPr lang="en-US" altLang="ja-JP" smtClean="0"/>
              <a:t>Overview of construction status</a:t>
            </a:r>
            <a:endParaRPr lang="ja-JP" altLang="en-US"/>
          </a:p>
        </p:txBody>
      </p:sp>
      <p:sp>
        <p:nvSpPr>
          <p:cNvPr id="6" name="フッター プレースホルダ 5"/>
          <p:cNvSpPr>
            <a:spLocks noGrp="1"/>
          </p:cNvSpPr>
          <p:nvPr>
            <p:ph type="ftr" sz="quarter" idx="11"/>
          </p:nvPr>
        </p:nvSpPr>
        <p:spPr/>
        <p:txBody>
          <a:bodyPr/>
          <a:lstStyle/>
          <a:p>
            <a:r>
              <a:rPr lang="en-US" altLang="ja-JP" smtClean="0"/>
              <a:t>K. Akai (KEK)</a:t>
            </a:r>
            <a:endParaRPr lang="ja-JP" altLang="en-US"/>
          </a:p>
        </p:txBody>
      </p:sp>
      <p:sp>
        <p:nvSpPr>
          <p:cNvPr id="7" name="スライド番号プレースホルダ 6"/>
          <p:cNvSpPr>
            <a:spLocks noGrp="1"/>
          </p:cNvSpPr>
          <p:nvPr>
            <p:ph type="sldNum" sz="quarter" idx="12"/>
          </p:nvPr>
        </p:nvSpPr>
        <p:spPr/>
        <p:txBody>
          <a:bodyPr/>
          <a:lstStyle/>
          <a:p>
            <a:fld id="{9C0E2F81-601E-B447-A2CF-B5EA96351142}" type="slidenum">
              <a:rPr lang="ja-JP" altLang="en-US" smtClean="0"/>
              <a:pPr/>
              <a: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gif"/><Relationship Id="rId1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96892"/>
            <a:ext cx="8229600" cy="734189"/>
          </a:xfrm>
          <a:prstGeom prst="rect">
            <a:avLst/>
          </a:prstGeom>
        </p:spPr>
        <p:txBody>
          <a:bodyPr vert="horz" lIns="91440" tIns="45720" rIns="91440" bIns="45720" rtlCol="0" anchor="ctr">
            <a:normAutofit/>
          </a:bodyPr>
          <a:lstStyle/>
          <a:p>
            <a:r>
              <a:rPr lang="ja-JP" altLang="en-US" dirty="0" smtClean="0"/>
              <a:t>マスタ タイトルの書式設定</a:t>
            </a:r>
            <a:endParaRPr lang="ja-JP" altLang="en-US" dirty="0"/>
          </a:p>
        </p:txBody>
      </p:sp>
      <p:sp>
        <p:nvSpPr>
          <p:cNvPr id="3" name="テキスト プレースホルダ 2"/>
          <p:cNvSpPr>
            <a:spLocks noGrp="1"/>
          </p:cNvSpPr>
          <p:nvPr>
            <p:ph type="body" idx="1"/>
          </p:nvPr>
        </p:nvSpPr>
        <p:spPr>
          <a:xfrm>
            <a:off x="324239" y="994621"/>
            <a:ext cx="8574330" cy="5397529"/>
          </a:xfrm>
          <a:prstGeom prst="rect">
            <a:avLst/>
          </a:prstGeom>
        </p:spPr>
        <p:txBody>
          <a:bodyPr vert="horz" lIns="91440" tIns="45720" rIns="91440" bIns="45720" rtlCol="0">
            <a:normAutofit/>
          </a:body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4" name="日付プレースホルダ 3"/>
          <p:cNvSpPr>
            <a:spLocks noGrp="1"/>
          </p:cNvSpPr>
          <p:nvPr>
            <p:ph type="dt" sz="half" idx="2"/>
          </p:nvPr>
        </p:nvSpPr>
        <p:spPr>
          <a:xfrm>
            <a:off x="324239" y="6436000"/>
            <a:ext cx="2667000" cy="365125"/>
          </a:xfrm>
          <a:prstGeom prst="rect">
            <a:avLst/>
          </a:prstGeom>
        </p:spPr>
        <p:txBody>
          <a:bodyPr vert="horz" lIns="91440" tIns="45720" rIns="91440" bIns="45720" rtlCol="0" anchor="ctr"/>
          <a:lstStyle>
            <a:lvl1pPr algn="l">
              <a:defRPr sz="1000">
                <a:solidFill>
                  <a:srgbClr val="0000FF"/>
                </a:solidFill>
                <a:latin typeface="Osaka"/>
                <a:ea typeface="Osaka"/>
                <a:cs typeface="Osaka"/>
              </a:defRPr>
            </a:lvl1pPr>
          </a:lstStyle>
          <a:p>
            <a:r>
              <a:rPr lang="en-US" altLang="ja-JP" smtClean="0"/>
              <a:t>Overview of construction status</a:t>
            </a:r>
            <a:endParaRPr lang="ja-JP" altLang="en-US" dirty="0"/>
          </a:p>
        </p:txBody>
      </p:sp>
      <p:sp>
        <p:nvSpPr>
          <p:cNvPr id="5" name="フッター プレースホルダ 4"/>
          <p:cNvSpPr>
            <a:spLocks noGrp="1"/>
          </p:cNvSpPr>
          <p:nvPr>
            <p:ph type="ftr" sz="quarter" idx="3"/>
          </p:nvPr>
        </p:nvSpPr>
        <p:spPr>
          <a:xfrm>
            <a:off x="3648297" y="6436000"/>
            <a:ext cx="2135590" cy="365125"/>
          </a:xfrm>
          <a:prstGeom prst="rect">
            <a:avLst/>
          </a:prstGeom>
        </p:spPr>
        <p:txBody>
          <a:bodyPr vert="horz" lIns="91440" tIns="45720" rIns="91440" bIns="45720" rtlCol="0" anchor="ctr"/>
          <a:lstStyle>
            <a:lvl1pPr algn="ctr">
              <a:defRPr sz="1000">
                <a:solidFill>
                  <a:srgbClr val="0000FF"/>
                </a:solidFill>
                <a:latin typeface="Osaka"/>
                <a:ea typeface="Osaka"/>
                <a:cs typeface="Osaka"/>
              </a:defRPr>
            </a:lvl1pPr>
          </a:lstStyle>
          <a:p>
            <a:r>
              <a:rPr lang="en-US" altLang="ja-JP" smtClean="0"/>
              <a:t>K. Akai (KEK)</a:t>
            </a:r>
            <a:endParaRPr lang="ja-JP" altLang="en-US" dirty="0"/>
          </a:p>
        </p:txBody>
      </p:sp>
      <p:sp>
        <p:nvSpPr>
          <p:cNvPr id="6" name="スライド番号プレースホルダ 5"/>
          <p:cNvSpPr>
            <a:spLocks noGrp="1"/>
          </p:cNvSpPr>
          <p:nvPr>
            <p:ph type="sldNum" sz="quarter" idx="4"/>
          </p:nvPr>
        </p:nvSpPr>
        <p:spPr>
          <a:xfrm>
            <a:off x="8179781" y="6436000"/>
            <a:ext cx="718788" cy="365125"/>
          </a:xfrm>
          <a:prstGeom prst="rect">
            <a:avLst/>
          </a:prstGeom>
        </p:spPr>
        <p:txBody>
          <a:bodyPr vert="horz" lIns="91440" tIns="45720" rIns="91440" bIns="45720" rtlCol="0" anchor="ctr"/>
          <a:lstStyle>
            <a:lvl1pPr algn="r">
              <a:defRPr sz="1000">
                <a:solidFill>
                  <a:srgbClr val="0000FF"/>
                </a:solidFill>
                <a:latin typeface="Osaka"/>
                <a:ea typeface="Osaka"/>
                <a:cs typeface="Osaka"/>
              </a:defRPr>
            </a:lvl1pPr>
          </a:lstStyle>
          <a:p>
            <a:fld id="{9C0E2F81-601E-B447-A2CF-B5EA96351142}" type="slidenum">
              <a:rPr lang="ja-JP" altLang="en-US" smtClean="0"/>
              <a:pPr/>
              <a:t>‹#›</a:t>
            </a:fld>
            <a:endParaRPr lang="ja-JP" altLang="en-US"/>
          </a:p>
        </p:txBody>
      </p:sp>
      <p:pic>
        <p:nvPicPr>
          <p:cNvPr id="7" name="図 6" descr="SuperKEKB_logo.gif"/>
          <p:cNvPicPr>
            <a:picLocks noChangeAspect="1"/>
          </p:cNvPicPr>
          <p:nvPr/>
        </p:nvPicPr>
        <p:blipFill>
          <a:blip r:embed="rId13"/>
          <a:stretch>
            <a:fillRect/>
          </a:stretch>
        </p:blipFill>
        <p:spPr>
          <a:xfrm>
            <a:off x="7230540" y="6392151"/>
            <a:ext cx="855264" cy="460560"/>
          </a:xfrm>
          <a:prstGeom prst="rect">
            <a:avLst/>
          </a:prstGeom>
        </p:spPr>
      </p:pic>
      <p:pic>
        <p:nvPicPr>
          <p:cNvPr id="8" name="図 7" descr="keklogo-c.jpg"/>
          <p:cNvPicPr>
            <a:picLocks noChangeAspect="1"/>
          </p:cNvPicPr>
          <p:nvPr/>
        </p:nvPicPr>
        <p:blipFill>
          <a:blip r:embed="rId14"/>
          <a:stretch>
            <a:fillRect/>
          </a:stretch>
        </p:blipFill>
        <p:spPr>
          <a:xfrm>
            <a:off x="6471301" y="6419820"/>
            <a:ext cx="633782" cy="40053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kumimoji="1" sz="3600" kern="1200">
          <a:solidFill>
            <a:schemeClr val="tx1"/>
          </a:solidFill>
          <a:latin typeface="Osaka"/>
          <a:ea typeface="Osaka"/>
          <a:cs typeface="Osaka"/>
        </a:defRPr>
      </a:lvl1pPr>
    </p:titleStyle>
    <p:bodyStyle>
      <a:lvl1pPr marL="342900" indent="-342900" algn="l" defTabSz="457200" rtl="0" eaLnBrk="1" latinLnBrk="0" hangingPunct="1">
        <a:spcBef>
          <a:spcPct val="20000"/>
        </a:spcBef>
        <a:buFont typeface="Arial"/>
        <a:buChar char="•"/>
        <a:defRPr kumimoji="1" sz="2400" kern="1200">
          <a:solidFill>
            <a:srgbClr val="0000FF"/>
          </a:solidFill>
          <a:latin typeface="Osaka"/>
          <a:ea typeface="Osaka"/>
          <a:cs typeface="Osaka"/>
        </a:defRPr>
      </a:lvl1pPr>
      <a:lvl2pPr marL="742950" indent="-285750" algn="l" defTabSz="457200" rtl="0" eaLnBrk="1" latinLnBrk="0" hangingPunct="1">
        <a:spcBef>
          <a:spcPct val="20000"/>
        </a:spcBef>
        <a:buFont typeface="Arial"/>
        <a:buChar char="–"/>
        <a:defRPr kumimoji="1" sz="1600" kern="1200">
          <a:solidFill>
            <a:schemeClr val="tx1"/>
          </a:solidFill>
          <a:latin typeface="Osaka"/>
          <a:ea typeface="Osaka"/>
          <a:cs typeface="Osaka"/>
        </a:defRPr>
      </a:lvl2pPr>
      <a:lvl3pPr marL="1143000" indent="-228600" algn="l" defTabSz="457200" rtl="0" eaLnBrk="1" latinLnBrk="0" hangingPunct="1">
        <a:spcBef>
          <a:spcPct val="20000"/>
        </a:spcBef>
        <a:buFont typeface="Arial"/>
        <a:buChar char="•"/>
        <a:defRPr kumimoji="1" sz="1400" kern="1200">
          <a:solidFill>
            <a:srgbClr val="008000"/>
          </a:solidFill>
          <a:latin typeface="Osaka"/>
          <a:ea typeface="Osaka"/>
          <a:cs typeface="Osaka"/>
        </a:defRPr>
      </a:lvl3pPr>
      <a:lvl4pPr marL="1600200" indent="-228600" algn="l" defTabSz="457200" rtl="0" eaLnBrk="1" latinLnBrk="0" hangingPunct="1">
        <a:spcBef>
          <a:spcPct val="20000"/>
        </a:spcBef>
        <a:buFont typeface="Arial"/>
        <a:buChar char="–"/>
        <a:defRPr kumimoji="1" sz="1200" kern="1200">
          <a:solidFill>
            <a:schemeClr val="tx1"/>
          </a:solidFill>
          <a:latin typeface="Osaka"/>
          <a:ea typeface="Osaka"/>
          <a:cs typeface="Osaka"/>
        </a:defRPr>
      </a:lvl4pPr>
      <a:lvl5pPr marL="2057400" indent="-228600" algn="l" defTabSz="457200" rtl="0" eaLnBrk="1" latinLnBrk="0" hangingPunct="1">
        <a:spcBef>
          <a:spcPct val="20000"/>
        </a:spcBef>
        <a:buFont typeface="Arial"/>
        <a:buChar char="»"/>
        <a:defRPr kumimoji="1" sz="1200" kern="1200">
          <a:solidFill>
            <a:schemeClr val="tx1"/>
          </a:solidFill>
          <a:latin typeface="Osaka"/>
          <a:ea typeface="Osaka"/>
          <a:cs typeface="Osaka"/>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1" Type="http://schemas.openxmlformats.org/officeDocument/2006/relationships/slideLayout" Target="../slideLayouts/slideLayout6.xml"/><Relationship Id="rId2" Type="http://schemas.openxmlformats.org/officeDocument/2006/relationships/image" Target="../media/image2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eg"/><Relationship Id="rId1" Type="http://schemas.openxmlformats.org/officeDocument/2006/relationships/slideLayout" Target="../slideLayouts/slideLayout6.xml"/><Relationship Id="rId2" Type="http://schemas.openxmlformats.org/officeDocument/2006/relationships/image" Target="../media/image2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df"/><Relationship Id="rId3"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6.xml"/><Relationship Id="rId2" Type="http://schemas.openxmlformats.org/officeDocument/2006/relationships/image" Target="../media/image3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jpeg"/><Relationship Id="rId3" Type="http://schemas.openxmlformats.org/officeDocument/2006/relationships/image" Target="../media/image3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oleObject" Target="Macintosh%20HD:Users:akaikazunori:Documents:%E7%A7%BB%E8%A1%8C%E5%BE%8C:%E4%BC%9A%E8%AD%B0%E9%85%8D%E5%B8%83%E8%B3%87%E6%96%99:KEKB%E6%B4%BB%E5%8B%95%E5%A0%B1%E5%91%8A:KEKB%E6%B4%BB%E5%8B%95%E5%A0%B1%E5%91%8A_%E6%95%99%E7%A0%94%E8%A9%95%E8%AD%B0%E4%BC%9A111212c.doc!OLE_LINK1" TargetMode="External"/><Relationship Id="rId4" Type="http://schemas.openxmlformats.org/officeDocument/2006/relationships/oleObject" Target="Macintosh%20HD:Users:akaikazunori:Documents:%E7%A7%BB%E8%A1%8C%E5%BE%8C:%E4%BC%9A%E8%AD%B0%E9%85%8D%E5%B8%83%E8%B3%87%E6%96%99:KEKB%E6%B4%BB%E5%8B%95%E5%A0%B1%E5%91%8A:KEKB%E6%B4%BB%E5%8B%95%E5%A0%B1%E5%91%8A_%E6%95%99%E7%A0%94%E8%A9%95%E8%AD%B0%E4%BC%9A111212c.doc!OLE_LINK2" TargetMode="External"/><Relationship Id="rId5" Type="http://schemas.openxmlformats.org/officeDocument/2006/relationships/image" Target="../media/image40.pn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1" Type="http://schemas.openxmlformats.org/officeDocument/2006/relationships/slideLayout" Target="../slideLayouts/slideLayout6.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oleObject" Target="???" TargetMode="External"/><Relationship Id="rId4" Type="http://schemas.openxmlformats.org/officeDocument/2006/relationships/image" Target="../media/image42.png"/><Relationship Id="rId5" Type="http://schemas.openxmlformats.org/officeDocument/2006/relationships/image" Target="../media/image43.jpeg"/><Relationship Id="rId6" Type="http://schemas.openxmlformats.org/officeDocument/2006/relationships/image" Target="../media/image44.jpeg"/><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jpeg"/><Relationship Id="rId3" Type="http://schemas.openxmlformats.org/officeDocument/2006/relationships/image" Target="../media/image4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 Id="rId3" Type="http://schemas.openxmlformats.org/officeDocument/2006/relationships/image" Target="../media/image8.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1" Type="http://schemas.openxmlformats.org/officeDocument/2006/relationships/slideLayout" Target="../slideLayouts/slideLayout6.xml"/><Relationship Id="rId2"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6.xml"/><Relationship Id="rId2" Type="http://schemas.openxmlformats.org/officeDocument/2006/relationships/image" Target="../media/image1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1" Type="http://schemas.openxmlformats.org/officeDocument/2006/relationships/slideLayout" Target="../slideLayouts/slideLayout6.xml"/><Relationship Id="rId2"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38667" y="1019175"/>
            <a:ext cx="8576733" cy="1470025"/>
          </a:xfrm>
        </p:spPr>
        <p:txBody>
          <a:bodyPr>
            <a:normAutofit/>
          </a:bodyPr>
          <a:lstStyle/>
          <a:p>
            <a:r>
              <a:rPr lang="en-US" altLang="ja-JP" sz="4000" dirty="0" smtClean="0"/>
              <a:t>Overview of Construction Status</a:t>
            </a:r>
            <a:endParaRPr lang="ja-JP" altLang="en-US" sz="4000" dirty="0"/>
          </a:p>
        </p:txBody>
      </p:sp>
      <p:sp>
        <p:nvSpPr>
          <p:cNvPr id="3" name="サブタイトル 2"/>
          <p:cNvSpPr>
            <a:spLocks noGrp="1"/>
          </p:cNvSpPr>
          <p:nvPr>
            <p:ph type="subTitle" idx="1"/>
          </p:nvPr>
        </p:nvSpPr>
        <p:spPr>
          <a:xfrm>
            <a:off x="1371600" y="4588933"/>
            <a:ext cx="6400800" cy="1498600"/>
          </a:xfrm>
        </p:spPr>
        <p:txBody>
          <a:bodyPr>
            <a:normAutofit/>
          </a:bodyPr>
          <a:lstStyle/>
          <a:p>
            <a:r>
              <a:rPr lang="en-US" altLang="ja-JP" sz="1800" dirty="0" smtClean="0"/>
              <a:t>K. Akai (KEK)</a:t>
            </a:r>
          </a:p>
          <a:p>
            <a:endParaRPr lang="en-US" altLang="ja-JP" sz="1800" dirty="0" smtClean="0"/>
          </a:p>
          <a:p>
            <a:r>
              <a:rPr lang="en-US" altLang="ja-JP" sz="1800" dirty="0" smtClean="0"/>
              <a:t>Feb. 20, 2012</a:t>
            </a:r>
          </a:p>
          <a:p>
            <a:r>
              <a:rPr lang="en-US" altLang="ja-JP" sz="1800" dirty="0" smtClean="0"/>
              <a:t>17</a:t>
            </a:r>
            <a:r>
              <a:rPr lang="en-US" altLang="ja-JP" sz="1800" baseline="30000" dirty="0" smtClean="0"/>
              <a:t>th</a:t>
            </a:r>
            <a:r>
              <a:rPr lang="en-US" altLang="ja-JP" sz="1800" dirty="0" smtClean="0"/>
              <a:t> KEKB Accelerator Review Committee</a:t>
            </a:r>
          </a:p>
          <a:p>
            <a:endParaRPr lang="en-US" altLang="ja-JP" sz="1800" dirty="0" smtClean="0"/>
          </a:p>
        </p:txBody>
      </p:sp>
      <p:sp>
        <p:nvSpPr>
          <p:cNvPr id="4" name="コンテンツ プレースホルダ 8"/>
          <p:cNvSpPr txBox="1">
            <a:spLocks/>
          </p:cNvSpPr>
          <p:nvPr/>
        </p:nvSpPr>
        <p:spPr>
          <a:xfrm>
            <a:off x="1007533" y="2802466"/>
            <a:ext cx="7476067" cy="1253067"/>
          </a:xfrm>
          <a:prstGeom prst="rect">
            <a:avLst/>
          </a:prstGeom>
        </p:spPr>
        <p:txBody>
          <a:bodyPr vert="horz" lIns="91440" tIns="45720" rIns="91440" bIns="45720" rtlCol="0">
            <a:noAutofit/>
          </a:bodyPr>
          <a:lstStyle/>
          <a:p>
            <a:pPr marL="342900" marR="0" lvl="0" indent="-342900" algn="l" defTabSz="457200" rtl="0" eaLnBrk="1" fontAlgn="auto" latinLnBrk="0" hangingPunct="1">
              <a:lnSpc>
                <a:spcPct val="100000"/>
              </a:lnSpc>
              <a:spcBef>
                <a:spcPct val="20000"/>
              </a:spcBef>
              <a:spcAft>
                <a:spcPts val="0"/>
              </a:spcAft>
              <a:buClrTx/>
              <a:buSzTx/>
              <a:tabLst/>
              <a:defRPr/>
            </a:pPr>
            <a:r>
              <a:rPr kumimoji="1" lang="en-US" altLang="ja-JP" sz="2000" b="0" i="0" u="none" strike="noStrike" kern="1200" cap="none" spc="0" normalizeH="0" baseline="0" noProof="0" dirty="0" smtClean="0">
                <a:ln>
                  <a:noFill/>
                </a:ln>
                <a:solidFill>
                  <a:srgbClr val="008000"/>
                </a:solidFill>
                <a:effectLst/>
                <a:uLnTx/>
                <a:uFillTx/>
                <a:latin typeface="Osaka"/>
                <a:ea typeface="Osaka"/>
                <a:cs typeface="Osaka"/>
              </a:rPr>
              <a:t>Two topics are included in this talk:</a:t>
            </a:r>
          </a:p>
          <a:p>
            <a:pPr marL="800100" lvl="1" indent="-342900">
              <a:spcBef>
                <a:spcPct val="20000"/>
              </a:spcBef>
              <a:buFont typeface="Wingdings" charset="2"/>
              <a:buChar char="u"/>
            </a:pPr>
            <a:r>
              <a:rPr kumimoji="1" lang="en-US" altLang="ja-JP" sz="2000" b="0" i="0" u="none" strike="noStrike" kern="1200" cap="none" spc="0" normalizeH="0" baseline="0" noProof="0" dirty="0" smtClean="0">
                <a:ln>
                  <a:noFill/>
                </a:ln>
                <a:solidFill>
                  <a:srgbClr val="008000"/>
                </a:solidFill>
                <a:effectLst/>
                <a:uLnTx/>
                <a:uFillTx/>
                <a:latin typeface="Osaka"/>
                <a:ea typeface="Osaka"/>
                <a:cs typeface="Osaka"/>
              </a:rPr>
              <a:t>Recovery of KEKB rings from the earthquake</a:t>
            </a:r>
          </a:p>
          <a:p>
            <a:pPr marL="800100" lvl="1" indent="-342900">
              <a:spcBef>
                <a:spcPct val="20000"/>
              </a:spcBef>
              <a:buFont typeface="Wingdings" charset="2"/>
              <a:buChar char="u"/>
            </a:pPr>
            <a:r>
              <a:rPr kumimoji="1" lang="en-US" altLang="ja-JP" sz="2000" b="0" i="0" u="none" strike="noStrike" kern="1200" cap="none" spc="0" normalizeH="0" baseline="0" noProof="0" dirty="0" smtClean="0">
                <a:ln>
                  <a:noFill/>
                </a:ln>
                <a:solidFill>
                  <a:srgbClr val="008000"/>
                </a:solidFill>
                <a:effectLst/>
                <a:uLnTx/>
                <a:uFillTx/>
                <a:latin typeface="Osaka"/>
                <a:ea typeface="Osaka"/>
                <a:cs typeface="Osaka"/>
              </a:rPr>
              <a:t>Construction status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X-ray check of all bellows planned</a:t>
            </a:r>
            <a:endParaRPr lang="ja-JP" altLang="en-US" dirty="0"/>
          </a:p>
        </p:txBody>
      </p:sp>
      <p:sp>
        <p:nvSpPr>
          <p:cNvPr id="3" name="日付プレースホルダ 2"/>
          <p:cNvSpPr>
            <a:spLocks noGrp="1"/>
          </p:cNvSpPr>
          <p:nvPr>
            <p:ph type="dt" sz="half" idx="10"/>
          </p:nvPr>
        </p:nvSpPr>
        <p:spPr/>
        <p:txBody>
          <a:bodyPr/>
          <a:lstStyle/>
          <a:p>
            <a:r>
              <a:rPr lang="en-US" altLang="ja-JP" smtClean="0"/>
              <a:t>Overview of construction status</a:t>
            </a:r>
            <a:endParaRPr lang="ja-JP" altLang="en-US"/>
          </a:p>
        </p:txBody>
      </p:sp>
      <p:sp>
        <p:nvSpPr>
          <p:cNvPr id="4" name="フッター プレースホルダ 3"/>
          <p:cNvSpPr>
            <a:spLocks noGrp="1"/>
          </p:cNvSpPr>
          <p:nvPr>
            <p:ph type="ftr" sz="quarter" idx="11"/>
          </p:nvPr>
        </p:nvSpPr>
        <p:spPr/>
        <p:txBody>
          <a:bodyPr/>
          <a:lstStyle/>
          <a:p>
            <a:r>
              <a:rPr lang="en-US" altLang="ja-JP" smtClean="0"/>
              <a:t>K. Akai (KEK)</a:t>
            </a:r>
            <a:endParaRPr lang="ja-JP" altLang="en-US"/>
          </a:p>
        </p:txBody>
      </p:sp>
      <p:sp>
        <p:nvSpPr>
          <p:cNvPr id="5" name="スライド番号プレースホルダ 4"/>
          <p:cNvSpPr>
            <a:spLocks noGrp="1"/>
          </p:cNvSpPr>
          <p:nvPr>
            <p:ph type="sldNum" sz="quarter" idx="12"/>
          </p:nvPr>
        </p:nvSpPr>
        <p:spPr/>
        <p:txBody>
          <a:bodyPr/>
          <a:lstStyle/>
          <a:p>
            <a:fld id="{9C0E2F81-601E-B447-A2CF-B5EA96351142}" type="slidenum">
              <a:rPr lang="ja-JP" altLang="en-US" smtClean="0"/>
              <a:pPr/>
              <a:t>10</a:t>
            </a:fld>
            <a:endParaRPr lang="ja-JP" altLang="en-US"/>
          </a:p>
        </p:txBody>
      </p:sp>
      <p:pic>
        <p:nvPicPr>
          <p:cNvPr id="8" name="Picture 2" descr="D:\_WorkFolder_20120210\KEKB_HER_Bellows_X線写真\KEK-SAMPLE001a.jpg\KEK-SAMPLE001a.jpg"/>
          <p:cNvPicPr>
            <a:picLocks noChangeAspect="1" noChangeArrowheads="1"/>
          </p:cNvPicPr>
          <p:nvPr/>
        </p:nvPicPr>
        <p:blipFill rotWithShape="1">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r="16243"/>
          <a:stretch/>
        </p:blipFill>
        <p:spPr bwMode="auto">
          <a:xfrm>
            <a:off x="611561" y="2046198"/>
            <a:ext cx="5669318" cy="2068965"/>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9" name="Picture 3" descr="D:\_WorkFolder_20120210\KEKB_HER_Bellows_X線写真\KEK-SAMPLE002a.jpg\KEK-SAMPLE002a.jpg"/>
          <p:cNvPicPr>
            <a:picLocks noChangeAspect="1" noChangeArrowheads="1"/>
          </p:cNvPicPr>
          <p:nvPr/>
        </p:nvPicPr>
        <p:blipFill rotWithShape="1">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r="17674"/>
          <a:stretch/>
        </p:blipFill>
        <p:spPr bwMode="auto">
          <a:xfrm>
            <a:off x="611560" y="4293096"/>
            <a:ext cx="5669319" cy="207804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10" name="テキスト ボックス 9"/>
          <p:cNvSpPr txBox="1"/>
          <p:nvPr/>
        </p:nvSpPr>
        <p:spPr>
          <a:xfrm>
            <a:off x="6444208" y="2132856"/>
            <a:ext cx="2520280" cy="1323439"/>
          </a:xfrm>
          <a:prstGeom prst="rect">
            <a:avLst/>
          </a:prstGeom>
          <a:noFill/>
        </p:spPr>
        <p:txBody>
          <a:bodyPr wrap="square" rtlCol="0">
            <a:spAutoFit/>
          </a:bodyPr>
          <a:lstStyle/>
          <a:p>
            <a:r>
              <a:rPr lang="ja-JP" altLang="en-US" sz="1600" dirty="0"/>
              <a:t>撮影条件 </a:t>
            </a:r>
            <a:endParaRPr lang="en-US" altLang="ja-JP" sz="1600" dirty="0" smtClean="0"/>
          </a:p>
          <a:p>
            <a:r>
              <a:rPr lang="en-US" altLang="ja-JP" sz="1600" dirty="0" smtClean="0"/>
              <a:t>IP</a:t>
            </a:r>
            <a:r>
              <a:rPr lang="ja-JP" altLang="en-US" sz="1600" dirty="0"/>
              <a:t>サイズ：</a:t>
            </a:r>
            <a:r>
              <a:rPr lang="en-US" altLang="ja-JP" sz="1600" dirty="0"/>
              <a:t>3</a:t>
            </a:r>
            <a:r>
              <a:rPr lang="ja-JP" altLang="en-US" sz="1600" dirty="0"/>
              <a:t>・</a:t>
            </a:r>
            <a:r>
              <a:rPr lang="en-US" altLang="ja-JP" sz="1600" dirty="0"/>
              <a:t>1/3×12</a:t>
            </a:r>
            <a:r>
              <a:rPr lang="ja-JP" altLang="en-US" sz="1600" dirty="0"/>
              <a:t>インチ </a:t>
            </a:r>
            <a:endParaRPr lang="en-US" altLang="ja-JP" sz="1600" dirty="0" smtClean="0"/>
          </a:p>
          <a:p>
            <a:r>
              <a:rPr lang="en-US" altLang="ja-JP" sz="1600" dirty="0" smtClean="0"/>
              <a:t>X</a:t>
            </a:r>
            <a:r>
              <a:rPr lang="ja-JP" altLang="en-US" sz="1600" dirty="0"/>
              <a:t>線：</a:t>
            </a:r>
            <a:r>
              <a:rPr lang="en-US" altLang="ja-JP" sz="1600" dirty="0"/>
              <a:t>110kV</a:t>
            </a:r>
            <a:r>
              <a:rPr lang="ja-JP" altLang="en-US" sz="1600" dirty="0" err="1"/>
              <a:t>、</a:t>
            </a:r>
            <a:r>
              <a:rPr lang="en-US" altLang="ja-JP" sz="1600" dirty="0"/>
              <a:t>5mA </a:t>
            </a:r>
            <a:endParaRPr lang="en-US" altLang="ja-JP" sz="1600" dirty="0" smtClean="0"/>
          </a:p>
          <a:p>
            <a:r>
              <a:rPr lang="ja-JP" altLang="en-US" sz="1600" dirty="0" smtClean="0"/>
              <a:t>距離</a:t>
            </a:r>
            <a:r>
              <a:rPr lang="ja-JP" altLang="en-US" sz="1600" dirty="0"/>
              <a:t>：</a:t>
            </a:r>
            <a:r>
              <a:rPr lang="en-US" altLang="ja-JP" sz="1600" dirty="0"/>
              <a:t>700㎜ </a:t>
            </a:r>
            <a:endParaRPr lang="en-US" altLang="ja-JP" sz="1600" dirty="0" smtClean="0"/>
          </a:p>
          <a:p>
            <a:r>
              <a:rPr lang="ja-JP" altLang="en-US" sz="1600" dirty="0" smtClean="0"/>
              <a:t>露出</a:t>
            </a:r>
            <a:r>
              <a:rPr lang="ja-JP" altLang="en-US" sz="1600" dirty="0"/>
              <a:t>：</a:t>
            </a:r>
            <a:r>
              <a:rPr lang="en-US" altLang="ja-JP" sz="1600" dirty="0"/>
              <a:t>5sec</a:t>
            </a:r>
            <a:endParaRPr kumimoji="1" lang="ja-JP" altLang="en-US" sz="1600" dirty="0"/>
          </a:p>
        </p:txBody>
      </p:sp>
      <p:pic>
        <p:nvPicPr>
          <p:cNvPr id="11" name="Picture 8" descr="bellows"/>
          <p:cNvPicPr>
            <a:picLocks noChangeAspect="1" noChangeArrowheads="1"/>
          </p:cNvPicPr>
          <p:nvPr/>
        </p:nvPicPr>
        <p:blipFill rotWithShape="1">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27453" t="17669" r="23119"/>
          <a:stretch/>
        </p:blipFill>
        <p:spPr bwMode="auto">
          <a:xfrm rot="16200000">
            <a:off x="6681107" y="4056197"/>
            <a:ext cx="1903115" cy="237691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12" name="テキスト ボックス 23"/>
          <p:cNvSpPr txBox="1">
            <a:spLocks noChangeArrowheads="1"/>
          </p:cNvSpPr>
          <p:nvPr/>
        </p:nvSpPr>
        <p:spPr bwMode="auto">
          <a:xfrm>
            <a:off x="611561" y="1077302"/>
            <a:ext cx="4876800" cy="738664"/>
          </a:xfrm>
          <a:prstGeom prst="rect">
            <a:avLst/>
          </a:prstGeom>
          <a:solidFill>
            <a:srgbClr val="77FF79"/>
          </a:solidFill>
          <a:ln w="12700">
            <a:solidFill>
              <a:schemeClr val="tx1"/>
            </a:solidFill>
            <a:round/>
            <a:headEnd/>
            <a:tailEnd/>
          </a:ln>
        </p:spPr>
        <p:txBody>
          <a:bodyPr>
            <a:prstTxWarp prst="textNoShape">
              <a:avLst/>
            </a:prstTxWarp>
            <a:spAutoFit/>
          </a:bodyPr>
          <a:lstStyle/>
          <a:p>
            <a:pPr>
              <a:buFont typeface="Wingdings" charset="2"/>
              <a:buChar char="l"/>
            </a:pPr>
            <a:r>
              <a:rPr lang="en-US" altLang="ja-JP" sz="1400" b="0" dirty="0" smtClean="0">
                <a:latin typeface="Osaka"/>
                <a:ea typeface="Osaka"/>
                <a:cs typeface="Osaka"/>
              </a:rPr>
              <a:t> Damage inside bellows can be checked using X-ray without opening to the air. </a:t>
            </a:r>
          </a:p>
          <a:p>
            <a:pPr>
              <a:buFont typeface="Wingdings" charset="2"/>
              <a:buChar char="l"/>
            </a:pPr>
            <a:r>
              <a:rPr lang="en-US" altLang="ja-JP" sz="1400" b="0" dirty="0" smtClean="0">
                <a:latin typeface="Osaka"/>
                <a:ea typeface="Osaka"/>
                <a:cs typeface="Osaka"/>
              </a:rPr>
              <a:t> All HER bellows will be checked this year. </a:t>
            </a:r>
            <a:endParaRPr lang="ja-JP" altLang="en-US" sz="1400" b="0" dirty="0">
              <a:solidFill>
                <a:srgbClr val="FF0000"/>
              </a:solidFill>
              <a:latin typeface="Osaka"/>
              <a:ea typeface="Osaka"/>
              <a:cs typeface="Osaka"/>
            </a:endParaRPr>
          </a:p>
        </p:txBody>
      </p:sp>
      <p:sp>
        <p:nvSpPr>
          <p:cNvPr id="13" name="テキスト ボックス 12"/>
          <p:cNvSpPr txBox="1"/>
          <p:nvPr/>
        </p:nvSpPr>
        <p:spPr>
          <a:xfrm>
            <a:off x="7469469" y="1154247"/>
            <a:ext cx="1203675" cy="307777"/>
          </a:xfrm>
          <a:prstGeom prst="rect">
            <a:avLst/>
          </a:prstGeom>
          <a:noFill/>
          <a:ln w="12700" cap="flat" cmpd="sng" algn="ctr">
            <a:solidFill>
              <a:schemeClr val="tx2"/>
            </a:solidFill>
            <a:prstDash val="solid"/>
            <a:round/>
            <a:headEnd type="none" w="med" len="med"/>
            <a:tailEnd type="none" w="med" len="med"/>
          </a:ln>
        </p:spPr>
        <p:txBody>
          <a:bodyPr wrap="none" rtlCol="0">
            <a:spAutoFit/>
          </a:bodyPr>
          <a:lstStyle/>
          <a:p>
            <a:r>
              <a:rPr lang="en-US" altLang="ja-JP" sz="1400" dirty="0" smtClean="0">
                <a:solidFill>
                  <a:schemeClr val="tx2"/>
                </a:solidFill>
                <a:latin typeface="Osaka"/>
                <a:ea typeface="Osaka"/>
                <a:cs typeface="Osaka"/>
              </a:rPr>
              <a:t>Y</a:t>
            </a:r>
            <a:r>
              <a:rPr kumimoji="1" lang="en-US" altLang="ja-JP" sz="1400" dirty="0" smtClean="0">
                <a:solidFill>
                  <a:schemeClr val="tx2"/>
                </a:solidFill>
                <a:latin typeface="Osaka"/>
                <a:ea typeface="Osaka"/>
                <a:cs typeface="Osaka"/>
              </a:rPr>
              <a:t>. </a:t>
            </a:r>
            <a:r>
              <a:rPr lang="en-US" altLang="ja-JP" sz="1400" dirty="0" err="1" smtClean="0">
                <a:solidFill>
                  <a:schemeClr val="tx2"/>
                </a:solidFill>
                <a:latin typeface="Osaka"/>
                <a:ea typeface="Osaka"/>
                <a:cs typeface="Osaka"/>
              </a:rPr>
              <a:t>Suetsugu</a:t>
            </a:r>
            <a:endParaRPr kumimoji="1" lang="ja-JP" altLang="en-US" sz="1400" dirty="0">
              <a:solidFill>
                <a:schemeClr val="tx2"/>
              </a:solidFill>
              <a:latin typeface="Osaka"/>
              <a:ea typeface="Osaka"/>
              <a:cs typeface="Osaka"/>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Bellows X-ray check</a:t>
            </a:r>
            <a:endParaRPr lang="ja-JP" altLang="en-US" dirty="0"/>
          </a:p>
        </p:txBody>
      </p:sp>
      <p:sp>
        <p:nvSpPr>
          <p:cNvPr id="3" name="日付プレースホルダ 2"/>
          <p:cNvSpPr>
            <a:spLocks noGrp="1"/>
          </p:cNvSpPr>
          <p:nvPr>
            <p:ph type="dt" sz="half" idx="10"/>
          </p:nvPr>
        </p:nvSpPr>
        <p:spPr/>
        <p:txBody>
          <a:bodyPr/>
          <a:lstStyle/>
          <a:p>
            <a:r>
              <a:rPr lang="en-US" altLang="ja-JP" smtClean="0"/>
              <a:t>Overview of construction status</a:t>
            </a:r>
            <a:endParaRPr lang="ja-JP" altLang="en-US"/>
          </a:p>
        </p:txBody>
      </p:sp>
      <p:sp>
        <p:nvSpPr>
          <p:cNvPr id="4" name="フッター プレースホルダ 3"/>
          <p:cNvSpPr>
            <a:spLocks noGrp="1"/>
          </p:cNvSpPr>
          <p:nvPr>
            <p:ph type="ftr" sz="quarter" idx="11"/>
          </p:nvPr>
        </p:nvSpPr>
        <p:spPr/>
        <p:txBody>
          <a:bodyPr/>
          <a:lstStyle/>
          <a:p>
            <a:r>
              <a:rPr lang="en-US" altLang="ja-JP" smtClean="0"/>
              <a:t>K. Akai (KEK)</a:t>
            </a:r>
            <a:endParaRPr lang="ja-JP" altLang="en-US"/>
          </a:p>
        </p:txBody>
      </p:sp>
      <p:sp>
        <p:nvSpPr>
          <p:cNvPr id="5" name="スライド番号プレースホルダ 4"/>
          <p:cNvSpPr>
            <a:spLocks noGrp="1"/>
          </p:cNvSpPr>
          <p:nvPr>
            <p:ph type="sldNum" sz="quarter" idx="12"/>
          </p:nvPr>
        </p:nvSpPr>
        <p:spPr/>
        <p:txBody>
          <a:bodyPr/>
          <a:lstStyle/>
          <a:p>
            <a:fld id="{9C0E2F81-601E-B447-A2CF-B5EA96351142}" type="slidenum">
              <a:rPr lang="ja-JP" altLang="en-US" smtClean="0"/>
              <a:pPr/>
              <a:t>11</a:t>
            </a:fld>
            <a:endParaRPr lang="ja-JP" altLang="en-US"/>
          </a:p>
        </p:txBody>
      </p:sp>
      <p:pic>
        <p:nvPicPr>
          <p:cNvPr id="8" name="図 7" descr="スクリーンショット（2012-02-02 11.11.34）.png"/>
          <p:cNvPicPr>
            <a:picLocks noChangeAspect="1"/>
          </p:cNvPicPr>
          <p:nvPr/>
        </p:nvPicPr>
        <p:blipFill>
          <a:blip r:embed="rId2"/>
          <a:stretch>
            <a:fillRect/>
          </a:stretch>
        </p:blipFill>
        <p:spPr>
          <a:xfrm>
            <a:off x="113893" y="0"/>
            <a:ext cx="8916214" cy="68580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Tunnel floor, wall, ceiling</a:t>
            </a:r>
            <a:endParaRPr lang="ja-JP" altLang="en-US" dirty="0"/>
          </a:p>
        </p:txBody>
      </p:sp>
      <p:sp>
        <p:nvSpPr>
          <p:cNvPr id="3" name="日付プレースホルダ 2"/>
          <p:cNvSpPr>
            <a:spLocks noGrp="1"/>
          </p:cNvSpPr>
          <p:nvPr>
            <p:ph type="dt" sz="half" idx="10"/>
          </p:nvPr>
        </p:nvSpPr>
        <p:spPr/>
        <p:txBody>
          <a:bodyPr/>
          <a:lstStyle/>
          <a:p>
            <a:r>
              <a:rPr lang="en-US" altLang="ja-JP" smtClean="0"/>
              <a:t>Overview of construction status</a:t>
            </a:r>
            <a:endParaRPr lang="ja-JP" altLang="en-US"/>
          </a:p>
        </p:txBody>
      </p:sp>
      <p:sp>
        <p:nvSpPr>
          <p:cNvPr id="4" name="フッター プレースホルダ 3"/>
          <p:cNvSpPr>
            <a:spLocks noGrp="1"/>
          </p:cNvSpPr>
          <p:nvPr>
            <p:ph type="ftr" sz="quarter" idx="11"/>
          </p:nvPr>
        </p:nvSpPr>
        <p:spPr/>
        <p:txBody>
          <a:bodyPr/>
          <a:lstStyle/>
          <a:p>
            <a:r>
              <a:rPr lang="en-US" altLang="ja-JP" smtClean="0"/>
              <a:t>K. Akai (KEK)</a:t>
            </a:r>
            <a:endParaRPr lang="ja-JP" altLang="en-US"/>
          </a:p>
        </p:txBody>
      </p:sp>
      <p:sp>
        <p:nvSpPr>
          <p:cNvPr id="5" name="スライド番号プレースホルダ 4"/>
          <p:cNvSpPr>
            <a:spLocks noGrp="1"/>
          </p:cNvSpPr>
          <p:nvPr>
            <p:ph type="sldNum" sz="quarter" idx="12"/>
          </p:nvPr>
        </p:nvSpPr>
        <p:spPr/>
        <p:txBody>
          <a:bodyPr/>
          <a:lstStyle/>
          <a:p>
            <a:fld id="{9C0E2F81-601E-B447-A2CF-B5EA96351142}" type="slidenum">
              <a:rPr lang="ja-JP" altLang="en-US" smtClean="0"/>
              <a:pPr/>
              <a:t>12</a:t>
            </a:fld>
            <a:endParaRPr lang="ja-JP" altLang="en-US"/>
          </a:p>
        </p:txBody>
      </p:sp>
      <p:pic>
        <p:nvPicPr>
          <p:cNvPr id="7" name="図 6" descr="IMG_0057_Exp.jpg"/>
          <p:cNvPicPr>
            <a:picLocks noChangeAspect="1"/>
          </p:cNvPicPr>
          <p:nvPr/>
        </p:nvPicPr>
        <p:blipFill>
          <a:blip r:embed="rId2"/>
          <a:srcRect/>
          <a:stretch>
            <a:fillRect/>
          </a:stretch>
        </p:blipFill>
        <p:spPr bwMode="auto">
          <a:xfrm>
            <a:off x="602793" y="3894627"/>
            <a:ext cx="3324058" cy="2493044"/>
          </a:xfrm>
          <a:prstGeom prst="rect">
            <a:avLst/>
          </a:prstGeom>
          <a:noFill/>
          <a:ln w="9525">
            <a:noFill/>
            <a:miter lim="800000"/>
            <a:headEnd/>
            <a:tailEnd/>
          </a:ln>
        </p:spPr>
      </p:pic>
      <p:pic>
        <p:nvPicPr>
          <p:cNvPr id="8" name="図 6" descr="IMG_0062.jpg"/>
          <p:cNvPicPr>
            <a:picLocks noChangeAspect="1"/>
          </p:cNvPicPr>
          <p:nvPr/>
        </p:nvPicPr>
        <p:blipFill>
          <a:blip r:embed="rId3"/>
          <a:srcRect/>
          <a:stretch>
            <a:fillRect/>
          </a:stretch>
        </p:blipFill>
        <p:spPr bwMode="auto">
          <a:xfrm>
            <a:off x="5330547" y="800100"/>
            <a:ext cx="3356253" cy="2517190"/>
          </a:xfrm>
          <a:prstGeom prst="rect">
            <a:avLst/>
          </a:prstGeom>
          <a:noFill/>
          <a:ln w="9525">
            <a:noFill/>
            <a:miter lim="800000"/>
            <a:headEnd/>
            <a:tailEnd/>
          </a:ln>
        </p:spPr>
      </p:pic>
      <p:pic>
        <p:nvPicPr>
          <p:cNvPr id="9" name="図 8" descr="IMG_0065.jpg"/>
          <p:cNvPicPr>
            <a:picLocks noChangeAspect="1"/>
          </p:cNvPicPr>
          <p:nvPr/>
        </p:nvPicPr>
        <p:blipFill>
          <a:blip r:embed="rId4"/>
          <a:srcRect/>
          <a:stretch>
            <a:fillRect/>
          </a:stretch>
        </p:blipFill>
        <p:spPr bwMode="auto">
          <a:xfrm>
            <a:off x="5330548" y="3894627"/>
            <a:ext cx="3347671" cy="2510753"/>
          </a:xfrm>
          <a:prstGeom prst="rect">
            <a:avLst/>
          </a:prstGeom>
          <a:noFill/>
          <a:ln w="9525">
            <a:noFill/>
            <a:miter lim="800000"/>
            <a:headEnd/>
            <a:tailEnd/>
          </a:ln>
        </p:spPr>
      </p:pic>
      <p:sp>
        <p:nvSpPr>
          <p:cNvPr id="10" name="テキスト ボックス 11"/>
          <p:cNvSpPr txBox="1">
            <a:spLocks noChangeArrowheads="1"/>
          </p:cNvSpPr>
          <p:nvPr/>
        </p:nvSpPr>
        <p:spPr bwMode="auto">
          <a:xfrm>
            <a:off x="5164441" y="3320549"/>
            <a:ext cx="3902330" cy="523220"/>
          </a:xfrm>
          <a:prstGeom prst="rect">
            <a:avLst/>
          </a:prstGeom>
          <a:noFill/>
          <a:ln w="9525">
            <a:noFill/>
            <a:miter lim="800000"/>
            <a:headEnd/>
            <a:tailEnd/>
          </a:ln>
        </p:spPr>
        <p:txBody>
          <a:bodyPr wrap="none">
            <a:prstTxWarp prst="textNoShape">
              <a:avLst/>
            </a:prstTxWarp>
            <a:spAutoFit/>
          </a:bodyPr>
          <a:lstStyle/>
          <a:p>
            <a:r>
              <a:rPr lang="en-US" altLang="ja-JP" sz="1400" dirty="0">
                <a:solidFill>
                  <a:srgbClr val="0000FF"/>
                </a:solidFill>
                <a:latin typeface="Osaka"/>
                <a:ea typeface="Osaka"/>
                <a:cs typeface="Osaka"/>
              </a:rPr>
              <a:t>↑</a:t>
            </a:r>
            <a:r>
              <a:rPr lang="en-US" altLang="ja-JP" sz="1400" dirty="0" smtClean="0">
                <a:solidFill>
                  <a:srgbClr val="0000FF"/>
                </a:solidFill>
                <a:latin typeface="Osaka"/>
                <a:ea typeface="Osaka"/>
                <a:cs typeface="Osaka"/>
              </a:rPr>
              <a:t> Water leak at D10 </a:t>
            </a:r>
            <a:r>
              <a:rPr lang="en-US" altLang="ja-JP" sz="1400" dirty="0">
                <a:solidFill>
                  <a:srgbClr val="0000FF"/>
                </a:solidFill>
                <a:latin typeface="Osaka"/>
                <a:ea typeface="Osaka"/>
                <a:cs typeface="Osaka"/>
              </a:rPr>
              <a:t>expansion </a:t>
            </a:r>
            <a:r>
              <a:rPr lang="en-US" altLang="ja-JP" sz="1400" dirty="0" smtClean="0">
                <a:solidFill>
                  <a:srgbClr val="0000FF"/>
                </a:solidFill>
                <a:latin typeface="Osaka"/>
                <a:ea typeface="Osaka"/>
                <a:cs typeface="Osaka"/>
              </a:rPr>
              <a:t>joint ceiling</a:t>
            </a:r>
          </a:p>
          <a:p>
            <a:r>
              <a:rPr lang="en-US" altLang="ja-JP" sz="1400" dirty="0">
                <a:solidFill>
                  <a:srgbClr val="0000FF"/>
                </a:solidFill>
                <a:latin typeface="Osaka"/>
                <a:ea typeface="Osaka"/>
                <a:cs typeface="Osaka"/>
              </a:rPr>
              <a:t>↓</a:t>
            </a:r>
            <a:r>
              <a:rPr lang="en-US" altLang="ja-JP" sz="1400" dirty="0" smtClean="0">
                <a:solidFill>
                  <a:srgbClr val="0000FF"/>
                </a:solidFill>
                <a:latin typeface="Osaka"/>
                <a:ea typeface="Osaka"/>
                <a:cs typeface="Osaka"/>
              </a:rPr>
              <a:t> Floor crack at the same expansion joint</a:t>
            </a:r>
            <a:endParaRPr lang="ja-JP" altLang="en-US" sz="1400" dirty="0">
              <a:solidFill>
                <a:srgbClr val="0000FF"/>
              </a:solidFill>
              <a:latin typeface="Osaka"/>
              <a:ea typeface="Osaka"/>
              <a:cs typeface="Osaka"/>
            </a:endParaRPr>
          </a:p>
        </p:txBody>
      </p:sp>
      <p:pic>
        <p:nvPicPr>
          <p:cNvPr id="14" name="図 5" descr="DSCN5093.JPG"/>
          <p:cNvPicPr>
            <a:picLocks noChangeAspect="1"/>
          </p:cNvPicPr>
          <p:nvPr/>
        </p:nvPicPr>
        <p:blipFill>
          <a:blip r:embed="rId5"/>
          <a:srcRect/>
          <a:stretch>
            <a:fillRect/>
          </a:stretch>
        </p:blipFill>
        <p:spPr bwMode="auto">
          <a:xfrm>
            <a:off x="602793" y="800100"/>
            <a:ext cx="3339376" cy="2504532"/>
          </a:xfrm>
          <a:prstGeom prst="rect">
            <a:avLst/>
          </a:prstGeom>
          <a:noFill/>
          <a:ln w="9525">
            <a:noFill/>
            <a:miter lim="800000"/>
            <a:headEnd/>
            <a:tailEnd/>
          </a:ln>
        </p:spPr>
      </p:pic>
      <p:sp>
        <p:nvSpPr>
          <p:cNvPr id="12" name="テキスト ボックス 7"/>
          <p:cNvSpPr txBox="1">
            <a:spLocks noChangeArrowheads="1"/>
          </p:cNvSpPr>
          <p:nvPr/>
        </p:nvSpPr>
        <p:spPr bwMode="auto">
          <a:xfrm>
            <a:off x="2270756" y="800100"/>
            <a:ext cx="4650845" cy="584776"/>
          </a:xfrm>
          <a:prstGeom prst="rect">
            <a:avLst/>
          </a:prstGeom>
          <a:solidFill>
            <a:srgbClr val="FFFC88"/>
          </a:solidFill>
          <a:ln w="12700">
            <a:solidFill>
              <a:schemeClr val="tx1"/>
            </a:solidFill>
            <a:round/>
            <a:headEnd/>
            <a:tailEnd/>
          </a:ln>
        </p:spPr>
        <p:txBody>
          <a:bodyPr wrap="square">
            <a:prstTxWarp prst="textNoShape">
              <a:avLst/>
            </a:prstTxWarp>
            <a:spAutoFit/>
          </a:bodyPr>
          <a:lstStyle/>
          <a:p>
            <a:r>
              <a:rPr lang="en-US" altLang="ja-JP" sz="1600" b="0" dirty="0" smtClean="0"/>
              <a:t>Big gap (several mm) generated at expansion joints.</a:t>
            </a:r>
          </a:p>
          <a:p>
            <a:r>
              <a:rPr lang="en-US" altLang="ja-JP" sz="1600" dirty="0" smtClean="0"/>
              <a:t>Alignment of magnets shifted accordingly.</a:t>
            </a:r>
            <a:endParaRPr lang="ja-JP" altLang="en-US" sz="1600" b="0" dirty="0"/>
          </a:p>
        </p:txBody>
      </p:sp>
      <p:sp>
        <p:nvSpPr>
          <p:cNvPr id="16" name="テキスト ボックス 11"/>
          <p:cNvSpPr txBox="1">
            <a:spLocks noChangeArrowheads="1"/>
          </p:cNvSpPr>
          <p:nvPr/>
        </p:nvSpPr>
        <p:spPr bwMode="auto">
          <a:xfrm>
            <a:off x="602793" y="3317290"/>
            <a:ext cx="3339376" cy="523220"/>
          </a:xfrm>
          <a:prstGeom prst="rect">
            <a:avLst/>
          </a:prstGeom>
          <a:noFill/>
          <a:ln w="9525">
            <a:noFill/>
            <a:miter lim="800000"/>
            <a:headEnd/>
            <a:tailEnd/>
          </a:ln>
        </p:spPr>
        <p:txBody>
          <a:bodyPr wrap="none">
            <a:prstTxWarp prst="textNoShape">
              <a:avLst/>
            </a:prstTxWarp>
            <a:spAutoFit/>
          </a:bodyPr>
          <a:lstStyle/>
          <a:p>
            <a:r>
              <a:rPr lang="en-US" altLang="ja-JP" sz="1400" dirty="0">
                <a:solidFill>
                  <a:srgbClr val="0000FF"/>
                </a:solidFill>
                <a:latin typeface="Osaka"/>
                <a:ea typeface="Osaka"/>
                <a:cs typeface="Osaka"/>
              </a:rPr>
              <a:t>↑</a:t>
            </a:r>
            <a:r>
              <a:rPr lang="en-US" altLang="ja-JP" sz="1400" dirty="0" smtClean="0">
                <a:solidFill>
                  <a:srgbClr val="0000FF"/>
                </a:solidFill>
                <a:latin typeface="Osaka"/>
                <a:ea typeface="Osaka"/>
                <a:cs typeface="Osaka"/>
              </a:rPr>
              <a:t> Floor crack at D11 </a:t>
            </a:r>
            <a:r>
              <a:rPr lang="en-US" altLang="ja-JP" sz="1400" dirty="0">
                <a:solidFill>
                  <a:srgbClr val="0000FF"/>
                </a:solidFill>
                <a:latin typeface="Osaka"/>
                <a:ea typeface="Osaka"/>
                <a:cs typeface="Osaka"/>
              </a:rPr>
              <a:t>expansion </a:t>
            </a:r>
            <a:r>
              <a:rPr lang="en-US" altLang="ja-JP" sz="1400" dirty="0" smtClean="0">
                <a:solidFill>
                  <a:srgbClr val="0000FF"/>
                </a:solidFill>
                <a:latin typeface="Osaka"/>
                <a:ea typeface="Osaka"/>
                <a:cs typeface="Osaka"/>
              </a:rPr>
              <a:t>joint</a:t>
            </a:r>
          </a:p>
          <a:p>
            <a:r>
              <a:rPr lang="en-US" altLang="ja-JP" sz="1400" dirty="0">
                <a:solidFill>
                  <a:srgbClr val="0000FF"/>
                </a:solidFill>
                <a:latin typeface="Osaka"/>
                <a:ea typeface="Osaka"/>
                <a:cs typeface="Osaka"/>
              </a:rPr>
              <a:t>↓</a:t>
            </a:r>
            <a:r>
              <a:rPr lang="en-US" altLang="ja-JP" sz="1400" dirty="0" smtClean="0">
                <a:solidFill>
                  <a:srgbClr val="0000FF"/>
                </a:solidFill>
                <a:latin typeface="Osaka"/>
                <a:ea typeface="Osaka"/>
                <a:cs typeface="Osaka"/>
              </a:rPr>
              <a:t> Floor crack at Fuji expansion joint</a:t>
            </a:r>
            <a:endParaRPr lang="ja-JP" altLang="en-US" sz="1400" dirty="0">
              <a:solidFill>
                <a:srgbClr val="0000FF"/>
              </a:solidFill>
              <a:latin typeface="Osaka"/>
              <a:ea typeface="Osaka"/>
              <a:cs typeface="Osaka"/>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日付プレースホルダ 2"/>
          <p:cNvSpPr>
            <a:spLocks noGrp="1"/>
          </p:cNvSpPr>
          <p:nvPr>
            <p:ph type="dt" sz="half" idx="10"/>
          </p:nvPr>
        </p:nvSpPr>
        <p:spPr/>
        <p:txBody>
          <a:bodyPr/>
          <a:lstStyle/>
          <a:p>
            <a:r>
              <a:rPr lang="en-US" altLang="ja-JP" smtClean="0"/>
              <a:t>Overview of construction status</a:t>
            </a:r>
            <a:endParaRPr lang="ja-JP" altLang="en-US"/>
          </a:p>
        </p:txBody>
      </p:sp>
      <p:sp>
        <p:nvSpPr>
          <p:cNvPr id="4" name="フッター プレースホルダ 3"/>
          <p:cNvSpPr>
            <a:spLocks noGrp="1"/>
          </p:cNvSpPr>
          <p:nvPr>
            <p:ph type="ftr" sz="quarter" idx="11"/>
          </p:nvPr>
        </p:nvSpPr>
        <p:spPr/>
        <p:txBody>
          <a:bodyPr/>
          <a:lstStyle/>
          <a:p>
            <a:r>
              <a:rPr lang="en-US" altLang="ja-JP" smtClean="0"/>
              <a:t>K. Akai (KEK)</a:t>
            </a:r>
            <a:endParaRPr lang="ja-JP" altLang="en-US"/>
          </a:p>
        </p:txBody>
      </p:sp>
      <p:sp>
        <p:nvSpPr>
          <p:cNvPr id="5" name="スライド番号プレースホルダ 4"/>
          <p:cNvSpPr>
            <a:spLocks noGrp="1"/>
          </p:cNvSpPr>
          <p:nvPr>
            <p:ph type="sldNum" sz="quarter" idx="12"/>
          </p:nvPr>
        </p:nvSpPr>
        <p:spPr/>
        <p:txBody>
          <a:bodyPr/>
          <a:lstStyle/>
          <a:p>
            <a:fld id="{9C0E2F81-601E-B447-A2CF-B5EA96351142}" type="slidenum">
              <a:rPr lang="ja-JP" altLang="en-US" smtClean="0"/>
              <a:pPr/>
              <a:t>13</a:t>
            </a:fld>
            <a:endParaRPr lang="ja-JP" altLang="en-US"/>
          </a:p>
        </p:txBody>
      </p:sp>
      <p:pic>
        <p:nvPicPr>
          <p:cNvPr id="6" name="図 5" descr="KEKBレベルマーカー測量110328-0414.pdf"/>
          <p:cNvPicPr>
            <a:picLocks noChangeAspect="1"/>
          </p:cNvPicPr>
          <p:nvPr/>
        </p:nvPicPr>
        <p:blipFill>
          <a:blip r:embed="rId2"/>
          <a:srcRect/>
          <a:stretch>
            <a:fillRect/>
          </a:stretch>
        </p:blipFill>
        <p:spPr bwMode="auto">
          <a:xfrm>
            <a:off x="641748" y="413424"/>
            <a:ext cx="8055219" cy="6225265"/>
          </a:xfrm>
          <a:prstGeom prst="rect">
            <a:avLst/>
          </a:prstGeom>
          <a:noFill/>
          <a:ln w="9525">
            <a:noFill/>
            <a:miter lim="800000"/>
            <a:headEnd/>
            <a:tailEnd/>
          </a:ln>
        </p:spPr>
      </p:pic>
      <p:sp>
        <p:nvSpPr>
          <p:cNvPr id="8" name="テキスト ボックス 7"/>
          <p:cNvSpPr txBox="1">
            <a:spLocks noChangeArrowheads="1"/>
          </p:cNvSpPr>
          <p:nvPr/>
        </p:nvSpPr>
        <p:spPr bwMode="auto">
          <a:xfrm>
            <a:off x="4400530" y="5182577"/>
            <a:ext cx="4127500" cy="646331"/>
          </a:xfrm>
          <a:prstGeom prst="rect">
            <a:avLst/>
          </a:prstGeom>
          <a:solidFill>
            <a:srgbClr val="FFFF00"/>
          </a:solidFill>
          <a:ln w="9525">
            <a:noFill/>
            <a:miter lim="800000"/>
            <a:headEnd/>
            <a:tailEnd/>
          </a:ln>
        </p:spPr>
        <p:txBody>
          <a:bodyPr>
            <a:prstTxWarp prst="textNoShape">
              <a:avLst/>
            </a:prstTxWarp>
            <a:spAutoFit/>
          </a:bodyPr>
          <a:lstStyle/>
          <a:p>
            <a:r>
              <a:rPr lang="en-US" altLang="ja-JP" sz="1200" dirty="0" smtClean="0">
                <a:latin typeface="Osaka"/>
                <a:ea typeface="Osaka"/>
                <a:cs typeface="Osaka"/>
              </a:rPr>
              <a:t>Moved in the whole ring. In particular, as much as 4mm at the expansion joints between straight and arc sections. Re-alignment of whole ring is necessary.</a:t>
            </a:r>
            <a:endParaRPr lang="ja-JP" altLang="en-US" sz="1200" dirty="0">
              <a:latin typeface="Osaka"/>
              <a:ea typeface="Osaka"/>
              <a:cs typeface="Osaka"/>
            </a:endParaRPr>
          </a:p>
        </p:txBody>
      </p:sp>
      <p:sp>
        <p:nvSpPr>
          <p:cNvPr id="9" name="テキスト ボックス 8"/>
          <p:cNvSpPr txBox="1"/>
          <p:nvPr/>
        </p:nvSpPr>
        <p:spPr>
          <a:xfrm>
            <a:off x="7324977" y="627434"/>
            <a:ext cx="1371990" cy="307777"/>
          </a:xfrm>
          <a:prstGeom prst="rect">
            <a:avLst/>
          </a:prstGeom>
          <a:noFill/>
          <a:ln w="12700" cap="flat" cmpd="sng" algn="ctr">
            <a:solidFill>
              <a:schemeClr val="tx2"/>
            </a:solidFill>
            <a:prstDash val="solid"/>
            <a:round/>
            <a:headEnd type="none" w="med" len="med"/>
            <a:tailEnd type="none" w="med" len="med"/>
          </a:ln>
        </p:spPr>
        <p:txBody>
          <a:bodyPr wrap="none" rtlCol="0">
            <a:spAutoFit/>
          </a:bodyPr>
          <a:lstStyle/>
          <a:p>
            <a:r>
              <a:rPr lang="en-US" altLang="ja-JP" sz="1400" dirty="0" smtClean="0">
                <a:solidFill>
                  <a:schemeClr val="tx2"/>
                </a:solidFill>
                <a:latin typeface="Osaka"/>
                <a:ea typeface="Osaka"/>
                <a:cs typeface="Osaka"/>
              </a:rPr>
              <a:t>Magnet group</a:t>
            </a:r>
            <a:endParaRPr kumimoji="1" lang="ja-JP" altLang="en-US" sz="1400" dirty="0">
              <a:solidFill>
                <a:schemeClr val="tx2"/>
              </a:solidFill>
              <a:latin typeface="Osaka"/>
              <a:ea typeface="Osaka"/>
              <a:cs typeface="Osaka"/>
            </a:endParaRPr>
          </a:p>
        </p:txBody>
      </p:sp>
      <p:sp>
        <p:nvSpPr>
          <p:cNvPr id="11" name="テキスト ボックス 10"/>
          <p:cNvSpPr txBox="1"/>
          <p:nvPr/>
        </p:nvSpPr>
        <p:spPr>
          <a:xfrm>
            <a:off x="658568" y="165769"/>
            <a:ext cx="7869462" cy="461665"/>
          </a:xfrm>
          <a:prstGeom prst="rect">
            <a:avLst/>
          </a:prstGeom>
          <a:noFill/>
        </p:spPr>
        <p:txBody>
          <a:bodyPr wrap="none" rtlCol="0">
            <a:spAutoFit/>
          </a:bodyPr>
          <a:lstStyle/>
          <a:p>
            <a:r>
              <a:rPr kumimoji="1" lang="en-US" altLang="ja-JP" sz="2400" dirty="0" smtClean="0">
                <a:solidFill>
                  <a:schemeClr val="tx2"/>
                </a:solidFill>
                <a:latin typeface="Osaka"/>
                <a:ea typeface="Osaka"/>
                <a:cs typeface="Osaka"/>
              </a:rPr>
              <a:t>Difference between before and after the earthquake</a:t>
            </a:r>
            <a:endParaRPr kumimoji="1" lang="ja-JP" altLang="en-US" sz="2400" dirty="0">
              <a:solidFill>
                <a:schemeClr val="tx2"/>
              </a:solidFill>
              <a:latin typeface="Osaka"/>
              <a:ea typeface="Osaka"/>
              <a:cs typeface="Osaka"/>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Summary of</a:t>
            </a:r>
            <a:r>
              <a:rPr lang="en-US" altLang="ja-JP" dirty="0" smtClean="0"/>
              <a:t> the earthquake </a:t>
            </a:r>
            <a:r>
              <a:rPr lang="en-US" altLang="ja-JP" dirty="0" smtClean="0"/>
              <a:t>i</a:t>
            </a:r>
            <a:r>
              <a:rPr lang="en-US" altLang="ja-JP" dirty="0" smtClean="0"/>
              <a:t>ssues</a:t>
            </a:r>
            <a:endParaRPr lang="ja-JP" altLang="en-US" dirty="0"/>
          </a:p>
        </p:txBody>
      </p:sp>
      <p:sp>
        <p:nvSpPr>
          <p:cNvPr id="3" name="コンテンツ プレースホルダ 2"/>
          <p:cNvSpPr>
            <a:spLocks noGrp="1"/>
          </p:cNvSpPr>
          <p:nvPr>
            <p:ph idx="1"/>
          </p:nvPr>
        </p:nvSpPr>
        <p:spPr/>
        <p:txBody>
          <a:bodyPr/>
          <a:lstStyle/>
          <a:p>
            <a:r>
              <a:rPr lang="en-US" altLang="ja-JP" dirty="0" smtClean="0"/>
              <a:t>Damages</a:t>
            </a:r>
          </a:p>
          <a:p>
            <a:pPr lvl="1"/>
            <a:r>
              <a:rPr lang="en-US" altLang="ja-JP" dirty="0" smtClean="0"/>
              <a:t>Serious damage on various components in power supply buildings, including klystron stands, air-fin cooling towers, LLRF, and monitor control system. </a:t>
            </a:r>
          </a:p>
          <a:p>
            <a:pPr lvl="1"/>
            <a:r>
              <a:rPr lang="en-US" altLang="ja-JP" dirty="0" smtClean="0"/>
              <a:t>Damages on components in the tunnel seemed lighter than those in the buildings.</a:t>
            </a:r>
          </a:p>
          <a:p>
            <a:pPr lvl="1"/>
            <a:r>
              <a:rPr lang="en-US" altLang="ja-JP" dirty="0" smtClean="0"/>
              <a:t>HER bellows had some troubles. Need investigation. </a:t>
            </a:r>
          </a:p>
          <a:p>
            <a:pPr lvl="1"/>
            <a:r>
              <a:rPr lang="en-US" altLang="ja-JP" dirty="0" smtClean="0"/>
              <a:t>The expansion joints in the tunnel moved, and magnets alignment changed.</a:t>
            </a:r>
          </a:p>
          <a:p>
            <a:pPr lvl="1"/>
            <a:r>
              <a:rPr lang="en-US" altLang="ja-JP" dirty="0" smtClean="0"/>
              <a:t>Other components such as radiation shields, cooling pipes, some magnets. </a:t>
            </a:r>
          </a:p>
          <a:p>
            <a:r>
              <a:rPr lang="en-US" altLang="ja-JP" dirty="0" smtClean="0"/>
              <a:t>Recovery</a:t>
            </a:r>
          </a:p>
          <a:p>
            <a:pPr lvl="1"/>
            <a:r>
              <a:rPr lang="en-US" altLang="ja-JP" dirty="0" smtClean="0"/>
              <a:t>Urgent cures (vacuum leak check, field measurement, system check etc.) were done immediately.</a:t>
            </a:r>
          </a:p>
          <a:p>
            <a:pPr lvl="1"/>
            <a:r>
              <a:rPr lang="en-US" altLang="ja-JP" dirty="0" smtClean="0"/>
              <a:t>Fortunately, all wiggler magnets in stock buildings found healthy, according to field measurement.</a:t>
            </a:r>
          </a:p>
          <a:p>
            <a:pPr lvl="1"/>
            <a:r>
              <a:rPr lang="en-US" altLang="ja-JP" dirty="0" smtClean="0"/>
              <a:t>Large scale recovery work started after the supplementary budget for restoration and rehabilitation became available in January 2012.</a:t>
            </a:r>
          </a:p>
          <a:p>
            <a:pPr lvl="1"/>
            <a:r>
              <a:rPr lang="en-US" altLang="ja-JP" dirty="0" smtClean="0"/>
              <a:t>Investigation of damages still continues, including X-ray survey of bellows, high-power test of klystrons, etc. </a:t>
            </a:r>
          </a:p>
        </p:txBody>
      </p:sp>
      <p:sp>
        <p:nvSpPr>
          <p:cNvPr id="4" name="日付プレースホルダ 3"/>
          <p:cNvSpPr>
            <a:spLocks noGrp="1"/>
          </p:cNvSpPr>
          <p:nvPr>
            <p:ph type="dt" sz="half" idx="10"/>
          </p:nvPr>
        </p:nvSpPr>
        <p:spPr/>
        <p:txBody>
          <a:bodyPr/>
          <a:lstStyle/>
          <a:p>
            <a:r>
              <a:rPr lang="en-US" altLang="ja-JP" smtClean="0"/>
              <a:t>Overview of construction status</a:t>
            </a:r>
            <a:endParaRPr lang="ja-JP" altLang="en-US"/>
          </a:p>
        </p:txBody>
      </p:sp>
      <p:sp>
        <p:nvSpPr>
          <p:cNvPr id="5" name="フッター プレースホルダ 4"/>
          <p:cNvSpPr>
            <a:spLocks noGrp="1"/>
          </p:cNvSpPr>
          <p:nvPr>
            <p:ph type="ftr" sz="quarter" idx="11"/>
          </p:nvPr>
        </p:nvSpPr>
        <p:spPr/>
        <p:txBody>
          <a:bodyPr/>
          <a:lstStyle/>
          <a:p>
            <a:r>
              <a:rPr lang="en-US" altLang="ja-JP" smtClean="0"/>
              <a:t>K. Akai (KEK)</a:t>
            </a:r>
            <a:endParaRPr lang="ja-JP" altLang="en-US"/>
          </a:p>
        </p:txBody>
      </p:sp>
      <p:sp>
        <p:nvSpPr>
          <p:cNvPr id="6" name="スライド番号プレースホルダ 5"/>
          <p:cNvSpPr>
            <a:spLocks noGrp="1"/>
          </p:cNvSpPr>
          <p:nvPr>
            <p:ph type="sldNum" sz="quarter" idx="12"/>
          </p:nvPr>
        </p:nvSpPr>
        <p:spPr/>
        <p:txBody>
          <a:bodyPr/>
          <a:lstStyle/>
          <a:p>
            <a:fld id="{9C0E2F81-601E-B447-A2CF-B5EA96351142}" type="slidenum">
              <a:rPr lang="ja-JP" altLang="en-US" smtClean="0"/>
              <a:pPr/>
              <a:t>14</a:t>
            </a:fld>
            <a:endParaRPr lang="ja-JP" alt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タイトル 11"/>
          <p:cNvSpPr>
            <a:spLocks noGrp="1"/>
          </p:cNvSpPr>
          <p:nvPr>
            <p:ph type="ctrTitle"/>
          </p:nvPr>
        </p:nvSpPr>
        <p:spPr/>
        <p:txBody>
          <a:bodyPr>
            <a:normAutofit/>
          </a:bodyPr>
          <a:lstStyle/>
          <a:p>
            <a:r>
              <a:rPr lang="en-US" altLang="ja-JP" sz="4000" dirty="0" smtClean="0"/>
              <a:t>Construction Status</a:t>
            </a:r>
            <a:endParaRPr lang="ja-JP" altLang="en-US" sz="4000" dirty="0"/>
          </a:p>
        </p:txBody>
      </p:sp>
      <p:sp>
        <p:nvSpPr>
          <p:cNvPr id="3" name="日付プレースホルダ 2"/>
          <p:cNvSpPr>
            <a:spLocks noGrp="1"/>
          </p:cNvSpPr>
          <p:nvPr>
            <p:ph type="dt" sz="half" idx="10"/>
          </p:nvPr>
        </p:nvSpPr>
        <p:spPr/>
        <p:txBody>
          <a:bodyPr/>
          <a:lstStyle/>
          <a:p>
            <a:r>
              <a:rPr lang="en-US" altLang="ja-JP" smtClean="0"/>
              <a:t>Overview of construction status</a:t>
            </a:r>
            <a:endParaRPr lang="ja-JP" altLang="en-US"/>
          </a:p>
        </p:txBody>
      </p:sp>
      <p:sp>
        <p:nvSpPr>
          <p:cNvPr id="4" name="フッター プレースホルダ 3"/>
          <p:cNvSpPr>
            <a:spLocks noGrp="1"/>
          </p:cNvSpPr>
          <p:nvPr>
            <p:ph type="ftr" sz="quarter" idx="11"/>
          </p:nvPr>
        </p:nvSpPr>
        <p:spPr/>
        <p:txBody>
          <a:bodyPr/>
          <a:lstStyle/>
          <a:p>
            <a:r>
              <a:rPr lang="en-US" altLang="ja-JP" smtClean="0"/>
              <a:t>K. Akai (KEK)</a:t>
            </a:r>
            <a:endParaRPr lang="ja-JP" altLang="en-US"/>
          </a:p>
        </p:txBody>
      </p:sp>
      <p:sp>
        <p:nvSpPr>
          <p:cNvPr id="5" name="スライド番号プレースホルダ 4"/>
          <p:cNvSpPr>
            <a:spLocks noGrp="1"/>
          </p:cNvSpPr>
          <p:nvPr>
            <p:ph type="sldNum" sz="quarter" idx="12"/>
          </p:nvPr>
        </p:nvSpPr>
        <p:spPr/>
        <p:txBody>
          <a:bodyPr/>
          <a:lstStyle/>
          <a:p>
            <a:fld id="{9C0E2F81-601E-B447-A2CF-B5EA96351142}" type="slidenum">
              <a:rPr lang="ja-JP" altLang="en-US" smtClean="0"/>
              <a:pPr/>
              <a:t>15</a:t>
            </a:fld>
            <a:endParaRPr lang="ja-JP" alt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日付プレースホルダ 2"/>
          <p:cNvSpPr>
            <a:spLocks noGrp="1"/>
          </p:cNvSpPr>
          <p:nvPr>
            <p:ph type="dt" sz="half" idx="10"/>
          </p:nvPr>
        </p:nvSpPr>
        <p:spPr/>
        <p:txBody>
          <a:bodyPr/>
          <a:lstStyle/>
          <a:p>
            <a:r>
              <a:rPr lang="en-US" altLang="ja-JP" smtClean="0"/>
              <a:t>Overview of construction status</a:t>
            </a:r>
            <a:endParaRPr lang="ja-JP" altLang="en-US"/>
          </a:p>
        </p:txBody>
      </p:sp>
      <p:sp>
        <p:nvSpPr>
          <p:cNvPr id="4" name="フッター プレースホルダ 3"/>
          <p:cNvSpPr>
            <a:spLocks noGrp="1"/>
          </p:cNvSpPr>
          <p:nvPr>
            <p:ph type="ftr" sz="quarter" idx="11"/>
          </p:nvPr>
        </p:nvSpPr>
        <p:spPr/>
        <p:txBody>
          <a:bodyPr/>
          <a:lstStyle/>
          <a:p>
            <a:r>
              <a:rPr lang="en-US" altLang="ja-JP" smtClean="0"/>
              <a:t>K. Akai (KEK)</a:t>
            </a:r>
            <a:endParaRPr lang="ja-JP" altLang="en-US"/>
          </a:p>
        </p:txBody>
      </p:sp>
      <p:sp>
        <p:nvSpPr>
          <p:cNvPr id="5" name="スライド番号プレースホルダ 4"/>
          <p:cNvSpPr>
            <a:spLocks noGrp="1"/>
          </p:cNvSpPr>
          <p:nvPr>
            <p:ph type="sldNum" sz="quarter" idx="12"/>
          </p:nvPr>
        </p:nvSpPr>
        <p:spPr/>
        <p:txBody>
          <a:bodyPr/>
          <a:lstStyle/>
          <a:p>
            <a:fld id="{9C0E2F81-601E-B447-A2CF-B5EA96351142}" type="slidenum">
              <a:rPr lang="ja-JP" altLang="en-US" smtClean="0"/>
              <a:pPr/>
              <a:t>16</a:t>
            </a:fld>
            <a:endParaRPr lang="ja-JP" altLang="en-US"/>
          </a:p>
        </p:txBody>
      </p:sp>
      <p:cxnSp>
        <p:nvCxnSpPr>
          <p:cNvPr id="6" name="直線コネクタ 5"/>
          <p:cNvCxnSpPr/>
          <p:nvPr/>
        </p:nvCxnSpPr>
        <p:spPr>
          <a:xfrm rot="5400000">
            <a:off x="967284" y="3878029"/>
            <a:ext cx="5256243" cy="1588"/>
          </a:xfrm>
          <a:prstGeom prst="line">
            <a:avLst/>
          </a:prstGeom>
          <a:ln w="28575" cap="flat" cmpd="sng" algn="ctr">
            <a:solidFill>
              <a:srgbClr val="FF1215"/>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 name="直線コネクタ 6"/>
          <p:cNvCxnSpPr/>
          <p:nvPr/>
        </p:nvCxnSpPr>
        <p:spPr>
          <a:xfrm rot="5400000">
            <a:off x="-1536339" y="3922392"/>
            <a:ext cx="5169481" cy="1588"/>
          </a:xfrm>
          <a:prstGeom prst="line">
            <a:avLst/>
          </a:prstGeom>
          <a:ln w="25400" cap="flat" cmpd="sng" algn="ctr">
            <a:solidFill>
              <a:srgbClr val="0000FF"/>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 name="直線コネクタ 7"/>
          <p:cNvCxnSpPr/>
          <p:nvPr/>
        </p:nvCxnSpPr>
        <p:spPr>
          <a:xfrm rot="5400000">
            <a:off x="5543800" y="3732181"/>
            <a:ext cx="5533430" cy="2592"/>
          </a:xfrm>
          <a:prstGeom prst="line">
            <a:avLst/>
          </a:prstGeom>
          <a:ln w="63500" cap="flat" cmpd="sng" algn="ctr">
            <a:solidFill>
              <a:srgbClr val="F2F416"/>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 name="直線コネクタ 8"/>
          <p:cNvCxnSpPr/>
          <p:nvPr/>
        </p:nvCxnSpPr>
        <p:spPr>
          <a:xfrm rot="5400000">
            <a:off x="-2334082" y="3552894"/>
            <a:ext cx="5916310" cy="2"/>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直線コネクタ 9"/>
          <p:cNvCxnSpPr/>
          <p:nvPr/>
        </p:nvCxnSpPr>
        <p:spPr>
          <a:xfrm rot="5400000">
            <a:off x="-710124" y="3553215"/>
            <a:ext cx="5916312" cy="2"/>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直線コネクタ 10"/>
          <p:cNvCxnSpPr/>
          <p:nvPr/>
        </p:nvCxnSpPr>
        <p:spPr>
          <a:xfrm rot="16200000" flipH="1">
            <a:off x="881628" y="3547462"/>
            <a:ext cx="5916309" cy="10859"/>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直線コネクタ 11"/>
          <p:cNvCxnSpPr/>
          <p:nvPr/>
        </p:nvCxnSpPr>
        <p:spPr>
          <a:xfrm rot="16200000" flipH="1">
            <a:off x="2499497" y="3547466"/>
            <a:ext cx="5916310" cy="10858"/>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直線コネクタ 12"/>
          <p:cNvCxnSpPr/>
          <p:nvPr/>
        </p:nvCxnSpPr>
        <p:spPr>
          <a:xfrm rot="16200000" flipH="1">
            <a:off x="4123411" y="3539933"/>
            <a:ext cx="5916309" cy="25921"/>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直線コネクタ 13"/>
          <p:cNvCxnSpPr/>
          <p:nvPr/>
        </p:nvCxnSpPr>
        <p:spPr>
          <a:xfrm rot="5400000">
            <a:off x="5720541" y="3547626"/>
            <a:ext cx="5906720" cy="1588"/>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直線コネクタ 14"/>
          <p:cNvCxnSpPr/>
          <p:nvPr/>
        </p:nvCxnSpPr>
        <p:spPr>
          <a:xfrm flipV="1">
            <a:off x="645787" y="948945"/>
            <a:ext cx="8028908" cy="10858"/>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 name="直線コネクタ 15"/>
          <p:cNvCxnSpPr/>
          <p:nvPr/>
        </p:nvCxnSpPr>
        <p:spPr>
          <a:xfrm flipV="1">
            <a:off x="634930" y="6500192"/>
            <a:ext cx="8028908" cy="10858"/>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直線コネクタ 16"/>
          <p:cNvCxnSpPr/>
          <p:nvPr/>
        </p:nvCxnSpPr>
        <p:spPr>
          <a:xfrm flipV="1">
            <a:off x="624071" y="574876"/>
            <a:ext cx="8051418" cy="10858"/>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8" name="テキスト ボックス 17"/>
          <p:cNvSpPr txBox="1"/>
          <p:nvPr/>
        </p:nvSpPr>
        <p:spPr>
          <a:xfrm>
            <a:off x="1050993" y="594266"/>
            <a:ext cx="794909" cy="338554"/>
          </a:xfrm>
          <a:prstGeom prst="rect">
            <a:avLst/>
          </a:prstGeom>
          <a:noFill/>
        </p:spPr>
        <p:txBody>
          <a:bodyPr wrap="none" rtlCol="0">
            <a:spAutoFit/>
          </a:bodyPr>
          <a:lstStyle/>
          <a:p>
            <a:r>
              <a:rPr kumimoji="1" lang="en-US" altLang="ja-JP" sz="1600" dirty="0" smtClean="0"/>
              <a:t>FY2010</a:t>
            </a:r>
            <a:endParaRPr kumimoji="1" lang="ja-JP" altLang="en-US" sz="1600" dirty="0"/>
          </a:p>
        </p:txBody>
      </p:sp>
      <p:sp>
        <p:nvSpPr>
          <p:cNvPr id="19" name="テキスト ボックス 18"/>
          <p:cNvSpPr txBox="1"/>
          <p:nvPr/>
        </p:nvSpPr>
        <p:spPr>
          <a:xfrm>
            <a:off x="2596491" y="594266"/>
            <a:ext cx="794909" cy="338554"/>
          </a:xfrm>
          <a:prstGeom prst="rect">
            <a:avLst/>
          </a:prstGeom>
          <a:noFill/>
        </p:spPr>
        <p:txBody>
          <a:bodyPr wrap="none" rtlCol="0">
            <a:spAutoFit/>
          </a:bodyPr>
          <a:lstStyle/>
          <a:p>
            <a:r>
              <a:rPr kumimoji="1" lang="en-US" altLang="ja-JP" sz="1600" dirty="0" smtClean="0"/>
              <a:t>FY2011</a:t>
            </a:r>
            <a:endParaRPr kumimoji="1" lang="ja-JP" altLang="en-US" sz="1600" dirty="0"/>
          </a:p>
        </p:txBody>
      </p:sp>
      <p:sp>
        <p:nvSpPr>
          <p:cNvPr id="20" name="テキスト ボックス 19"/>
          <p:cNvSpPr txBox="1"/>
          <p:nvPr/>
        </p:nvSpPr>
        <p:spPr>
          <a:xfrm>
            <a:off x="4245094" y="594266"/>
            <a:ext cx="794909" cy="338554"/>
          </a:xfrm>
          <a:prstGeom prst="rect">
            <a:avLst/>
          </a:prstGeom>
          <a:noFill/>
        </p:spPr>
        <p:txBody>
          <a:bodyPr wrap="none" rtlCol="0">
            <a:spAutoFit/>
          </a:bodyPr>
          <a:lstStyle/>
          <a:p>
            <a:r>
              <a:rPr kumimoji="1" lang="en-US" altLang="ja-JP" sz="1600" dirty="0" smtClean="0"/>
              <a:t>FY2012</a:t>
            </a:r>
            <a:endParaRPr kumimoji="1" lang="ja-JP" altLang="en-US" sz="1600" dirty="0"/>
          </a:p>
        </p:txBody>
      </p:sp>
      <p:sp>
        <p:nvSpPr>
          <p:cNvPr id="21" name="テキスト ボックス 20"/>
          <p:cNvSpPr txBox="1"/>
          <p:nvPr/>
        </p:nvSpPr>
        <p:spPr>
          <a:xfrm>
            <a:off x="5884330" y="594266"/>
            <a:ext cx="794909" cy="338554"/>
          </a:xfrm>
          <a:prstGeom prst="rect">
            <a:avLst/>
          </a:prstGeom>
          <a:noFill/>
        </p:spPr>
        <p:txBody>
          <a:bodyPr wrap="none" rtlCol="0">
            <a:spAutoFit/>
          </a:bodyPr>
          <a:lstStyle/>
          <a:p>
            <a:r>
              <a:rPr kumimoji="1" lang="en-US" altLang="ja-JP" sz="1600" dirty="0" smtClean="0"/>
              <a:t>FY2013</a:t>
            </a:r>
            <a:endParaRPr kumimoji="1" lang="ja-JP" altLang="en-US" sz="1600" dirty="0"/>
          </a:p>
        </p:txBody>
      </p:sp>
      <p:sp>
        <p:nvSpPr>
          <p:cNvPr id="22" name="テキスト ボックス 21"/>
          <p:cNvSpPr txBox="1"/>
          <p:nvPr/>
        </p:nvSpPr>
        <p:spPr>
          <a:xfrm>
            <a:off x="7519456" y="594266"/>
            <a:ext cx="794909" cy="338554"/>
          </a:xfrm>
          <a:prstGeom prst="rect">
            <a:avLst/>
          </a:prstGeom>
          <a:noFill/>
        </p:spPr>
        <p:txBody>
          <a:bodyPr wrap="none" rtlCol="0">
            <a:spAutoFit/>
          </a:bodyPr>
          <a:lstStyle/>
          <a:p>
            <a:r>
              <a:rPr kumimoji="1" lang="en-US" altLang="ja-JP" sz="1600" dirty="0" smtClean="0"/>
              <a:t>FY2014</a:t>
            </a:r>
            <a:endParaRPr kumimoji="1" lang="ja-JP" altLang="en-US" sz="1600" dirty="0"/>
          </a:p>
        </p:txBody>
      </p:sp>
      <p:sp>
        <p:nvSpPr>
          <p:cNvPr id="23" name="テキスト ボックス 22"/>
          <p:cNvSpPr txBox="1"/>
          <p:nvPr/>
        </p:nvSpPr>
        <p:spPr>
          <a:xfrm>
            <a:off x="205295" y="1691215"/>
            <a:ext cx="1477090" cy="461665"/>
          </a:xfrm>
          <a:prstGeom prst="rect">
            <a:avLst/>
          </a:prstGeom>
          <a:solidFill>
            <a:srgbClr val="93FF9D"/>
          </a:solidFill>
        </p:spPr>
        <p:txBody>
          <a:bodyPr wrap="square" rtlCol="0">
            <a:spAutoFit/>
          </a:bodyPr>
          <a:lstStyle/>
          <a:p>
            <a:r>
              <a:rPr kumimoji="1" lang="en-US" altLang="ja-JP" sz="1200" dirty="0" smtClean="0"/>
              <a:t>Beam pipes and vacuum components</a:t>
            </a:r>
            <a:endParaRPr kumimoji="1" lang="ja-JP" altLang="en-US" sz="1200" dirty="0"/>
          </a:p>
        </p:txBody>
      </p:sp>
      <p:cxnSp>
        <p:nvCxnSpPr>
          <p:cNvPr id="24" name="直線コネクタ 23"/>
          <p:cNvCxnSpPr/>
          <p:nvPr/>
        </p:nvCxnSpPr>
        <p:spPr>
          <a:xfrm>
            <a:off x="648864" y="1696981"/>
            <a:ext cx="6355691" cy="1588"/>
          </a:xfrm>
          <a:prstGeom prst="line">
            <a:avLst/>
          </a:prstGeom>
          <a:ln w="38100" cap="flat" cmpd="sng" algn="ctr">
            <a:solidFill>
              <a:schemeClr val="tx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5" name="テキスト ボックス 24"/>
          <p:cNvSpPr txBox="1"/>
          <p:nvPr/>
        </p:nvSpPr>
        <p:spPr>
          <a:xfrm>
            <a:off x="2889259" y="1438138"/>
            <a:ext cx="880019" cy="276999"/>
          </a:xfrm>
          <a:prstGeom prst="rect">
            <a:avLst/>
          </a:prstGeom>
          <a:noFill/>
          <a:ln>
            <a:noFill/>
          </a:ln>
        </p:spPr>
        <p:txBody>
          <a:bodyPr wrap="none" rtlCol="0" anchor="ctr">
            <a:spAutoFit/>
          </a:bodyPr>
          <a:lstStyle/>
          <a:p>
            <a:r>
              <a:rPr kumimoji="1" lang="en-US" altLang="ja-JP" sz="1200" dirty="0" smtClean="0"/>
              <a:t>Fabrication</a:t>
            </a:r>
            <a:endParaRPr kumimoji="1" lang="ja-JP" altLang="en-US" sz="1200" dirty="0"/>
          </a:p>
        </p:txBody>
      </p:sp>
      <p:cxnSp>
        <p:nvCxnSpPr>
          <p:cNvPr id="26" name="直線コネクタ 25"/>
          <p:cNvCxnSpPr/>
          <p:nvPr/>
        </p:nvCxnSpPr>
        <p:spPr>
          <a:xfrm>
            <a:off x="3490254" y="1917112"/>
            <a:ext cx="2722367" cy="1588"/>
          </a:xfrm>
          <a:prstGeom prst="line">
            <a:avLst/>
          </a:prstGeom>
          <a:ln w="38100" cap="flat" cmpd="sng" algn="ctr">
            <a:solidFill>
              <a:srgbClr val="0000FF"/>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7" name="テキスト ボックス 26"/>
          <p:cNvSpPr txBox="1"/>
          <p:nvPr/>
        </p:nvSpPr>
        <p:spPr>
          <a:xfrm>
            <a:off x="4131482" y="1653355"/>
            <a:ext cx="1377676" cy="276999"/>
          </a:xfrm>
          <a:prstGeom prst="rect">
            <a:avLst/>
          </a:prstGeom>
          <a:noFill/>
        </p:spPr>
        <p:txBody>
          <a:bodyPr wrap="none" rtlCol="0" anchor="ctr">
            <a:spAutoFit/>
          </a:bodyPr>
          <a:lstStyle/>
          <a:p>
            <a:r>
              <a:rPr kumimoji="1" lang="en-US" altLang="ja-JP" sz="1200" dirty="0" smtClean="0">
                <a:solidFill>
                  <a:srgbClr val="0000FF"/>
                </a:solidFill>
              </a:rPr>
              <a:t>Baking, </a:t>
            </a:r>
            <a:r>
              <a:rPr kumimoji="1" lang="en-US" altLang="ja-JP" sz="1200" dirty="0" err="1" smtClean="0">
                <a:solidFill>
                  <a:srgbClr val="0000FF"/>
                </a:solidFill>
              </a:rPr>
              <a:t>TiN</a:t>
            </a:r>
            <a:r>
              <a:rPr kumimoji="1" lang="en-US" altLang="ja-JP" sz="1200" dirty="0" smtClean="0">
                <a:solidFill>
                  <a:srgbClr val="0000FF"/>
                </a:solidFill>
              </a:rPr>
              <a:t> coating</a:t>
            </a:r>
            <a:endParaRPr kumimoji="1" lang="ja-JP" altLang="en-US" sz="1200" dirty="0">
              <a:solidFill>
                <a:srgbClr val="0000FF"/>
              </a:solidFill>
            </a:endParaRPr>
          </a:p>
        </p:txBody>
      </p:sp>
      <p:sp>
        <p:nvSpPr>
          <p:cNvPr id="28" name="テキスト ボックス 27"/>
          <p:cNvSpPr txBox="1"/>
          <p:nvPr/>
        </p:nvSpPr>
        <p:spPr>
          <a:xfrm>
            <a:off x="205295" y="2324397"/>
            <a:ext cx="1342795" cy="461665"/>
          </a:xfrm>
          <a:prstGeom prst="rect">
            <a:avLst/>
          </a:prstGeom>
          <a:solidFill>
            <a:srgbClr val="93FF9D"/>
          </a:solidFill>
        </p:spPr>
        <p:txBody>
          <a:bodyPr wrap="square" rtlCol="0">
            <a:spAutoFit/>
          </a:bodyPr>
          <a:lstStyle/>
          <a:p>
            <a:r>
              <a:rPr kumimoji="1" lang="en-US" altLang="ja-JP" sz="1200" dirty="0" smtClean="0"/>
              <a:t>Magnets and power supplies</a:t>
            </a:r>
            <a:endParaRPr kumimoji="1" lang="ja-JP" altLang="en-US" sz="1200" dirty="0"/>
          </a:p>
        </p:txBody>
      </p:sp>
      <p:cxnSp>
        <p:nvCxnSpPr>
          <p:cNvPr id="29" name="直線コネクタ 28"/>
          <p:cNvCxnSpPr/>
          <p:nvPr/>
        </p:nvCxnSpPr>
        <p:spPr>
          <a:xfrm>
            <a:off x="2248031" y="2414890"/>
            <a:ext cx="3204192" cy="1588"/>
          </a:xfrm>
          <a:prstGeom prst="line">
            <a:avLst/>
          </a:prstGeom>
          <a:ln w="38100" cap="flat" cmpd="sng" algn="ctr">
            <a:solidFill>
              <a:schemeClr val="tx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30" name="テキスト ボックス 29"/>
          <p:cNvSpPr txBox="1"/>
          <p:nvPr/>
        </p:nvSpPr>
        <p:spPr>
          <a:xfrm>
            <a:off x="3005059" y="2149545"/>
            <a:ext cx="880019" cy="276999"/>
          </a:xfrm>
          <a:prstGeom prst="rect">
            <a:avLst/>
          </a:prstGeom>
          <a:noFill/>
          <a:ln>
            <a:noFill/>
          </a:ln>
        </p:spPr>
        <p:txBody>
          <a:bodyPr wrap="none" rtlCol="0" anchor="ctr">
            <a:spAutoFit/>
          </a:bodyPr>
          <a:lstStyle/>
          <a:p>
            <a:r>
              <a:rPr kumimoji="1" lang="en-US" altLang="ja-JP" sz="1200" dirty="0" smtClean="0"/>
              <a:t>Fabrication</a:t>
            </a:r>
            <a:endParaRPr kumimoji="1" lang="ja-JP" altLang="en-US" sz="1200" dirty="0"/>
          </a:p>
        </p:txBody>
      </p:sp>
      <p:cxnSp>
        <p:nvCxnSpPr>
          <p:cNvPr id="31" name="直線コネクタ 30"/>
          <p:cNvCxnSpPr/>
          <p:nvPr/>
        </p:nvCxnSpPr>
        <p:spPr>
          <a:xfrm>
            <a:off x="3445069" y="2634227"/>
            <a:ext cx="3234170" cy="1588"/>
          </a:xfrm>
          <a:prstGeom prst="line">
            <a:avLst/>
          </a:prstGeom>
          <a:ln w="38100" cap="flat" cmpd="sng" algn="ctr">
            <a:solidFill>
              <a:srgbClr val="0000FF"/>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32" name="テキスト ボックス 31"/>
          <p:cNvSpPr txBox="1"/>
          <p:nvPr/>
        </p:nvSpPr>
        <p:spPr>
          <a:xfrm>
            <a:off x="3815812" y="2371264"/>
            <a:ext cx="1429523" cy="276999"/>
          </a:xfrm>
          <a:prstGeom prst="rect">
            <a:avLst/>
          </a:prstGeom>
          <a:noFill/>
        </p:spPr>
        <p:txBody>
          <a:bodyPr wrap="none" rtlCol="0" anchor="ctr">
            <a:spAutoFit/>
          </a:bodyPr>
          <a:lstStyle/>
          <a:p>
            <a:r>
              <a:rPr lang="en-US" altLang="ja-JP" sz="1200" dirty="0" smtClean="0">
                <a:solidFill>
                  <a:srgbClr val="0000FF"/>
                </a:solidFill>
              </a:rPr>
              <a:t>Field measurement</a:t>
            </a:r>
            <a:endParaRPr kumimoji="1" lang="ja-JP" altLang="en-US" sz="1200" dirty="0">
              <a:solidFill>
                <a:srgbClr val="0000FF"/>
              </a:solidFill>
            </a:endParaRPr>
          </a:p>
        </p:txBody>
      </p:sp>
      <p:cxnSp>
        <p:nvCxnSpPr>
          <p:cNvPr id="33" name="直線コネクタ 32"/>
          <p:cNvCxnSpPr/>
          <p:nvPr/>
        </p:nvCxnSpPr>
        <p:spPr>
          <a:xfrm>
            <a:off x="5006135" y="2132329"/>
            <a:ext cx="3274362" cy="1588"/>
          </a:xfrm>
          <a:prstGeom prst="line">
            <a:avLst/>
          </a:prstGeom>
          <a:ln w="38100" cap="flat" cmpd="sng" algn="ctr">
            <a:solidFill>
              <a:srgbClr val="AF6AEE"/>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34" name="テキスト ボックス 33"/>
          <p:cNvSpPr txBox="1"/>
          <p:nvPr/>
        </p:nvSpPr>
        <p:spPr>
          <a:xfrm>
            <a:off x="5884330" y="1880844"/>
            <a:ext cx="1455747" cy="276999"/>
          </a:xfrm>
          <a:prstGeom prst="rect">
            <a:avLst/>
          </a:prstGeom>
          <a:noFill/>
        </p:spPr>
        <p:txBody>
          <a:bodyPr wrap="none" rtlCol="0" anchor="ctr">
            <a:spAutoFit/>
          </a:bodyPr>
          <a:lstStyle/>
          <a:p>
            <a:r>
              <a:rPr kumimoji="1" lang="en-US" altLang="ja-JP" sz="1200" dirty="0" smtClean="0">
                <a:solidFill>
                  <a:srgbClr val="AF6AEE"/>
                </a:solidFill>
              </a:rPr>
              <a:t>Install, system check</a:t>
            </a:r>
            <a:endParaRPr kumimoji="1" lang="ja-JP" altLang="en-US" sz="1200" dirty="0">
              <a:solidFill>
                <a:srgbClr val="AF6AEE"/>
              </a:solidFill>
            </a:endParaRPr>
          </a:p>
        </p:txBody>
      </p:sp>
      <p:cxnSp>
        <p:nvCxnSpPr>
          <p:cNvPr id="35" name="直線コネクタ 34"/>
          <p:cNvCxnSpPr/>
          <p:nvPr/>
        </p:nvCxnSpPr>
        <p:spPr>
          <a:xfrm>
            <a:off x="4245094" y="2862039"/>
            <a:ext cx="4043870" cy="1588"/>
          </a:xfrm>
          <a:prstGeom prst="line">
            <a:avLst/>
          </a:prstGeom>
          <a:ln w="38100" cap="flat" cmpd="sng" algn="ctr">
            <a:solidFill>
              <a:srgbClr val="AF6AEE"/>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36" name="テキスト ボックス 35"/>
          <p:cNvSpPr txBox="1"/>
          <p:nvPr/>
        </p:nvSpPr>
        <p:spPr>
          <a:xfrm>
            <a:off x="5202092" y="2596456"/>
            <a:ext cx="2157036" cy="276999"/>
          </a:xfrm>
          <a:prstGeom prst="rect">
            <a:avLst/>
          </a:prstGeom>
          <a:noFill/>
        </p:spPr>
        <p:txBody>
          <a:bodyPr wrap="none" rtlCol="0" anchor="ctr">
            <a:spAutoFit/>
          </a:bodyPr>
          <a:lstStyle/>
          <a:p>
            <a:r>
              <a:rPr kumimoji="1" lang="en-US" altLang="ja-JP" sz="1200" dirty="0" smtClean="0">
                <a:solidFill>
                  <a:srgbClr val="AF6AEE"/>
                </a:solidFill>
              </a:rPr>
              <a:t>Install</a:t>
            </a:r>
            <a:r>
              <a:rPr lang="en-US" altLang="ja-JP" sz="1200" dirty="0" smtClean="0">
                <a:solidFill>
                  <a:srgbClr val="AF6AEE"/>
                </a:solidFill>
              </a:rPr>
              <a:t>,</a:t>
            </a:r>
            <a:r>
              <a:rPr kumimoji="1" lang="en-US" altLang="ja-JP" sz="1200" dirty="0" smtClean="0">
                <a:solidFill>
                  <a:srgbClr val="AF6AEE"/>
                </a:solidFill>
              </a:rPr>
              <a:t> alignment, </a:t>
            </a:r>
            <a:r>
              <a:rPr lang="en-US" altLang="ja-JP" sz="1200" dirty="0" smtClean="0">
                <a:solidFill>
                  <a:srgbClr val="AF6AEE"/>
                </a:solidFill>
              </a:rPr>
              <a:t>system check</a:t>
            </a:r>
            <a:endParaRPr kumimoji="1" lang="ja-JP" altLang="en-US" sz="1200" dirty="0">
              <a:solidFill>
                <a:srgbClr val="AF6AEE"/>
              </a:solidFill>
            </a:endParaRPr>
          </a:p>
        </p:txBody>
      </p:sp>
      <p:cxnSp>
        <p:nvCxnSpPr>
          <p:cNvPr id="37" name="直線コネクタ 36"/>
          <p:cNvCxnSpPr/>
          <p:nvPr/>
        </p:nvCxnSpPr>
        <p:spPr>
          <a:xfrm>
            <a:off x="1050993" y="1422322"/>
            <a:ext cx="2764819" cy="1588"/>
          </a:xfrm>
          <a:prstGeom prst="line">
            <a:avLst/>
          </a:prstGeom>
          <a:ln w="38100" cap="flat" cmpd="sng" algn="ctr">
            <a:solidFill>
              <a:srgbClr val="ED578A"/>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38" name="テキスト ボックス 37"/>
          <p:cNvSpPr txBox="1"/>
          <p:nvPr/>
        </p:nvSpPr>
        <p:spPr>
          <a:xfrm>
            <a:off x="1767055" y="1161503"/>
            <a:ext cx="1167883" cy="276999"/>
          </a:xfrm>
          <a:prstGeom prst="rect">
            <a:avLst/>
          </a:prstGeom>
          <a:noFill/>
          <a:ln>
            <a:noFill/>
          </a:ln>
        </p:spPr>
        <p:txBody>
          <a:bodyPr wrap="none" rtlCol="0" anchor="ctr">
            <a:spAutoFit/>
          </a:bodyPr>
          <a:lstStyle/>
          <a:p>
            <a:r>
              <a:rPr kumimoji="1" lang="en-US" altLang="ja-JP" sz="1200" dirty="0" smtClean="0">
                <a:solidFill>
                  <a:srgbClr val="ED578A"/>
                </a:solidFill>
              </a:rPr>
              <a:t>Dismantle KEKB</a:t>
            </a:r>
            <a:endParaRPr kumimoji="1" lang="ja-JP" altLang="en-US" sz="1200" dirty="0">
              <a:solidFill>
                <a:srgbClr val="ED578A"/>
              </a:solidFill>
            </a:endParaRPr>
          </a:p>
        </p:txBody>
      </p:sp>
      <p:sp>
        <p:nvSpPr>
          <p:cNvPr id="39" name="テキスト ボックス 38"/>
          <p:cNvSpPr txBox="1"/>
          <p:nvPr/>
        </p:nvSpPr>
        <p:spPr>
          <a:xfrm>
            <a:off x="196828" y="5163961"/>
            <a:ext cx="1342795" cy="276999"/>
          </a:xfrm>
          <a:prstGeom prst="rect">
            <a:avLst/>
          </a:prstGeom>
          <a:solidFill>
            <a:srgbClr val="8DB4FF"/>
          </a:solidFill>
          <a:ln>
            <a:noFill/>
          </a:ln>
        </p:spPr>
        <p:txBody>
          <a:bodyPr wrap="square" rtlCol="0">
            <a:spAutoFit/>
          </a:bodyPr>
          <a:lstStyle/>
          <a:p>
            <a:r>
              <a:rPr kumimoji="1" lang="en-US" altLang="ja-JP" sz="1200" dirty="0" smtClean="0"/>
              <a:t>Damping Ring</a:t>
            </a:r>
            <a:endParaRPr kumimoji="1" lang="ja-JP" altLang="en-US" sz="1200" dirty="0"/>
          </a:p>
        </p:txBody>
      </p:sp>
      <p:cxnSp>
        <p:nvCxnSpPr>
          <p:cNvPr id="40" name="直線コネクタ 39"/>
          <p:cNvCxnSpPr/>
          <p:nvPr/>
        </p:nvCxnSpPr>
        <p:spPr>
          <a:xfrm>
            <a:off x="648864" y="5509588"/>
            <a:ext cx="6419741" cy="1588"/>
          </a:xfrm>
          <a:prstGeom prst="line">
            <a:avLst/>
          </a:prstGeom>
          <a:ln w="38100" cap="flat" cmpd="sng" algn="ctr">
            <a:solidFill>
              <a:schemeClr val="tx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41" name="テキスト ボックス 40"/>
          <p:cNvSpPr txBox="1"/>
          <p:nvPr/>
        </p:nvSpPr>
        <p:spPr>
          <a:xfrm>
            <a:off x="2173552" y="5242267"/>
            <a:ext cx="1711526" cy="276999"/>
          </a:xfrm>
          <a:prstGeom prst="rect">
            <a:avLst/>
          </a:prstGeom>
          <a:noFill/>
          <a:ln>
            <a:noFill/>
          </a:ln>
        </p:spPr>
        <p:txBody>
          <a:bodyPr wrap="none" rtlCol="0" anchor="ctr">
            <a:spAutoFit/>
          </a:bodyPr>
          <a:lstStyle/>
          <a:p>
            <a:r>
              <a:rPr kumimoji="1" lang="en-US" altLang="ja-JP" sz="1200" dirty="0" smtClean="0"/>
              <a:t>Components Fabrication</a:t>
            </a:r>
            <a:endParaRPr kumimoji="1" lang="ja-JP" altLang="en-US" sz="1200" dirty="0"/>
          </a:p>
        </p:txBody>
      </p:sp>
      <p:cxnSp>
        <p:nvCxnSpPr>
          <p:cNvPr id="42" name="直線コネクタ 41"/>
          <p:cNvCxnSpPr/>
          <p:nvPr/>
        </p:nvCxnSpPr>
        <p:spPr>
          <a:xfrm>
            <a:off x="3459892" y="5738127"/>
            <a:ext cx="1939005" cy="1588"/>
          </a:xfrm>
          <a:prstGeom prst="line">
            <a:avLst/>
          </a:prstGeom>
          <a:ln w="38100" cap="flat" cmpd="sng" algn="ctr">
            <a:solidFill>
              <a:srgbClr val="F04F60"/>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43" name="テキスト ボックス 42"/>
          <p:cNvSpPr txBox="1"/>
          <p:nvPr/>
        </p:nvSpPr>
        <p:spPr>
          <a:xfrm>
            <a:off x="3622070" y="5485398"/>
            <a:ext cx="1621583" cy="276999"/>
          </a:xfrm>
          <a:prstGeom prst="rect">
            <a:avLst/>
          </a:prstGeom>
          <a:noFill/>
        </p:spPr>
        <p:txBody>
          <a:bodyPr wrap="none" rtlCol="0" anchor="ctr">
            <a:spAutoFit/>
          </a:bodyPr>
          <a:lstStyle/>
          <a:p>
            <a:r>
              <a:rPr lang="en-US" altLang="ja-JP" sz="1200" dirty="0" smtClean="0">
                <a:solidFill>
                  <a:srgbClr val="F04F60"/>
                </a:solidFill>
              </a:rPr>
              <a:t>DR tunnel construction</a:t>
            </a:r>
            <a:endParaRPr kumimoji="1" lang="ja-JP" altLang="en-US" sz="1200" dirty="0">
              <a:solidFill>
                <a:srgbClr val="F04F60"/>
              </a:solidFill>
            </a:endParaRPr>
          </a:p>
        </p:txBody>
      </p:sp>
      <p:cxnSp>
        <p:nvCxnSpPr>
          <p:cNvPr id="44" name="直線コネクタ 43"/>
          <p:cNvCxnSpPr/>
          <p:nvPr/>
        </p:nvCxnSpPr>
        <p:spPr>
          <a:xfrm>
            <a:off x="5192851" y="5976406"/>
            <a:ext cx="1642650" cy="1588"/>
          </a:xfrm>
          <a:prstGeom prst="line">
            <a:avLst/>
          </a:prstGeom>
          <a:ln w="38100" cap="flat" cmpd="sng" algn="ctr">
            <a:solidFill>
              <a:srgbClr val="F04F60"/>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45" name="テキスト ボックス 44"/>
          <p:cNvSpPr txBox="1"/>
          <p:nvPr/>
        </p:nvSpPr>
        <p:spPr>
          <a:xfrm>
            <a:off x="5140631" y="5714387"/>
            <a:ext cx="1777575" cy="276999"/>
          </a:xfrm>
          <a:prstGeom prst="rect">
            <a:avLst/>
          </a:prstGeom>
          <a:noFill/>
        </p:spPr>
        <p:txBody>
          <a:bodyPr wrap="none" rtlCol="0" anchor="ctr">
            <a:spAutoFit/>
          </a:bodyPr>
          <a:lstStyle/>
          <a:p>
            <a:r>
              <a:rPr lang="en-US" altLang="ja-JP" sz="1200" dirty="0" smtClean="0">
                <a:solidFill>
                  <a:srgbClr val="F04F60"/>
                </a:solidFill>
              </a:rPr>
              <a:t>DR buildings construction</a:t>
            </a:r>
            <a:endParaRPr kumimoji="1" lang="ja-JP" altLang="en-US" sz="1200" dirty="0">
              <a:solidFill>
                <a:srgbClr val="F04F60"/>
              </a:solidFill>
            </a:endParaRPr>
          </a:p>
        </p:txBody>
      </p:sp>
      <p:cxnSp>
        <p:nvCxnSpPr>
          <p:cNvPr id="46" name="直線コネクタ 45"/>
          <p:cNvCxnSpPr/>
          <p:nvPr/>
        </p:nvCxnSpPr>
        <p:spPr>
          <a:xfrm>
            <a:off x="6835501" y="5748559"/>
            <a:ext cx="1444996" cy="1588"/>
          </a:xfrm>
          <a:prstGeom prst="line">
            <a:avLst/>
          </a:prstGeom>
          <a:ln w="38100" cap="flat" cmpd="sng" algn="ctr">
            <a:solidFill>
              <a:srgbClr val="AF6AEE"/>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47" name="直線コネクタ 46"/>
          <p:cNvCxnSpPr/>
          <p:nvPr/>
        </p:nvCxnSpPr>
        <p:spPr>
          <a:xfrm>
            <a:off x="4404089" y="4808933"/>
            <a:ext cx="1547977" cy="1588"/>
          </a:xfrm>
          <a:prstGeom prst="line">
            <a:avLst/>
          </a:prstGeom>
          <a:ln w="38100" cap="flat" cmpd="sng" algn="ctr">
            <a:solidFill>
              <a:srgbClr val="F04F60"/>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48" name="テキスト ボックス 47"/>
          <p:cNvSpPr txBox="1"/>
          <p:nvPr/>
        </p:nvSpPr>
        <p:spPr>
          <a:xfrm>
            <a:off x="4353287" y="4549713"/>
            <a:ext cx="1814469" cy="276999"/>
          </a:xfrm>
          <a:prstGeom prst="rect">
            <a:avLst/>
          </a:prstGeom>
          <a:noFill/>
        </p:spPr>
        <p:txBody>
          <a:bodyPr wrap="none" rtlCol="0" anchor="ctr">
            <a:spAutoFit/>
          </a:bodyPr>
          <a:lstStyle/>
          <a:p>
            <a:r>
              <a:rPr lang="en-US" altLang="ja-JP" sz="1200" dirty="0" smtClean="0">
                <a:solidFill>
                  <a:srgbClr val="F04F60"/>
                </a:solidFill>
              </a:rPr>
              <a:t>MR buildings construction</a:t>
            </a:r>
            <a:endParaRPr kumimoji="1" lang="ja-JP" altLang="en-US" sz="1200" dirty="0">
              <a:solidFill>
                <a:srgbClr val="F04F60"/>
              </a:solidFill>
            </a:endParaRPr>
          </a:p>
        </p:txBody>
      </p:sp>
      <p:sp>
        <p:nvSpPr>
          <p:cNvPr id="49" name="テキスト ボックス 48"/>
          <p:cNvSpPr txBox="1"/>
          <p:nvPr/>
        </p:nvSpPr>
        <p:spPr>
          <a:xfrm>
            <a:off x="196828" y="3006378"/>
            <a:ext cx="1342795" cy="276999"/>
          </a:xfrm>
          <a:prstGeom prst="rect">
            <a:avLst/>
          </a:prstGeom>
          <a:solidFill>
            <a:srgbClr val="93FF9D"/>
          </a:solidFill>
        </p:spPr>
        <p:txBody>
          <a:bodyPr wrap="square" rtlCol="0">
            <a:spAutoFit/>
          </a:bodyPr>
          <a:lstStyle/>
          <a:p>
            <a:r>
              <a:rPr kumimoji="1" lang="en-US" altLang="ja-JP" sz="1200" dirty="0" smtClean="0"/>
              <a:t>RF system</a:t>
            </a:r>
            <a:endParaRPr kumimoji="1" lang="ja-JP" altLang="en-US" sz="1200" dirty="0"/>
          </a:p>
        </p:txBody>
      </p:sp>
      <p:cxnSp>
        <p:nvCxnSpPr>
          <p:cNvPr id="50" name="直線コネクタ 49"/>
          <p:cNvCxnSpPr/>
          <p:nvPr/>
        </p:nvCxnSpPr>
        <p:spPr>
          <a:xfrm>
            <a:off x="1673918" y="3167398"/>
            <a:ext cx="6217015" cy="1588"/>
          </a:xfrm>
          <a:prstGeom prst="line">
            <a:avLst/>
          </a:prstGeom>
          <a:ln w="38100" cap="flat" cmpd="sng" algn="ctr">
            <a:solidFill>
              <a:schemeClr val="tx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51" name="テキスト ボックス 50"/>
          <p:cNvSpPr txBox="1"/>
          <p:nvPr/>
        </p:nvSpPr>
        <p:spPr>
          <a:xfrm>
            <a:off x="2207158" y="2908167"/>
            <a:ext cx="1688608" cy="276999"/>
          </a:xfrm>
          <a:prstGeom prst="rect">
            <a:avLst/>
          </a:prstGeom>
          <a:noFill/>
          <a:ln>
            <a:noFill/>
          </a:ln>
        </p:spPr>
        <p:txBody>
          <a:bodyPr wrap="none" rtlCol="0" anchor="ctr">
            <a:spAutoFit/>
          </a:bodyPr>
          <a:lstStyle/>
          <a:p>
            <a:r>
              <a:rPr kumimoji="1" lang="en-US" altLang="ja-JP" sz="1200" dirty="0" smtClean="0"/>
              <a:t>Reinforce and rearrange</a:t>
            </a:r>
            <a:endParaRPr kumimoji="1" lang="ja-JP" altLang="en-US" sz="1200" dirty="0"/>
          </a:p>
        </p:txBody>
      </p:sp>
      <p:cxnSp>
        <p:nvCxnSpPr>
          <p:cNvPr id="52" name="直線コネクタ 51"/>
          <p:cNvCxnSpPr/>
          <p:nvPr/>
        </p:nvCxnSpPr>
        <p:spPr>
          <a:xfrm>
            <a:off x="4387155" y="5062050"/>
            <a:ext cx="2175437" cy="1588"/>
          </a:xfrm>
          <a:prstGeom prst="line">
            <a:avLst/>
          </a:prstGeom>
          <a:ln w="38100" cap="flat" cmpd="sng" algn="ctr">
            <a:solidFill>
              <a:srgbClr val="F04F60"/>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53" name="テキスト ボックス 52"/>
          <p:cNvSpPr txBox="1"/>
          <p:nvPr/>
        </p:nvSpPr>
        <p:spPr>
          <a:xfrm>
            <a:off x="4422581" y="4811297"/>
            <a:ext cx="2047856" cy="276999"/>
          </a:xfrm>
          <a:prstGeom prst="rect">
            <a:avLst/>
          </a:prstGeom>
          <a:noFill/>
        </p:spPr>
        <p:txBody>
          <a:bodyPr wrap="none" rtlCol="0" anchor="ctr">
            <a:spAutoFit/>
          </a:bodyPr>
          <a:lstStyle/>
          <a:p>
            <a:r>
              <a:rPr lang="en-US" altLang="ja-JP" sz="1200" dirty="0" smtClean="0">
                <a:solidFill>
                  <a:srgbClr val="F04F60"/>
                </a:solidFill>
              </a:rPr>
              <a:t>Cooling system reinforcement</a:t>
            </a:r>
            <a:endParaRPr kumimoji="1" lang="ja-JP" altLang="en-US" sz="1200" dirty="0">
              <a:solidFill>
                <a:srgbClr val="F04F60"/>
              </a:solidFill>
            </a:endParaRPr>
          </a:p>
        </p:txBody>
      </p:sp>
      <p:sp>
        <p:nvSpPr>
          <p:cNvPr id="54" name="テキスト ボックス 53"/>
          <p:cNvSpPr txBox="1"/>
          <p:nvPr/>
        </p:nvSpPr>
        <p:spPr>
          <a:xfrm>
            <a:off x="202720" y="3451579"/>
            <a:ext cx="1471198" cy="461665"/>
          </a:xfrm>
          <a:prstGeom prst="rect">
            <a:avLst/>
          </a:prstGeom>
          <a:solidFill>
            <a:srgbClr val="93FF9D"/>
          </a:solidFill>
        </p:spPr>
        <p:txBody>
          <a:bodyPr wrap="square" rtlCol="0">
            <a:spAutoFit/>
          </a:bodyPr>
          <a:lstStyle/>
          <a:p>
            <a:r>
              <a:rPr lang="en-US" altLang="ja-JP" sz="1200" dirty="0" smtClean="0"/>
              <a:t>Monitor &amp; control,</a:t>
            </a:r>
          </a:p>
          <a:p>
            <a:r>
              <a:rPr lang="en-US" altLang="ja-JP" sz="1200" dirty="0" smtClean="0"/>
              <a:t>Beam transport  </a:t>
            </a:r>
            <a:endParaRPr kumimoji="1" lang="ja-JP" altLang="en-US" sz="1200" dirty="0"/>
          </a:p>
        </p:txBody>
      </p:sp>
      <p:cxnSp>
        <p:nvCxnSpPr>
          <p:cNvPr id="55" name="直線コネクタ 54"/>
          <p:cNvCxnSpPr/>
          <p:nvPr/>
        </p:nvCxnSpPr>
        <p:spPr>
          <a:xfrm>
            <a:off x="3005059" y="3809934"/>
            <a:ext cx="4885874" cy="1588"/>
          </a:xfrm>
          <a:prstGeom prst="line">
            <a:avLst/>
          </a:prstGeom>
          <a:ln w="38100" cap="flat" cmpd="sng" algn="ctr">
            <a:solidFill>
              <a:schemeClr val="tx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56" name="テキスト ボックス 55"/>
          <p:cNvSpPr txBox="1"/>
          <p:nvPr/>
        </p:nvSpPr>
        <p:spPr>
          <a:xfrm>
            <a:off x="3929377" y="3549909"/>
            <a:ext cx="880019" cy="276999"/>
          </a:xfrm>
          <a:prstGeom prst="rect">
            <a:avLst/>
          </a:prstGeom>
          <a:noFill/>
          <a:ln>
            <a:noFill/>
          </a:ln>
        </p:spPr>
        <p:txBody>
          <a:bodyPr wrap="none" rtlCol="0" anchor="ctr">
            <a:spAutoFit/>
          </a:bodyPr>
          <a:lstStyle/>
          <a:p>
            <a:r>
              <a:rPr kumimoji="1" lang="en-US" altLang="ja-JP" sz="1200" dirty="0" smtClean="0"/>
              <a:t>Fabrication</a:t>
            </a:r>
            <a:endParaRPr kumimoji="1" lang="ja-JP" altLang="en-US" sz="1200" dirty="0"/>
          </a:p>
        </p:txBody>
      </p:sp>
      <p:sp>
        <p:nvSpPr>
          <p:cNvPr id="57" name="テキスト ボックス 56"/>
          <p:cNvSpPr txBox="1"/>
          <p:nvPr/>
        </p:nvSpPr>
        <p:spPr>
          <a:xfrm>
            <a:off x="2883873" y="4718203"/>
            <a:ext cx="1325599" cy="276999"/>
          </a:xfrm>
          <a:prstGeom prst="rect">
            <a:avLst/>
          </a:prstGeom>
          <a:solidFill>
            <a:srgbClr val="93FF9D"/>
          </a:solidFill>
        </p:spPr>
        <p:txBody>
          <a:bodyPr wrap="square" rtlCol="0">
            <a:spAutoFit/>
          </a:bodyPr>
          <a:lstStyle/>
          <a:p>
            <a:r>
              <a:rPr lang="en-US" altLang="ja-JP" sz="1200" dirty="0" smtClean="0"/>
              <a:t>MR infrastructure</a:t>
            </a:r>
            <a:endParaRPr kumimoji="1" lang="ja-JP" altLang="en-US" sz="1200" dirty="0"/>
          </a:p>
        </p:txBody>
      </p:sp>
      <p:sp>
        <p:nvSpPr>
          <p:cNvPr id="58" name="テキスト ボックス 57"/>
          <p:cNvSpPr txBox="1"/>
          <p:nvPr/>
        </p:nvSpPr>
        <p:spPr>
          <a:xfrm>
            <a:off x="2447273" y="113211"/>
            <a:ext cx="4557282" cy="461665"/>
          </a:xfrm>
          <a:prstGeom prst="rect">
            <a:avLst/>
          </a:prstGeom>
          <a:noFill/>
        </p:spPr>
        <p:txBody>
          <a:bodyPr wrap="none" rtlCol="0">
            <a:spAutoFit/>
          </a:bodyPr>
          <a:lstStyle/>
          <a:p>
            <a:r>
              <a:rPr kumimoji="1" lang="en-US" altLang="ja-JP" sz="2400" b="1" i="1" dirty="0" err="1" smtClean="0">
                <a:solidFill>
                  <a:srgbClr val="0000FF"/>
                </a:solidFill>
              </a:rPr>
              <a:t>SuperKEKB</a:t>
            </a:r>
            <a:r>
              <a:rPr kumimoji="1" lang="en-US" altLang="ja-JP" sz="2400" b="1" i="1" dirty="0" smtClean="0">
                <a:solidFill>
                  <a:srgbClr val="0000FF"/>
                </a:solidFill>
              </a:rPr>
              <a:t> construction schedule</a:t>
            </a:r>
            <a:endParaRPr kumimoji="1" lang="ja-JP" altLang="en-US" sz="2400" b="1" i="1" dirty="0">
              <a:solidFill>
                <a:srgbClr val="0000FF"/>
              </a:solidFill>
            </a:endParaRPr>
          </a:p>
        </p:txBody>
      </p:sp>
      <p:sp>
        <p:nvSpPr>
          <p:cNvPr id="59" name="テキスト ボックス 58"/>
          <p:cNvSpPr txBox="1"/>
          <p:nvPr/>
        </p:nvSpPr>
        <p:spPr>
          <a:xfrm>
            <a:off x="196828" y="6015574"/>
            <a:ext cx="1342795" cy="276999"/>
          </a:xfrm>
          <a:prstGeom prst="rect">
            <a:avLst/>
          </a:prstGeom>
          <a:solidFill>
            <a:srgbClr val="FF949A"/>
          </a:solidFill>
          <a:ln>
            <a:noFill/>
          </a:ln>
        </p:spPr>
        <p:txBody>
          <a:bodyPr wrap="square" rtlCol="0">
            <a:spAutoFit/>
          </a:bodyPr>
          <a:lstStyle/>
          <a:p>
            <a:r>
              <a:rPr lang="en-US" altLang="ja-JP" sz="1200" dirty="0" err="1" smtClean="0"/>
              <a:t>e</a:t>
            </a:r>
            <a:r>
              <a:rPr kumimoji="1" lang="en-US" altLang="ja-JP" sz="1200" dirty="0" err="1" smtClean="0"/>
              <a:t>+e</a:t>
            </a:r>
            <a:r>
              <a:rPr kumimoji="1" lang="en-US" altLang="ja-JP" sz="1200" dirty="0" smtClean="0"/>
              <a:t>- Injector</a:t>
            </a:r>
            <a:endParaRPr kumimoji="1" lang="ja-JP" altLang="en-US" sz="1200" dirty="0"/>
          </a:p>
        </p:txBody>
      </p:sp>
      <p:cxnSp>
        <p:nvCxnSpPr>
          <p:cNvPr id="60" name="直線コネクタ 59"/>
          <p:cNvCxnSpPr/>
          <p:nvPr/>
        </p:nvCxnSpPr>
        <p:spPr>
          <a:xfrm>
            <a:off x="7167500" y="6358095"/>
            <a:ext cx="1496338" cy="1588"/>
          </a:xfrm>
          <a:prstGeom prst="line">
            <a:avLst/>
          </a:prstGeom>
          <a:ln w="38100" cap="flat" cmpd="sng" algn="ctr">
            <a:solidFill>
              <a:srgbClr val="FF0000"/>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61" name="テキスト ボックス 60"/>
          <p:cNvSpPr txBox="1"/>
          <p:nvPr/>
        </p:nvSpPr>
        <p:spPr>
          <a:xfrm>
            <a:off x="7073037" y="6060955"/>
            <a:ext cx="1595309" cy="276999"/>
          </a:xfrm>
          <a:prstGeom prst="rect">
            <a:avLst/>
          </a:prstGeom>
          <a:noFill/>
          <a:ln>
            <a:noFill/>
          </a:ln>
        </p:spPr>
        <p:txBody>
          <a:bodyPr wrap="none" rtlCol="0" anchor="ctr">
            <a:spAutoFit/>
          </a:bodyPr>
          <a:lstStyle/>
          <a:p>
            <a:r>
              <a:rPr lang="en-US" altLang="ja-JP" sz="1200" dirty="0" smtClean="0">
                <a:solidFill>
                  <a:srgbClr val="FF0000"/>
                </a:solidFill>
              </a:rPr>
              <a:t>Injector low </a:t>
            </a:r>
            <a:r>
              <a:rPr lang="en-US" altLang="ja-JP" sz="1200" dirty="0" err="1" smtClean="0">
                <a:solidFill>
                  <a:srgbClr val="FF0000"/>
                </a:solidFill>
              </a:rPr>
              <a:t>emittance</a:t>
            </a:r>
            <a:endParaRPr kumimoji="1" lang="ja-JP" altLang="en-US" sz="1200" dirty="0">
              <a:solidFill>
                <a:srgbClr val="FF0000"/>
              </a:solidFill>
            </a:endParaRPr>
          </a:p>
        </p:txBody>
      </p:sp>
      <p:cxnSp>
        <p:nvCxnSpPr>
          <p:cNvPr id="62" name="直線コネクタ 61"/>
          <p:cNvCxnSpPr/>
          <p:nvPr/>
        </p:nvCxnSpPr>
        <p:spPr>
          <a:xfrm>
            <a:off x="666060" y="6359683"/>
            <a:ext cx="6402545" cy="1588"/>
          </a:xfrm>
          <a:prstGeom prst="line">
            <a:avLst/>
          </a:prstGeom>
          <a:ln w="38100" cap="flat" cmpd="sng" algn="ctr">
            <a:solidFill>
              <a:srgbClr val="0000FF"/>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63" name="テキスト ボックス 62"/>
          <p:cNvSpPr txBox="1"/>
          <p:nvPr/>
        </p:nvSpPr>
        <p:spPr>
          <a:xfrm>
            <a:off x="2447273" y="6097443"/>
            <a:ext cx="2467342" cy="276999"/>
          </a:xfrm>
          <a:prstGeom prst="rect">
            <a:avLst/>
          </a:prstGeom>
          <a:noFill/>
          <a:ln>
            <a:noFill/>
          </a:ln>
        </p:spPr>
        <p:txBody>
          <a:bodyPr wrap="none" rtlCol="0" anchor="ctr">
            <a:spAutoFit/>
          </a:bodyPr>
          <a:lstStyle/>
          <a:p>
            <a:r>
              <a:rPr kumimoji="1" lang="en-US" altLang="ja-JP" sz="1200" dirty="0" smtClean="0">
                <a:solidFill>
                  <a:srgbClr val="0000FF"/>
                </a:solidFill>
              </a:rPr>
              <a:t>Upgrade and operation for PF/PF-AR</a:t>
            </a:r>
            <a:endParaRPr kumimoji="1" lang="ja-JP" altLang="en-US" sz="1200" dirty="0">
              <a:solidFill>
                <a:srgbClr val="0000FF"/>
              </a:solidFill>
            </a:endParaRPr>
          </a:p>
        </p:txBody>
      </p:sp>
      <p:sp>
        <p:nvSpPr>
          <p:cNvPr id="64" name="テキスト ボックス 63"/>
          <p:cNvSpPr txBox="1"/>
          <p:nvPr/>
        </p:nvSpPr>
        <p:spPr>
          <a:xfrm>
            <a:off x="7280808" y="256346"/>
            <a:ext cx="1479892" cy="246221"/>
          </a:xfrm>
          <a:prstGeom prst="rect">
            <a:avLst/>
          </a:prstGeom>
          <a:noFill/>
        </p:spPr>
        <p:txBody>
          <a:bodyPr wrap="none" rtlCol="0">
            <a:spAutoFit/>
          </a:bodyPr>
          <a:lstStyle/>
          <a:p>
            <a:r>
              <a:rPr lang="en-US" altLang="ja-JP" sz="1000" dirty="0" smtClean="0"/>
              <a:t>R</a:t>
            </a:r>
            <a:r>
              <a:rPr kumimoji="1" lang="en-US" altLang="ja-JP" sz="1000" dirty="0" smtClean="0"/>
              <a:t>evised on </a:t>
            </a:r>
            <a:r>
              <a:rPr lang="en-US" altLang="ja-JP" sz="1000" dirty="0" smtClean="0"/>
              <a:t>Feb</a:t>
            </a:r>
            <a:r>
              <a:rPr kumimoji="1" lang="en-US" altLang="ja-JP" sz="1000" dirty="0" smtClean="0"/>
              <a:t>. 10, 2012</a:t>
            </a:r>
            <a:endParaRPr kumimoji="1" lang="ja-JP" altLang="en-US" sz="1000" dirty="0"/>
          </a:p>
        </p:txBody>
      </p:sp>
      <p:cxnSp>
        <p:nvCxnSpPr>
          <p:cNvPr id="65" name="直線コネクタ 64"/>
          <p:cNvCxnSpPr/>
          <p:nvPr/>
        </p:nvCxnSpPr>
        <p:spPr>
          <a:xfrm>
            <a:off x="1673918" y="3575767"/>
            <a:ext cx="3795501" cy="1588"/>
          </a:xfrm>
          <a:prstGeom prst="line">
            <a:avLst/>
          </a:prstGeom>
          <a:ln w="38100" cap="flat" cmpd="sng" algn="ctr">
            <a:solidFill>
              <a:srgbClr val="29AC4B"/>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66" name="テキスト ボックス 65"/>
          <p:cNvSpPr txBox="1"/>
          <p:nvPr/>
        </p:nvSpPr>
        <p:spPr>
          <a:xfrm>
            <a:off x="2766736" y="3330294"/>
            <a:ext cx="467871" cy="276999"/>
          </a:xfrm>
          <a:prstGeom prst="rect">
            <a:avLst/>
          </a:prstGeom>
          <a:noFill/>
          <a:ln>
            <a:noFill/>
          </a:ln>
        </p:spPr>
        <p:txBody>
          <a:bodyPr wrap="none" rtlCol="0" anchor="ctr">
            <a:spAutoFit/>
          </a:bodyPr>
          <a:lstStyle/>
          <a:p>
            <a:r>
              <a:rPr kumimoji="1" lang="en-US" altLang="ja-JP" sz="1200" dirty="0" smtClean="0">
                <a:solidFill>
                  <a:srgbClr val="29AC4B"/>
                </a:solidFill>
              </a:rPr>
              <a:t>R&amp;D</a:t>
            </a:r>
            <a:endParaRPr kumimoji="1" lang="ja-JP" altLang="en-US" sz="1200" dirty="0">
              <a:solidFill>
                <a:srgbClr val="29AC4B"/>
              </a:solidFill>
            </a:endParaRPr>
          </a:p>
        </p:txBody>
      </p:sp>
      <p:sp>
        <p:nvSpPr>
          <p:cNvPr id="67" name="テキスト ボックス 66"/>
          <p:cNvSpPr txBox="1"/>
          <p:nvPr/>
        </p:nvSpPr>
        <p:spPr>
          <a:xfrm>
            <a:off x="196828" y="4214180"/>
            <a:ext cx="1631878" cy="276999"/>
          </a:xfrm>
          <a:prstGeom prst="rect">
            <a:avLst/>
          </a:prstGeom>
          <a:solidFill>
            <a:srgbClr val="93FF9D"/>
          </a:solidFill>
        </p:spPr>
        <p:txBody>
          <a:bodyPr wrap="square" rtlCol="0">
            <a:spAutoFit/>
          </a:bodyPr>
          <a:lstStyle/>
          <a:p>
            <a:r>
              <a:rPr kumimoji="1" lang="en-US" altLang="ja-JP" sz="1200" dirty="0" smtClean="0"/>
              <a:t>QCS and IR hardware</a:t>
            </a:r>
            <a:endParaRPr kumimoji="1" lang="ja-JP" altLang="en-US" sz="1200" dirty="0"/>
          </a:p>
        </p:txBody>
      </p:sp>
      <p:cxnSp>
        <p:nvCxnSpPr>
          <p:cNvPr id="68" name="直線コネクタ 67"/>
          <p:cNvCxnSpPr/>
          <p:nvPr/>
        </p:nvCxnSpPr>
        <p:spPr>
          <a:xfrm>
            <a:off x="3845213" y="4392753"/>
            <a:ext cx="3266509" cy="1588"/>
          </a:xfrm>
          <a:prstGeom prst="line">
            <a:avLst/>
          </a:prstGeom>
          <a:ln w="38100" cap="flat" cmpd="sng" algn="ctr">
            <a:solidFill>
              <a:schemeClr val="tx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69" name="テキスト ボックス 68"/>
          <p:cNvSpPr txBox="1"/>
          <p:nvPr/>
        </p:nvSpPr>
        <p:spPr>
          <a:xfrm>
            <a:off x="4440345" y="4140024"/>
            <a:ext cx="880019" cy="276999"/>
          </a:xfrm>
          <a:prstGeom prst="rect">
            <a:avLst/>
          </a:prstGeom>
          <a:noFill/>
          <a:ln>
            <a:noFill/>
          </a:ln>
        </p:spPr>
        <p:txBody>
          <a:bodyPr wrap="none" rtlCol="0" anchor="ctr">
            <a:spAutoFit/>
          </a:bodyPr>
          <a:lstStyle/>
          <a:p>
            <a:r>
              <a:rPr kumimoji="1" lang="en-US" altLang="ja-JP" sz="1200" dirty="0" smtClean="0"/>
              <a:t>Fabrication</a:t>
            </a:r>
            <a:endParaRPr kumimoji="1" lang="ja-JP" altLang="en-US" sz="1200" dirty="0"/>
          </a:p>
        </p:txBody>
      </p:sp>
      <p:cxnSp>
        <p:nvCxnSpPr>
          <p:cNvPr id="70" name="直線コネクタ 69"/>
          <p:cNvCxnSpPr/>
          <p:nvPr/>
        </p:nvCxnSpPr>
        <p:spPr>
          <a:xfrm>
            <a:off x="683256" y="4167303"/>
            <a:ext cx="3670031" cy="1588"/>
          </a:xfrm>
          <a:prstGeom prst="line">
            <a:avLst/>
          </a:prstGeom>
          <a:ln w="38100" cap="flat" cmpd="sng" algn="ctr">
            <a:solidFill>
              <a:srgbClr val="29AC4B"/>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71" name="テキスト ボックス 70"/>
          <p:cNvSpPr txBox="1"/>
          <p:nvPr/>
        </p:nvSpPr>
        <p:spPr>
          <a:xfrm>
            <a:off x="1653878" y="3906484"/>
            <a:ext cx="2277937" cy="276999"/>
          </a:xfrm>
          <a:prstGeom prst="rect">
            <a:avLst/>
          </a:prstGeom>
          <a:noFill/>
          <a:ln>
            <a:noFill/>
          </a:ln>
        </p:spPr>
        <p:txBody>
          <a:bodyPr wrap="none" rtlCol="0" anchor="ctr">
            <a:spAutoFit/>
          </a:bodyPr>
          <a:lstStyle/>
          <a:p>
            <a:r>
              <a:rPr kumimoji="1" lang="en-US" altLang="ja-JP" sz="1200" dirty="0" smtClean="0">
                <a:solidFill>
                  <a:srgbClr val="29AC4B"/>
                </a:solidFill>
              </a:rPr>
              <a:t>Optics and </a:t>
            </a:r>
            <a:r>
              <a:rPr lang="en-US" altLang="ja-JP" sz="1200" dirty="0" smtClean="0">
                <a:solidFill>
                  <a:srgbClr val="29AC4B"/>
                </a:solidFill>
              </a:rPr>
              <a:t>hardware d</a:t>
            </a:r>
            <a:r>
              <a:rPr kumimoji="1" lang="en-US" altLang="ja-JP" sz="1200" dirty="0" smtClean="0">
                <a:solidFill>
                  <a:srgbClr val="29AC4B"/>
                </a:solidFill>
              </a:rPr>
              <a:t>esign, R&amp;D</a:t>
            </a:r>
            <a:endParaRPr kumimoji="1" lang="ja-JP" altLang="en-US" sz="1200" dirty="0">
              <a:solidFill>
                <a:srgbClr val="29AC4B"/>
              </a:solidFill>
            </a:endParaRPr>
          </a:p>
        </p:txBody>
      </p:sp>
      <p:cxnSp>
        <p:nvCxnSpPr>
          <p:cNvPr id="72" name="直線コネクタ 71"/>
          <p:cNvCxnSpPr/>
          <p:nvPr/>
        </p:nvCxnSpPr>
        <p:spPr>
          <a:xfrm>
            <a:off x="6810100" y="4628925"/>
            <a:ext cx="1478864" cy="1588"/>
          </a:xfrm>
          <a:prstGeom prst="line">
            <a:avLst/>
          </a:prstGeom>
          <a:ln w="38100" cap="flat" cmpd="sng" algn="ctr">
            <a:solidFill>
              <a:srgbClr val="AF6AEE"/>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73" name="テキスト ボックス 72"/>
          <p:cNvSpPr txBox="1"/>
          <p:nvPr/>
        </p:nvSpPr>
        <p:spPr>
          <a:xfrm>
            <a:off x="6732850" y="4368106"/>
            <a:ext cx="1455747" cy="276999"/>
          </a:xfrm>
          <a:prstGeom prst="rect">
            <a:avLst/>
          </a:prstGeom>
          <a:noFill/>
        </p:spPr>
        <p:txBody>
          <a:bodyPr wrap="none" rtlCol="0" anchor="ctr">
            <a:spAutoFit/>
          </a:bodyPr>
          <a:lstStyle/>
          <a:p>
            <a:r>
              <a:rPr kumimoji="1" lang="en-US" altLang="ja-JP" sz="1200" dirty="0" smtClean="0">
                <a:solidFill>
                  <a:srgbClr val="AF6AEE"/>
                </a:solidFill>
              </a:rPr>
              <a:t>Install</a:t>
            </a:r>
            <a:r>
              <a:rPr lang="en-US" altLang="ja-JP" sz="1200" dirty="0" smtClean="0">
                <a:solidFill>
                  <a:srgbClr val="AF6AEE"/>
                </a:solidFill>
              </a:rPr>
              <a:t>,</a:t>
            </a:r>
            <a:r>
              <a:rPr kumimoji="1" lang="en-US" altLang="ja-JP" sz="1200" dirty="0" smtClean="0">
                <a:solidFill>
                  <a:srgbClr val="AF6AEE"/>
                </a:solidFill>
              </a:rPr>
              <a:t> </a:t>
            </a:r>
            <a:r>
              <a:rPr lang="en-US" altLang="ja-JP" sz="1200" dirty="0" smtClean="0">
                <a:solidFill>
                  <a:srgbClr val="AF6AEE"/>
                </a:solidFill>
              </a:rPr>
              <a:t>system check</a:t>
            </a:r>
            <a:endParaRPr kumimoji="1" lang="ja-JP" altLang="en-US" sz="1200" dirty="0">
              <a:solidFill>
                <a:srgbClr val="AF6AEE"/>
              </a:solidFill>
            </a:endParaRPr>
          </a:p>
        </p:txBody>
      </p:sp>
      <p:cxnSp>
        <p:nvCxnSpPr>
          <p:cNvPr id="74" name="直線コネクタ 73"/>
          <p:cNvCxnSpPr/>
          <p:nvPr/>
        </p:nvCxnSpPr>
        <p:spPr>
          <a:xfrm>
            <a:off x="8314365" y="3009334"/>
            <a:ext cx="588812" cy="1588"/>
          </a:xfrm>
          <a:prstGeom prst="line">
            <a:avLst/>
          </a:prstGeom>
          <a:ln w="101600" cap="flat" cmpd="sng" algn="ctr">
            <a:solidFill>
              <a:srgbClr val="FF0000"/>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75" name="テキスト ボックス 74"/>
          <p:cNvSpPr txBox="1"/>
          <p:nvPr/>
        </p:nvSpPr>
        <p:spPr>
          <a:xfrm>
            <a:off x="7749588" y="2157843"/>
            <a:ext cx="1272491" cy="523220"/>
          </a:xfrm>
          <a:prstGeom prst="rect">
            <a:avLst/>
          </a:prstGeom>
          <a:noFill/>
          <a:ln>
            <a:noFill/>
          </a:ln>
        </p:spPr>
        <p:txBody>
          <a:bodyPr wrap="none" rtlCol="0" anchor="ctr">
            <a:spAutoFit/>
          </a:bodyPr>
          <a:lstStyle/>
          <a:p>
            <a:r>
              <a:rPr kumimoji="1" lang="en-US" altLang="ja-JP" sz="1400" dirty="0" err="1" smtClean="0">
                <a:solidFill>
                  <a:srgbClr val="FF0000"/>
                </a:solidFill>
              </a:rPr>
              <a:t>SuperKEKB</a:t>
            </a:r>
            <a:endParaRPr kumimoji="1" lang="en-US" altLang="ja-JP" sz="1400" dirty="0" smtClean="0">
              <a:solidFill>
                <a:srgbClr val="FF0000"/>
              </a:solidFill>
            </a:endParaRPr>
          </a:p>
          <a:p>
            <a:r>
              <a:rPr lang="en-US" altLang="ja-JP" sz="1400" dirty="0" smtClean="0">
                <a:solidFill>
                  <a:srgbClr val="FF0000"/>
                </a:solidFill>
              </a:rPr>
              <a:t>commissioning</a:t>
            </a:r>
            <a:endParaRPr kumimoji="1" lang="ja-JP" altLang="en-US" sz="1400" dirty="0">
              <a:solidFill>
                <a:srgbClr val="FF0000"/>
              </a:solidFill>
            </a:endParaRPr>
          </a:p>
        </p:txBody>
      </p:sp>
      <p:sp>
        <p:nvSpPr>
          <p:cNvPr id="76" name="テキスト ボックス 75"/>
          <p:cNvSpPr txBox="1"/>
          <p:nvPr/>
        </p:nvSpPr>
        <p:spPr>
          <a:xfrm>
            <a:off x="7838434" y="959639"/>
            <a:ext cx="1183645" cy="646331"/>
          </a:xfrm>
          <a:prstGeom prst="rect">
            <a:avLst/>
          </a:prstGeom>
          <a:noFill/>
          <a:ln w="25400" cap="flat" cmpd="sng" algn="ctr">
            <a:solidFill>
              <a:srgbClr val="FF0000"/>
            </a:solidFill>
            <a:prstDash val="solid"/>
            <a:round/>
            <a:headEnd type="none" w="med" len="med"/>
            <a:tailEnd type="none" w="med" len="med"/>
          </a:ln>
        </p:spPr>
        <p:txBody>
          <a:bodyPr wrap="square" rtlCol="0" anchor="ctr">
            <a:spAutoFit/>
          </a:bodyPr>
          <a:lstStyle/>
          <a:p>
            <a:r>
              <a:rPr lang="en-US" altLang="ja-JP" sz="1200" dirty="0" smtClean="0">
                <a:solidFill>
                  <a:srgbClr val="FF0000"/>
                </a:solidFill>
                <a:latin typeface="Osaka"/>
                <a:ea typeface="Osaka"/>
                <a:cs typeface="Osaka"/>
              </a:rPr>
              <a:t>T=0</a:t>
            </a:r>
          </a:p>
          <a:p>
            <a:r>
              <a:rPr lang="en-US" altLang="ja-JP" sz="1200" dirty="0" smtClean="0">
                <a:solidFill>
                  <a:srgbClr val="FF0000"/>
                </a:solidFill>
                <a:latin typeface="Osaka"/>
                <a:ea typeface="Osaka"/>
                <a:cs typeface="Osaka"/>
              </a:rPr>
              <a:t>in FY2014</a:t>
            </a:r>
          </a:p>
          <a:p>
            <a:r>
              <a:rPr lang="en-US" altLang="ja-JP" sz="1200" dirty="0" smtClean="0">
                <a:solidFill>
                  <a:srgbClr val="FF0000"/>
                </a:solidFill>
                <a:latin typeface="Osaka"/>
                <a:ea typeface="Osaka"/>
                <a:cs typeface="Osaka"/>
              </a:rPr>
              <a:t>(early 2015)</a:t>
            </a:r>
            <a:endParaRPr kumimoji="1" lang="ja-JP" altLang="en-US" sz="1200" dirty="0">
              <a:solidFill>
                <a:srgbClr val="FF0000"/>
              </a:solidFill>
              <a:latin typeface="Osaka"/>
              <a:ea typeface="Osaka"/>
              <a:cs typeface="Osaka"/>
            </a:endParaRPr>
          </a:p>
        </p:txBody>
      </p:sp>
      <p:cxnSp>
        <p:nvCxnSpPr>
          <p:cNvPr id="77" name="直線コネクタ 76"/>
          <p:cNvCxnSpPr/>
          <p:nvPr/>
        </p:nvCxnSpPr>
        <p:spPr>
          <a:xfrm>
            <a:off x="6185701" y="4044179"/>
            <a:ext cx="2092998" cy="1588"/>
          </a:xfrm>
          <a:prstGeom prst="line">
            <a:avLst/>
          </a:prstGeom>
          <a:ln w="38100" cap="flat" cmpd="sng" algn="ctr">
            <a:solidFill>
              <a:srgbClr val="AF6AEE"/>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78" name="テキスト ボックス 77"/>
          <p:cNvSpPr txBox="1"/>
          <p:nvPr/>
        </p:nvSpPr>
        <p:spPr>
          <a:xfrm>
            <a:off x="6679239" y="3781772"/>
            <a:ext cx="1455747" cy="276999"/>
          </a:xfrm>
          <a:prstGeom prst="rect">
            <a:avLst/>
          </a:prstGeom>
          <a:noFill/>
        </p:spPr>
        <p:txBody>
          <a:bodyPr wrap="none" rtlCol="0" anchor="ctr">
            <a:spAutoFit/>
          </a:bodyPr>
          <a:lstStyle/>
          <a:p>
            <a:r>
              <a:rPr kumimoji="1" lang="en-US" altLang="ja-JP" sz="1200" dirty="0" smtClean="0">
                <a:solidFill>
                  <a:srgbClr val="AF6AEE"/>
                </a:solidFill>
              </a:rPr>
              <a:t>Install</a:t>
            </a:r>
            <a:r>
              <a:rPr lang="en-US" altLang="ja-JP" sz="1200" dirty="0" smtClean="0">
                <a:solidFill>
                  <a:srgbClr val="AF6AEE"/>
                </a:solidFill>
              </a:rPr>
              <a:t>,</a:t>
            </a:r>
            <a:r>
              <a:rPr kumimoji="1" lang="en-US" altLang="ja-JP" sz="1200" dirty="0" smtClean="0">
                <a:solidFill>
                  <a:srgbClr val="AF6AEE"/>
                </a:solidFill>
              </a:rPr>
              <a:t> </a:t>
            </a:r>
            <a:r>
              <a:rPr lang="en-US" altLang="ja-JP" sz="1200" dirty="0" smtClean="0">
                <a:solidFill>
                  <a:srgbClr val="AF6AEE"/>
                </a:solidFill>
              </a:rPr>
              <a:t>system check</a:t>
            </a:r>
            <a:endParaRPr kumimoji="1" lang="ja-JP" altLang="en-US" sz="1200" dirty="0">
              <a:solidFill>
                <a:srgbClr val="AF6AEE"/>
              </a:solidFill>
            </a:endParaRPr>
          </a:p>
        </p:txBody>
      </p:sp>
      <p:cxnSp>
        <p:nvCxnSpPr>
          <p:cNvPr id="79" name="直線コネクタ 78"/>
          <p:cNvCxnSpPr/>
          <p:nvPr/>
        </p:nvCxnSpPr>
        <p:spPr>
          <a:xfrm>
            <a:off x="6813421" y="3405071"/>
            <a:ext cx="1478864" cy="1588"/>
          </a:xfrm>
          <a:prstGeom prst="line">
            <a:avLst/>
          </a:prstGeom>
          <a:ln w="38100" cap="flat" cmpd="sng" algn="ctr">
            <a:solidFill>
              <a:srgbClr val="AF6AEE"/>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80" name="テキスト ボックス 79"/>
          <p:cNvSpPr txBox="1"/>
          <p:nvPr/>
        </p:nvSpPr>
        <p:spPr>
          <a:xfrm>
            <a:off x="6727704" y="3144252"/>
            <a:ext cx="1021884" cy="276999"/>
          </a:xfrm>
          <a:prstGeom prst="rect">
            <a:avLst/>
          </a:prstGeom>
          <a:noFill/>
        </p:spPr>
        <p:txBody>
          <a:bodyPr wrap="none" rtlCol="0" anchor="ctr">
            <a:spAutoFit/>
          </a:bodyPr>
          <a:lstStyle/>
          <a:p>
            <a:r>
              <a:rPr kumimoji="1" lang="en-US" altLang="ja-JP" sz="1200" dirty="0" smtClean="0">
                <a:solidFill>
                  <a:srgbClr val="AF6AEE"/>
                </a:solidFill>
              </a:rPr>
              <a:t>S</a:t>
            </a:r>
            <a:r>
              <a:rPr lang="en-US" altLang="ja-JP" sz="1200" dirty="0" smtClean="0">
                <a:solidFill>
                  <a:srgbClr val="AF6AEE"/>
                </a:solidFill>
              </a:rPr>
              <a:t>ystem check</a:t>
            </a:r>
            <a:endParaRPr kumimoji="1" lang="ja-JP" altLang="en-US" sz="1200" dirty="0">
              <a:solidFill>
                <a:srgbClr val="AF6AEE"/>
              </a:solidFill>
            </a:endParaRPr>
          </a:p>
        </p:txBody>
      </p:sp>
      <p:sp>
        <p:nvSpPr>
          <p:cNvPr id="81" name="テキスト ボックス 80"/>
          <p:cNvSpPr txBox="1"/>
          <p:nvPr/>
        </p:nvSpPr>
        <p:spPr>
          <a:xfrm>
            <a:off x="6730412" y="5494242"/>
            <a:ext cx="2157036" cy="276999"/>
          </a:xfrm>
          <a:prstGeom prst="rect">
            <a:avLst/>
          </a:prstGeom>
          <a:noFill/>
        </p:spPr>
        <p:txBody>
          <a:bodyPr wrap="none" rtlCol="0" anchor="ctr">
            <a:spAutoFit/>
          </a:bodyPr>
          <a:lstStyle/>
          <a:p>
            <a:r>
              <a:rPr kumimoji="1" lang="en-US" altLang="ja-JP" sz="1200" dirty="0" smtClean="0">
                <a:solidFill>
                  <a:srgbClr val="AF6AEE"/>
                </a:solidFill>
              </a:rPr>
              <a:t>Install, alignment, system check</a:t>
            </a:r>
            <a:endParaRPr kumimoji="1" lang="ja-JP" altLang="en-US" sz="1200" dirty="0">
              <a:solidFill>
                <a:srgbClr val="AF6AEE"/>
              </a:solidFill>
            </a:endParaRPr>
          </a:p>
        </p:txBody>
      </p:sp>
      <p:sp>
        <p:nvSpPr>
          <p:cNvPr id="82" name="テキスト ボックス 81"/>
          <p:cNvSpPr txBox="1"/>
          <p:nvPr/>
        </p:nvSpPr>
        <p:spPr>
          <a:xfrm>
            <a:off x="560840" y="909101"/>
            <a:ext cx="1313180" cy="461665"/>
          </a:xfrm>
          <a:prstGeom prst="rect">
            <a:avLst/>
          </a:prstGeom>
          <a:noFill/>
          <a:ln>
            <a:noFill/>
          </a:ln>
        </p:spPr>
        <p:txBody>
          <a:bodyPr wrap="none" rtlCol="0" anchor="ctr">
            <a:spAutoFit/>
          </a:bodyPr>
          <a:lstStyle/>
          <a:p>
            <a:r>
              <a:rPr kumimoji="1" lang="en-US" altLang="ja-JP" sz="1200" dirty="0" smtClean="0">
                <a:solidFill>
                  <a:srgbClr val="0000FF"/>
                </a:solidFill>
              </a:rPr>
              <a:t>KEKB stop,</a:t>
            </a:r>
          </a:p>
          <a:p>
            <a:r>
              <a:rPr lang="en-US" altLang="ja-JP" sz="1200" dirty="0" smtClean="0">
                <a:solidFill>
                  <a:srgbClr val="0000FF"/>
                </a:solidFill>
              </a:rPr>
              <a:t>Construction start</a:t>
            </a:r>
            <a:endParaRPr kumimoji="1" lang="ja-JP" altLang="en-US" sz="1200" dirty="0">
              <a:solidFill>
                <a:srgbClr val="0000FF"/>
              </a:solidFill>
            </a:endParaRPr>
          </a:p>
        </p:txBody>
      </p:sp>
      <p:sp>
        <p:nvSpPr>
          <p:cNvPr id="83" name="テキスト ボックス 82"/>
          <p:cNvSpPr txBox="1"/>
          <p:nvPr/>
        </p:nvSpPr>
        <p:spPr>
          <a:xfrm>
            <a:off x="3110790" y="989092"/>
            <a:ext cx="916537" cy="246221"/>
          </a:xfrm>
          <a:prstGeom prst="rect">
            <a:avLst/>
          </a:prstGeom>
          <a:noFill/>
          <a:ln w="25400" cap="flat" cmpd="sng" algn="ctr">
            <a:solidFill>
              <a:srgbClr val="FF1215"/>
            </a:solidFill>
            <a:prstDash val="solid"/>
            <a:round/>
            <a:headEnd type="none" w="med" len="med"/>
            <a:tailEnd type="none" w="med" len="med"/>
          </a:ln>
        </p:spPr>
        <p:txBody>
          <a:bodyPr wrap="none" rtlCol="0" anchor="ctr">
            <a:spAutoFit/>
          </a:bodyPr>
          <a:lstStyle/>
          <a:p>
            <a:r>
              <a:rPr kumimoji="1" lang="en-US" altLang="ja-JP" sz="1000" dirty="0" smtClean="0">
                <a:solidFill>
                  <a:srgbClr val="FF1215"/>
                </a:solidFill>
                <a:latin typeface="Osaka"/>
                <a:ea typeface="Osaka"/>
                <a:cs typeface="Osaka"/>
              </a:rPr>
              <a:t>We are here</a:t>
            </a:r>
            <a:endParaRPr kumimoji="1" lang="ja-JP" altLang="en-US" sz="1000" dirty="0">
              <a:solidFill>
                <a:srgbClr val="FF1215"/>
              </a:solidFill>
              <a:latin typeface="Osaka"/>
              <a:ea typeface="Osaka"/>
              <a:cs typeface="Osaka"/>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en-US" altLang="ja-JP" dirty="0" smtClean="0"/>
              <a:t>Commissioning</a:t>
            </a:r>
            <a:r>
              <a:rPr lang="en-US" altLang="ja-JP" dirty="0" smtClean="0"/>
              <a:t> plan</a:t>
            </a:r>
            <a:endParaRPr lang="ja-JP" altLang="en-US" dirty="0"/>
          </a:p>
        </p:txBody>
      </p:sp>
      <p:sp>
        <p:nvSpPr>
          <p:cNvPr id="6" name="コンテンツ プレースホルダ 5"/>
          <p:cNvSpPr>
            <a:spLocks noGrp="1"/>
          </p:cNvSpPr>
          <p:nvPr>
            <p:ph idx="1"/>
          </p:nvPr>
        </p:nvSpPr>
        <p:spPr/>
        <p:txBody>
          <a:bodyPr/>
          <a:lstStyle/>
          <a:p>
            <a:r>
              <a:rPr lang="en-US" altLang="ja-JP" dirty="0" smtClean="0"/>
              <a:t>Phase 1: commissioning with Beast II</a:t>
            </a:r>
          </a:p>
          <a:p>
            <a:pPr lvl="1"/>
            <a:r>
              <a:rPr lang="en-US" altLang="ja-JP" dirty="0" smtClean="0"/>
              <a:t>Start early 2015 in FY2014, and continues for about half an year.</a:t>
            </a:r>
          </a:p>
          <a:p>
            <a:pPr lvl="1"/>
            <a:r>
              <a:rPr lang="en-US" altLang="ja-JP" dirty="0" smtClean="0"/>
              <a:t>Hardware and optics tuning, vacuum scrubbing, BG study, and collision tuning will be performed. </a:t>
            </a:r>
          </a:p>
          <a:p>
            <a:pPr lvl="1"/>
            <a:r>
              <a:rPr lang="en-US" altLang="ja-JP" dirty="0" smtClean="0"/>
              <a:t>Target luminosity in this phase is 1x10</a:t>
            </a:r>
            <a:r>
              <a:rPr lang="en-US" altLang="ja-JP" baseline="30000" dirty="0" smtClean="0"/>
              <a:t>34</a:t>
            </a:r>
            <a:r>
              <a:rPr lang="en-US" altLang="ja-JP" dirty="0" smtClean="0"/>
              <a:t> cm</a:t>
            </a:r>
            <a:r>
              <a:rPr lang="en-US" altLang="ja-JP" baseline="30000" dirty="0" smtClean="0"/>
              <a:t>-2</a:t>
            </a:r>
            <a:r>
              <a:rPr lang="en-US" altLang="ja-JP" dirty="0" smtClean="0"/>
              <a:t>s</a:t>
            </a:r>
            <a:r>
              <a:rPr lang="en-US" altLang="ja-JP" baseline="30000" dirty="0" smtClean="0"/>
              <a:t>-1</a:t>
            </a:r>
            <a:r>
              <a:rPr lang="en-US" altLang="ja-JP" dirty="0" smtClean="0"/>
              <a:t>.</a:t>
            </a:r>
            <a:endParaRPr lang="en-US" altLang="ja-JP" baseline="30000" dirty="0" smtClean="0"/>
          </a:p>
          <a:p>
            <a:pPr lvl="1"/>
            <a:r>
              <a:rPr lang="en-US" altLang="ja-JP" dirty="0" smtClean="0"/>
              <a:t>Belle II solenoid is required to be implemented by then for the low beta beam tuning. </a:t>
            </a:r>
          </a:p>
          <a:p>
            <a:r>
              <a:rPr lang="en-US" altLang="ja-JP" dirty="0" smtClean="0"/>
              <a:t>Phase 2: commissioning with Belle II</a:t>
            </a:r>
          </a:p>
          <a:p>
            <a:pPr lvl="1"/>
            <a:r>
              <a:rPr lang="en-US" altLang="ja-JP" dirty="0" smtClean="0"/>
              <a:t>Start at the end of 2015.</a:t>
            </a:r>
          </a:p>
          <a:p>
            <a:pPr lvl="1"/>
            <a:r>
              <a:rPr lang="en-US" altLang="ja-JP" dirty="0" smtClean="0"/>
              <a:t>Machine tuning continues to increase luminosity with Belle II data taking.</a:t>
            </a:r>
          </a:p>
          <a:p>
            <a:r>
              <a:rPr lang="en-US" altLang="ja-JP" dirty="0" smtClean="0"/>
              <a:t>This plan is agreed between </a:t>
            </a:r>
            <a:r>
              <a:rPr lang="en-US" altLang="ja-JP" dirty="0" err="1" smtClean="0"/>
              <a:t>SuperKEKB</a:t>
            </a:r>
            <a:r>
              <a:rPr lang="en-US" altLang="ja-JP" dirty="0" smtClean="0"/>
              <a:t> accelerator and Belle II. </a:t>
            </a:r>
          </a:p>
          <a:p>
            <a:endParaRPr lang="ja-JP" altLang="en-US" dirty="0"/>
          </a:p>
        </p:txBody>
      </p:sp>
      <p:sp>
        <p:nvSpPr>
          <p:cNvPr id="2" name="日付プレースホルダ 1"/>
          <p:cNvSpPr>
            <a:spLocks noGrp="1"/>
          </p:cNvSpPr>
          <p:nvPr>
            <p:ph type="dt" sz="half" idx="10"/>
          </p:nvPr>
        </p:nvSpPr>
        <p:spPr/>
        <p:txBody>
          <a:bodyPr/>
          <a:lstStyle/>
          <a:p>
            <a:r>
              <a:rPr lang="en-US" altLang="ja-JP" smtClean="0"/>
              <a:t>Overview of construction status</a:t>
            </a:r>
            <a:endParaRPr lang="ja-JP" altLang="en-US"/>
          </a:p>
        </p:txBody>
      </p:sp>
      <p:sp>
        <p:nvSpPr>
          <p:cNvPr id="3" name="フッター プレースホルダ 2"/>
          <p:cNvSpPr>
            <a:spLocks noGrp="1"/>
          </p:cNvSpPr>
          <p:nvPr>
            <p:ph type="ftr" sz="quarter" idx="11"/>
          </p:nvPr>
        </p:nvSpPr>
        <p:spPr/>
        <p:txBody>
          <a:bodyPr/>
          <a:lstStyle/>
          <a:p>
            <a:r>
              <a:rPr lang="en-US" altLang="ja-JP" smtClean="0"/>
              <a:t>K. Akai (KEK)</a:t>
            </a:r>
            <a:endParaRPr lang="ja-JP" altLang="en-US"/>
          </a:p>
        </p:txBody>
      </p:sp>
      <p:sp>
        <p:nvSpPr>
          <p:cNvPr id="4" name="スライド番号プレースホルダ 3"/>
          <p:cNvSpPr>
            <a:spLocks noGrp="1"/>
          </p:cNvSpPr>
          <p:nvPr>
            <p:ph type="sldNum" sz="quarter" idx="12"/>
          </p:nvPr>
        </p:nvSpPr>
        <p:spPr/>
        <p:txBody>
          <a:bodyPr/>
          <a:lstStyle/>
          <a:p>
            <a:fld id="{9C0E2F81-601E-B447-A2CF-B5EA96351142}" type="slidenum">
              <a:rPr lang="ja-JP" altLang="en-US" smtClean="0"/>
              <a:pPr/>
              <a:t>17</a:t>
            </a:fld>
            <a:endParaRPr lang="ja-JP" alt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en-US" altLang="ja-JP" dirty="0" smtClean="0"/>
              <a:t>Prioritizing for T=0</a:t>
            </a:r>
            <a:endParaRPr lang="ja-JP" altLang="en-US" dirty="0"/>
          </a:p>
        </p:txBody>
      </p:sp>
      <p:sp>
        <p:nvSpPr>
          <p:cNvPr id="6" name="コンテンツ プレースホルダ 5"/>
          <p:cNvSpPr>
            <a:spLocks noGrp="1"/>
          </p:cNvSpPr>
          <p:nvPr>
            <p:ph idx="1"/>
          </p:nvPr>
        </p:nvSpPr>
        <p:spPr/>
        <p:txBody>
          <a:bodyPr>
            <a:normAutofit fontScale="92500" lnSpcReduction="10000"/>
          </a:bodyPr>
          <a:lstStyle/>
          <a:p>
            <a:r>
              <a:rPr lang="en-US" altLang="ja-JP" dirty="0" err="1" smtClean="0"/>
              <a:t>Emittance</a:t>
            </a:r>
            <a:endParaRPr lang="en-US" altLang="ja-JP" dirty="0" smtClean="0"/>
          </a:p>
          <a:p>
            <a:pPr lvl="1"/>
            <a:r>
              <a:rPr lang="en-US" altLang="ja-JP" dirty="0" smtClean="0"/>
              <a:t>The design </a:t>
            </a:r>
            <a:r>
              <a:rPr lang="en-US" altLang="ja-JP" dirty="0" err="1" smtClean="0"/>
              <a:t>emittance</a:t>
            </a:r>
            <a:r>
              <a:rPr lang="en-US" altLang="ja-JP" dirty="0" smtClean="0"/>
              <a:t> is targeted from the beginning (T=0). Main Ring magnets, beam pipes, injection system, etc. should be completed by then. The Injector and DR should satisfy the low </a:t>
            </a:r>
            <a:r>
              <a:rPr lang="en-US" altLang="ja-JP" dirty="0" err="1" smtClean="0"/>
              <a:t>emittance</a:t>
            </a:r>
            <a:r>
              <a:rPr lang="en-US" altLang="ja-JP" dirty="0" smtClean="0"/>
              <a:t> at T=0.</a:t>
            </a:r>
          </a:p>
          <a:p>
            <a:r>
              <a:rPr lang="en-US" altLang="ja-JP" dirty="0" smtClean="0">
                <a:latin typeface="Symbol" charset="2"/>
                <a:cs typeface="Symbol" charset="2"/>
              </a:rPr>
              <a:t>b</a:t>
            </a:r>
            <a:r>
              <a:rPr lang="en-US" altLang="ja-JP" dirty="0" smtClean="0"/>
              <a:t>y*</a:t>
            </a:r>
          </a:p>
          <a:p>
            <a:pPr lvl="1"/>
            <a:r>
              <a:rPr lang="en-US" altLang="ja-JP" dirty="0" smtClean="0"/>
              <a:t>Although we may start with detuned optics, </a:t>
            </a:r>
            <a:r>
              <a:rPr lang="en-US" altLang="ja-JP" dirty="0" smtClean="0">
                <a:latin typeface="Symbol" charset="2"/>
                <a:cs typeface="Symbol" charset="2"/>
              </a:rPr>
              <a:t>b</a:t>
            </a:r>
            <a:r>
              <a:rPr lang="en-US" altLang="ja-JP" dirty="0" smtClean="0"/>
              <a:t>y* should be squeezed in the commissioning phase in about half year. Necessary hardware to achieve design </a:t>
            </a:r>
            <a:r>
              <a:rPr lang="en-US" altLang="ja-JP" dirty="0" smtClean="0">
                <a:latin typeface="Symbol" charset="2"/>
                <a:cs typeface="Symbol" charset="2"/>
              </a:rPr>
              <a:t>b</a:t>
            </a:r>
            <a:r>
              <a:rPr lang="en-US" altLang="ja-JP" dirty="0" smtClean="0"/>
              <a:t>y* must be implemented by T=0. </a:t>
            </a:r>
          </a:p>
          <a:p>
            <a:r>
              <a:rPr lang="en-US" altLang="ja-JP" dirty="0" smtClean="0"/>
              <a:t>Beam current</a:t>
            </a:r>
          </a:p>
          <a:p>
            <a:pPr lvl="1"/>
            <a:r>
              <a:rPr lang="en-US" altLang="ja-JP" dirty="0" smtClean="0"/>
              <a:t>Considering budget profile and schedule, about half the design beam current is targeted in the first commissioning phase. </a:t>
            </a:r>
          </a:p>
          <a:p>
            <a:pPr lvl="1"/>
            <a:r>
              <a:rPr lang="en-US" altLang="ja-JP" dirty="0" smtClean="0"/>
              <a:t>Some components as well as infrastructure needed for the design beam current may be postponed after T=0. However, works that are difficult to do after the commissioning, such as rearrangement of cavities, reinforce cooling pipes in tunnel, will be completed by T=0.   </a:t>
            </a:r>
          </a:p>
          <a:p>
            <a:r>
              <a:rPr lang="en-US" altLang="ja-JP" dirty="0" smtClean="0"/>
              <a:t>Bunch charge at Injector</a:t>
            </a:r>
          </a:p>
          <a:p>
            <a:pPr lvl="1"/>
            <a:r>
              <a:rPr lang="en-US" altLang="ja-JP" dirty="0" smtClean="0"/>
              <a:t>Charge requirement for </a:t>
            </a:r>
            <a:r>
              <a:rPr lang="en-US" altLang="ja-JP" dirty="0" err="1" smtClean="0"/>
              <a:t>Linac</a:t>
            </a:r>
            <a:r>
              <a:rPr lang="en-US" altLang="ja-JP" dirty="0" smtClean="0"/>
              <a:t> and DR is set to match the beam current increase (roughly, 1 </a:t>
            </a:r>
            <a:r>
              <a:rPr lang="en-US" altLang="ja-JP" dirty="0" err="1" smtClean="0"/>
              <a:t>nC</a:t>
            </a:r>
            <a:r>
              <a:rPr lang="en-US" altLang="ja-JP" dirty="0" smtClean="0"/>
              <a:t> at T=0, 2 </a:t>
            </a:r>
            <a:r>
              <a:rPr lang="en-US" altLang="ja-JP" dirty="0" err="1" smtClean="0"/>
              <a:t>nC</a:t>
            </a:r>
            <a:r>
              <a:rPr lang="en-US" altLang="ja-JP" dirty="0" smtClean="0"/>
              <a:t> at +1year, 4nC at +2 years). This is to make a clear target for the RF </a:t>
            </a:r>
            <a:r>
              <a:rPr lang="en-US" altLang="ja-JP" dirty="0" err="1" smtClean="0"/>
              <a:t>e</a:t>
            </a:r>
            <a:r>
              <a:rPr lang="en-US" altLang="ja-JP" dirty="0" smtClean="0"/>
              <a:t>- gun and </a:t>
            </a:r>
            <a:r>
              <a:rPr lang="en-US" altLang="ja-JP" dirty="0" err="1" smtClean="0"/>
              <a:t>e</a:t>
            </a:r>
            <a:r>
              <a:rPr lang="en-US" altLang="ja-JP" dirty="0" smtClean="0"/>
              <a:t>+ source R&amp;D and the </a:t>
            </a:r>
            <a:r>
              <a:rPr lang="en-US" altLang="ja-JP" dirty="0" err="1" smtClean="0"/>
              <a:t>Linac</a:t>
            </a:r>
            <a:r>
              <a:rPr lang="en-US" altLang="ja-JP" dirty="0" smtClean="0"/>
              <a:t> and DR construction schedule.</a:t>
            </a:r>
          </a:p>
        </p:txBody>
      </p:sp>
      <p:sp>
        <p:nvSpPr>
          <p:cNvPr id="2" name="日付プレースホルダ 1"/>
          <p:cNvSpPr>
            <a:spLocks noGrp="1"/>
          </p:cNvSpPr>
          <p:nvPr>
            <p:ph type="dt" sz="half" idx="10"/>
          </p:nvPr>
        </p:nvSpPr>
        <p:spPr/>
        <p:txBody>
          <a:bodyPr/>
          <a:lstStyle/>
          <a:p>
            <a:r>
              <a:rPr lang="en-US" altLang="ja-JP" smtClean="0"/>
              <a:t>Overview of construction status</a:t>
            </a:r>
            <a:endParaRPr lang="ja-JP" altLang="en-US"/>
          </a:p>
        </p:txBody>
      </p:sp>
      <p:sp>
        <p:nvSpPr>
          <p:cNvPr id="3" name="フッター プレースホルダ 2"/>
          <p:cNvSpPr>
            <a:spLocks noGrp="1"/>
          </p:cNvSpPr>
          <p:nvPr>
            <p:ph type="ftr" sz="quarter" idx="11"/>
          </p:nvPr>
        </p:nvSpPr>
        <p:spPr/>
        <p:txBody>
          <a:bodyPr/>
          <a:lstStyle/>
          <a:p>
            <a:r>
              <a:rPr lang="en-US" altLang="ja-JP" smtClean="0"/>
              <a:t>K. Akai (KEK)</a:t>
            </a:r>
            <a:endParaRPr lang="ja-JP" altLang="en-US"/>
          </a:p>
        </p:txBody>
      </p:sp>
      <p:sp>
        <p:nvSpPr>
          <p:cNvPr id="4" name="スライド番号プレースホルダ 3"/>
          <p:cNvSpPr>
            <a:spLocks noGrp="1"/>
          </p:cNvSpPr>
          <p:nvPr>
            <p:ph type="sldNum" sz="quarter" idx="12"/>
          </p:nvPr>
        </p:nvSpPr>
        <p:spPr/>
        <p:txBody>
          <a:bodyPr/>
          <a:lstStyle/>
          <a:p>
            <a:fld id="{9C0E2F81-601E-B447-A2CF-B5EA96351142}" type="slidenum">
              <a:rPr lang="ja-JP" altLang="en-US" smtClean="0"/>
              <a:pPr/>
              <a:t>18</a:t>
            </a:fld>
            <a:endParaRPr lang="ja-JP" alt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Beam</a:t>
            </a:r>
            <a:r>
              <a:rPr lang="en-US" altLang="ja-JP" dirty="0" smtClean="0"/>
              <a:t> Energy</a:t>
            </a:r>
            <a:endParaRPr lang="ja-JP" altLang="en-US" dirty="0"/>
          </a:p>
        </p:txBody>
      </p:sp>
      <p:sp>
        <p:nvSpPr>
          <p:cNvPr id="3" name="コンテンツ プレースホルダ 2"/>
          <p:cNvSpPr>
            <a:spLocks noGrp="1"/>
          </p:cNvSpPr>
          <p:nvPr>
            <p:ph idx="1"/>
          </p:nvPr>
        </p:nvSpPr>
        <p:spPr/>
        <p:txBody>
          <a:bodyPr/>
          <a:lstStyle/>
          <a:p>
            <a:r>
              <a:rPr lang="en-US" altLang="ja-JP" dirty="0" smtClean="0"/>
              <a:t>Design </a:t>
            </a:r>
          </a:p>
          <a:p>
            <a:pPr lvl="1"/>
            <a:r>
              <a:rPr lang="en-US" altLang="ja-JP" dirty="0" smtClean="0"/>
              <a:t>Original design maximum energy is </a:t>
            </a:r>
            <a:r>
              <a:rPr lang="en-US" altLang="ja-JP" dirty="0" smtClean="0">
                <a:solidFill>
                  <a:schemeClr val="tx2"/>
                </a:solidFill>
              </a:rPr>
              <a:t>11.05GeV at </a:t>
            </a:r>
            <a:r>
              <a:rPr lang="en-US" altLang="ja-JP" dirty="0" smtClean="0">
                <a:solidFill>
                  <a:schemeClr val="tx2"/>
                </a:solidFill>
                <a:latin typeface="Symbol" charset="2"/>
                <a:cs typeface="Symbol" charset="2"/>
              </a:rPr>
              <a:t>U</a:t>
            </a:r>
            <a:r>
              <a:rPr lang="en-US" altLang="ja-JP" dirty="0" smtClean="0">
                <a:solidFill>
                  <a:schemeClr val="tx2"/>
                </a:solidFill>
              </a:rPr>
              <a:t>(6S)</a:t>
            </a:r>
            <a:r>
              <a:rPr lang="en-US" altLang="ja-JP" dirty="0" smtClean="0"/>
              <a:t>. </a:t>
            </a:r>
          </a:p>
          <a:p>
            <a:r>
              <a:rPr lang="en-US" altLang="ja-JP" dirty="0" smtClean="0"/>
              <a:t>Recent request for higher energy</a:t>
            </a:r>
          </a:p>
          <a:p>
            <a:pPr lvl="1"/>
            <a:r>
              <a:rPr lang="en-US" altLang="ja-JP" dirty="0" smtClean="0">
                <a:solidFill>
                  <a:schemeClr val="tx2"/>
                </a:solidFill>
              </a:rPr>
              <a:t>Requirement to investigate feasibility and issues for higher energy more than 11.5 </a:t>
            </a:r>
            <a:r>
              <a:rPr lang="en-US" altLang="ja-JP" dirty="0" err="1" smtClean="0">
                <a:solidFill>
                  <a:schemeClr val="tx2"/>
                </a:solidFill>
              </a:rPr>
              <a:t>GeV</a:t>
            </a:r>
            <a:r>
              <a:rPr lang="en-US" altLang="ja-JP" dirty="0" smtClean="0">
                <a:solidFill>
                  <a:schemeClr val="tx2"/>
                </a:solidFill>
              </a:rPr>
              <a:t> to around 12GeV was given by Belle II last autumn. </a:t>
            </a:r>
            <a:r>
              <a:rPr lang="en-US" altLang="ja-JP" dirty="0" smtClean="0"/>
              <a:t>The high energy running, if any, will be after several years running at </a:t>
            </a:r>
            <a:r>
              <a:rPr lang="en-US" altLang="ja-JP" dirty="0" smtClean="0">
                <a:latin typeface="Symbol" charset="2"/>
                <a:cs typeface="Symbol" charset="2"/>
              </a:rPr>
              <a:t>U</a:t>
            </a:r>
            <a:r>
              <a:rPr lang="en-US" altLang="ja-JP" dirty="0" smtClean="0"/>
              <a:t>(4S) ~ </a:t>
            </a:r>
            <a:r>
              <a:rPr lang="en-US" altLang="ja-JP" dirty="0" smtClean="0">
                <a:latin typeface="Symbol" charset="2"/>
                <a:cs typeface="Symbol" charset="2"/>
              </a:rPr>
              <a:t>U</a:t>
            </a:r>
            <a:r>
              <a:rPr lang="en-US" altLang="ja-JP" dirty="0" smtClean="0"/>
              <a:t>(6S).</a:t>
            </a:r>
          </a:p>
          <a:p>
            <a:r>
              <a:rPr lang="en-US" altLang="ja-JP" dirty="0" smtClean="0"/>
              <a:t>Investigation</a:t>
            </a:r>
          </a:p>
          <a:p>
            <a:pPr lvl="1"/>
            <a:r>
              <a:rPr lang="en-US" altLang="ja-JP" dirty="0" smtClean="0"/>
              <a:t>We investigated limitations from various components such as </a:t>
            </a:r>
            <a:r>
              <a:rPr lang="en-US" altLang="ja-JP" dirty="0" err="1" smtClean="0"/>
              <a:t>Linac</a:t>
            </a:r>
            <a:r>
              <a:rPr lang="en-US" altLang="ja-JP" dirty="0" smtClean="0"/>
              <a:t>, BT, QCS, Power supply for magnets, etc. Present attainable </a:t>
            </a:r>
            <a:r>
              <a:rPr lang="en-US" altLang="ja-JP" dirty="0" err="1" smtClean="0"/>
              <a:t>E</a:t>
            </a:r>
            <a:r>
              <a:rPr lang="en-US" altLang="ja-JP" baseline="-25000" dirty="0" err="1" smtClean="0"/>
              <a:t>cm</a:t>
            </a:r>
            <a:r>
              <a:rPr lang="en-US" altLang="ja-JP" dirty="0" smtClean="0"/>
              <a:t> is 11.24GeV, limited by </a:t>
            </a:r>
            <a:r>
              <a:rPr lang="en-US" altLang="ja-JP" dirty="0" err="1" smtClean="0"/>
              <a:t>e</a:t>
            </a:r>
            <a:r>
              <a:rPr lang="en-US" altLang="ja-JP" dirty="0" smtClean="0"/>
              <a:t>- </a:t>
            </a:r>
            <a:r>
              <a:rPr lang="en-US" altLang="ja-JP" dirty="0" err="1" smtClean="0"/>
              <a:t>Linac</a:t>
            </a:r>
            <a:r>
              <a:rPr lang="en-US" altLang="ja-JP" dirty="0" smtClean="0"/>
              <a:t> and </a:t>
            </a:r>
            <a:r>
              <a:rPr lang="en-US" altLang="ja-JP" dirty="0" err="1" smtClean="0"/>
              <a:t>e</a:t>
            </a:r>
            <a:r>
              <a:rPr lang="en-US" altLang="ja-JP" dirty="0" smtClean="0"/>
              <a:t>+ BT magnets. </a:t>
            </a:r>
          </a:p>
          <a:p>
            <a:pPr lvl="1"/>
            <a:r>
              <a:rPr lang="en-US" altLang="ja-JP" dirty="0" smtClean="0"/>
              <a:t>In order to inject the electron beam to HER at the required energy for 12 </a:t>
            </a:r>
            <a:r>
              <a:rPr lang="en-US" altLang="ja-JP" dirty="0" err="1" smtClean="0"/>
              <a:t>GeV</a:t>
            </a:r>
            <a:r>
              <a:rPr lang="en-US" altLang="ja-JP" dirty="0" smtClean="0"/>
              <a:t> operation, there must be huge reinforcement of </a:t>
            </a:r>
            <a:r>
              <a:rPr lang="en-US" altLang="ja-JP" dirty="0" err="1" smtClean="0"/>
              <a:t>Linac</a:t>
            </a:r>
            <a:r>
              <a:rPr lang="en-US" altLang="ja-JP" dirty="0" smtClean="0"/>
              <a:t> (replacement of S-band with C-band, 7.571 -&gt; 8.6 </a:t>
            </a:r>
            <a:r>
              <a:rPr lang="en-US" altLang="ja-JP" dirty="0" err="1" smtClean="0"/>
              <a:t>GeV</a:t>
            </a:r>
            <a:r>
              <a:rPr lang="en-US" altLang="ja-JP" dirty="0" smtClean="0"/>
              <a:t>; current estimation of cost is about 24 Oku-Yen).</a:t>
            </a:r>
          </a:p>
          <a:p>
            <a:pPr lvl="1"/>
            <a:r>
              <a:rPr lang="en-US" altLang="ja-JP" dirty="0" smtClean="0"/>
              <a:t>From the viewpoint of the cost and labor, energy ramp-up of HER is supposed to be more realistic, so we will study its possibility. </a:t>
            </a:r>
          </a:p>
          <a:p>
            <a:pPr lvl="1"/>
            <a:r>
              <a:rPr lang="en-US" altLang="ja-JP" dirty="0" smtClean="0"/>
              <a:t>Development of C-band units for </a:t>
            </a:r>
            <a:r>
              <a:rPr lang="en-US" altLang="ja-JP" dirty="0" err="1" smtClean="0"/>
              <a:t>Linac</a:t>
            </a:r>
            <a:r>
              <a:rPr lang="en-US" altLang="ja-JP" dirty="0" smtClean="0"/>
              <a:t> will also be promoted. </a:t>
            </a:r>
          </a:p>
          <a:p>
            <a:pPr lvl="1"/>
            <a:endParaRPr lang="en-US" altLang="ja-JP" dirty="0" smtClean="0"/>
          </a:p>
          <a:p>
            <a:pPr lvl="1"/>
            <a:endParaRPr lang="ja-JP" altLang="en-US" dirty="0"/>
          </a:p>
        </p:txBody>
      </p:sp>
      <p:sp>
        <p:nvSpPr>
          <p:cNvPr id="4" name="日付プレースホルダ 3"/>
          <p:cNvSpPr>
            <a:spLocks noGrp="1"/>
          </p:cNvSpPr>
          <p:nvPr>
            <p:ph type="dt" sz="half" idx="10"/>
          </p:nvPr>
        </p:nvSpPr>
        <p:spPr/>
        <p:txBody>
          <a:bodyPr/>
          <a:lstStyle/>
          <a:p>
            <a:r>
              <a:rPr lang="en-US" altLang="ja-JP" smtClean="0"/>
              <a:t>Overview of construction status</a:t>
            </a:r>
            <a:endParaRPr lang="ja-JP" altLang="en-US"/>
          </a:p>
        </p:txBody>
      </p:sp>
      <p:sp>
        <p:nvSpPr>
          <p:cNvPr id="5" name="フッター プレースホルダ 4"/>
          <p:cNvSpPr>
            <a:spLocks noGrp="1"/>
          </p:cNvSpPr>
          <p:nvPr>
            <p:ph type="ftr" sz="quarter" idx="11"/>
          </p:nvPr>
        </p:nvSpPr>
        <p:spPr/>
        <p:txBody>
          <a:bodyPr/>
          <a:lstStyle/>
          <a:p>
            <a:r>
              <a:rPr lang="en-US" altLang="ja-JP" smtClean="0"/>
              <a:t>K. Akai (KEK)</a:t>
            </a:r>
            <a:endParaRPr lang="ja-JP" altLang="en-US"/>
          </a:p>
        </p:txBody>
      </p:sp>
      <p:sp>
        <p:nvSpPr>
          <p:cNvPr id="6" name="スライド番号プレースホルダ 5"/>
          <p:cNvSpPr>
            <a:spLocks noGrp="1"/>
          </p:cNvSpPr>
          <p:nvPr>
            <p:ph type="sldNum" sz="quarter" idx="12"/>
          </p:nvPr>
        </p:nvSpPr>
        <p:spPr/>
        <p:txBody>
          <a:bodyPr/>
          <a:lstStyle/>
          <a:p>
            <a:fld id="{9C0E2F81-601E-B447-A2CF-B5EA96351142}" type="slidenum">
              <a:rPr lang="ja-JP" altLang="en-US" smtClean="0"/>
              <a:pPr/>
              <a:t>19</a:t>
            </a:fld>
            <a:endParaRPr lang="ja-JP" alt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タイトル 11"/>
          <p:cNvSpPr>
            <a:spLocks noGrp="1"/>
          </p:cNvSpPr>
          <p:nvPr>
            <p:ph type="ctrTitle"/>
          </p:nvPr>
        </p:nvSpPr>
        <p:spPr/>
        <p:txBody>
          <a:bodyPr>
            <a:normAutofit/>
          </a:bodyPr>
          <a:lstStyle/>
          <a:p>
            <a:r>
              <a:rPr lang="en-US" altLang="ja-JP" sz="4000" dirty="0" smtClean="0"/>
              <a:t>Recovery of KEKB</a:t>
            </a:r>
            <a:r>
              <a:rPr lang="en-US" altLang="ja-JP" sz="4000" dirty="0" smtClean="0"/>
              <a:t> Rings </a:t>
            </a:r>
            <a:r>
              <a:rPr lang="en-US" altLang="ja-JP" sz="4000" dirty="0" smtClean="0"/>
              <a:t>from the Earthquake</a:t>
            </a:r>
            <a:endParaRPr lang="ja-JP" altLang="en-US" sz="4000" dirty="0"/>
          </a:p>
        </p:txBody>
      </p:sp>
      <p:sp>
        <p:nvSpPr>
          <p:cNvPr id="3" name="日付プレースホルダ 2"/>
          <p:cNvSpPr>
            <a:spLocks noGrp="1"/>
          </p:cNvSpPr>
          <p:nvPr>
            <p:ph type="dt" sz="half" idx="10"/>
          </p:nvPr>
        </p:nvSpPr>
        <p:spPr/>
        <p:txBody>
          <a:bodyPr/>
          <a:lstStyle/>
          <a:p>
            <a:r>
              <a:rPr lang="en-US" altLang="ja-JP" smtClean="0"/>
              <a:t>Overview of construction status</a:t>
            </a:r>
            <a:endParaRPr lang="ja-JP" altLang="en-US"/>
          </a:p>
        </p:txBody>
      </p:sp>
      <p:sp>
        <p:nvSpPr>
          <p:cNvPr id="4" name="フッター プレースホルダ 3"/>
          <p:cNvSpPr>
            <a:spLocks noGrp="1"/>
          </p:cNvSpPr>
          <p:nvPr>
            <p:ph type="ftr" sz="quarter" idx="11"/>
          </p:nvPr>
        </p:nvSpPr>
        <p:spPr/>
        <p:txBody>
          <a:bodyPr/>
          <a:lstStyle/>
          <a:p>
            <a:r>
              <a:rPr lang="en-US" altLang="ja-JP" smtClean="0"/>
              <a:t>K. Akai (KEK)</a:t>
            </a:r>
            <a:endParaRPr lang="ja-JP" altLang="en-US"/>
          </a:p>
        </p:txBody>
      </p:sp>
      <p:sp>
        <p:nvSpPr>
          <p:cNvPr id="5" name="スライド番号プレースホルダ 4"/>
          <p:cNvSpPr>
            <a:spLocks noGrp="1"/>
          </p:cNvSpPr>
          <p:nvPr>
            <p:ph type="sldNum" sz="quarter" idx="12"/>
          </p:nvPr>
        </p:nvSpPr>
        <p:spPr/>
        <p:txBody>
          <a:bodyPr/>
          <a:lstStyle/>
          <a:p>
            <a:fld id="{9C0E2F81-601E-B447-A2CF-B5EA96351142}" type="slidenum">
              <a:rPr lang="ja-JP" altLang="en-US" smtClean="0"/>
              <a:pPr/>
              <a:t>2</a:t>
            </a:fld>
            <a:endParaRPr lang="ja-JP" alt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normAutofit/>
          </a:bodyPr>
          <a:lstStyle/>
          <a:p>
            <a:r>
              <a:rPr lang="en-US" altLang="ja-JP" sz="2000" dirty="0" smtClean="0"/>
              <a:t>Request from Belle II regarding high energy running of </a:t>
            </a:r>
            <a:r>
              <a:rPr lang="en-US" altLang="ja-JP" sz="2000" dirty="0" err="1" smtClean="0"/>
              <a:t>SuperKEKB</a:t>
            </a:r>
            <a:endParaRPr lang="ja-JP" altLang="en-US" sz="2000" dirty="0"/>
          </a:p>
        </p:txBody>
      </p:sp>
      <p:sp>
        <p:nvSpPr>
          <p:cNvPr id="6" name="コンテンツ プレースホルダ 5"/>
          <p:cNvSpPr>
            <a:spLocks noGrp="1"/>
          </p:cNvSpPr>
          <p:nvPr>
            <p:ph idx="1"/>
          </p:nvPr>
        </p:nvSpPr>
        <p:spPr>
          <a:xfrm>
            <a:off x="324239" y="1048356"/>
            <a:ext cx="8574330" cy="5304595"/>
          </a:xfrm>
        </p:spPr>
        <p:txBody>
          <a:bodyPr>
            <a:normAutofit fontScale="55000" lnSpcReduction="20000"/>
          </a:bodyPr>
          <a:lstStyle/>
          <a:p>
            <a:pPr>
              <a:buNone/>
            </a:pPr>
            <a:r>
              <a:rPr lang="en-US" altLang="ja-JP" dirty="0" smtClean="0">
                <a:solidFill>
                  <a:schemeClr val="tx1"/>
                </a:solidFill>
              </a:rPr>
              <a:t>November 8, 2011</a:t>
            </a:r>
          </a:p>
          <a:p>
            <a:pPr>
              <a:buNone/>
            </a:pPr>
            <a:endParaRPr lang="en-US" altLang="ja-JP" dirty="0" smtClean="0">
              <a:solidFill>
                <a:schemeClr val="tx1"/>
              </a:solidFill>
            </a:endParaRPr>
          </a:p>
          <a:p>
            <a:pPr>
              <a:buNone/>
            </a:pPr>
            <a:r>
              <a:rPr lang="en-US" altLang="ja-JP" dirty="0" smtClean="0">
                <a:solidFill>
                  <a:schemeClr val="tx1"/>
                </a:solidFill>
              </a:rPr>
              <a:t>Dear Akai san, </a:t>
            </a:r>
            <a:r>
              <a:rPr lang="en-US" altLang="ja-JP" dirty="0" err="1" smtClean="0">
                <a:solidFill>
                  <a:schemeClr val="tx1"/>
                </a:solidFill>
              </a:rPr>
              <a:t>Enomoto</a:t>
            </a:r>
            <a:r>
              <a:rPr lang="en-US" altLang="ja-JP" dirty="0" smtClean="0">
                <a:solidFill>
                  <a:schemeClr val="tx1"/>
                </a:solidFill>
              </a:rPr>
              <a:t> san and </a:t>
            </a:r>
            <a:r>
              <a:rPr lang="en-US" altLang="ja-JP" dirty="0" err="1" smtClean="0">
                <a:solidFill>
                  <a:schemeClr val="tx1"/>
                </a:solidFill>
              </a:rPr>
              <a:t>Koiso</a:t>
            </a:r>
            <a:r>
              <a:rPr lang="en-US" altLang="ja-JP" dirty="0" smtClean="0">
                <a:solidFill>
                  <a:schemeClr val="tx1"/>
                </a:solidFill>
              </a:rPr>
              <a:t> san,</a:t>
            </a:r>
          </a:p>
          <a:p>
            <a:pPr>
              <a:buNone/>
            </a:pPr>
            <a:r>
              <a:rPr lang="en-US" altLang="ja-JP" dirty="0" smtClean="0">
                <a:solidFill>
                  <a:schemeClr val="tx1"/>
                </a:solidFill>
              </a:rPr>
              <a:t>( cc to </a:t>
            </a:r>
            <a:r>
              <a:rPr lang="en-US" altLang="ja-JP" dirty="0" err="1" smtClean="0">
                <a:solidFill>
                  <a:schemeClr val="tx1"/>
                </a:solidFill>
              </a:rPr>
              <a:t>Oide</a:t>
            </a:r>
            <a:r>
              <a:rPr lang="en-US" altLang="ja-JP" dirty="0" smtClean="0">
                <a:solidFill>
                  <a:schemeClr val="tx1"/>
                </a:solidFill>
              </a:rPr>
              <a:t> san )</a:t>
            </a:r>
          </a:p>
          <a:p>
            <a:pPr>
              <a:buNone/>
            </a:pPr>
            <a:endParaRPr lang="en-US" altLang="ja-JP" dirty="0" smtClean="0">
              <a:solidFill>
                <a:schemeClr val="tx1"/>
              </a:solidFill>
            </a:endParaRPr>
          </a:p>
          <a:p>
            <a:pPr>
              <a:buNone/>
            </a:pPr>
            <a:r>
              <a:rPr lang="en-US" altLang="ja-JP" dirty="0" smtClean="0">
                <a:solidFill>
                  <a:schemeClr val="tx1"/>
                </a:solidFill>
              </a:rPr>
              <a:t>On behalf of the Belle II collaboration, we would like to ask you and the KEKB accelerator team to investigate the maximum possible obtainable center of mass energy of Super KEKB and the issues associated with achieving it.</a:t>
            </a:r>
          </a:p>
          <a:p>
            <a:pPr>
              <a:buNone/>
            </a:pPr>
            <a:r>
              <a:rPr lang="en-US" altLang="ja-JP" dirty="0" smtClean="0">
                <a:solidFill>
                  <a:schemeClr val="tx1"/>
                </a:solidFill>
              </a:rPr>
              <a:t>A reason for this request is a recent discovery by Belle of the two charged </a:t>
            </a:r>
            <a:r>
              <a:rPr lang="en-US" altLang="ja-JP" dirty="0" err="1" smtClean="0">
                <a:solidFill>
                  <a:schemeClr val="tx1"/>
                </a:solidFill>
              </a:rPr>
              <a:t>bottomonium</a:t>
            </a:r>
            <a:r>
              <a:rPr lang="en-US" altLang="ja-JP" dirty="0" smtClean="0">
                <a:solidFill>
                  <a:schemeClr val="tx1"/>
                </a:solidFill>
              </a:rPr>
              <a:t> resonances in the Upsilon (5S) decays. This remarkable result likely means that we now enter a new era of heavy </a:t>
            </a:r>
            <a:r>
              <a:rPr lang="en-US" altLang="ja-JP" dirty="0" err="1" smtClean="0">
                <a:solidFill>
                  <a:schemeClr val="tx1"/>
                </a:solidFill>
              </a:rPr>
              <a:t>quarkonium</a:t>
            </a:r>
            <a:r>
              <a:rPr lang="en-US" altLang="ja-JP" dirty="0" smtClean="0">
                <a:solidFill>
                  <a:schemeClr val="tx1"/>
                </a:solidFill>
              </a:rPr>
              <a:t> physics for which Super KEKB can provide unique opportunities. In particular, based on Heavy Quark Effective Theory, we expect the existence of exotic </a:t>
            </a:r>
            <a:r>
              <a:rPr lang="en-US" altLang="ja-JP" dirty="0" err="1" smtClean="0">
                <a:solidFill>
                  <a:schemeClr val="tx1"/>
                </a:solidFill>
              </a:rPr>
              <a:t>bottomoinum</a:t>
            </a:r>
            <a:r>
              <a:rPr lang="en-US" altLang="ja-JP" dirty="0" smtClean="0">
                <a:solidFill>
                  <a:schemeClr val="tx1"/>
                </a:solidFill>
              </a:rPr>
              <a:t> states near and above the thresholds of B*B*bar, Upsilon (5S).</a:t>
            </a:r>
          </a:p>
          <a:p>
            <a:pPr>
              <a:buNone/>
            </a:pPr>
            <a:r>
              <a:rPr lang="en-US" altLang="ja-JP" dirty="0" smtClean="0">
                <a:solidFill>
                  <a:schemeClr val="tx1"/>
                </a:solidFill>
              </a:rPr>
              <a:t>These states, however, cannot be produced in a single-</a:t>
            </a:r>
            <a:r>
              <a:rPr lang="en-US" altLang="ja-JP" dirty="0" err="1" smtClean="0">
                <a:solidFill>
                  <a:schemeClr val="tx1"/>
                </a:solidFill>
              </a:rPr>
              <a:t>pion</a:t>
            </a:r>
            <a:r>
              <a:rPr lang="en-US" altLang="ja-JP" dirty="0" smtClean="0">
                <a:solidFill>
                  <a:schemeClr val="tx1"/>
                </a:solidFill>
              </a:rPr>
              <a:t> transition from Upsilon (5S) due to G-parity conservation rule. The only possible way to produce them can be by the emission of a rho meson from highly excited Upsilon states, and therefore, the total CMS energy of about 12 </a:t>
            </a:r>
            <a:r>
              <a:rPr lang="en-US" altLang="ja-JP" dirty="0" err="1" smtClean="0">
                <a:solidFill>
                  <a:schemeClr val="tx1"/>
                </a:solidFill>
              </a:rPr>
              <a:t>GeV</a:t>
            </a:r>
            <a:r>
              <a:rPr lang="en-US" altLang="ja-JP" dirty="0" smtClean="0">
                <a:solidFill>
                  <a:schemeClr val="tx1"/>
                </a:solidFill>
              </a:rPr>
              <a:t> is necessary. We expect meaningful physics results with running at this high energy even in case of significant luminosity degradation.</a:t>
            </a:r>
          </a:p>
          <a:p>
            <a:pPr>
              <a:buNone/>
            </a:pPr>
            <a:r>
              <a:rPr lang="en-US" altLang="ja-JP" dirty="0" smtClean="0">
                <a:solidFill>
                  <a:schemeClr val="tx1"/>
                </a:solidFill>
              </a:rPr>
              <a:t>Hence, </a:t>
            </a:r>
            <a:r>
              <a:rPr lang="en-US" altLang="ja-JP" dirty="0" smtClean="0"/>
              <a:t>we request Super KEKB group kindly provide us with the information regarding its feasibility and the issues associated with high energy running. </a:t>
            </a:r>
            <a:r>
              <a:rPr lang="en-US" altLang="ja-JP" dirty="0" smtClean="0">
                <a:solidFill>
                  <a:schemeClr val="tx1"/>
                </a:solidFill>
              </a:rPr>
              <a:t>It is our strong wish to understand the limiting factors of high energy running and to work with you to solve the potential problems if possible.</a:t>
            </a:r>
          </a:p>
          <a:p>
            <a:pPr>
              <a:buNone/>
            </a:pPr>
            <a:r>
              <a:rPr lang="en-US" altLang="ja-JP" dirty="0" smtClean="0">
                <a:solidFill>
                  <a:schemeClr val="tx1"/>
                </a:solidFill>
              </a:rPr>
              <a:t>We thank you very much in advance and look forward to hearing from you.</a:t>
            </a:r>
          </a:p>
          <a:p>
            <a:pPr>
              <a:buNone/>
            </a:pPr>
            <a:endParaRPr lang="en-US" altLang="ja-JP" dirty="0" smtClean="0">
              <a:solidFill>
                <a:schemeClr val="tx1"/>
              </a:solidFill>
            </a:endParaRPr>
          </a:p>
          <a:p>
            <a:pPr>
              <a:buNone/>
            </a:pPr>
            <a:r>
              <a:rPr lang="en-US" altLang="ja-JP" dirty="0" smtClean="0">
                <a:solidFill>
                  <a:schemeClr val="tx1"/>
                </a:solidFill>
              </a:rPr>
              <a:t>Peter </a:t>
            </a:r>
            <a:r>
              <a:rPr lang="en-US" altLang="ja-JP" dirty="0" err="1" smtClean="0">
                <a:solidFill>
                  <a:schemeClr val="tx1"/>
                </a:solidFill>
              </a:rPr>
              <a:t>Krizan</a:t>
            </a:r>
            <a:endParaRPr lang="en-US" altLang="ja-JP" dirty="0" smtClean="0">
              <a:solidFill>
                <a:schemeClr val="tx1"/>
              </a:solidFill>
            </a:endParaRPr>
          </a:p>
          <a:p>
            <a:pPr>
              <a:buNone/>
            </a:pPr>
            <a:r>
              <a:rPr lang="en-US" altLang="ja-JP" dirty="0" smtClean="0">
                <a:solidFill>
                  <a:schemeClr val="tx1"/>
                </a:solidFill>
              </a:rPr>
              <a:t>Spokesperson, the Belle II collaboration</a:t>
            </a:r>
          </a:p>
          <a:p>
            <a:pPr>
              <a:buNone/>
            </a:pPr>
            <a:r>
              <a:rPr lang="en-US" altLang="ja-JP" dirty="0" smtClean="0">
                <a:solidFill>
                  <a:schemeClr val="tx1"/>
                </a:solidFill>
              </a:rPr>
              <a:t>Hiroaki </a:t>
            </a:r>
            <a:r>
              <a:rPr lang="en-US" altLang="ja-JP" dirty="0" err="1" smtClean="0">
                <a:solidFill>
                  <a:schemeClr val="tx1"/>
                </a:solidFill>
              </a:rPr>
              <a:t>Aihara</a:t>
            </a:r>
            <a:endParaRPr lang="en-US" altLang="ja-JP" dirty="0" smtClean="0">
              <a:solidFill>
                <a:schemeClr val="tx1"/>
              </a:solidFill>
            </a:endParaRPr>
          </a:p>
          <a:p>
            <a:pPr>
              <a:buNone/>
            </a:pPr>
            <a:r>
              <a:rPr lang="en-US" altLang="ja-JP" dirty="0" smtClean="0">
                <a:solidFill>
                  <a:schemeClr val="tx1"/>
                </a:solidFill>
              </a:rPr>
              <a:t>Chair of the Executive Board, the Belle II collaboration</a:t>
            </a:r>
            <a:endParaRPr lang="ja-JP" altLang="en-US" dirty="0">
              <a:solidFill>
                <a:schemeClr val="tx1"/>
              </a:solidFill>
            </a:endParaRPr>
          </a:p>
        </p:txBody>
      </p:sp>
      <p:sp>
        <p:nvSpPr>
          <p:cNvPr id="2" name="日付プレースホルダ 1"/>
          <p:cNvSpPr>
            <a:spLocks noGrp="1"/>
          </p:cNvSpPr>
          <p:nvPr>
            <p:ph type="dt" sz="half" idx="10"/>
          </p:nvPr>
        </p:nvSpPr>
        <p:spPr/>
        <p:txBody>
          <a:bodyPr/>
          <a:lstStyle/>
          <a:p>
            <a:r>
              <a:rPr lang="en-US" altLang="ja-JP" smtClean="0"/>
              <a:t>Overview of construction status</a:t>
            </a:r>
            <a:endParaRPr lang="ja-JP" altLang="en-US"/>
          </a:p>
        </p:txBody>
      </p:sp>
      <p:sp>
        <p:nvSpPr>
          <p:cNvPr id="3" name="フッター プレースホルダ 2"/>
          <p:cNvSpPr>
            <a:spLocks noGrp="1"/>
          </p:cNvSpPr>
          <p:nvPr>
            <p:ph type="ftr" sz="quarter" idx="11"/>
          </p:nvPr>
        </p:nvSpPr>
        <p:spPr/>
        <p:txBody>
          <a:bodyPr/>
          <a:lstStyle/>
          <a:p>
            <a:r>
              <a:rPr lang="en-US" altLang="ja-JP" smtClean="0"/>
              <a:t>K. Akai (KEK)</a:t>
            </a:r>
            <a:endParaRPr lang="ja-JP" altLang="en-US"/>
          </a:p>
        </p:txBody>
      </p:sp>
      <p:sp>
        <p:nvSpPr>
          <p:cNvPr id="4" name="スライド番号プレースホルダ 3"/>
          <p:cNvSpPr>
            <a:spLocks noGrp="1"/>
          </p:cNvSpPr>
          <p:nvPr>
            <p:ph type="sldNum" sz="quarter" idx="12"/>
          </p:nvPr>
        </p:nvSpPr>
        <p:spPr/>
        <p:txBody>
          <a:bodyPr/>
          <a:lstStyle/>
          <a:p>
            <a:fld id="{9C0E2F81-601E-B447-A2CF-B5EA96351142}" type="slidenum">
              <a:rPr lang="ja-JP" altLang="en-US" smtClean="0"/>
              <a:pPr/>
              <a:t>20</a:t>
            </a:fld>
            <a:endParaRPr lang="ja-JP" alt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日付プレースホルダ 3"/>
          <p:cNvSpPr>
            <a:spLocks noGrp="1"/>
          </p:cNvSpPr>
          <p:nvPr>
            <p:ph type="dt" sz="half" idx="10"/>
          </p:nvPr>
        </p:nvSpPr>
        <p:spPr/>
        <p:txBody>
          <a:bodyPr/>
          <a:lstStyle/>
          <a:p>
            <a:r>
              <a:rPr lang="en-US" altLang="ja-JP" smtClean="0"/>
              <a:t>Overview of construction status</a:t>
            </a:r>
            <a:endParaRPr lang="ja-JP" altLang="en-US"/>
          </a:p>
        </p:txBody>
      </p:sp>
      <p:sp>
        <p:nvSpPr>
          <p:cNvPr id="5" name="フッター プレースホルダ 4"/>
          <p:cNvSpPr>
            <a:spLocks noGrp="1"/>
          </p:cNvSpPr>
          <p:nvPr>
            <p:ph type="ftr" sz="quarter" idx="11"/>
          </p:nvPr>
        </p:nvSpPr>
        <p:spPr/>
        <p:txBody>
          <a:bodyPr/>
          <a:lstStyle/>
          <a:p>
            <a:r>
              <a:rPr lang="en-US" altLang="ja-JP" smtClean="0"/>
              <a:t>K. Akai (KEK)</a:t>
            </a:r>
            <a:endParaRPr lang="ja-JP" altLang="en-US"/>
          </a:p>
        </p:txBody>
      </p:sp>
      <p:sp>
        <p:nvSpPr>
          <p:cNvPr id="6" name="スライド番号プレースホルダ 5"/>
          <p:cNvSpPr>
            <a:spLocks noGrp="1"/>
          </p:cNvSpPr>
          <p:nvPr>
            <p:ph type="sldNum" sz="quarter" idx="12"/>
          </p:nvPr>
        </p:nvSpPr>
        <p:spPr/>
        <p:txBody>
          <a:bodyPr/>
          <a:lstStyle/>
          <a:p>
            <a:fld id="{9C0E2F81-601E-B447-A2CF-B5EA96351142}" type="slidenum">
              <a:rPr lang="ja-JP" altLang="en-US" smtClean="0"/>
              <a:pPr/>
              <a:t>21</a:t>
            </a:fld>
            <a:endParaRPr lang="ja-JP" altLang="en-US"/>
          </a:p>
        </p:txBody>
      </p:sp>
      <p:pic>
        <p:nvPicPr>
          <p:cNvPr id="7" name="図 6"/>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183233" y="1706295"/>
            <a:ext cx="5988304" cy="4153408"/>
          </a:xfrm>
          <a:prstGeom prst="rect">
            <a:avLst/>
          </a:prstGeom>
          <a:ln>
            <a:noFill/>
          </a:ln>
        </p:spPr>
      </p:pic>
      <p:sp>
        <p:nvSpPr>
          <p:cNvPr id="8" name="テキスト ボックス 7"/>
          <p:cNvSpPr txBox="1"/>
          <p:nvPr/>
        </p:nvSpPr>
        <p:spPr>
          <a:xfrm>
            <a:off x="5520246" y="3334254"/>
            <a:ext cx="318229" cy="369332"/>
          </a:xfrm>
          <a:prstGeom prst="rect">
            <a:avLst/>
          </a:prstGeom>
          <a:noFill/>
        </p:spPr>
        <p:txBody>
          <a:bodyPr wrap="none" rtlCol="0">
            <a:spAutoFit/>
          </a:bodyPr>
          <a:lstStyle/>
          <a:p>
            <a:r>
              <a:rPr kumimoji="1" lang="en-US" altLang="ja-JP" dirty="0" smtClean="0"/>
              <a:t>A</a:t>
            </a:r>
            <a:endParaRPr kumimoji="1" lang="ja-JP" altLang="en-US" dirty="0"/>
          </a:p>
        </p:txBody>
      </p:sp>
      <p:sp>
        <p:nvSpPr>
          <p:cNvPr id="9" name="テキスト ボックス 8"/>
          <p:cNvSpPr txBox="1"/>
          <p:nvPr/>
        </p:nvSpPr>
        <p:spPr>
          <a:xfrm>
            <a:off x="5994392" y="3825334"/>
            <a:ext cx="312906" cy="369332"/>
          </a:xfrm>
          <a:prstGeom prst="rect">
            <a:avLst/>
          </a:prstGeom>
          <a:noFill/>
        </p:spPr>
        <p:txBody>
          <a:bodyPr wrap="none" rtlCol="0">
            <a:spAutoFit/>
          </a:bodyPr>
          <a:lstStyle/>
          <a:p>
            <a:r>
              <a:rPr lang="en-US" altLang="ja-JP" dirty="0" smtClean="0"/>
              <a:t>B</a:t>
            </a:r>
            <a:endParaRPr kumimoji="1" lang="ja-JP" altLang="en-US" dirty="0"/>
          </a:p>
        </p:txBody>
      </p:sp>
      <p:sp>
        <p:nvSpPr>
          <p:cNvPr id="10" name="テキスト ボックス 9"/>
          <p:cNvSpPr txBox="1"/>
          <p:nvPr/>
        </p:nvSpPr>
        <p:spPr>
          <a:xfrm>
            <a:off x="6604010" y="4418018"/>
            <a:ext cx="326682" cy="369332"/>
          </a:xfrm>
          <a:prstGeom prst="rect">
            <a:avLst/>
          </a:prstGeom>
          <a:noFill/>
        </p:spPr>
        <p:txBody>
          <a:bodyPr wrap="none" rtlCol="0">
            <a:spAutoFit/>
          </a:bodyPr>
          <a:lstStyle/>
          <a:p>
            <a:r>
              <a:rPr lang="en-US" altLang="ja-JP" dirty="0" smtClean="0"/>
              <a:t>D</a:t>
            </a:r>
            <a:endParaRPr kumimoji="1" lang="ja-JP" altLang="en-US" dirty="0"/>
          </a:p>
        </p:txBody>
      </p:sp>
      <p:sp>
        <p:nvSpPr>
          <p:cNvPr id="11" name="テキスト ボックス 10"/>
          <p:cNvSpPr txBox="1"/>
          <p:nvPr/>
        </p:nvSpPr>
        <p:spPr>
          <a:xfrm>
            <a:off x="6231468" y="4053943"/>
            <a:ext cx="312906" cy="369332"/>
          </a:xfrm>
          <a:prstGeom prst="rect">
            <a:avLst/>
          </a:prstGeom>
          <a:noFill/>
        </p:spPr>
        <p:txBody>
          <a:bodyPr wrap="none" rtlCol="0">
            <a:spAutoFit/>
          </a:bodyPr>
          <a:lstStyle/>
          <a:p>
            <a:r>
              <a:rPr lang="en-US" altLang="ja-JP" dirty="0" smtClean="0"/>
              <a:t>C</a:t>
            </a:r>
            <a:endParaRPr kumimoji="1" lang="ja-JP" altLang="en-US" dirty="0"/>
          </a:p>
        </p:txBody>
      </p:sp>
      <p:sp>
        <p:nvSpPr>
          <p:cNvPr id="12" name="テキスト ボックス 11"/>
          <p:cNvSpPr txBox="1"/>
          <p:nvPr/>
        </p:nvSpPr>
        <p:spPr>
          <a:xfrm>
            <a:off x="1739157" y="4093062"/>
            <a:ext cx="297377" cy="369332"/>
          </a:xfrm>
          <a:prstGeom prst="rect">
            <a:avLst/>
          </a:prstGeom>
          <a:noFill/>
        </p:spPr>
        <p:txBody>
          <a:bodyPr wrap="none" rtlCol="0">
            <a:spAutoFit/>
          </a:bodyPr>
          <a:lstStyle/>
          <a:p>
            <a:r>
              <a:rPr lang="en-US" altLang="ja-JP" dirty="0" smtClean="0"/>
              <a:t>E</a:t>
            </a:r>
            <a:endParaRPr kumimoji="1" lang="ja-JP" altLang="en-US" dirty="0"/>
          </a:p>
        </p:txBody>
      </p:sp>
      <p:sp>
        <p:nvSpPr>
          <p:cNvPr id="13" name="テキスト ボックス 12"/>
          <p:cNvSpPr txBox="1"/>
          <p:nvPr/>
        </p:nvSpPr>
        <p:spPr>
          <a:xfrm>
            <a:off x="5074714" y="3007537"/>
            <a:ext cx="864339" cy="369332"/>
          </a:xfrm>
          <a:prstGeom prst="rect">
            <a:avLst/>
          </a:prstGeom>
          <a:noFill/>
        </p:spPr>
        <p:txBody>
          <a:bodyPr wrap="none" rtlCol="0">
            <a:spAutoFit/>
          </a:bodyPr>
          <a:lstStyle/>
          <a:p>
            <a:r>
              <a:rPr lang="en-US" altLang="ja-JP" dirty="0" smtClean="0">
                <a:solidFill>
                  <a:srgbClr val="0000FF"/>
                </a:solidFill>
              </a:rPr>
              <a:t>12 </a:t>
            </a:r>
            <a:r>
              <a:rPr lang="en-US" altLang="ja-JP" dirty="0" err="1" smtClean="0">
                <a:solidFill>
                  <a:srgbClr val="0000FF"/>
                </a:solidFill>
              </a:rPr>
              <a:t>GeV</a:t>
            </a:r>
            <a:endParaRPr kumimoji="1" lang="ja-JP" altLang="en-US" dirty="0">
              <a:solidFill>
                <a:srgbClr val="0000FF"/>
              </a:solidFill>
            </a:endParaRPr>
          </a:p>
        </p:txBody>
      </p:sp>
      <p:sp>
        <p:nvSpPr>
          <p:cNvPr id="14" name="テキスト ボックス 13"/>
          <p:cNvSpPr txBox="1"/>
          <p:nvPr/>
        </p:nvSpPr>
        <p:spPr>
          <a:xfrm>
            <a:off x="1629090" y="3673774"/>
            <a:ext cx="2904273" cy="369332"/>
          </a:xfrm>
          <a:prstGeom prst="rect">
            <a:avLst/>
          </a:prstGeom>
          <a:noFill/>
        </p:spPr>
        <p:txBody>
          <a:bodyPr wrap="none" rtlCol="0">
            <a:spAutoFit/>
          </a:bodyPr>
          <a:lstStyle/>
          <a:p>
            <a:r>
              <a:rPr lang="en-US" altLang="ja-JP" dirty="0" smtClean="0">
                <a:solidFill>
                  <a:srgbClr val="008000"/>
                </a:solidFill>
              </a:rPr>
              <a:t>11.05 </a:t>
            </a:r>
            <a:r>
              <a:rPr lang="en-US" altLang="ja-JP" dirty="0" err="1" smtClean="0">
                <a:solidFill>
                  <a:srgbClr val="008000"/>
                </a:solidFill>
              </a:rPr>
              <a:t>GeV</a:t>
            </a:r>
            <a:r>
              <a:rPr lang="en-US" altLang="ja-JP" dirty="0" smtClean="0">
                <a:solidFill>
                  <a:srgbClr val="008000"/>
                </a:solidFill>
              </a:rPr>
              <a:t>; original </a:t>
            </a:r>
            <a:r>
              <a:rPr lang="en-US" altLang="ja-JP" dirty="0" err="1" smtClean="0">
                <a:solidFill>
                  <a:srgbClr val="008000"/>
                </a:solidFill>
              </a:rPr>
              <a:t>E</a:t>
            </a:r>
            <a:r>
              <a:rPr lang="en-US" altLang="ja-JP" baseline="-25000" dirty="0" err="1" smtClean="0">
                <a:solidFill>
                  <a:srgbClr val="008000"/>
                </a:solidFill>
              </a:rPr>
              <a:t>cm</a:t>
            </a:r>
            <a:r>
              <a:rPr lang="en-US" altLang="ja-JP" dirty="0" smtClean="0">
                <a:solidFill>
                  <a:srgbClr val="008000"/>
                </a:solidFill>
              </a:rPr>
              <a:t>, max</a:t>
            </a:r>
            <a:endParaRPr kumimoji="1" lang="ja-JP" altLang="en-US" dirty="0">
              <a:solidFill>
                <a:srgbClr val="008000"/>
              </a:solidFill>
            </a:endParaRPr>
          </a:p>
        </p:txBody>
      </p:sp>
      <p:sp>
        <p:nvSpPr>
          <p:cNvPr id="16" name="テキスト ボックス 15"/>
          <p:cNvSpPr txBox="1"/>
          <p:nvPr/>
        </p:nvSpPr>
        <p:spPr>
          <a:xfrm>
            <a:off x="1869403" y="3453116"/>
            <a:ext cx="1518364" cy="338554"/>
          </a:xfrm>
          <a:prstGeom prst="rect">
            <a:avLst/>
          </a:prstGeom>
          <a:noFill/>
        </p:spPr>
        <p:txBody>
          <a:bodyPr wrap="none" rtlCol="0">
            <a:spAutoFit/>
          </a:bodyPr>
          <a:lstStyle/>
          <a:p>
            <a:r>
              <a:rPr lang="en-US" altLang="ja-JP" sz="1600" dirty="0" smtClean="0">
                <a:solidFill>
                  <a:srgbClr val="008000"/>
                </a:solidFill>
                <a:latin typeface="Osaka−等幅"/>
                <a:ea typeface="Osaka−等幅"/>
                <a:cs typeface="Osaka−等幅"/>
              </a:rPr>
              <a:t>E={7.32,4.18}</a:t>
            </a:r>
          </a:p>
        </p:txBody>
      </p:sp>
      <p:sp>
        <p:nvSpPr>
          <p:cNvPr id="18" name="テキスト ボックス 17"/>
          <p:cNvSpPr txBox="1"/>
          <p:nvPr/>
        </p:nvSpPr>
        <p:spPr>
          <a:xfrm>
            <a:off x="7112177" y="2389176"/>
            <a:ext cx="1786806" cy="800219"/>
          </a:xfrm>
          <a:prstGeom prst="rect">
            <a:avLst/>
          </a:prstGeom>
          <a:noFill/>
        </p:spPr>
        <p:txBody>
          <a:bodyPr wrap="square" rtlCol="0">
            <a:spAutoFit/>
          </a:bodyPr>
          <a:lstStyle/>
          <a:p>
            <a:r>
              <a:rPr lang="en-US" altLang="ja-JP" sz="1600" dirty="0" smtClean="0">
                <a:solidFill>
                  <a:srgbClr val="FF0000"/>
                </a:solidFill>
              </a:rPr>
              <a:t>4.364 </a:t>
            </a:r>
            <a:r>
              <a:rPr lang="en-US" altLang="ja-JP" sz="1600" dirty="0" err="1" smtClean="0">
                <a:solidFill>
                  <a:srgbClr val="FF0000"/>
                </a:solidFill>
              </a:rPr>
              <a:t>GeV</a:t>
            </a:r>
            <a:r>
              <a:rPr lang="en-US" altLang="ja-JP" sz="1600" dirty="0" smtClean="0">
                <a:solidFill>
                  <a:srgbClr val="FF0000"/>
                </a:solidFill>
              </a:rPr>
              <a:t> @ 860A </a:t>
            </a:r>
          </a:p>
          <a:p>
            <a:r>
              <a:rPr kumimoji="1" lang="en-US" altLang="ja-JP" sz="1400" dirty="0" smtClean="0">
                <a:solidFill>
                  <a:srgbClr val="FF0000"/>
                </a:solidFill>
              </a:rPr>
              <a:t>Power supply of LER main dipoles</a:t>
            </a:r>
            <a:r>
              <a:rPr kumimoji="1" lang="ja-JP" altLang="en-US" sz="1600" dirty="0" smtClean="0"/>
              <a:t>　</a:t>
            </a:r>
            <a:endParaRPr kumimoji="1" lang="ja-JP" altLang="en-US" sz="1600" dirty="0"/>
          </a:p>
        </p:txBody>
      </p:sp>
      <p:cxnSp>
        <p:nvCxnSpPr>
          <p:cNvPr id="19" name="直線コネクタ 18"/>
          <p:cNvCxnSpPr/>
          <p:nvPr/>
        </p:nvCxnSpPr>
        <p:spPr>
          <a:xfrm flipV="1">
            <a:off x="1629090" y="2800849"/>
            <a:ext cx="5431772" cy="8467"/>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0" name="直線コネクタ 19"/>
          <p:cNvCxnSpPr/>
          <p:nvPr/>
        </p:nvCxnSpPr>
        <p:spPr>
          <a:xfrm>
            <a:off x="1629090" y="3376599"/>
            <a:ext cx="5406371" cy="1"/>
          </a:xfrm>
          <a:prstGeom prst="line">
            <a:avLst/>
          </a:prstGeom>
          <a:ln>
            <a:solidFill>
              <a:srgbClr val="00FF00"/>
            </a:solidFill>
          </a:ln>
          <a:effectLst/>
        </p:spPr>
        <p:style>
          <a:lnRef idx="2">
            <a:schemeClr val="accent1"/>
          </a:lnRef>
          <a:fillRef idx="0">
            <a:schemeClr val="accent1"/>
          </a:fillRef>
          <a:effectRef idx="1">
            <a:schemeClr val="accent1"/>
          </a:effectRef>
          <a:fontRef idx="minor">
            <a:schemeClr val="tx1"/>
          </a:fontRef>
        </p:style>
      </p:cxnSp>
      <p:cxnSp>
        <p:nvCxnSpPr>
          <p:cNvPr id="21" name="直線コネクタ 20"/>
          <p:cNvCxnSpPr/>
          <p:nvPr/>
        </p:nvCxnSpPr>
        <p:spPr>
          <a:xfrm rot="5400000">
            <a:off x="5089560" y="3619101"/>
            <a:ext cx="3599183" cy="1588"/>
          </a:xfrm>
          <a:prstGeom prst="line">
            <a:avLst/>
          </a:prstGeom>
          <a:ln>
            <a:solidFill>
              <a:srgbClr val="00FF00"/>
            </a:solidFill>
          </a:ln>
          <a:effectLst/>
        </p:spPr>
        <p:style>
          <a:lnRef idx="2">
            <a:schemeClr val="accent1"/>
          </a:lnRef>
          <a:fillRef idx="0">
            <a:schemeClr val="accent1"/>
          </a:fillRef>
          <a:effectRef idx="1">
            <a:schemeClr val="accent1"/>
          </a:effectRef>
          <a:fontRef idx="minor">
            <a:schemeClr val="tx1"/>
          </a:fontRef>
        </p:style>
      </p:cxnSp>
      <p:sp>
        <p:nvSpPr>
          <p:cNvPr id="22" name="テキスト ボックス 21"/>
          <p:cNvSpPr txBox="1"/>
          <p:nvPr/>
        </p:nvSpPr>
        <p:spPr>
          <a:xfrm>
            <a:off x="4381098" y="3015718"/>
            <a:ext cx="595035" cy="369332"/>
          </a:xfrm>
          <a:prstGeom prst="rect">
            <a:avLst/>
          </a:prstGeom>
          <a:noFill/>
        </p:spPr>
        <p:txBody>
          <a:bodyPr wrap="none" rtlCol="0">
            <a:spAutoFit/>
          </a:bodyPr>
          <a:lstStyle/>
          <a:p>
            <a:r>
              <a:rPr lang="en-US" altLang="ja-JP" dirty="0" smtClean="0">
                <a:solidFill>
                  <a:srgbClr val="0000FF"/>
                </a:solidFill>
              </a:rPr>
              <a:t>11.8</a:t>
            </a:r>
            <a:endParaRPr kumimoji="1" lang="ja-JP" altLang="en-US" dirty="0">
              <a:solidFill>
                <a:srgbClr val="0000FF"/>
              </a:solidFill>
            </a:endParaRPr>
          </a:p>
        </p:txBody>
      </p:sp>
      <p:sp>
        <p:nvSpPr>
          <p:cNvPr id="23" name="テキスト ボックス 22"/>
          <p:cNvSpPr txBox="1"/>
          <p:nvPr/>
        </p:nvSpPr>
        <p:spPr>
          <a:xfrm>
            <a:off x="3492399" y="3007077"/>
            <a:ext cx="593920" cy="369332"/>
          </a:xfrm>
          <a:prstGeom prst="rect">
            <a:avLst/>
          </a:prstGeom>
          <a:noFill/>
        </p:spPr>
        <p:txBody>
          <a:bodyPr wrap="none" rtlCol="0">
            <a:spAutoFit/>
          </a:bodyPr>
          <a:lstStyle/>
          <a:p>
            <a:r>
              <a:rPr lang="en-US" altLang="ja-JP" dirty="0" smtClean="0">
                <a:solidFill>
                  <a:srgbClr val="0000FF"/>
                </a:solidFill>
              </a:rPr>
              <a:t>11.6</a:t>
            </a:r>
            <a:endParaRPr kumimoji="1" lang="ja-JP" altLang="en-US" dirty="0">
              <a:solidFill>
                <a:srgbClr val="0000FF"/>
              </a:solidFill>
            </a:endParaRPr>
          </a:p>
        </p:txBody>
      </p:sp>
      <p:sp>
        <p:nvSpPr>
          <p:cNvPr id="24" name="円/楕円 23"/>
          <p:cNvSpPr>
            <a:spLocks noChangeAspect="1"/>
          </p:cNvSpPr>
          <p:nvPr/>
        </p:nvSpPr>
        <p:spPr>
          <a:xfrm>
            <a:off x="2679412" y="4043106"/>
            <a:ext cx="154295" cy="154295"/>
          </a:xfrm>
          <a:prstGeom prst="ellipse">
            <a:avLst/>
          </a:prstGeom>
          <a:solidFill>
            <a:srgbClr val="FF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5" name="テキスト ボックス 24"/>
          <p:cNvSpPr txBox="1"/>
          <p:nvPr/>
        </p:nvSpPr>
        <p:spPr>
          <a:xfrm>
            <a:off x="7087209" y="3182772"/>
            <a:ext cx="1786202" cy="338554"/>
          </a:xfrm>
          <a:prstGeom prst="rect">
            <a:avLst/>
          </a:prstGeom>
          <a:noFill/>
        </p:spPr>
        <p:txBody>
          <a:bodyPr wrap="square" rtlCol="0">
            <a:spAutoFit/>
          </a:bodyPr>
          <a:lstStyle/>
          <a:p>
            <a:r>
              <a:rPr lang="en-US" altLang="ja-JP" sz="1600" dirty="0" smtClean="0">
                <a:solidFill>
                  <a:srgbClr val="00A900"/>
                </a:solidFill>
              </a:rPr>
              <a:t>QC1P(LER) 90% </a:t>
            </a:r>
            <a:r>
              <a:rPr kumimoji="1" lang="ja-JP" altLang="en-US" sz="1600" dirty="0" smtClean="0"/>
              <a:t>　</a:t>
            </a:r>
            <a:endParaRPr kumimoji="1" lang="ja-JP" altLang="en-US" sz="1600" dirty="0"/>
          </a:p>
        </p:txBody>
      </p:sp>
      <p:sp>
        <p:nvSpPr>
          <p:cNvPr id="26" name="テキスト ボックス 25"/>
          <p:cNvSpPr txBox="1"/>
          <p:nvPr/>
        </p:nvSpPr>
        <p:spPr>
          <a:xfrm>
            <a:off x="6457269" y="1429930"/>
            <a:ext cx="2646243" cy="338554"/>
          </a:xfrm>
          <a:prstGeom prst="rect">
            <a:avLst/>
          </a:prstGeom>
          <a:noFill/>
        </p:spPr>
        <p:txBody>
          <a:bodyPr wrap="square" rtlCol="0">
            <a:spAutoFit/>
          </a:bodyPr>
          <a:lstStyle/>
          <a:p>
            <a:r>
              <a:rPr lang="en-US" altLang="ja-JP" sz="1600" dirty="0" smtClean="0">
                <a:solidFill>
                  <a:srgbClr val="00A900"/>
                </a:solidFill>
              </a:rPr>
              <a:t>QC1E(HER) 90% quench limit </a:t>
            </a:r>
            <a:r>
              <a:rPr kumimoji="1" lang="ja-JP" altLang="en-US" sz="1600" dirty="0" smtClean="0"/>
              <a:t>　</a:t>
            </a:r>
            <a:endParaRPr kumimoji="1" lang="ja-JP" altLang="en-US" sz="1600" dirty="0"/>
          </a:p>
        </p:txBody>
      </p:sp>
      <p:sp>
        <p:nvSpPr>
          <p:cNvPr id="27" name="テキスト ボックス 26"/>
          <p:cNvSpPr txBox="1"/>
          <p:nvPr/>
        </p:nvSpPr>
        <p:spPr>
          <a:xfrm>
            <a:off x="2115118" y="4123973"/>
            <a:ext cx="2839802" cy="646331"/>
          </a:xfrm>
          <a:prstGeom prst="rect">
            <a:avLst/>
          </a:prstGeom>
          <a:noFill/>
        </p:spPr>
        <p:txBody>
          <a:bodyPr wrap="none" rtlCol="0">
            <a:spAutoFit/>
          </a:bodyPr>
          <a:lstStyle/>
          <a:p>
            <a:r>
              <a:rPr lang="en-US" altLang="ja-JP" dirty="0" smtClean="0">
                <a:solidFill>
                  <a:srgbClr val="FF00FF"/>
                </a:solidFill>
              </a:rPr>
              <a:t>11.24 </a:t>
            </a:r>
            <a:r>
              <a:rPr lang="en-US" altLang="ja-JP" dirty="0" err="1" smtClean="0">
                <a:solidFill>
                  <a:srgbClr val="FF00FF"/>
                </a:solidFill>
              </a:rPr>
              <a:t>GeV</a:t>
            </a:r>
            <a:r>
              <a:rPr lang="en-US" altLang="ja-JP" dirty="0" smtClean="0">
                <a:solidFill>
                  <a:srgbClr val="FF00FF"/>
                </a:solidFill>
              </a:rPr>
              <a:t>; </a:t>
            </a:r>
          </a:p>
          <a:p>
            <a:r>
              <a:rPr lang="en-US" altLang="ja-JP" dirty="0" smtClean="0">
                <a:solidFill>
                  <a:srgbClr val="FF00FF"/>
                </a:solidFill>
              </a:rPr>
              <a:t>present attainable </a:t>
            </a:r>
            <a:r>
              <a:rPr lang="en-US" altLang="ja-JP" dirty="0" err="1" smtClean="0">
                <a:solidFill>
                  <a:srgbClr val="FF00FF"/>
                </a:solidFill>
              </a:rPr>
              <a:t>E</a:t>
            </a:r>
            <a:r>
              <a:rPr lang="en-US" altLang="ja-JP" baseline="-25000" dirty="0" err="1" smtClean="0">
                <a:solidFill>
                  <a:srgbClr val="FF00FF"/>
                </a:solidFill>
              </a:rPr>
              <a:t>cm</a:t>
            </a:r>
            <a:r>
              <a:rPr lang="en-US" altLang="ja-JP" dirty="0" smtClean="0">
                <a:solidFill>
                  <a:srgbClr val="FF00FF"/>
                </a:solidFill>
              </a:rPr>
              <a:t>, max </a:t>
            </a:r>
            <a:endParaRPr kumimoji="1" lang="ja-JP" altLang="en-US" dirty="0">
              <a:solidFill>
                <a:srgbClr val="FF00FF"/>
              </a:solidFill>
            </a:endParaRPr>
          </a:p>
        </p:txBody>
      </p:sp>
      <p:cxnSp>
        <p:nvCxnSpPr>
          <p:cNvPr id="28" name="直線コネクタ 27"/>
          <p:cNvCxnSpPr/>
          <p:nvPr/>
        </p:nvCxnSpPr>
        <p:spPr>
          <a:xfrm rot="5400000">
            <a:off x="966995" y="3619895"/>
            <a:ext cx="3597599"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29" name="テキスト ボックス 28"/>
          <p:cNvSpPr txBox="1"/>
          <p:nvPr/>
        </p:nvSpPr>
        <p:spPr>
          <a:xfrm>
            <a:off x="1921530" y="1413053"/>
            <a:ext cx="2297794" cy="338554"/>
          </a:xfrm>
          <a:prstGeom prst="rect">
            <a:avLst/>
          </a:prstGeom>
          <a:noFill/>
        </p:spPr>
        <p:txBody>
          <a:bodyPr wrap="square" rtlCol="0">
            <a:spAutoFit/>
          </a:bodyPr>
          <a:lstStyle/>
          <a:p>
            <a:r>
              <a:rPr lang="en-US" altLang="ja-JP" sz="1600" dirty="0" smtClean="0">
                <a:solidFill>
                  <a:srgbClr val="0000FF"/>
                </a:solidFill>
              </a:rPr>
              <a:t>e</a:t>
            </a:r>
            <a:r>
              <a:rPr lang="en-US" altLang="ja-JP" sz="1600" baseline="30000" dirty="0" smtClean="0">
                <a:solidFill>
                  <a:srgbClr val="0000FF"/>
                </a:solidFill>
              </a:rPr>
              <a:t>-</a:t>
            </a:r>
            <a:r>
              <a:rPr lang="en-US" altLang="ja-JP" sz="1600" dirty="0" smtClean="0">
                <a:solidFill>
                  <a:srgbClr val="0000FF"/>
                </a:solidFill>
              </a:rPr>
              <a:t> </a:t>
            </a:r>
            <a:r>
              <a:rPr lang="en-US" altLang="ja-JP" sz="1600" dirty="0" err="1" smtClean="0">
                <a:solidFill>
                  <a:srgbClr val="0000FF"/>
                </a:solidFill>
              </a:rPr>
              <a:t>Linac</a:t>
            </a:r>
            <a:r>
              <a:rPr lang="en-US" altLang="ja-JP" sz="1600" dirty="0" smtClean="0">
                <a:solidFill>
                  <a:srgbClr val="0000FF"/>
                </a:solidFill>
              </a:rPr>
              <a:t> (present limit)</a:t>
            </a:r>
            <a:endParaRPr kumimoji="1" lang="ja-JP" altLang="en-US" sz="1600" dirty="0">
              <a:solidFill>
                <a:srgbClr val="0000FF"/>
              </a:solidFill>
            </a:endParaRPr>
          </a:p>
        </p:txBody>
      </p:sp>
      <p:cxnSp>
        <p:nvCxnSpPr>
          <p:cNvPr id="30" name="直線コネクタ 29"/>
          <p:cNvCxnSpPr/>
          <p:nvPr/>
        </p:nvCxnSpPr>
        <p:spPr>
          <a:xfrm flipV="1">
            <a:off x="1629090" y="4114814"/>
            <a:ext cx="5431772" cy="846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31" name="テキスト ボックス 30"/>
          <p:cNvSpPr txBox="1"/>
          <p:nvPr/>
        </p:nvSpPr>
        <p:spPr>
          <a:xfrm>
            <a:off x="7095500" y="3990216"/>
            <a:ext cx="1922772" cy="707886"/>
          </a:xfrm>
          <a:prstGeom prst="rect">
            <a:avLst/>
          </a:prstGeom>
          <a:noFill/>
        </p:spPr>
        <p:txBody>
          <a:bodyPr wrap="square" rtlCol="0">
            <a:spAutoFit/>
          </a:bodyPr>
          <a:lstStyle/>
          <a:p>
            <a:r>
              <a:rPr lang="en-US" altLang="ja-JP" sz="1600" dirty="0" err="1" smtClean="0">
                <a:solidFill>
                  <a:srgbClr val="0000FF"/>
                </a:solidFill>
              </a:rPr>
              <a:t>e</a:t>
            </a:r>
            <a:r>
              <a:rPr lang="en-US" altLang="ja-JP" sz="1600" baseline="30000" dirty="0" smtClean="0">
                <a:solidFill>
                  <a:srgbClr val="0000FF"/>
                </a:solidFill>
              </a:rPr>
              <a:t>+</a:t>
            </a:r>
            <a:r>
              <a:rPr lang="en-US" altLang="ja-JP" sz="1600" dirty="0" smtClean="0">
                <a:solidFill>
                  <a:srgbClr val="0000FF"/>
                </a:solidFill>
              </a:rPr>
              <a:t> BT magnets</a:t>
            </a:r>
          </a:p>
          <a:p>
            <a:r>
              <a:rPr lang="en-US" altLang="ja-JP" sz="1200" dirty="0" smtClean="0">
                <a:solidFill>
                  <a:srgbClr val="0000FF"/>
                </a:solidFill>
              </a:rPr>
              <a:t>(with replacing power supplies)</a:t>
            </a:r>
            <a:endParaRPr kumimoji="1" lang="ja-JP" altLang="en-US" sz="1200" dirty="0">
              <a:solidFill>
                <a:srgbClr val="0000FF"/>
              </a:solidFill>
            </a:endParaRPr>
          </a:p>
        </p:txBody>
      </p:sp>
      <p:cxnSp>
        <p:nvCxnSpPr>
          <p:cNvPr id="32" name="直線コネクタ 31"/>
          <p:cNvCxnSpPr/>
          <p:nvPr/>
        </p:nvCxnSpPr>
        <p:spPr>
          <a:xfrm rot="5400000">
            <a:off x="4073377" y="3618704"/>
            <a:ext cx="3598389"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39" name="テキスト ボックス 38"/>
          <p:cNvSpPr txBox="1"/>
          <p:nvPr/>
        </p:nvSpPr>
        <p:spPr>
          <a:xfrm>
            <a:off x="5074714" y="1413053"/>
            <a:ext cx="1650633" cy="338554"/>
          </a:xfrm>
          <a:prstGeom prst="rect">
            <a:avLst/>
          </a:prstGeom>
          <a:noFill/>
        </p:spPr>
        <p:txBody>
          <a:bodyPr wrap="square" rtlCol="0">
            <a:spAutoFit/>
          </a:bodyPr>
          <a:lstStyle/>
          <a:p>
            <a:r>
              <a:rPr lang="en-US" altLang="ja-JP" sz="1600" dirty="0" smtClean="0">
                <a:solidFill>
                  <a:srgbClr val="0000FF"/>
                </a:solidFill>
              </a:rPr>
              <a:t>e</a:t>
            </a:r>
            <a:r>
              <a:rPr lang="en-US" altLang="ja-JP" sz="1600" baseline="30000" dirty="0" smtClean="0">
                <a:solidFill>
                  <a:srgbClr val="0000FF"/>
                </a:solidFill>
              </a:rPr>
              <a:t>-</a:t>
            </a:r>
            <a:r>
              <a:rPr lang="en-US" altLang="ja-JP" sz="1600" dirty="0" smtClean="0">
                <a:solidFill>
                  <a:srgbClr val="0000FF"/>
                </a:solidFill>
              </a:rPr>
              <a:t> BT magnets</a:t>
            </a:r>
            <a:endParaRPr kumimoji="1" lang="ja-JP" altLang="en-US" sz="1600" dirty="0">
              <a:solidFill>
                <a:srgbClr val="0000FF"/>
              </a:solidFill>
            </a:endParaRPr>
          </a:p>
        </p:txBody>
      </p:sp>
      <p:sp>
        <p:nvSpPr>
          <p:cNvPr id="40" name="タイトル 4"/>
          <p:cNvSpPr>
            <a:spLocks noGrp="1"/>
          </p:cNvSpPr>
          <p:nvPr>
            <p:ph type="title"/>
          </p:nvPr>
        </p:nvSpPr>
        <p:spPr>
          <a:xfrm>
            <a:off x="457200" y="96892"/>
            <a:ext cx="8229600" cy="734189"/>
          </a:xfrm>
        </p:spPr>
        <p:txBody>
          <a:bodyPr/>
          <a:lstStyle/>
          <a:p>
            <a:r>
              <a:rPr lang="en-US" altLang="ja-JP" dirty="0" smtClean="0"/>
              <a:t>Limitations for Higher </a:t>
            </a:r>
            <a:r>
              <a:rPr lang="en-US" altLang="ja-JP" dirty="0" err="1" smtClean="0"/>
              <a:t>E</a:t>
            </a:r>
            <a:r>
              <a:rPr lang="en-US" altLang="ja-JP" baseline="-25000" dirty="0" err="1" smtClean="0"/>
              <a:t>cm</a:t>
            </a:r>
            <a:endParaRPr lang="ja-JP" altLang="en-US" dirty="0"/>
          </a:p>
        </p:txBody>
      </p:sp>
      <p:sp>
        <p:nvSpPr>
          <p:cNvPr id="41" name="円/楕円 40"/>
          <p:cNvSpPr>
            <a:spLocks noChangeAspect="1"/>
          </p:cNvSpPr>
          <p:nvPr/>
        </p:nvSpPr>
        <p:spPr>
          <a:xfrm>
            <a:off x="1810286" y="4037666"/>
            <a:ext cx="154295" cy="154295"/>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smtClean="0"/>
              <a:t>Design</a:t>
            </a:r>
            <a:r>
              <a:rPr lang="en-US" altLang="ja-JP" dirty="0" smtClean="0"/>
              <a:t> Issues </a:t>
            </a:r>
            <a:r>
              <a:rPr lang="en-US" altLang="ja-JP" dirty="0" smtClean="0"/>
              <a:t>to be fixed</a:t>
            </a:r>
            <a:endParaRPr lang="ja-JP" altLang="en-US" dirty="0"/>
          </a:p>
        </p:txBody>
      </p:sp>
      <p:sp>
        <p:nvSpPr>
          <p:cNvPr id="3" name="コンテンツ プレースホルダ 2"/>
          <p:cNvSpPr>
            <a:spLocks noGrp="1"/>
          </p:cNvSpPr>
          <p:nvPr>
            <p:ph idx="1"/>
          </p:nvPr>
        </p:nvSpPr>
        <p:spPr/>
        <p:txBody>
          <a:bodyPr/>
          <a:lstStyle/>
          <a:p>
            <a:r>
              <a:rPr lang="en-US" altLang="ja-JP" dirty="0" smtClean="0"/>
              <a:t>Optics and IR design</a:t>
            </a:r>
          </a:p>
          <a:p>
            <a:pPr lvl="1"/>
            <a:r>
              <a:rPr lang="en-US" altLang="ja-JP" dirty="0" smtClean="0"/>
              <a:t>Both sides of IR (300m Tsukuba) vacuum components and magnets production scheduled in FY2012. </a:t>
            </a:r>
          </a:p>
          <a:p>
            <a:pPr lvl="1"/>
            <a:r>
              <a:rPr lang="en-US" altLang="ja-JP" dirty="0" smtClean="0"/>
              <a:t>QCS fabrication should start in FY2012.</a:t>
            </a:r>
          </a:p>
          <a:p>
            <a:r>
              <a:rPr lang="en-US" altLang="ja-JP" dirty="0" err="1" smtClean="0"/>
              <a:t>Sextupole</a:t>
            </a:r>
            <a:r>
              <a:rPr lang="en-US" altLang="ja-JP" dirty="0" smtClean="0"/>
              <a:t> scheme</a:t>
            </a:r>
          </a:p>
          <a:p>
            <a:pPr lvl="1"/>
            <a:r>
              <a:rPr lang="en-US" altLang="ja-JP" dirty="0" smtClean="0"/>
              <a:t>Rotation </a:t>
            </a:r>
            <a:r>
              <a:rPr lang="en-US" altLang="ja-JP" dirty="0" err="1" smtClean="0"/>
              <a:t>sextupole</a:t>
            </a:r>
            <a:r>
              <a:rPr lang="en-US" altLang="ja-JP" dirty="0" smtClean="0"/>
              <a:t> magnets are required in LER. </a:t>
            </a:r>
          </a:p>
          <a:p>
            <a:pPr lvl="1"/>
            <a:r>
              <a:rPr lang="en-US" altLang="ja-JP" dirty="0" smtClean="0"/>
              <a:t>In HER, normal </a:t>
            </a:r>
            <a:r>
              <a:rPr lang="en-US" altLang="ja-JP" dirty="0" err="1" smtClean="0"/>
              <a:t>sextupole</a:t>
            </a:r>
            <a:r>
              <a:rPr lang="en-US" altLang="ja-JP" dirty="0" smtClean="0"/>
              <a:t> and independent skew-</a:t>
            </a:r>
            <a:r>
              <a:rPr lang="en-US" altLang="ja-JP" dirty="0" err="1" smtClean="0"/>
              <a:t>sextupole</a:t>
            </a:r>
            <a:r>
              <a:rPr lang="en-US" altLang="ja-JP" dirty="0" smtClean="0"/>
              <a:t> may be OK at T=0.</a:t>
            </a:r>
          </a:p>
          <a:p>
            <a:r>
              <a:rPr lang="en-US" altLang="ja-JP" dirty="0" smtClean="0"/>
              <a:t>BG, Collimation system, radiation shield</a:t>
            </a:r>
          </a:p>
          <a:p>
            <a:pPr lvl="1"/>
            <a:r>
              <a:rPr lang="en-US" altLang="ja-JP" dirty="0" smtClean="0"/>
              <a:t>BG estimation, movable masks R&amp;D, investigating radiation going on.</a:t>
            </a:r>
          </a:p>
          <a:p>
            <a:r>
              <a:rPr lang="en-US" altLang="ja-JP" dirty="0" smtClean="0"/>
              <a:t>Requirement for BPM detectors</a:t>
            </a:r>
          </a:p>
          <a:p>
            <a:pPr lvl="1"/>
            <a:r>
              <a:rPr lang="en-US" altLang="ja-JP" dirty="0" smtClean="0"/>
              <a:t>Specification and how many at T=0?</a:t>
            </a:r>
          </a:p>
          <a:p>
            <a:r>
              <a:rPr lang="en-US" altLang="ja-JP" dirty="0" smtClean="0"/>
              <a:t>Injection scheme</a:t>
            </a:r>
          </a:p>
          <a:p>
            <a:pPr lvl="1"/>
            <a:r>
              <a:rPr lang="en-US" altLang="ja-JP" dirty="0" smtClean="0"/>
              <a:t>Synchrotron injection in HER? </a:t>
            </a:r>
          </a:p>
          <a:p>
            <a:r>
              <a:rPr lang="en-US" altLang="ja-JP" dirty="0" smtClean="0"/>
              <a:t>Abort system</a:t>
            </a:r>
          </a:p>
          <a:p>
            <a:pPr lvl="1"/>
            <a:r>
              <a:rPr lang="en-US" altLang="ja-JP" dirty="0" smtClean="0"/>
              <a:t>Possible scheme to abort </a:t>
            </a:r>
            <a:r>
              <a:rPr lang="en-US" altLang="ja-JP" dirty="0" err="1" smtClean="0"/>
              <a:t>nano</a:t>
            </a:r>
            <a:r>
              <a:rPr lang="en-US" altLang="ja-JP" dirty="0" smtClean="0"/>
              <a:t> beam.</a:t>
            </a:r>
          </a:p>
          <a:p>
            <a:endParaRPr lang="en-US" altLang="ja-JP" dirty="0" smtClean="0"/>
          </a:p>
          <a:p>
            <a:pPr lvl="1"/>
            <a:endParaRPr lang="en-US" altLang="ja-JP" dirty="0" smtClean="0"/>
          </a:p>
          <a:p>
            <a:pPr lvl="1"/>
            <a:endParaRPr lang="en-US" altLang="ja-JP" dirty="0" smtClean="0"/>
          </a:p>
          <a:p>
            <a:endParaRPr lang="ja-JP" altLang="en-US" dirty="0"/>
          </a:p>
        </p:txBody>
      </p:sp>
      <p:sp>
        <p:nvSpPr>
          <p:cNvPr id="4" name="日付プレースホルダ 3"/>
          <p:cNvSpPr>
            <a:spLocks noGrp="1"/>
          </p:cNvSpPr>
          <p:nvPr>
            <p:ph type="dt" sz="half" idx="10"/>
          </p:nvPr>
        </p:nvSpPr>
        <p:spPr/>
        <p:txBody>
          <a:bodyPr/>
          <a:lstStyle/>
          <a:p>
            <a:r>
              <a:rPr lang="en-US" altLang="ja-JP" smtClean="0"/>
              <a:t>Overview of construction status</a:t>
            </a:r>
            <a:endParaRPr lang="ja-JP" altLang="en-US"/>
          </a:p>
        </p:txBody>
      </p:sp>
      <p:sp>
        <p:nvSpPr>
          <p:cNvPr id="5" name="フッター プレースホルダ 4"/>
          <p:cNvSpPr>
            <a:spLocks noGrp="1"/>
          </p:cNvSpPr>
          <p:nvPr>
            <p:ph type="ftr" sz="quarter" idx="11"/>
          </p:nvPr>
        </p:nvSpPr>
        <p:spPr/>
        <p:txBody>
          <a:bodyPr/>
          <a:lstStyle/>
          <a:p>
            <a:r>
              <a:rPr lang="en-US" altLang="ja-JP" smtClean="0"/>
              <a:t>K. Akai (KEK)</a:t>
            </a:r>
            <a:endParaRPr lang="ja-JP" altLang="en-US"/>
          </a:p>
        </p:txBody>
      </p:sp>
      <p:sp>
        <p:nvSpPr>
          <p:cNvPr id="6" name="スライド番号プレースホルダ 5"/>
          <p:cNvSpPr>
            <a:spLocks noGrp="1"/>
          </p:cNvSpPr>
          <p:nvPr>
            <p:ph type="sldNum" sz="quarter" idx="12"/>
          </p:nvPr>
        </p:nvSpPr>
        <p:spPr/>
        <p:txBody>
          <a:bodyPr/>
          <a:lstStyle/>
          <a:p>
            <a:fld id="{9C0E2F81-601E-B447-A2CF-B5EA96351142}" type="slidenum">
              <a:rPr lang="ja-JP" altLang="en-US" smtClean="0"/>
              <a:pPr/>
              <a:t>22</a:t>
            </a:fld>
            <a:endParaRPr lang="ja-JP" alt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Budget</a:t>
            </a:r>
            <a:endParaRPr lang="ja-JP" altLang="en-US" dirty="0"/>
          </a:p>
        </p:txBody>
      </p:sp>
      <p:sp>
        <p:nvSpPr>
          <p:cNvPr id="4" name="日付プレースホルダ 3"/>
          <p:cNvSpPr>
            <a:spLocks noGrp="1"/>
          </p:cNvSpPr>
          <p:nvPr>
            <p:ph type="dt" sz="half" idx="10"/>
          </p:nvPr>
        </p:nvSpPr>
        <p:spPr/>
        <p:txBody>
          <a:bodyPr/>
          <a:lstStyle/>
          <a:p>
            <a:r>
              <a:rPr lang="en-US" altLang="ja-JP" smtClean="0"/>
              <a:t>Overview of construction status</a:t>
            </a:r>
            <a:endParaRPr lang="ja-JP" altLang="en-US"/>
          </a:p>
        </p:txBody>
      </p:sp>
      <p:sp>
        <p:nvSpPr>
          <p:cNvPr id="5" name="フッター プレースホルダ 4"/>
          <p:cNvSpPr>
            <a:spLocks noGrp="1"/>
          </p:cNvSpPr>
          <p:nvPr>
            <p:ph type="ftr" sz="quarter" idx="11"/>
          </p:nvPr>
        </p:nvSpPr>
        <p:spPr/>
        <p:txBody>
          <a:bodyPr/>
          <a:lstStyle/>
          <a:p>
            <a:r>
              <a:rPr lang="en-US" altLang="ja-JP" smtClean="0"/>
              <a:t>K. Akai (KEK)</a:t>
            </a:r>
            <a:endParaRPr lang="ja-JP" altLang="en-US"/>
          </a:p>
        </p:txBody>
      </p:sp>
      <p:sp>
        <p:nvSpPr>
          <p:cNvPr id="6" name="スライド番号プレースホルダ 5"/>
          <p:cNvSpPr>
            <a:spLocks noGrp="1"/>
          </p:cNvSpPr>
          <p:nvPr>
            <p:ph type="sldNum" sz="quarter" idx="12"/>
          </p:nvPr>
        </p:nvSpPr>
        <p:spPr/>
        <p:txBody>
          <a:bodyPr/>
          <a:lstStyle/>
          <a:p>
            <a:fld id="{9C0E2F81-601E-B447-A2CF-B5EA96351142}" type="slidenum">
              <a:rPr lang="ja-JP" altLang="en-US" smtClean="0"/>
              <a:pPr/>
              <a:t>23</a:t>
            </a:fld>
            <a:endParaRPr lang="ja-JP" altLang="en-US"/>
          </a:p>
        </p:txBody>
      </p:sp>
      <p:graphicFrame>
        <p:nvGraphicFramePr>
          <p:cNvPr id="9" name="コンテンツ プレースホルダ 8"/>
          <p:cNvGraphicFramePr>
            <a:graphicFrameLocks noGrp="1"/>
          </p:cNvGraphicFramePr>
          <p:nvPr>
            <p:ph idx="1"/>
          </p:nvPr>
        </p:nvGraphicFramePr>
        <p:xfrm>
          <a:off x="1226818" y="4333309"/>
          <a:ext cx="6891989" cy="1950719"/>
        </p:xfrm>
        <a:graphic>
          <a:graphicData uri="http://schemas.openxmlformats.org/drawingml/2006/table">
            <a:tbl>
              <a:tblPr firstRow="1" bandRow="1">
                <a:tableStyleId>{5C22544A-7EE6-4342-B048-85BDC9FD1C3A}</a:tableStyleId>
              </a:tblPr>
              <a:tblGrid>
                <a:gridCol w="1118570"/>
                <a:gridCol w="1121707"/>
                <a:gridCol w="1168059"/>
                <a:gridCol w="1140248"/>
                <a:gridCol w="1121707"/>
                <a:gridCol w="1221698"/>
              </a:tblGrid>
              <a:tr h="283698">
                <a:tc>
                  <a:txBody>
                    <a:bodyPr/>
                    <a:lstStyle/>
                    <a:p>
                      <a:pPr algn="ctr"/>
                      <a:r>
                        <a:rPr kumimoji="1" lang="en-US" altLang="ja-JP" sz="1400" dirty="0" smtClean="0"/>
                        <a:t>FY2010</a:t>
                      </a:r>
                      <a:endParaRPr kumimoji="1" lang="ja-JP" altLang="en-US" sz="1400" dirty="0"/>
                    </a:p>
                  </a:txBody>
                  <a:tcPr/>
                </a:tc>
                <a:tc>
                  <a:txBody>
                    <a:bodyPr/>
                    <a:lstStyle/>
                    <a:p>
                      <a:pPr algn="ctr"/>
                      <a:r>
                        <a:rPr kumimoji="1" lang="en-US" altLang="ja-JP" sz="1400" dirty="0" smtClean="0"/>
                        <a:t>FY2011</a:t>
                      </a:r>
                      <a:endParaRPr kumimoji="1" lang="ja-JP" altLang="en-US" sz="1400" dirty="0"/>
                    </a:p>
                  </a:txBody>
                  <a:tcPr/>
                </a:tc>
                <a:tc>
                  <a:txBody>
                    <a:bodyPr/>
                    <a:lstStyle/>
                    <a:p>
                      <a:pPr algn="ctr"/>
                      <a:r>
                        <a:rPr kumimoji="1" lang="en-US" altLang="ja-JP" sz="1400" dirty="0" smtClean="0"/>
                        <a:t>FY2012</a:t>
                      </a:r>
                      <a:endParaRPr kumimoji="1" lang="ja-JP" altLang="en-US" sz="1400" dirty="0"/>
                    </a:p>
                  </a:txBody>
                  <a:tcPr/>
                </a:tc>
                <a:tc>
                  <a:txBody>
                    <a:bodyPr/>
                    <a:lstStyle/>
                    <a:p>
                      <a:pPr algn="ctr"/>
                      <a:r>
                        <a:rPr kumimoji="1" lang="en-US" altLang="ja-JP" sz="1400" dirty="0" smtClean="0"/>
                        <a:t>FY2013</a:t>
                      </a:r>
                      <a:endParaRPr kumimoji="1" lang="ja-JP" altLang="en-US" sz="1400" dirty="0"/>
                    </a:p>
                  </a:txBody>
                  <a:tcPr/>
                </a:tc>
                <a:tc>
                  <a:txBody>
                    <a:bodyPr/>
                    <a:lstStyle/>
                    <a:p>
                      <a:pPr algn="ctr"/>
                      <a:r>
                        <a:rPr kumimoji="1" lang="en-US" altLang="ja-JP" sz="1400" dirty="0" smtClean="0"/>
                        <a:t>FY2014</a:t>
                      </a:r>
                      <a:endParaRPr kumimoji="1" lang="ja-JP" altLang="en-US" sz="1400" dirty="0"/>
                    </a:p>
                  </a:txBody>
                  <a:tcPr/>
                </a:tc>
                <a:tc>
                  <a:txBody>
                    <a:bodyPr/>
                    <a:lstStyle/>
                    <a:p>
                      <a:pPr algn="ctr"/>
                      <a:r>
                        <a:rPr kumimoji="1" lang="en-US" altLang="ja-JP" sz="1400" dirty="0" smtClean="0"/>
                        <a:t>Total</a:t>
                      </a:r>
                      <a:endParaRPr kumimoji="1" lang="ja-JP" altLang="en-US" sz="1400" dirty="0"/>
                    </a:p>
                  </a:txBody>
                  <a:tcPr/>
                </a:tc>
              </a:tr>
              <a:tr h="283698">
                <a:tc>
                  <a:txBody>
                    <a:bodyPr/>
                    <a:lstStyle/>
                    <a:p>
                      <a:pPr algn="r"/>
                      <a:r>
                        <a:rPr kumimoji="1" lang="en-US" altLang="ja-JP" sz="1400" dirty="0" smtClean="0"/>
                        <a:t>75.0</a:t>
                      </a:r>
                      <a:endParaRPr kumimoji="1" lang="ja-JP" altLang="en-US" sz="1400" dirty="0"/>
                    </a:p>
                  </a:txBody>
                  <a:tcPr/>
                </a:tc>
                <a:tc>
                  <a:txBody>
                    <a:bodyPr/>
                    <a:lstStyle/>
                    <a:p>
                      <a:pPr algn="r"/>
                      <a:r>
                        <a:rPr kumimoji="1" lang="en-US" altLang="ja-JP" sz="1400" dirty="0" smtClean="0"/>
                        <a:t>10.5</a:t>
                      </a:r>
                      <a:endParaRPr kumimoji="1" lang="ja-JP" altLang="en-US" sz="1400" dirty="0"/>
                    </a:p>
                  </a:txBody>
                  <a:tcPr/>
                </a:tc>
                <a:tc>
                  <a:txBody>
                    <a:bodyPr/>
                    <a:lstStyle/>
                    <a:p>
                      <a:pPr algn="r"/>
                      <a:r>
                        <a:rPr kumimoji="1" lang="en-US" altLang="ja-JP" sz="1400" dirty="0" smtClean="0"/>
                        <a:t>14.5</a:t>
                      </a:r>
                      <a:endParaRPr kumimoji="1" lang="ja-JP" altLang="en-US" sz="1400" dirty="0"/>
                    </a:p>
                  </a:txBody>
                  <a:tcPr/>
                </a:tc>
                <a:tc>
                  <a:txBody>
                    <a:bodyPr/>
                    <a:lstStyle/>
                    <a:p>
                      <a:pPr algn="r"/>
                      <a:r>
                        <a:rPr kumimoji="1" lang="en-US" altLang="ja-JP" sz="1400" dirty="0" smtClean="0"/>
                        <a:t>0</a:t>
                      </a:r>
                      <a:endParaRPr kumimoji="1" lang="ja-JP" altLang="en-US" sz="1400" dirty="0"/>
                    </a:p>
                  </a:txBody>
                  <a:tcPr/>
                </a:tc>
                <a:tc>
                  <a:txBody>
                    <a:bodyPr/>
                    <a:lstStyle/>
                    <a:p>
                      <a:pPr algn="r"/>
                      <a:r>
                        <a:rPr kumimoji="1" lang="en-US" altLang="ja-JP" sz="1400" dirty="0" smtClean="0"/>
                        <a:t>0</a:t>
                      </a:r>
                      <a:endParaRPr kumimoji="1" lang="ja-JP" altLang="en-US" sz="1400" dirty="0"/>
                    </a:p>
                  </a:txBody>
                  <a:tcPr/>
                </a:tc>
                <a:tc>
                  <a:txBody>
                    <a:bodyPr/>
                    <a:lstStyle/>
                    <a:p>
                      <a:pPr algn="r"/>
                      <a:r>
                        <a:rPr kumimoji="1" lang="en-US" altLang="ja-JP" sz="1400" dirty="0" smtClean="0"/>
                        <a:t>100.0</a:t>
                      </a:r>
                      <a:endParaRPr kumimoji="1" lang="ja-JP" altLang="en-US" sz="1400" dirty="0"/>
                    </a:p>
                  </a:txBody>
                  <a:tcPr/>
                </a:tc>
              </a:tr>
              <a:tr h="283698">
                <a:tc>
                  <a:txBody>
                    <a:bodyPr/>
                    <a:lstStyle/>
                    <a:p>
                      <a:pPr algn="r"/>
                      <a:r>
                        <a:rPr kumimoji="1" lang="en-US" altLang="ja-JP" sz="1400" dirty="0" smtClean="0"/>
                        <a:t>0</a:t>
                      </a:r>
                      <a:endParaRPr kumimoji="1" lang="ja-JP" altLang="en-US" sz="1400" dirty="0"/>
                    </a:p>
                  </a:txBody>
                  <a:tcPr/>
                </a:tc>
                <a:tc>
                  <a:txBody>
                    <a:bodyPr/>
                    <a:lstStyle/>
                    <a:p>
                      <a:pPr algn="r"/>
                      <a:r>
                        <a:rPr kumimoji="1" lang="en-US" altLang="ja-JP" sz="1400" dirty="0" smtClean="0"/>
                        <a:t>41.6</a:t>
                      </a:r>
                      <a:endParaRPr kumimoji="1" lang="ja-JP" altLang="en-US" sz="1400" dirty="0"/>
                    </a:p>
                  </a:txBody>
                  <a:tcPr/>
                </a:tc>
                <a:tc>
                  <a:txBody>
                    <a:bodyPr/>
                    <a:lstStyle/>
                    <a:p>
                      <a:pPr algn="r"/>
                      <a:r>
                        <a:rPr kumimoji="1" lang="en-US" altLang="ja-JP" sz="1400" dirty="0" smtClean="0"/>
                        <a:t>40.2</a:t>
                      </a:r>
                      <a:endParaRPr kumimoji="1" lang="ja-JP" altLang="en-US" sz="1400" dirty="0"/>
                    </a:p>
                  </a:txBody>
                  <a:tcPr/>
                </a:tc>
                <a:tc>
                  <a:txBody>
                    <a:bodyPr/>
                    <a:lstStyle/>
                    <a:p>
                      <a:pPr algn="r"/>
                      <a:r>
                        <a:rPr kumimoji="1" lang="en-US" altLang="ja-JP" sz="1400" dirty="0" smtClean="0"/>
                        <a:t>61.6</a:t>
                      </a:r>
                      <a:endParaRPr kumimoji="1" lang="ja-JP" altLang="en-US" sz="1400" dirty="0"/>
                    </a:p>
                  </a:txBody>
                  <a:tcPr/>
                </a:tc>
                <a:tc>
                  <a:txBody>
                    <a:bodyPr/>
                    <a:lstStyle/>
                    <a:p>
                      <a:pPr algn="r"/>
                      <a:r>
                        <a:rPr kumimoji="1" lang="en-US" altLang="ja-JP" sz="1400" dirty="0" smtClean="0"/>
                        <a:t>46.7</a:t>
                      </a:r>
                      <a:endParaRPr kumimoji="1" lang="ja-JP" altLang="en-US" sz="1400" dirty="0"/>
                    </a:p>
                  </a:txBody>
                  <a:tcPr/>
                </a:tc>
                <a:tc>
                  <a:txBody>
                    <a:bodyPr/>
                    <a:lstStyle/>
                    <a:p>
                      <a:pPr algn="r"/>
                      <a:r>
                        <a:rPr kumimoji="1" lang="en-US" altLang="ja-JP" sz="1400" dirty="0" smtClean="0"/>
                        <a:t>190.0</a:t>
                      </a:r>
                      <a:endParaRPr kumimoji="1" lang="ja-JP" altLang="en-US" sz="1400" dirty="0"/>
                    </a:p>
                  </a:txBody>
                  <a:tcPr/>
                </a:tc>
              </a:tr>
              <a:tr h="283698">
                <a:tc>
                  <a:txBody>
                    <a:bodyPr/>
                    <a:lstStyle/>
                    <a:p>
                      <a:pPr algn="r"/>
                      <a:r>
                        <a:rPr kumimoji="1" lang="en-US" altLang="ja-JP" sz="1400" dirty="0" smtClean="0"/>
                        <a:t>0</a:t>
                      </a:r>
                      <a:endParaRPr kumimoji="1" lang="ja-JP" altLang="en-US" sz="1400" dirty="0"/>
                    </a:p>
                  </a:txBody>
                  <a:tcPr/>
                </a:tc>
                <a:tc>
                  <a:txBody>
                    <a:bodyPr/>
                    <a:lstStyle/>
                    <a:p>
                      <a:pPr algn="r"/>
                      <a:r>
                        <a:rPr kumimoji="1" lang="en-US" altLang="ja-JP" sz="1400" dirty="0" smtClean="0"/>
                        <a:t>4.5</a:t>
                      </a:r>
                      <a:endParaRPr kumimoji="1" lang="ja-JP" altLang="en-US" sz="1400" dirty="0"/>
                    </a:p>
                  </a:txBody>
                  <a:tcPr/>
                </a:tc>
                <a:tc>
                  <a:txBody>
                    <a:bodyPr/>
                    <a:lstStyle/>
                    <a:p>
                      <a:pPr algn="r"/>
                      <a:r>
                        <a:rPr kumimoji="1" lang="en-US" altLang="ja-JP" sz="1400" dirty="0" smtClean="0"/>
                        <a:t>12.4</a:t>
                      </a:r>
                      <a:endParaRPr kumimoji="1" lang="ja-JP" altLang="en-US" sz="1400" dirty="0"/>
                    </a:p>
                  </a:txBody>
                  <a:tcPr/>
                </a:tc>
                <a:tc>
                  <a:txBody>
                    <a:bodyPr/>
                    <a:lstStyle/>
                    <a:p>
                      <a:pPr algn="r"/>
                      <a:r>
                        <a:rPr kumimoji="1" lang="en-US" altLang="ja-JP" sz="1400" dirty="0" smtClean="0"/>
                        <a:t>7.2</a:t>
                      </a:r>
                      <a:endParaRPr kumimoji="1" lang="ja-JP" altLang="en-US" sz="1400" dirty="0"/>
                    </a:p>
                  </a:txBody>
                  <a:tcPr/>
                </a:tc>
                <a:tc>
                  <a:txBody>
                    <a:bodyPr/>
                    <a:lstStyle/>
                    <a:p>
                      <a:pPr algn="r"/>
                      <a:r>
                        <a:rPr kumimoji="1" lang="en-US" altLang="ja-JP" sz="1400" dirty="0" smtClean="0"/>
                        <a:t>0</a:t>
                      </a:r>
                      <a:endParaRPr kumimoji="1" lang="ja-JP" altLang="en-US" sz="1400" dirty="0"/>
                    </a:p>
                  </a:txBody>
                  <a:tcPr/>
                </a:tc>
                <a:tc>
                  <a:txBody>
                    <a:bodyPr/>
                    <a:lstStyle/>
                    <a:p>
                      <a:pPr algn="r"/>
                      <a:r>
                        <a:rPr kumimoji="1" lang="en-US" altLang="ja-JP" sz="1400" dirty="0" smtClean="0"/>
                        <a:t>24.1</a:t>
                      </a:r>
                      <a:endParaRPr kumimoji="1" lang="ja-JP" altLang="en-US" sz="1400" dirty="0"/>
                    </a:p>
                  </a:txBody>
                  <a:tcPr/>
                </a:tc>
              </a:tr>
              <a:tr h="283698">
                <a:tc>
                  <a:txBody>
                    <a:bodyPr/>
                    <a:lstStyle/>
                    <a:p>
                      <a:pPr algn="r"/>
                      <a:r>
                        <a:rPr kumimoji="1" lang="en-US" altLang="ja-JP" sz="1400" dirty="0" smtClean="0">
                          <a:solidFill>
                            <a:schemeClr val="tx2"/>
                          </a:solidFill>
                        </a:rPr>
                        <a:t>75.0</a:t>
                      </a:r>
                      <a:endParaRPr kumimoji="1" lang="ja-JP" altLang="en-US" sz="1400" dirty="0">
                        <a:solidFill>
                          <a:schemeClr val="tx2"/>
                        </a:solidFill>
                      </a:endParaRPr>
                    </a:p>
                  </a:txBody>
                  <a:tcPr/>
                </a:tc>
                <a:tc>
                  <a:txBody>
                    <a:bodyPr/>
                    <a:lstStyle/>
                    <a:p>
                      <a:pPr algn="r"/>
                      <a:r>
                        <a:rPr kumimoji="1" lang="en-US" altLang="ja-JP" sz="1400" dirty="0" smtClean="0">
                          <a:solidFill>
                            <a:schemeClr val="tx2"/>
                          </a:solidFill>
                        </a:rPr>
                        <a:t>56.6</a:t>
                      </a:r>
                      <a:endParaRPr kumimoji="1" lang="ja-JP" altLang="en-US" sz="1400" dirty="0">
                        <a:solidFill>
                          <a:schemeClr val="tx2"/>
                        </a:solidFill>
                      </a:endParaRPr>
                    </a:p>
                  </a:txBody>
                  <a:tcPr/>
                </a:tc>
                <a:tc>
                  <a:txBody>
                    <a:bodyPr/>
                    <a:lstStyle/>
                    <a:p>
                      <a:pPr algn="r"/>
                      <a:r>
                        <a:rPr kumimoji="1" lang="en-US" altLang="ja-JP" sz="1400" dirty="0" smtClean="0">
                          <a:solidFill>
                            <a:schemeClr val="tx2"/>
                          </a:solidFill>
                        </a:rPr>
                        <a:t>67.1</a:t>
                      </a:r>
                      <a:endParaRPr kumimoji="1" lang="ja-JP" altLang="en-US" sz="1400" dirty="0">
                        <a:solidFill>
                          <a:schemeClr val="tx2"/>
                        </a:solidFill>
                      </a:endParaRPr>
                    </a:p>
                  </a:txBody>
                  <a:tcPr/>
                </a:tc>
                <a:tc>
                  <a:txBody>
                    <a:bodyPr/>
                    <a:lstStyle/>
                    <a:p>
                      <a:pPr algn="r"/>
                      <a:r>
                        <a:rPr kumimoji="1" lang="en-US" altLang="ja-JP" sz="1400" dirty="0" smtClean="0">
                          <a:solidFill>
                            <a:schemeClr val="tx2"/>
                          </a:solidFill>
                        </a:rPr>
                        <a:t>68.8</a:t>
                      </a:r>
                      <a:endParaRPr kumimoji="1" lang="ja-JP" altLang="en-US" sz="1400" dirty="0">
                        <a:solidFill>
                          <a:schemeClr val="tx2"/>
                        </a:solidFill>
                      </a:endParaRPr>
                    </a:p>
                  </a:txBody>
                  <a:tcPr/>
                </a:tc>
                <a:tc>
                  <a:txBody>
                    <a:bodyPr/>
                    <a:lstStyle/>
                    <a:p>
                      <a:pPr algn="r"/>
                      <a:r>
                        <a:rPr kumimoji="1" lang="en-US" altLang="ja-JP" sz="1400" dirty="0" smtClean="0">
                          <a:solidFill>
                            <a:schemeClr val="tx2"/>
                          </a:solidFill>
                        </a:rPr>
                        <a:t>46.7</a:t>
                      </a:r>
                      <a:endParaRPr kumimoji="1" lang="ja-JP" altLang="en-US" sz="1400" dirty="0">
                        <a:solidFill>
                          <a:schemeClr val="tx2"/>
                        </a:solidFill>
                      </a:endParaRPr>
                    </a:p>
                  </a:txBody>
                  <a:tcPr/>
                </a:tc>
                <a:tc>
                  <a:txBody>
                    <a:bodyPr/>
                    <a:lstStyle/>
                    <a:p>
                      <a:pPr algn="r"/>
                      <a:r>
                        <a:rPr kumimoji="1" lang="en-US" altLang="ja-JP" sz="1400" dirty="0" smtClean="0">
                          <a:solidFill>
                            <a:schemeClr val="tx2"/>
                          </a:solidFill>
                        </a:rPr>
                        <a:t>314.1</a:t>
                      </a:r>
                      <a:endParaRPr kumimoji="1" lang="ja-JP" altLang="en-US" sz="1400" dirty="0">
                        <a:solidFill>
                          <a:schemeClr val="tx2"/>
                        </a:solidFill>
                      </a:endParaRPr>
                    </a:p>
                  </a:txBody>
                  <a:tcPr/>
                </a:tc>
              </a:tr>
              <a:tr h="283698">
                <a:tc>
                  <a:txBody>
                    <a:bodyPr/>
                    <a:lstStyle/>
                    <a:p>
                      <a:pPr algn="r"/>
                      <a:r>
                        <a:rPr kumimoji="1" lang="en-US" altLang="ja-JP" sz="1200" dirty="0" smtClean="0">
                          <a:solidFill>
                            <a:srgbClr val="008000"/>
                          </a:solidFill>
                        </a:rPr>
                        <a:t>Supplied</a:t>
                      </a:r>
                      <a:endParaRPr kumimoji="1" lang="ja-JP" altLang="en-US" sz="1200" dirty="0">
                        <a:solidFill>
                          <a:srgbClr val="008000"/>
                        </a:solidFill>
                      </a:endParaRPr>
                    </a:p>
                  </a:txBody>
                  <a:tcPr/>
                </a:tc>
                <a:tc>
                  <a:txBody>
                    <a:bodyPr/>
                    <a:lstStyle/>
                    <a:p>
                      <a:pPr algn="r"/>
                      <a:r>
                        <a:rPr kumimoji="1" lang="en-US" altLang="ja-JP" sz="1200" dirty="0" smtClean="0">
                          <a:solidFill>
                            <a:srgbClr val="008000"/>
                          </a:solidFill>
                        </a:rPr>
                        <a:t>Supplied</a:t>
                      </a:r>
                      <a:endParaRPr kumimoji="1" lang="ja-JP" altLang="en-US" sz="1200" dirty="0">
                        <a:solidFill>
                          <a:srgbClr val="008000"/>
                        </a:solidFill>
                      </a:endParaRPr>
                    </a:p>
                  </a:txBody>
                  <a:tcPr/>
                </a:tc>
                <a:tc>
                  <a:txBody>
                    <a:bodyPr/>
                    <a:lstStyle/>
                    <a:p>
                      <a:pPr algn="r"/>
                      <a:r>
                        <a:rPr kumimoji="1" lang="en-US" altLang="ja-JP" sz="1100" dirty="0" smtClean="0">
                          <a:solidFill>
                            <a:schemeClr val="tx2"/>
                          </a:solidFill>
                        </a:rPr>
                        <a:t>Submitted</a:t>
                      </a:r>
                      <a:r>
                        <a:rPr kumimoji="1" lang="en-US" altLang="ja-JP" sz="1100" baseline="0" dirty="0" smtClean="0">
                          <a:solidFill>
                            <a:schemeClr val="tx2"/>
                          </a:solidFill>
                        </a:rPr>
                        <a:t> to the Diet</a:t>
                      </a:r>
                      <a:endParaRPr kumimoji="1" lang="ja-JP" altLang="en-US" sz="1100" dirty="0">
                        <a:solidFill>
                          <a:schemeClr val="tx2"/>
                        </a:solidFill>
                      </a:endParaRPr>
                    </a:p>
                  </a:txBody>
                  <a:tcPr/>
                </a:tc>
                <a:tc>
                  <a:txBody>
                    <a:bodyPr/>
                    <a:lstStyle/>
                    <a:p>
                      <a:pPr algn="r"/>
                      <a:r>
                        <a:rPr kumimoji="1" lang="en-US" altLang="ja-JP" sz="1100" dirty="0" smtClean="0">
                          <a:solidFill>
                            <a:schemeClr val="tx1"/>
                          </a:solidFill>
                        </a:rPr>
                        <a:t>To be submitted to the Diet</a:t>
                      </a:r>
                      <a:endParaRPr kumimoji="1" lang="ja-JP" altLang="en-US" sz="1100" dirty="0">
                        <a:solidFill>
                          <a:schemeClr val="tx1"/>
                        </a:solidFill>
                      </a:endParaRPr>
                    </a:p>
                  </a:txBody>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kumimoji="1" lang="en-US" altLang="ja-JP" sz="1100" dirty="0" smtClean="0">
                          <a:solidFill>
                            <a:schemeClr val="tx1"/>
                          </a:solidFill>
                        </a:rPr>
                        <a:t>To be submitted to the Diet</a:t>
                      </a:r>
                      <a:endParaRPr kumimoji="1" lang="ja-JP" altLang="en-US" sz="1100" dirty="0" smtClean="0">
                        <a:solidFill>
                          <a:schemeClr val="tx1"/>
                        </a:solidFill>
                      </a:endParaRPr>
                    </a:p>
                  </a:txBody>
                  <a:tcPr/>
                </a:tc>
                <a:tc>
                  <a:txBody>
                    <a:bodyPr/>
                    <a:lstStyle/>
                    <a:p>
                      <a:pPr algn="r"/>
                      <a:endParaRPr kumimoji="1" lang="ja-JP" altLang="en-US" sz="1100" dirty="0">
                        <a:solidFill>
                          <a:schemeClr val="tx2"/>
                        </a:solidFill>
                      </a:endParaRPr>
                    </a:p>
                  </a:txBody>
                  <a:tcPr/>
                </a:tc>
              </a:tr>
            </a:tbl>
          </a:graphicData>
        </a:graphic>
      </p:graphicFrame>
      <p:sp>
        <p:nvSpPr>
          <p:cNvPr id="10" name="正方形/長方形 9"/>
          <p:cNvSpPr/>
          <p:nvPr/>
        </p:nvSpPr>
        <p:spPr>
          <a:xfrm>
            <a:off x="1226821" y="2926764"/>
            <a:ext cx="1093328" cy="285969"/>
          </a:xfrm>
          <a:prstGeom prst="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2370609" y="2927768"/>
            <a:ext cx="1093328" cy="285969"/>
          </a:xfrm>
          <a:prstGeom prst="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3505987" y="2928772"/>
            <a:ext cx="1093328" cy="285969"/>
          </a:xfrm>
          <a:prstGeom prst="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2370609" y="3368145"/>
            <a:ext cx="1093328" cy="285969"/>
          </a:xfrm>
          <a:prstGeom prst="rect">
            <a:avLst/>
          </a:prstGeom>
          <a:solidFill>
            <a:srgbClr val="DFE36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3505987" y="3369149"/>
            <a:ext cx="1093328" cy="285969"/>
          </a:xfrm>
          <a:prstGeom prst="rect">
            <a:avLst/>
          </a:prstGeom>
          <a:solidFill>
            <a:srgbClr val="DFE36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4641365" y="3367141"/>
            <a:ext cx="1093328" cy="285969"/>
          </a:xfrm>
          <a:prstGeom prst="rect">
            <a:avLst/>
          </a:prstGeom>
          <a:solidFill>
            <a:srgbClr val="DFE36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5776743" y="3368145"/>
            <a:ext cx="1093328" cy="285969"/>
          </a:xfrm>
          <a:prstGeom prst="rect">
            <a:avLst/>
          </a:prstGeom>
          <a:solidFill>
            <a:srgbClr val="DFE36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5776743" y="3809526"/>
            <a:ext cx="1093328" cy="285969"/>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6912121" y="3810530"/>
            <a:ext cx="1093328" cy="285969"/>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8050672" y="3811534"/>
            <a:ext cx="1093328" cy="285969"/>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1369796" y="2551029"/>
            <a:ext cx="871189" cy="369332"/>
          </a:xfrm>
          <a:prstGeom prst="rect">
            <a:avLst/>
          </a:prstGeom>
          <a:noFill/>
        </p:spPr>
        <p:txBody>
          <a:bodyPr wrap="none" rtlCol="0">
            <a:spAutoFit/>
          </a:bodyPr>
          <a:lstStyle/>
          <a:p>
            <a:r>
              <a:rPr kumimoji="1" lang="en-US" altLang="ja-JP" dirty="0" smtClean="0">
                <a:solidFill>
                  <a:srgbClr val="0000FF"/>
                </a:solidFill>
              </a:rPr>
              <a:t>FY2010</a:t>
            </a:r>
            <a:endParaRPr kumimoji="1" lang="ja-JP" altLang="en-US" dirty="0">
              <a:solidFill>
                <a:srgbClr val="0000FF"/>
              </a:solidFill>
            </a:endParaRPr>
          </a:p>
        </p:txBody>
      </p:sp>
      <p:sp>
        <p:nvSpPr>
          <p:cNvPr id="21" name="テキスト ボックス 20"/>
          <p:cNvSpPr txBox="1"/>
          <p:nvPr/>
        </p:nvSpPr>
        <p:spPr>
          <a:xfrm>
            <a:off x="2483418" y="2559440"/>
            <a:ext cx="871189" cy="369332"/>
          </a:xfrm>
          <a:prstGeom prst="rect">
            <a:avLst/>
          </a:prstGeom>
          <a:noFill/>
        </p:spPr>
        <p:txBody>
          <a:bodyPr wrap="none" rtlCol="0">
            <a:spAutoFit/>
          </a:bodyPr>
          <a:lstStyle/>
          <a:p>
            <a:r>
              <a:rPr kumimoji="1" lang="en-US" altLang="ja-JP" dirty="0" smtClean="0">
                <a:solidFill>
                  <a:srgbClr val="0000FF"/>
                </a:solidFill>
              </a:rPr>
              <a:t>FY2011</a:t>
            </a:r>
            <a:endParaRPr kumimoji="1" lang="ja-JP" altLang="en-US" dirty="0">
              <a:solidFill>
                <a:srgbClr val="0000FF"/>
              </a:solidFill>
            </a:endParaRPr>
          </a:p>
        </p:txBody>
      </p:sp>
      <p:sp>
        <p:nvSpPr>
          <p:cNvPr id="22" name="テキスト ボックス 21"/>
          <p:cNvSpPr txBox="1"/>
          <p:nvPr/>
        </p:nvSpPr>
        <p:spPr>
          <a:xfrm>
            <a:off x="3613860" y="2567851"/>
            <a:ext cx="871189" cy="369332"/>
          </a:xfrm>
          <a:prstGeom prst="rect">
            <a:avLst/>
          </a:prstGeom>
          <a:noFill/>
        </p:spPr>
        <p:txBody>
          <a:bodyPr wrap="none" rtlCol="0">
            <a:spAutoFit/>
          </a:bodyPr>
          <a:lstStyle/>
          <a:p>
            <a:r>
              <a:rPr kumimoji="1" lang="en-US" altLang="ja-JP" dirty="0" smtClean="0">
                <a:solidFill>
                  <a:srgbClr val="0000FF"/>
                </a:solidFill>
              </a:rPr>
              <a:t>FY2012</a:t>
            </a:r>
            <a:endParaRPr kumimoji="1" lang="ja-JP" altLang="en-US" dirty="0">
              <a:solidFill>
                <a:srgbClr val="0000FF"/>
              </a:solidFill>
            </a:endParaRPr>
          </a:p>
        </p:txBody>
      </p:sp>
      <p:sp>
        <p:nvSpPr>
          <p:cNvPr id="23" name="テキスト ボックス 22"/>
          <p:cNvSpPr txBox="1"/>
          <p:nvPr/>
        </p:nvSpPr>
        <p:spPr>
          <a:xfrm>
            <a:off x="4744302" y="2576262"/>
            <a:ext cx="871189" cy="369332"/>
          </a:xfrm>
          <a:prstGeom prst="rect">
            <a:avLst/>
          </a:prstGeom>
          <a:noFill/>
        </p:spPr>
        <p:txBody>
          <a:bodyPr wrap="none" rtlCol="0">
            <a:spAutoFit/>
          </a:bodyPr>
          <a:lstStyle/>
          <a:p>
            <a:r>
              <a:rPr kumimoji="1" lang="en-US" altLang="ja-JP" dirty="0" smtClean="0">
                <a:solidFill>
                  <a:srgbClr val="0000FF"/>
                </a:solidFill>
              </a:rPr>
              <a:t>FY2013</a:t>
            </a:r>
            <a:endParaRPr kumimoji="1" lang="ja-JP" altLang="en-US" dirty="0">
              <a:solidFill>
                <a:srgbClr val="0000FF"/>
              </a:solidFill>
            </a:endParaRPr>
          </a:p>
        </p:txBody>
      </p:sp>
      <p:sp>
        <p:nvSpPr>
          <p:cNvPr id="24" name="テキスト ボックス 23"/>
          <p:cNvSpPr txBox="1"/>
          <p:nvPr/>
        </p:nvSpPr>
        <p:spPr>
          <a:xfrm>
            <a:off x="5874744" y="2584673"/>
            <a:ext cx="871189" cy="369332"/>
          </a:xfrm>
          <a:prstGeom prst="rect">
            <a:avLst/>
          </a:prstGeom>
          <a:noFill/>
        </p:spPr>
        <p:txBody>
          <a:bodyPr wrap="none" rtlCol="0">
            <a:spAutoFit/>
          </a:bodyPr>
          <a:lstStyle/>
          <a:p>
            <a:r>
              <a:rPr kumimoji="1" lang="en-US" altLang="ja-JP" dirty="0" smtClean="0">
                <a:solidFill>
                  <a:srgbClr val="0000FF"/>
                </a:solidFill>
              </a:rPr>
              <a:t>FY2014</a:t>
            </a:r>
            <a:endParaRPr kumimoji="1" lang="ja-JP" altLang="en-US" dirty="0">
              <a:solidFill>
                <a:srgbClr val="0000FF"/>
              </a:solidFill>
            </a:endParaRPr>
          </a:p>
        </p:txBody>
      </p:sp>
      <p:sp>
        <p:nvSpPr>
          <p:cNvPr id="25" name="テキスト ボックス 24"/>
          <p:cNvSpPr txBox="1"/>
          <p:nvPr/>
        </p:nvSpPr>
        <p:spPr>
          <a:xfrm>
            <a:off x="7005186" y="2593084"/>
            <a:ext cx="871189" cy="369332"/>
          </a:xfrm>
          <a:prstGeom prst="rect">
            <a:avLst/>
          </a:prstGeom>
          <a:noFill/>
        </p:spPr>
        <p:txBody>
          <a:bodyPr wrap="none" rtlCol="0">
            <a:spAutoFit/>
          </a:bodyPr>
          <a:lstStyle/>
          <a:p>
            <a:r>
              <a:rPr kumimoji="1" lang="en-US" altLang="ja-JP" dirty="0" smtClean="0">
                <a:solidFill>
                  <a:srgbClr val="0000FF"/>
                </a:solidFill>
              </a:rPr>
              <a:t>FY2015</a:t>
            </a:r>
            <a:endParaRPr kumimoji="1" lang="ja-JP" altLang="en-US" dirty="0">
              <a:solidFill>
                <a:srgbClr val="0000FF"/>
              </a:solidFill>
            </a:endParaRPr>
          </a:p>
        </p:txBody>
      </p:sp>
      <p:sp>
        <p:nvSpPr>
          <p:cNvPr id="26" name="テキスト ボックス 25"/>
          <p:cNvSpPr txBox="1"/>
          <p:nvPr/>
        </p:nvSpPr>
        <p:spPr>
          <a:xfrm>
            <a:off x="8118808" y="2601495"/>
            <a:ext cx="871189" cy="369332"/>
          </a:xfrm>
          <a:prstGeom prst="rect">
            <a:avLst/>
          </a:prstGeom>
          <a:noFill/>
        </p:spPr>
        <p:txBody>
          <a:bodyPr wrap="none" rtlCol="0">
            <a:spAutoFit/>
          </a:bodyPr>
          <a:lstStyle/>
          <a:p>
            <a:r>
              <a:rPr kumimoji="1" lang="en-US" altLang="ja-JP" dirty="0" smtClean="0">
                <a:solidFill>
                  <a:srgbClr val="0000FF"/>
                </a:solidFill>
              </a:rPr>
              <a:t>FY2016</a:t>
            </a:r>
          </a:p>
        </p:txBody>
      </p:sp>
      <p:sp>
        <p:nvSpPr>
          <p:cNvPr id="27" name="テキスト ボックス 26"/>
          <p:cNvSpPr txBox="1"/>
          <p:nvPr/>
        </p:nvSpPr>
        <p:spPr>
          <a:xfrm>
            <a:off x="1300650" y="2914829"/>
            <a:ext cx="3728486" cy="307777"/>
          </a:xfrm>
          <a:prstGeom prst="rect">
            <a:avLst/>
          </a:prstGeom>
          <a:noFill/>
        </p:spPr>
        <p:txBody>
          <a:bodyPr wrap="square" rtlCol="0">
            <a:spAutoFit/>
          </a:bodyPr>
          <a:lstStyle/>
          <a:p>
            <a:r>
              <a:rPr kumimoji="1" lang="en-US" altLang="ja-JP" sz="1400" b="1" dirty="0" smtClean="0"/>
              <a:t>Very Advanced Research SP (100 Oku-Yen) </a:t>
            </a:r>
            <a:endParaRPr kumimoji="1" lang="ja-JP" altLang="en-US" sz="1400" b="1" dirty="0"/>
          </a:p>
        </p:txBody>
      </p:sp>
      <p:sp>
        <p:nvSpPr>
          <p:cNvPr id="28" name="テキスト ボックス 27"/>
          <p:cNvSpPr txBox="1"/>
          <p:nvPr/>
        </p:nvSpPr>
        <p:spPr>
          <a:xfrm>
            <a:off x="2632534" y="3345106"/>
            <a:ext cx="4009141" cy="307777"/>
          </a:xfrm>
          <a:prstGeom prst="rect">
            <a:avLst/>
          </a:prstGeom>
          <a:noFill/>
        </p:spPr>
        <p:txBody>
          <a:bodyPr wrap="square" rtlCol="0">
            <a:spAutoFit/>
          </a:bodyPr>
          <a:lstStyle/>
          <a:p>
            <a:r>
              <a:rPr kumimoji="1" lang="en-US" altLang="ja-JP" sz="1400" b="1" dirty="0" smtClean="0"/>
              <a:t>Other budgets for construction (214 Oku-Yen) </a:t>
            </a:r>
            <a:endParaRPr kumimoji="1" lang="ja-JP" altLang="en-US" sz="1400" b="1" dirty="0"/>
          </a:p>
        </p:txBody>
      </p:sp>
      <p:sp>
        <p:nvSpPr>
          <p:cNvPr id="29" name="テキスト ボックス 28"/>
          <p:cNvSpPr txBox="1"/>
          <p:nvPr/>
        </p:nvSpPr>
        <p:spPr>
          <a:xfrm>
            <a:off x="5991351" y="3791651"/>
            <a:ext cx="3007378" cy="307777"/>
          </a:xfrm>
          <a:prstGeom prst="rect">
            <a:avLst/>
          </a:prstGeom>
          <a:noFill/>
        </p:spPr>
        <p:txBody>
          <a:bodyPr wrap="square" rtlCol="0">
            <a:spAutoFit/>
          </a:bodyPr>
          <a:lstStyle/>
          <a:p>
            <a:r>
              <a:rPr kumimoji="1" lang="en-US" altLang="ja-JP" sz="1400" b="1" dirty="0" smtClean="0"/>
              <a:t>Operation budget (continues - - - ) </a:t>
            </a:r>
            <a:endParaRPr kumimoji="1" lang="ja-JP" altLang="en-US" sz="1400" b="1" dirty="0"/>
          </a:p>
        </p:txBody>
      </p:sp>
      <p:cxnSp>
        <p:nvCxnSpPr>
          <p:cNvPr id="30" name="直線コネクタ 29"/>
          <p:cNvCxnSpPr/>
          <p:nvPr/>
        </p:nvCxnSpPr>
        <p:spPr>
          <a:xfrm rot="5400000">
            <a:off x="6181671" y="3697471"/>
            <a:ext cx="948711" cy="1588"/>
          </a:xfrm>
          <a:prstGeom prst="line">
            <a:avLst/>
          </a:prstGeom>
          <a:ln w="28575" cap="flat" cmpd="sng" algn="ctr">
            <a:solidFill>
              <a:srgbClr val="FF0000"/>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1" name="テキスト ボックス 30"/>
          <p:cNvSpPr txBox="1"/>
          <p:nvPr/>
        </p:nvSpPr>
        <p:spPr>
          <a:xfrm>
            <a:off x="5857786" y="2920361"/>
            <a:ext cx="2108019" cy="307777"/>
          </a:xfrm>
          <a:prstGeom prst="rect">
            <a:avLst/>
          </a:prstGeom>
          <a:noFill/>
        </p:spPr>
        <p:txBody>
          <a:bodyPr wrap="none" rtlCol="0">
            <a:spAutoFit/>
          </a:bodyPr>
          <a:lstStyle/>
          <a:p>
            <a:r>
              <a:rPr kumimoji="1" lang="en-US" altLang="ja-JP" sz="1400" dirty="0" err="1" smtClean="0">
                <a:solidFill>
                  <a:srgbClr val="FF0000"/>
                </a:solidFill>
              </a:rPr>
              <a:t>SuperKEKB</a:t>
            </a:r>
            <a:r>
              <a:rPr kumimoji="1" lang="en-US" altLang="ja-JP" sz="1400" dirty="0" smtClean="0">
                <a:solidFill>
                  <a:srgbClr val="FF0000"/>
                </a:solidFill>
              </a:rPr>
              <a:t> commissioning</a:t>
            </a:r>
            <a:endParaRPr kumimoji="1" lang="ja-JP" altLang="en-US" sz="1400" dirty="0">
              <a:solidFill>
                <a:srgbClr val="FF0000"/>
              </a:solidFill>
            </a:endParaRPr>
          </a:p>
        </p:txBody>
      </p:sp>
      <p:cxnSp>
        <p:nvCxnSpPr>
          <p:cNvPr id="32" name="直線コネクタ 31"/>
          <p:cNvCxnSpPr/>
          <p:nvPr/>
        </p:nvCxnSpPr>
        <p:spPr>
          <a:xfrm rot="5400000">
            <a:off x="2942719" y="3581622"/>
            <a:ext cx="699869" cy="1588"/>
          </a:xfrm>
          <a:prstGeom prst="line">
            <a:avLst/>
          </a:prstGeom>
          <a:ln w="28575" cap="flat" cmpd="sng" algn="ctr">
            <a:solidFill>
              <a:srgbClr val="FF0000"/>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3" name="テキスト ボックス 32"/>
          <p:cNvSpPr txBox="1"/>
          <p:nvPr/>
        </p:nvSpPr>
        <p:spPr>
          <a:xfrm>
            <a:off x="2771934" y="3869869"/>
            <a:ext cx="1082348" cy="307777"/>
          </a:xfrm>
          <a:prstGeom prst="rect">
            <a:avLst/>
          </a:prstGeom>
          <a:noFill/>
        </p:spPr>
        <p:txBody>
          <a:bodyPr wrap="none" rtlCol="0">
            <a:spAutoFit/>
          </a:bodyPr>
          <a:lstStyle/>
          <a:p>
            <a:r>
              <a:rPr kumimoji="1" lang="en-US" altLang="ja-JP" sz="1400" dirty="0" smtClean="0">
                <a:solidFill>
                  <a:srgbClr val="FF0000"/>
                </a:solidFill>
              </a:rPr>
              <a:t>We are here</a:t>
            </a:r>
            <a:endParaRPr kumimoji="1" lang="ja-JP" altLang="en-US" sz="1400" dirty="0">
              <a:solidFill>
                <a:srgbClr val="FF0000"/>
              </a:solidFill>
            </a:endParaRPr>
          </a:p>
        </p:txBody>
      </p:sp>
      <p:sp>
        <p:nvSpPr>
          <p:cNvPr id="35" name="コンテンツ プレースホルダ 2"/>
          <p:cNvSpPr txBox="1">
            <a:spLocks/>
          </p:cNvSpPr>
          <p:nvPr/>
        </p:nvSpPr>
        <p:spPr>
          <a:xfrm>
            <a:off x="324239" y="994622"/>
            <a:ext cx="8574330" cy="1443572"/>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ltLang="ja-JP" sz="2400" noProof="0" dirty="0" smtClean="0">
                <a:solidFill>
                  <a:srgbClr val="0000FF"/>
                </a:solidFill>
                <a:latin typeface="Osaka"/>
                <a:ea typeface="Osaka"/>
                <a:cs typeface="Osaka"/>
              </a:rPr>
              <a:t>Budget</a:t>
            </a:r>
            <a:endParaRPr kumimoji="1" lang="en-US" altLang="ja-JP" sz="2400" b="0" i="0" u="none" strike="noStrike" kern="1200" cap="none" spc="0" normalizeH="0" baseline="0" noProof="0" dirty="0" smtClean="0">
              <a:ln>
                <a:noFill/>
              </a:ln>
              <a:solidFill>
                <a:srgbClr val="0000FF"/>
              </a:solidFill>
              <a:effectLst/>
              <a:uLnTx/>
              <a:uFillTx/>
              <a:latin typeface="Osaka"/>
              <a:ea typeface="Osaka"/>
              <a:cs typeface="Osaka"/>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1" lang="en-US" altLang="ja-JP" sz="1600" b="0" i="0" u="none" strike="noStrike" kern="1200" cap="none" spc="0" normalizeH="0" baseline="0" noProof="0" dirty="0" smtClean="0">
                <a:ln>
                  <a:noFill/>
                </a:ln>
                <a:solidFill>
                  <a:schemeClr val="tx1"/>
                </a:solidFill>
                <a:effectLst/>
                <a:uLnTx/>
                <a:uFillTx/>
                <a:latin typeface="Osaka"/>
                <a:ea typeface="Osaka"/>
                <a:cs typeface="Osaka"/>
              </a:rPr>
              <a:t>Total construction budget is 314 Oku-Yen</a:t>
            </a:r>
            <a:r>
              <a:rPr kumimoji="1" lang="en-US" altLang="ja-JP" sz="1600" b="0" i="0" u="none" strike="noStrike" kern="1200" cap="none" spc="0" normalizeH="0" noProof="0" dirty="0" smtClean="0">
                <a:ln>
                  <a:noFill/>
                </a:ln>
                <a:solidFill>
                  <a:schemeClr val="tx1"/>
                </a:solidFill>
                <a:effectLst/>
                <a:uLnTx/>
                <a:uFillTx/>
                <a:latin typeface="Osaka"/>
                <a:ea typeface="Osaka"/>
                <a:cs typeface="Osaka"/>
              </a:rPr>
              <a:t> </a:t>
            </a:r>
            <a:r>
              <a:rPr lang="en-US" altLang="ja-JP" sz="1600" dirty="0" smtClean="0">
                <a:latin typeface="Osaka"/>
                <a:ea typeface="Osaka"/>
                <a:cs typeface="Osaka"/>
              </a:rPr>
              <a:t>for Rings, Injector, and Belle-II.</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lang="en-US" altLang="ja-JP" sz="1600" dirty="0" smtClean="0">
                <a:latin typeface="Osaka"/>
                <a:ea typeface="Osaka"/>
                <a:cs typeface="Osaka"/>
              </a:rPr>
              <a:t>Most of the budget comes year-by-year based.</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1" lang="en-US" altLang="ja-JP" sz="1600" b="0" i="0" u="none" strike="noStrike" kern="1200" cap="none" spc="0" normalizeH="0" baseline="0" noProof="0" dirty="0" smtClean="0">
                <a:ln>
                  <a:noFill/>
                </a:ln>
                <a:solidFill>
                  <a:schemeClr val="tx1"/>
                </a:solidFill>
                <a:effectLst/>
                <a:uLnTx/>
                <a:uFillTx/>
                <a:latin typeface="Osaka"/>
                <a:ea typeface="Osaka"/>
                <a:cs typeface="Osaka"/>
              </a:rPr>
              <a:t>Operation budget is expected in FY2014 and later.</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endParaRPr kumimoji="1" lang="ja-JP" altLang="en-US" sz="1600" b="0" i="0" u="none" strike="noStrike" kern="1200" cap="none" spc="0" normalizeH="0" baseline="0" noProof="0" dirty="0">
              <a:ln>
                <a:noFill/>
              </a:ln>
              <a:solidFill>
                <a:schemeClr val="tx1"/>
              </a:solidFill>
              <a:effectLst/>
              <a:uLnTx/>
              <a:uFillTx/>
              <a:latin typeface="Osaka"/>
              <a:ea typeface="Osaka"/>
              <a:cs typeface="Osaka"/>
            </a:endParaRPr>
          </a:p>
        </p:txBody>
      </p:sp>
      <p:sp>
        <p:nvSpPr>
          <p:cNvPr id="40" name="テキスト ボックス 39"/>
          <p:cNvSpPr txBox="1"/>
          <p:nvPr/>
        </p:nvSpPr>
        <p:spPr>
          <a:xfrm>
            <a:off x="324239" y="4621215"/>
            <a:ext cx="767458" cy="307777"/>
          </a:xfrm>
          <a:prstGeom prst="rect">
            <a:avLst/>
          </a:prstGeom>
          <a:noFill/>
        </p:spPr>
        <p:txBody>
          <a:bodyPr wrap="none" rtlCol="0">
            <a:spAutoFit/>
          </a:bodyPr>
          <a:lstStyle/>
          <a:p>
            <a:r>
              <a:rPr lang="en-US" altLang="ja-JP" sz="1400" dirty="0" smtClean="0">
                <a:latin typeface="Osaka"/>
                <a:ea typeface="Osaka"/>
                <a:cs typeface="Osaka"/>
              </a:rPr>
              <a:t>VARSP</a:t>
            </a:r>
            <a:endParaRPr kumimoji="1" lang="ja-JP" altLang="en-US" sz="1400" dirty="0">
              <a:latin typeface="Osaka"/>
              <a:ea typeface="Osaka"/>
              <a:cs typeface="Osaka"/>
            </a:endParaRPr>
          </a:p>
        </p:txBody>
      </p:sp>
      <p:sp>
        <p:nvSpPr>
          <p:cNvPr id="41" name="テキスト ボックス 40"/>
          <p:cNvSpPr txBox="1"/>
          <p:nvPr/>
        </p:nvSpPr>
        <p:spPr>
          <a:xfrm>
            <a:off x="315030" y="4928992"/>
            <a:ext cx="763951" cy="307777"/>
          </a:xfrm>
          <a:prstGeom prst="rect">
            <a:avLst/>
          </a:prstGeom>
          <a:noFill/>
        </p:spPr>
        <p:txBody>
          <a:bodyPr wrap="none" rtlCol="0">
            <a:spAutoFit/>
          </a:bodyPr>
          <a:lstStyle/>
          <a:p>
            <a:r>
              <a:rPr lang="en-US" altLang="ja-JP" sz="1400" dirty="0" smtClean="0">
                <a:latin typeface="Osaka"/>
                <a:ea typeface="Osaka"/>
                <a:cs typeface="Osaka"/>
              </a:rPr>
              <a:t>Others</a:t>
            </a:r>
            <a:endParaRPr kumimoji="1" lang="ja-JP" altLang="en-US" sz="1400" dirty="0">
              <a:latin typeface="Osaka"/>
              <a:ea typeface="Osaka"/>
              <a:cs typeface="Osaka"/>
            </a:endParaRPr>
          </a:p>
        </p:txBody>
      </p:sp>
      <p:sp>
        <p:nvSpPr>
          <p:cNvPr id="42" name="テキスト ボックス 41"/>
          <p:cNvSpPr txBox="1"/>
          <p:nvPr/>
        </p:nvSpPr>
        <p:spPr>
          <a:xfrm>
            <a:off x="315299" y="5236769"/>
            <a:ext cx="789900" cy="307777"/>
          </a:xfrm>
          <a:prstGeom prst="rect">
            <a:avLst/>
          </a:prstGeom>
          <a:noFill/>
        </p:spPr>
        <p:txBody>
          <a:bodyPr wrap="none" rtlCol="0">
            <a:spAutoFit/>
          </a:bodyPr>
          <a:lstStyle/>
          <a:p>
            <a:r>
              <a:rPr lang="en-US" altLang="ja-JP" sz="1400" dirty="0" smtClean="0">
                <a:latin typeface="Osaka"/>
                <a:ea typeface="Osaka"/>
                <a:cs typeface="Osaka"/>
              </a:rPr>
              <a:t>Facility</a:t>
            </a:r>
            <a:endParaRPr kumimoji="1" lang="ja-JP" altLang="en-US" sz="1400" dirty="0">
              <a:latin typeface="Osaka"/>
              <a:ea typeface="Osaka"/>
              <a:cs typeface="Osaka"/>
            </a:endParaRPr>
          </a:p>
        </p:txBody>
      </p:sp>
      <p:sp>
        <p:nvSpPr>
          <p:cNvPr id="44" name="テキスト ボックス 43"/>
          <p:cNvSpPr txBox="1"/>
          <p:nvPr/>
        </p:nvSpPr>
        <p:spPr>
          <a:xfrm>
            <a:off x="299312" y="5549531"/>
            <a:ext cx="629299" cy="307777"/>
          </a:xfrm>
          <a:prstGeom prst="rect">
            <a:avLst/>
          </a:prstGeom>
          <a:noFill/>
        </p:spPr>
        <p:txBody>
          <a:bodyPr wrap="none" rtlCol="0">
            <a:spAutoFit/>
          </a:bodyPr>
          <a:lstStyle/>
          <a:p>
            <a:r>
              <a:rPr lang="en-US" altLang="ja-JP" sz="1400" dirty="0" smtClean="0">
                <a:solidFill>
                  <a:schemeClr val="tx2"/>
                </a:solidFill>
                <a:latin typeface="Osaka"/>
                <a:ea typeface="Osaka"/>
                <a:cs typeface="Osaka"/>
              </a:rPr>
              <a:t>Total</a:t>
            </a:r>
            <a:endParaRPr kumimoji="1" lang="ja-JP" altLang="en-US" sz="1400" dirty="0">
              <a:solidFill>
                <a:schemeClr val="tx2"/>
              </a:solidFill>
              <a:latin typeface="Osaka"/>
              <a:ea typeface="Osaka"/>
              <a:cs typeface="Osaka"/>
            </a:endParaRPr>
          </a:p>
        </p:txBody>
      </p:sp>
      <p:sp>
        <p:nvSpPr>
          <p:cNvPr id="46" name="テキスト ボックス 45"/>
          <p:cNvSpPr txBox="1"/>
          <p:nvPr/>
        </p:nvSpPr>
        <p:spPr>
          <a:xfrm>
            <a:off x="315299" y="5854331"/>
            <a:ext cx="748923" cy="307777"/>
          </a:xfrm>
          <a:prstGeom prst="rect">
            <a:avLst/>
          </a:prstGeom>
          <a:noFill/>
        </p:spPr>
        <p:txBody>
          <a:bodyPr wrap="none" rtlCol="0">
            <a:spAutoFit/>
          </a:bodyPr>
          <a:lstStyle/>
          <a:p>
            <a:r>
              <a:rPr lang="en-US" altLang="ja-JP" sz="1400" dirty="0" smtClean="0">
                <a:solidFill>
                  <a:srgbClr val="008000"/>
                </a:solidFill>
                <a:latin typeface="Osaka"/>
                <a:ea typeface="Osaka"/>
                <a:cs typeface="Osaka"/>
              </a:rPr>
              <a:t>Status</a:t>
            </a:r>
            <a:endParaRPr kumimoji="1" lang="ja-JP" altLang="en-US" sz="1400" dirty="0">
              <a:solidFill>
                <a:srgbClr val="008000"/>
              </a:solidFill>
              <a:latin typeface="Osaka"/>
              <a:ea typeface="Osaka"/>
              <a:cs typeface="Osaka"/>
            </a:endParaRPr>
          </a:p>
        </p:txBody>
      </p:sp>
      <p:sp>
        <p:nvSpPr>
          <p:cNvPr id="47" name="テキスト ボックス 46"/>
          <p:cNvSpPr txBox="1"/>
          <p:nvPr/>
        </p:nvSpPr>
        <p:spPr>
          <a:xfrm>
            <a:off x="299312" y="4025532"/>
            <a:ext cx="1988044" cy="276999"/>
          </a:xfrm>
          <a:prstGeom prst="rect">
            <a:avLst/>
          </a:prstGeom>
          <a:noFill/>
          <a:ln>
            <a:solidFill>
              <a:schemeClr val="tx2"/>
            </a:solidFill>
          </a:ln>
        </p:spPr>
        <p:txBody>
          <a:bodyPr wrap="none" rtlCol="0">
            <a:spAutoFit/>
          </a:bodyPr>
          <a:lstStyle/>
          <a:p>
            <a:r>
              <a:rPr lang="en-US" altLang="ja-JP" sz="1200" dirty="0" smtClean="0">
                <a:solidFill>
                  <a:schemeClr val="tx2"/>
                </a:solidFill>
                <a:latin typeface="Osaka"/>
                <a:ea typeface="Osaka"/>
                <a:cs typeface="Osaka"/>
              </a:rPr>
              <a:t>Unit: Oku-Yen (~1.2M$)</a:t>
            </a:r>
            <a:endParaRPr kumimoji="1" lang="ja-JP" altLang="en-US" sz="1200" dirty="0">
              <a:solidFill>
                <a:schemeClr val="tx2"/>
              </a:solidFill>
              <a:latin typeface="Osaka"/>
              <a:ea typeface="Osaka"/>
              <a:cs typeface="Osaka"/>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Human Resources</a:t>
            </a:r>
            <a:endParaRPr lang="ja-JP" altLang="en-US" dirty="0"/>
          </a:p>
        </p:txBody>
      </p:sp>
      <p:sp>
        <p:nvSpPr>
          <p:cNvPr id="3" name="コンテンツ プレースホルダ 2"/>
          <p:cNvSpPr>
            <a:spLocks noGrp="1"/>
          </p:cNvSpPr>
          <p:nvPr>
            <p:ph idx="1"/>
          </p:nvPr>
        </p:nvSpPr>
        <p:spPr>
          <a:xfrm>
            <a:off x="324239" y="994622"/>
            <a:ext cx="8574330" cy="3710203"/>
          </a:xfrm>
        </p:spPr>
        <p:txBody>
          <a:bodyPr/>
          <a:lstStyle/>
          <a:p>
            <a:r>
              <a:rPr lang="en-US" altLang="ja-JP" dirty="0" smtClean="0"/>
              <a:t>HR of KEK staff</a:t>
            </a:r>
          </a:p>
          <a:p>
            <a:pPr lvl="1"/>
            <a:r>
              <a:rPr lang="en-US" altLang="ja-JP" dirty="0" smtClean="0"/>
              <a:t>Change of permanent staff members from the last MAC</a:t>
            </a:r>
          </a:p>
          <a:p>
            <a:pPr lvl="2"/>
            <a:r>
              <a:rPr lang="en-US" altLang="ja-JP" dirty="0" smtClean="0"/>
              <a:t>Apr. 2011: One retired. Three newly hired. Two joined from other groups.</a:t>
            </a:r>
          </a:p>
          <a:p>
            <a:pPr lvl="2"/>
            <a:r>
              <a:rPr lang="en-US" altLang="ja-JP" dirty="0" smtClean="0"/>
              <a:t>July 2011: One joined from other group.</a:t>
            </a:r>
          </a:p>
          <a:p>
            <a:pPr lvl="2"/>
            <a:r>
              <a:rPr lang="en-US" altLang="ja-JP" dirty="0" smtClean="0"/>
              <a:t>Apr. 2012: Two will retire. Three expected to be newly hired. Some join?</a:t>
            </a:r>
          </a:p>
          <a:p>
            <a:pPr lvl="1"/>
            <a:r>
              <a:rPr lang="en-US" altLang="ja-JP" dirty="0" smtClean="0"/>
              <a:t>Senior staffs after retirement</a:t>
            </a:r>
          </a:p>
          <a:p>
            <a:pPr lvl="1"/>
            <a:r>
              <a:rPr lang="en-US" altLang="ja-JP" dirty="0" smtClean="0"/>
              <a:t>Young members at term positions</a:t>
            </a:r>
          </a:p>
          <a:p>
            <a:r>
              <a:rPr lang="en-US" altLang="ja-JP" dirty="0" smtClean="0"/>
              <a:t>Other helps</a:t>
            </a:r>
          </a:p>
          <a:p>
            <a:pPr lvl="1"/>
            <a:r>
              <a:rPr lang="en-US" altLang="ja-JP" dirty="0" smtClean="0"/>
              <a:t>Collaborations going on</a:t>
            </a:r>
          </a:p>
          <a:p>
            <a:pPr lvl="1"/>
            <a:r>
              <a:rPr lang="en-US" altLang="ja-JP" dirty="0" smtClean="0"/>
              <a:t>KEKB operation crew (company persons) to help construction work</a:t>
            </a:r>
          </a:p>
          <a:p>
            <a:r>
              <a:rPr lang="en-US" altLang="ja-JP" dirty="0" smtClean="0"/>
              <a:t>Situation of short HR seems getting better</a:t>
            </a:r>
          </a:p>
          <a:p>
            <a:pPr lvl="1"/>
            <a:endParaRPr lang="en-US" altLang="ja-JP" dirty="0" smtClean="0"/>
          </a:p>
        </p:txBody>
      </p:sp>
      <p:sp>
        <p:nvSpPr>
          <p:cNvPr id="4" name="日付プレースホルダ 3"/>
          <p:cNvSpPr>
            <a:spLocks noGrp="1"/>
          </p:cNvSpPr>
          <p:nvPr>
            <p:ph type="dt" sz="half" idx="10"/>
          </p:nvPr>
        </p:nvSpPr>
        <p:spPr/>
        <p:txBody>
          <a:bodyPr/>
          <a:lstStyle/>
          <a:p>
            <a:r>
              <a:rPr lang="en-US" altLang="ja-JP" smtClean="0"/>
              <a:t>Overview of construction status</a:t>
            </a:r>
            <a:endParaRPr lang="ja-JP" altLang="en-US"/>
          </a:p>
        </p:txBody>
      </p:sp>
      <p:sp>
        <p:nvSpPr>
          <p:cNvPr id="5" name="フッター プレースホルダ 4"/>
          <p:cNvSpPr>
            <a:spLocks noGrp="1"/>
          </p:cNvSpPr>
          <p:nvPr>
            <p:ph type="ftr" sz="quarter" idx="11"/>
          </p:nvPr>
        </p:nvSpPr>
        <p:spPr/>
        <p:txBody>
          <a:bodyPr/>
          <a:lstStyle/>
          <a:p>
            <a:r>
              <a:rPr lang="en-US" altLang="ja-JP" smtClean="0"/>
              <a:t>K. Akai (KEK)</a:t>
            </a:r>
            <a:endParaRPr lang="ja-JP" altLang="en-US"/>
          </a:p>
        </p:txBody>
      </p:sp>
      <p:sp>
        <p:nvSpPr>
          <p:cNvPr id="6" name="スライド番号プレースホルダ 5"/>
          <p:cNvSpPr>
            <a:spLocks noGrp="1"/>
          </p:cNvSpPr>
          <p:nvPr>
            <p:ph type="sldNum" sz="quarter" idx="12"/>
          </p:nvPr>
        </p:nvSpPr>
        <p:spPr/>
        <p:txBody>
          <a:bodyPr/>
          <a:lstStyle/>
          <a:p>
            <a:fld id="{9C0E2F81-601E-B447-A2CF-B5EA96351142}" type="slidenum">
              <a:rPr lang="ja-JP" altLang="en-US" smtClean="0"/>
              <a:pPr/>
              <a:t>24</a:t>
            </a:fld>
            <a:endParaRPr lang="ja-JP" altLang="en-US"/>
          </a:p>
        </p:txBody>
      </p:sp>
      <p:graphicFrame>
        <p:nvGraphicFramePr>
          <p:cNvPr id="7" name="コンテンツ プレースホルダ 6"/>
          <p:cNvGraphicFramePr>
            <a:graphicFrameLocks/>
          </p:cNvGraphicFramePr>
          <p:nvPr/>
        </p:nvGraphicFramePr>
        <p:xfrm>
          <a:off x="550337" y="4704825"/>
          <a:ext cx="7848600" cy="1492775"/>
        </p:xfrm>
        <a:graphic>
          <a:graphicData uri="http://schemas.openxmlformats.org/drawingml/2006/table">
            <a:tbl>
              <a:tblPr firstRow="1" bandRow="1">
                <a:tableStyleId>{5C22544A-7EE6-4342-B048-85BDC9FD1C3A}</a:tableStyleId>
              </a:tblPr>
              <a:tblGrid>
                <a:gridCol w="1256150"/>
                <a:gridCol w="1835911"/>
                <a:gridCol w="1256149"/>
                <a:gridCol w="1669010"/>
                <a:gridCol w="1831380"/>
              </a:tblGrid>
              <a:tr h="365016">
                <a:tc>
                  <a:txBody>
                    <a:bodyPr/>
                    <a:lstStyle/>
                    <a:p>
                      <a:r>
                        <a:rPr kumimoji="1" lang="en-US" altLang="ja-JP" sz="1400" dirty="0" smtClean="0"/>
                        <a:t>Date</a:t>
                      </a:r>
                      <a:endParaRPr kumimoji="1" lang="ja-JP" altLang="en-US" sz="1400" dirty="0"/>
                    </a:p>
                  </a:txBody>
                  <a:tcPr/>
                </a:tc>
                <a:tc>
                  <a:txBody>
                    <a:bodyPr/>
                    <a:lstStyle/>
                    <a:p>
                      <a:r>
                        <a:rPr lang="en-US" altLang="ja-JP" sz="1400" dirty="0" smtClean="0"/>
                        <a:t>Status</a:t>
                      </a:r>
                      <a:endParaRPr lang="ja-JP" altLang="en-US" sz="1400" dirty="0"/>
                    </a:p>
                  </a:txBody>
                  <a:tcPr/>
                </a:tc>
                <a:tc>
                  <a:txBody>
                    <a:bodyPr/>
                    <a:lstStyle/>
                    <a:p>
                      <a:r>
                        <a:rPr lang="en-US" altLang="ja-JP" sz="1400" dirty="0" smtClean="0"/>
                        <a:t>Needed FTE</a:t>
                      </a:r>
                      <a:endParaRPr lang="ja-JP" altLang="en-US" sz="1400" dirty="0"/>
                    </a:p>
                  </a:txBody>
                  <a:tcPr/>
                </a:tc>
                <a:tc>
                  <a:txBody>
                    <a:bodyPr/>
                    <a:lstStyle/>
                    <a:p>
                      <a:r>
                        <a:rPr kumimoji="1" lang="en-US" altLang="ja-JP" sz="1400" dirty="0" smtClean="0"/>
                        <a:t>Available</a:t>
                      </a:r>
                      <a:r>
                        <a:rPr kumimoji="1" lang="en-US" altLang="ja-JP" sz="1400" baseline="0" dirty="0" smtClean="0"/>
                        <a:t> </a:t>
                      </a:r>
                      <a:r>
                        <a:rPr kumimoji="1" lang="en-US" altLang="ja-JP" sz="1400" dirty="0" smtClean="0"/>
                        <a:t>FTE</a:t>
                      </a:r>
                      <a:r>
                        <a:rPr kumimoji="1" lang="en-US" altLang="ja-JP" sz="1400" baseline="0" dirty="0" smtClean="0"/>
                        <a:t> of permanent staffs</a:t>
                      </a:r>
                      <a:endParaRPr kumimoji="1" lang="ja-JP" altLang="en-US" sz="1400" dirty="0"/>
                    </a:p>
                  </a:txBody>
                  <a:tcPr/>
                </a:tc>
                <a:tc>
                  <a:txBody>
                    <a:bodyPr/>
                    <a:lstStyle/>
                    <a:p>
                      <a:r>
                        <a:rPr lang="en-US" altLang="ja-JP" sz="1400" baseline="0" dirty="0" smtClean="0"/>
                        <a:t>Non-permanent staffs added</a:t>
                      </a:r>
                      <a:endParaRPr lang="ja-JP" altLang="en-US" sz="1400" dirty="0"/>
                    </a:p>
                  </a:txBody>
                  <a:tcPr/>
                </a:tc>
              </a:tr>
              <a:tr h="365016">
                <a:tc>
                  <a:txBody>
                    <a:bodyPr/>
                    <a:lstStyle/>
                    <a:p>
                      <a:r>
                        <a:rPr kumimoji="1" lang="en-US" altLang="ja-JP" sz="1400" dirty="0" smtClean="0"/>
                        <a:t>Dec. 2010</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400" dirty="0" smtClean="0"/>
                        <a:t>under</a:t>
                      </a:r>
                      <a:r>
                        <a:rPr lang="en-US" altLang="ja-JP" sz="1400" baseline="0" dirty="0" smtClean="0"/>
                        <a:t> construction</a:t>
                      </a:r>
                      <a:endParaRPr lang="ja-JP" altLang="en-US" sz="1400" dirty="0" smtClean="0"/>
                    </a:p>
                  </a:txBody>
                  <a:tcPr/>
                </a:tc>
                <a:tc>
                  <a:txBody>
                    <a:bodyPr/>
                    <a:lstStyle/>
                    <a:p>
                      <a:r>
                        <a:rPr lang="en-US" altLang="ja-JP" sz="1400" dirty="0" smtClean="0"/>
                        <a:t>77</a:t>
                      </a:r>
                      <a:endParaRPr lang="ja-JP" altLang="en-US" sz="1400" dirty="0"/>
                    </a:p>
                  </a:txBody>
                  <a:tcPr/>
                </a:tc>
                <a:tc>
                  <a:txBody>
                    <a:bodyPr/>
                    <a:lstStyle/>
                    <a:p>
                      <a:r>
                        <a:rPr kumimoji="1" lang="en-US" altLang="ja-JP" sz="1400" dirty="0" smtClean="0"/>
                        <a:t>56</a:t>
                      </a:r>
                      <a:endParaRPr kumimoji="1" lang="ja-JP" altLang="en-US" sz="1400" dirty="0"/>
                    </a:p>
                  </a:txBody>
                  <a:tcPr/>
                </a:tc>
                <a:tc>
                  <a:txBody>
                    <a:bodyPr/>
                    <a:lstStyle/>
                    <a:p>
                      <a:r>
                        <a:rPr lang="en-US" altLang="ja-JP" sz="1400" dirty="0" smtClean="0"/>
                        <a:t>61</a:t>
                      </a:r>
                      <a:endParaRPr lang="ja-JP" altLang="en-US" sz="1400" dirty="0"/>
                    </a:p>
                  </a:txBody>
                  <a:tcPr/>
                </a:tc>
              </a:tr>
              <a:tr h="214715">
                <a:tc>
                  <a:txBody>
                    <a:bodyPr/>
                    <a:lstStyle/>
                    <a:p>
                      <a:r>
                        <a:rPr kumimoji="1" lang="en-US" altLang="ja-JP" sz="1400" dirty="0" smtClean="0"/>
                        <a:t>Apr. 2011</a:t>
                      </a:r>
                    </a:p>
                  </a:txBody>
                  <a:tcPr/>
                </a:tc>
                <a:tc>
                  <a:txBody>
                    <a:bodyPr/>
                    <a:lstStyle/>
                    <a:p>
                      <a:r>
                        <a:rPr lang="en-US" altLang="ja-JP" sz="1400" dirty="0" smtClean="0"/>
                        <a:t>under</a:t>
                      </a:r>
                      <a:r>
                        <a:rPr lang="en-US" altLang="ja-JP" sz="1400" baseline="0" dirty="0" smtClean="0"/>
                        <a:t> construction</a:t>
                      </a:r>
                      <a:endParaRPr lang="ja-JP" altLang="en-US" sz="1400" dirty="0"/>
                    </a:p>
                  </a:txBody>
                  <a:tcPr/>
                </a:tc>
                <a:tc>
                  <a:txBody>
                    <a:bodyPr/>
                    <a:lstStyle/>
                    <a:p>
                      <a:r>
                        <a:rPr lang="en-US" altLang="ja-JP" sz="1400" dirty="0" smtClean="0"/>
                        <a:t>77</a:t>
                      </a:r>
                      <a:endParaRPr lang="ja-JP" altLang="en-US" sz="1400" dirty="0"/>
                    </a:p>
                  </a:txBody>
                  <a:tcPr/>
                </a:tc>
                <a:tc>
                  <a:txBody>
                    <a:bodyPr/>
                    <a:lstStyle/>
                    <a:p>
                      <a:r>
                        <a:rPr kumimoji="1" lang="en-US" altLang="ja-JP" sz="1400" dirty="0" smtClean="0"/>
                        <a:t>60</a:t>
                      </a:r>
                      <a:endParaRPr kumimoji="1" lang="ja-JP" altLang="en-US" sz="1400" dirty="0"/>
                    </a:p>
                  </a:txBody>
                  <a:tcPr/>
                </a:tc>
                <a:tc>
                  <a:txBody>
                    <a:bodyPr/>
                    <a:lstStyle/>
                    <a:p>
                      <a:r>
                        <a:rPr lang="en-US" altLang="ja-JP" sz="1400" dirty="0" smtClean="0"/>
                        <a:t>66</a:t>
                      </a:r>
                      <a:endParaRPr lang="ja-JP" altLang="en-US" sz="1400" dirty="0"/>
                    </a:p>
                  </a:txBody>
                  <a:tcPr/>
                </a:tc>
              </a:tr>
              <a:tr h="214715">
                <a:tc>
                  <a:txBody>
                    <a:bodyPr/>
                    <a:lstStyle/>
                    <a:p>
                      <a:r>
                        <a:rPr kumimoji="1" lang="en-US" altLang="ja-JP" sz="1400" dirty="0" smtClean="0"/>
                        <a:t>Apr. 2012</a:t>
                      </a:r>
                      <a:endParaRPr kumimoji="1" lang="ja-JP" altLang="en-US" sz="1400" dirty="0"/>
                    </a:p>
                  </a:txBody>
                  <a:tcPr/>
                </a:tc>
                <a:tc>
                  <a:txBody>
                    <a:bodyPr/>
                    <a:lstStyle/>
                    <a:p>
                      <a:r>
                        <a:rPr lang="en-US" altLang="ja-JP" sz="1400" dirty="0" smtClean="0"/>
                        <a:t>under construction</a:t>
                      </a:r>
                      <a:endParaRPr lang="ja-JP" altLang="en-US" sz="1400" dirty="0"/>
                    </a:p>
                  </a:txBody>
                  <a:tcPr/>
                </a:tc>
                <a:tc>
                  <a:txBody>
                    <a:bodyPr/>
                    <a:lstStyle/>
                    <a:p>
                      <a:r>
                        <a:rPr lang="en-US" altLang="ja-JP" sz="1400" dirty="0" smtClean="0"/>
                        <a:t>77</a:t>
                      </a:r>
                      <a:endParaRPr lang="ja-JP" altLang="en-US" sz="1400" dirty="0"/>
                    </a:p>
                  </a:txBody>
                  <a:tcPr/>
                </a:tc>
                <a:tc>
                  <a:txBody>
                    <a:bodyPr/>
                    <a:lstStyle/>
                    <a:p>
                      <a:r>
                        <a:rPr kumimoji="1" lang="en-US" altLang="ja-JP" sz="1400" dirty="0" smtClean="0"/>
                        <a:t>62 +some?</a:t>
                      </a:r>
                      <a:endParaRPr kumimoji="1" lang="ja-JP" altLang="en-US" sz="1400" dirty="0"/>
                    </a:p>
                  </a:txBody>
                  <a:tcPr/>
                </a:tc>
                <a:tc>
                  <a:txBody>
                    <a:bodyPr/>
                    <a:lstStyle/>
                    <a:p>
                      <a:r>
                        <a:rPr lang="en-US" altLang="ja-JP" sz="1400" dirty="0" smtClean="0"/>
                        <a:t>67 + some</a:t>
                      </a:r>
                      <a:r>
                        <a:rPr lang="en-US" altLang="ja-JP" sz="1400" baseline="0" dirty="0" smtClean="0"/>
                        <a:t>? </a:t>
                      </a:r>
                      <a:endParaRPr lang="ja-JP" altLang="en-US" sz="1400" dirty="0"/>
                    </a:p>
                  </a:txBody>
                  <a:tcPr/>
                </a:tc>
              </a:tr>
            </a:tbl>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en-US" altLang="ja-JP" dirty="0" smtClean="0"/>
              <a:t>Vacuum</a:t>
            </a:r>
            <a:r>
              <a:rPr lang="en-US" altLang="ja-JP" dirty="0" smtClean="0"/>
              <a:t> system</a:t>
            </a:r>
            <a:endParaRPr lang="ja-JP" altLang="en-US" dirty="0"/>
          </a:p>
        </p:txBody>
      </p:sp>
      <p:sp>
        <p:nvSpPr>
          <p:cNvPr id="6" name="コンテンツ プレースホルダ 5"/>
          <p:cNvSpPr>
            <a:spLocks noGrp="1"/>
          </p:cNvSpPr>
          <p:nvPr>
            <p:ph idx="1"/>
          </p:nvPr>
        </p:nvSpPr>
        <p:spPr/>
        <p:txBody>
          <a:bodyPr>
            <a:normAutofit/>
          </a:bodyPr>
          <a:lstStyle/>
          <a:p>
            <a:r>
              <a:rPr lang="en-US" altLang="ja-JP" dirty="0" smtClean="0"/>
              <a:t>Fabrication of vacuum components </a:t>
            </a:r>
            <a:r>
              <a:rPr lang="en-US" altLang="ja-JP" sz="1600" dirty="0" smtClean="0"/>
              <a:t>-&gt; Talk by Y. </a:t>
            </a:r>
            <a:r>
              <a:rPr lang="en-US" altLang="ja-JP" sz="1600" dirty="0" err="1" smtClean="0"/>
              <a:t>Suetsugu</a:t>
            </a:r>
            <a:r>
              <a:rPr lang="en-US" altLang="ja-JP" sz="1600" dirty="0" smtClean="0"/>
              <a:t> </a:t>
            </a:r>
          </a:p>
          <a:p>
            <a:pPr lvl="1"/>
            <a:r>
              <a:rPr lang="en-US" altLang="ja-JP" dirty="0" smtClean="0"/>
              <a:t>Aluminum ante-chamber beam pipes for LER arc sections (700 pieces, 2km length) on going in FY2011. </a:t>
            </a:r>
          </a:p>
          <a:p>
            <a:pPr lvl="1"/>
            <a:r>
              <a:rPr lang="en-US" altLang="ja-JP" dirty="0" smtClean="0"/>
              <a:t>Bellows and gate-valves for arc and wiggler sections to be completed soon.</a:t>
            </a:r>
          </a:p>
          <a:p>
            <a:pPr lvl="1"/>
            <a:r>
              <a:rPr lang="en-US" altLang="ja-JP" dirty="0" smtClean="0"/>
              <a:t>Copper beam pipes for wiggler sections in LER and HER to be completed soon.</a:t>
            </a:r>
          </a:p>
          <a:p>
            <a:pPr lvl="1"/>
            <a:r>
              <a:rPr lang="en-US" altLang="ja-JP" dirty="0" smtClean="0"/>
              <a:t>Beam pipes, bellows and gate-valves in Tsukuba straight section for both rings to be ordered in FY2012 and 2013. </a:t>
            </a:r>
          </a:p>
          <a:p>
            <a:pPr lvl="1"/>
            <a:r>
              <a:rPr lang="en-US" altLang="ja-JP" dirty="0" smtClean="0"/>
              <a:t>Movable masks, SR and X-ray monitor chambers will be made in FY2013 and 2014. Currently, R&amp;D is going on.</a:t>
            </a:r>
          </a:p>
          <a:p>
            <a:pPr lvl="1"/>
            <a:r>
              <a:rPr lang="en-US" altLang="ja-JP" dirty="0" smtClean="0"/>
              <a:t>Replacement of some HER components for higher beam current before or after T=0 depends on budget. </a:t>
            </a:r>
          </a:p>
          <a:p>
            <a:r>
              <a:rPr lang="en-US" altLang="ja-JP" dirty="0" smtClean="0"/>
              <a:t>Baking and </a:t>
            </a:r>
            <a:r>
              <a:rPr lang="en-US" altLang="ja-JP" dirty="0" err="1" smtClean="0"/>
              <a:t>TiN</a:t>
            </a:r>
            <a:r>
              <a:rPr lang="en-US" altLang="ja-JP" dirty="0" smtClean="0"/>
              <a:t> coating system</a:t>
            </a:r>
            <a:r>
              <a:rPr lang="en-US" altLang="ja-JP" sz="1600" dirty="0" smtClean="0"/>
              <a:t> -&gt; Talk by K. Shibata</a:t>
            </a:r>
          </a:p>
          <a:p>
            <a:pPr lvl="1"/>
            <a:r>
              <a:rPr lang="en-US" altLang="ja-JP" dirty="0" smtClean="0"/>
              <a:t>Deck for vacuum work in Oho has been rebuilt after old AMY detector of TRISTAN was removed.  </a:t>
            </a:r>
          </a:p>
          <a:p>
            <a:pPr lvl="1"/>
            <a:r>
              <a:rPr lang="en-US" altLang="ja-JP" dirty="0" smtClean="0"/>
              <a:t>The first baking system and the first </a:t>
            </a:r>
            <a:r>
              <a:rPr lang="en-US" altLang="ja-JP" dirty="0" err="1" smtClean="0"/>
              <a:t>TiN</a:t>
            </a:r>
            <a:r>
              <a:rPr lang="en-US" altLang="ja-JP" dirty="0" smtClean="0"/>
              <a:t> coating station has been built in the vacuum deck. </a:t>
            </a:r>
          </a:p>
          <a:p>
            <a:pPr lvl="1"/>
            <a:r>
              <a:rPr lang="en-US" altLang="ja-JP" dirty="0" smtClean="0"/>
              <a:t>More sets of baking and coating stations will be built soon.</a:t>
            </a:r>
          </a:p>
          <a:p>
            <a:endParaRPr lang="ja-JP" altLang="en-US" dirty="0"/>
          </a:p>
        </p:txBody>
      </p:sp>
      <p:sp>
        <p:nvSpPr>
          <p:cNvPr id="2" name="日付プレースホルダ 1"/>
          <p:cNvSpPr>
            <a:spLocks noGrp="1"/>
          </p:cNvSpPr>
          <p:nvPr>
            <p:ph type="dt" sz="half" idx="10"/>
          </p:nvPr>
        </p:nvSpPr>
        <p:spPr/>
        <p:txBody>
          <a:bodyPr/>
          <a:lstStyle/>
          <a:p>
            <a:r>
              <a:rPr lang="en-US" altLang="ja-JP" smtClean="0"/>
              <a:t>Overview of construction status</a:t>
            </a:r>
            <a:endParaRPr lang="ja-JP" altLang="en-US"/>
          </a:p>
        </p:txBody>
      </p:sp>
      <p:sp>
        <p:nvSpPr>
          <p:cNvPr id="3" name="フッター プレースホルダ 2"/>
          <p:cNvSpPr>
            <a:spLocks noGrp="1"/>
          </p:cNvSpPr>
          <p:nvPr>
            <p:ph type="ftr" sz="quarter" idx="11"/>
          </p:nvPr>
        </p:nvSpPr>
        <p:spPr/>
        <p:txBody>
          <a:bodyPr/>
          <a:lstStyle/>
          <a:p>
            <a:r>
              <a:rPr lang="en-US" altLang="ja-JP" smtClean="0"/>
              <a:t>K. Akai (KEK)</a:t>
            </a:r>
            <a:endParaRPr lang="ja-JP" altLang="en-US"/>
          </a:p>
        </p:txBody>
      </p:sp>
      <p:sp>
        <p:nvSpPr>
          <p:cNvPr id="4" name="スライド番号プレースホルダ 3"/>
          <p:cNvSpPr>
            <a:spLocks noGrp="1"/>
          </p:cNvSpPr>
          <p:nvPr>
            <p:ph type="sldNum" sz="quarter" idx="12"/>
          </p:nvPr>
        </p:nvSpPr>
        <p:spPr/>
        <p:txBody>
          <a:bodyPr/>
          <a:lstStyle/>
          <a:p>
            <a:fld id="{9C0E2F81-601E-B447-A2CF-B5EA96351142}" type="slidenum">
              <a:rPr lang="ja-JP" altLang="en-US" smtClean="0"/>
              <a:pPr/>
              <a:t>25</a:t>
            </a:fld>
            <a:endParaRPr lang="ja-JP" alt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図 8" descr="IMG_0811.jpg"/>
          <p:cNvPicPr>
            <a:picLocks noChangeAspect="1"/>
          </p:cNvPicPr>
          <p:nvPr/>
        </p:nvPicPr>
        <p:blipFill>
          <a:blip r:embed="rId2"/>
          <a:stretch>
            <a:fillRect/>
          </a:stretch>
        </p:blipFill>
        <p:spPr>
          <a:xfrm>
            <a:off x="4021667" y="2618713"/>
            <a:ext cx="5014870" cy="3761153"/>
          </a:xfrm>
          <a:prstGeom prst="rect">
            <a:avLst/>
          </a:prstGeom>
        </p:spPr>
      </p:pic>
      <p:pic>
        <p:nvPicPr>
          <p:cNvPr id="10" name="図 9" descr="IMG_0796.jpg"/>
          <p:cNvPicPr>
            <a:picLocks noChangeAspect="1"/>
          </p:cNvPicPr>
          <p:nvPr/>
        </p:nvPicPr>
        <p:blipFill>
          <a:blip r:embed="rId3"/>
          <a:stretch>
            <a:fillRect/>
          </a:stretch>
        </p:blipFill>
        <p:spPr>
          <a:xfrm>
            <a:off x="5469467" y="831081"/>
            <a:ext cx="3567069" cy="2675303"/>
          </a:xfrm>
          <a:prstGeom prst="rect">
            <a:avLst/>
          </a:prstGeom>
        </p:spPr>
      </p:pic>
      <p:sp>
        <p:nvSpPr>
          <p:cNvPr id="7" name="タイトル 6"/>
          <p:cNvSpPr>
            <a:spLocks noGrp="1"/>
          </p:cNvSpPr>
          <p:nvPr>
            <p:ph type="title"/>
          </p:nvPr>
        </p:nvSpPr>
        <p:spPr/>
        <p:txBody>
          <a:bodyPr/>
          <a:lstStyle/>
          <a:p>
            <a:r>
              <a:rPr lang="en-US" altLang="ja-JP" dirty="0" smtClean="0"/>
              <a:t>LER beam pipe fabrication @BINP</a:t>
            </a:r>
            <a:endParaRPr lang="ja-JP" altLang="en-US" dirty="0"/>
          </a:p>
        </p:txBody>
      </p:sp>
      <p:sp>
        <p:nvSpPr>
          <p:cNvPr id="4" name="日付プレースホルダ 3"/>
          <p:cNvSpPr>
            <a:spLocks noGrp="1"/>
          </p:cNvSpPr>
          <p:nvPr>
            <p:ph type="dt" sz="half" idx="10"/>
          </p:nvPr>
        </p:nvSpPr>
        <p:spPr/>
        <p:txBody>
          <a:bodyPr/>
          <a:lstStyle/>
          <a:p>
            <a:r>
              <a:rPr lang="en-US" altLang="ja-JP" smtClean="0"/>
              <a:t>Overview of construction status</a:t>
            </a:r>
            <a:endParaRPr lang="ja-JP" altLang="en-US"/>
          </a:p>
        </p:txBody>
      </p:sp>
      <p:sp>
        <p:nvSpPr>
          <p:cNvPr id="5" name="フッター プレースホルダ 4"/>
          <p:cNvSpPr>
            <a:spLocks noGrp="1"/>
          </p:cNvSpPr>
          <p:nvPr>
            <p:ph type="ftr" sz="quarter" idx="11"/>
          </p:nvPr>
        </p:nvSpPr>
        <p:spPr/>
        <p:txBody>
          <a:bodyPr/>
          <a:lstStyle/>
          <a:p>
            <a:r>
              <a:rPr lang="en-US" altLang="ja-JP" smtClean="0"/>
              <a:t>K. Akai (KEK)</a:t>
            </a:r>
            <a:endParaRPr lang="ja-JP" altLang="en-US"/>
          </a:p>
        </p:txBody>
      </p:sp>
      <p:sp>
        <p:nvSpPr>
          <p:cNvPr id="6" name="スライド番号プレースホルダ 5"/>
          <p:cNvSpPr>
            <a:spLocks noGrp="1"/>
          </p:cNvSpPr>
          <p:nvPr>
            <p:ph type="sldNum" sz="quarter" idx="12"/>
          </p:nvPr>
        </p:nvSpPr>
        <p:spPr/>
        <p:txBody>
          <a:bodyPr/>
          <a:lstStyle/>
          <a:p>
            <a:fld id="{9C0E2F81-601E-B447-A2CF-B5EA96351142}" type="slidenum">
              <a:rPr lang="ja-JP" altLang="en-US" smtClean="0"/>
              <a:pPr/>
              <a:t>26</a:t>
            </a:fld>
            <a:endParaRPr lang="ja-JP" altLang="en-US"/>
          </a:p>
        </p:txBody>
      </p:sp>
      <p:pic>
        <p:nvPicPr>
          <p:cNvPr id="8" name="図 7" descr="IMG_0794.jpg"/>
          <p:cNvPicPr>
            <a:picLocks noChangeAspect="1"/>
          </p:cNvPicPr>
          <p:nvPr/>
        </p:nvPicPr>
        <p:blipFill>
          <a:blip r:embed="rId4"/>
          <a:stretch>
            <a:fillRect/>
          </a:stretch>
        </p:blipFill>
        <p:spPr>
          <a:xfrm>
            <a:off x="146538" y="831082"/>
            <a:ext cx="4594795" cy="3446096"/>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err="1" smtClean="0"/>
              <a:t>TiN</a:t>
            </a:r>
            <a:r>
              <a:rPr lang="en-US" altLang="ja-JP" dirty="0" smtClean="0"/>
              <a:t> coating machine</a:t>
            </a:r>
            <a:endParaRPr lang="ja-JP" altLang="en-US" dirty="0"/>
          </a:p>
        </p:txBody>
      </p:sp>
      <p:sp>
        <p:nvSpPr>
          <p:cNvPr id="3" name="日付プレースホルダ 2"/>
          <p:cNvSpPr>
            <a:spLocks noGrp="1"/>
          </p:cNvSpPr>
          <p:nvPr>
            <p:ph type="dt" sz="half" idx="10"/>
          </p:nvPr>
        </p:nvSpPr>
        <p:spPr/>
        <p:txBody>
          <a:bodyPr/>
          <a:lstStyle/>
          <a:p>
            <a:r>
              <a:rPr lang="en-US" altLang="ja-JP" smtClean="0"/>
              <a:t>Overview of construction status</a:t>
            </a:r>
            <a:endParaRPr lang="ja-JP" altLang="en-US"/>
          </a:p>
        </p:txBody>
      </p:sp>
      <p:sp>
        <p:nvSpPr>
          <p:cNvPr id="4" name="フッター プレースホルダ 3"/>
          <p:cNvSpPr>
            <a:spLocks noGrp="1"/>
          </p:cNvSpPr>
          <p:nvPr>
            <p:ph type="ftr" sz="quarter" idx="11"/>
          </p:nvPr>
        </p:nvSpPr>
        <p:spPr/>
        <p:txBody>
          <a:bodyPr/>
          <a:lstStyle/>
          <a:p>
            <a:r>
              <a:rPr lang="en-US" altLang="ja-JP" smtClean="0"/>
              <a:t>K. Akai (KEK)</a:t>
            </a:r>
            <a:endParaRPr lang="ja-JP" altLang="en-US"/>
          </a:p>
        </p:txBody>
      </p:sp>
      <p:sp>
        <p:nvSpPr>
          <p:cNvPr id="5" name="スライド番号プレースホルダ 4"/>
          <p:cNvSpPr>
            <a:spLocks noGrp="1"/>
          </p:cNvSpPr>
          <p:nvPr>
            <p:ph type="sldNum" sz="quarter" idx="12"/>
          </p:nvPr>
        </p:nvSpPr>
        <p:spPr/>
        <p:txBody>
          <a:bodyPr/>
          <a:lstStyle/>
          <a:p>
            <a:fld id="{9C0E2F81-601E-B447-A2CF-B5EA96351142}" type="slidenum">
              <a:rPr lang="ja-JP" altLang="en-US" smtClean="0"/>
              <a:pPr/>
              <a:t>27</a:t>
            </a:fld>
            <a:endParaRPr lang="ja-JP" altLang="en-US"/>
          </a:p>
        </p:txBody>
      </p:sp>
      <p:pic>
        <p:nvPicPr>
          <p:cNvPr id="7" name="図 6" descr="P1000031_smallsize2.jpg"/>
          <p:cNvPicPr>
            <a:picLocks noChangeAspect="1"/>
          </p:cNvPicPr>
          <p:nvPr/>
        </p:nvPicPr>
        <p:blipFill>
          <a:blip r:embed="rId2"/>
          <a:stretch>
            <a:fillRect/>
          </a:stretch>
        </p:blipFill>
        <p:spPr>
          <a:xfrm>
            <a:off x="177802" y="2675467"/>
            <a:ext cx="4815024" cy="3611268"/>
          </a:xfrm>
          <a:prstGeom prst="rect">
            <a:avLst/>
          </a:prstGeom>
        </p:spPr>
      </p:pic>
      <p:pic>
        <p:nvPicPr>
          <p:cNvPr id="6" name="図 5" descr="P1000027_smallsize2.jpg"/>
          <p:cNvPicPr>
            <a:picLocks noChangeAspect="1"/>
          </p:cNvPicPr>
          <p:nvPr/>
        </p:nvPicPr>
        <p:blipFill>
          <a:blip r:embed="rId3"/>
          <a:stretch>
            <a:fillRect/>
          </a:stretch>
        </p:blipFill>
        <p:spPr>
          <a:xfrm>
            <a:off x="5201533" y="1134534"/>
            <a:ext cx="3864152" cy="5152202"/>
          </a:xfrm>
          <a:prstGeom prst="rect">
            <a:avLst/>
          </a:prstGeom>
        </p:spPr>
      </p:pic>
      <p:sp>
        <p:nvSpPr>
          <p:cNvPr id="8" name="テキスト ボックス 7"/>
          <p:cNvSpPr txBox="1"/>
          <p:nvPr/>
        </p:nvSpPr>
        <p:spPr>
          <a:xfrm>
            <a:off x="611924" y="1958444"/>
            <a:ext cx="3901404" cy="523220"/>
          </a:xfrm>
          <a:prstGeom prst="rect">
            <a:avLst/>
          </a:prstGeom>
          <a:noFill/>
          <a:ln w="25400" cap="flat" cmpd="sng" algn="ctr">
            <a:solidFill>
              <a:srgbClr val="0000FF"/>
            </a:solidFill>
            <a:prstDash val="solid"/>
            <a:round/>
            <a:headEnd type="none" w="med" len="med"/>
            <a:tailEnd type="none" w="med" len="med"/>
          </a:ln>
        </p:spPr>
        <p:txBody>
          <a:bodyPr wrap="square" rtlCol="0">
            <a:spAutoFit/>
          </a:bodyPr>
          <a:lstStyle/>
          <a:p>
            <a:r>
              <a:rPr lang="en-US" altLang="ja-JP" sz="1400" dirty="0" err="1" smtClean="0">
                <a:solidFill>
                  <a:srgbClr val="0000FF"/>
                </a:solidFill>
                <a:latin typeface="Osaka"/>
                <a:ea typeface="Osaka"/>
                <a:cs typeface="Osaka"/>
              </a:rPr>
              <a:t>TiN</a:t>
            </a:r>
            <a:r>
              <a:rPr lang="en-US" altLang="ja-JP" sz="1400" dirty="0" smtClean="0">
                <a:solidFill>
                  <a:srgbClr val="0000FF"/>
                </a:solidFill>
                <a:latin typeface="Osaka"/>
                <a:ea typeface="Osaka"/>
                <a:cs typeface="Osaka"/>
              </a:rPr>
              <a:t> coating machine (1st vertical type) in Oho experimental hall</a:t>
            </a:r>
            <a:endParaRPr kumimoji="1" lang="ja-JP" altLang="en-US" sz="1400" dirty="0">
              <a:solidFill>
                <a:srgbClr val="0000FF"/>
              </a:solidFill>
              <a:latin typeface="Osaka"/>
              <a:ea typeface="Osaka"/>
              <a:cs typeface="Osaka"/>
            </a:endParaRPr>
          </a:p>
        </p:txBody>
      </p:sp>
      <p:cxnSp>
        <p:nvCxnSpPr>
          <p:cNvPr id="9" name="直線矢印コネクタ 8"/>
          <p:cNvCxnSpPr/>
          <p:nvPr/>
        </p:nvCxnSpPr>
        <p:spPr>
          <a:xfrm flipV="1">
            <a:off x="3321899" y="1320800"/>
            <a:ext cx="2951901" cy="2846377"/>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4" name="直線矢印コネクタ 13"/>
          <p:cNvCxnSpPr/>
          <p:nvPr/>
        </p:nvCxnSpPr>
        <p:spPr>
          <a:xfrm>
            <a:off x="3204169" y="5742766"/>
            <a:ext cx="3069631" cy="429434"/>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smtClean="0"/>
              <a:t>Magnet</a:t>
            </a:r>
            <a:r>
              <a:rPr lang="en-US" altLang="ja-JP" dirty="0" smtClean="0"/>
              <a:t> system</a:t>
            </a:r>
            <a:endParaRPr lang="ja-JP" altLang="en-US" dirty="0"/>
          </a:p>
        </p:txBody>
      </p:sp>
      <p:sp>
        <p:nvSpPr>
          <p:cNvPr id="7" name="コンテンツ プレースホルダ 6"/>
          <p:cNvSpPr>
            <a:spLocks noGrp="1"/>
          </p:cNvSpPr>
          <p:nvPr>
            <p:ph idx="1"/>
          </p:nvPr>
        </p:nvSpPr>
        <p:spPr/>
        <p:txBody>
          <a:bodyPr/>
          <a:lstStyle/>
          <a:p>
            <a:r>
              <a:rPr lang="en-US" altLang="ja-JP" dirty="0" smtClean="0"/>
              <a:t>Fabrication of magnets</a:t>
            </a:r>
          </a:p>
          <a:p>
            <a:pPr lvl="1"/>
            <a:r>
              <a:rPr lang="en-US" altLang="ja-JP" dirty="0" smtClean="0"/>
              <a:t>Fabrication and field measurement of LER 4m dipole magnets is going on. They will be installed in tunnel in the first half of FY2012. </a:t>
            </a:r>
          </a:p>
          <a:p>
            <a:pPr lvl="1"/>
            <a:r>
              <a:rPr lang="en-US" altLang="ja-JP" dirty="0" smtClean="0"/>
              <a:t>Half-pole and single-pole wiggler magnets, LER V-steering magnets, some of Q magnets on going in FY2011. </a:t>
            </a:r>
          </a:p>
          <a:p>
            <a:r>
              <a:rPr lang="en-US" altLang="ja-JP" dirty="0" smtClean="0"/>
              <a:t>Fabrication of power supplies for magnets</a:t>
            </a:r>
          </a:p>
          <a:p>
            <a:pPr lvl="1"/>
            <a:r>
              <a:rPr lang="en-US" altLang="ja-JP" dirty="0" smtClean="0"/>
              <a:t>Power supplies for main dipole magnets and wiggler magnets are going on in FY2011. </a:t>
            </a:r>
          </a:p>
          <a:p>
            <a:pPr lvl="1"/>
            <a:r>
              <a:rPr lang="en-US" altLang="ja-JP" dirty="0" smtClean="0"/>
              <a:t>Power supplies of medium and small power will be ordered in FY2012 or later.</a:t>
            </a:r>
          </a:p>
          <a:p>
            <a:pPr lvl="1"/>
            <a:r>
              <a:rPr lang="en-US" altLang="ja-JP" dirty="0" smtClean="0"/>
              <a:t>Power supplies for DR: some are ongoing, others will be in FY2012.</a:t>
            </a:r>
          </a:p>
          <a:p>
            <a:r>
              <a:rPr lang="en-US" altLang="ja-JP" dirty="0" smtClean="0"/>
              <a:t>Alignment and tunnel measurement</a:t>
            </a:r>
          </a:p>
          <a:p>
            <a:pPr lvl="1"/>
            <a:r>
              <a:rPr lang="en-US" altLang="ja-JP" dirty="0" smtClean="0"/>
              <a:t>Measurement after the earthquake showed significant movement of tunnel. </a:t>
            </a:r>
          </a:p>
          <a:p>
            <a:pPr lvl="1"/>
            <a:r>
              <a:rPr lang="en-US" altLang="ja-JP" dirty="0" smtClean="0"/>
              <a:t>Introducing GPS system and investigating the ground (boring, etc.) going on.    </a:t>
            </a:r>
          </a:p>
          <a:p>
            <a:pPr lvl="1"/>
            <a:endParaRPr lang="ja-JP" altLang="en-US" dirty="0"/>
          </a:p>
        </p:txBody>
      </p:sp>
      <p:sp>
        <p:nvSpPr>
          <p:cNvPr id="3" name="日付プレースホルダ 2"/>
          <p:cNvSpPr>
            <a:spLocks noGrp="1"/>
          </p:cNvSpPr>
          <p:nvPr>
            <p:ph type="dt" sz="half" idx="10"/>
          </p:nvPr>
        </p:nvSpPr>
        <p:spPr/>
        <p:txBody>
          <a:bodyPr/>
          <a:lstStyle/>
          <a:p>
            <a:r>
              <a:rPr lang="en-US" altLang="ja-JP" smtClean="0"/>
              <a:t>Overview of construction status</a:t>
            </a:r>
            <a:endParaRPr lang="ja-JP" altLang="en-US"/>
          </a:p>
        </p:txBody>
      </p:sp>
      <p:sp>
        <p:nvSpPr>
          <p:cNvPr id="4" name="フッター プレースホルダ 3"/>
          <p:cNvSpPr>
            <a:spLocks noGrp="1"/>
          </p:cNvSpPr>
          <p:nvPr>
            <p:ph type="ftr" sz="quarter" idx="11"/>
          </p:nvPr>
        </p:nvSpPr>
        <p:spPr/>
        <p:txBody>
          <a:bodyPr/>
          <a:lstStyle/>
          <a:p>
            <a:r>
              <a:rPr lang="en-US" altLang="ja-JP" smtClean="0"/>
              <a:t>K. Akai (KEK)</a:t>
            </a:r>
            <a:endParaRPr lang="ja-JP" altLang="en-US"/>
          </a:p>
        </p:txBody>
      </p:sp>
      <p:sp>
        <p:nvSpPr>
          <p:cNvPr id="5" name="スライド番号プレースホルダ 4"/>
          <p:cNvSpPr>
            <a:spLocks noGrp="1"/>
          </p:cNvSpPr>
          <p:nvPr>
            <p:ph type="sldNum" sz="quarter" idx="12"/>
          </p:nvPr>
        </p:nvSpPr>
        <p:spPr/>
        <p:txBody>
          <a:bodyPr/>
          <a:lstStyle/>
          <a:p>
            <a:fld id="{9C0E2F81-601E-B447-A2CF-B5EA96351142}" type="slidenum">
              <a:rPr lang="ja-JP" altLang="en-US" smtClean="0"/>
              <a:pPr/>
              <a:t>28</a:t>
            </a:fld>
            <a:endParaRPr lang="ja-JP" altLang="en-US"/>
          </a:p>
        </p:txBody>
      </p:sp>
      <p:sp>
        <p:nvSpPr>
          <p:cNvPr id="9" name="テキスト ボックス 8"/>
          <p:cNvSpPr txBox="1"/>
          <p:nvPr/>
        </p:nvSpPr>
        <p:spPr>
          <a:xfrm>
            <a:off x="6503173" y="492527"/>
            <a:ext cx="1813718" cy="338554"/>
          </a:xfrm>
          <a:prstGeom prst="rect">
            <a:avLst/>
          </a:prstGeom>
          <a:noFill/>
        </p:spPr>
        <p:txBody>
          <a:bodyPr wrap="none" rtlCol="0">
            <a:spAutoFit/>
          </a:bodyPr>
          <a:lstStyle/>
          <a:p>
            <a:r>
              <a:rPr kumimoji="1" lang="en-US" altLang="ja-JP" sz="1600" dirty="0" smtClean="0">
                <a:solidFill>
                  <a:schemeClr val="tx2"/>
                </a:solidFill>
              </a:rPr>
              <a:t>-&gt; Talk by H. </a:t>
            </a:r>
            <a:r>
              <a:rPr kumimoji="1" lang="en-US" altLang="ja-JP" sz="1600" dirty="0" err="1" smtClean="0">
                <a:solidFill>
                  <a:schemeClr val="tx2"/>
                </a:solidFill>
              </a:rPr>
              <a:t>Iinuma</a:t>
            </a:r>
            <a:endParaRPr kumimoji="1" lang="ja-JP" altLang="en-US" sz="1600" dirty="0">
              <a:solidFill>
                <a:schemeClr val="tx2"/>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タイトル 9"/>
          <p:cNvSpPr>
            <a:spLocks noGrp="1"/>
          </p:cNvSpPr>
          <p:nvPr>
            <p:ph type="title"/>
          </p:nvPr>
        </p:nvSpPr>
        <p:spPr/>
        <p:txBody>
          <a:bodyPr>
            <a:normAutofit/>
          </a:bodyPr>
          <a:lstStyle/>
          <a:p>
            <a:r>
              <a:rPr lang="en-US" altLang="ja-JP" dirty="0" smtClean="0"/>
              <a:t>Dismantle Tsukuba straight section</a:t>
            </a:r>
            <a:endParaRPr lang="ja-JP" altLang="en-US" dirty="0"/>
          </a:p>
        </p:txBody>
      </p:sp>
      <p:sp>
        <p:nvSpPr>
          <p:cNvPr id="4" name="日付プレースホルダ 3"/>
          <p:cNvSpPr>
            <a:spLocks noGrp="1"/>
          </p:cNvSpPr>
          <p:nvPr>
            <p:ph type="dt" sz="half" idx="10"/>
          </p:nvPr>
        </p:nvSpPr>
        <p:spPr/>
        <p:txBody>
          <a:bodyPr/>
          <a:lstStyle/>
          <a:p>
            <a:r>
              <a:rPr lang="en-US" altLang="ja-JP" smtClean="0"/>
              <a:t>Overview of construction status</a:t>
            </a:r>
            <a:endParaRPr lang="ja-JP" altLang="en-US"/>
          </a:p>
        </p:txBody>
      </p:sp>
      <p:sp>
        <p:nvSpPr>
          <p:cNvPr id="5" name="フッター プレースホルダ 4"/>
          <p:cNvSpPr>
            <a:spLocks noGrp="1"/>
          </p:cNvSpPr>
          <p:nvPr>
            <p:ph type="ftr" sz="quarter" idx="11"/>
          </p:nvPr>
        </p:nvSpPr>
        <p:spPr/>
        <p:txBody>
          <a:bodyPr/>
          <a:lstStyle/>
          <a:p>
            <a:r>
              <a:rPr lang="en-US" altLang="ja-JP" smtClean="0"/>
              <a:t>K. Akai (KEK)</a:t>
            </a:r>
            <a:endParaRPr lang="ja-JP" altLang="en-US"/>
          </a:p>
        </p:txBody>
      </p:sp>
      <p:sp>
        <p:nvSpPr>
          <p:cNvPr id="6" name="スライド番号プレースホルダ 5"/>
          <p:cNvSpPr>
            <a:spLocks noGrp="1"/>
          </p:cNvSpPr>
          <p:nvPr>
            <p:ph type="sldNum" sz="quarter" idx="12"/>
          </p:nvPr>
        </p:nvSpPr>
        <p:spPr/>
        <p:txBody>
          <a:bodyPr/>
          <a:lstStyle/>
          <a:p>
            <a:fld id="{9C0E2F81-601E-B447-A2CF-B5EA96351142}" type="slidenum">
              <a:rPr lang="ja-JP" altLang="en-US" smtClean="0"/>
              <a:pPr/>
              <a:t>29</a:t>
            </a:fld>
            <a:endParaRPr lang="ja-JP" altLang="en-US"/>
          </a:p>
        </p:txBody>
      </p:sp>
      <p:graphicFrame>
        <p:nvGraphicFramePr>
          <p:cNvPr id="19458" name="Object 2"/>
          <p:cNvGraphicFramePr>
            <a:graphicFrameLocks noChangeAspect="1"/>
          </p:cNvGraphicFramePr>
          <p:nvPr/>
        </p:nvGraphicFramePr>
        <p:xfrm>
          <a:off x="48845" y="821312"/>
          <a:ext cx="4666162" cy="3718718"/>
        </p:xfrm>
        <a:graphic>
          <a:graphicData uri="http://schemas.openxmlformats.org/presentationml/2006/ole">
            <p:oleObj spid="_x0000_s19458" name="Word 文書" r:id="rId3" imgW="2501900" imgH="1993900" progId="Word.Document.12">
              <p:link updateAutomatic="1"/>
            </p:oleObj>
          </a:graphicData>
        </a:graphic>
      </p:graphicFrame>
      <p:graphicFrame>
        <p:nvGraphicFramePr>
          <p:cNvPr id="19459" name="Object 3"/>
          <p:cNvGraphicFramePr>
            <a:graphicFrameLocks noChangeAspect="1"/>
          </p:cNvGraphicFramePr>
          <p:nvPr/>
        </p:nvGraphicFramePr>
        <p:xfrm>
          <a:off x="4491620" y="2720535"/>
          <a:ext cx="4652380" cy="3638990"/>
        </p:xfrm>
        <a:graphic>
          <a:graphicData uri="http://schemas.openxmlformats.org/presentationml/2006/ole">
            <p:oleObj spid="_x0000_s19459" name="Word 文書" r:id="rId4" imgW="2565400" imgH="2006600" progId="Word.Document.12">
              <p:link updateAutomatic="1"/>
            </p:oleObj>
          </a:graphicData>
        </a:graphic>
      </p:graphicFrame>
      <p:sp>
        <p:nvSpPr>
          <p:cNvPr id="11" name="テキスト ボックス 10"/>
          <p:cNvSpPr txBox="1"/>
          <p:nvPr/>
        </p:nvSpPr>
        <p:spPr>
          <a:xfrm>
            <a:off x="1144876" y="5713194"/>
            <a:ext cx="3346744" cy="646331"/>
          </a:xfrm>
          <a:prstGeom prst="rect">
            <a:avLst/>
          </a:prstGeom>
          <a:noFill/>
        </p:spPr>
        <p:txBody>
          <a:bodyPr wrap="square" rtlCol="0">
            <a:spAutoFit/>
          </a:bodyPr>
          <a:lstStyle/>
          <a:p>
            <a:r>
              <a:rPr kumimoji="1" lang="en-US" altLang="ja-JP" sz="1200" dirty="0" smtClean="0">
                <a:latin typeface="Osaka"/>
                <a:ea typeface="Osaka"/>
                <a:cs typeface="Osaka"/>
              </a:rPr>
              <a:t>Magnets and cables </a:t>
            </a:r>
            <a:r>
              <a:rPr lang="en-US" altLang="ja-JP" sz="1200" dirty="0" smtClean="0">
                <a:latin typeface="Osaka"/>
                <a:ea typeface="Osaka"/>
                <a:cs typeface="Osaka"/>
              </a:rPr>
              <a:t>have been removed. </a:t>
            </a:r>
          </a:p>
          <a:p>
            <a:r>
              <a:rPr kumimoji="1" lang="en-US" altLang="ja-JP" sz="1200" dirty="0" smtClean="0">
                <a:latin typeface="Osaka"/>
                <a:ea typeface="Osaka"/>
                <a:cs typeface="Osaka"/>
              </a:rPr>
              <a:t>Old base plates were removed, and the floor </a:t>
            </a:r>
            <a:r>
              <a:rPr lang="en-US" altLang="ja-JP" sz="1200" dirty="0" smtClean="0">
                <a:latin typeface="Osaka"/>
                <a:ea typeface="Osaka"/>
                <a:cs typeface="Osaka"/>
              </a:rPr>
              <a:t>has been</a:t>
            </a:r>
            <a:r>
              <a:rPr kumimoji="1" lang="en-US" altLang="ja-JP" sz="1200" dirty="0" smtClean="0">
                <a:latin typeface="Osaka"/>
                <a:ea typeface="Osaka"/>
                <a:cs typeface="Osaka"/>
              </a:rPr>
              <a:t> cleared up.</a:t>
            </a:r>
            <a:endParaRPr kumimoji="1" lang="ja-JP" altLang="en-US" sz="1200" dirty="0">
              <a:latin typeface="Osaka"/>
              <a:ea typeface="Osaka"/>
              <a:cs typeface="Osaka"/>
            </a:endParaRPr>
          </a:p>
        </p:txBody>
      </p:sp>
      <p:pic>
        <p:nvPicPr>
          <p:cNvPr id="13" name="図 12"/>
          <p:cNvPicPr>
            <a:picLocks noChangeAspect="1"/>
          </p:cNvPicPr>
          <p:nvPr/>
        </p:nvPicPr>
        <p:blipFill>
          <a:blip r:embed="rId5"/>
          <a:stretch>
            <a:fillRect/>
          </a:stretch>
        </p:blipFill>
        <p:spPr>
          <a:xfrm>
            <a:off x="6461969" y="831082"/>
            <a:ext cx="2224830" cy="1747248"/>
          </a:xfrm>
          <a:prstGeom prst="rect">
            <a:avLst/>
          </a:prstGeom>
        </p:spPr>
      </p:pic>
      <p:sp>
        <p:nvSpPr>
          <p:cNvPr id="12" name="テキスト ボックス 11"/>
          <p:cNvSpPr txBox="1"/>
          <p:nvPr/>
        </p:nvSpPr>
        <p:spPr>
          <a:xfrm>
            <a:off x="457201" y="4746207"/>
            <a:ext cx="3001388" cy="584776"/>
          </a:xfrm>
          <a:prstGeom prst="rect">
            <a:avLst/>
          </a:prstGeom>
          <a:noFill/>
          <a:ln w="19050" cap="flat" cmpd="sng" algn="ctr">
            <a:solidFill>
              <a:srgbClr val="FF0000"/>
            </a:solidFill>
            <a:prstDash val="solid"/>
            <a:round/>
            <a:headEnd type="none" w="med" len="med"/>
            <a:tailEnd type="none" w="med" len="med"/>
          </a:ln>
        </p:spPr>
        <p:txBody>
          <a:bodyPr wrap="square" rtlCol="0">
            <a:spAutoFit/>
          </a:bodyPr>
          <a:lstStyle/>
          <a:p>
            <a:r>
              <a:rPr lang="en-US" altLang="ja-JP" sz="1600" dirty="0" smtClean="0">
                <a:solidFill>
                  <a:srgbClr val="FF0000"/>
                </a:solidFill>
                <a:latin typeface="Osaka"/>
                <a:ea typeface="Osaka"/>
                <a:cs typeface="Osaka"/>
              </a:rPr>
              <a:t>Dismantle b</a:t>
            </a:r>
            <a:r>
              <a:rPr kumimoji="1" lang="en-US" altLang="ja-JP" sz="1600" dirty="0" smtClean="0">
                <a:solidFill>
                  <a:srgbClr val="FF0000"/>
                </a:solidFill>
                <a:latin typeface="Osaka"/>
                <a:ea typeface="Osaka"/>
                <a:cs typeface="Osaka"/>
              </a:rPr>
              <a:t>oth sides of IR (D1 and D2) done.</a:t>
            </a:r>
            <a:endParaRPr kumimoji="1" lang="ja-JP" altLang="en-US" sz="1600" dirty="0">
              <a:solidFill>
                <a:srgbClr val="FF0000"/>
              </a:solidFill>
              <a:latin typeface="Osaka"/>
              <a:ea typeface="Osaka"/>
              <a:cs typeface="Osaka"/>
            </a:endParaRPr>
          </a:p>
        </p:txBody>
      </p:sp>
      <p:sp>
        <p:nvSpPr>
          <p:cNvPr id="14" name="右矢印 13"/>
          <p:cNvSpPr/>
          <p:nvPr/>
        </p:nvSpPr>
        <p:spPr>
          <a:xfrm>
            <a:off x="3957721" y="2229111"/>
            <a:ext cx="1292267" cy="698438"/>
          </a:xfrm>
          <a:prstGeom prst="rightArrow">
            <a:avLst/>
          </a:prstGeom>
          <a:solidFill>
            <a:srgbClr val="F2F416"/>
          </a:solidFill>
          <a:ln>
            <a:noFill/>
          </a:ln>
          <a:scene3d>
            <a:camera prst="orthographicFront">
              <a:rot lat="0" lon="0" rev="198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6648189" y="1007691"/>
            <a:ext cx="2038610" cy="276999"/>
          </a:xfrm>
          <a:prstGeom prst="rect">
            <a:avLst/>
          </a:prstGeom>
          <a:noFill/>
        </p:spPr>
        <p:txBody>
          <a:bodyPr wrap="square" rtlCol="0">
            <a:spAutoFit/>
          </a:bodyPr>
          <a:lstStyle/>
          <a:p>
            <a:r>
              <a:rPr kumimoji="1" lang="en-US" altLang="ja-JP" sz="1200" dirty="0" smtClean="0">
                <a:solidFill>
                  <a:schemeClr val="bg1"/>
                </a:solidFill>
                <a:latin typeface="Osaka"/>
                <a:ea typeface="Osaka"/>
                <a:cs typeface="Osaka"/>
              </a:rPr>
              <a:t>Removed power cables</a:t>
            </a:r>
            <a:endParaRPr kumimoji="1" lang="ja-JP" altLang="en-US" sz="1200" dirty="0">
              <a:solidFill>
                <a:schemeClr val="bg1"/>
              </a:solidFill>
              <a:latin typeface="Osaka"/>
              <a:ea typeface="Osaka"/>
              <a:cs typeface="Osaka"/>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D5 power supply building</a:t>
            </a:r>
            <a:endParaRPr lang="ja-JP" altLang="en-US" dirty="0"/>
          </a:p>
        </p:txBody>
      </p:sp>
      <p:sp>
        <p:nvSpPr>
          <p:cNvPr id="3" name="日付プレースホルダ 2"/>
          <p:cNvSpPr>
            <a:spLocks noGrp="1"/>
          </p:cNvSpPr>
          <p:nvPr>
            <p:ph type="dt" sz="half" idx="10"/>
          </p:nvPr>
        </p:nvSpPr>
        <p:spPr/>
        <p:txBody>
          <a:bodyPr/>
          <a:lstStyle/>
          <a:p>
            <a:r>
              <a:rPr lang="en-US" altLang="ja-JP" smtClean="0"/>
              <a:t>Overview of construction status</a:t>
            </a:r>
            <a:endParaRPr lang="ja-JP" altLang="en-US"/>
          </a:p>
        </p:txBody>
      </p:sp>
      <p:sp>
        <p:nvSpPr>
          <p:cNvPr id="4" name="フッター プレースホルダ 3"/>
          <p:cNvSpPr>
            <a:spLocks noGrp="1"/>
          </p:cNvSpPr>
          <p:nvPr>
            <p:ph type="ftr" sz="quarter" idx="11"/>
          </p:nvPr>
        </p:nvSpPr>
        <p:spPr/>
        <p:txBody>
          <a:bodyPr/>
          <a:lstStyle/>
          <a:p>
            <a:r>
              <a:rPr lang="en-US" altLang="ja-JP" smtClean="0"/>
              <a:t>K. Akai (KEK)</a:t>
            </a:r>
            <a:endParaRPr lang="ja-JP" altLang="en-US"/>
          </a:p>
        </p:txBody>
      </p:sp>
      <p:sp>
        <p:nvSpPr>
          <p:cNvPr id="5" name="スライド番号プレースホルダ 4"/>
          <p:cNvSpPr>
            <a:spLocks noGrp="1"/>
          </p:cNvSpPr>
          <p:nvPr>
            <p:ph type="sldNum" sz="quarter" idx="12"/>
          </p:nvPr>
        </p:nvSpPr>
        <p:spPr/>
        <p:txBody>
          <a:bodyPr/>
          <a:lstStyle/>
          <a:p>
            <a:fld id="{9C0E2F81-601E-B447-A2CF-B5EA96351142}" type="slidenum">
              <a:rPr lang="ja-JP" altLang="en-US" smtClean="0"/>
              <a:pPr/>
              <a:t>3</a:t>
            </a:fld>
            <a:endParaRPr lang="ja-JP" altLang="en-US"/>
          </a:p>
        </p:txBody>
      </p:sp>
      <p:pic>
        <p:nvPicPr>
          <p:cNvPr id="6" name="図 2" descr="IMG_0049.jpg"/>
          <p:cNvPicPr>
            <a:picLocks noChangeAspect="1"/>
          </p:cNvPicPr>
          <p:nvPr/>
        </p:nvPicPr>
        <p:blipFill>
          <a:blip r:embed="rId2"/>
          <a:srcRect/>
          <a:stretch>
            <a:fillRect/>
          </a:stretch>
        </p:blipFill>
        <p:spPr bwMode="auto">
          <a:xfrm>
            <a:off x="5750778" y="796145"/>
            <a:ext cx="3312116" cy="2484087"/>
          </a:xfrm>
          <a:prstGeom prst="rect">
            <a:avLst/>
          </a:prstGeom>
          <a:noFill/>
          <a:ln w="9525">
            <a:noFill/>
            <a:miter lim="800000"/>
            <a:headEnd/>
            <a:tailEnd/>
          </a:ln>
        </p:spPr>
      </p:pic>
      <p:pic>
        <p:nvPicPr>
          <p:cNvPr id="8" name="図 2" descr="IMG_0041.jpg"/>
          <p:cNvPicPr>
            <a:picLocks noChangeAspect="1"/>
          </p:cNvPicPr>
          <p:nvPr/>
        </p:nvPicPr>
        <p:blipFill>
          <a:blip r:embed="rId3"/>
          <a:srcRect/>
          <a:stretch>
            <a:fillRect/>
          </a:stretch>
        </p:blipFill>
        <p:spPr bwMode="auto">
          <a:xfrm>
            <a:off x="1817120" y="3977450"/>
            <a:ext cx="3225800" cy="2419350"/>
          </a:xfrm>
          <a:prstGeom prst="rect">
            <a:avLst/>
          </a:prstGeom>
          <a:noFill/>
          <a:ln w="9525">
            <a:noFill/>
            <a:miter lim="800000"/>
            <a:headEnd/>
            <a:tailEnd/>
          </a:ln>
        </p:spPr>
      </p:pic>
      <p:pic>
        <p:nvPicPr>
          <p:cNvPr id="9" name="図 1" descr="IMG_0035.jpg"/>
          <p:cNvPicPr>
            <a:picLocks noChangeAspect="1"/>
          </p:cNvPicPr>
          <p:nvPr/>
        </p:nvPicPr>
        <p:blipFill>
          <a:blip r:embed="rId4"/>
          <a:srcRect/>
          <a:stretch>
            <a:fillRect/>
          </a:stretch>
        </p:blipFill>
        <p:spPr bwMode="auto">
          <a:xfrm>
            <a:off x="5227494" y="3520250"/>
            <a:ext cx="3835400" cy="2876550"/>
          </a:xfrm>
          <a:prstGeom prst="rect">
            <a:avLst/>
          </a:prstGeom>
          <a:noFill/>
          <a:ln w="9525">
            <a:noFill/>
            <a:miter lim="800000"/>
            <a:headEnd/>
            <a:tailEnd/>
          </a:ln>
        </p:spPr>
      </p:pic>
      <p:pic>
        <p:nvPicPr>
          <p:cNvPr id="10" name="図 6" descr="IMG_0061.jpg"/>
          <p:cNvPicPr>
            <a:picLocks noChangeAspect="1"/>
          </p:cNvPicPr>
          <p:nvPr/>
        </p:nvPicPr>
        <p:blipFill>
          <a:blip r:embed="rId5"/>
          <a:srcRect/>
          <a:stretch>
            <a:fillRect/>
          </a:stretch>
        </p:blipFill>
        <p:spPr bwMode="auto">
          <a:xfrm>
            <a:off x="457200" y="796145"/>
            <a:ext cx="4089400" cy="3067050"/>
          </a:xfrm>
          <a:prstGeom prst="rect">
            <a:avLst/>
          </a:prstGeom>
          <a:noFill/>
          <a:ln w="9525">
            <a:noFill/>
            <a:miter lim="800000"/>
            <a:headEnd/>
            <a:tailEnd/>
          </a:ln>
        </p:spPr>
      </p:pic>
      <p:sp>
        <p:nvSpPr>
          <p:cNvPr id="11" name="テキスト ボックス 11"/>
          <p:cNvSpPr txBox="1">
            <a:spLocks noChangeArrowheads="1"/>
          </p:cNvSpPr>
          <p:nvPr/>
        </p:nvSpPr>
        <p:spPr bwMode="auto">
          <a:xfrm>
            <a:off x="2607120" y="1104469"/>
            <a:ext cx="1864613" cy="307777"/>
          </a:xfrm>
          <a:prstGeom prst="rect">
            <a:avLst/>
          </a:prstGeom>
          <a:noFill/>
          <a:ln w="9525">
            <a:noFill/>
            <a:miter lim="800000"/>
            <a:headEnd/>
            <a:tailEnd/>
          </a:ln>
        </p:spPr>
        <p:txBody>
          <a:bodyPr wrap="none">
            <a:prstTxWarp prst="textNoShape">
              <a:avLst/>
            </a:prstTxWarp>
            <a:spAutoFit/>
          </a:bodyPr>
          <a:lstStyle/>
          <a:p>
            <a:r>
              <a:rPr lang="en-US" altLang="ja-JP" sz="1400" dirty="0" smtClean="0">
                <a:solidFill>
                  <a:schemeClr val="bg1"/>
                </a:solidFill>
                <a:latin typeface="Osaka"/>
                <a:ea typeface="Osaka"/>
                <a:cs typeface="Osaka"/>
              </a:rPr>
              <a:t>Wall panel fell down</a:t>
            </a:r>
            <a:endParaRPr lang="ja-JP" altLang="en-US" sz="1400" dirty="0">
              <a:solidFill>
                <a:schemeClr val="bg1"/>
              </a:solidFill>
              <a:latin typeface="Osaka"/>
              <a:ea typeface="Osaka"/>
              <a:cs typeface="Osaka"/>
            </a:endParaRPr>
          </a:p>
        </p:txBody>
      </p:sp>
      <p:sp>
        <p:nvSpPr>
          <p:cNvPr id="14" name="テキスト ボックス 11"/>
          <p:cNvSpPr txBox="1">
            <a:spLocks noChangeArrowheads="1"/>
          </p:cNvSpPr>
          <p:nvPr/>
        </p:nvSpPr>
        <p:spPr bwMode="auto">
          <a:xfrm>
            <a:off x="7260756" y="1166040"/>
            <a:ext cx="1736373" cy="307777"/>
          </a:xfrm>
          <a:prstGeom prst="rect">
            <a:avLst/>
          </a:prstGeom>
          <a:noFill/>
          <a:ln w="9525">
            <a:noFill/>
            <a:miter lim="800000"/>
            <a:headEnd/>
            <a:tailEnd/>
          </a:ln>
        </p:spPr>
        <p:txBody>
          <a:bodyPr wrap="none">
            <a:prstTxWarp prst="textNoShape">
              <a:avLst/>
            </a:prstTxWarp>
            <a:spAutoFit/>
          </a:bodyPr>
          <a:lstStyle/>
          <a:p>
            <a:r>
              <a:rPr lang="en-US" altLang="ja-JP" sz="1400" dirty="0" smtClean="0">
                <a:solidFill>
                  <a:srgbClr val="0000FF"/>
                </a:solidFill>
                <a:latin typeface="Osaka"/>
                <a:ea typeface="Osaka"/>
                <a:cs typeface="Osaka"/>
              </a:rPr>
              <a:t>Cables out of rack</a:t>
            </a:r>
            <a:endParaRPr lang="ja-JP" altLang="en-US" sz="1400" dirty="0">
              <a:solidFill>
                <a:srgbClr val="0000FF"/>
              </a:solidFill>
              <a:latin typeface="Osaka"/>
              <a:ea typeface="Osaka"/>
              <a:cs typeface="Osaka"/>
            </a:endParaRPr>
          </a:p>
        </p:txBody>
      </p:sp>
      <p:sp>
        <p:nvSpPr>
          <p:cNvPr id="15" name="テキスト ボックス 11"/>
          <p:cNvSpPr txBox="1">
            <a:spLocks noChangeArrowheads="1"/>
          </p:cNvSpPr>
          <p:nvPr/>
        </p:nvSpPr>
        <p:spPr bwMode="auto">
          <a:xfrm>
            <a:off x="80747" y="4772643"/>
            <a:ext cx="1736373" cy="523220"/>
          </a:xfrm>
          <a:prstGeom prst="rect">
            <a:avLst/>
          </a:prstGeom>
          <a:noFill/>
          <a:ln w="9525">
            <a:noFill/>
            <a:miter lim="800000"/>
            <a:headEnd/>
            <a:tailEnd/>
          </a:ln>
        </p:spPr>
        <p:txBody>
          <a:bodyPr wrap="square">
            <a:prstTxWarp prst="textNoShape">
              <a:avLst/>
            </a:prstTxWarp>
            <a:spAutoFit/>
          </a:bodyPr>
          <a:lstStyle/>
          <a:p>
            <a:r>
              <a:rPr lang="en-US" altLang="ja-JP" sz="1400" dirty="0" smtClean="0">
                <a:solidFill>
                  <a:srgbClr val="0000FF"/>
                </a:solidFill>
                <a:latin typeface="Osaka"/>
                <a:ea typeface="Osaka"/>
                <a:cs typeface="Osaka"/>
              </a:rPr>
              <a:t>Panels and floor in the control room</a:t>
            </a:r>
            <a:endParaRPr lang="ja-JP" altLang="en-US" sz="1400" dirty="0">
              <a:solidFill>
                <a:srgbClr val="0000FF"/>
              </a:solidFill>
              <a:latin typeface="Osaka"/>
              <a:ea typeface="Osaka"/>
              <a:cs typeface="Osaka"/>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LER new 4m dipole magnets</a:t>
            </a:r>
            <a:endParaRPr lang="ja-JP" altLang="en-US" dirty="0"/>
          </a:p>
        </p:txBody>
      </p:sp>
      <p:sp>
        <p:nvSpPr>
          <p:cNvPr id="3" name="日付プレースホルダ 2"/>
          <p:cNvSpPr>
            <a:spLocks noGrp="1"/>
          </p:cNvSpPr>
          <p:nvPr>
            <p:ph type="dt" sz="half" idx="10"/>
          </p:nvPr>
        </p:nvSpPr>
        <p:spPr/>
        <p:txBody>
          <a:bodyPr/>
          <a:lstStyle/>
          <a:p>
            <a:r>
              <a:rPr lang="en-US" altLang="ja-JP" smtClean="0"/>
              <a:t>Overview of construction status</a:t>
            </a:r>
            <a:endParaRPr lang="ja-JP" altLang="en-US"/>
          </a:p>
        </p:txBody>
      </p:sp>
      <p:sp>
        <p:nvSpPr>
          <p:cNvPr id="4" name="フッター プレースホルダ 3"/>
          <p:cNvSpPr>
            <a:spLocks noGrp="1"/>
          </p:cNvSpPr>
          <p:nvPr>
            <p:ph type="ftr" sz="quarter" idx="11"/>
          </p:nvPr>
        </p:nvSpPr>
        <p:spPr/>
        <p:txBody>
          <a:bodyPr/>
          <a:lstStyle/>
          <a:p>
            <a:r>
              <a:rPr lang="en-US" altLang="ja-JP" smtClean="0"/>
              <a:t>K. Akai (KEK)</a:t>
            </a:r>
            <a:endParaRPr lang="ja-JP" altLang="en-US"/>
          </a:p>
        </p:txBody>
      </p:sp>
      <p:sp>
        <p:nvSpPr>
          <p:cNvPr id="5" name="スライド番号プレースホルダ 4"/>
          <p:cNvSpPr>
            <a:spLocks noGrp="1"/>
          </p:cNvSpPr>
          <p:nvPr>
            <p:ph type="sldNum" sz="quarter" idx="12"/>
          </p:nvPr>
        </p:nvSpPr>
        <p:spPr/>
        <p:txBody>
          <a:bodyPr/>
          <a:lstStyle/>
          <a:p>
            <a:fld id="{9C0E2F81-601E-B447-A2CF-B5EA96351142}" type="slidenum">
              <a:rPr lang="ja-JP" altLang="en-US" smtClean="0"/>
              <a:pPr/>
              <a:t>30</a:t>
            </a:fld>
            <a:endParaRPr lang="ja-JP" altLang="en-US"/>
          </a:p>
        </p:txBody>
      </p:sp>
      <p:graphicFrame>
        <p:nvGraphicFramePr>
          <p:cNvPr id="24579" name="Object 3"/>
          <p:cNvGraphicFramePr>
            <a:graphicFrameLocks noChangeAspect="1"/>
          </p:cNvGraphicFramePr>
          <p:nvPr/>
        </p:nvGraphicFramePr>
        <p:xfrm>
          <a:off x="324239" y="1033421"/>
          <a:ext cx="3036180" cy="2117541"/>
        </p:xfrm>
        <a:graphic>
          <a:graphicData uri="http://schemas.openxmlformats.org/presentationml/2006/ole">
            <p:oleObj spid="_x0000_s63490" name="Word 文書" r:id="rId3" imgW="2476500" imgH="1727200" progId="Word.Document.12">
              <p:link updateAutomatic="1"/>
            </p:oleObj>
          </a:graphicData>
        </a:graphic>
      </p:graphicFrame>
      <p:pic>
        <p:nvPicPr>
          <p:cNvPr id="8" name="図 7"/>
          <p:cNvPicPr>
            <a:picLocks noChangeAspect="1"/>
          </p:cNvPicPr>
          <p:nvPr/>
        </p:nvPicPr>
        <p:blipFill>
          <a:blip r:embed="rId4"/>
          <a:stretch>
            <a:fillRect/>
          </a:stretch>
        </p:blipFill>
        <p:spPr>
          <a:xfrm>
            <a:off x="257493" y="3511568"/>
            <a:ext cx="3899241" cy="2924431"/>
          </a:xfrm>
          <a:prstGeom prst="rect">
            <a:avLst/>
          </a:prstGeom>
        </p:spPr>
      </p:pic>
      <p:pic>
        <p:nvPicPr>
          <p:cNvPr id="9" name="図 8" descr="DSC_3923_smallsize.jpg"/>
          <p:cNvPicPr>
            <a:picLocks noChangeAspect="1"/>
          </p:cNvPicPr>
          <p:nvPr/>
        </p:nvPicPr>
        <p:blipFill>
          <a:blip r:embed="rId5"/>
          <a:stretch>
            <a:fillRect/>
          </a:stretch>
        </p:blipFill>
        <p:spPr>
          <a:xfrm>
            <a:off x="5012045" y="725645"/>
            <a:ext cx="3886524" cy="2581348"/>
          </a:xfrm>
          <a:prstGeom prst="rect">
            <a:avLst/>
          </a:prstGeom>
        </p:spPr>
      </p:pic>
      <p:pic>
        <p:nvPicPr>
          <p:cNvPr id="10" name="図 9" descr="DSC_3931_smallsize.jpg"/>
          <p:cNvPicPr>
            <a:picLocks noChangeAspect="1"/>
          </p:cNvPicPr>
          <p:nvPr/>
        </p:nvPicPr>
        <p:blipFill>
          <a:blip r:embed="rId6"/>
          <a:stretch>
            <a:fillRect/>
          </a:stretch>
        </p:blipFill>
        <p:spPr>
          <a:xfrm>
            <a:off x="5012045" y="3854653"/>
            <a:ext cx="3886523" cy="2581347"/>
          </a:xfrm>
          <a:prstGeom prst="rect">
            <a:avLst/>
          </a:prstGeom>
        </p:spPr>
      </p:pic>
      <p:sp>
        <p:nvSpPr>
          <p:cNvPr id="12" name="テキスト ボックス 11"/>
          <p:cNvSpPr txBox="1">
            <a:spLocks noChangeArrowheads="1"/>
          </p:cNvSpPr>
          <p:nvPr/>
        </p:nvSpPr>
        <p:spPr bwMode="auto">
          <a:xfrm>
            <a:off x="324239" y="725644"/>
            <a:ext cx="2393804" cy="307777"/>
          </a:xfrm>
          <a:prstGeom prst="rect">
            <a:avLst/>
          </a:prstGeom>
          <a:noFill/>
          <a:ln w="9525">
            <a:noFill/>
            <a:miter lim="800000"/>
            <a:headEnd/>
            <a:tailEnd/>
          </a:ln>
        </p:spPr>
        <p:txBody>
          <a:bodyPr wrap="none">
            <a:prstTxWarp prst="textNoShape">
              <a:avLst/>
            </a:prstTxWarp>
            <a:spAutoFit/>
          </a:bodyPr>
          <a:lstStyle/>
          <a:p>
            <a:r>
              <a:rPr lang="en-US" altLang="ja-JP" sz="1400" dirty="0" smtClean="0">
                <a:solidFill>
                  <a:srgbClr val="0000FF"/>
                </a:solidFill>
                <a:latin typeface="Osaka"/>
                <a:ea typeface="Osaka"/>
                <a:cs typeface="Osaka"/>
              </a:rPr>
              <a:t>Field measurement set up </a:t>
            </a:r>
            <a:endParaRPr lang="ja-JP" altLang="en-US" sz="1400" dirty="0">
              <a:solidFill>
                <a:srgbClr val="0000FF"/>
              </a:solidFill>
              <a:latin typeface="Osaka"/>
              <a:ea typeface="Osaka"/>
              <a:cs typeface="Osaka"/>
            </a:endParaRPr>
          </a:p>
        </p:txBody>
      </p:sp>
      <p:sp>
        <p:nvSpPr>
          <p:cNvPr id="13" name="テキスト ボックス 12"/>
          <p:cNvSpPr txBox="1">
            <a:spLocks noChangeArrowheads="1"/>
          </p:cNvSpPr>
          <p:nvPr/>
        </p:nvSpPr>
        <p:spPr bwMode="auto">
          <a:xfrm>
            <a:off x="324239" y="3203791"/>
            <a:ext cx="2998337" cy="307777"/>
          </a:xfrm>
          <a:prstGeom prst="rect">
            <a:avLst/>
          </a:prstGeom>
          <a:noFill/>
          <a:ln w="9525">
            <a:noFill/>
            <a:miter lim="800000"/>
            <a:headEnd/>
            <a:tailEnd/>
          </a:ln>
        </p:spPr>
        <p:txBody>
          <a:bodyPr wrap="none">
            <a:prstTxWarp prst="textNoShape">
              <a:avLst/>
            </a:prstTxWarp>
            <a:spAutoFit/>
          </a:bodyPr>
          <a:lstStyle/>
          <a:p>
            <a:r>
              <a:rPr lang="en-US" altLang="ja-JP" sz="1400" dirty="0" smtClean="0">
                <a:solidFill>
                  <a:srgbClr val="0000FF"/>
                </a:solidFill>
                <a:latin typeface="Osaka"/>
                <a:ea typeface="Osaka"/>
                <a:cs typeface="Osaka"/>
              </a:rPr>
              <a:t>The first goods delivered to KEK.  </a:t>
            </a:r>
            <a:endParaRPr lang="ja-JP" altLang="en-US" sz="1400" dirty="0">
              <a:solidFill>
                <a:srgbClr val="0000FF"/>
              </a:solidFill>
              <a:latin typeface="Osaka"/>
              <a:ea typeface="Osaka"/>
              <a:cs typeface="Osaka"/>
            </a:endParaRPr>
          </a:p>
        </p:txBody>
      </p:sp>
      <p:sp>
        <p:nvSpPr>
          <p:cNvPr id="14" name="テキスト ボックス 13"/>
          <p:cNvSpPr txBox="1">
            <a:spLocks noChangeArrowheads="1"/>
          </p:cNvSpPr>
          <p:nvPr/>
        </p:nvSpPr>
        <p:spPr bwMode="auto">
          <a:xfrm>
            <a:off x="5131380" y="3306993"/>
            <a:ext cx="3767189" cy="523220"/>
          </a:xfrm>
          <a:prstGeom prst="rect">
            <a:avLst/>
          </a:prstGeom>
          <a:noFill/>
          <a:ln w="9525">
            <a:noFill/>
            <a:miter lim="800000"/>
            <a:headEnd/>
            <a:tailEnd/>
          </a:ln>
        </p:spPr>
        <p:txBody>
          <a:bodyPr wrap="square">
            <a:prstTxWarp prst="textNoShape">
              <a:avLst/>
            </a:prstTxWarp>
            <a:spAutoFit/>
          </a:bodyPr>
          <a:lstStyle/>
          <a:p>
            <a:r>
              <a:rPr lang="en-US" altLang="ja-JP" sz="1400" dirty="0" smtClean="0">
                <a:solidFill>
                  <a:srgbClr val="0000FF"/>
                </a:solidFill>
                <a:latin typeface="Osaka"/>
                <a:ea typeface="Osaka"/>
                <a:cs typeface="Osaka"/>
              </a:rPr>
              <a:t>Install test in the outer LER over existing magnets in the inner HER.</a:t>
            </a:r>
            <a:endParaRPr lang="ja-JP" altLang="en-US" sz="1400" dirty="0">
              <a:solidFill>
                <a:srgbClr val="0000FF"/>
              </a:solidFill>
              <a:latin typeface="Osaka"/>
              <a:ea typeface="Osaka"/>
              <a:cs typeface="Osaka"/>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smtClean="0"/>
              <a:t>Interaction Region</a:t>
            </a:r>
            <a:endParaRPr lang="ja-JP" altLang="en-US" dirty="0"/>
          </a:p>
        </p:txBody>
      </p:sp>
      <p:sp>
        <p:nvSpPr>
          <p:cNvPr id="7" name="コンテンツ プレースホルダ 6"/>
          <p:cNvSpPr>
            <a:spLocks noGrp="1"/>
          </p:cNvSpPr>
          <p:nvPr>
            <p:ph idx="1"/>
          </p:nvPr>
        </p:nvSpPr>
        <p:spPr/>
        <p:txBody>
          <a:bodyPr>
            <a:normAutofit lnSpcReduction="10000"/>
          </a:bodyPr>
          <a:lstStyle/>
          <a:p>
            <a:r>
              <a:rPr lang="en-US" altLang="ja-JP" dirty="0" smtClean="0"/>
              <a:t>A lot of critical issues</a:t>
            </a:r>
          </a:p>
          <a:p>
            <a:pPr lvl="1"/>
            <a:r>
              <a:rPr lang="en-US" altLang="ja-JP" dirty="0" smtClean="0"/>
              <a:t>Optics design</a:t>
            </a:r>
          </a:p>
          <a:p>
            <a:pPr lvl="1"/>
            <a:r>
              <a:rPr lang="en-US" altLang="ja-JP" dirty="0" smtClean="0"/>
              <a:t>QCS design and fabrication</a:t>
            </a:r>
          </a:p>
          <a:p>
            <a:pPr lvl="1"/>
            <a:r>
              <a:rPr lang="en-US" altLang="ja-JP" dirty="0" smtClean="0"/>
              <a:t>IR hardware design and assembly</a:t>
            </a:r>
          </a:p>
          <a:p>
            <a:pPr lvl="1"/>
            <a:r>
              <a:rPr lang="en-US" altLang="ja-JP" dirty="0" smtClean="0"/>
              <a:t>Background</a:t>
            </a:r>
          </a:p>
          <a:p>
            <a:pPr lvl="2"/>
            <a:r>
              <a:rPr lang="en-US" altLang="ja-JP" dirty="0" smtClean="0"/>
              <a:t>Storage beam</a:t>
            </a:r>
          </a:p>
          <a:p>
            <a:pPr lvl="2"/>
            <a:r>
              <a:rPr lang="en-US" altLang="ja-JP" dirty="0" smtClean="0"/>
              <a:t>Injection transient, blow-up, mask, IR aperture</a:t>
            </a:r>
          </a:p>
          <a:p>
            <a:pPr lvl="2"/>
            <a:r>
              <a:rPr lang="en-US" altLang="ja-JP" dirty="0" smtClean="0"/>
              <a:t>Vacuum pressure at large beta (beam-gas)</a:t>
            </a:r>
          </a:p>
          <a:p>
            <a:pPr lvl="1"/>
            <a:r>
              <a:rPr lang="en-US" altLang="ja-JP" dirty="0" smtClean="0"/>
              <a:t>Error tolerance at local chromaticity correction and correction method</a:t>
            </a:r>
          </a:p>
          <a:p>
            <a:pPr lvl="1"/>
            <a:r>
              <a:rPr lang="en-US" altLang="ja-JP" dirty="0" smtClean="0"/>
              <a:t>Ripple of power supply</a:t>
            </a:r>
          </a:p>
          <a:p>
            <a:pPr lvl="1"/>
            <a:r>
              <a:rPr lang="en-US" altLang="ja-JP" dirty="0" smtClean="0"/>
              <a:t>Collision feedback</a:t>
            </a:r>
          </a:p>
          <a:p>
            <a:r>
              <a:rPr lang="en-US" altLang="ja-JP" dirty="0" smtClean="0"/>
              <a:t>Will be presented in the following talks today:</a:t>
            </a:r>
          </a:p>
          <a:p>
            <a:pPr lvl="1"/>
            <a:r>
              <a:rPr lang="en-US" altLang="ja-JP" dirty="0" smtClean="0"/>
              <a:t>Dynamic aperture and IR modeling (A. Morita)</a:t>
            </a:r>
          </a:p>
          <a:p>
            <a:pPr lvl="1"/>
            <a:r>
              <a:rPr lang="en-US" altLang="ja-JP" dirty="0" smtClean="0"/>
              <a:t>Error Tolerance and Optics Correction (H. Sugimoto)</a:t>
            </a:r>
          </a:p>
          <a:p>
            <a:pPr lvl="1"/>
            <a:r>
              <a:rPr lang="en-US" altLang="ja-JP" dirty="0" smtClean="0"/>
              <a:t>IR Magnets (N. Ohuchi)</a:t>
            </a:r>
          </a:p>
          <a:p>
            <a:pPr lvl="1"/>
            <a:r>
              <a:rPr lang="en-US" altLang="ja-JP" dirty="0" smtClean="0"/>
              <a:t>Beam Background (H. Nakayama)</a:t>
            </a:r>
          </a:p>
          <a:p>
            <a:pPr lvl="1"/>
            <a:r>
              <a:rPr lang="en-US" altLang="ja-JP" dirty="0" smtClean="0"/>
              <a:t>IR Vacuum Chamber and Assembly (K. Kanazawa)</a:t>
            </a:r>
          </a:p>
          <a:p>
            <a:pPr lvl="1"/>
            <a:r>
              <a:rPr lang="en-US" altLang="ja-JP" dirty="0" smtClean="0"/>
              <a:t>Collision Feedback (Y. Funakoshi)</a:t>
            </a:r>
          </a:p>
          <a:p>
            <a:pPr lvl="1"/>
            <a:endParaRPr lang="ja-JP" altLang="en-US" dirty="0"/>
          </a:p>
        </p:txBody>
      </p:sp>
      <p:sp>
        <p:nvSpPr>
          <p:cNvPr id="3" name="日付プレースホルダ 2"/>
          <p:cNvSpPr>
            <a:spLocks noGrp="1"/>
          </p:cNvSpPr>
          <p:nvPr>
            <p:ph type="dt" sz="half" idx="10"/>
          </p:nvPr>
        </p:nvSpPr>
        <p:spPr/>
        <p:txBody>
          <a:bodyPr/>
          <a:lstStyle/>
          <a:p>
            <a:r>
              <a:rPr lang="en-US" altLang="ja-JP" smtClean="0"/>
              <a:t>Overview of construction status</a:t>
            </a:r>
            <a:endParaRPr lang="ja-JP" altLang="en-US"/>
          </a:p>
        </p:txBody>
      </p:sp>
      <p:sp>
        <p:nvSpPr>
          <p:cNvPr id="4" name="フッター プレースホルダ 3"/>
          <p:cNvSpPr>
            <a:spLocks noGrp="1"/>
          </p:cNvSpPr>
          <p:nvPr>
            <p:ph type="ftr" sz="quarter" idx="11"/>
          </p:nvPr>
        </p:nvSpPr>
        <p:spPr/>
        <p:txBody>
          <a:bodyPr/>
          <a:lstStyle/>
          <a:p>
            <a:r>
              <a:rPr lang="en-US" altLang="ja-JP" smtClean="0"/>
              <a:t>K. Akai (KEK)</a:t>
            </a:r>
            <a:endParaRPr lang="ja-JP" altLang="en-US"/>
          </a:p>
        </p:txBody>
      </p:sp>
      <p:sp>
        <p:nvSpPr>
          <p:cNvPr id="5" name="スライド番号プレースホルダ 4"/>
          <p:cNvSpPr>
            <a:spLocks noGrp="1"/>
          </p:cNvSpPr>
          <p:nvPr>
            <p:ph type="sldNum" sz="quarter" idx="12"/>
          </p:nvPr>
        </p:nvSpPr>
        <p:spPr/>
        <p:txBody>
          <a:bodyPr/>
          <a:lstStyle/>
          <a:p>
            <a:fld id="{9C0E2F81-601E-B447-A2CF-B5EA96351142}" type="slidenum">
              <a:rPr lang="ja-JP" altLang="en-US" smtClean="0"/>
              <a:pPr/>
              <a:t>31</a:t>
            </a:fld>
            <a:endParaRPr lang="ja-JP" alt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タイトル 9"/>
          <p:cNvSpPr>
            <a:spLocks noGrp="1"/>
          </p:cNvSpPr>
          <p:nvPr>
            <p:ph type="title"/>
          </p:nvPr>
        </p:nvSpPr>
        <p:spPr/>
        <p:txBody>
          <a:bodyPr/>
          <a:lstStyle/>
          <a:p>
            <a:r>
              <a:rPr lang="en-US" altLang="ja-JP" dirty="0" smtClean="0"/>
              <a:t>RF</a:t>
            </a:r>
            <a:r>
              <a:rPr lang="en-US" altLang="ja-JP" dirty="0" smtClean="0"/>
              <a:t> system</a:t>
            </a:r>
            <a:endParaRPr lang="ja-JP" altLang="en-US" dirty="0"/>
          </a:p>
        </p:txBody>
      </p:sp>
      <p:sp>
        <p:nvSpPr>
          <p:cNvPr id="11" name="コンテンツ プレースホルダ 10"/>
          <p:cNvSpPr>
            <a:spLocks noGrp="1"/>
          </p:cNvSpPr>
          <p:nvPr>
            <p:ph idx="1"/>
          </p:nvPr>
        </p:nvSpPr>
        <p:spPr/>
        <p:txBody>
          <a:bodyPr/>
          <a:lstStyle/>
          <a:p>
            <a:r>
              <a:rPr lang="en-US" altLang="ja-JP" dirty="0" smtClean="0"/>
              <a:t>Upgrade items</a:t>
            </a:r>
          </a:p>
          <a:p>
            <a:pPr lvl="1"/>
            <a:r>
              <a:rPr lang="en-US" altLang="ja-JP" dirty="0" smtClean="0"/>
              <a:t>Change to 1 klystron to 1 ARES cavity scheme to increase beam power</a:t>
            </a:r>
          </a:p>
          <a:p>
            <a:pPr lvl="2"/>
            <a:r>
              <a:rPr lang="en-US" altLang="ja-JP" dirty="0" smtClean="0"/>
              <a:t>Rearrange ARES cavities</a:t>
            </a:r>
          </a:p>
          <a:p>
            <a:pPr lvl="2"/>
            <a:r>
              <a:rPr lang="en-US" altLang="ja-JP" dirty="0" smtClean="0"/>
              <a:t>Change input coupler of the ARES to increase coupling </a:t>
            </a:r>
            <a:r>
              <a:rPr lang="en-US" altLang="ja-JP" dirty="0" err="1" smtClean="0">
                <a:latin typeface="Symbol" charset="2"/>
                <a:cs typeface="Symbol" charset="2"/>
              </a:rPr>
              <a:t>b</a:t>
            </a:r>
            <a:r>
              <a:rPr lang="en-US" altLang="ja-JP" dirty="0" smtClean="0"/>
              <a:t> from 3 to 6</a:t>
            </a:r>
          </a:p>
          <a:p>
            <a:pPr lvl="2"/>
            <a:r>
              <a:rPr lang="en-US" altLang="ja-JP" dirty="0" smtClean="0"/>
              <a:t>Add klystrons, power supplies, HPRF and LLRF</a:t>
            </a:r>
          </a:p>
          <a:p>
            <a:pPr lvl="1"/>
            <a:r>
              <a:rPr lang="en-US" altLang="ja-JP" dirty="0" smtClean="0"/>
              <a:t>Cure for increasing HOM power </a:t>
            </a:r>
            <a:r>
              <a:rPr lang="en-US" altLang="ja-JP" dirty="0" smtClean="0">
                <a:solidFill>
                  <a:schemeClr val="tx2"/>
                </a:solidFill>
              </a:rPr>
              <a:t>-&gt; Talk by Y. Morita</a:t>
            </a:r>
          </a:p>
          <a:p>
            <a:pPr lvl="1"/>
            <a:r>
              <a:rPr lang="en-US" altLang="ja-JP" dirty="0" smtClean="0"/>
              <a:t>Develop new LLRF </a:t>
            </a:r>
            <a:r>
              <a:rPr lang="en-US" altLang="ja-JP" dirty="0" smtClean="0">
                <a:solidFill>
                  <a:schemeClr val="tx2"/>
                </a:solidFill>
              </a:rPr>
              <a:t>-&gt; Talk by T. Kobayashi</a:t>
            </a:r>
          </a:p>
          <a:p>
            <a:pPr lvl="2"/>
            <a:r>
              <a:rPr lang="en-US" altLang="ja-JP" dirty="0" smtClean="0"/>
              <a:t>Damaged LLRF in D5 by the earthquake will be replaced with new ones.</a:t>
            </a:r>
          </a:p>
          <a:p>
            <a:pPr lvl="1"/>
            <a:r>
              <a:rPr lang="en-US" altLang="ja-JP" dirty="0" smtClean="0"/>
              <a:t>Develop Damping Ring Cavity </a:t>
            </a:r>
            <a:r>
              <a:rPr lang="en-US" altLang="ja-JP" dirty="0" smtClean="0">
                <a:solidFill>
                  <a:schemeClr val="tx2"/>
                </a:solidFill>
              </a:rPr>
              <a:t>-&gt; Talk by T. Abe</a:t>
            </a:r>
          </a:p>
          <a:p>
            <a:pPr lvl="1"/>
            <a:r>
              <a:rPr lang="en-US" altLang="ja-JP" dirty="0" smtClean="0"/>
              <a:t>Replace old components with new ones (klystrons, power supplies, etc.)</a:t>
            </a:r>
          </a:p>
        </p:txBody>
      </p:sp>
      <p:sp>
        <p:nvSpPr>
          <p:cNvPr id="4" name="日付プレースホルダ 3"/>
          <p:cNvSpPr>
            <a:spLocks noGrp="1"/>
          </p:cNvSpPr>
          <p:nvPr>
            <p:ph type="dt" sz="half" idx="10"/>
          </p:nvPr>
        </p:nvSpPr>
        <p:spPr/>
        <p:txBody>
          <a:bodyPr/>
          <a:lstStyle/>
          <a:p>
            <a:r>
              <a:rPr lang="en-US" altLang="ja-JP" smtClean="0"/>
              <a:t>Overview of construction status</a:t>
            </a:r>
            <a:endParaRPr lang="ja-JP" altLang="en-US"/>
          </a:p>
        </p:txBody>
      </p:sp>
      <p:sp>
        <p:nvSpPr>
          <p:cNvPr id="5" name="フッター プレースホルダ 4"/>
          <p:cNvSpPr>
            <a:spLocks noGrp="1"/>
          </p:cNvSpPr>
          <p:nvPr>
            <p:ph type="ftr" sz="quarter" idx="11"/>
          </p:nvPr>
        </p:nvSpPr>
        <p:spPr/>
        <p:txBody>
          <a:bodyPr/>
          <a:lstStyle/>
          <a:p>
            <a:r>
              <a:rPr lang="en-US" altLang="ja-JP" smtClean="0"/>
              <a:t>K. Akai (KEK)</a:t>
            </a:r>
            <a:endParaRPr lang="ja-JP" altLang="en-US"/>
          </a:p>
        </p:txBody>
      </p:sp>
      <p:sp>
        <p:nvSpPr>
          <p:cNvPr id="6" name="スライド番号プレースホルダ 5"/>
          <p:cNvSpPr>
            <a:spLocks noGrp="1"/>
          </p:cNvSpPr>
          <p:nvPr>
            <p:ph type="sldNum" sz="quarter" idx="12"/>
          </p:nvPr>
        </p:nvSpPr>
        <p:spPr/>
        <p:txBody>
          <a:bodyPr/>
          <a:lstStyle/>
          <a:p>
            <a:fld id="{9C0E2F81-601E-B447-A2CF-B5EA96351142}" type="slidenum">
              <a:rPr lang="ja-JP" altLang="en-US" smtClean="0"/>
              <a:pPr/>
              <a:t>32</a:t>
            </a:fld>
            <a:endParaRPr lang="ja-JP" alt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日付プレースホルダ 3"/>
          <p:cNvSpPr>
            <a:spLocks noGrp="1"/>
          </p:cNvSpPr>
          <p:nvPr>
            <p:ph type="dt" sz="half" idx="10"/>
          </p:nvPr>
        </p:nvSpPr>
        <p:spPr/>
        <p:txBody>
          <a:bodyPr/>
          <a:lstStyle/>
          <a:p>
            <a:r>
              <a:rPr lang="en-US" altLang="ja-JP" smtClean="0"/>
              <a:t>Overview of construction status</a:t>
            </a:r>
            <a:endParaRPr lang="ja-JP" altLang="en-US"/>
          </a:p>
        </p:txBody>
      </p:sp>
      <p:sp>
        <p:nvSpPr>
          <p:cNvPr id="5" name="フッター プレースホルダ 4"/>
          <p:cNvSpPr>
            <a:spLocks noGrp="1"/>
          </p:cNvSpPr>
          <p:nvPr>
            <p:ph type="ftr" sz="quarter" idx="11"/>
          </p:nvPr>
        </p:nvSpPr>
        <p:spPr/>
        <p:txBody>
          <a:bodyPr/>
          <a:lstStyle/>
          <a:p>
            <a:r>
              <a:rPr lang="en-US" altLang="ja-JP" smtClean="0"/>
              <a:t>K. Akai (KEK)</a:t>
            </a:r>
            <a:endParaRPr lang="ja-JP" altLang="en-US"/>
          </a:p>
        </p:txBody>
      </p:sp>
      <p:sp>
        <p:nvSpPr>
          <p:cNvPr id="6" name="スライド番号プレースホルダ 5"/>
          <p:cNvSpPr>
            <a:spLocks noGrp="1"/>
          </p:cNvSpPr>
          <p:nvPr>
            <p:ph type="sldNum" sz="quarter" idx="12"/>
          </p:nvPr>
        </p:nvSpPr>
        <p:spPr/>
        <p:txBody>
          <a:bodyPr/>
          <a:lstStyle/>
          <a:p>
            <a:fld id="{9C0E2F81-601E-B447-A2CF-B5EA96351142}" type="slidenum">
              <a:rPr lang="ja-JP" altLang="en-US" smtClean="0"/>
              <a:pPr/>
              <a:t>33</a:t>
            </a:fld>
            <a:endParaRPr lang="ja-JP" altLang="en-US"/>
          </a:p>
        </p:txBody>
      </p:sp>
      <p:sp>
        <p:nvSpPr>
          <p:cNvPr id="492" name="角丸四角形 491"/>
          <p:cNvSpPr/>
          <p:nvPr/>
        </p:nvSpPr>
        <p:spPr>
          <a:xfrm>
            <a:off x="6803388" y="385712"/>
            <a:ext cx="2090553" cy="2486700"/>
          </a:xfrm>
          <a:prstGeom prst="roundRect">
            <a:avLst/>
          </a:prstGeom>
          <a:solidFill>
            <a:schemeClr val="bg1"/>
          </a:solidFill>
          <a:ln w="15875"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493" name="角丸四角形 492"/>
          <p:cNvSpPr/>
          <p:nvPr/>
        </p:nvSpPr>
        <p:spPr>
          <a:xfrm>
            <a:off x="2955434" y="385711"/>
            <a:ext cx="3746096" cy="2486700"/>
          </a:xfrm>
          <a:prstGeom prst="roundRect">
            <a:avLst/>
          </a:prstGeom>
          <a:solidFill>
            <a:schemeClr val="bg1"/>
          </a:solidFill>
          <a:ln w="15875"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94" name="角丸四角形 493"/>
          <p:cNvSpPr/>
          <p:nvPr/>
        </p:nvSpPr>
        <p:spPr>
          <a:xfrm>
            <a:off x="529552" y="385711"/>
            <a:ext cx="2324476" cy="2486699"/>
          </a:xfrm>
          <a:prstGeom prst="roundRect">
            <a:avLst/>
          </a:prstGeom>
          <a:solidFill>
            <a:schemeClr val="bg1"/>
          </a:solidFill>
          <a:ln w="15875"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95" name="二等辺三角形 494"/>
          <p:cNvSpPr/>
          <p:nvPr/>
        </p:nvSpPr>
        <p:spPr>
          <a:xfrm flipV="1">
            <a:off x="2215366" y="1096512"/>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96" name="正方形/長方形 495"/>
          <p:cNvSpPr/>
          <p:nvPr/>
        </p:nvSpPr>
        <p:spPr>
          <a:xfrm>
            <a:off x="2137018" y="1884357"/>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497" name="直線コネクタ 496"/>
          <p:cNvCxnSpPr/>
          <p:nvPr/>
        </p:nvCxnSpPr>
        <p:spPr>
          <a:xfrm rot="5400000">
            <a:off x="2075940" y="1753787"/>
            <a:ext cx="25127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98" name="直線コネクタ 497"/>
          <p:cNvCxnSpPr/>
          <p:nvPr/>
        </p:nvCxnSpPr>
        <p:spPr>
          <a:xfrm rot="5400000">
            <a:off x="2250815" y="1754751"/>
            <a:ext cx="25127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99" name="直線コネクタ 498"/>
          <p:cNvCxnSpPr>
            <a:stCxn id="495" idx="0"/>
          </p:cNvCxnSpPr>
          <p:nvPr/>
        </p:nvCxnSpPr>
        <p:spPr>
          <a:xfrm rot="16200000" flipH="1">
            <a:off x="2166805" y="1509144"/>
            <a:ext cx="250262"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00" name="正方形/長方形 499"/>
          <p:cNvSpPr/>
          <p:nvPr/>
        </p:nvSpPr>
        <p:spPr>
          <a:xfrm>
            <a:off x="2310082" y="1884359"/>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501" name="直線コネクタ 500"/>
          <p:cNvCxnSpPr/>
          <p:nvPr/>
        </p:nvCxnSpPr>
        <p:spPr>
          <a:xfrm>
            <a:off x="2202373" y="1633082"/>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02" name="テキスト ボックス 501"/>
          <p:cNvSpPr txBox="1"/>
          <p:nvPr/>
        </p:nvSpPr>
        <p:spPr>
          <a:xfrm>
            <a:off x="2166515" y="1020946"/>
            <a:ext cx="254422" cy="246221"/>
          </a:xfrm>
          <a:prstGeom prst="rect">
            <a:avLst/>
          </a:prstGeom>
          <a:noFill/>
        </p:spPr>
        <p:txBody>
          <a:bodyPr wrap="none" rtlCol="0">
            <a:spAutoFit/>
          </a:bodyPr>
          <a:lstStyle/>
          <a:p>
            <a:r>
              <a:rPr lang="en-US" altLang="ja-JP" sz="1000" dirty="0"/>
              <a:t>B</a:t>
            </a:r>
            <a:endParaRPr kumimoji="1" lang="ja-JP" altLang="en-US" sz="1000" dirty="0"/>
          </a:p>
        </p:txBody>
      </p:sp>
      <p:cxnSp>
        <p:nvCxnSpPr>
          <p:cNvPr id="503" name="直線コネクタ 502"/>
          <p:cNvCxnSpPr/>
          <p:nvPr/>
        </p:nvCxnSpPr>
        <p:spPr>
          <a:xfrm rot="5400000">
            <a:off x="2474509" y="1633675"/>
            <a:ext cx="496604"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04" name="正方形/長方形 503"/>
          <p:cNvSpPr/>
          <p:nvPr/>
        </p:nvSpPr>
        <p:spPr>
          <a:xfrm>
            <a:off x="2658026" y="1884359"/>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05" name="二等辺三角形 504"/>
          <p:cNvSpPr/>
          <p:nvPr/>
        </p:nvSpPr>
        <p:spPr>
          <a:xfrm flipV="1">
            <a:off x="2648169" y="1097080"/>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06" name="テキスト ボックス 505"/>
          <p:cNvSpPr txBox="1"/>
          <p:nvPr/>
        </p:nvSpPr>
        <p:spPr>
          <a:xfrm>
            <a:off x="2604706" y="1027376"/>
            <a:ext cx="241022" cy="230832"/>
          </a:xfrm>
          <a:prstGeom prst="rect">
            <a:avLst/>
          </a:prstGeom>
          <a:noFill/>
        </p:spPr>
        <p:txBody>
          <a:bodyPr wrap="none" rtlCol="0">
            <a:spAutoFit/>
          </a:bodyPr>
          <a:lstStyle/>
          <a:p>
            <a:r>
              <a:rPr kumimoji="1" lang="en-US" altLang="ja-JP" sz="900" dirty="0" smtClean="0"/>
              <a:t>E</a:t>
            </a:r>
            <a:endParaRPr kumimoji="1" lang="ja-JP" altLang="en-US" sz="900" dirty="0"/>
          </a:p>
        </p:txBody>
      </p:sp>
      <p:sp>
        <p:nvSpPr>
          <p:cNvPr id="507" name="二等辺三角形 506"/>
          <p:cNvSpPr/>
          <p:nvPr/>
        </p:nvSpPr>
        <p:spPr>
          <a:xfrm flipV="1">
            <a:off x="2471747" y="1097080"/>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08" name="正方形/長方形 507"/>
          <p:cNvSpPr/>
          <p:nvPr/>
        </p:nvSpPr>
        <p:spPr>
          <a:xfrm>
            <a:off x="2484962" y="1884357"/>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509" name="直線コネクタ 508"/>
          <p:cNvCxnSpPr>
            <a:stCxn id="507" idx="0"/>
          </p:cNvCxnSpPr>
          <p:nvPr/>
        </p:nvCxnSpPr>
        <p:spPr>
          <a:xfrm rot="5400000">
            <a:off x="2299117" y="1633005"/>
            <a:ext cx="496830" cy="777"/>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10" name="テキスト ボックス 509"/>
          <p:cNvSpPr txBox="1"/>
          <p:nvPr/>
        </p:nvSpPr>
        <p:spPr>
          <a:xfrm>
            <a:off x="2427525" y="1029666"/>
            <a:ext cx="248786" cy="230832"/>
          </a:xfrm>
          <a:prstGeom prst="rect">
            <a:avLst/>
          </a:prstGeom>
          <a:noFill/>
        </p:spPr>
        <p:txBody>
          <a:bodyPr wrap="none" rtlCol="0">
            <a:spAutoFit/>
          </a:bodyPr>
          <a:lstStyle/>
          <a:p>
            <a:r>
              <a:rPr lang="en-US" altLang="ja-JP" sz="900" dirty="0"/>
              <a:t>C</a:t>
            </a:r>
            <a:endParaRPr kumimoji="1" lang="ja-JP" altLang="en-US" sz="900" dirty="0"/>
          </a:p>
        </p:txBody>
      </p:sp>
      <p:sp>
        <p:nvSpPr>
          <p:cNvPr id="511" name="正方形/長方形 510"/>
          <p:cNvSpPr/>
          <p:nvPr/>
        </p:nvSpPr>
        <p:spPr>
          <a:xfrm>
            <a:off x="1789074" y="1884357"/>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512" name="直線コネクタ 511"/>
          <p:cNvCxnSpPr/>
          <p:nvPr/>
        </p:nvCxnSpPr>
        <p:spPr>
          <a:xfrm rot="5400000">
            <a:off x="1727996" y="1753787"/>
            <a:ext cx="25127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13" name="直線コネクタ 512"/>
          <p:cNvCxnSpPr/>
          <p:nvPr/>
        </p:nvCxnSpPr>
        <p:spPr>
          <a:xfrm rot="5400000">
            <a:off x="1902871" y="1754751"/>
            <a:ext cx="25127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14" name="正方形/長方形 513"/>
          <p:cNvSpPr/>
          <p:nvPr/>
        </p:nvSpPr>
        <p:spPr>
          <a:xfrm>
            <a:off x="1962138" y="1884359"/>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515" name="直線コネクタ 514"/>
          <p:cNvCxnSpPr/>
          <p:nvPr/>
        </p:nvCxnSpPr>
        <p:spPr>
          <a:xfrm>
            <a:off x="1854429" y="1633082"/>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16" name="二等辺三角形 515"/>
          <p:cNvSpPr/>
          <p:nvPr/>
        </p:nvSpPr>
        <p:spPr>
          <a:xfrm flipV="1">
            <a:off x="1867660" y="1093113"/>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517" name="直線コネクタ 516"/>
          <p:cNvCxnSpPr>
            <a:stCxn id="516" idx="0"/>
          </p:cNvCxnSpPr>
          <p:nvPr/>
        </p:nvCxnSpPr>
        <p:spPr>
          <a:xfrm rot="16200000" flipH="1">
            <a:off x="1819782" y="1505062"/>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18" name="テキスト ボックス 517"/>
          <p:cNvSpPr txBox="1"/>
          <p:nvPr/>
        </p:nvSpPr>
        <p:spPr>
          <a:xfrm>
            <a:off x="1818809" y="1017547"/>
            <a:ext cx="261610" cy="246221"/>
          </a:xfrm>
          <a:prstGeom prst="rect">
            <a:avLst/>
          </a:prstGeom>
          <a:noFill/>
        </p:spPr>
        <p:txBody>
          <a:bodyPr wrap="none" rtlCol="0">
            <a:spAutoFit/>
          </a:bodyPr>
          <a:lstStyle/>
          <a:p>
            <a:r>
              <a:rPr lang="en-US" altLang="ja-JP" sz="1000" dirty="0" smtClean="0"/>
              <a:t>A</a:t>
            </a:r>
            <a:endParaRPr kumimoji="1" lang="ja-JP" altLang="en-US" sz="1000" dirty="0"/>
          </a:p>
        </p:txBody>
      </p:sp>
      <p:sp>
        <p:nvSpPr>
          <p:cNvPr id="519" name="正方形/長方形 518"/>
          <p:cNvSpPr/>
          <p:nvPr/>
        </p:nvSpPr>
        <p:spPr>
          <a:xfrm>
            <a:off x="1283540" y="1884357"/>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520" name="直線コネクタ 519"/>
          <p:cNvCxnSpPr/>
          <p:nvPr/>
        </p:nvCxnSpPr>
        <p:spPr>
          <a:xfrm rot="5400000">
            <a:off x="1222462" y="1753787"/>
            <a:ext cx="25127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21" name="直線コネクタ 520"/>
          <p:cNvCxnSpPr/>
          <p:nvPr/>
        </p:nvCxnSpPr>
        <p:spPr>
          <a:xfrm rot="5400000">
            <a:off x="1397337" y="1754751"/>
            <a:ext cx="25127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22" name="正方形/長方形 521"/>
          <p:cNvSpPr/>
          <p:nvPr/>
        </p:nvSpPr>
        <p:spPr>
          <a:xfrm>
            <a:off x="1456604" y="1884359"/>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523" name="直線コネクタ 522"/>
          <p:cNvCxnSpPr/>
          <p:nvPr/>
        </p:nvCxnSpPr>
        <p:spPr>
          <a:xfrm>
            <a:off x="1351232" y="1633081"/>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24" name="二等辺三角形 523"/>
          <p:cNvSpPr/>
          <p:nvPr/>
        </p:nvSpPr>
        <p:spPr>
          <a:xfrm flipV="1">
            <a:off x="1364463" y="1093112"/>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525" name="直線コネクタ 524"/>
          <p:cNvCxnSpPr>
            <a:stCxn id="524" idx="0"/>
          </p:cNvCxnSpPr>
          <p:nvPr/>
        </p:nvCxnSpPr>
        <p:spPr>
          <a:xfrm rot="16200000" flipH="1">
            <a:off x="1316585" y="1505061"/>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26" name="テキスト ボックス 525"/>
          <p:cNvSpPr txBox="1"/>
          <p:nvPr/>
        </p:nvSpPr>
        <p:spPr>
          <a:xfrm>
            <a:off x="1315612" y="1017546"/>
            <a:ext cx="261610" cy="246221"/>
          </a:xfrm>
          <a:prstGeom prst="rect">
            <a:avLst/>
          </a:prstGeom>
          <a:noFill/>
        </p:spPr>
        <p:txBody>
          <a:bodyPr wrap="none" rtlCol="0">
            <a:spAutoFit/>
          </a:bodyPr>
          <a:lstStyle/>
          <a:p>
            <a:r>
              <a:rPr lang="en-US" altLang="ja-JP" sz="1000" dirty="0" smtClean="0"/>
              <a:t>A</a:t>
            </a:r>
            <a:endParaRPr kumimoji="1" lang="ja-JP" altLang="en-US" sz="1000" dirty="0"/>
          </a:p>
        </p:txBody>
      </p:sp>
      <p:sp>
        <p:nvSpPr>
          <p:cNvPr id="527" name="正方形/長方形 526"/>
          <p:cNvSpPr/>
          <p:nvPr/>
        </p:nvSpPr>
        <p:spPr>
          <a:xfrm>
            <a:off x="935596" y="1884357"/>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528" name="直線コネクタ 527"/>
          <p:cNvCxnSpPr/>
          <p:nvPr/>
        </p:nvCxnSpPr>
        <p:spPr>
          <a:xfrm rot="5400000">
            <a:off x="874518" y="1753787"/>
            <a:ext cx="25127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29" name="直線コネクタ 528"/>
          <p:cNvCxnSpPr/>
          <p:nvPr/>
        </p:nvCxnSpPr>
        <p:spPr>
          <a:xfrm rot="5400000">
            <a:off x="1049393" y="1754751"/>
            <a:ext cx="25127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30" name="正方形/長方形 529"/>
          <p:cNvSpPr/>
          <p:nvPr/>
        </p:nvSpPr>
        <p:spPr>
          <a:xfrm>
            <a:off x="1108660" y="1884359"/>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531" name="直線コネクタ 530"/>
          <p:cNvCxnSpPr/>
          <p:nvPr/>
        </p:nvCxnSpPr>
        <p:spPr>
          <a:xfrm>
            <a:off x="1000805" y="1633080"/>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32" name="二等辺三角形 531"/>
          <p:cNvSpPr/>
          <p:nvPr/>
        </p:nvSpPr>
        <p:spPr>
          <a:xfrm flipV="1">
            <a:off x="1014036" y="1093111"/>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533" name="直線コネクタ 532"/>
          <p:cNvCxnSpPr>
            <a:stCxn id="532" idx="0"/>
          </p:cNvCxnSpPr>
          <p:nvPr/>
        </p:nvCxnSpPr>
        <p:spPr>
          <a:xfrm rot="16200000" flipH="1">
            <a:off x="966158" y="1505060"/>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34" name="テキスト ボックス 533"/>
          <p:cNvSpPr txBox="1"/>
          <p:nvPr/>
        </p:nvSpPr>
        <p:spPr>
          <a:xfrm>
            <a:off x="965185" y="1017545"/>
            <a:ext cx="254422" cy="246221"/>
          </a:xfrm>
          <a:prstGeom prst="rect">
            <a:avLst/>
          </a:prstGeom>
          <a:noFill/>
        </p:spPr>
        <p:txBody>
          <a:bodyPr wrap="none" rtlCol="0">
            <a:spAutoFit/>
          </a:bodyPr>
          <a:lstStyle/>
          <a:p>
            <a:r>
              <a:rPr lang="en-US" altLang="ja-JP" sz="1000" dirty="0"/>
              <a:t>B</a:t>
            </a:r>
            <a:endParaRPr kumimoji="1" lang="ja-JP" altLang="en-US" sz="1000" dirty="0"/>
          </a:p>
        </p:txBody>
      </p:sp>
      <p:sp>
        <p:nvSpPr>
          <p:cNvPr id="535" name="正方形/長方形 534"/>
          <p:cNvSpPr/>
          <p:nvPr/>
        </p:nvSpPr>
        <p:spPr>
          <a:xfrm>
            <a:off x="587652" y="1884357"/>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536" name="直線コネクタ 535"/>
          <p:cNvCxnSpPr/>
          <p:nvPr/>
        </p:nvCxnSpPr>
        <p:spPr>
          <a:xfrm rot="5400000">
            <a:off x="526574" y="1753787"/>
            <a:ext cx="25127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37" name="直線コネクタ 536"/>
          <p:cNvCxnSpPr/>
          <p:nvPr/>
        </p:nvCxnSpPr>
        <p:spPr>
          <a:xfrm rot="5400000">
            <a:off x="701449" y="1754751"/>
            <a:ext cx="25127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38" name="正方形/長方形 537"/>
          <p:cNvSpPr/>
          <p:nvPr/>
        </p:nvSpPr>
        <p:spPr>
          <a:xfrm>
            <a:off x="760716" y="1884359"/>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539" name="直線コネクタ 538"/>
          <p:cNvCxnSpPr/>
          <p:nvPr/>
        </p:nvCxnSpPr>
        <p:spPr>
          <a:xfrm>
            <a:off x="653553" y="1633079"/>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40" name="二等辺三角形 539"/>
          <p:cNvSpPr/>
          <p:nvPr/>
        </p:nvSpPr>
        <p:spPr>
          <a:xfrm flipV="1">
            <a:off x="666784" y="1093110"/>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541" name="直線コネクタ 540"/>
          <p:cNvCxnSpPr>
            <a:stCxn id="540" idx="0"/>
          </p:cNvCxnSpPr>
          <p:nvPr/>
        </p:nvCxnSpPr>
        <p:spPr>
          <a:xfrm rot="16200000" flipH="1">
            <a:off x="618906" y="1505059"/>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42" name="テキスト ボックス 541"/>
          <p:cNvSpPr txBox="1"/>
          <p:nvPr/>
        </p:nvSpPr>
        <p:spPr>
          <a:xfrm>
            <a:off x="617933" y="1017544"/>
            <a:ext cx="253044" cy="246221"/>
          </a:xfrm>
          <a:prstGeom prst="rect">
            <a:avLst/>
          </a:prstGeom>
          <a:noFill/>
        </p:spPr>
        <p:txBody>
          <a:bodyPr wrap="none" rtlCol="0">
            <a:spAutoFit/>
          </a:bodyPr>
          <a:lstStyle/>
          <a:p>
            <a:r>
              <a:rPr lang="en-US" altLang="ja-JP" sz="1000" dirty="0"/>
              <a:t>C</a:t>
            </a:r>
            <a:endParaRPr kumimoji="1" lang="ja-JP" altLang="en-US" sz="1000" dirty="0"/>
          </a:p>
        </p:txBody>
      </p:sp>
      <p:sp>
        <p:nvSpPr>
          <p:cNvPr id="543" name="二等辺三角形 542"/>
          <p:cNvSpPr/>
          <p:nvPr/>
        </p:nvSpPr>
        <p:spPr>
          <a:xfrm flipV="1">
            <a:off x="4496460" y="1097297"/>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44" name="正方形/長方形 543"/>
          <p:cNvSpPr/>
          <p:nvPr/>
        </p:nvSpPr>
        <p:spPr>
          <a:xfrm>
            <a:off x="4418112" y="2299976"/>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545" name="直線コネクタ 544"/>
          <p:cNvCxnSpPr/>
          <p:nvPr/>
        </p:nvCxnSpPr>
        <p:spPr>
          <a:xfrm rot="5400000">
            <a:off x="4150379" y="1962815"/>
            <a:ext cx="66617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46" name="直線コネクタ 545"/>
          <p:cNvCxnSpPr/>
          <p:nvPr/>
        </p:nvCxnSpPr>
        <p:spPr>
          <a:xfrm rot="5400000">
            <a:off x="4325736" y="1963297"/>
            <a:ext cx="665212"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47" name="直線コネクタ 546"/>
          <p:cNvCxnSpPr>
            <a:stCxn id="543" idx="0"/>
          </p:cNvCxnSpPr>
          <p:nvPr/>
        </p:nvCxnSpPr>
        <p:spPr>
          <a:xfrm rot="16200000" flipH="1">
            <a:off x="4447899" y="1509929"/>
            <a:ext cx="250262"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48" name="正方形/長方形 547"/>
          <p:cNvSpPr/>
          <p:nvPr/>
        </p:nvSpPr>
        <p:spPr>
          <a:xfrm>
            <a:off x="4591176" y="2299978"/>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549" name="直線コネクタ 548"/>
          <p:cNvCxnSpPr/>
          <p:nvPr/>
        </p:nvCxnSpPr>
        <p:spPr>
          <a:xfrm>
            <a:off x="4483467" y="1633867"/>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50" name="テキスト ボックス 549"/>
          <p:cNvSpPr txBox="1"/>
          <p:nvPr/>
        </p:nvSpPr>
        <p:spPr>
          <a:xfrm>
            <a:off x="4447609" y="1028081"/>
            <a:ext cx="261610" cy="246221"/>
          </a:xfrm>
          <a:prstGeom prst="rect">
            <a:avLst/>
          </a:prstGeom>
          <a:noFill/>
        </p:spPr>
        <p:txBody>
          <a:bodyPr wrap="none" rtlCol="0">
            <a:spAutoFit/>
          </a:bodyPr>
          <a:lstStyle/>
          <a:p>
            <a:r>
              <a:rPr lang="en-US" altLang="ja-JP" sz="1000" dirty="0" smtClean="0"/>
              <a:t>A</a:t>
            </a:r>
            <a:endParaRPr kumimoji="1" lang="ja-JP" altLang="en-US" sz="1000" dirty="0"/>
          </a:p>
        </p:txBody>
      </p:sp>
      <p:sp>
        <p:nvSpPr>
          <p:cNvPr id="551" name="正方形/長方形 550"/>
          <p:cNvSpPr/>
          <p:nvPr/>
        </p:nvSpPr>
        <p:spPr>
          <a:xfrm>
            <a:off x="4070168" y="2299976"/>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552" name="直線コネクタ 551"/>
          <p:cNvCxnSpPr/>
          <p:nvPr/>
        </p:nvCxnSpPr>
        <p:spPr>
          <a:xfrm rot="5400000">
            <a:off x="3802435" y="1962815"/>
            <a:ext cx="66617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53" name="直線コネクタ 552"/>
          <p:cNvCxnSpPr/>
          <p:nvPr/>
        </p:nvCxnSpPr>
        <p:spPr>
          <a:xfrm rot="5400000">
            <a:off x="3977792" y="1963297"/>
            <a:ext cx="665212"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54" name="正方形/長方形 553"/>
          <p:cNvSpPr/>
          <p:nvPr/>
        </p:nvSpPr>
        <p:spPr>
          <a:xfrm>
            <a:off x="4243232" y="2299978"/>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555" name="直線コネクタ 554"/>
          <p:cNvCxnSpPr/>
          <p:nvPr/>
        </p:nvCxnSpPr>
        <p:spPr>
          <a:xfrm>
            <a:off x="4135523" y="1633867"/>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56" name="二等辺三角形 555"/>
          <p:cNvSpPr/>
          <p:nvPr/>
        </p:nvSpPr>
        <p:spPr>
          <a:xfrm flipV="1">
            <a:off x="4148754" y="1093898"/>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557" name="直線コネクタ 556"/>
          <p:cNvCxnSpPr>
            <a:stCxn id="556" idx="0"/>
          </p:cNvCxnSpPr>
          <p:nvPr/>
        </p:nvCxnSpPr>
        <p:spPr>
          <a:xfrm rot="16200000" flipH="1">
            <a:off x="4100876" y="1505847"/>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58" name="テキスト ボックス 557"/>
          <p:cNvSpPr txBox="1"/>
          <p:nvPr/>
        </p:nvSpPr>
        <p:spPr>
          <a:xfrm>
            <a:off x="4099903" y="1024682"/>
            <a:ext cx="254422" cy="246221"/>
          </a:xfrm>
          <a:prstGeom prst="rect">
            <a:avLst/>
          </a:prstGeom>
          <a:noFill/>
        </p:spPr>
        <p:txBody>
          <a:bodyPr wrap="none" rtlCol="0">
            <a:spAutoFit/>
          </a:bodyPr>
          <a:lstStyle/>
          <a:p>
            <a:r>
              <a:rPr lang="en-US" altLang="ja-JP" sz="1000" dirty="0"/>
              <a:t>B</a:t>
            </a:r>
            <a:endParaRPr kumimoji="1" lang="ja-JP" altLang="en-US" sz="1000" dirty="0"/>
          </a:p>
        </p:txBody>
      </p:sp>
      <p:sp>
        <p:nvSpPr>
          <p:cNvPr id="559" name="正方形/長方形 558"/>
          <p:cNvSpPr/>
          <p:nvPr/>
        </p:nvSpPr>
        <p:spPr>
          <a:xfrm>
            <a:off x="3717404" y="2299976"/>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560" name="直線コネクタ 559"/>
          <p:cNvCxnSpPr/>
          <p:nvPr/>
        </p:nvCxnSpPr>
        <p:spPr>
          <a:xfrm rot="5400000">
            <a:off x="3449273" y="1963213"/>
            <a:ext cx="666972"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61" name="直線コネクタ 560"/>
          <p:cNvCxnSpPr/>
          <p:nvPr/>
        </p:nvCxnSpPr>
        <p:spPr>
          <a:xfrm rot="5400000">
            <a:off x="3624233" y="1964092"/>
            <a:ext cx="666802"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62" name="正方形/長方形 561"/>
          <p:cNvSpPr/>
          <p:nvPr/>
        </p:nvSpPr>
        <p:spPr>
          <a:xfrm>
            <a:off x="3890468" y="2299978"/>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563" name="直線コネクタ 562"/>
          <p:cNvCxnSpPr/>
          <p:nvPr/>
        </p:nvCxnSpPr>
        <p:spPr>
          <a:xfrm>
            <a:off x="3785096" y="1633866"/>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64" name="二等辺三角形 563"/>
          <p:cNvSpPr/>
          <p:nvPr/>
        </p:nvSpPr>
        <p:spPr>
          <a:xfrm flipV="1">
            <a:off x="3798327" y="1093897"/>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565" name="直線コネクタ 564"/>
          <p:cNvCxnSpPr>
            <a:stCxn id="564" idx="0"/>
          </p:cNvCxnSpPr>
          <p:nvPr/>
        </p:nvCxnSpPr>
        <p:spPr>
          <a:xfrm rot="16200000" flipH="1">
            <a:off x="3750449" y="1505846"/>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66" name="テキスト ボックス 565"/>
          <p:cNvSpPr txBox="1"/>
          <p:nvPr/>
        </p:nvSpPr>
        <p:spPr>
          <a:xfrm>
            <a:off x="3749476" y="1024681"/>
            <a:ext cx="253044" cy="246221"/>
          </a:xfrm>
          <a:prstGeom prst="rect">
            <a:avLst/>
          </a:prstGeom>
          <a:noFill/>
        </p:spPr>
        <p:txBody>
          <a:bodyPr wrap="none" rtlCol="0">
            <a:spAutoFit/>
          </a:bodyPr>
          <a:lstStyle/>
          <a:p>
            <a:r>
              <a:rPr lang="en-US" altLang="ja-JP" sz="1000" dirty="0"/>
              <a:t>C</a:t>
            </a:r>
            <a:endParaRPr kumimoji="1" lang="ja-JP" altLang="en-US" sz="1000" dirty="0"/>
          </a:p>
        </p:txBody>
      </p:sp>
      <p:sp>
        <p:nvSpPr>
          <p:cNvPr id="567" name="正方形/長方形 566"/>
          <p:cNvSpPr/>
          <p:nvPr/>
        </p:nvSpPr>
        <p:spPr>
          <a:xfrm>
            <a:off x="3369460" y="2299976"/>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568" name="直線コネクタ 567"/>
          <p:cNvCxnSpPr/>
          <p:nvPr/>
        </p:nvCxnSpPr>
        <p:spPr>
          <a:xfrm rot="5400000">
            <a:off x="3102124" y="1962418"/>
            <a:ext cx="665382"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69" name="直線コネクタ 568"/>
          <p:cNvCxnSpPr/>
          <p:nvPr/>
        </p:nvCxnSpPr>
        <p:spPr>
          <a:xfrm rot="5400000">
            <a:off x="3277481" y="1962900"/>
            <a:ext cx="66441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70" name="正方形/長方形 569"/>
          <p:cNvSpPr/>
          <p:nvPr/>
        </p:nvSpPr>
        <p:spPr>
          <a:xfrm>
            <a:off x="3542524" y="2299978"/>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571" name="直線コネクタ 570"/>
          <p:cNvCxnSpPr/>
          <p:nvPr/>
        </p:nvCxnSpPr>
        <p:spPr>
          <a:xfrm>
            <a:off x="3434669" y="1633865"/>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72" name="二等辺三角形 571"/>
          <p:cNvSpPr/>
          <p:nvPr/>
        </p:nvSpPr>
        <p:spPr>
          <a:xfrm flipV="1">
            <a:off x="3447900" y="1093896"/>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573" name="直線コネクタ 572"/>
          <p:cNvCxnSpPr>
            <a:stCxn id="572" idx="0"/>
          </p:cNvCxnSpPr>
          <p:nvPr/>
        </p:nvCxnSpPr>
        <p:spPr>
          <a:xfrm rot="16200000" flipH="1">
            <a:off x="3400022" y="1505845"/>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74" name="テキスト ボックス 573"/>
          <p:cNvSpPr txBox="1"/>
          <p:nvPr/>
        </p:nvSpPr>
        <p:spPr>
          <a:xfrm>
            <a:off x="3399049" y="1024680"/>
            <a:ext cx="263564" cy="246221"/>
          </a:xfrm>
          <a:prstGeom prst="rect">
            <a:avLst/>
          </a:prstGeom>
          <a:noFill/>
        </p:spPr>
        <p:txBody>
          <a:bodyPr wrap="none" rtlCol="0">
            <a:spAutoFit/>
          </a:bodyPr>
          <a:lstStyle/>
          <a:p>
            <a:r>
              <a:rPr lang="en-US" altLang="ja-JP" sz="1000" dirty="0"/>
              <a:t>D</a:t>
            </a:r>
            <a:endParaRPr kumimoji="1" lang="ja-JP" altLang="en-US" sz="1000" dirty="0"/>
          </a:p>
        </p:txBody>
      </p:sp>
      <p:sp>
        <p:nvSpPr>
          <p:cNvPr id="575" name="正方形/長方形 574"/>
          <p:cNvSpPr/>
          <p:nvPr/>
        </p:nvSpPr>
        <p:spPr>
          <a:xfrm>
            <a:off x="3021516" y="2299976"/>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576" name="直線コネクタ 575"/>
          <p:cNvCxnSpPr/>
          <p:nvPr/>
        </p:nvCxnSpPr>
        <p:spPr>
          <a:xfrm rot="5400000">
            <a:off x="2754180" y="1962418"/>
            <a:ext cx="665382"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77" name="直線コネクタ 576"/>
          <p:cNvCxnSpPr/>
          <p:nvPr/>
        </p:nvCxnSpPr>
        <p:spPr>
          <a:xfrm rot="5400000">
            <a:off x="2930334" y="1966078"/>
            <a:ext cx="661242"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78" name="正方形/長方形 577"/>
          <p:cNvSpPr/>
          <p:nvPr/>
        </p:nvSpPr>
        <p:spPr>
          <a:xfrm>
            <a:off x="3194580" y="2299978"/>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579" name="直線コネクタ 578"/>
          <p:cNvCxnSpPr/>
          <p:nvPr/>
        </p:nvCxnSpPr>
        <p:spPr>
          <a:xfrm>
            <a:off x="3087417" y="1633864"/>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80" name="二等辺三角形 579"/>
          <p:cNvSpPr/>
          <p:nvPr/>
        </p:nvSpPr>
        <p:spPr>
          <a:xfrm flipV="1">
            <a:off x="3100648" y="1093895"/>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581" name="直線コネクタ 580"/>
          <p:cNvCxnSpPr>
            <a:stCxn id="580" idx="0"/>
          </p:cNvCxnSpPr>
          <p:nvPr/>
        </p:nvCxnSpPr>
        <p:spPr>
          <a:xfrm rot="16200000" flipH="1">
            <a:off x="3052770" y="1505844"/>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82" name="テキスト ボックス 581"/>
          <p:cNvSpPr txBox="1"/>
          <p:nvPr/>
        </p:nvSpPr>
        <p:spPr>
          <a:xfrm>
            <a:off x="3051797" y="1024679"/>
            <a:ext cx="247283" cy="246221"/>
          </a:xfrm>
          <a:prstGeom prst="rect">
            <a:avLst/>
          </a:prstGeom>
          <a:noFill/>
        </p:spPr>
        <p:txBody>
          <a:bodyPr wrap="none" rtlCol="0">
            <a:spAutoFit/>
          </a:bodyPr>
          <a:lstStyle/>
          <a:p>
            <a:r>
              <a:rPr lang="en-US" altLang="ja-JP" sz="1000" dirty="0"/>
              <a:t>E</a:t>
            </a:r>
            <a:endParaRPr kumimoji="1" lang="ja-JP" altLang="en-US" sz="1000" dirty="0"/>
          </a:p>
        </p:txBody>
      </p:sp>
      <p:sp>
        <p:nvSpPr>
          <p:cNvPr id="583" name="二等辺三角形 582"/>
          <p:cNvSpPr/>
          <p:nvPr/>
        </p:nvSpPr>
        <p:spPr>
          <a:xfrm flipV="1">
            <a:off x="6410646" y="1096663"/>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84" name="正方形/長方形 583"/>
          <p:cNvSpPr/>
          <p:nvPr/>
        </p:nvSpPr>
        <p:spPr>
          <a:xfrm>
            <a:off x="6332298" y="2299342"/>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585" name="直線コネクタ 584"/>
          <p:cNvCxnSpPr/>
          <p:nvPr/>
        </p:nvCxnSpPr>
        <p:spPr>
          <a:xfrm rot="5400000">
            <a:off x="6064248" y="1962498"/>
            <a:ext cx="666810"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86" name="直線コネクタ 585"/>
          <p:cNvCxnSpPr/>
          <p:nvPr/>
        </p:nvCxnSpPr>
        <p:spPr>
          <a:xfrm rot="5400000">
            <a:off x="6239605" y="1962980"/>
            <a:ext cx="66584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87" name="直線コネクタ 586"/>
          <p:cNvCxnSpPr>
            <a:stCxn id="583" idx="0"/>
          </p:cNvCxnSpPr>
          <p:nvPr/>
        </p:nvCxnSpPr>
        <p:spPr>
          <a:xfrm rot="16200000" flipH="1">
            <a:off x="6362085" y="1509295"/>
            <a:ext cx="250262"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88" name="正方形/長方形 587"/>
          <p:cNvSpPr/>
          <p:nvPr/>
        </p:nvSpPr>
        <p:spPr>
          <a:xfrm>
            <a:off x="6505362" y="2299344"/>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589" name="直線コネクタ 588"/>
          <p:cNvCxnSpPr/>
          <p:nvPr/>
        </p:nvCxnSpPr>
        <p:spPr>
          <a:xfrm>
            <a:off x="6397653" y="1633233"/>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90" name="テキスト ボックス 589"/>
          <p:cNvSpPr txBox="1"/>
          <p:nvPr/>
        </p:nvSpPr>
        <p:spPr>
          <a:xfrm>
            <a:off x="6361795" y="1027447"/>
            <a:ext cx="247283" cy="246221"/>
          </a:xfrm>
          <a:prstGeom prst="rect">
            <a:avLst/>
          </a:prstGeom>
          <a:noFill/>
        </p:spPr>
        <p:txBody>
          <a:bodyPr wrap="none" rtlCol="0">
            <a:spAutoFit/>
          </a:bodyPr>
          <a:lstStyle/>
          <a:p>
            <a:r>
              <a:rPr lang="en-US" altLang="ja-JP" sz="1000" dirty="0" smtClean="0"/>
              <a:t>E</a:t>
            </a:r>
            <a:endParaRPr kumimoji="1" lang="ja-JP" altLang="en-US" sz="1000" dirty="0"/>
          </a:p>
        </p:txBody>
      </p:sp>
      <p:sp>
        <p:nvSpPr>
          <p:cNvPr id="591" name="正方形/長方形 590"/>
          <p:cNvSpPr/>
          <p:nvPr/>
        </p:nvSpPr>
        <p:spPr>
          <a:xfrm>
            <a:off x="5984354" y="2299342"/>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592" name="直線コネクタ 591"/>
          <p:cNvCxnSpPr/>
          <p:nvPr/>
        </p:nvCxnSpPr>
        <p:spPr>
          <a:xfrm rot="5400000">
            <a:off x="5716304" y="1962498"/>
            <a:ext cx="666810"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93" name="直線コネクタ 592"/>
          <p:cNvCxnSpPr/>
          <p:nvPr/>
        </p:nvCxnSpPr>
        <p:spPr>
          <a:xfrm rot="5400000">
            <a:off x="5891661" y="1962980"/>
            <a:ext cx="66584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94" name="正方形/長方形 593"/>
          <p:cNvSpPr/>
          <p:nvPr/>
        </p:nvSpPr>
        <p:spPr>
          <a:xfrm>
            <a:off x="6157418" y="2299344"/>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595" name="直線コネクタ 594"/>
          <p:cNvCxnSpPr/>
          <p:nvPr/>
        </p:nvCxnSpPr>
        <p:spPr>
          <a:xfrm>
            <a:off x="6049709" y="1633233"/>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96" name="二等辺三角形 595"/>
          <p:cNvSpPr/>
          <p:nvPr/>
        </p:nvSpPr>
        <p:spPr>
          <a:xfrm flipV="1">
            <a:off x="6062940" y="1093264"/>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597" name="直線コネクタ 596"/>
          <p:cNvCxnSpPr>
            <a:stCxn id="596" idx="0"/>
          </p:cNvCxnSpPr>
          <p:nvPr/>
        </p:nvCxnSpPr>
        <p:spPr>
          <a:xfrm rot="16200000" flipH="1">
            <a:off x="6015062" y="1505213"/>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98" name="テキスト ボックス 597"/>
          <p:cNvSpPr txBox="1"/>
          <p:nvPr/>
        </p:nvSpPr>
        <p:spPr>
          <a:xfrm>
            <a:off x="6014089" y="1024048"/>
            <a:ext cx="263564" cy="246221"/>
          </a:xfrm>
          <a:prstGeom prst="rect">
            <a:avLst/>
          </a:prstGeom>
          <a:noFill/>
        </p:spPr>
        <p:txBody>
          <a:bodyPr wrap="none" rtlCol="0">
            <a:spAutoFit/>
          </a:bodyPr>
          <a:lstStyle/>
          <a:p>
            <a:r>
              <a:rPr lang="en-US" altLang="ja-JP" sz="1000" dirty="0"/>
              <a:t>D</a:t>
            </a:r>
            <a:endParaRPr kumimoji="1" lang="ja-JP" altLang="en-US" sz="1000" dirty="0"/>
          </a:p>
        </p:txBody>
      </p:sp>
      <p:sp>
        <p:nvSpPr>
          <p:cNvPr id="599" name="正方形/長方形 598"/>
          <p:cNvSpPr/>
          <p:nvPr/>
        </p:nvSpPr>
        <p:spPr>
          <a:xfrm>
            <a:off x="5637940" y="2299342"/>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600" name="直線コネクタ 599"/>
          <p:cNvCxnSpPr/>
          <p:nvPr/>
        </p:nvCxnSpPr>
        <p:spPr>
          <a:xfrm rot="5400000">
            <a:off x="5369890" y="1962498"/>
            <a:ext cx="666810"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01" name="直線コネクタ 600"/>
          <p:cNvCxnSpPr/>
          <p:nvPr/>
        </p:nvCxnSpPr>
        <p:spPr>
          <a:xfrm rot="5400000">
            <a:off x="5545247" y="1962980"/>
            <a:ext cx="66584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02" name="正方形/長方形 601"/>
          <p:cNvSpPr/>
          <p:nvPr/>
        </p:nvSpPr>
        <p:spPr>
          <a:xfrm>
            <a:off x="5811004" y="2299344"/>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603" name="直線コネクタ 602"/>
          <p:cNvCxnSpPr/>
          <p:nvPr/>
        </p:nvCxnSpPr>
        <p:spPr>
          <a:xfrm>
            <a:off x="5705632" y="1633232"/>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04" name="二等辺三角形 603"/>
          <p:cNvSpPr/>
          <p:nvPr/>
        </p:nvSpPr>
        <p:spPr>
          <a:xfrm flipV="1">
            <a:off x="5718863" y="1093263"/>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605" name="直線コネクタ 604"/>
          <p:cNvCxnSpPr>
            <a:stCxn id="604" idx="0"/>
          </p:cNvCxnSpPr>
          <p:nvPr/>
        </p:nvCxnSpPr>
        <p:spPr>
          <a:xfrm rot="16200000" flipH="1">
            <a:off x="5670985" y="1505212"/>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06" name="テキスト ボックス 605"/>
          <p:cNvSpPr txBox="1"/>
          <p:nvPr/>
        </p:nvSpPr>
        <p:spPr>
          <a:xfrm>
            <a:off x="5670012" y="1024047"/>
            <a:ext cx="253044" cy="246221"/>
          </a:xfrm>
          <a:prstGeom prst="rect">
            <a:avLst/>
          </a:prstGeom>
          <a:noFill/>
        </p:spPr>
        <p:txBody>
          <a:bodyPr wrap="none" rtlCol="0">
            <a:spAutoFit/>
          </a:bodyPr>
          <a:lstStyle/>
          <a:p>
            <a:r>
              <a:rPr lang="en-US" altLang="ja-JP" sz="1000" dirty="0"/>
              <a:t>C</a:t>
            </a:r>
            <a:endParaRPr kumimoji="1" lang="ja-JP" altLang="en-US" sz="1000" dirty="0"/>
          </a:p>
        </p:txBody>
      </p:sp>
      <p:sp>
        <p:nvSpPr>
          <p:cNvPr id="607" name="正方形/長方形 606"/>
          <p:cNvSpPr/>
          <p:nvPr/>
        </p:nvSpPr>
        <p:spPr>
          <a:xfrm>
            <a:off x="5289996" y="2299342"/>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608" name="直線コネクタ 607"/>
          <p:cNvCxnSpPr/>
          <p:nvPr/>
        </p:nvCxnSpPr>
        <p:spPr>
          <a:xfrm rot="5400000">
            <a:off x="5020754" y="1963690"/>
            <a:ext cx="669194"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09" name="直線コネクタ 608"/>
          <p:cNvCxnSpPr/>
          <p:nvPr/>
        </p:nvCxnSpPr>
        <p:spPr>
          <a:xfrm rot="5400000">
            <a:off x="5197303" y="1962980"/>
            <a:ext cx="66584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10" name="正方形/長方形 609"/>
          <p:cNvSpPr/>
          <p:nvPr/>
        </p:nvSpPr>
        <p:spPr>
          <a:xfrm>
            <a:off x="5463060" y="2299344"/>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611" name="直線コネクタ 610"/>
          <p:cNvCxnSpPr/>
          <p:nvPr/>
        </p:nvCxnSpPr>
        <p:spPr>
          <a:xfrm>
            <a:off x="5355205" y="1633231"/>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12" name="二等辺三角形 611"/>
          <p:cNvSpPr/>
          <p:nvPr/>
        </p:nvSpPr>
        <p:spPr>
          <a:xfrm flipV="1">
            <a:off x="5368436" y="1093262"/>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613" name="直線コネクタ 612"/>
          <p:cNvCxnSpPr>
            <a:stCxn id="612" idx="0"/>
          </p:cNvCxnSpPr>
          <p:nvPr/>
        </p:nvCxnSpPr>
        <p:spPr>
          <a:xfrm rot="16200000" flipH="1">
            <a:off x="5320558" y="1505211"/>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14" name="テキスト ボックス 613"/>
          <p:cNvSpPr txBox="1"/>
          <p:nvPr/>
        </p:nvSpPr>
        <p:spPr>
          <a:xfrm>
            <a:off x="5319585" y="1024046"/>
            <a:ext cx="254422" cy="246221"/>
          </a:xfrm>
          <a:prstGeom prst="rect">
            <a:avLst/>
          </a:prstGeom>
          <a:noFill/>
        </p:spPr>
        <p:txBody>
          <a:bodyPr wrap="none" rtlCol="0">
            <a:spAutoFit/>
          </a:bodyPr>
          <a:lstStyle/>
          <a:p>
            <a:r>
              <a:rPr lang="en-US" altLang="ja-JP" sz="1000" dirty="0"/>
              <a:t>B</a:t>
            </a:r>
            <a:endParaRPr kumimoji="1" lang="ja-JP" altLang="en-US" sz="1000" dirty="0"/>
          </a:p>
        </p:txBody>
      </p:sp>
      <p:sp>
        <p:nvSpPr>
          <p:cNvPr id="615" name="正方形/長方形 614"/>
          <p:cNvSpPr/>
          <p:nvPr/>
        </p:nvSpPr>
        <p:spPr>
          <a:xfrm>
            <a:off x="4942052" y="2299342"/>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616" name="直線コネクタ 615"/>
          <p:cNvCxnSpPr/>
          <p:nvPr/>
        </p:nvCxnSpPr>
        <p:spPr>
          <a:xfrm rot="5400000">
            <a:off x="4674002" y="1962498"/>
            <a:ext cx="666810"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17" name="直線コネクタ 616"/>
          <p:cNvCxnSpPr/>
          <p:nvPr/>
        </p:nvCxnSpPr>
        <p:spPr>
          <a:xfrm rot="5400000">
            <a:off x="4849359" y="1962980"/>
            <a:ext cx="66584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18" name="正方形/長方形 617"/>
          <p:cNvSpPr/>
          <p:nvPr/>
        </p:nvSpPr>
        <p:spPr>
          <a:xfrm>
            <a:off x="5115116" y="2299344"/>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619" name="直線コネクタ 618"/>
          <p:cNvCxnSpPr/>
          <p:nvPr/>
        </p:nvCxnSpPr>
        <p:spPr>
          <a:xfrm>
            <a:off x="5007953" y="1633230"/>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20" name="二等辺三角形 619"/>
          <p:cNvSpPr/>
          <p:nvPr/>
        </p:nvSpPr>
        <p:spPr>
          <a:xfrm flipV="1">
            <a:off x="5021184" y="1093261"/>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621" name="直線コネクタ 620"/>
          <p:cNvCxnSpPr>
            <a:stCxn id="620" idx="0"/>
          </p:cNvCxnSpPr>
          <p:nvPr/>
        </p:nvCxnSpPr>
        <p:spPr>
          <a:xfrm rot="16200000" flipH="1">
            <a:off x="4973306" y="1505210"/>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22" name="テキスト ボックス 621"/>
          <p:cNvSpPr txBox="1"/>
          <p:nvPr/>
        </p:nvSpPr>
        <p:spPr>
          <a:xfrm>
            <a:off x="4972333" y="1024045"/>
            <a:ext cx="261610" cy="246221"/>
          </a:xfrm>
          <a:prstGeom prst="rect">
            <a:avLst/>
          </a:prstGeom>
          <a:noFill/>
        </p:spPr>
        <p:txBody>
          <a:bodyPr wrap="none" rtlCol="0">
            <a:spAutoFit/>
          </a:bodyPr>
          <a:lstStyle/>
          <a:p>
            <a:r>
              <a:rPr lang="en-US" altLang="ja-JP" sz="1000" dirty="0" smtClean="0"/>
              <a:t>A</a:t>
            </a:r>
            <a:endParaRPr kumimoji="1" lang="ja-JP" altLang="en-US" sz="1000" dirty="0"/>
          </a:p>
        </p:txBody>
      </p:sp>
      <p:cxnSp>
        <p:nvCxnSpPr>
          <p:cNvPr id="623" name="直線コネクタ 622"/>
          <p:cNvCxnSpPr>
            <a:stCxn id="934" idx="0"/>
          </p:cNvCxnSpPr>
          <p:nvPr/>
        </p:nvCxnSpPr>
        <p:spPr>
          <a:xfrm rot="5400000">
            <a:off x="6898207" y="1633566"/>
            <a:ext cx="502627" cy="268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24" name="正方形/長方形 623"/>
          <p:cNvSpPr/>
          <p:nvPr/>
        </p:nvSpPr>
        <p:spPr>
          <a:xfrm>
            <a:off x="7083393" y="1888604"/>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25" name="正方形/長方形 624"/>
          <p:cNvSpPr/>
          <p:nvPr/>
        </p:nvSpPr>
        <p:spPr>
          <a:xfrm>
            <a:off x="6910329" y="1888602"/>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626" name="直線コネクタ 625"/>
          <p:cNvCxnSpPr>
            <a:stCxn id="935" idx="0"/>
          </p:cNvCxnSpPr>
          <p:nvPr/>
        </p:nvCxnSpPr>
        <p:spPr>
          <a:xfrm rot="5400000">
            <a:off x="6722995" y="1633015"/>
            <a:ext cx="502553" cy="193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27" name="直線コネクタ 626"/>
          <p:cNvCxnSpPr>
            <a:stCxn id="932" idx="0"/>
          </p:cNvCxnSpPr>
          <p:nvPr/>
        </p:nvCxnSpPr>
        <p:spPr>
          <a:xfrm rot="5400000">
            <a:off x="7251979" y="1633806"/>
            <a:ext cx="498565" cy="1699"/>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28" name="正方形/長方形 627"/>
          <p:cNvSpPr/>
          <p:nvPr/>
        </p:nvSpPr>
        <p:spPr>
          <a:xfrm>
            <a:off x="7435626" y="1886320"/>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29" name="正方形/長方形 628"/>
          <p:cNvSpPr/>
          <p:nvPr/>
        </p:nvSpPr>
        <p:spPr>
          <a:xfrm>
            <a:off x="7262562" y="1886318"/>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630" name="直線コネクタ 629"/>
          <p:cNvCxnSpPr>
            <a:stCxn id="933" idx="0"/>
          </p:cNvCxnSpPr>
          <p:nvPr/>
        </p:nvCxnSpPr>
        <p:spPr>
          <a:xfrm rot="5400000">
            <a:off x="7076767" y="1633255"/>
            <a:ext cx="498491" cy="949"/>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31" name="直線コネクタ 630"/>
          <p:cNvCxnSpPr>
            <a:stCxn id="928" idx="0"/>
          </p:cNvCxnSpPr>
          <p:nvPr/>
        </p:nvCxnSpPr>
        <p:spPr>
          <a:xfrm rot="5400000">
            <a:off x="7791924" y="1630935"/>
            <a:ext cx="500522" cy="5481"/>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32" name="正方形/長方形 631"/>
          <p:cNvSpPr/>
          <p:nvPr/>
        </p:nvSpPr>
        <p:spPr>
          <a:xfrm>
            <a:off x="7974659" y="1886318"/>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33" name="正方形/長方形 632"/>
          <p:cNvSpPr/>
          <p:nvPr/>
        </p:nvSpPr>
        <p:spPr>
          <a:xfrm>
            <a:off x="7801595" y="1886316"/>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634" name="直線コネクタ 633"/>
          <p:cNvCxnSpPr>
            <a:stCxn id="930" idx="0"/>
            <a:endCxn id="633" idx="0"/>
          </p:cNvCxnSpPr>
          <p:nvPr/>
        </p:nvCxnSpPr>
        <p:spPr>
          <a:xfrm rot="5400000">
            <a:off x="7613753" y="1631566"/>
            <a:ext cx="502902" cy="6599"/>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35" name="直線コネクタ 634"/>
          <p:cNvCxnSpPr>
            <a:stCxn id="924" idx="0"/>
          </p:cNvCxnSpPr>
          <p:nvPr/>
        </p:nvCxnSpPr>
        <p:spPr>
          <a:xfrm rot="5400000">
            <a:off x="8143183" y="1631908"/>
            <a:ext cx="498238" cy="1250"/>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36" name="正方形/長方形 635"/>
          <p:cNvSpPr/>
          <p:nvPr/>
        </p:nvSpPr>
        <p:spPr>
          <a:xfrm>
            <a:off x="8326892" y="1884034"/>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37" name="正方形/長方形 636"/>
          <p:cNvSpPr/>
          <p:nvPr/>
        </p:nvSpPr>
        <p:spPr>
          <a:xfrm>
            <a:off x="8153828" y="1884032"/>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638" name="直線コネクタ 637"/>
          <p:cNvCxnSpPr>
            <a:stCxn id="926" idx="0"/>
          </p:cNvCxnSpPr>
          <p:nvPr/>
        </p:nvCxnSpPr>
        <p:spPr>
          <a:xfrm rot="16200000" flipH="1">
            <a:off x="7968017" y="1631902"/>
            <a:ext cx="497275" cy="29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39" name="直線コネクタ 638"/>
          <p:cNvCxnSpPr>
            <a:stCxn id="922" idx="0"/>
          </p:cNvCxnSpPr>
          <p:nvPr/>
        </p:nvCxnSpPr>
        <p:spPr>
          <a:xfrm rot="5400000">
            <a:off x="8069133" y="1786245"/>
            <a:ext cx="1025256" cy="3592"/>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40" name="正方形/長方形 639"/>
          <p:cNvSpPr/>
          <p:nvPr/>
        </p:nvSpPr>
        <p:spPr>
          <a:xfrm>
            <a:off x="8515178" y="2300523"/>
            <a:ext cx="120618" cy="314662"/>
          </a:xfrm>
          <a:prstGeom prst="rect">
            <a:avLst/>
          </a:prstGeom>
          <a:solidFill>
            <a:srgbClr val="50D9FD"/>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41" name="正方形/長方形 640"/>
          <p:cNvSpPr/>
          <p:nvPr/>
        </p:nvSpPr>
        <p:spPr>
          <a:xfrm>
            <a:off x="8693922" y="1884543"/>
            <a:ext cx="120618" cy="314662"/>
          </a:xfrm>
          <a:prstGeom prst="rect">
            <a:avLst/>
          </a:prstGeom>
          <a:solidFill>
            <a:srgbClr val="50D9FD"/>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642" name="直線コネクタ 641"/>
          <p:cNvCxnSpPr>
            <a:stCxn id="920" idx="0"/>
          </p:cNvCxnSpPr>
          <p:nvPr/>
        </p:nvCxnSpPr>
        <p:spPr>
          <a:xfrm rot="5400000">
            <a:off x="8455547" y="1576767"/>
            <a:ext cx="605786" cy="3079"/>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43" name="テキスト ボックス 642"/>
          <p:cNvSpPr txBox="1"/>
          <p:nvPr/>
        </p:nvSpPr>
        <p:spPr>
          <a:xfrm>
            <a:off x="935596" y="464195"/>
            <a:ext cx="389850" cy="307777"/>
          </a:xfrm>
          <a:prstGeom prst="rect">
            <a:avLst/>
          </a:prstGeom>
          <a:noFill/>
        </p:spPr>
        <p:txBody>
          <a:bodyPr wrap="none" rtlCol="0">
            <a:spAutoFit/>
          </a:bodyPr>
          <a:lstStyle/>
          <a:p>
            <a:r>
              <a:rPr kumimoji="1" lang="en-US" altLang="ja-JP" sz="1400" dirty="0" smtClean="0"/>
              <a:t>D4</a:t>
            </a:r>
            <a:endParaRPr kumimoji="1" lang="ja-JP" altLang="en-US" sz="1400" dirty="0"/>
          </a:p>
        </p:txBody>
      </p:sp>
      <p:sp>
        <p:nvSpPr>
          <p:cNvPr id="644" name="テキスト ボックス 643"/>
          <p:cNvSpPr txBox="1"/>
          <p:nvPr/>
        </p:nvSpPr>
        <p:spPr>
          <a:xfrm>
            <a:off x="2137018" y="456294"/>
            <a:ext cx="386118" cy="307777"/>
          </a:xfrm>
          <a:prstGeom prst="rect">
            <a:avLst/>
          </a:prstGeom>
          <a:noFill/>
        </p:spPr>
        <p:txBody>
          <a:bodyPr wrap="none" rtlCol="0">
            <a:spAutoFit/>
          </a:bodyPr>
          <a:lstStyle/>
          <a:p>
            <a:r>
              <a:rPr kumimoji="1" lang="en-US" altLang="ja-JP" sz="1400" dirty="0" smtClean="0"/>
              <a:t>D5</a:t>
            </a:r>
            <a:endParaRPr kumimoji="1" lang="ja-JP" altLang="en-US" sz="1400" dirty="0"/>
          </a:p>
        </p:txBody>
      </p:sp>
      <p:sp>
        <p:nvSpPr>
          <p:cNvPr id="645" name="テキスト ボックス 644"/>
          <p:cNvSpPr txBox="1"/>
          <p:nvPr/>
        </p:nvSpPr>
        <p:spPr>
          <a:xfrm>
            <a:off x="3662613" y="447979"/>
            <a:ext cx="389850" cy="307777"/>
          </a:xfrm>
          <a:prstGeom prst="rect">
            <a:avLst/>
          </a:prstGeom>
          <a:noFill/>
        </p:spPr>
        <p:txBody>
          <a:bodyPr wrap="none" rtlCol="0">
            <a:spAutoFit/>
          </a:bodyPr>
          <a:lstStyle/>
          <a:p>
            <a:r>
              <a:rPr kumimoji="1" lang="en-US" altLang="ja-JP" sz="1400" dirty="0" smtClean="0"/>
              <a:t>D7</a:t>
            </a:r>
            <a:endParaRPr kumimoji="1" lang="ja-JP" altLang="en-US" sz="1400" dirty="0"/>
          </a:p>
        </p:txBody>
      </p:sp>
      <p:sp>
        <p:nvSpPr>
          <p:cNvPr id="646" name="テキスト ボックス 645"/>
          <p:cNvSpPr txBox="1"/>
          <p:nvPr/>
        </p:nvSpPr>
        <p:spPr>
          <a:xfrm>
            <a:off x="5463060" y="467121"/>
            <a:ext cx="389850" cy="307777"/>
          </a:xfrm>
          <a:prstGeom prst="rect">
            <a:avLst/>
          </a:prstGeom>
          <a:noFill/>
        </p:spPr>
        <p:txBody>
          <a:bodyPr wrap="none" rtlCol="0">
            <a:spAutoFit/>
          </a:bodyPr>
          <a:lstStyle/>
          <a:p>
            <a:r>
              <a:rPr kumimoji="1" lang="en-US" altLang="ja-JP" sz="1400" dirty="0" smtClean="0"/>
              <a:t>D8</a:t>
            </a:r>
            <a:endParaRPr kumimoji="1" lang="ja-JP" altLang="en-US" sz="1400" dirty="0"/>
          </a:p>
        </p:txBody>
      </p:sp>
      <p:sp>
        <p:nvSpPr>
          <p:cNvPr id="647" name="テキスト ボックス 646"/>
          <p:cNvSpPr txBox="1"/>
          <p:nvPr/>
        </p:nvSpPr>
        <p:spPr>
          <a:xfrm>
            <a:off x="7032036" y="447831"/>
            <a:ext cx="479618" cy="307777"/>
          </a:xfrm>
          <a:prstGeom prst="rect">
            <a:avLst/>
          </a:prstGeom>
          <a:noFill/>
        </p:spPr>
        <p:txBody>
          <a:bodyPr wrap="none" rtlCol="0">
            <a:spAutoFit/>
          </a:bodyPr>
          <a:lstStyle/>
          <a:p>
            <a:r>
              <a:rPr kumimoji="1" lang="en-US" altLang="ja-JP" sz="1400" dirty="0" smtClean="0"/>
              <a:t>D10</a:t>
            </a:r>
            <a:endParaRPr kumimoji="1" lang="ja-JP" altLang="en-US" sz="1400" dirty="0"/>
          </a:p>
        </p:txBody>
      </p:sp>
      <p:sp>
        <p:nvSpPr>
          <p:cNvPr id="648" name="テキスト ボックス 647"/>
          <p:cNvSpPr txBox="1"/>
          <p:nvPr/>
        </p:nvSpPr>
        <p:spPr>
          <a:xfrm>
            <a:off x="7998782" y="461905"/>
            <a:ext cx="477114" cy="307777"/>
          </a:xfrm>
          <a:prstGeom prst="rect">
            <a:avLst/>
          </a:prstGeom>
          <a:noFill/>
        </p:spPr>
        <p:txBody>
          <a:bodyPr wrap="none" rtlCol="0">
            <a:spAutoFit/>
          </a:bodyPr>
          <a:lstStyle/>
          <a:p>
            <a:r>
              <a:rPr kumimoji="1" lang="en-US" altLang="ja-JP" sz="1400" dirty="0" smtClean="0"/>
              <a:t>D11</a:t>
            </a:r>
            <a:endParaRPr kumimoji="1" lang="ja-JP" altLang="en-US" sz="1400" dirty="0"/>
          </a:p>
        </p:txBody>
      </p:sp>
      <p:cxnSp>
        <p:nvCxnSpPr>
          <p:cNvPr id="649" name="直線コネクタ 648"/>
          <p:cNvCxnSpPr/>
          <p:nvPr/>
        </p:nvCxnSpPr>
        <p:spPr>
          <a:xfrm>
            <a:off x="190908" y="2034692"/>
            <a:ext cx="8846184" cy="1588"/>
          </a:xfrm>
          <a:prstGeom prst="line">
            <a:avLst/>
          </a:prstGeom>
          <a:ln w="15875" cap="flat" cmpd="sng" algn="ctr">
            <a:solidFill>
              <a:srgbClr val="0000FF"/>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50" name="直線コネクタ 649"/>
          <p:cNvCxnSpPr/>
          <p:nvPr/>
        </p:nvCxnSpPr>
        <p:spPr>
          <a:xfrm>
            <a:off x="186811" y="2451490"/>
            <a:ext cx="8850281" cy="1588"/>
          </a:xfrm>
          <a:prstGeom prst="line">
            <a:avLst/>
          </a:prstGeom>
          <a:ln w="15875" cap="flat" cmpd="sng" algn="ctr">
            <a:solidFill>
              <a:srgbClr val="FF0000"/>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51" name="テキスト ボックス 650"/>
          <p:cNvSpPr txBox="1"/>
          <p:nvPr/>
        </p:nvSpPr>
        <p:spPr>
          <a:xfrm>
            <a:off x="138544" y="2182719"/>
            <a:ext cx="445292" cy="307777"/>
          </a:xfrm>
          <a:prstGeom prst="rect">
            <a:avLst/>
          </a:prstGeom>
          <a:noFill/>
        </p:spPr>
        <p:txBody>
          <a:bodyPr wrap="none" rtlCol="0">
            <a:spAutoFit/>
          </a:bodyPr>
          <a:lstStyle/>
          <a:p>
            <a:r>
              <a:rPr lang="en-US" altLang="ja-JP" sz="1400" dirty="0" smtClean="0">
                <a:solidFill>
                  <a:srgbClr val="FF0000"/>
                </a:solidFill>
              </a:rPr>
              <a:t>LER</a:t>
            </a:r>
            <a:endParaRPr kumimoji="1" lang="ja-JP" altLang="en-US" sz="1400" dirty="0">
              <a:solidFill>
                <a:srgbClr val="FF0000"/>
              </a:solidFill>
            </a:endParaRPr>
          </a:p>
        </p:txBody>
      </p:sp>
      <p:sp>
        <p:nvSpPr>
          <p:cNvPr id="652" name="テキスト ボックス 651"/>
          <p:cNvSpPr txBox="1"/>
          <p:nvPr/>
        </p:nvSpPr>
        <p:spPr>
          <a:xfrm>
            <a:off x="122262" y="1758895"/>
            <a:ext cx="481672" cy="307777"/>
          </a:xfrm>
          <a:prstGeom prst="rect">
            <a:avLst/>
          </a:prstGeom>
          <a:noFill/>
          <a:ln>
            <a:noFill/>
          </a:ln>
        </p:spPr>
        <p:txBody>
          <a:bodyPr wrap="none" rtlCol="0">
            <a:spAutoFit/>
          </a:bodyPr>
          <a:lstStyle/>
          <a:p>
            <a:r>
              <a:rPr lang="en-US" altLang="ja-JP" sz="1400" dirty="0" smtClean="0">
                <a:solidFill>
                  <a:srgbClr val="0000FF"/>
                </a:solidFill>
              </a:rPr>
              <a:t>HER</a:t>
            </a:r>
            <a:endParaRPr kumimoji="1" lang="ja-JP" altLang="en-US" sz="1400" dirty="0">
              <a:solidFill>
                <a:srgbClr val="0000FF"/>
              </a:solidFill>
            </a:endParaRPr>
          </a:p>
        </p:txBody>
      </p:sp>
      <p:sp>
        <p:nvSpPr>
          <p:cNvPr id="653" name="テキスト ボックス 652"/>
          <p:cNvSpPr txBox="1"/>
          <p:nvPr/>
        </p:nvSpPr>
        <p:spPr>
          <a:xfrm>
            <a:off x="5957066" y="6099987"/>
            <a:ext cx="838691" cy="261610"/>
          </a:xfrm>
          <a:prstGeom prst="rect">
            <a:avLst/>
          </a:prstGeom>
          <a:noFill/>
        </p:spPr>
        <p:txBody>
          <a:bodyPr wrap="none" rtlCol="0">
            <a:spAutoFit/>
          </a:bodyPr>
          <a:lstStyle/>
          <a:p>
            <a:r>
              <a:rPr kumimoji="1" lang="en-US" altLang="ja-JP" sz="1100" dirty="0" smtClean="0"/>
              <a:t>ARES cavity</a:t>
            </a:r>
            <a:endParaRPr kumimoji="1" lang="ja-JP" altLang="en-US" sz="1100" dirty="0"/>
          </a:p>
        </p:txBody>
      </p:sp>
      <p:sp>
        <p:nvSpPr>
          <p:cNvPr id="654" name="テキスト ボックス 653"/>
          <p:cNvSpPr txBox="1"/>
          <p:nvPr/>
        </p:nvSpPr>
        <p:spPr>
          <a:xfrm>
            <a:off x="7123790" y="6087002"/>
            <a:ext cx="687483" cy="261610"/>
          </a:xfrm>
          <a:prstGeom prst="rect">
            <a:avLst/>
          </a:prstGeom>
          <a:noFill/>
        </p:spPr>
        <p:txBody>
          <a:bodyPr wrap="none" rtlCol="0">
            <a:spAutoFit/>
          </a:bodyPr>
          <a:lstStyle/>
          <a:p>
            <a:r>
              <a:rPr kumimoji="1" lang="en-US" altLang="ja-JP" sz="1100" dirty="0" smtClean="0"/>
              <a:t>SC cavity</a:t>
            </a:r>
            <a:endParaRPr kumimoji="1" lang="ja-JP" altLang="en-US" sz="1100" dirty="0"/>
          </a:p>
        </p:txBody>
      </p:sp>
      <p:sp>
        <p:nvSpPr>
          <p:cNvPr id="655" name="テキスト ボックス 654"/>
          <p:cNvSpPr txBox="1"/>
          <p:nvPr/>
        </p:nvSpPr>
        <p:spPr>
          <a:xfrm>
            <a:off x="469498" y="6178732"/>
            <a:ext cx="1662466" cy="261610"/>
          </a:xfrm>
          <a:prstGeom prst="rect">
            <a:avLst/>
          </a:prstGeom>
          <a:noFill/>
        </p:spPr>
        <p:txBody>
          <a:bodyPr wrap="none" rtlCol="0">
            <a:spAutoFit/>
          </a:bodyPr>
          <a:lstStyle/>
          <a:p>
            <a:r>
              <a:rPr kumimoji="1" lang="en-US" altLang="ja-JP" sz="1100" dirty="0" smtClean="0"/>
              <a:t>Klystron, HP&amp;LLRF system</a:t>
            </a:r>
            <a:endParaRPr kumimoji="1" lang="ja-JP" altLang="en-US" sz="1100" dirty="0"/>
          </a:p>
        </p:txBody>
      </p:sp>
      <p:sp>
        <p:nvSpPr>
          <p:cNvPr id="656" name="テキスト ボックス 655"/>
          <p:cNvSpPr txBox="1"/>
          <p:nvPr/>
        </p:nvSpPr>
        <p:spPr>
          <a:xfrm>
            <a:off x="8060273" y="6083165"/>
            <a:ext cx="813043" cy="261610"/>
          </a:xfrm>
          <a:prstGeom prst="rect">
            <a:avLst/>
          </a:prstGeom>
          <a:noFill/>
        </p:spPr>
        <p:txBody>
          <a:bodyPr wrap="none" rtlCol="0">
            <a:spAutoFit/>
          </a:bodyPr>
          <a:lstStyle/>
          <a:p>
            <a:r>
              <a:rPr lang="en-US" altLang="ja-JP" sz="1100" dirty="0" smtClean="0"/>
              <a:t>Crab</a:t>
            </a:r>
            <a:r>
              <a:rPr kumimoji="1" lang="en-US" altLang="ja-JP" sz="1100" dirty="0" smtClean="0"/>
              <a:t> cavity</a:t>
            </a:r>
            <a:endParaRPr kumimoji="1" lang="ja-JP" altLang="en-US" sz="1100" dirty="0"/>
          </a:p>
        </p:txBody>
      </p:sp>
      <p:sp>
        <p:nvSpPr>
          <p:cNvPr id="657" name="正方形/長方形 656"/>
          <p:cNvSpPr/>
          <p:nvPr/>
        </p:nvSpPr>
        <p:spPr>
          <a:xfrm>
            <a:off x="7976216" y="6082603"/>
            <a:ext cx="120618" cy="314662"/>
          </a:xfrm>
          <a:prstGeom prst="rect">
            <a:avLst/>
          </a:prstGeom>
          <a:solidFill>
            <a:srgbClr val="50D9FD"/>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58" name="正方形/長方形 657"/>
          <p:cNvSpPr/>
          <p:nvPr/>
        </p:nvSpPr>
        <p:spPr>
          <a:xfrm>
            <a:off x="7031326" y="6087371"/>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59" name="正方形/長方形 658"/>
          <p:cNvSpPr/>
          <p:nvPr/>
        </p:nvSpPr>
        <p:spPr>
          <a:xfrm>
            <a:off x="5874019" y="6103824"/>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60" name="正方形/長方形 659"/>
          <p:cNvSpPr/>
          <p:nvPr/>
        </p:nvSpPr>
        <p:spPr>
          <a:xfrm>
            <a:off x="2488679" y="862158"/>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61" name="テキスト ボックス 660"/>
          <p:cNvSpPr txBox="1"/>
          <p:nvPr/>
        </p:nvSpPr>
        <p:spPr>
          <a:xfrm>
            <a:off x="2520245" y="809668"/>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nvGrpSpPr>
          <p:cNvPr id="662" name="図形グループ 661"/>
          <p:cNvGrpSpPr/>
          <p:nvPr/>
        </p:nvGrpSpPr>
        <p:grpSpPr>
          <a:xfrm>
            <a:off x="1968984" y="811545"/>
            <a:ext cx="288652" cy="230832"/>
            <a:chOff x="1756364" y="977134"/>
            <a:chExt cx="288652" cy="230832"/>
          </a:xfrm>
        </p:grpSpPr>
        <p:sp>
          <p:nvSpPr>
            <p:cNvPr id="663" name="正方形/長方形 662"/>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64" name="テキスト ボックス 663"/>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665" name="図形グループ 664"/>
          <p:cNvGrpSpPr/>
          <p:nvPr/>
        </p:nvGrpSpPr>
        <p:grpSpPr>
          <a:xfrm>
            <a:off x="1114679" y="807831"/>
            <a:ext cx="288652" cy="230832"/>
            <a:chOff x="1756364" y="977134"/>
            <a:chExt cx="288652" cy="230832"/>
          </a:xfrm>
        </p:grpSpPr>
        <p:sp>
          <p:nvSpPr>
            <p:cNvPr id="666" name="正方形/長方形 665"/>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67" name="テキスト ボックス 666"/>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668" name="図形グループ 667"/>
          <p:cNvGrpSpPr/>
          <p:nvPr/>
        </p:nvGrpSpPr>
        <p:grpSpPr>
          <a:xfrm>
            <a:off x="630992" y="807831"/>
            <a:ext cx="243163" cy="230832"/>
            <a:chOff x="418372" y="964954"/>
            <a:chExt cx="243163" cy="230832"/>
          </a:xfrm>
        </p:grpSpPr>
        <p:sp>
          <p:nvSpPr>
            <p:cNvPr id="669" name="正方形/長方形 668"/>
            <p:cNvSpPr/>
            <p:nvPr/>
          </p:nvSpPr>
          <p:spPr>
            <a:xfrm>
              <a:off x="463001" y="1017444"/>
              <a:ext cx="144650"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70" name="テキスト ボックス 669"/>
            <p:cNvSpPr txBox="1"/>
            <p:nvPr/>
          </p:nvSpPr>
          <p:spPr>
            <a:xfrm>
              <a:off x="418372" y="964954"/>
              <a:ext cx="243163" cy="230832"/>
            </a:xfrm>
            <a:prstGeom prst="rect">
              <a:avLst/>
            </a:prstGeom>
            <a:noFill/>
          </p:spPr>
          <p:txBody>
            <a:bodyPr wrap="none" rtlCol="0">
              <a:spAutoFit/>
            </a:bodyPr>
            <a:lstStyle/>
            <a:p>
              <a:r>
                <a:rPr lang="en-US" altLang="ja-JP" sz="900" dirty="0" smtClean="0"/>
                <a:t>1</a:t>
              </a:r>
              <a:endParaRPr kumimoji="1" lang="ja-JP" altLang="en-US" sz="900" dirty="0"/>
            </a:p>
          </p:txBody>
        </p:sp>
      </p:grpSp>
      <p:grpSp>
        <p:nvGrpSpPr>
          <p:cNvPr id="671" name="図形グループ 670"/>
          <p:cNvGrpSpPr/>
          <p:nvPr/>
        </p:nvGrpSpPr>
        <p:grpSpPr>
          <a:xfrm>
            <a:off x="3549370" y="807831"/>
            <a:ext cx="288652" cy="230832"/>
            <a:chOff x="1756364" y="977134"/>
            <a:chExt cx="288652" cy="230832"/>
          </a:xfrm>
        </p:grpSpPr>
        <p:sp>
          <p:nvSpPr>
            <p:cNvPr id="672" name="正方形/長方形 671"/>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73" name="テキスト ボックス 672"/>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674" name="図形グループ 673"/>
          <p:cNvGrpSpPr/>
          <p:nvPr/>
        </p:nvGrpSpPr>
        <p:grpSpPr>
          <a:xfrm>
            <a:off x="5121962" y="807831"/>
            <a:ext cx="288652" cy="230832"/>
            <a:chOff x="1756364" y="977134"/>
            <a:chExt cx="288652" cy="230832"/>
          </a:xfrm>
        </p:grpSpPr>
        <p:sp>
          <p:nvSpPr>
            <p:cNvPr id="675" name="正方形/長方形 674"/>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76" name="テキスト ボックス 675"/>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677" name="図形グループ 676"/>
          <p:cNvGrpSpPr/>
          <p:nvPr/>
        </p:nvGrpSpPr>
        <p:grpSpPr>
          <a:xfrm>
            <a:off x="7272872" y="809388"/>
            <a:ext cx="288652" cy="230832"/>
            <a:chOff x="1756364" y="977134"/>
            <a:chExt cx="288652" cy="230832"/>
          </a:xfrm>
        </p:grpSpPr>
        <p:sp>
          <p:nvSpPr>
            <p:cNvPr id="678" name="正方形/長方形 677"/>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79" name="テキスト ボックス 678"/>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680" name="図形グループ 679"/>
          <p:cNvGrpSpPr/>
          <p:nvPr/>
        </p:nvGrpSpPr>
        <p:grpSpPr>
          <a:xfrm>
            <a:off x="4240689" y="806998"/>
            <a:ext cx="288652" cy="230832"/>
            <a:chOff x="1756364" y="977134"/>
            <a:chExt cx="288652" cy="230832"/>
          </a:xfrm>
        </p:grpSpPr>
        <p:sp>
          <p:nvSpPr>
            <p:cNvPr id="681" name="正方形/長方形 680"/>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82" name="テキスト ボックス 681"/>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683" name="図形グループ 682"/>
          <p:cNvGrpSpPr/>
          <p:nvPr/>
        </p:nvGrpSpPr>
        <p:grpSpPr>
          <a:xfrm>
            <a:off x="5828475" y="806998"/>
            <a:ext cx="288652" cy="230832"/>
            <a:chOff x="1756364" y="977134"/>
            <a:chExt cx="288652" cy="230832"/>
          </a:xfrm>
        </p:grpSpPr>
        <p:sp>
          <p:nvSpPr>
            <p:cNvPr id="684" name="正方形/長方形 683"/>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85" name="テキスト ボックス 684"/>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686" name="図形グループ 685"/>
          <p:cNvGrpSpPr/>
          <p:nvPr/>
        </p:nvGrpSpPr>
        <p:grpSpPr>
          <a:xfrm>
            <a:off x="6913669" y="807877"/>
            <a:ext cx="288652" cy="230832"/>
            <a:chOff x="1756364" y="977134"/>
            <a:chExt cx="288652" cy="230832"/>
          </a:xfrm>
        </p:grpSpPr>
        <p:sp>
          <p:nvSpPr>
            <p:cNvPr id="687" name="正方形/長方形 686"/>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88" name="テキスト ボックス 687"/>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689" name="図形グループ 688"/>
          <p:cNvGrpSpPr/>
          <p:nvPr/>
        </p:nvGrpSpPr>
        <p:grpSpPr>
          <a:xfrm>
            <a:off x="7804244" y="802652"/>
            <a:ext cx="288652" cy="230832"/>
            <a:chOff x="1756364" y="977134"/>
            <a:chExt cx="288652" cy="230832"/>
          </a:xfrm>
        </p:grpSpPr>
        <p:sp>
          <p:nvSpPr>
            <p:cNvPr id="690" name="正方形/長方形 689"/>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91" name="テキスト ボックス 690"/>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692" name="図形グループ 691"/>
          <p:cNvGrpSpPr/>
          <p:nvPr/>
        </p:nvGrpSpPr>
        <p:grpSpPr>
          <a:xfrm>
            <a:off x="8165634" y="803644"/>
            <a:ext cx="288652" cy="230832"/>
            <a:chOff x="1756364" y="977134"/>
            <a:chExt cx="288652" cy="230832"/>
          </a:xfrm>
        </p:grpSpPr>
        <p:sp>
          <p:nvSpPr>
            <p:cNvPr id="693" name="正方形/長方形 692"/>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94" name="テキスト ボックス 693"/>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695" name="図形グループ 694"/>
          <p:cNvGrpSpPr/>
          <p:nvPr/>
        </p:nvGrpSpPr>
        <p:grpSpPr>
          <a:xfrm>
            <a:off x="3064496" y="811545"/>
            <a:ext cx="243163" cy="230832"/>
            <a:chOff x="418372" y="964954"/>
            <a:chExt cx="243163" cy="230832"/>
          </a:xfrm>
        </p:grpSpPr>
        <p:sp>
          <p:nvSpPr>
            <p:cNvPr id="696" name="正方形/長方形 695"/>
            <p:cNvSpPr/>
            <p:nvPr/>
          </p:nvSpPr>
          <p:spPr>
            <a:xfrm>
              <a:off x="463001" y="1017444"/>
              <a:ext cx="144650"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97" name="テキスト ボックス 696"/>
            <p:cNvSpPr txBox="1"/>
            <p:nvPr/>
          </p:nvSpPr>
          <p:spPr>
            <a:xfrm>
              <a:off x="418372" y="964954"/>
              <a:ext cx="243163" cy="230832"/>
            </a:xfrm>
            <a:prstGeom prst="rect">
              <a:avLst/>
            </a:prstGeom>
            <a:noFill/>
          </p:spPr>
          <p:txBody>
            <a:bodyPr wrap="none" rtlCol="0">
              <a:spAutoFit/>
            </a:bodyPr>
            <a:lstStyle/>
            <a:p>
              <a:r>
                <a:rPr lang="en-US" altLang="ja-JP" sz="900" dirty="0" smtClean="0"/>
                <a:t>1</a:t>
              </a:r>
              <a:endParaRPr kumimoji="1" lang="ja-JP" altLang="en-US" sz="900" dirty="0"/>
            </a:p>
          </p:txBody>
        </p:sp>
      </p:grpSp>
      <p:grpSp>
        <p:nvGrpSpPr>
          <p:cNvPr id="698" name="図形グループ 697"/>
          <p:cNvGrpSpPr/>
          <p:nvPr/>
        </p:nvGrpSpPr>
        <p:grpSpPr>
          <a:xfrm>
            <a:off x="6366032" y="804346"/>
            <a:ext cx="243163" cy="230832"/>
            <a:chOff x="418372" y="964954"/>
            <a:chExt cx="243163" cy="230832"/>
          </a:xfrm>
        </p:grpSpPr>
        <p:sp>
          <p:nvSpPr>
            <p:cNvPr id="699" name="正方形/長方形 698"/>
            <p:cNvSpPr/>
            <p:nvPr/>
          </p:nvSpPr>
          <p:spPr>
            <a:xfrm>
              <a:off x="463001" y="1017444"/>
              <a:ext cx="144650"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00" name="テキスト ボックス 699"/>
            <p:cNvSpPr txBox="1"/>
            <p:nvPr/>
          </p:nvSpPr>
          <p:spPr>
            <a:xfrm>
              <a:off x="418372" y="964954"/>
              <a:ext cx="243163" cy="230832"/>
            </a:xfrm>
            <a:prstGeom prst="rect">
              <a:avLst/>
            </a:prstGeom>
            <a:noFill/>
          </p:spPr>
          <p:txBody>
            <a:bodyPr wrap="none" rtlCol="0">
              <a:spAutoFit/>
            </a:bodyPr>
            <a:lstStyle/>
            <a:p>
              <a:r>
                <a:rPr lang="en-US" altLang="ja-JP" sz="900" dirty="0" smtClean="0"/>
                <a:t>1</a:t>
              </a:r>
              <a:endParaRPr kumimoji="1" lang="ja-JP" altLang="en-US" sz="900" dirty="0"/>
            </a:p>
          </p:txBody>
        </p:sp>
      </p:grpSp>
      <p:grpSp>
        <p:nvGrpSpPr>
          <p:cNvPr id="701" name="図形グループ 700"/>
          <p:cNvGrpSpPr/>
          <p:nvPr/>
        </p:nvGrpSpPr>
        <p:grpSpPr>
          <a:xfrm>
            <a:off x="2547308" y="5998957"/>
            <a:ext cx="288652" cy="230832"/>
            <a:chOff x="1756364" y="977134"/>
            <a:chExt cx="288652" cy="230832"/>
          </a:xfrm>
        </p:grpSpPr>
        <p:sp>
          <p:nvSpPr>
            <p:cNvPr id="702" name="正方形/長方形 701"/>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03" name="テキスト ボックス 702"/>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704" name="図形グループ 703"/>
          <p:cNvGrpSpPr/>
          <p:nvPr/>
        </p:nvGrpSpPr>
        <p:grpSpPr>
          <a:xfrm>
            <a:off x="2576741" y="6233240"/>
            <a:ext cx="243163" cy="230832"/>
            <a:chOff x="418372" y="964954"/>
            <a:chExt cx="243163" cy="230832"/>
          </a:xfrm>
        </p:grpSpPr>
        <p:sp>
          <p:nvSpPr>
            <p:cNvPr id="705" name="正方形/長方形 704"/>
            <p:cNvSpPr/>
            <p:nvPr/>
          </p:nvSpPr>
          <p:spPr>
            <a:xfrm>
              <a:off x="463001" y="1017444"/>
              <a:ext cx="144650"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06" name="テキスト ボックス 705"/>
            <p:cNvSpPr txBox="1"/>
            <p:nvPr/>
          </p:nvSpPr>
          <p:spPr>
            <a:xfrm>
              <a:off x="418372" y="964954"/>
              <a:ext cx="243163" cy="230832"/>
            </a:xfrm>
            <a:prstGeom prst="rect">
              <a:avLst/>
            </a:prstGeom>
            <a:noFill/>
          </p:spPr>
          <p:txBody>
            <a:bodyPr wrap="none" rtlCol="0">
              <a:spAutoFit/>
            </a:bodyPr>
            <a:lstStyle/>
            <a:p>
              <a:r>
                <a:rPr lang="en-US" altLang="ja-JP" sz="900" dirty="0" smtClean="0"/>
                <a:t>1</a:t>
              </a:r>
              <a:endParaRPr kumimoji="1" lang="ja-JP" altLang="en-US" sz="900" dirty="0"/>
            </a:p>
          </p:txBody>
        </p:sp>
      </p:grpSp>
      <p:sp>
        <p:nvSpPr>
          <p:cNvPr id="707" name="テキスト ボックス 706"/>
          <p:cNvSpPr txBox="1"/>
          <p:nvPr/>
        </p:nvSpPr>
        <p:spPr>
          <a:xfrm>
            <a:off x="2892426" y="5998957"/>
            <a:ext cx="2550454" cy="261610"/>
          </a:xfrm>
          <a:prstGeom prst="rect">
            <a:avLst/>
          </a:prstGeom>
          <a:noFill/>
        </p:spPr>
        <p:txBody>
          <a:bodyPr wrap="none" rtlCol="0">
            <a:spAutoFit/>
          </a:bodyPr>
          <a:lstStyle/>
          <a:p>
            <a:r>
              <a:rPr kumimoji="1" lang="en-US" altLang="ja-JP" sz="1100" dirty="0" smtClean="0"/>
              <a:t>Type “A” power supply (for two klystrons)</a:t>
            </a:r>
            <a:endParaRPr kumimoji="1" lang="ja-JP" altLang="en-US" sz="1100" dirty="0"/>
          </a:p>
        </p:txBody>
      </p:sp>
      <p:sp>
        <p:nvSpPr>
          <p:cNvPr id="708" name="テキスト ボックス 707"/>
          <p:cNvSpPr txBox="1"/>
          <p:nvPr/>
        </p:nvSpPr>
        <p:spPr>
          <a:xfrm>
            <a:off x="2883395" y="6212456"/>
            <a:ext cx="2505814" cy="261610"/>
          </a:xfrm>
          <a:prstGeom prst="rect">
            <a:avLst/>
          </a:prstGeom>
          <a:noFill/>
        </p:spPr>
        <p:txBody>
          <a:bodyPr wrap="none" rtlCol="0">
            <a:spAutoFit/>
          </a:bodyPr>
          <a:lstStyle/>
          <a:p>
            <a:r>
              <a:rPr kumimoji="1" lang="en-US" altLang="ja-JP" sz="1100" dirty="0" smtClean="0"/>
              <a:t>Type “B” power supply (for </a:t>
            </a:r>
            <a:r>
              <a:rPr lang="en-US" altLang="ja-JP" sz="1100" dirty="0" smtClean="0"/>
              <a:t>one</a:t>
            </a:r>
            <a:r>
              <a:rPr kumimoji="1" lang="en-US" altLang="ja-JP" sz="1100" dirty="0" smtClean="0"/>
              <a:t> klystron)</a:t>
            </a:r>
            <a:endParaRPr kumimoji="1" lang="ja-JP" altLang="en-US" sz="1100" dirty="0"/>
          </a:p>
        </p:txBody>
      </p:sp>
      <p:grpSp>
        <p:nvGrpSpPr>
          <p:cNvPr id="709" name="図形グループ 708"/>
          <p:cNvGrpSpPr/>
          <p:nvPr/>
        </p:nvGrpSpPr>
        <p:grpSpPr>
          <a:xfrm>
            <a:off x="8549781" y="800795"/>
            <a:ext cx="243163" cy="230832"/>
            <a:chOff x="418372" y="964954"/>
            <a:chExt cx="243163" cy="230832"/>
          </a:xfrm>
        </p:grpSpPr>
        <p:sp>
          <p:nvSpPr>
            <p:cNvPr id="710" name="正方形/長方形 709"/>
            <p:cNvSpPr/>
            <p:nvPr/>
          </p:nvSpPr>
          <p:spPr>
            <a:xfrm>
              <a:off x="463001" y="1017444"/>
              <a:ext cx="144650"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11" name="テキスト ボックス 710"/>
            <p:cNvSpPr txBox="1"/>
            <p:nvPr/>
          </p:nvSpPr>
          <p:spPr>
            <a:xfrm>
              <a:off x="418372" y="964954"/>
              <a:ext cx="243163" cy="230832"/>
            </a:xfrm>
            <a:prstGeom prst="rect">
              <a:avLst/>
            </a:prstGeom>
            <a:noFill/>
          </p:spPr>
          <p:txBody>
            <a:bodyPr wrap="none" rtlCol="0">
              <a:spAutoFit/>
            </a:bodyPr>
            <a:lstStyle/>
            <a:p>
              <a:r>
                <a:rPr lang="en-US" altLang="ja-JP" sz="900" dirty="0" smtClean="0"/>
                <a:t>1</a:t>
              </a:r>
              <a:endParaRPr kumimoji="1" lang="ja-JP" altLang="en-US" sz="900" dirty="0"/>
            </a:p>
          </p:txBody>
        </p:sp>
      </p:grpSp>
      <p:sp>
        <p:nvSpPr>
          <p:cNvPr id="712" name="テキスト ボックス 711"/>
          <p:cNvSpPr txBox="1"/>
          <p:nvPr/>
        </p:nvSpPr>
        <p:spPr>
          <a:xfrm>
            <a:off x="1465227" y="336866"/>
            <a:ext cx="534271" cy="307777"/>
          </a:xfrm>
          <a:prstGeom prst="rect">
            <a:avLst/>
          </a:prstGeom>
          <a:noFill/>
        </p:spPr>
        <p:txBody>
          <a:bodyPr wrap="none" rtlCol="0">
            <a:spAutoFit/>
          </a:bodyPr>
          <a:lstStyle/>
          <a:p>
            <a:r>
              <a:rPr lang="en-US" altLang="ja-JP" sz="1400" dirty="0" smtClean="0"/>
              <a:t>OHO</a:t>
            </a:r>
            <a:endParaRPr kumimoji="1" lang="ja-JP" altLang="en-US" sz="1400" dirty="0"/>
          </a:p>
        </p:txBody>
      </p:sp>
      <p:sp>
        <p:nvSpPr>
          <p:cNvPr id="713" name="テキスト ボックス 712"/>
          <p:cNvSpPr txBox="1"/>
          <p:nvPr/>
        </p:nvSpPr>
        <p:spPr>
          <a:xfrm>
            <a:off x="4602975" y="350461"/>
            <a:ext cx="481322" cy="307777"/>
          </a:xfrm>
          <a:prstGeom prst="rect">
            <a:avLst/>
          </a:prstGeom>
          <a:noFill/>
        </p:spPr>
        <p:txBody>
          <a:bodyPr wrap="none" rtlCol="0">
            <a:spAutoFit/>
          </a:bodyPr>
          <a:lstStyle/>
          <a:p>
            <a:r>
              <a:rPr lang="en-US" altLang="ja-JP" sz="1400" dirty="0" smtClean="0"/>
              <a:t>FUJI</a:t>
            </a:r>
            <a:endParaRPr kumimoji="1" lang="ja-JP" altLang="en-US" sz="1400" dirty="0"/>
          </a:p>
        </p:txBody>
      </p:sp>
      <p:sp>
        <p:nvSpPr>
          <p:cNvPr id="714" name="テキスト ボックス 713"/>
          <p:cNvSpPr txBox="1"/>
          <p:nvPr/>
        </p:nvSpPr>
        <p:spPr>
          <a:xfrm>
            <a:off x="7440007" y="350461"/>
            <a:ext cx="642711" cy="307777"/>
          </a:xfrm>
          <a:prstGeom prst="rect">
            <a:avLst/>
          </a:prstGeom>
          <a:noFill/>
        </p:spPr>
        <p:txBody>
          <a:bodyPr wrap="none" rtlCol="0">
            <a:spAutoFit/>
          </a:bodyPr>
          <a:lstStyle/>
          <a:p>
            <a:r>
              <a:rPr lang="en-US" altLang="ja-JP" sz="1400" dirty="0" smtClean="0"/>
              <a:t>NIKKO</a:t>
            </a:r>
            <a:endParaRPr kumimoji="1" lang="ja-JP" altLang="en-US" sz="1400" dirty="0"/>
          </a:p>
        </p:txBody>
      </p:sp>
      <p:cxnSp>
        <p:nvCxnSpPr>
          <p:cNvPr id="715" name="直線コネクタ 714"/>
          <p:cNvCxnSpPr>
            <a:endCxn id="494" idx="2"/>
          </p:cNvCxnSpPr>
          <p:nvPr/>
        </p:nvCxnSpPr>
        <p:spPr>
          <a:xfrm rot="5400000">
            <a:off x="596108" y="1770996"/>
            <a:ext cx="2197097" cy="5731"/>
          </a:xfrm>
          <a:prstGeom prst="line">
            <a:avLst/>
          </a:prstGeom>
          <a:ln w="127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16" name="直線コネクタ 715"/>
          <p:cNvCxnSpPr/>
          <p:nvPr/>
        </p:nvCxnSpPr>
        <p:spPr>
          <a:xfrm rot="5400000">
            <a:off x="3735521" y="1764749"/>
            <a:ext cx="2197097" cy="5731"/>
          </a:xfrm>
          <a:prstGeom prst="line">
            <a:avLst/>
          </a:prstGeom>
          <a:ln w="127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17" name="直線コネクタ 716"/>
          <p:cNvCxnSpPr/>
          <p:nvPr/>
        </p:nvCxnSpPr>
        <p:spPr>
          <a:xfrm rot="5400000">
            <a:off x="6589999" y="1750361"/>
            <a:ext cx="2197097" cy="5731"/>
          </a:xfrm>
          <a:prstGeom prst="line">
            <a:avLst/>
          </a:prstGeom>
          <a:ln w="127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18" name="角丸四角形 717"/>
          <p:cNvSpPr/>
          <p:nvPr/>
        </p:nvSpPr>
        <p:spPr>
          <a:xfrm>
            <a:off x="6801109" y="3386092"/>
            <a:ext cx="2090553" cy="2486700"/>
          </a:xfrm>
          <a:prstGeom prst="roundRect">
            <a:avLst/>
          </a:prstGeom>
          <a:solidFill>
            <a:srgbClr val="E7FFB6"/>
          </a:solidFill>
          <a:ln w="15875"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19" name="角丸四角形 718"/>
          <p:cNvSpPr/>
          <p:nvPr/>
        </p:nvSpPr>
        <p:spPr>
          <a:xfrm>
            <a:off x="2953155" y="3386091"/>
            <a:ext cx="3746096" cy="2486700"/>
          </a:xfrm>
          <a:prstGeom prst="roundRect">
            <a:avLst/>
          </a:prstGeom>
          <a:solidFill>
            <a:srgbClr val="E7FFB6"/>
          </a:solidFill>
          <a:ln w="15875"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20" name="角丸四角形 719"/>
          <p:cNvSpPr/>
          <p:nvPr/>
        </p:nvSpPr>
        <p:spPr>
          <a:xfrm>
            <a:off x="186811" y="3386091"/>
            <a:ext cx="2664938" cy="2486699"/>
          </a:xfrm>
          <a:prstGeom prst="roundRect">
            <a:avLst/>
          </a:prstGeom>
          <a:solidFill>
            <a:srgbClr val="E7FFB6"/>
          </a:solidFill>
          <a:ln w="15875"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721" name="直線コネクタ 720"/>
          <p:cNvCxnSpPr/>
          <p:nvPr/>
        </p:nvCxnSpPr>
        <p:spPr>
          <a:xfrm rot="5400000">
            <a:off x="2231453" y="4805616"/>
            <a:ext cx="981334"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22" name="正方形/長方形 721"/>
          <p:cNvSpPr/>
          <p:nvPr/>
        </p:nvSpPr>
        <p:spPr>
          <a:xfrm>
            <a:off x="2655747" y="5300891"/>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23" name="二等辺三角形 722"/>
          <p:cNvSpPr/>
          <p:nvPr/>
        </p:nvSpPr>
        <p:spPr>
          <a:xfrm flipV="1">
            <a:off x="2645890" y="4097460"/>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24" name="テキスト ボックス 723"/>
          <p:cNvSpPr txBox="1"/>
          <p:nvPr/>
        </p:nvSpPr>
        <p:spPr>
          <a:xfrm>
            <a:off x="2602427" y="4037281"/>
            <a:ext cx="237697" cy="230832"/>
          </a:xfrm>
          <a:prstGeom prst="rect">
            <a:avLst/>
          </a:prstGeom>
          <a:noFill/>
        </p:spPr>
        <p:txBody>
          <a:bodyPr wrap="none" rtlCol="0">
            <a:spAutoFit/>
          </a:bodyPr>
          <a:lstStyle/>
          <a:p>
            <a:r>
              <a:rPr lang="en-US" altLang="ja-JP" sz="900" dirty="0" smtClean="0"/>
              <a:t>F</a:t>
            </a:r>
            <a:endParaRPr kumimoji="1" lang="ja-JP" altLang="en-US" sz="900" dirty="0"/>
          </a:p>
        </p:txBody>
      </p:sp>
      <p:sp>
        <p:nvSpPr>
          <p:cNvPr id="725" name="二等辺三角形 724"/>
          <p:cNvSpPr/>
          <p:nvPr/>
        </p:nvSpPr>
        <p:spPr>
          <a:xfrm flipV="1">
            <a:off x="2469468" y="4097460"/>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26" name="正方形/長方形 725"/>
          <p:cNvSpPr/>
          <p:nvPr/>
        </p:nvSpPr>
        <p:spPr>
          <a:xfrm>
            <a:off x="2482683" y="5300889"/>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727" name="直線コネクタ 726"/>
          <p:cNvCxnSpPr>
            <a:stCxn id="725" idx="0"/>
          </p:cNvCxnSpPr>
          <p:nvPr/>
        </p:nvCxnSpPr>
        <p:spPr>
          <a:xfrm rot="16200000" flipH="1">
            <a:off x="2090186" y="4840812"/>
            <a:ext cx="911721" cy="811"/>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28" name="テキスト ボックス 727"/>
          <p:cNvSpPr txBox="1"/>
          <p:nvPr/>
        </p:nvSpPr>
        <p:spPr>
          <a:xfrm>
            <a:off x="2425246" y="4036396"/>
            <a:ext cx="241022" cy="230832"/>
          </a:xfrm>
          <a:prstGeom prst="rect">
            <a:avLst/>
          </a:prstGeom>
          <a:noFill/>
        </p:spPr>
        <p:txBody>
          <a:bodyPr wrap="none" rtlCol="0">
            <a:spAutoFit/>
          </a:bodyPr>
          <a:lstStyle/>
          <a:p>
            <a:r>
              <a:rPr lang="en-US" altLang="ja-JP" sz="900" dirty="0" smtClean="0"/>
              <a:t>E</a:t>
            </a:r>
            <a:endParaRPr kumimoji="1" lang="ja-JP" altLang="en-US" sz="900" dirty="0"/>
          </a:p>
        </p:txBody>
      </p:sp>
      <p:sp>
        <p:nvSpPr>
          <p:cNvPr id="729" name="正方形/長方形 728"/>
          <p:cNvSpPr/>
          <p:nvPr/>
        </p:nvSpPr>
        <p:spPr>
          <a:xfrm>
            <a:off x="1281261" y="4884737"/>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30" name="正方形/長方形 729"/>
          <p:cNvSpPr/>
          <p:nvPr/>
        </p:nvSpPr>
        <p:spPr>
          <a:xfrm>
            <a:off x="1454325" y="4884739"/>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31" name="正方形/長方形 730"/>
          <p:cNvSpPr/>
          <p:nvPr/>
        </p:nvSpPr>
        <p:spPr>
          <a:xfrm>
            <a:off x="933317" y="4884737"/>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32" name="正方形/長方形 731"/>
          <p:cNvSpPr/>
          <p:nvPr/>
        </p:nvSpPr>
        <p:spPr>
          <a:xfrm>
            <a:off x="1106381" y="4884739"/>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33" name="正方形/長方形 732"/>
          <p:cNvSpPr/>
          <p:nvPr/>
        </p:nvSpPr>
        <p:spPr>
          <a:xfrm>
            <a:off x="585373" y="4884737"/>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34" name="正方形/長方形 733"/>
          <p:cNvSpPr/>
          <p:nvPr/>
        </p:nvSpPr>
        <p:spPr>
          <a:xfrm>
            <a:off x="758437" y="4884739"/>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35" name="二等辺三角形 734"/>
          <p:cNvSpPr/>
          <p:nvPr/>
        </p:nvSpPr>
        <p:spPr>
          <a:xfrm flipV="1">
            <a:off x="4494181" y="4097677"/>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36" name="正方形/長方形 735"/>
          <p:cNvSpPr/>
          <p:nvPr/>
        </p:nvSpPr>
        <p:spPr>
          <a:xfrm>
            <a:off x="4415833" y="5300356"/>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737" name="直線コネクタ 736"/>
          <p:cNvCxnSpPr/>
          <p:nvPr/>
        </p:nvCxnSpPr>
        <p:spPr>
          <a:xfrm rot="5400000">
            <a:off x="4148100" y="4963195"/>
            <a:ext cx="66617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38" name="直線コネクタ 737"/>
          <p:cNvCxnSpPr/>
          <p:nvPr/>
        </p:nvCxnSpPr>
        <p:spPr>
          <a:xfrm rot="5400000">
            <a:off x="4323457" y="4963677"/>
            <a:ext cx="665212"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39" name="直線コネクタ 738"/>
          <p:cNvCxnSpPr>
            <a:stCxn id="735" idx="0"/>
          </p:cNvCxnSpPr>
          <p:nvPr/>
        </p:nvCxnSpPr>
        <p:spPr>
          <a:xfrm rot="16200000" flipH="1">
            <a:off x="4445620" y="4510309"/>
            <a:ext cx="250262"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40" name="正方形/長方形 739"/>
          <p:cNvSpPr/>
          <p:nvPr/>
        </p:nvSpPr>
        <p:spPr>
          <a:xfrm>
            <a:off x="4588897" y="5300358"/>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741" name="直線コネクタ 740"/>
          <p:cNvCxnSpPr/>
          <p:nvPr/>
        </p:nvCxnSpPr>
        <p:spPr>
          <a:xfrm>
            <a:off x="4481188" y="4634247"/>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42" name="テキスト ボックス 741"/>
          <p:cNvSpPr txBox="1"/>
          <p:nvPr/>
        </p:nvSpPr>
        <p:spPr>
          <a:xfrm>
            <a:off x="4445330" y="4028461"/>
            <a:ext cx="261610" cy="246221"/>
          </a:xfrm>
          <a:prstGeom prst="rect">
            <a:avLst/>
          </a:prstGeom>
          <a:noFill/>
        </p:spPr>
        <p:txBody>
          <a:bodyPr wrap="none" rtlCol="0">
            <a:spAutoFit/>
          </a:bodyPr>
          <a:lstStyle/>
          <a:p>
            <a:r>
              <a:rPr lang="en-US" altLang="ja-JP" sz="1000" dirty="0" smtClean="0"/>
              <a:t>A</a:t>
            </a:r>
            <a:endParaRPr kumimoji="1" lang="ja-JP" altLang="en-US" sz="1000" dirty="0"/>
          </a:p>
        </p:txBody>
      </p:sp>
      <p:sp>
        <p:nvSpPr>
          <p:cNvPr id="743" name="正方形/長方形 742"/>
          <p:cNvSpPr/>
          <p:nvPr/>
        </p:nvSpPr>
        <p:spPr>
          <a:xfrm>
            <a:off x="4067889" y="5300356"/>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744" name="直線コネクタ 743"/>
          <p:cNvCxnSpPr/>
          <p:nvPr/>
        </p:nvCxnSpPr>
        <p:spPr>
          <a:xfrm rot="5400000">
            <a:off x="3800156" y="4963195"/>
            <a:ext cx="66617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45" name="直線コネクタ 744"/>
          <p:cNvCxnSpPr/>
          <p:nvPr/>
        </p:nvCxnSpPr>
        <p:spPr>
          <a:xfrm rot="5400000">
            <a:off x="3975513" y="4963677"/>
            <a:ext cx="665212"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46" name="正方形/長方形 745"/>
          <p:cNvSpPr/>
          <p:nvPr/>
        </p:nvSpPr>
        <p:spPr>
          <a:xfrm>
            <a:off x="4240953" y="5300358"/>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747" name="直線コネクタ 746"/>
          <p:cNvCxnSpPr/>
          <p:nvPr/>
        </p:nvCxnSpPr>
        <p:spPr>
          <a:xfrm>
            <a:off x="4133244" y="4634247"/>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48" name="二等辺三角形 747"/>
          <p:cNvSpPr/>
          <p:nvPr/>
        </p:nvSpPr>
        <p:spPr>
          <a:xfrm flipV="1">
            <a:off x="4146475" y="4094278"/>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749" name="直線コネクタ 748"/>
          <p:cNvCxnSpPr>
            <a:stCxn id="748" idx="0"/>
          </p:cNvCxnSpPr>
          <p:nvPr/>
        </p:nvCxnSpPr>
        <p:spPr>
          <a:xfrm rot="16200000" flipH="1">
            <a:off x="4098597" y="4506227"/>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50" name="テキスト ボックス 749"/>
          <p:cNvSpPr txBox="1"/>
          <p:nvPr/>
        </p:nvSpPr>
        <p:spPr>
          <a:xfrm>
            <a:off x="4097624" y="4025062"/>
            <a:ext cx="254422" cy="246221"/>
          </a:xfrm>
          <a:prstGeom prst="rect">
            <a:avLst/>
          </a:prstGeom>
          <a:noFill/>
        </p:spPr>
        <p:txBody>
          <a:bodyPr wrap="none" rtlCol="0">
            <a:spAutoFit/>
          </a:bodyPr>
          <a:lstStyle/>
          <a:p>
            <a:r>
              <a:rPr lang="en-US" altLang="ja-JP" sz="1000" dirty="0"/>
              <a:t>B</a:t>
            </a:r>
            <a:endParaRPr kumimoji="1" lang="ja-JP" altLang="en-US" sz="1000" dirty="0"/>
          </a:p>
        </p:txBody>
      </p:sp>
      <p:sp>
        <p:nvSpPr>
          <p:cNvPr id="751" name="正方形/長方形 750"/>
          <p:cNvSpPr/>
          <p:nvPr/>
        </p:nvSpPr>
        <p:spPr>
          <a:xfrm>
            <a:off x="3715125" y="5300356"/>
            <a:ext cx="120618" cy="314662"/>
          </a:xfrm>
          <a:prstGeom prst="rect">
            <a:avLst/>
          </a:prstGeom>
          <a:noFill/>
          <a:ln w="9525" cap="flat" cmpd="sng" algn="ctr">
            <a:solidFill>
              <a:srgbClr val="FF0000"/>
            </a:solidFill>
            <a:prstDash val="sys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752" name="直線コネクタ 751"/>
          <p:cNvCxnSpPr/>
          <p:nvPr/>
        </p:nvCxnSpPr>
        <p:spPr>
          <a:xfrm rot="5400000">
            <a:off x="3342940" y="5040568"/>
            <a:ext cx="52254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53" name="正方形/長方形 752"/>
          <p:cNvSpPr/>
          <p:nvPr/>
        </p:nvSpPr>
        <p:spPr>
          <a:xfrm>
            <a:off x="3888189" y="5300358"/>
            <a:ext cx="120618" cy="314662"/>
          </a:xfrm>
          <a:prstGeom prst="rect">
            <a:avLst/>
          </a:prstGeom>
          <a:noFill/>
          <a:ln w="9525" cap="flat" cmpd="sng" algn="ctr">
            <a:solidFill>
              <a:srgbClr val="FF0000"/>
            </a:solidFill>
            <a:prstDash val="sys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754" name="直線コネクタ 753"/>
          <p:cNvCxnSpPr/>
          <p:nvPr/>
        </p:nvCxnSpPr>
        <p:spPr>
          <a:xfrm>
            <a:off x="3597480" y="4779294"/>
            <a:ext cx="274741"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55" name="二等辺三角形 754"/>
          <p:cNvSpPr/>
          <p:nvPr/>
        </p:nvSpPr>
        <p:spPr>
          <a:xfrm flipV="1">
            <a:off x="3796048" y="4097452"/>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756" name="直線コネクタ 755"/>
          <p:cNvCxnSpPr>
            <a:stCxn id="755" idx="0"/>
          </p:cNvCxnSpPr>
          <p:nvPr/>
        </p:nvCxnSpPr>
        <p:spPr>
          <a:xfrm rot="5400000">
            <a:off x="3673661" y="4583116"/>
            <a:ext cx="39632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57" name="テキスト ボックス 756"/>
          <p:cNvSpPr txBox="1"/>
          <p:nvPr/>
        </p:nvSpPr>
        <p:spPr>
          <a:xfrm>
            <a:off x="3747197" y="4028236"/>
            <a:ext cx="253044" cy="246221"/>
          </a:xfrm>
          <a:prstGeom prst="rect">
            <a:avLst/>
          </a:prstGeom>
          <a:noFill/>
        </p:spPr>
        <p:txBody>
          <a:bodyPr wrap="none" rtlCol="0">
            <a:spAutoFit/>
          </a:bodyPr>
          <a:lstStyle/>
          <a:p>
            <a:r>
              <a:rPr lang="en-US" altLang="ja-JP" sz="1000" dirty="0"/>
              <a:t>C</a:t>
            </a:r>
            <a:endParaRPr kumimoji="1" lang="ja-JP" altLang="en-US" sz="1000" dirty="0"/>
          </a:p>
        </p:txBody>
      </p:sp>
      <p:sp>
        <p:nvSpPr>
          <p:cNvPr id="758" name="正方形/長方形 757"/>
          <p:cNvSpPr/>
          <p:nvPr/>
        </p:nvSpPr>
        <p:spPr>
          <a:xfrm>
            <a:off x="3367181" y="5300356"/>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59" name="正方形/長方形 758"/>
          <p:cNvSpPr/>
          <p:nvPr/>
        </p:nvSpPr>
        <p:spPr>
          <a:xfrm>
            <a:off x="3540245" y="5300358"/>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60" name="正方形/長方形 759"/>
          <p:cNvSpPr/>
          <p:nvPr/>
        </p:nvSpPr>
        <p:spPr>
          <a:xfrm>
            <a:off x="3019237" y="5300356"/>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61" name="正方形/長方形 760"/>
          <p:cNvSpPr/>
          <p:nvPr/>
        </p:nvSpPr>
        <p:spPr>
          <a:xfrm>
            <a:off x="3192301" y="5300358"/>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62" name="正方形/長方形 761"/>
          <p:cNvSpPr/>
          <p:nvPr/>
        </p:nvSpPr>
        <p:spPr>
          <a:xfrm>
            <a:off x="6330019" y="5299722"/>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63" name="正方形/長方形 762"/>
          <p:cNvSpPr/>
          <p:nvPr/>
        </p:nvSpPr>
        <p:spPr>
          <a:xfrm>
            <a:off x="6503083" y="5299724"/>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64" name="正方形/長方形 763"/>
          <p:cNvSpPr/>
          <p:nvPr/>
        </p:nvSpPr>
        <p:spPr>
          <a:xfrm>
            <a:off x="5982075" y="5299722"/>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765" name="直線コネクタ 764"/>
          <p:cNvCxnSpPr/>
          <p:nvPr/>
        </p:nvCxnSpPr>
        <p:spPr>
          <a:xfrm rot="5400000">
            <a:off x="5785363" y="5038979"/>
            <a:ext cx="52254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66" name="直線コネクタ 765"/>
          <p:cNvCxnSpPr/>
          <p:nvPr/>
        </p:nvCxnSpPr>
        <p:spPr>
          <a:xfrm rot="5400000">
            <a:off x="5889382" y="4966535"/>
            <a:ext cx="66584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67" name="正方形/長方形 766"/>
          <p:cNvSpPr/>
          <p:nvPr/>
        </p:nvSpPr>
        <p:spPr>
          <a:xfrm>
            <a:off x="6155139" y="5299724"/>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768" name="直線コネクタ 767"/>
          <p:cNvCxnSpPr/>
          <p:nvPr/>
        </p:nvCxnSpPr>
        <p:spPr>
          <a:xfrm>
            <a:off x="6136834" y="4639964"/>
            <a:ext cx="83883"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69" name="二等辺三角形 768"/>
          <p:cNvSpPr/>
          <p:nvPr/>
        </p:nvSpPr>
        <p:spPr>
          <a:xfrm flipV="1">
            <a:off x="6060661" y="4096819"/>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770" name="直線コネクタ 769"/>
          <p:cNvCxnSpPr>
            <a:stCxn id="769" idx="0"/>
          </p:cNvCxnSpPr>
          <p:nvPr/>
        </p:nvCxnSpPr>
        <p:spPr>
          <a:xfrm rot="5400000">
            <a:off x="6006035" y="4514722"/>
            <a:ext cx="260804"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71" name="テキスト ボックス 770"/>
          <p:cNvSpPr txBox="1"/>
          <p:nvPr/>
        </p:nvSpPr>
        <p:spPr>
          <a:xfrm>
            <a:off x="6011810" y="4027603"/>
            <a:ext cx="263564" cy="246221"/>
          </a:xfrm>
          <a:prstGeom prst="rect">
            <a:avLst/>
          </a:prstGeom>
          <a:noFill/>
        </p:spPr>
        <p:txBody>
          <a:bodyPr wrap="none" rtlCol="0">
            <a:spAutoFit/>
          </a:bodyPr>
          <a:lstStyle/>
          <a:p>
            <a:r>
              <a:rPr lang="en-US" altLang="ja-JP" sz="1000" dirty="0"/>
              <a:t>D</a:t>
            </a:r>
            <a:endParaRPr kumimoji="1" lang="ja-JP" altLang="en-US" sz="1000" dirty="0"/>
          </a:p>
        </p:txBody>
      </p:sp>
      <p:sp>
        <p:nvSpPr>
          <p:cNvPr id="772" name="正方形/長方形 771"/>
          <p:cNvSpPr/>
          <p:nvPr/>
        </p:nvSpPr>
        <p:spPr>
          <a:xfrm>
            <a:off x="5635661" y="5299722"/>
            <a:ext cx="120618" cy="314662"/>
          </a:xfrm>
          <a:prstGeom prst="rect">
            <a:avLst/>
          </a:prstGeom>
          <a:noFill/>
          <a:ln w="9525" cap="flat" cmpd="sng" algn="ctr">
            <a:solidFill>
              <a:srgbClr val="FF0000"/>
            </a:solidFill>
            <a:prstDash val="sys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73" name="正方形/長方形 772"/>
          <p:cNvSpPr/>
          <p:nvPr/>
        </p:nvSpPr>
        <p:spPr>
          <a:xfrm>
            <a:off x="5808725" y="5299724"/>
            <a:ext cx="120618" cy="314662"/>
          </a:xfrm>
          <a:prstGeom prst="rect">
            <a:avLst/>
          </a:prstGeom>
          <a:noFill/>
          <a:ln w="9525" cap="flat" cmpd="sng" algn="ctr">
            <a:solidFill>
              <a:srgbClr val="FF0000"/>
            </a:solidFill>
            <a:prstDash val="sys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74" name="二等辺三角形 773"/>
          <p:cNvSpPr/>
          <p:nvPr/>
        </p:nvSpPr>
        <p:spPr>
          <a:xfrm flipV="1">
            <a:off x="5716584" y="4096818"/>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775" name="直線コネクタ 774"/>
          <p:cNvCxnSpPr>
            <a:stCxn id="774" idx="0"/>
          </p:cNvCxnSpPr>
          <p:nvPr/>
        </p:nvCxnSpPr>
        <p:spPr>
          <a:xfrm rot="16200000" flipH="1">
            <a:off x="5596659" y="4580814"/>
            <a:ext cx="392990"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76" name="テキスト ボックス 775"/>
          <p:cNvSpPr txBox="1"/>
          <p:nvPr/>
        </p:nvSpPr>
        <p:spPr>
          <a:xfrm>
            <a:off x="5667733" y="4027602"/>
            <a:ext cx="253044" cy="246221"/>
          </a:xfrm>
          <a:prstGeom prst="rect">
            <a:avLst/>
          </a:prstGeom>
          <a:noFill/>
        </p:spPr>
        <p:txBody>
          <a:bodyPr wrap="none" rtlCol="0">
            <a:spAutoFit/>
          </a:bodyPr>
          <a:lstStyle/>
          <a:p>
            <a:r>
              <a:rPr lang="en-US" altLang="ja-JP" sz="1000" dirty="0"/>
              <a:t>C</a:t>
            </a:r>
            <a:endParaRPr kumimoji="1" lang="ja-JP" altLang="en-US" sz="1000" dirty="0"/>
          </a:p>
        </p:txBody>
      </p:sp>
      <p:sp>
        <p:nvSpPr>
          <p:cNvPr id="777" name="正方形/長方形 776"/>
          <p:cNvSpPr/>
          <p:nvPr/>
        </p:nvSpPr>
        <p:spPr>
          <a:xfrm>
            <a:off x="5287717" y="5299722"/>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778" name="直線コネクタ 777"/>
          <p:cNvCxnSpPr/>
          <p:nvPr/>
        </p:nvCxnSpPr>
        <p:spPr>
          <a:xfrm rot="5400000">
            <a:off x="5018475" y="4964070"/>
            <a:ext cx="669194"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79" name="直線コネクタ 778"/>
          <p:cNvCxnSpPr/>
          <p:nvPr/>
        </p:nvCxnSpPr>
        <p:spPr>
          <a:xfrm rot="5400000">
            <a:off x="5195024" y="4963360"/>
            <a:ext cx="66584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80" name="正方形/長方形 779"/>
          <p:cNvSpPr/>
          <p:nvPr/>
        </p:nvSpPr>
        <p:spPr>
          <a:xfrm>
            <a:off x="5460781" y="5299724"/>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781" name="直線コネクタ 780"/>
          <p:cNvCxnSpPr/>
          <p:nvPr/>
        </p:nvCxnSpPr>
        <p:spPr>
          <a:xfrm>
            <a:off x="5352926" y="4633611"/>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82" name="二等辺三角形 781"/>
          <p:cNvSpPr/>
          <p:nvPr/>
        </p:nvSpPr>
        <p:spPr>
          <a:xfrm flipV="1">
            <a:off x="5366157" y="4093642"/>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783" name="直線コネクタ 782"/>
          <p:cNvCxnSpPr>
            <a:stCxn id="782" idx="0"/>
          </p:cNvCxnSpPr>
          <p:nvPr/>
        </p:nvCxnSpPr>
        <p:spPr>
          <a:xfrm rot="16200000" flipH="1">
            <a:off x="5318279" y="4505591"/>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84" name="テキスト ボックス 783"/>
          <p:cNvSpPr txBox="1"/>
          <p:nvPr/>
        </p:nvSpPr>
        <p:spPr>
          <a:xfrm>
            <a:off x="5317306" y="4024426"/>
            <a:ext cx="254422" cy="246221"/>
          </a:xfrm>
          <a:prstGeom prst="rect">
            <a:avLst/>
          </a:prstGeom>
          <a:noFill/>
        </p:spPr>
        <p:txBody>
          <a:bodyPr wrap="none" rtlCol="0">
            <a:spAutoFit/>
          </a:bodyPr>
          <a:lstStyle/>
          <a:p>
            <a:r>
              <a:rPr lang="en-US" altLang="ja-JP" sz="1000" dirty="0"/>
              <a:t>B</a:t>
            </a:r>
            <a:endParaRPr kumimoji="1" lang="ja-JP" altLang="en-US" sz="1000" dirty="0"/>
          </a:p>
        </p:txBody>
      </p:sp>
      <p:sp>
        <p:nvSpPr>
          <p:cNvPr id="785" name="正方形/長方形 784"/>
          <p:cNvSpPr/>
          <p:nvPr/>
        </p:nvSpPr>
        <p:spPr>
          <a:xfrm>
            <a:off x="4939773" y="5299722"/>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786" name="直線コネクタ 785"/>
          <p:cNvCxnSpPr/>
          <p:nvPr/>
        </p:nvCxnSpPr>
        <p:spPr>
          <a:xfrm rot="5400000">
            <a:off x="4671723" y="4962878"/>
            <a:ext cx="666810"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87" name="直線コネクタ 786"/>
          <p:cNvCxnSpPr/>
          <p:nvPr/>
        </p:nvCxnSpPr>
        <p:spPr>
          <a:xfrm rot="5400000">
            <a:off x="4847080" y="4963360"/>
            <a:ext cx="66584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88" name="正方形/長方形 787"/>
          <p:cNvSpPr/>
          <p:nvPr/>
        </p:nvSpPr>
        <p:spPr>
          <a:xfrm>
            <a:off x="5112837" y="5299724"/>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789" name="直線コネクタ 788"/>
          <p:cNvCxnSpPr/>
          <p:nvPr/>
        </p:nvCxnSpPr>
        <p:spPr>
          <a:xfrm>
            <a:off x="5005674" y="4633610"/>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90" name="二等辺三角形 789"/>
          <p:cNvSpPr/>
          <p:nvPr/>
        </p:nvSpPr>
        <p:spPr>
          <a:xfrm flipV="1">
            <a:off x="5018905" y="4093641"/>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791" name="直線コネクタ 790"/>
          <p:cNvCxnSpPr>
            <a:stCxn id="790" idx="0"/>
          </p:cNvCxnSpPr>
          <p:nvPr/>
        </p:nvCxnSpPr>
        <p:spPr>
          <a:xfrm rot="16200000" flipH="1">
            <a:off x="4971027" y="4505590"/>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92" name="テキスト ボックス 791"/>
          <p:cNvSpPr txBox="1"/>
          <p:nvPr/>
        </p:nvSpPr>
        <p:spPr>
          <a:xfrm>
            <a:off x="4970054" y="4024425"/>
            <a:ext cx="261610" cy="246221"/>
          </a:xfrm>
          <a:prstGeom prst="rect">
            <a:avLst/>
          </a:prstGeom>
          <a:noFill/>
        </p:spPr>
        <p:txBody>
          <a:bodyPr wrap="none" rtlCol="0">
            <a:spAutoFit/>
          </a:bodyPr>
          <a:lstStyle/>
          <a:p>
            <a:r>
              <a:rPr lang="en-US" altLang="ja-JP" sz="1000" dirty="0" smtClean="0"/>
              <a:t>A</a:t>
            </a:r>
            <a:endParaRPr kumimoji="1" lang="ja-JP" altLang="en-US" sz="1000" dirty="0"/>
          </a:p>
        </p:txBody>
      </p:sp>
      <p:cxnSp>
        <p:nvCxnSpPr>
          <p:cNvPr id="793" name="直線コネクタ 792"/>
          <p:cNvCxnSpPr>
            <a:stCxn id="914" idx="0"/>
          </p:cNvCxnSpPr>
          <p:nvPr/>
        </p:nvCxnSpPr>
        <p:spPr>
          <a:xfrm rot="5400000">
            <a:off x="6896593" y="4632332"/>
            <a:ext cx="500401" cy="17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94" name="正方形/長方形 793"/>
          <p:cNvSpPr/>
          <p:nvPr/>
        </p:nvSpPr>
        <p:spPr>
          <a:xfrm>
            <a:off x="7081114" y="4888984"/>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95" name="正方形/長方形 794"/>
          <p:cNvSpPr/>
          <p:nvPr/>
        </p:nvSpPr>
        <p:spPr>
          <a:xfrm>
            <a:off x="6908050" y="4888982"/>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796" name="直線コネクタ 795"/>
          <p:cNvCxnSpPr>
            <a:stCxn id="915" idx="0"/>
          </p:cNvCxnSpPr>
          <p:nvPr/>
        </p:nvCxnSpPr>
        <p:spPr>
          <a:xfrm rot="5400000">
            <a:off x="6721381" y="4631781"/>
            <a:ext cx="500327" cy="103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97" name="直線コネクタ 796"/>
          <p:cNvCxnSpPr>
            <a:stCxn id="912" idx="0"/>
          </p:cNvCxnSpPr>
          <p:nvPr/>
        </p:nvCxnSpPr>
        <p:spPr>
          <a:xfrm rot="5400000">
            <a:off x="7250365" y="4632572"/>
            <a:ext cx="496339" cy="803"/>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98" name="正方形/長方形 797"/>
          <p:cNvSpPr/>
          <p:nvPr/>
        </p:nvSpPr>
        <p:spPr>
          <a:xfrm>
            <a:off x="7433347" y="4886700"/>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99" name="正方形/長方形 798"/>
          <p:cNvSpPr/>
          <p:nvPr/>
        </p:nvSpPr>
        <p:spPr>
          <a:xfrm>
            <a:off x="7260283" y="4886698"/>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800" name="直線コネクタ 799"/>
          <p:cNvCxnSpPr>
            <a:stCxn id="913" idx="0"/>
          </p:cNvCxnSpPr>
          <p:nvPr/>
        </p:nvCxnSpPr>
        <p:spPr>
          <a:xfrm rot="5400000">
            <a:off x="7075153" y="4632021"/>
            <a:ext cx="496265" cy="53"/>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01" name="直線コネクタ 800"/>
          <p:cNvCxnSpPr>
            <a:stCxn id="908" idx="0"/>
            <a:endCxn id="802" idx="0"/>
          </p:cNvCxnSpPr>
          <p:nvPr/>
        </p:nvCxnSpPr>
        <p:spPr>
          <a:xfrm rot="5400000">
            <a:off x="7785294" y="4630241"/>
            <a:ext cx="503853" cy="9061"/>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02" name="正方形/長方形 801"/>
          <p:cNvSpPr/>
          <p:nvPr/>
        </p:nvSpPr>
        <p:spPr>
          <a:xfrm>
            <a:off x="7972380" y="4886698"/>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03" name="正方形/長方形 802"/>
          <p:cNvSpPr/>
          <p:nvPr/>
        </p:nvSpPr>
        <p:spPr>
          <a:xfrm>
            <a:off x="7799316" y="4886696"/>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804" name="直線コネクタ 803"/>
          <p:cNvCxnSpPr>
            <a:stCxn id="910" idx="0"/>
          </p:cNvCxnSpPr>
          <p:nvPr/>
        </p:nvCxnSpPr>
        <p:spPr>
          <a:xfrm rot="5400000">
            <a:off x="7615144" y="4629993"/>
            <a:ext cx="497333" cy="3037"/>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05" name="直線コネクタ 804"/>
          <p:cNvCxnSpPr>
            <a:stCxn id="904" idx="0"/>
          </p:cNvCxnSpPr>
          <p:nvPr/>
        </p:nvCxnSpPr>
        <p:spPr>
          <a:xfrm rot="5400000">
            <a:off x="8141569" y="4630674"/>
            <a:ext cx="496012" cy="35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06" name="正方形/長方形 805"/>
          <p:cNvSpPr/>
          <p:nvPr/>
        </p:nvSpPr>
        <p:spPr>
          <a:xfrm>
            <a:off x="8324613" y="4884414"/>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07" name="正方形/長方形 806"/>
          <p:cNvSpPr/>
          <p:nvPr/>
        </p:nvSpPr>
        <p:spPr>
          <a:xfrm>
            <a:off x="8151549" y="4884412"/>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808" name="直線コネクタ 807"/>
          <p:cNvCxnSpPr>
            <a:stCxn id="906" idx="0"/>
          </p:cNvCxnSpPr>
          <p:nvPr/>
        </p:nvCxnSpPr>
        <p:spPr>
          <a:xfrm rot="16200000" flipH="1">
            <a:off x="7966403" y="4629772"/>
            <a:ext cx="495049" cy="11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09" name="テキスト ボックス 808"/>
          <p:cNvSpPr txBox="1"/>
          <p:nvPr/>
        </p:nvSpPr>
        <p:spPr>
          <a:xfrm>
            <a:off x="933317" y="3464575"/>
            <a:ext cx="389850" cy="307777"/>
          </a:xfrm>
          <a:prstGeom prst="rect">
            <a:avLst/>
          </a:prstGeom>
          <a:noFill/>
        </p:spPr>
        <p:txBody>
          <a:bodyPr wrap="none" rtlCol="0">
            <a:spAutoFit/>
          </a:bodyPr>
          <a:lstStyle/>
          <a:p>
            <a:r>
              <a:rPr kumimoji="1" lang="en-US" altLang="ja-JP" sz="1400" dirty="0" smtClean="0"/>
              <a:t>D4</a:t>
            </a:r>
            <a:endParaRPr kumimoji="1" lang="ja-JP" altLang="en-US" sz="1400" dirty="0"/>
          </a:p>
        </p:txBody>
      </p:sp>
      <p:sp>
        <p:nvSpPr>
          <p:cNvPr id="810" name="テキスト ボックス 809"/>
          <p:cNvSpPr txBox="1"/>
          <p:nvPr/>
        </p:nvSpPr>
        <p:spPr>
          <a:xfrm>
            <a:off x="2134739" y="3456674"/>
            <a:ext cx="386118" cy="307777"/>
          </a:xfrm>
          <a:prstGeom prst="rect">
            <a:avLst/>
          </a:prstGeom>
          <a:noFill/>
        </p:spPr>
        <p:txBody>
          <a:bodyPr wrap="none" rtlCol="0">
            <a:spAutoFit/>
          </a:bodyPr>
          <a:lstStyle/>
          <a:p>
            <a:r>
              <a:rPr kumimoji="1" lang="en-US" altLang="ja-JP" sz="1400" dirty="0" smtClean="0"/>
              <a:t>D5</a:t>
            </a:r>
            <a:endParaRPr kumimoji="1" lang="ja-JP" altLang="en-US" sz="1400" dirty="0"/>
          </a:p>
        </p:txBody>
      </p:sp>
      <p:sp>
        <p:nvSpPr>
          <p:cNvPr id="811" name="テキスト ボックス 810"/>
          <p:cNvSpPr txBox="1"/>
          <p:nvPr/>
        </p:nvSpPr>
        <p:spPr>
          <a:xfrm>
            <a:off x="3660334" y="3448359"/>
            <a:ext cx="389850" cy="307777"/>
          </a:xfrm>
          <a:prstGeom prst="rect">
            <a:avLst/>
          </a:prstGeom>
          <a:noFill/>
        </p:spPr>
        <p:txBody>
          <a:bodyPr wrap="none" rtlCol="0">
            <a:spAutoFit/>
          </a:bodyPr>
          <a:lstStyle/>
          <a:p>
            <a:r>
              <a:rPr kumimoji="1" lang="en-US" altLang="ja-JP" sz="1400" dirty="0" smtClean="0"/>
              <a:t>D7</a:t>
            </a:r>
            <a:endParaRPr kumimoji="1" lang="ja-JP" altLang="en-US" sz="1400" dirty="0"/>
          </a:p>
        </p:txBody>
      </p:sp>
      <p:sp>
        <p:nvSpPr>
          <p:cNvPr id="812" name="テキスト ボックス 811"/>
          <p:cNvSpPr txBox="1"/>
          <p:nvPr/>
        </p:nvSpPr>
        <p:spPr>
          <a:xfrm>
            <a:off x="5460781" y="3467501"/>
            <a:ext cx="389850" cy="307777"/>
          </a:xfrm>
          <a:prstGeom prst="rect">
            <a:avLst/>
          </a:prstGeom>
          <a:noFill/>
        </p:spPr>
        <p:txBody>
          <a:bodyPr wrap="none" rtlCol="0">
            <a:spAutoFit/>
          </a:bodyPr>
          <a:lstStyle/>
          <a:p>
            <a:r>
              <a:rPr kumimoji="1" lang="en-US" altLang="ja-JP" sz="1400" dirty="0" smtClean="0"/>
              <a:t>D8</a:t>
            </a:r>
            <a:endParaRPr kumimoji="1" lang="ja-JP" altLang="en-US" sz="1400" dirty="0"/>
          </a:p>
        </p:txBody>
      </p:sp>
      <p:sp>
        <p:nvSpPr>
          <p:cNvPr id="813" name="テキスト ボックス 812"/>
          <p:cNvSpPr txBox="1"/>
          <p:nvPr/>
        </p:nvSpPr>
        <p:spPr>
          <a:xfrm>
            <a:off x="7029757" y="3448211"/>
            <a:ext cx="479618" cy="307777"/>
          </a:xfrm>
          <a:prstGeom prst="rect">
            <a:avLst/>
          </a:prstGeom>
          <a:noFill/>
        </p:spPr>
        <p:txBody>
          <a:bodyPr wrap="none" rtlCol="0">
            <a:spAutoFit/>
          </a:bodyPr>
          <a:lstStyle/>
          <a:p>
            <a:r>
              <a:rPr kumimoji="1" lang="en-US" altLang="ja-JP" sz="1400" dirty="0" smtClean="0"/>
              <a:t>D10</a:t>
            </a:r>
            <a:endParaRPr kumimoji="1" lang="ja-JP" altLang="en-US" sz="1400" dirty="0"/>
          </a:p>
        </p:txBody>
      </p:sp>
      <p:sp>
        <p:nvSpPr>
          <p:cNvPr id="814" name="テキスト ボックス 813"/>
          <p:cNvSpPr txBox="1"/>
          <p:nvPr/>
        </p:nvSpPr>
        <p:spPr>
          <a:xfrm>
            <a:off x="7996503" y="3462285"/>
            <a:ext cx="477114" cy="307777"/>
          </a:xfrm>
          <a:prstGeom prst="rect">
            <a:avLst/>
          </a:prstGeom>
          <a:noFill/>
        </p:spPr>
        <p:txBody>
          <a:bodyPr wrap="none" rtlCol="0">
            <a:spAutoFit/>
          </a:bodyPr>
          <a:lstStyle/>
          <a:p>
            <a:r>
              <a:rPr kumimoji="1" lang="en-US" altLang="ja-JP" sz="1400" dirty="0" smtClean="0"/>
              <a:t>D11</a:t>
            </a:r>
            <a:endParaRPr kumimoji="1" lang="ja-JP" altLang="en-US" sz="1400" dirty="0"/>
          </a:p>
        </p:txBody>
      </p:sp>
      <p:cxnSp>
        <p:nvCxnSpPr>
          <p:cNvPr id="815" name="直線コネクタ 814"/>
          <p:cNvCxnSpPr/>
          <p:nvPr/>
        </p:nvCxnSpPr>
        <p:spPr>
          <a:xfrm>
            <a:off x="184532" y="5451870"/>
            <a:ext cx="8850281" cy="1588"/>
          </a:xfrm>
          <a:prstGeom prst="line">
            <a:avLst/>
          </a:prstGeom>
          <a:ln w="15875" cap="flat" cmpd="sng" algn="ctr">
            <a:solidFill>
              <a:srgbClr val="FF0000"/>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16" name="正方形/長方形 815"/>
          <p:cNvSpPr/>
          <p:nvPr/>
        </p:nvSpPr>
        <p:spPr>
          <a:xfrm>
            <a:off x="2486400" y="3859363"/>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17" name="テキスト ボックス 816"/>
          <p:cNvSpPr txBox="1"/>
          <p:nvPr/>
        </p:nvSpPr>
        <p:spPr>
          <a:xfrm>
            <a:off x="2517966" y="3810048"/>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nvGrpSpPr>
          <p:cNvPr id="818" name="図形グループ 817"/>
          <p:cNvGrpSpPr/>
          <p:nvPr/>
        </p:nvGrpSpPr>
        <p:grpSpPr>
          <a:xfrm>
            <a:off x="2144505" y="3808750"/>
            <a:ext cx="288652" cy="230832"/>
            <a:chOff x="1759539" y="977134"/>
            <a:chExt cx="288652" cy="230832"/>
          </a:xfrm>
        </p:grpSpPr>
        <p:sp>
          <p:nvSpPr>
            <p:cNvPr id="819" name="正方形/長方形 818"/>
            <p:cNvSpPr/>
            <p:nvPr/>
          </p:nvSpPr>
          <p:spPr>
            <a:xfrm>
              <a:off x="1759539"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20" name="テキスト ボックス 819"/>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821" name="図形グループ 820"/>
          <p:cNvGrpSpPr/>
          <p:nvPr/>
        </p:nvGrpSpPr>
        <p:grpSpPr>
          <a:xfrm>
            <a:off x="1287025" y="3808211"/>
            <a:ext cx="288652" cy="230832"/>
            <a:chOff x="1756364" y="977134"/>
            <a:chExt cx="288652" cy="230832"/>
          </a:xfrm>
        </p:grpSpPr>
        <p:sp>
          <p:nvSpPr>
            <p:cNvPr id="822" name="正方形/長方形 821"/>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23" name="テキスト ボックス 822"/>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824" name="図形グループ 823"/>
          <p:cNvGrpSpPr/>
          <p:nvPr/>
        </p:nvGrpSpPr>
        <p:grpSpPr>
          <a:xfrm>
            <a:off x="3547091" y="3805036"/>
            <a:ext cx="288652" cy="230832"/>
            <a:chOff x="1756364" y="977134"/>
            <a:chExt cx="288652" cy="230832"/>
          </a:xfrm>
        </p:grpSpPr>
        <p:sp>
          <p:nvSpPr>
            <p:cNvPr id="825" name="正方形/長方形 824"/>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26" name="テキスト ボックス 825"/>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827" name="図形グループ 826"/>
          <p:cNvGrpSpPr/>
          <p:nvPr/>
        </p:nvGrpSpPr>
        <p:grpSpPr>
          <a:xfrm>
            <a:off x="5119683" y="3808211"/>
            <a:ext cx="288652" cy="230832"/>
            <a:chOff x="1756364" y="977134"/>
            <a:chExt cx="288652" cy="230832"/>
          </a:xfrm>
        </p:grpSpPr>
        <p:sp>
          <p:nvSpPr>
            <p:cNvPr id="828" name="正方形/長方形 827"/>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29" name="テキスト ボックス 828"/>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830" name="図形グループ 829"/>
          <p:cNvGrpSpPr/>
          <p:nvPr/>
        </p:nvGrpSpPr>
        <p:grpSpPr>
          <a:xfrm>
            <a:off x="7270593" y="3806593"/>
            <a:ext cx="288652" cy="230832"/>
            <a:chOff x="1756364" y="977134"/>
            <a:chExt cx="288652" cy="230832"/>
          </a:xfrm>
        </p:grpSpPr>
        <p:sp>
          <p:nvSpPr>
            <p:cNvPr id="831" name="正方形/長方形 830"/>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32" name="テキスト ボックス 831"/>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833" name="図形グループ 832"/>
          <p:cNvGrpSpPr/>
          <p:nvPr/>
        </p:nvGrpSpPr>
        <p:grpSpPr>
          <a:xfrm>
            <a:off x="4238410" y="3807378"/>
            <a:ext cx="288652" cy="230832"/>
            <a:chOff x="1756364" y="977134"/>
            <a:chExt cx="288652" cy="230832"/>
          </a:xfrm>
        </p:grpSpPr>
        <p:sp>
          <p:nvSpPr>
            <p:cNvPr id="834" name="正方形/長方形 833"/>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35" name="テキスト ボックス 834"/>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836" name="図形グループ 835"/>
          <p:cNvGrpSpPr/>
          <p:nvPr/>
        </p:nvGrpSpPr>
        <p:grpSpPr>
          <a:xfrm>
            <a:off x="5826196" y="3807378"/>
            <a:ext cx="288652" cy="230832"/>
            <a:chOff x="1756364" y="977134"/>
            <a:chExt cx="288652" cy="230832"/>
          </a:xfrm>
        </p:grpSpPr>
        <p:sp>
          <p:nvSpPr>
            <p:cNvPr id="837" name="正方形/長方形 836"/>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38" name="テキスト ボックス 837"/>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839" name="図形グループ 838"/>
          <p:cNvGrpSpPr/>
          <p:nvPr/>
        </p:nvGrpSpPr>
        <p:grpSpPr>
          <a:xfrm>
            <a:off x="6911390" y="3805082"/>
            <a:ext cx="288652" cy="230832"/>
            <a:chOff x="1756364" y="977134"/>
            <a:chExt cx="288652" cy="230832"/>
          </a:xfrm>
        </p:grpSpPr>
        <p:sp>
          <p:nvSpPr>
            <p:cNvPr id="840" name="正方形/長方形 839"/>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41" name="テキスト ボックス 840"/>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842" name="図形グループ 841"/>
          <p:cNvGrpSpPr/>
          <p:nvPr/>
        </p:nvGrpSpPr>
        <p:grpSpPr>
          <a:xfrm>
            <a:off x="7801965" y="3803032"/>
            <a:ext cx="288652" cy="230832"/>
            <a:chOff x="1756364" y="977134"/>
            <a:chExt cx="288652" cy="230832"/>
          </a:xfrm>
        </p:grpSpPr>
        <p:sp>
          <p:nvSpPr>
            <p:cNvPr id="843" name="正方形/長方形 842"/>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44" name="テキスト ボックス 843"/>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845" name="図形グループ 844"/>
          <p:cNvGrpSpPr/>
          <p:nvPr/>
        </p:nvGrpSpPr>
        <p:grpSpPr>
          <a:xfrm>
            <a:off x="8163355" y="3804024"/>
            <a:ext cx="288652" cy="230832"/>
            <a:chOff x="1756364" y="977134"/>
            <a:chExt cx="288652" cy="230832"/>
          </a:xfrm>
        </p:grpSpPr>
        <p:sp>
          <p:nvSpPr>
            <p:cNvPr id="846" name="正方形/長方形 845"/>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47" name="テキスト ボックス 846"/>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sp>
        <p:nvSpPr>
          <p:cNvPr id="848" name="テキスト ボックス 847"/>
          <p:cNvSpPr txBox="1"/>
          <p:nvPr/>
        </p:nvSpPr>
        <p:spPr>
          <a:xfrm>
            <a:off x="1462948" y="3337246"/>
            <a:ext cx="534271" cy="307777"/>
          </a:xfrm>
          <a:prstGeom prst="rect">
            <a:avLst/>
          </a:prstGeom>
          <a:noFill/>
        </p:spPr>
        <p:txBody>
          <a:bodyPr wrap="none" rtlCol="0">
            <a:spAutoFit/>
          </a:bodyPr>
          <a:lstStyle/>
          <a:p>
            <a:r>
              <a:rPr lang="en-US" altLang="ja-JP" sz="1400" dirty="0" smtClean="0"/>
              <a:t>OHO</a:t>
            </a:r>
            <a:endParaRPr kumimoji="1" lang="ja-JP" altLang="en-US" sz="1400" dirty="0"/>
          </a:p>
        </p:txBody>
      </p:sp>
      <p:sp>
        <p:nvSpPr>
          <p:cNvPr id="849" name="テキスト ボックス 848"/>
          <p:cNvSpPr txBox="1"/>
          <p:nvPr/>
        </p:nvSpPr>
        <p:spPr>
          <a:xfrm>
            <a:off x="4600696" y="3350841"/>
            <a:ext cx="481322" cy="307777"/>
          </a:xfrm>
          <a:prstGeom prst="rect">
            <a:avLst/>
          </a:prstGeom>
          <a:noFill/>
        </p:spPr>
        <p:txBody>
          <a:bodyPr wrap="none" rtlCol="0">
            <a:spAutoFit/>
          </a:bodyPr>
          <a:lstStyle/>
          <a:p>
            <a:r>
              <a:rPr lang="en-US" altLang="ja-JP" sz="1400" dirty="0" smtClean="0"/>
              <a:t>FUJI</a:t>
            </a:r>
            <a:endParaRPr kumimoji="1" lang="ja-JP" altLang="en-US" sz="1400" dirty="0"/>
          </a:p>
        </p:txBody>
      </p:sp>
      <p:sp>
        <p:nvSpPr>
          <p:cNvPr id="850" name="テキスト ボックス 849"/>
          <p:cNvSpPr txBox="1"/>
          <p:nvPr/>
        </p:nvSpPr>
        <p:spPr>
          <a:xfrm>
            <a:off x="7437728" y="3350841"/>
            <a:ext cx="642711" cy="307777"/>
          </a:xfrm>
          <a:prstGeom prst="rect">
            <a:avLst/>
          </a:prstGeom>
          <a:noFill/>
        </p:spPr>
        <p:txBody>
          <a:bodyPr wrap="none" rtlCol="0">
            <a:spAutoFit/>
          </a:bodyPr>
          <a:lstStyle/>
          <a:p>
            <a:r>
              <a:rPr lang="en-US" altLang="ja-JP" sz="1400" dirty="0" smtClean="0"/>
              <a:t>NIKKO</a:t>
            </a:r>
            <a:endParaRPr kumimoji="1" lang="ja-JP" altLang="en-US" sz="1400" dirty="0"/>
          </a:p>
        </p:txBody>
      </p:sp>
      <p:cxnSp>
        <p:nvCxnSpPr>
          <p:cNvPr id="851" name="直線コネクタ 850"/>
          <p:cNvCxnSpPr/>
          <p:nvPr/>
        </p:nvCxnSpPr>
        <p:spPr>
          <a:xfrm rot="5400000">
            <a:off x="596700" y="4774241"/>
            <a:ext cx="2197097" cy="1"/>
          </a:xfrm>
          <a:prstGeom prst="line">
            <a:avLst/>
          </a:prstGeom>
          <a:ln w="127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52" name="直線コネクタ 851"/>
          <p:cNvCxnSpPr/>
          <p:nvPr/>
        </p:nvCxnSpPr>
        <p:spPr>
          <a:xfrm rot="5400000">
            <a:off x="3733242" y="4765129"/>
            <a:ext cx="2197097" cy="5731"/>
          </a:xfrm>
          <a:prstGeom prst="line">
            <a:avLst/>
          </a:prstGeom>
          <a:ln w="127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53" name="直線コネクタ 852"/>
          <p:cNvCxnSpPr/>
          <p:nvPr/>
        </p:nvCxnSpPr>
        <p:spPr>
          <a:xfrm rot="5400000">
            <a:off x="6587720" y="4750741"/>
            <a:ext cx="2197097" cy="5731"/>
          </a:xfrm>
          <a:prstGeom prst="line">
            <a:avLst/>
          </a:prstGeom>
          <a:ln w="127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54" name="直線コネクタ 853"/>
          <p:cNvCxnSpPr>
            <a:stCxn id="895" idx="0"/>
          </p:cNvCxnSpPr>
          <p:nvPr/>
        </p:nvCxnSpPr>
        <p:spPr>
          <a:xfrm rot="5400000">
            <a:off x="751721" y="4631499"/>
            <a:ext cx="495951" cy="2252"/>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55" name="直線コネクタ 854"/>
          <p:cNvCxnSpPr>
            <a:stCxn id="894" idx="0"/>
          </p:cNvCxnSpPr>
          <p:nvPr/>
        </p:nvCxnSpPr>
        <p:spPr>
          <a:xfrm rot="5400000">
            <a:off x="924552" y="4633638"/>
            <a:ext cx="496819" cy="621"/>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56" name="直線コネクタ 855"/>
          <p:cNvCxnSpPr>
            <a:stCxn id="893" idx="0"/>
          </p:cNvCxnSpPr>
          <p:nvPr/>
        </p:nvCxnSpPr>
        <p:spPr>
          <a:xfrm rot="5400000">
            <a:off x="1099684" y="4631389"/>
            <a:ext cx="494173" cy="4250"/>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57" name="直線コネクタ 856"/>
          <p:cNvCxnSpPr>
            <a:stCxn id="892" idx="0"/>
          </p:cNvCxnSpPr>
          <p:nvPr/>
        </p:nvCxnSpPr>
        <p:spPr>
          <a:xfrm rot="5400000">
            <a:off x="1274102" y="4631940"/>
            <a:ext cx="495041" cy="5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nvGrpSpPr>
          <p:cNvPr id="858" name="図形グループ 857"/>
          <p:cNvGrpSpPr/>
          <p:nvPr/>
        </p:nvGrpSpPr>
        <p:grpSpPr>
          <a:xfrm>
            <a:off x="943005" y="3808750"/>
            <a:ext cx="288652" cy="230832"/>
            <a:chOff x="1756364" y="977134"/>
            <a:chExt cx="288652" cy="230832"/>
          </a:xfrm>
        </p:grpSpPr>
        <p:sp>
          <p:nvSpPr>
            <p:cNvPr id="859" name="正方形/長方形 858"/>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60" name="テキスト ボックス 859"/>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861" name="図形グループ 860"/>
          <p:cNvGrpSpPr/>
          <p:nvPr/>
        </p:nvGrpSpPr>
        <p:grpSpPr>
          <a:xfrm>
            <a:off x="419883" y="3809289"/>
            <a:ext cx="288652" cy="230832"/>
            <a:chOff x="1577262" y="977134"/>
            <a:chExt cx="288652" cy="230832"/>
          </a:xfrm>
        </p:grpSpPr>
        <p:sp>
          <p:nvSpPr>
            <p:cNvPr id="862" name="正方形/長方形 861"/>
            <p:cNvSpPr/>
            <p:nvPr/>
          </p:nvSpPr>
          <p:spPr>
            <a:xfrm>
              <a:off x="1577262"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63" name="テキスト ボックス 862"/>
            <p:cNvSpPr txBox="1"/>
            <p:nvPr/>
          </p:nvSpPr>
          <p:spPr>
            <a:xfrm>
              <a:off x="1600687"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cxnSp>
        <p:nvCxnSpPr>
          <p:cNvPr id="864" name="直線コネクタ 863"/>
          <p:cNvCxnSpPr/>
          <p:nvPr/>
        </p:nvCxnSpPr>
        <p:spPr>
          <a:xfrm rot="5400000">
            <a:off x="1886626" y="4805616"/>
            <a:ext cx="981334"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65" name="正方形/長方形 864"/>
          <p:cNvSpPr/>
          <p:nvPr/>
        </p:nvSpPr>
        <p:spPr>
          <a:xfrm>
            <a:off x="2310920" y="5300891"/>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66" name="二等辺三角形 865"/>
          <p:cNvSpPr/>
          <p:nvPr/>
        </p:nvSpPr>
        <p:spPr>
          <a:xfrm flipV="1">
            <a:off x="2301063" y="4097460"/>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67" name="テキスト ボックス 866"/>
          <p:cNvSpPr txBox="1"/>
          <p:nvPr/>
        </p:nvSpPr>
        <p:spPr>
          <a:xfrm>
            <a:off x="2257600" y="4034106"/>
            <a:ext cx="255674" cy="230832"/>
          </a:xfrm>
          <a:prstGeom prst="rect">
            <a:avLst/>
          </a:prstGeom>
          <a:noFill/>
        </p:spPr>
        <p:txBody>
          <a:bodyPr wrap="none" rtlCol="0">
            <a:spAutoFit/>
          </a:bodyPr>
          <a:lstStyle/>
          <a:p>
            <a:r>
              <a:rPr lang="en-US" altLang="ja-JP" sz="900" dirty="0" smtClean="0"/>
              <a:t>D</a:t>
            </a:r>
            <a:endParaRPr kumimoji="1" lang="ja-JP" altLang="en-US" sz="900" dirty="0"/>
          </a:p>
        </p:txBody>
      </p:sp>
      <p:sp>
        <p:nvSpPr>
          <p:cNvPr id="868" name="二等辺三角形 867"/>
          <p:cNvSpPr/>
          <p:nvPr/>
        </p:nvSpPr>
        <p:spPr>
          <a:xfrm flipV="1">
            <a:off x="2124641" y="4097460"/>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69" name="正方形/長方形 868"/>
          <p:cNvSpPr/>
          <p:nvPr/>
        </p:nvSpPr>
        <p:spPr>
          <a:xfrm>
            <a:off x="2137856" y="5300889"/>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870" name="直線コネクタ 869"/>
          <p:cNvCxnSpPr>
            <a:stCxn id="868" idx="0"/>
          </p:cNvCxnSpPr>
          <p:nvPr/>
        </p:nvCxnSpPr>
        <p:spPr>
          <a:xfrm rot="16200000" flipH="1">
            <a:off x="1745359" y="4840812"/>
            <a:ext cx="911720" cy="811"/>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71" name="テキスト ボックス 870"/>
          <p:cNvSpPr txBox="1"/>
          <p:nvPr/>
        </p:nvSpPr>
        <p:spPr>
          <a:xfrm>
            <a:off x="2080419" y="4036396"/>
            <a:ext cx="248786" cy="230832"/>
          </a:xfrm>
          <a:prstGeom prst="rect">
            <a:avLst/>
          </a:prstGeom>
          <a:noFill/>
        </p:spPr>
        <p:txBody>
          <a:bodyPr wrap="none" rtlCol="0">
            <a:spAutoFit/>
          </a:bodyPr>
          <a:lstStyle/>
          <a:p>
            <a:r>
              <a:rPr lang="en-US" altLang="ja-JP" sz="900" dirty="0"/>
              <a:t>C</a:t>
            </a:r>
            <a:endParaRPr kumimoji="1" lang="ja-JP" altLang="en-US" sz="900" dirty="0"/>
          </a:p>
        </p:txBody>
      </p:sp>
      <p:cxnSp>
        <p:nvCxnSpPr>
          <p:cNvPr id="872" name="直線コネクタ 871"/>
          <p:cNvCxnSpPr/>
          <p:nvPr/>
        </p:nvCxnSpPr>
        <p:spPr>
          <a:xfrm rot="5400000">
            <a:off x="1541799" y="4805616"/>
            <a:ext cx="981334"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73" name="正方形/長方形 872"/>
          <p:cNvSpPr/>
          <p:nvPr/>
        </p:nvSpPr>
        <p:spPr>
          <a:xfrm>
            <a:off x="1966093" y="5300891"/>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74" name="二等辺三角形 873"/>
          <p:cNvSpPr/>
          <p:nvPr/>
        </p:nvSpPr>
        <p:spPr>
          <a:xfrm flipV="1">
            <a:off x="1956236" y="4097460"/>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75" name="テキスト ボックス 874"/>
          <p:cNvSpPr txBox="1"/>
          <p:nvPr/>
        </p:nvSpPr>
        <p:spPr>
          <a:xfrm>
            <a:off x="1912773" y="4034106"/>
            <a:ext cx="248786" cy="230832"/>
          </a:xfrm>
          <a:prstGeom prst="rect">
            <a:avLst/>
          </a:prstGeom>
          <a:noFill/>
        </p:spPr>
        <p:txBody>
          <a:bodyPr wrap="none" rtlCol="0">
            <a:spAutoFit/>
          </a:bodyPr>
          <a:lstStyle/>
          <a:p>
            <a:r>
              <a:rPr lang="en-US" altLang="ja-JP" sz="900" dirty="0" smtClean="0"/>
              <a:t>B</a:t>
            </a:r>
            <a:endParaRPr kumimoji="1" lang="ja-JP" altLang="en-US" sz="900" dirty="0"/>
          </a:p>
        </p:txBody>
      </p:sp>
      <p:sp>
        <p:nvSpPr>
          <p:cNvPr id="876" name="二等辺三角形 875"/>
          <p:cNvSpPr/>
          <p:nvPr/>
        </p:nvSpPr>
        <p:spPr>
          <a:xfrm flipV="1">
            <a:off x="1779814" y="4097460"/>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77" name="正方形/長方形 876"/>
          <p:cNvSpPr/>
          <p:nvPr/>
        </p:nvSpPr>
        <p:spPr>
          <a:xfrm>
            <a:off x="1793029" y="5300889"/>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878" name="直線コネクタ 877"/>
          <p:cNvCxnSpPr>
            <a:stCxn id="876" idx="0"/>
          </p:cNvCxnSpPr>
          <p:nvPr/>
        </p:nvCxnSpPr>
        <p:spPr>
          <a:xfrm rot="16200000" flipH="1">
            <a:off x="1400532" y="4840812"/>
            <a:ext cx="911721" cy="811"/>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79" name="テキスト ボックス 878"/>
          <p:cNvSpPr txBox="1"/>
          <p:nvPr/>
        </p:nvSpPr>
        <p:spPr>
          <a:xfrm>
            <a:off x="1735592" y="4036396"/>
            <a:ext cx="251447" cy="230832"/>
          </a:xfrm>
          <a:prstGeom prst="rect">
            <a:avLst/>
          </a:prstGeom>
          <a:noFill/>
        </p:spPr>
        <p:txBody>
          <a:bodyPr wrap="none" rtlCol="0">
            <a:spAutoFit/>
          </a:bodyPr>
          <a:lstStyle/>
          <a:p>
            <a:r>
              <a:rPr lang="en-US" altLang="ja-JP" sz="900" dirty="0" smtClean="0"/>
              <a:t>A</a:t>
            </a:r>
            <a:endParaRPr kumimoji="1" lang="ja-JP" altLang="en-US" sz="900" dirty="0"/>
          </a:p>
        </p:txBody>
      </p:sp>
      <p:grpSp>
        <p:nvGrpSpPr>
          <p:cNvPr id="880" name="図形グループ 879"/>
          <p:cNvGrpSpPr/>
          <p:nvPr/>
        </p:nvGrpSpPr>
        <p:grpSpPr>
          <a:xfrm>
            <a:off x="1792014" y="3808750"/>
            <a:ext cx="288652" cy="230832"/>
            <a:chOff x="1756364" y="977134"/>
            <a:chExt cx="288652" cy="230832"/>
          </a:xfrm>
        </p:grpSpPr>
        <p:sp>
          <p:nvSpPr>
            <p:cNvPr id="881" name="正方形/長方形 880"/>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82" name="テキスト ボックス 881"/>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sp>
        <p:nvSpPr>
          <p:cNvPr id="883" name="正方形/長方形 882"/>
          <p:cNvSpPr/>
          <p:nvPr/>
        </p:nvSpPr>
        <p:spPr>
          <a:xfrm>
            <a:off x="242997" y="4884737"/>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84" name="正方形/長方形 883"/>
          <p:cNvSpPr/>
          <p:nvPr/>
        </p:nvSpPr>
        <p:spPr>
          <a:xfrm>
            <a:off x="416061" y="4884739"/>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885" name="直線コネクタ 884"/>
          <p:cNvCxnSpPr/>
          <p:nvPr/>
        </p:nvCxnSpPr>
        <p:spPr>
          <a:xfrm rot="5400000">
            <a:off x="3098498" y="4969228"/>
            <a:ext cx="666810"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86" name="直線コネクタ 885"/>
          <p:cNvCxnSpPr/>
          <p:nvPr/>
        </p:nvCxnSpPr>
        <p:spPr>
          <a:xfrm>
            <a:off x="3431109" y="4641551"/>
            <a:ext cx="96932"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87" name="二等辺三角形 886"/>
          <p:cNvSpPr/>
          <p:nvPr/>
        </p:nvSpPr>
        <p:spPr>
          <a:xfrm flipV="1">
            <a:off x="3445134" y="4099994"/>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888" name="直線コネクタ 887"/>
          <p:cNvCxnSpPr>
            <a:stCxn id="887" idx="0"/>
          </p:cNvCxnSpPr>
          <p:nvPr/>
        </p:nvCxnSpPr>
        <p:spPr>
          <a:xfrm rot="5400000">
            <a:off x="3393685" y="4514722"/>
            <a:ext cx="254453" cy="792"/>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89" name="テキスト ボックス 888"/>
          <p:cNvSpPr txBox="1"/>
          <p:nvPr/>
        </p:nvSpPr>
        <p:spPr>
          <a:xfrm>
            <a:off x="3396283" y="4030778"/>
            <a:ext cx="263564" cy="246221"/>
          </a:xfrm>
          <a:prstGeom prst="rect">
            <a:avLst/>
          </a:prstGeom>
          <a:noFill/>
        </p:spPr>
        <p:txBody>
          <a:bodyPr wrap="none" rtlCol="0">
            <a:spAutoFit/>
          </a:bodyPr>
          <a:lstStyle/>
          <a:p>
            <a:r>
              <a:rPr lang="en-US" altLang="ja-JP" sz="1000" dirty="0"/>
              <a:t>D</a:t>
            </a:r>
            <a:endParaRPr kumimoji="1" lang="ja-JP" altLang="en-US" sz="1000" dirty="0"/>
          </a:p>
        </p:txBody>
      </p:sp>
      <p:cxnSp>
        <p:nvCxnSpPr>
          <p:cNvPr id="890" name="直線コネクタ 889"/>
          <p:cNvCxnSpPr/>
          <p:nvPr/>
        </p:nvCxnSpPr>
        <p:spPr>
          <a:xfrm>
            <a:off x="5792757" y="4779294"/>
            <a:ext cx="253879"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91" name="直線コネクタ 890"/>
          <p:cNvCxnSpPr/>
          <p:nvPr/>
        </p:nvCxnSpPr>
        <p:spPr>
          <a:xfrm>
            <a:off x="188629" y="5035072"/>
            <a:ext cx="8846184" cy="1588"/>
          </a:xfrm>
          <a:prstGeom prst="line">
            <a:avLst/>
          </a:prstGeom>
          <a:ln w="15875" cap="flat" cmpd="sng" algn="ctr">
            <a:solidFill>
              <a:srgbClr val="0000FF"/>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92" name="二等辺三角形 891"/>
          <p:cNvSpPr/>
          <p:nvPr/>
        </p:nvSpPr>
        <p:spPr>
          <a:xfrm flipV="1">
            <a:off x="1448346" y="4099419"/>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93" name="二等辺三角形 892"/>
          <p:cNvSpPr/>
          <p:nvPr/>
        </p:nvSpPr>
        <p:spPr>
          <a:xfrm flipV="1">
            <a:off x="1272722" y="4098530"/>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94" name="二等辺三角形 893"/>
          <p:cNvSpPr/>
          <p:nvPr/>
        </p:nvSpPr>
        <p:spPr>
          <a:xfrm flipV="1">
            <a:off x="1097098" y="4097641"/>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95" name="二等辺三角形 894"/>
          <p:cNvSpPr/>
          <p:nvPr/>
        </p:nvSpPr>
        <p:spPr>
          <a:xfrm flipV="1">
            <a:off x="924649" y="4096752"/>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96" name="二等辺三角形 895"/>
          <p:cNvSpPr/>
          <p:nvPr/>
        </p:nvSpPr>
        <p:spPr>
          <a:xfrm flipV="1">
            <a:off x="667615" y="4095863"/>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97" name="二等辺三角形 896"/>
          <p:cNvSpPr/>
          <p:nvPr/>
        </p:nvSpPr>
        <p:spPr>
          <a:xfrm flipV="1">
            <a:off x="324205" y="4094974"/>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98" name="テキスト ボックス 897"/>
          <p:cNvSpPr txBox="1"/>
          <p:nvPr/>
        </p:nvSpPr>
        <p:spPr>
          <a:xfrm>
            <a:off x="274390" y="4031554"/>
            <a:ext cx="264566" cy="246221"/>
          </a:xfrm>
          <a:prstGeom prst="rect">
            <a:avLst/>
          </a:prstGeom>
          <a:noFill/>
        </p:spPr>
        <p:txBody>
          <a:bodyPr wrap="none" rtlCol="0">
            <a:spAutoFit/>
          </a:bodyPr>
          <a:lstStyle/>
          <a:p>
            <a:r>
              <a:rPr lang="en-US" altLang="ja-JP" sz="1000" dirty="0" smtClean="0"/>
              <a:t>H</a:t>
            </a:r>
            <a:endParaRPr kumimoji="1" lang="ja-JP" altLang="en-US" sz="1000" dirty="0"/>
          </a:p>
        </p:txBody>
      </p:sp>
      <p:sp>
        <p:nvSpPr>
          <p:cNvPr id="899" name="テキスト ボックス 898"/>
          <p:cNvSpPr txBox="1"/>
          <p:nvPr/>
        </p:nvSpPr>
        <p:spPr>
          <a:xfrm>
            <a:off x="618916" y="4031566"/>
            <a:ext cx="265567" cy="246221"/>
          </a:xfrm>
          <a:prstGeom prst="rect">
            <a:avLst/>
          </a:prstGeom>
          <a:noFill/>
        </p:spPr>
        <p:txBody>
          <a:bodyPr wrap="none" rtlCol="0">
            <a:spAutoFit/>
          </a:bodyPr>
          <a:lstStyle/>
          <a:p>
            <a:r>
              <a:rPr lang="en-US" altLang="ja-JP" sz="1000" dirty="0" smtClean="0"/>
              <a:t>G</a:t>
            </a:r>
            <a:endParaRPr kumimoji="1" lang="ja-JP" altLang="en-US" sz="1000" dirty="0"/>
          </a:p>
        </p:txBody>
      </p:sp>
      <p:sp>
        <p:nvSpPr>
          <p:cNvPr id="900" name="テキスト ボックス 899"/>
          <p:cNvSpPr txBox="1"/>
          <p:nvPr/>
        </p:nvSpPr>
        <p:spPr>
          <a:xfrm>
            <a:off x="876190" y="4031554"/>
            <a:ext cx="263564" cy="246221"/>
          </a:xfrm>
          <a:prstGeom prst="rect">
            <a:avLst/>
          </a:prstGeom>
          <a:noFill/>
        </p:spPr>
        <p:txBody>
          <a:bodyPr wrap="none" rtlCol="0">
            <a:spAutoFit/>
          </a:bodyPr>
          <a:lstStyle/>
          <a:p>
            <a:r>
              <a:rPr lang="en-US" altLang="ja-JP" sz="1000" dirty="0" smtClean="0"/>
              <a:t>D</a:t>
            </a:r>
            <a:endParaRPr kumimoji="1" lang="ja-JP" altLang="en-US" sz="1000" dirty="0"/>
          </a:p>
        </p:txBody>
      </p:sp>
      <p:sp>
        <p:nvSpPr>
          <p:cNvPr id="901" name="テキスト ボックス 900"/>
          <p:cNvSpPr txBox="1"/>
          <p:nvPr/>
        </p:nvSpPr>
        <p:spPr>
          <a:xfrm>
            <a:off x="1049755" y="4031566"/>
            <a:ext cx="253044" cy="246221"/>
          </a:xfrm>
          <a:prstGeom prst="rect">
            <a:avLst/>
          </a:prstGeom>
          <a:noFill/>
        </p:spPr>
        <p:txBody>
          <a:bodyPr wrap="none" rtlCol="0">
            <a:spAutoFit/>
          </a:bodyPr>
          <a:lstStyle/>
          <a:p>
            <a:r>
              <a:rPr lang="en-US" altLang="ja-JP" sz="1000" dirty="0"/>
              <a:t>C</a:t>
            </a:r>
            <a:endParaRPr kumimoji="1" lang="ja-JP" altLang="en-US" sz="1000" dirty="0"/>
          </a:p>
        </p:txBody>
      </p:sp>
      <p:sp>
        <p:nvSpPr>
          <p:cNvPr id="902" name="テキスト ボックス 901"/>
          <p:cNvSpPr txBox="1"/>
          <p:nvPr/>
        </p:nvSpPr>
        <p:spPr>
          <a:xfrm>
            <a:off x="1222265" y="4031554"/>
            <a:ext cx="254422" cy="246221"/>
          </a:xfrm>
          <a:prstGeom prst="rect">
            <a:avLst/>
          </a:prstGeom>
          <a:noFill/>
        </p:spPr>
        <p:txBody>
          <a:bodyPr wrap="none" rtlCol="0">
            <a:spAutoFit/>
          </a:bodyPr>
          <a:lstStyle/>
          <a:p>
            <a:r>
              <a:rPr lang="en-US" altLang="ja-JP" sz="1000" dirty="0" smtClean="0"/>
              <a:t>B</a:t>
            </a:r>
            <a:endParaRPr kumimoji="1" lang="ja-JP" altLang="en-US" sz="1000" dirty="0"/>
          </a:p>
        </p:txBody>
      </p:sp>
      <p:sp>
        <p:nvSpPr>
          <p:cNvPr id="903" name="テキスト ボックス 902"/>
          <p:cNvSpPr txBox="1"/>
          <p:nvPr/>
        </p:nvSpPr>
        <p:spPr>
          <a:xfrm>
            <a:off x="1395830" y="4031566"/>
            <a:ext cx="261610" cy="246221"/>
          </a:xfrm>
          <a:prstGeom prst="rect">
            <a:avLst/>
          </a:prstGeom>
          <a:noFill/>
        </p:spPr>
        <p:txBody>
          <a:bodyPr wrap="none" rtlCol="0">
            <a:spAutoFit/>
          </a:bodyPr>
          <a:lstStyle/>
          <a:p>
            <a:r>
              <a:rPr lang="en-US" altLang="ja-JP" sz="1000" dirty="0" smtClean="0"/>
              <a:t>A</a:t>
            </a:r>
            <a:endParaRPr kumimoji="1" lang="ja-JP" altLang="en-US" sz="1000" dirty="0"/>
          </a:p>
        </p:txBody>
      </p:sp>
      <p:sp>
        <p:nvSpPr>
          <p:cNvPr id="904" name="二等辺三角形 903"/>
          <p:cNvSpPr/>
          <p:nvPr/>
        </p:nvSpPr>
        <p:spPr>
          <a:xfrm flipV="1">
            <a:off x="8313579" y="4094947"/>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05" name="テキスト ボックス 904"/>
          <p:cNvSpPr txBox="1"/>
          <p:nvPr/>
        </p:nvSpPr>
        <p:spPr>
          <a:xfrm>
            <a:off x="8266941" y="4031593"/>
            <a:ext cx="255674" cy="230832"/>
          </a:xfrm>
          <a:prstGeom prst="rect">
            <a:avLst/>
          </a:prstGeom>
          <a:noFill/>
        </p:spPr>
        <p:txBody>
          <a:bodyPr wrap="none" rtlCol="0">
            <a:spAutoFit/>
          </a:bodyPr>
          <a:lstStyle/>
          <a:p>
            <a:r>
              <a:rPr lang="en-US" altLang="ja-JP" sz="900" dirty="0" smtClean="0"/>
              <a:t>D</a:t>
            </a:r>
            <a:endParaRPr kumimoji="1" lang="ja-JP" altLang="en-US" sz="900" dirty="0"/>
          </a:p>
        </p:txBody>
      </p:sp>
      <p:sp>
        <p:nvSpPr>
          <p:cNvPr id="906" name="二等辺三角形 905"/>
          <p:cNvSpPr/>
          <p:nvPr/>
        </p:nvSpPr>
        <p:spPr>
          <a:xfrm flipV="1">
            <a:off x="8137157" y="4094947"/>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07" name="テキスト ボックス 906"/>
          <p:cNvSpPr txBox="1"/>
          <p:nvPr/>
        </p:nvSpPr>
        <p:spPr>
          <a:xfrm>
            <a:off x="8089760" y="4033883"/>
            <a:ext cx="248786" cy="230832"/>
          </a:xfrm>
          <a:prstGeom prst="rect">
            <a:avLst/>
          </a:prstGeom>
          <a:noFill/>
        </p:spPr>
        <p:txBody>
          <a:bodyPr wrap="none" rtlCol="0">
            <a:spAutoFit/>
          </a:bodyPr>
          <a:lstStyle/>
          <a:p>
            <a:r>
              <a:rPr lang="en-US" altLang="ja-JP" sz="900" dirty="0"/>
              <a:t>C</a:t>
            </a:r>
            <a:endParaRPr kumimoji="1" lang="ja-JP" altLang="en-US" sz="900" dirty="0"/>
          </a:p>
        </p:txBody>
      </p:sp>
      <p:sp>
        <p:nvSpPr>
          <p:cNvPr id="908" name="二等辺三角形 907"/>
          <p:cNvSpPr/>
          <p:nvPr/>
        </p:nvSpPr>
        <p:spPr>
          <a:xfrm flipV="1">
            <a:off x="7965577" y="4094947"/>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09" name="テキスト ボックス 908"/>
          <p:cNvSpPr txBox="1"/>
          <p:nvPr/>
        </p:nvSpPr>
        <p:spPr>
          <a:xfrm>
            <a:off x="7922114" y="4031593"/>
            <a:ext cx="248786" cy="230832"/>
          </a:xfrm>
          <a:prstGeom prst="rect">
            <a:avLst/>
          </a:prstGeom>
          <a:noFill/>
        </p:spPr>
        <p:txBody>
          <a:bodyPr wrap="none" rtlCol="0">
            <a:spAutoFit/>
          </a:bodyPr>
          <a:lstStyle/>
          <a:p>
            <a:r>
              <a:rPr lang="en-US" altLang="ja-JP" sz="900" dirty="0" smtClean="0"/>
              <a:t>B</a:t>
            </a:r>
            <a:endParaRPr kumimoji="1" lang="ja-JP" altLang="en-US" sz="900" dirty="0"/>
          </a:p>
        </p:txBody>
      </p:sp>
      <p:sp>
        <p:nvSpPr>
          <p:cNvPr id="910" name="二等辺三角形 909"/>
          <p:cNvSpPr/>
          <p:nvPr/>
        </p:nvSpPr>
        <p:spPr>
          <a:xfrm flipV="1">
            <a:off x="7789155" y="4094947"/>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11" name="テキスト ボックス 910"/>
          <p:cNvSpPr txBox="1"/>
          <p:nvPr/>
        </p:nvSpPr>
        <p:spPr>
          <a:xfrm>
            <a:off x="7744933" y="4033883"/>
            <a:ext cx="251447" cy="230832"/>
          </a:xfrm>
          <a:prstGeom prst="rect">
            <a:avLst/>
          </a:prstGeom>
          <a:noFill/>
        </p:spPr>
        <p:txBody>
          <a:bodyPr wrap="none" rtlCol="0">
            <a:spAutoFit/>
          </a:bodyPr>
          <a:lstStyle/>
          <a:p>
            <a:r>
              <a:rPr lang="en-US" altLang="ja-JP" sz="900" dirty="0" smtClean="0"/>
              <a:t>A</a:t>
            </a:r>
            <a:endParaRPr kumimoji="1" lang="ja-JP" altLang="en-US" sz="900" dirty="0"/>
          </a:p>
        </p:txBody>
      </p:sp>
      <p:sp>
        <p:nvSpPr>
          <p:cNvPr id="912" name="二等辺三角形 911"/>
          <p:cNvSpPr/>
          <p:nvPr/>
        </p:nvSpPr>
        <p:spPr>
          <a:xfrm flipV="1">
            <a:off x="7422762" y="4096906"/>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13" name="二等辺三角形 912"/>
          <p:cNvSpPr/>
          <p:nvPr/>
        </p:nvSpPr>
        <p:spPr>
          <a:xfrm flipV="1">
            <a:off x="7247138" y="4096017"/>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14" name="二等辺三角形 913"/>
          <p:cNvSpPr/>
          <p:nvPr/>
        </p:nvSpPr>
        <p:spPr>
          <a:xfrm flipV="1">
            <a:off x="7071514" y="4095128"/>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15" name="二等辺三角形 914"/>
          <p:cNvSpPr/>
          <p:nvPr/>
        </p:nvSpPr>
        <p:spPr>
          <a:xfrm flipV="1">
            <a:off x="6895890" y="4094239"/>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16" name="テキスト ボックス 915"/>
          <p:cNvSpPr txBox="1"/>
          <p:nvPr/>
        </p:nvSpPr>
        <p:spPr>
          <a:xfrm>
            <a:off x="6847431" y="4029041"/>
            <a:ext cx="263564" cy="246221"/>
          </a:xfrm>
          <a:prstGeom prst="rect">
            <a:avLst/>
          </a:prstGeom>
          <a:noFill/>
        </p:spPr>
        <p:txBody>
          <a:bodyPr wrap="none" rtlCol="0">
            <a:spAutoFit/>
          </a:bodyPr>
          <a:lstStyle/>
          <a:p>
            <a:r>
              <a:rPr lang="en-US" altLang="ja-JP" sz="1000" dirty="0" smtClean="0"/>
              <a:t>D</a:t>
            </a:r>
            <a:endParaRPr kumimoji="1" lang="ja-JP" altLang="en-US" sz="1000" dirty="0"/>
          </a:p>
        </p:txBody>
      </p:sp>
      <p:sp>
        <p:nvSpPr>
          <p:cNvPr id="917" name="テキスト ボックス 916"/>
          <p:cNvSpPr txBox="1"/>
          <p:nvPr/>
        </p:nvSpPr>
        <p:spPr>
          <a:xfrm>
            <a:off x="7024171" y="4029053"/>
            <a:ext cx="253044" cy="246221"/>
          </a:xfrm>
          <a:prstGeom prst="rect">
            <a:avLst/>
          </a:prstGeom>
          <a:noFill/>
        </p:spPr>
        <p:txBody>
          <a:bodyPr wrap="none" rtlCol="0">
            <a:spAutoFit/>
          </a:bodyPr>
          <a:lstStyle/>
          <a:p>
            <a:r>
              <a:rPr lang="en-US" altLang="ja-JP" sz="1000" dirty="0"/>
              <a:t>C</a:t>
            </a:r>
            <a:endParaRPr kumimoji="1" lang="ja-JP" altLang="en-US" sz="1000" dirty="0"/>
          </a:p>
        </p:txBody>
      </p:sp>
      <p:sp>
        <p:nvSpPr>
          <p:cNvPr id="918" name="テキスト ボックス 917"/>
          <p:cNvSpPr txBox="1"/>
          <p:nvPr/>
        </p:nvSpPr>
        <p:spPr>
          <a:xfrm>
            <a:off x="7196681" y="4029041"/>
            <a:ext cx="254422" cy="246221"/>
          </a:xfrm>
          <a:prstGeom prst="rect">
            <a:avLst/>
          </a:prstGeom>
          <a:noFill/>
        </p:spPr>
        <p:txBody>
          <a:bodyPr wrap="none" rtlCol="0">
            <a:spAutoFit/>
          </a:bodyPr>
          <a:lstStyle/>
          <a:p>
            <a:r>
              <a:rPr lang="en-US" altLang="ja-JP" sz="1000" dirty="0" smtClean="0"/>
              <a:t>B</a:t>
            </a:r>
            <a:endParaRPr kumimoji="1" lang="ja-JP" altLang="en-US" sz="1000" dirty="0"/>
          </a:p>
        </p:txBody>
      </p:sp>
      <p:sp>
        <p:nvSpPr>
          <p:cNvPr id="919" name="テキスト ボックス 918"/>
          <p:cNvSpPr txBox="1"/>
          <p:nvPr/>
        </p:nvSpPr>
        <p:spPr>
          <a:xfrm>
            <a:off x="7370246" y="4029053"/>
            <a:ext cx="261610" cy="246221"/>
          </a:xfrm>
          <a:prstGeom prst="rect">
            <a:avLst/>
          </a:prstGeom>
          <a:noFill/>
        </p:spPr>
        <p:txBody>
          <a:bodyPr wrap="none" rtlCol="0">
            <a:spAutoFit/>
          </a:bodyPr>
          <a:lstStyle/>
          <a:p>
            <a:r>
              <a:rPr lang="en-US" altLang="ja-JP" sz="1000" dirty="0" smtClean="0"/>
              <a:t>A</a:t>
            </a:r>
            <a:endParaRPr kumimoji="1" lang="ja-JP" altLang="en-US" sz="1000" dirty="0"/>
          </a:p>
        </p:txBody>
      </p:sp>
      <p:sp>
        <p:nvSpPr>
          <p:cNvPr id="920" name="二等辺三角形 919"/>
          <p:cNvSpPr/>
          <p:nvPr/>
        </p:nvSpPr>
        <p:spPr>
          <a:xfrm flipV="1">
            <a:off x="8683806" y="1095517"/>
            <a:ext cx="152346" cy="179896"/>
          </a:xfrm>
          <a:prstGeom prst="triangle">
            <a:avLst/>
          </a:prstGeom>
          <a:solidFill>
            <a:schemeClr val="accent3">
              <a:lumMod val="40000"/>
              <a:lumOff val="60000"/>
            </a:schemeClr>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21" name="テキスト ボックス 920"/>
          <p:cNvSpPr txBox="1"/>
          <p:nvPr/>
        </p:nvSpPr>
        <p:spPr>
          <a:xfrm>
            <a:off x="8640343" y="1035337"/>
            <a:ext cx="237697" cy="230832"/>
          </a:xfrm>
          <a:prstGeom prst="rect">
            <a:avLst/>
          </a:prstGeom>
          <a:noFill/>
        </p:spPr>
        <p:txBody>
          <a:bodyPr wrap="none" rtlCol="0">
            <a:spAutoFit/>
          </a:bodyPr>
          <a:lstStyle/>
          <a:p>
            <a:r>
              <a:rPr lang="en-US" altLang="ja-JP" sz="900" dirty="0" smtClean="0"/>
              <a:t>F</a:t>
            </a:r>
            <a:endParaRPr kumimoji="1" lang="ja-JP" altLang="en-US" sz="900" dirty="0"/>
          </a:p>
        </p:txBody>
      </p:sp>
      <p:sp>
        <p:nvSpPr>
          <p:cNvPr id="922" name="二等辺三角形 921"/>
          <p:cNvSpPr/>
          <p:nvPr/>
        </p:nvSpPr>
        <p:spPr>
          <a:xfrm flipV="1">
            <a:off x="8507384" y="1095517"/>
            <a:ext cx="152346" cy="179896"/>
          </a:xfrm>
          <a:prstGeom prst="triangle">
            <a:avLst/>
          </a:prstGeom>
          <a:solidFill>
            <a:schemeClr val="accent3">
              <a:lumMod val="40000"/>
              <a:lumOff val="60000"/>
            </a:schemeClr>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23" name="テキスト ボックス 922"/>
          <p:cNvSpPr txBox="1"/>
          <p:nvPr/>
        </p:nvSpPr>
        <p:spPr>
          <a:xfrm>
            <a:off x="8463162" y="1034452"/>
            <a:ext cx="241022" cy="230832"/>
          </a:xfrm>
          <a:prstGeom prst="rect">
            <a:avLst/>
          </a:prstGeom>
          <a:noFill/>
        </p:spPr>
        <p:txBody>
          <a:bodyPr wrap="none" rtlCol="0">
            <a:spAutoFit/>
          </a:bodyPr>
          <a:lstStyle/>
          <a:p>
            <a:r>
              <a:rPr lang="en-US" altLang="ja-JP" sz="900" dirty="0" smtClean="0"/>
              <a:t>E</a:t>
            </a:r>
            <a:endParaRPr kumimoji="1" lang="ja-JP" altLang="en-US" sz="900" dirty="0"/>
          </a:p>
        </p:txBody>
      </p:sp>
      <p:sp>
        <p:nvSpPr>
          <p:cNvPr id="924" name="二等辺三角形 923"/>
          <p:cNvSpPr/>
          <p:nvPr/>
        </p:nvSpPr>
        <p:spPr>
          <a:xfrm flipV="1">
            <a:off x="8316754" y="1095516"/>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25" name="テキスト ボックス 924"/>
          <p:cNvSpPr txBox="1"/>
          <p:nvPr/>
        </p:nvSpPr>
        <p:spPr>
          <a:xfrm>
            <a:off x="8270116" y="1032162"/>
            <a:ext cx="255674" cy="230832"/>
          </a:xfrm>
          <a:prstGeom prst="rect">
            <a:avLst/>
          </a:prstGeom>
          <a:noFill/>
        </p:spPr>
        <p:txBody>
          <a:bodyPr wrap="none" rtlCol="0">
            <a:spAutoFit/>
          </a:bodyPr>
          <a:lstStyle/>
          <a:p>
            <a:r>
              <a:rPr lang="en-US" altLang="ja-JP" sz="900" dirty="0" smtClean="0"/>
              <a:t>D</a:t>
            </a:r>
            <a:endParaRPr kumimoji="1" lang="ja-JP" altLang="en-US" sz="900" dirty="0"/>
          </a:p>
        </p:txBody>
      </p:sp>
      <p:sp>
        <p:nvSpPr>
          <p:cNvPr id="926" name="二等辺三角形 925"/>
          <p:cNvSpPr/>
          <p:nvPr/>
        </p:nvSpPr>
        <p:spPr>
          <a:xfrm flipV="1">
            <a:off x="8140332" y="1095516"/>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27" name="テキスト ボックス 926"/>
          <p:cNvSpPr txBox="1"/>
          <p:nvPr/>
        </p:nvSpPr>
        <p:spPr>
          <a:xfrm>
            <a:off x="8092935" y="1034452"/>
            <a:ext cx="248786" cy="230832"/>
          </a:xfrm>
          <a:prstGeom prst="rect">
            <a:avLst/>
          </a:prstGeom>
          <a:noFill/>
        </p:spPr>
        <p:txBody>
          <a:bodyPr wrap="none" rtlCol="0">
            <a:spAutoFit/>
          </a:bodyPr>
          <a:lstStyle/>
          <a:p>
            <a:r>
              <a:rPr lang="en-US" altLang="ja-JP" sz="900" dirty="0"/>
              <a:t>C</a:t>
            </a:r>
            <a:endParaRPr kumimoji="1" lang="ja-JP" altLang="en-US" sz="900" dirty="0"/>
          </a:p>
        </p:txBody>
      </p:sp>
      <p:sp>
        <p:nvSpPr>
          <p:cNvPr id="928" name="二等辺三角形 927"/>
          <p:cNvSpPr/>
          <p:nvPr/>
        </p:nvSpPr>
        <p:spPr>
          <a:xfrm flipV="1">
            <a:off x="7968752" y="1095516"/>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29" name="テキスト ボックス 928"/>
          <p:cNvSpPr txBox="1"/>
          <p:nvPr/>
        </p:nvSpPr>
        <p:spPr>
          <a:xfrm>
            <a:off x="7925289" y="1032162"/>
            <a:ext cx="248786" cy="230832"/>
          </a:xfrm>
          <a:prstGeom prst="rect">
            <a:avLst/>
          </a:prstGeom>
          <a:noFill/>
        </p:spPr>
        <p:txBody>
          <a:bodyPr wrap="none" rtlCol="0">
            <a:spAutoFit/>
          </a:bodyPr>
          <a:lstStyle/>
          <a:p>
            <a:r>
              <a:rPr lang="en-US" altLang="ja-JP" sz="900" dirty="0" smtClean="0"/>
              <a:t>B</a:t>
            </a:r>
            <a:endParaRPr kumimoji="1" lang="ja-JP" altLang="en-US" sz="900" dirty="0"/>
          </a:p>
        </p:txBody>
      </p:sp>
      <p:sp>
        <p:nvSpPr>
          <p:cNvPr id="930" name="二等辺三角形 929"/>
          <p:cNvSpPr/>
          <p:nvPr/>
        </p:nvSpPr>
        <p:spPr>
          <a:xfrm flipV="1">
            <a:off x="7792330" y="1095516"/>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31" name="テキスト ボックス 930"/>
          <p:cNvSpPr txBox="1"/>
          <p:nvPr/>
        </p:nvSpPr>
        <p:spPr>
          <a:xfrm>
            <a:off x="7748108" y="1034452"/>
            <a:ext cx="251447" cy="230832"/>
          </a:xfrm>
          <a:prstGeom prst="rect">
            <a:avLst/>
          </a:prstGeom>
          <a:noFill/>
        </p:spPr>
        <p:txBody>
          <a:bodyPr wrap="none" rtlCol="0">
            <a:spAutoFit/>
          </a:bodyPr>
          <a:lstStyle/>
          <a:p>
            <a:r>
              <a:rPr lang="en-US" altLang="ja-JP" sz="900" dirty="0" smtClean="0"/>
              <a:t>A</a:t>
            </a:r>
            <a:endParaRPr kumimoji="1" lang="ja-JP" altLang="en-US" sz="900" dirty="0"/>
          </a:p>
        </p:txBody>
      </p:sp>
      <p:sp>
        <p:nvSpPr>
          <p:cNvPr id="932" name="二等辺三角形 931"/>
          <p:cNvSpPr/>
          <p:nvPr/>
        </p:nvSpPr>
        <p:spPr>
          <a:xfrm flipV="1">
            <a:off x="7425937" y="1097475"/>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33" name="二等辺三角形 932"/>
          <p:cNvSpPr/>
          <p:nvPr/>
        </p:nvSpPr>
        <p:spPr>
          <a:xfrm flipV="1">
            <a:off x="7250313" y="1096586"/>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34" name="二等辺三角形 933"/>
          <p:cNvSpPr/>
          <p:nvPr/>
        </p:nvSpPr>
        <p:spPr>
          <a:xfrm flipV="1">
            <a:off x="7074689" y="1095697"/>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35" name="二等辺三角形 934"/>
          <p:cNvSpPr/>
          <p:nvPr/>
        </p:nvSpPr>
        <p:spPr>
          <a:xfrm flipV="1">
            <a:off x="6899065" y="1094808"/>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36" name="テキスト ボックス 935"/>
          <p:cNvSpPr txBox="1"/>
          <p:nvPr/>
        </p:nvSpPr>
        <p:spPr>
          <a:xfrm>
            <a:off x="6850606" y="1029610"/>
            <a:ext cx="263564" cy="246221"/>
          </a:xfrm>
          <a:prstGeom prst="rect">
            <a:avLst/>
          </a:prstGeom>
          <a:noFill/>
        </p:spPr>
        <p:txBody>
          <a:bodyPr wrap="none" rtlCol="0">
            <a:spAutoFit/>
          </a:bodyPr>
          <a:lstStyle/>
          <a:p>
            <a:r>
              <a:rPr lang="en-US" altLang="ja-JP" sz="1000" dirty="0" smtClean="0"/>
              <a:t>D</a:t>
            </a:r>
            <a:endParaRPr kumimoji="1" lang="ja-JP" altLang="en-US" sz="1000" dirty="0"/>
          </a:p>
        </p:txBody>
      </p:sp>
      <p:sp>
        <p:nvSpPr>
          <p:cNvPr id="937" name="テキスト ボックス 936"/>
          <p:cNvSpPr txBox="1"/>
          <p:nvPr/>
        </p:nvSpPr>
        <p:spPr>
          <a:xfrm>
            <a:off x="7027346" y="1029622"/>
            <a:ext cx="253044" cy="246221"/>
          </a:xfrm>
          <a:prstGeom prst="rect">
            <a:avLst/>
          </a:prstGeom>
          <a:noFill/>
        </p:spPr>
        <p:txBody>
          <a:bodyPr wrap="none" rtlCol="0">
            <a:spAutoFit/>
          </a:bodyPr>
          <a:lstStyle/>
          <a:p>
            <a:r>
              <a:rPr lang="en-US" altLang="ja-JP" sz="1000" dirty="0"/>
              <a:t>C</a:t>
            </a:r>
            <a:endParaRPr kumimoji="1" lang="ja-JP" altLang="en-US" sz="1000" dirty="0"/>
          </a:p>
        </p:txBody>
      </p:sp>
      <p:sp>
        <p:nvSpPr>
          <p:cNvPr id="938" name="テキスト ボックス 937"/>
          <p:cNvSpPr txBox="1"/>
          <p:nvPr/>
        </p:nvSpPr>
        <p:spPr>
          <a:xfrm>
            <a:off x="7199856" y="1029610"/>
            <a:ext cx="254422" cy="246221"/>
          </a:xfrm>
          <a:prstGeom prst="rect">
            <a:avLst/>
          </a:prstGeom>
          <a:noFill/>
        </p:spPr>
        <p:txBody>
          <a:bodyPr wrap="none" rtlCol="0">
            <a:spAutoFit/>
          </a:bodyPr>
          <a:lstStyle/>
          <a:p>
            <a:r>
              <a:rPr lang="en-US" altLang="ja-JP" sz="1000" dirty="0" smtClean="0"/>
              <a:t>B</a:t>
            </a:r>
            <a:endParaRPr kumimoji="1" lang="ja-JP" altLang="en-US" sz="1000" dirty="0"/>
          </a:p>
        </p:txBody>
      </p:sp>
      <p:sp>
        <p:nvSpPr>
          <p:cNvPr id="939" name="テキスト ボックス 938"/>
          <p:cNvSpPr txBox="1"/>
          <p:nvPr/>
        </p:nvSpPr>
        <p:spPr>
          <a:xfrm>
            <a:off x="7373421" y="1029622"/>
            <a:ext cx="261610" cy="246221"/>
          </a:xfrm>
          <a:prstGeom prst="rect">
            <a:avLst/>
          </a:prstGeom>
          <a:noFill/>
        </p:spPr>
        <p:txBody>
          <a:bodyPr wrap="none" rtlCol="0">
            <a:spAutoFit/>
          </a:bodyPr>
          <a:lstStyle/>
          <a:p>
            <a:r>
              <a:rPr lang="en-US" altLang="ja-JP" sz="1000" dirty="0" smtClean="0"/>
              <a:t>A</a:t>
            </a:r>
            <a:endParaRPr kumimoji="1" lang="ja-JP" altLang="en-US" sz="1000" dirty="0"/>
          </a:p>
        </p:txBody>
      </p:sp>
      <p:sp>
        <p:nvSpPr>
          <p:cNvPr id="940" name="二等辺三角形 939"/>
          <p:cNvSpPr/>
          <p:nvPr/>
        </p:nvSpPr>
        <p:spPr>
          <a:xfrm flipV="1">
            <a:off x="307627" y="6184988"/>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41" name="テキスト ボックス 940"/>
          <p:cNvSpPr txBox="1"/>
          <p:nvPr/>
        </p:nvSpPr>
        <p:spPr>
          <a:xfrm>
            <a:off x="3022176" y="3000478"/>
            <a:ext cx="3723658" cy="400110"/>
          </a:xfrm>
          <a:prstGeom prst="rect">
            <a:avLst/>
          </a:prstGeom>
          <a:noFill/>
        </p:spPr>
        <p:txBody>
          <a:bodyPr wrap="none" rtlCol="0">
            <a:spAutoFit/>
          </a:bodyPr>
          <a:lstStyle/>
          <a:p>
            <a:r>
              <a:rPr kumimoji="1" lang="en-US" altLang="ja-JP" sz="2000" b="1" i="1" dirty="0" err="1" smtClean="0">
                <a:solidFill>
                  <a:srgbClr val="0000FF"/>
                </a:solidFill>
              </a:rPr>
              <a:t>SuperKEKB</a:t>
            </a:r>
            <a:r>
              <a:rPr kumimoji="1" lang="en-US" altLang="ja-JP" sz="2000" b="1" i="1" dirty="0" smtClean="0">
                <a:solidFill>
                  <a:srgbClr val="0000FF"/>
                </a:solidFill>
              </a:rPr>
              <a:t> (</a:t>
            </a:r>
            <a:r>
              <a:rPr lang="en-US" altLang="ja-JP" sz="2000" b="1" i="1" dirty="0" smtClean="0">
                <a:solidFill>
                  <a:srgbClr val="0000FF"/>
                </a:solidFill>
              </a:rPr>
              <a:t>commissioning: T=0</a:t>
            </a:r>
            <a:r>
              <a:rPr kumimoji="1" lang="en-US" altLang="ja-JP" sz="2000" b="1" i="1" dirty="0" smtClean="0">
                <a:solidFill>
                  <a:srgbClr val="0000FF"/>
                </a:solidFill>
              </a:rPr>
              <a:t>)</a:t>
            </a:r>
            <a:endParaRPr kumimoji="1" lang="ja-JP" altLang="en-US" sz="2000" b="1" i="1" dirty="0">
              <a:solidFill>
                <a:srgbClr val="0000FF"/>
              </a:solidFill>
            </a:endParaRPr>
          </a:p>
        </p:txBody>
      </p:sp>
      <p:sp>
        <p:nvSpPr>
          <p:cNvPr id="942" name="テキスト ボックス 941"/>
          <p:cNvSpPr txBox="1"/>
          <p:nvPr/>
        </p:nvSpPr>
        <p:spPr>
          <a:xfrm>
            <a:off x="4480788" y="29253"/>
            <a:ext cx="807821" cy="400110"/>
          </a:xfrm>
          <a:prstGeom prst="rect">
            <a:avLst/>
          </a:prstGeom>
          <a:noFill/>
        </p:spPr>
        <p:txBody>
          <a:bodyPr wrap="none" rtlCol="0">
            <a:spAutoFit/>
          </a:bodyPr>
          <a:lstStyle/>
          <a:p>
            <a:r>
              <a:rPr kumimoji="1" lang="en-US" altLang="ja-JP" sz="2000" b="1" i="1" dirty="0" smtClean="0">
                <a:solidFill>
                  <a:srgbClr val="0000FF"/>
                </a:solidFill>
              </a:rPr>
              <a:t>KEKB</a:t>
            </a:r>
            <a:endParaRPr kumimoji="1" lang="ja-JP" altLang="en-US" sz="2000" b="1" i="1" dirty="0">
              <a:solidFill>
                <a:srgbClr val="0000FF"/>
              </a:solidFill>
            </a:endParaRPr>
          </a:p>
        </p:txBody>
      </p:sp>
      <p:sp>
        <p:nvSpPr>
          <p:cNvPr id="943" name="下矢印 942"/>
          <p:cNvSpPr/>
          <p:nvPr/>
        </p:nvSpPr>
        <p:spPr>
          <a:xfrm>
            <a:off x="2751913" y="2872412"/>
            <a:ext cx="309682" cy="513680"/>
          </a:xfrm>
          <a:prstGeom prst="downArrow">
            <a:avLst/>
          </a:prstGeom>
          <a:solidFill>
            <a:srgbClr val="FFFF00"/>
          </a:solidFill>
          <a:ln w="127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44" name="下矢印 943"/>
          <p:cNvSpPr/>
          <p:nvPr/>
        </p:nvSpPr>
        <p:spPr>
          <a:xfrm>
            <a:off x="6580541" y="2866163"/>
            <a:ext cx="309682" cy="513680"/>
          </a:xfrm>
          <a:prstGeom prst="downArrow">
            <a:avLst/>
          </a:prstGeom>
          <a:solidFill>
            <a:srgbClr val="FFFF00"/>
          </a:solidFill>
          <a:ln w="127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45" name="テキスト ボックス 944"/>
          <p:cNvSpPr txBox="1"/>
          <p:nvPr/>
        </p:nvSpPr>
        <p:spPr>
          <a:xfrm>
            <a:off x="8443387" y="519603"/>
            <a:ext cx="484872" cy="369332"/>
          </a:xfrm>
          <a:prstGeom prst="rect">
            <a:avLst/>
          </a:prstGeom>
          <a:noFill/>
        </p:spPr>
        <p:txBody>
          <a:bodyPr wrap="none" rtlCol="0">
            <a:spAutoFit/>
          </a:bodyPr>
          <a:lstStyle/>
          <a:p>
            <a:r>
              <a:rPr lang="en-US" altLang="ja-JP" sz="900" dirty="0" smtClean="0"/>
              <a:t>Lower</a:t>
            </a:r>
          </a:p>
          <a:p>
            <a:r>
              <a:rPr lang="en-US" altLang="ja-JP" sz="900" dirty="0" smtClean="0"/>
              <a:t>power</a:t>
            </a:r>
            <a:endParaRPr kumimoji="1" lang="ja-JP" altLang="en-US" sz="900" dirty="0"/>
          </a:p>
        </p:txBody>
      </p:sp>
      <p:cxnSp>
        <p:nvCxnSpPr>
          <p:cNvPr id="946" name="直線コネクタ 945"/>
          <p:cNvCxnSpPr/>
          <p:nvPr/>
        </p:nvCxnSpPr>
        <p:spPr>
          <a:xfrm rot="5400000">
            <a:off x="530317" y="4750497"/>
            <a:ext cx="25127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47" name="直線コネクタ 946"/>
          <p:cNvCxnSpPr/>
          <p:nvPr/>
        </p:nvCxnSpPr>
        <p:spPr>
          <a:xfrm rot="5400000">
            <a:off x="705192" y="4751461"/>
            <a:ext cx="25127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48" name="直線コネクタ 947"/>
          <p:cNvCxnSpPr/>
          <p:nvPr/>
        </p:nvCxnSpPr>
        <p:spPr>
          <a:xfrm>
            <a:off x="656604" y="4629790"/>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49" name="直線コネクタ 948"/>
          <p:cNvCxnSpPr/>
          <p:nvPr/>
        </p:nvCxnSpPr>
        <p:spPr>
          <a:xfrm rot="16200000" flipH="1">
            <a:off x="621957" y="4501770"/>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50" name="直線コネクタ 949"/>
          <p:cNvCxnSpPr/>
          <p:nvPr/>
        </p:nvCxnSpPr>
        <p:spPr>
          <a:xfrm rot="5400000">
            <a:off x="182373" y="4750497"/>
            <a:ext cx="25127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51" name="直線コネクタ 950"/>
          <p:cNvCxnSpPr/>
          <p:nvPr/>
        </p:nvCxnSpPr>
        <p:spPr>
          <a:xfrm rot="5400000">
            <a:off x="357248" y="4751461"/>
            <a:ext cx="25127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52" name="直線コネクタ 951"/>
          <p:cNvCxnSpPr/>
          <p:nvPr/>
        </p:nvCxnSpPr>
        <p:spPr>
          <a:xfrm>
            <a:off x="309352" y="4629789"/>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53" name="直線コネクタ 952"/>
          <p:cNvCxnSpPr/>
          <p:nvPr/>
        </p:nvCxnSpPr>
        <p:spPr>
          <a:xfrm rot="16200000" flipH="1">
            <a:off x="274705" y="4501769"/>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54" name="直線コネクタ 953"/>
          <p:cNvCxnSpPr/>
          <p:nvPr/>
        </p:nvCxnSpPr>
        <p:spPr>
          <a:xfrm rot="5400000">
            <a:off x="2751901" y="4959116"/>
            <a:ext cx="665382"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55" name="直線コネクタ 954"/>
          <p:cNvCxnSpPr/>
          <p:nvPr/>
        </p:nvCxnSpPr>
        <p:spPr>
          <a:xfrm rot="5400000">
            <a:off x="2928055" y="4962776"/>
            <a:ext cx="661242"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56" name="直線コネクタ 955"/>
          <p:cNvCxnSpPr/>
          <p:nvPr/>
        </p:nvCxnSpPr>
        <p:spPr>
          <a:xfrm>
            <a:off x="3085138" y="4630562"/>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957" name="二等辺三角形 956"/>
          <p:cNvSpPr/>
          <p:nvPr/>
        </p:nvSpPr>
        <p:spPr>
          <a:xfrm flipV="1">
            <a:off x="3098369" y="4090593"/>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958" name="直線コネクタ 957"/>
          <p:cNvCxnSpPr>
            <a:stCxn id="957" idx="0"/>
          </p:cNvCxnSpPr>
          <p:nvPr/>
        </p:nvCxnSpPr>
        <p:spPr>
          <a:xfrm rot="16200000" flipH="1">
            <a:off x="3050491" y="4502542"/>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959" name="テキスト ボックス 958"/>
          <p:cNvSpPr txBox="1"/>
          <p:nvPr/>
        </p:nvSpPr>
        <p:spPr>
          <a:xfrm>
            <a:off x="3049518" y="4021377"/>
            <a:ext cx="247283" cy="246221"/>
          </a:xfrm>
          <a:prstGeom prst="rect">
            <a:avLst/>
          </a:prstGeom>
          <a:noFill/>
        </p:spPr>
        <p:txBody>
          <a:bodyPr wrap="none" rtlCol="0">
            <a:spAutoFit/>
          </a:bodyPr>
          <a:lstStyle/>
          <a:p>
            <a:r>
              <a:rPr lang="en-US" altLang="ja-JP" sz="1000" dirty="0"/>
              <a:t>E</a:t>
            </a:r>
            <a:endParaRPr kumimoji="1" lang="ja-JP" altLang="en-US" sz="1000" dirty="0"/>
          </a:p>
        </p:txBody>
      </p:sp>
      <p:grpSp>
        <p:nvGrpSpPr>
          <p:cNvPr id="960" name="図形グループ 959"/>
          <p:cNvGrpSpPr/>
          <p:nvPr/>
        </p:nvGrpSpPr>
        <p:grpSpPr>
          <a:xfrm>
            <a:off x="3062217" y="3808243"/>
            <a:ext cx="243163" cy="230832"/>
            <a:chOff x="418372" y="964954"/>
            <a:chExt cx="243163" cy="230832"/>
          </a:xfrm>
        </p:grpSpPr>
        <p:sp>
          <p:nvSpPr>
            <p:cNvPr id="961" name="正方形/長方形 960"/>
            <p:cNvSpPr/>
            <p:nvPr/>
          </p:nvSpPr>
          <p:spPr>
            <a:xfrm>
              <a:off x="463001" y="1017444"/>
              <a:ext cx="144650"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62" name="テキスト ボックス 961"/>
            <p:cNvSpPr txBox="1"/>
            <p:nvPr/>
          </p:nvSpPr>
          <p:spPr>
            <a:xfrm>
              <a:off x="418372" y="964954"/>
              <a:ext cx="243163" cy="230832"/>
            </a:xfrm>
            <a:prstGeom prst="rect">
              <a:avLst/>
            </a:prstGeom>
            <a:noFill/>
          </p:spPr>
          <p:txBody>
            <a:bodyPr wrap="none" rtlCol="0">
              <a:spAutoFit/>
            </a:bodyPr>
            <a:lstStyle/>
            <a:p>
              <a:r>
                <a:rPr lang="en-US" altLang="ja-JP" sz="900" dirty="0" smtClean="0"/>
                <a:t>1</a:t>
              </a:r>
              <a:endParaRPr kumimoji="1" lang="ja-JP" altLang="en-US" sz="900" dirty="0"/>
            </a:p>
          </p:txBody>
        </p:sp>
      </p:grpSp>
      <p:sp>
        <p:nvSpPr>
          <p:cNvPr id="963" name="二等辺三角形 962"/>
          <p:cNvSpPr/>
          <p:nvPr/>
        </p:nvSpPr>
        <p:spPr>
          <a:xfrm flipV="1">
            <a:off x="6408367" y="4092018"/>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964" name="直線コネクタ 963"/>
          <p:cNvCxnSpPr/>
          <p:nvPr/>
        </p:nvCxnSpPr>
        <p:spPr>
          <a:xfrm rot="5400000">
            <a:off x="6061969" y="4957853"/>
            <a:ext cx="666810"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65" name="直線コネクタ 964"/>
          <p:cNvCxnSpPr/>
          <p:nvPr/>
        </p:nvCxnSpPr>
        <p:spPr>
          <a:xfrm rot="5400000">
            <a:off x="6237326" y="4958335"/>
            <a:ext cx="66584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66" name="直線コネクタ 965"/>
          <p:cNvCxnSpPr>
            <a:stCxn id="963" idx="0"/>
          </p:cNvCxnSpPr>
          <p:nvPr/>
        </p:nvCxnSpPr>
        <p:spPr>
          <a:xfrm rot="16200000" flipH="1">
            <a:off x="6359806" y="4504650"/>
            <a:ext cx="250262"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67" name="直線コネクタ 966"/>
          <p:cNvCxnSpPr/>
          <p:nvPr/>
        </p:nvCxnSpPr>
        <p:spPr>
          <a:xfrm>
            <a:off x="6395374" y="4628588"/>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968" name="テキスト ボックス 967"/>
          <p:cNvSpPr txBox="1"/>
          <p:nvPr/>
        </p:nvSpPr>
        <p:spPr>
          <a:xfrm>
            <a:off x="6359516" y="4022802"/>
            <a:ext cx="247283" cy="246221"/>
          </a:xfrm>
          <a:prstGeom prst="rect">
            <a:avLst/>
          </a:prstGeom>
          <a:noFill/>
        </p:spPr>
        <p:txBody>
          <a:bodyPr wrap="none" rtlCol="0">
            <a:spAutoFit/>
          </a:bodyPr>
          <a:lstStyle/>
          <a:p>
            <a:r>
              <a:rPr lang="en-US" altLang="ja-JP" sz="1000" dirty="0" smtClean="0"/>
              <a:t>E</a:t>
            </a:r>
            <a:endParaRPr kumimoji="1" lang="ja-JP" altLang="en-US" sz="1000" dirty="0"/>
          </a:p>
        </p:txBody>
      </p:sp>
      <p:grpSp>
        <p:nvGrpSpPr>
          <p:cNvPr id="969" name="図形グループ 968"/>
          <p:cNvGrpSpPr/>
          <p:nvPr/>
        </p:nvGrpSpPr>
        <p:grpSpPr>
          <a:xfrm>
            <a:off x="6363753" y="3799701"/>
            <a:ext cx="243163" cy="230832"/>
            <a:chOff x="418372" y="964954"/>
            <a:chExt cx="243163" cy="230832"/>
          </a:xfrm>
        </p:grpSpPr>
        <p:sp>
          <p:nvSpPr>
            <p:cNvPr id="970" name="正方形/長方形 969"/>
            <p:cNvSpPr/>
            <p:nvPr/>
          </p:nvSpPr>
          <p:spPr>
            <a:xfrm>
              <a:off x="463001" y="1017444"/>
              <a:ext cx="144650"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71" name="テキスト ボックス 970"/>
            <p:cNvSpPr txBox="1"/>
            <p:nvPr/>
          </p:nvSpPr>
          <p:spPr>
            <a:xfrm>
              <a:off x="418372" y="964954"/>
              <a:ext cx="243163" cy="230832"/>
            </a:xfrm>
            <a:prstGeom prst="rect">
              <a:avLst/>
            </a:prstGeom>
            <a:noFill/>
          </p:spPr>
          <p:txBody>
            <a:bodyPr wrap="none" rtlCol="0">
              <a:spAutoFit/>
            </a:bodyPr>
            <a:lstStyle/>
            <a:p>
              <a:r>
                <a:rPr lang="en-US" altLang="ja-JP" sz="900" dirty="0" smtClean="0"/>
                <a:t>1</a:t>
              </a:r>
              <a:endParaRPr kumimoji="1" lang="ja-JP" altLang="en-US" sz="900" dirty="0"/>
            </a:p>
          </p:txBody>
        </p:sp>
      </p:grpSp>
      <p:sp>
        <p:nvSpPr>
          <p:cNvPr id="976" name="テキスト ボックス 975"/>
          <p:cNvSpPr txBox="1"/>
          <p:nvPr/>
        </p:nvSpPr>
        <p:spPr>
          <a:xfrm>
            <a:off x="245225" y="3000477"/>
            <a:ext cx="2274230" cy="307777"/>
          </a:xfrm>
          <a:prstGeom prst="rect">
            <a:avLst/>
          </a:prstGeom>
          <a:solidFill>
            <a:srgbClr val="EAFC20"/>
          </a:solidFill>
          <a:ln w="15875" cap="flat" cmpd="sng" algn="ctr">
            <a:solidFill>
              <a:srgbClr val="FF0000"/>
            </a:solidFill>
            <a:prstDash val="solid"/>
            <a:round/>
            <a:headEnd type="none" w="med" len="med"/>
            <a:tailEnd type="none" w="med" len="med"/>
          </a:ln>
        </p:spPr>
        <p:txBody>
          <a:bodyPr wrap="none" rtlCol="0">
            <a:spAutoFit/>
          </a:bodyPr>
          <a:lstStyle/>
          <a:p>
            <a:r>
              <a:rPr kumimoji="1" lang="en-US" altLang="ja-JP" sz="1400" dirty="0" smtClean="0">
                <a:solidFill>
                  <a:srgbClr val="FF0000"/>
                </a:solidFill>
              </a:rPr>
              <a:t>Add 3 power supplies (done) </a:t>
            </a:r>
            <a:endParaRPr kumimoji="1" lang="ja-JP" altLang="en-US" sz="1400" dirty="0">
              <a:solidFill>
                <a:srgbClr val="FF0000"/>
              </a:solidFill>
            </a:endParaRPr>
          </a:p>
        </p:txBody>
      </p:sp>
      <p:cxnSp>
        <p:nvCxnSpPr>
          <p:cNvPr id="979" name="直線矢印コネクタ 978"/>
          <p:cNvCxnSpPr/>
          <p:nvPr/>
        </p:nvCxnSpPr>
        <p:spPr>
          <a:xfrm rot="5400000">
            <a:off x="384134" y="3528056"/>
            <a:ext cx="543938" cy="104337"/>
          </a:xfrm>
          <a:prstGeom prst="straightConnector1">
            <a:avLst/>
          </a:prstGeom>
          <a:ln w="15875"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981" name="直線矢印コネクタ 980"/>
          <p:cNvCxnSpPr>
            <a:endCxn id="859" idx="0"/>
          </p:cNvCxnSpPr>
          <p:nvPr/>
        </p:nvCxnSpPr>
        <p:spPr>
          <a:xfrm rot="16200000" flipH="1">
            <a:off x="704332" y="3478240"/>
            <a:ext cx="560001" cy="205997"/>
          </a:xfrm>
          <a:prstGeom prst="straightConnector1">
            <a:avLst/>
          </a:prstGeom>
          <a:ln w="15875"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983" name="直線矢印コネクタ 982"/>
          <p:cNvCxnSpPr>
            <a:endCxn id="819" idx="0"/>
          </p:cNvCxnSpPr>
          <p:nvPr/>
        </p:nvCxnSpPr>
        <p:spPr>
          <a:xfrm rot="16200000" flipH="1">
            <a:off x="1904105" y="3476514"/>
            <a:ext cx="552986" cy="216465"/>
          </a:xfrm>
          <a:prstGeom prst="straightConnector1">
            <a:avLst/>
          </a:prstGeom>
          <a:ln w="15875"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987" name="テキスト ボックス 986"/>
          <p:cNvSpPr txBox="1"/>
          <p:nvPr/>
        </p:nvSpPr>
        <p:spPr>
          <a:xfrm>
            <a:off x="743668" y="5721193"/>
            <a:ext cx="2786715" cy="307777"/>
          </a:xfrm>
          <a:prstGeom prst="rect">
            <a:avLst/>
          </a:prstGeom>
          <a:solidFill>
            <a:srgbClr val="F2F416"/>
          </a:solidFill>
          <a:ln w="15875" cap="flat" cmpd="sng" algn="ctr">
            <a:solidFill>
              <a:srgbClr val="FF0000"/>
            </a:solidFill>
            <a:prstDash val="solid"/>
            <a:round/>
            <a:headEnd type="none" w="med" len="med"/>
            <a:tailEnd type="none" w="med" len="med"/>
          </a:ln>
        </p:spPr>
        <p:txBody>
          <a:bodyPr wrap="none" rtlCol="0">
            <a:spAutoFit/>
          </a:bodyPr>
          <a:lstStyle/>
          <a:p>
            <a:r>
              <a:rPr lang="en-US" altLang="ja-JP" sz="1400" dirty="0" smtClean="0">
                <a:solidFill>
                  <a:srgbClr val="FF0000"/>
                </a:solidFill>
              </a:rPr>
              <a:t>Relocate</a:t>
            </a:r>
            <a:r>
              <a:rPr kumimoji="1" lang="en-US" altLang="ja-JP" sz="1400" dirty="0" smtClean="0">
                <a:solidFill>
                  <a:srgbClr val="FF0000"/>
                </a:solidFill>
              </a:rPr>
              <a:t> 6 cavities HER-&gt;LER (done) </a:t>
            </a:r>
            <a:endParaRPr kumimoji="1" lang="ja-JP" altLang="en-US" sz="1400" dirty="0">
              <a:solidFill>
                <a:srgbClr val="FF0000"/>
              </a:solidFill>
            </a:endParaRPr>
          </a:p>
        </p:txBody>
      </p:sp>
      <p:sp>
        <p:nvSpPr>
          <p:cNvPr id="990" name="テキスト ボックス 989"/>
          <p:cNvSpPr txBox="1"/>
          <p:nvPr/>
        </p:nvSpPr>
        <p:spPr>
          <a:xfrm>
            <a:off x="24950" y="5370801"/>
            <a:ext cx="1710812" cy="307777"/>
          </a:xfrm>
          <a:prstGeom prst="rect">
            <a:avLst/>
          </a:prstGeom>
          <a:solidFill>
            <a:srgbClr val="F2F416"/>
          </a:solidFill>
          <a:ln w="15875" cap="flat" cmpd="sng" algn="ctr">
            <a:solidFill>
              <a:srgbClr val="FF0000"/>
            </a:solidFill>
            <a:prstDash val="solid"/>
            <a:round/>
            <a:headEnd type="none" w="med" len="med"/>
            <a:tailEnd type="none" w="med" len="med"/>
          </a:ln>
        </p:spPr>
        <p:txBody>
          <a:bodyPr wrap="none" rtlCol="0">
            <a:spAutoFit/>
          </a:bodyPr>
          <a:lstStyle/>
          <a:p>
            <a:r>
              <a:rPr lang="en-US" altLang="ja-JP" sz="1400" dirty="0" smtClean="0">
                <a:solidFill>
                  <a:srgbClr val="FF0000"/>
                </a:solidFill>
              </a:rPr>
              <a:t>A</a:t>
            </a:r>
            <a:r>
              <a:rPr kumimoji="1" lang="en-US" altLang="ja-JP" sz="1400" dirty="0" smtClean="0">
                <a:solidFill>
                  <a:srgbClr val="FF0000"/>
                </a:solidFill>
              </a:rPr>
              <a:t>dd 2 cavities (done) </a:t>
            </a:r>
            <a:endParaRPr kumimoji="1" lang="ja-JP" altLang="en-US" sz="1400" dirty="0">
              <a:solidFill>
                <a:srgbClr val="FF0000"/>
              </a:solidFill>
            </a:endParaRPr>
          </a:p>
        </p:txBody>
      </p:sp>
      <p:cxnSp>
        <p:nvCxnSpPr>
          <p:cNvPr id="991" name="直線矢印コネクタ 990"/>
          <p:cNvCxnSpPr/>
          <p:nvPr/>
        </p:nvCxnSpPr>
        <p:spPr>
          <a:xfrm rot="5400000" flipH="1" flipV="1">
            <a:off x="730033" y="5277256"/>
            <a:ext cx="167153" cy="19939"/>
          </a:xfrm>
          <a:prstGeom prst="straightConnector1">
            <a:avLst/>
          </a:prstGeom>
          <a:ln w="15875"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993" name="直線矢印コネクタ 992"/>
          <p:cNvCxnSpPr/>
          <p:nvPr/>
        </p:nvCxnSpPr>
        <p:spPr>
          <a:xfrm rot="5400000" flipH="1" flipV="1">
            <a:off x="512860" y="5227465"/>
            <a:ext cx="167156" cy="119519"/>
          </a:xfrm>
          <a:prstGeom prst="straightConnector1">
            <a:avLst/>
          </a:prstGeom>
          <a:ln w="15875"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996" name="テキスト ボックス 995"/>
          <p:cNvSpPr txBox="1"/>
          <p:nvPr/>
        </p:nvSpPr>
        <p:spPr>
          <a:xfrm>
            <a:off x="3719184" y="5712670"/>
            <a:ext cx="2634054" cy="307777"/>
          </a:xfrm>
          <a:prstGeom prst="rect">
            <a:avLst/>
          </a:prstGeom>
          <a:solidFill>
            <a:srgbClr val="CCFFCC"/>
          </a:solidFill>
          <a:ln w="19050" cap="flat" cmpd="sng" algn="ctr">
            <a:solidFill>
              <a:srgbClr val="0000FF"/>
            </a:solidFill>
            <a:prstDash val="solid"/>
            <a:round/>
            <a:headEnd type="none" w="med" len="med"/>
            <a:tailEnd type="none" w="med" len="med"/>
          </a:ln>
        </p:spPr>
        <p:txBody>
          <a:bodyPr wrap="none" rtlCol="0">
            <a:spAutoFit/>
          </a:bodyPr>
          <a:lstStyle/>
          <a:p>
            <a:r>
              <a:rPr lang="en-US" altLang="ja-JP" sz="1400" dirty="0" smtClean="0">
                <a:solidFill>
                  <a:srgbClr val="0000FF"/>
                </a:solidFill>
              </a:rPr>
              <a:t>4</a:t>
            </a:r>
            <a:r>
              <a:rPr kumimoji="1" lang="en-US" altLang="ja-JP" sz="1400" dirty="0" smtClean="0">
                <a:solidFill>
                  <a:srgbClr val="0000FF"/>
                </a:solidFill>
              </a:rPr>
              <a:t> cavities to be removed </a:t>
            </a:r>
            <a:r>
              <a:rPr lang="en-US" altLang="ja-JP" sz="1400" dirty="0" smtClean="0">
                <a:solidFill>
                  <a:srgbClr val="0000FF"/>
                </a:solidFill>
              </a:rPr>
              <a:t>this year</a:t>
            </a:r>
            <a:endParaRPr kumimoji="1" lang="ja-JP" altLang="en-US" sz="1400" dirty="0">
              <a:solidFill>
                <a:srgbClr val="0000FF"/>
              </a:solidFill>
            </a:endParaRPr>
          </a:p>
        </p:txBody>
      </p:sp>
      <p:sp>
        <p:nvSpPr>
          <p:cNvPr id="997" name="テキスト ボックス 996"/>
          <p:cNvSpPr txBox="1"/>
          <p:nvPr/>
        </p:nvSpPr>
        <p:spPr>
          <a:xfrm>
            <a:off x="30517" y="4469929"/>
            <a:ext cx="3147015" cy="307777"/>
          </a:xfrm>
          <a:prstGeom prst="rect">
            <a:avLst/>
          </a:prstGeom>
          <a:solidFill>
            <a:srgbClr val="CCFFCC"/>
          </a:solidFill>
          <a:ln w="19050" cap="flat" cmpd="sng" algn="ctr">
            <a:solidFill>
              <a:srgbClr val="0000FF"/>
            </a:solidFill>
            <a:prstDash val="solid"/>
            <a:round/>
            <a:headEnd type="none" w="med" len="med"/>
            <a:tailEnd type="none" w="med" len="med"/>
          </a:ln>
        </p:spPr>
        <p:txBody>
          <a:bodyPr wrap="none" rtlCol="0">
            <a:spAutoFit/>
          </a:bodyPr>
          <a:lstStyle/>
          <a:p>
            <a:r>
              <a:rPr lang="en-US" altLang="ja-JP" sz="1400" dirty="0" smtClean="0">
                <a:solidFill>
                  <a:srgbClr val="0000FF"/>
                </a:solidFill>
              </a:rPr>
              <a:t>5</a:t>
            </a:r>
            <a:r>
              <a:rPr kumimoji="1" lang="en-US" altLang="ja-JP" sz="1400" dirty="0" smtClean="0">
                <a:solidFill>
                  <a:srgbClr val="0000FF"/>
                </a:solidFill>
              </a:rPr>
              <a:t> spare klystrons to be installed this year</a:t>
            </a:r>
            <a:endParaRPr kumimoji="1" lang="ja-JP" altLang="en-US" sz="1400" dirty="0">
              <a:solidFill>
                <a:srgbClr val="0000FF"/>
              </a:solidFill>
            </a:endParaRPr>
          </a:p>
        </p:txBody>
      </p:sp>
      <p:sp>
        <p:nvSpPr>
          <p:cNvPr id="998" name="テキスト ボックス 997"/>
          <p:cNvSpPr txBox="1"/>
          <p:nvPr/>
        </p:nvSpPr>
        <p:spPr>
          <a:xfrm>
            <a:off x="6928187" y="2965883"/>
            <a:ext cx="1845084" cy="461665"/>
          </a:xfrm>
          <a:prstGeom prst="rect">
            <a:avLst/>
          </a:prstGeom>
          <a:solidFill>
            <a:srgbClr val="CCFFCC"/>
          </a:solidFill>
          <a:ln w="19050" cap="flat" cmpd="sng" algn="ctr">
            <a:solidFill>
              <a:srgbClr val="0000FF"/>
            </a:solidFill>
            <a:prstDash val="solid"/>
            <a:round/>
            <a:headEnd type="none" w="med" len="med"/>
            <a:tailEnd type="none" w="med" len="med"/>
          </a:ln>
        </p:spPr>
        <p:txBody>
          <a:bodyPr wrap="square" rtlCol="0">
            <a:spAutoFit/>
          </a:bodyPr>
          <a:lstStyle/>
          <a:p>
            <a:r>
              <a:rPr lang="en-US" altLang="ja-JP" sz="1200" dirty="0" smtClean="0">
                <a:solidFill>
                  <a:srgbClr val="0000FF"/>
                </a:solidFill>
              </a:rPr>
              <a:t>Replace 4 old</a:t>
            </a:r>
            <a:r>
              <a:rPr kumimoji="1" lang="en-US" altLang="ja-JP" sz="1200" dirty="0" smtClean="0">
                <a:solidFill>
                  <a:srgbClr val="0000FF"/>
                </a:solidFill>
              </a:rPr>
              <a:t> VP-klystrons in D10 with new </a:t>
            </a:r>
            <a:r>
              <a:rPr lang="en-US" altLang="ja-JP" sz="1200" dirty="0" smtClean="0">
                <a:solidFill>
                  <a:srgbClr val="0000FF"/>
                </a:solidFill>
              </a:rPr>
              <a:t>klystrons</a:t>
            </a:r>
            <a:endParaRPr kumimoji="1" lang="ja-JP" altLang="en-US" sz="1200" dirty="0">
              <a:solidFill>
                <a:srgbClr val="0000FF"/>
              </a:solidFill>
            </a:endParaRPr>
          </a:p>
        </p:txBody>
      </p:sp>
      <p:cxnSp>
        <p:nvCxnSpPr>
          <p:cNvPr id="999" name="直線矢印コネクタ 998"/>
          <p:cNvCxnSpPr/>
          <p:nvPr/>
        </p:nvCxnSpPr>
        <p:spPr>
          <a:xfrm rot="16200000" flipH="1">
            <a:off x="6813369" y="3677615"/>
            <a:ext cx="595253" cy="133718"/>
          </a:xfrm>
          <a:prstGeom prst="straightConnector1">
            <a:avLst/>
          </a:prstGeom>
          <a:ln w="15875" cap="flat" cmpd="sng" algn="ctr">
            <a:solidFill>
              <a:srgbClr val="0000FF"/>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003" name="正方形/長方形 1002"/>
          <p:cNvSpPr/>
          <p:nvPr/>
        </p:nvSpPr>
        <p:spPr>
          <a:xfrm>
            <a:off x="6803387" y="4042100"/>
            <a:ext cx="888025" cy="427829"/>
          </a:xfrm>
          <a:prstGeom prst="rect">
            <a:avLst/>
          </a:prstGeom>
          <a:noFill/>
          <a:ln w="31750" cap="flat" cmpd="sng" algn="ctr">
            <a:solidFill>
              <a:schemeClr val="tx2"/>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05" name="正方形/長方形 1004"/>
          <p:cNvSpPr/>
          <p:nvPr/>
        </p:nvSpPr>
        <p:spPr>
          <a:xfrm>
            <a:off x="1728883" y="5207597"/>
            <a:ext cx="1154512" cy="479504"/>
          </a:xfrm>
          <a:prstGeom prst="rect">
            <a:avLst/>
          </a:prstGeom>
          <a:noFill/>
          <a:ln w="317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06" name="正方形/長方形 1005"/>
          <p:cNvSpPr/>
          <p:nvPr/>
        </p:nvSpPr>
        <p:spPr>
          <a:xfrm>
            <a:off x="3682330" y="5207597"/>
            <a:ext cx="370134" cy="479504"/>
          </a:xfrm>
          <a:prstGeom prst="rect">
            <a:avLst/>
          </a:prstGeom>
          <a:noFill/>
          <a:ln w="31750"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07" name="正方形/長方形 1006"/>
          <p:cNvSpPr/>
          <p:nvPr/>
        </p:nvSpPr>
        <p:spPr>
          <a:xfrm>
            <a:off x="5598820" y="5207597"/>
            <a:ext cx="370134" cy="479504"/>
          </a:xfrm>
          <a:prstGeom prst="rect">
            <a:avLst/>
          </a:prstGeom>
          <a:noFill/>
          <a:ln w="31750"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タイトル 7"/>
          <p:cNvSpPr>
            <a:spLocks noGrp="1"/>
          </p:cNvSpPr>
          <p:nvPr>
            <p:ph type="title"/>
          </p:nvPr>
        </p:nvSpPr>
        <p:spPr/>
        <p:txBody>
          <a:bodyPr/>
          <a:lstStyle/>
          <a:p>
            <a:r>
              <a:rPr lang="en-US" altLang="ja-JP" dirty="0" smtClean="0"/>
              <a:t>Relocate ARES cavities in D5</a:t>
            </a:r>
            <a:endParaRPr lang="ja-JP" altLang="en-US" dirty="0"/>
          </a:p>
        </p:txBody>
      </p:sp>
      <p:sp>
        <p:nvSpPr>
          <p:cNvPr id="2" name="日付プレースホルダ 1"/>
          <p:cNvSpPr>
            <a:spLocks noGrp="1"/>
          </p:cNvSpPr>
          <p:nvPr>
            <p:ph type="dt" sz="half" idx="10"/>
          </p:nvPr>
        </p:nvSpPr>
        <p:spPr/>
        <p:txBody>
          <a:bodyPr/>
          <a:lstStyle/>
          <a:p>
            <a:r>
              <a:rPr lang="en-US" altLang="ja-JP" smtClean="0"/>
              <a:t>Overview of construction status</a:t>
            </a:r>
            <a:endParaRPr lang="ja-JP" altLang="en-US"/>
          </a:p>
        </p:txBody>
      </p:sp>
      <p:sp>
        <p:nvSpPr>
          <p:cNvPr id="3" name="フッター プレースホルダ 2"/>
          <p:cNvSpPr>
            <a:spLocks noGrp="1"/>
          </p:cNvSpPr>
          <p:nvPr>
            <p:ph type="ftr" sz="quarter" idx="11"/>
          </p:nvPr>
        </p:nvSpPr>
        <p:spPr/>
        <p:txBody>
          <a:bodyPr/>
          <a:lstStyle/>
          <a:p>
            <a:r>
              <a:rPr lang="en-US" altLang="ja-JP" smtClean="0"/>
              <a:t>K. Akai (KEK)</a:t>
            </a:r>
            <a:endParaRPr lang="ja-JP" altLang="en-US"/>
          </a:p>
        </p:txBody>
      </p:sp>
      <p:sp>
        <p:nvSpPr>
          <p:cNvPr id="4" name="スライド番号プレースホルダ 3"/>
          <p:cNvSpPr>
            <a:spLocks noGrp="1"/>
          </p:cNvSpPr>
          <p:nvPr>
            <p:ph type="sldNum" sz="quarter" idx="12"/>
          </p:nvPr>
        </p:nvSpPr>
        <p:spPr/>
        <p:txBody>
          <a:bodyPr/>
          <a:lstStyle/>
          <a:p>
            <a:fld id="{9C0E2F81-601E-B447-A2CF-B5EA96351142}" type="slidenum">
              <a:rPr lang="ja-JP" altLang="en-US" smtClean="0"/>
              <a:pPr/>
              <a:t>34</a:t>
            </a:fld>
            <a:endParaRPr lang="ja-JP" altLang="en-US"/>
          </a:p>
        </p:txBody>
      </p:sp>
      <p:pic>
        <p:nvPicPr>
          <p:cNvPr id="6" name="図 5" descr="111024_大穂Ｄ５_アレス空洞移設中(手前が新、奥が旧ＲＦ区間）.jpg"/>
          <p:cNvPicPr>
            <a:picLocks noChangeAspect="1"/>
          </p:cNvPicPr>
          <p:nvPr/>
        </p:nvPicPr>
        <p:blipFill>
          <a:blip r:embed="rId2"/>
          <a:stretch>
            <a:fillRect/>
          </a:stretch>
        </p:blipFill>
        <p:spPr>
          <a:xfrm>
            <a:off x="104260" y="2330920"/>
            <a:ext cx="4311500" cy="4065880"/>
          </a:xfrm>
          <a:prstGeom prst="rect">
            <a:avLst/>
          </a:prstGeom>
        </p:spPr>
      </p:pic>
      <p:pic>
        <p:nvPicPr>
          <p:cNvPr id="7" name="図 6" descr="111028_大穂Ｄ５_アレス空洞移設完了.jpg"/>
          <p:cNvPicPr>
            <a:picLocks noChangeAspect="1"/>
          </p:cNvPicPr>
          <p:nvPr/>
        </p:nvPicPr>
        <p:blipFill>
          <a:blip r:embed="rId3"/>
          <a:stretch>
            <a:fillRect/>
          </a:stretch>
        </p:blipFill>
        <p:spPr>
          <a:xfrm>
            <a:off x="5053712" y="2330920"/>
            <a:ext cx="3920560" cy="4064521"/>
          </a:xfrm>
          <a:prstGeom prst="rect">
            <a:avLst/>
          </a:prstGeom>
        </p:spPr>
      </p:pic>
      <p:sp>
        <p:nvSpPr>
          <p:cNvPr id="9" name="テキスト ボックス 8"/>
          <p:cNvSpPr txBox="1"/>
          <p:nvPr/>
        </p:nvSpPr>
        <p:spPr>
          <a:xfrm>
            <a:off x="4005664" y="755265"/>
            <a:ext cx="4546437" cy="338554"/>
          </a:xfrm>
          <a:prstGeom prst="rect">
            <a:avLst/>
          </a:prstGeom>
          <a:noFill/>
        </p:spPr>
        <p:txBody>
          <a:bodyPr wrap="none" rtlCol="0">
            <a:spAutoFit/>
          </a:bodyPr>
          <a:lstStyle/>
          <a:p>
            <a:r>
              <a:rPr kumimoji="1" lang="en-US" altLang="ja-JP" sz="1600" dirty="0" smtClean="0">
                <a:solidFill>
                  <a:srgbClr val="0000FF"/>
                </a:solidFill>
                <a:latin typeface="Osaka"/>
                <a:ea typeface="Osaka"/>
                <a:cs typeface="Osaka"/>
              </a:rPr>
              <a:t>To convert 6 ARES cavities from LER to HER.</a:t>
            </a:r>
            <a:endParaRPr kumimoji="1" lang="ja-JP" altLang="en-US" sz="1600" dirty="0">
              <a:solidFill>
                <a:srgbClr val="0000FF"/>
              </a:solidFill>
              <a:latin typeface="Osaka"/>
              <a:ea typeface="Osaka"/>
              <a:cs typeface="Osaka"/>
            </a:endParaRPr>
          </a:p>
        </p:txBody>
      </p:sp>
      <p:sp>
        <p:nvSpPr>
          <p:cNvPr id="12" name="テキスト ボックス 11"/>
          <p:cNvSpPr txBox="1"/>
          <p:nvPr/>
        </p:nvSpPr>
        <p:spPr>
          <a:xfrm>
            <a:off x="2624158" y="2794622"/>
            <a:ext cx="1627970" cy="307777"/>
          </a:xfrm>
          <a:prstGeom prst="rect">
            <a:avLst/>
          </a:prstGeom>
          <a:noFill/>
          <a:ln w="25400" cap="flat" cmpd="sng" algn="ctr">
            <a:solidFill>
              <a:srgbClr val="FF0000"/>
            </a:solidFill>
            <a:prstDash val="solid"/>
            <a:round/>
            <a:headEnd type="none" w="med" len="med"/>
            <a:tailEnd type="none" w="med" len="med"/>
          </a:ln>
        </p:spPr>
        <p:txBody>
          <a:bodyPr wrap="none" rtlCol="0">
            <a:spAutoFit/>
          </a:bodyPr>
          <a:lstStyle/>
          <a:p>
            <a:r>
              <a:rPr lang="en-US" altLang="ja-JP" sz="1400" dirty="0" smtClean="0">
                <a:solidFill>
                  <a:srgbClr val="FF0000"/>
                </a:solidFill>
                <a:latin typeface="Osaka"/>
                <a:ea typeface="Osaka"/>
                <a:cs typeface="Osaka"/>
              </a:rPr>
              <a:t>3</a:t>
            </a:r>
            <a:r>
              <a:rPr kumimoji="1" lang="en-US" altLang="ja-JP" sz="1400" dirty="0" smtClean="0">
                <a:solidFill>
                  <a:srgbClr val="FF0000"/>
                </a:solidFill>
                <a:latin typeface="Osaka"/>
                <a:ea typeface="Osaka"/>
                <a:cs typeface="Osaka"/>
              </a:rPr>
              <a:t> cavities in LER</a:t>
            </a:r>
            <a:endParaRPr kumimoji="1" lang="ja-JP" altLang="en-US" sz="1400" dirty="0">
              <a:solidFill>
                <a:srgbClr val="FF0000"/>
              </a:solidFill>
              <a:latin typeface="Osaka"/>
              <a:ea typeface="Osaka"/>
              <a:cs typeface="Osaka"/>
            </a:endParaRPr>
          </a:p>
        </p:txBody>
      </p:sp>
      <p:sp>
        <p:nvSpPr>
          <p:cNvPr id="13" name="テキスト ボックス 12"/>
          <p:cNvSpPr txBox="1"/>
          <p:nvPr/>
        </p:nvSpPr>
        <p:spPr>
          <a:xfrm>
            <a:off x="104260" y="3534195"/>
            <a:ext cx="1602990" cy="523220"/>
          </a:xfrm>
          <a:prstGeom prst="rect">
            <a:avLst/>
          </a:prstGeom>
          <a:noFill/>
          <a:ln w="25400" cap="flat" cmpd="sng" algn="ctr">
            <a:solidFill>
              <a:srgbClr val="0000FF"/>
            </a:solidFill>
            <a:prstDash val="solid"/>
            <a:round/>
            <a:headEnd type="none" w="med" len="med"/>
            <a:tailEnd type="none" w="med" len="med"/>
          </a:ln>
        </p:spPr>
        <p:txBody>
          <a:bodyPr wrap="square" rtlCol="0">
            <a:spAutoFit/>
          </a:bodyPr>
          <a:lstStyle/>
          <a:p>
            <a:r>
              <a:rPr lang="en-US" altLang="ja-JP" sz="1400" dirty="0" smtClean="0">
                <a:solidFill>
                  <a:srgbClr val="0000FF"/>
                </a:solidFill>
                <a:latin typeface="Osaka"/>
                <a:ea typeface="Osaka"/>
                <a:cs typeface="Osaka"/>
              </a:rPr>
              <a:t>3</a:t>
            </a:r>
            <a:r>
              <a:rPr kumimoji="1" lang="en-US" altLang="ja-JP" sz="1400" dirty="0" smtClean="0">
                <a:solidFill>
                  <a:srgbClr val="0000FF"/>
                </a:solidFill>
                <a:latin typeface="Osaka"/>
                <a:ea typeface="Osaka"/>
                <a:cs typeface="Osaka"/>
              </a:rPr>
              <a:t> cavities moved to HER</a:t>
            </a:r>
            <a:endParaRPr kumimoji="1" lang="ja-JP" altLang="en-US" sz="1400" dirty="0">
              <a:solidFill>
                <a:srgbClr val="0000FF"/>
              </a:solidFill>
              <a:latin typeface="Osaka"/>
              <a:ea typeface="Osaka"/>
              <a:cs typeface="Osaka"/>
            </a:endParaRPr>
          </a:p>
        </p:txBody>
      </p:sp>
      <p:sp>
        <p:nvSpPr>
          <p:cNvPr id="14" name="テキスト ボックス 13"/>
          <p:cNvSpPr txBox="1"/>
          <p:nvPr/>
        </p:nvSpPr>
        <p:spPr>
          <a:xfrm>
            <a:off x="5115083" y="3978035"/>
            <a:ext cx="2145143" cy="523220"/>
          </a:xfrm>
          <a:prstGeom prst="rect">
            <a:avLst/>
          </a:prstGeom>
          <a:noFill/>
          <a:ln w="25400" cap="flat" cmpd="sng" algn="ctr">
            <a:solidFill>
              <a:srgbClr val="0000FF"/>
            </a:solidFill>
            <a:prstDash val="solid"/>
            <a:round/>
            <a:headEnd type="none" w="med" len="med"/>
            <a:tailEnd type="none" w="med" len="med"/>
          </a:ln>
        </p:spPr>
        <p:txBody>
          <a:bodyPr wrap="square" rtlCol="0">
            <a:spAutoFit/>
          </a:bodyPr>
          <a:lstStyle/>
          <a:p>
            <a:r>
              <a:rPr lang="en-US" altLang="ja-JP" sz="1400" dirty="0" smtClean="0">
                <a:solidFill>
                  <a:srgbClr val="0000FF"/>
                </a:solidFill>
                <a:latin typeface="Osaka"/>
                <a:ea typeface="Osaka"/>
                <a:cs typeface="Osaka"/>
              </a:rPr>
              <a:t>6</a:t>
            </a:r>
            <a:r>
              <a:rPr kumimoji="1" lang="en-US" altLang="ja-JP" sz="1400" dirty="0" smtClean="0">
                <a:solidFill>
                  <a:srgbClr val="0000FF"/>
                </a:solidFill>
                <a:latin typeface="Osaka"/>
                <a:ea typeface="Osaka"/>
                <a:cs typeface="Osaka"/>
              </a:rPr>
              <a:t> cavities </a:t>
            </a:r>
          </a:p>
          <a:p>
            <a:r>
              <a:rPr kumimoji="1" lang="en-US" altLang="ja-JP" sz="1400" dirty="0" smtClean="0">
                <a:solidFill>
                  <a:srgbClr val="0000FF"/>
                </a:solidFill>
                <a:latin typeface="Osaka"/>
                <a:ea typeface="Osaka"/>
                <a:cs typeface="Osaka"/>
              </a:rPr>
              <a:t>moved to HER (done)</a:t>
            </a:r>
            <a:endParaRPr kumimoji="1" lang="ja-JP" altLang="en-US" sz="1400" dirty="0">
              <a:solidFill>
                <a:srgbClr val="0000FF"/>
              </a:solidFill>
              <a:latin typeface="Osaka"/>
              <a:ea typeface="Osaka"/>
              <a:cs typeface="Osaka"/>
            </a:endParaRPr>
          </a:p>
        </p:txBody>
      </p:sp>
      <p:cxnSp>
        <p:nvCxnSpPr>
          <p:cNvPr id="16" name="直線矢印コネクタ 15"/>
          <p:cNvCxnSpPr/>
          <p:nvPr/>
        </p:nvCxnSpPr>
        <p:spPr>
          <a:xfrm rot="5400000">
            <a:off x="2787362" y="3262728"/>
            <a:ext cx="728216" cy="40755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テキスト ボックス 16"/>
          <p:cNvSpPr txBox="1"/>
          <p:nvPr/>
        </p:nvSpPr>
        <p:spPr>
          <a:xfrm>
            <a:off x="388340" y="1322317"/>
            <a:ext cx="2608406" cy="307777"/>
          </a:xfrm>
          <a:prstGeom prst="rect">
            <a:avLst/>
          </a:prstGeom>
          <a:noFill/>
          <a:ln w="25400" cap="flat" cmpd="sng" algn="ctr">
            <a:solidFill>
              <a:srgbClr val="FF0000"/>
            </a:solidFill>
            <a:prstDash val="solid"/>
            <a:round/>
            <a:headEnd type="none" w="med" len="med"/>
            <a:tailEnd type="none" w="med" len="med"/>
          </a:ln>
        </p:spPr>
        <p:txBody>
          <a:bodyPr wrap="none" rtlCol="0">
            <a:spAutoFit/>
          </a:bodyPr>
          <a:lstStyle/>
          <a:p>
            <a:r>
              <a:rPr lang="en-US" altLang="ja-JP" sz="1400" dirty="0" smtClean="0">
                <a:solidFill>
                  <a:srgbClr val="FF0000"/>
                </a:solidFill>
                <a:latin typeface="Osaka"/>
                <a:ea typeface="Osaka"/>
                <a:cs typeface="Osaka"/>
              </a:rPr>
              <a:t>(KEKB-D5): 6</a:t>
            </a:r>
            <a:r>
              <a:rPr kumimoji="1" lang="en-US" altLang="ja-JP" sz="1400" dirty="0" smtClean="0">
                <a:solidFill>
                  <a:srgbClr val="FF0000"/>
                </a:solidFill>
                <a:latin typeface="Osaka"/>
                <a:ea typeface="Osaka"/>
                <a:cs typeface="Osaka"/>
              </a:rPr>
              <a:t> cavities </a:t>
            </a:r>
            <a:r>
              <a:rPr lang="en-US" altLang="ja-JP" sz="1400" dirty="0" smtClean="0">
                <a:solidFill>
                  <a:srgbClr val="FF0000"/>
                </a:solidFill>
                <a:latin typeface="Osaka"/>
                <a:ea typeface="Osaka"/>
                <a:cs typeface="Osaka"/>
              </a:rPr>
              <a:t>in</a:t>
            </a:r>
            <a:r>
              <a:rPr kumimoji="1" lang="en-US" altLang="ja-JP" sz="1400" dirty="0" smtClean="0">
                <a:solidFill>
                  <a:srgbClr val="FF0000"/>
                </a:solidFill>
                <a:latin typeface="Osaka"/>
                <a:ea typeface="Osaka"/>
                <a:cs typeface="Osaka"/>
              </a:rPr>
              <a:t> LER</a:t>
            </a:r>
            <a:endParaRPr kumimoji="1" lang="ja-JP" altLang="en-US" sz="1400" dirty="0">
              <a:solidFill>
                <a:srgbClr val="FF0000"/>
              </a:solidFill>
              <a:latin typeface="Osaka"/>
              <a:ea typeface="Osaka"/>
              <a:cs typeface="Osaka"/>
            </a:endParaRPr>
          </a:p>
        </p:txBody>
      </p:sp>
      <p:sp>
        <p:nvSpPr>
          <p:cNvPr id="18" name="下矢印 17"/>
          <p:cNvSpPr/>
          <p:nvPr/>
        </p:nvSpPr>
        <p:spPr>
          <a:xfrm>
            <a:off x="1516497" y="1668002"/>
            <a:ext cx="511817" cy="653441"/>
          </a:xfrm>
          <a:prstGeom prst="downArrow">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下矢印 18"/>
          <p:cNvSpPr/>
          <p:nvPr/>
        </p:nvSpPr>
        <p:spPr>
          <a:xfrm rot="16200000">
            <a:off x="4494542" y="3189168"/>
            <a:ext cx="511817" cy="653441"/>
          </a:xfrm>
          <a:prstGeom prst="downArrow">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0" name="直線矢印コネクタ 19"/>
          <p:cNvCxnSpPr>
            <a:stCxn id="13" idx="2"/>
          </p:cNvCxnSpPr>
          <p:nvPr/>
        </p:nvCxnSpPr>
        <p:spPr>
          <a:xfrm rot="16200000" flipH="1">
            <a:off x="880305" y="4082865"/>
            <a:ext cx="377299" cy="326398"/>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23" name="テキスト ボックス 22"/>
          <p:cNvSpPr txBox="1"/>
          <p:nvPr/>
        </p:nvSpPr>
        <p:spPr>
          <a:xfrm>
            <a:off x="2402674" y="1952111"/>
            <a:ext cx="1602990" cy="369332"/>
          </a:xfrm>
          <a:prstGeom prst="rect">
            <a:avLst/>
          </a:prstGeom>
          <a:noFill/>
          <a:ln w="25400" cap="flat" cmpd="sng" algn="ctr">
            <a:noFill/>
            <a:prstDash val="solid"/>
            <a:round/>
            <a:headEnd type="none" w="med" len="med"/>
            <a:tailEnd type="none" w="med" len="med"/>
          </a:ln>
        </p:spPr>
        <p:txBody>
          <a:bodyPr wrap="square" rtlCol="0">
            <a:spAutoFit/>
          </a:bodyPr>
          <a:lstStyle/>
          <a:p>
            <a:r>
              <a:rPr lang="en-US" altLang="ja-JP" dirty="0" smtClean="0">
                <a:solidFill>
                  <a:srgbClr val="0000FF"/>
                </a:solidFill>
                <a:latin typeface="Osaka"/>
                <a:ea typeface="Osaka"/>
                <a:cs typeface="Osaka"/>
              </a:rPr>
              <a:t>On the way</a:t>
            </a:r>
            <a:endParaRPr kumimoji="1" lang="ja-JP" altLang="en-US" dirty="0">
              <a:solidFill>
                <a:srgbClr val="0000FF"/>
              </a:solidFill>
              <a:latin typeface="Osaka"/>
              <a:ea typeface="Osaka"/>
              <a:cs typeface="Osaka"/>
            </a:endParaRPr>
          </a:p>
        </p:txBody>
      </p:sp>
      <p:sp>
        <p:nvSpPr>
          <p:cNvPr id="24" name="テキスト ボックス 23"/>
          <p:cNvSpPr txBox="1"/>
          <p:nvPr/>
        </p:nvSpPr>
        <p:spPr>
          <a:xfrm>
            <a:off x="6897798" y="1957753"/>
            <a:ext cx="1602990" cy="369332"/>
          </a:xfrm>
          <a:prstGeom prst="rect">
            <a:avLst/>
          </a:prstGeom>
          <a:noFill/>
          <a:ln w="25400" cap="flat" cmpd="sng" algn="ctr">
            <a:noFill/>
            <a:prstDash val="solid"/>
            <a:round/>
            <a:headEnd type="none" w="med" len="med"/>
            <a:tailEnd type="none" w="med" len="med"/>
          </a:ln>
        </p:spPr>
        <p:txBody>
          <a:bodyPr wrap="square" rtlCol="0">
            <a:spAutoFit/>
          </a:bodyPr>
          <a:lstStyle/>
          <a:p>
            <a:r>
              <a:rPr lang="en-US" altLang="ja-JP" dirty="0" smtClean="0">
                <a:solidFill>
                  <a:srgbClr val="0000FF"/>
                </a:solidFill>
                <a:latin typeface="Osaka"/>
                <a:ea typeface="Osaka"/>
                <a:cs typeface="Osaka"/>
              </a:rPr>
              <a:t>Done</a:t>
            </a:r>
            <a:endParaRPr kumimoji="1" lang="ja-JP" altLang="en-US" dirty="0">
              <a:solidFill>
                <a:srgbClr val="0000FF"/>
              </a:solidFill>
              <a:latin typeface="Osaka"/>
              <a:ea typeface="Osaka"/>
              <a:cs typeface="Osaka"/>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日付プレースホルダ 3"/>
          <p:cNvSpPr>
            <a:spLocks noGrp="1"/>
          </p:cNvSpPr>
          <p:nvPr>
            <p:ph type="dt" sz="half" idx="10"/>
          </p:nvPr>
        </p:nvSpPr>
        <p:spPr/>
        <p:txBody>
          <a:bodyPr/>
          <a:lstStyle/>
          <a:p>
            <a:r>
              <a:rPr lang="en-US" altLang="ja-JP" smtClean="0"/>
              <a:t>Overview of construction status</a:t>
            </a:r>
            <a:endParaRPr lang="ja-JP" altLang="en-US"/>
          </a:p>
        </p:txBody>
      </p:sp>
      <p:sp>
        <p:nvSpPr>
          <p:cNvPr id="5" name="フッター プレースホルダ 4"/>
          <p:cNvSpPr>
            <a:spLocks noGrp="1"/>
          </p:cNvSpPr>
          <p:nvPr>
            <p:ph type="ftr" sz="quarter" idx="11"/>
          </p:nvPr>
        </p:nvSpPr>
        <p:spPr/>
        <p:txBody>
          <a:bodyPr/>
          <a:lstStyle/>
          <a:p>
            <a:r>
              <a:rPr lang="en-US" altLang="ja-JP" smtClean="0"/>
              <a:t>K. Akai (KEK)</a:t>
            </a:r>
            <a:endParaRPr lang="ja-JP" altLang="en-US"/>
          </a:p>
        </p:txBody>
      </p:sp>
      <p:sp>
        <p:nvSpPr>
          <p:cNvPr id="6" name="スライド番号プレースホルダ 5"/>
          <p:cNvSpPr>
            <a:spLocks noGrp="1"/>
          </p:cNvSpPr>
          <p:nvPr>
            <p:ph type="sldNum" sz="quarter" idx="12"/>
          </p:nvPr>
        </p:nvSpPr>
        <p:spPr/>
        <p:txBody>
          <a:bodyPr/>
          <a:lstStyle/>
          <a:p>
            <a:fld id="{9C0E2F81-601E-B447-A2CF-B5EA96351142}" type="slidenum">
              <a:rPr lang="ja-JP" altLang="en-US" smtClean="0"/>
              <a:pPr/>
              <a:t>35</a:t>
            </a:fld>
            <a:endParaRPr lang="ja-JP" altLang="en-US"/>
          </a:p>
        </p:txBody>
      </p:sp>
      <p:sp>
        <p:nvSpPr>
          <p:cNvPr id="168" name="テキスト ボックス 167"/>
          <p:cNvSpPr txBox="1"/>
          <p:nvPr/>
        </p:nvSpPr>
        <p:spPr>
          <a:xfrm>
            <a:off x="5957066" y="5153096"/>
            <a:ext cx="838691" cy="261610"/>
          </a:xfrm>
          <a:prstGeom prst="rect">
            <a:avLst/>
          </a:prstGeom>
          <a:noFill/>
        </p:spPr>
        <p:txBody>
          <a:bodyPr wrap="none" rtlCol="0">
            <a:spAutoFit/>
          </a:bodyPr>
          <a:lstStyle/>
          <a:p>
            <a:r>
              <a:rPr kumimoji="1" lang="en-US" altLang="ja-JP" sz="1100" dirty="0" smtClean="0"/>
              <a:t>ARES cavity</a:t>
            </a:r>
            <a:endParaRPr kumimoji="1" lang="ja-JP" altLang="en-US" sz="1100" dirty="0"/>
          </a:p>
        </p:txBody>
      </p:sp>
      <p:sp>
        <p:nvSpPr>
          <p:cNvPr id="169" name="テキスト ボックス 168"/>
          <p:cNvSpPr txBox="1"/>
          <p:nvPr/>
        </p:nvSpPr>
        <p:spPr>
          <a:xfrm>
            <a:off x="7123790" y="5140111"/>
            <a:ext cx="687483" cy="261610"/>
          </a:xfrm>
          <a:prstGeom prst="rect">
            <a:avLst/>
          </a:prstGeom>
          <a:noFill/>
        </p:spPr>
        <p:txBody>
          <a:bodyPr wrap="none" rtlCol="0">
            <a:spAutoFit/>
          </a:bodyPr>
          <a:lstStyle/>
          <a:p>
            <a:r>
              <a:rPr kumimoji="1" lang="en-US" altLang="ja-JP" sz="1100" dirty="0" smtClean="0"/>
              <a:t>SC cavity</a:t>
            </a:r>
            <a:endParaRPr kumimoji="1" lang="ja-JP" altLang="en-US" sz="1100" dirty="0"/>
          </a:p>
        </p:txBody>
      </p:sp>
      <p:sp>
        <p:nvSpPr>
          <p:cNvPr id="170" name="テキスト ボックス 169"/>
          <p:cNvSpPr txBox="1"/>
          <p:nvPr/>
        </p:nvSpPr>
        <p:spPr>
          <a:xfrm>
            <a:off x="469498" y="5146611"/>
            <a:ext cx="1662466" cy="261610"/>
          </a:xfrm>
          <a:prstGeom prst="rect">
            <a:avLst/>
          </a:prstGeom>
          <a:noFill/>
        </p:spPr>
        <p:txBody>
          <a:bodyPr wrap="none" rtlCol="0">
            <a:spAutoFit/>
          </a:bodyPr>
          <a:lstStyle/>
          <a:p>
            <a:r>
              <a:rPr kumimoji="1" lang="en-US" altLang="ja-JP" sz="1100" dirty="0" smtClean="0"/>
              <a:t>Klystron, HP&amp;LLRF system</a:t>
            </a:r>
            <a:endParaRPr kumimoji="1" lang="ja-JP" altLang="en-US" sz="1100" dirty="0"/>
          </a:p>
        </p:txBody>
      </p:sp>
      <p:sp>
        <p:nvSpPr>
          <p:cNvPr id="171" name="テキスト ボックス 170"/>
          <p:cNvSpPr txBox="1"/>
          <p:nvPr/>
        </p:nvSpPr>
        <p:spPr>
          <a:xfrm>
            <a:off x="8060273" y="5136274"/>
            <a:ext cx="813043" cy="261610"/>
          </a:xfrm>
          <a:prstGeom prst="rect">
            <a:avLst/>
          </a:prstGeom>
          <a:noFill/>
        </p:spPr>
        <p:txBody>
          <a:bodyPr wrap="none" rtlCol="0">
            <a:spAutoFit/>
          </a:bodyPr>
          <a:lstStyle/>
          <a:p>
            <a:r>
              <a:rPr lang="en-US" altLang="ja-JP" sz="1100" dirty="0" smtClean="0"/>
              <a:t>Crab</a:t>
            </a:r>
            <a:r>
              <a:rPr kumimoji="1" lang="en-US" altLang="ja-JP" sz="1100" dirty="0" smtClean="0"/>
              <a:t> cavity</a:t>
            </a:r>
            <a:endParaRPr kumimoji="1" lang="ja-JP" altLang="en-US" sz="1100" dirty="0"/>
          </a:p>
        </p:txBody>
      </p:sp>
      <p:sp>
        <p:nvSpPr>
          <p:cNvPr id="172" name="正方形/長方形 171"/>
          <p:cNvSpPr/>
          <p:nvPr/>
        </p:nvSpPr>
        <p:spPr>
          <a:xfrm>
            <a:off x="7976216" y="5135712"/>
            <a:ext cx="120618" cy="314662"/>
          </a:xfrm>
          <a:prstGeom prst="rect">
            <a:avLst/>
          </a:prstGeom>
          <a:solidFill>
            <a:srgbClr val="50D9FD"/>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3" name="正方形/長方形 172"/>
          <p:cNvSpPr/>
          <p:nvPr/>
        </p:nvSpPr>
        <p:spPr>
          <a:xfrm>
            <a:off x="7031326" y="5140480"/>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4" name="正方形/長方形 173"/>
          <p:cNvSpPr/>
          <p:nvPr/>
        </p:nvSpPr>
        <p:spPr>
          <a:xfrm>
            <a:off x="5874019" y="5156933"/>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2" name="図形グループ 265"/>
          <p:cNvGrpSpPr/>
          <p:nvPr/>
        </p:nvGrpSpPr>
        <p:grpSpPr>
          <a:xfrm>
            <a:off x="2547308" y="5052066"/>
            <a:ext cx="288652" cy="230832"/>
            <a:chOff x="1756364" y="977134"/>
            <a:chExt cx="288652" cy="230832"/>
          </a:xfrm>
        </p:grpSpPr>
        <p:sp>
          <p:nvSpPr>
            <p:cNvPr id="217" name="正方形/長方形 216"/>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8" name="テキスト ボックス 217"/>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3" name="図形グループ 268"/>
          <p:cNvGrpSpPr/>
          <p:nvPr/>
        </p:nvGrpSpPr>
        <p:grpSpPr>
          <a:xfrm>
            <a:off x="2576741" y="5286349"/>
            <a:ext cx="243163" cy="230832"/>
            <a:chOff x="418372" y="964954"/>
            <a:chExt cx="243163" cy="230832"/>
          </a:xfrm>
        </p:grpSpPr>
        <p:sp>
          <p:nvSpPr>
            <p:cNvPr id="220" name="正方形/長方形 219"/>
            <p:cNvSpPr/>
            <p:nvPr/>
          </p:nvSpPr>
          <p:spPr>
            <a:xfrm>
              <a:off x="463001" y="1017444"/>
              <a:ext cx="144650"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1" name="テキスト ボックス 220"/>
            <p:cNvSpPr txBox="1"/>
            <p:nvPr/>
          </p:nvSpPr>
          <p:spPr>
            <a:xfrm>
              <a:off x="418372" y="964954"/>
              <a:ext cx="243163" cy="230832"/>
            </a:xfrm>
            <a:prstGeom prst="rect">
              <a:avLst/>
            </a:prstGeom>
            <a:noFill/>
          </p:spPr>
          <p:txBody>
            <a:bodyPr wrap="none" rtlCol="0">
              <a:spAutoFit/>
            </a:bodyPr>
            <a:lstStyle/>
            <a:p>
              <a:r>
                <a:rPr lang="en-US" altLang="ja-JP" sz="900" dirty="0" smtClean="0"/>
                <a:t>1</a:t>
              </a:r>
              <a:endParaRPr kumimoji="1" lang="ja-JP" altLang="en-US" sz="900" dirty="0"/>
            </a:p>
          </p:txBody>
        </p:sp>
      </p:grpSp>
      <p:sp>
        <p:nvSpPr>
          <p:cNvPr id="222" name="テキスト ボックス 221"/>
          <p:cNvSpPr txBox="1"/>
          <p:nvPr/>
        </p:nvSpPr>
        <p:spPr>
          <a:xfrm>
            <a:off x="2892426" y="5052066"/>
            <a:ext cx="2550454" cy="261610"/>
          </a:xfrm>
          <a:prstGeom prst="rect">
            <a:avLst/>
          </a:prstGeom>
          <a:noFill/>
        </p:spPr>
        <p:txBody>
          <a:bodyPr wrap="none" rtlCol="0">
            <a:spAutoFit/>
          </a:bodyPr>
          <a:lstStyle/>
          <a:p>
            <a:r>
              <a:rPr kumimoji="1" lang="en-US" altLang="ja-JP" sz="1100" dirty="0" smtClean="0"/>
              <a:t>Type “A” power supply (for two klystrons)</a:t>
            </a:r>
            <a:endParaRPr kumimoji="1" lang="ja-JP" altLang="en-US" sz="1100" dirty="0"/>
          </a:p>
        </p:txBody>
      </p:sp>
      <p:sp>
        <p:nvSpPr>
          <p:cNvPr id="223" name="テキスト ボックス 222"/>
          <p:cNvSpPr txBox="1"/>
          <p:nvPr/>
        </p:nvSpPr>
        <p:spPr>
          <a:xfrm>
            <a:off x="2883395" y="5265565"/>
            <a:ext cx="2505814" cy="261610"/>
          </a:xfrm>
          <a:prstGeom prst="rect">
            <a:avLst/>
          </a:prstGeom>
          <a:noFill/>
        </p:spPr>
        <p:txBody>
          <a:bodyPr wrap="none" rtlCol="0">
            <a:spAutoFit/>
          </a:bodyPr>
          <a:lstStyle/>
          <a:p>
            <a:r>
              <a:rPr kumimoji="1" lang="en-US" altLang="ja-JP" sz="1100" dirty="0" smtClean="0"/>
              <a:t>Type “B” power supply (for </a:t>
            </a:r>
            <a:r>
              <a:rPr lang="en-US" altLang="ja-JP" sz="1100" dirty="0" smtClean="0"/>
              <a:t>one</a:t>
            </a:r>
            <a:r>
              <a:rPr kumimoji="1" lang="en-US" altLang="ja-JP" sz="1100" dirty="0" smtClean="0"/>
              <a:t> klystron)</a:t>
            </a:r>
            <a:endParaRPr kumimoji="1" lang="ja-JP" altLang="en-US" sz="1100" dirty="0"/>
          </a:p>
        </p:txBody>
      </p:sp>
      <p:sp>
        <p:nvSpPr>
          <p:cNvPr id="233" name="角丸四角形 232"/>
          <p:cNvSpPr/>
          <p:nvPr/>
        </p:nvSpPr>
        <p:spPr>
          <a:xfrm>
            <a:off x="6801109" y="2439201"/>
            <a:ext cx="2090553" cy="2486700"/>
          </a:xfrm>
          <a:prstGeom prst="roundRect">
            <a:avLst/>
          </a:prstGeom>
          <a:solidFill>
            <a:srgbClr val="E7FFB6"/>
          </a:solidFill>
          <a:ln w="15875"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4" name="角丸四角形 233"/>
          <p:cNvSpPr/>
          <p:nvPr/>
        </p:nvSpPr>
        <p:spPr>
          <a:xfrm>
            <a:off x="2953155" y="2439200"/>
            <a:ext cx="3746096" cy="2486700"/>
          </a:xfrm>
          <a:prstGeom prst="roundRect">
            <a:avLst/>
          </a:prstGeom>
          <a:solidFill>
            <a:srgbClr val="E7FFB6"/>
          </a:solidFill>
          <a:ln w="15875"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5" name="角丸四角形 234"/>
          <p:cNvSpPr/>
          <p:nvPr/>
        </p:nvSpPr>
        <p:spPr>
          <a:xfrm>
            <a:off x="186811" y="2439200"/>
            <a:ext cx="2664938" cy="2486699"/>
          </a:xfrm>
          <a:prstGeom prst="roundRect">
            <a:avLst/>
          </a:prstGeom>
          <a:solidFill>
            <a:srgbClr val="E7FFB6"/>
          </a:solidFill>
          <a:ln w="15875"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36" name="直線コネクタ 235"/>
          <p:cNvCxnSpPr/>
          <p:nvPr/>
        </p:nvCxnSpPr>
        <p:spPr>
          <a:xfrm rot="5400000">
            <a:off x="2231453" y="3858725"/>
            <a:ext cx="981334"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37" name="正方形/長方形 236"/>
          <p:cNvSpPr/>
          <p:nvPr/>
        </p:nvSpPr>
        <p:spPr>
          <a:xfrm>
            <a:off x="2655747" y="4354000"/>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8" name="二等辺三角形 237"/>
          <p:cNvSpPr/>
          <p:nvPr/>
        </p:nvSpPr>
        <p:spPr>
          <a:xfrm flipV="1">
            <a:off x="2645890" y="3150569"/>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9" name="テキスト ボックス 238"/>
          <p:cNvSpPr txBox="1"/>
          <p:nvPr/>
        </p:nvSpPr>
        <p:spPr>
          <a:xfrm>
            <a:off x="2602427" y="3090390"/>
            <a:ext cx="237697" cy="230832"/>
          </a:xfrm>
          <a:prstGeom prst="rect">
            <a:avLst/>
          </a:prstGeom>
          <a:noFill/>
        </p:spPr>
        <p:txBody>
          <a:bodyPr wrap="none" rtlCol="0">
            <a:spAutoFit/>
          </a:bodyPr>
          <a:lstStyle/>
          <a:p>
            <a:r>
              <a:rPr lang="en-US" altLang="ja-JP" sz="900" dirty="0" smtClean="0"/>
              <a:t>F</a:t>
            </a:r>
            <a:endParaRPr kumimoji="1" lang="ja-JP" altLang="en-US" sz="900" dirty="0"/>
          </a:p>
        </p:txBody>
      </p:sp>
      <p:sp>
        <p:nvSpPr>
          <p:cNvPr id="240" name="二等辺三角形 239"/>
          <p:cNvSpPr/>
          <p:nvPr/>
        </p:nvSpPr>
        <p:spPr>
          <a:xfrm flipV="1">
            <a:off x="2469468" y="3150569"/>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1" name="正方形/長方形 240"/>
          <p:cNvSpPr/>
          <p:nvPr/>
        </p:nvSpPr>
        <p:spPr>
          <a:xfrm>
            <a:off x="2482683" y="4353998"/>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42" name="直線コネクタ 241"/>
          <p:cNvCxnSpPr>
            <a:stCxn id="240" idx="0"/>
          </p:cNvCxnSpPr>
          <p:nvPr/>
        </p:nvCxnSpPr>
        <p:spPr>
          <a:xfrm rot="16200000" flipH="1">
            <a:off x="2090186" y="3893921"/>
            <a:ext cx="911721" cy="811"/>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43" name="テキスト ボックス 242"/>
          <p:cNvSpPr txBox="1"/>
          <p:nvPr/>
        </p:nvSpPr>
        <p:spPr>
          <a:xfrm>
            <a:off x="2425246" y="3089505"/>
            <a:ext cx="241022" cy="230832"/>
          </a:xfrm>
          <a:prstGeom prst="rect">
            <a:avLst/>
          </a:prstGeom>
          <a:noFill/>
        </p:spPr>
        <p:txBody>
          <a:bodyPr wrap="none" rtlCol="0">
            <a:spAutoFit/>
          </a:bodyPr>
          <a:lstStyle/>
          <a:p>
            <a:r>
              <a:rPr lang="en-US" altLang="ja-JP" sz="900" dirty="0" smtClean="0"/>
              <a:t>E</a:t>
            </a:r>
            <a:endParaRPr kumimoji="1" lang="ja-JP" altLang="en-US" sz="900" dirty="0"/>
          </a:p>
        </p:txBody>
      </p:sp>
      <p:sp>
        <p:nvSpPr>
          <p:cNvPr id="244" name="正方形/長方形 243"/>
          <p:cNvSpPr/>
          <p:nvPr/>
        </p:nvSpPr>
        <p:spPr>
          <a:xfrm>
            <a:off x="1281261" y="3937846"/>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5" name="正方形/長方形 244"/>
          <p:cNvSpPr/>
          <p:nvPr/>
        </p:nvSpPr>
        <p:spPr>
          <a:xfrm>
            <a:off x="1454325" y="3937848"/>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6" name="正方形/長方形 245"/>
          <p:cNvSpPr/>
          <p:nvPr/>
        </p:nvSpPr>
        <p:spPr>
          <a:xfrm>
            <a:off x="933317" y="3937846"/>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7" name="正方形/長方形 246"/>
          <p:cNvSpPr/>
          <p:nvPr/>
        </p:nvSpPr>
        <p:spPr>
          <a:xfrm>
            <a:off x="1106381" y="3937848"/>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8" name="正方形/長方形 247"/>
          <p:cNvSpPr/>
          <p:nvPr/>
        </p:nvSpPr>
        <p:spPr>
          <a:xfrm>
            <a:off x="585373" y="3937846"/>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49" name="直線コネクタ 248"/>
          <p:cNvCxnSpPr>
            <a:stCxn id="444" idx="0"/>
          </p:cNvCxnSpPr>
          <p:nvPr/>
        </p:nvCxnSpPr>
        <p:spPr>
          <a:xfrm rot="5400000">
            <a:off x="402081" y="3683041"/>
            <a:ext cx="497729" cy="360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50" name="直線コネクタ 249"/>
          <p:cNvCxnSpPr>
            <a:stCxn id="443" idx="0"/>
          </p:cNvCxnSpPr>
          <p:nvPr/>
        </p:nvCxnSpPr>
        <p:spPr>
          <a:xfrm rot="5400000">
            <a:off x="574912" y="3685180"/>
            <a:ext cx="498597" cy="1977"/>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51" name="正方形/長方形 250"/>
          <p:cNvSpPr/>
          <p:nvPr/>
        </p:nvSpPr>
        <p:spPr>
          <a:xfrm>
            <a:off x="758437" y="3937848"/>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52" name="二等辺三角形 251"/>
          <p:cNvSpPr/>
          <p:nvPr/>
        </p:nvSpPr>
        <p:spPr>
          <a:xfrm flipV="1">
            <a:off x="4494181" y="3150786"/>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53" name="正方形/長方形 252"/>
          <p:cNvSpPr/>
          <p:nvPr/>
        </p:nvSpPr>
        <p:spPr>
          <a:xfrm>
            <a:off x="4415833" y="4353465"/>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54" name="直線コネクタ 253"/>
          <p:cNvCxnSpPr/>
          <p:nvPr/>
        </p:nvCxnSpPr>
        <p:spPr>
          <a:xfrm rot="5400000">
            <a:off x="4148100" y="4016304"/>
            <a:ext cx="66617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55" name="直線コネクタ 254"/>
          <p:cNvCxnSpPr/>
          <p:nvPr/>
        </p:nvCxnSpPr>
        <p:spPr>
          <a:xfrm rot="5400000">
            <a:off x="4323457" y="4016786"/>
            <a:ext cx="665212"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56" name="直線コネクタ 255"/>
          <p:cNvCxnSpPr>
            <a:stCxn id="252" idx="0"/>
          </p:cNvCxnSpPr>
          <p:nvPr/>
        </p:nvCxnSpPr>
        <p:spPr>
          <a:xfrm rot="16200000" flipH="1">
            <a:off x="4445620" y="3563418"/>
            <a:ext cx="250262"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57" name="正方形/長方形 256"/>
          <p:cNvSpPr/>
          <p:nvPr/>
        </p:nvSpPr>
        <p:spPr>
          <a:xfrm>
            <a:off x="4588897" y="4353467"/>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58" name="直線コネクタ 257"/>
          <p:cNvCxnSpPr/>
          <p:nvPr/>
        </p:nvCxnSpPr>
        <p:spPr>
          <a:xfrm>
            <a:off x="4481188" y="3687356"/>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59" name="テキスト ボックス 258"/>
          <p:cNvSpPr txBox="1"/>
          <p:nvPr/>
        </p:nvSpPr>
        <p:spPr>
          <a:xfrm>
            <a:off x="4445330" y="3081570"/>
            <a:ext cx="261610" cy="246221"/>
          </a:xfrm>
          <a:prstGeom prst="rect">
            <a:avLst/>
          </a:prstGeom>
          <a:noFill/>
        </p:spPr>
        <p:txBody>
          <a:bodyPr wrap="none" rtlCol="0">
            <a:spAutoFit/>
          </a:bodyPr>
          <a:lstStyle/>
          <a:p>
            <a:r>
              <a:rPr lang="en-US" altLang="ja-JP" sz="1000" dirty="0" smtClean="0"/>
              <a:t>A</a:t>
            </a:r>
            <a:endParaRPr kumimoji="1" lang="ja-JP" altLang="en-US" sz="1000" dirty="0"/>
          </a:p>
        </p:txBody>
      </p:sp>
      <p:sp>
        <p:nvSpPr>
          <p:cNvPr id="260" name="正方形/長方形 259"/>
          <p:cNvSpPr/>
          <p:nvPr/>
        </p:nvSpPr>
        <p:spPr>
          <a:xfrm>
            <a:off x="4067889" y="4353465"/>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61" name="直線コネクタ 260"/>
          <p:cNvCxnSpPr/>
          <p:nvPr/>
        </p:nvCxnSpPr>
        <p:spPr>
          <a:xfrm rot="5400000">
            <a:off x="3800156" y="4016304"/>
            <a:ext cx="66617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62" name="直線コネクタ 261"/>
          <p:cNvCxnSpPr/>
          <p:nvPr/>
        </p:nvCxnSpPr>
        <p:spPr>
          <a:xfrm rot="5400000">
            <a:off x="3975513" y="4016786"/>
            <a:ext cx="665212"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63" name="正方形/長方形 262"/>
          <p:cNvSpPr/>
          <p:nvPr/>
        </p:nvSpPr>
        <p:spPr>
          <a:xfrm>
            <a:off x="4240953" y="4353467"/>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64" name="直線コネクタ 263"/>
          <p:cNvCxnSpPr/>
          <p:nvPr/>
        </p:nvCxnSpPr>
        <p:spPr>
          <a:xfrm>
            <a:off x="4133244" y="3687356"/>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65" name="二等辺三角形 264"/>
          <p:cNvSpPr/>
          <p:nvPr/>
        </p:nvSpPr>
        <p:spPr>
          <a:xfrm flipV="1">
            <a:off x="4146475" y="3147387"/>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66" name="直線コネクタ 265"/>
          <p:cNvCxnSpPr>
            <a:stCxn id="265" idx="0"/>
          </p:cNvCxnSpPr>
          <p:nvPr/>
        </p:nvCxnSpPr>
        <p:spPr>
          <a:xfrm rot="16200000" flipH="1">
            <a:off x="4098597" y="3559336"/>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67" name="テキスト ボックス 266"/>
          <p:cNvSpPr txBox="1"/>
          <p:nvPr/>
        </p:nvSpPr>
        <p:spPr>
          <a:xfrm>
            <a:off x="4097624" y="3078171"/>
            <a:ext cx="254422" cy="246221"/>
          </a:xfrm>
          <a:prstGeom prst="rect">
            <a:avLst/>
          </a:prstGeom>
          <a:noFill/>
        </p:spPr>
        <p:txBody>
          <a:bodyPr wrap="none" rtlCol="0">
            <a:spAutoFit/>
          </a:bodyPr>
          <a:lstStyle/>
          <a:p>
            <a:r>
              <a:rPr lang="en-US" altLang="ja-JP" sz="1000" dirty="0"/>
              <a:t>B</a:t>
            </a:r>
            <a:endParaRPr kumimoji="1" lang="ja-JP" altLang="en-US" sz="1000" dirty="0"/>
          </a:p>
        </p:txBody>
      </p:sp>
      <p:cxnSp>
        <p:nvCxnSpPr>
          <p:cNvPr id="269" name="直線コネクタ 268"/>
          <p:cNvCxnSpPr/>
          <p:nvPr/>
        </p:nvCxnSpPr>
        <p:spPr>
          <a:xfrm rot="5400000">
            <a:off x="3342940" y="4093677"/>
            <a:ext cx="52254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71" name="直線コネクタ 270"/>
          <p:cNvCxnSpPr/>
          <p:nvPr/>
        </p:nvCxnSpPr>
        <p:spPr>
          <a:xfrm>
            <a:off x="3597480" y="3832403"/>
            <a:ext cx="274741"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72" name="二等辺三角形 271"/>
          <p:cNvSpPr/>
          <p:nvPr/>
        </p:nvSpPr>
        <p:spPr>
          <a:xfrm flipV="1">
            <a:off x="3796048" y="3150561"/>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73" name="直線コネクタ 272"/>
          <p:cNvCxnSpPr>
            <a:stCxn id="272" idx="0"/>
          </p:cNvCxnSpPr>
          <p:nvPr/>
        </p:nvCxnSpPr>
        <p:spPr>
          <a:xfrm rot="5400000">
            <a:off x="3673661" y="3636225"/>
            <a:ext cx="39632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74" name="テキスト ボックス 273"/>
          <p:cNvSpPr txBox="1"/>
          <p:nvPr/>
        </p:nvSpPr>
        <p:spPr>
          <a:xfrm>
            <a:off x="3747197" y="3081345"/>
            <a:ext cx="253044" cy="246221"/>
          </a:xfrm>
          <a:prstGeom prst="rect">
            <a:avLst/>
          </a:prstGeom>
          <a:noFill/>
        </p:spPr>
        <p:txBody>
          <a:bodyPr wrap="none" rtlCol="0">
            <a:spAutoFit/>
          </a:bodyPr>
          <a:lstStyle/>
          <a:p>
            <a:r>
              <a:rPr lang="en-US" altLang="ja-JP" sz="1000" dirty="0"/>
              <a:t>C</a:t>
            </a:r>
            <a:endParaRPr kumimoji="1" lang="ja-JP" altLang="en-US" sz="1000" dirty="0"/>
          </a:p>
        </p:txBody>
      </p:sp>
      <p:sp>
        <p:nvSpPr>
          <p:cNvPr id="275" name="正方形/長方形 274"/>
          <p:cNvSpPr/>
          <p:nvPr/>
        </p:nvSpPr>
        <p:spPr>
          <a:xfrm>
            <a:off x="3367181" y="4353465"/>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76" name="正方形/長方形 275"/>
          <p:cNvSpPr/>
          <p:nvPr/>
        </p:nvSpPr>
        <p:spPr>
          <a:xfrm>
            <a:off x="3540245" y="4353467"/>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77" name="正方形/長方形 276"/>
          <p:cNvSpPr/>
          <p:nvPr/>
        </p:nvSpPr>
        <p:spPr>
          <a:xfrm>
            <a:off x="3019237" y="4353465"/>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78" name="正方形/長方形 277"/>
          <p:cNvSpPr/>
          <p:nvPr/>
        </p:nvSpPr>
        <p:spPr>
          <a:xfrm>
            <a:off x="3192301" y="4353467"/>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79" name="正方形/長方形 278"/>
          <p:cNvSpPr/>
          <p:nvPr/>
        </p:nvSpPr>
        <p:spPr>
          <a:xfrm>
            <a:off x="6330019" y="4352831"/>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80" name="正方形/長方形 279"/>
          <p:cNvSpPr/>
          <p:nvPr/>
        </p:nvSpPr>
        <p:spPr>
          <a:xfrm>
            <a:off x="6503083" y="4352833"/>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81" name="正方形/長方形 280"/>
          <p:cNvSpPr/>
          <p:nvPr/>
        </p:nvSpPr>
        <p:spPr>
          <a:xfrm>
            <a:off x="5982075" y="4352831"/>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82" name="直線コネクタ 281"/>
          <p:cNvCxnSpPr/>
          <p:nvPr/>
        </p:nvCxnSpPr>
        <p:spPr>
          <a:xfrm rot="5400000">
            <a:off x="5785363" y="4092088"/>
            <a:ext cx="52254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83" name="直線コネクタ 282"/>
          <p:cNvCxnSpPr/>
          <p:nvPr/>
        </p:nvCxnSpPr>
        <p:spPr>
          <a:xfrm rot="5400000">
            <a:off x="5889382" y="4019644"/>
            <a:ext cx="66584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84" name="正方形/長方形 283"/>
          <p:cNvSpPr/>
          <p:nvPr/>
        </p:nvSpPr>
        <p:spPr>
          <a:xfrm>
            <a:off x="6155139" y="4352833"/>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85" name="直線コネクタ 284"/>
          <p:cNvCxnSpPr/>
          <p:nvPr/>
        </p:nvCxnSpPr>
        <p:spPr>
          <a:xfrm>
            <a:off x="6136834" y="3693073"/>
            <a:ext cx="83883"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86" name="二等辺三角形 285"/>
          <p:cNvSpPr/>
          <p:nvPr/>
        </p:nvSpPr>
        <p:spPr>
          <a:xfrm flipV="1">
            <a:off x="6060661" y="3149928"/>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87" name="直線コネクタ 286"/>
          <p:cNvCxnSpPr>
            <a:stCxn id="286" idx="0"/>
          </p:cNvCxnSpPr>
          <p:nvPr/>
        </p:nvCxnSpPr>
        <p:spPr>
          <a:xfrm rot="5400000">
            <a:off x="6006035" y="3567831"/>
            <a:ext cx="260804"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88" name="テキスト ボックス 287"/>
          <p:cNvSpPr txBox="1"/>
          <p:nvPr/>
        </p:nvSpPr>
        <p:spPr>
          <a:xfrm>
            <a:off x="6011810" y="3080712"/>
            <a:ext cx="263564" cy="246221"/>
          </a:xfrm>
          <a:prstGeom prst="rect">
            <a:avLst/>
          </a:prstGeom>
          <a:noFill/>
        </p:spPr>
        <p:txBody>
          <a:bodyPr wrap="none" rtlCol="0">
            <a:spAutoFit/>
          </a:bodyPr>
          <a:lstStyle/>
          <a:p>
            <a:r>
              <a:rPr lang="en-US" altLang="ja-JP" sz="1000" dirty="0"/>
              <a:t>D</a:t>
            </a:r>
            <a:endParaRPr kumimoji="1" lang="ja-JP" altLang="en-US" sz="1000" dirty="0"/>
          </a:p>
        </p:txBody>
      </p:sp>
      <p:sp>
        <p:nvSpPr>
          <p:cNvPr id="291" name="二等辺三角形 290"/>
          <p:cNvSpPr/>
          <p:nvPr/>
        </p:nvSpPr>
        <p:spPr>
          <a:xfrm flipV="1">
            <a:off x="5716584" y="3149927"/>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92" name="直線コネクタ 291"/>
          <p:cNvCxnSpPr>
            <a:stCxn id="291" idx="0"/>
          </p:cNvCxnSpPr>
          <p:nvPr/>
        </p:nvCxnSpPr>
        <p:spPr>
          <a:xfrm rot="16200000" flipH="1">
            <a:off x="5596659" y="3633923"/>
            <a:ext cx="392990"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93" name="テキスト ボックス 292"/>
          <p:cNvSpPr txBox="1"/>
          <p:nvPr/>
        </p:nvSpPr>
        <p:spPr>
          <a:xfrm>
            <a:off x="5667733" y="3080711"/>
            <a:ext cx="253044" cy="246221"/>
          </a:xfrm>
          <a:prstGeom prst="rect">
            <a:avLst/>
          </a:prstGeom>
          <a:noFill/>
        </p:spPr>
        <p:txBody>
          <a:bodyPr wrap="none" rtlCol="0">
            <a:spAutoFit/>
          </a:bodyPr>
          <a:lstStyle/>
          <a:p>
            <a:r>
              <a:rPr lang="en-US" altLang="ja-JP" sz="1000" dirty="0"/>
              <a:t>C</a:t>
            </a:r>
            <a:endParaRPr kumimoji="1" lang="ja-JP" altLang="en-US" sz="1000" dirty="0"/>
          </a:p>
        </p:txBody>
      </p:sp>
      <p:sp>
        <p:nvSpPr>
          <p:cNvPr id="294" name="正方形/長方形 293"/>
          <p:cNvSpPr/>
          <p:nvPr/>
        </p:nvSpPr>
        <p:spPr>
          <a:xfrm>
            <a:off x="5287717" y="4352831"/>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95" name="直線コネクタ 294"/>
          <p:cNvCxnSpPr/>
          <p:nvPr/>
        </p:nvCxnSpPr>
        <p:spPr>
          <a:xfrm rot="5400000">
            <a:off x="5018475" y="4017179"/>
            <a:ext cx="669194"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96" name="直線コネクタ 295"/>
          <p:cNvCxnSpPr/>
          <p:nvPr/>
        </p:nvCxnSpPr>
        <p:spPr>
          <a:xfrm rot="5400000">
            <a:off x="5195024" y="4016469"/>
            <a:ext cx="66584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97" name="正方形/長方形 296"/>
          <p:cNvSpPr/>
          <p:nvPr/>
        </p:nvSpPr>
        <p:spPr>
          <a:xfrm>
            <a:off x="5460781" y="4352833"/>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98" name="直線コネクタ 297"/>
          <p:cNvCxnSpPr/>
          <p:nvPr/>
        </p:nvCxnSpPr>
        <p:spPr>
          <a:xfrm>
            <a:off x="5352926" y="3686720"/>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99" name="二等辺三角形 298"/>
          <p:cNvSpPr/>
          <p:nvPr/>
        </p:nvSpPr>
        <p:spPr>
          <a:xfrm flipV="1">
            <a:off x="5366157" y="3146751"/>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00" name="直線コネクタ 299"/>
          <p:cNvCxnSpPr>
            <a:stCxn id="299" idx="0"/>
          </p:cNvCxnSpPr>
          <p:nvPr/>
        </p:nvCxnSpPr>
        <p:spPr>
          <a:xfrm rot="16200000" flipH="1">
            <a:off x="5318279" y="3558700"/>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01" name="テキスト ボックス 300"/>
          <p:cNvSpPr txBox="1"/>
          <p:nvPr/>
        </p:nvSpPr>
        <p:spPr>
          <a:xfrm>
            <a:off x="5317306" y="3077535"/>
            <a:ext cx="254422" cy="246221"/>
          </a:xfrm>
          <a:prstGeom prst="rect">
            <a:avLst/>
          </a:prstGeom>
          <a:noFill/>
        </p:spPr>
        <p:txBody>
          <a:bodyPr wrap="none" rtlCol="0">
            <a:spAutoFit/>
          </a:bodyPr>
          <a:lstStyle/>
          <a:p>
            <a:r>
              <a:rPr lang="en-US" altLang="ja-JP" sz="1000" dirty="0"/>
              <a:t>B</a:t>
            </a:r>
            <a:endParaRPr kumimoji="1" lang="ja-JP" altLang="en-US" sz="1000" dirty="0"/>
          </a:p>
        </p:txBody>
      </p:sp>
      <p:sp>
        <p:nvSpPr>
          <p:cNvPr id="302" name="正方形/長方形 301"/>
          <p:cNvSpPr/>
          <p:nvPr/>
        </p:nvSpPr>
        <p:spPr>
          <a:xfrm>
            <a:off x="4939773" y="4352831"/>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03" name="直線コネクタ 302"/>
          <p:cNvCxnSpPr/>
          <p:nvPr/>
        </p:nvCxnSpPr>
        <p:spPr>
          <a:xfrm rot="5400000">
            <a:off x="4671723" y="4015987"/>
            <a:ext cx="666810"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04" name="直線コネクタ 303"/>
          <p:cNvCxnSpPr/>
          <p:nvPr/>
        </p:nvCxnSpPr>
        <p:spPr>
          <a:xfrm rot="5400000">
            <a:off x="4847080" y="4016469"/>
            <a:ext cx="66584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05" name="正方形/長方形 304"/>
          <p:cNvSpPr/>
          <p:nvPr/>
        </p:nvSpPr>
        <p:spPr>
          <a:xfrm>
            <a:off x="5112837" y="4352833"/>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06" name="直線コネクタ 305"/>
          <p:cNvCxnSpPr/>
          <p:nvPr/>
        </p:nvCxnSpPr>
        <p:spPr>
          <a:xfrm>
            <a:off x="5005674" y="3686719"/>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07" name="二等辺三角形 306"/>
          <p:cNvSpPr/>
          <p:nvPr/>
        </p:nvSpPr>
        <p:spPr>
          <a:xfrm flipV="1">
            <a:off x="5018905" y="3146750"/>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08" name="直線コネクタ 307"/>
          <p:cNvCxnSpPr>
            <a:stCxn id="307" idx="0"/>
          </p:cNvCxnSpPr>
          <p:nvPr/>
        </p:nvCxnSpPr>
        <p:spPr>
          <a:xfrm rot="16200000" flipH="1">
            <a:off x="4971027" y="3558699"/>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09" name="テキスト ボックス 308"/>
          <p:cNvSpPr txBox="1"/>
          <p:nvPr/>
        </p:nvSpPr>
        <p:spPr>
          <a:xfrm>
            <a:off x="4970054" y="3077534"/>
            <a:ext cx="261610" cy="246221"/>
          </a:xfrm>
          <a:prstGeom prst="rect">
            <a:avLst/>
          </a:prstGeom>
          <a:noFill/>
        </p:spPr>
        <p:txBody>
          <a:bodyPr wrap="none" rtlCol="0">
            <a:spAutoFit/>
          </a:bodyPr>
          <a:lstStyle/>
          <a:p>
            <a:r>
              <a:rPr lang="en-US" altLang="ja-JP" sz="1000" dirty="0" smtClean="0"/>
              <a:t>A</a:t>
            </a:r>
            <a:endParaRPr kumimoji="1" lang="ja-JP" altLang="en-US" sz="1000" dirty="0"/>
          </a:p>
        </p:txBody>
      </p:sp>
      <p:cxnSp>
        <p:nvCxnSpPr>
          <p:cNvPr id="310" name="直線コネクタ 309"/>
          <p:cNvCxnSpPr>
            <a:stCxn id="469" idx="0"/>
          </p:cNvCxnSpPr>
          <p:nvPr/>
        </p:nvCxnSpPr>
        <p:spPr>
          <a:xfrm rot="5400000">
            <a:off x="6896593" y="3685441"/>
            <a:ext cx="500401" cy="17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11" name="正方形/長方形 310"/>
          <p:cNvSpPr/>
          <p:nvPr/>
        </p:nvSpPr>
        <p:spPr>
          <a:xfrm>
            <a:off x="7081114" y="3942093"/>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12" name="正方形/長方形 311"/>
          <p:cNvSpPr/>
          <p:nvPr/>
        </p:nvSpPr>
        <p:spPr>
          <a:xfrm>
            <a:off x="6908050" y="3942091"/>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13" name="直線コネクタ 312"/>
          <p:cNvCxnSpPr>
            <a:stCxn id="470" idx="0"/>
          </p:cNvCxnSpPr>
          <p:nvPr/>
        </p:nvCxnSpPr>
        <p:spPr>
          <a:xfrm rot="5400000">
            <a:off x="6721381" y="3684890"/>
            <a:ext cx="500327" cy="103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14" name="直線コネクタ 313"/>
          <p:cNvCxnSpPr>
            <a:stCxn id="467" idx="0"/>
          </p:cNvCxnSpPr>
          <p:nvPr/>
        </p:nvCxnSpPr>
        <p:spPr>
          <a:xfrm rot="5400000">
            <a:off x="7250365" y="3685681"/>
            <a:ext cx="496339" cy="803"/>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15" name="正方形/長方形 314"/>
          <p:cNvSpPr/>
          <p:nvPr/>
        </p:nvSpPr>
        <p:spPr>
          <a:xfrm>
            <a:off x="7433347" y="3939809"/>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16" name="正方形/長方形 315"/>
          <p:cNvSpPr/>
          <p:nvPr/>
        </p:nvSpPr>
        <p:spPr>
          <a:xfrm>
            <a:off x="7260283" y="3939807"/>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17" name="直線コネクタ 316"/>
          <p:cNvCxnSpPr>
            <a:stCxn id="468" idx="0"/>
          </p:cNvCxnSpPr>
          <p:nvPr/>
        </p:nvCxnSpPr>
        <p:spPr>
          <a:xfrm rot="5400000">
            <a:off x="7075153" y="3685130"/>
            <a:ext cx="496265" cy="53"/>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18" name="直線コネクタ 317"/>
          <p:cNvCxnSpPr>
            <a:stCxn id="463" idx="0"/>
            <a:endCxn id="319" idx="0"/>
          </p:cNvCxnSpPr>
          <p:nvPr/>
        </p:nvCxnSpPr>
        <p:spPr>
          <a:xfrm rot="5400000">
            <a:off x="7785294" y="3683350"/>
            <a:ext cx="503853" cy="9061"/>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19" name="正方形/長方形 318"/>
          <p:cNvSpPr/>
          <p:nvPr/>
        </p:nvSpPr>
        <p:spPr>
          <a:xfrm>
            <a:off x="7972380" y="3939807"/>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20" name="正方形/長方形 319"/>
          <p:cNvSpPr/>
          <p:nvPr/>
        </p:nvSpPr>
        <p:spPr>
          <a:xfrm>
            <a:off x="7799316" y="3939805"/>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21" name="直線コネクタ 320"/>
          <p:cNvCxnSpPr>
            <a:stCxn id="465" idx="0"/>
          </p:cNvCxnSpPr>
          <p:nvPr/>
        </p:nvCxnSpPr>
        <p:spPr>
          <a:xfrm rot="5400000">
            <a:off x="7615144" y="3683102"/>
            <a:ext cx="497333" cy="3037"/>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22" name="直線コネクタ 321"/>
          <p:cNvCxnSpPr>
            <a:stCxn id="459" idx="0"/>
          </p:cNvCxnSpPr>
          <p:nvPr/>
        </p:nvCxnSpPr>
        <p:spPr>
          <a:xfrm rot="5400000">
            <a:off x="8141569" y="3683783"/>
            <a:ext cx="496012" cy="35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23" name="正方形/長方形 322"/>
          <p:cNvSpPr/>
          <p:nvPr/>
        </p:nvSpPr>
        <p:spPr>
          <a:xfrm>
            <a:off x="8324613" y="3937523"/>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24" name="正方形/長方形 323"/>
          <p:cNvSpPr/>
          <p:nvPr/>
        </p:nvSpPr>
        <p:spPr>
          <a:xfrm>
            <a:off x="8151549" y="3937521"/>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25" name="直線コネクタ 324"/>
          <p:cNvCxnSpPr>
            <a:stCxn id="461" idx="0"/>
          </p:cNvCxnSpPr>
          <p:nvPr/>
        </p:nvCxnSpPr>
        <p:spPr>
          <a:xfrm rot="16200000" flipH="1">
            <a:off x="7966403" y="3682881"/>
            <a:ext cx="495049" cy="11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26" name="直線コネクタ 325"/>
          <p:cNvCxnSpPr>
            <a:stCxn id="457" idx="0"/>
          </p:cNvCxnSpPr>
          <p:nvPr/>
        </p:nvCxnSpPr>
        <p:spPr>
          <a:xfrm rot="5400000">
            <a:off x="8332140" y="3683086"/>
            <a:ext cx="495375" cy="1110"/>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27" name="直線コネクタ 326"/>
          <p:cNvCxnSpPr>
            <a:stCxn id="455" idx="0"/>
          </p:cNvCxnSpPr>
          <p:nvPr/>
        </p:nvCxnSpPr>
        <p:spPr>
          <a:xfrm rot="5400000">
            <a:off x="8507931" y="3682641"/>
            <a:ext cx="495560" cy="2186"/>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28" name="テキスト ボックス 327"/>
          <p:cNvSpPr txBox="1"/>
          <p:nvPr/>
        </p:nvSpPr>
        <p:spPr>
          <a:xfrm>
            <a:off x="737933" y="2647940"/>
            <a:ext cx="389850" cy="307777"/>
          </a:xfrm>
          <a:prstGeom prst="rect">
            <a:avLst/>
          </a:prstGeom>
          <a:noFill/>
        </p:spPr>
        <p:txBody>
          <a:bodyPr wrap="none" rtlCol="0">
            <a:spAutoFit/>
          </a:bodyPr>
          <a:lstStyle/>
          <a:p>
            <a:r>
              <a:rPr kumimoji="1" lang="en-US" altLang="ja-JP" sz="1400" dirty="0" smtClean="0"/>
              <a:t>D4</a:t>
            </a:r>
            <a:endParaRPr kumimoji="1" lang="ja-JP" altLang="en-US" sz="1400" dirty="0"/>
          </a:p>
        </p:txBody>
      </p:sp>
      <p:sp>
        <p:nvSpPr>
          <p:cNvPr id="329" name="テキスト ボックス 328"/>
          <p:cNvSpPr txBox="1"/>
          <p:nvPr/>
        </p:nvSpPr>
        <p:spPr>
          <a:xfrm>
            <a:off x="2134739" y="2640039"/>
            <a:ext cx="386118" cy="307777"/>
          </a:xfrm>
          <a:prstGeom prst="rect">
            <a:avLst/>
          </a:prstGeom>
          <a:noFill/>
        </p:spPr>
        <p:txBody>
          <a:bodyPr wrap="none" rtlCol="0">
            <a:spAutoFit/>
          </a:bodyPr>
          <a:lstStyle/>
          <a:p>
            <a:r>
              <a:rPr kumimoji="1" lang="en-US" altLang="ja-JP" sz="1400" dirty="0" smtClean="0"/>
              <a:t>D5</a:t>
            </a:r>
            <a:endParaRPr kumimoji="1" lang="ja-JP" altLang="en-US" sz="1400" dirty="0"/>
          </a:p>
        </p:txBody>
      </p:sp>
      <p:sp>
        <p:nvSpPr>
          <p:cNvPr id="330" name="テキスト ボックス 329"/>
          <p:cNvSpPr txBox="1"/>
          <p:nvPr/>
        </p:nvSpPr>
        <p:spPr>
          <a:xfrm>
            <a:off x="3660334" y="2623583"/>
            <a:ext cx="389850" cy="307777"/>
          </a:xfrm>
          <a:prstGeom prst="rect">
            <a:avLst/>
          </a:prstGeom>
          <a:noFill/>
        </p:spPr>
        <p:txBody>
          <a:bodyPr wrap="none" rtlCol="0">
            <a:spAutoFit/>
          </a:bodyPr>
          <a:lstStyle/>
          <a:p>
            <a:r>
              <a:rPr kumimoji="1" lang="en-US" altLang="ja-JP" sz="1400" dirty="0" smtClean="0"/>
              <a:t>D7</a:t>
            </a:r>
            <a:endParaRPr kumimoji="1" lang="ja-JP" altLang="en-US" sz="1400" dirty="0"/>
          </a:p>
        </p:txBody>
      </p:sp>
      <p:sp>
        <p:nvSpPr>
          <p:cNvPr id="331" name="テキスト ボックス 330"/>
          <p:cNvSpPr txBox="1"/>
          <p:nvPr/>
        </p:nvSpPr>
        <p:spPr>
          <a:xfrm>
            <a:off x="5460781" y="2642725"/>
            <a:ext cx="389850" cy="307777"/>
          </a:xfrm>
          <a:prstGeom prst="rect">
            <a:avLst/>
          </a:prstGeom>
          <a:noFill/>
        </p:spPr>
        <p:txBody>
          <a:bodyPr wrap="none" rtlCol="0">
            <a:spAutoFit/>
          </a:bodyPr>
          <a:lstStyle/>
          <a:p>
            <a:r>
              <a:rPr kumimoji="1" lang="en-US" altLang="ja-JP" sz="1400" dirty="0" smtClean="0"/>
              <a:t>D8</a:t>
            </a:r>
            <a:endParaRPr kumimoji="1" lang="ja-JP" altLang="en-US" sz="1400" dirty="0"/>
          </a:p>
        </p:txBody>
      </p:sp>
      <p:sp>
        <p:nvSpPr>
          <p:cNvPr id="332" name="テキスト ボックス 331"/>
          <p:cNvSpPr txBox="1"/>
          <p:nvPr/>
        </p:nvSpPr>
        <p:spPr>
          <a:xfrm>
            <a:off x="7029757" y="2623435"/>
            <a:ext cx="479618" cy="307777"/>
          </a:xfrm>
          <a:prstGeom prst="rect">
            <a:avLst/>
          </a:prstGeom>
          <a:noFill/>
        </p:spPr>
        <p:txBody>
          <a:bodyPr wrap="none" rtlCol="0">
            <a:spAutoFit/>
          </a:bodyPr>
          <a:lstStyle/>
          <a:p>
            <a:r>
              <a:rPr kumimoji="1" lang="en-US" altLang="ja-JP" sz="1400" dirty="0" smtClean="0"/>
              <a:t>D10</a:t>
            </a:r>
            <a:endParaRPr kumimoji="1" lang="ja-JP" altLang="en-US" sz="1400" dirty="0"/>
          </a:p>
        </p:txBody>
      </p:sp>
      <p:sp>
        <p:nvSpPr>
          <p:cNvPr id="333" name="テキスト ボックス 332"/>
          <p:cNvSpPr txBox="1"/>
          <p:nvPr/>
        </p:nvSpPr>
        <p:spPr>
          <a:xfrm>
            <a:off x="7996503" y="2637509"/>
            <a:ext cx="477114" cy="307777"/>
          </a:xfrm>
          <a:prstGeom prst="rect">
            <a:avLst/>
          </a:prstGeom>
          <a:noFill/>
        </p:spPr>
        <p:txBody>
          <a:bodyPr wrap="none" rtlCol="0">
            <a:spAutoFit/>
          </a:bodyPr>
          <a:lstStyle/>
          <a:p>
            <a:r>
              <a:rPr kumimoji="1" lang="en-US" altLang="ja-JP" sz="1400" dirty="0" smtClean="0"/>
              <a:t>D11</a:t>
            </a:r>
            <a:endParaRPr kumimoji="1" lang="ja-JP" altLang="en-US" sz="1400" dirty="0"/>
          </a:p>
        </p:txBody>
      </p:sp>
      <p:cxnSp>
        <p:nvCxnSpPr>
          <p:cNvPr id="334" name="直線コネクタ 333"/>
          <p:cNvCxnSpPr/>
          <p:nvPr/>
        </p:nvCxnSpPr>
        <p:spPr>
          <a:xfrm>
            <a:off x="184532" y="4504979"/>
            <a:ext cx="8850281" cy="1588"/>
          </a:xfrm>
          <a:prstGeom prst="line">
            <a:avLst/>
          </a:prstGeom>
          <a:ln w="15875" cap="flat" cmpd="sng" algn="ctr">
            <a:solidFill>
              <a:srgbClr val="FF0000"/>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35" name="正方形/長方形 334"/>
          <p:cNvSpPr/>
          <p:nvPr/>
        </p:nvSpPr>
        <p:spPr>
          <a:xfrm>
            <a:off x="2486400" y="2912472"/>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36" name="テキスト ボックス 335"/>
          <p:cNvSpPr txBox="1"/>
          <p:nvPr/>
        </p:nvSpPr>
        <p:spPr>
          <a:xfrm>
            <a:off x="2517966" y="2863157"/>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nvGrpSpPr>
          <p:cNvPr id="7" name="図形グループ 479"/>
          <p:cNvGrpSpPr/>
          <p:nvPr/>
        </p:nvGrpSpPr>
        <p:grpSpPr>
          <a:xfrm>
            <a:off x="2144505" y="2861859"/>
            <a:ext cx="288652" cy="230832"/>
            <a:chOff x="1759539" y="977134"/>
            <a:chExt cx="288652" cy="230832"/>
          </a:xfrm>
        </p:grpSpPr>
        <p:sp>
          <p:nvSpPr>
            <p:cNvPr id="338" name="正方形/長方形 337"/>
            <p:cNvSpPr/>
            <p:nvPr/>
          </p:nvSpPr>
          <p:spPr>
            <a:xfrm>
              <a:off x="1759539"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39" name="テキスト ボックス 338"/>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8" name="図形グループ 482"/>
          <p:cNvGrpSpPr/>
          <p:nvPr/>
        </p:nvGrpSpPr>
        <p:grpSpPr>
          <a:xfrm>
            <a:off x="1287025" y="2861320"/>
            <a:ext cx="288652" cy="230832"/>
            <a:chOff x="1756364" y="977134"/>
            <a:chExt cx="288652" cy="230832"/>
          </a:xfrm>
        </p:grpSpPr>
        <p:sp>
          <p:nvSpPr>
            <p:cNvPr id="341" name="正方形/長方形 340"/>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42" name="テキスト ボックス 341"/>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9" name="図形グループ 488"/>
          <p:cNvGrpSpPr/>
          <p:nvPr/>
        </p:nvGrpSpPr>
        <p:grpSpPr>
          <a:xfrm>
            <a:off x="3547091" y="2858145"/>
            <a:ext cx="288652" cy="230832"/>
            <a:chOff x="1756364" y="977134"/>
            <a:chExt cx="288652" cy="230832"/>
          </a:xfrm>
        </p:grpSpPr>
        <p:sp>
          <p:nvSpPr>
            <p:cNvPr id="344" name="正方形/長方形 343"/>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45" name="テキスト ボックス 344"/>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10" name="図形グループ 491"/>
          <p:cNvGrpSpPr/>
          <p:nvPr/>
        </p:nvGrpSpPr>
        <p:grpSpPr>
          <a:xfrm>
            <a:off x="5119683" y="2861320"/>
            <a:ext cx="288652" cy="230832"/>
            <a:chOff x="1756364" y="977134"/>
            <a:chExt cx="288652" cy="230832"/>
          </a:xfrm>
        </p:grpSpPr>
        <p:sp>
          <p:nvSpPr>
            <p:cNvPr id="347" name="正方形/長方形 346"/>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48" name="テキスト ボックス 347"/>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11" name="図形グループ 494"/>
          <p:cNvGrpSpPr/>
          <p:nvPr/>
        </p:nvGrpSpPr>
        <p:grpSpPr>
          <a:xfrm>
            <a:off x="7270593" y="2859702"/>
            <a:ext cx="288652" cy="230832"/>
            <a:chOff x="1756364" y="977134"/>
            <a:chExt cx="288652" cy="230832"/>
          </a:xfrm>
        </p:grpSpPr>
        <p:sp>
          <p:nvSpPr>
            <p:cNvPr id="350" name="正方形/長方形 349"/>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51" name="テキスト ボックス 350"/>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12" name="図形グループ 497"/>
          <p:cNvGrpSpPr/>
          <p:nvPr/>
        </p:nvGrpSpPr>
        <p:grpSpPr>
          <a:xfrm>
            <a:off x="4238410" y="2860487"/>
            <a:ext cx="288652" cy="230832"/>
            <a:chOff x="1756364" y="977134"/>
            <a:chExt cx="288652" cy="230832"/>
          </a:xfrm>
        </p:grpSpPr>
        <p:sp>
          <p:nvSpPr>
            <p:cNvPr id="353" name="正方形/長方形 352"/>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54" name="テキスト ボックス 353"/>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13" name="図形グループ 500"/>
          <p:cNvGrpSpPr/>
          <p:nvPr/>
        </p:nvGrpSpPr>
        <p:grpSpPr>
          <a:xfrm>
            <a:off x="5826196" y="2860487"/>
            <a:ext cx="288652" cy="230832"/>
            <a:chOff x="1756364" y="977134"/>
            <a:chExt cx="288652" cy="230832"/>
          </a:xfrm>
        </p:grpSpPr>
        <p:sp>
          <p:nvSpPr>
            <p:cNvPr id="356" name="正方形/長方形 355"/>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57" name="テキスト ボックス 356"/>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14" name="図形グループ 503"/>
          <p:cNvGrpSpPr/>
          <p:nvPr/>
        </p:nvGrpSpPr>
        <p:grpSpPr>
          <a:xfrm>
            <a:off x="6911390" y="2858191"/>
            <a:ext cx="288652" cy="230832"/>
            <a:chOff x="1756364" y="977134"/>
            <a:chExt cx="288652" cy="230832"/>
          </a:xfrm>
        </p:grpSpPr>
        <p:sp>
          <p:nvSpPr>
            <p:cNvPr id="359" name="正方形/長方形 358"/>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60" name="テキスト ボックス 359"/>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15" name="図形グループ 506"/>
          <p:cNvGrpSpPr/>
          <p:nvPr/>
        </p:nvGrpSpPr>
        <p:grpSpPr>
          <a:xfrm>
            <a:off x="7801965" y="2856141"/>
            <a:ext cx="288652" cy="230832"/>
            <a:chOff x="1756364" y="977134"/>
            <a:chExt cx="288652" cy="230832"/>
          </a:xfrm>
        </p:grpSpPr>
        <p:sp>
          <p:nvSpPr>
            <p:cNvPr id="362" name="正方形/長方形 361"/>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63" name="テキスト ボックス 362"/>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16" name="図形グループ 509"/>
          <p:cNvGrpSpPr/>
          <p:nvPr/>
        </p:nvGrpSpPr>
        <p:grpSpPr>
          <a:xfrm>
            <a:off x="8163355" y="2857133"/>
            <a:ext cx="288652" cy="230832"/>
            <a:chOff x="1756364" y="977134"/>
            <a:chExt cx="288652" cy="230832"/>
          </a:xfrm>
        </p:grpSpPr>
        <p:sp>
          <p:nvSpPr>
            <p:cNvPr id="365" name="正方形/長方形 364"/>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66" name="テキスト ボックス 365"/>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cxnSp>
        <p:nvCxnSpPr>
          <p:cNvPr id="367" name="直線コネクタ 366"/>
          <p:cNvCxnSpPr/>
          <p:nvPr/>
        </p:nvCxnSpPr>
        <p:spPr>
          <a:xfrm rot="16200000" flipH="1">
            <a:off x="638399" y="3869049"/>
            <a:ext cx="2113698" cy="1"/>
          </a:xfrm>
          <a:prstGeom prst="line">
            <a:avLst/>
          </a:prstGeom>
          <a:ln w="127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68" name="直線コネクタ 367"/>
          <p:cNvCxnSpPr/>
          <p:nvPr/>
        </p:nvCxnSpPr>
        <p:spPr>
          <a:xfrm rot="5400000">
            <a:off x="3775201" y="3865926"/>
            <a:ext cx="2107450" cy="1588"/>
          </a:xfrm>
          <a:prstGeom prst="line">
            <a:avLst/>
          </a:prstGeom>
          <a:ln w="127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69" name="直線コネクタ 368"/>
          <p:cNvCxnSpPr/>
          <p:nvPr/>
        </p:nvCxnSpPr>
        <p:spPr>
          <a:xfrm rot="16200000" flipH="1">
            <a:off x="6622279" y="3844138"/>
            <a:ext cx="2122249" cy="1"/>
          </a:xfrm>
          <a:prstGeom prst="line">
            <a:avLst/>
          </a:prstGeom>
          <a:ln w="127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70" name="直線コネクタ 369"/>
          <p:cNvCxnSpPr>
            <a:stCxn id="442" idx="0"/>
          </p:cNvCxnSpPr>
          <p:nvPr/>
        </p:nvCxnSpPr>
        <p:spPr>
          <a:xfrm rot="5400000">
            <a:off x="751721" y="3684608"/>
            <a:ext cx="495951" cy="2252"/>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71" name="直線コネクタ 370"/>
          <p:cNvCxnSpPr>
            <a:stCxn id="441" idx="0"/>
          </p:cNvCxnSpPr>
          <p:nvPr/>
        </p:nvCxnSpPr>
        <p:spPr>
          <a:xfrm rot="5400000">
            <a:off x="924552" y="3686747"/>
            <a:ext cx="496819" cy="621"/>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72" name="直線コネクタ 371"/>
          <p:cNvCxnSpPr>
            <a:stCxn id="440" idx="0"/>
          </p:cNvCxnSpPr>
          <p:nvPr/>
        </p:nvCxnSpPr>
        <p:spPr>
          <a:xfrm rot="5400000">
            <a:off x="1099684" y="3684498"/>
            <a:ext cx="494173" cy="4250"/>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73" name="直線コネクタ 372"/>
          <p:cNvCxnSpPr>
            <a:stCxn id="439" idx="0"/>
          </p:cNvCxnSpPr>
          <p:nvPr/>
        </p:nvCxnSpPr>
        <p:spPr>
          <a:xfrm rot="5400000">
            <a:off x="1274102" y="3685049"/>
            <a:ext cx="495041" cy="5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nvGrpSpPr>
          <p:cNvPr id="17" name="図形グループ 547"/>
          <p:cNvGrpSpPr/>
          <p:nvPr/>
        </p:nvGrpSpPr>
        <p:grpSpPr>
          <a:xfrm>
            <a:off x="943005" y="2861859"/>
            <a:ext cx="288652" cy="230832"/>
            <a:chOff x="1756364" y="977134"/>
            <a:chExt cx="288652" cy="230832"/>
          </a:xfrm>
        </p:grpSpPr>
        <p:sp>
          <p:nvSpPr>
            <p:cNvPr id="375" name="正方形/長方形 374"/>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76" name="テキスト ボックス 375"/>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18" name="図形グループ 550"/>
          <p:cNvGrpSpPr/>
          <p:nvPr/>
        </p:nvGrpSpPr>
        <p:grpSpPr>
          <a:xfrm>
            <a:off x="598985" y="2862398"/>
            <a:ext cx="288652" cy="230832"/>
            <a:chOff x="1756364" y="977134"/>
            <a:chExt cx="288652" cy="230832"/>
          </a:xfrm>
        </p:grpSpPr>
        <p:sp>
          <p:nvSpPr>
            <p:cNvPr id="378" name="正方形/長方形 377"/>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79" name="テキスト ボックス 378"/>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19" name="図形グループ 557"/>
          <p:cNvGrpSpPr/>
          <p:nvPr/>
        </p:nvGrpSpPr>
        <p:grpSpPr>
          <a:xfrm>
            <a:off x="254965" y="2862937"/>
            <a:ext cx="288652" cy="230832"/>
            <a:chOff x="1756364" y="977134"/>
            <a:chExt cx="288652" cy="230832"/>
          </a:xfrm>
        </p:grpSpPr>
        <p:sp>
          <p:nvSpPr>
            <p:cNvPr id="381" name="正方形/長方形 380"/>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82" name="テキスト ボックス 381"/>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cxnSp>
        <p:nvCxnSpPr>
          <p:cNvPr id="383" name="直線コネクタ 382"/>
          <p:cNvCxnSpPr/>
          <p:nvPr/>
        </p:nvCxnSpPr>
        <p:spPr>
          <a:xfrm rot="5400000">
            <a:off x="1886626" y="3858725"/>
            <a:ext cx="981334"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84" name="正方形/長方形 383"/>
          <p:cNvSpPr/>
          <p:nvPr/>
        </p:nvSpPr>
        <p:spPr>
          <a:xfrm>
            <a:off x="2310920" y="4354000"/>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85" name="二等辺三角形 384"/>
          <p:cNvSpPr/>
          <p:nvPr/>
        </p:nvSpPr>
        <p:spPr>
          <a:xfrm flipV="1">
            <a:off x="2301063" y="3150569"/>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86" name="テキスト ボックス 385"/>
          <p:cNvSpPr txBox="1"/>
          <p:nvPr/>
        </p:nvSpPr>
        <p:spPr>
          <a:xfrm>
            <a:off x="2257600" y="3087215"/>
            <a:ext cx="255674" cy="230832"/>
          </a:xfrm>
          <a:prstGeom prst="rect">
            <a:avLst/>
          </a:prstGeom>
          <a:noFill/>
        </p:spPr>
        <p:txBody>
          <a:bodyPr wrap="none" rtlCol="0">
            <a:spAutoFit/>
          </a:bodyPr>
          <a:lstStyle/>
          <a:p>
            <a:r>
              <a:rPr lang="en-US" altLang="ja-JP" sz="900" dirty="0" smtClean="0"/>
              <a:t>D</a:t>
            </a:r>
            <a:endParaRPr kumimoji="1" lang="ja-JP" altLang="en-US" sz="900" dirty="0"/>
          </a:p>
        </p:txBody>
      </p:sp>
      <p:sp>
        <p:nvSpPr>
          <p:cNvPr id="387" name="二等辺三角形 386"/>
          <p:cNvSpPr/>
          <p:nvPr/>
        </p:nvSpPr>
        <p:spPr>
          <a:xfrm flipV="1">
            <a:off x="2124641" y="3150569"/>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88" name="正方形/長方形 387"/>
          <p:cNvSpPr/>
          <p:nvPr/>
        </p:nvSpPr>
        <p:spPr>
          <a:xfrm>
            <a:off x="2137856" y="4353998"/>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89" name="直線コネクタ 388"/>
          <p:cNvCxnSpPr>
            <a:stCxn id="387" idx="0"/>
          </p:cNvCxnSpPr>
          <p:nvPr/>
        </p:nvCxnSpPr>
        <p:spPr>
          <a:xfrm rot="16200000" flipH="1">
            <a:off x="1745359" y="3893921"/>
            <a:ext cx="911720" cy="811"/>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90" name="テキスト ボックス 389"/>
          <p:cNvSpPr txBox="1"/>
          <p:nvPr/>
        </p:nvSpPr>
        <p:spPr>
          <a:xfrm>
            <a:off x="2080419" y="3089505"/>
            <a:ext cx="248786" cy="230832"/>
          </a:xfrm>
          <a:prstGeom prst="rect">
            <a:avLst/>
          </a:prstGeom>
          <a:noFill/>
        </p:spPr>
        <p:txBody>
          <a:bodyPr wrap="none" rtlCol="0">
            <a:spAutoFit/>
          </a:bodyPr>
          <a:lstStyle/>
          <a:p>
            <a:r>
              <a:rPr lang="en-US" altLang="ja-JP" sz="900" dirty="0"/>
              <a:t>C</a:t>
            </a:r>
            <a:endParaRPr kumimoji="1" lang="ja-JP" altLang="en-US" sz="900" dirty="0"/>
          </a:p>
        </p:txBody>
      </p:sp>
      <p:cxnSp>
        <p:nvCxnSpPr>
          <p:cNvPr id="391" name="直線コネクタ 390"/>
          <p:cNvCxnSpPr/>
          <p:nvPr/>
        </p:nvCxnSpPr>
        <p:spPr>
          <a:xfrm rot="5400000">
            <a:off x="1541799" y="3858725"/>
            <a:ext cx="981334"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92" name="正方形/長方形 391"/>
          <p:cNvSpPr/>
          <p:nvPr/>
        </p:nvSpPr>
        <p:spPr>
          <a:xfrm>
            <a:off x="1966093" y="4354000"/>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3" name="二等辺三角形 392"/>
          <p:cNvSpPr/>
          <p:nvPr/>
        </p:nvSpPr>
        <p:spPr>
          <a:xfrm flipV="1">
            <a:off x="1956236" y="3150569"/>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4" name="テキスト ボックス 393"/>
          <p:cNvSpPr txBox="1"/>
          <p:nvPr/>
        </p:nvSpPr>
        <p:spPr>
          <a:xfrm>
            <a:off x="1912773" y="3087215"/>
            <a:ext cx="248786" cy="230832"/>
          </a:xfrm>
          <a:prstGeom prst="rect">
            <a:avLst/>
          </a:prstGeom>
          <a:noFill/>
        </p:spPr>
        <p:txBody>
          <a:bodyPr wrap="none" rtlCol="0">
            <a:spAutoFit/>
          </a:bodyPr>
          <a:lstStyle/>
          <a:p>
            <a:r>
              <a:rPr lang="en-US" altLang="ja-JP" sz="900" dirty="0" smtClean="0"/>
              <a:t>B</a:t>
            </a:r>
            <a:endParaRPr kumimoji="1" lang="ja-JP" altLang="en-US" sz="900" dirty="0"/>
          </a:p>
        </p:txBody>
      </p:sp>
      <p:sp>
        <p:nvSpPr>
          <p:cNvPr id="395" name="二等辺三角形 394"/>
          <p:cNvSpPr/>
          <p:nvPr/>
        </p:nvSpPr>
        <p:spPr>
          <a:xfrm flipV="1">
            <a:off x="1779814" y="3150569"/>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6" name="正方形/長方形 395"/>
          <p:cNvSpPr/>
          <p:nvPr/>
        </p:nvSpPr>
        <p:spPr>
          <a:xfrm>
            <a:off x="1793029" y="4353998"/>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97" name="直線コネクタ 396"/>
          <p:cNvCxnSpPr>
            <a:stCxn id="395" idx="0"/>
          </p:cNvCxnSpPr>
          <p:nvPr/>
        </p:nvCxnSpPr>
        <p:spPr>
          <a:xfrm rot="16200000" flipH="1">
            <a:off x="1400532" y="3893921"/>
            <a:ext cx="911721" cy="811"/>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98" name="テキスト ボックス 397"/>
          <p:cNvSpPr txBox="1"/>
          <p:nvPr/>
        </p:nvSpPr>
        <p:spPr>
          <a:xfrm>
            <a:off x="1735592" y="3089505"/>
            <a:ext cx="251447" cy="230832"/>
          </a:xfrm>
          <a:prstGeom prst="rect">
            <a:avLst/>
          </a:prstGeom>
          <a:noFill/>
        </p:spPr>
        <p:txBody>
          <a:bodyPr wrap="none" rtlCol="0">
            <a:spAutoFit/>
          </a:bodyPr>
          <a:lstStyle/>
          <a:p>
            <a:r>
              <a:rPr lang="en-US" altLang="ja-JP" sz="900" dirty="0" smtClean="0"/>
              <a:t>A</a:t>
            </a:r>
            <a:endParaRPr kumimoji="1" lang="ja-JP" altLang="en-US" sz="900" dirty="0"/>
          </a:p>
        </p:txBody>
      </p:sp>
      <p:grpSp>
        <p:nvGrpSpPr>
          <p:cNvPr id="20" name="図形グループ 595"/>
          <p:cNvGrpSpPr/>
          <p:nvPr/>
        </p:nvGrpSpPr>
        <p:grpSpPr>
          <a:xfrm>
            <a:off x="1792014" y="2861859"/>
            <a:ext cx="288652" cy="230832"/>
            <a:chOff x="1756364" y="977134"/>
            <a:chExt cx="288652" cy="230832"/>
          </a:xfrm>
        </p:grpSpPr>
        <p:sp>
          <p:nvSpPr>
            <p:cNvPr id="400" name="正方形/長方形 399"/>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01" name="テキスト ボックス 400"/>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sp>
        <p:nvSpPr>
          <p:cNvPr id="402" name="正方形/長方形 401"/>
          <p:cNvSpPr/>
          <p:nvPr/>
        </p:nvSpPr>
        <p:spPr>
          <a:xfrm>
            <a:off x="242997" y="3937846"/>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403" name="直線コネクタ 402"/>
          <p:cNvCxnSpPr>
            <a:stCxn id="446" idx="0"/>
          </p:cNvCxnSpPr>
          <p:nvPr/>
        </p:nvCxnSpPr>
        <p:spPr>
          <a:xfrm rot="5400000">
            <a:off x="57555" y="3683413"/>
            <a:ext cx="499507" cy="1086"/>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04" name="正方形/長方形 403"/>
          <p:cNvSpPr/>
          <p:nvPr/>
        </p:nvSpPr>
        <p:spPr>
          <a:xfrm>
            <a:off x="416061" y="3937848"/>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405" name="直線コネクタ 404"/>
          <p:cNvCxnSpPr>
            <a:stCxn id="406" idx="0"/>
          </p:cNvCxnSpPr>
          <p:nvPr/>
        </p:nvCxnSpPr>
        <p:spPr>
          <a:xfrm rot="5400000">
            <a:off x="2800751" y="3893958"/>
            <a:ext cx="911719" cy="737"/>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06" name="二等辺三角形 405"/>
          <p:cNvSpPr/>
          <p:nvPr/>
        </p:nvSpPr>
        <p:spPr>
          <a:xfrm flipV="1">
            <a:off x="3180805" y="3150569"/>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07" name="テキスト ボックス 406"/>
          <p:cNvSpPr txBox="1"/>
          <p:nvPr/>
        </p:nvSpPr>
        <p:spPr>
          <a:xfrm>
            <a:off x="3137342" y="3087215"/>
            <a:ext cx="241022" cy="230832"/>
          </a:xfrm>
          <a:prstGeom prst="rect">
            <a:avLst/>
          </a:prstGeom>
          <a:noFill/>
        </p:spPr>
        <p:txBody>
          <a:bodyPr wrap="none" rtlCol="0">
            <a:spAutoFit/>
          </a:bodyPr>
          <a:lstStyle/>
          <a:p>
            <a:r>
              <a:rPr lang="en-US" altLang="ja-JP" sz="900" dirty="0" smtClean="0"/>
              <a:t>E</a:t>
            </a:r>
            <a:endParaRPr kumimoji="1" lang="ja-JP" altLang="en-US" sz="900" dirty="0"/>
          </a:p>
        </p:txBody>
      </p:sp>
      <p:sp>
        <p:nvSpPr>
          <p:cNvPr id="408" name="二等辺三角形 407"/>
          <p:cNvSpPr/>
          <p:nvPr/>
        </p:nvSpPr>
        <p:spPr>
          <a:xfrm flipV="1">
            <a:off x="3004383" y="3150569"/>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409" name="直線コネクタ 408"/>
          <p:cNvCxnSpPr>
            <a:stCxn id="408" idx="0"/>
          </p:cNvCxnSpPr>
          <p:nvPr/>
        </p:nvCxnSpPr>
        <p:spPr>
          <a:xfrm rot="16200000" flipH="1">
            <a:off x="2625101" y="3893921"/>
            <a:ext cx="911721" cy="811"/>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10" name="テキスト ボックス 409"/>
          <p:cNvSpPr txBox="1"/>
          <p:nvPr/>
        </p:nvSpPr>
        <p:spPr>
          <a:xfrm>
            <a:off x="2960161" y="3089505"/>
            <a:ext cx="237697" cy="230832"/>
          </a:xfrm>
          <a:prstGeom prst="rect">
            <a:avLst/>
          </a:prstGeom>
          <a:noFill/>
        </p:spPr>
        <p:txBody>
          <a:bodyPr wrap="none" rtlCol="0">
            <a:spAutoFit/>
          </a:bodyPr>
          <a:lstStyle/>
          <a:p>
            <a:r>
              <a:rPr lang="en-US" altLang="ja-JP" sz="900" dirty="0" smtClean="0"/>
              <a:t>F</a:t>
            </a:r>
            <a:endParaRPr kumimoji="1" lang="ja-JP" altLang="en-US" sz="900" dirty="0"/>
          </a:p>
        </p:txBody>
      </p:sp>
      <p:cxnSp>
        <p:nvCxnSpPr>
          <p:cNvPr id="411" name="直線コネクタ 410"/>
          <p:cNvCxnSpPr/>
          <p:nvPr/>
        </p:nvCxnSpPr>
        <p:spPr>
          <a:xfrm rot="5400000">
            <a:off x="3098498" y="4022337"/>
            <a:ext cx="666810"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12" name="直線コネクタ 411"/>
          <p:cNvCxnSpPr/>
          <p:nvPr/>
        </p:nvCxnSpPr>
        <p:spPr>
          <a:xfrm>
            <a:off x="3431109" y="3694660"/>
            <a:ext cx="96932"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13" name="二等辺三角形 412"/>
          <p:cNvSpPr/>
          <p:nvPr/>
        </p:nvSpPr>
        <p:spPr>
          <a:xfrm flipV="1">
            <a:off x="3445134" y="3153103"/>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414" name="直線コネクタ 413"/>
          <p:cNvCxnSpPr>
            <a:stCxn id="413" idx="0"/>
          </p:cNvCxnSpPr>
          <p:nvPr/>
        </p:nvCxnSpPr>
        <p:spPr>
          <a:xfrm rot="5400000">
            <a:off x="3393685" y="3567831"/>
            <a:ext cx="254453" cy="792"/>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15" name="テキスト ボックス 414"/>
          <p:cNvSpPr txBox="1"/>
          <p:nvPr/>
        </p:nvSpPr>
        <p:spPr>
          <a:xfrm>
            <a:off x="3396283" y="3083887"/>
            <a:ext cx="263564" cy="246221"/>
          </a:xfrm>
          <a:prstGeom prst="rect">
            <a:avLst/>
          </a:prstGeom>
          <a:noFill/>
        </p:spPr>
        <p:txBody>
          <a:bodyPr wrap="none" rtlCol="0">
            <a:spAutoFit/>
          </a:bodyPr>
          <a:lstStyle/>
          <a:p>
            <a:r>
              <a:rPr lang="en-US" altLang="ja-JP" sz="1000" dirty="0"/>
              <a:t>D</a:t>
            </a:r>
            <a:endParaRPr kumimoji="1" lang="ja-JP" altLang="en-US" sz="1000" dirty="0"/>
          </a:p>
        </p:txBody>
      </p:sp>
      <p:grpSp>
        <p:nvGrpSpPr>
          <p:cNvPr id="21" name="図形グループ 616"/>
          <p:cNvGrpSpPr/>
          <p:nvPr/>
        </p:nvGrpSpPr>
        <p:grpSpPr>
          <a:xfrm>
            <a:off x="3026145" y="2858145"/>
            <a:ext cx="288652" cy="230832"/>
            <a:chOff x="1756364" y="977134"/>
            <a:chExt cx="288652" cy="230832"/>
          </a:xfrm>
        </p:grpSpPr>
        <p:sp>
          <p:nvSpPr>
            <p:cNvPr id="417" name="正方形/長方形 416"/>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8" name="テキスト ボックス 417"/>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cxnSp>
        <p:nvCxnSpPr>
          <p:cNvPr id="419" name="直線コネクタ 418"/>
          <p:cNvCxnSpPr/>
          <p:nvPr/>
        </p:nvCxnSpPr>
        <p:spPr>
          <a:xfrm>
            <a:off x="5792757" y="3832403"/>
            <a:ext cx="253879"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nvGrpSpPr>
          <p:cNvPr id="22" name="図形グループ 635"/>
          <p:cNvGrpSpPr/>
          <p:nvPr/>
        </p:nvGrpSpPr>
        <p:grpSpPr>
          <a:xfrm>
            <a:off x="6320543" y="2859223"/>
            <a:ext cx="288652" cy="230832"/>
            <a:chOff x="1756364" y="977134"/>
            <a:chExt cx="288652" cy="230832"/>
          </a:xfrm>
        </p:grpSpPr>
        <p:sp>
          <p:nvSpPr>
            <p:cNvPr id="421" name="正方形/長方形 420"/>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22" name="テキスト ボックス 421"/>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cxnSp>
        <p:nvCxnSpPr>
          <p:cNvPr id="423" name="直線コネクタ 422"/>
          <p:cNvCxnSpPr>
            <a:stCxn id="424" idx="0"/>
          </p:cNvCxnSpPr>
          <p:nvPr/>
        </p:nvCxnSpPr>
        <p:spPr>
          <a:xfrm rot="5400000">
            <a:off x="6115351" y="3890783"/>
            <a:ext cx="911719" cy="737"/>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24" name="二等辺三角形 423"/>
          <p:cNvSpPr/>
          <p:nvPr/>
        </p:nvSpPr>
        <p:spPr>
          <a:xfrm flipV="1">
            <a:off x="6495405" y="3147394"/>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25" name="テキスト ボックス 424"/>
          <p:cNvSpPr txBox="1"/>
          <p:nvPr/>
        </p:nvSpPr>
        <p:spPr>
          <a:xfrm>
            <a:off x="6451942" y="3084040"/>
            <a:ext cx="237697" cy="230832"/>
          </a:xfrm>
          <a:prstGeom prst="rect">
            <a:avLst/>
          </a:prstGeom>
          <a:noFill/>
        </p:spPr>
        <p:txBody>
          <a:bodyPr wrap="none" rtlCol="0">
            <a:spAutoFit/>
          </a:bodyPr>
          <a:lstStyle/>
          <a:p>
            <a:r>
              <a:rPr lang="en-US" altLang="ja-JP" sz="900" dirty="0" smtClean="0"/>
              <a:t>F</a:t>
            </a:r>
            <a:endParaRPr kumimoji="1" lang="ja-JP" altLang="en-US" sz="900" dirty="0"/>
          </a:p>
        </p:txBody>
      </p:sp>
      <p:sp>
        <p:nvSpPr>
          <p:cNvPr id="426" name="二等辺三角形 425"/>
          <p:cNvSpPr/>
          <p:nvPr/>
        </p:nvSpPr>
        <p:spPr>
          <a:xfrm flipV="1">
            <a:off x="6318983" y="3147394"/>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427" name="直線コネクタ 426"/>
          <p:cNvCxnSpPr>
            <a:stCxn id="426" idx="0"/>
          </p:cNvCxnSpPr>
          <p:nvPr/>
        </p:nvCxnSpPr>
        <p:spPr>
          <a:xfrm rot="16200000" flipH="1">
            <a:off x="5939701" y="3890746"/>
            <a:ext cx="911721" cy="811"/>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28" name="テキスト ボックス 427"/>
          <p:cNvSpPr txBox="1"/>
          <p:nvPr/>
        </p:nvSpPr>
        <p:spPr>
          <a:xfrm>
            <a:off x="6274761" y="3086330"/>
            <a:ext cx="241022" cy="230832"/>
          </a:xfrm>
          <a:prstGeom prst="rect">
            <a:avLst/>
          </a:prstGeom>
          <a:noFill/>
        </p:spPr>
        <p:txBody>
          <a:bodyPr wrap="none" rtlCol="0">
            <a:spAutoFit/>
          </a:bodyPr>
          <a:lstStyle/>
          <a:p>
            <a:r>
              <a:rPr lang="en-US" altLang="ja-JP" sz="900" dirty="0" smtClean="0"/>
              <a:t>E</a:t>
            </a:r>
            <a:endParaRPr kumimoji="1" lang="ja-JP" altLang="en-US" sz="900" dirty="0"/>
          </a:p>
        </p:txBody>
      </p:sp>
      <p:grpSp>
        <p:nvGrpSpPr>
          <p:cNvPr id="23" name="図形グループ 649"/>
          <p:cNvGrpSpPr/>
          <p:nvPr/>
        </p:nvGrpSpPr>
        <p:grpSpPr>
          <a:xfrm>
            <a:off x="8514955" y="2860988"/>
            <a:ext cx="288652" cy="230832"/>
            <a:chOff x="1756364" y="977134"/>
            <a:chExt cx="288652" cy="230832"/>
          </a:xfrm>
        </p:grpSpPr>
        <p:sp>
          <p:nvSpPr>
            <p:cNvPr id="434" name="正方形/長方形 433"/>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35" name="テキスト ボックス 434"/>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cxnSp>
        <p:nvCxnSpPr>
          <p:cNvPr id="436" name="直線コネクタ 435"/>
          <p:cNvCxnSpPr/>
          <p:nvPr/>
        </p:nvCxnSpPr>
        <p:spPr>
          <a:xfrm>
            <a:off x="188629" y="4088181"/>
            <a:ext cx="8846184" cy="1588"/>
          </a:xfrm>
          <a:prstGeom prst="line">
            <a:avLst/>
          </a:prstGeom>
          <a:ln w="15875" cap="flat" cmpd="sng" algn="ctr">
            <a:solidFill>
              <a:srgbClr val="0000FF"/>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37" name="直線コネクタ 436"/>
          <p:cNvCxnSpPr>
            <a:stCxn id="445" idx="0"/>
          </p:cNvCxnSpPr>
          <p:nvPr/>
        </p:nvCxnSpPr>
        <p:spPr>
          <a:xfrm rot="5400000">
            <a:off x="233775" y="3681730"/>
            <a:ext cx="496339" cy="3062"/>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39" name="二等辺三角形 438"/>
          <p:cNvSpPr/>
          <p:nvPr/>
        </p:nvSpPr>
        <p:spPr>
          <a:xfrm flipV="1">
            <a:off x="1448346" y="3152528"/>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40" name="二等辺三角形 439"/>
          <p:cNvSpPr/>
          <p:nvPr/>
        </p:nvSpPr>
        <p:spPr>
          <a:xfrm flipV="1">
            <a:off x="1272722" y="3151639"/>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41" name="二等辺三角形 440"/>
          <p:cNvSpPr/>
          <p:nvPr/>
        </p:nvSpPr>
        <p:spPr>
          <a:xfrm flipV="1">
            <a:off x="1097098" y="3150750"/>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42" name="二等辺三角形 441"/>
          <p:cNvSpPr/>
          <p:nvPr/>
        </p:nvSpPr>
        <p:spPr>
          <a:xfrm flipV="1">
            <a:off x="924649" y="3149861"/>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43" name="二等辺三角形 442"/>
          <p:cNvSpPr/>
          <p:nvPr/>
        </p:nvSpPr>
        <p:spPr>
          <a:xfrm flipV="1">
            <a:off x="749025" y="3148972"/>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44" name="二等辺三角形 443"/>
          <p:cNvSpPr/>
          <p:nvPr/>
        </p:nvSpPr>
        <p:spPr>
          <a:xfrm flipV="1">
            <a:off x="576576" y="3148083"/>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45" name="二等辺三角形 444"/>
          <p:cNvSpPr/>
          <p:nvPr/>
        </p:nvSpPr>
        <p:spPr>
          <a:xfrm flipV="1">
            <a:off x="407302" y="3147194"/>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46" name="二等辺三角形 445"/>
          <p:cNvSpPr/>
          <p:nvPr/>
        </p:nvSpPr>
        <p:spPr>
          <a:xfrm flipV="1">
            <a:off x="231678" y="3146305"/>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47" name="テキスト ボックス 446"/>
          <p:cNvSpPr txBox="1"/>
          <p:nvPr/>
        </p:nvSpPr>
        <p:spPr>
          <a:xfrm>
            <a:off x="526761" y="3084663"/>
            <a:ext cx="243589" cy="246221"/>
          </a:xfrm>
          <a:prstGeom prst="rect">
            <a:avLst/>
          </a:prstGeom>
          <a:noFill/>
        </p:spPr>
        <p:txBody>
          <a:bodyPr wrap="none" rtlCol="0">
            <a:spAutoFit/>
          </a:bodyPr>
          <a:lstStyle/>
          <a:p>
            <a:r>
              <a:rPr lang="en-US" altLang="ja-JP" sz="1000" dirty="0" smtClean="0"/>
              <a:t>F</a:t>
            </a:r>
            <a:endParaRPr kumimoji="1" lang="ja-JP" altLang="en-US" sz="1000" dirty="0"/>
          </a:p>
        </p:txBody>
      </p:sp>
      <p:sp>
        <p:nvSpPr>
          <p:cNvPr id="448" name="テキスト ボックス 447"/>
          <p:cNvSpPr txBox="1"/>
          <p:nvPr/>
        </p:nvSpPr>
        <p:spPr>
          <a:xfrm>
            <a:off x="700326" y="3084675"/>
            <a:ext cx="247283" cy="246221"/>
          </a:xfrm>
          <a:prstGeom prst="rect">
            <a:avLst/>
          </a:prstGeom>
          <a:noFill/>
        </p:spPr>
        <p:txBody>
          <a:bodyPr wrap="none" rtlCol="0">
            <a:spAutoFit/>
          </a:bodyPr>
          <a:lstStyle/>
          <a:p>
            <a:r>
              <a:rPr lang="en-US" altLang="ja-JP" sz="1000" dirty="0" smtClean="0"/>
              <a:t>E</a:t>
            </a:r>
            <a:endParaRPr kumimoji="1" lang="ja-JP" altLang="en-US" sz="1000" dirty="0"/>
          </a:p>
        </p:txBody>
      </p:sp>
      <p:sp>
        <p:nvSpPr>
          <p:cNvPr id="449" name="テキスト ボックス 448"/>
          <p:cNvSpPr txBox="1"/>
          <p:nvPr/>
        </p:nvSpPr>
        <p:spPr>
          <a:xfrm>
            <a:off x="876190" y="3084663"/>
            <a:ext cx="263564" cy="246221"/>
          </a:xfrm>
          <a:prstGeom prst="rect">
            <a:avLst/>
          </a:prstGeom>
          <a:noFill/>
        </p:spPr>
        <p:txBody>
          <a:bodyPr wrap="none" rtlCol="0">
            <a:spAutoFit/>
          </a:bodyPr>
          <a:lstStyle/>
          <a:p>
            <a:r>
              <a:rPr lang="en-US" altLang="ja-JP" sz="1000" dirty="0" smtClean="0"/>
              <a:t>D</a:t>
            </a:r>
            <a:endParaRPr kumimoji="1" lang="ja-JP" altLang="en-US" sz="1000" dirty="0"/>
          </a:p>
        </p:txBody>
      </p:sp>
      <p:sp>
        <p:nvSpPr>
          <p:cNvPr id="450" name="テキスト ボックス 449"/>
          <p:cNvSpPr txBox="1"/>
          <p:nvPr/>
        </p:nvSpPr>
        <p:spPr>
          <a:xfrm>
            <a:off x="1049755" y="3084675"/>
            <a:ext cx="253044" cy="246221"/>
          </a:xfrm>
          <a:prstGeom prst="rect">
            <a:avLst/>
          </a:prstGeom>
          <a:noFill/>
        </p:spPr>
        <p:txBody>
          <a:bodyPr wrap="none" rtlCol="0">
            <a:spAutoFit/>
          </a:bodyPr>
          <a:lstStyle/>
          <a:p>
            <a:r>
              <a:rPr lang="en-US" altLang="ja-JP" sz="1000" dirty="0"/>
              <a:t>C</a:t>
            </a:r>
            <a:endParaRPr kumimoji="1" lang="ja-JP" altLang="en-US" sz="1000" dirty="0"/>
          </a:p>
        </p:txBody>
      </p:sp>
      <p:sp>
        <p:nvSpPr>
          <p:cNvPr id="451" name="テキスト ボックス 450"/>
          <p:cNvSpPr txBox="1"/>
          <p:nvPr/>
        </p:nvSpPr>
        <p:spPr>
          <a:xfrm>
            <a:off x="1222265" y="3084663"/>
            <a:ext cx="254422" cy="246221"/>
          </a:xfrm>
          <a:prstGeom prst="rect">
            <a:avLst/>
          </a:prstGeom>
          <a:noFill/>
        </p:spPr>
        <p:txBody>
          <a:bodyPr wrap="none" rtlCol="0">
            <a:spAutoFit/>
          </a:bodyPr>
          <a:lstStyle/>
          <a:p>
            <a:r>
              <a:rPr lang="en-US" altLang="ja-JP" sz="1000" dirty="0" smtClean="0"/>
              <a:t>B</a:t>
            </a:r>
            <a:endParaRPr kumimoji="1" lang="ja-JP" altLang="en-US" sz="1000" dirty="0"/>
          </a:p>
        </p:txBody>
      </p:sp>
      <p:sp>
        <p:nvSpPr>
          <p:cNvPr id="452" name="テキスト ボックス 451"/>
          <p:cNvSpPr txBox="1"/>
          <p:nvPr/>
        </p:nvSpPr>
        <p:spPr>
          <a:xfrm>
            <a:off x="1395830" y="3084675"/>
            <a:ext cx="261610" cy="246221"/>
          </a:xfrm>
          <a:prstGeom prst="rect">
            <a:avLst/>
          </a:prstGeom>
          <a:noFill/>
        </p:spPr>
        <p:txBody>
          <a:bodyPr wrap="none" rtlCol="0">
            <a:spAutoFit/>
          </a:bodyPr>
          <a:lstStyle/>
          <a:p>
            <a:r>
              <a:rPr lang="en-US" altLang="ja-JP" sz="1000" dirty="0" smtClean="0"/>
              <a:t>A</a:t>
            </a:r>
            <a:endParaRPr kumimoji="1" lang="ja-JP" altLang="en-US" sz="1000" dirty="0"/>
          </a:p>
        </p:txBody>
      </p:sp>
      <p:sp>
        <p:nvSpPr>
          <p:cNvPr id="453" name="テキスト ボックス 452"/>
          <p:cNvSpPr txBox="1"/>
          <p:nvPr/>
        </p:nvSpPr>
        <p:spPr>
          <a:xfrm>
            <a:off x="181210" y="3084663"/>
            <a:ext cx="264566" cy="246221"/>
          </a:xfrm>
          <a:prstGeom prst="rect">
            <a:avLst/>
          </a:prstGeom>
          <a:noFill/>
        </p:spPr>
        <p:txBody>
          <a:bodyPr wrap="none" rtlCol="0">
            <a:spAutoFit/>
          </a:bodyPr>
          <a:lstStyle/>
          <a:p>
            <a:r>
              <a:rPr lang="en-US" altLang="ja-JP" sz="1000" dirty="0" smtClean="0"/>
              <a:t>H</a:t>
            </a:r>
            <a:endParaRPr kumimoji="1" lang="ja-JP" altLang="en-US" sz="1000" dirty="0"/>
          </a:p>
        </p:txBody>
      </p:sp>
      <p:sp>
        <p:nvSpPr>
          <p:cNvPr id="454" name="テキスト ボックス 453"/>
          <p:cNvSpPr txBox="1"/>
          <p:nvPr/>
        </p:nvSpPr>
        <p:spPr>
          <a:xfrm>
            <a:off x="354775" y="3084675"/>
            <a:ext cx="265567" cy="246221"/>
          </a:xfrm>
          <a:prstGeom prst="rect">
            <a:avLst/>
          </a:prstGeom>
          <a:noFill/>
        </p:spPr>
        <p:txBody>
          <a:bodyPr wrap="none" rtlCol="0">
            <a:spAutoFit/>
          </a:bodyPr>
          <a:lstStyle/>
          <a:p>
            <a:r>
              <a:rPr lang="en-US" altLang="ja-JP" sz="1000" dirty="0" smtClean="0"/>
              <a:t>G</a:t>
            </a:r>
            <a:endParaRPr kumimoji="1" lang="ja-JP" altLang="en-US" sz="1000" dirty="0"/>
          </a:p>
        </p:txBody>
      </p:sp>
      <p:sp>
        <p:nvSpPr>
          <p:cNvPr id="455" name="二等辺三角形 454"/>
          <p:cNvSpPr/>
          <p:nvPr/>
        </p:nvSpPr>
        <p:spPr>
          <a:xfrm flipV="1">
            <a:off x="8680631" y="3148056"/>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56" name="テキスト ボックス 455"/>
          <p:cNvSpPr txBox="1"/>
          <p:nvPr/>
        </p:nvSpPr>
        <p:spPr>
          <a:xfrm>
            <a:off x="8637168" y="3087877"/>
            <a:ext cx="237697" cy="230832"/>
          </a:xfrm>
          <a:prstGeom prst="rect">
            <a:avLst/>
          </a:prstGeom>
          <a:noFill/>
        </p:spPr>
        <p:txBody>
          <a:bodyPr wrap="none" rtlCol="0">
            <a:spAutoFit/>
          </a:bodyPr>
          <a:lstStyle/>
          <a:p>
            <a:r>
              <a:rPr lang="en-US" altLang="ja-JP" sz="900" dirty="0" smtClean="0"/>
              <a:t>F</a:t>
            </a:r>
            <a:endParaRPr kumimoji="1" lang="ja-JP" altLang="en-US" sz="900" dirty="0"/>
          </a:p>
        </p:txBody>
      </p:sp>
      <p:sp>
        <p:nvSpPr>
          <p:cNvPr id="457" name="二等辺三角形 456"/>
          <p:cNvSpPr/>
          <p:nvPr/>
        </p:nvSpPr>
        <p:spPr>
          <a:xfrm flipV="1">
            <a:off x="8504209" y="3148056"/>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58" name="テキスト ボックス 457"/>
          <p:cNvSpPr txBox="1"/>
          <p:nvPr/>
        </p:nvSpPr>
        <p:spPr>
          <a:xfrm>
            <a:off x="8459987" y="3086992"/>
            <a:ext cx="241022" cy="230832"/>
          </a:xfrm>
          <a:prstGeom prst="rect">
            <a:avLst/>
          </a:prstGeom>
          <a:noFill/>
        </p:spPr>
        <p:txBody>
          <a:bodyPr wrap="none" rtlCol="0">
            <a:spAutoFit/>
          </a:bodyPr>
          <a:lstStyle/>
          <a:p>
            <a:r>
              <a:rPr lang="en-US" altLang="ja-JP" sz="900" dirty="0" smtClean="0"/>
              <a:t>E</a:t>
            </a:r>
            <a:endParaRPr kumimoji="1" lang="ja-JP" altLang="en-US" sz="900" dirty="0"/>
          </a:p>
        </p:txBody>
      </p:sp>
      <p:sp>
        <p:nvSpPr>
          <p:cNvPr id="459" name="二等辺三角形 458"/>
          <p:cNvSpPr/>
          <p:nvPr/>
        </p:nvSpPr>
        <p:spPr>
          <a:xfrm flipV="1">
            <a:off x="8313579" y="3148056"/>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60" name="テキスト ボックス 459"/>
          <p:cNvSpPr txBox="1"/>
          <p:nvPr/>
        </p:nvSpPr>
        <p:spPr>
          <a:xfrm>
            <a:off x="8266941" y="3084702"/>
            <a:ext cx="255674" cy="230832"/>
          </a:xfrm>
          <a:prstGeom prst="rect">
            <a:avLst/>
          </a:prstGeom>
          <a:noFill/>
        </p:spPr>
        <p:txBody>
          <a:bodyPr wrap="none" rtlCol="0">
            <a:spAutoFit/>
          </a:bodyPr>
          <a:lstStyle/>
          <a:p>
            <a:r>
              <a:rPr lang="en-US" altLang="ja-JP" sz="900" dirty="0" smtClean="0"/>
              <a:t>D</a:t>
            </a:r>
            <a:endParaRPr kumimoji="1" lang="ja-JP" altLang="en-US" sz="900" dirty="0"/>
          </a:p>
        </p:txBody>
      </p:sp>
      <p:sp>
        <p:nvSpPr>
          <p:cNvPr id="461" name="二等辺三角形 460"/>
          <p:cNvSpPr/>
          <p:nvPr/>
        </p:nvSpPr>
        <p:spPr>
          <a:xfrm flipV="1">
            <a:off x="8137157" y="3148056"/>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62" name="テキスト ボックス 461"/>
          <p:cNvSpPr txBox="1"/>
          <p:nvPr/>
        </p:nvSpPr>
        <p:spPr>
          <a:xfrm>
            <a:off x="8089760" y="3086992"/>
            <a:ext cx="248786" cy="230832"/>
          </a:xfrm>
          <a:prstGeom prst="rect">
            <a:avLst/>
          </a:prstGeom>
          <a:noFill/>
        </p:spPr>
        <p:txBody>
          <a:bodyPr wrap="none" rtlCol="0">
            <a:spAutoFit/>
          </a:bodyPr>
          <a:lstStyle/>
          <a:p>
            <a:r>
              <a:rPr lang="en-US" altLang="ja-JP" sz="900" dirty="0"/>
              <a:t>C</a:t>
            </a:r>
            <a:endParaRPr kumimoji="1" lang="ja-JP" altLang="en-US" sz="900" dirty="0"/>
          </a:p>
        </p:txBody>
      </p:sp>
      <p:sp>
        <p:nvSpPr>
          <p:cNvPr id="463" name="二等辺三角形 462"/>
          <p:cNvSpPr/>
          <p:nvPr/>
        </p:nvSpPr>
        <p:spPr>
          <a:xfrm flipV="1">
            <a:off x="7965577" y="3148056"/>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64" name="テキスト ボックス 463"/>
          <p:cNvSpPr txBox="1"/>
          <p:nvPr/>
        </p:nvSpPr>
        <p:spPr>
          <a:xfrm>
            <a:off x="7922114" y="3084702"/>
            <a:ext cx="248786" cy="230832"/>
          </a:xfrm>
          <a:prstGeom prst="rect">
            <a:avLst/>
          </a:prstGeom>
          <a:noFill/>
        </p:spPr>
        <p:txBody>
          <a:bodyPr wrap="none" rtlCol="0">
            <a:spAutoFit/>
          </a:bodyPr>
          <a:lstStyle/>
          <a:p>
            <a:r>
              <a:rPr lang="en-US" altLang="ja-JP" sz="900" dirty="0" smtClean="0"/>
              <a:t>B</a:t>
            </a:r>
            <a:endParaRPr kumimoji="1" lang="ja-JP" altLang="en-US" sz="900" dirty="0"/>
          </a:p>
        </p:txBody>
      </p:sp>
      <p:sp>
        <p:nvSpPr>
          <p:cNvPr id="465" name="二等辺三角形 464"/>
          <p:cNvSpPr/>
          <p:nvPr/>
        </p:nvSpPr>
        <p:spPr>
          <a:xfrm flipV="1">
            <a:off x="7789155" y="3148056"/>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66" name="テキスト ボックス 465"/>
          <p:cNvSpPr txBox="1"/>
          <p:nvPr/>
        </p:nvSpPr>
        <p:spPr>
          <a:xfrm>
            <a:off x="7744933" y="3086992"/>
            <a:ext cx="251447" cy="230832"/>
          </a:xfrm>
          <a:prstGeom prst="rect">
            <a:avLst/>
          </a:prstGeom>
          <a:noFill/>
        </p:spPr>
        <p:txBody>
          <a:bodyPr wrap="none" rtlCol="0">
            <a:spAutoFit/>
          </a:bodyPr>
          <a:lstStyle/>
          <a:p>
            <a:r>
              <a:rPr lang="en-US" altLang="ja-JP" sz="900" dirty="0" smtClean="0"/>
              <a:t>A</a:t>
            </a:r>
            <a:endParaRPr kumimoji="1" lang="ja-JP" altLang="en-US" sz="900" dirty="0"/>
          </a:p>
        </p:txBody>
      </p:sp>
      <p:sp>
        <p:nvSpPr>
          <p:cNvPr id="467" name="二等辺三角形 466"/>
          <p:cNvSpPr/>
          <p:nvPr/>
        </p:nvSpPr>
        <p:spPr>
          <a:xfrm flipV="1">
            <a:off x="7422762" y="3150015"/>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68" name="二等辺三角形 467"/>
          <p:cNvSpPr/>
          <p:nvPr/>
        </p:nvSpPr>
        <p:spPr>
          <a:xfrm flipV="1">
            <a:off x="7247138" y="3149126"/>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69" name="二等辺三角形 468"/>
          <p:cNvSpPr/>
          <p:nvPr/>
        </p:nvSpPr>
        <p:spPr>
          <a:xfrm flipV="1">
            <a:off x="7071514" y="3148237"/>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70" name="二等辺三角形 469"/>
          <p:cNvSpPr/>
          <p:nvPr/>
        </p:nvSpPr>
        <p:spPr>
          <a:xfrm flipV="1">
            <a:off x="6895890" y="3147348"/>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71" name="テキスト ボックス 470"/>
          <p:cNvSpPr txBox="1"/>
          <p:nvPr/>
        </p:nvSpPr>
        <p:spPr>
          <a:xfrm>
            <a:off x="6847431" y="3082150"/>
            <a:ext cx="263564" cy="246221"/>
          </a:xfrm>
          <a:prstGeom prst="rect">
            <a:avLst/>
          </a:prstGeom>
          <a:noFill/>
        </p:spPr>
        <p:txBody>
          <a:bodyPr wrap="none" rtlCol="0">
            <a:spAutoFit/>
          </a:bodyPr>
          <a:lstStyle/>
          <a:p>
            <a:r>
              <a:rPr lang="en-US" altLang="ja-JP" sz="1000" dirty="0" smtClean="0"/>
              <a:t>D</a:t>
            </a:r>
            <a:endParaRPr kumimoji="1" lang="ja-JP" altLang="en-US" sz="1000" dirty="0"/>
          </a:p>
        </p:txBody>
      </p:sp>
      <p:sp>
        <p:nvSpPr>
          <p:cNvPr id="472" name="テキスト ボックス 471"/>
          <p:cNvSpPr txBox="1"/>
          <p:nvPr/>
        </p:nvSpPr>
        <p:spPr>
          <a:xfrm>
            <a:off x="7024171" y="3082162"/>
            <a:ext cx="253044" cy="246221"/>
          </a:xfrm>
          <a:prstGeom prst="rect">
            <a:avLst/>
          </a:prstGeom>
          <a:noFill/>
        </p:spPr>
        <p:txBody>
          <a:bodyPr wrap="none" rtlCol="0">
            <a:spAutoFit/>
          </a:bodyPr>
          <a:lstStyle/>
          <a:p>
            <a:r>
              <a:rPr lang="en-US" altLang="ja-JP" sz="1000" dirty="0"/>
              <a:t>C</a:t>
            </a:r>
            <a:endParaRPr kumimoji="1" lang="ja-JP" altLang="en-US" sz="1000" dirty="0"/>
          </a:p>
        </p:txBody>
      </p:sp>
      <p:sp>
        <p:nvSpPr>
          <p:cNvPr id="473" name="テキスト ボックス 472"/>
          <p:cNvSpPr txBox="1"/>
          <p:nvPr/>
        </p:nvSpPr>
        <p:spPr>
          <a:xfrm>
            <a:off x="7196681" y="3082150"/>
            <a:ext cx="254422" cy="246221"/>
          </a:xfrm>
          <a:prstGeom prst="rect">
            <a:avLst/>
          </a:prstGeom>
          <a:noFill/>
        </p:spPr>
        <p:txBody>
          <a:bodyPr wrap="none" rtlCol="0">
            <a:spAutoFit/>
          </a:bodyPr>
          <a:lstStyle/>
          <a:p>
            <a:r>
              <a:rPr lang="en-US" altLang="ja-JP" sz="1000" dirty="0" smtClean="0"/>
              <a:t>B</a:t>
            </a:r>
            <a:endParaRPr kumimoji="1" lang="ja-JP" altLang="en-US" sz="1000" dirty="0"/>
          </a:p>
        </p:txBody>
      </p:sp>
      <p:sp>
        <p:nvSpPr>
          <p:cNvPr id="474" name="テキスト ボックス 473"/>
          <p:cNvSpPr txBox="1"/>
          <p:nvPr/>
        </p:nvSpPr>
        <p:spPr>
          <a:xfrm>
            <a:off x="7370246" y="3082162"/>
            <a:ext cx="261610" cy="246221"/>
          </a:xfrm>
          <a:prstGeom prst="rect">
            <a:avLst/>
          </a:prstGeom>
          <a:noFill/>
        </p:spPr>
        <p:txBody>
          <a:bodyPr wrap="none" rtlCol="0">
            <a:spAutoFit/>
          </a:bodyPr>
          <a:lstStyle/>
          <a:p>
            <a:r>
              <a:rPr lang="en-US" altLang="ja-JP" sz="1000" dirty="0" smtClean="0"/>
              <a:t>A</a:t>
            </a:r>
            <a:endParaRPr kumimoji="1" lang="ja-JP" altLang="en-US" sz="1000" dirty="0"/>
          </a:p>
        </p:txBody>
      </p:sp>
      <p:sp>
        <p:nvSpPr>
          <p:cNvPr id="495" name="二等辺三角形 494"/>
          <p:cNvSpPr/>
          <p:nvPr/>
        </p:nvSpPr>
        <p:spPr>
          <a:xfrm flipV="1">
            <a:off x="307627" y="5152867"/>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96" name="テキスト ボックス 495"/>
          <p:cNvSpPr txBox="1"/>
          <p:nvPr/>
        </p:nvSpPr>
        <p:spPr>
          <a:xfrm>
            <a:off x="1423178" y="841063"/>
            <a:ext cx="6768487" cy="400110"/>
          </a:xfrm>
          <a:prstGeom prst="rect">
            <a:avLst/>
          </a:prstGeom>
          <a:noFill/>
          <a:ln w="19050" cap="flat" cmpd="sng" algn="ctr">
            <a:solidFill>
              <a:srgbClr val="0000FF"/>
            </a:solidFill>
            <a:prstDash val="solid"/>
            <a:round/>
            <a:headEnd type="none" w="med" len="med"/>
            <a:tailEnd type="none" w="med" len="med"/>
          </a:ln>
        </p:spPr>
        <p:txBody>
          <a:bodyPr wrap="none" rtlCol="0">
            <a:spAutoFit/>
          </a:bodyPr>
          <a:lstStyle/>
          <a:p>
            <a:r>
              <a:rPr kumimoji="1" lang="en-US" altLang="ja-JP" sz="2000" b="1" i="1" dirty="0" smtClean="0">
                <a:solidFill>
                  <a:srgbClr val="0000FF"/>
                </a:solidFill>
              </a:rPr>
              <a:t>More </a:t>
            </a:r>
            <a:r>
              <a:rPr lang="en-US" altLang="ja-JP" sz="2000" b="1" i="1" dirty="0" smtClean="0">
                <a:solidFill>
                  <a:srgbClr val="0000FF"/>
                </a:solidFill>
              </a:rPr>
              <a:t>reinforcement of RF for </a:t>
            </a:r>
            <a:r>
              <a:rPr kumimoji="1" lang="en-US" altLang="ja-JP" sz="2000" b="1" i="1" dirty="0" smtClean="0">
                <a:solidFill>
                  <a:srgbClr val="0000FF"/>
                </a:solidFill>
              </a:rPr>
              <a:t>design beam current</a:t>
            </a:r>
            <a:r>
              <a:rPr lang="en-US" altLang="ja-JP" sz="2000" b="1" i="1" dirty="0" smtClean="0">
                <a:solidFill>
                  <a:srgbClr val="0000FF"/>
                </a:solidFill>
              </a:rPr>
              <a:t> (after T=0</a:t>
            </a:r>
            <a:r>
              <a:rPr kumimoji="1" lang="en-US" altLang="ja-JP" sz="2000" b="1" i="1" dirty="0" smtClean="0">
                <a:solidFill>
                  <a:srgbClr val="0000FF"/>
                </a:solidFill>
              </a:rPr>
              <a:t>)</a:t>
            </a:r>
            <a:endParaRPr kumimoji="1" lang="ja-JP" altLang="en-US" sz="2000" b="1" i="1" dirty="0">
              <a:solidFill>
                <a:srgbClr val="0000FF"/>
              </a:solidFill>
            </a:endParaRPr>
          </a:p>
        </p:txBody>
      </p:sp>
      <p:sp>
        <p:nvSpPr>
          <p:cNvPr id="505" name="テキスト ボックス 504"/>
          <p:cNvSpPr txBox="1"/>
          <p:nvPr/>
        </p:nvSpPr>
        <p:spPr>
          <a:xfrm>
            <a:off x="6887424" y="1839273"/>
            <a:ext cx="1851789" cy="523220"/>
          </a:xfrm>
          <a:prstGeom prst="rect">
            <a:avLst/>
          </a:prstGeom>
          <a:noFill/>
          <a:ln w="19050" cap="flat" cmpd="sng" algn="ctr">
            <a:solidFill>
              <a:schemeClr val="tx2"/>
            </a:solidFill>
            <a:prstDash val="solid"/>
            <a:round/>
            <a:headEnd type="none" w="med" len="med"/>
            <a:tailEnd type="none" w="med" len="med"/>
          </a:ln>
        </p:spPr>
        <p:txBody>
          <a:bodyPr wrap="none" rtlCol="0">
            <a:spAutoFit/>
          </a:bodyPr>
          <a:lstStyle/>
          <a:p>
            <a:r>
              <a:rPr lang="en-US" altLang="ja-JP" sz="1400" dirty="0" smtClean="0">
                <a:solidFill>
                  <a:schemeClr val="tx2"/>
                </a:solidFill>
              </a:rPr>
              <a:t>add 1 or 2 SCC</a:t>
            </a:r>
          </a:p>
          <a:p>
            <a:r>
              <a:rPr lang="en-US" altLang="ja-JP" sz="1400" dirty="0" smtClean="0">
                <a:solidFill>
                  <a:schemeClr val="tx2"/>
                </a:solidFill>
              </a:rPr>
              <a:t>add</a:t>
            </a:r>
            <a:r>
              <a:rPr kumimoji="1" lang="en-US" altLang="ja-JP" sz="1400" dirty="0" smtClean="0">
                <a:solidFill>
                  <a:schemeClr val="tx2"/>
                </a:solidFill>
              </a:rPr>
              <a:t> 2 klystrons, HP&amp;LL</a:t>
            </a:r>
            <a:endParaRPr kumimoji="1" lang="ja-JP" altLang="en-US" sz="1400" dirty="0">
              <a:solidFill>
                <a:schemeClr val="tx2"/>
              </a:solidFill>
            </a:endParaRPr>
          </a:p>
        </p:txBody>
      </p:sp>
      <p:sp>
        <p:nvSpPr>
          <p:cNvPr id="507" name="テキスト ボックス 506"/>
          <p:cNvSpPr txBox="1"/>
          <p:nvPr/>
        </p:nvSpPr>
        <p:spPr>
          <a:xfrm>
            <a:off x="379446" y="1839273"/>
            <a:ext cx="2319114" cy="523220"/>
          </a:xfrm>
          <a:prstGeom prst="rect">
            <a:avLst/>
          </a:prstGeom>
          <a:noFill/>
          <a:ln w="19050" cap="flat" cmpd="sng" algn="ctr">
            <a:solidFill>
              <a:srgbClr val="0000FF"/>
            </a:solidFill>
            <a:prstDash val="solid"/>
            <a:round/>
            <a:headEnd type="none" w="med" len="med"/>
            <a:tailEnd type="none" w="med" len="med"/>
          </a:ln>
        </p:spPr>
        <p:txBody>
          <a:bodyPr wrap="none" rtlCol="0">
            <a:spAutoFit/>
          </a:bodyPr>
          <a:lstStyle/>
          <a:p>
            <a:r>
              <a:rPr lang="en-US" altLang="ja-JP" sz="1400" dirty="0" smtClean="0">
                <a:solidFill>
                  <a:schemeClr val="tx2"/>
                </a:solidFill>
              </a:rPr>
              <a:t>add 2 more klystrons, HP&amp;LL,</a:t>
            </a:r>
            <a:r>
              <a:rPr kumimoji="1" lang="en-US" altLang="ja-JP" sz="1400" dirty="0" smtClean="0">
                <a:solidFill>
                  <a:schemeClr val="tx2"/>
                </a:solidFill>
              </a:rPr>
              <a:t> </a:t>
            </a:r>
          </a:p>
          <a:p>
            <a:r>
              <a:rPr lang="en-US" altLang="ja-JP" sz="1400" dirty="0" smtClean="0">
                <a:solidFill>
                  <a:schemeClr val="tx2"/>
                </a:solidFill>
              </a:rPr>
              <a:t>add 1 more </a:t>
            </a:r>
            <a:r>
              <a:rPr kumimoji="1" lang="en-US" altLang="ja-JP" sz="1400" dirty="0" smtClean="0">
                <a:solidFill>
                  <a:schemeClr val="tx2"/>
                </a:solidFill>
              </a:rPr>
              <a:t> power supply</a:t>
            </a:r>
            <a:endParaRPr kumimoji="1" lang="ja-JP" altLang="en-US" sz="1400" dirty="0">
              <a:solidFill>
                <a:schemeClr val="tx2"/>
              </a:solidFill>
            </a:endParaRPr>
          </a:p>
        </p:txBody>
      </p:sp>
      <p:sp>
        <p:nvSpPr>
          <p:cNvPr id="509" name="テキスト ボックス 508"/>
          <p:cNvSpPr txBox="1"/>
          <p:nvPr/>
        </p:nvSpPr>
        <p:spPr>
          <a:xfrm>
            <a:off x="3668575" y="1839273"/>
            <a:ext cx="2319114" cy="523220"/>
          </a:xfrm>
          <a:prstGeom prst="rect">
            <a:avLst/>
          </a:prstGeom>
          <a:noFill/>
          <a:ln w="19050" cap="flat" cmpd="sng" algn="ctr">
            <a:solidFill>
              <a:schemeClr val="tx2"/>
            </a:solidFill>
            <a:prstDash val="solid"/>
            <a:round/>
            <a:headEnd type="none" w="med" len="med"/>
            <a:tailEnd type="none" w="med" len="med"/>
          </a:ln>
        </p:spPr>
        <p:txBody>
          <a:bodyPr wrap="none" rtlCol="0">
            <a:spAutoFit/>
          </a:bodyPr>
          <a:lstStyle/>
          <a:p>
            <a:r>
              <a:rPr lang="en-US" altLang="ja-JP" sz="1400" dirty="0" smtClean="0">
                <a:solidFill>
                  <a:schemeClr val="tx2"/>
                </a:solidFill>
              </a:rPr>
              <a:t>add 2 more klystrons, HP&amp;LL,</a:t>
            </a:r>
            <a:r>
              <a:rPr kumimoji="1" lang="en-US" altLang="ja-JP" sz="1400" dirty="0" smtClean="0">
                <a:solidFill>
                  <a:schemeClr val="tx2"/>
                </a:solidFill>
              </a:rPr>
              <a:t> </a:t>
            </a:r>
          </a:p>
          <a:p>
            <a:r>
              <a:rPr lang="en-US" altLang="ja-JP" sz="1400" dirty="0" smtClean="0">
                <a:solidFill>
                  <a:schemeClr val="tx2"/>
                </a:solidFill>
              </a:rPr>
              <a:t>add 2 more </a:t>
            </a:r>
            <a:r>
              <a:rPr kumimoji="1" lang="en-US" altLang="ja-JP" sz="1400" dirty="0" smtClean="0">
                <a:solidFill>
                  <a:schemeClr val="tx2"/>
                </a:solidFill>
              </a:rPr>
              <a:t> power supply</a:t>
            </a:r>
            <a:endParaRPr kumimoji="1" lang="ja-JP" altLang="en-US" sz="1400" dirty="0">
              <a:solidFill>
                <a:schemeClr val="tx2"/>
              </a:solidFill>
            </a:endParaRPr>
          </a:p>
        </p:txBody>
      </p:sp>
      <p:sp>
        <p:nvSpPr>
          <p:cNvPr id="510" name="テキスト ボックス 509"/>
          <p:cNvSpPr txBox="1"/>
          <p:nvPr/>
        </p:nvSpPr>
        <p:spPr>
          <a:xfrm>
            <a:off x="1462948" y="2423439"/>
            <a:ext cx="534271" cy="307777"/>
          </a:xfrm>
          <a:prstGeom prst="rect">
            <a:avLst/>
          </a:prstGeom>
          <a:noFill/>
        </p:spPr>
        <p:txBody>
          <a:bodyPr wrap="none" rtlCol="0">
            <a:spAutoFit/>
          </a:bodyPr>
          <a:lstStyle/>
          <a:p>
            <a:r>
              <a:rPr lang="en-US" altLang="ja-JP" sz="1400" dirty="0" smtClean="0"/>
              <a:t>OHO</a:t>
            </a:r>
            <a:endParaRPr kumimoji="1" lang="ja-JP" altLang="en-US" sz="1400" dirty="0"/>
          </a:p>
        </p:txBody>
      </p:sp>
      <p:sp>
        <p:nvSpPr>
          <p:cNvPr id="511" name="テキスト ボックス 510"/>
          <p:cNvSpPr txBox="1"/>
          <p:nvPr/>
        </p:nvSpPr>
        <p:spPr>
          <a:xfrm>
            <a:off x="4600696" y="2437034"/>
            <a:ext cx="481322" cy="307777"/>
          </a:xfrm>
          <a:prstGeom prst="rect">
            <a:avLst/>
          </a:prstGeom>
          <a:noFill/>
        </p:spPr>
        <p:txBody>
          <a:bodyPr wrap="none" rtlCol="0">
            <a:spAutoFit/>
          </a:bodyPr>
          <a:lstStyle/>
          <a:p>
            <a:r>
              <a:rPr lang="en-US" altLang="ja-JP" sz="1400" dirty="0" smtClean="0"/>
              <a:t>FUJI</a:t>
            </a:r>
            <a:endParaRPr kumimoji="1" lang="ja-JP" altLang="en-US" sz="1400" dirty="0"/>
          </a:p>
        </p:txBody>
      </p:sp>
      <p:sp>
        <p:nvSpPr>
          <p:cNvPr id="512" name="テキスト ボックス 511"/>
          <p:cNvSpPr txBox="1"/>
          <p:nvPr/>
        </p:nvSpPr>
        <p:spPr>
          <a:xfrm>
            <a:off x="7437728" y="2437034"/>
            <a:ext cx="642711" cy="307777"/>
          </a:xfrm>
          <a:prstGeom prst="rect">
            <a:avLst/>
          </a:prstGeom>
          <a:noFill/>
        </p:spPr>
        <p:txBody>
          <a:bodyPr wrap="none" rtlCol="0">
            <a:spAutoFit/>
          </a:bodyPr>
          <a:lstStyle/>
          <a:p>
            <a:r>
              <a:rPr lang="en-US" altLang="ja-JP" sz="1400" dirty="0" smtClean="0"/>
              <a:t>NIKKO</a:t>
            </a:r>
            <a:endParaRPr kumimoji="1" lang="ja-JP" altLang="en-US" sz="1400" dirty="0"/>
          </a:p>
        </p:txBody>
      </p:sp>
      <p:sp>
        <p:nvSpPr>
          <p:cNvPr id="268" name="正方形/長方形 267"/>
          <p:cNvSpPr/>
          <p:nvPr/>
        </p:nvSpPr>
        <p:spPr>
          <a:xfrm>
            <a:off x="8694243" y="3931159"/>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70" name="正方形/長方形 269"/>
          <p:cNvSpPr/>
          <p:nvPr/>
        </p:nvSpPr>
        <p:spPr>
          <a:xfrm>
            <a:off x="8521179" y="3931157"/>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90" name="正方形/長方形 289"/>
          <p:cNvSpPr/>
          <p:nvPr/>
        </p:nvSpPr>
        <p:spPr>
          <a:xfrm>
            <a:off x="8479681" y="2856142"/>
            <a:ext cx="383255" cy="1465802"/>
          </a:xfrm>
          <a:prstGeom prst="rect">
            <a:avLst/>
          </a:prstGeom>
          <a:noFill/>
          <a:ln w="31750" cap="flat" cmpd="sng" algn="ctr">
            <a:solidFill>
              <a:schemeClr val="tx2"/>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74" name="正方形/長方形 373"/>
          <p:cNvSpPr/>
          <p:nvPr/>
        </p:nvSpPr>
        <p:spPr>
          <a:xfrm>
            <a:off x="559750" y="2861320"/>
            <a:ext cx="383255" cy="680493"/>
          </a:xfrm>
          <a:prstGeom prst="rect">
            <a:avLst/>
          </a:prstGeom>
          <a:noFill/>
          <a:ln w="31750"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77" name="正方形/長方形 376"/>
          <p:cNvSpPr/>
          <p:nvPr/>
        </p:nvSpPr>
        <p:spPr>
          <a:xfrm>
            <a:off x="2983926" y="2856142"/>
            <a:ext cx="383255" cy="237848"/>
          </a:xfrm>
          <a:prstGeom prst="rect">
            <a:avLst/>
          </a:prstGeom>
          <a:noFill/>
          <a:ln w="31750"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80" name="正方形/長方形 379"/>
          <p:cNvSpPr/>
          <p:nvPr/>
        </p:nvSpPr>
        <p:spPr>
          <a:xfrm>
            <a:off x="6277991" y="2866677"/>
            <a:ext cx="383255" cy="237848"/>
          </a:xfrm>
          <a:prstGeom prst="rect">
            <a:avLst/>
          </a:prstGeom>
          <a:noFill/>
          <a:ln w="31750"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9" name="正方形/長方形 398"/>
          <p:cNvSpPr/>
          <p:nvPr/>
        </p:nvSpPr>
        <p:spPr>
          <a:xfrm>
            <a:off x="2983926" y="3090390"/>
            <a:ext cx="196880" cy="451423"/>
          </a:xfrm>
          <a:prstGeom prst="rect">
            <a:avLst/>
          </a:prstGeom>
          <a:noFill/>
          <a:ln w="31750"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6" name="正方形/長方形 415"/>
          <p:cNvSpPr/>
          <p:nvPr/>
        </p:nvSpPr>
        <p:spPr>
          <a:xfrm>
            <a:off x="6464366" y="3104396"/>
            <a:ext cx="196880" cy="451423"/>
          </a:xfrm>
          <a:prstGeom prst="rect">
            <a:avLst/>
          </a:prstGeom>
          <a:noFill/>
          <a:ln w="31750"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420" name="直線矢印コネクタ 419"/>
          <p:cNvCxnSpPr/>
          <p:nvPr/>
        </p:nvCxnSpPr>
        <p:spPr>
          <a:xfrm rot="5400000">
            <a:off x="528224" y="2560189"/>
            <a:ext cx="490865" cy="111396"/>
          </a:xfrm>
          <a:prstGeom prst="straightConnector1">
            <a:avLst/>
          </a:prstGeom>
          <a:ln w="15875" cap="flat" cmpd="sng" algn="ctr">
            <a:solidFill>
              <a:srgbClr val="0000FF"/>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475" name="直線矢印コネクタ 474"/>
          <p:cNvCxnSpPr/>
          <p:nvPr/>
        </p:nvCxnSpPr>
        <p:spPr>
          <a:xfrm rot="10800000" flipV="1">
            <a:off x="3266969" y="2362495"/>
            <a:ext cx="733273" cy="500662"/>
          </a:xfrm>
          <a:prstGeom prst="straightConnector1">
            <a:avLst/>
          </a:prstGeom>
          <a:ln w="15875" cap="flat" cmpd="sng" algn="ctr">
            <a:solidFill>
              <a:srgbClr val="0000FF"/>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477" name="直線矢印コネクタ 476"/>
          <p:cNvCxnSpPr>
            <a:endCxn id="380" idx="0"/>
          </p:cNvCxnSpPr>
          <p:nvPr/>
        </p:nvCxnSpPr>
        <p:spPr>
          <a:xfrm>
            <a:off x="5667733" y="2370456"/>
            <a:ext cx="801886" cy="496221"/>
          </a:xfrm>
          <a:prstGeom prst="straightConnector1">
            <a:avLst/>
          </a:prstGeom>
          <a:ln w="15875" cap="flat" cmpd="sng" algn="ctr">
            <a:solidFill>
              <a:srgbClr val="0000FF"/>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480" name="直線矢印コネクタ 479"/>
          <p:cNvCxnSpPr>
            <a:endCxn id="290" idx="0"/>
          </p:cNvCxnSpPr>
          <p:nvPr/>
        </p:nvCxnSpPr>
        <p:spPr>
          <a:xfrm rot="16200000" flipH="1">
            <a:off x="8233582" y="2418414"/>
            <a:ext cx="493649" cy="381806"/>
          </a:xfrm>
          <a:prstGeom prst="straightConnector1">
            <a:avLst/>
          </a:prstGeom>
          <a:ln w="15875" cap="flat" cmpd="sng" algn="ctr">
            <a:solidFill>
              <a:srgbClr val="0000FF"/>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89" name="テキスト ボックス 288"/>
          <p:cNvSpPr txBox="1"/>
          <p:nvPr/>
        </p:nvSpPr>
        <p:spPr>
          <a:xfrm>
            <a:off x="933317" y="5671264"/>
            <a:ext cx="7625706" cy="338554"/>
          </a:xfrm>
          <a:prstGeom prst="rect">
            <a:avLst/>
          </a:prstGeom>
          <a:noFill/>
        </p:spPr>
        <p:txBody>
          <a:bodyPr wrap="none" rtlCol="0">
            <a:spAutoFit/>
          </a:bodyPr>
          <a:lstStyle/>
          <a:p>
            <a:r>
              <a:rPr lang="en-US" altLang="ja-JP" sz="1600" dirty="0" smtClean="0">
                <a:solidFill>
                  <a:srgbClr val="FF0000"/>
                </a:solidFill>
              </a:rPr>
              <a:t>The reinforcement after T=0 depends on requirement, machine performance and budget.</a:t>
            </a:r>
            <a:endParaRPr kumimoji="1" lang="ja-JP" altLang="en-US" sz="1600" dirty="0">
              <a:solidFill>
                <a:srgbClr val="FF0000"/>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smtClean="0"/>
              <a:t>Monitors, Control, Beam</a:t>
            </a:r>
            <a:r>
              <a:rPr lang="en-US" altLang="ja-JP" dirty="0" smtClean="0"/>
              <a:t> Transport</a:t>
            </a:r>
            <a:endParaRPr lang="ja-JP" altLang="en-US" dirty="0"/>
          </a:p>
        </p:txBody>
      </p:sp>
      <p:sp>
        <p:nvSpPr>
          <p:cNvPr id="7" name="コンテンツ プレースホルダ 6"/>
          <p:cNvSpPr>
            <a:spLocks noGrp="1"/>
          </p:cNvSpPr>
          <p:nvPr>
            <p:ph idx="1"/>
          </p:nvPr>
        </p:nvSpPr>
        <p:spPr/>
        <p:txBody>
          <a:bodyPr/>
          <a:lstStyle/>
          <a:p>
            <a:r>
              <a:rPr lang="en-US" altLang="ja-JP" dirty="0" smtClean="0"/>
              <a:t>Present status</a:t>
            </a:r>
          </a:p>
          <a:p>
            <a:pPr lvl="1"/>
            <a:r>
              <a:rPr lang="en-US" altLang="ja-JP" dirty="0" smtClean="0"/>
              <a:t>R&amp;D on various monitor components including BPM detectors, bunch-by-bunch feedback system, X-ray monitors is going on.</a:t>
            </a:r>
          </a:p>
          <a:p>
            <a:pPr lvl="1"/>
            <a:r>
              <a:rPr lang="en-US" altLang="ja-JP" dirty="0" smtClean="0"/>
              <a:t>Fabrication of BPM electrodes, amplifiers for FB, etc. is going on.</a:t>
            </a:r>
          </a:p>
          <a:p>
            <a:pPr lvl="1"/>
            <a:r>
              <a:rPr lang="en-US" altLang="ja-JP" dirty="0" smtClean="0"/>
              <a:t>Design of beam abort system in progress. </a:t>
            </a:r>
          </a:p>
          <a:p>
            <a:r>
              <a:rPr lang="en-US" altLang="ja-JP" dirty="0" smtClean="0"/>
              <a:t>Will be presented in the following talks:</a:t>
            </a:r>
          </a:p>
          <a:p>
            <a:pPr lvl="1"/>
            <a:r>
              <a:rPr lang="en-US" altLang="ja-JP" dirty="0" smtClean="0"/>
              <a:t>Beam diagnostics, Feedback systems (M. </a:t>
            </a:r>
            <a:r>
              <a:rPr lang="en-US" altLang="ja-JP" dirty="0" err="1" smtClean="0"/>
              <a:t>Tobiyama</a:t>
            </a:r>
            <a:r>
              <a:rPr lang="en-US" altLang="ja-JP" dirty="0" smtClean="0"/>
              <a:t>)</a:t>
            </a:r>
          </a:p>
          <a:p>
            <a:pPr lvl="1"/>
            <a:r>
              <a:rPr lang="en-US" altLang="ja-JP" dirty="0" smtClean="0"/>
              <a:t>Photon Monitors (J. Flanagan)</a:t>
            </a:r>
          </a:p>
          <a:p>
            <a:pPr lvl="1"/>
            <a:r>
              <a:rPr lang="en-US" altLang="ja-JP" dirty="0" smtClean="0"/>
              <a:t>Synchrotron Injection (T. Mori)</a:t>
            </a:r>
          </a:p>
          <a:p>
            <a:pPr lvl="1"/>
            <a:r>
              <a:rPr lang="en-US" altLang="ja-JP" dirty="0" smtClean="0"/>
              <a:t>Beam Abort System (T. </a:t>
            </a:r>
            <a:r>
              <a:rPr lang="en-US" altLang="ja-JP" dirty="0" err="1" smtClean="0"/>
              <a:t>Mimashi</a:t>
            </a:r>
            <a:r>
              <a:rPr lang="en-US" altLang="ja-JP" dirty="0" smtClean="0"/>
              <a:t>)</a:t>
            </a:r>
          </a:p>
          <a:p>
            <a:pPr lvl="1"/>
            <a:r>
              <a:rPr lang="en-US" altLang="ja-JP" dirty="0" smtClean="0"/>
              <a:t>Control and Timing System (K. Furukawa)</a:t>
            </a:r>
          </a:p>
        </p:txBody>
      </p:sp>
      <p:sp>
        <p:nvSpPr>
          <p:cNvPr id="3" name="日付プレースホルダ 2"/>
          <p:cNvSpPr>
            <a:spLocks noGrp="1"/>
          </p:cNvSpPr>
          <p:nvPr>
            <p:ph type="dt" sz="half" idx="10"/>
          </p:nvPr>
        </p:nvSpPr>
        <p:spPr/>
        <p:txBody>
          <a:bodyPr/>
          <a:lstStyle/>
          <a:p>
            <a:r>
              <a:rPr lang="en-US" altLang="ja-JP" smtClean="0"/>
              <a:t>Overview of construction status</a:t>
            </a:r>
            <a:endParaRPr lang="ja-JP" altLang="en-US"/>
          </a:p>
        </p:txBody>
      </p:sp>
      <p:sp>
        <p:nvSpPr>
          <p:cNvPr id="4" name="フッター プレースホルダ 3"/>
          <p:cNvSpPr>
            <a:spLocks noGrp="1"/>
          </p:cNvSpPr>
          <p:nvPr>
            <p:ph type="ftr" sz="quarter" idx="11"/>
          </p:nvPr>
        </p:nvSpPr>
        <p:spPr/>
        <p:txBody>
          <a:bodyPr/>
          <a:lstStyle/>
          <a:p>
            <a:r>
              <a:rPr lang="en-US" altLang="ja-JP" smtClean="0"/>
              <a:t>K. Akai (KEK)</a:t>
            </a:r>
            <a:endParaRPr lang="ja-JP" altLang="en-US"/>
          </a:p>
        </p:txBody>
      </p:sp>
      <p:sp>
        <p:nvSpPr>
          <p:cNvPr id="5" name="スライド番号プレースホルダ 4"/>
          <p:cNvSpPr>
            <a:spLocks noGrp="1"/>
          </p:cNvSpPr>
          <p:nvPr>
            <p:ph type="sldNum" sz="quarter" idx="12"/>
          </p:nvPr>
        </p:nvSpPr>
        <p:spPr/>
        <p:txBody>
          <a:bodyPr/>
          <a:lstStyle/>
          <a:p>
            <a:fld id="{9C0E2F81-601E-B447-A2CF-B5EA96351142}" type="slidenum">
              <a:rPr lang="ja-JP" altLang="en-US" smtClean="0"/>
              <a:pPr/>
              <a:t>36</a:t>
            </a:fld>
            <a:endParaRPr lang="ja-JP" alt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dirty="0" smtClean="0"/>
              <a:t>Reinforce Cooling</a:t>
            </a:r>
            <a:r>
              <a:rPr lang="en-US" altLang="ja-JP" dirty="0" smtClean="0"/>
              <a:t> system</a:t>
            </a:r>
            <a:endParaRPr lang="ja-JP" altLang="en-US" dirty="0"/>
          </a:p>
        </p:txBody>
      </p:sp>
      <p:sp>
        <p:nvSpPr>
          <p:cNvPr id="7" name="コンテンツ プレースホルダ 6"/>
          <p:cNvSpPr>
            <a:spLocks noGrp="1"/>
          </p:cNvSpPr>
          <p:nvPr>
            <p:ph idx="1"/>
          </p:nvPr>
        </p:nvSpPr>
        <p:spPr/>
        <p:txBody>
          <a:bodyPr>
            <a:normAutofit lnSpcReduction="10000"/>
          </a:bodyPr>
          <a:lstStyle/>
          <a:p>
            <a:r>
              <a:rPr lang="en-US" altLang="ja-JP" dirty="0" smtClean="0"/>
              <a:t>Need for increasing cooling power</a:t>
            </a:r>
          </a:p>
          <a:p>
            <a:pPr lvl="1"/>
            <a:r>
              <a:rPr lang="en-US" altLang="ja-JP" dirty="0" smtClean="0"/>
              <a:t>Three times for vacuum system </a:t>
            </a:r>
            <a:r>
              <a:rPr lang="en-US" altLang="ja-JP" dirty="0" smtClean="0">
                <a:solidFill>
                  <a:srgbClr val="FF0000"/>
                </a:solidFill>
              </a:rPr>
              <a:t>(5MW→16MW)</a:t>
            </a:r>
            <a:r>
              <a:rPr lang="en-US" altLang="ja-JP" dirty="0" smtClean="0"/>
              <a:t>.</a:t>
            </a:r>
          </a:p>
          <a:p>
            <a:pPr lvl="1"/>
            <a:r>
              <a:rPr lang="en-US" altLang="ja-JP" dirty="0" smtClean="0"/>
              <a:t>1.5 times for magnet system </a:t>
            </a:r>
            <a:r>
              <a:rPr lang="en-US" altLang="ja-JP" dirty="0" smtClean="0">
                <a:solidFill>
                  <a:srgbClr val="FF0000"/>
                </a:solidFill>
              </a:rPr>
              <a:t>(10MW→16MW)</a:t>
            </a:r>
            <a:r>
              <a:rPr lang="en-US" altLang="ja-JP" dirty="0" smtClean="0"/>
              <a:t>.</a:t>
            </a:r>
          </a:p>
          <a:p>
            <a:r>
              <a:rPr lang="en-US" altLang="ja-JP" dirty="0" smtClean="0"/>
              <a:t>How to do this</a:t>
            </a:r>
          </a:p>
          <a:p>
            <a:pPr lvl="1"/>
            <a:r>
              <a:rPr lang="en-US" altLang="ja-JP" dirty="0" smtClean="0">
                <a:solidFill>
                  <a:srgbClr val="FF0000"/>
                </a:solidFill>
              </a:rPr>
              <a:t>Four new buildings</a:t>
            </a:r>
            <a:r>
              <a:rPr lang="en-US" altLang="ja-JP" dirty="0" smtClean="0"/>
              <a:t> for cooling system will be built in FY2012〜2013. </a:t>
            </a:r>
          </a:p>
          <a:p>
            <a:pPr lvl="1"/>
            <a:r>
              <a:rPr lang="en-US" altLang="ja-JP" dirty="0" smtClean="0"/>
              <a:t>Cooling tower of existing system will be reinforced for higher current.</a:t>
            </a:r>
          </a:p>
          <a:p>
            <a:pPr lvl="1"/>
            <a:r>
              <a:rPr lang="en-US" altLang="ja-JP" dirty="0" smtClean="0">
                <a:solidFill>
                  <a:srgbClr val="FF0000"/>
                </a:solidFill>
              </a:rPr>
              <a:t>Replace existing cooling pipes in tunnel</a:t>
            </a:r>
            <a:r>
              <a:rPr lang="en-US" altLang="ja-JP" dirty="0" smtClean="0"/>
              <a:t> with larger aperture ones to increase water flow. </a:t>
            </a:r>
          </a:p>
          <a:p>
            <a:r>
              <a:rPr lang="en-US" altLang="ja-JP" dirty="0" smtClean="0"/>
              <a:t>Issue</a:t>
            </a:r>
          </a:p>
          <a:p>
            <a:pPr lvl="1"/>
            <a:r>
              <a:rPr lang="en-US" altLang="ja-JP" dirty="0" smtClean="0"/>
              <a:t>Replacing cooling pipes is necessary almost all around the ring. This may interfere various works in the tunnel such as installing magnets and beam pipes. Furthermore, some of the existing or newly installed magnets may need to be temporarily moved. This may cause schedule delay. </a:t>
            </a:r>
          </a:p>
          <a:p>
            <a:r>
              <a:rPr lang="en-US" altLang="ja-JP" dirty="0" smtClean="0"/>
              <a:t>Measure</a:t>
            </a:r>
          </a:p>
          <a:p>
            <a:pPr lvl="1"/>
            <a:r>
              <a:rPr lang="en-US" altLang="ja-JP" dirty="0" smtClean="0"/>
              <a:t>Possible ways of doing this work with minimum interference are now being studied by various contractors. Design of cooling system and piping is also ongoing. They will give reports by the end of this March to help us decide the way and schedule of tunnel work. </a:t>
            </a:r>
          </a:p>
          <a:p>
            <a:pPr lvl="1"/>
            <a:endParaRPr lang="en-US" altLang="ja-JP" dirty="0" smtClean="0"/>
          </a:p>
          <a:p>
            <a:endParaRPr lang="ja-JP" altLang="en-US" dirty="0"/>
          </a:p>
        </p:txBody>
      </p:sp>
      <p:sp>
        <p:nvSpPr>
          <p:cNvPr id="3" name="日付プレースホルダ 2"/>
          <p:cNvSpPr>
            <a:spLocks noGrp="1"/>
          </p:cNvSpPr>
          <p:nvPr>
            <p:ph type="dt" sz="half" idx="10"/>
          </p:nvPr>
        </p:nvSpPr>
        <p:spPr/>
        <p:txBody>
          <a:bodyPr/>
          <a:lstStyle/>
          <a:p>
            <a:r>
              <a:rPr lang="en-US" altLang="ja-JP" smtClean="0"/>
              <a:t>Overview of construction status</a:t>
            </a:r>
            <a:endParaRPr lang="ja-JP" altLang="en-US"/>
          </a:p>
        </p:txBody>
      </p:sp>
      <p:sp>
        <p:nvSpPr>
          <p:cNvPr id="4" name="フッター プレースホルダ 3"/>
          <p:cNvSpPr>
            <a:spLocks noGrp="1"/>
          </p:cNvSpPr>
          <p:nvPr>
            <p:ph type="ftr" sz="quarter" idx="11"/>
          </p:nvPr>
        </p:nvSpPr>
        <p:spPr/>
        <p:txBody>
          <a:bodyPr/>
          <a:lstStyle/>
          <a:p>
            <a:r>
              <a:rPr lang="en-US" altLang="ja-JP" smtClean="0"/>
              <a:t>K. Akai (KEK)</a:t>
            </a:r>
            <a:endParaRPr lang="ja-JP" altLang="en-US"/>
          </a:p>
        </p:txBody>
      </p:sp>
      <p:sp>
        <p:nvSpPr>
          <p:cNvPr id="5" name="スライド番号プレースホルダ 4"/>
          <p:cNvSpPr>
            <a:spLocks noGrp="1"/>
          </p:cNvSpPr>
          <p:nvPr>
            <p:ph type="sldNum" sz="quarter" idx="12"/>
          </p:nvPr>
        </p:nvSpPr>
        <p:spPr/>
        <p:txBody>
          <a:bodyPr/>
          <a:lstStyle/>
          <a:p>
            <a:fld id="{9C0E2F81-601E-B447-A2CF-B5EA96351142}" type="slidenum">
              <a:rPr lang="ja-JP" altLang="en-US" smtClean="0"/>
              <a:pPr/>
              <a:t>37</a:t>
            </a:fld>
            <a:endParaRPr lang="ja-JP" alt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 name="図 28"/>
          <p:cNvPicPr>
            <a:picLocks noChangeAspect="1"/>
          </p:cNvPicPr>
          <p:nvPr/>
        </p:nvPicPr>
        <p:blipFill rotWithShape="1">
          <a:blip r:embed="rId2"/>
          <a:srcRect l="1546" t="3021" r="38479" b="59130"/>
          <a:stretch/>
        </p:blipFill>
        <p:spPr>
          <a:xfrm>
            <a:off x="172453" y="108253"/>
            <a:ext cx="4743246" cy="4658824"/>
          </a:xfrm>
          <a:prstGeom prst="rect">
            <a:avLst/>
          </a:prstGeom>
          <a:ln w="25400" cap="flat" cmpd="sng" algn="ctr">
            <a:solidFill>
              <a:srgbClr val="008000"/>
            </a:solidFill>
            <a:prstDash val="solid"/>
            <a:round/>
            <a:headEnd type="none" w="med" len="med"/>
            <a:tailEnd type="none" w="med" len="med"/>
          </a:ln>
        </p:spPr>
      </p:pic>
      <p:sp>
        <p:nvSpPr>
          <p:cNvPr id="4" name="日付プレースホルダ 3"/>
          <p:cNvSpPr>
            <a:spLocks noGrp="1"/>
          </p:cNvSpPr>
          <p:nvPr>
            <p:ph type="dt" sz="half" idx="10"/>
          </p:nvPr>
        </p:nvSpPr>
        <p:spPr/>
        <p:txBody>
          <a:bodyPr/>
          <a:lstStyle/>
          <a:p>
            <a:r>
              <a:rPr lang="en-US" altLang="ja-JP" smtClean="0"/>
              <a:t>Overview of construction status</a:t>
            </a:r>
            <a:endParaRPr lang="ja-JP" altLang="en-US"/>
          </a:p>
        </p:txBody>
      </p:sp>
      <p:sp>
        <p:nvSpPr>
          <p:cNvPr id="5" name="フッター プレースホルダ 4"/>
          <p:cNvSpPr>
            <a:spLocks noGrp="1"/>
          </p:cNvSpPr>
          <p:nvPr>
            <p:ph type="ftr" sz="quarter" idx="11"/>
          </p:nvPr>
        </p:nvSpPr>
        <p:spPr/>
        <p:txBody>
          <a:bodyPr/>
          <a:lstStyle/>
          <a:p>
            <a:r>
              <a:rPr lang="en-US" altLang="ja-JP" smtClean="0"/>
              <a:t>K. Akai (KEK)</a:t>
            </a:r>
            <a:endParaRPr lang="ja-JP" altLang="en-US"/>
          </a:p>
        </p:txBody>
      </p:sp>
      <p:sp>
        <p:nvSpPr>
          <p:cNvPr id="6" name="スライド番号プレースホルダ 5"/>
          <p:cNvSpPr>
            <a:spLocks noGrp="1"/>
          </p:cNvSpPr>
          <p:nvPr>
            <p:ph type="sldNum" sz="quarter" idx="12"/>
          </p:nvPr>
        </p:nvSpPr>
        <p:spPr/>
        <p:txBody>
          <a:bodyPr/>
          <a:lstStyle/>
          <a:p>
            <a:fld id="{9C0E2F81-601E-B447-A2CF-B5EA96351142}" type="slidenum">
              <a:rPr lang="ja-JP" altLang="en-US" smtClean="0"/>
              <a:pPr/>
              <a:t>38</a:t>
            </a:fld>
            <a:endParaRPr lang="ja-JP" altLang="en-US"/>
          </a:p>
        </p:txBody>
      </p:sp>
      <p:pic>
        <p:nvPicPr>
          <p:cNvPr id="8" name="図 7"/>
          <p:cNvPicPr>
            <a:picLocks noChangeAspect="1"/>
          </p:cNvPicPr>
          <p:nvPr/>
        </p:nvPicPr>
        <p:blipFill rotWithShape="1">
          <a:blip r:embed="rId2"/>
          <a:srcRect l="34304" t="30246" r="3022" b="31454"/>
          <a:stretch/>
        </p:blipFill>
        <p:spPr>
          <a:xfrm>
            <a:off x="3621994" y="1222570"/>
            <a:ext cx="5371356" cy="5108741"/>
          </a:xfrm>
          <a:prstGeom prst="rect">
            <a:avLst/>
          </a:prstGeom>
        </p:spPr>
      </p:pic>
      <p:sp>
        <p:nvSpPr>
          <p:cNvPr id="30" name="正方形/長方形 29"/>
          <p:cNvSpPr/>
          <p:nvPr/>
        </p:nvSpPr>
        <p:spPr>
          <a:xfrm>
            <a:off x="3621994" y="1222570"/>
            <a:ext cx="5371355" cy="5108741"/>
          </a:xfrm>
          <a:prstGeom prst="rect">
            <a:avLst/>
          </a:prstGeom>
          <a:noFill/>
          <a:ln w="25400" cap="flat" cmpd="sng" algn="ctr">
            <a:solidFill>
              <a:schemeClr val="bg2">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2" name="正方形/長方形 31"/>
          <p:cNvSpPr/>
          <p:nvPr/>
        </p:nvSpPr>
        <p:spPr>
          <a:xfrm>
            <a:off x="3967832" y="805573"/>
            <a:ext cx="160878" cy="63959"/>
          </a:xfrm>
          <a:prstGeom prst="rect">
            <a:avLst/>
          </a:prstGeom>
          <a:solidFill>
            <a:srgbClr val="FF0000"/>
          </a:solid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rot="16200000">
            <a:off x="3646555" y="519984"/>
            <a:ext cx="261038" cy="120598"/>
          </a:xfrm>
          <a:prstGeom prst="rect">
            <a:avLst/>
          </a:prstGeom>
          <a:solidFill>
            <a:srgbClr val="0000FF"/>
          </a:solidFill>
          <a:ln w="38100"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5" name="正方形/長方形 34"/>
          <p:cNvSpPr/>
          <p:nvPr/>
        </p:nvSpPr>
        <p:spPr>
          <a:xfrm rot="16200000">
            <a:off x="735420" y="3508472"/>
            <a:ext cx="261038" cy="120598"/>
          </a:xfrm>
          <a:prstGeom prst="rect">
            <a:avLst/>
          </a:prstGeom>
          <a:solidFill>
            <a:srgbClr val="0000FF"/>
          </a:solidFill>
          <a:ln w="38100"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6" name="正方形/長方形 35"/>
          <p:cNvSpPr/>
          <p:nvPr/>
        </p:nvSpPr>
        <p:spPr>
          <a:xfrm>
            <a:off x="897804" y="3765629"/>
            <a:ext cx="160878" cy="63959"/>
          </a:xfrm>
          <a:prstGeom prst="rect">
            <a:avLst/>
          </a:prstGeom>
          <a:solidFill>
            <a:srgbClr val="FF0000"/>
          </a:solid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7" name="正方形/長方形 36"/>
          <p:cNvSpPr/>
          <p:nvPr/>
        </p:nvSpPr>
        <p:spPr>
          <a:xfrm rot="16200000">
            <a:off x="7911411" y="1591675"/>
            <a:ext cx="261038" cy="120598"/>
          </a:xfrm>
          <a:prstGeom prst="rect">
            <a:avLst/>
          </a:prstGeom>
          <a:solidFill>
            <a:srgbClr val="0000FF"/>
          </a:solidFill>
          <a:ln w="38100"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 name="正方形/長方形 38"/>
          <p:cNvSpPr/>
          <p:nvPr/>
        </p:nvSpPr>
        <p:spPr>
          <a:xfrm rot="13378421">
            <a:off x="4718868" y="5311426"/>
            <a:ext cx="261038" cy="120598"/>
          </a:xfrm>
          <a:prstGeom prst="rect">
            <a:avLst/>
          </a:prstGeom>
          <a:solidFill>
            <a:srgbClr val="0000FF"/>
          </a:solidFill>
          <a:ln w="38100" cap="flat" cmpd="sng" algn="ctr">
            <a:solidFill>
              <a:srgbClr val="0000FF"/>
            </a:solidFill>
            <a:prstDash val="solid"/>
            <a:round/>
            <a:headEnd type="none" w="med" len="med"/>
            <a:tailEnd type="none" w="med" len="med"/>
          </a:ln>
          <a:scene3d>
            <a:camera prst="orthographicFront">
              <a:rot lat="0" lon="0" rev="214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0" name="正方形/長方形 39"/>
          <p:cNvSpPr/>
          <p:nvPr/>
        </p:nvSpPr>
        <p:spPr>
          <a:xfrm rot="16200000">
            <a:off x="8141005" y="1621584"/>
            <a:ext cx="160878" cy="63959"/>
          </a:xfrm>
          <a:prstGeom prst="rect">
            <a:avLst/>
          </a:prstGeom>
          <a:solidFill>
            <a:srgbClr val="FF0000"/>
          </a:solid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 name="正方形/長方形 40"/>
          <p:cNvSpPr/>
          <p:nvPr/>
        </p:nvSpPr>
        <p:spPr>
          <a:xfrm rot="16200000">
            <a:off x="5345382" y="5443749"/>
            <a:ext cx="160878" cy="63959"/>
          </a:xfrm>
          <a:prstGeom prst="rect">
            <a:avLst/>
          </a:prstGeom>
          <a:solidFill>
            <a:srgbClr val="FF0000"/>
          </a:solidFill>
          <a:ln w="38100" cap="flat" cmpd="sng" algn="ctr">
            <a:solidFill>
              <a:srgbClr val="FF0000"/>
            </a:solidFill>
            <a:prstDash val="solid"/>
            <a:round/>
            <a:headEnd type="none" w="med" len="med"/>
            <a:tailEnd type="none" w="med" len="med"/>
          </a:ln>
          <a:scene3d>
            <a:camera prst="orthographicFront">
              <a:rot lat="0" lon="0" rev="189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2" name="テキスト ボックス 41"/>
          <p:cNvSpPr txBox="1"/>
          <p:nvPr/>
        </p:nvSpPr>
        <p:spPr>
          <a:xfrm>
            <a:off x="3468815" y="98558"/>
            <a:ext cx="616011" cy="369332"/>
          </a:xfrm>
          <a:prstGeom prst="rect">
            <a:avLst/>
          </a:prstGeom>
          <a:noFill/>
        </p:spPr>
        <p:txBody>
          <a:bodyPr wrap="none" rtlCol="0">
            <a:spAutoFit/>
          </a:bodyPr>
          <a:lstStyle/>
          <a:p>
            <a:r>
              <a:rPr lang="en-US" altLang="ja-JP" dirty="0" smtClean="0">
                <a:solidFill>
                  <a:srgbClr val="0000FF"/>
                </a:solidFill>
              </a:rPr>
              <a:t>12</a:t>
            </a:r>
            <a:r>
              <a:rPr kumimoji="1" lang="en-US" altLang="ja-JP" dirty="0" smtClean="0">
                <a:solidFill>
                  <a:srgbClr val="0000FF"/>
                </a:solidFill>
              </a:rPr>
              <a:t>M</a:t>
            </a:r>
            <a:endParaRPr kumimoji="1" lang="ja-JP" altLang="en-US" dirty="0">
              <a:solidFill>
                <a:srgbClr val="0000FF"/>
              </a:solidFill>
            </a:endParaRPr>
          </a:p>
        </p:txBody>
      </p:sp>
      <p:sp>
        <p:nvSpPr>
          <p:cNvPr id="43" name="テキスト ボックス 42"/>
          <p:cNvSpPr txBox="1"/>
          <p:nvPr/>
        </p:nvSpPr>
        <p:spPr>
          <a:xfrm>
            <a:off x="306623" y="3396297"/>
            <a:ext cx="499017" cy="369332"/>
          </a:xfrm>
          <a:prstGeom prst="rect">
            <a:avLst/>
          </a:prstGeom>
          <a:noFill/>
        </p:spPr>
        <p:txBody>
          <a:bodyPr wrap="none" rtlCol="0">
            <a:spAutoFit/>
          </a:bodyPr>
          <a:lstStyle/>
          <a:p>
            <a:r>
              <a:rPr lang="en-US" altLang="ja-JP" dirty="0" smtClean="0">
                <a:solidFill>
                  <a:srgbClr val="0000FF"/>
                </a:solidFill>
              </a:rPr>
              <a:t>9</a:t>
            </a:r>
            <a:r>
              <a:rPr kumimoji="1" lang="en-US" altLang="ja-JP" dirty="0" smtClean="0">
                <a:solidFill>
                  <a:srgbClr val="0000FF"/>
                </a:solidFill>
              </a:rPr>
              <a:t>M</a:t>
            </a:r>
            <a:endParaRPr kumimoji="1" lang="ja-JP" altLang="en-US" dirty="0">
              <a:solidFill>
                <a:srgbClr val="0000FF"/>
              </a:solidFill>
            </a:endParaRPr>
          </a:p>
        </p:txBody>
      </p:sp>
      <p:sp>
        <p:nvSpPr>
          <p:cNvPr id="44" name="テキスト ボックス 43"/>
          <p:cNvSpPr txBox="1"/>
          <p:nvPr/>
        </p:nvSpPr>
        <p:spPr>
          <a:xfrm>
            <a:off x="7482614" y="1413161"/>
            <a:ext cx="499017" cy="369332"/>
          </a:xfrm>
          <a:prstGeom prst="rect">
            <a:avLst/>
          </a:prstGeom>
          <a:noFill/>
        </p:spPr>
        <p:txBody>
          <a:bodyPr wrap="none" rtlCol="0">
            <a:spAutoFit/>
          </a:bodyPr>
          <a:lstStyle/>
          <a:p>
            <a:r>
              <a:rPr lang="en-US" altLang="ja-JP" dirty="0" smtClean="0">
                <a:solidFill>
                  <a:srgbClr val="0000FF"/>
                </a:solidFill>
              </a:rPr>
              <a:t>3</a:t>
            </a:r>
            <a:r>
              <a:rPr kumimoji="1" lang="en-US" altLang="ja-JP" dirty="0" smtClean="0">
                <a:solidFill>
                  <a:srgbClr val="0000FF"/>
                </a:solidFill>
              </a:rPr>
              <a:t>M</a:t>
            </a:r>
            <a:endParaRPr kumimoji="1" lang="ja-JP" altLang="en-US" dirty="0">
              <a:solidFill>
                <a:srgbClr val="0000FF"/>
              </a:solidFill>
            </a:endParaRPr>
          </a:p>
        </p:txBody>
      </p:sp>
      <p:sp>
        <p:nvSpPr>
          <p:cNvPr id="45" name="テキスト ボックス 44"/>
          <p:cNvSpPr txBox="1"/>
          <p:nvPr/>
        </p:nvSpPr>
        <p:spPr>
          <a:xfrm>
            <a:off x="4426376" y="5342417"/>
            <a:ext cx="499017" cy="369332"/>
          </a:xfrm>
          <a:prstGeom prst="rect">
            <a:avLst/>
          </a:prstGeom>
          <a:noFill/>
        </p:spPr>
        <p:txBody>
          <a:bodyPr wrap="none" rtlCol="0">
            <a:spAutoFit/>
          </a:bodyPr>
          <a:lstStyle/>
          <a:p>
            <a:r>
              <a:rPr lang="en-US" altLang="ja-JP" dirty="0" smtClean="0">
                <a:solidFill>
                  <a:srgbClr val="0000FF"/>
                </a:solidFill>
              </a:rPr>
              <a:t>6</a:t>
            </a:r>
            <a:r>
              <a:rPr kumimoji="1" lang="en-US" altLang="ja-JP" dirty="0" smtClean="0">
                <a:solidFill>
                  <a:srgbClr val="0000FF"/>
                </a:solidFill>
              </a:rPr>
              <a:t>M</a:t>
            </a:r>
            <a:endParaRPr kumimoji="1" lang="ja-JP" altLang="en-US" dirty="0">
              <a:solidFill>
                <a:srgbClr val="0000FF"/>
              </a:solidFill>
            </a:endParaRPr>
          </a:p>
        </p:txBody>
      </p:sp>
      <p:sp>
        <p:nvSpPr>
          <p:cNvPr id="46" name="テキスト ボックス 45"/>
          <p:cNvSpPr txBox="1"/>
          <p:nvPr/>
        </p:nvSpPr>
        <p:spPr>
          <a:xfrm>
            <a:off x="5641397" y="265098"/>
            <a:ext cx="3257172" cy="369332"/>
          </a:xfrm>
          <a:prstGeom prst="rect">
            <a:avLst/>
          </a:prstGeom>
          <a:noFill/>
        </p:spPr>
        <p:txBody>
          <a:bodyPr wrap="none" rtlCol="0">
            <a:spAutoFit/>
          </a:bodyPr>
          <a:lstStyle/>
          <a:p>
            <a:r>
              <a:rPr lang="en-US" altLang="ja-JP" dirty="0" smtClean="0">
                <a:solidFill>
                  <a:srgbClr val="0000FF"/>
                </a:solidFill>
              </a:rPr>
              <a:t>New buildings for cooling system</a:t>
            </a:r>
            <a:endParaRPr kumimoji="1" lang="ja-JP" altLang="en-US" dirty="0">
              <a:solidFill>
                <a:srgbClr val="0000FF"/>
              </a:solidFill>
            </a:endParaRPr>
          </a:p>
        </p:txBody>
      </p:sp>
      <p:sp>
        <p:nvSpPr>
          <p:cNvPr id="47" name="正方形/長方形 46"/>
          <p:cNvSpPr/>
          <p:nvPr/>
        </p:nvSpPr>
        <p:spPr>
          <a:xfrm rot="16200000">
            <a:off x="5450579" y="411346"/>
            <a:ext cx="261038" cy="120598"/>
          </a:xfrm>
          <a:prstGeom prst="rect">
            <a:avLst/>
          </a:prstGeom>
          <a:solidFill>
            <a:srgbClr val="0000FF"/>
          </a:solidFill>
          <a:ln w="38100"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8" name="正方形/長方形 47"/>
          <p:cNvSpPr/>
          <p:nvPr/>
        </p:nvSpPr>
        <p:spPr>
          <a:xfrm>
            <a:off x="5480519" y="837552"/>
            <a:ext cx="160878" cy="63959"/>
          </a:xfrm>
          <a:prstGeom prst="rect">
            <a:avLst/>
          </a:prstGeom>
          <a:solidFill>
            <a:srgbClr val="FF0000"/>
          </a:solid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9" name="テキスト ボックス 48"/>
          <p:cNvSpPr txBox="1"/>
          <p:nvPr/>
        </p:nvSpPr>
        <p:spPr>
          <a:xfrm>
            <a:off x="5639237" y="652886"/>
            <a:ext cx="3147015" cy="369332"/>
          </a:xfrm>
          <a:prstGeom prst="rect">
            <a:avLst/>
          </a:prstGeom>
          <a:noFill/>
        </p:spPr>
        <p:txBody>
          <a:bodyPr wrap="none" rtlCol="0">
            <a:spAutoFit/>
          </a:bodyPr>
          <a:lstStyle/>
          <a:p>
            <a:r>
              <a:rPr lang="en-US" altLang="ja-JP" dirty="0" smtClean="0">
                <a:solidFill>
                  <a:srgbClr val="FF0000"/>
                </a:solidFill>
              </a:rPr>
              <a:t>New buildings for power supply</a:t>
            </a:r>
            <a:endParaRPr kumimoji="1" lang="ja-JP" altLang="en-US" dirty="0">
              <a:solidFill>
                <a:srgbClr val="FF0000"/>
              </a:solidFill>
            </a:endParaRPr>
          </a:p>
        </p:txBody>
      </p:sp>
      <p:sp>
        <p:nvSpPr>
          <p:cNvPr id="50" name="テキスト ボックス 49"/>
          <p:cNvSpPr txBox="1"/>
          <p:nvPr/>
        </p:nvSpPr>
        <p:spPr>
          <a:xfrm>
            <a:off x="143371" y="5067617"/>
            <a:ext cx="3259107" cy="523220"/>
          </a:xfrm>
          <a:prstGeom prst="rect">
            <a:avLst/>
          </a:prstGeom>
          <a:noFill/>
        </p:spPr>
        <p:txBody>
          <a:bodyPr wrap="square" rtlCol="0">
            <a:spAutoFit/>
          </a:bodyPr>
          <a:lstStyle/>
          <a:p>
            <a:r>
              <a:rPr kumimoji="1" lang="en-US" altLang="ja-JP" sz="1400" dirty="0" smtClean="0"/>
              <a:t>To build 6M, an old building for PS main ring power </a:t>
            </a:r>
            <a:r>
              <a:rPr lang="en-US" altLang="ja-JP" sz="1400" dirty="0" smtClean="0"/>
              <a:t>supply will be dismantled. </a:t>
            </a:r>
            <a:endParaRPr kumimoji="1" lang="ja-JP" altLang="en-US" sz="1400" dirty="0"/>
          </a:p>
        </p:txBody>
      </p:sp>
      <p:cxnSp>
        <p:nvCxnSpPr>
          <p:cNvPr id="52" name="直線矢印コネクタ 51"/>
          <p:cNvCxnSpPr/>
          <p:nvPr/>
        </p:nvCxnSpPr>
        <p:spPr>
          <a:xfrm>
            <a:off x="3228149" y="5238636"/>
            <a:ext cx="1484638" cy="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en-US" altLang="ja-JP" dirty="0" smtClean="0"/>
              <a:t>Damping Ring</a:t>
            </a:r>
            <a:endParaRPr lang="ja-JP" altLang="en-US" dirty="0"/>
          </a:p>
        </p:txBody>
      </p:sp>
      <p:sp>
        <p:nvSpPr>
          <p:cNvPr id="6" name="コンテンツ プレースホルダ 5"/>
          <p:cNvSpPr>
            <a:spLocks noGrp="1"/>
          </p:cNvSpPr>
          <p:nvPr>
            <p:ph idx="1"/>
          </p:nvPr>
        </p:nvSpPr>
        <p:spPr/>
        <p:txBody>
          <a:bodyPr/>
          <a:lstStyle/>
          <a:p>
            <a:r>
              <a:rPr lang="en-US" altLang="ja-JP" dirty="0" smtClean="0"/>
              <a:t>Design</a:t>
            </a:r>
          </a:p>
          <a:p>
            <a:pPr lvl="1"/>
            <a:r>
              <a:rPr lang="en-US" altLang="ja-JP" dirty="0" smtClean="0"/>
              <a:t>Optics design is almost fixed. </a:t>
            </a:r>
          </a:p>
          <a:p>
            <a:pPr lvl="1"/>
            <a:r>
              <a:rPr lang="en-US" altLang="ja-JP" dirty="0" smtClean="0"/>
              <a:t>Remaining issue is to determine beam pipe cross section size from the view point of CSR and acceptance. </a:t>
            </a:r>
            <a:r>
              <a:rPr lang="en-US" altLang="ja-JP" dirty="0" smtClean="0">
                <a:solidFill>
                  <a:schemeClr val="tx2"/>
                </a:solidFill>
              </a:rPr>
              <a:t>-&gt; Talk by H. Ikeda</a:t>
            </a:r>
          </a:p>
          <a:p>
            <a:r>
              <a:rPr lang="en-US" altLang="ja-JP" dirty="0" smtClean="0"/>
              <a:t>Components</a:t>
            </a:r>
          </a:p>
          <a:p>
            <a:pPr lvl="1"/>
            <a:r>
              <a:rPr lang="en-US" altLang="ja-JP" dirty="0" smtClean="0"/>
              <a:t>Fabricating magnets and power supplies are ongoing as scheduled. </a:t>
            </a:r>
          </a:p>
          <a:p>
            <a:pPr lvl="1"/>
            <a:r>
              <a:rPr lang="en-US" altLang="ja-JP" dirty="0" smtClean="0"/>
              <a:t>Test beam pipes (aluminum, ante-chamber) is being made. Mass production will be planned in FY2012. </a:t>
            </a:r>
          </a:p>
          <a:p>
            <a:pPr lvl="1"/>
            <a:r>
              <a:rPr lang="en-US" altLang="ja-JP" dirty="0" smtClean="0"/>
              <a:t>R&amp;D of DR cavity is going on. A prototype cavity will be completed in FY2011, and will be high-power tested soon. </a:t>
            </a:r>
          </a:p>
          <a:p>
            <a:r>
              <a:rPr lang="en-US" altLang="ja-JP" dirty="0" smtClean="0"/>
              <a:t>Tunnel and buildings</a:t>
            </a:r>
          </a:p>
          <a:p>
            <a:pPr lvl="1"/>
            <a:r>
              <a:rPr lang="en-US" altLang="ja-JP" dirty="0" smtClean="0"/>
              <a:t>See, next slide.</a:t>
            </a:r>
          </a:p>
          <a:p>
            <a:r>
              <a:rPr lang="en-US" altLang="ja-JP" dirty="0" smtClean="0"/>
              <a:t>Issue</a:t>
            </a:r>
          </a:p>
          <a:p>
            <a:pPr lvl="1"/>
            <a:r>
              <a:rPr lang="en-US" altLang="ja-JP" dirty="0" smtClean="0"/>
              <a:t>Since tunnel construction delayed for six months due to the earthquake, installation of components will start only one year before T=0. Schedule in FY2014 will be very tight with installation, cabling and piping, system check, etc.  </a:t>
            </a:r>
          </a:p>
          <a:p>
            <a:pPr lvl="1"/>
            <a:endParaRPr lang="en-US" altLang="ja-JP" dirty="0" smtClean="0"/>
          </a:p>
        </p:txBody>
      </p:sp>
      <p:sp>
        <p:nvSpPr>
          <p:cNvPr id="2" name="日付プレースホルダ 1"/>
          <p:cNvSpPr>
            <a:spLocks noGrp="1"/>
          </p:cNvSpPr>
          <p:nvPr>
            <p:ph type="dt" sz="half" idx="10"/>
          </p:nvPr>
        </p:nvSpPr>
        <p:spPr/>
        <p:txBody>
          <a:bodyPr/>
          <a:lstStyle/>
          <a:p>
            <a:r>
              <a:rPr lang="en-US" altLang="ja-JP" smtClean="0"/>
              <a:t>Overview of construction status</a:t>
            </a:r>
            <a:endParaRPr lang="ja-JP" altLang="en-US"/>
          </a:p>
        </p:txBody>
      </p:sp>
      <p:sp>
        <p:nvSpPr>
          <p:cNvPr id="3" name="フッター プレースホルダ 2"/>
          <p:cNvSpPr>
            <a:spLocks noGrp="1"/>
          </p:cNvSpPr>
          <p:nvPr>
            <p:ph type="ftr" sz="quarter" idx="11"/>
          </p:nvPr>
        </p:nvSpPr>
        <p:spPr/>
        <p:txBody>
          <a:bodyPr/>
          <a:lstStyle/>
          <a:p>
            <a:r>
              <a:rPr lang="en-US" altLang="ja-JP" smtClean="0"/>
              <a:t>K. Akai (KEK)</a:t>
            </a:r>
            <a:endParaRPr lang="ja-JP" altLang="en-US"/>
          </a:p>
        </p:txBody>
      </p:sp>
      <p:sp>
        <p:nvSpPr>
          <p:cNvPr id="4" name="スライド番号プレースホルダ 3"/>
          <p:cNvSpPr>
            <a:spLocks noGrp="1"/>
          </p:cNvSpPr>
          <p:nvPr>
            <p:ph type="sldNum" sz="quarter" idx="12"/>
          </p:nvPr>
        </p:nvSpPr>
        <p:spPr/>
        <p:txBody>
          <a:bodyPr/>
          <a:lstStyle/>
          <a:p>
            <a:fld id="{9C0E2F81-601E-B447-A2CF-B5EA96351142}" type="slidenum">
              <a:rPr lang="ja-JP" altLang="en-US" smtClean="0"/>
              <a:pPr/>
              <a:t>39</a:t>
            </a:fld>
            <a:endParaRPr lang="ja-JP" alt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LLRF in D5</a:t>
            </a:r>
            <a:endParaRPr lang="ja-JP" altLang="en-US" dirty="0"/>
          </a:p>
        </p:txBody>
      </p:sp>
      <p:sp>
        <p:nvSpPr>
          <p:cNvPr id="3" name="日付プレースホルダ 2"/>
          <p:cNvSpPr>
            <a:spLocks noGrp="1"/>
          </p:cNvSpPr>
          <p:nvPr>
            <p:ph type="dt" sz="half" idx="10"/>
          </p:nvPr>
        </p:nvSpPr>
        <p:spPr/>
        <p:txBody>
          <a:bodyPr/>
          <a:lstStyle/>
          <a:p>
            <a:r>
              <a:rPr lang="en-US" altLang="ja-JP" smtClean="0"/>
              <a:t>Overview of construction status</a:t>
            </a:r>
            <a:endParaRPr lang="ja-JP" altLang="en-US"/>
          </a:p>
        </p:txBody>
      </p:sp>
      <p:sp>
        <p:nvSpPr>
          <p:cNvPr id="4" name="フッター プレースホルダ 3"/>
          <p:cNvSpPr>
            <a:spLocks noGrp="1"/>
          </p:cNvSpPr>
          <p:nvPr>
            <p:ph type="ftr" sz="quarter" idx="11"/>
          </p:nvPr>
        </p:nvSpPr>
        <p:spPr/>
        <p:txBody>
          <a:bodyPr/>
          <a:lstStyle/>
          <a:p>
            <a:r>
              <a:rPr lang="en-US" altLang="ja-JP" smtClean="0"/>
              <a:t>K. Akai (KEK)</a:t>
            </a:r>
            <a:endParaRPr lang="ja-JP" altLang="en-US"/>
          </a:p>
        </p:txBody>
      </p:sp>
      <p:sp>
        <p:nvSpPr>
          <p:cNvPr id="5" name="スライド番号プレースホルダ 4"/>
          <p:cNvSpPr>
            <a:spLocks noGrp="1"/>
          </p:cNvSpPr>
          <p:nvPr>
            <p:ph type="sldNum" sz="quarter" idx="12"/>
          </p:nvPr>
        </p:nvSpPr>
        <p:spPr/>
        <p:txBody>
          <a:bodyPr/>
          <a:lstStyle/>
          <a:p>
            <a:fld id="{9C0E2F81-601E-B447-A2CF-B5EA96351142}" type="slidenum">
              <a:rPr lang="ja-JP" altLang="en-US" smtClean="0"/>
              <a:pPr/>
              <a:t>4</a:t>
            </a:fld>
            <a:endParaRPr lang="ja-JP" altLang="en-US"/>
          </a:p>
        </p:txBody>
      </p:sp>
      <p:pic>
        <p:nvPicPr>
          <p:cNvPr id="6" name="図 5" descr="IMG_0036.jpg"/>
          <p:cNvPicPr>
            <a:picLocks noChangeAspect="1"/>
          </p:cNvPicPr>
          <p:nvPr/>
        </p:nvPicPr>
        <p:blipFill>
          <a:blip r:embed="rId2"/>
          <a:stretch>
            <a:fillRect/>
          </a:stretch>
        </p:blipFill>
        <p:spPr>
          <a:xfrm>
            <a:off x="119399" y="1468857"/>
            <a:ext cx="4255914" cy="3191936"/>
          </a:xfrm>
          <a:prstGeom prst="rect">
            <a:avLst/>
          </a:prstGeom>
        </p:spPr>
      </p:pic>
      <p:pic>
        <p:nvPicPr>
          <p:cNvPr id="7" name="図 6" descr="IMG_0120.jpg"/>
          <p:cNvPicPr>
            <a:picLocks noChangeAspect="1"/>
          </p:cNvPicPr>
          <p:nvPr/>
        </p:nvPicPr>
        <p:blipFill>
          <a:blip r:embed="rId3"/>
          <a:stretch>
            <a:fillRect/>
          </a:stretch>
        </p:blipFill>
        <p:spPr>
          <a:xfrm>
            <a:off x="4723285" y="1468857"/>
            <a:ext cx="4255915" cy="3191936"/>
          </a:xfrm>
          <a:prstGeom prst="rect">
            <a:avLst/>
          </a:prstGeom>
        </p:spPr>
      </p:pic>
      <p:sp>
        <p:nvSpPr>
          <p:cNvPr id="11" name="右矢印 10"/>
          <p:cNvSpPr/>
          <p:nvPr/>
        </p:nvSpPr>
        <p:spPr>
          <a:xfrm>
            <a:off x="4274624" y="5055421"/>
            <a:ext cx="625554" cy="483341"/>
          </a:xfrm>
          <a:prstGeom prst="rightArrow">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下矢印 11"/>
          <p:cNvSpPr/>
          <p:nvPr/>
        </p:nvSpPr>
        <p:spPr>
          <a:xfrm>
            <a:off x="2869364" y="3430697"/>
            <a:ext cx="778933" cy="4064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2181781" y="2985010"/>
            <a:ext cx="1618915" cy="369332"/>
          </a:xfrm>
          <a:prstGeom prst="rect">
            <a:avLst/>
          </a:prstGeom>
          <a:noFill/>
        </p:spPr>
        <p:txBody>
          <a:bodyPr wrap="none" rtlCol="0">
            <a:spAutoFit/>
          </a:bodyPr>
          <a:lstStyle/>
          <a:p>
            <a:r>
              <a:rPr kumimoji="1" lang="en-US" altLang="ja-JP" dirty="0" smtClean="0">
                <a:solidFill>
                  <a:srgbClr val="CCFFCC"/>
                </a:solidFill>
              </a:rPr>
              <a:t>20cm fell down</a:t>
            </a:r>
            <a:endParaRPr kumimoji="1" lang="ja-JP" altLang="en-US" dirty="0">
              <a:solidFill>
                <a:srgbClr val="CCFFCC"/>
              </a:solidFill>
            </a:endParaRPr>
          </a:p>
        </p:txBody>
      </p:sp>
      <p:sp>
        <p:nvSpPr>
          <p:cNvPr id="14" name="テキスト ボックス 22"/>
          <p:cNvSpPr txBox="1">
            <a:spLocks noChangeArrowheads="1"/>
          </p:cNvSpPr>
          <p:nvPr/>
        </p:nvSpPr>
        <p:spPr bwMode="auto">
          <a:xfrm>
            <a:off x="115914" y="4857354"/>
            <a:ext cx="4131733" cy="954107"/>
          </a:xfrm>
          <a:prstGeom prst="rect">
            <a:avLst/>
          </a:prstGeom>
          <a:solidFill>
            <a:srgbClr val="FFFC88"/>
          </a:solidFill>
          <a:ln w="12700">
            <a:solidFill>
              <a:schemeClr val="tx1"/>
            </a:solidFill>
            <a:round/>
            <a:headEnd/>
            <a:tailEnd/>
          </a:ln>
        </p:spPr>
        <p:txBody>
          <a:bodyPr wrap="square">
            <a:prstTxWarp prst="textNoShape">
              <a:avLst/>
            </a:prstTxWarp>
            <a:spAutoFit/>
          </a:bodyPr>
          <a:lstStyle/>
          <a:p>
            <a:pPr>
              <a:buFont typeface="Wingdings" charset="2"/>
              <a:buChar char="l"/>
            </a:pPr>
            <a:r>
              <a:rPr lang="en-US" altLang="ja-JP" sz="1400" b="0" dirty="0" smtClean="0">
                <a:latin typeface="Osaka"/>
                <a:ea typeface="Osaka"/>
                <a:cs typeface="Osaka"/>
              </a:rPr>
              <a:t> More than 10 LLRF control racks fo</a:t>
            </a:r>
            <a:r>
              <a:rPr lang="en-US" altLang="ja-JP" sz="1400" dirty="0" smtClean="0">
                <a:latin typeface="Osaka"/>
                <a:ea typeface="Osaka"/>
                <a:cs typeface="Osaka"/>
              </a:rPr>
              <a:t>r 2 RF stations </a:t>
            </a:r>
            <a:r>
              <a:rPr lang="en-US" altLang="ja-JP" sz="1400" b="0" dirty="0" smtClean="0">
                <a:latin typeface="Osaka"/>
                <a:ea typeface="Osaka"/>
                <a:cs typeface="Osaka"/>
              </a:rPr>
              <a:t>fell down with floor by 20cm. Cables under the floor also damaged. </a:t>
            </a:r>
          </a:p>
          <a:p>
            <a:pPr>
              <a:buFont typeface="Wingdings" charset="2"/>
              <a:buChar char="l"/>
            </a:pPr>
            <a:r>
              <a:rPr lang="en-US" altLang="ja-JP" sz="1400" dirty="0" smtClean="0">
                <a:latin typeface="Osaka"/>
                <a:ea typeface="Osaka"/>
                <a:cs typeface="Osaka"/>
              </a:rPr>
              <a:t> Other 10 racks fell down by 1cm.</a:t>
            </a:r>
            <a:endParaRPr lang="en-US" altLang="ja-JP" sz="1400" b="0" dirty="0" smtClean="0">
              <a:latin typeface="Osaka"/>
              <a:ea typeface="Osaka"/>
              <a:cs typeface="Osaka"/>
            </a:endParaRPr>
          </a:p>
        </p:txBody>
      </p:sp>
      <p:sp>
        <p:nvSpPr>
          <p:cNvPr id="15" name="テキスト ボックス 23"/>
          <p:cNvSpPr txBox="1">
            <a:spLocks noChangeArrowheads="1"/>
          </p:cNvSpPr>
          <p:nvPr/>
        </p:nvSpPr>
        <p:spPr bwMode="auto">
          <a:xfrm>
            <a:off x="4900178" y="4857354"/>
            <a:ext cx="4079022" cy="1169551"/>
          </a:xfrm>
          <a:prstGeom prst="rect">
            <a:avLst/>
          </a:prstGeom>
          <a:solidFill>
            <a:srgbClr val="77FF79"/>
          </a:solidFill>
          <a:ln w="12700">
            <a:solidFill>
              <a:schemeClr val="tx1"/>
            </a:solidFill>
            <a:round/>
            <a:headEnd/>
            <a:tailEnd/>
          </a:ln>
        </p:spPr>
        <p:txBody>
          <a:bodyPr wrap="square">
            <a:prstTxWarp prst="textNoShape">
              <a:avLst/>
            </a:prstTxWarp>
            <a:spAutoFit/>
          </a:bodyPr>
          <a:lstStyle/>
          <a:p>
            <a:pPr>
              <a:buFont typeface="Wingdings" charset="2"/>
              <a:buChar char="l"/>
            </a:pPr>
            <a:r>
              <a:rPr lang="en-US" altLang="ja-JP" sz="1400" b="0" dirty="0" smtClean="0">
                <a:latin typeface="Osaka"/>
                <a:ea typeface="Osaka"/>
                <a:cs typeface="Osaka"/>
              </a:rPr>
              <a:t> More than 30 racks have been removed. Most of the cables, some of which are directly connected to tunnel, were also removed. </a:t>
            </a:r>
          </a:p>
          <a:p>
            <a:pPr>
              <a:buFont typeface="Wingdings" charset="2"/>
              <a:buChar char="l"/>
            </a:pPr>
            <a:r>
              <a:rPr lang="en-US" altLang="ja-JP" sz="1400" dirty="0" smtClean="0">
                <a:latin typeface="Osaka"/>
                <a:ea typeface="Osaka"/>
                <a:cs typeface="Osaka"/>
              </a:rPr>
              <a:t> Repair floors underway.</a:t>
            </a:r>
          </a:p>
          <a:p>
            <a:pPr>
              <a:buFont typeface="Wingdings" charset="2"/>
              <a:buChar char="l"/>
            </a:pPr>
            <a:r>
              <a:rPr lang="en-US" altLang="ja-JP" sz="1400" b="0" dirty="0" smtClean="0">
                <a:latin typeface="Osaka"/>
                <a:ea typeface="Osaka"/>
                <a:cs typeface="Osaka"/>
              </a:rPr>
              <a:t> New LLRF system to be installed.</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Damping Ring</a:t>
            </a:r>
            <a:endParaRPr lang="ja-JP" altLang="en-US" dirty="0"/>
          </a:p>
        </p:txBody>
      </p:sp>
      <p:sp>
        <p:nvSpPr>
          <p:cNvPr id="4" name="日付プレースホルダ 3"/>
          <p:cNvSpPr>
            <a:spLocks noGrp="1"/>
          </p:cNvSpPr>
          <p:nvPr>
            <p:ph type="dt" sz="half" idx="10"/>
          </p:nvPr>
        </p:nvSpPr>
        <p:spPr/>
        <p:txBody>
          <a:bodyPr/>
          <a:lstStyle/>
          <a:p>
            <a:r>
              <a:rPr lang="en-US" altLang="ja-JP" smtClean="0"/>
              <a:t>Overview of construction status</a:t>
            </a:r>
            <a:endParaRPr lang="ja-JP" altLang="en-US"/>
          </a:p>
        </p:txBody>
      </p:sp>
      <p:sp>
        <p:nvSpPr>
          <p:cNvPr id="5" name="フッター プレースホルダ 4"/>
          <p:cNvSpPr>
            <a:spLocks noGrp="1"/>
          </p:cNvSpPr>
          <p:nvPr>
            <p:ph type="ftr" sz="quarter" idx="11"/>
          </p:nvPr>
        </p:nvSpPr>
        <p:spPr/>
        <p:txBody>
          <a:bodyPr/>
          <a:lstStyle/>
          <a:p>
            <a:r>
              <a:rPr lang="en-US" altLang="ja-JP" smtClean="0"/>
              <a:t>K. Akai (KEK)</a:t>
            </a:r>
            <a:endParaRPr lang="ja-JP" altLang="en-US"/>
          </a:p>
        </p:txBody>
      </p:sp>
      <p:sp>
        <p:nvSpPr>
          <p:cNvPr id="6" name="スライド番号プレースホルダ 5"/>
          <p:cNvSpPr>
            <a:spLocks noGrp="1"/>
          </p:cNvSpPr>
          <p:nvPr>
            <p:ph type="sldNum" sz="quarter" idx="12"/>
          </p:nvPr>
        </p:nvSpPr>
        <p:spPr/>
        <p:txBody>
          <a:bodyPr/>
          <a:lstStyle/>
          <a:p>
            <a:fld id="{9C0E2F81-601E-B447-A2CF-B5EA96351142}" type="slidenum">
              <a:rPr lang="ja-JP" altLang="en-US" smtClean="0"/>
              <a:pPr/>
              <a:t>40</a:t>
            </a:fld>
            <a:endParaRPr lang="ja-JP" altLang="en-US"/>
          </a:p>
        </p:txBody>
      </p:sp>
      <p:sp>
        <p:nvSpPr>
          <p:cNvPr id="8" name="テキスト ボックス 7"/>
          <p:cNvSpPr txBox="1"/>
          <p:nvPr/>
        </p:nvSpPr>
        <p:spPr>
          <a:xfrm>
            <a:off x="1549400" y="1016000"/>
            <a:ext cx="6058870" cy="461665"/>
          </a:xfrm>
          <a:prstGeom prst="rect">
            <a:avLst/>
          </a:prstGeom>
          <a:solidFill>
            <a:srgbClr val="CCFFCC"/>
          </a:solidFill>
          <a:ln w="19050" cap="flat" cmpd="sng" algn="ctr">
            <a:solidFill>
              <a:schemeClr val="tx1"/>
            </a:solidFill>
            <a:prstDash val="solid"/>
            <a:round/>
            <a:headEnd type="none" w="med" len="med"/>
            <a:tailEnd type="none" w="med" len="med"/>
          </a:ln>
        </p:spPr>
        <p:txBody>
          <a:bodyPr wrap="none" rtlCol="0">
            <a:spAutoFit/>
          </a:bodyPr>
          <a:lstStyle/>
          <a:p>
            <a:r>
              <a:rPr kumimoji="1" lang="en-US" altLang="ja-JP" sz="1200" dirty="0" smtClean="0">
                <a:latin typeface="Osaka"/>
                <a:ea typeface="Osaka"/>
                <a:cs typeface="Osaka"/>
              </a:rPr>
              <a:t>DR tunnel construction delayed for six months due to the earthquake.</a:t>
            </a:r>
          </a:p>
          <a:p>
            <a:r>
              <a:rPr lang="en-US" altLang="ja-JP" sz="1200" dirty="0" smtClean="0">
                <a:latin typeface="Osaka"/>
                <a:ea typeface="Osaka"/>
                <a:cs typeface="Osaka"/>
              </a:rPr>
              <a:t>Installation can start after the inspection of buildings, only one year before T=0.</a:t>
            </a:r>
            <a:endParaRPr kumimoji="1" lang="en-US" altLang="ja-JP" sz="1200" dirty="0" smtClean="0">
              <a:latin typeface="Osaka"/>
              <a:ea typeface="Osaka"/>
              <a:cs typeface="Osaka"/>
            </a:endParaRPr>
          </a:p>
        </p:txBody>
      </p:sp>
      <p:pic>
        <p:nvPicPr>
          <p:cNvPr id="9" name="図 8"/>
          <p:cNvPicPr>
            <a:picLocks noChangeAspect="1"/>
          </p:cNvPicPr>
          <p:nvPr/>
        </p:nvPicPr>
        <p:blipFill>
          <a:blip r:embed="rId2"/>
          <a:stretch>
            <a:fillRect/>
          </a:stretch>
        </p:blipFill>
        <p:spPr>
          <a:xfrm>
            <a:off x="28433" y="1616317"/>
            <a:ext cx="9071217" cy="4666759"/>
          </a:xfrm>
          <a:prstGeom prst="rect">
            <a:avLst/>
          </a:prstGeom>
        </p:spPr>
      </p:pic>
      <p:sp>
        <p:nvSpPr>
          <p:cNvPr id="10" name="正方形/長方形 9"/>
          <p:cNvSpPr/>
          <p:nvPr/>
        </p:nvSpPr>
        <p:spPr>
          <a:xfrm>
            <a:off x="7174924" y="5193554"/>
            <a:ext cx="1924725" cy="1127430"/>
          </a:xfrm>
          <a:prstGeom prst="rect">
            <a:avLst/>
          </a:prstGeom>
          <a:noFill/>
          <a:ln w="38100" cap="flat" cmpd="sng" algn="ctr">
            <a:solidFill>
              <a:srgbClr val="FF0000"/>
            </a:solidFill>
            <a:prstDash val="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7345527" y="5165123"/>
            <a:ext cx="1762822" cy="584776"/>
          </a:xfrm>
          <a:prstGeom prst="rect">
            <a:avLst/>
          </a:prstGeom>
          <a:noFill/>
        </p:spPr>
        <p:txBody>
          <a:bodyPr wrap="none" rtlCol="0">
            <a:spAutoFit/>
          </a:bodyPr>
          <a:lstStyle/>
          <a:p>
            <a:r>
              <a:rPr lang="en-US" altLang="ja-JP" sz="1600" dirty="0" smtClean="0">
                <a:solidFill>
                  <a:srgbClr val="FF0000"/>
                </a:solidFill>
              </a:rPr>
              <a:t>v</a:t>
            </a:r>
            <a:r>
              <a:rPr kumimoji="1" lang="en-US" altLang="ja-JP" sz="1600" dirty="0" smtClean="0">
                <a:solidFill>
                  <a:srgbClr val="FF0000"/>
                </a:solidFill>
              </a:rPr>
              <a:t>ery tight schedule</a:t>
            </a:r>
          </a:p>
          <a:p>
            <a:r>
              <a:rPr kumimoji="1" lang="en-US" altLang="ja-JP" sz="1600" dirty="0" smtClean="0">
                <a:solidFill>
                  <a:srgbClr val="FF0000"/>
                </a:solidFill>
              </a:rPr>
              <a:t> in FY2014</a:t>
            </a:r>
            <a:endParaRPr kumimoji="1" lang="ja-JP" altLang="en-US" sz="1600" dirty="0">
              <a:solidFill>
                <a:srgbClr val="FF0000"/>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Summary </a:t>
            </a:r>
            <a:endParaRPr lang="ja-JP" altLang="en-US" dirty="0"/>
          </a:p>
        </p:txBody>
      </p:sp>
      <p:sp>
        <p:nvSpPr>
          <p:cNvPr id="3" name="コンテンツ プレースホルダ 2"/>
          <p:cNvSpPr>
            <a:spLocks noGrp="1"/>
          </p:cNvSpPr>
          <p:nvPr>
            <p:ph idx="1"/>
          </p:nvPr>
        </p:nvSpPr>
        <p:spPr/>
        <p:txBody>
          <a:bodyPr/>
          <a:lstStyle/>
          <a:p>
            <a:r>
              <a:rPr lang="en-US" altLang="ja-JP" dirty="0" smtClean="0"/>
              <a:t>The earthquake caused some delay and additional works for </a:t>
            </a:r>
            <a:r>
              <a:rPr lang="en-US" altLang="ja-JP" dirty="0" err="1" smtClean="0"/>
              <a:t>SuperKEKB</a:t>
            </a:r>
            <a:r>
              <a:rPr lang="en-US" altLang="ja-JP" dirty="0" smtClean="0"/>
              <a:t> construction, but we manage to recover to be in time for T=0. </a:t>
            </a:r>
          </a:p>
          <a:p>
            <a:r>
              <a:rPr lang="en-US" altLang="ja-JP" dirty="0" smtClean="0"/>
              <a:t>Design work and construction work are going on at the same time in consistent ways. But time limit for some critical designs will come soon. </a:t>
            </a:r>
          </a:p>
          <a:p>
            <a:r>
              <a:rPr lang="en-US" altLang="ja-JP" dirty="0" smtClean="0"/>
              <a:t>So far, budget is supplied as planned, except for the delay due to the earthquake. </a:t>
            </a:r>
          </a:p>
          <a:p>
            <a:r>
              <a:rPr lang="en-US" altLang="ja-JP" dirty="0" smtClean="0"/>
              <a:t>Shortage of human resources is getting better. </a:t>
            </a:r>
          </a:p>
          <a:p>
            <a:r>
              <a:rPr lang="en-US" altLang="ja-JP" dirty="0" smtClean="0"/>
              <a:t>Construction is well ongoing, prioritizing for T=0.</a:t>
            </a:r>
          </a:p>
          <a:p>
            <a:endParaRPr lang="en-US" altLang="ja-JP" dirty="0" smtClean="0"/>
          </a:p>
          <a:p>
            <a:endParaRPr lang="ja-JP" altLang="en-US" dirty="0"/>
          </a:p>
        </p:txBody>
      </p:sp>
      <p:sp>
        <p:nvSpPr>
          <p:cNvPr id="4" name="日付プレースホルダ 3"/>
          <p:cNvSpPr>
            <a:spLocks noGrp="1"/>
          </p:cNvSpPr>
          <p:nvPr>
            <p:ph type="dt" sz="half" idx="10"/>
          </p:nvPr>
        </p:nvSpPr>
        <p:spPr/>
        <p:txBody>
          <a:bodyPr/>
          <a:lstStyle/>
          <a:p>
            <a:r>
              <a:rPr lang="en-US" altLang="ja-JP" smtClean="0"/>
              <a:t>Overview of construction status</a:t>
            </a:r>
            <a:endParaRPr lang="ja-JP" altLang="en-US"/>
          </a:p>
        </p:txBody>
      </p:sp>
      <p:sp>
        <p:nvSpPr>
          <p:cNvPr id="5" name="フッター プレースホルダ 4"/>
          <p:cNvSpPr>
            <a:spLocks noGrp="1"/>
          </p:cNvSpPr>
          <p:nvPr>
            <p:ph type="ftr" sz="quarter" idx="11"/>
          </p:nvPr>
        </p:nvSpPr>
        <p:spPr/>
        <p:txBody>
          <a:bodyPr/>
          <a:lstStyle/>
          <a:p>
            <a:r>
              <a:rPr lang="en-US" altLang="ja-JP" smtClean="0"/>
              <a:t>K. Akai (KEK)</a:t>
            </a:r>
            <a:endParaRPr lang="ja-JP" altLang="en-US"/>
          </a:p>
        </p:txBody>
      </p:sp>
      <p:sp>
        <p:nvSpPr>
          <p:cNvPr id="6" name="スライド番号プレースホルダ 5"/>
          <p:cNvSpPr>
            <a:spLocks noGrp="1"/>
          </p:cNvSpPr>
          <p:nvPr>
            <p:ph type="sldNum" sz="quarter" idx="12"/>
          </p:nvPr>
        </p:nvSpPr>
        <p:spPr/>
        <p:txBody>
          <a:bodyPr/>
          <a:lstStyle/>
          <a:p>
            <a:fld id="{9C0E2F81-601E-B447-A2CF-B5EA96351142}" type="slidenum">
              <a:rPr lang="ja-JP" altLang="en-US" smtClean="0"/>
              <a:pPr/>
              <a:t>41</a:t>
            </a:fld>
            <a:endParaRPr lang="ja-JP" alt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smtClean="0"/>
              <a:t>Air-fin cooler on the roof for klystrons</a:t>
            </a:r>
            <a:endParaRPr lang="ja-JP" altLang="en-US" dirty="0"/>
          </a:p>
        </p:txBody>
      </p:sp>
      <p:sp>
        <p:nvSpPr>
          <p:cNvPr id="3" name="日付プレースホルダ 2"/>
          <p:cNvSpPr>
            <a:spLocks noGrp="1"/>
          </p:cNvSpPr>
          <p:nvPr>
            <p:ph type="dt" sz="half" idx="10"/>
          </p:nvPr>
        </p:nvSpPr>
        <p:spPr/>
        <p:txBody>
          <a:bodyPr/>
          <a:lstStyle/>
          <a:p>
            <a:r>
              <a:rPr lang="en-US" altLang="ja-JP" smtClean="0"/>
              <a:t>Overview of construction status</a:t>
            </a:r>
            <a:endParaRPr lang="ja-JP" altLang="en-US"/>
          </a:p>
        </p:txBody>
      </p:sp>
      <p:sp>
        <p:nvSpPr>
          <p:cNvPr id="4" name="フッター プレースホルダ 3"/>
          <p:cNvSpPr>
            <a:spLocks noGrp="1"/>
          </p:cNvSpPr>
          <p:nvPr>
            <p:ph type="ftr" sz="quarter" idx="11"/>
          </p:nvPr>
        </p:nvSpPr>
        <p:spPr/>
        <p:txBody>
          <a:bodyPr/>
          <a:lstStyle/>
          <a:p>
            <a:r>
              <a:rPr lang="en-US" altLang="ja-JP" smtClean="0"/>
              <a:t>K. Akai (KEK)</a:t>
            </a:r>
            <a:endParaRPr lang="ja-JP" altLang="en-US"/>
          </a:p>
        </p:txBody>
      </p:sp>
      <p:sp>
        <p:nvSpPr>
          <p:cNvPr id="5" name="スライド番号プレースホルダ 4"/>
          <p:cNvSpPr>
            <a:spLocks noGrp="1"/>
          </p:cNvSpPr>
          <p:nvPr>
            <p:ph type="sldNum" sz="quarter" idx="12"/>
          </p:nvPr>
        </p:nvSpPr>
        <p:spPr/>
        <p:txBody>
          <a:bodyPr/>
          <a:lstStyle/>
          <a:p>
            <a:fld id="{9C0E2F81-601E-B447-A2CF-B5EA96351142}" type="slidenum">
              <a:rPr lang="ja-JP" altLang="en-US" smtClean="0"/>
              <a:pPr/>
              <a:t>5</a:t>
            </a:fld>
            <a:endParaRPr lang="ja-JP" altLang="en-US"/>
          </a:p>
        </p:txBody>
      </p:sp>
      <p:pic>
        <p:nvPicPr>
          <p:cNvPr id="7" name="図 1" descr="IMG_0027_AFC_全体.jpg"/>
          <p:cNvPicPr>
            <a:picLocks noChangeAspect="1"/>
          </p:cNvPicPr>
          <p:nvPr/>
        </p:nvPicPr>
        <p:blipFill>
          <a:blip r:embed="rId2"/>
          <a:srcRect/>
          <a:stretch>
            <a:fillRect/>
          </a:stretch>
        </p:blipFill>
        <p:spPr bwMode="auto">
          <a:xfrm>
            <a:off x="1123920" y="1084187"/>
            <a:ext cx="7086600" cy="5314950"/>
          </a:xfrm>
          <a:prstGeom prst="rect">
            <a:avLst/>
          </a:prstGeom>
          <a:noFill/>
          <a:ln w="9525">
            <a:noFill/>
            <a:miter lim="800000"/>
            <a:headEnd/>
            <a:tailEnd/>
          </a:ln>
        </p:spPr>
      </p:pic>
      <p:cxnSp>
        <p:nvCxnSpPr>
          <p:cNvPr id="8" name="直線矢印コネクタ 9"/>
          <p:cNvCxnSpPr>
            <a:cxnSpLocks noChangeShapeType="1"/>
          </p:cNvCxnSpPr>
          <p:nvPr/>
        </p:nvCxnSpPr>
        <p:spPr bwMode="auto">
          <a:xfrm rot="5400000" flipH="1" flipV="1">
            <a:off x="2570926" y="5665453"/>
            <a:ext cx="762000" cy="1588"/>
          </a:xfrm>
          <a:prstGeom prst="straightConnector1">
            <a:avLst/>
          </a:prstGeom>
          <a:noFill/>
          <a:ln w="28575">
            <a:solidFill>
              <a:srgbClr val="0000FF"/>
            </a:solidFill>
            <a:round/>
            <a:headEnd/>
            <a:tailEnd type="arrow" w="med" len="med"/>
          </a:ln>
        </p:spPr>
      </p:cxnSp>
      <p:cxnSp>
        <p:nvCxnSpPr>
          <p:cNvPr id="9" name="直線矢印コネクタ 9"/>
          <p:cNvCxnSpPr>
            <a:cxnSpLocks noChangeShapeType="1"/>
          </p:cNvCxnSpPr>
          <p:nvPr/>
        </p:nvCxnSpPr>
        <p:spPr bwMode="auto">
          <a:xfrm rot="5400000" flipH="1" flipV="1">
            <a:off x="5999927" y="5665453"/>
            <a:ext cx="762000" cy="1587"/>
          </a:xfrm>
          <a:prstGeom prst="straightConnector1">
            <a:avLst/>
          </a:prstGeom>
          <a:noFill/>
          <a:ln w="28575">
            <a:solidFill>
              <a:srgbClr val="0000FF"/>
            </a:solidFill>
            <a:round/>
            <a:headEnd/>
            <a:tailEnd type="arrow" w="med" len="med"/>
          </a:ln>
        </p:spPr>
      </p:cxnSp>
      <p:sp>
        <p:nvSpPr>
          <p:cNvPr id="11" name="テキスト ボックス 6"/>
          <p:cNvSpPr txBox="1">
            <a:spLocks noChangeArrowheads="1"/>
          </p:cNvSpPr>
          <p:nvPr/>
        </p:nvSpPr>
        <p:spPr bwMode="auto">
          <a:xfrm>
            <a:off x="6381720" y="1192196"/>
            <a:ext cx="1685077" cy="338554"/>
          </a:xfrm>
          <a:prstGeom prst="rect">
            <a:avLst/>
          </a:prstGeom>
          <a:noFill/>
          <a:ln w="9525">
            <a:noFill/>
            <a:miter lim="800000"/>
            <a:headEnd/>
            <a:tailEnd/>
          </a:ln>
        </p:spPr>
        <p:txBody>
          <a:bodyPr wrap="none">
            <a:prstTxWarp prst="textNoShape">
              <a:avLst/>
            </a:prstTxWarp>
            <a:spAutoFit/>
          </a:bodyPr>
          <a:lstStyle/>
          <a:p>
            <a:r>
              <a:rPr lang="en-US" altLang="ja-JP" sz="1600" dirty="0" smtClean="0">
                <a:latin typeface="Osaka"/>
                <a:ea typeface="Osaka"/>
                <a:cs typeface="Osaka"/>
              </a:rPr>
              <a:t>AFC on D4 roof</a:t>
            </a:r>
            <a:endParaRPr lang="ja-JP" altLang="en-US" sz="1600" dirty="0">
              <a:latin typeface="Osaka"/>
              <a:ea typeface="Osaka"/>
              <a:cs typeface="Osaka"/>
            </a:endParaRPr>
          </a:p>
        </p:txBody>
      </p:sp>
      <p:sp>
        <p:nvSpPr>
          <p:cNvPr id="12" name="テキスト ボックス 22"/>
          <p:cNvSpPr txBox="1">
            <a:spLocks noChangeArrowheads="1"/>
          </p:cNvSpPr>
          <p:nvPr/>
        </p:nvSpPr>
        <p:spPr bwMode="auto">
          <a:xfrm>
            <a:off x="34020" y="925427"/>
            <a:ext cx="3427412" cy="738664"/>
          </a:xfrm>
          <a:prstGeom prst="rect">
            <a:avLst/>
          </a:prstGeom>
          <a:solidFill>
            <a:srgbClr val="FFFC88"/>
          </a:solidFill>
          <a:ln w="12700">
            <a:solidFill>
              <a:schemeClr val="tx1"/>
            </a:solidFill>
            <a:round/>
            <a:headEnd/>
            <a:tailEnd/>
          </a:ln>
        </p:spPr>
        <p:txBody>
          <a:bodyPr wrap="square">
            <a:prstTxWarp prst="textNoShape">
              <a:avLst/>
            </a:prstTxWarp>
            <a:spAutoFit/>
          </a:bodyPr>
          <a:lstStyle/>
          <a:p>
            <a:pPr>
              <a:buFont typeface="Wingdings" charset="2"/>
              <a:buChar char="l"/>
            </a:pPr>
            <a:r>
              <a:rPr lang="en-US" altLang="ja-JP" sz="1400" b="0" dirty="0" smtClean="0">
                <a:latin typeface="Osaka"/>
                <a:ea typeface="Osaka"/>
                <a:cs typeface="Osaka"/>
              </a:rPr>
              <a:t> Stands of air-fin coolers and base plates on the roof are damaged. </a:t>
            </a:r>
          </a:p>
          <a:p>
            <a:pPr>
              <a:buFont typeface="Wingdings" charset="2"/>
              <a:buChar char="l"/>
            </a:pPr>
            <a:r>
              <a:rPr lang="en-US" altLang="ja-JP" sz="1400" dirty="0" smtClean="0">
                <a:latin typeface="Osaka"/>
                <a:ea typeface="Osaka"/>
                <a:cs typeface="Osaka"/>
              </a:rPr>
              <a:t> Damaged in D1, D2, D4 and D5. </a:t>
            </a:r>
            <a:endParaRPr lang="en-US" altLang="ja-JP" sz="1400" b="0" dirty="0">
              <a:latin typeface="Osaka"/>
              <a:ea typeface="Osaka"/>
              <a:cs typeface="Osaka"/>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Klystrons</a:t>
            </a:r>
            <a:endParaRPr lang="ja-JP" altLang="en-US" dirty="0"/>
          </a:p>
        </p:txBody>
      </p:sp>
      <p:sp>
        <p:nvSpPr>
          <p:cNvPr id="3" name="日付プレースホルダ 2"/>
          <p:cNvSpPr>
            <a:spLocks noGrp="1"/>
          </p:cNvSpPr>
          <p:nvPr>
            <p:ph type="dt" sz="half" idx="10"/>
          </p:nvPr>
        </p:nvSpPr>
        <p:spPr/>
        <p:txBody>
          <a:bodyPr/>
          <a:lstStyle/>
          <a:p>
            <a:r>
              <a:rPr lang="en-US" altLang="ja-JP" smtClean="0"/>
              <a:t>Overview of construction status</a:t>
            </a:r>
            <a:endParaRPr lang="ja-JP" altLang="en-US"/>
          </a:p>
        </p:txBody>
      </p:sp>
      <p:sp>
        <p:nvSpPr>
          <p:cNvPr id="4" name="フッター プレースホルダ 3"/>
          <p:cNvSpPr>
            <a:spLocks noGrp="1"/>
          </p:cNvSpPr>
          <p:nvPr>
            <p:ph type="ftr" sz="quarter" idx="11"/>
          </p:nvPr>
        </p:nvSpPr>
        <p:spPr/>
        <p:txBody>
          <a:bodyPr/>
          <a:lstStyle/>
          <a:p>
            <a:r>
              <a:rPr lang="en-US" altLang="ja-JP" smtClean="0"/>
              <a:t>K. Akai (KEK)</a:t>
            </a:r>
            <a:endParaRPr lang="ja-JP" altLang="en-US"/>
          </a:p>
        </p:txBody>
      </p:sp>
      <p:sp>
        <p:nvSpPr>
          <p:cNvPr id="5" name="スライド番号プレースホルダ 4"/>
          <p:cNvSpPr>
            <a:spLocks noGrp="1"/>
          </p:cNvSpPr>
          <p:nvPr>
            <p:ph type="sldNum" sz="quarter" idx="12"/>
          </p:nvPr>
        </p:nvSpPr>
        <p:spPr/>
        <p:txBody>
          <a:bodyPr/>
          <a:lstStyle/>
          <a:p>
            <a:fld id="{9C0E2F81-601E-B447-A2CF-B5EA96351142}" type="slidenum">
              <a:rPr lang="ja-JP" altLang="en-US" smtClean="0"/>
              <a:pPr/>
              <a:t>6</a:t>
            </a:fld>
            <a:endParaRPr lang="ja-JP" altLang="en-US"/>
          </a:p>
        </p:txBody>
      </p:sp>
      <p:pic>
        <p:nvPicPr>
          <p:cNvPr id="6" name="図 3" descr="クーリングタワーアンカーボルト浮き（D5-A).jpg"/>
          <p:cNvPicPr>
            <a:picLocks noChangeAspect="1"/>
          </p:cNvPicPr>
          <p:nvPr/>
        </p:nvPicPr>
        <p:blipFill>
          <a:blip r:embed="rId2"/>
          <a:srcRect/>
          <a:stretch>
            <a:fillRect/>
          </a:stretch>
        </p:blipFill>
        <p:spPr bwMode="auto">
          <a:xfrm>
            <a:off x="1681163" y="4106861"/>
            <a:ext cx="2890837" cy="2166937"/>
          </a:xfrm>
          <a:prstGeom prst="rect">
            <a:avLst/>
          </a:prstGeom>
          <a:noFill/>
          <a:ln w="9525">
            <a:noFill/>
            <a:miter lim="800000"/>
            <a:headEnd/>
            <a:tailEnd/>
          </a:ln>
        </p:spPr>
      </p:pic>
      <p:pic>
        <p:nvPicPr>
          <p:cNvPr id="8" name="図 4" descr="東芝ソケット足折れ110328.jpg"/>
          <p:cNvPicPr>
            <a:picLocks noChangeAspect="1"/>
          </p:cNvPicPr>
          <p:nvPr/>
        </p:nvPicPr>
        <p:blipFill>
          <a:blip r:embed="rId3"/>
          <a:srcRect/>
          <a:stretch>
            <a:fillRect/>
          </a:stretch>
        </p:blipFill>
        <p:spPr bwMode="auto">
          <a:xfrm>
            <a:off x="321734" y="2167459"/>
            <a:ext cx="2119313" cy="1589088"/>
          </a:xfrm>
          <a:prstGeom prst="rect">
            <a:avLst/>
          </a:prstGeom>
          <a:noFill/>
          <a:ln w="9525">
            <a:noFill/>
            <a:miter lim="800000"/>
            <a:headEnd/>
            <a:tailEnd/>
          </a:ln>
        </p:spPr>
      </p:pic>
      <p:pic>
        <p:nvPicPr>
          <p:cNvPr id="9" name="図 4" descr="VALVO位置ズレD10-A110328.jpg"/>
          <p:cNvPicPr>
            <a:picLocks noChangeAspect="1"/>
          </p:cNvPicPr>
          <p:nvPr/>
        </p:nvPicPr>
        <p:blipFill>
          <a:blip r:embed="rId4"/>
          <a:srcRect/>
          <a:stretch>
            <a:fillRect/>
          </a:stretch>
        </p:blipFill>
        <p:spPr bwMode="auto">
          <a:xfrm>
            <a:off x="5334000" y="1897063"/>
            <a:ext cx="3711575" cy="4732337"/>
          </a:xfrm>
          <a:prstGeom prst="rect">
            <a:avLst/>
          </a:prstGeom>
          <a:noFill/>
          <a:ln w="9525">
            <a:noFill/>
            <a:miter lim="800000"/>
            <a:headEnd/>
            <a:tailEnd/>
          </a:ln>
        </p:spPr>
      </p:pic>
      <p:pic>
        <p:nvPicPr>
          <p:cNvPr id="10" name="図 3" descr="VALVOソケット足曲がり110328.jpg"/>
          <p:cNvPicPr>
            <a:picLocks noChangeAspect="1"/>
          </p:cNvPicPr>
          <p:nvPr/>
        </p:nvPicPr>
        <p:blipFill>
          <a:blip r:embed="rId5"/>
          <a:srcRect/>
          <a:stretch>
            <a:fillRect/>
          </a:stretch>
        </p:blipFill>
        <p:spPr bwMode="auto">
          <a:xfrm>
            <a:off x="2971800" y="2167459"/>
            <a:ext cx="2119313" cy="1589088"/>
          </a:xfrm>
          <a:prstGeom prst="rect">
            <a:avLst/>
          </a:prstGeom>
          <a:noFill/>
          <a:ln w="9525">
            <a:noFill/>
            <a:miter lim="800000"/>
            <a:headEnd/>
            <a:tailEnd/>
          </a:ln>
        </p:spPr>
      </p:pic>
      <p:sp>
        <p:nvSpPr>
          <p:cNvPr id="12" name="テキスト ボックス 11"/>
          <p:cNvSpPr txBox="1">
            <a:spLocks noChangeArrowheads="1"/>
          </p:cNvSpPr>
          <p:nvPr/>
        </p:nvSpPr>
        <p:spPr bwMode="auto">
          <a:xfrm>
            <a:off x="3109913" y="1888060"/>
            <a:ext cx="1841870" cy="307777"/>
          </a:xfrm>
          <a:prstGeom prst="rect">
            <a:avLst/>
          </a:prstGeom>
          <a:noFill/>
          <a:ln w="9525">
            <a:noFill/>
            <a:miter lim="800000"/>
            <a:headEnd/>
            <a:tailEnd/>
          </a:ln>
        </p:spPr>
        <p:txBody>
          <a:bodyPr wrap="none">
            <a:prstTxWarp prst="textNoShape">
              <a:avLst/>
            </a:prstTxWarp>
            <a:spAutoFit/>
          </a:bodyPr>
          <a:lstStyle/>
          <a:p>
            <a:r>
              <a:rPr lang="en-US" altLang="ja-JP" sz="1400" dirty="0" smtClean="0">
                <a:solidFill>
                  <a:srgbClr val="0000FF"/>
                </a:solidFill>
                <a:latin typeface="Osaka"/>
                <a:ea typeface="Osaka"/>
                <a:cs typeface="Osaka"/>
              </a:rPr>
              <a:t>Stoppers deformed</a:t>
            </a:r>
            <a:endParaRPr lang="ja-JP" altLang="en-US" sz="1400" dirty="0">
              <a:solidFill>
                <a:srgbClr val="0000FF"/>
              </a:solidFill>
              <a:latin typeface="Osaka"/>
              <a:ea typeface="Osaka"/>
              <a:cs typeface="Osaka"/>
            </a:endParaRPr>
          </a:p>
        </p:txBody>
      </p:sp>
      <p:cxnSp>
        <p:nvCxnSpPr>
          <p:cNvPr id="14" name="直線コネクタ 11"/>
          <p:cNvCxnSpPr>
            <a:cxnSpLocks noChangeShapeType="1"/>
          </p:cNvCxnSpPr>
          <p:nvPr/>
        </p:nvCxnSpPr>
        <p:spPr bwMode="auto">
          <a:xfrm rot="5400000" flipH="1" flipV="1">
            <a:off x="5563394" y="3504406"/>
            <a:ext cx="3352800" cy="1588"/>
          </a:xfrm>
          <a:prstGeom prst="line">
            <a:avLst/>
          </a:prstGeom>
          <a:noFill/>
          <a:ln w="15875">
            <a:solidFill>
              <a:srgbClr val="FFFF00"/>
            </a:solidFill>
            <a:round/>
            <a:headEnd/>
            <a:tailEnd/>
          </a:ln>
        </p:spPr>
      </p:cxnSp>
      <p:cxnSp>
        <p:nvCxnSpPr>
          <p:cNvPr id="15" name="直線コネクタ 13"/>
          <p:cNvCxnSpPr>
            <a:cxnSpLocks noChangeShapeType="1"/>
          </p:cNvCxnSpPr>
          <p:nvPr/>
        </p:nvCxnSpPr>
        <p:spPr bwMode="auto">
          <a:xfrm rot="5400000" flipH="1" flipV="1">
            <a:off x="7127082" y="2096294"/>
            <a:ext cx="533400" cy="1587"/>
          </a:xfrm>
          <a:prstGeom prst="line">
            <a:avLst/>
          </a:prstGeom>
          <a:noFill/>
          <a:ln w="15875">
            <a:solidFill>
              <a:srgbClr val="FFFF00"/>
            </a:solidFill>
            <a:round/>
            <a:headEnd/>
            <a:tailEnd/>
          </a:ln>
        </p:spPr>
      </p:cxnSp>
      <p:cxnSp>
        <p:nvCxnSpPr>
          <p:cNvPr id="16" name="直線矢印コネクタ 18"/>
          <p:cNvCxnSpPr>
            <a:cxnSpLocks noChangeShapeType="1"/>
          </p:cNvCxnSpPr>
          <p:nvPr/>
        </p:nvCxnSpPr>
        <p:spPr bwMode="auto">
          <a:xfrm>
            <a:off x="6705600" y="2133600"/>
            <a:ext cx="533400" cy="1588"/>
          </a:xfrm>
          <a:prstGeom prst="straightConnector1">
            <a:avLst/>
          </a:prstGeom>
          <a:noFill/>
          <a:ln w="15875">
            <a:solidFill>
              <a:srgbClr val="FFFF00"/>
            </a:solidFill>
            <a:round/>
            <a:headEnd/>
            <a:tailEnd type="arrow" w="med" len="med"/>
          </a:ln>
        </p:spPr>
      </p:cxnSp>
      <p:cxnSp>
        <p:nvCxnSpPr>
          <p:cNvPr id="17" name="直線矢印コネクタ 19"/>
          <p:cNvCxnSpPr>
            <a:cxnSpLocks noChangeShapeType="1"/>
          </p:cNvCxnSpPr>
          <p:nvPr/>
        </p:nvCxnSpPr>
        <p:spPr bwMode="auto">
          <a:xfrm rot="10800000" flipV="1">
            <a:off x="7391400" y="2133600"/>
            <a:ext cx="457200" cy="1588"/>
          </a:xfrm>
          <a:prstGeom prst="straightConnector1">
            <a:avLst/>
          </a:prstGeom>
          <a:noFill/>
          <a:ln w="15875">
            <a:solidFill>
              <a:srgbClr val="FFFF00"/>
            </a:solidFill>
            <a:round/>
            <a:headEnd/>
            <a:tailEnd type="arrow" w="med" len="med"/>
          </a:ln>
        </p:spPr>
      </p:cxnSp>
      <p:sp>
        <p:nvSpPr>
          <p:cNvPr id="18" name="テキスト ボックス 22"/>
          <p:cNvSpPr txBox="1">
            <a:spLocks noChangeArrowheads="1"/>
          </p:cNvSpPr>
          <p:nvPr/>
        </p:nvSpPr>
        <p:spPr bwMode="auto">
          <a:xfrm>
            <a:off x="304800" y="1090136"/>
            <a:ext cx="4131733" cy="738664"/>
          </a:xfrm>
          <a:prstGeom prst="rect">
            <a:avLst/>
          </a:prstGeom>
          <a:solidFill>
            <a:srgbClr val="FFFC88"/>
          </a:solidFill>
          <a:ln w="12700">
            <a:solidFill>
              <a:schemeClr val="tx1"/>
            </a:solidFill>
            <a:round/>
            <a:headEnd/>
            <a:tailEnd/>
          </a:ln>
        </p:spPr>
        <p:txBody>
          <a:bodyPr wrap="square">
            <a:prstTxWarp prst="textNoShape">
              <a:avLst/>
            </a:prstTxWarp>
            <a:spAutoFit/>
          </a:bodyPr>
          <a:lstStyle/>
          <a:p>
            <a:pPr>
              <a:buFont typeface="Wingdings" charset="2"/>
              <a:buChar char="l"/>
            </a:pPr>
            <a:r>
              <a:rPr lang="en-US" altLang="ja-JP" sz="1400" b="0" dirty="0" smtClean="0">
                <a:latin typeface="Osaka"/>
                <a:ea typeface="Osaka"/>
                <a:cs typeface="Osaka"/>
              </a:rPr>
              <a:t> Stoppers of klystron sockets are damaged (half of all 35 klystrons).</a:t>
            </a:r>
          </a:p>
          <a:p>
            <a:pPr>
              <a:buFont typeface="Wingdings" charset="2"/>
              <a:buChar char="l"/>
            </a:pPr>
            <a:r>
              <a:rPr lang="en-US" altLang="ja-JP" sz="1400" dirty="0" smtClean="0">
                <a:latin typeface="Osaka"/>
                <a:ea typeface="Osaka"/>
                <a:cs typeface="Osaka"/>
              </a:rPr>
              <a:t> Klystron positions moved (almost all). </a:t>
            </a:r>
            <a:endParaRPr lang="en-US" altLang="ja-JP" sz="1400" b="0" dirty="0">
              <a:latin typeface="Osaka"/>
              <a:ea typeface="Osaka"/>
              <a:cs typeface="Osaka"/>
            </a:endParaRPr>
          </a:p>
        </p:txBody>
      </p:sp>
      <p:sp>
        <p:nvSpPr>
          <p:cNvPr id="19" name="テキスト ボックス 23"/>
          <p:cNvSpPr txBox="1">
            <a:spLocks noChangeArrowheads="1"/>
          </p:cNvSpPr>
          <p:nvPr/>
        </p:nvSpPr>
        <p:spPr bwMode="auto">
          <a:xfrm>
            <a:off x="152400" y="5370384"/>
            <a:ext cx="4876800" cy="1077218"/>
          </a:xfrm>
          <a:prstGeom prst="rect">
            <a:avLst/>
          </a:prstGeom>
          <a:solidFill>
            <a:srgbClr val="77FF79"/>
          </a:solidFill>
          <a:ln w="12700">
            <a:solidFill>
              <a:schemeClr val="tx1"/>
            </a:solidFill>
            <a:round/>
            <a:headEnd/>
            <a:tailEnd/>
          </a:ln>
        </p:spPr>
        <p:txBody>
          <a:bodyPr>
            <a:prstTxWarp prst="textNoShape">
              <a:avLst/>
            </a:prstTxWarp>
            <a:spAutoFit/>
          </a:bodyPr>
          <a:lstStyle/>
          <a:p>
            <a:pPr>
              <a:buFont typeface="Wingdings" charset="2"/>
              <a:buChar char="l"/>
            </a:pPr>
            <a:r>
              <a:rPr lang="en-US" altLang="ja-JP" sz="1600" b="0" dirty="0" smtClean="0"/>
              <a:t> Pumping system successfully </a:t>
            </a:r>
            <a:r>
              <a:rPr lang="en-US" altLang="ja-JP" sz="1600" dirty="0" smtClean="0"/>
              <a:t>restarted, and v</a:t>
            </a:r>
            <a:r>
              <a:rPr lang="en-US" altLang="ja-JP" sz="1600" b="0" dirty="0" smtClean="0"/>
              <a:t>acuum </a:t>
            </a:r>
            <a:r>
              <a:rPr lang="en-US" altLang="ja-JP" sz="1600" dirty="0" smtClean="0"/>
              <a:t>in</a:t>
            </a:r>
            <a:r>
              <a:rPr lang="en-US" altLang="ja-JP" sz="1600" b="0" dirty="0" smtClean="0"/>
              <a:t> klystrons was healthy. </a:t>
            </a:r>
          </a:p>
          <a:p>
            <a:pPr>
              <a:buFont typeface="Wingdings" charset="2"/>
              <a:buChar char="l"/>
            </a:pPr>
            <a:r>
              <a:rPr lang="en-US" altLang="ja-JP" sz="1600" dirty="0" smtClean="0"/>
              <a:t> Stoppers are being reinforced.</a:t>
            </a:r>
            <a:endParaRPr lang="en-US" altLang="ja-JP" sz="1600" b="0" dirty="0" smtClean="0"/>
          </a:p>
          <a:p>
            <a:pPr>
              <a:buFont typeface="Wingdings" charset="2"/>
              <a:buChar char="l"/>
            </a:pPr>
            <a:r>
              <a:rPr lang="en-US" altLang="ja-JP" sz="1600" b="0" dirty="0" smtClean="0">
                <a:solidFill>
                  <a:srgbClr val="FF0000"/>
                </a:solidFill>
              </a:rPr>
              <a:t> High power test </a:t>
            </a:r>
            <a:r>
              <a:rPr lang="en-US" altLang="ja-JP" sz="1600" dirty="0" smtClean="0">
                <a:solidFill>
                  <a:srgbClr val="FF0000"/>
                </a:solidFill>
              </a:rPr>
              <a:t>to be conducted</a:t>
            </a:r>
            <a:r>
              <a:rPr lang="en-US" altLang="ja-JP" sz="1600" b="0" dirty="0" smtClean="0">
                <a:solidFill>
                  <a:srgbClr val="FF0000"/>
                </a:solidFill>
              </a:rPr>
              <a:t>.</a:t>
            </a:r>
            <a:endParaRPr lang="ja-JP" altLang="en-US" sz="1600" b="0" dirty="0">
              <a:solidFill>
                <a:srgbClr val="FF0000"/>
              </a:solidFill>
            </a:endParaRPr>
          </a:p>
        </p:txBody>
      </p:sp>
      <p:sp>
        <p:nvSpPr>
          <p:cNvPr id="22" name="テキスト ボックス 21"/>
          <p:cNvSpPr txBox="1">
            <a:spLocks noChangeArrowheads="1"/>
          </p:cNvSpPr>
          <p:nvPr/>
        </p:nvSpPr>
        <p:spPr bwMode="auto">
          <a:xfrm>
            <a:off x="457200" y="1885083"/>
            <a:ext cx="1799090" cy="307777"/>
          </a:xfrm>
          <a:prstGeom prst="rect">
            <a:avLst/>
          </a:prstGeom>
          <a:noFill/>
          <a:ln w="9525">
            <a:noFill/>
            <a:miter lim="800000"/>
            <a:headEnd/>
            <a:tailEnd/>
          </a:ln>
        </p:spPr>
        <p:txBody>
          <a:bodyPr wrap="none">
            <a:prstTxWarp prst="textNoShape">
              <a:avLst/>
            </a:prstTxWarp>
            <a:spAutoFit/>
          </a:bodyPr>
          <a:lstStyle/>
          <a:p>
            <a:r>
              <a:rPr lang="en-US" altLang="ja-JP" sz="1400" dirty="0" smtClean="0">
                <a:solidFill>
                  <a:srgbClr val="0000FF"/>
                </a:solidFill>
                <a:latin typeface="Osaka"/>
                <a:ea typeface="Osaka"/>
                <a:cs typeface="Osaka"/>
              </a:rPr>
              <a:t>Stoppers damaged</a:t>
            </a:r>
            <a:endParaRPr lang="ja-JP" altLang="en-US" sz="1400" dirty="0">
              <a:solidFill>
                <a:srgbClr val="0000FF"/>
              </a:solidFill>
              <a:latin typeface="Osaka"/>
              <a:ea typeface="Osaka"/>
              <a:cs typeface="Osaka"/>
            </a:endParaRPr>
          </a:p>
        </p:txBody>
      </p:sp>
      <p:sp>
        <p:nvSpPr>
          <p:cNvPr id="23" name="テキスト ボックス 22"/>
          <p:cNvSpPr txBox="1">
            <a:spLocks noChangeArrowheads="1"/>
          </p:cNvSpPr>
          <p:nvPr/>
        </p:nvSpPr>
        <p:spPr bwMode="auto">
          <a:xfrm>
            <a:off x="5334000" y="1589286"/>
            <a:ext cx="1496824" cy="307777"/>
          </a:xfrm>
          <a:prstGeom prst="rect">
            <a:avLst/>
          </a:prstGeom>
          <a:noFill/>
          <a:ln w="9525">
            <a:noFill/>
            <a:miter lim="800000"/>
            <a:headEnd/>
            <a:tailEnd/>
          </a:ln>
        </p:spPr>
        <p:txBody>
          <a:bodyPr wrap="none">
            <a:prstTxWarp prst="textNoShape">
              <a:avLst/>
            </a:prstTxWarp>
            <a:spAutoFit/>
          </a:bodyPr>
          <a:lstStyle/>
          <a:p>
            <a:r>
              <a:rPr lang="en-US" altLang="ja-JP" sz="1400" dirty="0" smtClean="0">
                <a:solidFill>
                  <a:srgbClr val="0000FF"/>
                </a:solidFill>
                <a:latin typeface="Osaka"/>
                <a:ea typeface="Osaka"/>
                <a:cs typeface="Osaka"/>
              </a:rPr>
              <a:t>Position moved</a:t>
            </a:r>
            <a:endParaRPr lang="ja-JP" altLang="en-US" sz="1400" dirty="0">
              <a:solidFill>
                <a:srgbClr val="0000FF"/>
              </a:solidFill>
              <a:latin typeface="Osaka"/>
              <a:ea typeface="Osaka"/>
              <a:cs typeface="Osaka"/>
            </a:endParaRPr>
          </a:p>
        </p:txBody>
      </p:sp>
      <p:sp>
        <p:nvSpPr>
          <p:cNvPr id="24" name="テキスト ボックス 23"/>
          <p:cNvSpPr txBox="1">
            <a:spLocks noChangeArrowheads="1"/>
          </p:cNvSpPr>
          <p:nvPr/>
        </p:nvSpPr>
        <p:spPr bwMode="auto">
          <a:xfrm>
            <a:off x="304800" y="3824485"/>
            <a:ext cx="3493264" cy="307777"/>
          </a:xfrm>
          <a:prstGeom prst="rect">
            <a:avLst/>
          </a:prstGeom>
          <a:noFill/>
          <a:ln w="9525">
            <a:noFill/>
            <a:miter lim="800000"/>
            <a:headEnd/>
            <a:tailEnd/>
          </a:ln>
        </p:spPr>
        <p:txBody>
          <a:bodyPr wrap="none">
            <a:prstTxWarp prst="textNoShape">
              <a:avLst/>
            </a:prstTxWarp>
            <a:spAutoFit/>
          </a:bodyPr>
          <a:lstStyle/>
          <a:p>
            <a:r>
              <a:rPr lang="en-US" altLang="ja-JP" sz="1400" dirty="0" smtClean="0">
                <a:solidFill>
                  <a:srgbClr val="0000FF"/>
                </a:solidFill>
                <a:latin typeface="Osaka"/>
                <a:ea typeface="Osaka"/>
                <a:cs typeface="Osaka"/>
              </a:rPr>
              <a:t>Anchor bolts at cooling tower released</a:t>
            </a:r>
            <a:endParaRPr lang="ja-JP" altLang="en-US" sz="1400" dirty="0">
              <a:solidFill>
                <a:srgbClr val="0000FF"/>
              </a:solidFill>
              <a:latin typeface="Osaka"/>
              <a:ea typeface="Osaka"/>
              <a:cs typeface="Osaka"/>
            </a:endParaRPr>
          </a:p>
        </p:txBody>
      </p:sp>
      <p:sp>
        <p:nvSpPr>
          <p:cNvPr id="25" name="テキスト ボックス 24"/>
          <p:cNvSpPr txBox="1"/>
          <p:nvPr/>
        </p:nvSpPr>
        <p:spPr>
          <a:xfrm>
            <a:off x="7804299" y="1090136"/>
            <a:ext cx="1094270" cy="307777"/>
          </a:xfrm>
          <a:prstGeom prst="rect">
            <a:avLst/>
          </a:prstGeom>
          <a:noFill/>
          <a:ln w="12700" cap="flat" cmpd="sng" algn="ctr">
            <a:solidFill>
              <a:schemeClr val="tx2"/>
            </a:solidFill>
            <a:prstDash val="solid"/>
            <a:round/>
            <a:headEnd type="none" w="med" len="med"/>
            <a:tailEnd type="none" w="med" len="med"/>
          </a:ln>
        </p:spPr>
        <p:txBody>
          <a:bodyPr wrap="none" rtlCol="0">
            <a:spAutoFit/>
          </a:bodyPr>
          <a:lstStyle/>
          <a:p>
            <a:r>
              <a:rPr lang="en-US" altLang="ja-JP" sz="1400" dirty="0" smtClean="0">
                <a:solidFill>
                  <a:schemeClr val="tx2"/>
                </a:solidFill>
                <a:latin typeface="Osaka"/>
                <a:ea typeface="Osaka"/>
                <a:cs typeface="Osaka"/>
              </a:rPr>
              <a:t>M</a:t>
            </a:r>
            <a:r>
              <a:rPr kumimoji="1" lang="en-US" altLang="ja-JP" sz="1400" dirty="0" smtClean="0">
                <a:solidFill>
                  <a:schemeClr val="tx2"/>
                </a:solidFill>
                <a:latin typeface="Osaka"/>
                <a:ea typeface="Osaka"/>
                <a:cs typeface="Osaka"/>
              </a:rPr>
              <a:t>. </a:t>
            </a:r>
            <a:r>
              <a:rPr lang="en-US" altLang="ja-JP" sz="1400" dirty="0" smtClean="0">
                <a:solidFill>
                  <a:schemeClr val="tx2"/>
                </a:solidFill>
                <a:latin typeface="Osaka"/>
                <a:ea typeface="Osaka"/>
                <a:cs typeface="Osaka"/>
              </a:rPr>
              <a:t>Yoshida</a:t>
            </a:r>
            <a:endParaRPr kumimoji="1" lang="ja-JP" altLang="en-US" sz="1400" dirty="0">
              <a:solidFill>
                <a:schemeClr val="tx2"/>
              </a:solidFill>
              <a:latin typeface="Osaka"/>
              <a:ea typeface="Osaka"/>
              <a:cs typeface="Osaka"/>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Wiggler magnets in stock building</a:t>
            </a:r>
            <a:endParaRPr lang="ja-JP" altLang="en-US" dirty="0"/>
          </a:p>
        </p:txBody>
      </p:sp>
      <p:sp>
        <p:nvSpPr>
          <p:cNvPr id="3" name="日付プレースホルダ 2"/>
          <p:cNvSpPr>
            <a:spLocks noGrp="1"/>
          </p:cNvSpPr>
          <p:nvPr>
            <p:ph type="dt" sz="half" idx="10"/>
          </p:nvPr>
        </p:nvSpPr>
        <p:spPr/>
        <p:txBody>
          <a:bodyPr/>
          <a:lstStyle/>
          <a:p>
            <a:r>
              <a:rPr lang="en-US" altLang="ja-JP" smtClean="0"/>
              <a:t>Overview of construction status</a:t>
            </a:r>
            <a:endParaRPr lang="ja-JP" altLang="en-US"/>
          </a:p>
        </p:txBody>
      </p:sp>
      <p:sp>
        <p:nvSpPr>
          <p:cNvPr id="4" name="フッター プレースホルダ 3"/>
          <p:cNvSpPr>
            <a:spLocks noGrp="1"/>
          </p:cNvSpPr>
          <p:nvPr>
            <p:ph type="ftr" sz="quarter" idx="11"/>
          </p:nvPr>
        </p:nvSpPr>
        <p:spPr/>
        <p:txBody>
          <a:bodyPr/>
          <a:lstStyle/>
          <a:p>
            <a:r>
              <a:rPr lang="en-US" altLang="ja-JP" smtClean="0"/>
              <a:t>K. Akai (KEK)</a:t>
            </a:r>
            <a:endParaRPr lang="ja-JP" altLang="en-US"/>
          </a:p>
        </p:txBody>
      </p:sp>
      <p:sp>
        <p:nvSpPr>
          <p:cNvPr id="5" name="スライド番号プレースホルダ 4"/>
          <p:cNvSpPr>
            <a:spLocks noGrp="1"/>
          </p:cNvSpPr>
          <p:nvPr>
            <p:ph type="sldNum" sz="quarter" idx="12"/>
          </p:nvPr>
        </p:nvSpPr>
        <p:spPr/>
        <p:txBody>
          <a:bodyPr/>
          <a:lstStyle/>
          <a:p>
            <a:fld id="{9C0E2F81-601E-B447-A2CF-B5EA96351142}" type="slidenum">
              <a:rPr lang="ja-JP" altLang="en-US" smtClean="0"/>
              <a:pPr/>
              <a:t>7</a:t>
            </a:fld>
            <a:endParaRPr lang="ja-JP" altLang="en-US"/>
          </a:p>
        </p:txBody>
      </p:sp>
      <p:pic>
        <p:nvPicPr>
          <p:cNvPr id="6" name="図 5" descr="IMG_0249.JPG"/>
          <p:cNvPicPr>
            <a:picLocks noChangeAspect="1"/>
          </p:cNvPicPr>
          <p:nvPr/>
        </p:nvPicPr>
        <p:blipFill>
          <a:blip r:embed="rId2"/>
          <a:stretch>
            <a:fillRect/>
          </a:stretch>
        </p:blipFill>
        <p:spPr>
          <a:xfrm>
            <a:off x="25401" y="1642533"/>
            <a:ext cx="6180978" cy="4635733"/>
          </a:xfrm>
          <a:prstGeom prst="rect">
            <a:avLst/>
          </a:prstGeom>
        </p:spPr>
      </p:pic>
      <p:pic>
        <p:nvPicPr>
          <p:cNvPr id="7" name="図 6" descr="IMG_0246.JPG"/>
          <p:cNvPicPr>
            <a:picLocks noChangeAspect="1"/>
          </p:cNvPicPr>
          <p:nvPr/>
        </p:nvPicPr>
        <p:blipFill>
          <a:blip r:embed="rId3"/>
          <a:stretch>
            <a:fillRect/>
          </a:stretch>
        </p:blipFill>
        <p:spPr>
          <a:xfrm>
            <a:off x="6263384" y="1642533"/>
            <a:ext cx="2838484" cy="2128863"/>
          </a:xfrm>
          <a:prstGeom prst="rect">
            <a:avLst/>
          </a:prstGeom>
        </p:spPr>
      </p:pic>
      <p:pic>
        <p:nvPicPr>
          <p:cNvPr id="8" name="図 7" descr="IMG_0247.JPG"/>
          <p:cNvPicPr>
            <a:picLocks noChangeAspect="1"/>
          </p:cNvPicPr>
          <p:nvPr/>
        </p:nvPicPr>
        <p:blipFill>
          <a:blip r:embed="rId4"/>
          <a:stretch>
            <a:fillRect/>
          </a:stretch>
        </p:blipFill>
        <p:spPr>
          <a:xfrm>
            <a:off x="6263384" y="4149403"/>
            <a:ext cx="2838484" cy="2128863"/>
          </a:xfrm>
          <a:prstGeom prst="rect">
            <a:avLst/>
          </a:prstGeom>
        </p:spPr>
      </p:pic>
      <p:sp>
        <p:nvSpPr>
          <p:cNvPr id="10" name="テキスト ボックス 22"/>
          <p:cNvSpPr txBox="1">
            <a:spLocks noChangeArrowheads="1"/>
          </p:cNvSpPr>
          <p:nvPr/>
        </p:nvSpPr>
        <p:spPr bwMode="auto">
          <a:xfrm>
            <a:off x="324238" y="1002948"/>
            <a:ext cx="6615619" cy="523220"/>
          </a:xfrm>
          <a:prstGeom prst="rect">
            <a:avLst/>
          </a:prstGeom>
          <a:solidFill>
            <a:srgbClr val="FFFC88"/>
          </a:solidFill>
          <a:ln w="12700">
            <a:solidFill>
              <a:schemeClr val="tx1"/>
            </a:solidFill>
            <a:round/>
            <a:headEnd/>
            <a:tailEnd/>
          </a:ln>
        </p:spPr>
        <p:txBody>
          <a:bodyPr wrap="square">
            <a:prstTxWarp prst="textNoShape">
              <a:avLst/>
            </a:prstTxWarp>
            <a:spAutoFit/>
          </a:bodyPr>
          <a:lstStyle/>
          <a:p>
            <a:pPr>
              <a:buFont typeface="Wingdings" charset="2"/>
              <a:buChar char="l"/>
            </a:pPr>
            <a:r>
              <a:rPr lang="en-US" altLang="ja-JP" sz="1400" b="0" dirty="0" smtClean="0">
                <a:latin typeface="Osaka"/>
                <a:ea typeface="Osaka"/>
                <a:cs typeface="Osaka"/>
              </a:rPr>
              <a:t> Magnets that were stocked in a building moved and collided each other.</a:t>
            </a:r>
            <a:endParaRPr lang="en-US" altLang="ja-JP" sz="1400" dirty="0" smtClean="0">
              <a:latin typeface="Osaka"/>
              <a:ea typeface="Osaka"/>
              <a:cs typeface="Osaka"/>
            </a:endParaRPr>
          </a:p>
          <a:p>
            <a:pPr>
              <a:buFont typeface="Wingdings" charset="2"/>
              <a:buChar char="l"/>
            </a:pPr>
            <a:r>
              <a:rPr lang="en-US" altLang="ja-JP" sz="1400" b="0" dirty="0" smtClean="0">
                <a:latin typeface="Osaka"/>
                <a:ea typeface="Osaka"/>
                <a:cs typeface="Osaka"/>
              </a:rPr>
              <a:t> Coils of some magnets seemed deformed</a:t>
            </a:r>
            <a:r>
              <a:rPr lang="en-US" altLang="ja-JP" sz="1400" dirty="0" smtClean="0">
                <a:latin typeface="Osaka"/>
                <a:ea typeface="Osaka"/>
                <a:cs typeface="Osaka"/>
              </a:rPr>
              <a:t>. </a:t>
            </a:r>
            <a:r>
              <a:rPr lang="en-US" altLang="ja-JP" sz="1400" b="0" dirty="0" smtClean="0">
                <a:latin typeface="Osaka"/>
                <a:ea typeface="Osaka"/>
                <a:cs typeface="Osaka"/>
              </a:rPr>
              <a:t>  </a:t>
            </a:r>
            <a:endParaRPr lang="en-US" altLang="ja-JP" sz="1400" b="0" dirty="0">
              <a:latin typeface="Osaka"/>
              <a:ea typeface="Osaka"/>
              <a:cs typeface="Osaka"/>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lstStyle/>
          <a:p>
            <a:r>
              <a:rPr lang="en-US" altLang="ja-JP" dirty="0" smtClean="0"/>
              <a:t>Wiggler magnets check after 3.11</a:t>
            </a:r>
            <a:endParaRPr lang="ja-JP" altLang="en-US" dirty="0"/>
          </a:p>
        </p:txBody>
      </p:sp>
      <p:sp>
        <p:nvSpPr>
          <p:cNvPr id="4" name="日付プレースホルダ 3"/>
          <p:cNvSpPr>
            <a:spLocks noGrp="1"/>
          </p:cNvSpPr>
          <p:nvPr>
            <p:ph type="dt" sz="half" idx="10"/>
          </p:nvPr>
        </p:nvSpPr>
        <p:spPr/>
        <p:txBody>
          <a:bodyPr/>
          <a:lstStyle/>
          <a:p>
            <a:r>
              <a:rPr lang="en-US" altLang="ja-JP" smtClean="0"/>
              <a:t>Overview of construction status</a:t>
            </a:r>
            <a:endParaRPr lang="ja-JP" altLang="en-US"/>
          </a:p>
        </p:txBody>
      </p:sp>
      <p:sp>
        <p:nvSpPr>
          <p:cNvPr id="5" name="フッター プレースホルダ 4"/>
          <p:cNvSpPr>
            <a:spLocks noGrp="1"/>
          </p:cNvSpPr>
          <p:nvPr>
            <p:ph type="ftr" sz="quarter" idx="11"/>
          </p:nvPr>
        </p:nvSpPr>
        <p:spPr/>
        <p:txBody>
          <a:bodyPr/>
          <a:lstStyle/>
          <a:p>
            <a:r>
              <a:rPr lang="en-US" altLang="ja-JP" smtClean="0"/>
              <a:t>K. Akai (KEK)</a:t>
            </a:r>
            <a:endParaRPr lang="ja-JP" altLang="en-US"/>
          </a:p>
        </p:txBody>
      </p:sp>
      <p:sp>
        <p:nvSpPr>
          <p:cNvPr id="6" name="スライド番号プレースホルダ 5"/>
          <p:cNvSpPr>
            <a:spLocks noGrp="1"/>
          </p:cNvSpPr>
          <p:nvPr>
            <p:ph type="sldNum" sz="quarter" idx="12"/>
          </p:nvPr>
        </p:nvSpPr>
        <p:spPr/>
        <p:txBody>
          <a:bodyPr/>
          <a:lstStyle/>
          <a:p>
            <a:fld id="{9C0E2F81-601E-B447-A2CF-B5EA96351142}" type="slidenum">
              <a:rPr lang="ja-JP" altLang="en-US" smtClean="0"/>
              <a:pPr/>
              <a:t>8</a:t>
            </a:fld>
            <a:endParaRPr lang="ja-JP" altLang="en-US"/>
          </a:p>
        </p:txBody>
      </p:sp>
      <p:pic>
        <p:nvPicPr>
          <p:cNvPr id="8" name="図 7"/>
          <p:cNvPicPr>
            <a:picLocks noChangeAspect="1"/>
          </p:cNvPicPr>
          <p:nvPr/>
        </p:nvPicPr>
        <p:blipFill>
          <a:blip r:embed="rId2"/>
          <a:stretch>
            <a:fillRect/>
          </a:stretch>
        </p:blipFill>
        <p:spPr>
          <a:xfrm>
            <a:off x="1252281" y="1786467"/>
            <a:ext cx="6088320" cy="4566240"/>
          </a:xfrm>
          <a:prstGeom prst="rect">
            <a:avLst/>
          </a:prstGeom>
        </p:spPr>
      </p:pic>
      <p:sp>
        <p:nvSpPr>
          <p:cNvPr id="9" name="テキスト ボックス 23"/>
          <p:cNvSpPr txBox="1">
            <a:spLocks noChangeArrowheads="1"/>
          </p:cNvSpPr>
          <p:nvPr/>
        </p:nvSpPr>
        <p:spPr bwMode="auto">
          <a:xfrm>
            <a:off x="1015214" y="1093913"/>
            <a:ext cx="6451601" cy="523220"/>
          </a:xfrm>
          <a:prstGeom prst="rect">
            <a:avLst/>
          </a:prstGeom>
          <a:solidFill>
            <a:srgbClr val="77FF79"/>
          </a:solidFill>
          <a:ln w="12700">
            <a:solidFill>
              <a:schemeClr val="tx1"/>
            </a:solidFill>
            <a:round/>
            <a:headEnd/>
            <a:tailEnd/>
          </a:ln>
        </p:spPr>
        <p:txBody>
          <a:bodyPr wrap="square">
            <a:prstTxWarp prst="textNoShape">
              <a:avLst/>
            </a:prstTxWarp>
            <a:spAutoFit/>
          </a:bodyPr>
          <a:lstStyle/>
          <a:p>
            <a:pPr>
              <a:buFont typeface="Wingdings" charset="2"/>
              <a:buChar char="l"/>
            </a:pPr>
            <a:r>
              <a:rPr lang="en-US" altLang="ja-JP" sz="1400" b="0" dirty="0" smtClean="0">
                <a:latin typeface="Osaka"/>
                <a:ea typeface="Osaka"/>
                <a:cs typeface="Osaka"/>
              </a:rPr>
              <a:t> Field measurement </a:t>
            </a:r>
            <a:r>
              <a:rPr lang="en-US" altLang="ja-JP" sz="1400" dirty="0" smtClean="0">
                <a:latin typeface="Osaka"/>
                <a:ea typeface="Osaka"/>
                <a:cs typeface="Osaka"/>
              </a:rPr>
              <a:t>of all (~150) wiggler magnets </a:t>
            </a:r>
            <a:r>
              <a:rPr lang="en-US" altLang="ja-JP" sz="1400" b="0" dirty="0" smtClean="0">
                <a:latin typeface="Osaka"/>
                <a:ea typeface="Osaka"/>
                <a:cs typeface="Osaka"/>
              </a:rPr>
              <a:t>was performed.</a:t>
            </a:r>
          </a:p>
          <a:p>
            <a:pPr>
              <a:buFont typeface="Wingdings" charset="2"/>
              <a:buChar char="l"/>
            </a:pPr>
            <a:r>
              <a:rPr lang="en-US" altLang="ja-JP" sz="1400" dirty="0" smtClean="0">
                <a:latin typeface="Osaka"/>
                <a:ea typeface="Osaka"/>
                <a:cs typeface="Osaka"/>
              </a:rPr>
              <a:t> Fortunately, all magnets are found healthy.</a:t>
            </a:r>
            <a:r>
              <a:rPr lang="en-US" altLang="ja-JP" sz="1400" b="0" dirty="0" smtClean="0">
                <a:latin typeface="Osaka"/>
                <a:ea typeface="Osaka"/>
                <a:cs typeface="Osaka"/>
              </a:rPr>
              <a:t> </a:t>
            </a:r>
            <a:endParaRPr lang="ja-JP" altLang="en-US" sz="1400" b="0" dirty="0">
              <a:solidFill>
                <a:srgbClr val="FF0000"/>
              </a:solidFill>
              <a:latin typeface="Osaka"/>
              <a:ea typeface="Osaka"/>
              <a:cs typeface="Osaka"/>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Beam pipe bellows</a:t>
            </a:r>
            <a:endParaRPr lang="ja-JP" altLang="en-US" dirty="0"/>
          </a:p>
        </p:txBody>
      </p:sp>
      <p:sp>
        <p:nvSpPr>
          <p:cNvPr id="3" name="日付プレースホルダ 2"/>
          <p:cNvSpPr>
            <a:spLocks noGrp="1"/>
          </p:cNvSpPr>
          <p:nvPr>
            <p:ph type="dt" sz="half" idx="10"/>
          </p:nvPr>
        </p:nvSpPr>
        <p:spPr/>
        <p:txBody>
          <a:bodyPr/>
          <a:lstStyle/>
          <a:p>
            <a:r>
              <a:rPr lang="en-US" altLang="ja-JP" smtClean="0"/>
              <a:t>Overview of construction status</a:t>
            </a:r>
            <a:endParaRPr lang="ja-JP" altLang="en-US"/>
          </a:p>
        </p:txBody>
      </p:sp>
      <p:sp>
        <p:nvSpPr>
          <p:cNvPr id="4" name="フッター プレースホルダ 3"/>
          <p:cNvSpPr>
            <a:spLocks noGrp="1"/>
          </p:cNvSpPr>
          <p:nvPr>
            <p:ph type="ftr" sz="quarter" idx="11"/>
          </p:nvPr>
        </p:nvSpPr>
        <p:spPr/>
        <p:txBody>
          <a:bodyPr/>
          <a:lstStyle/>
          <a:p>
            <a:r>
              <a:rPr lang="en-US" altLang="ja-JP" smtClean="0"/>
              <a:t>K. Akai (KEK)</a:t>
            </a:r>
            <a:endParaRPr lang="ja-JP" altLang="en-US"/>
          </a:p>
        </p:txBody>
      </p:sp>
      <p:sp>
        <p:nvSpPr>
          <p:cNvPr id="5" name="スライド番号プレースホルダ 4"/>
          <p:cNvSpPr>
            <a:spLocks noGrp="1"/>
          </p:cNvSpPr>
          <p:nvPr>
            <p:ph type="sldNum" sz="quarter" idx="12"/>
          </p:nvPr>
        </p:nvSpPr>
        <p:spPr/>
        <p:txBody>
          <a:bodyPr/>
          <a:lstStyle/>
          <a:p>
            <a:fld id="{9C0E2F81-601E-B447-A2CF-B5EA96351142}" type="slidenum">
              <a:rPr lang="ja-JP" altLang="en-US" smtClean="0"/>
              <a:pPr/>
              <a:t>9</a:t>
            </a:fld>
            <a:endParaRPr lang="ja-JP" altLang="en-US"/>
          </a:p>
        </p:txBody>
      </p:sp>
      <p:pic>
        <p:nvPicPr>
          <p:cNvPr id="8" name="図 7" descr="DSC02046.jpg"/>
          <p:cNvPicPr>
            <a:picLocks noChangeAspect="1"/>
          </p:cNvPicPr>
          <p:nvPr/>
        </p:nvPicPr>
        <p:blipFill>
          <a:blip r:embed="rId2" cstate="print">
            <a:lum bright="10000"/>
          </a:blip>
          <a:srcRect l="25085" t="20702" r="16441" b="11700"/>
          <a:stretch>
            <a:fillRect/>
          </a:stretch>
        </p:blipFill>
        <p:spPr>
          <a:xfrm>
            <a:off x="6003428" y="1207700"/>
            <a:ext cx="2851503" cy="2467170"/>
          </a:xfrm>
          <a:prstGeom prst="rect">
            <a:avLst/>
          </a:prstGeom>
        </p:spPr>
      </p:pic>
      <p:pic>
        <p:nvPicPr>
          <p:cNvPr id="11" name="図 10" descr="DSC02031.jpg"/>
          <p:cNvPicPr>
            <a:picLocks noChangeAspect="1"/>
          </p:cNvPicPr>
          <p:nvPr/>
        </p:nvPicPr>
        <p:blipFill>
          <a:blip r:embed="rId3" cstate="print">
            <a:lum bright="-10000"/>
          </a:blip>
          <a:srcRect l="9576" t="9832" r="26610" b="29364"/>
          <a:stretch>
            <a:fillRect/>
          </a:stretch>
        </p:blipFill>
        <p:spPr>
          <a:xfrm>
            <a:off x="2459829" y="1207700"/>
            <a:ext cx="3459534" cy="2467170"/>
          </a:xfrm>
          <a:prstGeom prst="rect">
            <a:avLst/>
          </a:prstGeom>
        </p:spPr>
      </p:pic>
      <p:sp>
        <p:nvSpPr>
          <p:cNvPr id="12" name="テキスト ボックス 22"/>
          <p:cNvSpPr txBox="1">
            <a:spLocks noChangeArrowheads="1"/>
          </p:cNvSpPr>
          <p:nvPr/>
        </p:nvSpPr>
        <p:spPr bwMode="auto">
          <a:xfrm>
            <a:off x="206859" y="805680"/>
            <a:ext cx="5080000" cy="738664"/>
          </a:xfrm>
          <a:prstGeom prst="rect">
            <a:avLst/>
          </a:prstGeom>
          <a:solidFill>
            <a:srgbClr val="FFFC88"/>
          </a:solidFill>
          <a:ln w="12700">
            <a:solidFill>
              <a:schemeClr val="tx1"/>
            </a:solidFill>
            <a:round/>
            <a:headEnd/>
            <a:tailEnd/>
          </a:ln>
        </p:spPr>
        <p:txBody>
          <a:bodyPr wrap="square">
            <a:prstTxWarp prst="textNoShape">
              <a:avLst/>
            </a:prstTxWarp>
            <a:spAutoFit/>
          </a:bodyPr>
          <a:lstStyle/>
          <a:p>
            <a:pPr>
              <a:buFont typeface="Wingdings" charset="2"/>
              <a:buChar char="l"/>
            </a:pPr>
            <a:r>
              <a:rPr lang="en-US" altLang="ja-JP" sz="1400" b="0" dirty="0" smtClean="0">
                <a:latin typeface="Osaka"/>
                <a:ea typeface="Osaka"/>
                <a:cs typeface="Osaka"/>
              </a:rPr>
              <a:t> 21 bellows in D1 were opened, and checked inside. </a:t>
            </a:r>
          </a:p>
          <a:p>
            <a:pPr>
              <a:buFont typeface="Wingdings" charset="2"/>
              <a:buChar char="l"/>
            </a:pPr>
            <a:r>
              <a:rPr lang="en-US" altLang="ja-JP" sz="1400" dirty="0" smtClean="0">
                <a:latin typeface="Osaka"/>
                <a:ea typeface="Osaka"/>
                <a:cs typeface="Osaka"/>
              </a:rPr>
              <a:t> One of them had damage on three RF contact fingers.</a:t>
            </a:r>
          </a:p>
          <a:p>
            <a:pPr>
              <a:buFont typeface="Wingdings" charset="2"/>
              <a:buChar char="l"/>
            </a:pPr>
            <a:r>
              <a:rPr lang="en-US" altLang="ja-JP" sz="1400" b="0" dirty="0" smtClean="0">
                <a:latin typeface="Osaka"/>
                <a:ea typeface="Osaka"/>
                <a:cs typeface="Osaka"/>
              </a:rPr>
              <a:t> It is suspected that </a:t>
            </a:r>
            <a:r>
              <a:rPr lang="en-US" altLang="ja-JP" sz="1400" dirty="0" smtClean="0">
                <a:latin typeface="Osaka"/>
                <a:ea typeface="Osaka"/>
                <a:cs typeface="Osaka"/>
              </a:rPr>
              <a:t>it shrank due to the earthquake. </a:t>
            </a:r>
            <a:r>
              <a:rPr lang="en-US" altLang="ja-JP" sz="1400" b="0" dirty="0" smtClean="0">
                <a:latin typeface="Osaka"/>
                <a:ea typeface="Osaka"/>
                <a:cs typeface="Osaka"/>
              </a:rPr>
              <a:t>  </a:t>
            </a:r>
            <a:endParaRPr lang="en-US" altLang="ja-JP" sz="1400" b="0" dirty="0">
              <a:latin typeface="Osaka"/>
              <a:ea typeface="Osaka"/>
              <a:cs typeface="Osaka"/>
            </a:endParaRPr>
          </a:p>
        </p:txBody>
      </p:sp>
      <p:pic>
        <p:nvPicPr>
          <p:cNvPr id="13" name="Picture 2" descr="C:\Users\suetsugu\Desktop\Bellows_finger_D09_20110713 photo\result\DSC02392.jpg"/>
          <p:cNvPicPr>
            <a:picLocks noChangeAspect="1" noChangeArrowheads="1"/>
          </p:cNvPicPr>
          <p:nvPr/>
        </p:nvPicPr>
        <p:blipFill>
          <a:blip r:embed="rId4" cstate="print"/>
          <a:srcRect t="10831"/>
          <a:stretch>
            <a:fillRect/>
          </a:stretch>
        </p:blipFill>
        <p:spPr bwMode="auto">
          <a:xfrm>
            <a:off x="1210733" y="3907124"/>
            <a:ext cx="3832031" cy="2557412"/>
          </a:xfrm>
          <a:prstGeom prst="rect">
            <a:avLst/>
          </a:prstGeom>
          <a:noFill/>
        </p:spPr>
      </p:pic>
      <p:pic>
        <p:nvPicPr>
          <p:cNvPr id="14" name="Picture 2" descr="C:\Users\suetsugu\Desktop\Bellows_finger_D09_20110713 photo\result\DSC02408.jpg"/>
          <p:cNvPicPr>
            <a:picLocks noChangeAspect="1" noChangeArrowheads="1"/>
          </p:cNvPicPr>
          <p:nvPr/>
        </p:nvPicPr>
        <p:blipFill>
          <a:blip r:embed="rId5" cstate="print"/>
          <a:srcRect t="10808"/>
          <a:stretch>
            <a:fillRect/>
          </a:stretch>
        </p:blipFill>
        <p:spPr bwMode="auto">
          <a:xfrm>
            <a:off x="5266267" y="4068947"/>
            <a:ext cx="3588664" cy="2395589"/>
          </a:xfrm>
          <a:prstGeom prst="rect">
            <a:avLst/>
          </a:prstGeom>
          <a:noFill/>
        </p:spPr>
      </p:pic>
      <p:sp>
        <p:nvSpPr>
          <p:cNvPr id="15" name="テキスト ボックス 22"/>
          <p:cNvSpPr txBox="1">
            <a:spLocks noChangeArrowheads="1"/>
          </p:cNvSpPr>
          <p:nvPr/>
        </p:nvSpPr>
        <p:spPr bwMode="auto">
          <a:xfrm>
            <a:off x="206859" y="3474691"/>
            <a:ext cx="5982274" cy="738664"/>
          </a:xfrm>
          <a:prstGeom prst="rect">
            <a:avLst/>
          </a:prstGeom>
          <a:solidFill>
            <a:srgbClr val="FFFC88"/>
          </a:solidFill>
          <a:ln w="12700">
            <a:solidFill>
              <a:schemeClr val="tx1"/>
            </a:solidFill>
            <a:round/>
            <a:headEnd/>
            <a:tailEnd/>
          </a:ln>
        </p:spPr>
        <p:txBody>
          <a:bodyPr wrap="square">
            <a:prstTxWarp prst="textNoShape">
              <a:avLst/>
            </a:prstTxWarp>
            <a:spAutoFit/>
          </a:bodyPr>
          <a:lstStyle/>
          <a:p>
            <a:pPr>
              <a:buFont typeface="Wingdings" charset="2"/>
              <a:buChar char="l"/>
            </a:pPr>
            <a:r>
              <a:rPr lang="en-US" altLang="ja-JP" sz="1400" b="0" dirty="0" smtClean="0">
                <a:latin typeface="Osaka"/>
                <a:ea typeface="Osaka"/>
                <a:cs typeface="Osaka"/>
              </a:rPr>
              <a:t> 3 bellows in D11 were opened and checked inside. </a:t>
            </a:r>
          </a:p>
          <a:p>
            <a:pPr>
              <a:buFont typeface="Wingdings" charset="2"/>
              <a:buChar char="l"/>
            </a:pPr>
            <a:r>
              <a:rPr lang="en-US" altLang="ja-JP" sz="1400" dirty="0" smtClean="0">
                <a:latin typeface="Osaka"/>
                <a:ea typeface="Osaka"/>
                <a:cs typeface="Osaka"/>
              </a:rPr>
              <a:t> One of them had damage on three RF contact fingers.</a:t>
            </a:r>
          </a:p>
          <a:p>
            <a:pPr>
              <a:buFont typeface="Wingdings" charset="2"/>
              <a:buChar char="l"/>
            </a:pPr>
            <a:r>
              <a:rPr lang="en-US" altLang="ja-JP" sz="1400" b="0" dirty="0" smtClean="0">
                <a:latin typeface="Osaka"/>
                <a:ea typeface="Osaka"/>
                <a:cs typeface="Osaka"/>
              </a:rPr>
              <a:t> It is suspected that </a:t>
            </a:r>
            <a:r>
              <a:rPr lang="en-US" altLang="ja-JP" sz="1400" dirty="0" smtClean="0">
                <a:latin typeface="Osaka"/>
                <a:ea typeface="Osaka"/>
                <a:cs typeface="Osaka"/>
              </a:rPr>
              <a:t>it shrank after expanded to almost its limit.</a:t>
            </a:r>
            <a:endParaRPr lang="en-US" altLang="ja-JP" sz="1400" b="0" dirty="0">
              <a:latin typeface="Osaka"/>
              <a:ea typeface="Osaka"/>
              <a:cs typeface="Osaka"/>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赤井_120201">
  <a:themeElements>
    <a:clrScheme name="テーマ色_120201">
      <a:dk1>
        <a:sysClr val="windowText" lastClr="000000"/>
      </a:dk1>
      <a:lt1>
        <a:sysClr val="window" lastClr="FFFFFF"/>
      </a:lt1>
      <a:dk2>
        <a:srgbClr val="062DFF"/>
      </a:dk2>
      <a:lt2>
        <a:srgbClr val="63EE80"/>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赤井_120201.potx</Template>
  <TotalTime>1310</TotalTime>
  <Words>4289</Words>
  <Application>Microsoft Macintosh PowerPoint</Application>
  <PresentationFormat>画面に合わせる (4:3)</PresentationFormat>
  <Paragraphs>755</Paragraphs>
  <Slides>41</Slides>
  <Notes>0</Notes>
  <HiddenSlides>0</HiddenSlides>
  <MMClips>0</MMClips>
  <ScaleCrop>false</ScaleCrop>
  <HeadingPairs>
    <vt:vector size="6" baseType="variant">
      <vt:variant>
        <vt:lpstr>デザイン テンプレート</vt:lpstr>
      </vt:variant>
      <vt:variant>
        <vt:i4>1</vt:i4>
      </vt:variant>
      <vt:variant>
        <vt:lpstr>リンクの設定</vt:lpstr>
      </vt:variant>
      <vt:variant>
        <vt:i4>3</vt:i4>
      </vt:variant>
      <vt:variant>
        <vt:lpstr>スライド タイトル</vt:lpstr>
      </vt:variant>
      <vt:variant>
        <vt:i4>41</vt:i4>
      </vt:variant>
    </vt:vector>
  </HeadingPairs>
  <TitlesOfParts>
    <vt:vector size="45" baseType="lpstr">
      <vt:lpstr>赤井_120201</vt:lpstr>
      <vt:lpstr>Macintosh HD:Users:akaikazunori:Documents:%E7%A7%BB%E8%A1%8C%E5%BE%8C:%E4%BC%9A%E8%AD%B0%E9%85%8D%E5%B8%83%E8%B3%87%E6%96%99:KEKB%E6%B4%BB%E5%8B%95%E5%A0%B1%E5%91%8A:KEKB%E6%B4%BB%E5%8B%95%E5%A0%B1%E5%91%8A_%E6%95%99%E7%A0%94%E8%A9%95%E8%AD%B0%E4%BC%9A111212c.doc!OLE_LINK1</vt:lpstr>
      <vt:lpstr>Macintosh HD:Users:akaikazunori:Documents:%E7%A7%BB%E8%A1%8C%E5%BE%8C:%E4%BC%9A%E8%AD%B0%E9%85%8D%E5%B8%83%E8%B3%87%E6%96%99:KEKB%E6%B4%BB%E5%8B%95%E5%A0%B1%E5%91%8A:KEKB%E6%B4%BB%E5%8B%95%E5%A0%B1%E5%91%8A_%E6%95%99%E7%A0%94%E8%A9%95%E8%AD%B0%E4%BC%9A111212c.doc!OLE_LINK2</vt:lpstr>
      <vt:lpstr>???</vt:lpstr>
      <vt:lpstr>Overview of Construction Status</vt:lpstr>
      <vt:lpstr>Recovery of KEKB Rings from the Earthquake</vt:lpstr>
      <vt:lpstr>D5 power supply building</vt:lpstr>
      <vt:lpstr>LLRF in D5</vt:lpstr>
      <vt:lpstr>Air-fin cooler on the roof for klystrons</vt:lpstr>
      <vt:lpstr>Klystrons</vt:lpstr>
      <vt:lpstr>Wiggler magnets in stock building</vt:lpstr>
      <vt:lpstr>Wiggler magnets check after 3.11</vt:lpstr>
      <vt:lpstr>Beam pipe bellows</vt:lpstr>
      <vt:lpstr>X-ray check of all bellows planned</vt:lpstr>
      <vt:lpstr>Bellows X-ray check</vt:lpstr>
      <vt:lpstr>Tunnel floor, wall, ceiling</vt:lpstr>
      <vt:lpstr>スライド 13</vt:lpstr>
      <vt:lpstr>Summary of the earthquake issues</vt:lpstr>
      <vt:lpstr>Construction Status</vt:lpstr>
      <vt:lpstr>スライド 16</vt:lpstr>
      <vt:lpstr>Commissioning plan</vt:lpstr>
      <vt:lpstr>Prioritizing for T=0</vt:lpstr>
      <vt:lpstr>Beam Energy</vt:lpstr>
      <vt:lpstr>Request from Belle II regarding high energy running of SuperKEKB</vt:lpstr>
      <vt:lpstr>Limitations for Higher Ecm</vt:lpstr>
      <vt:lpstr>Design Issues to be fixed</vt:lpstr>
      <vt:lpstr>Budget</vt:lpstr>
      <vt:lpstr>Human Resources</vt:lpstr>
      <vt:lpstr>Vacuum system</vt:lpstr>
      <vt:lpstr>LER beam pipe fabrication @BINP</vt:lpstr>
      <vt:lpstr>TiN coating machine</vt:lpstr>
      <vt:lpstr>Magnet system</vt:lpstr>
      <vt:lpstr>Dismantle Tsukuba straight section</vt:lpstr>
      <vt:lpstr>LER new 4m dipole magnets</vt:lpstr>
      <vt:lpstr>Interaction Region</vt:lpstr>
      <vt:lpstr>RF system</vt:lpstr>
      <vt:lpstr>スライド 33</vt:lpstr>
      <vt:lpstr>Relocate ARES cavities in D5</vt:lpstr>
      <vt:lpstr>スライド 35</vt:lpstr>
      <vt:lpstr>Monitors, Control, Beam Transport</vt:lpstr>
      <vt:lpstr>Reinforce Cooling system</vt:lpstr>
      <vt:lpstr>スライド 38</vt:lpstr>
      <vt:lpstr>Damping Ring</vt:lpstr>
      <vt:lpstr>Damping Ring</vt:lpstr>
      <vt:lpstr>Summary </vt:lpstr>
    </vt:vector>
  </TitlesOfParts>
  <Company>高エネルギー加速器研究機構</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赤井 和憲</dc:creator>
  <cp:lastModifiedBy>赤井 和憲</cp:lastModifiedBy>
  <cp:revision>155</cp:revision>
  <dcterms:created xsi:type="dcterms:W3CDTF">2012-02-19T13:28:13Z</dcterms:created>
  <dcterms:modified xsi:type="dcterms:W3CDTF">2012-02-19T13:32:56Z</dcterms:modified>
</cp:coreProperties>
</file>