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78" r:id="rId2"/>
    <p:sldId id="277" r:id="rId3"/>
    <p:sldId id="282" r:id="rId4"/>
    <p:sldId id="283" r:id="rId5"/>
    <p:sldId id="264" r:id="rId6"/>
    <p:sldId id="284" r:id="rId7"/>
    <p:sldId id="285" r:id="rId8"/>
    <p:sldId id="256" r:id="rId9"/>
    <p:sldId id="257" r:id="rId10"/>
    <p:sldId id="293" r:id="rId11"/>
    <p:sldId id="294" r:id="rId12"/>
    <p:sldId id="265" r:id="rId13"/>
    <p:sldId id="267" r:id="rId14"/>
    <p:sldId id="266" r:id="rId15"/>
    <p:sldId id="268" r:id="rId16"/>
    <p:sldId id="269" r:id="rId17"/>
    <p:sldId id="289" r:id="rId18"/>
    <p:sldId id="290" r:id="rId19"/>
    <p:sldId id="291" r:id="rId20"/>
    <p:sldId id="292" r:id="rId21"/>
    <p:sldId id="286" r:id="rId22"/>
    <p:sldId id="272" r:id="rId23"/>
    <p:sldId id="275" r:id="rId24"/>
    <p:sldId id="297" r:id="rId25"/>
    <p:sldId id="279" r:id="rId26"/>
    <p:sldId id="280" r:id="rId27"/>
    <p:sldId id="299" r:id="rId28"/>
    <p:sldId id="300" r:id="rId29"/>
    <p:sldId id="274" r:id="rId30"/>
    <p:sldId id="287" r:id="rId31"/>
    <p:sldId id="296" r:id="rId32"/>
    <p:sldId id="301" r:id="rId33"/>
    <p:sldId id="302" r:id="rId34"/>
    <p:sldId id="298" r:id="rId35"/>
  </p:sldIdLst>
  <p:sldSz cx="9144000" cy="6858000" type="screen4x3"/>
  <p:notesSz cx="6805613" cy="9939338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0000FF"/>
    <a:srgbClr val="01A636"/>
    <a:srgbClr val="FF3399"/>
    <a:srgbClr val="FF0066"/>
    <a:srgbClr val="FF6600"/>
    <a:srgbClr val="FFC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2" d="100"/>
          <a:sy n="102" d="100"/>
        </p:scale>
        <p:origin x="-1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6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3B347-0C16-4605-98AF-4AD69FC16BEA}" type="datetimeFigureOut">
              <a:rPr kumimoji="1" lang="ja-JP" altLang="en-US" smtClean="0"/>
              <a:pPr/>
              <a:t>2012/2/20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FB3971-F0D9-40D4-A89A-053885BD17AE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スライド イメージ プレースホル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ja-JP" altLang="en-US">
              <a:cs typeface="ＭＳ Ｐゴシック" pitchFamily="-110" charset="-128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8665C9-F1D3-B842-A45F-847792DDF6F4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2012/2/20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F3EB-17F8-2B45-A402-69DD08DF7359}" type="slidenum">
              <a:rPr lang="ja-JP" altLang="en-US" smtClean="0"/>
              <a:pPr/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2012/2/20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F3EB-17F8-2B45-A402-69DD08DF7359}" type="slidenum">
              <a:rPr lang="ja-JP" altLang="en-US" smtClean="0"/>
              <a:pPr/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2012/2/20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F3EB-17F8-2B45-A402-69DD08DF7359}" type="slidenum">
              <a:rPr lang="ja-JP" altLang="en-US" smtClean="0"/>
              <a:pPr/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2012/2/20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F3EB-17F8-2B45-A402-69DD08DF7359}" type="slidenum">
              <a:rPr lang="ja-JP" altLang="en-US" smtClean="0"/>
              <a:pPr/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2012/2/20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F3EB-17F8-2B45-A402-69DD08DF7359}" type="slidenum">
              <a:rPr lang="ja-JP" altLang="en-US" smtClean="0"/>
              <a:pPr/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2012/2/20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F3EB-17F8-2B45-A402-69DD08DF7359}" type="slidenum">
              <a:rPr lang="ja-JP" altLang="en-US" smtClean="0"/>
              <a:pPr/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2012/2/20</a:t>
            </a:r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F3EB-17F8-2B45-A402-69DD08DF7359}" type="slidenum">
              <a:rPr lang="ja-JP" altLang="en-US" smtClean="0"/>
              <a:pPr/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2012/2/20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F3EB-17F8-2B45-A402-69DD08DF7359}" type="slidenum">
              <a:rPr lang="ja-JP" altLang="en-US" smtClean="0"/>
              <a:pPr/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2012/2/20</a:t>
            </a:r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F3EB-17F8-2B45-A402-69DD08DF7359}" type="slidenum">
              <a:rPr lang="ja-JP" altLang="en-US" smtClean="0"/>
              <a:pPr/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2012/2/20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F3EB-17F8-2B45-A402-69DD08DF7359}" type="slidenum">
              <a:rPr lang="ja-JP" altLang="en-US" smtClean="0"/>
              <a:pPr/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2012/2/20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F3EB-17F8-2B45-A402-69DD08DF7359}" type="slidenum">
              <a:rPr lang="ja-JP" altLang="en-US" smtClean="0"/>
              <a:pPr/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smtClean="0"/>
              <a:t>2012/2/20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1F3EB-17F8-2B45-A402-69DD08DF7359}" type="slidenum">
              <a:rPr lang="ja-JP" altLang="en-US" smtClean="0"/>
              <a:pPr/>
              <a:t>&lt;#&gt;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31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タイトル 1"/>
          <p:cNvSpPr>
            <a:spLocks noGrp="1"/>
          </p:cNvSpPr>
          <p:nvPr>
            <p:ph type="ctrTitle"/>
          </p:nvPr>
        </p:nvSpPr>
        <p:spPr>
          <a:xfrm>
            <a:off x="868363" y="83268"/>
            <a:ext cx="7772400" cy="1470025"/>
          </a:xfrm>
        </p:spPr>
        <p:txBody>
          <a:bodyPr/>
          <a:lstStyle/>
          <a:p>
            <a:r>
              <a:rPr lang="en-US" altLang="ja-JP" dirty="0" smtClean="0">
                <a:cs typeface="ＭＳ Ｐゴシック" pitchFamily="-110" charset="-128"/>
              </a:rPr>
              <a:t>Main Ring Magnet System</a:t>
            </a:r>
            <a:endParaRPr lang="ja-JP" altLang="en-US" dirty="0" smtClean="0">
              <a:cs typeface="ＭＳ Ｐゴシック" pitchFamily="-110" charset="-128"/>
            </a:endParaRPr>
          </a:p>
        </p:txBody>
      </p:sp>
      <p:sp>
        <p:nvSpPr>
          <p:cNvPr id="5" name="角丸四角形 4"/>
          <p:cNvSpPr/>
          <p:nvPr/>
        </p:nvSpPr>
        <p:spPr>
          <a:xfrm>
            <a:off x="249382" y="1493838"/>
            <a:ext cx="4576619" cy="2028825"/>
          </a:xfrm>
          <a:prstGeom prst="roundRect">
            <a:avLst/>
          </a:prstGeom>
          <a:solidFill>
            <a:srgbClr val="73FF41">
              <a:alpha val="47000"/>
            </a:srgbClr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b="1" dirty="0">
                <a:solidFill>
                  <a:srgbClr val="01A636"/>
                </a:solidFill>
              </a:rPr>
              <a:t>Magnet design &amp; measurements  Installation, survey &amp; </a:t>
            </a:r>
            <a:r>
              <a:rPr lang="en-US" altLang="ja-JP" sz="2000" b="1" dirty="0" smtClean="0">
                <a:solidFill>
                  <a:srgbClr val="01A636"/>
                </a:solidFill>
              </a:rPr>
              <a:t>alignment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chemeClr val="tx1"/>
                </a:solidFill>
              </a:rPr>
              <a:t>	</a:t>
            </a:r>
            <a:r>
              <a:rPr lang="en-US" altLang="ja-JP" sz="2000" dirty="0" smtClean="0">
                <a:solidFill>
                  <a:schemeClr val="tx1"/>
                </a:solidFill>
              </a:rPr>
              <a:t> M. </a:t>
            </a:r>
            <a:r>
              <a:rPr lang="en-US" altLang="ja-JP" sz="2000" dirty="0" err="1" smtClean="0">
                <a:solidFill>
                  <a:schemeClr val="tx1"/>
                </a:solidFill>
              </a:rPr>
              <a:t>Masuzawa</a:t>
            </a:r>
            <a:r>
              <a:rPr lang="en-US" altLang="ja-JP" sz="2000" dirty="0" smtClean="0">
                <a:solidFill>
                  <a:schemeClr val="tx1"/>
                </a:solidFill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 smtClean="0">
                <a:solidFill>
                  <a:schemeClr val="tx1"/>
                </a:solidFill>
              </a:rPr>
              <a:t>         K</a:t>
            </a:r>
            <a:r>
              <a:rPr lang="en-US" altLang="ja-JP" sz="2000" dirty="0">
                <a:solidFill>
                  <a:schemeClr val="tx1"/>
                </a:solidFill>
              </a:rPr>
              <a:t>. </a:t>
            </a:r>
            <a:r>
              <a:rPr lang="en-US" altLang="ja-JP" sz="2000" dirty="0" err="1" smtClean="0">
                <a:solidFill>
                  <a:schemeClr val="tx1"/>
                </a:solidFill>
              </a:rPr>
              <a:t>Egawa</a:t>
            </a:r>
            <a:endParaRPr lang="en-US" altLang="ja-JP" sz="2000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chemeClr val="tx1"/>
                </a:solidFill>
              </a:rPr>
              <a:t>	Y. </a:t>
            </a:r>
            <a:r>
              <a:rPr lang="en-US" altLang="ja-JP" sz="2000" dirty="0" err="1" smtClean="0">
                <a:solidFill>
                  <a:schemeClr val="tx1"/>
                </a:solidFill>
              </a:rPr>
              <a:t>Ohsawa</a:t>
            </a:r>
            <a:endParaRPr lang="en-US" altLang="ja-JP" sz="2000" dirty="0" smtClean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 smtClean="0">
                <a:solidFill>
                  <a:schemeClr val="tx1"/>
                </a:solidFill>
              </a:rPr>
              <a:t>        </a:t>
            </a:r>
            <a:r>
              <a:rPr lang="en-US" altLang="ja-JP" sz="2000" dirty="0" err="1" smtClean="0">
                <a:solidFill>
                  <a:schemeClr val="tx1"/>
                </a:solidFill>
              </a:rPr>
              <a:t>H.Iinuma</a:t>
            </a:r>
            <a:r>
              <a:rPr lang="en-US" altLang="ja-JP" sz="2000" dirty="0" smtClean="0">
                <a:solidFill>
                  <a:schemeClr val="tx1"/>
                </a:solidFill>
              </a:rPr>
              <a:t> (</a:t>
            </a:r>
            <a:r>
              <a:rPr lang="en-US" altLang="ja-JP" sz="2000" dirty="0" smtClean="0">
                <a:solidFill>
                  <a:srgbClr val="FF0864"/>
                </a:solidFill>
              </a:rPr>
              <a:t>new! </a:t>
            </a:r>
            <a:r>
              <a:rPr lang="en-US" altLang="ja-JP" sz="2000" i="1" dirty="0" smtClean="0">
                <a:solidFill>
                  <a:srgbClr val="FF0864"/>
                </a:solidFill>
              </a:rPr>
              <a:t>Relatively young!!</a:t>
            </a:r>
            <a:r>
              <a:rPr lang="en-US" altLang="ja-JP" sz="2000" dirty="0" smtClean="0">
                <a:solidFill>
                  <a:schemeClr val="tx1"/>
                </a:solidFill>
              </a:rPr>
              <a:t>)</a:t>
            </a:r>
            <a:endParaRPr lang="en-US" altLang="ja-JP" sz="2000" dirty="0">
              <a:solidFill>
                <a:schemeClr val="tx1"/>
              </a:solidFill>
            </a:endParaRPr>
          </a:p>
        </p:txBody>
      </p:sp>
      <p:sp>
        <p:nvSpPr>
          <p:cNvPr id="6" name="角丸四角形 5"/>
          <p:cNvSpPr/>
          <p:nvPr/>
        </p:nvSpPr>
        <p:spPr>
          <a:xfrm>
            <a:off x="1100139" y="3653297"/>
            <a:ext cx="3725862" cy="2042335"/>
          </a:xfrm>
          <a:prstGeom prst="roundRect">
            <a:avLst/>
          </a:prstGeom>
          <a:solidFill>
            <a:srgbClr val="800000">
              <a:alpha val="15000"/>
            </a:srgbClr>
          </a:solidFill>
          <a:ln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000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000" b="1" dirty="0" smtClean="0">
              <a:solidFill>
                <a:srgbClr val="7030A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b="1" dirty="0" smtClean="0">
                <a:solidFill>
                  <a:srgbClr val="7030A0"/>
                </a:solidFill>
              </a:rPr>
              <a:t>Power </a:t>
            </a:r>
            <a:r>
              <a:rPr lang="en-US" altLang="ja-JP" sz="2000" b="1" dirty="0">
                <a:solidFill>
                  <a:srgbClr val="7030A0"/>
                </a:solidFill>
              </a:rPr>
              <a:t>supply design,  tuning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b="1" dirty="0">
                <a:solidFill>
                  <a:srgbClr val="7030A0"/>
                </a:solidFill>
              </a:rPr>
              <a:t>Installation &amp; Cabling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chemeClr val="tx1"/>
                </a:solidFill>
              </a:rPr>
              <a:t> 	</a:t>
            </a:r>
            <a:r>
              <a:rPr lang="en-US" altLang="ja-JP" sz="2000" dirty="0" smtClean="0">
                <a:solidFill>
                  <a:schemeClr val="tx1"/>
                </a:solidFill>
              </a:rPr>
              <a:t> N. </a:t>
            </a:r>
            <a:r>
              <a:rPr lang="en-US" altLang="ja-JP" sz="2000" dirty="0" err="1" smtClean="0">
                <a:solidFill>
                  <a:schemeClr val="tx1"/>
                </a:solidFill>
              </a:rPr>
              <a:t>Tokuda</a:t>
            </a:r>
            <a:r>
              <a:rPr lang="en-US" altLang="ja-JP" sz="2000" dirty="0" smtClean="0">
                <a:solidFill>
                  <a:schemeClr val="tx1"/>
                </a:solidFill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 smtClean="0">
                <a:solidFill>
                  <a:schemeClr val="tx1"/>
                </a:solidFill>
              </a:rPr>
              <a:t>         T. Oki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 smtClean="0">
                <a:solidFill>
                  <a:schemeClr val="tx1"/>
                </a:solidFill>
              </a:rPr>
              <a:t>         T</a:t>
            </a:r>
            <a:r>
              <a:rPr lang="en-US" altLang="ja-JP" sz="2000" dirty="0">
                <a:solidFill>
                  <a:schemeClr val="tx1"/>
                </a:solidFill>
              </a:rPr>
              <a:t>. </a:t>
            </a:r>
            <a:r>
              <a:rPr lang="en-US" altLang="ja-JP" sz="2000" dirty="0" smtClean="0">
                <a:solidFill>
                  <a:schemeClr val="tx1"/>
                </a:solidFill>
              </a:rPr>
              <a:t>Kawamoto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chemeClr val="tx1"/>
                </a:solidFill>
              </a:rPr>
              <a:t>	</a:t>
            </a:r>
            <a:r>
              <a:rPr lang="en-US" altLang="ja-JP" sz="2000" dirty="0" smtClean="0">
                <a:solidFill>
                  <a:schemeClr val="tx1"/>
                </a:solidFill>
              </a:rPr>
              <a:t> T</a:t>
            </a:r>
            <a:r>
              <a:rPr lang="en-US" altLang="ja-JP" sz="2000" dirty="0">
                <a:solidFill>
                  <a:schemeClr val="tx1"/>
                </a:solidFill>
              </a:rPr>
              <a:t>. </a:t>
            </a:r>
            <a:r>
              <a:rPr lang="en-US" altLang="ja-JP" sz="2000" dirty="0" err="1">
                <a:solidFill>
                  <a:schemeClr val="tx1"/>
                </a:solidFill>
              </a:rPr>
              <a:t>Sueno</a:t>
            </a:r>
            <a:endParaRPr lang="en-US" altLang="ja-JP" sz="2000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chemeClr val="tx1"/>
                </a:solidFill>
              </a:rPr>
              <a:t>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000" dirty="0">
              <a:solidFill>
                <a:schemeClr val="tx1"/>
              </a:solidFill>
            </a:endParaRPr>
          </a:p>
        </p:txBody>
      </p:sp>
      <p:sp>
        <p:nvSpPr>
          <p:cNvPr id="16" name="角丸四角形 15"/>
          <p:cNvSpPr/>
          <p:nvPr/>
        </p:nvSpPr>
        <p:spPr>
          <a:xfrm>
            <a:off x="4950696" y="1493838"/>
            <a:ext cx="3162300" cy="20288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ja-JP" sz="2000" b="1" dirty="0" smtClean="0">
                <a:solidFill>
                  <a:schemeClr val="tx2"/>
                </a:solidFill>
                <a:cs typeface="ＭＳ Ｐゴシック" pitchFamily="29" charset="-128"/>
              </a:rPr>
              <a:t>Superconducting </a:t>
            </a:r>
            <a:r>
              <a:rPr lang="en-US" altLang="ja-JP" sz="2000" b="1" dirty="0">
                <a:solidFill>
                  <a:schemeClr val="tx2"/>
                </a:solidFill>
                <a:cs typeface="ＭＳ Ｐゴシック" pitchFamily="29" charset="-128"/>
              </a:rPr>
              <a:t>magnet</a:t>
            </a:r>
          </a:p>
          <a:p>
            <a:pPr>
              <a:defRPr/>
            </a:pPr>
            <a:r>
              <a:rPr lang="en-US" altLang="ja-JP" sz="2000" b="1" dirty="0">
                <a:solidFill>
                  <a:schemeClr val="tx2"/>
                </a:solidFill>
                <a:cs typeface="ＭＳ Ｐゴシック" pitchFamily="29" charset="-128"/>
              </a:rPr>
              <a:t>Design &amp; measurements</a:t>
            </a:r>
            <a:endParaRPr lang="en-US" altLang="ja-JP" sz="2000" b="1" dirty="0" smtClean="0">
              <a:solidFill>
                <a:schemeClr val="tx2"/>
              </a:solidFill>
              <a:cs typeface="ＭＳ Ｐゴシック" pitchFamily="29" charset="-128"/>
            </a:endParaRPr>
          </a:p>
          <a:p>
            <a:pPr>
              <a:defRPr/>
            </a:pPr>
            <a:r>
              <a:rPr lang="en-US" altLang="ja-JP" sz="2000" dirty="0">
                <a:solidFill>
                  <a:schemeClr val="tx1"/>
                </a:solidFill>
                <a:cs typeface="ＭＳ Ｐゴシック" pitchFamily="29" charset="-128"/>
              </a:rPr>
              <a:t>	</a:t>
            </a:r>
            <a:r>
              <a:rPr lang="en-US" altLang="ja-JP" sz="2000" dirty="0" smtClean="0">
                <a:solidFill>
                  <a:schemeClr val="tx1"/>
                </a:solidFill>
                <a:cs typeface="ＭＳ Ｐゴシック" pitchFamily="29" charset="-128"/>
              </a:rPr>
              <a:t>N</a:t>
            </a:r>
            <a:r>
              <a:rPr lang="en-US" altLang="ja-JP" sz="2000" dirty="0">
                <a:solidFill>
                  <a:schemeClr val="tx1"/>
                </a:solidFill>
                <a:cs typeface="ＭＳ Ｐゴシック" pitchFamily="29" charset="-128"/>
              </a:rPr>
              <a:t>. </a:t>
            </a:r>
            <a:r>
              <a:rPr lang="en-US" altLang="ja-JP" sz="2000" dirty="0" smtClean="0">
                <a:solidFill>
                  <a:schemeClr val="tx1"/>
                </a:solidFill>
                <a:cs typeface="ＭＳ Ｐゴシック" pitchFamily="29" charset="-128"/>
              </a:rPr>
              <a:t>Ohuchi</a:t>
            </a:r>
          </a:p>
          <a:p>
            <a:pPr>
              <a:defRPr/>
            </a:pPr>
            <a:r>
              <a:rPr lang="en-US" altLang="ja-JP" sz="2000" dirty="0" smtClean="0">
                <a:solidFill>
                  <a:schemeClr val="tx1"/>
                </a:solidFill>
                <a:cs typeface="ＭＳ Ｐゴシック" pitchFamily="29" charset="-128"/>
              </a:rPr>
              <a:t>	M</a:t>
            </a:r>
            <a:r>
              <a:rPr lang="en-US" altLang="ja-JP" sz="2000" dirty="0">
                <a:solidFill>
                  <a:schemeClr val="tx1"/>
                </a:solidFill>
                <a:cs typeface="ＭＳ Ｐゴシック" pitchFamily="29" charset="-128"/>
              </a:rPr>
              <a:t>. Iwasaki</a:t>
            </a:r>
            <a:r>
              <a:rPr lang="en-US" altLang="ja-JP" sz="2000" dirty="0" smtClean="0">
                <a:solidFill>
                  <a:schemeClr val="tx1"/>
                </a:solidFill>
                <a:cs typeface="ＭＳ Ｐゴシック" pitchFamily="29" charset="-128"/>
              </a:rPr>
              <a:t> </a:t>
            </a:r>
          </a:p>
          <a:p>
            <a:pPr>
              <a:defRPr/>
            </a:pPr>
            <a:r>
              <a:rPr lang="en-US" altLang="ja-JP" sz="2000" dirty="0" smtClean="0">
                <a:solidFill>
                  <a:schemeClr val="tx1"/>
                </a:solidFill>
                <a:cs typeface="ＭＳ Ｐゴシック" pitchFamily="29" charset="-128"/>
              </a:rPr>
              <a:t>	H. Yamaoka</a:t>
            </a:r>
          </a:p>
          <a:p>
            <a:pPr>
              <a:defRPr/>
            </a:pPr>
            <a:r>
              <a:rPr lang="en-US" altLang="ja-JP" sz="2000" dirty="0" smtClean="0">
                <a:solidFill>
                  <a:schemeClr val="tx1"/>
                </a:solidFill>
                <a:cs typeface="ＭＳ Ｐゴシック" pitchFamily="29" charset="-128"/>
              </a:rPr>
              <a:t>	Z. </a:t>
            </a:r>
            <a:r>
              <a:rPr lang="en-US" altLang="ja-JP" sz="2000" dirty="0" err="1" smtClean="0">
                <a:solidFill>
                  <a:schemeClr val="tx1"/>
                </a:solidFill>
                <a:cs typeface="ＭＳ Ｐゴシック" pitchFamily="29" charset="-128"/>
              </a:rPr>
              <a:t>Zong</a:t>
            </a:r>
            <a:endParaRPr lang="en-US" altLang="ja-JP" sz="2000" dirty="0" smtClean="0">
              <a:solidFill>
                <a:schemeClr val="tx1"/>
              </a:solidFill>
              <a:cs typeface="ＭＳ Ｐゴシック" pitchFamily="29" charset="-128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4992262" y="3726861"/>
            <a:ext cx="2890976" cy="1413164"/>
          </a:xfrm>
          <a:prstGeom prst="roundRect">
            <a:avLst/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b="1" dirty="0" smtClean="0">
                <a:solidFill>
                  <a:srgbClr val="FF6600"/>
                </a:solidFill>
              </a:rPr>
              <a:t>Retired but still active, </a:t>
            </a:r>
          </a:p>
          <a:p>
            <a:r>
              <a:rPr lang="en-US" altLang="ja-JP" b="1" dirty="0" smtClean="0">
                <a:solidFill>
                  <a:srgbClr val="FF6600"/>
                </a:solidFill>
              </a:rPr>
              <a:t>no time to rest </a:t>
            </a:r>
          </a:p>
          <a:p>
            <a:r>
              <a:rPr lang="en-US" altLang="ja-JP" dirty="0" smtClean="0">
                <a:solidFill>
                  <a:schemeClr val="tx1"/>
                </a:solidFill>
              </a:rPr>
              <a:t>      R. </a:t>
            </a:r>
            <a:r>
              <a:rPr lang="en-US" altLang="ja-JP" dirty="0" err="1" smtClean="0">
                <a:solidFill>
                  <a:schemeClr val="tx1"/>
                </a:solidFill>
              </a:rPr>
              <a:t>Sugahara</a:t>
            </a:r>
            <a:endParaRPr lang="en-US" altLang="ja-JP" dirty="0" smtClean="0">
              <a:solidFill>
                <a:schemeClr val="tx1"/>
              </a:solidFill>
            </a:endParaRPr>
          </a:p>
          <a:p>
            <a:r>
              <a:rPr lang="en-US" altLang="ja-JP" dirty="0" smtClean="0">
                <a:solidFill>
                  <a:schemeClr val="tx1"/>
                </a:solidFill>
              </a:rPr>
              <a:t>      K. Tsuchiya</a:t>
            </a:r>
          </a:p>
        </p:txBody>
      </p:sp>
      <p:sp>
        <p:nvSpPr>
          <p:cNvPr id="8" name="日付プレースホル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2012/2/20</a:t>
            </a:r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F3EB-17F8-2B45-A402-69DD08DF7359}" type="slidenum">
              <a:rPr lang="ja-JP" altLang="en-US" smtClean="0"/>
              <a:pPr/>
              <a:t>1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0138" y="214867"/>
            <a:ext cx="4452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i="1" dirty="0" smtClean="0">
                <a:solidFill>
                  <a:schemeClr val="accent5">
                    <a:lumMod val="75000"/>
                  </a:schemeClr>
                </a:solidFill>
              </a:rPr>
              <a:t>KEKB wiggler :  re-measurement</a:t>
            </a:r>
            <a:endParaRPr kumimoji="1" lang="ja-JP" altLang="en-US" sz="24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2354" y="2259734"/>
            <a:ext cx="3572779" cy="36000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261" y="214867"/>
            <a:ext cx="3506746" cy="2160000"/>
          </a:xfrm>
          <a:prstGeom prst="rect">
            <a:avLst/>
          </a:prstGeom>
        </p:spPr>
      </p:pic>
      <p:grpSp>
        <p:nvGrpSpPr>
          <p:cNvPr id="2" name="図形グループ 15"/>
          <p:cNvGrpSpPr/>
          <p:nvPr/>
        </p:nvGrpSpPr>
        <p:grpSpPr>
          <a:xfrm>
            <a:off x="5486400" y="5943600"/>
            <a:ext cx="3175000" cy="759199"/>
            <a:chOff x="5782733" y="6003667"/>
            <a:chExt cx="3175000" cy="759199"/>
          </a:xfrm>
        </p:grpSpPr>
        <p:grpSp>
          <p:nvGrpSpPr>
            <p:cNvPr id="9" name="図形グループ 12"/>
            <p:cNvGrpSpPr/>
            <p:nvPr/>
          </p:nvGrpSpPr>
          <p:grpSpPr>
            <a:xfrm>
              <a:off x="6166400" y="6003667"/>
              <a:ext cx="2404533" cy="759199"/>
              <a:chOff x="1577467" y="5244468"/>
              <a:chExt cx="2404533" cy="759199"/>
            </a:xfrm>
          </p:grpSpPr>
          <p:grpSp>
            <p:nvGrpSpPr>
              <p:cNvPr id="13" name="図形グループ 8"/>
              <p:cNvGrpSpPr/>
              <p:nvPr/>
            </p:nvGrpSpPr>
            <p:grpSpPr>
              <a:xfrm>
                <a:off x="1577467" y="5258200"/>
                <a:ext cx="2404533" cy="745467"/>
                <a:chOff x="1577467" y="5258200"/>
                <a:chExt cx="2404533" cy="745467"/>
              </a:xfrm>
            </p:grpSpPr>
            <p:sp>
              <p:nvSpPr>
                <p:cNvPr id="6" name="正方形/長方形 5"/>
                <p:cNvSpPr/>
                <p:nvPr/>
              </p:nvSpPr>
              <p:spPr>
                <a:xfrm>
                  <a:off x="1577467" y="5258200"/>
                  <a:ext cx="2404533" cy="355600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chemeClr val="tx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" name="正方形/長方形 6"/>
                <p:cNvSpPr/>
                <p:nvPr/>
              </p:nvSpPr>
              <p:spPr>
                <a:xfrm>
                  <a:off x="2788200" y="5656534"/>
                  <a:ext cx="1188000" cy="347133"/>
                </a:xfrm>
                <a:prstGeom prst="rect">
                  <a:avLst/>
                </a:prstGeom>
                <a:solidFill>
                  <a:srgbClr val="FFFFFF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" name="正方形/長方形 7"/>
                <p:cNvSpPr/>
                <p:nvPr/>
              </p:nvSpPr>
              <p:spPr>
                <a:xfrm>
                  <a:off x="1578200" y="5656534"/>
                  <a:ext cx="1188000" cy="347133"/>
                </a:xfrm>
                <a:prstGeom prst="rect">
                  <a:avLst/>
                </a:prstGeom>
                <a:solidFill>
                  <a:srgbClr val="FFFFFF"/>
                </a:solidFill>
                <a:ln w="28575" cap="flat" cmpd="sng" algn="ctr">
                  <a:solidFill>
                    <a:srgbClr val="3366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0" name="テキスト ボックス 9"/>
              <p:cNvSpPr txBox="1"/>
              <p:nvPr/>
            </p:nvSpPr>
            <p:spPr>
              <a:xfrm>
                <a:off x="2261738" y="5244468"/>
                <a:ext cx="9648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 smtClean="0">
                    <a:solidFill>
                      <a:schemeClr val="tx2">
                        <a:lumMod val="50000"/>
                      </a:schemeClr>
                    </a:solidFill>
                  </a:rPr>
                  <a:t>l</a:t>
                </a:r>
                <a:r>
                  <a:rPr kumimoji="1" lang="en-US" altLang="ja-JP" dirty="0" smtClean="0">
                    <a:solidFill>
                      <a:schemeClr val="tx2">
                        <a:lumMod val="50000"/>
                      </a:schemeClr>
                    </a:solidFill>
                  </a:rPr>
                  <a:t>ong coil</a:t>
                </a:r>
                <a:endParaRPr kumimoji="1" lang="ja-JP" altLang="en-US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1" name="テキスト ボックス 10"/>
              <p:cNvSpPr txBox="1"/>
              <p:nvPr/>
            </p:nvSpPr>
            <p:spPr>
              <a:xfrm>
                <a:off x="2918599" y="5613800"/>
                <a:ext cx="9987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solidFill>
                      <a:srgbClr val="FF0000"/>
                    </a:solidFill>
                  </a:rPr>
                  <a:t>right coil</a:t>
                </a:r>
                <a:endParaRPr kumimoji="1" lang="ja-JP" alt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" name="テキスト ボックス 11"/>
              <p:cNvSpPr txBox="1"/>
              <p:nvPr/>
            </p:nvSpPr>
            <p:spPr>
              <a:xfrm>
                <a:off x="1676400" y="5613800"/>
                <a:ext cx="8701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solidFill>
                      <a:srgbClr val="3366FF"/>
                    </a:solidFill>
                  </a:rPr>
                  <a:t>left coil</a:t>
                </a:r>
                <a:endParaRPr kumimoji="1" lang="ja-JP" altLang="en-US" dirty="0">
                  <a:solidFill>
                    <a:srgbClr val="3366FF"/>
                  </a:solidFill>
                </a:endParaRPr>
              </a:p>
            </p:txBody>
          </p:sp>
        </p:grpSp>
        <p:cxnSp>
          <p:nvCxnSpPr>
            <p:cNvPr id="15" name="直線コネクタ 14"/>
            <p:cNvCxnSpPr/>
            <p:nvPr/>
          </p:nvCxnSpPr>
          <p:spPr>
            <a:xfrm>
              <a:off x="5782733" y="6372999"/>
              <a:ext cx="3175000" cy="1588"/>
            </a:xfrm>
            <a:prstGeom prst="line">
              <a:avLst/>
            </a:prstGeom>
            <a:ln w="19050" cap="flat" cmpd="sng" algn="ctr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テキスト ボックス 16"/>
          <p:cNvSpPr txBox="1"/>
          <p:nvPr/>
        </p:nvSpPr>
        <p:spPr>
          <a:xfrm>
            <a:off x="181692" y="1002268"/>
            <a:ext cx="48106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tx2">
                    <a:lumMod val="50000"/>
                  </a:schemeClr>
                </a:solidFill>
              </a:rPr>
              <a:t>The KEKB wigglers were re-measured.</a:t>
            </a:r>
          </a:p>
          <a:p>
            <a:r>
              <a:rPr lang="en-US" altLang="ja-JP" dirty="0" smtClean="0">
                <a:solidFill>
                  <a:schemeClr val="tx2">
                    <a:lumMod val="50000"/>
                  </a:schemeClr>
                </a:solidFill>
              </a:rPr>
              <a:t>Two reasons are ;</a:t>
            </a:r>
          </a:p>
          <a:p>
            <a:pPr marL="177800" indent="-177800">
              <a:buFont typeface="Arial"/>
              <a:buChar char="•"/>
            </a:pPr>
            <a:r>
              <a:rPr lang="en-US" altLang="ja-JP" dirty="0" smtClean="0">
                <a:solidFill>
                  <a:schemeClr val="tx2">
                    <a:lumMod val="50000"/>
                  </a:schemeClr>
                </a:solidFill>
              </a:rPr>
              <a:t>The KEKB wigglers will be re-used in SuperKEKB.  The maximum currents will be </a:t>
            </a:r>
            <a:r>
              <a:rPr lang="en-US" altLang="ja-JP" b="1" dirty="0" smtClean="0">
                <a:solidFill>
                  <a:schemeClr val="tx2">
                    <a:lumMod val="50000"/>
                  </a:schemeClr>
                </a:solidFill>
              </a:rPr>
              <a:t>increased from 950 A ( </a:t>
            </a:r>
            <a:r>
              <a:rPr lang="en-US" altLang="ja-JP" b="1" dirty="0" err="1" smtClean="0">
                <a:solidFill>
                  <a:schemeClr val="tx2">
                    <a:lumMod val="50000"/>
                  </a:schemeClr>
                </a:solidFill>
              </a:rPr>
              <a:t>I</a:t>
            </a:r>
            <a:r>
              <a:rPr lang="en-US" altLang="ja-JP" b="1" baseline="-25000" dirty="0" err="1" smtClean="0">
                <a:solidFill>
                  <a:schemeClr val="tx2">
                    <a:lumMod val="50000"/>
                  </a:schemeClr>
                </a:solidFill>
              </a:rPr>
              <a:t>max_KEKB</a:t>
            </a:r>
            <a:r>
              <a:rPr lang="en-US" altLang="ja-JP" b="1" dirty="0" smtClean="0">
                <a:solidFill>
                  <a:schemeClr val="tx2">
                    <a:lumMod val="50000"/>
                  </a:schemeClr>
                </a:solidFill>
              </a:rPr>
              <a:t> ) to 1400 A</a:t>
            </a:r>
            <a:r>
              <a:rPr lang="en-US" altLang="ja-JP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 marL="177800" indent="-177800">
              <a:buFont typeface="Arial"/>
              <a:buChar char="•"/>
            </a:pPr>
            <a:r>
              <a:rPr kumimoji="1" lang="en-US" altLang="ja-JP" dirty="0" smtClean="0">
                <a:solidFill>
                  <a:schemeClr val="tx2">
                    <a:lumMod val="50000"/>
                  </a:schemeClr>
                </a:solidFill>
              </a:rPr>
              <a:t>The KEKB wigglers were taken out from the tunnel and </a:t>
            </a:r>
            <a:r>
              <a:rPr lang="en-US" altLang="ja-JP" dirty="0" smtClean="0">
                <a:solidFill>
                  <a:schemeClr val="tx2">
                    <a:lumMod val="50000"/>
                  </a:schemeClr>
                </a:solidFill>
              </a:rPr>
              <a:t>were in storage.  They </a:t>
            </a:r>
            <a:r>
              <a:rPr lang="en-US" altLang="ja-JP" b="1" dirty="0" smtClean="0">
                <a:solidFill>
                  <a:schemeClr val="tx2">
                    <a:lumMod val="50000"/>
                  </a:schemeClr>
                </a:solidFill>
              </a:rPr>
              <a:t>collided with each other due to the big earthquake (Mar. 11-th 2011).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81692" y="3822805"/>
            <a:ext cx="46722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>
              <a:buSzPct val="80000"/>
              <a:buFont typeface="Wingdings" charset="2"/>
              <a:buChar char="Ø"/>
            </a:pPr>
            <a:r>
              <a:rPr lang="en-US" altLang="ja-JP" sz="1600" i="1" dirty="0" smtClean="0">
                <a:solidFill>
                  <a:schemeClr val="tx2">
                    <a:lumMod val="50000"/>
                  </a:schemeClr>
                </a:solidFill>
              </a:rPr>
              <a:t>A rotating coil ( long, right and left coils ) was used for the measurement.</a:t>
            </a:r>
          </a:p>
          <a:p>
            <a:pPr marL="271463" indent="-271463">
              <a:buSzPct val="80000"/>
              <a:buFont typeface="Wingdings" charset="2"/>
              <a:buChar char="Ø"/>
            </a:pPr>
            <a:r>
              <a:rPr lang="en-US" altLang="ja-JP" sz="1600" i="1" dirty="0" smtClean="0">
                <a:solidFill>
                  <a:schemeClr val="tx2">
                    <a:lumMod val="50000"/>
                  </a:schemeClr>
                </a:solidFill>
              </a:rPr>
              <a:t>These 3 probes of the rotating coil had been well calibrated during the last measurement.</a:t>
            </a:r>
          </a:p>
          <a:p>
            <a:pPr marL="271463" indent="-271463">
              <a:buSzPct val="80000"/>
              <a:buFont typeface="Wingdings" charset="2"/>
              <a:buChar char="Ø"/>
            </a:pPr>
            <a:endParaRPr lang="ja-JP" altLang="en-US" sz="1600" i="1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kumimoji="1" lang="ja-JP" altLang="en-US" sz="1600" i="1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520352" y="4191389"/>
            <a:ext cx="504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(A)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211199" y="3453473"/>
            <a:ext cx="504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(B)</a:t>
            </a:r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20139" y="5311001"/>
            <a:ext cx="4672216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kumimoji="1" lang="en-US" altLang="ja-JP" dirty="0" smtClean="0"/>
              <a:t>Measure absolute values of area (A) and (B)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ja-JP" dirty="0" smtClean="0"/>
              <a:t>Measure residual field : (A)+(B)</a:t>
            </a:r>
            <a:endParaRPr kumimoji="1" lang="ja-JP" altLang="en-US" dirty="0"/>
          </a:p>
        </p:txBody>
      </p:sp>
      <p:sp>
        <p:nvSpPr>
          <p:cNvPr id="20" name="日付プレースホルダ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2012/2/20</a:t>
            </a:r>
            <a:endParaRPr lang="ja-JP" altLang="en-US"/>
          </a:p>
        </p:txBody>
      </p:sp>
      <p:sp>
        <p:nvSpPr>
          <p:cNvPr id="21" name="スライド番号プレースホルダ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F3EB-17F8-2B45-A402-69DD08DF7359}" type="slidenum">
              <a:rPr lang="ja-JP" altLang="en-US" smtClean="0"/>
              <a:pPr/>
              <a:t>10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J:\dB_I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3401" y="1062570"/>
            <a:ext cx="3973379" cy="2707208"/>
          </a:xfrm>
          <a:prstGeom prst="rect">
            <a:avLst/>
          </a:prstGeom>
          <a:noFill/>
        </p:spPr>
      </p:pic>
      <p:pic>
        <p:nvPicPr>
          <p:cNvPr id="3074" name="Picture 2" descr="C:\Users\hiromi\Documents\SuperKEKB資料\MT22_hiromi\fig5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8150" y="1062570"/>
            <a:ext cx="4660712" cy="3160713"/>
          </a:xfrm>
          <a:prstGeom prst="rect">
            <a:avLst/>
          </a:prstGeom>
          <a:noFill/>
        </p:spPr>
      </p:pic>
      <p:pic>
        <p:nvPicPr>
          <p:cNvPr id="3075" name="Picture 3" descr="C:\Users\hiromi\Documents\SuperKEKB資料\MT22_hiromi\fig7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8862" y="3825764"/>
            <a:ext cx="4275138" cy="2899231"/>
          </a:xfrm>
          <a:prstGeom prst="rect">
            <a:avLst/>
          </a:prstGeom>
          <a:noFill/>
        </p:spPr>
      </p:pic>
      <p:grpSp>
        <p:nvGrpSpPr>
          <p:cNvPr id="20" name="グループ化 19"/>
          <p:cNvGrpSpPr/>
          <p:nvPr/>
        </p:nvGrpSpPr>
        <p:grpSpPr>
          <a:xfrm>
            <a:off x="581390" y="4412972"/>
            <a:ext cx="2752530" cy="2256037"/>
            <a:chOff x="37299" y="92898"/>
            <a:chExt cx="2752530" cy="2256037"/>
          </a:xfrm>
        </p:grpSpPr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299" y="92898"/>
              <a:ext cx="2752530" cy="2256037"/>
            </a:xfrm>
            <a:prstGeom prst="rect">
              <a:avLst/>
            </a:prstGeom>
          </p:spPr>
        </p:pic>
        <p:sp>
          <p:nvSpPr>
            <p:cNvPr id="15" name="テキスト ボックス 14"/>
            <p:cNvSpPr txBox="1"/>
            <p:nvPr/>
          </p:nvSpPr>
          <p:spPr>
            <a:xfrm>
              <a:off x="1175986" y="1315612"/>
              <a:ext cx="46618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000" dirty="0" smtClean="0"/>
                <a:t>(A)</a:t>
              </a:r>
              <a:endParaRPr kumimoji="1" lang="ja-JP" altLang="en-US" sz="1000" dirty="0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1791451" y="653138"/>
              <a:ext cx="46618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000" dirty="0" smtClean="0"/>
                <a:t>(B)</a:t>
              </a:r>
              <a:endParaRPr kumimoji="1" lang="ja-JP" altLang="en-US" sz="1000" dirty="0"/>
            </a:p>
          </p:txBody>
        </p:sp>
      </p:grpSp>
      <p:sp>
        <p:nvSpPr>
          <p:cNvPr id="17" name="テキスト ボックス 16"/>
          <p:cNvSpPr txBox="1"/>
          <p:nvPr/>
        </p:nvSpPr>
        <p:spPr>
          <a:xfrm>
            <a:off x="1306286" y="923731"/>
            <a:ext cx="2556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Excitation check: (A), (B)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868862" y="923731"/>
            <a:ext cx="3103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Residual field check: (A)+(B)</a:t>
            </a:r>
            <a:endParaRPr kumimoji="1" lang="ja-JP" altLang="en-US" dirty="0"/>
          </a:p>
        </p:txBody>
      </p:sp>
      <p:cxnSp>
        <p:nvCxnSpPr>
          <p:cNvPr id="23" name="直線コネクタ 22"/>
          <p:cNvCxnSpPr/>
          <p:nvPr/>
        </p:nvCxnSpPr>
        <p:spPr>
          <a:xfrm>
            <a:off x="382555" y="4356986"/>
            <a:ext cx="295136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 flipV="1">
            <a:off x="3346355" y="4378752"/>
            <a:ext cx="0" cy="22156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 flipH="1">
            <a:off x="6993527" y="2823210"/>
            <a:ext cx="186612" cy="1400073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 flipH="1">
            <a:off x="7305869" y="2995127"/>
            <a:ext cx="735397" cy="2233637"/>
          </a:xfrm>
          <a:prstGeom prst="straightConnector1">
            <a:avLst/>
          </a:prstGeom>
          <a:ln w="127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タイトル 31"/>
          <p:cNvSpPr>
            <a:spLocks noGrp="1"/>
          </p:cNvSpPr>
          <p:nvPr>
            <p:ph type="title"/>
          </p:nvPr>
        </p:nvSpPr>
        <p:spPr>
          <a:xfrm>
            <a:off x="457200" y="78687"/>
            <a:ext cx="8229600" cy="649093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Results: All KEKB-wigglers are OK.</a:t>
            </a:r>
            <a:endParaRPr kumimoji="1" lang="ja-JP" altLang="en-US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5417820" y="3780044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projection</a:t>
            </a:r>
            <a:endParaRPr kumimoji="1" lang="ja-JP" altLang="en-US" dirty="0"/>
          </a:p>
        </p:txBody>
      </p:sp>
      <p:sp>
        <p:nvSpPr>
          <p:cNvPr id="21" name="日付プレースホルダ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2012/2/20</a:t>
            </a:r>
            <a:endParaRPr lang="ja-JP" altLang="en-US"/>
          </a:p>
        </p:txBody>
      </p:sp>
      <p:sp>
        <p:nvSpPr>
          <p:cNvPr id="22" name="スライド番号プレースホルダ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F3EB-17F8-2B45-A402-69DD08DF7359}" type="slidenum">
              <a:rPr lang="ja-JP" altLang="en-US" smtClean="0"/>
              <a:pPr/>
              <a:t>11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66261"/>
            <a:ext cx="5638800" cy="648260"/>
          </a:xfrm>
        </p:spPr>
        <p:txBody>
          <a:bodyPr>
            <a:noAutofit/>
          </a:bodyPr>
          <a:lstStyle/>
          <a:p>
            <a:r>
              <a:rPr lang="en-US" altLang="ja-JP" sz="4800" dirty="0" smtClean="0"/>
              <a:t>II. Current status(1) </a:t>
            </a:r>
            <a:endParaRPr lang="ja-JP" altLang="en-US" sz="4800" dirty="0"/>
          </a:p>
        </p:txBody>
      </p:sp>
      <p:pic>
        <p:nvPicPr>
          <p:cNvPr id="5" name="図 9" descr="ピクチャ 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2982" y="898258"/>
            <a:ext cx="6067453" cy="5708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直線コネクタ 5"/>
          <p:cNvCxnSpPr/>
          <p:nvPr/>
        </p:nvCxnSpPr>
        <p:spPr>
          <a:xfrm>
            <a:off x="5367368" y="1757766"/>
            <a:ext cx="1320800" cy="16934"/>
          </a:xfrm>
          <a:prstGeom prst="line">
            <a:avLst/>
          </a:prstGeom>
          <a:ln w="76200" cap="flat" cmpd="sng" algn="ctr">
            <a:solidFill>
              <a:srgbClr val="FF0864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 rot="5400000">
            <a:off x="2937435" y="3837779"/>
            <a:ext cx="1337734" cy="1588"/>
          </a:xfrm>
          <a:prstGeom prst="line">
            <a:avLst/>
          </a:prstGeom>
          <a:ln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 rot="5400000">
            <a:off x="7425562" y="3837779"/>
            <a:ext cx="1337734" cy="1588"/>
          </a:xfrm>
          <a:prstGeom prst="line">
            <a:avLst/>
          </a:prstGeom>
          <a:ln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1"/>
          <p:cNvSpPr/>
          <p:nvPr/>
        </p:nvSpPr>
        <p:spPr>
          <a:xfrm>
            <a:off x="4230175" y="2051312"/>
            <a:ext cx="220134" cy="237066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7873501" y="2051312"/>
            <a:ext cx="220134" cy="237066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7873501" y="5319446"/>
            <a:ext cx="220134" cy="237066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4230175" y="5437979"/>
            <a:ext cx="220134" cy="237066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矢印コネクタ 15"/>
          <p:cNvCxnSpPr/>
          <p:nvPr/>
        </p:nvCxnSpPr>
        <p:spPr>
          <a:xfrm rot="10800000" flipV="1">
            <a:off x="3607096" y="3169706"/>
            <a:ext cx="1167606" cy="558800"/>
          </a:xfrm>
          <a:prstGeom prst="straightConnector1">
            <a:avLst/>
          </a:prstGeom>
          <a:ln w="31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>
            <a:stCxn id="19" idx="3"/>
          </p:cNvCxnSpPr>
          <p:nvPr/>
        </p:nvCxnSpPr>
        <p:spPr>
          <a:xfrm>
            <a:off x="7467604" y="2729042"/>
            <a:ext cx="626031" cy="999464"/>
          </a:xfrm>
          <a:prstGeom prst="straightConnector1">
            <a:avLst/>
          </a:prstGeom>
          <a:ln w="31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正方形/長方形 18"/>
          <p:cNvSpPr/>
          <p:nvPr/>
        </p:nvSpPr>
        <p:spPr>
          <a:xfrm>
            <a:off x="4774702" y="2288378"/>
            <a:ext cx="2692902" cy="881328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200" dirty="0" smtClean="0">
                <a:solidFill>
                  <a:schemeClr val="tx1"/>
                </a:solidFill>
              </a:rPr>
              <a:t>2. KEKB wigglers &amp; cables removed.</a:t>
            </a:r>
            <a:endParaRPr kumimoji="1" lang="en-US" altLang="ja-JP" sz="2200" dirty="0" smtClean="0">
              <a:solidFill>
                <a:schemeClr val="tx1"/>
              </a:solidFill>
            </a:endParaRPr>
          </a:p>
        </p:txBody>
      </p:sp>
      <p:sp>
        <p:nvSpPr>
          <p:cNvPr id="21" name="四角形吹き出し 20"/>
          <p:cNvSpPr/>
          <p:nvPr/>
        </p:nvSpPr>
        <p:spPr>
          <a:xfrm>
            <a:off x="6095447" y="292661"/>
            <a:ext cx="2508645" cy="711200"/>
          </a:xfrm>
          <a:prstGeom prst="wedgeRectCallout">
            <a:avLst>
              <a:gd name="adj1" fmla="val -41966"/>
              <a:gd name="adj2" fmla="val 118587"/>
            </a:avLst>
          </a:prstGeom>
          <a:solidFill>
            <a:srgbClr val="FFFFFF"/>
          </a:solidFill>
          <a:ln>
            <a:solidFill>
              <a:srgbClr val="FF086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200" dirty="0" smtClean="0">
                <a:solidFill>
                  <a:schemeClr val="tx1"/>
                </a:solidFill>
              </a:rPr>
              <a:t>1. </a:t>
            </a:r>
            <a:r>
              <a:rPr kumimoji="1" lang="en-US" altLang="ja-JP" sz="2200" dirty="0" smtClean="0">
                <a:solidFill>
                  <a:srgbClr val="000000"/>
                </a:solidFill>
              </a:rPr>
              <a:t>Magnets, </a:t>
            </a:r>
            <a:r>
              <a:rPr lang="en-US" altLang="ja-JP" sz="2200" dirty="0" smtClean="0">
                <a:solidFill>
                  <a:srgbClr val="000000"/>
                </a:solidFill>
              </a:rPr>
              <a:t>cables and etc removed.</a:t>
            </a:r>
            <a:endParaRPr kumimoji="1" lang="en-US" altLang="ja-JP" sz="2200" dirty="0" smtClean="0">
              <a:solidFill>
                <a:srgbClr val="000000"/>
              </a:solidFill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87239" y="1938238"/>
            <a:ext cx="3298178" cy="3477875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2200" dirty="0" smtClean="0"/>
              <a:t>3. In all sections:</a:t>
            </a:r>
          </a:p>
          <a:p>
            <a:pPr marL="457200" indent="-457200">
              <a:buFont typeface="+mj-lt"/>
              <a:buAutoNum type="alphaUcParenR"/>
            </a:pPr>
            <a:r>
              <a:rPr lang="en-US" altLang="ja-JP" sz="2200" dirty="0" smtClean="0"/>
              <a:t>KEKB LER dipoles and dipole correctors removed from the tunnel.</a:t>
            </a:r>
          </a:p>
          <a:p>
            <a:pPr marL="457200" indent="-457200">
              <a:buFont typeface="+mj-lt"/>
              <a:buAutoNum type="alphaUcParenR" startAt="2"/>
            </a:pPr>
            <a:r>
              <a:rPr lang="en-US" altLang="ja-JP" sz="2200" dirty="0" err="1" smtClean="0"/>
              <a:t>SuperKEKB</a:t>
            </a:r>
            <a:r>
              <a:rPr lang="en-US" altLang="ja-JP" sz="2200" dirty="0" smtClean="0"/>
              <a:t> LER dipole positions surveyed and marked on the floor and base plates installed. </a:t>
            </a:r>
          </a:p>
        </p:txBody>
      </p:sp>
      <p:sp>
        <p:nvSpPr>
          <p:cNvPr id="35" name="正方形/長方形 34"/>
          <p:cNvSpPr/>
          <p:nvPr/>
        </p:nvSpPr>
        <p:spPr>
          <a:xfrm>
            <a:off x="184224" y="5590716"/>
            <a:ext cx="3684190" cy="1107996"/>
          </a:xfrm>
          <a:prstGeom prst="rect">
            <a:avLst/>
          </a:prstGeom>
          <a:ln>
            <a:solidFill>
              <a:srgbClr val="01A636"/>
            </a:solidFill>
          </a:ln>
        </p:spPr>
        <p:txBody>
          <a:bodyPr wrap="square" anchor="ctr">
            <a:spAutoFit/>
          </a:bodyPr>
          <a:lstStyle/>
          <a:p>
            <a:pPr marL="457200" indent="-457200"/>
            <a:r>
              <a:rPr lang="en-US" altLang="ja-JP" sz="2200" dirty="0" smtClean="0"/>
              <a:t>4. Installation of the 1</a:t>
            </a:r>
            <a:r>
              <a:rPr lang="en-US" altLang="ja-JP" sz="2200" baseline="30000" dirty="0" smtClean="0"/>
              <a:t>st</a:t>
            </a:r>
            <a:r>
              <a:rPr lang="en-US" altLang="ja-JP" sz="2200" dirty="0" smtClean="0"/>
              <a:t> </a:t>
            </a:r>
            <a:r>
              <a:rPr lang="en-US" altLang="ja-JP" sz="2200" dirty="0" err="1" smtClean="0"/>
              <a:t>SuperKEKB</a:t>
            </a:r>
            <a:r>
              <a:rPr lang="en-US" altLang="ja-JP" sz="2200" dirty="0" smtClean="0"/>
              <a:t> magnet (LER dipole) in the tunnel.</a:t>
            </a:r>
          </a:p>
        </p:txBody>
      </p:sp>
      <p:cxnSp>
        <p:nvCxnSpPr>
          <p:cNvPr id="37" name="直線矢印コネクタ 36"/>
          <p:cNvCxnSpPr/>
          <p:nvPr/>
        </p:nvCxnSpPr>
        <p:spPr>
          <a:xfrm flipV="1">
            <a:off x="3454692" y="5319446"/>
            <a:ext cx="609223" cy="355599"/>
          </a:xfrm>
          <a:prstGeom prst="straightConnector1">
            <a:avLst/>
          </a:prstGeom>
          <a:ln>
            <a:solidFill>
              <a:srgbClr val="01A63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正方形/長方形 3"/>
          <p:cNvSpPr/>
          <p:nvPr/>
        </p:nvSpPr>
        <p:spPr>
          <a:xfrm>
            <a:off x="529054" y="803659"/>
            <a:ext cx="39212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altLang="ja-JP" sz="2800" dirty="0" smtClean="0"/>
              <a:t>Showing 4 completed items in the tunnel</a:t>
            </a:r>
            <a:endParaRPr lang="ja-JP" altLang="en-US" sz="2000" dirty="0"/>
          </a:p>
        </p:txBody>
      </p:sp>
      <p:sp>
        <p:nvSpPr>
          <p:cNvPr id="20" name="日付プレースホルダ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2012/2/20</a:t>
            </a:r>
            <a:endParaRPr lang="ja-JP" altLang="en-US"/>
          </a:p>
        </p:txBody>
      </p:sp>
      <p:sp>
        <p:nvSpPr>
          <p:cNvPr id="22" name="スライド番号プレースホルダ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F3EB-17F8-2B45-A402-69DD08DF7359}" type="slidenum">
              <a:rPr lang="ja-JP" altLang="en-US" smtClean="0"/>
              <a:pPr/>
              <a:t>12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56" y="125943"/>
            <a:ext cx="4373933" cy="343627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788" y="125943"/>
            <a:ext cx="4393212" cy="343627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637" y="3690759"/>
            <a:ext cx="3941452" cy="310565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0788" y="3752346"/>
            <a:ext cx="4102118" cy="3044066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744512" y="2992847"/>
            <a:ext cx="951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R-side</a:t>
            </a:r>
            <a:endParaRPr kumimoji="1" lang="ja-JP" altLang="en-US" sz="2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999030" y="2992847"/>
            <a:ext cx="951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R-side</a:t>
            </a:r>
            <a:endParaRPr kumimoji="1" lang="ja-JP" altLang="en-US" sz="2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487261" y="6117088"/>
            <a:ext cx="951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R-side</a:t>
            </a:r>
            <a:endParaRPr kumimoji="1" lang="ja-JP" altLang="en-US" sz="2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999030" y="6117088"/>
            <a:ext cx="914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L</a:t>
            </a:r>
            <a:r>
              <a:rPr kumimoji="1" lang="en-US" altLang="ja-JP" sz="2400" dirty="0" smtClean="0"/>
              <a:t>-side</a:t>
            </a:r>
            <a:endParaRPr kumimoji="1" lang="ja-JP" altLang="en-US" sz="2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854803" y="125943"/>
            <a:ext cx="6243569" cy="461665"/>
          </a:xfrm>
          <a:prstGeom prst="rect">
            <a:avLst/>
          </a:prstGeom>
          <a:solidFill>
            <a:srgbClr val="FFFFFF"/>
          </a:solidFill>
          <a:ln w="28575">
            <a:solidFill>
              <a:srgbClr val="FF3399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400" b="1" dirty="0" smtClean="0"/>
              <a:t>1. Tsukuba straight sections (L/R sides of the IP)</a:t>
            </a:r>
            <a:endParaRPr kumimoji="1" lang="ja-JP" altLang="en-US" sz="2400" b="1" dirty="0"/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4096621" y="2457820"/>
            <a:ext cx="1310919" cy="1588"/>
          </a:xfrm>
          <a:prstGeom prst="straightConnector1">
            <a:avLst/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rot="10800000" flipV="1">
            <a:off x="3482128" y="3454512"/>
            <a:ext cx="1516902" cy="1119764"/>
          </a:xfrm>
          <a:prstGeom prst="straightConnector1">
            <a:avLst/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日付プレースホルダ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2012/2/20</a:t>
            </a:r>
            <a:endParaRPr lang="ja-JP" altLang="en-US"/>
          </a:p>
        </p:txBody>
      </p:sp>
      <p:sp>
        <p:nvSpPr>
          <p:cNvPr id="15" name="スライド番号プレースホルダ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F3EB-17F8-2B45-A402-69DD08DF7359}" type="slidenum">
              <a:rPr lang="ja-JP" altLang="en-US" smtClean="0"/>
              <a:pPr/>
              <a:t>13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78" y="668221"/>
            <a:ext cx="4119903" cy="3014779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42458" y="0"/>
            <a:ext cx="4761945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3. A) Survey for the new </a:t>
            </a:r>
            <a:r>
              <a:rPr lang="en-US" altLang="ja-JP" sz="2000" dirty="0" smtClean="0"/>
              <a:t>(longer) LER dipole </a:t>
            </a:r>
          </a:p>
          <a:p>
            <a:r>
              <a:rPr lang="en-US" altLang="ja-JP" sz="2000" dirty="0" smtClean="0"/>
              <a:t>magnets with laser tracker</a:t>
            </a:r>
            <a:endParaRPr kumimoji="1" lang="ja-JP" altLang="en-US" sz="2000" dirty="0"/>
          </a:p>
        </p:txBody>
      </p:sp>
      <p:pic>
        <p:nvPicPr>
          <p:cNvPr id="6" name="図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8999" y="654583"/>
            <a:ext cx="4275667" cy="3028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テキスト ボックス 6"/>
          <p:cNvSpPr txBox="1"/>
          <p:nvPr/>
        </p:nvSpPr>
        <p:spPr>
          <a:xfrm>
            <a:off x="4993603" y="0"/>
            <a:ext cx="4136966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3.B) Base plates (3/dople) installation </a:t>
            </a:r>
          </a:p>
          <a:p>
            <a:r>
              <a:rPr kumimoji="1" lang="en-US" altLang="ja-JP" sz="2000" dirty="0" smtClean="0"/>
              <a:t>in progress.</a:t>
            </a:r>
            <a:endParaRPr kumimoji="1" lang="ja-JP" altLang="en-US" sz="2000" dirty="0"/>
          </a:p>
        </p:txBody>
      </p:sp>
      <p:pic>
        <p:nvPicPr>
          <p:cNvPr id="9" name="図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7677" y="3761186"/>
            <a:ext cx="3918655" cy="2953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テキスト ボックス 9"/>
          <p:cNvSpPr txBox="1"/>
          <p:nvPr/>
        </p:nvSpPr>
        <p:spPr>
          <a:xfrm>
            <a:off x="2685472" y="791016"/>
            <a:ext cx="1622109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LER inner ring</a:t>
            </a:r>
            <a:endParaRPr kumimoji="1" lang="ja-JP" altLang="en-US" sz="20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352557" y="654583"/>
            <a:ext cx="1622109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LER inner ring</a:t>
            </a:r>
            <a:endParaRPr kumimoji="1" lang="ja-JP" altLang="en-US" sz="20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281719" y="3761186"/>
            <a:ext cx="1824613" cy="1015663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LER outer ring</a:t>
            </a:r>
          </a:p>
          <a:p>
            <a:r>
              <a:rPr kumimoji="1" lang="en-US" altLang="ja-JP" sz="2000" dirty="0" smtClean="0"/>
              <a:t>HER long dipole</a:t>
            </a:r>
          </a:p>
          <a:p>
            <a:r>
              <a:rPr lang="en-US" altLang="ja-JP" sz="2000" dirty="0" smtClean="0"/>
              <a:t>in the way.</a:t>
            </a:r>
            <a:endParaRPr kumimoji="1" lang="ja-JP" altLang="en-US" sz="2000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8999" y="3761186"/>
            <a:ext cx="3898696" cy="2953939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7327761" y="3683000"/>
            <a:ext cx="1646905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LER outer ring</a:t>
            </a:r>
          </a:p>
        </p:txBody>
      </p:sp>
      <p:sp>
        <p:nvSpPr>
          <p:cNvPr id="14" name="日付プレースホルダ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2012/2/20</a:t>
            </a:r>
            <a:endParaRPr lang="ja-JP" altLang="en-US"/>
          </a:p>
        </p:txBody>
      </p:sp>
      <p:sp>
        <p:nvSpPr>
          <p:cNvPr id="16" name="スライド番号プレースホル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F3EB-17F8-2B45-A402-69DD08DF7359}" type="slidenum">
              <a:rPr lang="ja-JP" altLang="en-US" smtClean="0"/>
              <a:pPr/>
              <a:t>14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68" y="2673973"/>
            <a:ext cx="5461855" cy="4092807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317" y="764280"/>
            <a:ext cx="3496776" cy="2596616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540" y="3476287"/>
            <a:ext cx="3181577" cy="2369127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197744" y="6030352"/>
            <a:ext cx="2401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Over the HER dipole </a:t>
            </a:r>
          </a:p>
          <a:p>
            <a:r>
              <a:rPr kumimoji="1" lang="en-US" altLang="ja-JP" dirty="0" smtClean="0"/>
              <a:t>Tight clearance (~6mm)</a:t>
            </a:r>
            <a:endParaRPr kumimoji="1" lang="ja-JP" altLang="en-US" dirty="0"/>
          </a:p>
        </p:txBody>
      </p:sp>
      <p:sp>
        <p:nvSpPr>
          <p:cNvPr id="8" name="下矢印 7"/>
          <p:cNvSpPr/>
          <p:nvPr/>
        </p:nvSpPr>
        <p:spPr>
          <a:xfrm rot="19570552">
            <a:off x="6656645" y="3054937"/>
            <a:ext cx="581891" cy="75105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角丸四角形吹き出し 8"/>
          <p:cNvSpPr/>
          <p:nvPr/>
        </p:nvSpPr>
        <p:spPr>
          <a:xfrm>
            <a:off x="6197744" y="6099627"/>
            <a:ext cx="2401170" cy="646331"/>
          </a:xfrm>
          <a:prstGeom prst="wedgeRoundRectCallout">
            <a:avLst>
              <a:gd name="adj1" fmla="val 2247"/>
              <a:gd name="adj2" fmla="val -244030"/>
              <a:gd name="adj3" fmla="val 16667"/>
            </a:avLst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下カーブ矢印 10"/>
          <p:cNvSpPr/>
          <p:nvPr/>
        </p:nvSpPr>
        <p:spPr>
          <a:xfrm>
            <a:off x="3463637" y="3876674"/>
            <a:ext cx="1995054" cy="930863"/>
          </a:xfrm>
          <a:prstGeom prst="curvedDownArrow">
            <a:avLst>
              <a:gd name="adj1" fmla="val 25000"/>
              <a:gd name="adj2" fmla="val 48839"/>
              <a:gd name="adj3" fmla="val 25000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175159" y="5845414"/>
            <a:ext cx="3472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 over the magnet!</a:t>
            </a:r>
            <a:endParaRPr kumimoji="1" lang="ja-JP" alt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図 12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5923" y="1092509"/>
            <a:ext cx="3307714" cy="2091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テキスト ボックス 13"/>
          <p:cNvSpPr txBox="1"/>
          <p:nvPr/>
        </p:nvSpPr>
        <p:spPr>
          <a:xfrm>
            <a:off x="554177" y="2696896"/>
            <a:ext cx="1620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Access road</a:t>
            </a:r>
            <a:endParaRPr kumimoji="1" lang="ja-JP" altLang="en-US" dirty="0"/>
          </a:p>
        </p:txBody>
      </p:sp>
      <p:cxnSp>
        <p:nvCxnSpPr>
          <p:cNvPr id="16" name="直線矢印コネクタ 15"/>
          <p:cNvCxnSpPr>
            <a:stCxn id="14" idx="0"/>
          </p:cNvCxnSpPr>
          <p:nvPr/>
        </p:nvCxnSpPr>
        <p:spPr>
          <a:xfrm flipH="1" flipV="1">
            <a:off x="1052942" y="1824060"/>
            <a:ext cx="311726" cy="8728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正方形/長方形 17"/>
          <p:cNvSpPr/>
          <p:nvPr/>
        </p:nvSpPr>
        <p:spPr>
          <a:xfrm>
            <a:off x="692727" y="21274"/>
            <a:ext cx="7464078" cy="1077218"/>
          </a:xfrm>
          <a:prstGeom prst="rect">
            <a:avLst/>
          </a:prstGeom>
          <a:solidFill>
            <a:schemeClr val="bg1"/>
          </a:solidFill>
          <a:ln w="28575">
            <a:solidFill>
              <a:srgbClr val="01A636"/>
            </a:solidFill>
          </a:ln>
        </p:spPr>
        <p:txBody>
          <a:bodyPr wrap="square">
            <a:spAutoFit/>
          </a:bodyPr>
          <a:lstStyle/>
          <a:p>
            <a:pPr marL="457200" indent="-457200" algn="ctr"/>
            <a:r>
              <a:rPr lang="en-US" altLang="ja-JP" sz="3200" dirty="0" smtClean="0"/>
              <a:t>4. Installation of the </a:t>
            </a:r>
            <a:r>
              <a:rPr lang="en-US" altLang="ja-JP" sz="3200" b="1" dirty="0" smtClean="0"/>
              <a:t>1</a:t>
            </a:r>
            <a:r>
              <a:rPr lang="en-US" altLang="ja-JP" sz="3200" b="1" baseline="30000" dirty="0" smtClean="0"/>
              <a:t>st</a:t>
            </a:r>
            <a:r>
              <a:rPr lang="en-US" altLang="ja-JP" sz="3200" dirty="0" smtClean="0"/>
              <a:t> </a:t>
            </a:r>
            <a:r>
              <a:rPr lang="en-US" altLang="ja-JP" sz="3200" dirty="0" err="1" smtClean="0"/>
              <a:t>SuperKEKB</a:t>
            </a:r>
            <a:r>
              <a:rPr lang="en-US" altLang="ja-JP" sz="3200" dirty="0" smtClean="0"/>
              <a:t> magnet (LER dipole) in the tunnel.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651417" y="1346928"/>
            <a:ext cx="13497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String</a:t>
            </a:r>
            <a:r>
              <a:rPr kumimoji="1" lang="en-US" altLang="ja-JP" sz="2400" dirty="0" smtClean="0"/>
              <a:t>, move and set !</a:t>
            </a:r>
            <a:endParaRPr kumimoji="1" lang="ja-JP" altLang="en-US" sz="2400" dirty="0"/>
          </a:p>
        </p:txBody>
      </p:sp>
      <p:sp>
        <p:nvSpPr>
          <p:cNvPr id="17" name="日付プレースホルダ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2012/2/20</a:t>
            </a:r>
            <a:endParaRPr lang="ja-JP" altLang="en-US"/>
          </a:p>
        </p:txBody>
      </p:sp>
      <p:sp>
        <p:nvSpPr>
          <p:cNvPr id="19" name="スライド番号プレースホルダ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F3EB-17F8-2B45-A402-69DD08DF7359}" type="slidenum">
              <a:rPr lang="ja-JP" altLang="en-US" smtClean="0"/>
              <a:pPr/>
              <a:t>15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22872"/>
            <a:ext cx="8001000" cy="52578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71500" y="5380672"/>
            <a:ext cx="829868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1</a:t>
            </a:r>
            <a:r>
              <a:rPr lang="en-US" altLang="ja-JP" baseline="30000" dirty="0" smtClean="0"/>
              <a:t>st</a:t>
            </a:r>
            <a:r>
              <a:rPr lang="en-US" altLang="ja-JP" dirty="0" smtClean="0"/>
              <a:t> installation of the </a:t>
            </a:r>
            <a:r>
              <a:rPr lang="en-US" altLang="ja-JP" dirty="0" err="1" smtClean="0"/>
              <a:t>SuperKEKB</a:t>
            </a:r>
            <a:r>
              <a:rPr lang="en-US" altLang="ja-JP" dirty="0" smtClean="0"/>
              <a:t> magnet on Feb.7</a:t>
            </a:r>
            <a:r>
              <a:rPr lang="en-US" altLang="ja-JP" baseline="30000" dirty="0" smtClean="0"/>
              <a:t>th</a:t>
            </a:r>
            <a:r>
              <a:rPr lang="en-US" altLang="ja-JP" dirty="0" smtClean="0"/>
              <a:t> 2012.</a:t>
            </a:r>
          </a:p>
          <a:p>
            <a:r>
              <a:rPr kumimoji="1" lang="en-US" altLang="ja-JP" dirty="0" smtClean="0"/>
              <a:t>The main purpose of this installation was </a:t>
            </a:r>
            <a:r>
              <a:rPr lang="en-US" altLang="ja-JP" dirty="0" smtClean="0"/>
              <a:t>to debug the tools and methods for installing</a:t>
            </a:r>
          </a:p>
          <a:p>
            <a:r>
              <a:rPr lang="en-US" altLang="ja-JP" dirty="0" smtClean="0"/>
              <a:t>the 4 m dipole over the 6 m dipole.</a:t>
            </a:r>
          </a:p>
          <a:p>
            <a:r>
              <a:rPr lang="en-US" altLang="ja-JP" dirty="0" smtClean="0"/>
              <a:t>We installed 2 dipole magnets. The rest of the LER dipoles are scheduled to be</a:t>
            </a:r>
          </a:p>
          <a:p>
            <a:r>
              <a:rPr kumimoji="1" lang="en-US" altLang="ja-JP" dirty="0" smtClean="0"/>
              <a:t>installed this year.</a:t>
            </a:r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6353467" y="858985"/>
            <a:ext cx="251671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Done!</a:t>
            </a:r>
          </a:p>
          <a:p>
            <a:r>
              <a:rPr lang="en-US" altLang="ja-JP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Feb.7</a:t>
            </a:r>
            <a:r>
              <a:rPr lang="en-US" altLang="ja-JP" sz="36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altLang="ja-JP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2012</a:t>
            </a:r>
            <a:endParaRPr lang="ja-JP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下矢印 5"/>
          <p:cNvSpPr/>
          <p:nvPr/>
        </p:nvSpPr>
        <p:spPr>
          <a:xfrm rot="17248842">
            <a:off x="290947" y="2133269"/>
            <a:ext cx="637310" cy="983672"/>
          </a:xfrm>
          <a:prstGeom prst="downArrow">
            <a:avLst/>
          </a:prstGeom>
          <a:solidFill>
            <a:srgbClr val="FF0000"/>
          </a:solidFill>
          <a:ln w="38100">
            <a:solidFill>
              <a:srgbClr val="FFFF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2012/2/20</a:t>
            </a:r>
            <a:endParaRPr lang="ja-JP" altLang="en-US"/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F3EB-17F8-2B45-A402-69DD08DF7359}" type="slidenum">
              <a:rPr lang="ja-JP" altLang="en-US" smtClean="0"/>
              <a:pPr/>
              <a:t>16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図形グループ 6"/>
          <p:cNvGrpSpPr/>
          <p:nvPr/>
        </p:nvGrpSpPr>
        <p:grpSpPr>
          <a:xfrm>
            <a:off x="1636503" y="1441758"/>
            <a:ext cx="5788764" cy="4197505"/>
            <a:chOff x="4728988" y="3636378"/>
            <a:chExt cx="4278490" cy="2979097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8988" y="3636378"/>
              <a:ext cx="4278490" cy="2979097"/>
            </a:xfrm>
            <a:prstGeom prst="rect">
              <a:avLst/>
            </a:prstGeom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5314994" y="6029212"/>
              <a:ext cx="1368946" cy="3713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i="1" dirty="0" smtClean="0">
                  <a:solidFill>
                    <a:srgbClr val="FFFF00"/>
                  </a:solidFill>
                </a:rPr>
                <a:t>skbLB_new</a:t>
              </a:r>
              <a:endParaRPr kumimoji="1" lang="ja-JP" altLang="en-US" sz="2800" b="1" i="1" dirty="0">
                <a:solidFill>
                  <a:srgbClr val="FFFF00"/>
                </a:solidFill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7313127" y="6061478"/>
              <a:ext cx="1368946" cy="3713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i="1" dirty="0" smtClean="0">
                  <a:solidFill>
                    <a:srgbClr val="FFFF00"/>
                  </a:solidFill>
                </a:rPr>
                <a:t>skbLB_new</a:t>
              </a:r>
              <a:endParaRPr kumimoji="1" lang="ja-JP" altLang="en-US" sz="2800" b="1" i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8" name="テキスト ボックス 7"/>
          <p:cNvSpPr txBox="1"/>
          <p:nvPr/>
        </p:nvSpPr>
        <p:spPr>
          <a:xfrm>
            <a:off x="1636503" y="753477"/>
            <a:ext cx="6594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i="1" dirty="0" smtClean="0">
                <a:solidFill>
                  <a:schemeClr val="accent5">
                    <a:lumMod val="75000"/>
                  </a:schemeClr>
                </a:solidFill>
              </a:rPr>
              <a:t>SuperKEKB_LER_B</a:t>
            </a:r>
            <a:r>
              <a:rPr kumimoji="1" lang="en-US" altLang="ja-JP" sz="2800" b="1" i="1" baseline="-25000" dirty="0" smtClean="0">
                <a:solidFill>
                  <a:schemeClr val="accent5">
                    <a:lumMod val="75000"/>
                  </a:schemeClr>
                </a:solidFill>
              </a:rPr>
              <a:t>arc</a:t>
            </a:r>
            <a:r>
              <a:rPr kumimoji="1" lang="en-US" altLang="ja-JP" sz="2800" b="1" i="1" dirty="0" smtClean="0">
                <a:solidFill>
                  <a:schemeClr val="accent5">
                    <a:lumMod val="75000"/>
                  </a:schemeClr>
                </a:solidFill>
              </a:rPr>
              <a:t> :  measurement status</a:t>
            </a:r>
            <a:endParaRPr kumimoji="1" lang="ja-JP" altLang="en-US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51924" y="5639263"/>
            <a:ext cx="75914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1463" indent="-271463">
              <a:buFont typeface="Arial"/>
              <a:buChar char="•"/>
            </a:pPr>
            <a:r>
              <a:rPr lang="en-US" altLang="ja-JP" sz="2400" dirty="0" smtClean="0">
                <a:solidFill>
                  <a:schemeClr val="accent1">
                    <a:lumMod val="50000"/>
                  </a:schemeClr>
                </a:solidFill>
              </a:rPr>
              <a:t>111 / 142 dipoles have been delivered.</a:t>
            </a:r>
          </a:p>
          <a:p>
            <a:pPr marL="271463" indent="-271463">
              <a:buFont typeface="Arial"/>
              <a:buChar char="•"/>
            </a:pPr>
            <a:r>
              <a:rPr kumimoji="1" lang="en-US" altLang="ja-JP" sz="2400" dirty="0" smtClean="0">
                <a:solidFill>
                  <a:schemeClr val="accent1">
                    <a:lumMod val="50000"/>
                  </a:schemeClr>
                </a:solidFill>
              </a:rPr>
              <a:t>95 dipoles have been measured by a long flip coil system.</a:t>
            </a:r>
          </a:p>
          <a:p>
            <a:pPr marL="271463" indent="-271463">
              <a:buFont typeface="Arial"/>
              <a:buChar char="•"/>
            </a:pPr>
            <a:r>
              <a:rPr lang="en-US" altLang="ja-JP" sz="2400" dirty="0" smtClean="0">
                <a:solidFill>
                  <a:schemeClr val="accent1">
                    <a:lumMod val="50000"/>
                  </a:schemeClr>
                </a:solidFill>
              </a:rPr>
              <a:t>79 dipoles are in storage.</a:t>
            </a:r>
            <a:endParaRPr kumimoji="1" lang="ja-JP" alt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374337" y="230257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2800" dirty="0" smtClean="0"/>
              <a:t>II. Current status (2)</a:t>
            </a:r>
            <a:endParaRPr lang="en-US" altLang="ja-JP" sz="2400" dirty="0" smtClean="0"/>
          </a:p>
        </p:txBody>
      </p:sp>
      <p:sp>
        <p:nvSpPr>
          <p:cNvPr id="9" name="日付プレースホルダ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2012/2/20</a:t>
            </a:r>
            <a:endParaRPr lang="ja-JP" altLang="en-US"/>
          </a:p>
        </p:txBody>
      </p:sp>
      <p:sp>
        <p:nvSpPr>
          <p:cNvPr id="12" name="スライド番号プレースホル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F3EB-17F8-2B45-A402-69DD08DF7359}" type="slidenum">
              <a:rPr lang="ja-JP" altLang="en-US" smtClean="0"/>
              <a:pPr/>
              <a:t>17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74" y="1098550"/>
            <a:ext cx="4342539" cy="43200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559816" y="114514"/>
            <a:ext cx="3251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i="1" dirty="0" smtClean="0">
                <a:solidFill>
                  <a:srgbClr val="376092"/>
                </a:solidFill>
              </a:rPr>
              <a:t>Excitation check</a:t>
            </a:r>
            <a:endParaRPr kumimoji="1" lang="ja-JP" altLang="en-US" sz="3600" b="1" i="1" dirty="0">
              <a:solidFill>
                <a:srgbClr val="376092"/>
              </a:solidFill>
            </a:endParaRPr>
          </a:p>
        </p:txBody>
      </p:sp>
      <p:graphicFrame>
        <p:nvGraphicFramePr>
          <p:cNvPr id="6" name="表 5"/>
          <p:cNvGraphicFramePr>
            <a:graphicFrameLocks noGrp="1"/>
          </p:cNvGraphicFramePr>
          <p:nvPr/>
        </p:nvGraphicFramePr>
        <p:xfrm>
          <a:off x="4664534" y="1832263"/>
          <a:ext cx="4292600" cy="314881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993952"/>
                <a:gridCol w="1234476"/>
                <a:gridCol w="991022"/>
                <a:gridCol w="1073150"/>
              </a:tblGrid>
              <a:tr h="50437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I [A]</a:t>
                      </a:r>
                      <a:endParaRPr kumimoji="1" lang="ja-JP" altLang="en-US" sz="18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B</a:t>
                      </a:r>
                      <a:r>
                        <a:rPr kumimoji="1" lang="en-US" altLang="ja-JP" sz="1800" baseline="-250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center </a:t>
                      </a:r>
                      <a:r>
                        <a:rPr kumimoji="1" lang="en-US" altLang="ja-JP" sz="18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NMR [T]</a:t>
                      </a:r>
                      <a:endParaRPr kumimoji="1" lang="ja-JP" altLang="en-US" sz="18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Poisson</a:t>
                      </a:r>
                      <a:endParaRPr kumimoji="1" lang="ja-JP" altLang="en-US" sz="18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i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ヒラギノ明朝 ProN W6"/>
                          <a:ea typeface="ヒラギノ明朝 ProN W6"/>
                          <a:cs typeface="ヒラギノ明朝 ProN W6"/>
                        </a:rPr>
                        <a:t>B</a:t>
                      </a:r>
                      <a:r>
                        <a:rPr kumimoji="1" lang="en-US" altLang="ja-JP" sz="1800" b="0" i="0" baseline="-250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ヒラギノ明朝 ProN W6"/>
                          <a:ea typeface="ヒラギノ明朝 ProN W6"/>
                          <a:cs typeface="ヒラギノ明朝 ProN W6"/>
                        </a:rPr>
                        <a:t>NMR</a:t>
                      </a:r>
                      <a:r>
                        <a:rPr kumimoji="1" lang="en-US" altLang="ja-JP" sz="1800" b="0" i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ヒラギノ明朝 ProN W6"/>
                          <a:ea typeface="ヒラギノ明朝 ProN W6"/>
                          <a:cs typeface="ヒラギノ明朝 ProN W6"/>
                        </a:rPr>
                        <a:t>/B</a:t>
                      </a:r>
                      <a:r>
                        <a:rPr kumimoji="1" lang="en-US" altLang="ja-JP" sz="1800" b="0" i="0" baseline="-250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ヒラギノ明朝 ProN W6"/>
                          <a:ea typeface="ヒラギノ明朝 ProN W6"/>
                          <a:cs typeface="ヒラギノ明朝 ProN W6"/>
                        </a:rPr>
                        <a:t>μ=</a:t>
                      </a:r>
                      <a:r>
                        <a:rPr kumimoji="1" lang="en-US" altLang="ja-JP" sz="1800" b="0" i="0" baseline="-250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ヒラギノ角ゴ ProN W6"/>
                          <a:ea typeface="ヒラギノ角ゴ ProN W6"/>
                          <a:cs typeface="ヒラギノ角ゴ ProN W6"/>
                        </a:rPr>
                        <a:t>∞</a:t>
                      </a:r>
                      <a:endParaRPr kumimoji="1" lang="ja-JP" altLang="en-US" sz="1800" b="0" i="0" baseline="-25000" dirty="0">
                        <a:solidFill>
                          <a:schemeClr val="tx2">
                            <a:lumMod val="50000"/>
                          </a:schemeClr>
                        </a:solidFill>
                        <a:latin typeface="ヒラギノ角ゴ ProN W6"/>
                        <a:ea typeface="ヒラギノ角ゴ ProN W6"/>
                        <a:cs typeface="ヒラギノ角ゴ ProN W6"/>
                      </a:endParaRPr>
                    </a:p>
                  </a:txBody>
                  <a:tcPr anchor="ctr"/>
                </a:tc>
              </a:tr>
              <a:tr h="418122"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anchor="ctr"/>
                </a:tc>
              </a:tr>
              <a:tr h="41812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10253F"/>
                          </a:solidFill>
                        </a:rPr>
                        <a:t>730</a:t>
                      </a:r>
                      <a:endParaRPr kumimoji="1" lang="ja-JP" altLang="en-US" sz="1800" dirty="0">
                        <a:solidFill>
                          <a:srgbClr val="10253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10253F"/>
                          </a:solidFill>
                        </a:rPr>
                        <a:t>0.1660075</a:t>
                      </a:r>
                      <a:endParaRPr kumimoji="1" lang="ja-JP" altLang="en-US" sz="1800" dirty="0">
                        <a:solidFill>
                          <a:srgbClr val="10253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>
                        <a:solidFill>
                          <a:srgbClr val="10253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800" b="0" i="0" u="none" strike="noStrike" dirty="0" smtClean="0">
                          <a:solidFill>
                            <a:srgbClr val="10253F"/>
                          </a:solidFill>
                          <a:latin typeface="ＭＳ Ｐゴシック"/>
                        </a:rPr>
                        <a:t>0.9953</a:t>
                      </a:r>
                      <a:endParaRPr lang="en-US" altLang="ja-JP" sz="1800" b="0" i="0" u="none" strike="noStrike" dirty="0">
                        <a:solidFill>
                          <a:srgbClr val="10253F"/>
                        </a:solidFill>
                        <a:latin typeface="ＭＳ Ｐゴシック"/>
                      </a:endParaRPr>
                    </a:p>
                  </a:txBody>
                  <a:tcPr marL="12700" marR="12700" marT="12700" marB="0" anchor="ctr"/>
                </a:tc>
              </a:tr>
              <a:tr h="41812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10253F"/>
                          </a:solidFill>
                        </a:rPr>
                        <a:t>760</a:t>
                      </a:r>
                      <a:endParaRPr kumimoji="1" lang="ja-JP" altLang="en-US" sz="1800" dirty="0">
                        <a:solidFill>
                          <a:srgbClr val="10253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10253F"/>
                          </a:solidFill>
                        </a:rPr>
                        <a:t>0.1728672</a:t>
                      </a:r>
                      <a:endParaRPr kumimoji="1" lang="ja-JP" altLang="en-US" sz="1800" dirty="0">
                        <a:solidFill>
                          <a:srgbClr val="10253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>
                        <a:solidFill>
                          <a:srgbClr val="10253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800" b="0" i="0" u="none" strike="noStrike" dirty="0" smtClean="0">
                          <a:solidFill>
                            <a:srgbClr val="10253F"/>
                          </a:solidFill>
                          <a:latin typeface="ＭＳ Ｐゴシック"/>
                        </a:rPr>
                        <a:t>0.9955</a:t>
                      </a:r>
                      <a:endParaRPr lang="en-US" altLang="ja-JP" sz="1800" b="0" i="0" u="none" strike="noStrike" dirty="0">
                        <a:solidFill>
                          <a:srgbClr val="10253F"/>
                        </a:solidFill>
                        <a:latin typeface="ＭＳ Ｐゴシック"/>
                      </a:endParaRPr>
                    </a:p>
                  </a:txBody>
                  <a:tcPr marL="12700" marR="12700" marT="12700" marB="0" anchor="ctr"/>
                </a:tc>
              </a:tr>
              <a:tr h="41812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10253F"/>
                          </a:solidFill>
                        </a:rPr>
                        <a:t>800</a:t>
                      </a:r>
                      <a:endParaRPr kumimoji="1" lang="ja-JP" altLang="en-US" sz="1800" dirty="0">
                        <a:solidFill>
                          <a:srgbClr val="10253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10253F"/>
                          </a:solidFill>
                        </a:rPr>
                        <a:t>0.1819504</a:t>
                      </a:r>
                      <a:endParaRPr kumimoji="1" lang="ja-JP" altLang="en-US" sz="1800" dirty="0">
                        <a:solidFill>
                          <a:srgbClr val="10253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>
                        <a:solidFill>
                          <a:srgbClr val="10253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800" b="0" i="0" u="none" strike="noStrike" dirty="0" smtClean="0">
                          <a:solidFill>
                            <a:srgbClr val="10253F"/>
                          </a:solidFill>
                          <a:latin typeface="ＭＳ Ｐゴシック"/>
                        </a:rPr>
                        <a:t>0.9954</a:t>
                      </a:r>
                      <a:endParaRPr lang="en-US" altLang="ja-JP" sz="1800" b="0" i="0" u="none" strike="noStrike" dirty="0">
                        <a:solidFill>
                          <a:srgbClr val="10253F"/>
                        </a:solidFill>
                        <a:latin typeface="ＭＳ Ｐゴシック"/>
                      </a:endParaRPr>
                    </a:p>
                  </a:txBody>
                  <a:tcPr marL="12700" marR="12700" marT="12700" marB="0" anchor="ctr"/>
                </a:tc>
              </a:tr>
              <a:tr h="41812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i="1" dirty="0" smtClean="0">
                          <a:solidFill>
                            <a:srgbClr val="10253F"/>
                          </a:solidFill>
                        </a:rPr>
                        <a:t>840</a:t>
                      </a:r>
                      <a:endParaRPr kumimoji="1" lang="ja-JP" altLang="en-US" sz="1800" b="1" i="1" dirty="0">
                        <a:solidFill>
                          <a:srgbClr val="10253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i="1" dirty="0" smtClean="0">
                          <a:solidFill>
                            <a:srgbClr val="10253F"/>
                          </a:solidFill>
                        </a:rPr>
                        <a:t>0.1910295</a:t>
                      </a:r>
                      <a:endParaRPr kumimoji="1" lang="ja-JP" altLang="en-US" sz="1800" b="1" i="1" dirty="0">
                        <a:solidFill>
                          <a:srgbClr val="10253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i="1" dirty="0" smtClean="0">
                          <a:solidFill>
                            <a:srgbClr val="10253F"/>
                          </a:solidFill>
                        </a:rPr>
                        <a:t>0.19035</a:t>
                      </a:r>
                      <a:endParaRPr kumimoji="1" lang="ja-JP" altLang="en-US" sz="1800" b="1" i="1" dirty="0">
                        <a:solidFill>
                          <a:srgbClr val="10253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800" b="1" i="1" u="none" strike="noStrike" dirty="0" smtClean="0">
                          <a:solidFill>
                            <a:srgbClr val="10253F"/>
                          </a:solidFill>
                          <a:latin typeface="ＭＳ Ｐゴシック"/>
                        </a:rPr>
                        <a:t>0.9953</a:t>
                      </a:r>
                      <a:endParaRPr lang="en-US" altLang="ja-JP" sz="1800" b="1" i="1" u="none" strike="noStrike" dirty="0">
                        <a:solidFill>
                          <a:srgbClr val="10253F"/>
                        </a:solidFill>
                        <a:latin typeface="ＭＳ Ｐゴシック"/>
                      </a:endParaRPr>
                    </a:p>
                  </a:txBody>
                  <a:tcPr marL="12700" marR="12700" marT="12700" marB="0" anchor="ctr"/>
                </a:tc>
              </a:tr>
              <a:tr h="41812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i="1" dirty="0" smtClean="0">
                          <a:solidFill>
                            <a:srgbClr val="254061"/>
                          </a:solidFill>
                        </a:rPr>
                        <a:t>860</a:t>
                      </a:r>
                      <a:endParaRPr kumimoji="1" lang="ja-JP" altLang="en-US" sz="1800" b="1" i="1" dirty="0">
                        <a:solidFill>
                          <a:srgbClr val="25406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2467627" y="730365"/>
            <a:ext cx="5293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 smtClean="0">
                <a:solidFill>
                  <a:schemeClr val="accent1">
                    <a:lumMod val="75000"/>
                  </a:schemeClr>
                </a:solidFill>
              </a:rPr>
              <a:t>assuming the energy ratio E</a:t>
            </a:r>
            <a:r>
              <a:rPr kumimoji="1" lang="en-US" altLang="ja-JP" sz="2400" i="1" baseline="-25000" dirty="0" smtClean="0">
                <a:solidFill>
                  <a:schemeClr val="accent1">
                    <a:lumMod val="75000"/>
                  </a:schemeClr>
                </a:solidFill>
              </a:rPr>
              <a:t>LER</a:t>
            </a:r>
            <a:r>
              <a:rPr kumimoji="1" lang="en-US" altLang="ja-JP" sz="2400" i="1" dirty="0" smtClean="0">
                <a:solidFill>
                  <a:schemeClr val="accent1">
                    <a:lumMod val="75000"/>
                  </a:schemeClr>
                </a:solidFill>
              </a:rPr>
              <a:t>/E</a:t>
            </a:r>
            <a:r>
              <a:rPr kumimoji="1" lang="en-US" altLang="ja-JP" sz="2400" i="1" baseline="-25000" dirty="0" smtClean="0">
                <a:solidFill>
                  <a:schemeClr val="accent1">
                    <a:lumMod val="75000"/>
                  </a:schemeClr>
                </a:solidFill>
              </a:rPr>
              <a:t>HER</a:t>
            </a:r>
            <a:r>
              <a:rPr kumimoji="1" lang="en-US" altLang="ja-JP" sz="2400" i="1" dirty="0" smtClean="0">
                <a:solidFill>
                  <a:schemeClr val="accent1">
                    <a:lumMod val="75000"/>
                  </a:schemeClr>
                </a:solidFill>
              </a:rPr>
              <a:t> = 4/7</a:t>
            </a:r>
          </a:p>
        </p:txBody>
      </p:sp>
      <p:cxnSp>
        <p:nvCxnSpPr>
          <p:cNvPr id="8" name="直線矢印コネクタ 7"/>
          <p:cNvCxnSpPr/>
          <p:nvPr/>
        </p:nvCxnSpPr>
        <p:spPr>
          <a:xfrm rot="16200000" flipH="1">
            <a:off x="3714689" y="1650513"/>
            <a:ext cx="1101637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680783" y="5457950"/>
            <a:ext cx="79675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 smtClean="0">
                <a:solidFill>
                  <a:schemeClr val="tx2">
                    <a:lumMod val="75000"/>
                  </a:schemeClr>
                </a:solidFill>
              </a:rPr>
              <a:t>cf. : Due to constraints of LINAC, the injection and QCS system, </a:t>
            </a:r>
          </a:p>
          <a:p>
            <a:r>
              <a:rPr lang="en-US" altLang="ja-JP" sz="2400" i="1" dirty="0" smtClean="0">
                <a:solidFill>
                  <a:schemeClr val="tx2">
                    <a:lumMod val="75000"/>
                  </a:schemeClr>
                </a:solidFill>
              </a:rPr>
              <a:t>        E</a:t>
            </a:r>
            <a:r>
              <a:rPr lang="en-US" altLang="ja-JP" sz="2400" i="1" baseline="-25000" dirty="0" smtClean="0">
                <a:solidFill>
                  <a:schemeClr val="tx2">
                    <a:lumMod val="75000"/>
                  </a:schemeClr>
                </a:solidFill>
              </a:rPr>
              <a:t>LER_max</a:t>
            </a:r>
            <a:r>
              <a:rPr lang="en-US" altLang="ja-JP" sz="2400" i="1" dirty="0" smtClean="0">
                <a:solidFill>
                  <a:schemeClr val="tx2">
                    <a:lumMod val="75000"/>
                  </a:schemeClr>
                </a:solidFill>
              </a:rPr>
              <a:t> = 4.28571 GeV, E</a:t>
            </a:r>
            <a:r>
              <a:rPr lang="en-US" altLang="ja-JP" sz="2400" i="1" baseline="-25000" dirty="0" smtClean="0">
                <a:solidFill>
                  <a:schemeClr val="tx2">
                    <a:lumMod val="75000"/>
                  </a:schemeClr>
                </a:solidFill>
              </a:rPr>
              <a:t>HER_max</a:t>
            </a:r>
            <a:r>
              <a:rPr lang="en-US" altLang="ja-JP" sz="2400" i="1" dirty="0" smtClean="0">
                <a:solidFill>
                  <a:schemeClr val="tx2">
                    <a:lumMod val="75000"/>
                  </a:schemeClr>
                </a:solidFill>
              </a:rPr>
              <a:t> = 8.75875 GeV</a:t>
            </a:r>
            <a:r>
              <a:rPr kumimoji="1" lang="en-US" altLang="ja-JP" sz="2400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kumimoji="1" lang="ja-JP" altLang="en-US" sz="24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270683" y="6288947"/>
            <a:ext cx="3924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 smtClean="0">
                <a:solidFill>
                  <a:srgbClr val="17375E"/>
                </a:solidFill>
              </a:rPr>
              <a:t>k = 0.0561 &amp; E = 4.28571 GeV </a:t>
            </a:r>
            <a:endParaRPr kumimoji="1" lang="ja-JP" altLang="en-US" sz="2400" i="1" dirty="0">
              <a:solidFill>
                <a:srgbClr val="17375E"/>
              </a:solidFill>
            </a:endParaRPr>
          </a:p>
        </p:txBody>
      </p:sp>
      <p:sp>
        <p:nvSpPr>
          <p:cNvPr id="14" name="右矢印 13"/>
          <p:cNvSpPr/>
          <p:nvPr/>
        </p:nvSpPr>
        <p:spPr>
          <a:xfrm>
            <a:off x="5195155" y="6334667"/>
            <a:ext cx="892378" cy="2439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087533" y="6249547"/>
            <a:ext cx="192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 smtClean="0">
                <a:solidFill>
                  <a:srgbClr val="17375E"/>
                </a:solidFill>
              </a:rPr>
              <a:t>BL = 0.802 Tm</a:t>
            </a:r>
            <a:endParaRPr kumimoji="1" lang="ja-JP" altLang="en-US" sz="2400" i="1" dirty="0">
              <a:solidFill>
                <a:srgbClr val="17375E"/>
              </a:solidFill>
            </a:endParaRPr>
          </a:p>
        </p:txBody>
      </p:sp>
      <p:sp>
        <p:nvSpPr>
          <p:cNvPr id="11" name="日付プレースホルダ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2012/2/20</a:t>
            </a:r>
            <a:endParaRPr lang="ja-JP" altLang="en-US"/>
          </a:p>
        </p:txBody>
      </p:sp>
      <p:sp>
        <p:nvSpPr>
          <p:cNvPr id="12" name="スライド番号プレースホル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F3EB-17F8-2B45-A402-69DD08DF7359}" type="slidenum">
              <a:rPr lang="ja-JP" altLang="en-US" smtClean="0"/>
              <a:pPr/>
              <a:t>18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2494455" y="122423"/>
            <a:ext cx="55747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smtClean="0">
                <a:solidFill>
                  <a:srgbClr val="376092"/>
                </a:solidFill>
              </a:rPr>
              <a:t>bL[x] measured by long flip coil </a:t>
            </a:r>
            <a:endParaRPr kumimoji="1" lang="ja-JP" altLang="en-US" sz="3200" b="1" dirty="0">
              <a:solidFill>
                <a:srgbClr val="376092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347" y="707198"/>
            <a:ext cx="5397653" cy="5440492"/>
          </a:xfrm>
          <a:prstGeom prst="rect">
            <a:avLst/>
          </a:prstGeom>
        </p:spPr>
      </p:pic>
      <p:graphicFrame>
        <p:nvGraphicFramePr>
          <p:cNvPr id="8" name="表 7"/>
          <p:cNvGraphicFramePr>
            <a:graphicFrameLocks noGrp="1"/>
          </p:cNvGraphicFramePr>
          <p:nvPr/>
        </p:nvGraphicFramePr>
        <p:xfrm>
          <a:off x="633361" y="1713726"/>
          <a:ext cx="2661724" cy="109728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30862"/>
                <a:gridCol w="1330862"/>
              </a:tblGrid>
              <a:tr h="179917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average</a:t>
                      </a:r>
                      <a:endParaRPr kumimoji="1" lang="ja-JP" altLang="en-US" sz="18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5024673.5</a:t>
                      </a:r>
                      <a:endParaRPr kumimoji="1" lang="ja-JP" altLang="en-US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79917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σ</a:t>
                      </a:r>
                      <a:endParaRPr kumimoji="1" lang="ja-JP" altLang="en-US" sz="18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285.697</a:t>
                      </a:r>
                      <a:endParaRPr kumimoji="1" lang="ja-JP" alt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79917">
                <a:tc>
                  <a:txBody>
                    <a:bodyPr/>
                    <a:lstStyle/>
                    <a:p>
                      <a:r>
                        <a:rPr kumimoji="1" lang="en-US" altLang="ja-JP" sz="1800" b="1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σ</a:t>
                      </a:r>
                      <a:r>
                        <a:rPr kumimoji="1" lang="en-US" altLang="ja-JP" sz="1800" b="1" i="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/average</a:t>
                      </a:r>
                      <a:endParaRPr kumimoji="1" lang="ja-JP" altLang="en-US" sz="1800" b="1" i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5.7e-05</a:t>
                      </a:r>
                      <a:endParaRPr kumimoji="1" lang="ja-JP" altLang="en-US" b="1" i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357610" y="1005840"/>
            <a:ext cx="34540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 smtClean="0">
                <a:solidFill>
                  <a:schemeClr val="accent5">
                    <a:lumMod val="50000"/>
                  </a:schemeClr>
                </a:solidFill>
              </a:rPr>
              <a:t>measure 4 times at each point.</a:t>
            </a:r>
          </a:p>
          <a:p>
            <a:r>
              <a:rPr lang="en-US" altLang="ja-JP" sz="2000" b="1" i="1" dirty="0" smtClean="0">
                <a:solidFill>
                  <a:schemeClr val="accent5">
                    <a:lumMod val="50000"/>
                  </a:schemeClr>
                </a:solidFill>
              </a:rPr>
              <a:t>Their variation (example) is ;</a:t>
            </a:r>
            <a:endParaRPr kumimoji="1" lang="ja-JP" altLang="en-US" sz="20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634" y="2971800"/>
            <a:ext cx="3077806" cy="3614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直線矢印コネクタ 11"/>
          <p:cNvCxnSpPr/>
          <p:nvPr/>
        </p:nvCxnSpPr>
        <p:spPr>
          <a:xfrm>
            <a:off x="1329125" y="4513086"/>
            <a:ext cx="883920" cy="15240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>
            <a:off x="4770120" y="4249541"/>
            <a:ext cx="3779520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5303519" y="4310501"/>
            <a:ext cx="3093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Scan every 50mm step</a:t>
            </a:r>
            <a:endParaRPr kumimoji="1" lang="ja-JP" altLang="en-US" sz="2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114800" y="6147690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Measure 0A, 500A, 700A, 800A as well. </a:t>
            </a:r>
            <a:endParaRPr kumimoji="1" lang="ja-JP" altLang="en-US" sz="2400" dirty="0"/>
          </a:p>
        </p:txBody>
      </p:sp>
      <p:sp>
        <p:nvSpPr>
          <p:cNvPr id="17" name="円/楕円 16"/>
          <p:cNvSpPr/>
          <p:nvPr/>
        </p:nvSpPr>
        <p:spPr>
          <a:xfrm>
            <a:off x="4602480" y="2346960"/>
            <a:ext cx="259080" cy="624840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" name="直線矢印コネクタ 20"/>
          <p:cNvCxnSpPr/>
          <p:nvPr/>
        </p:nvCxnSpPr>
        <p:spPr>
          <a:xfrm>
            <a:off x="3520440" y="1713726"/>
            <a:ext cx="1082040" cy="8618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日付プレースホルダ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2012/2/20</a:t>
            </a:r>
            <a:endParaRPr lang="ja-JP" altLang="en-US"/>
          </a:p>
        </p:txBody>
      </p:sp>
      <p:sp>
        <p:nvSpPr>
          <p:cNvPr id="18" name="スライド番号プレースホル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F3EB-17F8-2B45-A402-69DD08DF7359}" type="slidenum">
              <a:rPr lang="ja-JP" altLang="en-US" smtClean="0"/>
              <a:pPr/>
              <a:t>19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ja-JP" dirty="0" smtClean="0"/>
              <a:t>C</a:t>
            </a:r>
            <a:r>
              <a:rPr kumimoji="1" lang="en-US" altLang="ja-JP" dirty="0" smtClean="0"/>
              <a:t>ontents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65760" y="975678"/>
            <a:ext cx="8686800" cy="4525963"/>
          </a:xfrm>
        </p:spPr>
        <p:txBody>
          <a:bodyPr>
            <a:no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en-US" altLang="ja-JP" sz="2800" dirty="0" smtClean="0"/>
              <a:t>After</a:t>
            </a:r>
            <a:r>
              <a:rPr kumimoji="1" lang="en-US" altLang="ja-JP" sz="2800" dirty="0" smtClean="0"/>
              <a:t> the earth quake</a:t>
            </a:r>
          </a:p>
          <a:p>
            <a:pPr lvl="1"/>
            <a:r>
              <a:rPr lang="en-US" altLang="ja-JP" sz="2400" dirty="0" smtClean="0"/>
              <a:t>Tunnel Damage </a:t>
            </a:r>
          </a:p>
          <a:p>
            <a:pPr lvl="2"/>
            <a:r>
              <a:rPr lang="en-US" altLang="ja-JP" sz="2000" dirty="0" smtClean="0"/>
              <a:t>Visible mostly at the expansion joints</a:t>
            </a:r>
          </a:p>
          <a:p>
            <a:pPr lvl="2"/>
            <a:r>
              <a:rPr lang="en-US" altLang="ja-JP" sz="2000" dirty="0" smtClean="0"/>
              <a:t>Survey tunnel from inside and outside</a:t>
            </a:r>
            <a:endParaRPr kumimoji="1" lang="en-US" altLang="ja-JP" sz="2000" dirty="0" smtClean="0"/>
          </a:p>
          <a:p>
            <a:pPr lvl="1"/>
            <a:r>
              <a:rPr lang="en-US" altLang="ja-JP" sz="2400" dirty="0" smtClean="0"/>
              <a:t>Damaged magnets in the storage area</a:t>
            </a:r>
          </a:p>
          <a:p>
            <a:pPr marL="571500" indent="-571500">
              <a:buFont typeface="+mj-lt"/>
              <a:buAutoNum type="romanUcPeriod"/>
            </a:pPr>
            <a:r>
              <a:rPr lang="en-US" altLang="ja-JP" sz="2800" dirty="0" smtClean="0"/>
              <a:t>Current status </a:t>
            </a:r>
          </a:p>
          <a:p>
            <a:pPr lvl="1"/>
            <a:r>
              <a:rPr lang="en-US" altLang="ja-JP" sz="2400" dirty="0" smtClean="0"/>
              <a:t>Magnet installation</a:t>
            </a:r>
          </a:p>
          <a:p>
            <a:pPr lvl="1"/>
            <a:r>
              <a:rPr kumimoji="1" lang="en-US" altLang="ja-JP" sz="2400" dirty="0" smtClean="0"/>
              <a:t>Field measurement</a:t>
            </a:r>
          </a:p>
          <a:p>
            <a:pPr lvl="1"/>
            <a:r>
              <a:rPr lang="en-US" altLang="ja-JP" sz="2400" dirty="0" smtClean="0"/>
              <a:t>R&amp;Ds</a:t>
            </a:r>
          </a:p>
          <a:p>
            <a:pPr lvl="2"/>
            <a:r>
              <a:rPr lang="en-US" altLang="ja-JP" sz="2000" dirty="0" smtClean="0"/>
              <a:t>Rotation mechanism of the </a:t>
            </a:r>
            <a:r>
              <a:rPr lang="en-US" altLang="ja-JP" sz="2000" dirty="0" err="1" smtClean="0"/>
              <a:t>sextupole</a:t>
            </a:r>
            <a:r>
              <a:rPr lang="en-US" altLang="ja-JP" sz="2000" dirty="0" smtClean="0"/>
              <a:t> magnets</a:t>
            </a:r>
          </a:p>
          <a:p>
            <a:pPr lvl="2"/>
            <a:r>
              <a:rPr lang="en-US" altLang="ja-JP" sz="2000" dirty="0" smtClean="0"/>
              <a:t>Additional windings of the correction coils of the </a:t>
            </a:r>
            <a:r>
              <a:rPr lang="en-US" altLang="ja-JP" sz="2000" dirty="0" err="1" smtClean="0"/>
              <a:t>sextupole</a:t>
            </a:r>
            <a:r>
              <a:rPr lang="en-US" altLang="ja-JP" sz="2000" dirty="0" smtClean="0"/>
              <a:t> magnets </a:t>
            </a:r>
            <a:endParaRPr kumimoji="1" lang="en-US" altLang="ja-JP" sz="2000" dirty="0" smtClean="0"/>
          </a:p>
          <a:p>
            <a:pPr marL="571500" indent="-571500">
              <a:buFont typeface="+mj-lt"/>
              <a:buAutoNum type="romanUcPeriod"/>
            </a:pPr>
            <a:r>
              <a:rPr lang="en-US" altLang="ja-JP" sz="2800" dirty="0" smtClean="0"/>
              <a:t>Activities for the fiscal year 2012</a:t>
            </a:r>
            <a:endParaRPr kumimoji="1" lang="ja-JP" altLang="en-US" sz="2800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2012/2/20</a:t>
            </a: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F3EB-17F8-2B45-A402-69DD08DF7359}" type="slidenum">
              <a:rPr lang="ja-JP" altLang="en-US" smtClean="0"/>
              <a:pPr/>
              <a:t>2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3547" y="76200"/>
            <a:ext cx="3283910" cy="3360280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8787" y="3354218"/>
            <a:ext cx="3277011" cy="3360542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23" y="2238600"/>
            <a:ext cx="4540846" cy="428412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38929" y="590209"/>
            <a:ext cx="4349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</a:rPr>
              <a:t>each measured / reference (#1) @ 860A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163093" y="1084553"/>
            <a:ext cx="31718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0000FF"/>
                </a:solidFill>
                <a:ea typeface="ヒラギノ明朝 ProN W3"/>
                <a:cs typeface="ヒラギノ明朝 ProN W3"/>
              </a:rPr>
              <a:t>reference variation @ 860A :</a:t>
            </a:r>
          </a:p>
          <a:p>
            <a:pPr algn="ctr"/>
            <a:r>
              <a:rPr kumimoji="1" lang="en-US" altLang="ja-JP" sz="2000" dirty="0" smtClean="0">
                <a:solidFill>
                  <a:srgbClr val="0000FF"/>
                </a:solidFill>
                <a:ea typeface="ヒラギノ明朝 ProN W3"/>
                <a:cs typeface="ヒラギノ明朝 ProN W3"/>
              </a:rPr>
              <a:t>st.[ t ] / st.[ t</a:t>
            </a:r>
            <a:r>
              <a:rPr kumimoji="1" lang="en-US" altLang="ja-JP" sz="2000" baseline="-25000" dirty="0" smtClean="0">
                <a:solidFill>
                  <a:srgbClr val="0000FF"/>
                </a:solidFill>
                <a:ea typeface="ヒラギノ明朝 ProN W3"/>
                <a:cs typeface="ヒラギノ明朝 ProN W3"/>
              </a:rPr>
              <a:t>0 </a:t>
            </a:r>
            <a:r>
              <a:rPr kumimoji="1" lang="en-US" altLang="ja-JP" sz="2000" dirty="0" smtClean="0">
                <a:solidFill>
                  <a:srgbClr val="0000FF"/>
                </a:solidFill>
                <a:ea typeface="ヒラギノ明朝 ProN W3"/>
                <a:cs typeface="ヒラギノ明朝 ProN W3"/>
              </a:rPr>
              <a:t>]</a:t>
            </a:r>
            <a:endParaRPr kumimoji="1" lang="ja-JP" altLang="en-US" sz="2000" dirty="0">
              <a:solidFill>
                <a:srgbClr val="0000FF"/>
              </a:solidFill>
              <a:ea typeface="ヒラギノ明朝 ProN W3"/>
              <a:cs typeface="ヒラギノ明朝 ProN W3"/>
            </a:endParaRPr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1456268" y="990321"/>
            <a:ext cx="0" cy="124827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直線矢印コネクタ 5"/>
          <p:cNvCxnSpPr>
            <a:stCxn id="4" idx="2"/>
          </p:cNvCxnSpPr>
          <p:nvPr/>
        </p:nvCxnSpPr>
        <p:spPr>
          <a:xfrm>
            <a:off x="3749040" y="1792439"/>
            <a:ext cx="0" cy="44616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表 11"/>
          <p:cNvGraphicFramePr>
            <a:graphicFrameLocks noGrp="1"/>
          </p:cNvGraphicFramePr>
          <p:nvPr/>
        </p:nvGraphicFramePr>
        <p:xfrm>
          <a:off x="7260237" y="3945467"/>
          <a:ext cx="1718934" cy="891540"/>
        </p:xfrm>
        <a:graphic>
          <a:graphicData uri="http://schemas.openxmlformats.org/drawingml/2006/table">
            <a:tbl>
              <a:tblPr/>
              <a:tblGrid>
                <a:gridCol w="878531"/>
                <a:gridCol w="840403"/>
              </a:tblGrid>
              <a:tr h="186700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400" b="0" i="0" u="none" strike="noStrike" dirty="0">
                          <a:latin typeface="ＭＳ Ｐゴシック"/>
                        </a:rPr>
                        <a:t>No. of mag.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0" i="0" u="none" strike="noStrike" dirty="0" smtClean="0">
                          <a:latin typeface="ＭＳ Ｐゴシック"/>
                        </a:rPr>
                        <a:t>95</a:t>
                      </a:r>
                      <a:endParaRPr lang="en-US" altLang="ja-JP" sz="1400" b="0" i="0" u="none" strike="noStrike" dirty="0">
                        <a:latin typeface="ＭＳ Ｐゴシック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3514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400" b="0" i="0" u="none" strike="noStrike" dirty="0">
                          <a:latin typeface="ＭＳ Ｐゴシック"/>
                        </a:rPr>
                        <a:t>average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0" i="0" u="none" strike="noStrike" dirty="0" smtClean="0">
                          <a:latin typeface="ＭＳ Ｐゴシック"/>
                        </a:rPr>
                        <a:t>1.000114</a:t>
                      </a:r>
                      <a:endParaRPr lang="en-US" altLang="ja-JP" sz="1400" b="0" i="0" u="none" strike="noStrike" dirty="0">
                        <a:latin typeface="ＭＳ Ｐゴシック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0252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400" b="0" i="0" u="none" strike="noStrike" dirty="0">
                          <a:latin typeface="ＭＳ Ｐゴシック"/>
                        </a:rPr>
                        <a:t>standard deviation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0" i="0" u="none" strike="noStrike" dirty="0" smtClean="0">
                          <a:latin typeface="ＭＳ Ｐゴシック"/>
                        </a:rPr>
                        <a:t>0.000132</a:t>
                      </a:r>
                      <a:endParaRPr lang="en-US" altLang="ja-JP" sz="1400" b="0" i="0" u="none" strike="noStrike" dirty="0">
                        <a:latin typeface="ＭＳ Ｐゴシック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表 12"/>
          <p:cNvGraphicFramePr>
            <a:graphicFrameLocks noGrp="1"/>
          </p:cNvGraphicFramePr>
          <p:nvPr/>
        </p:nvGraphicFramePr>
        <p:xfrm>
          <a:off x="7391400" y="533401"/>
          <a:ext cx="1587771" cy="1104900"/>
        </p:xfrm>
        <a:graphic>
          <a:graphicData uri="http://schemas.openxmlformats.org/drawingml/2006/table">
            <a:tbl>
              <a:tblPr/>
              <a:tblGrid>
                <a:gridCol w="770467"/>
                <a:gridCol w="817304"/>
              </a:tblGrid>
              <a:tr h="204914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400" b="0" i="0" u="none" strike="noStrike" dirty="0">
                          <a:latin typeface="ＭＳ Ｐゴシック"/>
                        </a:rPr>
                        <a:t>No. of mag.</a:t>
                      </a:r>
                    </a:p>
                  </a:txBody>
                  <a:tcPr marL="12700" marR="12700" marT="12700" marB="0">
                    <a:lnL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0" i="0" u="none" strike="noStrike" dirty="0" smtClean="0">
                          <a:latin typeface="ＭＳ Ｐゴシック"/>
                        </a:rPr>
                        <a:t>95</a:t>
                      </a:r>
                      <a:endParaRPr lang="en-US" altLang="ja-JP" sz="1400" b="0" i="0" u="none" strike="noStrike" dirty="0">
                        <a:latin typeface="ＭＳ Ｐゴシック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9920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400" b="0" i="0" u="none" strike="noStrike" dirty="0">
                          <a:latin typeface="ＭＳ Ｐゴシック"/>
                        </a:rPr>
                        <a:t>average</a:t>
                      </a:r>
                    </a:p>
                  </a:txBody>
                  <a:tcPr marL="12700" marR="12700" marT="12700" marB="0">
                    <a:lnL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0" i="0" u="none" strike="noStrike" dirty="0" smtClean="0">
                          <a:latin typeface="ＭＳ Ｐゴシック"/>
                        </a:rPr>
                        <a:t>1.0002958</a:t>
                      </a:r>
                      <a:endParaRPr lang="en-US" altLang="ja-JP" sz="1400" b="0" i="0" u="none" strike="noStrike" dirty="0">
                        <a:latin typeface="ＭＳ Ｐゴシック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5398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400" b="0" i="0" u="none" strike="noStrike" dirty="0">
                          <a:latin typeface="ＭＳ Ｐゴシック"/>
                        </a:rPr>
                        <a:t>standard deviation</a:t>
                      </a:r>
                    </a:p>
                  </a:txBody>
                  <a:tcPr marL="12700" marR="12700" marT="12700" marB="0">
                    <a:lnL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0" i="0" u="none" strike="noStrike" dirty="0" smtClean="0">
                          <a:latin typeface="ＭＳ Ｐゴシック"/>
                        </a:rPr>
                        <a:t>0.000205</a:t>
                      </a:r>
                      <a:endParaRPr lang="en-US" altLang="ja-JP" sz="1400" b="0" i="0" u="none" strike="noStrike" dirty="0">
                        <a:latin typeface="ＭＳ Ｐゴシック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1" name="日付プレースホルダ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2012/2/20</a:t>
            </a:r>
            <a:endParaRPr lang="ja-JP" altLang="en-US"/>
          </a:p>
        </p:txBody>
      </p:sp>
      <p:sp>
        <p:nvSpPr>
          <p:cNvPr id="15" name="スライド番号プレースホルダ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F3EB-17F8-2B45-A402-69DD08DF7359}" type="slidenum">
              <a:rPr lang="ja-JP" altLang="en-US" smtClean="0"/>
              <a:pPr/>
              <a:t>20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1273"/>
          </a:xfrm>
        </p:spPr>
        <p:txBody>
          <a:bodyPr>
            <a:norm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n-US" altLang="ja-JP" sz="4000" dirty="0" smtClean="0"/>
              <a:t>R&amp;Ds</a:t>
            </a:r>
            <a:endParaRPr kumimoji="1" lang="ja-JP" altLang="en-US" sz="32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0" y="789709"/>
            <a:ext cx="4613108" cy="2438399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Rotation mechanism of the </a:t>
            </a:r>
            <a:r>
              <a:rPr lang="en-US" altLang="ja-JP" dirty="0" err="1" smtClean="0"/>
              <a:t>sextupole</a:t>
            </a:r>
            <a:r>
              <a:rPr lang="en-US" altLang="ja-JP" dirty="0" smtClean="0"/>
              <a:t> magnets</a:t>
            </a:r>
            <a:endParaRPr lang="en-US" altLang="ja-JP" sz="2000" dirty="0" smtClean="0">
              <a:solidFill>
                <a:srgbClr val="404040"/>
              </a:solidFill>
            </a:endParaRPr>
          </a:p>
          <a:p>
            <a:pPr marL="514350" indent="-457200">
              <a:defRPr/>
            </a:pPr>
            <a:r>
              <a:rPr lang="en-US" altLang="ja-JP" sz="2400" dirty="0" smtClean="0">
                <a:solidFill>
                  <a:srgbClr val="404040"/>
                </a:solidFill>
              </a:rPr>
              <a:t>Mechanical rotation :         </a:t>
            </a:r>
          </a:p>
          <a:p>
            <a:pPr marL="514350" indent="-457200">
              <a:buNone/>
              <a:defRPr/>
            </a:pPr>
            <a:r>
              <a:rPr lang="en-US" altLang="ja-JP" sz="2400" dirty="0" smtClean="0">
                <a:solidFill>
                  <a:srgbClr val="404040"/>
                </a:solidFill>
              </a:rPr>
              <a:t>     -30&lt;</a:t>
            </a:r>
            <a:r>
              <a:rPr lang="en-US" altLang="ja-JP" sz="2400" dirty="0" smtClean="0">
                <a:solidFill>
                  <a:srgbClr val="404040"/>
                </a:solidFill>
                <a:sym typeface="Symbol"/>
              </a:rPr>
              <a:t>&lt;30 </a:t>
            </a:r>
            <a:r>
              <a:rPr lang="en-US" altLang="ja-JP" sz="2400" dirty="0" smtClean="0">
                <a:solidFill>
                  <a:srgbClr val="404040"/>
                </a:solidFill>
              </a:rPr>
              <a:t>degrees (over spec?)</a:t>
            </a:r>
          </a:p>
          <a:p>
            <a:pPr marL="514350" indent="-457200">
              <a:defRPr/>
            </a:pPr>
            <a:r>
              <a:rPr lang="en-US" altLang="ja-JP" sz="2400" dirty="0" smtClean="0">
                <a:solidFill>
                  <a:srgbClr val="404040"/>
                </a:solidFill>
              </a:rPr>
              <a:t>24 </a:t>
            </a:r>
            <a:r>
              <a:rPr lang="en-US" altLang="ja-JP" sz="2400" dirty="0" err="1" smtClean="0">
                <a:solidFill>
                  <a:srgbClr val="404040"/>
                </a:solidFill>
              </a:rPr>
              <a:t>sextupole</a:t>
            </a:r>
            <a:r>
              <a:rPr lang="en-US" altLang="ja-JP" sz="2400" dirty="0" smtClean="0">
                <a:solidFill>
                  <a:srgbClr val="404040"/>
                </a:solidFill>
              </a:rPr>
              <a:t> magnets needed for LER (+ needed for HER?)</a:t>
            </a:r>
            <a:endParaRPr lang="en-US" altLang="ja-JP" sz="2400" dirty="0" smtClean="0"/>
          </a:p>
        </p:txBody>
      </p:sp>
      <p:sp>
        <p:nvSpPr>
          <p:cNvPr id="8" name="コンテンツ プレースホルダ 7"/>
          <p:cNvSpPr>
            <a:spLocks noGrp="1"/>
          </p:cNvSpPr>
          <p:nvPr>
            <p:ph sz="half" idx="2"/>
          </p:nvPr>
        </p:nvSpPr>
        <p:spPr>
          <a:xfrm>
            <a:off x="4613107" y="798394"/>
            <a:ext cx="4530894" cy="4525963"/>
          </a:xfrm>
        </p:spPr>
        <p:txBody>
          <a:bodyPr>
            <a:normAutofit lnSpcReduction="10000"/>
          </a:bodyPr>
          <a:lstStyle/>
          <a:p>
            <a:pPr marL="571500" indent="-514350">
              <a:buFont typeface="+mj-lt"/>
              <a:buAutoNum type="arabicPeriod" startAt="2"/>
              <a:defRPr/>
            </a:pPr>
            <a:r>
              <a:rPr lang="en-US" altLang="ja-JP" sz="2600" dirty="0" smtClean="0"/>
              <a:t>Additional windings of the correction coils of the </a:t>
            </a:r>
            <a:r>
              <a:rPr lang="en-US" altLang="ja-JP" sz="2600" b="1" dirty="0" smtClean="0"/>
              <a:t>ALL</a:t>
            </a:r>
            <a:r>
              <a:rPr lang="en-US" altLang="ja-JP" sz="2600" dirty="0" smtClean="0"/>
              <a:t> </a:t>
            </a:r>
            <a:r>
              <a:rPr lang="en-US" altLang="ja-JP" sz="2600" dirty="0" err="1" smtClean="0"/>
              <a:t>sextupole</a:t>
            </a:r>
            <a:r>
              <a:rPr lang="en-US" altLang="ja-JP" sz="2600" dirty="0" smtClean="0"/>
              <a:t> magnets </a:t>
            </a:r>
            <a:r>
              <a:rPr lang="en-US" altLang="ja-JP" sz="2000" dirty="0" smtClean="0"/>
              <a:t>(~100/ring) </a:t>
            </a:r>
            <a:r>
              <a:rPr lang="en-US" altLang="ja-JP" sz="2000" dirty="0" smtClean="0">
                <a:solidFill>
                  <a:srgbClr val="404040"/>
                </a:solidFill>
              </a:rPr>
              <a:t> </a:t>
            </a:r>
          </a:p>
          <a:p>
            <a:pPr marL="571500" indent="-514350">
              <a:defRPr/>
            </a:pPr>
            <a:r>
              <a:rPr lang="en-US" altLang="ja-JP" sz="2400" dirty="0" smtClean="0">
                <a:solidFill>
                  <a:srgbClr val="404040"/>
                </a:solidFill>
              </a:rPr>
              <a:t>Needs to establish faster way to wind coils </a:t>
            </a:r>
          </a:p>
          <a:p>
            <a:pPr marL="514350" indent="-514350">
              <a:buFont typeface="+mj-lt"/>
              <a:buAutoNum type="arabicPeriod" startAt="2"/>
            </a:pPr>
            <a:endParaRPr lang="ja-JP" altLang="en-US" dirty="0" smtClean="0"/>
          </a:p>
          <a:p>
            <a:pPr marL="514350" indent="-514350">
              <a:buFont typeface="+mj-lt"/>
              <a:buAutoNum type="arabicPeriod" startAt="2"/>
            </a:pPr>
            <a:endParaRPr kumimoji="1" lang="ja-JP" altLang="en-US" dirty="0"/>
          </a:p>
        </p:txBody>
      </p:sp>
      <p:sp>
        <p:nvSpPr>
          <p:cNvPr id="5" name="サブタイトル 4"/>
          <p:cNvSpPr txBox="1">
            <a:spLocks/>
          </p:cNvSpPr>
          <p:nvPr/>
        </p:nvSpPr>
        <p:spPr>
          <a:xfrm>
            <a:off x="1371599" y="3886199"/>
            <a:ext cx="6742289" cy="22521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0633" y="4842925"/>
            <a:ext cx="3296167" cy="191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219" y="2728747"/>
            <a:ext cx="1752608" cy="2314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6" y="3276578"/>
            <a:ext cx="2365819" cy="2971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26760" y="3261715"/>
            <a:ext cx="2233001" cy="2971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テキスト ボックス 10"/>
          <p:cNvSpPr txBox="1"/>
          <p:nvPr/>
        </p:nvSpPr>
        <p:spPr>
          <a:xfrm>
            <a:off x="552905" y="4924247"/>
            <a:ext cx="1637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err="1" smtClean="0">
                <a:latin typeface="Symbol" charset="2"/>
                <a:cs typeface="Symbol" charset="2"/>
              </a:rPr>
              <a:t>Dq</a:t>
            </a:r>
            <a:r>
              <a:rPr lang="en-US" altLang="ja-JP" sz="2000" dirty="0" smtClean="0">
                <a:latin typeface="Symbol" charset="2"/>
                <a:cs typeface="Symbol" charset="2"/>
              </a:rPr>
              <a:t> </a:t>
            </a:r>
            <a:r>
              <a:rPr lang="en-US" altLang="ja-JP" sz="2000" dirty="0" smtClean="0">
                <a:latin typeface="+mj-lt"/>
                <a:cs typeface="Symbol" charset="2"/>
              </a:rPr>
              <a:t>= 0 degree</a:t>
            </a:r>
            <a:endParaRPr kumimoji="1" lang="ja-JP" altLang="en-US" sz="2000" dirty="0">
              <a:latin typeface="+mj-lt"/>
              <a:cs typeface="Symbol" charset="2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747359" y="4957126"/>
            <a:ext cx="1767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err="1" smtClean="0">
                <a:latin typeface="Symbol" charset="2"/>
                <a:cs typeface="Symbol" charset="2"/>
              </a:rPr>
              <a:t>Dq</a:t>
            </a:r>
            <a:r>
              <a:rPr lang="en-US" altLang="ja-JP" sz="2000" dirty="0" smtClean="0">
                <a:latin typeface="Symbol" charset="2"/>
                <a:cs typeface="Symbol" charset="2"/>
              </a:rPr>
              <a:t> </a:t>
            </a:r>
            <a:r>
              <a:rPr lang="en-US" altLang="ja-JP" sz="2000" dirty="0" smtClean="0">
                <a:latin typeface="+mj-lt"/>
                <a:cs typeface="Symbol" charset="2"/>
              </a:rPr>
              <a:t>= 15 degree</a:t>
            </a:r>
            <a:endParaRPr kumimoji="1" lang="ja-JP" altLang="en-US" sz="2000" dirty="0">
              <a:latin typeface="+mj-lt"/>
              <a:cs typeface="Symbol" charset="2"/>
            </a:endParaRPr>
          </a:p>
        </p:txBody>
      </p:sp>
      <p:sp>
        <p:nvSpPr>
          <p:cNvPr id="14" name="角丸四角形吹き出し 13"/>
          <p:cNvSpPr/>
          <p:nvPr/>
        </p:nvSpPr>
        <p:spPr>
          <a:xfrm>
            <a:off x="6805698" y="2728747"/>
            <a:ext cx="2258291" cy="1926380"/>
          </a:xfrm>
          <a:prstGeom prst="wedgeRoundRectCallout">
            <a:avLst>
              <a:gd name="adj1" fmla="val -72166"/>
              <a:gd name="adj2" fmla="val 29713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</a:rPr>
              <a:t>Work is needed to be done </a:t>
            </a:r>
            <a:r>
              <a:rPr lang="en-US" altLang="ja-JP" b="1" dirty="0" smtClean="0">
                <a:solidFill>
                  <a:srgbClr val="FF0000"/>
                </a:solidFill>
              </a:rPr>
              <a:t>IN</a:t>
            </a:r>
            <a:r>
              <a:rPr kumimoji="1" lang="en-US" altLang="ja-JP" dirty="0" smtClean="0">
                <a:solidFill>
                  <a:schemeClr val="tx1"/>
                </a:solidFill>
              </a:rPr>
              <a:t> the tunnel!</a:t>
            </a:r>
          </a:p>
          <a:p>
            <a:pPr algn="ctr"/>
            <a:r>
              <a:rPr kumimoji="1" lang="en-US" altLang="ja-JP" dirty="0" smtClean="0">
                <a:solidFill>
                  <a:schemeClr val="tx1"/>
                </a:solidFill>
              </a:rPr>
              <a:t> (photo from KEKB. 20 turns/pole with </a:t>
            </a:r>
            <a:r>
              <a:rPr kumimoji="1" lang="en-US" altLang="ja-JP" i="1" dirty="0" smtClean="0">
                <a:solidFill>
                  <a:srgbClr val="FF0000"/>
                </a:solidFill>
              </a:rPr>
              <a:t>a single </a:t>
            </a:r>
            <a:r>
              <a:rPr lang="en-US" altLang="ja-JP" dirty="0" smtClean="0">
                <a:solidFill>
                  <a:schemeClr val="tx1"/>
                </a:solidFill>
              </a:rPr>
              <a:t>wire</a:t>
            </a:r>
            <a:r>
              <a:rPr kumimoji="1" lang="en-US" altLang="ja-JP" dirty="0" smtClean="0">
                <a:solidFill>
                  <a:schemeClr val="tx1"/>
                </a:solidFill>
              </a:rPr>
              <a:t> )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cxnSp>
        <p:nvCxnSpPr>
          <p:cNvPr id="16" name="直線コネクタ 15"/>
          <p:cNvCxnSpPr/>
          <p:nvPr/>
        </p:nvCxnSpPr>
        <p:spPr>
          <a:xfrm>
            <a:off x="4710093" y="789709"/>
            <a:ext cx="0" cy="597250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日付プレースホルダ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2012/2/20</a:t>
            </a:r>
            <a:endParaRPr lang="ja-JP" altLang="en-US"/>
          </a:p>
        </p:txBody>
      </p:sp>
      <p:sp>
        <p:nvSpPr>
          <p:cNvPr id="17" name="スライド番号プレースホル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F3EB-17F8-2B45-A402-69DD08DF7359}" type="slidenum">
              <a:rPr lang="ja-JP" altLang="en-US" smtClean="0"/>
              <a:pPr/>
              <a:t>21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" y="593972"/>
            <a:ext cx="3944337" cy="293380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5821" y="619304"/>
            <a:ext cx="3917317" cy="290847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99" y="3527777"/>
            <a:ext cx="4141922" cy="3074889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382889" y="6079446"/>
            <a:ext cx="1811330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Worm gear</a:t>
            </a:r>
            <a:endParaRPr kumimoji="1" lang="ja-JP" altLang="en-US" sz="2800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3918" y="3872440"/>
            <a:ext cx="3492500" cy="293370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6731000" y="5013960"/>
            <a:ext cx="24130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KEKB </a:t>
            </a:r>
            <a:r>
              <a:rPr lang="en-US" altLang="ja-JP" sz="2000" dirty="0" err="1" smtClean="0"/>
              <a:t>Sextupole</a:t>
            </a:r>
            <a:r>
              <a:rPr lang="en-US" altLang="ja-JP" sz="2000" dirty="0" smtClean="0"/>
              <a:t> (L=300 mm,~700kg) as a test load.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1432560" y="45720"/>
            <a:ext cx="7269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altLang="ja-JP" sz="2800" dirty="0" smtClean="0"/>
              <a:t>Rotation mechanism of the </a:t>
            </a:r>
            <a:r>
              <a:rPr lang="en-US" altLang="ja-JP" sz="2800" dirty="0" err="1" smtClean="0"/>
              <a:t>sextupole</a:t>
            </a:r>
            <a:r>
              <a:rPr lang="en-US" altLang="ja-JP" sz="2800" dirty="0" smtClean="0"/>
              <a:t> magnets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9252" y="2866410"/>
            <a:ext cx="2672249" cy="1322736"/>
          </a:xfrm>
          <a:prstGeom prst="rect">
            <a:avLst/>
          </a:prstGeom>
          <a:ln w="381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3" name="テキスト ボックス 12"/>
          <p:cNvSpPr txBox="1"/>
          <p:nvPr/>
        </p:nvSpPr>
        <p:spPr>
          <a:xfrm>
            <a:off x="4127404" y="2866410"/>
            <a:ext cx="119027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Gear teeth</a:t>
            </a:r>
            <a:endParaRPr kumimoji="1" lang="ja-JP" altLang="en-US" dirty="0"/>
          </a:p>
        </p:txBody>
      </p:sp>
      <p:sp>
        <p:nvSpPr>
          <p:cNvPr id="14" name="日付プレースホルダ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2012/2/20</a:t>
            </a:r>
            <a:endParaRPr lang="ja-JP" altLang="en-US"/>
          </a:p>
        </p:txBody>
      </p:sp>
      <p:sp>
        <p:nvSpPr>
          <p:cNvPr id="15" name="スライド番号プレースホルダ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F3EB-17F8-2B45-A402-69DD08DF7359}" type="slidenum">
              <a:rPr lang="ja-JP" altLang="en-US" smtClean="0"/>
              <a:pPr/>
              <a:t>22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55" y="691021"/>
            <a:ext cx="4135639" cy="3266715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666" y="691021"/>
            <a:ext cx="4206611" cy="326671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4826000" y="834390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2.2 mm</a:t>
            </a:r>
            <a:r>
              <a:rPr kumimoji="1" lang="en-US" altLang="ja-JP" baseline="30000" dirty="0" smtClean="0"/>
              <a:t>2</a:t>
            </a:r>
          </a:p>
          <a:p>
            <a:r>
              <a:rPr lang="en-US" altLang="ja-JP" dirty="0" smtClean="0"/>
              <a:t>AWG 14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76955" y="972276"/>
            <a:ext cx="943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3</a:t>
            </a:r>
            <a:r>
              <a:rPr kumimoji="1" lang="en-US" altLang="ja-JP" dirty="0" smtClean="0"/>
              <a:t> mm</a:t>
            </a:r>
            <a:r>
              <a:rPr kumimoji="1" lang="en-US" altLang="ja-JP" baseline="30000" dirty="0" smtClean="0"/>
              <a:t>2</a:t>
            </a:r>
          </a:p>
          <a:p>
            <a:r>
              <a:rPr lang="en-US" altLang="ja-JP" dirty="0" smtClean="0"/>
              <a:t>AWG 12</a:t>
            </a:r>
            <a:endParaRPr kumimoji="1" lang="ja-JP" altLang="en-US" dirty="0"/>
          </a:p>
        </p:txBody>
      </p:sp>
      <p:pic>
        <p:nvPicPr>
          <p:cNvPr id="7" name="Picture 2" descr="C:\Users\ingo\Desktop\KEKBReview\pastedGraphic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955" y="3950549"/>
            <a:ext cx="3816012" cy="2873161"/>
          </a:xfrm>
          <a:prstGeom prst="rect">
            <a:avLst/>
          </a:prstGeom>
          <a:noFill/>
        </p:spPr>
      </p:pic>
      <p:sp>
        <p:nvSpPr>
          <p:cNvPr id="8" name="テキスト ボックス 7"/>
          <p:cNvSpPr txBox="1"/>
          <p:nvPr/>
        </p:nvSpPr>
        <p:spPr>
          <a:xfrm>
            <a:off x="4347164" y="4345841"/>
            <a:ext cx="47854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latin typeface="Wingdings"/>
                <a:ea typeface="Wingdings"/>
                <a:cs typeface="Wingdings"/>
              </a:rPr>
              <a:t></a:t>
            </a:r>
            <a:r>
              <a:rPr lang="en-US" altLang="ja-JP" sz="2000" dirty="0" smtClean="0"/>
              <a:t> We will try to wind an additional ~50 turns/pole efficiently on the poles of the magnets in the beam line.</a:t>
            </a:r>
          </a:p>
          <a:p>
            <a:r>
              <a:rPr lang="en-US" altLang="ja-JP" sz="2000" dirty="0" smtClean="0">
                <a:latin typeface="Wingdings"/>
                <a:ea typeface="Wingdings"/>
                <a:cs typeface="Wingdings"/>
              </a:rPr>
              <a:t></a:t>
            </a:r>
            <a:r>
              <a:rPr lang="en-US" altLang="ja-JP" sz="2000" dirty="0" smtClean="0"/>
              <a:t>Use of flat cables is being investigated.</a:t>
            </a:r>
          </a:p>
          <a:p>
            <a:r>
              <a:rPr lang="en-US" altLang="ja-JP" sz="2000" dirty="0" smtClean="0">
                <a:latin typeface="Wingdings"/>
                <a:ea typeface="Wingdings"/>
                <a:cs typeface="Wingdings"/>
              </a:rPr>
              <a:t></a:t>
            </a:r>
            <a:r>
              <a:rPr lang="en-US" altLang="ja-JP" sz="2000" dirty="0" smtClean="0"/>
              <a:t>Temperature rise for multi layer cases.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1420843" y="160776"/>
            <a:ext cx="69802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dirty="0" smtClean="0"/>
              <a:t>Additional windings of the correction coils</a:t>
            </a:r>
            <a:endParaRPr lang="ja-JP" altLang="en-US" sz="2800" dirty="0"/>
          </a:p>
        </p:txBody>
      </p:sp>
      <p:sp>
        <p:nvSpPr>
          <p:cNvPr id="10" name="日付プレースホル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2012/2/20</a:t>
            </a:r>
            <a:endParaRPr lang="ja-JP" altLang="en-US"/>
          </a:p>
        </p:txBody>
      </p:sp>
      <p:sp>
        <p:nvSpPr>
          <p:cNvPr id="11" name="スライド番号プレースホル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F3EB-17F8-2B45-A402-69DD08DF7359}" type="slidenum">
              <a:rPr lang="ja-JP" altLang="en-US" smtClean="0"/>
              <a:pPr/>
              <a:t>23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2362200" y="3514993"/>
            <a:ext cx="28224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 smtClean="0">
                <a:solidFill>
                  <a:schemeClr val="accent5">
                    <a:lumMod val="75000"/>
                  </a:schemeClr>
                </a:solidFill>
              </a:rPr>
              <a:t>Field measurement plan</a:t>
            </a:r>
            <a:endParaRPr kumimoji="1" lang="ja-JP" altLang="en-US" sz="20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02837" y="5223808"/>
            <a:ext cx="51620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accent5">
                    <a:lumMod val="50000"/>
                  </a:schemeClr>
                </a:solidFill>
              </a:rPr>
              <a:t>LER new di</a:t>
            </a:r>
            <a:r>
              <a:rPr lang="en-US" altLang="ja-JP" sz="2400" dirty="0" smtClean="0">
                <a:solidFill>
                  <a:schemeClr val="accent5">
                    <a:lumMod val="50000"/>
                  </a:schemeClr>
                </a:solidFill>
              </a:rPr>
              <a:t>pole  :  ongoing</a:t>
            </a:r>
          </a:p>
          <a:p>
            <a:r>
              <a:rPr lang="en-US" altLang="ja-JP" sz="2400" dirty="0" smtClean="0">
                <a:solidFill>
                  <a:schemeClr val="accent5">
                    <a:lumMod val="50000"/>
                  </a:schemeClr>
                </a:solidFill>
              </a:rPr>
              <a:t>new wigglers      :   from spring 2012</a:t>
            </a:r>
          </a:p>
          <a:p>
            <a:r>
              <a:rPr lang="en-US" altLang="ja-JP" sz="2400" dirty="0" smtClean="0">
                <a:solidFill>
                  <a:schemeClr val="accent5">
                    <a:lumMod val="50000"/>
                  </a:schemeClr>
                </a:solidFill>
              </a:rPr>
              <a:t>LER_Q </a:t>
            </a:r>
            <a:r>
              <a:rPr lang="en-US" altLang="ja-JP" sz="2000" i="1" dirty="0" smtClean="0">
                <a:solidFill>
                  <a:schemeClr val="accent5">
                    <a:lumMod val="50000"/>
                  </a:schemeClr>
                </a:solidFill>
              </a:rPr>
              <a:t>( L</a:t>
            </a:r>
            <a:r>
              <a:rPr lang="en-US" altLang="ja-JP" sz="2000" i="1" baseline="-25000" dirty="0" smtClean="0">
                <a:solidFill>
                  <a:schemeClr val="accent5">
                    <a:lumMod val="50000"/>
                  </a:schemeClr>
                </a:solidFill>
              </a:rPr>
              <a:t>eff</a:t>
            </a:r>
            <a:r>
              <a:rPr lang="en-US" altLang="ja-JP" sz="2000" i="1" dirty="0" smtClean="0">
                <a:solidFill>
                  <a:schemeClr val="accent5">
                    <a:lumMod val="50000"/>
                  </a:schemeClr>
                </a:solidFill>
              </a:rPr>
              <a:t> =0.5837 )  </a:t>
            </a:r>
            <a:r>
              <a:rPr lang="en-US" altLang="ja-JP" sz="2400" dirty="0" smtClean="0">
                <a:solidFill>
                  <a:schemeClr val="accent5">
                    <a:lumMod val="50000"/>
                  </a:schemeClr>
                </a:solidFill>
              </a:rPr>
              <a:t>:  from spring 2012</a:t>
            </a:r>
          </a:p>
          <a:p>
            <a:r>
              <a:rPr lang="en-US" altLang="ja-JP" sz="2400" dirty="0" smtClean="0">
                <a:solidFill>
                  <a:schemeClr val="accent5">
                    <a:lumMod val="50000"/>
                  </a:schemeClr>
                </a:solidFill>
              </a:rPr>
              <a:t>HER_Qx               :   from spring 2012</a:t>
            </a:r>
            <a:endParaRPr kumimoji="1" lang="ja-JP" alt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タイトル 1"/>
          <p:cNvSpPr txBox="1">
            <a:spLocks noGrp="1"/>
          </p:cNvSpPr>
          <p:nvPr>
            <p:ph type="title"/>
          </p:nvPr>
        </p:nvSpPr>
        <p:spPr>
          <a:xfrm>
            <a:off x="457200" y="318"/>
            <a:ext cx="8229600" cy="71596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Activities for the fiscal year 2012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23" y="1371169"/>
            <a:ext cx="7985760" cy="3288759"/>
          </a:xfrm>
          <a:prstGeom prst="rect">
            <a:avLst/>
          </a:prstGeom>
        </p:spPr>
      </p:pic>
      <p:sp>
        <p:nvSpPr>
          <p:cNvPr id="8" name="タイトル 1"/>
          <p:cNvSpPr txBox="1">
            <a:spLocks/>
          </p:cNvSpPr>
          <p:nvPr/>
        </p:nvSpPr>
        <p:spPr>
          <a:xfrm>
            <a:off x="213723" y="807721"/>
            <a:ext cx="6187077" cy="6548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857250" marR="0" lvl="0" indent="-85725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 the tunnel: many and many!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0" y="4675168"/>
            <a:ext cx="5272677" cy="6548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857250" marR="0" lvl="0" indent="-85725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romanUcPeriod" startAt="2"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Field measurement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 rot="19800000">
            <a:off x="5956320" y="2914809"/>
            <a:ext cx="2786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0000"/>
                </a:solidFill>
                <a:latin typeface="+mn-lt"/>
              </a:rPr>
              <a:t>Preliminary, very</a:t>
            </a:r>
            <a:endParaRPr kumimoji="1" lang="ja-JP" altLang="en-US" sz="2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" name="タイトル 1"/>
          <p:cNvSpPr txBox="1">
            <a:spLocks/>
          </p:cNvSpPr>
          <p:nvPr/>
        </p:nvSpPr>
        <p:spPr>
          <a:xfrm>
            <a:off x="5272677" y="4675168"/>
            <a:ext cx="3852468" cy="6548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857250" marR="0" lvl="0" indent="-85725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romanUcPeriod" startAt="3"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GPS network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269117" y="5330056"/>
            <a:ext cx="1417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dirty="0" smtClean="0"/>
              <a:t>e</a:t>
            </a:r>
            <a:r>
              <a:rPr kumimoji="1" lang="en-US" altLang="ja-JP" sz="4400" dirty="0" smtClean="0"/>
              <a:t>tc…..</a:t>
            </a:r>
            <a:endParaRPr kumimoji="1" lang="ja-JP" altLang="en-US" sz="4400" dirty="0"/>
          </a:p>
        </p:txBody>
      </p:sp>
      <p:sp>
        <p:nvSpPr>
          <p:cNvPr id="13" name="日付プレースホルダ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2012/2/20</a:t>
            </a:r>
            <a:endParaRPr lang="ja-JP" altLang="en-US"/>
          </a:p>
        </p:txBody>
      </p:sp>
      <p:sp>
        <p:nvSpPr>
          <p:cNvPr id="14" name="スライド番号プレースホル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F3EB-17F8-2B45-A402-69DD08DF7359}" type="slidenum">
              <a:rPr lang="ja-JP" altLang="en-US" smtClean="0"/>
              <a:pPr/>
              <a:t>24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9" descr="ピクチャ 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2533" y="787400"/>
            <a:ext cx="6067453" cy="5708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直線矢印コネクタ 18"/>
          <p:cNvCxnSpPr/>
          <p:nvPr/>
        </p:nvCxnSpPr>
        <p:spPr>
          <a:xfrm>
            <a:off x="3967719" y="1663842"/>
            <a:ext cx="541867" cy="129839"/>
          </a:xfrm>
          <a:prstGeom prst="straightConnector1">
            <a:avLst/>
          </a:prstGeom>
          <a:ln w="28575" cap="flat" cmpd="sng" algn="ctr">
            <a:solidFill>
              <a:srgbClr val="FF0864"/>
            </a:solidFill>
            <a:prstDash val="sysDash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rot="10800000" flipV="1">
            <a:off x="2054253" y="1663841"/>
            <a:ext cx="592666" cy="129839"/>
          </a:xfrm>
          <a:prstGeom prst="straightConnector1">
            <a:avLst/>
          </a:prstGeom>
          <a:ln w="28575" cap="flat" cmpd="sng" algn="ctr">
            <a:solidFill>
              <a:srgbClr val="FF0864"/>
            </a:solidFill>
            <a:prstDash val="sysDash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 rot="16200000" flipH="1">
            <a:off x="5480195" y="4065984"/>
            <a:ext cx="644262" cy="16933"/>
          </a:xfrm>
          <a:prstGeom prst="straightConnector1">
            <a:avLst/>
          </a:prstGeom>
          <a:ln>
            <a:solidFill>
              <a:srgbClr val="01A636"/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正方形/長方形 32"/>
          <p:cNvSpPr/>
          <p:nvPr/>
        </p:nvSpPr>
        <p:spPr>
          <a:xfrm>
            <a:off x="1509726" y="1940454"/>
            <a:ext cx="220134" cy="237066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/>
          <p:cNvSpPr/>
          <p:nvPr/>
        </p:nvSpPr>
        <p:spPr>
          <a:xfrm>
            <a:off x="5153052" y="1940454"/>
            <a:ext cx="220134" cy="237066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/>
          <p:cNvSpPr/>
          <p:nvPr/>
        </p:nvSpPr>
        <p:spPr>
          <a:xfrm>
            <a:off x="5153052" y="5208588"/>
            <a:ext cx="220134" cy="237066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/>
          <p:cNvSpPr/>
          <p:nvPr/>
        </p:nvSpPr>
        <p:spPr>
          <a:xfrm>
            <a:off x="1509726" y="5327121"/>
            <a:ext cx="220134" cy="237066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5598314" y="4505483"/>
            <a:ext cx="3488536" cy="2308324"/>
          </a:xfrm>
          <a:prstGeom prst="rect">
            <a:avLst/>
          </a:prstGeom>
          <a:solidFill>
            <a:srgbClr val="FFFFFF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>
                    <a:lumMod val="75000"/>
                  </a:schemeClr>
                </a:solidFill>
              </a:rPr>
              <a:t>✔</a:t>
            </a:r>
            <a:r>
              <a:rPr kumimoji="1" lang="en-US" altLang="ja-JP" sz="2400" dirty="0" smtClean="0">
                <a:latin typeface="+mn-lt"/>
              </a:rPr>
              <a:t>36 KEKB wigglers </a:t>
            </a:r>
            <a:r>
              <a:rPr lang="en-US" altLang="ja-JP" sz="2400" dirty="0">
                <a:latin typeface="+mn-lt"/>
              </a:rPr>
              <a:t>s</a:t>
            </a:r>
            <a:r>
              <a:rPr lang="en-US" altLang="ja-JP" sz="2400" dirty="0" smtClean="0">
                <a:latin typeface="+mn-lt"/>
              </a:rPr>
              <a:t>cheduled to be installed in HER next month.</a:t>
            </a:r>
          </a:p>
          <a:p>
            <a:r>
              <a:rPr lang="en-US" altLang="ja-JP" sz="2400" dirty="0">
                <a:solidFill>
                  <a:schemeClr val="bg1">
                    <a:lumMod val="75000"/>
                  </a:schemeClr>
                </a:solidFill>
              </a:rPr>
              <a:t>✔</a:t>
            </a:r>
            <a:r>
              <a:rPr kumimoji="1" lang="en-US" altLang="ja-JP" sz="2400" dirty="0" smtClean="0">
                <a:latin typeface="+mn-lt"/>
              </a:rPr>
              <a:t>7 </a:t>
            </a:r>
            <a:r>
              <a:rPr kumimoji="1" lang="en-US" altLang="ja-JP" sz="2400" dirty="0" err="1" smtClean="0">
                <a:latin typeface="+mn-lt"/>
              </a:rPr>
              <a:t>quadrupole</a:t>
            </a:r>
            <a:r>
              <a:rPr kumimoji="1" lang="en-US" altLang="ja-JP" sz="2400" dirty="0" smtClean="0">
                <a:latin typeface="+mn-lt"/>
              </a:rPr>
              <a:t> magnets </a:t>
            </a:r>
          </a:p>
          <a:p>
            <a:r>
              <a:rPr lang="en-US" altLang="ja-JP" sz="2400" dirty="0" smtClean="0">
                <a:latin typeface="+mn-lt"/>
              </a:rPr>
              <a:t>replaced by shorter ones this year.</a:t>
            </a:r>
            <a:endParaRPr kumimoji="1" lang="ja-JP" altLang="en-US" sz="2400" dirty="0">
              <a:latin typeface="+mn-lt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2368155" y="4042639"/>
            <a:ext cx="2117887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800" dirty="0">
                <a:solidFill>
                  <a:schemeClr val="bg1">
                    <a:lumMod val="75000"/>
                  </a:schemeClr>
                </a:solidFill>
              </a:rPr>
              <a:t>✔</a:t>
            </a:r>
            <a:r>
              <a:rPr kumimoji="1" lang="en-US" altLang="ja-JP" sz="1800" dirty="0" smtClean="0">
                <a:latin typeface="+mn-lt"/>
              </a:rPr>
              <a:t>Two quads/tunnel</a:t>
            </a:r>
          </a:p>
          <a:p>
            <a:r>
              <a:rPr lang="en-US" altLang="ja-JP" sz="1800" dirty="0" smtClean="0">
                <a:latin typeface="+mn-lt"/>
              </a:rPr>
              <a:t>will be installed.</a:t>
            </a:r>
            <a:r>
              <a:rPr kumimoji="1" lang="en-US" altLang="ja-JP" sz="1800" dirty="0" smtClean="0">
                <a:latin typeface="+mn-lt"/>
              </a:rPr>
              <a:t> </a:t>
            </a:r>
            <a:endParaRPr kumimoji="1" lang="ja-JP" altLang="en-US" sz="1800" dirty="0">
              <a:latin typeface="+mn-lt"/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1983600" y="1882800"/>
            <a:ext cx="2550473" cy="400110"/>
          </a:xfrm>
          <a:prstGeom prst="rect">
            <a:avLst/>
          </a:prstGeom>
          <a:noFill/>
          <a:ln>
            <a:solidFill>
              <a:srgbClr val="FF0864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+mn-lt"/>
              </a:rPr>
              <a:t>Totally new beam lines</a:t>
            </a:r>
            <a:endParaRPr kumimoji="1" lang="ja-JP" altLang="en-US" sz="2000" dirty="0">
              <a:latin typeface="+mn-lt"/>
            </a:endParaRP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4652721" y="186882"/>
            <a:ext cx="3866439" cy="1200329"/>
          </a:xfrm>
          <a:prstGeom prst="rect">
            <a:avLst/>
          </a:prstGeom>
          <a:noFill/>
          <a:ln>
            <a:solidFill>
              <a:srgbClr val="FF0864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Both ends of IR</a:t>
            </a:r>
          </a:p>
          <a:p>
            <a:r>
              <a:rPr lang="en-US" altLang="ja-JP" sz="2400" dirty="0" smtClean="0">
                <a:solidFill>
                  <a:schemeClr val="bg1">
                    <a:lumMod val="75000"/>
                  </a:schemeClr>
                </a:solidFill>
              </a:rPr>
              <a:t>✔</a:t>
            </a:r>
            <a:r>
              <a:rPr kumimoji="1" lang="en-US" altLang="ja-JP" sz="2400" dirty="0" smtClean="0">
                <a:latin typeface="+mn-lt"/>
              </a:rPr>
              <a:t>Magnets, cables,,, </a:t>
            </a:r>
            <a:r>
              <a:rPr lang="en-US" altLang="ja-JP" sz="2400" dirty="0" smtClean="0">
                <a:latin typeface="+mn-lt"/>
              </a:rPr>
              <a:t>scheduled to be removed.</a:t>
            </a:r>
            <a:endParaRPr kumimoji="1" lang="ja-JP" altLang="en-US" sz="2400" dirty="0">
              <a:latin typeface="+mn-lt"/>
            </a:endParaRPr>
          </a:p>
        </p:txBody>
      </p:sp>
      <p:cxnSp>
        <p:nvCxnSpPr>
          <p:cNvPr id="74" name="直線矢印コネクタ 73"/>
          <p:cNvCxnSpPr/>
          <p:nvPr/>
        </p:nvCxnSpPr>
        <p:spPr>
          <a:xfrm flipH="1">
            <a:off x="4328523" y="1330893"/>
            <a:ext cx="315037" cy="332949"/>
          </a:xfrm>
          <a:prstGeom prst="straightConnector1">
            <a:avLst/>
          </a:prstGeom>
          <a:ln w="28575" cap="flat" cmpd="sng" algn="ctr">
            <a:solidFill>
              <a:srgbClr val="FF086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テキスト ボックス 77"/>
          <p:cNvSpPr txBox="1"/>
          <p:nvPr/>
        </p:nvSpPr>
        <p:spPr>
          <a:xfrm>
            <a:off x="6305246" y="1440620"/>
            <a:ext cx="2777794" cy="2677656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+mn-lt"/>
              </a:rPr>
              <a:t>In all sections:</a:t>
            </a:r>
            <a:endParaRPr lang="en-US" altLang="ja-JP" sz="2400" dirty="0" smtClean="0">
              <a:latin typeface="+mn-lt"/>
            </a:endParaRPr>
          </a:p>
          <a:p>
            <a:r>
              <a:rPr lang="en-US" altLang="ja-JP" sz="24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✔</a:t>
            </a:r>
            <a:r>
              <a:rPr lang="en-US" altLang="ja-JP" sz="2400" dirty="0" smtClean="0">
                <a:latin typeface="+mn-lt"/>
              </a:rPr>
              <a:t>LER </a:t>
            </a:r>
            <a:r>
              <a:rPr lang="en-US" altLang="ja-JP" sz="2400" dirty="0">
                <a:latin typeface="+mn-lt"/>
              </a:rPr>
              <a:t>dipoles (100), </a:t>
            </a:r>
          </a:p>
          <a:p>
            <a:r>
              <a:rPr lang="en-US" altLang="ja-JP" sz="2400" dirty="0">
                <a:latin typeface="+mn-lt"/>
              </a:rPr>
              <a:t>LER vertical dipole correctors(~220),</a:t>
            </a:r>
          </a:p>
          <a:p>
            <a:r>
              <a:rPr lang="en-US" altLang="ja-JP" sz="2400" dirty="0">
                <a:latin typeface="+mn-lt"/>
              </a:rPr>
              <a:t>LER wigglers (280) </a:t>
            </a:r>
          </a:p>
          <a:p>
            <a:r>
              <a:rPr lang="en-US" altLang="ja-JP" sz="2400" dirty="0">
                <a:latin typeface="+mn-lt"/>
              </a:rPr>
              <a:t>scheduled to be installed this </a:t>
            </a:r>
            <a:r>
              <a:rPr lang="en-US" altLang="ja-JP" sz="2400" dirty="0" smtClean="0">
                <a:latin typeface="+mn-lt"/>
              </a:rPr>
              <a:t>year</a:t>
            </a:r>
            <a:r>
              <a:rPr lang="en-US" altLang="ja-JP" sz="2400" dirty="0">
                <a:latin typeface="+mn-lt"/>
              </a:rPr>
              <a:t>.</a:t>
            </a:r>
            <a:endParaRPr lang="ja-JP" altLang="en-US" sz="2400" dirty="0" smtClean="0">
              <a:latin typeface="+mn-lt"/>
            </a:endParaRPr>
          </a:p>
        </p:txBody>
      </p:sp>
      <p:cxnSp>
        <p:nvCxnSpPr>
          <p:cNvPr id="28" name="直線矢印コネクタ 27"/>
          <p:cNvCxnSpPr/>
          <p:nvPr/>
        </p:nvCxnSpPr>
        <p:spPr>
          <a:xfrm flipH="1" flipV="1">
            <a:off x="5917473" y="4118276"/>
            <a:ext cx="629194" cy="387207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タイトル 1"/>
          <p:cNvSpPr txBox="1">
            <a:spLocks/>
          </p:cNvSpPr>
          <p:nvPr/>
        </p:nvSpPr>
        <p:spPr>
          <a:xfrm>
            <a:off x="213723" y="186882"/>
            <a:ext cx="3520077" cy="77692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 the tunnel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65183" y="2348561"/>
            <a:ext cx="8305437" cy="353943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marL="342900" indent="-342900"/>
            <a:r>
              <a:rPr kumimoji="1" lang="en-US" altLang="ja-JP" sz="3200" b="1" dirty="0" smtClean="0">
                <a:solidFill>
                  <a:srgbClr val="FF0000"/>
                </a:solidFill>
              </a:rPr>
              <a:t>Two important keys :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ja-JP" sz="3200" b="1" dirty="0" smtClean="0">
                <a:solidFill>
                  <a:srgbClr val="FF0000"/>
                </a:solidFill>
              </a:rPr>
              <a:t>Careful scheduling with a work of the vacuum/magnet cooling water system by the Plant and Facilities Department,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ja-JP" sz="3200" b="1" dirty="0" smtClean="0">
                <a:solidFill>
                  <a:srgbClr val="FF0000"/>
                </a:solidFill>
              </a:rPr>
              <a:t>Control tunnel temperature at </a:t>
            </a:r>
            <a:r>
              <a:rPr lang="en-US" altLang="ja-JP" sz="3200" b="1" dirty="0" err="1" smtClean="0">
                <a:solidFill>
                  <a:srgbClr val="FF0000"/>
                </a:solidFill>
              </a:rPr>
              <a:t>SuperKEKB</a:t>
            </a:r>
            <a:r>
              <a:rPr lang="en-US" altLang="ja-JP" sz="3200" b="1" dirty="0" smtClean="0">
                <a:solidFill>
                  <a:srgbClr val="FF0000"/>
                </a:solidFill>
              </a:rPr>
              <a:t> operating value for precision  survey and </a:t>
            </a:r>
            <a:r>
              <a:rPr lang="en-US" altLang="ja-JP" sz="3200" b="1" smtClean="0">
                <a:solidFill>
                  <a:srgbClr val="FF0000"/>
                </a:solidFill>
              </a:rPr>
              <a:t>alignment! 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20" name="日付プレースホルダ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2012/2/20</a:t>
            </a:r>
            <a:endParaRPr lang="ja-JP" altLang="en-US"/>
          </a:p>
        </p:txBody>
      </p:sp>
      <p:sp>
        <p:nvSpPr>
          <p:cNvPr id="22" name="スライド番号プレースホルダ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F3EB-17F8-2B45-A402-69DD08DF7359}" type="slidenum">
              <a:rPr lang="ja-JP" altLang="en-US" smtClean="0"/>
              <a:pPr/>
              <a:t>25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828800" y="2788920"/>
            <a:ext cx="44043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600" dirty="0" smtClean="0"/>
              <a:t>Thanks</a:t>
            </a:r>
            <a:endParaRPr kumimoji="1" lang="ja-JP" altLang="en-US" sz="6600" dirty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2012/2/20</a:t>
            </a: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F3EB-17F8-2B45-A402-69DD08DF7359}" type="slidenum">
              <a:rPr lang="ja-JP" altLang="en-US" smtClean="0"/>
              <a:pPr/>
              <a:t>26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/>
          <p:cNvGraphicFramePr>
            <a:graphicFrameLocks noGrp="1"/>
          </p:cNvGraphicFramePr>
          <p:nvPr/>
        </p:nvGraphicFramePr>
        <p:xfrm>
          <a:off x="533400" y="1066800"/>
          <a:ext cx="8035066" cy="52578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274531"/>
                <a:gridCol w="1840269"/>
                <a:gridCol w="1632891"/>
                <a:gridCol w="228737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LER  magnet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number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specification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status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0000FF"/>
                          </a:solidFill>
                        </a:rPr>
                        <a:t>Dipole B_arc, B_lc</a:t>
                      </a:r>
                      <a:endParaRPr kumimoji="1" lang="ja-JP" altLang="en-US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0000FF"/>
                          </a:solidFill>
                        </a:rPr>
                        <a:t>114 </a:t>
                      </a:r>
                      <a:r>
                        <a:rPr kumimoji="1" lang="en-US" altLang="ja-JP" sz="1400" dirty="0" smtClean="0">
                          <a:solidFill>
                            <a:srgbClr val="0000FF"/>
                          </a:solidFill>
                        </a:rPr>
                        <a:t>(+2)</a:t>
                      </a:r>
                      <a:r>
                        <a:rPr kumimoji="1" lang="en-US" altLang="ja-JP" dirty="0" smtClean="0">
                          <a:solidFill>
                            <a:srgbClr val="0000FF"/>
                          </a:solidFill>
                        </a:rPr>
                        <a:t> + 24 </a:t>
                      </a:r>
                      <a:r>
                        <a:rPr kumimoji="1" lang="en-US" altLang="ja-JP" sz="1400" dirty="0" smtClean="0">
                          <a:solidFill>
                            <a:srgbClr val="0000FF"/>
                          </a:solidFill>
                        </a:rPr>
                        <a:t>(+2)</a:t>
                      </a:r>
                      <a:endParaRPr kumimoji="1" lang="ja-JP" alt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0000FF"/>
                          </a:solidFill>
                        </a:rPr>
                        <a:t>fixed</a:t>
                      </a:r>
                      <a:endParaRPr kumimoji="1" lang="ja-JP" altLang="en-US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i="1" dirty="0" smtClean="0">
                          <a:solidFill>
                            <a:srgbClr val="0000FF"/>
                          </a:solidFill>
                        </a:rPr>
                        <a:t>being delivered</a:t>
                      </a:r>
                      <a:endParaRPr kumimoji="1" lang="ja-JP" altLang="en-US" i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0000FF"/>
                          </a:solidFill>
                        </a:rPr>
                        <a:t>Wiggler :</a:t>
                      </a:r>
                    </a:p>
                    <a:p>
                      <a:pPr algn="ctr"/>
                      <a:r>
                        <a:rPr kumimoji="1" lang="en-US" altLang="ja-JP" dirty="0" smtClean="0">
                          <a:solidFill>
                            <a:srgbClr val="0000FF"/>
                          </a:solidFill>
                        </a:rPr>
                        <a:t> half / single pole </a:t>
                      </a:r>
                      <a:endParaRPr kumimoji="1" lang="ja-JP" altLang="en-US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0000FF"/>
                          </a:solidFill>
                        </a:rPr>
                        <a:t>112 </a:t>
                      </a:r>
                      <a:r>
                        <a:rPr kumimoji="1" lang="en-US" altLang="ja-JP" sz="1400" dirty="0" smtClean="0">
                          <a:solidFill>
                            <a:srgbClr val="0000FF"/>
                          </a:solidFill>
                        </a:rPr>
                        <a:t>(+2) </a:t>
                      </a:r>
                      <a:r>
                        <a:rPr kumimoji="1" lang="en-US" altLang="ja-JP" dirty="0" smtClean="0">
                          <a:solidFill>
                            <a:srgbClr val="0000FF"/>
                          </a:solidFill>
                        </a:rPr>
                        <a:t>/ 56 </a:t>
                      </a:r>
                      <a:r>
                        <a:rPr kumimoji="1" lang="en-US" altLang="ja-JP" sz="1400" dirty="0" smtClean="0">
                          <a:solidFill>
                            <a:srgbClr val="0000FF"/>
                          </a:solidFill>
                        </a:rPr>
                        <a:t>(+2)</a:t>
                      </a:r>
                      <a:endParaRPr kumimoji="1" lang="ja-JP" alt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0000FF"/>
                          </a:solidFill>
                        </a:rPr>
                        <a:t>fixed</a:t>
                      </a:r>
                      <a:endParaRPr kumimoji="1" lang="ja-JP" altLang="en-US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i="1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will be delivered in Mar. 2012</a:t>
                      </a:r>
                      <a:endParaRPr kumimoji="1" lang="ja-JP" altLang="en-US" i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Short dipole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i="1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kumimoji="1" lang="ja-JP" altLang="en-US" i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i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not yet</a:t>
                      </a:r>
                      <a:endParaRPr kumimoji="1" lang="ja-JP" altLang="en-US" i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i="1" dirty="0" smtClean="0">
                          <a:solidFill>
                            <a:srgbClr val="FF0000"/>
                          </a:solidFill>
                        </a:rPr>
                        <a:t>2012 </a:t>
                      </a:r>
                      <a:endParaRPr kumimoji="1" lang="ja-JP" altLang="en-US" i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0000FF"/>
                          </a:solidFill>
                        </a:rPr>
                        <a:t>Q ( Leff =0.5837 )</a:t>
                      </a:r>
                      <a:endParaRPr kumimoji="1" lang="ja-JP" altLang="en-US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0000FF"/>
                          </a:solidFill>
                        </a:rPr>
                        <a:t>20</a:t>
                      </a:r>
                      <a:endParaRPr kumimoji="1" lang="ja-JP" altLang="en-US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0000FF"/>
                          </a:solidFill>
                        </a:rPr>
                        <a:t>≈ kb_Q.rf</a:t>
                      </a:r>
                      <a:endParaRPr kumimoji="1" lang="ja-JP" altLang="en-US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i="1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will be delivered in Mar. 2012</a:t>
                      </a:r>
                      <a:endParaRPr kumimoji="1" lang="ja-JP" altLang="en-US" i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QK ( skew Q )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i="1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kumimoji="1" lang="ja-JP" altLang="en-US" i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i="1" dirty="0" smtClean="0">
                          <a:solidFill>
                            <a:srgbClr val="E46C0A"/>
                          </a:solidFill>
                        </a:rPr>
                        <a:t>not yet</a:t>
                      </a:r>
                      <a:endParaRPr kumimoji="1" lang="ja-JP" altLang="en-US" i="1" dirty="0">
                        <a:solidFill>
                          <a:srgbClr val="E46C0A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i="1" dirty="0" smtClean="0">
                          <a:solidFill>
                            <a:srgbClr val="FF0000"/>
                          </a:solidFill>
                        </a:rPr>
                        <a:t>2012</a:t>
                      </a:r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dirty="0" smtClean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SL + skew Sx ( rotatable)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0" i="1" dirty="0" smtClean="0">
                          <a:solidFill>
                            <a:srgbClr val="FF0000"/>
                          </a:solidFill>
                        </a:rPr>
                        <a:t>8 + 24</a:t>
                      </a:r>
                      <a:endParaRPr kumimoji="1" lang="ja-JP" altLang="en-US" b="0" i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i="1" dirty="0" smtClean="0">
                          <a:solidFill>
                            <a:srgbClr val="E46C0A"/>
                          </a:solidFill>
                        </a:rPr>
                        <a:t>not yet</a:t>
                      </a:r>
                      <a:endParaRPr kumimoji="1" lang="ja-JP" altLang="en-US" i="1" dirty="0">
                        <a:solidFill>
                          <a:srgbClr val="E46C0A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i="1" dirty="0" smtClean="0">
                          <a:solidFill>
                            <a:srgbClr val="FF0000"/>
                          </a:solidFill>
                        </a:rPr>
                        <a:t>2012</a:t>
                      </a:r>
                      <a:r>
                        <a:rPr kumimoji="1" lang="en-US" altLang="ja-JP" dirty="0" smtClean="0"/>
                        <a:t> 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dirty="0" smtClean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0000FF"/>
                          </a:solidFill>
                        </a:rPr>
                        <a:t>Vertical Corrector</a:t>
                      </a:r>
                      <a:endParaRPr kumimoji="1" lang="ja-JP" altLang="en-US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0000FF"/>
                          </a:solidFill>
                        </a:rPr>
                        <a:t>~ 220</a:t>
                      </a:r>
                      <a:endParaRPr kumimoji="1" lang="ja-JP" altLang="en-US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0000FF"/>
                          </a:solidFill>
                        </a:rPr>
                        <a:t>fixed</a:t>
                      </a:r>
                      <a:endParaRPr kumimoji="1" lang="ja-JP" altLang="en-US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i="1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will be delivered </a:t>
                      </a:r>
                      <a:endParaRPr kumimoji="1" lang="ja-JP" altLang="en-US" i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dirty="0" smtClean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正方形/長方形 3"/>
          <p:cNvSpPr/>
          <p:nvPr/>
        </p:nvSpPr>
        <p:spPr>
          <a:xfrm>
            <a:off x="823913" y="302418"/>
            <a:ext cx="7431087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i="1" dirty="0">
                <a:solidFill>
                  <a:schemeClr val="accent5">
                    <a:lumMod val="75000"/>
                  </a:schemeClr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New magnets  ( normal )  production</a:t>
            </a:r>
            <a:r>
              <a:rPr lang="en-US" altLang="ja-JP" sz="2400" b="1" i="1" dirty="0" smtClean="0">
                <a:solidFill>
                  <a:schemeClr val="accent5">
                    <a:lumMod val="75000"/>
                  </a:schemeClr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 status</a:t>
            </a:r>
            <a:endParaRPr lang="ja-JP" altLang="en-US" sz="2400" b="1" i="1" dirty="0">
              <a:solidFill>
                <a:schemeClr val="accent5">
                  <a:lumMod val="75000"/>
                </a:schemeClr>
              </a:solidFill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806068" y="579715"/>
            <a:ext cx="1194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solidFill>
                  <a:schemeClr val="accent5">
                    <a:lumMod val="75000"/>
                  </a:schemeClr>
                </a:solidFill>
              </a:rPr>
              <a:t>2012.2.15</a:t>
            </a:r>
            <a:endParaRPr kumimoji="1" lang="ja-JP" altLang="en-US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日付プレースホル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2012/2/20</a:t>
            </a: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F3EB-17F8-2B45-A402-69DD08DF7359}" type="slidenum">
              <a:rPr lang="ja-JP" altLang="en-US" smtClean="0"/>
              <a:pPr/>
              <a:t>27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/>
          <p:cNvGraphicFramePr>
            <a:graphicFrameLocks noGrp="1"/>
          </p:cNvGraphicFramePr>
          <p:nvPr/>
        </p:nvGraphicFramePr>
        <p:xfrm>
          <a:off x="609600" y="946078"/>
          <a:ext cx="8035066" cy="56286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497664"/>
                <a:gridCol w="1276637"/>
                <a:gridCol w="1973390"/>
                <a:gridCol w="228737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HER magnet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number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specification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status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i="1" dirty="0" smtClean="0">
                          <a:solidFill>
                            <a:srgbClr val="0000FF"/>
                          </a:solidFill>
                        </a:rPr>
                        <a:t>Dipole (4 m) ⊂ LER</a:t>
                      </a:r>
                      <a:r>
                        <a:rPr kumimoji="1" lang="en-US" altLang="ja-JP" sz="1600" i="1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kumimoji="1" lang="en-US" altLang="ja-JP" sz="1600" i="1" dirty="0" smtClean="0">
                          <a:solidFill>
                            <a:srgbClr val="0000FF"/>
                          </a:solidFill>
                        </a:rPr>
                        <a:t>dipole</a:t>
                      </a:r>
                      <a:endParaRPr kumimoji="1" lang="ja-JP" altLang="en-US" sz="1600" i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i="1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</a:rPr>
                        <a:t>13</a:t>
                      </a:r>
                      <a:endParaRPr kumimoji="1" lang="ja-JP" altLang="en-US" i="1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i="1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</a:rPr>
                        <a:t>= LER B_lc</a:t>
                      </a:r>
                      <a:endParaRPr kumimoji="1" lang="ja-JP" altLang="en-US" i="1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i="1" dirty="0" smtClean="0">
                          <a:solidFill>
                            <a:srgbClr val="0000FF"/>
                          </a:solidFill>
                        </a:rPr>
                        <a:t>being delivered</a:t>
                      </a:r>
                      <a:endParaRPr kumimoji="1" lang="ja-JP" altLang="en-US" i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BC* </a:t>
                      </a:r>
                      <a:r>
                        <a:rPr kumimoji="1" lang="en-US" altLang="ja-JP" i="1" dirty="0" smtClean="0">
                          <a:solidFill>
                            <a:srgbClr val="FF0000"/>
                          </a:solidFill>
                        </a:rPr>
                        <a:t>L</a:t>
                      </a:r>
                      <a:r>
                        <a:rPr kumimoji="1" lang="en-US" altLang="ja-JP" i="1" baseline="-25000" dirty="0" smtClean="0">
                          <a:solidFill>
                            <a:srgbClr val="FF0000"/>
                          </a:solidFill>
                        </a:rPr>
                        <a:t>eff</a:t>
                      </a:r>
                      <a:r>
                        <a:rPr kumimoji="1" lang="en-US" altLang="ja-JP" i="1" dirty="0" smtClean="0">
                          <a:solidFill>
                            <a:srgbClr val="FF0000"/>
                          </a:solidFill>
                        </a:rPr>
                        <a:t> = 0.3444</a:t>
                      </a:r>
                      <a:endParaRPr kumimoji="1" lang="ja-JP" altLang="en-US" i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i="1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  <a:endParaRPr kumimoji="1" lang="ja-JP" altLang="en-US" i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i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not</a:t>
                      </a:r>
                      <a:r>
                        <a:rPr kumimoji="1" lang="en-US" altLang="ja-JP" i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yet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i="1" dirty="0" smtClean="0">
                          <a:solidFill>
                            <a:srgbClr val="FF0000"/>
                          </a:solidFill>
                        </a:rPr>
                        <a:t>2012</a:t>
                      </a:r>
                      <a:endParaRPr kumimoji="1" lang="ja-JP" altLang="en-US" i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i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additional kb wiggler</a:t>
                      </a:r>
                      <a:endParaRPr kumimoji="1" lang="ja-JP" altLang="en-US" i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i="1" dirty="0" smtClean="0">
                          <a:solidFill>
                            <a:srgbClr val="E46C0A"/>
                          </a:solidFill>
                        </a:rPr>
                        <a:t>+ 22</a:t>
                      </a:r>
                      <a:endParaRPr kumimoji="1" lang="ja-JP" altLang="en-US" i="1" dirty="0">
                        <a:solidFill>
                          <a:srgbClr val="E46C0A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fixed</a:t>
                      </a:r>
                      <a:endParaRPr kumimoji="1" lang="ja-JP" altLang="en-US" i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i="1" dirty="0" smtClean="0">
                          <a:solidFill>
                            <a:srgbClr val="376092"/>
                          </a:solidFill>
                        </a:rPr>
                        <a:t>?</a:t>
                      </a:r>
                      <a:endParaRPr kumimoji="1" lang="ja-JP" altLang="en-US" i="1" dirty="0" smtClean="0">
                        <a:solidFill>
                          <a:srgbClr val="376092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dirty="0" smtClean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Q ( 0.56 m )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i="1" dirty="0" smtClean="0">
                          <a:solidFill>
                            <a:srgbClr val="FF0000"/>
                          </a:solidFill>
                        </a:rPr>
                        <a:t>38 </a:t>
                      </a:r>
                      <a:r>
                        <a:rPr kumimoji="1" lang="en-US" altLang="ja-JP" sz="1600" i="1" dirty="0" smtClean="0">
                          <a:solidFill>
                            <a:srgbClr val="FF0000"/>
                          </a:solidFill>
                        </a:rPr>
                        <a:t>(+ 1)</a:t>
                      </a:r>
                      <a:endParaRPr kumimoji="1" lang="ja-JP" altLang="en-US" sz="1600" i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0000FF"/>
                          </a:solidFill>
                        </a:rPr>
                        <a:t>≈ kb_Q.arc</a:t>
                      </a:r>
                      <a:endParaRPr kumimoji="1" lang="ja-JP" altLang="en-US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i="1" dirty="0" smtClean="0">
                          <a:solidFill>
                            <a:srgbClr val="254061"/>
                          </a:solidFill>
                        </a:rPr>
                        <a:t>Contract process</a:t>
                      </a:r>
                      <a:r>
                        <a:rPr kumimoji="1" lang="en-US" altLang="ja-JP" i="1" baseline="0" dirty="0" smtClean="0">
                          <a:solidFill>
                            <a:srgbClr val="254061"/>
                          </a:solidFill>
                        </a:rPr>
                        <a:t> has started.</a:t>
                      </a:r>
                      <a:r>
                        <a:rPr kumimoji="1" lang="en-US" altLang="ja-JP" i="1" dirty="0" smtClean="0">
                          <a:solidFill>
                            <a:srgbClr val="254061"/>
                          </a:solidFill>
                        </a:rPr>
                        <a:t> </a:t>
                      </a:r>
                      <a:endParaRPr kumimoji="1" lang="ja-JP" altLang="en-US" i="1" dirty="0">
                        <a:solidFill>
                          <a:srgbClr val="254061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Q ( 1.12 m )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i="1" dirty="0" smtClean="0">
                          <a:solidFill>
                            <a:srgbClr val="FF0000"/>
                          </a:solidFill>
                        </a:rPr>
                        <a:t>2 </a:t>
                      </a:r>
                      <a:r>
                        <a:rPr kumimoji="1" lang="en-US" altLang="ja-JP" sz="1600" i="1" dirty="0" smtClean="0">
                          <a:solidFill>
                            <a:srgbClr val="FF0000"/>
                          </a:solidFill>
                        </a:rPr>
                        <a:t>(+ 1)</a:t>
                      </a:r>
                      <a:endParaRPr kumimoji="1" lang="ja-JP" altLang="en-US" sz="1600" i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i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Contract process</a:t>
                      </a:r>
                      <a:r>
                        <a:rPr kumimoji="1" lang="en-US" altLang="ja-JP" i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has started.</a:t>
                      </a:r>
                      <a:r>
                        <a:rPr kumimoji="1" lang="en-US" altLang="ja-JP" i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endParaRPr kumimoji="1" lang="ja-JP" altLang="en-US" i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i="1" dirty="0" smtClean="0">
                          <a:solidFill>
                            <a:srgbClr val="0000FF"/>
                          </a:solidFill>
                        </a:rPr>
                        <a:t>Qx</a:t>
                      </a:r>
                      <a:r>
                        <a:rPr kumimoji="1" lang="en-US" altLang="ja-JP" dirty="0" smtClean="0"/>
                        <a:t> 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0000FF"/>
                          </a:solidFill>
                        </a:rPr>
                        <a:t> 8 </a:t>
                      </a:r>
                      <a:r>
                        <a:rPr kumimoji="1" lang="en-US" altLang="ja-JP" sz="1800" i="1" dirty="0" smtClean="0">
                          <a:solidFill>
                            <a:srgbClr val="0000FF"/>
                          </a:solidFill>
                        </a:rPr>
                        <a:t>(+ 1)</a:t>
                      </a:r>
                      <a:endParaRPr kumimoji="1" lang="ja-JP" altLang="en-US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0000FF"/>
                          </a:solidFill>
                        </a:rPr>
                        <a:t>≈ KB_QX</a:t>
                      </a:r>
                      <a:endParaRPr kumimoji="1" lang="ja-JP" altLang="en-US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i="1" dirty="0" smtClean="0">
                          <a:solidFill>
                            <a:srgbClr val="0000FF"/>
                          </a:solidFill>
                        </a:rPr>
                        <a:t>delivered</a:t>
                      </a:r>
                      <a:endParaRPr kumimoji="1" lang="ja-JP" altLang="en-US" i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QK ( Leff = 0.3444/0.3723 )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i="1" dirty="0" smtClean="0">
                          <a:solidFill>
                            <a:srgbClr val="FF0000"/>
                          </a:solidFill>
                        </a:rPr>
                        <a:t>6 + 2</a:t>
                      </a:r>
                      <a:endParaRPr kumimoji="1" lang="ja-JP" altLang="en-US" i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i="1" dirty="0" smtClean="0">
                          <a:solidFill>
                            <a:srgbClr val="E46C0A"/>
                          </a:solidFill>
                        </a:rPr>
                        <a:t> not yet</a:t>
                      </a:r>
                      <a:endParaRPr kumimoji="1" lang="ja-JP" altLang="en-US" i="1" dirty="0">
                        <a:solidFill>
                          <a:srgbClr val="E46C0A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i="1" dirty="0" smtClean="0">
                          <a:solidFill>
                            <a:srgbClr val="FF0000"/>
                          </a:solidFill>
                        </a:rPr>
                        <a:t>2012</a:t>
                      </a:r>
                      <a:endParaRPr kumimoji="1" lang="ja-JP" altLang="en-US" i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i="1" dirty="0" smtClean="0">
                          <a:solidFill>
                            <a:srgbClr val="FF0000"/>
                          </a:solidFill>
                        </a:rPr>
                        <a:t>SL </a:t>
                      </a:r>
                      <a:r>
                        <a:rPr kumimoji="1" lang="en-US" altLang="ja-JP" i="1" baseline="0" dirty="0" smtClean="0">
                          <a:solidFill>
                            <a:srgbClr val="FF0000"/>
                          </a:solidFill>
                        </a:rPr>
                        <a:t> + skew Sx </a:t>
                      </a:r>
                      <a:r>
                        <a:rPr kumimoji="1" lang="en-US" altLang="ja-JP" i="1" baseline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(rotatable)</a:t>
                      </a:r>
                      <a:endParaRPr kumimoji="1" lang="ja-JP" altLang="en-US" i="1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i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8 + 24</a:t>
                      </a:r>
                      <a:endParaRPr kumimoji="1" lang="ja-JP" altLang="en-US" i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i="1" dirty="0" smtClean="0">
                          <a:solidFill>
                            <a:srgbClr val="E46C0A"/>
                          </a:solidFill>
                        </a:rPr>
                        <a:t>not yet</a:t>
                      </a:r>
                      <a:endParaRPr kumimoji="1" lang="ja-JP" altLang="en-US" i="1" dirty="0">
                        <a:solidFill>
                          <a:srgbClr val="E46C0A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i="1" dirty="0" smtClean="0">
                          <a:solidFill>
                            <a:srgbClr val="FF0000"/>
                          </a:solidFill>
                        </a:rPr>
                        <a:t>2012</a:t>
                      </a:r>
                      <a:endParaRPr kumimoji="1" lang="ja-JP" altLang="en-US" i="1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9775" name="正方形/長方形 2"/>
          <p:cNvSpPr>
            <a:spLocks noChangeArrowheads="1"/>
          </p:cNvSpPr>
          <p:nvPr/>
        </p:nvSpPr>
        <p:spPr bwMode="auto">
          <a:xfrm>
            <a:off x="823913" y="133350"/>
            <a:ext cx="74310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000" b="1" i="1" dirty="0">
                <a:solidFill>
                  <a:srgbClr val="31859C"/>
                </a:solidFill>
              </a:rPr>
              <a:t>New magnets  ( normal )  production</a:t>
            </a:r>
            <a:r>
              <a:rPr lang="en-US" altLang="ja-JP" sz="2000" b="1" i="1" dirty="0" smtClean="0">
                <a:solidFill>
                  <a:srgbClr val="31859C"/>
                </a:solidFill>
              </a:rPr>
              <a:t> status    </a:t>
            </a:r>
            <a:r>
              <a:rPr lang="en-US" altLang="ja-JP" sz="1600" b="1" i="1" dirty="0">
                <a:solidFill>
                  <a:srgbClr val="31859C"/>
                </a:solidFill>
              </a:rPr>
              <a:t>cont.</a:t>
            </a:r>
            <a:endParaRPr lang="ja-JP" altLang="en-US" sz="1600" b="1" i="1" dirty="0">
              <a:solidFill>
                <a:srgbClr val="31859C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450396" y="164068"/>
            <a:ext cx="1194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solidFill>
                  <a:schemeClr val="accent5">
                    <a:lumMod val="75000"/>
                  </a:schemeClr>
                </a:solidFill>
              </a:rPr>
              <a:t>2012.2.15</a:t>
            </a:r>
            <a:endParaRPr kumimoji="1" lang="ja-JP" altLang="en-US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2012/2/20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F3EB-17F8-2B45-A402-69DD08DF7359}" type="slidenum">
              <a:rPr lang="ja-JP" altLang="en-US" smtClean="0"/>
              <a:pPr/>
              <a:t>28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88" y="522111"/>
            <a:ext cx="21971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47395" y="204788"/>
            <a:ext cx="53213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85110" y="3687901"/>
            <a:ext cx="90588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 10 turns (</a:t>
            </a:r>
            <a:r>
              <a:rPr kumimoji="1" lang="en-US" altLang="ja-JP" sz="2000" dirty="0" err="1" smtClean="0">
                <a:solidFill>
                  <a:srgbClr val="FF0000"/>
                </a:solidFill>
              </a:rPr>
              <a:t>x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 10 A</a:t>
            </a:r>
            <a:r>
              <a:rPr kumimoji="1" lang="en-US" altLang="ja-JP" sz="2000" dirty="0" smtClean="0"/>
              <a:t>) = 100 AT are </a:t>
            </a:r>
            <a:r>
              <a:rPr lang="en-US" altLang="ja-JP" sz="2000" dirty="0" smtClean="0"/>
              <a:t>wound with the main coil.</a:t>
            </a:r>
          </a:p>
          <a:p>
            <a:pPr>
              <a:buFont typeface="Wingdings" pitchFamily="-110" charset="2"/>
              <a:buChar char="è"/>
            </a:pPr>
            <a:r>
              <a:rPr lang="en-US" altLang="ja-JP" sz="2000" dirty="0" smtClean="0"/>
              <a:t>These will be used to generate normal </a:t>
            </a:r>
            <a:r>
              <a:rPr lang="en-US" altLang="ja-JP" sz="2000" dirty="0" err="1" smtClean="0"/>
              <a:t>quadrupole</a:t>
            </a:r>
            <a:r>
              <a:rPr lang="en-US" altLang="ja-JP" sz="2000" dirty="0" smtClean="0"/>
              <a:t> field for beam-based alignment.</a:t>
            </a:r>
          </a:p>
          <a:p>
            <a:pPr>
              <a:buFont typeface="Wingdings" pitchFamily="-110" charset="2"/>
              <a:buChar char="è"/>
            </a:pPr>
            <a:endParaRPr lang="en-US" altLang="ja-JP" sz="2000" dirty="0" smtClean="0"/>
          </a:p>
          <a:p>
            <a:r>
              <a:rPr lang="en-US" altLang="ja-JP" sz="2000" dirty="0" smtClean="0"/>
              <a:t>A request was made by the optics group to prepare additional windings to generate</a:t>
            </a:r>
          </a:p>
          <a:p>
            <a:r>
              <a:rPr lang="en-US" altLang="ja-JP" sz="2000" dirty="0" smtClean="0"/>
              <a:t>skew </a:t>
            </a:r>
            <a:r>
              <a:rPr lang="en-US" altLang="ja-JP" sz="2000" dirty="0" err="1" smtClean="0"/>
              <a:t>quadrupole</a:t>
            </a:r>
            <a:r>
              <a:rPr lang="en-US" altLang="ja-JP" sz="2000" dirty="0" smtClean="0"/>
              <a:t> field.</a:t>
            </a:r>
          </a:p>
          <a:p>
            <a:r>
              <a:rPr lang="en-US" altLang="ja-JP" sz="2000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altLang="ja-JP" sz="2000" dirty="0" err="1" smtClean="0"/>
              <a:t>Power</a:t>
            </a:r>
            <a:r>
              <a:rPr lang="en-US" altLang="ja-JP" sz="2000" dirty="0" smtClean="0"/>
              <a:t> supplies will be newly made for the additional coils.</a:t>
            </a:r>
          </a:p>
          <a:p>
            <a:r>
              <a:rPr lang="en-US" altLang="ja-JP" sz="2000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altLang="ja-JP" sz="2000" dirty="0" err="1" smtClean="0"/>
              <a:t>Specifications</a:t>
            </a:r>
            <a:r>
              <a:rPr lang="en-US" altLang="ja-JP" sz="2000" dirty="0" smtClean="0"/>
              <a:t> have not been fixed yet.  We will try to wind an additional ~50 turns/pole efficiently on the poles of the magnets in the beam line.</a:t>
            </a:r>
          </a:p>
          <a:p>
            <a:r>
              <a:rPr lang="en-US" altLang="ja-JP" sz="2000" dirty="0" smtClean="0">
                <a:latin typeface="Wingdings"/>
                <a:ea typeface="Wingdings"/>
                <a:cs typeface="Wingdings"/>
              </a:rPr>
              <a:t></a:t>
            </a:r>
            <a:r>
              <a:rPr lang="en-US" altLang="ja-JP" sz="2000" dirty="0" smtClean="0"/>
              <a:t>Use of flat cables is being investigated.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2012/2/20</a:t>
            </a:r>
            <a:endParaRPr lang="ja-JP" altLang="en-US"/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F3EB-17F8-2B45-A402-69DD08DF7359}" type="slidenum">
              <a:rPr lang="ja-JP" altLang="en-US" smtClean="0"/>
              <a:pPr/>
              <a:t>29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5482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I. After the earth quake</a:t>
            </a:r>
            <a:endParaRPr kumimoji="1" lang="ja-JP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301" y="895483"/>
            <a:ext cx="3827006" cy="560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6747" y="895482"/>
            <a:ext cx="3743325" cy="560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テキスト ボックス 6"/>
          <p:cNvSpPr txBox="1"/>
          <p:nvPr/>
        </p:nvSpPr>
        <p:spPr>
          <a:xfrm>
            <a:off x="7095260" y="1427018"/>
            <a:ext cx="1787236" cy="7386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Data from Geospatial Information Authority of Japan (GSI)</a:t>
            </a:r>
            <a:endParaRPr kumimoji="1" lang="ja-JP" altLang="en-US" sz="1400" dirty="0"/>
          </a:p>
        </p:txBody>
      </p:sp>
      <p:sp>
        <p:nvSpPr>
          <p:cNvPr id="8" name="星 5 7"/>
          <p:cNvSpPr/>
          <p:nvPr/>
        </p:nvSpPr>
        <p:spPr>
          <a:xfrm>
            <a:off x="2295525" y="4886325"/>
            <a:ext cx="171450" cy="171450"/>
          </a:xfrm>
          <a:prstGeom prst="star5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星 5 8"/>
          <p:cNvSpPr/>
          <p:nvPr/>
        </p:nvSpPr>
        <p:spPr>
          <a:xfrm>
            <a:off x="6134100" y="4886325"/>
            <a:ext cx="171450" cy="171450"/>
          </a:xfrm>
          <a:prstGeom prst="star5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676525" y="5293757"/>
            <a:ext cx="1981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Tsukuba </a:t>
            </a:r>
            <a:r>
              <a:rPr kumimoji="1" lang="en-US" altLang="ja-JP" dirty="0" smtClean="0">
                <a:sym typeface="Symbol"/>
              </a:rPr>
              <a:t></a:t>
            </a:r>
            <a:r>
              <a:rPr kumimoji="1" lang="en-US" altLang="ja-JP" dirty="0" smtClean="0"/>
              <a:t>0.51m</a:t>
            </a:r>
          </a:p>
          <a:p>
            <a:r>
              <a:rPr lang="en-US" altLang="ja-JP" sz="1200" dirty="0" smtClean="0"/>
              <a:t>Compared to Shimane (1000km away)</a:t>
            </a:r>
            <a:endParaRPr kumimoji="1" lang="ja-JP" altLang="en-US" sz="12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496051" y="5378768"/>
            <a:ext cx="1762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Tsukuba </a:t>
            </a:r>
            <a:r>
              <a:rPr lang="en-US" altLang="ja-JP" dirty="0" smtClean="0">
                <a:sym typeface="Symbol"/>
              </a:rPr>
              <a:t> </a:t>
            </a:r>
            <a:r>
              <a:rPr kumimoji="1" lang="en-US" altLang="ja-JP" dirty="0" smtClean="0"/>
              <a:t>-0.1m</a:t>
            </a:r>
            <a:r>
              <a:rPr lang="en-US" altLang="ja-JP" dirty="0" smtClean="0"/>
              <a:t> </a:t>
            </a:r>
            <a:r>
              <a:rPr lang="en-US" altLang="ja-JP" sz="1100" dirty="0" smtClean="0"/>
              <a:t>Compared to Shimane (1000km away)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130000" y="1662545"/>
            <a:ext cx="1165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Horizontal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968575" y="1630279"/>
            <a:ext cx="1165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Vertical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57200" y="872824"/>
            <a:ext cx="8229600" cy="5016758"/>
          </a:xfrm>
          <a:prstGeom prst="rect">
            <a:avLst/>
          </a:prstGeom>
          <a:solidFill>
            <a:srgbClr val="FFC000">
              <a:alpha val="85882"/>
            </a:srgbClr>
          </a:solidFill>
        </p:spPr>
        <p:txBody>
          <a:bodyPr wrap="square" rtlCol="0">
            <a:spAutoFit/>
          </a:bodyPr>
          <a:lstStyle/>
          <a:p>
            <a:pPr marL="1314450" lvl="1" indent="-857250">
              <a:buFont typeface="+mj-lt"/>
              <a:buAutoNum type="alphaUcParenR"/>
            </a:pPr>
            <a:r>
              <a:rPr lang="en-US" altLang="ja-JP" sz="4000" dirty="0" smtClean="0"/>
              <a:t>Damages </a:t>
            </a:r>
          </a:p>
          <a:p>
            <a:pPr marL="1657350" lvl="2" indent="-742950">
              <a:buFont typeface="Arial" pitchFamily="34" charset="0"/>
              <a:buChar char="•"/>
            </a:pPr>
            <a:r>
              <a:rPr lang="en-US" altLang="ja-JP" sz="4000" dirty="0" smtClean="0"/>
              <a:t>Tunnel: Visible mostly at the expansion joints</a:t>
            </a:r>
          </a:p>
          <a:p>
            <a:pPr marL="1657350" lvl="2" indent="-742950">
              <a:buFont typeface="Arial" pitchFamily="34" charset="0"/>
              <a:buChar char="•"/>
            </a:pPr>
            <a:r>
              <a:rPr lang="en-US" altLang="ja-JP" sz="4000" dirty="0" smtClean="0"/>
              <a:t>Storage area: most magnets are supposed to be re-used</a:t>
            </a:r>
          </a:p>
          <a:p>
            <a:pPr marL="1314450" lvl="1" indent="-857250">
              <a:buFont typeface="+mj-lt"/>
              <a:buAutoNum type="alphaUcParenR" startAt="2"/>
            </a:pPr>
            <a:r>
              <a:rPr lang="en-US" altLang="ja-JP" sz="4000" dirty="0" smtClean="0"/>
              <a:t>Activities for recovery </a:t>
            </a:r>
          </a:p>
          <a:p>
            <a:pPr marL="1771650" lvl="2" indent="-857250">
              <a:buFont typeface="Arial" pitchFamily="34" charset="0"/>
              <a:buChar char="•"/>
            </a:pPr>
            <a:r>
              <a:rPr lang="en-US" altLang="ja-JP" sz="4000" dirty="0" smtClean="0"/>
              <a:t>Survey tunnel from inside and outside</a:t>
            </a:r>
          </a:p>
        </p:txBody>
      </p:sp>
      <p:sp>
        <p:nvSpPr>
          <p:cNvPr id="15" name="日付プレースホルダ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2012/2/20</a:t>
            </a:r>
            <a:endParaRPr lang="ja-JP" altLang="en-US"/>
          </a:p>
        </p:txBody>
      </p:sp>
      <p:sp>
        <p:nvSpPr>
          <p:cNvPr id="16" name="スライド番号プレースホル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F3EB-17F8-2B45-A402-69DD08DF7359}" type="slidenum">
              <a:rPr lang="ja-JP" altLang="en-US" smtClean="0"/>
              <a:pPr/>
              <a:t>3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556" y="90000"/>
            <a:ext cx="4616845" cy="348544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400" y="90000"/>
            <a:ext cx="3515377" cy="323144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8400" y="3321443"/>
            <a:ext cx="3486956" cy="3353113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918862" y="1896308"/>
            <a:ext cx="1637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err="1" smtClean="0">
                <a:latin typeface="Symbol" charset="2"/>
                <a:cs typeface="Symbol" charset="2"/>
              </a:rPr>
              <a:t>Dq</a:t>
            </a:r>
            <a:r>
              <a:rPr lang="en-US" altLang="ja-JP" sz="2000" dirty="0" smtClean="0">
                <a:latin typeface="Symbol" charset="2"/>
                <a:cs typeface="Symbol" charset="2"/>
              </a:rPr>
              <a:t> </a:t>
            </a:r>
            <a:r>
              <a:rPr lang="en-US" altLang="ja-JP" sz="2000" dirty="0" smtClean="0">
                <a:latin typeface="+mj-lt"/>
                <a:cs typeface="Symbol" charset="2"/>
              </a:rPr>
              <a:t>= 0 degree</a:t>
            </a:r>
            <a:endParaRPr kumimoji="1" lang="ja-JP" altLang="en-US" sz="2000" dirty="0">
              <a:latin typeface="+mj-lt"/>
              <a:cs typeface="Symbol" charset="2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444611" y="1918114"/>
            <a:ext cx="1767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err="1" smtClean="0">
                <a:latin typeface="Symbol" charset="2"/>
                <a:cs typeface="Symbol" charset="2"/>
              </a:rPr>
              <a:t>Dq</a:t>
            </a:r>
            <a:r>
              <a:rPr lang="en-US" altLang="ja-JP" sz="2000" dirty="0" smtClean="0">
                <a:latin typeface="Symbol" charset="2"/>
                <a:cs typeface="Symbol" charset="2"/>
              </a:rPr>
              <a:t> </a:t>
            </a:r>
            <a:r>
              <a:rPr lang="en-US" altLang="ja-JP" sz="2000" dirty="0" smtClean="0">
                <a:latin typeface="+mj-lt"/>
                <a:cs typeface="Symbol" charset="2"/>
              </a:rPr>
              <a:t>= 15 degree</a:t>
            </a:r>
            <a:endParaRPr kumimoji="1" lang="ja-JP" altLang="en-US" sz="2000" dirty="0">
              <a:latin typeface="+mj-lt"/>
              <a:cs typeface="Symbol" charset="2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444611" y="5543382"/>
            <a:ext cx="18459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err="1" smtClean="0">
                <a:latin typeface="Symbol" charset="2"/>
                <a:cs typeface="Symbol" charset="2"/>
              </a:rPr>
              <a:t>Dq</a:t>
            </a:r>
            <a:r>
              <a:rPr lang="en-US" altLang="ja-JP" sz="2000" dirty="0" smtClean="0">
                <a:latin typeface="Symbol" charset="2"/>
                <a:cs typeface="Symbol" charset="2"/>
              </a:rPr>
              <a:t> </a:t>
            </a:r>
            <a:r>
              <a:rPr lang="en-US" altLang="ja-JP" sz="2000" dirty="0" smtClean="0">
                <a:latin typeface="+mj-lt"/>
                <a:cs typeface="Symbol" charset="2"/>
              </a:rPr>
              <a:t>= -15 degree</a:t>
            </a:r>
            <a:endParaRPr kumimoji="1" lang="ja-JP" altLang="en-US" sz="2000" dirty="0">
              <a:latin typeface="+mj-lt"/>
              <a:cs typeface="Symbol" charset="2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18975" y="3619154"/>
            <a:ext cx="53214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Rotation by steeping motor</a:t>
            </a:r>
          </a:p>
          <a:p>
            <a:r>
              <a:rPr lang="en-US" altLang="ja-JP" dirty="0" smtClean="0"/>
              <a:t>3 degrees/0.36 million pulses &amp; 3 degree/gear tooth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ja-JP" dirty="0" smtClean="0"/>
              <a:t>Takes ~4 minutes to rotate 15 degree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ja-JP" dirty="0" smtClean="0"/>
              <a:t>Very smooth rotation up to ±10 degree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ja-JP" dirty="0" smtClean="0"/>
              <a:t>becomes heavier beyond ±10 degree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ja-JP" dirty="0" smtClean="0"/>
              <a:t>Rotation up to ±30 degree achieved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Reproducibility, coupling to the horizontal/vertical motion, stability etc, need to be checked (and probably need to be improved).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Handling of the power cables and cooling water pipes  need to be examined.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6152" y="2296418"/>
            <a:ext cx="2672249" cy="1322736"/>
          </a:xfrm>
          <a:prstGeom prst="rect">
            <a:avLst/>
          </a:prstGeom>
          <a:ln w="381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2" name="テキスト ボックス 11"/>
          <p:cNvSpPr txBox="1"/>
          <p:nvPr/>
        </p:nvSpPr>
        <p:spPr>
          <a:xfrm>
            <a:off x="3214304" y="2296418"/>
            <a:ext cx="119027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Gear teeth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318081" y="6059269"/>
            <a:ext cx="283395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KEKB </a:t>
            </a:r>
            <a:r>
              <a:rPr lang="en-US" altLang="ja-JP" dirty="0" err="1" smtClean="0"/>
              <a:t>Sextupole</a:t>
            </a:r>
            <a:r>
              <a:rPr lang="en-US" altLang="ja-JP" dirty="0" smtClean="0"/>
              <a:t> (L=300 mm, ~700kg) as a test load.</a:t>
            </a:r>
          </a:p>
        </p:txBody>
      </p:sp>
      <p:sp>
        <p:nvSpPr>
          <p:cNvPr id="14" name="日付プレースホルダ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2012/2/20</a:t>
            </a:r>
            <a:endParaRPr lang="ja-JP" altLang="en-US"/>
          </a:p>
        </p:txBody>
      </p:sp>
      <p:sp>
        <p:nvSpPr>
          <p:cNvPr id="15" name="スライド番号プレースホルダ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F3EB-17F8-2B45-A402-69DD08DF7359}" type="slidenum">
              <a:rPr lang="ja-JP" altLang="en-US" smtClean="0"/>
              <a:pPr/>
              <a:t>30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880" y="3978299"/>
            <a:ext cx="2538194" cy="25200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294" y="1113433"/>
            <a:ext cx="2496838" cy="25200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3655" y="1113433"/>
            <a:ext cx="2515419" cy="25200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6294" y="3978299"/>
            <a:ext cx="2515290" cy="25200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494455" y="245533"/>
            <a:ext cx="4157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376092"/>
                </a:solidFill>
              </a:rPr>
              <a:t>bL[x] measured by long flip coil </a:t>
            </a:r>
            <a:endParaRPr kumimoji="1" lang="ja-JP" altLang="en-US" sz="2400" b="1" dirty="0">
              <a:solidFill>
                <a:srgbClr val="376092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002" y="889000"/>
            <a:ext cx="3571653" cy="3600000"/>
          </a:xfrm>
          <a:prstGeom prst="rect">
            <a:avLst/>
          </a:prstGeom>
        </p:spPr>
      </p:pic>
      <p:graphicFrame>
        <p:nvGraphicFramePr>
          <p:cNvPr id="8" name="表 7"/>
          <p:cNvGraphicFramePr>
            <a:graphicFrameLocks noGrp="1"/>
          </p:cNvGraphicFramePr>
          <p:nvPr/>
        </p:nvGraphicFramePr>
        <p:xfrm>
          <a:off x="716475" y="5401019"/>
          <a:ext cx="2661724" cy="109728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30862"/>
                <a:gridCol w="1330862"/>
              </a:tblGrid>
              <a:tr h="179917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average</a:t>
                      </a:r>
                      <a:endParaRPr kumimoji="1" lang="ja-JP" altLang="en-US" sz="18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5024673.5</a:t>
                      </a:r>
                      <a:endParaRPr kumimoji="1" lang="ja-JP" altLang="en-US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79917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σ</a:t>
                      </a:r>
                      <a:endParaRPr kumimoji="1" lang="ja-JP" altLang="en-US" sz="18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285.697</a:t>
                      </a:r>
                      <a:endParaRPr kumimoji="1" lang="ja-JP" alt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79917">
                <a:tc>
                  <a:txBody>
                    <a:bodyPr/>
                    <a:lstStyle/>
                    <a:p>
                      <a:r>
                        <a:rPr kumimoji="1" lang="en-US" altLang="ja-JP" sz="1800" b="1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σ</a:t>
                      </a:r>
                      <a:r>
                        <a:rPr kumimoji="1" lang="en-US" altLang="ja-JP" sz="1800" b="1" i="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/average</a:t>
                      </a:r>
                      <a:endParaRPr kumimoji="1" lang="ja-JP" altLang="en-US" sz="1800" b="1" i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5.7e-05</a:t>
                      </a:r>
                      <a:endParaRPr kumimoji="1" lang="ja-JP" altLang="en-US" b="1" i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570970" y="4561191"/>
            <a:ext cx="285245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i="1" dirty="0" smtClean="0">
                <a:solidFill>
                  <a:schemeClr val="accent5">
                    <a:lumMod val="50000"/>
                  </a:schemeClr>
                </a:solidFill>
              </a:rPr>
              <a:t>measure 4 times at each point.</a:t>
            </a:r>
          </a:p>
          <a:p>
            <a:r>
              <a:rPr lang="en-US" altLang="ja-JP" sz="1600" b="1" i="1" dirty="0" smtClean="0">
                <a:solidFill>
                  <a:schemeClr val="accent5">
                    <a:lumMod val="50000"/>
                  </a:schemeClr>
                </a:solidFill>
              </a:rPr>
              <a:t>Their variation (example) is ;</a:t>
            </a:r>
            <a:endParaRPr kumimoji="1" lang="ja-JP" altLang="en-US" sz="16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日付プレースホル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2012/2/20</a:t>
            </a:r>
            <a:endParaRPr lang="ja-JP" altLang="en-US"/>
          </a:p>
        </p:txBody>
      </p:sp>
      <p:sp>
        <p:nvSpPr>
          <p:cNvPr id="11" name="スライド番号プレースホル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F3EB-17F8-2B45-A402-69DD08DF7359}" type="slidenum">
              <a:rPr lang="ja-JP" altLang="en-US" smtClean="0"/>
              <a:pPr/>
              <a:t>31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1" y="208815"/>
            <a:ext cx="3706719" cy="36000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854" y="0"/>
            <a:ext cx="3704854" cy="36000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992" y="3945744"/>
            <a:ext cx="2869270" cy="291225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1424" y="3945744"/>
            <a:ext cx="2779640" cy="2912256"/>
          </a:xfrm>
          <a:prstGeom prst="rect">
            <a:avLst/>
          </a:prstGeom>
        </p:spPr>
      </p:pic>
      <p:sp>
        <p:nvSpPr>
          <p:cNvPr id="8" name="日付プレースホル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2012/2/20</a:t>
            </a:r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F3EB-17F8-2B45-A402-69DD08DF7359}" type="slidenum">
              <a:rPr lang="ja-JP" altLang="en-US" smtClean="0"/>
              <a:pPr/>
              <a:t>32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05275" y="713423"/>
            <a:ext cx="436245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C:\Users\hiromi\Documents\GPS\6c搬入棟等\Resized\RIMG17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790" y="1850304"/>
            <a:ext cx="3359019" cy="2519264"/>
          </a:xfrm>
          <a:prstGeom prst="rect">
            <a:avLst/>
          </a:prstGeom>
          <a:noFill/>
        </p:spPr>
      </p:pic>
      <p:sp>
        <p:nvSpPr>
          <p:cNvPr id="6" name="テキスト ボックス 5"/>
          <p:cNvSpPr txBox="1"/>
          <p:nvPr/>
        </p:nvSpPr>
        <p:spPr>
          <a:xfrm>
            <a:off x="8195310" y="667256"/>
            <a:ext cx="948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Bldg.#3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433435" y="3523748"/>
            <a:ext cx="676275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6C</a:t>
            </a:r>
            <a:endParaRPr kumimoji="1" lang="ja-JP" altLang="en-US" sz="2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893" y="4979168"/>
            <a:ext cx="2785478" cy="1878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C:\Users\hiromi\Documents\GPS\6c搬入棟等\Resized\RIMG17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9664" y="4558355"/>
            <a:ext cx="2758953" cy="2069214"/>
          </a:xfrm>
          <a:prstGeom prst="rect">
            <a:avLst/>
          </a:prstGeom>
          <a:noFill/>
        </p:spPr>
      </p:pic>
      <p:sp>
        <p:nvSpPr>
          <p:cNvPr id="9" name="テキスト ボックス 8"/>
          <p:cNvSpPr txBox="1"/>
          <p:nvPr/>
        </p:nvSpPr>
        <p:spPr>
          <a:xfrm>
            <a:off x="3436106" y="5803816"/>
            <a:ext cx="2514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Look down v</a:t>
            </a:r>
            <a:r>
              <a:rPr kumimoji="1" lang="en-US" altLang="ja-JP" dirty="0" smtClean="0"/>
              <a:t>iew from the scope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40893" y="4429006"/>
            <a:ext cx="2785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Look up view from access road to the tunnel@6C</a:t>
            </a:r>
            <a:endParaRPr kumimoji="1" lang="ja-JP" alt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52550" y="815918"/>
            <a:ext cx="1150620" cy="1479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テキスト ボックス 11"/>
          <p:cNvSpPr txBox="1"/>
          <p:nvPr/>
        </p:nvSpPr>
        <p:spPr>
          <a:xfrm>
            <a:off x="335203" y="1030337"/>
            <a:ext cx="1384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GPS Antenna</a:t>
            </a:r>
            <a:endParaRPr kumimoji="1" lang="ja-JP" altLang="en-US" dirty="0"/>
          </a:p>
        </p:txBody>
      </p:sp>
      <p:sp>
        <p:nvSpPr>
          <p:cNvPr id="13" name="角丸四角形吹き出し 12"/>
          <p:cNvSpPr/>
          <p:nvPr/>
        </p:nvSpPr>
        <p:spPr>
          <a:xfrm>
            <a:off x="140893" y="3925975"/>
            <a:ext cx="1322070" cy="443593"/>
          </a:xfrm>
          <a:prstGeom prst="wedgeRoundRectCallout">
            <a:avLst>
              <a:gd name="adj1" fmla="val 52458"/>
              <a:gd name="adj2" fmla="val -10912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XY-stage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2313" y="102870"/>
            <a:ext cx="9003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We made 8 </a:t>
            </a:r>
            <a:r>
              <a:rPr lang="en-US" altLang="ja-JP" sz="2400" dirty="0" smtClean="0"/>
              <a:t>pass-through holes on each top of </a:t>
            </a:r>
            <a:r>
              <a:rPr kumimoji="1" lang="en-US" altLang="ja-JP" sz="2400" dirty="0" smtClean="0"/>
              <a:t>building along KEKB ring</a:t>
            </a:r>
            <a:endParaRPr kumimoji="1" lang="ja-JP" altLang="en-US" sz="2400" dirty="0"/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5863232" y="5075337"/>
            <a:ext cx="731878" cy="0"/>
          </a:xfrm>
          <a:prstGeom prst="straightConnector1">
            <a:avLst/>
          </a:prstGeom>
          <a:ln w="57150">
            <a:solidFill>
              <a:srgbClr val="FFFF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5" descr="C:\Users\hiromi\Documents\GPS\6c搬入棟等\Resized\RIMG175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26371" y="3535565"/>
            <a:ext cx="3024336" cy="2268251"/>
          </a:xfrm>
          <a:prstGeom prst="rect">
            <a:avLst/>
          </a:prstGeom>
          <a:noFill/>
          <a:ln w="57150">
            <a:solidFill>
              <a:srgbClr val="FFFF66"/>
            </a:solidFill>
          </a:ln>
        </p:spPr>
      </p:pic>
      <p:sp>
        <p:nvSpPr>
          <p:cNvPr id="17" name="日付プレースホルダ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2012/2/20</a:t>
            </a:r>
            <a:endParaRPr lang="ja-JP" altLang="en-US"/>
          </a:p>
        </p:txBody>
      </p:sp>
      <p:sp>
        <p:nvSpPr>
          <p:cNvPr id="18" name="スライド番号プレースホル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F3EB-17F8-2B45-A402-69DD08DF7359}" type="slidenum">
              <a:rPr lang="ja-JP" altLang="en-US" smtClean="0"/>
              <a:pPr/>
              <a:t>33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9" descr="ピクチャ 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2533" y="787400"/>
            <a:ext cx="6067453" cy="5708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直線コネクタ 14"/>
          <p:cNvCxnSpPr/>
          <p:nvPr/>
        </p:nvCxnSpPr>
        <p:spPr>
          <a:xfrm>
            <a:off x="2646919" y="1646908"/>
            <a:ext cx="1320800" cy="16934"/>
          </a:xfrm>
          <a:prstGeom prst="line">
            <a:avLst/>
          </a:prstGeom>
          <a:ln w="76200" cap="flat" cmpd="sng" algn="ctr">
            <a:solidFill>
              <a:srgbClr val="FF0864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>
            <a:off x="3967719" y="1663842"/>
            <a:ext cx="541867" cy="129839"/>
          </a:xfrm>
          <a:prstGeom prst="straightConnector1">
            <a:avLst/>
          </a:prstGeom>
          <a:ln w="19050" cap="flat" cmpd="sng" algn="ctr">
            <a:solidFill>
              <a:srgbClr val="FF0864"/>
            </a:solidFill>
            <a:prstDash val="sysDash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rot="10800000" flipV="1">
            <a:off x="2054253" y="1663841"/>
            <a:ext cx="592666" cy="129839"/>
          </a:xfrm>
          <a:prstGeom prst="straightConnector1">
            <a:avLst/>
          </a:prstGeom>
          <a:ln w="19050" cap="flat" cmpd="sng" algn="ctr">
            <a:solidFill>
              <a:srgbClr val="FF0864"/>
            </a:solidFill>
            <a:prstDash val="sysDash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 rot="5400000">
            <a:off x="216986" y="3726921"/>
            <a:ext cx="1337734" cy="1588"/>
          </a:xfrm>
          <a:prstGeom prst="line">
            <a:avLst/>
          </a:prstGeom>
          <a:ln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 rot="5400000">
            <a:off x="4705113" y="3726921"/>
            <a:ext cx="1337734" cy="1588"/>
          </a:xfrm>
          <a:prstGeom prst="line">
            <a:avLst/>
          </a:prstGeom>
          <a:ln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 rot="16200000" flipH="1">
            <a:off x="5480195" y="4065984"/>
            <a:ext cx="644262" cy="16933"/>
          </a:xfrm>
          <a:prstGeom prst="straightConnector1">
            <a:avLst/>
          </a:prstGeom>
          <a:ln>
            <a:solidFill>
              <a:srgbClr val="0000FF"/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正方形/長方形 32"/>
          <p:cNvSpPr/>
          <p:nvPr/>
        </p:nvSpPr>
        <p:spPr>
          <a:xfrm>
            <a:off x="1509726" y="1940454"/>
            <a:ext cx="220134" cy="237066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/>
          <p:cNvSpPr/>
          <p:nvPr/>
        </p:nvSpPr>
        <p:spPr>
          <a:xfrm>
            <a:off x="5153052" y="1940454"/>
            <a:ext cx="220134" cy="237066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/>
          <p:cNvSpPr/>
          <p:nvPr/>
        </p:nvSpPr>
        <p:spPr>
          <a:xfrm>
            <a:off x="5153052" y="5208588"/>
            <a:ext cx="220134" cy="237066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/>
          <p:cNvSpPr/>
          <p:nvPr/>
        </p:nvSpPr>
        <p:spPr>
          <a:xfrm>
            <a:off x="1509726" y="5327121"/>
            <a:ext cx="220134" cy="237066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0" name="直線矢印コネクタ 39"/>
          <p:cNvCxnSpPr/>
          <p:nvPr/>
        </p:nvCxnSpPr>
        <p:spPr>
          <a:xfrm rot="10800000" flipV="1">
            <a:off x="886647" y="3058848"/>
            <a:ext cx="1167606" cy="558800"/>
          </a:xfrm>
          <a:prstGeom prst="straightConnector1">
            <a:avLst/>
          </a:prstGeom>
          <a:ln w="31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/>
          <p:cNvCxnSpPr>
            <a:stCxn id="38" idx="3"/>
          </p:cNvCxnSpPr>
          <p:nvPr/>
        </p:nvCxnSpPr>
        <p:spPr>
          <a:xfrm>
            <a:off x="4444364" y="2779448"/>
            <a:ext cx="928822" cy="838200"/>
          </a:xfrm>
          <a:prstGeom prst="straightConnector1">
            <a:avLst/>
          </a:prstGeom>
          <a:ln w="31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43"/>
          <p:cNvSpPr txBox="1"/>
          <p:nvPr/>
        </p:nvSpPr>
        <p:spPr>
          <a:xfrm>
            <a:off x="5655464" y="4825523"/>
            <a:ext cx="3397610" cy="1477328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800" dirty="0">
                <a:solidFill>
                  <a:schemeClr val="bg1">
                    <a:lumMod val="75000"/>
                  </a:schemeClr>
                </a:solidFill>
              </a:rPr>
              <a:t>✔</a:t>
            </a:r>
            <a:r>
              <a:rPr kumimoji="1" lang="en-US" altLang="ja-JP" sz="1800" dirty="0" smtClean="0">
                <a:latin typeface="+mn-lt"/>
              </a:rPr>
              <a:t>36 KEKB wigglers </a:t>
            </a:r>
            <a:r>
              <a:rPr lang="en-US" altLang="ja-JP" sz="1800" dirty="0">
                <a:latin typeface="+mn-lt"/>
              </a:rPr>
              <a:t>s</a:t>
            </a:r>
            <a:r>
              <a:rPr lang="en-US" altLang="ja-JP" sz="1800" dirty="0" smtClean="0">
                <a:latin typeface="+mn-lt"/>
              </a:rPr>
              <a:t>cheduled </a:t>
            </a:r>
          </a:p>
          <a:p>
            <a:r>
              <a:rPr lang="en-US" altLang="ja-JP" sz="1800" dirty="0" smtClean="0">
                <a:latin typeface="+mn-lt"/>
              </a:rPr>
              <a:t>to be installed in HER </a:t>
            </a:r>
          </a:p>
          <a:p>
            <a:r>
              <a:rPr lang="en-US" altLang="ja-JP" sz="1800" dirty="0" smtClean="0">
                <a:latin typeface="+mn-lt"/>
              </a:rPr>
              <a:t>next month.</a:t>
            </a:r>
          </a:p>
          <a:p>
            <a:r>
              <a:rPr lang="en-US" altLang="ja-JP" sz="1800" dirty="0">
                <a:solidFill>
                  <a:schemeClr val="bg1">
                    <a:lumMod val="75000"/>
                  </a:schemeClr>
                </a:solidFill>
              </a:rPr>
              <a:t>✔</a:t>
            </a:r>
            <a:r>
              <a:rPr kumimoji="1" lang="en-US" altLang="ja-JP" sz="1800" dirty="0" smtClean="0">
                <a:latin typeface="+mn-lt"/>
              </a:rPr>
              <a:t>7 </a:t>
            </a:r>
            <a:r>
              <a:rPr kumimoji="1" lang="en-US" altLang="ja-JP" sz="1800" dirty="0" err="1" smtClean="0">
                <a:latin typeface="+mn-lt"/>
              </a:rPr>
              <a:t>quadrupole</a:t>
            </a:r>
            <a:r>
              <a:rPr kumimoji="1" lang="en-US" altLang="ja-JP" sz="1800" dirty="0" smtClean="0">
                <a:latin typeface="+mn-lt"/>
              </a:rPr>
              <a:t> magnets </a:t>
            </a:r>
          </a:p>
          <a:p>
            <a:r>
              <a:rPr lang="en-US" altLang="ja-JP" sz="1800" dirty="0" smtClean="0">
                <a:latin typeface="+mn-lt"/>
              </a:rPr>
              <a:t>replaced by shorter ones this year.</a:t>
            </a:r>
            <a:endParaRPr kumimoji="1" lang="ja-JP" altLang="en-US" sz="1800" dirty="0">
              <a:latin typeface="+mn-lt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2368155" y="4042639"/>
            <a:ext cx="2117887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800" dirty="0">
                <a:solidFill>
                  <a:schemeClr val="bg1">
                    <a:lumMod val="75000"/>
                  </a:schemeClr>
                </a:solidFill>
              </a:rPr>
              <a:t>✔</a:t>
            </a:r>
            <a:r>
              <a:rPr kumimoji="1" lang="en-US" altLang="ja-JP" sz="1800" dirty="0" smtClean="0">
                <a:latin typeface="+mn-lt"/>
              </a:rPr>
              <a:t>Two quads/tunnel</a:t>
            </a:r>
          </a:p>
          <a:p>
            <a:r>
              <a:rPr lang="en-US" altLang="ja-JP" sz="1800" dirty="0" smtClean="0">
                <a:latin typeface="+mn-lt"/>
              </a:rPr>
              <a:t>will be installed.</a:t>
            </a:r>
            <a:r>
              <a:rPr kumimoji="1" lang="en-US" altLang="ja-JP" sz="1800" dirty="0" smtClean="0">
                <a:latin typeface="+mn-lt"/>
              </a:rPr>
              <a:t> </a:t>
            </a:r>
            <a:endParaRPr kumimoji="1" lang="ja-JP" altLang="en-US" sz="1800" dirty="0">
              <a:latin typeface="+mn-lt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2054253" y="2500048"/>
            <a:ext cx="2390111" cy="558800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800" dirty="0" smtClean="0">
                <a:solidFill>
                  <a:schemeClr val="tx1"/>
                </a:solidFill>
                <a:latin typeface="+mn-lt"/>
              </a:rPr>
              <a:t>✔</a:t>
            </a:r>
            <a:r>
              <a:rPr lang="en-US" altLang="ja-JP" sz="1800" dirty="0" smtClean="0">
                <a:solidFill>
                  <a:schemeClr val="tx1"/>
                </a:solidFill>
              </a:rPr>
              <a:t>KEKB wigglers &amp; cables removed.</a:t>
            </a:r>
            <a:endParaRPr kumimoji="1" lang="en-US" altLang="ja-JP" sz="1800" dirty="0" smtClean="0">
              <a:solidFill>
                <a:schemeClr val="tx1"/>
              </a:solidFill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1983600" y="1882800"/>
            <a:ext cx="2550473" cy="400110"/>
          </a:xfrm>
          <a:prstGeom prst="rect">
            <a:avLst/>
          </a:prstGeom>
          <a:noFill/>
          <a:ln>
            <a:solidFill>
              <a:srgbClr val="FF0864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+mn-lt"/>
              </a:rPr>
              <a:t>Totally new beam lines</a:t>
            </a:r>
            <a:endParaRPr kumimoji="1" lang="ja-JP" altLang="en-US" sz="2000" dirty="0">
              <a:latin typeface="+mn-lt"/>
            </a:endParaRPr>
          </a:p>
        </p:txBody>
      </p:sp>
      <p:sp>
        <p:nvSpPr>
          <p:cNvPr id="63" name="四角形吹き出し 62"/>
          <p:cNvSpPr/>
          <p:nvPr/>
        </p:nvSpPr>
        <p:spPr>
          <a:xfrm>
            <a:off x="2475317" y="287867"/>
            <a:ext cx="2508645" cy="711200"/>
          </a:xfrm>
          <a:prstGeom prst="wedgeRectCallout">
            <a:avLst>
              <a:gd name="adj1" fmla="val -14352"/>
              <a:gd name="adj2" fmla="val 134171"/>
            </a:avLst>
          </a:prstGeom>
          <a:solidFill>
            <a:srgbClr val="FFFFFF"/>
          </a:solidFill>
          <a:ln>
            <a:solidFill>
              <a:srgbClr val="FF086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800" dirty="0" smtClean="0">
                <a:solidFill>
                  <a:schemeClr val="tx1"/>
                </a:solidFill>
                <a:latin typeface="+mn-lt"/>
              </a:rPr>
              <a:t>✔</a:t>
            </a:r>
            <a:r>
              <a:rPr kumimoji="1" lang="en-US" altLang="ja-JP" sz="1800" dirty="0" smtClean="0">
                <a:solidFill>
                  <a:srgbClr val="000000"/>
                </a:solidFill>
              </a:rPr>
              <a:t>Magnets, </a:t>
            </a:r>
            <a:r>
              <a:rPr lang="en-US" altLang="ja-JP" sz="1800" dirty="0" smtClean="0">
                <a:solidFill>
                  <a:srgbClr val="000000"/>
                </a:solidFill>
              </a:rPr>
              <a:t>cables and etc removed.</a:t>
            </a:r>
            <a:endParaRPr kumimoji="1" lang="en-US" altLang="ja-JP" sz="1800" dirty="0" smtClean="0">
              <a:solidFill>
                <a:srgbClr val="000000"/>
              </a:solidFill>
            </a:endParaRP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265371" y="537402"/>
            <a:ext cx="2102784" cy="923330"/>
          </a:xfrm>
          <a:prstGeom prst="rect">
            <a:avLst/>
          </a:prstGeom>
          <a:noFill/>
          <a:ln>
            <a:solidFill>
              <a:srgbClr val="FF0864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800" dirty="0">
                <a:solidFill>
                  <a:schemeClr val="bg1">
                    <a:lumMod val="75000"/>
                  </a:schemeClr>
                </a:solidFill>
              </a:rPr>
              <a:t>✔</a:t>
            </a:r>
            <a:r>
              <a:rPr kumimoji="1" lang="en-US" altLang="ja-JP" sz="1800" dirty="0" smtClean="0">
                <a:latin typeface="+mn-lt"/>
              </a:rPr>
              <a:t>Magnets, cables,,,</a:t>
            </a:r>
          </a:p>
          <a:p>
            <a:r>
              <a:rPr lang="en-US" altLang="ja-JP" sz="1800" dirty="0">
                <a:latin typeface="+mn-lt"/>
              </a:rPr>
              <a:t>s</a:t>
            </a:r>
            <a:r>
              <a:rPr lang="en-US" altLang="ja-JP" sz="1800" dirty="0" smtClean="0">
                <a:latin typeface="+mn-lt"/>
              </a:rPr>
              <a:t>cheduled to be </a:t>
            </a:r>
          </a:p>
          <a:p>
            <a:r>
              <a:rPr lang="en-US" altLang="ja-JP" sz="1800" dirty="0">
                <a:latin typeface="+mn-lt"/>
              </a:rPr>
              <a:t>r</a:t>
            </a:r>
            <a:r>
              <a:rPr lang="en-US" altLang="ja-JP" sz="1800" dirty="0" smtClean="0">
                <a:latin typeface="+mn-lt"/>
              </a:rPr>
              <a:t>emoved.</a:t>
            </a:r>
            <a:endParaRPr kumimoji="1" lang="ja-JP" altLang="en-US" sz="1800" dirty="0">
              <a:latin typeface="+mn-lt"/>
            </a:endParaRPr>
          </a:p>
        </p:txBody>
      </p:sp>
      <p:cxnSp>
        <p:nvCxnSpPr>
          <p:cNvPr id="74" name="直線矢印コネクタ 73"/>
          <p:cNvCxnSpPr/>
          <p:nvPr/>
        </p:nvCxnSpPr>
        <p:spPr>
          <a:xfrm>
            <a:off x="1509726" y="1460732"/>
            <a:ext cx="2934638" cy="332949"/>
          </a:xfrm>
          <a:prstGeom prst="straightConnector1">
            <a:avLst/>
          </a:prstGeom>
          <a:ln w="3175" cap="flat" cmpd="sng" algn="ctr">
            <a:solidFill>
              <a:srgbClr val="FF086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直線矢印コネクタ 71"/>
          <p:cNvCxnSpPr/>
          <p:nvPr/>
        </p:nvCxnSpPr>
        <p:spPr>
          <a:xfrm>
            <a:off x="1509726" y="1460732"/>
            <a:ext cx="771841" cy="332949"/>
          </a:xfrm>
          <a:prstGeom prst="straightConnector1">
            <a:avLst/>
          </a:prstGeom>
          <a:ln w="3175" cap="flat" cmpd="sng" algn="ctr">
            <a:solidFill>
              <a:srgbClr val="FF086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テキスト ボックス 77"/>
          <p:cNvSpPr txBox="1"/>
          <p:nvPr/>
        </p:nvSpPr>
        <p:spPr>
          <a:xfrm>
            <a:off x="5940000" y="72321"/>
            <a:ext cx="3113074" cy="4247317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800" dirty="0" smtClean="0">
                <a:latin typeface="+mn-lt"/>
              </a:rPr>
              <a:t>In all sections:</a:t>
            </a:r>
          </a:p>
          <a:p>
            <a:r>
              <a:rPr kumimoji="1" lang="en-US" altLang="ja-JP" sz="1800" dirty="0" smtClean="0">
                <a:latin typeface="+mn-lt"/>
              </a:rPr>
              <a:t>✔KEKB</a:t>
            </a:r>
            <a:r>
              <a:rPr lang="en-US" altLang="ja-JP" sz="1800" dirty="0" smtClean="0">
                <a:latin typeface="+mn-lt"/>
              </a:rPr>
              <a:t> LER dipoles and dipole correctors</a:t>
            </a:r>
          </a:p>
          <a:p>
            <a:r>
              <a:rPr lang="en-US" altLang="ja-JP" sz="1800" dirty="0" smtClean="0">
                <a:latin typeface="+mn-lt"/>
              </a:rPr>
              <a:t>removed from the tunnel.</a:t>
            </a:r>
          </a:p>
          <a:p>
            <a:r>
              <a:rPr lang="en-US" altLang="ja-JP" sz="1800" dirty="0" smtClean="0">
                <a:latin typeface="+mn-lt"/>
              </a:rPr>
              <a:t>✔</a:t>
            </a:r>
            <a:r>
              <a:rPr lang="en-US" altLang="ja-JP" sz="1800" dirty="0" err="1" smtClean="0">
                <a:latin typeface="+mn-lt"/>
              </a:rPr>
              <a:t>SuperKEKB</a:t>
            </a:r>
            <a:r>
              <a:rPr lang="en-US" altLang="ja-JP" sz="1800" dirty="0" smtClean="0">
                <a:latin typeface="+mn-lt"/>
              </a:rPr>
              <a:t> LER dipole positions surveyed and marked on the floor and base plates installed. </a:t>
            </a:r>
          </a:p>
          <a:p>
            <a:endParaRPr lang="en-US" altLang="ja-JP" sz="1800" dirty="0" smtClean="0">
              <a:latin typeface="+mn-lt"/>
            </a:endParaRPr>
          </a:p>
          <a:p>
            <a:r>
              <a:rPr lang="en-US" altLang="ja-JP" sz="18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✔</a:t>
            </a:r>
            <a:r>
              <a:rPr lang="en-US" altLang="ja-JP" sz="1800" dirty="0" smtClean="0">
                <a:latin typeface="+mn-lt"/>
              </a:rPr>
              <a:t>LER </a:t>
            </a:r>
            <a:r>
              <a:rPr lang="en-US" altLang="ja-JP" sz="1800" dirty="0">
                <a:latin typeface="+mn-lt"/>
              </a:rPr>
              <a:t>dipoles (100), </a:t>
            </a:r>
          </a:p>
          <a:p>
            <a:r>
              <a:rPr lang="en-US" altLang="ja-JP" sz="1800" dirty="0">
                <a:latin typeface="+mn-lt"/>
              </a:rPr>
              <a:t>LER vertical dipole correctors(~220),</a:t>
            </a:r>
          </a:p>
          <a:p>
            <a:r>
              <a:rPr lang="en-US" altLang="ja-JP" sz="1800" dirty="0">
                <a:latin typeface="+mn-lt"/>
              </a:rPr>
              <a:t>LER wigglers (280) </a:t>
            </a:r>
          </a:p>
          <a:p>
            <a:r>
              <a:rPr lang="en-US" altLang="ja-JP" sz="1800" dirty="0">
                <a:latin typeface="+mn-lt"/>
              </a:rPr>
              <a:t>scheduled to be installed this </a:t>
            </a:r>
            <a:r>
              <a:rPr lang="en-US" altLang="ja-JP" sz="1800" dirty="0" smtClean="0">
                <a:latin typeface="+mn-lt"/>
              </a:rPr>
              <a:t>year</a:t>
            </a:r>
            <a:r>
              <a:rPr lang="en-US" altLang="ja-JP" sz="1800" dirty="0">
                <a:latin typeface="+mn-lt"/>
              </a:rPr>
              <a:t>.</a:t>
            </a:r>
            <a:endParaRPr lang="ja-JP" altLang="en-US" sz="1800" dirty="0" smtClean="0">
              <a:latin typeface="+mn-lt"/>
            </a:endParaRPr>
          </a:p>
        </p:txBody>
      </p:sp>
      <p:sp>
        <p:nvSpPr>
          <p:cNvPr id="80" name="正方形/長方形 79"/>
          <p:cNvSpPr/>
          <p:nvPr/>
        </p:nvSpPr>
        <p:spPr>
          <a:xfrm>
            <a:off x="51165" y="6172355"/>
            <a:ext cx="29171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800" dirty="0" smtClean="0">
                <a:latin typeface="+mn-lt"/>
              </a:rPr>
              <a:t>✔ done</a:t>
            </a:r>
          </a:p>
          <a:p>
            <a:r>
              <a:rPr lang="en-US" altLang="ja-JP" sz="1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✔</a:t>
            </a:r>
            <a:r>
              <a:rPr lang="en-US" altLang="ja-JP" sz="1800" dirty="0" smtClean="0">
                <a:latin typeface="+mn-lt"/>
              </a:rPr>
              <a:t> to be done soon/this year</a:t>
            </a:r>
            <a:endParaRPr lang="ja-JP" altLang="en-US" sz="1800" dirty="0">
              <a:latin typeface="+mn-lt"/>
            </a:endParaRPr>
          </a:p>
        </p:txBody>
      </p:sp>
      <p:sp>
        <p:nvSpPr>
          <p:cNvPr id="25" name="日付プレースホル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2012/2/20</a:t>
            </a:r>
            <a:endParaRPr lang="ja-JP" altLang="en-US"/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F3EB-17F8-2B45-A402-69DD08DF7359}" type="slidenum">
              <a:rPr lang="ja-JP" altLang="en-US" smtClean="0"/>
              <a:pPr/>
              <a:t>34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8000" y="0"/>
            <a:ext cx="6000750" cy="556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グループ化 20"/>
          <p:cNvGrpSpPr/>
          <p:nvPr/>
        </p:nvGrpSpPr>
        <p:grpSpPr>
          <a:xfrm>
            <a:off x="6074800" y="4670567"/>
            <a:ext cx="2967037" cy="2187433"/>
            <a:chOff x="6176963" y="2957070"/>
            <a:chExt cx="2967037" cy="2187433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76963" y="2957070"/>
              <a:ext cx="2967037" cy="2187433"/>
            </a:xfrm>
            <a:prstGeom prst="rect">
              <a:avLst/>
            </a:prstGeom>
          </p:spPr>
        </p:pic>
        <p:sp>
          <p:nvSpPr>
            <p:cNvPr id="20" name="テキスト ボックス 19"/>
            <p:cNvSpPr txBox="1"/>
            <p:nvPr/>
          </p:nvSpPr>
          <p:spPr>
            <a:xfrm>
              <a:off x="6766560" y="4423798"/>
              <a:ext cx="23774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3200" dirty="0" smtClean="0">
                  <a:solidFill>
                    <a:srgbClr val="FF0000"/>
                  </a:solidFill>
                </a:rPr>
                <a:t>Uneven floor</a:t>
              </a:r>
              <a:endParaRPr kumimoji="1" lang="ja-JP" altLang="en-US" sz="32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1" name="図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78000" y="3252153"/>
            <a:ext cx="4755198" cy="356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直線矢印コネクタ 11"/>
          <p:cNvCxnSpPr/>
          <p:nvPr/>
        </p:nvCxnSpPr>
        <p:spPr>
          <a:xfrm rot="10800000">
            <a:off x="3225800" y="1001713"/>
            <a:ext cx="374650" cy="192087"/>
          </a:xfrm>
          <a:prstGeom prst="straightConnector1">
            <a:avLst/>
          </a:prstGeom>
          <a:ln>
            <a:solidFill>
              <a:srgbClr val="FD078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グループ化 14"/>
          <p:cNvGrpSpPr/>
          <p:nvPr/>
        </p:nvGrpSpPr>
        <p:grpSpPr>
          <a:xfrm>
            <a:off x="0" y="0"/>
            <a:ext cx="9144000" cy="3638550"/>
            <a:chOff x="0" y="0"/>
            <a:chExt cx="9144000" cy="3638550"/>
          </a:xfrm>
        </p:grpSpPr>
        <p:pic>
          <p:nvPicPr>
            <p:cNvPr id="8" name="図 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176963" y="0"/>
              <a:ext cx="2967037" cy="218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図 29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2286000"/>
              <a:ext cx="2373313" cy="1352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3" name="直線矢印コネクタ 12"/>
            <p:cNvCxnSpPr/>
            <p:nvPr/>
          </p:nvCxnSpPr>
          <p:spPr>
            <a:xfrm>
              <a:off x="2373313" y="2962275"/>
              <a:ext cx="336550" cy="1588"/>
            </a:xfrm>
            <a:prstGeom prst="straightConnector1">
              <a:avLst/>
            </a:prstGeom>
            <a:ln>
              <a:solidFill>
                <a:srgbClr val="FD078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テキスト ボックス 13"/>
            <p:cNvSpPr txBox="1"/>
            <p:nvPr/>
          </p:nvSpPr>
          <p:spPr>
            <a:xfrm>
              <a:off x="259079" y="1455003"/>
              <a:ext cx="21142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 smtClean="0"/>
                <a:t>Few mm displacement</a:t>
              </a:r>
              <a:endParaRPr kumimoji="1" lang="ja-JP" altLang="en-US" sz="2400" dirty="0"/>
            </a:p>
          </p:txBody>
        </p:sp>
      </p:grpSp>
      <p:pic>
        <p:nvPicPr>
          <p:cNvPr id="17" name="図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6450" y="5175393"/>
            <a:ext cx="2190878" cy="164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正方形/長方形 15"/>
          <p:cNvSpPr/>
          <p:nvPr/>
        </p:nvSpPr>
        <p:spPr>
          <a:xfrm>
            <a:off x="2213610" y="5833965"/>
            <a:ext cx="20761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dirty="0" smtClean="0">
                <a:solidFill>
                  <a:schemeClr val="bg1"/>
                </a:solidFill>
              </a:rPr>
              <a:t>liquefaction phenomena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pic>
        <p:nvPicPr>
          <p:cNvPr id="18" name="図 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30930" y="1193800"/>
            <a:ext cx="2443870" cy="3229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テキスト ボックス 18"/>
          <p:cNvSpPr txBox="1"/>
          <p:nvPr/>
        </p:nvSpPr>
        <p:spPr>
          <a:xfrm>
            <a:off x="4816158" y="3885338"/>
            <a:ext cx="1258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solidFill>
                  <a:schemeClr val="bg1"/>
                </a:solidFill>
              </a:rPr>
              <a:t>cracks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grpSp>
        <p:nvGrpSpPr>
          <p:cNvPr id="23" name="グループ化 22"/>
          <p:cNvGrpSpPr/>
          <p:nvPr/>
        </p:nvGrpSpPr>
        <p:grpSpPr>
          <a:xfrm>
            <a:off x="2420730" y="2802552"/>
            <a:ext cx="4347686" cy="3492185"/>
            <a:chOff x="4816158" y="3387327"/>
            <a:chExt cx="4347686" cy="3492185"/>
          </a:xfrm>
        </p:grpSpPr>
        <p:pic>
          <p:nvPicPr>
            <p:cNvPr id="10" name="図 15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816158" y="3387327"/>
              <a:ext cx="4347686" cy="3470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テキスト ボックス 21"/>
            <p:cNvSpPr txBox="1"/>
            <p:nvPr/>
          </p:nvSpPr>
          <p:spPr>
            <a:xfrm>
              <a:off x="5692935" y="6294737"/>
              <a:ext cx="34510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3200" dirty="0" smtClean="0">
                  <a:solidFill>
                    <a:srgbClr val="FF0000"/>
                  </a:solidFill>
                </a:rPr>
                <a:t>Just above outside</a:t>
              </a:r>
              <a:endParaRPr kumimoji="1" lang="ja-JP" altLang="en-US" sz="3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グループ化 25"/>
          <p:cNvGrpSpPr/>
          <p:nvPr/>
        </p:nvGrpSpPr>
        <p:grpSpPr>
          <a:xfrm>
            <a:off x="2091690" y="1451610"/>
            <a:ext cx="6949440" cy="4648199"/>
            <a:chOff x="2011680" y="2011680"/>
            <a:chExt cx="6949440" cy="4648199"/>
          </a:xfrm>
        </p:grpSpPr>
        <p:sp>
          <p:nvSpPr>
            <p:cNvPr id="27" name="角丸四角形吹き出し 26"/>
            <p:cNvSpPr/>
            <p:nvPr/>
          </p:nvSpPr>
          <p:spPr>
            <a:xfrm>
              <a:off x="2011680" y="2011680"/>
              <a:ext cx="6949440" cy="4648199"/>
            </a:xfrm>
            <a:prstGeom prst="wedgeRoundRectCallout">
              <a:avLst>
                <a:gd name="adj1" fmla="val -12718"/>
                <a:gd name="adj2" fmla="val -61448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8" name="図 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63934" y="2600240"/>
              <a:ext cx="5140165" cy="3852791"/>
            </a:xfrm>
            <a:prstGeom prst="rect">
              <a:avLst/>
            </a:prstGeom>
          </p:spPr>
        </p:pic>
        <p:sp>
          <p:nvSpPr>
            <p:cNvPr id="29" name="正方形/長方形 28"/>
            <p:cNvSpPr/>
            <p:nvPr/>
          </p:nvSpPr>
          <p:spPr>
            <a:xfrm>
              <a:off x="2436303" y="5191742"/>
              <a:ext cx="3073752" cy="132343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8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altLang="ja-JP" sz="2000" dirty="0" smtClean="0">
                  <a:latin typeface="Calibri" pitchFamily="-110" charset="0"/>
                </a:rPr>
                <a:t>Magnet position shifts</a:t>
              </a:r>
            </a:p>
            <a:p>
              <a:r>
                <a:rPr lang="en-US" altLang="ja-JP" sz="2000" dirty="0" smtClean="0">
                  <a:latin typeface="Calibri" pitchFamily="-110" charset="0"/>
                </a:rPr>
                <a:t> in the horizontal direction</a:t>
              </a:r>
            </a:p>
            <a:p>
              <a:r>
                <a:rPr lang="en-US" altLang="ja-JP" sz="2000" dirty="0" smtClean="0">
                  <a:latin typeface="Calibri" pitchFamily="-110" charset="0"/>
                </a:rPr>
                <a:t>Comparison between</a:t>
              </a:r>
            </a:p>
            <a:p>
              <a:r>
                <a:rPr lang="en-US" altLang="ja-JP" sz="2000" dirty="0" smtClean="0">
                  <a:latin typeface="Calibri" pitchFamily="-110" charset="0"/>
                </a:rPr>
                <a:t>Nov. 2010 and May 2011.</a:t>
              </a:r>
              <a:endParaRPr lang="en-US" altLang="ja-JP" sz="2000" dirty="0">
                <a:latin typeface="Calibri" pitchFamily="-110" charset="0"/>
              </a:endParaRPr>
            </a:p>
          </p:txBody>
        </p:sp>
        <p:sp>
          <p:nvSpPr>
            <p:cNvPr id="30" name="テキスト ボックス 4"/>
            <p:cNvSpPr txBox="1">
              <a:spLocks noChangeArrowheads="1"/>
            </p:cNvSpPr>
            <p:nvPr/>
          </p:nvSpPr>
          <p:spPr bwMode="auto">
            <a:xfrm>
              <a:off x="3851452" y="4616458"/>
              <a:ext cx="116891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3600" b="1" dirty="0">
                  <a:latin typeface="Calibri" pitchFamily="-110" charset="0"/>
                </a:rPr>
                <a:t>8mm</a:t>
              </a:r>
              <a:endParaRPr lang="ja-JP" altLang="en-US" sz="3600" b="1" dirty="0">
                <a:latin typeface="Calibri" pitchFamily="-110" charset="0"/>
              </a:endParaRPr>
            </a:p>
          </p:txBody>
        </p:sp>
        <p:pic>
          <p:nvPicPr>
            <p:cNvPr id="31" name="図 11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6148804" y="2198677"/>
              <a:ext cx="2510589" cy="2417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" name="下矢印 31"/>
          <p:cNvSpPr/>
          <p:nvPr/>
        </p:nvSpPr>
        <p:spPr>
          <a:xfrm rot="7807468">
            <a:off x="6974616" y="3914733"/>
            <a:ext cx="418057" cy="733724"/>
          </a:xfrm>
          <a:prstGeom prst="downArrow">
            <a:avLst>
              <a:gd name="adj1" fmla="val 50000"/>
              <a:gd name="adj2" fmla="val 8281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日付プレースホルダ 3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2012/2/20</a:t>
            </a:r>
            <a:endParaRPr lang="ja-JP" altLang="en-US"/>
          </a:p>
        </p:txBody>
      </p:sp>
      <p:sp>
        <p:nvSpPr>
          <p:cNvPr id="34" name="スライド番号プレースホルダ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F3EB-17F8-2B45-A402-69DD08DF7359}" type="slidenum">
              <a:rPr lang="ja-JP" altLang="en-US" smtClean="0"/>
              <a:pPr/>
              <a:t>4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3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図 3" descr="SouthArcFi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41961" y="541251"/>
            <a:ext cx="9515665" cy="614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テキスト ボックス 4"/>
          <p:cNvSpPr txBox="1">
            <a:spLocks noChangeArrowheads="1"/>
          </p:cNvSpPr>
          <p:nvPr/>
        </p:nvSpPr>
        <p:spPr bwMode="auto">
          <a:xfrm>
            <a:off x="891223" y="1046480"/>
            <a:ext cx="5132070" cy="10156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2000" dirty="0" smtClean="0">
                <a:latin typeface="Calibri" charset="0"/>
              </a:rPr>
              <a:t>Magnet position shifts in the horizontal direction.</a:t>
            </a:r>
          </a:p>
          <a:p>
            <a:r>
              <a:rPr lang="en-US" altLang="ja-JP" sz="2000" dirty="0" smtClean="0">
                <a:latin typeface="Calibri" charset="0"/>
              </a:rPr>
              <a:t>Comparison between Feb.2010 and June 2011.</a:t>
            </a:r>
          </a:p>
        </p:txBody>
      </p:sp>
      <p:sp>
        <p:nvSpPr>
          <p:cNvPr id="26628" name="テキスト ボックス 5"/>
          <p:cNvSpPr txBox="1">
            <a:spLocks noChangeArrowheads="1"/>
          </p:cNvSpPr>
          <p:nvPr/>
        </p:nvSpPr>
        <p:spPr bwMode="auto">
          <a:xfrm>
            <a:off x="7033533" y="862330"/>
            <a:ext cx="14135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 smtClean="0">
                <a:latin typeface="Calibri" charset="0"/>
              </a:rPr>
              <a:t>Oho exp. hall</a:t>
            </a:r>
            <a:endParaRPr lang="ja-JP" altLang="en-US" dirty="0">
              <a:latin typeface="Calibri" charset="0"/>
            </a:endParaRPr>
          </a:p>
        </p:txBody>
      </p:sp>
      <p:sp>
        <p:nvSpPr>
          <p:cNvPr id="26629" name="テキスト ボックス 6"/>
          <p:cNvSpPr txBox="1">
            <a:spLocks noChangeArrowheads="1"/>
          </p:cNvSpPr>
          <p:nvPr/>
        </p:nvSpPr>
        <p:spPr bwMode="auto">
          <a:xfrm>
            <a:off x="841657" y="5661491"/>
            <a:ext cx="13532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 smtClean="0">
                <a:latin typeface="Calibri" charset="0"/>
              </a:rPr>
              <a:t>Fuji exp. hall</a:t>
            </a:r>
            <a:endParaRPr lang="ja-JP" altLang="en-US" dirty="0">
              <a:latin typeface="Calibri" charset="0"/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1608138" y="3483928"/>
            <a:ext cx="941387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rot="5400000" flipH="1" flipV="1">
            <a:off x="1163638" y="3039428"/>
            <a:ext cx="890587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632" name="テキスト ボックス 11"/>
          <p:cNvSpPr txBox="1">
            <a:spLocks noChangeArrowheads="1"/>
          </p:cNvSpPr>
          <p:nvPr/>
        </p:nvSpPr>
        <p:spPr bwMode="auto">
          <a:xfrm>
            <a:off x="1609725" y="2410778"/>
            <a:ext cx="300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latin typeface="Calibri" charset="0"/>
              </a:rPr>
              <a:t>Y</a:t>
            </a:r>
            <a:endParaRPr lang="ja-JP" altLang="en-US">
              <a:latin typeface="Calibri" charset="0"/>
            </a:endParaRPr>
          </a:p>
        </p:txBody>
      </p:sp>
      <p:sp>
        <p:nvSpPr>
          <p:cNvPr id="26633" name="テキスト ボックス 12"/>
          <p:cNvSpPr txBox="1">
            <a:spLocks noChangeArrowheads="1"/>
          </p:cNvSpPr>
          <p:nvPr/>
        </p:nvSpPr>
        <p:spPr bwMode="auto">
          <a:xfrm>
            <a:off x="2249488" y="3114040"/>
            <a:ext cx="304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latin typeface="Calibri" charset="0"/>
              </a:rPr>
              <a:t>X</a:t>
            </a:r>
            <a:endParaRPr lang="ja-JP" altLang="en-US">
              <a:latin typeface="Calibri" charset="0"/>
            </a:endParaRPr>
          </a:p>
        </p:txBody>
      </p:sp>
      <p:sp>
        <p:nvSpPr>
          <p:cNvPr id="26634" name="テキスト ボックス 13"/>
          <p:cNvSpPr txBox="1">
            <a:spLocks noChangeArrowheads="1"/>
          </p:cNvSpPr>
          <p:nvPr/>
        </p:nvSpPr>
        <p:spPr bwMode="auto">
          <a:xfrm>
            <a:off x="2225269" y="2133263"/>
            <a:ext cx="3191687" cy="92333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 smtClean="0">
                <a:latin typeface="Calibri" charset="0"/>
              </a:rPr>
              <a:t>Arrows not to scale</a:t>
            </a:r>
          </a:p>
          <a:p>
            <a:r>
              <a:rPr lang="en-US" altLang="ja-JP" dirty="0" smtClean="0">
                <a:latin typeface="Calibri" charset="0"/>
              </a:rPr>
              <a:t>Max. deviation is about 3 mm in</a:t>
            </a:r>
          </a:p>
          <a:p>
            <a:r>
              <a:rPr lang="en-US" altLang="ja-JP" dirty="0" smtClean="0">
                <a:latin typeface="Calibri" charset="0"/>
              </a:rPr>
              <a:t>both X &amp; Y directions.</a:t>
            </a:r>
          </a:p>
        </p:txBody>
      </p:sp>
      <p:sp>
        <p:nvSpPr>
          <p:cNvPr id="26635" name="テキスト ボックス 14"/>
          <p:cNvSpPr txBox="1">
            <a:spLocks noChangeArrowheads="1"/>
          </p:cNvSpPr>
          <p:nvPr/>
        </p:nvSpPr>
        <p:spPr bwMode="auto">
          <a:xfrm>
            <a:off x="5416957" y="4843946"/>
            <a:ext cx="34559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2400" b="1" dirty="0" smtClean="0">
                <a:latin typeface="Calibri" charset="0"/>
              </a:rPr>
              <a:t>Direction changes </a:t>
            </a:r>
          </a:p>
          <a:p>
            <a:r>
              <a:rPr lang="en-US" altLang="ja-JP" sz="2400" b="1" dirty="0" smtClean="0">
                <a:latin typeface="Calibri" charset="0"/>
              </a:rPr>
              <a:t>at the </a:t>
            </a:r>
            <a:r>
              <a:rPr lang="en-US" altLang="ja-JP" sz="2400" b="1" dirty="0" smtClean="0">
                <a:solidFill>
                  <a:srgbClr val="FF0000"/>
                </a:solidFill>
                <a:latin typeface="Calibri" charset="0"/>
              </a:rPr>
              <a:t>expansion joints </a:t>
            </a:r>
            <a:r>
              <a:rPr lang="en-US" altLang="ja-JP" sz="2400" b="1" dirty="0" smtClean="0">
                <a:latin typeface="Calibri" charset="0"/>
              </a:rPr>
              <a:t>indicated by </a:t>
            </a:r>
            <a:r>
              <a:rPr lang="en-US" altLang="ja-JP" sz="2400" b="1" dirty="0" smtClean="0">
                <a:solidFill>
                  <a:srgbClr val="FF0000"/>
                </a:solidFill>
                <a:latin typeface="Calibri" charset="0"/>
              </a:rPr>
              <a:t>red arrows</a:t>
            </a:r>
            <a:r>
              <a:rPr lang="en-US" altLang="ja-JP" sz="2400" b="1" dirty="0" smtClean="0">
                <a:latin typeface="Calibri" charset="0"/>
              </a:rPr>
              <a:t>.</a:t>
            </a:r>
            <a:endParaRPr lang="ja-JP" altLang="en-US" sz="2400" b="1" dirty="0">
              <a:latin typeface="Calibri" charset="0"/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 rot="16200000" flipV="1">
            <a:off x="2676525" y="5267791"/>
            <a:ext cx="688975" cy="984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rot="16200000" flipV="1">
            <a:off x="4115592" y="4716471"/>
            <a:ext cx="479425" cy="3381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639" name="テキスト ボックス 15"/>
          <p:cNvSpPr txBox="1">
            <a:spLocks noChangeArrowheads="1"/>
          </p:cNvSpPr>
          <p:nvPr/>
        </p:nvSpPr>
        <p:spPr bwMode="auto">
          <a:xfrm>
            <a:off x="1518285" y="649645"/>
            <a:ext cx="6969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/>
              <a:t>[mm]</a:t>
            </a:r>
            <a:endParaRPr lang="ja-JP" altLang="en-US" dirty="0"/>
          </a:p>
        </p:txBody>
      </p:sp>
      <p:sp>
        <p:nvSpPr>
          <p:cNvPr id="26640" name="テキスト ボックス 17"/>
          <p:cNvSpPr txBox="1">
            <a:spLocks noChangeArrowheads="1"/>
          </p:cNvSpPr>
          <p:nvPr/>
        </p:nvSpPr>
        <p:spPr bwMode="auto">
          <a:xfrm>
            <a:off x="8447088" y="6317298"/>
            <a:ext cx="6969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/>
              <a:t>[mm]</a:t>
            </a:r>
            <a:endParaRPr lang="ja-JP" altLang="en-US" dirty="0"/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1680" y="2633280"/>
            <a:ext cx="2232025" cy="2210666"/>
          </a:xfrm>
          <a:prstGeom prst="rect">
            <a:avLst/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1" name="テキスト ボックス 20"/>
          <p:cNvSpPr txBox="1"/>
          <p:nvPr/>
        </p:nvSpPr>
        <p:spPr>
          <a:xfrm>
            <a:off x="7384326" y="1950859"/>
            <a:ext cx="159793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The south arc</a:t>
            </a:r>
          </a:p>
          <a:p>
            <a:r>
              <a:rPr lang="en-US" altLang="ja-JP" sz="2000" dirty="0" smtClean="0"/>
              <a:t>section</a:t>
            </a:r>
            <a:endParaRPr kumimoji="1" lang="ja-JP" altLang="en-US" sz="2000" dirty="0"/>
          </a:p>
        </p:txBody>
      </p:sp>
      <p:cxnSp>
        <p:nvCxnSpPr>
          <p:cNvPr id="23" name="直線矢印コネクタ 22"/>
          <p:cNvCxnSpPr/>
          <p:nvPr/>
        </p:nvCxnSpPr>
        <p:spPr>
          <a:xfrm rot="10800000">
            <a:off x="4849609" y="4334428"/>
            <a:ext cx="378231" cy="2075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 rot="10800000">
            <a:off x="5632027" y="3635587"/>
            <a:ext cx="497946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 rot="10800000">
            <a:off x="6097587" y="2975292"/>
            <a:ext cx="422275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 rot="10800000">
            <a:off x="6550342" y="2285414"/>
            <a:ext cx="631825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正方形/長方形 21"/>
          <p:cNvSpPr/>
          <p:nvPr/>
        </p:nvSpPr>
        <p:spPr>
          <a:xfrm>
            <a:off x="144780" y="33794"/>
            <a:ext cx="88527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altLang="ja-JP" sz="3600" dirty="0" smtClean="0"/>
              <a:t>Survey tunnel from </a:t>
            </a:r>
            <a:r>
              <a:rPr lang="en-US" altLang="ja-JP" sz="3600" b="1" dirty="0" smtClean="0">
                <a:solidFill>
                  <a:srgbClr val="FF0000"/>
                </a:solidFill>
              </a:rPr>
              <a:t>inside</a:t>
            </a:r>
            <a:r>
              <a:rPr lang="en-US" altLang="ja-JP" sz="3600" dirty="0" smtClean="0"/>
              <a:t> and outside (1)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841657" y="6317298"/>
            <a:ext cx="6542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/>
              <a:t>Another full-survey will start within few months.</a:t>
            </a:r>
            <a:endParaRPr kumimoji="1" lang="ja-JP" altLang="en-US" sz="2400" b="1" dirty="0"/>
          </a:p>
        </p:txBody>
      </p:sp>
      <p:sp>
        <p:nvSpPr>
          <p:cNvPr id="26" name="日付プレースホルダ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2012/2/20</a:t>
            </a:r>
            <a:endParaRPr lang="ja-JP" altLang="en-US"/>
          </a:p>
        </p:txBody>
      </p:sp>
      <p:sp>
        <p:nvSpPr>
          <p:cNvPr id="28" name="スライド番号プレースホルダ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F3EB-17F8-2B45-A402-69DD08DF7359}" type="slidenum">
              <a:rPr lang="ja-JP" altLang="en-US" smtClean="0"/>
              <a:pPr/>
              <a:t>5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21920" y="49778"/>
            <a:ext cx="8884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altLang="ja-JP" sz="3600" dirty="0" smtClean="0"/>
              <a:t>Survey tunnel from </a:t>
            </a:r>
            <a:r>
              <a:rPr lang="en-US" altLang="ja-JP" sz="3600" b="1" dirty="0" smtClean="0">
                <a:solidFill>
                  <a:srgbClr val="FF0000"/>
                </a:solidFill>
              </a:rPr>
              <a:t>inside</a:t>
            </a:r>
            <a:r>
              <a:rPr lang="en-US" altLang="ja-JP" sz="3600" dirty="0" smtClean="0"/>
              <a:t> and outside (2)</a:t>
            </a:r>
          </a:p>
        </p:txBody>
      </p:sp>
      <p:pic>
        <p:nvPicPr>
          <p:cNvPr id="3" name="図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7480" y="1458109"/>
            <a:ext cx="4074160" cy="3775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IMG_0369_HLS本体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1843" y="4970678"/>
            <a:ext cx="2672714" cy="160706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" name="正方形/長方形 5"/>
          <p:cNvSpPr/>
          <p:nvPr/>
        </p:nvSpPr>
        <p:spPr>
          <a:xfrm rot="788746">
            <a:off x="5963920" y="3646783"/>
            <a:ext cx="436880" cy="9665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矢印コネクタ 7"/>
          <p:cNvCxnSpPr>
            <a:endCxn id="6" idx="2"/>
          </p:cNvCxnSpPr>
          <p:nvPr/>
        </p:nvCxnSpPr>
        <p:spPr>
          <a:xfrm flipV="1">
            <a:off x="5859737" y="4600632"/>
            <a:ext cx="212716" cy="4713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グループ化 16"/>
          <p:cNvGrpSpPr/>
          <p:nvPr/>
        </p:nvGrpSpPr>
        <p:grpSpPr>
          <a:xfrm>
            <a:off x="5524457" y="2575560"/>
            <a:ext cx="533400" cy="1802600"/>
            <a:chOff x="2750777" y="1654020"/>
            <a:chExt cx="533400" cy="2053579"/>
          </a:xfrm>
        </p:grpSpPr>
        <p:cxnSp>
          <p:nvCxnSpPr>
            <p:cNvPr id="14" name="直線コネクタ 13"/>
            <p:cNvCxnSpPr/>
            <p:nvPr/>
          </p:nvCxnSpPr>
          <p:spPr>
            <a:xfrm>
              <a:off x="3261317" y="1654020"/>
              <a:ext cx="0" cy="590304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円弧 14"/>
            <p:cNvSpPr/>
            <p:nvPr/>
          </p:nvSpPr>
          <p:spPr>
            <a:xfrm>
              <a:off x="2750777" y="2732239"/>
              <a:ext cx="533400" cy="975360"/>
            </a:xfrm>
            <a:prstGeom prst="arc">
              <a:avLst>
                <a:gd name="adj1" fmla="val 48911"/>
                <a:gd name="adj2" fmla="val 5752644"/>
              </a:avLst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22" name="直線コネクタ 21"/>
          <p:cNvCxnSpPr/>
          <p:nvPr/>
        </p:nvCxnSpPr>
        <p:spPr>
          <a:xfrm>
            <a:off x="6050237" y="3491524"/>
            <a:ext cx="0" cy="51816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121920" y="6112932"/>
            <a:ext cx="2822892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Monitor</a:t>
            </a:r>
            <a:r>
              <a:rPr kumimoji="1" lang="en-US" altLang="ja-JP" dirty="0" smtClean="0"/>
              <a:t> GAP distance at expansion joints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/>
        </p:nvSpPr>
        <p:spPr>
          <a:xfrm>
            <a:off x="5312564" y="6111455"/>
            <a:ext cx="3579509" cy="70788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2000" dirty="0" smtClean="0"/>
              <a:t>Measure Level by Hydrostatic water Level System (HLS)</a:t>
            </a:r>
            <a:endParaRPr lang="en-US" altLang="ja-JP" sz="2000" b="1" dirty="0"/>
          </a:p>
        </p:txBody>
      </p:sp>
      <p:sp>
        <p:nvSpPr>
          <p:cNvPr id="25" name="円弧 24"/>
          <p:cNvSpPr/>
          <p:nvPr/>
        </p:nvSpPr>
        <p:spPr>
          <a:xfrm>
            <a:off x="3688080" y="2225040"/>
            <a:ext cx="2169795" cy="2153120"/>
          </a:xfrm>
          <a:prstGeom prst="arc">
            <a:avLst>
              <a:gd name="adj1" fmla="val 14468155"/>
              <a:gd name="adj2" fmla="val 14401140"/>
            </a:avLst>
          </a:prstGeom>
          <a:ln>
            <a:solidFill>
              <a:srgbClr val="FF6600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825240" y="2548652"/>
            <a:ext cx="20526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Quick circumferential length measurement</a:t>
            </a:r>
            <a:endParaRPr kumimoji="1" lang="ja-JP" altLang="en-US" sz="2400" dirty="0"/>
          </a:p>
        </p:txBody>
      </p:sp>
      <p:cxnSp>
        <p:nvCxnSpPr>
          <p:cNvPr id="28" name="直線矢印コネクタ 27"/>
          <p:cNvCxnSpPr>
            <a:stCxn id="1026" idx="3"/>
            <a:endCxn id="6" idx="1"/>
          </p:cNvCxnSpPr>
          <p:nvPr/>
        </p:nvCxnSpPr>
        <p:spPr>
          <a:xfrm flipV="1">
            <a:off x="2575818" y="4080360"/>
            <a:ext cx="3393826" cy="72653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16" descr="P101082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99423" y="3913828"/>
            <a:ext cx="1507417" cy="1930820"/>
          </a:xfrm>
          <a:prstGeom prst="rect">
            <a:avLst/>
          </a:prstGeom>
          <a:noFill/>
          <a:ln w="9525">
            <a:solidFill>
              <a:srgbClr val="01A636"/>
            </a:solidFill>
            <a:miter lim="800000"/>
            <a:headEnd/>
            <a:tailEnd/>
          </a:ln>
        </p:spPr>
      </p:pic>
      <p:grpSp>
        <p:nvGrpSpPr>
          <p:cNvPr id="42" name="グループ化 41"/>
          <p:cNvGrpSpPr/>
          <p:nvPr/>
        </p:nvGrpSpPr>
        <p:grpSpPr>
          <a:xfrm rot="5400000">
            <a:off x="4748809" y="2864219"/>
            <a:ext cx="2775426" cy="1132691"/>
            <a:chOff x="3387528" y="1458109"/>
            <a:chExt cx="2830038" cy="1132691"/>
          </a:xfrm>
        </p:grpSpPr>
        <p:cxnSp>
          <p:nvCxnSpPr>
            <p:cNvPr id="39" name="直線コネクタ 38"/>
            <p:cNvCxnSpPr/>
            <p:nvPr/>
          </p:nvCxnSpPr>
          <p:spPr>
            <a:xfrm>
              <a:off x="3884803" y="1458109"/>
              <a:ext cx="1841433" cy="0"/>
            </a:xfrm>
            <a:prstGeom prst="line">
              <a:avLst/>
            </a:prstGeom>
            <a:ln>
              <a:solidFill>
                <a:srgbClr val="01A63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円弧 39"/>
            <p:cNvSpPr/>
            <p:nvPr/>
          </p:nvSpPr>
          <p:spPr>
            <a:xfrm>
              <a:off x="5305663" y="1473349"/>
              <a:ext cx="911903" cy="1117451"/>
            </a:xfrm>
            <a:prstGeom prst="arc">
              <a:avLst>
                <a:gd name="adj1" fmla="val 16243440"/>
                <a:gd name="adj2" fmla="val 19451790"/>
              </a:avLst>
            </a:prstGeom>
            <a:ln>
              <a:solidFill>
                <a:srgbClr val="01A63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円弧 40"/>
            <p:cNvSpPr/>
            <p:nvPr/>
          </p:nvSpPr>
          <p:spPr>
            <a:xfrm>
              <a:off x="3387528" y="1473349"/>
              <a:ext cx="911902" cy="1117451"/>
            </a:xfrm>
            <a:prstGeom prst="arc">
              <a:avLst>
                <a:gd name="adj1" fmla="val 12873564"/>
                <a:gd name="adj2" fmla="val 16309851"/>
              </a:avLst>
            </a:prstGeom>
            <a:ln>
              <a:solidFill>
                <a:srgbClr val="01A63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31" name="Picture 15" descr="P101086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17080" y="1747662"/>
            <a:ext cx="1889760" cy="2135899"/>
          </a:xfrm>
          <a:prstGeom prst="rect">
            <a:avLst/>
          </a:prstGeom>
          <a:noFill/>
          <a:ln w="9525">
            <a:solidFill>
              <a:srgbClr val="01A636"/>
            </a:solidFill>
            <a:miter lim="800000"/>
            <a:headEnd/>
            <a:tailEnd/>
          </a:ln>
        </p:spPr>
      </p:pic>
      <p:sp>
        <p:nvSpPr>
          <p:cNvPr id="33" name="Text Box 17"/>
          <p:cNvSpPr txBox="1">
            <a:spLocks noChangeArrowheads="1"/>
          </p:cNvSpPr>
          <p:nvPr/>
        </p:nvSpPr>
        <p:spPr bwMode="auto">
          <a:xfrm>
            <a:off x="6654165" y="1039776"/>
            <a:ext cx="2413635" cy="707886"/>
          </a:xfrm>
          <a:prstGeom prst="rect">
            <a:avLst/>
          </a:prstGeom>
          <a:noFill/>
          <a:ln w="9525">
            <a:solidFill>
              <a:srgbClr val="01A636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2000" dirty="0" smtClean="0"/>
              <a:t>Measure cracks depth on the wall.</a:t>
            </a:r>
            <a:endParaRPr lang="en-US" altLang="ja-JP" sz="2000" dirty="0"/>
          </a:p>
        </p:txBody>
      </p:sp>
      <p:pic>
        <p:nvPicPr>
          <p:cNvPr id="53" name="Picture 24" descr="P101082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1920" y="696109"/>
            <a:ext cx="3097212" cy="2017712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</p:pic>
      <p:sp>
        <p:nvSpPr>
          <p:cNvPr id="55" name="テキスト ボックス 54"/>
          <p:cNvSpPr txBox="1"/>
          <p:nvPr/>
        </p:nvSpPr>
        <p:spPr>
          <a:xfrm>
            <a:off x="3219132" y="696109"/>
            <a:ext cx="2518684" cy="830997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Measure cracks on the floor at BELLE</a:t>
            </a:r>
            <a:endParaRPr kumimoji="1" lang="ja-JP" altLang="en-US" sz="2400" dirty="0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119423" y="2716292"/>
            <a:ext cx="3099709" cy="707886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Depth: 30cm~80cm, </a:t>
            </a:r>
            <a:r>
              <a:rPr kumimoji="1" lang="en-US" altLang="ja-JP" sz="2000" dirty="0" smtClean="0"/>
              <a:t>&gt;</a:t>
            </a:r>
            <a:r>
              <a:rPr lang="en-US" altLang="ja-JP" sz="2000" dirty="0" smtClean="0"/>
              <a:t>1.2m</a:t>
            </a:r>
            <a:endParaRPr lang="en-US" altLang="ja-JP" sz="2000" dirty="0" smtClean="0"/>
          </a:p>
          <a:p>
            <a:r>
              <a:rPr kumimoji="1" lang="en-US" altLang="ja-JP" sz="2000" dirty="0" smtClean="0"/>
              <a:t>Not yet fixed!!</a:t>
            </a:r>
            <a:endParaRPr kumimoji="1" lang="ja-JP" altLang="en-US" sz="2000" dirty="0"/>
          </a:p>
        </p:txBody>
      </p:sp>
      <p:cxnSp>
        <p:nvCxnSpPr>
          <p:cNvPr id="60" name="直線矢印コネクタ 59"/>
          <p:cNvCxnSpPr/>
          <p:nvPr/>
        </p:nvCxnSpPr>
        <p:spPr>
          <a:xfrm flipH="1">
            <a:off x="6771640" y="3028596"/>
            <a:ext cx="495936" cy="65124"/>
          </a:xfrm>
          <a:prstGeom prst="straightConnector1">
            <a:avLst/>
          </a:prstGeom>
          <a:ln>
            <a:solidFill>
              <a:srgbClr val="01A63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直線矢印コネクタ 64"/>
          <p:cNvCxnSpPr>
            <a:stCxn id="53" idx="3"/>
          </p:cNvCxnSpPr>
          <p:nvPr/>
        </p:nvCxnSpPr>
        <p:spPr>
          <a:xfrm>
            <a:off x="3219132" y="1704965"/>
            <a:ext cx="1429068" cy="337886"/>
          </a:xfrm>
          <a:prstGeom prst="straightConnector1">
            <a:avLst/>
          </a:prstGeom>
          <a:ln>
            <a:solidFill>
              <a:srgbClr val="FF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6349" y="3510186"/>
            <a:ext cx="1959469" cy="259341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29" name="日付プレースホルダ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2012/2/20</a:t>
            </a:r>
            <a:endParaRPr lang="ja-JP" altLang="en-US"/>
          </a:p>
        </p:txBody>
      </p:sp>
      <p:sp>
        <p:nvSpPr>
          <p:cNvPr id="30" name="スライド番号プレースホルダ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F3EB-17F8-2B45-A402-69DD08DF7359}" type="slidenum">
              <a:rPr lang="ja-JP" altLang="en-US" smtClean="0"/>
              <a:pPr/>
              <a:t>6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hiromi\Documents\MAG\KEKBReview\GPS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49728" y="2899656"/>
            <a:ext cx="4382949" cy="3608651"/>
          </a:xfrm>
          <a:prstGeom prst="rect">
            <a:avLst/>
          </a:prstGeom>
          <a:noFill/>
        </p:spPr>
      </p:pic>
      <p:sp>
        <p:nvSpPr>
          <p:cNvPr id="2" name="正方形/長方形 1"/>
          <p:cNvSpPr/>
          <p:nvPr/>
        </p:nvSpPr>
        <p:spPr>
          <a:xfrm>
            <a:off x="121920" y="49778"/>
            <a:ext cx="8884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altLang="ja-JP" sz="3600" dirty="0" smtClean="0"/>
              <a:t>Survey tunnel from inside and </a:t>
            </a:r>
            <a:r>
              <a:rPr lang="en-US" altLang="ja-JP" sz="3600" b="1" dirty="0" smtClean="0">
                <a:solidFill>
                  <a:srgbClr val="0000FF"/>
                </a:solidFill>
              </a:rPr>
              <a:t>outside</a:t>
            </a:r>
            <a:r>
              <a:rPr lang="en-US" altLang="ja-JP" sz="3600" dirty="0" smtClean="0"/>
              <a:t> (3)</a:t>
            </a:r>
          </a:p>
        </p:txBody>
      </p:sp>
      <p:sp>
        <p:nvSpPr>
          <p:cNvPr id="36" name="Text Box 42"/>
          <p:cNvSpPr txBox="1">
            <a:spLocks noChangeArrowheads="1"/>
          </p:cNvSpPr>
          <p:nvPr/>
        </p:nvSpPr>
        <p:spPr bwMode="auto">
          <a:xfrm>
            <a:off x="412052" y="5965448"/>
            <a:ext cx="2893542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2800" dirty="0" smtClean="0">
                <a:solidFill>
                  <a:srgbClr val="FF00FF"/>
                </a:solidFill>
              </a:rPr>
              <a:t>work </a:t>
            </a:r>
            <a:r>
              <a:rPr lang="en-US" altLang="ja-JP" sz="2800" dirty="0">
                <a:solidFill>
                  <a:srgbClr val="FF00FF"/>
                </a:solidFill>
              </a:rPr>
              <a:t>in </a:t>
            </a:r>
            <a:r>
              <a:rPr lang="en-US" altLang="ja-JP" sz="2800" dirty="0" smtClean="0">
                <a:solidFill>
                  <a:srgbClr val="FF00FF"/>
                </a:solidFill>
              </a:rPr>
              <a:t>progress</a:t>
            </a:r>
            <a:endParaRPr lang="en-US" altLang="ja-JP" sz="2400" dirty="0" smtClean="0">
              <a:solidFill>
                <a:srgbClr val="009900"/>
              </a:solidFill>
            </a:endParaRPr>
          </a:p>
          <a:p>
            <a:r>
              <a:rPr lang="en-US" altLang="ja-JP" sz="2400" dirty="0" smtClean="0">
                <a:solidFill>
                  <a:srgbClr val="009900"/>
                </a:solidFill>
              </a:rPr>
              <a:t> </a:t>
            </a:r>
            <a:r>
              <a:rPr lang="en-US" altLang="ja-JP" sz="2400" dirty="0">
                <a:solidFill>
                  <a:srgbClr val="009900"/>
                </a:solidFill>
              </a:rPr>
              <a:t>Feb. 13- Mar. 30</a:t>
            </a:r>
          </a:p>
        </p:txBody>
      </p:sp>
      <p:pic>
        <p:nvPicPr>
          <p:cNvPr id="3076" name="Picture 4" descr="C:\Users\ingo\Desktop\KEKBReview\GP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39428" y="628441"/>
            <a:ext cx="1113904" cy="1105401"/>
          </a:xfrm>
          <a:prstGeom prst="rect">
            <a:avLst/>
          </a:prstGeom>
          <a:noFill/>
        </p:spPr>
      </p:pic>
      <p:sp>
        <p:nvSpPr>
          <p:cNvPr id="41" name="正方形/長方形 40"/>
          <p:cNvSpPr/>
          <p:nvPr/>
        </p:nvSpPr>
        <p:spPr>
          <a:xfrm>
            <a:off x="737217" y="863749"/>
            <a:ext cx="29292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600" b="1" dirty="0" smtClean="0">
                <a:solidFill>
                  <a:srgbClr val="FF00FF"/>
                </a:solidFill>
              </a:rPr>
              <a:t>Soil surveying </a:t>
            </a:r>
            <a:endParaRPr lang="ja-JP" altLang="en-US" sz="3600" b="1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4853664" y="665766"/>
            <a:ext cx="3282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/>
              <a:t>Deformation meas. by </a:t>
            </a:r>
          </a:p>
          <a:p>
            <a:r>
              <a:rPr kumimoji="1" lang="en-US" altLang="ja-JP" sz="2000" b="1" dirty="0" smtClean="0">
                <a:solidFill>
                  <a:srgbClr val="FF0000"/>
                </a:solidFill>
              </a:rPr>
              <a:t>G</a:t>
            </a:r>
            <a:r>
              <a:rPr kumimoji="1" lang="en-US" altLang="ja-JP" sz="2000" b="1" dirty="0" smtClean="0"/>
              <a:t>lobal  </a:t>
            </a:r>
            <a:r>
              <a:rPr kumimoji="1" lang="en-US" altLang="ja-JP" sz="2000" b="1" dirty="0" smtClean="0">
                <a:solidFill>
                  <a:srgbClr val="FF0000"/>
                </a:solidFill>
              </a:rPr>
              <a:t>P</a:t>
            </a:r>
            <a:r>
              <a:rPr kumimoji="1" lang="en-US" altLang="ja-JP" sz="2000" b="1" dirty="0" smtClean="0"/>
              <a:t>ositioning </a:t>
            </a:r>
            <a:r>
              <a:rPr lang="en-US" altLang="ja-JP" sz="2000" b="1" dirty="0" smtClean="0"/>
              <a:t> </a:t>
            </a:r>
            <a:r>
              <a:rPr kumimoji="1" lang="en-US" altLang="ja-JP" sz="2000" b="1" dirty="0" smtClean="0">
                <a:solidFill>
                  <a:srgbClr val="FF0000"/>
                </a:solidFill>
              </a:rPr>
              <a:t>S</a:t>
            </a:r>
            <a:r>
              <a:rPr kumimoji="1" lang="en-US" altLang="ja-JP" sz="2000" b="1" dirty="0" smtClean="0"/>
              <a:t>ystem</a:t>
            </a:r>
            <a:endParaRPr kumimoji="1" lang="ja-JP" altLang="en-US" sz="2000" b="1" dirty="0"/>
          </a:p>
        </p:txBody>
      </p:sp>
      <p:grpSp>
        <p:nvGrpSpPr>
          <p:cNvPr id="43" name="Group 2"/>
          <p:cNvGrpSpPr>
            <a:grpSpLocks noChangeAspect="1"/>
          </p:cNvGrpSpPr>
          <p:nvPr/>
        </p:nvGrpSpPr>
        <p:grpSpPr bwMode="auto">
          <a:xfrm>
            <a:off x="175787" y="1469443"/>
            <a:ext cx="4160595" cy="4547430"/>
            <a:chOff x="1828" y="481"/>
            <a:chExt cx="3320" cy="3629"/>
          </a:xfrm>
        </p:grpSpPr>
        <p:pic>
          <p:nvPicPr>
            <p:cNvPr id="44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828" y="481"/>
              <a:ext cx="3320" cy="36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5" name="Oval 4"/>
            <p:cNvSpPr>
              <a:spLocks noChangeAspect="1" noChangeArrowheads="1"/>
            </p:cNvSpPr>
            <p:nvPr/>
          </p:nvSpPr>
          <p:spPr bwMode="auto">
            <a:xfrm>
              <a:off x="2933" y="3427"/>
              <a:ext cx="106" cy="10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6" name="Oval 5"/>
            <p:cNvSpPr>
              <a:spLocks noChangeAspect="1" noChangeArrowheads="1"/>
            </p:cNvSpPr>
            <p:nvPr/>
          </p:nvSpPr>
          <p:spPr bwMode="auto">
            <a:xfrm>
              <a:off x="2933" y="3532"/>
              <a:ext cx="106" cy="10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7" name="Oval 6"/>
            <p:cNvSpPr>
              <a:spLocks noChangeAspect="1" noChangeArrowheads="1"/>
            </p:cNvSpPr>
            <p:nvPr/>
          </p:nvSpPr>
          <p:spPr bwMode="auto">
            <a:xfrm>
              <a:off x="3775" y="3480"/>
              <a:ext cx="106" cy="10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8" name="Oval 7"/>
            <p:cNvSpPr>
              <a:spLocks noChangeAspect="1" noChangeArrowheads="1"/>
            </p:cNvSpPr>
            <p:nvPr/>
          </p:nvSpPr>
          <p:spPr bwMode="auto">
            <a:xfrm>
              <a:off x="4458" y="2954"/>
              <a:ext cx="106" cy="10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" name="Oval 8"/>
            <p:cNvSpPr>
              <a:spLocks noChangeAspect="1" noChangeArrowheads="1"/>
            </p:cNvSpPr>
            <p:nvPr/>
          </p:nvSpPr>
          <p:spPr bwMode="auto">
            <a:xfrm>
              <a:off x="4775" y="2269"/>
              <a:ext cx="105" cy="10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0" name="Oval 9"/>
            <p:cNvSpPr>
              <a:spLocks noChangeAspect="1" noChangeArrowheads="1"/>
            </p:cNvSpPr>
            <p:nvPr/>
          </p:nvSpPr>
          <p:spPr bwMode="auto">
            <a:xfrm>
              <a:off x="4669" y="1533"/>
              <a:ext cx="106" cy="10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" name="Oval 10"/>
            <p:cNvSpPr>
              <a:spLocks noChangeAspect="1" noChangeArrowheads="1"/>
            </p:cNvSpPr>
            <p:nvPr/>
          </p:nvSpPr>
          <p:spPr bwMode="auto">
            <a:xfrm>
              <a:off x="4564" y="1586"/>
              <a:ext cx="105" cy="10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" name="Oval 11"/>
            <p:cNvSpPr>
              <a:spLocks noChangeAspect="1" noChangeArrowheads="1"/>
            </p:cNvSpPr>
            <p:nvPr/>
          </p:nvSpPr>
          <p:spPr bwMode="auto">
            <a:xfrm>
              <a:off x="4037" y="850"/>
              <a:ext cx="106" cy="10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" name="Oval 12"/>
            <p:cNvSpPr>
              <a:spLocks noChangeAspect="1" noChangeArrowheads="1"/>
            </p:cNvSpPr>
            <p:nvPr/>
          </p:nvSpPr>
          <p:spPr bwMode="auto">
            <a:xfrm>
              <a:off x="3196" y="692"/>
              <a:ext cx="106" cy="10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" name="Oval 13"/>
            <p:cNvSpPr>
              <a:spLocks noChangeAspect="1" noChangeArrowheads="1"/>
            </p:cNvSpPr>
            <p:nvPr/>
          </p:nvSpPr>
          <p:spPr bwMode="auto">
            <a:xfrm>
              <a:off x="1986" y="2006"/>
              <a:ext cx="105" cy="10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5" name="Oval 14"/>
            <p:cNvSpPr>
              <a:spLocks noChangeAspect="1" noChangeArrowheads="1"/>
            </p:cNvSpPr>
            <p:nvPr/>
          </p:nvSpPr>
          <p:spPr bwMode="auto">
            <a:xfrm>
              <a:off x="2197" y="2744"/>
              <a:ext cx="105" cy="10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6" name="Oval 15"/>
            <p:cNvSpPr>
              <a:spLocks noChangeAspect="1" noChangeArrowheads="1"/>
            </p:cNvSpPr>
            <p:nvPr/>
          </p:nvSpPr>
          <p:spPr bwMode="auto">
            <a:xfrm>
              <a:off x="3354" y="3532"/>
              <a:ext cx="106" cy="10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7" name="Text Box 16"/>
            <p:cNvSpPr txBox="1">
              <a:spLocks noChangeAspect="1" noChangeArrowheads="1"/>
            </p:cNvSpPr>
            <p:nvPr/>
          </p:nvSpPr>
          <p:spPr bwMode="auto">
            <a:xfrm>
              <a:off x="2775" y="3321"/>
              <a:ext cx="138" cy="130"/>
            </a:xfrm>
            <a:prstGeom prst="rect">
              <a:avLst/>
            </a:prstGeom>
            <a:solidFill>
              <a:srgbClr val="FF66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200"/>
                <a:t>B1</a:t>
              </a:r>
            </a:p>
          </p:txBody>
        </p:sp>
        <p:sp>
          <p:nvSpPr>
            <p:cNvPr id="58" name="Text Box 17"/>
            <p:cNvSpPr txBox="1">
              <a:spLocks noChangeAspect="1" noChangeArrowheads="1"/>
            </p:cNvSpPr>
            <p:nvPr/>
          </p:nvSpPr>
          <p:spPr bwMode="auto">
            <a:xfrm>
              <a:off x="2775" y="3532"/>
              <a:ext cx="132" cy="130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200"/>
                <a:t>S1</a:t>
              </a:r>
            </a:p>
          </p:txBody>
        </p:sp>
        <p:sp>
          <p:nvSpPr>
            <p:cNvPr id="59" name="Text Box 18"/>
            <p:cNvSpPr txBox="1">
              <a:spLocks noChangeAspect="1" noChangeArrowheads="1"/>
            </p:cNvSpPr>
            <p:nvPr/>
          </p:nvSpPr>
          <p:spPr bwMode="auto">
            <a:xfrm>
              <a:off x="3302" y="3375"/>
              <a:ext cx="191" cy="130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200"/>
                <a:t>S11</a:t>
              </a:r>
            </a:p>
          </p:txBody>
        </p:sp>
        <p:sp>
          <p:nvSpPr>
            <p:cNvPr id="60" name="Text Box 19"/>
            <p:cNvSpPr txBox="1">
              <a:spLocks noChangeAspect="1" noChangeArrowheads="1"/>
            </p:cNvSpPr>
            <p:nvPr/>
          </p:nvSpPr>
          <p:spPr bwMode="auto">
            <a:xfrm>
              <a:off x="3722" y="3321"/>
              <a:ext cx="132" cy="130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200"/>
                <a:t>S2</a:t>
              </a:r>
            </a:p>
          </p:txBody>
        </p:sp>
        <p:sp>
          <p:nvSpPr>
            <p:cNvPr id="61" name="Text Box 20"/>
            <p:cNvSpPr txBox="1">
              <a:spLocks noChangeAspect="1" noChangeArrowheads="1"/>
            </p:cNvSpPr>
            <p:nvPr/>
          </p:nvSpPr>
          <p:spPr bwMode="auto">
            <a:xfrm>
              <a:off x="4300" y="2848"/>
              <a:ext cx="132" cy="130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200"/>
                <a:t>S3</a:t>
              </a:r>
            </a:p>
          </p:txBody>
        </p:sp>
        <p:sp>
          <p:nvSpPr>
            <p:cNvPr id="62" name="Text Box 21"/>
            <p:cNvSpPr txBox="1">
              <a:spLocks noChangeAspect="1" noChangeArrowheads="1"/>
            </p:cNvSpPr>
            <p:nvPr/>
          </p:nvSpPr>
          <p:spPr bwMode="auto">
            <a:xfrm>
              <a:off x="4616" y="2269"/>
              <a:ext cx="132" cy="130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200"/>
                <a:t>S4</a:t>
              </a:r>
            </a:p>
          </p:txBody>
        </p:sp>
        <p:sp>
          <p:nvSpPr>
            <p:cNvPr id="63" name="Text Box 22"/>
            <p:cNvSpPr txBox="1">
              <a:spLocks noChangeAspect="1" noChangeArrowheads="1"/>
            </p:cNvSpPr>
            <p:nvPr/>
          </p:nvSpPr>
          <p:spPr bwMode="auto">
            <a:xfrm>
              <a:off x="4616" y="1374"/>
              <a:ext cx="132" cy="130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200"/>
                <a:t>S5</a:t>
              </a:r>
            </a:p>
          </p:txBody>
        </p:sp>
        <p:sp>
          <p:nvSpPr>
            <p:cNvPr id="64" name="Text Box 23"/>
            <p:cNvSpPr txBox="1">
              <a:spLocks noChangeAspect="1" noChangeArrowheads="1"/>
            </p:cNvSpPr>
            <p:nvPr/>
          </p:nvSpPr>
          <p:spPr bwMode="auto">
            <a:xfrm>
              <a:off x="4406" y="1481"/>
              <a:ext cx="137" cy="130"/>
            </a:xfrm>
            <a:prstGeom prst="rect">
              <a:avLst/>
            </a:prstGeom>
            <a:solidFill>
              <a:srgbClr val="FF66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200"/>
                <a:t>B2</a:t>
              </a:r>
            </a:p>
          </p:txBody>
        </p:sp>
        <p:sp>
          <p:nvSpPr>
            <p:cNvPr id="65" name="Text Box 24"/>
            <p:cNvSpPr txBox="1">
              <a:spLocks noChangeAspect="1" noChangeArrowheads="1"/>
            </p:cNvSpPr>
            <p:nvPr/>
          </p:nvSpPr>
          <p:spPr bwMode="auto">
            <a:xfrm>
              <a:off x="3879" y="744"/>
              <a:ext cx="132" cy="129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200"/>
                <a:t>S6</a:t>
              </a:r>
            </a:p>
          </p:txBody>
        </p:sp>
        <p:sp>
          <p:nvSpPr>
            <p:cNvPr id="66" name="Text Box 25"/>
            <p:cNvSpPr txBox="1">
              <a:spLocks noChangeAspect="1" noChangeArrowheads="1"/>
            </p:cNvSpPr>
            <p:nvPr/>
          </p:nvSpPr>
          <p:spPr bwMode="auto">
            <a:xfrm>
              <a:off x="3039" y="692"/>
              <a:ext cx="132" cy="129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200"/>
                <a:t>S7</a:t>
              </a:r>
            </a:p>
          </p:txBody>
        </p:sp>
        <p:sp>
          <p:nvSpPr>
            <p:cNvPr id="67" name="Text Box 26"/>
            <p:cNvSpPr txBox="1">
              <a:spLocks noChangeAspect="1" noChangeArrowheads="1"/>
            </p:cNvSpPr>
            <p:nvPr/>
          </p:nvSpPr>
          <p:spPr bwMode="auto">
            <a:xfrm>
              <a:off x="2145" y="1374"/>
              <a:ext cx="131" cy="130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200"/>
                <a:t>S8</a:t>
              </a:r>
            </a:p>
          </p:txBody>
        </p:sp>
        <p:sp>
          <p:nvSpPr>
            <p:cNvPr id="68" name="Text Box 27"/>
            <p:cNvSpPr txBox="1">
              <a:spLocks noChangeAspect="1" noChangeArrowheads="1"/>
            </p:cNvSpPr>
            <p:nvPr/>
          </p:nvSpPr>
          <p:spPr bwMode="auto">
            <a:xfrm>
              <a:off x="2145" y="2584"/>
              <a:ext cx="191" cy="130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200"/>
                <a:t>S10</a:t>
              </a:r>
            </a:p>
          </p:txBody>
        </p:sp>
        <p:sp>
          <p:nvSpPr>
            <p:cNvPr id="69" name="Oval 28"/>
            <p:cNvSpPr>
              <a:spLocks noChangeAspect="1" noChangeArrowheads="1"/>
            </p:cNvSpPr>
            <p:nvPr/>
          </p:nvSpPr>
          <p:spPr bwMode="auto">
            <a:xfrm>
              <a:off x="2302" y="1375"/>
              <a:ext cx="106" cy="10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0" name="Text Box 29"/>
            <p:cNvSpPr txBox="1">
              <a:spLocks noChangeAspect="1" noChangeArrowheads="1"/>
            </p:cNvSpPr>
            <p:nvPr/>
          </p:nvSpPr>
          <p:spPr bwMode="auto">
            <a:xfrm>
              <a:off x="1986" y="1848"/>
              <a:ext cx="132" cy="129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200"/>
                <a:t>S9</a:t>
              </a:r>
            </a:p>
          </p:txBody>
        </p:sp>
      </p:grpSp>
      <p:grpSp>
        <p:nvGrpSpPr>
          <p:cNvPr id="71" name="Group 39"/>
          <p:cNvGrpSpPr>
            <a:grpSpLocks/>
          </p:cNvGrpSpPr>
          <p:nvPr/>
        </p:nvGrpSpPr>
        <p:grpSpPr bwMode="auto">
          <a:xfrm>
            <a:off x="1133825" y="2844838"/>
            <a:ext cx="1943100" cy="931863"/>
            <a:chOff x="703" y="2423"/>
            <a:chExt cx="1224" cy="587"/>
          </a:xfrm>
        </p:grpSpPr>
        <p:sp>
          <p:nvSpPr>
            <p:cNvPr id="72" name="Oval 32"/>
            <p:cNvSpPr>
              <a:spLocks noChangeAspect="1" noChangeArrowheads="1"/>
            </p:cNvSpPr>
            <p:nvPr/>
          </p:nvSpPr>
          <p:spPr bwMode="auto">
            <a:xfrm>
              <a:off x="703" y="2478"/>
              <a:ext cx="106" cy="10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3" name="Oval 33"/>
            <p:cNvSpPr>
              <a:spLocks noChangeAspect="1" noChangeArrowheads="1"/>
            </p:cNvSpPr>
            <p:nvPr/>
          </p:nvSpPr>
          <p:spPr bwMode="auto">
            <a:xfrm>
              <a:off x="703" y="2644"/>
              <a:ext cx="106" cy="10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4" name="Text Box 34"/>
            <p:cNvSpPr txBox="1">
              <a:spLocks noChangeArrowheads="1"/>
            </p:cNvSpPr>
            <p:nvPr/>
          </p:nvSpPr>
          <p:spPr bwMode="auto">
            <a:xfrm>
              <a:off x="839" y="2423"/>
              <a:ext cx="1088" cy="587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ja-JP" sz="1400" dirty="0"/>
                <a:t>boring</a:t>
              </a:r>
            </a:p>
            <a:p>
              <a:pPr>
                <a:lnSpc>
                  <a:spcPct val="130000"/>
                </a:lnSpc>
              </a:pPr>
              <a:r>
                <a:rPr lang="en-US" altLang="ja-JP" sz="1400" dirty="0" smtClean="0"/>
                <a:t>Method for Swedish weight sounding test</a:t>
              </a:r>
              <a:endParaRPr lang="en-US" altLang="ja-JP" sz="1400" dirty="0"/>
            </a:p>
          </p:txBody>
        </p:sp>
      </p:grpSp>
      <p:sp>
        <p:nvSpPr>
          <p:cNvPr id="75" name="Text Box 42"/>
          <p:cNvSpPr txBox="1">
            <a:spLocks noChangeArrowheads="1"/>
          </p:cNvSpPr>
          <p:nvPr/>
        </p:nvSpPr>
        <p:spPr bwMode="auto">
          <a:xfrm>
            <a:off x="4703074" y="6293694"/>
            <a:ext cx="2081213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</a:rPr>
              <a:t>Now installing!</a:t>
            </a:r>
            <a:endParaRPr lang="en-US" altLang="ja-JP" sz="2400" dirty="0">
              <a:solidFill>
                <a:srgbClr val="FF0000"/>
              </a:solidFill>
            </a:endParaRPr>
          </a:p>
        </p:txBody>
      </p:sp>
      <p:cxnSp>
        <p:nvCxnSpPr>
          <p:cNvPr id="77" name="直線コネクタ 76"/>
          <p:cNvCxnSpPr/>
          <p:nvPr/>
        </p:nvCxnSpPr>
        <p:spPr>
          <a:xfrm>
            <a:off x="4593907" y="863749"/>
            <a:ext cx="0" cy="57351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テキスト ボックス 75"/>
          <p:cNvSpPr txBox="1"/>
          <p:nvPr/>
        </p:nvSpPr>
        <p:spPr>
          <a:xfrm>
            <a:off x="4591102" y="1324739"/>
            <a:ext cx="3545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altLang="ja-JP" dirty="0" smtClean="0"/>
              <a:t>Five</a:t>
            </a:r>
            <a:r>
              <a:rPr kumimoji="1" lang="en-US" altLang="ja-JP" dirty="0" smtClean="0"/>
              <a:t> GPS antennas are mounted on the KEKB buildings, which  </a:t>
            </a:r>
            <a:r>
              <a:rPr lang="en-US" altLang="ja-JP" dirty="0" smtClean="0"/>
              <a:t>can access to the tunnel</a:t>
            </a:r>
            <a:endParaRPr kumimoji="1" lang="ja-JP" altLang="en-US" dirty="0"/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4591102" y="2176723"/>
            <a:ext cx="4552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altLang="ja-JP" dirty="0" smtClean="0"/>
              <a:t>One GPS antenna is mounted on bldg.#3</a:t>
            </a:r>
          </a:p>
          <a:p>
            <a:pPr marL="342900" indent="-342900">
              <a:buFont typeface="Arial" pitchFamily="34" charset="0"/>
              <a:buChar char="•"/>
            </a:pPr>
            <a:r>
              <a:rPr kumimoji="1" lang="en-US" altLang="ja-JP" dirty="0" smtClean="0"/>
              <a:t>GPS network is</a:t>
            </a:r>
            <a:r>
              <a:rPr lang="en-US" altLang="ja-JP" dirty="0" smtClean="0"/>
              <a:t> utilized for tunnel network!</a:t>
            </a:r>
            <a:endParaRPr kumimoji="1" lang="ja-JP" altLang="en-US" dirty="0"/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5495726" y="4082906"/>
            <a:ext cx="1399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Direct views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7374290" y="3842778"/>
            <a:ext cx="991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C000"/>
                </a:solidFill>
              </a:rPr>
              <a:t>Trying</a:t>
            </a:r>
            <a:endParaRPr kumimoji="1" lang="ja-JP" altLang="en-US" dirty="0">
              <a:solidFill>
                <a:srgbClr val="FFC000"/>
              </a:solidFill>
            </a:endParaRPr>
          </a:p>
        </p:txBody>
      </p:sp>
      <p:cxnSp>
        <p:nvCxnSpPr>
          <p:cNvPr id="83" name="直線矢印コネクタ 82"/>
          <p:cNvCxnSpPr/>
          <p:nvPr/>
        </p:nvCxnSpPr>
        <p:spPr>
          <a:xfrm flipH="1">
            <a:off x="5971592" y="4377590"/>
            <a:ext cx="205268" cy="247647"/>
          </a:xfrm>
          <a:prstGeom prst="straightConnector1">
            <a:avLst/>
          </a:prstGeom>
          <a:ln w="19050">
            <a:solidFill>
              <a:srgbClr val="FFFF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直線矢印コネクタ 84"/>
          <p:cNvCxnSpPr/>
          <p:nvPr/>
        </p:nvCxnSpPr>
        <p:spPr>
          <a:xfrm>
            <a:off x="6176860" y="4377590"/>
            <a:ext cx="811768" cy="247647"/>
          </a:xfrm>
          <a:prstGeom prst="straightConnector1">
            <a:avLst/>
          </a:prstGeom>
          <a:ln w="19050">
            <a:solidFill>
              <a:srgbClr val="FFFF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直線矢印コネクタ 88"/>
          <p:cNvCxnSpPr/>
          <p:nvPr/>
        </p:nvCxnSpPr>
        <p:spPr>
          <a:xfrm flipH="1">
            <a:off x="5206482" y="4370482"/>
            <a:ext cx="970378" cy="224825"/>
          </a:xfrm>
          <a:prstGeom prst="straightConnector1">
            <a:avLst/>
          </a:prstGeom>
          <a:ln w="19050">
            <a:solidFill>
              <a:srgbClr val="FFFF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日付プレースホルダ 7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2012/2/20</a:t>
            </a:r>
            <a:endParaRPr lang="ja-JP" altLang="en-US"/>
          </a:p>
        </p:txBody>
      </p:sp>
      <p:sp>
        <p:nvSpPr>
          <p:cNvPr id="82" name="スライド番号プレースホルダ 8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F3EB-17F8-2B45-A402-69DD08DF7359}" type="slidenum">
              <a:rPr lang="ja-JP" altLang="en-US" smtClean="0"/>
              <a:pPr/>
              <a:t>7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248194" y="0"/>
            <a:ext cx="8647612" cy="789057"/>
          </a:xfrm>
        </p:spPr>
        <p:txBody>
          <a:bodyPr>
            <a:noAutofit/>
          </a:bodyPr>
          <a:lstStyle/>
          <a:p>
            <a:r>
              <a:rPr lang="en-US" altLang="ja-JP" sz="3200" dirty="0" smtClean="0"/>
              <a:t>Some magnets were damaged in the storage area</a:t>
            </a:r>
            <a:endParaRPr lang="ja-JP" altLang="en-US" sz="3200" dirty="0"/>
          </a:p>
        </p:txBody>
      </p:sp>
      <p:pic>
        <p:nvPicPr>
          <p:cNvPr id="6" name="図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6132" y="1496943"/>
            <a:ext cx="6561667" cy="4861344"/>
          </a:xfrm>
          <a:prstGeom prst="rect">
            <a:avLst/>
          </a:prstGeom>
          <a:noFill/>
          <a:ln w="57150">
            <a:noFill/>
            <a:round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1032688" y="789057"/>
            <a:ext cx="64625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All of the KEKB Wigglers are  needed </a:t>
            </a:r>
            <a:r>
              <a:rPr lang="en-US" altLang="ja-JP" sz="2000" dirty="0" smtClean="0"/>
              <a:t>at </a:t>
            </a:r>
            <a:r>
              <a:rPr kumimoji="1" lang="en-US" altLang="ja-JP" sz="2000" dirty="0" err="1" smtClean="0"/>
              <a:t>SuperKEKB</a:t>
            </a:r>
            <a:endParaRPr kumimoji="1" lang="en-US" altLang="ja-JP" sz="2000" dirty="0" smtClean="0"/>
          </a:p>
          <a:p>
            <a:r>
              <a:rPr lang="en-US" altLang="ja-JP" sz="2000" dirty="0" smtClean="0"/>
              <a:t>About 10 KEKB LER dipole magnets are needed at </a:t>
            </a:r>
            <a:r>
              <a:rPr lang="en-US" altLang="ja-JP" sz="2000" dirty="0" err="1" smtClean="0"/>
              <a:t>SuperKEKB</a:t>
            </a:r>
            <a:endParaRPr kumimoji="1" lang="ja-JP" altLang="en-US" sz="2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089513" y="6358287"/>
            <a:ext cx="2992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Before the earthquake</a:t>
            </a:r>
            <a:endParaRPr kumimoji="1" lang="ja-JP" altLang="en-US" sz="2400" dirty="0"/>
          </a:p>
        </p:txBody>
      </p:sp>
      <p:sp>
        <p:nvSpPr>
          <p:cNvPr id="7" name="角丸四角形吹き出し 6"/>
          <p:cNvSpPr/>
          <p:nvPr/>
        </p:nvSpPr>
        <p:spPr>
          <a:xfrm>
            <a:off x="248194" y="2644140"/>
            <a:ext cx="2464526" cy="838200"/>
          </a:xfrm>
          <a:prstGeom prst="wedgeRoundRectCallout">
            <a:avLst>
              <a:gd name="adj1" fmla="val 44096"/>
              <a:gd name="adj2" fmla="val 123188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 smtClean="0">
                <a:solidFill>
                  <a:srgbClr val="FF0000"/>
                </a:solidFill>
              </a:rPr>
              <a:t>All needed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sp>
        <p:nvSpPr>
          <p:cNvPr id="9" name="角丸四角形吹き出し 8"/>
          <p:cNvSpPr/>
          <p:nvPr/>
        </p:nvSpPr>
        <p:spPr>
          <a:xfrm>
            <a:off x="6545536" y="2301240"/>
            <a:ext cx="2464526" cy="838200"/>
          </a:xfrm>
          <a:prstGeom prst="wedgeRoundRectCallout">
            <a:avLst>
              <a:gd name="adj1" fmla="val -31346"/>
              <a:gd name="adj2" fmla="val 146824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 smtClean="0">
                <a:solidFill>
                  <a:srgbClr val="FF0000"/>
                </a:solidFill>
              </a:rPr>
              <a:t>~10 needed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sp>
        <p:nvSpPr>
          <p:cNvPr id="10" name="日付プレースホル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2012/2/20</a:t>
            </a:r>
            <a:endParaRPr lang="ja-JP" altLang="en-US"/>
          </a:p>
        </p:txBody>
      </p:sp>
      <p:sp>
        <p:nvSpPr>
          <p:cNvPr id="11" name="スライド番号プレースホル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F3EB-17F8-2B45-A402-69DD08DF7359}" type="slidenum">
              <a:rPr lang="ja-JP" altLang="en-US" smtClean="0"/>
              <a:pPr/>
              <a:t>8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287383" y="0"/>
            <a:ext cx="8582297" cy="789057"/>
          </a:xfrm>
        </p:spPr>
        <p:txBody>
          <a:bodyPr>
            <a:noAutofit/>
          </a:bodyPr>
          <a:lstStyle/>
          <a:p>
            <a:r>
              <a:rPr lang="en-US" altLang="ja-JP" sz="3200" dirty="0" smtClean="0"/>
              <a:t>Damaged in the storage area</a:t>
            </a:r>
            <a:endParaRPr lang="ja-JP" altLang="en-US" sz="3200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870" y="789057"/>
            <a:ext cx="3868930" cy="2880461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44" y="789057"/>
            <a:ext cx="3826071" cy="2835794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870" y="3669518"/>
            <a:ext cx="3864665" cy="2867581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444" y="3624851"/>
            <a:ext cx="3826071" cy="2889904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680313" y="6222367"/>
            <a:ext cx="367440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3200" dirty="0" smtClean="0"/>
              <a:t>After</a:t>
            </a:r>
            <a:r>
              <a:rPr kumimoji="1" lang="en-US" altLang="ja-JP" sz="3200" dirty="0" smtClean="0"/>
              <a:t> the earthquake</a:t>
            </a:r>
            <a:endParaRPr kumimoji="1" lang="ja-JP" altLang="en-US" sz="32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03513" y="2470689"/>
            <a:ext cx="8666167" cy="267765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kumimoji="1" lang="en-US" altLang="ja-JP" sz="2400" dirty="0" smtClean="0"/>
              <a:t>Wiggler Magnets: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kumimoji="1" lang="en-US" altLang="ja-JP" sz="2400" dirty="0" smtClean="0"/>
              <a:t>All of the wiggler magnets </a:t>
            </a:r>
            <a:r>
              <a:rPr lang="en-US" altLang="ja-JP" sz="2400" dirty="0" smtClean="0"/>
              <a:t>were checked by field measurements and confirmed to be OK.</a:t>
            </a:r>
            <a:r>
              <a:rPr lang="ja-JP" altLang="en-US" sz="2400" dirty="0" smtClean="0"/>
              <a:t>　</a:t>
            </a:r>
            <a:r>
              <a:rPr lang="en-US" altLang="ja-JP" sz="2400" dirty="0" smtClean="0">
                <a:sym typeface="Wingdings" pitchFamily="2" charset="2"/>
              </a:rPr>
              <a:t>See next page</a:t>
            </a:r>
            <a:endParaRPr lang="en-US" altLang="ja-JP" sz="2400" dirty="0" smtClean="0"/>
          </a:p>
          <a:p>
            <a:pPr marL="457200" indent="-457200">
              <a:buFont typeface="Wingdings" pitchFamily="2" charset="2"/>
              <a:buChar char="ü"/>
            </a:pPr>
            <a:r>
              <a:rPr lang="en-US" altLang="ja-JP" sz="2400" dirty="0" smtClean="0"/>
              <a:t>Dipole Magnets: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altLang="ja-JP" sz="2400" dirty="0" smtClean="0"/>
              <a:t>Many of them are damaged and unusable.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altLang="ja-JP" sz="2400" dirty="0" smtClean="0"/>
              <a:t>There are probably 10~15 healthy magnets, though they need to be checked by field measurements this year.</a:t>
            </a:r>
          </a:p>
        </p:txBody>
      </p:sp>
      <p:sp>
        <p:nvSpPr>
          <p:cNvPr id="14" name="日付プレースホルダ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2012/2/20</a:t>
            </a:r>
            <a:endParaRPr lang="ja-JP" altLang="en-US"/>
          </a:p>
        </p:txBody>
      </p:sp>
      <p:sp>
        <p:nvSpPr>
          <p:cNvPr id="15" name="スライド番号プレースホルダ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F3EB-17F8-2B45-A402-69DD08DF7359}" type="slidenum">
              <a:rPr lang="ja-JP" altLang="en-US" smtClean="0"/>
              <a:pPr/>
              <a:t>9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1062</TotalTime>
  <Words>2072</Words>
  <Application>Microsoft Office PowerPoint</Application>
  <PresentationFormat>画面に合わせる (4:3)</PresentationFormat>
  <Paragraphs>492</Paragraphs>
  <Slides>34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34</vt:i4>
      </vt:variant>
    </vt:vector>
  </HeadingPairs>
  <TitlesOfParts>
    <vt:vector size="35" baseType="lpstr">
      <vt:lpstr>Office テーマ</vt:lpstr>
      <vt:lpstr>Main Ring Magnet System</vt:lpstr>
      <vt:lpstr>Contents</vt:lpstr>
      <vt:lpstr>I. After the earth quake</vt:lpstr>
      <vt:lpstr>スライド 4</vt:lpstr>
      <vt:lpstr>スライド 5</vt:lpstr>
      <vt:lpstr>スライド 6</vt:lpstr>
      <vt:lpstr>スライド 7</vt:lpstr>
      <vt:lpstr>Some magnets were damaged in the storage area</vt:lpstr>
      <vt:lpstr>Damaged in the storage area</vt:lpstr>
      <vt:lpstr>スライド 10</vt:lpstr>
      <vt:lpstr>Results: All KEKB-wigglers are OK.</vt:lpstr>
      <vt:lpstr>II. Current status(1) 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スライド 19</vt:lpstr>
      <vt:lpstr>スライド 20</vt:lpstr>
      <vt:lpstr>R&amp;Ds</vt:lpstr>
      <vt:lpstr>スライド 22</vt:lpstr>
      <vt:lpstr>スライド 23</vt:lpstr>
      <vt:lpstr>Activities for the fiscal year 2012</vt:lpstr>
      <vt:lpstr>スライド 25</vt:lpstr>
      <vt:lpstr>スライド 26</vt:lpstr>
      <vt:lpstr>スライド 27</vt:lpstr>
      <vt:lpstr>スライド 28</vt:lpstr>
      <vt:lpstr>スライド 29</vt:lpstr>
      <vt:lpstr>スライド 30</vt:lpstr>
      <vt:lpstr>スライド 31</vt:lpstr>
      <vt:lpstr>スライド 32</vt:lpstr>
      <vt:lpstr>スライド 33</vt:lpstr>
      <vt:lpstr>スライド 34</vt:lpstr>
    </vt:vector>
  </TitlesOfParts>
  <Company>KEK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 magnets are damaged at the storage area</dc:title>
  <dc:creator>美佳 増澤</dc:creator>
  <cp:lastModifiedBy>hiromi</cp:lastModifiedBy>
  <cp:revision>49</cp:revision>
  <dcterms:created xsi:type="dcterms:W3CDTF">2012-02-13T12:43:56Z</dcterms:created>
  <dcterms:modified xsi:type="dcterms:W3CDTF">2012-02-20T06:04:47Z</dcterms:modified>
</cp:coreProperties>
</file>