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df" ContentType="application/pdf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6" r:id="rId2"/>
    <p:sldMasterId id="2147483675" r:id="rId3"/>
  </p:sldMasterIdLst>
  <p:notesMasterIdLst>
    <p:notesMasterId r:id="rId13"/>
  </p:notesMasterIdLst>
  <p:sldIdLst>
    <p:sldId id="281" r:id="rId4"/>
    <p:sldId id="388" r:id="rId5"/>
    <p:sldId id="386" r:id="rId6"/>
    <p:sldId id="392" r:id="rId7"/>
    <p:sldId id="393" r:id="rId8"/>
    <p:sldId id="394" r:id="rId9"/>
    <p:sldId id="395" r:id="rId10"/>
    <p:sldId id="389" r:id="rId11"/>
    <p:sldId id="396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elvetica" charset="0"/>
        <a:ea typeface="ヒラギノ丸ゴ Pro W4" charset="-128"/>
        <a:cs typeface="ヒラギノ丸ゴ Pro W4" charset="-128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elvetica" charset="0"/>
        <a:ea typeface="ヒラギノ丸ゴ Pro W4" charset="-128"/>
        <a:cs typeface="ヒラギノ丸ゴ Pro W4" charset="-128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elvetica" charset="0"/>
        <a:ea typeface="ヒラギノ丸ゴ Pro W4" charset="-128"/>
        <a:cs typeface="ヒラギノ丸ゴ Pro W4" charset="-128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elvetica" charset="0"/>
        <a:ea typeface="ヒラギノ丸ゴ Pro W4" charset="-128"/>
        <a:cs typeface="ヒラギノ丸ゴ Pro W4" charset="-128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elvetica" charset="0"/>
        <a:ea typeface="ヒラギノ丸ゴ Pro W4" charset="-128"/>
        <a:cs typeface="ヒラギノ丸ゴ Pro W4" charset="-128"/>
      </a:defRPr>
    </a:lvl5pPr>
    <a:lvl6pPr marL="2286000" algn="l" defTabSz="457200" rtl="0" eaLnBrk="1" latinLnBrk="0" hangingPunct="1">
      <a:defRPr kumimoji="1" sz="2000" kern="1200">
        <a:solidFill>
          <a:schemeClr val="tx1"/>
        </a:solidFill>
        <a:latin typeface="Helvetica" charset="0"/>
        <a:ea typeface="ヒラギノ丸ゴ Pro W4" charset="-128"/>
        <a:cs typeface="ヒラギノ丸ゴ Pro W4" charset="-128"/>
      </a:defRPr>
    </a:lvl6pPr>
    <a:lvl7pPr marL="2743200" algn="l" defTabSz="457200" rtl="0" eaLnBrk="1" latinLnBrk="0" hangingPunct="1">
      <a:defRPr kumimoji="1" sz="2000" kern="1200">
        <a:solidFill>
          <a:schemeClr val="tx1"/>
        </a:solidFill>
        <a:latin typeface="Helvetica" charset="0"/>
        <a:ea typeface="ヒラギノ丸ゴ Pro W4" charset="-128"/>
        <a:cs typeface="ヒラギノ丸ゴ Pro W4" charset="-128"/>
      </a:defRPr>
    </a:lvl7pPr>
    <a:lvl8pPr marL="3200400" algn="l" defTabSz="457200" rtl="0" eaLnBrk="1" latinLnBrk="0" hangingPunct="1">
      <a:defRPr kumimoji="1" sz="2000" kern="1200">
        <a:solidFill>
          <a:schemeClr val="tx1"/>
        </a:solidFill>
        <a:latin typeface="Helvetica" charset="0"/>
        <a:ea typeface="ヒラギノ丸ゴ Pro W4" charset="-128"/>
        <a:cs typeface="ヒラギノ丸ゴ Pro W4" charset="-128"/>
      </a:defRPr>
    </a:lvl8pPr>
    <a:lvl9pPr marL="3657600" algn="l" defTabSz="457200" rtl="0" eaLnBrk="1" latinLnBrk="0" hangingPunct="1">
      <a:defRPr kumimoji="1" sz="2000" kern="1200">
        <a:solidFill>
          <a:schemeClr val="tx1"/>
        </a:solidFill>
        <a:latin typeface="Helvetica" charset="0"/>
        <a:ea typeface="ヒラギノ丸ゴ Pro W4" charset="-128"/>
        <a:cs typeface="ヒラギノ丸ゴ Pro W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00FF"/>
    <a:srgbClr val="DAECEF"/>
    <a:srgbClr val="F51C15"/>
    <a:srgbClr val="9DDEF9"/>
    <a:srgbClr val="E8E8E8"/>
    <a:srgbClr val="0D6400"/>
    <a:srgbClr val="FFFFFF"/>
    <a:srgbClr val="FF00FF"/>
    <a:srgbClr val="F7F7F7"/>
    <a:srgbClr val="CFCF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8947" autoAdjust="0"/>
    <p:restoredTop sz="97619" autoAdjust="0"/>
  </p:normalViewPr>
  <p:slideViewPr>
    <p:cSldViewPr snapToGrid="0">
      <p:cViewPr varScale="1">
        <p:scale>
          <a:sx n="161" d="100"/>
          <a:sy n="161" d="100"/>
        </p:scale>
        <p:origin x="-60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D27DACE2-9880-2243-9E19-2D40EE9063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B03B5-3F87-C948-9EB8-2A8C6A52CE76}" type="slidenum">
              <a:rPr lang="en-US" altLang="ja-JP">
                <a:solidFill>
                  <a:prstClr val="black"/>
                </a:solidFill>
              </a:rPr>
              <a:pPr/>
              <a:t>4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" charset="0"/>
              <a:ea typeface="Osaka" charset="-128"/>
              <a:cs typeface="Osaka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B03B5-3F87-C948-9EB8-2A8C6A52CE76}" type="slidenum">
              <a:rPr lang="en-US" altLang="ja-JP">
                <a:solidFill>
                  <a:prstClr val="black"/>
                </a:solidFill>
              </a:rPr>
              <a:pPr/>
              <a:t>5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" charset="0"/>
              <a:ea typeface="Osaka" charset="-128"/>
              <a:cs typeface="Osaka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B03B5-3F87-C948-9EB8-2A8C6A52CE76}" type="slidenum">
              <a:rPr lang="en-US" altLang="ja-JP">
                <a:solidFill>
                  <a:prstClr val="black"/>
                </a:solidFill>
              </a:rPr>
              <a:pPr/>
              <a:t>6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" charset="0"/>
              <a:ea typeface="Osaka" charset="-128"/>
              <a:cs typeface="Osaka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B03B5-3F87-C948-9EB8-2A8C6A52CE76}" type="slidenum">
              <a:rPr lang="en-US" altLang="ja-JP">
                <a:solidFill>
                  <a:prstClr val="black"/>
                </a:solidFill>
              </a:rPr>
              <a:pPr/>
              <a:t>7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" charset="0"/>
              <a:ea typeface="Osaka" charset="-128"/>
              <a:cs typeface="Osaka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922FE-BEA7-9E4E-B781-52483E56AD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5DEF8-0DA3-2C4D-BD69-213104777E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172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172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DD6EF-E521-3345-A60D-3F62E15D9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685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8382000" cy="2590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1000" y="3810000"/>
            <a:ext cx="8382000" cy="2590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25161-BF1E-6D47-AB7F-BDB81A1518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024F-C75A-674F-BF02-8B450F8082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02C5-AD6C-4743-8FB0-2C3157AAE58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9F6FF-06A7-E343-A577-2E6D38A175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5D4AE-3AFD-1944-A879-A41E82F73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FF222-7D0E-144E-B337-659BB46343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B0D74-90F6-B74F-ACB3-7905C2BFEF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024F-C75A-674F-BF02-8B450F8082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38275-65F2-9B44-B5FA-722C1C9897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4AFD3-812B-C64F-A0B0-E9D7AC8646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9F40A-B31C-B24A-8BFC-B024730CE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77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ECD39EA0-332D-744E-BD5B-A50EBAA890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9pPr>
    </p:titleStyle>
    <p:bodyStyle>
      <a:lvl1pPr marL="533400" indent="-533400" algn="l" rtl="0" fontAlgn="base">
        <a:lnSpc>
          <a:spcPct val="80000"/>
        </a:lnSpc>
        <a:spcBef>
          <a:spcPct val="20000"/>
        </a:spcBef>
        <a:spcAft>
          <a:spcPct val="0"/>
        </a:spcAft>
        <a:buFont typeface="Times" charset="0"/>
        <a:buAutoNum type="arabicPeriod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fontAlgn="base">
        <a:lnSpc>
          <a:spcPct val="80000"/>
        </a:lnSpc>
        <a:spcBef>
          <a:spcPct val="20000"/>
        </a:spcBef>
        <a:spcAft>
          <a:spcPct val="0"/>
        </a:spcAft>
        <a:buSzPct val="75000"/>
        <a:buFont typeface="Wingdings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fontAlgn="base">
        <a:lnSpc>
          <a:spcPct val="80000"/>
        </a:lnSpc>
        <a:spcBef>
          <a:spcPct val="20000"/>
        </a:spcBef>
        <a:spcAft>
          <a:spcPct val="0"/>
        </a:spcAft>
        <a:buSzPct val="50000"/>
        <a:buFont typeface="Osaka" charset="-128"/>
        <a:buChar char="■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52600" indent="-381000" algn="l" rtl="0" fontAlgn="base">
        <a:lnSpc>
          <a:spcPct val="80000"/>
        </a:lnSpc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09800" indent="-381000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67000" indent="-381000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24200" indent="-381000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581400" indent="-381000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38600" indent="-381000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1" y="2286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1" y="10668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77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ECD39EA0-332D-744E-BD5B-A50EBAA8909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5pPr>
      <a:lvl6pPr marL="45713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6pPr>
      <a:lvl7pPr marL="914259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7pPr>
      <a:lvl8pPr marL="137139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8pPr>
      <a:lvl9pPr marL="1828519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harcoal" pitchFamily="-112" charset="0"/>
          <a:ea typeface="ヒラギノ角ゴ Pro W6" charset="-128"/>
          <a:cs typeface="ヒラギノ角ゴ Pro W6" charset="-128"/>
        </a:defRPr>
      </a:lvl9pPr>
    </p:titleStyle>
    <p:bodyStyle>
      <a:lvl1pPr marL="533318" indent="-533318" algn="l" rtl="0" fontAlgn="base">
        <a:lnSpc>
          <a:spcPct val="80000"/>
        </a:lnSpc>
        <a:spcBef>
          <a:spcPct val="20000"/>
        </a:spcBef>
        <a:spcAft>
          <a:spcPct val="0"/>
        </a:spcAft>
        <a:buFont typeface="Times" charset="0"/>
        <a:buAutoNum type="arabicPeriod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990447" indent="-533318" algn="l" rtl="0" fontAlgn="base">
        <a:lnSpc>
          <a:spcPct val="80000"/>
        </a:lnSpc>
        <a:spcBef>
          <a:spcPct val="20000"/>
        </a:spcBef>
        <a:spcAft>
          <a:spcPct val="0"/>
        </a:spcAft>
        <a:buSzPct val="75000"/>
        <a:buFont typeface="Wingdings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371390" indent="-457130" algn="l" rtl="0" fontAlgn="base">
        <a:lnSpc>
          <a:spcPct val="80000"/>
        </a:lnSpc>
        <a:spcBef>
          <a:spcPct val="20000"/>
        </a:spcBef>
        <a:spcAft>
          <a:spcPct val="0"/>
        </a:spcAft>
        <a:buSzPct val="50000"/>
        <a:buFont typeface="Osaka" charset="-128"/>
        <a:buChar char="■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52331" indent="-380942" algn="l" rtl="0" fontAlgn="base">
        <a:lnSpc>
          <a:spcPct val="80000"/>
        </a:lnSpc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09461" indent="-380942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66590" indent="-380942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23720" indent="-380942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580851" indent="-380942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37981" indent="-380942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3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45713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45713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45713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45713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45713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45713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45713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45713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>
              <a:solidFill>
                <a:srgbClr val="000000"/>
              </a:solidFill>
              <a:latin typeface="Times" charset="0"/>
              <a:ea typeface="Osaka" charset="-128"/>
              <a:cs typeface="Osaka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>
              <a:solidFill>
                <a:srgbClr val="000000"/>
              </a:solidFill>
              <a:latin typeface="Times" charset="0"/>
              <a:ea typeface="Osaka" charset="-128"/>
              <a:cs typeface="Osaka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07329E-32F2-EB4B-8917-97BBC18EA4A1}" type="slidenum">
              <a:rPr lang="en-US" altLang="ja-JP">
                <a:solidFill>
                  <a:srgbClr val="000000"/>
                </a:solidFill>
                <a:latin typeface="Times" charset="0"/>
                <a:ea typeface="Osaka" charset="-128"/>
                <a:cs typeface="Osaka" charset="-128"/>
              </a:rPr>
              <a:pPr/>
              <a:t>‹#›</a:t>
            </a:fld>
            <a:endParaRPr lang="en-US" altLang="ja-JP">
              <a:solidFill>
                <a:srgbClr val="000000"/>
              </a:solidFill>
              <a:latin typeface="Times" charset="0"/>
              <a:ea typeface="Osaka" charset="-128"/>
              <a:cs typeface="Osaka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-29" charset="0"/>
          <a:ea typeface="Osaka" pitchFamily="-29" charset="-128"/>
          <a:cs typeface="Osaka" pitchFamily="-29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-29" charset="0"/>
          <a:ea typeface="Osaka" pitchFamily="-29" charset="-128"/>
          <a:cs typeface="Osaka" pitchFamily="-29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-29" charset="0"/>
          <a:ea typeface="Osaka" pitchFamily="-29" charset="-128"/>
          <a:cs typeface="Osaka" pitchFamily="-29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-29" charset="0"/>
          <a:ea typeface="Osaka" pitchFamily="-29" charset="-128"/>
          <a:cs typeface="Osaka" pitchFamily="-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-29" charset="0"/>
          <a:ea typeface="Osaka" pitchFamily="-29" charset="-128"/>
          <a:cs typeface="Osaka" pitchFamily="-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-29" charset="0"/>
          <a:ea typeface="Osaka" pitchFamily="-29" charset="-128"/>
          <a:cs typeface="Osaka" pitchFamily="-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-29" charset="0"/>
          <a:ea typeface="Osaka" pitchFamily="-29" charset="-128"/>
          <a:cs typeface="Osaka" pitchFamily="-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-29" charset="0"/>
          <a:ea typeface="Osaka" pitchFamily="-29" charset="-128"/>
          <a:cs typeface="Osaka" pitchFamily="-2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df"/><Relationship Id="rId4" Type="http://schemas.openxmlformats.org/officeDocument/2006/relationships/image" Target="../media/image5.png"/><Relationship Id="rId5" Type="http://schemas.openxmlformats.org/officeDocument/2006/relationships/image" Target="../media/image6.pdf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44663"/>
            <a:ext cx="8534400" cy="1219200"/>
          </a:xfrm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en-US" altLang="ja-JP" sz="4000" b="1" dirty="0" smtClean="0">
                <a:solidFill>
                  <a:schemeClr val="accent2"/>
                </a:solidFill>
                <a:latin typeface="Lucida Grande"/>
                <a:cs typeface="Lucida Grande"/>
              </a:rPr>
              <a:t>Overview of Design Issues</a:t>
            </a:r>
            <a:endParaRPr lang="en-US" altLang="ja-JP" sz="2000" b="1" dirty="0" smtClean="0">
              <a:solidFill>
                <a:schemeClr val="accent2"/>
              </a:solidFill>
              <a:latin typeface="Lucida Grande"/>
              <a:cs typeface="Lucida Grande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01509"/>
            <a:ext cx="9144000" cy="1206204"/>
          </a:xfrm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en-US" altLang="ja-JP" sz="1800" b="1" dirty="0" smtClean="0">
                <a:solidFill>
                  <a:schemeClr val="accent2"/>
                </a:solidFill>
                <a:latin typeface="Lucida Grande" charset="0"/>
              </a:rPr>
              <a:t>17th KEKB Accelerator Review</a:t>
            </a:r>
          </a:p>
          <a:p>
            <a:r>
              <a:rPr lang="en-US" altLang="ja-JP" sz="1800" b="1" dirty="0" smtClean="0">
                <a:solidFill>
                  <a:schemeClr val="accent2"/>
                </a:solidFill>
                <a:latin typeface="Lucida Grande" charset="0"/>
              </a:rPr>
              <a:t>Feb. 20, 2012</a:t>
            </a:r>
          </a:p>
          <a:p>
            <a:endParaRPr lang="en-US" altLang="ja-JP" sz="1800" b="1" dirty="0" smtClean="0">
              <a:solidFill>
                <a:schemeClr val="accent2"/>
              </a:solidFill>
              <a:latin typeface="Lucida Grande" charset="0"/>
            </a:endParaRPr>
          </a:p>
          <a:p>
            <a:r>
              <a:rPr lang="en-US" altLang="ja-JP" sz="1800" b="1" dirty="0" err="1" smtClean="0">
                <a:solidFill>
                  <a:schemeClr val="accent2"/>
                </a:solidFill>
                <a:latin typeface="Lucida Grande" charset="0"/>
              </a:rPr>
              <a:t>Haruyo</a:t>
            </a:r>
            <a:r>
              <a:rPr lang="en-US" altLang="ja-JP" sz="1800" b="1" dirty="0" smtClean="0">
                <a:solidFill>
                  <a:schemeClr val="accent2"/>
                </a:solidFill>
                <a:latin typeface="Lucida Grande" charset="0"/>
              </a:rPr>
              <a:t> </a:t>
            </a:r>
            <a:r>
              <a:rPr lang="en-US" altLang="ja-JP" sz="1800" b="1" dirty="0" err="1" smtClean="0">
                <a:solidFill>
                  <a:schemeClr val="accent2"/>
                </a:solidFill>
                <a:latin typeface="Lucida Grande" charset="0"/>
              </a:rPr>
              <a:t>Koiso</a:t>
            </a:r>
            <a:r>
              <a:rPr lang="en-US" altLang="ja-JP" sz="1800" b="1" dirty="0" smtClean="0">
                <a:solidFill>
                  <a:schemeClr val="accent2"/>
                </a:solidFill>
                <a:latin typeface="Lucida Grande" charset="0"/>
              </a:rPr>
              <a:t> </a:t>
            </a:r>
            <a:r>
              <a:rPr lang="ja-JP" altLang="en-US" sz="1200" b="1" i="1" dirty="0" smtClean="0">
                <a:solidFill>
                  <a:schemeClr val="accent2"/>
                </a:solidFill>
                <a:latin typeface="Lucida Grande"/>
                <a:cs typeface="Lucida Grande"/>
              </a:rPr>
              <a:t>　</a:t>
            </a:r>
            <a:endParaRPr lang="ja-JP" altLang="en-US" sz="1200" b="1" i="1" dirty="0">
              <a:solidFill>
                <a:schemeClr val="accent2"/>
              </a:solidFill>
              <a:latin typeface="Lucida Grande"/>
              <a:cs typeface="Lucida Grande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105400" y="6621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2400" i="1">
              <a:latin typeface="Times" charset="0"/>
              <a:ea typeface="Osaka" charset="-128"/>
              <a:cs typeface="Osaka" charset="-128"/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67400"/>
            <a:ext cx="188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4104" y="63898"/>
            <a:ext cx="2076522" cy="1118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>
          <a:xfrm>
            <a:off x="869861" y="276871"/>
            <a:ext cx="7315200" cy="381000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2D2D8A"/>
                </a:solidFill>
                <a:latin typeface="Lucida Grande"/>
                <a:ea typeface="ヒラギノ角ゴ ProN W6" charset="-128"/>
                <a:cs typeface="Lucida Grande"/>
              </a:rPr>
              <a:t>Parameters </a:t>
            </a:r>
            <a:endParaRPr lang="ja-JP" altLang="en-US" b="1" dirty="0" smtClean="0">
              <a:solidFill>
                <a:srgbClr val="2D2D8A"/>
              </a:solidFill>
              <a:latin typeface="Lucida Grande"/>
              <a:ea typeface="ヒラギノ角ゴ ProN W6" charset="-128"/>
              <a:cs typeface="Lucida Grande"/>
            </a:endParaRPr>
          </a:p>
        </p:txBody>
      </p:sp>
      <p:graphicFrame>
        <p:nvGraphicFramePr>
          <p:cNvPr id="6" name="コンテンツ プレースホルダ 3"/>
          <p:cNvGraphicFramePr>
            <a:graphicFrameLocks noGrp="1"/>
          </p:cNvGraphicFramePr>
          <p:nvPr/>
        </p:nvGraphicFramePr>
        <p:xfrm>
          <a:off x="1079914" y="832172"/>
          <a:ext cx="7131749" cy="4744946"/>
        </p:xfrm>
        <a:graphic>
          <a:graphicData uri="http://schemas.openxmlformats.org/drawingml/2006/table">
            <a:tbl>
              <a:tblPr/>
              <a:tblGrid>
                <a:gridCol w="3123254"/>
                <a:gridCol w="2077991"/>
                <a:gridCol w="1930504"/>
              </a:tblGrid>
              <a:tr h="6125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2011 Feb.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HER no wiggler</a:t>
                      </a:r>
                      <a:endParaRPr kumimoji="1" lang="en-US" altLang="ja-JP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2012 Feb.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HER 60% wigglers</a:t>
                      </a: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Energy (</a:t>
                      </a:r>
                      <a:r>
                        <a:rPr kumimoji="1" lang="en-US" altLang="ja-JP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GeV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) (LER/HER)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4.0/7.00729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4.0/7.00729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HG丸ｺﾞｼｯｸM-PRO" pitchFamily="50" charset="-128"/>
                          <a:cs typeface="HG丸ｺﾞｼｯｸM-PRO" pitchFamily="50" charset="-128"/>
                        </a:rPr>
                        <a:t>b</a:t>
                      </a:r>
                      <a:r>
                        <a:rPr kumimoji="1" lang="en-US" altLang="ja-JP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y</a:t>
                      </a:r>
                      <a:r>
                        <a:rPr kumimoji="1" lang="en-US" altLang="ja-JP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*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(mm)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0.27/0.30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0.27/0.30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DB953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HG丸ｺﾞｼｯｸM-PRO" pitchFamily="50" charset="-128"/>
                          <a:cs typeface="HG丸ｺﾞｼｯｸM-PRO" pitchFamily="50" charset="-128"/>
                        </a:rPr>
                        <a:t>b</a:t>
                      </a:r>
                      <a:r>
                        <a:rPr kumimoji="1" lang="en-US" altLang="ja-JP" sz="1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  <a:r>
                        <a:rPr kumimoji="1" lang="en-US" altLang="ja-JP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*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(mm)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32/25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32/25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HG丸ｺﾞｼｯｸM-PRO" pitchFamily="50" charset="-128"/>
                          <a:cs typeface="HG丸ｺﾞｼｯｸM-PRO" pitchFamily="50" charset="-128"/>
                        </a:rPr>
                        <a:t>e</a:t>
                      </a:r>
                      <a:r>
                        <a:rPr kumimoji="1" lang="en-US" altLang="ja-JP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x 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(nm)</a:t>
                      </a:r>
                      <a:endParaRPr kumimoji="1" lang="ja-JP" alt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3.2/5.3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3.2/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4.6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HG丸ｺﾞｼｯｸM-PRO" pitchFamily="50" charset="-128"/>
                          <a:cs typeface="HG丸ｺﾞｼｯｸM-PRO" pitchFamily="50" charset="-128"/>
                        </a:rPr>
                        <a:t>e</a:t>
                      </a:r>
                      <a:r>
                        <a:rPr kumimoji="1" lang="en-US" altLang="ja-JP" sz="1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y</a:t>
                      </a:r>
                      <a:r>
                        <a:rPr kumimoji="1" lang="en-US" altLang="ja-JP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HG丸ｺﾞｼｯｸM-PRO" pitchFamily="50" charset="-128"/>
                          <a:cs typeface="HG丸ｺﾞｼｯｸM-PRO" pitchFamily="50" charset="-128"/>
                        </a:rPr>
                        <a:t>/e</a:t>
                      </a:r>
                      <a:r>
                        <a:rPr kumimoji="1" lang="en-US" altLang="ja-JP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x  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(%)</a:t>
                      </a:r>
                      <a:endParaRPr kumimoji="1" lang="ja-JP" altLang="en-US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0.27/0.24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0.27/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0.28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HG丸ｺﾞｼｯｸM-PRO" pitchFamily="50" charset="-128"/>
                          <a:cs typeface="HG丸ｺﾞｼｯｸM-PRO" pitchFamily="50" charset="-128"/>
                        </a:rPr>
                        <a:t>s</a:t>
                      </a:r>
                      <a:r>
                        <a:rPr kumimoji="1" lang="en-US" altLang="ja-JP" sz="1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y</a:t>
                      </a:r>
                      <a:r>
                        <a:rPr kumimoji="1" lang="en-US" altLang="ja-JP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(nm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48/62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48/62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HG丸ｺﾞｼｯｸM-PRO" pitchFamily="50" charset="-128"/>
                          <a:cs typeface="HG丸ｺﾞｼｯｸM-PRO" pitchFamily="50" charset="-128"/>
                        </a:rPr>
                        <a:t>x</a:t>
                      </a:r>
                      <a:r>
                        <a:rPr kumimoji="1" lang="en-US" altLang="ja-JP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y</a:t>
                      </a:r>
                      <a:endParaRPr kumimoji="1" lang="ja-JP" altLang="en-US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0.0897/0.0807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0.0881/0.0801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HG丸ｺﾞｼｯｸM-PRO" pitchFamily="50" charset="-128"/>
                          <a:cs typeface="HG丸ｺﾞｼｯｸM-PRO" pitchFamily="50" charset="-128"/>
                        </a:rPr>
                        <a:t>s</a:t>
                      </a:r>
                      <a:r>
                        <a:rPr kumimoji="1" lang="en-US" altLang="ja-JP" sz="1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z</a:t>
                      </a:r>
                      <a:r>
                        <a:rPr kumimoji="1" lang="en-US" altLang="ja-JP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(mm)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6/5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6/5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  <a:r>
                        <a:rPr kumimoji="1" lang="en-US" altLang="ja-JP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beam</a:t>
                      </a: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(A)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3.6/2.6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3.6/2.6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  <a:r>
                        <a:rPr kumimoji="1" lang="en-US" altLang="ja-JP" sz="1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bunches</a:t>
                      </a:r>
                      <a:endParaRPr kumimoji="1" lang="ja-JP" alt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3756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Luminosity (10</a:t>
                      </a:r>
                      <a:r>
                        <a:rPr kumimoji="1" lang="en-US" altLang="ja-JP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34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cm</a:t>
                      </a:r>
                      <a:r>
                        <a:rPr kumimoji="1" lang="en-US" altLang="ja-JP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-2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s</a:t>
                      </a:r>
                      <a:r>
                        <a:rPr kumimoji="1" lang="en-US" altLang="ja-JP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-1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80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80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74053" y="5708413"/>
            <a:ext cx="80718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altLang="ja-JP" dirty="0" smtClean="0">
                <a:latin typeface="Lucida Grande"/>
                <a:ea typeface="ヒラギノ角ゴ Pro W6"/>
                <a:cs typeface="Lucida Grande"/>
              </a:rPr>
              <a:t>HER </a:t>
            </a:r>
            <a:r>
              <a:rPr lang="en-US" altLang="ja-JP" dirty="0" smtClean="0">
                <a:latin typeface="Symbol" charset="2"/>
                <a:ea typeface="HG丸ｺﾞｼｯｸM-PRO" pitchFamily="50" charset="-128"/>
                <a:cs typeface="HG丸ｺﾞｼｯｸM-PRO" pitchFamily="50" charset="-128"/>
              </a:rPr>
              <a:t>e</a:t>
            </a:r>
            <a:r>
              <a:rPr lang="en-US" altLang="ja-JP" baseline="-25000" dirty="0" smtClean="0">
                <a:latin typeface="Calibri" charset="0"/>
                <a:ea typeface="ＭＳ Ｐゴシック" charset="-128"/>
                <a:cs typeface="ＭＳ Ｐゴシック" charset="-128"/>
              </a:rPr>
              <a:t>x </a:t>
            </a:r>
            <a:r>
              <a:rPr lang="en-US" altLang="ja-JP" dirty="0" smtClean="0">
                <a:latin typeface="Lucida Grande"/>
                <a:ea typeface="ヒラギノ角ゴ Pro W6"/>
                <a:cs typeface="Lucida Grande"/>
              </a:rPr>
              <a:t>with 60% wigglers is used as the nominal value. </a:t>
            </a:r>
            <a:endParaRPr kumimoji="1" lang="en-US" altLang="ja-JP" dirty="0" smtClean="0">
              <a:latin typeface="Lucida Grande"/>
              <a:ea typeface="ヒラギノ角ゴ Pro W6"/>
              <a:cs typeface="Lucida Grande"/>
            </a:endParaRPr>
          </a:p>
          <a:p>
            <a:pPr marL="457200" indent="-457200"/>
            <a:r>
              <a:rPr kumimoji="1" lang="en-US" altLang="ja-JP" dirty="0" smtClean="0">
                <a:latin typeface="Lucida Grande"/>
                <a:ea typeface="ヒラギノ角ゴ Pro W6"/>
                <a:cs typeface="Lucida Grande"/>
              </a:rPr>
              <a:t>Lower HER </a:t>
            </a:r>
            <a:r>
              <a:rPr lang="en-US" altLang="ja-JP" dirty="0" smtClean="0">
                <a:latin typeface="Symbol" charset="2"/>
                <a:ea typeface="HG丸ｺﾞｼｯｸM-PRO" pitchFamily="50" charset="-128"/>
                <a:cs typeface="HG丸ｺﾞｼｯｸM-PRO" pitchFamily="50" charset="-128"/>
              </a:rPr>
              <a:t>e</a:t>
            </a:r>
            <a:r>
              <a:rPr lang="en-US" altLang="ja-JP" baseline="-25000" dirty="0" smtClean="0">
                <a:latin typeface="Calibri" charset="0"/>
                <a:ea typeface="ＭＳ Ｐゴシック" charset="-128"/>
                <a:cs typeface="ＭＳ Ｐゴシック" charset="-128"/>
              </a:rPr>
              <a:t>x </a:t>
            </a:r>
            <a:r>
              <a:rPr kumimoji="1" lang="en-US" altLang="ja-JP" dirty="0" smtClean="0">
                <a:latin typeface="Lucida Grande"/>
                <a:ea typeface="ヒラギノ角ゴ Pro W6"/>
                <a:cs typeface="Lucida Grande"/>
              </a:rPr>
              <a:t>can relax </a:t>
            </a:r>
            <a:r>
              <a:rPr lang="en-US" altLang="ja-JP" dirty="0" smtClean="0">
                <a:latin typeface="Lucida Grande"/>
                <a:ea typeface="ヒラギノ角ゴ Pro W6"/>
                <a:cs typeface="Lucida Grande"/>
              </a:rPr>
              <a:t>some other parameters (</a:t>
            </a:r>
            <a:r>
              <a:rPr lang="en-US" altLang="ja-JP" dirty="0" err="1" smtClean="0">
                <a:latin typeface="Symbol" charset="2"/>
                <a:ea typeface="HG丸ｺﾞｼｯｸM-PRO" pitchFamily="50" charset="-128"/>
                <a:cs typeface="HG丸ｺﾞｼｯｸM-PRO" pitchFamily="50" charset="-128"/>
              </a:rPr>
              <a:t>b</a:t>
            </a:r>
            <a:r>
              <a:rPr lang="en-US" altLang="ja-JP" baseline="-25000" dirty="0" err="1" smtClean="0">
                <a:latin typeface="Calibri" charset="0"/>
                <a:ea typeface="ＭＳ Ｐゴシック" charset="-128"/>
                <a:cs typeface="ＭＳ Ｐゴシック" charset="-128"/>
              </a:rPr>
              <a:t>x/y</a:t>
            </a:r>
            <a:r>
              <a:rPr lang="en-US" altLang="ja-JP" baseline="30000" dirty="0" smtClean="0">
                <a:latin typeface="Calibri" charset="0"/>
                <a:ea typeface="ＭＳ Ｐゴシック" charset="-128"/>
                <a:cs typeface="ＭＳ Ｐゴシック" charset="-128"/>
              </a:rPr>
              <a:t>*</a:t>
            </a:r>
            <a:r>
              <a:rPr lang="en-US" altLang="ja-JP" dirty="0" smtClean="0">
                <a:latin typeface="Lucida Grande"/>
                <a:ea typeface="ヒラギノ角ゴ Pro W6"/>
                <a:cs typeface="Lucida Grande"/>
              </a:rPr>
              <a:t>, </a:t>
            </a:r>
            <a:r>
              <a:rPr lang="en-US" altLang="ja-JP" dirty="0" err="1" smtClean="0">
                <a:latin typeface="Symbol" charset="2"/>
                <a:ea typeface="HG丸ｺﾞｼｯｸM-PRO" pitchFamily="50" charset="-128"/>
                <a:cs typeface="HG丸ｺﾞｼｯｸM-PRO" pitchFamily="50" charset="-128"/>
              </a:rPr>
              <a:t>e</a:t>
            </a:r>
            <a:r>
              <a:rPr lang="en-US" altLang="ja-JP" baseline="-25000" dirty="0" err="1" smtClean="0">
                <a:latin typeface="Calibri" charset="0"/>
                <a:ea typeface="ＭＳ Ｐゴシック" charset="-128"/>
                <a:cs typeface="ＭＳ Ｐゴシック" charset="-128"/>
              </a:rPr>
              <a:t>y</a:t>
            </a:r>
            <a:r>
              <a:rPr lang="en-US" altLang="ja-JP" baseline="-25000" dirty="0" smtClean="0">
                <a:latin typeface="Calibri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dirty="0" smtClean="0">
                <a:latin typeface="Symbol" charset="2"/>
                <a:ea typeface="HG丸ｺﾞｼｯｸM-PRO" pitchFamily="50" charset="-128"/>
                <a:cs typeface="HG丸ｺﾞｼｯｸM-PRO" pitchFamily="50" charset="-128"/>
              </a:rPr>
              <a:t>/e</a:t>
            </a:r>
            <a:r>
              <a:rPr lang="en-US" altLang="ja-JP" baseline="-25000" dirty="0" smtClean="0">
                <a:latin typeface="Calibri" charset="0"/>
                <a:ea typeface="ＭＳ Ｐゴシック" charset="-128"/>
                <a:cs typeface="ＭＳ Ｐゴシック" charset="-128"/>
              </a:rPr>
              <a:t>x </a:t>
            </a:r>
            <a:r>
              <a:rPr lang="en-US" altLang="ja-JP" dirty="0" smtClean="0">
                <a:latin typeface="Lucida Grande"/>
                <a:ea typeface="ヒラギノ角ゴ Pro W6"/>
                <a:cs typeface="Lucida Grande"/>
              </a:rPr>
              <a:t>, etc. ).</a:t>
            </a:r>
          </a:p>
          <a:p>
            <a:pPr marL="457200" indent="-457200"/>
            <a:r>
              <a:rPr lang="en-US" altLang="ja-JP" dirty="0" smtClean="0">
                <a:latin typeface="Lucida Grande"/>
                <a:ea typeface="ヒラギノ角ゴ Pro W6"/>
                <a:cs typeface="Lucida Grande"/>
              </a:rPr>
              <a:t>At present, larger </a:t>
            </a:r>
            <a:r>
              <a:rPr lang="en-US" altLang="ja-JP" dirty="0" err="1" smtClean="0">
                <a:latin typeface="Symbol" charset="2"/>
                <a:ea typeface="HG丸ｺﾞｼｯｸM-PRO" pitchFamily="50" charset="-128"/>
                <a:cs typeface="HG丸ｺﾞｼｯｸM-PRO" pitchFamily="50" charset="-128"/>
              </a:rPr>
              <a:t>e</a:t>
            </a:r>
            <a:r>
              <a:rPr lang="en-US" altLang="ja-JP" baseline="-25000" dirty="0" err="1" smtClean="0">
                <a:latin typeface="Calibri" charset="0"/>
                <a:ea typeface="ＭＳ Ｐゴシック" charset="-128"/>
                <a:cs typeface="ＭＳ Ｐゴシック" charset="-128"/>
              </a:rPr>
              <a:t>y</a:t>
            </a:r>
            <a:r>
              <a:rPr lang="en-US" altLang="ja-JP" baseline="-25000" dirty="0" smtClean="0">
                <a:latin typeface="Calibri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dirty="0" smtClean="0">
                <a:latin typeface="Symbol" charset="2"/>
                <a:ea typeface="HG丸ｺﾞｼｯｸM-PRO" pitchFamily="50" charset="-128"/>
                <a:cs typeface="HG丸ｺﾞｼｯｸM-PRO" pitchFamily="50" charset="-128"/>
              </a:rPr>
              <a:t>/e</a:t>
            </a:r>
            <a:r>
              <a:rPr lang="en-US" altLang="ja-JP" baseline="-25000" dirty="0" smtClean="0">
                <a:latin typeface="Calibri" charset="0"/>
                <a:ea typeface="ＭＳ Ｐゴシック" charset="-128"/>
                <a:cs typeface="ＭＳ Ｐゴシック" charset="-128"/>
              </a:rPr>
              <a:t>x  </a:t>
            </a:r>
            <a:r>
              <a:rPr lang="en-US" altLang="ja-JP" dirty="0" smtClean="0">
                <a:latin typeface="Lucida Grande"/>
                <a:ea typeface="ヒラギノ角ゴ Pro W6"/>
                <a:cs typeface="Lucida Grande"/>
              </a:rPr>
              <a:t>in HER is adopted.</a:t>
            </a:r>
            <a:endParaRPr kumimoji="1" lang="ja-JP" altLang="en-US" dirty="0">
              <a:latin typeface="Lucida Grande"/>
              <a:ea typeface="ヒラギノ角ゴ Pro W6"/>
              <a:cs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930" y="861420"/>
            <a:ext cx="5494528" cy="4239768"/>
          </a:xfrm>
          <a:prstGeom prst="rect">
            <a:avLst/>
          </a:prstGeom>
        </p:spPr>
      </p:pic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9600" cy="460375"/>
          </a:xfrm>
        </p:spPr>
        <p:txBody>
          <a:bodyPr/>
          <a:lstStyle/>
          <a:p>
            <a:r>
              <a:rPr lang="en-US" altLang="ja-JP" b="1" dirty="0" smtClean="0">
                <a:solidFill>
                  <a:schemeClr val="accent2"/>
                </a:solidFill>
                <a:latin typeface="Lucida Grande"/>
                <a:ea typeface="ヒラギノ角ゴ ProN W6"/>
                <a:cs typeface="Lucida Grande"/>
              </a:rPr>
              <a:t>HER Wiggler Section</a:t>
            </a:r>
            <a:endParaRPr lang="ja-JP" altLang="en-US" b="1" dirty="0" smtClean="0">
              <a:solidFill>
                <a:srgbClr val="000090"/>
              </a:solidFill>
              <a:latin typeface="Lucida Grande"/>
              <a:ea typeface="ヒラギノ角ゴ ProN W6"/>
              <a:cs typeface="Lucida Grande"/>
            </a:endParaRP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632857" y="5381963"/>
            <a:ext cx="8158581" cy="92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5" tIns="45713" rIns="91425" bIns="45713">
            <a:prstTxWarp prst="textNoShape">
              <a:avLst/>
            </a:prstTxWarp>
            <a:spAutoFit/>
          </a:bodyPr>
          <a:lstStyle/>
          <a:p>
            <a:r>
              <a:rPr lang="ja-JP" altLang="en-US" sz="1800" dirty="0" smtClean="0">
                <a:latin typeface="ヒラギノ角ゴ ProN W6"/>
                <a:ea typeface="ヒラギノ角ゴ ProN W6"/>
                <a:cs typeface="ヒラギノ角ゴ ProN W6"/>
              </a:rPr>
              <a:t>・</a:t>
            </a:r>
            <a:r>
              <a:rPr lang="en-US" altLang="ja-JP" sz="1800" dirty="0" smtClean="0">
                <a:latin typeface="Lucida Grande"/>
                <a:ea typeface="ヒラギノ角ゴ ProN W6"/>
                <a:cs typeface="Lucida Grande"/>
              </a:rPr>
              <a:t>Decrease the horizontal </a:t>
            </a:r>
            <a:r>
              <a:rPr lang="en-US" altLang="ja-JP" sz="1800" dirty="0" err="1" smtClean="0">
                <a:latin typeface="Lucida Grande"/>
                <a:ea typeface="ヒラギノ角ゴ ProN W6"/>
                <a:cs typeface="Lucida Grande"/>
              </a:rPr>
              <a:t>emittance</a:t>
            </a:r>
            <a:r>
              <a:rPr lang="en-US" altLang="ja-JP" sz="1800" dirty="0" smtClean="0">
                <a:latin typeface="Lucida Grande"/>
                <a:ea typeface="ヒラギノ角ゴ ProN W6"/>
                <a:cs typeface="Lucida Grande"/>
              </a:rPr>
              <a:t> with wigglers.</a:t>
            </a:r>
          </a:p>
          <a:p>
            <a:r>
              <a:rPr lang="ja-JP" altLang="en-US" sz="1800" dirty="0" smtClean="0">
                <a:latin typeface="Lucida Grande"/>
                <a:ea typeface="ヒラギノ角ゴ ProN W6"/>
                <a:cs typeface="Lucida Grande"/>
              </a:rPr>
              <a:t>・</a:t>
            </a:r>
            <a:r>
              <a:rPr lang="en-US" altLang="ja-JP" sz="1800" dirty="0" smtClean="0">
                <a:latin typeface="Lucida Grande"/>
                <a:ea typeface="ヒラギノ角ゴ ProN W6"/>
                <a:cs typeface="Lucida Grande"/>
              </a:rPr>
              <a:t>Only reuse LER wiggler magnets at T=0. (60%)</a:t>
            </a:r>
          </a:p>
          <a:p>
            <a:r>
              <a:rPr lang="ja-JP" altLang="en-US" sz="1800" dirty="0" smtClean="0">
                <a:latin typeface="Lucida Grande"/>
                <a:ea typeface="ヒラギノ角ゴ ProN W6"/>
                <a:cs typeface="Lucida Grande"/>
              </a:rPr>
              <a:t>・</a:t>
            </a:r>
            <a:r>
              <a:rPr lang="en-US" altLang="ja-JP" sz="1800" dirty="0" smtClean="0">
                <a:latin typeface="Lucida Grande"/>
                <a:ea typeface="ヒラギノ角ゴ ProN W6"/>
                <a:cs typeface="Lucida Grande"/>
              </a:rPr>
              <a:t>Install more wigglers if possible. (40%)</a:t>
            </a:r>
            <a:endParaRPr lang="ja-JP" altLang="en-US" sz="1800" dirty="0">
              <a:latin typeface="Lucida Grande"/>
              <a:ea typeface="ヒラギノ角ゴ ProN W6"/>
              <a:cs typeface="Lucida Grande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379718" y="501648"/>
            <a:ext cx="2363998" cy="400110"/>
          </a:xfrm>
          <a:prstGeom prst="rect">
            <a:avLst/>
          </a:prstGeom>
        </p:spPr>
        <p:txBody>
          <a:bodyPr wrap="none" lIns="91425" tIns="45713" rIns="91425" bIns="45713">
            <a:spAutoFit/>
          </a:bodyPr>
          <a:lstStyle/>
          <a:p>
            <a:r>
              <a:rPr lang="en-US" altLang="ja-JP" dirty="0" smtClean="0">
                <a:latin typeface="Calibri"/>
                <a:cs typeface="Calibri"/>
              </a:rPr>
              <a:t>Oho Straight Section </a:t>
            </a:r>
            <a:endParaRPr lang="ja-JP" altLang="en-US" dirty="0">
              <a:latin typeface="Calibri"/>
              <a:cs typeface="Calibri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710056" y="3527593"/>
            <a:ext cx="1342827" cy="1047306"/>
          </a:xfrm>
          <a:prstGeom prst="rect">
            <a:avLst/>
          </a:pr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>
            <a:spLocks noChangeArrowheads="1"/>
          </p:cNvSpPr>
          <p:nvPr/>
        </p:nvSpPr>
        <p:spPr bwMode="auto">
          <a:xfrm>
            <a:off x="2575436" y="3233066"/>
            <a:ext cx="1642027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5" tIns="45713" rIns="91425" bIns="45713">
            <a:prstTxWarp prst="textNoShape">
              <a:avLst/>
            </a:prstTxWarp>
            <a:spAutoFit/>
          </a:bodyPr>
          <a:lstStyle/>
          <a:p>
            <a:r>
              <a:rPr lang="en-US" altLang="ja-JP" sz="1200" dirty="0" smtClean="0">
                <a:solidFill>
                  <a:srgbClr val="FF00FF"/>
                </a:solidFill>
                <a:latin typeface="Lucida Grande"/>
                <a:cs typeface="Lucida Grande"/>
              </a:rPr>
              <a:t>Reuse LER wiggler </a:t>
            </a:r>
            <a:endParaRPr lang="ja-JP" altLang="en-US" sz="1200" dirty="0">
              <a:solidFill>
                <a:srgbClr val="FF00FF"/>
              </a:solidFill>
              <a:latin typeface="Lucida Grande"/>
              <a:cs typeface="Lucida Grande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28425" y="3625569"/>
            <a:ext cx="1174496" cy="30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5" tIns="45713" rIns="91425" bIns="45713">
            <a:prstTxWarp prst="textNoShape">
              <a:avLst/>
            </a:prstTxWarp>
            <a:spAutoFit/>
          </a:bodyPr>
          <a:lstStyle/>
          <a:p>
            <a:r>
              <a:rPr lang="en-US" altLang="ja-JP" sz="1400" dirty="0" smtClean="0">
                <a:solidFill>
                  <a:srgbClr val="3366FF"/>
                </a:solidFill>
                <a:latin typeface="Lucida Grande"/>
                <a:cs typeface="Lucida Grande"/>
              </a:rPr>
              <a:t>RF section </a:t>
            </a:r>
            <a:endParaRPr lang="ja-JP" altLang="en-US" sz="1400" dirty="0">
              <a:solidFill>
                <a:srgbClr val="3366FF"/>
              </a:solidFill>
              <a:latin typeface="Lucida Grande"/>
              <a:cs typeface="Lucida Grande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6447805" y="2862622"/>
            <a:ext cx="7311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5" tIns="45713" rIns="91425" bIns="45713">
            <a:prstTxWarp prst="textNoShape">
              <a:avLst/>
            </a:prstTxWarp>
            <a:spAutoFit/>
          </a:bodyPr>
          <a:lstStyle/>
          <a:p>
            <a:r>
              <a:rPr lang="en-US" altLang="ja-JP" sz="1400" dirty="0" smtClean="0">
                <a:solidFill>
                  <a:srgbClr val="3366FF"/>
                </a:solidFill>
                <a:latin typeface="Lucida Grande"/>
                <a:cs typeface="Lucida Grande"/>
              </a:rPr>
              <a:t>beam</a:t>
            </a:r>
            <a:r>
              <a:rPr lang="en-US" altLang="ja-JP" sz="1400" dirty="0" smtClean="0">
                <a:solidFill>
                  <a:srgbClr val="3366FF"/>
                </a:solidFill>
                <a:latin typeface="Calibri" pitchFamily="-112" charset="0"/>
              </a:rPr>
              <a:t> </a:t>
            </a:r>
            <a:endParaRPr lang="ja-JP" altLang="en-US" sz="1400" dirty="0">
              <a:solidFill>
                <a:srgbClr val="3366FF"/>
              </a:solidFill>
              <a:latin typeface="Calibri" pitchFamily="-112" charset="0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rot="10800000" flipV="1">
            <a:off x="6366785" y="3150166"/>
            <a:ext cx="626779" cy="8247"/>
          </a:xfrm>
          <a:prstGeom prst="straightConnector1">
            <a:avLst/>
          </a:prstGeom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572000"/>
          </a:xfrm>
        </p:spPr>
        <p:txBody>
          <a:bodyPr/>
          <a:lstStyle/>
          <a:p>
            <a:pPr marL="533400" indent="-533400"/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Design of IR (magnets, vacuum chamber, beam background estimation, collimation system, collision feedback system, etc) has been improved. </a:t>
            </a:r>
          </a:p>
          <a:p>
            <a:pPr marL="933450" lvl="1" indent="-533400"/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Iron yokes for 3 more superconducting </a:t>
            </a:r>
            <a:r>
              <a:rPr lang="en-US" altLang="ja-JP" sz="18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quadrupoles</a:t>
            </a:r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(QC1LE, QC1RE, QC2RP) </a:t>
            </a:r>
          </a:p>
          <a:p>
            <a:pPr marL="933450" lvl="1" indent="-533400"/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More precise correction of higher </a:t>
            </a:r>
            <a:r>
              <a:rPr lang="en-US" altLang="ja-JP" sz="18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multipoles</a:t>
            </a:r>
            <a:endParaRPr lang="en-US" altLang="ja-JP" sz="18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933450" lvl="1" indent="-533400"/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Optimization of solenoid field distribution</a:t>
            </a:r>
          </a:p>
          <a:p>
            <a:pPr marL="933450" lvl="1" indent="-533400"/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Optimization of physical aperture</a:t>
            </a:r>
          </a:p>
          <a:p>
            <a:pPr marL="933450" lvl="1" indent="-533400"/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 </a:t>
            </a:r>
          </a:p>
          <a:p>
            <a:pPr marL="533400" indent="-533400"/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Modeling of IR optics has also been improved by using 3D magnetic field calculation.</a:t>
            </a:r>
          </a:p>
          <a:p>
            <a:pPr marL="933450" lvl="1" indent="-533400"/>
            <a:r>
              <a:rPr lang="en-US" altLang="ja-JP" sz="18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Touschek</a:t>
            </a:r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lifetime is marginally kept to be ~600 sec. </a:t>
            </a:r>
          </a:p>
          <a:p>
            <a:pPr marL="933450" lvl="1" indent="-533400"/>
            <a:endParaRPr lang="en-US" altLang="ja-JP" sz="18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533400" indent="-533400"/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Lattice design of IR (Tsukuba section + a part of arcs) is required to be finalized around the end of this fiscal year (March 31) to meet the construction schedule.</a:t>
            </a:r>
          </a:p>
          <a:p>
            <a:pPr marL="933450" lvl="1" indent="-533400"/>
            <a:endParaRPr lang="en-US" altLang="ja-JP" sz="20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933450" lvl="1" indent="-533400"/>
            <a:endParaRPr lang="en-US" altLang="ja-JP" sz="24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240" y="190125"/>
            <a:ext cx="7772400" cy="533400"/>
          </a:xfrm>
        </p:spPr>
        <p:txBody>
          <a:bodyPr/>
          <a:lstStyle/>
          <a:p>
            <a:r>
              <a:rPr lang="en-US" altLang="ja-JP" sz="3200" b="1" dirty="0" smtClean="0">
                <a:solidFill>
                  <a:schemeClr val="accent2"/>
                </a:solidFill>
                <a:latin typeface="Lucida Grande" charset="0"/>
                <a:ea typeface="ヒラギノ丸ゴ Pro W4" charset="-128"/>
                <a:cs typeface="ヒラギノ丸ゴ Pro W4" charset="-128"/>
              </a:rPr>
              <a:t>IR Design</a:t>
            </a:r>
            <a:r>
              <a:rPr lang="en-US" altLang="ja-JP" sz="2000" b="1" dirty="0" smtClean="0">
                <a:solidFill>
                  <a:schemeClr val="accent2"/>
                </a:solidFill>
                <a:latin typeface="Lucida Grande" charset="0"/>
                <a:ea typeface="ヒラギノ丸ゴ Pro W4" charset="-128"/>
                <a:cs typeface="ヒラギノ丸ゴ Pro W4" charset="-128"/>
              </a:rPr>
              <a:t> </a:t>
            </a:r>
            <a:endParaRPr lang="en-US" altLang="ja-JP" b="1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27569" y="6493044"/>
            <a:ext cx="6269103" cy="297503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 lIns="91425" tIns="45713" rIns="91425" bIns="45713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1600" dirty="0" smtClean="0">
                <a:solidFill>
                  <a:srgbClr val="0000FF"/>
                </a:solidFill>
                <a:latin typeface="Lucida Grande" pitchFamily="36" charset="0"/>
                <a:ea typeface="Osaka" pitchFamily="36" charset="-128"/>
                <a:cs typeface="Osaka" pitchFamily="36" charset="-128"/>
              </a:rPr>
              <a:t>-&gt; A. Morita, Ohuchi, Nakayama, Kanazawa, Funakoshi, et al. </a:t>
            </a:r>
            <a:endParaRPr lang="en-US" altLang="ja-JP" sz="1600" dirty="0">
              <a:solidFill>
                <a:srgbClr val="0000FF"/>
              </a:solidFill>
              <a:latin typeface="Lucida Grande" pitchFamily="36" charset="0"/>
              <a:ea typeface="Osaka" pitchFamily="36" charset="-128"/>
              <a:cs typeface="Osaka" pitchFamily="3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572000"/>
          </a:xfrm>
        </p:spPr>
        <p:txBody>
          <a:bodyPr/>
          <a:lstStyle/>
          <a:p>
            <a:pPr marL="533400" indent="-533400"/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The synchrotron injection (fully or partially) will be necessary in HER because the transverse aperture is not sufficiently large for the </a:t>
            </a:r>
            <a:r>
              <a:rPr lang="en-US" altLang="ja-JP" sz="20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betatron</a:t>
            </a:r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injection. </a:t>
            </a:r>
          </a:p>
          <a:p>
            <a:pPr marL="533400" indent="-533400"/>
            <a:endParaRPr lang="en-US" altLang="ja-JP" sz="20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533400" indent="-533400"/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With the beam-beam interaction, simulations say that transient vertical blowup occurs after the </a:t>
            </a:r>
            <a:r>
              <a:rPr lang="en-US" altLang="ja-JP" sz="20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betatron</a:t>
            </a:r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injection even in LER, which causes beam loss or background. </a:t>
            </a:r>
          </a:p>
          <a:p>
            <a:pPr marL="933450" lvl="1" indent="-533400"/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Optimization of phase space profile by </a:t>
            </a:r>
            <a:r>
              <a:rPr lang="en-US" altLang="ja-JP" sz="18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octupole</a:t>
            </a:r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correctors may cure this blowup.</a:t>
            </a:r>
          </a:p>
          <a:p>
            <a:pPr marL="533400" indent="-533400"/>
            <a:endParaRPr lang="en-US" altLang="ja-JP" sz="20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533400" indent="-533400"/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Good qualities of injected beams with sufficient intensities are essential for stable operation with very short lifetimes. </a:t>
            </a:r>
          </a:p>
          <a:p>
            <a:pPr marL="933450" lvl="1" indent="-533400"/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Overall (</a:t>
            </a:r>
            <a:r>
              <a:rPr lang="en-US" altLang="ja-JP" sz="18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Touschek</a:t>
            </a:r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, luminosity and beam-gas) lifetime: LER/HER 360/373 sec, estimated by A. Morita.</a:t>
            </a:r>
          </a:p>
          <a:p>
            <a:pPr marL="933450" lvl="1" indent="-533400"/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Needs optimization of beam distribution in </a:t>
            </a:r>
            <a:r>
              <a:rPr lang="en-US" altLang="ja-JP" sz="18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Linac</a:t>
            </a:r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/BT lines.</a:t>
            </a:r>
          </a:p>
          <a:p>
            <a:pPr marL="933450" lvl="1" indent="-533400"/>
            <a:endParaRPr lang="en-US" altLang="ja-JP" sz="20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933450" lvl="1" indent="-533400"/>
            <a:endParaRPr lang="en-US" altLang="ja-JP" sz="24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240" y="190125"/>
            <a:ext cx="7772400" cy="533400"/>
          </a:xfrm>
        </p:spPr>
        <p:txBody>
          <a:bodyPr/>
          <a:lstStyle/>
          <a:p>
            <a:r>
              <a:rPr lang="en-US" altLang="ja-JP" sz="3200" b="1" dirty="0" smtClean="0">
                <a:solidFill>
                  <a:schemeClr val="accent2"/>
                </a:solidFill>
                <a:latin typeface="Lucida Grande" charset="0"/>
                <a:ea typeface="ヒラギノ丸ゴ Pro W4" charset="-128"/>
                <a:cs typeface="ヒラギノ丸ゴ Pro W4" charset="-128"/>
              </a:rPr>
              <a:t>Injection</a:t>
            </a:r>
            <a:r>
              <a:rPr lang="en-US" altLang="ja-JP" sz="2000" b="1" dirty="0" smtClean="0">
                <a:solidFill>
                  <a:schemeClr val="accent2"/>
                </a:solidFill>
                <a:latin typeface="Lucida Grande" charset="0"/>
                <a:ea typeface="ヒラギノ丸ゴ Pro W4" charset="-128"/>
                <a:cs typeface="ヒラギノ丸ゴ Pro W4" charset="-128"/>
              </a:rPr>
              <a:t> </a:t>
            </a:r>
            <a:endParaRPr lang="en-US" altLang="ja-JP" b="1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37225" y="6477267"/>
            <a:ext cx="5241709" cy="297503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 lIns="91425" tIns="45713" rIns="91425" bIns="45713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1600" dirty="0" smtClean="0">
                <a:solidFill>
                  <a:srgbClr val="0000FF"/>
                </a:solidFill>
                <a:latin typeface="Lucida Grande" pitchFamily="36" charset="0"/>
                <a:ea typeface="Osaka" pitchFamily="36" charset="-128"/>
                <a:cs typeface="Osaka" pitchFamily="36" charset="-128"/>
              </a:rPr>
              <a:t>-&gt; M. Yoshida, T. </a:t>
            </a:r>
            <a:r>
              <a:rPr lang="en-US" altLang="ja-JP" sz="1600" dirty="0" err="1" smtClean="0">
                <a:solidFill>
                  <a:srgbClr val="0000FF"/>
                </a:solidFill>
                <a:latin typeface="Lucida Grande" pitchFamily="36" charset="0"/>
                <a:ea typeface="Osaka" pitchFamily="36" charset="-128"/>
                <a:cs typeface="Osaka" pitchFamily="36" charset="-128"/>
              </a:rPr>
              <a:t>Kamitani</a:t>
            </a:r>
            <a:r>
              <a:rPr lang="en-US" altLang="ja-JP" sz="1600" dirty="0" smtClean="0">
                <a:solidFill>
                  <a:srgbClr val="0000FF"/>
                </a:solidFill>
                <a:latin typeface="Lucida Grande" pitchFamily="36" charset="0"/>
                <a:ea typeface="Osaka" pitchFamily="36" charset="-128"/>
                <a:cs typeface="Osaka" pitchFamily="36" charset="-128"/>
              </a:rPr>
              <a:t>, H. Ikeda, T. Mori, et al.</a:t>
            </a:r>
            <a:endParaRPr lang="en-US" altLang="ja-JP" sz="1600" dirty="0">
              <a:solidFill>
                <a:srgbClr val="0000FF"/>
              </a:solidFill>
              <a:latin typeface="Lucida Grande" pitchFamily="36" charset="0"/>
              <a:ea typeface="Osaka" pitchFamily="36" charset="-128"/>
              <a:cs typeface="Osaka" pitchFamily="3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572000"/>
          </a:xfrm>
        </p:spPr>
        <p:txBody>
          <a:bodyPr/>
          <a:lstStyle/>
          <a:p>
            <a:pPr marL="533400" indent="-533400"/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Estimation of error tolerance and development of optics correction system have been in progress. </a:t>
            </a:r>
          </a:p>
          <a:p>
            <a:pPr marL="933450" lvl="1" indent="-533400"/>
            <a:r>
              <a:rPr lang="en-US" altLang="ja-JP" sz="18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Requirements for beam diagnostics and control system (number of monitors, accuracy, speed, etc) are being decided step by step. </a:t>
            </a:r>
          </a:p>
          <a:p>
            <a:pPr marL="533400" indent="-533400"/>
            <a:endParaRPr lang="en-US" altLang="ja-JP" sz="20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533400" indent="-533400"/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Error tolerances of IR magnets ( vibration, ripple of power supplies, etc) are very small.  Realistic solution to maintain good conditions of optics and collision should be developed.  </a:t>
            </a:r>
          </a:p>
          <a:p>
            <a:pPr marL="533400" indent="-533400"/>
            <a:endParaRPr lang="en-US" altLang="ja-JP" sz="20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533400" indent="-533400"/>
            <a:r>
              <a:rPr lang="en-US" altLang="ja-JP" sz="20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Sufficient correction and tuning knobs for optics correction and luminosity tuning should be equipped.</a:t>
            </a:r>
          </a:p>
          <a:p>
            <a:pPr marL="933450" lvl="1" indent="-533400"/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Correction winding of each </a:t>
            </a:r>
            <a:r>
              <a:rPr lang="en-US" altLang="ja-JP" sz="16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quadrupole</a:t>
            </a:r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(0.5%)</a:t>
            </a:r>
            <a:endParaRPr lang="en-US" altLang="ja-JP" sz="14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933450" lvl="1" indent="-533400"/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Skew </a:t>
            </a:r>
            <a:r>
              <a:rPr lang="en-US" altLang="ja-JP" sz="16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quadrupole</a:t>
            </a:r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windings of each </a:t>
            </a:r>
            <a:r>
              <a:rPr lang="en-US" altLang="ja-JP" sz="16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sextupole</a:t>
            </a:r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(</a:t>
            </a:r>
            <a:r>
              <a:rPr lang="en-US" altLang="ja-JP" sz="1600" dirty="0" err="1" smtClean="0">
                <a:latin typeface="Symbol" charset="2"/>
                <a:ea typeface="ヒラギノ丸ゴ Pro W4" charset="-128"/>
                <a:cs typeface="Symbol" charset="2"/>
              </a:rPr>
              <a:t>D</a:t>
            </a:r>
            <a:r>
              <a:rPr lang="en-US" altLang="ja-JP" sz="16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y</a:t>
            </a:r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~ 1 mm)</a:t>
            </a:r>
          </a:p>
          <a:p>
            <a:pPr marL="933450" lvl="1" indent="-533400"/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Rotated </a:t>
            </a:r>
            <a:r>
              <a:rPr lang="en-US" altLang="ja-JP" sz="16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sextupoles</a:t>
            </a:r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or skew </a:t>
            </a:r>
            <a:r>
              <a:rPr lang="en-US" altLang="ja-JP" sz="1600" dirty="0" err="1" smtClean="0">
                <a:latin typeface="Lucida Grande" charset="0"/>
                <a:ea typeface="ヒラギノ丸ゴ Pro W4" charset="-128"/>
                <a:cs typeface="ヒラギノ丸ゴ Pro W4" charset="-128"/>
              </a:rPr>
              <a:t>sextupoles</a:t>
            </a:r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 to correct chromatic couplings</a:t>
            </a:r>
          </a:p>
          <a:p>
            <a:pPr marL="933450" lvl="1" indent="-533400"/>
            <a:r>
              <a:rPr lang="en-US" altLang="ja-JP" sz="1600" dirty="0" smtClean="0">
                <a:latin typeface="Lucida Grande" charset="0"/>
                <a:ea typeface="ヒラギノ丸ゴ Pro W4" charset="-128"/>
                <a:cs typeface="ヒラギノ丸ゴ Pro W4" charset="-128"/>
              </a:rPr>
              <a:t>etc. </a:t>
            </a:r>
          </a:p>
          <a:p>
            <a:pPr marL="533400" indent="-533400"/>
            <a:endParaRPr lang="en-US" altLang="ja-JP" sz="20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933450" lvl="1" indent="-533400"/>
            <a:endParaRPr lang="en-US" altLang="ja-JP" sz="18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933450" lvl="1" indent="-533400"/>
            <a:endParaRPr lang="en-US" altLang="ja-JP" sz="20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  <a:p>
            <a:pPr marL="933450" lvl="1" indent="-533400"/>
            <a:endParaRPr lang="en-US" altLang="ja-JP" sz="2400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240" y="190125"/>
            <a:ext cx="7772400" cy="533400"/>
          </a:xfrm>
        </p:spPr>
        <p:txBody>
          <a:bodyPr/>
          <a:lstStyle/>
          <a:p>
            <a:r>
              <a:rPr lang="en-US" altLang="ja-JP" sz="3200" b="1" dirty="0" smtClean="0">
                <a:solidFill>
                  <a:schemeClr val="accent2"/>
                </a:solidFill>
                <a:latin typeface="Lucida Grande" charset="0"/>
                <a:ea typeface="ヒラギノ丸ゴ Pro W4" charset="-128"/>
                <a:cs typeface="ヒラギノ丸ゴ Pro W4" charset="-128"/>
              </a:rPr>
              <a:t>Error Correction</a:t>
            </a:r>
            <a:r>
              <a:rPr lang="en-US" altLang="ja-JP" sz="2000" b="1" dirty="0" smtClean="0">
                <a:solidFill>
                  <a:schemeClr val="accent2"/>
                </a:solidFill>
                <a:latin typeface="Lucida Grande" charset="0"/>
                <a:ea typeface="ヒラギノ丸ゴ Pro W4" charset="-128"/>
                <a:cs typeface="ヒラギノ丸ゴ Pro W4" charset="-128"/>
              </a:rPr>
              <a:t> </a:t>
            </a:r>
            <a:endParaRPr lang="en-US" altLang="ja-JP" b="1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817292" y="6485155"/>
            <a:ext cx="4279380" cy="297503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 lIns="91425" tIns="45713" rIns="91425" bIns="45713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1600" dirty="0" smtClean="0">
                <a:solidFill>
                  <a:srgbClr val="0000FF"/>
                </a:solidFill>
                <a:latin typeface="Lucida Grande" pitchFamily="36" charset="0"/>
                <a:ea typeface="Osaka" pitchFamily="36" charset="-128"/>
                <a:cs typeface="Osaka" pitchFamily="36" charset="-128"/>
              </a:rPr>
              <a:t>-&gt; H. Sugimoto, Y. Funakoshi, et al.</a:t>
            </a:r>
            <a:endParaRPr lang="en-US" altLang="ja-JP" sz="1600" dirty="0">
              <a:solidFill>
                <a:srgbClr val="0000FF"/>
              </a:solidFill>
              <a:latin typeface="Lucida Grande" pitchFamily="36" charset="0"/>
              <a:ea typeface="Osaka" pitchFamily="36" charset="-128"/>
              <a:cs typeface="Osaka" pitchFamily="3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240" y="190125"/>
            <a:ext cx="7772400" cy="533400"/>
          </a:xfrm>
        </p:spPr>
        <p:txBody>
          <a:bodyPr/>
          <a:lstStyle/>
          <a:p>
            <a:r>
              <a:rPr lang="en-US" altLang="ja-JP" sz="3200" b="1" dirty="0" smtClean="0">
                <a:solidFill>
                  <a:schemeClr val="accent2"/>
                </a:solidFill>
                <a:latin typeface="Lucida Grande" charset="0"/>
                <a:ea typeface="ヒラギノ丸ゴ Pro W4" charset="-128"/>
                <a:cs typeface="ヒラギノ丸ゴ Pro W4" charset="-128"/>
              </a:rPr>
              <a:t>Example of Parameter Dependence</a:t>
            </a:r>
            <a:r>
              <a:rPr lang="en-US" altLang="ja-JP" sz="2000" b="1" dirty="0" smtClean="0">
                <a:solidFill>
                  <a:schemeClr val="accent2"/>
                </a:solidFill>
                <a:latin typeface="Lucida Grande" charset="0"/>
                <a:ea typeface="ヒラギノ丸ゴ Pro W4" charset="-128"/>
                <a:cs typeface="ヒラギノ丸ゴ Pro W4" charset="-128"/>
              </a:rPr>
              <a:t> </a:t>
            </a:r>
            <a:endParaRPr lang="en-US" altLang="ja-JP" b="1" dirty="0" smtClean="0">
              <a:latin typeface="Lucida Grande" charset="0"/>
              <a:ea typeface="ヒラギノ丸ゴ Pro W4" charset="-128"/>
              <a:cs typeface="ヒラギノ丸ゴ Pro W4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75198" y="956441"/>
            <a:ext cx="4023360" cy="404622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746630" y="986661"/>
            <a:ext cx="4030980" cy="4000500"/>
          </a:xfrm>
          <a:prstGeom prst="rect">
            <a:avLst/>
          </a:prstGeom>
        </p:spPr>
      </p:pic>
      <p:cxnSp>
        <p:nvCxnSpPr>
          <p:cNvPr id="10" name="直線コネクタ 9"/>
          <p:cNvCxnSpPr/>
          <p:nvPr/>
        </p:nvCxnSpPr>
        <p:spPr>
          <a:xfrm>
            <a:off x="765122" y="1743342"/>
            <a:ext cx="3470658" cy="7888"/>
          </a:xfrm>
          <a:prstGeom prst="line">
            <a:avLst/>
          </a:prstGeom>
          <a:ln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129639" y="1745862"/>
            <a:ext cx="3470658" cy="7888"/>
          </a:xfrm>
          <a:prstGeom prst="line">
            <a:avLst/>
          </a:prstGeom>
          <a:ln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502209" y="1688123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00FF"/>
                </a:solidFill>
              </a:rPr>
              <a:t>90%</a:t>
            </a:r>
            <a:endParaRPr kumimoji="1" lang="ja-JP" altLang="en-US" sz="1800" dirty="0">
              <a:solidFill>
                <a:srgbClr val="FF00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14052" y="1674872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00FF"/>
                </a:solidFill>
              </a:rPr>
              <a:t>90%</a:t>
            </a:r>
            <a:endParaRPr kumimoji="1" lang="ja-JP" altLang="en-US" sz="1800" dirty="0">
              <a:solidFill>
                <a:srgbClr val="FF00FF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357520" y="2140353"/>
            <a:ext cx="15924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latin typeface="Lucida Grande" charset="0"/>
              </a:rPr>
              <a:t>HER coupling</a:t>
            </a:r>
          </a:p>
          <a:p>
            <a:r>
              <a:rPr lang="en-US" altLang="ja-JP" sz="1200" dirty="0" smtClean="0">
                <a:latin typeface="Lucida Grande" charset="0"/>
              </a:rPr>
              <a:t>0.28 -&gt; 0.329 % </a:t>
            </a:r>
          </a:p>
          <a:p>
            <a:r>
              <a:rPr lang="en-US" altLang="ja-JP" sz="1200" dirty="0" smtClean="0">
                <a:latin typeface="Lucida Grande" charset="0"/>
              </a:rPr>
              <a:t>to keep </a:t>
            </a:r>
            <a:r>
              <a:rPr lang="en-US" altLang="ja-JP" sz="1200" dirty="0" err="1" smtClean="0">
                <a:latin typeface="Symbol" charset="2"/>
                <a:cs typeface="Symbol" charset="2"/>
              </a:rPr>
              <a:t>x</a:t>
            </a:r>
            <a:r>
              <a:rPr lang="en-US" altLang="ja-JP" sz="1200" baseline="-25000" dirty="0" err="1" smtClean="0">
                <a:latin typeface="Lucida Grande" charset="0"/>
              </a:rPr>
              <a:t>y</a:t>
            </a:r>
            <a:r>
              <a:rPr lang="en-US" altLang="ja-JP" sz="1200" baseline="-25000" dirty="0" smtClean="0">
                <a:latin typeface="Lucida Grande" charset="0"/>
              </a:rPr>
              <a:t> LER</a:t>
            </a:r>
            <a:r>
              <a:rPr lang="en-US" altLang="ja-JP" sz="1200" dirty="0" smtClean="0">
                <a:latin typeface="Lucida Grande" charset="0"/>
              </a:rPr>
              <a:t>&lt;0.09</a:t>
            </a:r>
            <a:endParaRPr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4415" y="5364965"/>
            <a:ext cx="8447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ja-JP" sz="1800" dirty="0" smtClean="0">
                <a:latin typeface="Lucida Grande"/>
                <a:ea typeface="ヒラギノ角ゴ Pro W6"/>
                <a:cs typeface="Lucida Grande"/>
              </a:rPr>
              <a:t>Luminosity degradation depending on some parameters are not so steep.</a:t>
            </a:r>
          </a:p>
          <a:p>
            <a:pPr marL="457200" indent="-457200"/>
            <a:r>
              <a:rPr lang="en-US" altLang="ja-JP" sz="1800" dirty="0" smtClean="0">
                <a:latin typeface="Lucida Grande"/>
                <a:ea typeface="ヒラギノ角ゴ Pro W6"/>
                <a:cs typeface="Lucida Grande"/>
              </a:rPr>
              <a:t>We will find several ways to reach 90 % of the target luminosity. </a:t>
            </a:r>
            <a:endParaRPr kumimoji="1" lang="ja-JP" altLang="en-US" sz="1800" dirty="0">
              <a:latin typeface="Lucida Grande"/>
              <a:ea typeface="ヒラギノ角ゴ Pro W6"/>
              <a:cs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939217" y="3228945"/>
            <a:ext cx="1011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backup</a:t>
            </a:r>
            <a:endParaRPr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36727" y="1420683"/>
            <a:ext cx="8636227" cy="45666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CG-report">
  <a:themeElements>
    <a:clrScheme name="KCG-repo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CG-report">
      <a:majorFont>
        <a:latin typeface="Charcoal"/>
        <a:ea typeface="ヒラギノ角ゴ Pro W6"/>
        <a:cs typeface="ヒラギノ角ゴ Pro W6"/>
      </a:majorFont>
      <a:minorFont>
        <a:latin typeface="ヒラギノ角ゴ Pro W6"/>
        <a:ea typeface="ヒラギノ角ゴ Pro W6"/>
        <a:cs typeface="ヒラギノ角ゴ Pro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KCG-re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KCG-report">
  <a:themeElements>
    <a:clrScheme name="KCG-repo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CG-report">
      <a:majorFont>
        <a:latin typeface="Charcoal"/>
        <a:ea typeface="ヒラギノ角ゴ Pro W6"/>
        <a:cs typeface="ヒラギノ角ゴ Pro W6"/>
      </a:majorFont>
      <a:minorFont>
        <a:latin typeface="ヒラギノ角ゴ Pro W6"/>
        <a:ea typeface="ヒラギノ角ゴ Pro W6"/>
        <a:cs typeface="ヒラギノ角ゴ Pro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KCG-re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G-re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G-re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Times"/>
        <a:ea typeface="Osaka"/>
        <a:cs typeface="Osaka"/>
      </a:majorFont>
      <a:minorFont>
        <a:latin typeface="Times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KCG-report:Applications:Microsoft Office 2004:テンプレート:KCG-report.pot</Template>
  <TotalTime>20300295</TotalTime>
  <Words>702</Words>
  <Application>Microsoft Macintosh PowerPoint</Application>
  <PresentationFormat>画面に合わせる (4:3)</PresentationFormat>
  <Paragraphs>103</Paragraphs>
  <Slides>9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3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KCG-report</vt:lpstr>
      <vt:lpstr>3_KCG-report</vt:lpstr>
      <vt:lpstr>1_新しいプレゼンテーション</vt:lpstr>
      <vt:lpstr>Overview of Design Issues</vt:lpstr>
      <vt:lpstr>Parameters </vt:lpstr>
      <vt:lpstr>HER Wiggler Section</vt:lpstr>
      <vt:lpstr>IR Design </vt:lpstr>
      <vt:lpstr>Injection </vt:lpstr>
      <vt:lpstr>Error Correction </vt:lpstr>
      <vt:lpstr>Example of Parameter Dependence </vt:lpstr>
      <vt:lpstr>スライド 8</vt:lpstr>
      <vt:lpstr>スライド 9</vt:lpstr>
    </vt:vector>
  </TitlesOfParts>
  <Company>KEK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KEKB Shift Report    Date : 2008/6/21(土)  Evening Shift: 古川,小磯 (K); 青山, 田中学, 東福, 水川(M); 角野(B)</dc:title>
  <dc:creator>小磯 .晴代</dc:creator>
  <cp:lastModifiedBy>小磯 晴代</cp:lastModifiedBy>
  <cp:revision>306</cp:revision>
  <cp:lastPrinted>2010-08-03T23:46:26Z</cp:lastPrinted>
  <dcterms:created xsi:type="dcterms:W3CDTF">2012-02-19T22:55:49Z</dcterms:created>
  <dcterms:modified xsi:type="dcterms:W3CDTF">2012-02-19T22:56:00Z</dcterms:modified>
</cp:coreProperties>
</file>