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62" r:id="rId4"/>
    <p:sldId id="273" r:id="rId5"/>
    <p:sldId id="264" r:id="rId6"/>
    <p:sldId id="257" r:id="rId7"/>
    <p:sldId id="277" r:id="rId8"/>
    <p:sldId id="276" r:id="rId9"/>
    <p:sldId id="278" r:id="rId10"/>
    <p:sldId id="279" r:id="rId11"/>
    <p:sldId id="285" r:id="rId12"/>
    <p:sldId id="286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ki\Desktop\20110119&#24037;&#34276;&#38651;&#27671;IDX&#22823;&#22411;&#36890;&#38651;&#35430;&#39443;(HiAccuracy)\Book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28835929072531"/>
          <c:y val="4.7573373679051421E-2"/>
          <c:w val="0.73068584574727102"/>
          <c:h val="0.737938671667262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Sheet1!$BW$28</c:f>
              <c:strCache>
                <c:ptCount val="1"/>
                <c:pt idx="0">
                  <c:v>工藤電機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Sheet1!$BV$29:$BV$45</c:f>
              <c:numCache>
                <c:formatCode>General</c:formatCode>
                <c:ptCount val="17"/>
                <c:pt idx="0">
                  <c:v>1000</c:v>
                </c:pt>
                <c:pt idx="1">
                  <c:v>800</c:v>
                </c:pt>
                <c:pt idx="2">
                  <c:v>600</c:v>
                </c:pt>
                <c:pt idx="3">
                  <c:v>400</c:v>
                </c:pt>
                <c:pt idx="4">
                  <c:v>200</c:v>
                </c:pt>
                <c:pt idx="5">
                  <c:v>0</c:v>
                </c:pt>
                <c:pt idx="6">
                  <c:v>200</c:v>
                </c:pt>
                <c:pt idx="7">
                  <c:v>400</c:v>
                </c:pt>
                <c:pt idx="8">
                  <c:v>600</c:v>
                </c:pt>
                <c:pt idx="9">
                  <c:v>800</c:v>
                </c:pt>
                <c:pt idx="10">
                  <c:v>1000</c:v>
                </c:pt>
                <c:pt idx="11">
                  <c:v>900</c:v>
                </c:pt>
                <c:pt idx="12">
                  <c:v>700</c:v>
                </c:pt>
                <c:pt idx="13">
                  <c:v>500</c:v>
                </c:pt>
                <c:pt idx="14">
                  <c:v>300</c:v>
                </c:pt>
                <c:pt idx="15">
                  <c:v>100</c:v>
                </c:pt>
                <c:pt idx="16">
                  <c:v>0</c:v>
                </c:pt>
              </c:numCache>
            </c:numRef>
          </c:xVal>
          <c:yVal>
            <c:numRef>
              <c:f>Sheet1!$BW$29:$BW$45</c:f>
              <c:numCache>
                <c:formatCode>General</c:formatCode>
                <c:ptCount val="17"/>
                <c:pt idx="0">
                  <c:v>6.5927847691531118</c:v>
                </c:pt>
                <c:pt idx="1">
                  <c:v>3.9894819768858807</c:v>
                </c:pt>
                <c:pt idx="2">
                  <c:v>2.0584301450868479</c:v>
                </c:pt>
                <c:pt idx="3">
                  <c:v>2.2809839615410739</c:v>
                </c:pt>
                <c:pt idx="4">
                  <c:v>4.6436235240825434</c:v>
                </c:pt>
                <c:pt idx="5">
                  <c:v>3.243129320390858</c:v>
                </c:pt>
                <c:pt idx="6">
                  <c:v>2.1598540014411558</c:v>
                </c:pt>
                <c:pt idx="7">
                  <c:v>3.4123273048906491</c:v>
                </c:pt>
                <c:pt idx="8">
                  <c:v>2.0162250234377539</c:v>
                </c:pt>
                <c:pt idx="9">
                  <c:v>2.7384259205679657</c:v>
                </c:pt>
                <c:pt idx="10">
                  <c:v>8.2529739542004261</c:v>
                </c:pt>
                <c:pt idx="11">
                  <c:v>5.8370673021281139</c:v>
                </c:pt>
                <c:pt idx="12">
                  <c:v>3.1172219606692497</c:v>
                </c:pt>
                <c:pt idx="13">
                  <c:v>2.7393809614294722</c:v>
                </c:pt>
                <c:pt idx="14">
                  <c:v>2.4842270746562023</c:v>
                </c:pt>
                <c:pt idx="15">
                  <c:v>1.838298233811255</c:v>
                </c:pt>
                <c:pt idx="16">
                  <c:v>1.4704776230008709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Sheet1!$BX$28</c:f>
              <c:strCache>
                <c:ptCount val="1"/>
                <c:pt idx="0">
                  <c:v>IDX大型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0"/>
            <c:spPr>
              <a:noFill/>
              <a:ln w="25400">
                <a:noFill/>
              </a:ln>
            </c:spPr>
          </c:marker>
          <c:xVal>
            <c:numRef>
              <c:f>Sheet1!$BV$29:$BV$45</c:f>
              <c:numCache>
                <c:formatCode>General</c:formatCode>
                <c:ptCount val="17"/>
                <c:pt idx="0">
                  <c:v>1000</c:v>
                </c:pt>
                <c:pt idx="1">
                  <c:v>800</c:v>
                </c:pt>
                <c:pt idx="2">
                  <c:v>600</c:v>
                </c:pt>
                <c:pt idx="3">
                  <c:v>400</c:v>
                </c:pt>
                <c:pt idx="4">
                  <c:v>200</c:v>
                </c:pt>
                <c:pt idx="5">
                  <c:v>0</c:v>
                </c:pt>
                <c:pt idx="6">
                  <c:v>200</c:v>
                </c:pt>
                <c:pt idx="7">
                  <c:v>400</c:v>
                </c:pt>
                <c:pt idx="8">
                  <c:v>600</c:v>
                </c:pt>
                <c:pt idx="9">
                  <c:v>800</c:v>
                </c:pt>
                <c:pt idx="10">
                  <c:v>1000</c:v>
                </c:pt>
                <c:pt idx="11">
                  <c:v>900</c:v>
                </c:pt>
                <c:pt idx="12">
                  <c:v>700</c:v>
                </c:pt>
                <c:pt idx="13">
                  <c:v>500</c:v>
                </c:pt>
                <c:pt idx="14">
                  <c:v>300</c:v>
                </c:pt>
                <c:pt idx="15">
                  <c:v>100</c:v>
                </c:pt>
                <c:pt idx="16">
                  <c:v>0</c:v>
                </c:pt>
              </c:numCache>
            </c:numRef>
          </c:xVal>
          <c:yVal>
            <c:numRef>
              <c:f>Sheet1!$BX$29:$BX$45</c:f>
              <c:numCache>
                <c:formatCode>General</c:formatCode>
                <c:ptCount val="17"/>
                <c:pt idx="0">
                  <c:v>4.3392022065348943</c:v>
                </c:pt>
                <c:pt idx="1">
                  <c:v>3.115400019239559</c:v>
                </c:pt>
                <c:pt idx="2">
                  <c:v>3.1846795840722693</c:v>
                </c:pt>
                <c:pt idx="3">
                  <c:v>2.8907434676477775</c:v>
                </c:pt>
                <c:pt idx="4">
                  <c:v>2.8684505920312566</c:v>
                </c:pt>
                <c:pt idx="5">
                  <c:v>2.2391992467081243</c:v>
                </c:pt>
                <c:pt idx="6">
                  <c:v>2.1464586574539131</c:v>
                </c:pt>
                <c:pt idx="7">
                  <c:v>2.6216910784225962</c:v>
                </c:pt>
                <c:pt idx="8">
                  <c:v>3.4690063294933946</c:v>
                </c:pt>
                <c:pt idx="9">
                  <c:v>3.8554861459792451</c:v>
                </c:pt>
                <c:pt idx="10">
                  <c:v>3.9699347361874158</c:v>
                </c:pt>
                <c:pt idx="11">
                  <c:v>3.0133423110998034</c:v>
                </c:pt>
                <c:pt idx="12">
                  <c:v>3.214605943986693</c:v>
                </c:pt>
                <c:pt idx="13">
                  <c:v>2.3079122614707974</c:v>
                </c:pt>
                <c:pt idx="14">
                  <c:v>2.1790869193208913</c:v>
                </c:pt>
                <c:pt idx="15">
                  <c:v>2.1394721498608504</c:v>
                </c:pt>
                <c:pt idx="16">
                  <c:v>1.0396271083003259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126144"/>
        <c:axId val="231133184"/>
      </c:scatterChart>
      <c:valAx>
        <c:axId val="231126144"/>
        <c:scaling>
          <c:orientation val="minMax"/>
          <c:max val="1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Current </a:t>
                </a:r>
                <a:r>
                  <a:rPr lang="en-US" dirty="0" smtClean="0"/>
                  <a:t>(A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231133184"/>
        <c:crosses val="autoZero"/>
        <c:crossBetween val="midCat"/>
        <c:majorUnit val="200"/>
      </c:valAx>
      <c:valAx>
        <c:axId val="231133184"/>
        <c:scaling>
          <c:orientation val="minMax"/>
          <c:max val="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Fluctuation (</a:t>
                </a:r>
                <a:r>
                  <a:rPr lang="en-US" altLang="ja-JP" dirty="0" smtClean="0">
                    <a:latin typeface="Symbol" pitchFamily="18" charset="2"/>
                  </a:rPr>
                  <a:t>s</a:t>
                </a:r>
                <a:r>
                  <a:rPr lang="en-US" altLang="ja-JP" dirty="0" smtClean="0"/>
                  <a:t>) of </a:t>
                </a:r>
                <a:r>
                  <a:rPr lang="en-US" altLang="ja-JP" dirty="0" err="1" smtClean="0"/>
                  <a:t>DCCT</a:t>
                </a:r>
                <a:r>
                  <a:rPr lang="en-US" altLang="ja-JP" dirty="0" smtClean="0"/>
                  <a:t> output during</a:t>
                </a:r>
                <a:r>
                  <a:rPr lang="en-US" altLang="ja-JP" baseline="0" dirty="0" smtClean="0"/>
                  <a:t> </a:t>
                </a:r>
                <a:r>
                  <a:rPr lang="en-US" altLang="ja-JP" sz="2000" b="1" i="0" u="none" strike="noStrike" baseline="0" dirty="0" smtClean="0">
                    <a:effectLst/>
                  </a:rPr>
                  <a:t>5min </a:t>
                </a:r>
                <a:r>
                  <a:rPr lang="en-US" dirty="0" smtClean="0"/>
                  <a:t>(</a:t>
                </a:r>
                <a:r>
                  <a:rPr lang="el-GR" dirty="0"/>
                  <a:t>μ</a:t>
                </a:r>
                <a:r>
                  <a:rPr lang="en-US" dirty="0"/>
                  <a:t>V)</a:t>
                </a:r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crossAx val="231126144"/>
        <c:crosses val="autoZero"/>
        <c:crossBetween val="midCat"/>
        <c:majorUnit val="2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 baseline="0">
          <a:latin typeface="Arial" pitchFamily="34" charset="0"/>
        </a:defRPr>
      </a:pPr>
      <a:endParaRPr lang="ja-JP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04C22-A248-4D46-BE53-E28029B26DD8}" type="datetimeFigureOut">
              <a:rPr kumimoji="1" lang="ja-JP" altLang="en-US" smtClean="0"/>
              <a:t>2012/2/17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56AB5-FA93-4327-B27F-7BFF5C08EA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25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56AB5-FA93-4327-B27F-7BFF5C08EAD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52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766C-150F-4E0E-B3D0-1F931C18175E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2585-2EE3-4869-BAE3-CE078A94A6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654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909E-1F9E-4644-814A-8247B301BE4F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907C-E3B0-44DA-9171-8A555DA867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340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4D65-8166-4F0B-A541-28596998FCC0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0BCB-D36A-4D9D-AE5E-53C0D5616B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3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C65A-F255-4900-BB7E-5B943AD02136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4EA6-CADA-460F-8B97-99E7B57748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322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4694-321B-436D-8337-ABF2A9C83805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0B6B-E3D9-49DC-9FD5-EEF8545928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833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79D5-2C87-461A-9017-E266799DBC07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C85C-4EEF-4148-BE56-9C727676C9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4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07CA-DA80-4718-917D-53B3F7813328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C1B4-8C13-4B5B-A532-7DB6447FC0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564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7335-1D48-4E06-B0D0-E8764FBC34A4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B2CC-97DE-430B-8BEC-0ED4AB988B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567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9378-5747-4705-8629-CD90985DC6FD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565D-AAB1-46A1-9CF5-2D30D4E0A9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872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798E-BF87-45D5-8F3F-42D44136EAB1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C6CB-469D-47BD-9B32-D37409CAD8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255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7F1E-6A60-4F97-9B5C-388E1123B7CF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E80F-CD65-405F-B1BB-B6C4D3C141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512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69FB1F-5EFA-45FD-B14A-3AAC6189BC95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7BF0FE-0A39-4376-BC5F-694FF35BE4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3"/>
          <p:cNvSpPr txBox="1">
            <a:spLocks noChangeArrowheads="1"/>
          </p:cNvSpPr>
          <p:nvPr/>
        </p:nvSpPr>
        <p:spPr bwMode="auto">
          <a:xfrm>
            <a:off x="1395428" y="1216025"/>
            <a:ext cx="63658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3600" dirty="0" smtClean="0">
                <a:latin typeface="Arial" charset="0"/>
              </a:rPr>
              <a:t>Magnet </a:t>
            </a:r>
            <a:r>
              <a:rPr lang="en-US" altLang="ja-JP" sz="3600" dirty="0">
                <a:latin typeface="Arial" charset="0"/>
              </a:rPr>
              <a:t>Power Supply System</a:t>
            </a:r>
          </a:p>
        </p:txBody>
      </p:sp>
      <p:sp>
        <p:nvSpPr>
          <p:cNvPr id="2051" name="テキスト ボックス 4"/>
          <p:cNvSpPr txBox="1">
            <a:spLocks noChangeArrowheads="1"/>
          </p:cNvSpPr>
          <p:nvPr/>
        </p:nvSpPr>
        <p:spPr bwMode="auto">
          <a:xfrm>
            <a:off x="3595688" y="3573463"/>
            <a:ext cx="19637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>
                <a:latin typeface="Arial" charset="0"/>
              </a:rPr>
              <a:t>T. Kawamoto</a:t>
            </a:r>
          </a:p>
          <a:p>
            <a:r>
              <a:rPr lang="en-US" altLang="ja-JP" sz="2400">
                <a:latin typeface="Arial" charset="0"/>
              </a:rPr>
              <a:t>T. Sueno</a:t>
            </a:r>
          </a:p>
          <a:p>
            <a:r>
              <a:rPr lang="en-US" altLang="ja-JP" sz="2400">
                <a:latin typeface="Arial" charset="0"/>
              </a:rPr>
              <a:t>N. Tokuda</a:t>
            </a:r>
          </a:p>
          <a:p>
            <a:r>
              <a:rPr lang="en-US" altLang="ja-JP" sz="2400" u="sng">
                <a:latin typeface="Arial" charset="0"/>
              </a:rPr>
              <a:t>T. Oki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475" y="6024563"/>
            <a:ext cx="30781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</a:rPr>
              <a:t>17th </a:t>
            </a:r>
            <a:r>
              <a:rPr lang="en-US" altLang="ja-JP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</a:rPr>
              <a:t>KEKB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</a:rPr>
              <a:t> Accelerator Review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1604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Summary</a:t>
            </a:r>
            <a:endParaRPr lang="en-US" altLang="ja-JP" sz="2400" dirty="0">
              <a:latin typeface="Arial Rounded MT Bold" pitchFamily="34" charset="0"/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360363" y="822028"/>
            <a:ext cx="8441926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altLang="ja-JP" sz="2000" dirty="0">
                <a:latin typeface="Arial" charset="0"/>
              </a:rPr>
              <a:t>Small/medium-class power supplies</a:t>
            </a:r>
            <a:r>
              <a:rPr lang="en-US" altLang="ja-JP" sz="2000" dirty="0" smtClean="0">
                <a:latin typeface="Arial" charset="0"/>
              </a:rPr>
              <a:t>:</a:t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Overhaul </a:t>
            </a:r>
            <a:r>
              <a:rPr lang="en-US" altLang="ja-JP" sz="2000" dirty="0">
                <a:latin typeface="Arial" charset="0"/>
              </a:rPr>
              <a:t>is in progress</a:t>
            </a:r>
            <a:r>
              <a:rPr lang="en-US" altLang="ja-JP" sz="2000" dirty="0" smtClean="0">
                <a:latin typeface="Arial" charset="0"/>
              </a:rPr>
              <a:t>.</a:t>
            </a:r>
            <a:br>
              <a:rPr lang="en-US" altLang="ja-JP" sz="2000" dirty="0" smtClean="0">
                <a:latin typeface="Arial" charset="0"/>
              </a:rPr>
            </a:br>
            <a:endParaRPr lang="en-US" altLang="ja-JP" sz="20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000" dirty="0">
                <a:latin typeface="Arial" charset="0"/>
              </a:rPr>
              <a:t>Large-class power supplies for the Quad families</a:t>
            </a:r>
            <a:r>
              <a:rPr lang="en-US" altLang="ja-JP" sz="2000" dirty="0" smtClean="0">
                <a:latin typeface="Arial" charset="0"/>
              </a:rPr>
              <a:t>:</a:t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Improvement </a:t>
            </a:r>
            <a:r>
              <a:rPr lang="en-US" altLang="ja-JP" sz="2000" dirty="0">
                <a:latin typeface="Arial" charset="0"/>
              </a:rPr>
              <a:t>is planned for more precise setting resolution</a:t>
            </a:r>
            <a:r>
              <a:rPr lang="en-US" altLang="ja-JP" sz="2000" dirty="0" smtClean="0">
                <a:latin typeface="Arial" charset="0"/>
              </a:rPr>
              <a:t>,</a:t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increasing </a:t>
            </a:r>
            <a:r>
              <a:rPr lang="en-US" altLang="ja-JP" sz="2000" dirty="0">
                <a:latin typeface="Arial" charset="0"/>
              </a:rPr>
              <a:t>the </a:t>
            </a:r>
            <a:r>
              <a:rPr lang="en-US" altLang="ja-JP" sz="2000" dirty="0" err="1">
                <a:latin typeface="Arial" charset="0"/>
              </a:rPr>
              <a:t>DAC</a:t>
            </a:r>
            <a:r>
              <a:rPr lang="en-US" altLang="ja-JP" sz="2000" dirty="0">
                <a:latin typeface="Arial" charset="0"/>
              </a:rPr>
              <a:t> bits from present 16 (</a:t>
            </a:r>
            <a:r>
              <a:rPr lang="en-US" altLang="ja-JP" sz="2000" dirty="0" err="1" smtClean="0">
                <a:latin typeface="Arial" charset="0"/>
              </a:rPr>
              <a:t>LER</a:t>
            </a:r>
            <a:r>
              <a:rPr lang="en-US" altLang="ja-JP" sz="2000" dirty="0" smtClean="0">
                <a:latin typeface="Arial" charset="0"/>
              </a:rPr>
              <a:t>)/</a:t>
            </a:r>
            <a:r>
              <a:rPr lang="en-US" altLang="ja-JP" sz="2000" dirty="0">
                <a:latin typeface="Arial" charset="0"/>
              </a:rPr>
              <a:t>18 (</a:t>
            </a:r>
            <a:r>
              <a:rPr lang="en-US" altLang="ja-JP" sz="2000" dirty="0" smtClean="0">
                <a:latin typeface="Arial" charset="0"/>
              </a:rPr>
              <a:t>HER) </a:t>
            </a:r>
            <a:r>
              <a:rPr lang="en-US" altLang="ja-JP" sz="2000" dirty="0">
                <a:latin typeface="Arial" charset="0"/>
              </a:rPr>
              <a:t>to 20</a:t>
            </a:r>
            <a:r>
              <a:rPr lang="en-US" altLang="ja-JP" sz="2000" dirty="0" smtClean="0">
                <a:latin typeface="Arial" charset="0"/>
              </a:rPr>
              <a:t>.</a:t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And </a:t>
            </a:r>
            <a:r>
              <a:rPr lang="en-US" altLang="ja-JP" sz="2000" dirty="0">
                <a:latin typeface="Arial" charset="0"/>
              </a:rPr>
              <a:t>overhaul is planned</a:t>
            </a:r>
            <a:r>
              <a:rPr lang="en-US" altLang="ja-JP" sz="2000" dirty="0" smtClean="0">
                <a:latin typeface="Arial" charset="0"/>
              </a:rPr>
              <a:t>.</a:t>
            </a:r>
            <a:br>
              <a:rPr lang="en-US" altLang="ja-JP" sz="2000" dirty="0" smtClean="0">
                <a:latin typeface="Arial" charset="0"/>
              </a:rPr>
            </a:br>
            <a:endParaRPr lang="en-US" altLang="ja-JP" sz="20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000" dirty="0">
                <a:latin typeface="Arial" charset="0"/>
              </a:rPr>
              <a:t>Megawatt-class power supplies</a:t>
            </a:r>
            <a:r>
              <a:rPr lang="en-US" altLang="ja-JP" sz="2000" dirty="0" smtClean="0">
                <a:latin typeface="Arial" charset="0"/>
              </a:rPr>
              <a:t>:</a:t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Old </a:t>
            </a:r>
            <a:r>
              <a:rPr lang="en-US" altLang="ja-JP" sz="2000" dirty="0">
                <a:latin typeface="Arial" charset="0"/>
              </a:rPr>
              <a:t>PSs were </a:t>
            </a:r>
            <a:r>
              <a:rPr lang="en-US" altLang="ja-JP" sz="2000" dirty="0" smtClean="0">
                <a:latin typeface="Arial" charset="0"/>
              </a:rPr>
              <a:t>rubbished,</a:t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and have been </a:t>
            </a:r>
            <a:r>
              <a:rPr lang="en-US" altLang="ja-JP" sz="2000" dirty="0">
                <a:latin typeface="Arial" charset="0"/>
              </a:rPr>
              <a:t>replaced by newly developed PSs: in progress</a:t>
            </a:r>
            <a:r>
              <a:rPr lang="en-US" altLang="ja-JP" sz="2000" dirty="0" smtClean="0">
                <a:latin typeface="Arial" charset="0"/>
              </a:rPr>
              <a:t>.</a:t>
            </a:r>
            <a:br>
              <a:rPr lang="en-US" altLang="ja-JP" sz="2000" dirty="0" smtClean="0">
                <a:latin typeface="Arial" charset="0"/>
              </a:rPr>
            </a:br>
            <a:endParaRPr lang="en-US" altLang="ja-JP" sz="20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000" dirty="0" smtClean="0">
                <a:latin typeface="Arial" charset="0"/>
              </a:rPr>
              <a:t>New 10 megawatt-class power supplies for the main ring </a:t>
            </a:r>
            <a:r>
              <a:rPr lang="en-US" altLang="ja-JP" sz="2000" dirty="0">
                <a:latin typeface="Arial" charset="0"/>
              </a:rPr>
              <a:t>and </a:t>
            </a:r>
            <a:r>
              <a:rPr lang="en-US" altLang="ja-JP" sz="2000" dirty="0" smtClean="0">
                <a:latin typeface="Arial" charset="0"/>
              </a:rPr>
              <a:t/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23 medium-class power </a:t>
            </a:r>
            <a:r>
              <a:rPr lang="en-US" altLang="ja-JP" sz="2000" dirty="0">
                <a:latin typeface="Arial" charset="0"/>
              </a:rPr>
              <a:t>supplies for </a:t>
            </a:r>
            <a:r>
              <a:rPr lang="en-US" altLang="ja-JP" sz="2000" dirty="0" smtClean="0">
                <a:latin typeface="Arial" charset="0"/>
              </a:rPr>
              <a:t>the </a:t>
            </a:r>
            <a:r>
              <a:rPr lang="en-US" altLang="ja-JP" sz="2000" dirty="0">
                <a:latin typeface="Arial" charset="0"/>
              </a:rPr>
              <a:t>damping ring </a:t>
            </a:r>
            <a:r>
              <a:rPr lang="en-US" altLang="ja-JP" sz="2000" dirty="0" smtClean="0">
                <a:latin typeface="Arial" charset="0"/>
              </a:rPr>
              <a:t/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are to be </a:t>
            </a:r>
            <a:r>
              <a:rPr lang="en-US" altLang="ja-JP" sz="2000" dirty="0">
                <a:latin typeface="Arial" charset="0"/>
              </a:rPr>
              <a:t>delivered </a:t>
            </a:r>
            <a:r>
              <a:rPr lang="en-US" altLang="ja-JP" sz="2000" dirty="0" smtClean="0">
                <a:latin typeface="Arial" charset="0"/>
              </a:rPr>
              <a:t>by </a:t>
            </a:r>
            <a:r>
              <a:rPr lang="en-US" altLang="ja-JP" sz="2000" dirty="0">
                <a:latin typeface="Arial" charset="0"/>
              </a:rPr>
              <a:t>end of March </a:t>
            </a:r>
            <a:r>
              <a:rPr lang="en-US" altLang="ja-JP" sz="2000" dirty="0" smtClean="0">
                <a:latin typeface="Arial" charset="0"/>
              </a:rPr>
              <a:t>2011.</a:t>
            </a:r>
          </a:p>
          <a:p>
            <a:pPr marL="342900" indent="-342900">
              <a:buFontTx/>
              <a:buChar char="-"/>
            </a:pPr>
            <a:endParaRPr lang="en-US" altLang="ja-JP" sz="20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000" dirty="0">
                <a:latin typeface="Arial" charset="0"/>
              </a:rPr>
              <a:t>R&amp;D has been performed, and the preliminary results </a:t>
            </a:r>
            <a:r>
              <a:rPr lang="en-US" altLang="ja-JP" sz="2000" dirty="0" smtClean="0">
                <a:latin typeface="Arial" charset="0"/>
              </a:rPr>
              <a:t>are satisfactory</a:t>
            </a:r>
            <a:r>
              <a:rPr lang="en-US" altLang="ja-JP" sz="2000" dirty="0">
                <a:latin typeface="Arial" charset="0"/>
              </a:rPr>
              <a:t>.</a:t>
            </a:r>
            <a:r>
              <a:rPr lang="en-US" altLang="ja-JP" sz="2000" dirty="0" smtClean="0">
                <a:latin typeface="Arial" charset="0"/>
              </a:rPr>
              <a:t/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24-bit setting resolution and digital feedback system</a:t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have been applied to the new 10 megawatt-class </a:t>
            </a:r>
            <a:r>
              <a:rPr lang="en-US" altLang="ja-JP" sz="2000" dirty="0">
                <a:latin typeface="Arial" charset="0"/>
              </a:rPr>
              <a:t>power </a:t>
            </a:r>
            <a:r>
              <a:rPr lang="en-US" altLang="ja-JP" sz="2000" dirty="0" smtClean="0">
                <a:latin typeface="Arial" charset="0"/>
              </a:rPr>
              <a:t>supplies.</a:t>
            </a:r>
            <a:endParaRPr lang="en-US" altLang="ja-JP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ボックス 5"/>
          <p:cNvSpPr txBox="1">
            <a:spLocks noChangeArrowheads="1"/>
          </p:cNvSpPr>
          <p:nvPr/>
        </p:nvSpPr>
        <p:spPr bwMode="auto">
          <a:xfrm>
            <a:off x="3276600" y="3141663"/>
            <a:ext cx="2201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>
                <a:latin typeface="Arial Rounded MT Bold" pitchFamily="34" charset="0"/>
              </a:rPr>
              <a:t>Back-up slide</a:t>
            </a:r>
          </a:p>
        </p:txBody>
      </p:sp>
    </p:spTree>
    <p:extLst>
      <p:ext uri="{BB962C8B-B14F-4D97-AF65-F5344CB8AC3E}">
        <p14:creationId xmlns:p14="http://schemas.microsoft.com/office/powerpoint/2010/main" val="1706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5191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 Rounded MT Bold" pitchFamily="34" charset="0"/>
              </a:rPr>
              <a:t>Why </a:t>
            </a:r>
            <a:r>
              <a:rPr lang="en-US" altLang="ja-JP" sz="2400" dirty="0" smtClean="0">
                <a:latin typeface="Arial Rounded MT Bold" pitchFamily="34" charset="0"/>
              </a:rPr>
              <a:t>sixteen </a:t>
            </a:r>
            <a:r>
              <a:rPr lang="en-US" altLang="ja-JP" sz="2400" dirty="0" err="1" smtClean="0">
                <a:latin typeface="Arial Rounded MT Bold" pitchFamily="34" charset="0"/>
              </a:rPr>
              <a:t>DAC's</a:t>
            </a:r>
            <a:r>
              <a:rPr lang="en-US" altLang="ja-JP" sz="2400" dirty="0" smtClean="0">
                <a:latin typeface="Arial Rounded MT Bold" pitchFamily="34" charset="0"/>
              </a:rPr>
              <a:t> </a:t>
            </a:r>
            <a:r>
              <a:rPr lang="en-US" altLang="ja-JP" sz="2400" dirty="0">
                <a:latin typeface="Arial Rounded MT Bold" pitchFamily="34" charset="0"/>
              </a:rPr>
              <a:t>24-bit </a:t>
            </a:r>
            <a:r>
              <a:rPr lang="en-US" altLang="ja-JP" sz="2400" dirty="0" smtClean="0">
                <a:latin typeface="Arial Rounded MT Bold" pitchFamily="34" charset="0"/>
              </a:rPr>
              <a:t>system?</a:t>
            </a:r>
            <a:endParaRPr lang="en-US" altLang="ja-JP" sz="2400" dirty="0">
              <a:latin typeface="Arial Rounded MT Bold" pitchFamily="34" charset="0"/>
            </a:endParaRPr>
          </a:p>
        </p:txBody>
      </p:sp>
      <p:sp>
        <p:nvSpPr>
          <p:cNvPr id="22" name="テキスト ボックス 4"/>
          <p:cNvSpPr txBox="1">
            <a:spLocks noChangeArrowheads="1"/>
          </p:cNvSpPr>
          <p:nvPr/>
        </p:nvSpPr>
        <p:spPr bwMode="auto">
          <a:xfrm>
            <a:off x="571637" y="822028"/>
            <a:ext cx="7781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Care must </a:t>
            </a:r>
            <a:r>
              <a:rPr lang="en-US" altLang="ja-JP" sz="2000" dirty="0">
                <a:latin typeface="Arial" charset="0"/>
              </a:rPr>
              <a:t>be taken to the </a:t>
            </a:r>
            <a:r>
              <a:rPr lang="en-US" altLang="ja-JP" sz="2000" dirty="0" smtClean="0">
                <a:latin typeface="Arial" charset="0"/>
              </a:rPr>
              <a:t>monotonicity of two </a:t>
            </a:r>
            <a:r>
              <a:rPr lang="en-US" altLang="ja-JP" sz="2000" dirty="0" err="1" smtClean="0">
                <a:latin typeface="Arial" charset="0"/>
              </a:rPr>
              <a:t>DAC’s</a:t>
            </a:r>
            <a:r>
              <a:rPr lang="en-US" altLang="ja-JP" sz="2000" dirty="0" smtClean="0">
                <a:latin typeface="Arial" charset="0"/>
              </a:rPr>
              <a:t> 24-bit system</a:t>
            </a:r>
            <a:endParaRPr lang="en-US" altLang="ja-JP" sz="2000" dirty="0">
              <a:latin typeface="Arial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0" y="2587292"/>
            <a:ext cx="3501320" cy="28167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49" y="1395870"/>
            <a:ext cx="3441470" cy="27008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49" y="4208603"/>
            <a:ext cx="3441470" cy="2614768"/>
          </a:xfrm>
          <a:prstGeom prst="rect">
            <a:avLst/>
          </a:prstGeom>
        </p:spPr>
      </p:pic>
      <p:sp>
        <p:nvSpPr>
          <p:cNvPr id="25" name="テキスト ボックス 4"/>
          <p:cNvSpPr txBox="1">
            <a:spLocks noChangeArrowheads="1"/>
          </p:cNvSpPr>
          <p:nvPr/>
        </p:nvSpPr>
        <p:spPr bwMode="auto">
          <a:xfrm>
            <a:off x="7553544" y="2187182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Not so bad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26" name="テキスト ボックス 4"/>
          <p:cNvSpPr txBox="1">
            <a:spLocks noChangeArrowheads="1"/>
          </p:cNvSpPr>
          <p:nvPr/>
        </p:nvSpPr>
        <p:spPr bwMode="auto">
          <a:xfrm>
            <a:off x="7944677" y="4608712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Bad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8" name="二等辺三角形 7"/>
          <p:cNvSpPr/>
          <p:nvPr/>
        </p:nvSpPr>
        <p:spPr>
          <a:xfrm>
            <a:off x="7838148" y="2587292"/>
            <a:ext cx="854580" cy="666572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十字形 11"/>
          <p:cNvSpPr/>
          <p:nvPr/>
        </p:nvSpPr>
        <p:spPr>
          <a:xfrm rot="2700000">
            <a:off x="7815956" y="4917810"/>
            <a:ext cx="898964" cy="900000"/>
          </a:xfrm>
          <a:prstGeom prst="plus">
            <a:avLst>
              <a:gd name="adj" fmla="val 411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0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9" y="1068248"/>
            <a:ext cx="4660314" cy="41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4730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Non linearity and monotonicity</a:t>
            </a:r>
            <a:endParaRPr lang="en-US" altLang="ja-JP" sz="2400" dirty="0">
              <a:latin typeface="Arial Rounded MT Bold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47873" y="314196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LSB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: least significant bit</a:t>
            </a:r>
          </a:p>
          <a:p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DNL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: differential non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linearity</a:t>
            </a:r>
          </a:p>
          <a:p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INL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: integral non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linearity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95375" y="5263738"/>
            <a:ext cx="80169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AD7846K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16-bit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):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DNL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±0.5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LSB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max</a:t>
            </a:r>
          </a:p>
          <a:p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                         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INL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±2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LSB</a:t>
            </a:r>
            <a:endParaRPr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AD5791B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20-bit):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DNL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±0.75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LSB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typ.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test result:</a:t>
            </a:r>
            <a:r>
              <a:rPr lang="ja-JP" altLang="en-US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&lt;±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0.1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LSB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）</a:t>
            </a:r>
            <a:endParaRPr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                         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INL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±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0.5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LSB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typ. 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test 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result:</a:t>
            </a:r>
            <a:r>
              <a:rPr lang="ja-JP" altLang="en-US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0.2</a:t>
            </a:r>
            <a:r>
              <a:rPr lang="ja-JP" altLang="en-US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～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+0.6 </a:t>
            </a:r>
            <a:r>
              <a:rPr lang="en-US" altLang="ja-JP" sz="2000" dirty="0" err="1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LSB</a:t>
            </a:r>
            <a:r>
              <a:rPr lang="ja-JP" alt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）</a:t>
            </a:r>
            <a:endParaRPr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93899" y="2906277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Lose  </a:t>
            </a:r>
            <a:r>
              <a:rPr lang="en-US" altLang="ja-JP" sz="2000" dirty="0">
                <a:solidFill>
                  <a:srgbClr val="FF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monotonicity</a:t>
            </a:r>
            <a:endParaRPr lang="en-US" altLang="ja-JP" sz="2000" dirty="0" smtClean="0">
              <a:solidFill>
                <a:srgbClr val="FF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4016523" y="1264779"/>
            <a:ext cx="1247685" cy="89730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 rot="8007189">
            <a:off x="5585338" y="1741929"/>
            <a:ext cx="333286" cy="1396807"/>
          </a:xfrm>
          <a:prstGeom prst="downArrow">
            <a:avLst>
              <a:gd name="adj1" fmla="val 26923"/>
              <a:gd name="adj2" fmla="val 9487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7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>
                <a:latin typeface="Arial Rounded MT Bold" pitchFamily="34" charset="0"/>
              </a:rPr>
              <a:t>Typical long-term stability</a:t>
            </a:r>
          </a:p>
        </p:txBody>
      </p:sp>
      <p:sp>
        <p:nvSpPr>
          <p:cNvPr id="9219" name="テキスト ボックス 6"/>
          <p:cNvSpPr txBox="1">
            <a:spLocks noChangeArrowheads="1"/>
          </p:cNvSpPr>
          <p:nvPr/>
        </p:nvSpPr>
        <p:spPr bwMode="auto">
          <a:xfrm>
            <a:off x="463550" y="908050"/>
            <a:ext cx="6840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</a:rPr>
              <a:t>Prototype power supply for QCS main coil</a:t>
            </a:r>
          </a:p>
          <a:p>
            <a:pPr lvl="1"/>
            <a:r>
              <a:rPr lang="en-US" altLang="ja-JP" sz="2000">
                <a:latin typeface="Arial" charset="0"/>
              </a:rPr>
              <a:t>Power supply: Transistor-dropper type (1000 A-30 V).</a:t>
            </a:r>
          </a:p>
          <a:p>
            <a:pPr lvl="1"/>
            <a:r>
              <a:rPr lang="en-US" altLang="ja-JP" sz="2000">
                <a:latin typeface="Arial" charset="0"/>
              </a:rPr>
              <a:t>Test Load: 1.2 m</a:t>
            </a:r>
            <a:r>
              <a:rPr lang="en-US" altLang="ja-JP" sz="2000">
                <a:latin typeface="Symbol" pitchFamily="18" charset="2"/>
              </a:rPr>
              <a:t>W</a:t>
            </a:r>
            <a:r>
              <a:rPr lang="en-US" altLang="ja-JP" sz="2000">
                <a:latin typeface="Arial" charset="0"/>
              </a:rPr>
              <a:t> resistor </a:t>
            </a:r>
          </a:p>
        </p:txBody>
      </p:sp>
      <p:pic>
        <p:nvPicPr>
          <p:cNvPr id="9220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24050"/>
            <a:ext cx="6950075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テキスト ボックス 4"/>
          <p:cNvSpPr txBox="1">
            <a:spLocks noChangeArrowheads="1"/>
          </p:cNvSpPr>
          <p:nvPr/>
        </p:nvSpPr>
        <p:spPr bwMode="auto">
          <a:xfrm>
            <a:off x="1047750" y="2657475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  <a:cs typeface="Arial" charset="0"/>
              </a:rPr>
              <a:t>25</a:t>
            </a:r>
            <a:r>
              <a:rPr lang="ja-JP" altLang="en-US" sz="2000">
                <a:latin typeface="Arial" charset="0"/>
                <a:cs typeface="Arial" charset="0"/>
              </a:rPr>
              <a:t>℃－</a:t>
            </a:r>
          </a:p>
        </p:txBody>
      </p:sp>
      <p:sp>
        <p:nvSpPr>
          <p:cNvPr id="9222" name="テキスト ボックス 5"/>
          <p:cNvSpPr txBox="1">
            <a:spLocks noChangeArrowheads="1"/>
          </p:cNvSpPr>
          <p:nvPr/>
        </p:nvSpPr>
        <p:spPr bwMode="auto">
          <a:xfrm>
            <a:off x="1047750" y="2038350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  <a:cs typeface="Arial" charset="0"/>
              </a:rPr>
              <a:t>15</a:t>
            </a:r>
            <a:r>
              <a:rPr lang="ja-JP" altLang="en-US" sz="2000">
                <a:latin typeface="Arial" charset="0"/>
                <a:cs typeface="Arial" charset="0"/>
              </a:rPr>
              <a:t>℃－</a:t>
            </a:r>
          </a:p>
        </p:txBody>
      </p:sp>
      <p:sp>
        <p:nvSpPr>
          <p:cNvPr id="9223" name="テキスト ボックス 7"/>
          <p:cNvSpPr txBox="1">
            <a:spLocks noChangeArrowheads="1"/>
          </p:cNvSpPr>
          <p:nvPr/>
        </p:nvSpPr>
        <p:spPr bwMode="auto">
          <a:xfrm>
            <a:off x="1539875" y="3990975"/>
            <a:ext cx="127793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  <a:cs typeface="Arial" charset="0"/>
              </a:rPr>
              <a:t>Initial drift</a:t>
            </a:r>
          </a:p>
          <a:p>
            <a:r>
              <a:rPr lang="en-US" altLang="ja-JP" sz="2000">
                <a:latin typeface="Arial" charset="0"/>
                <a:cs typeface="Arial" charset="0"/>
              </a:rPr>
              <a:t>9 ppm</a:t>
            </a:r>
            <a:endParaRPr lang="ja-JP" altLang="en-US" sz="2000">
              <a:latin typeface="Arial" charset="0"/>
              <a:cs typeface="Arial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825625" y="4692650"/>
            <a:ext cx="0" cy="3190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テキスト ボックス 12"/>
          <p:cNvSpPr txBox="1">
            <a:spLocks noChangeArrowheads="1"/>
          </p:cNvSpPr>
          <p:nvPr/>
        </p:nvSpPr>
        <p:spPr bwMode="auto">
          <a:xfrm>
            <a:off x="4356100" y="4086225"/>
            <a:ext cx="3054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  <a:latin typeface="Arial" charset="0"/>
                <a:cs typeface="Arial" charset="0"/>
              </a:rPr>
              <a:t>Stability: 11 ppm / 24 hrs.</a:t>
            </a:r>
            <a:endParaRPr lang="ja-JP" alt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759450" y="4687888"/>
            <a:ext cx="0" cy="37941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1835150" y="5732463"/>
            <a:ext cx="667861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テキスト ボックス 18"/>
          <p:cNvSpPr txBox="1">
            <a:spLocks noChangeArrowheads="1"/>
          </p:cNvSpPr>
          <p:nvPr/>
        </p:nvSpPr>
        <p:spPr bwMode="auto">
          <a:xfrm>
            <a:off x="4700588" y="5772150"/>
            <a:ext cx="9667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  <a:cs typeface="Arial" charset="0"/>
              </a:rPr>
              <a:t>24 hrs.</a:t>
            </a:r>
            <a:endParaRPr lang="ja-JP" altLang="en-US" sz="2000">
              <a:latin typeface="Arial" charset="0"/>
              <a:cs typeface="Arial" charset="0"/>
            </a:endParaRPr>
          </a:p>
        </p:txBody>
      </p:sp>
      <p:sp>
        <p:nvSpPr>
          <p:cNvPr id="9229" name="テキスト ボックス 12"/>
          <p:cNvSpPr txBox="1">
            <a:spLocks noChangeArrowheads="1"/>
          </p:cNvSpPr>
          <p:nvPr/>
        </p:nvSpPr>
        <p:spPr bwMode="auto">
          <a:xfrm>
            <a:off x="6329363" y="2101850"/>
            <a:ext cx="23907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  <a:cs typeface="Arial" charset="0"/>
              </a:rPr>
              <a:t>Temp: 20 </a:t>
            </a:r>
            <a:r>
              <a:rPr lang="ja-JP" altLang="en-US" sz="2000">
                <a:latin typeface="Arial" charset="0"/>
                <a:cs typeface="Arial" charset="0"/>
              </a:rPr>
              <a:t>～</a:t>
            </a:r>
            <a:r>
              <a:rPr lang="en-US" altLang="ja-JP" sz="2000">
                <a:latin typeface="Arial" charset="0"/>
                <a:cs typeface="Arial" charset="0"/>
              </a:rPr>
              <a:t>27.5 </a:t>
            </a:r>
            <a:r>
              <a:rPr lang="ja-JP" altLang="en-US" sz="2000">
                <a:latin typeface="Arial" charset="0"/>
                <a:cs typeface="Arial" charset="0"/>
              </a:rPr>
              <a:t>℃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734300" y="2581275"/>
            <a:ext cx="0" cy="5016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0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4"/>
          <p:cNvSpPr txBox="1">
            <a:spLocks noChangeArrowheads="1"/>
          </p:cNvSpPr>
          <p:nvPr/>
        </p:nvSpPr>
        <p:spPr bwMode="auto">
          <a:xfrm>
            <a:off x="495300" y="822325"/>
            <a:ext cx="8242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9144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</a:rPr>
              <a:t>For precious control, lower jitter is necessary on the current monitoring.</a:t>
            </a:r>
          </a:p>
          <a:p>
            <a:r>
              <a:rPr lang="en-US" altLang="ja-JP" sz="2000">
                <a:latin typeface="Arial" charset="0"/>
              </a:rPr>
              <a:t>Current is measured by a DCCT and a DMM.</a:t>
            </a:r>
          </a:p>
          <a:p>
            <a:pPr lvl="3"/>
            <a:endParaRPr lang="en-US" altLang="ja-JP" sz="2000">
              <a:latin typeface="Arial" charset="0"/>
            </a:endParaRPr>
          </a:p>
          <a:p>
            <a:pPr lvl="3"/>
            <a:r>
              <a:rPr lang="en-US" altLang="ja-JP" sz="2000">
                <a:latin typeface="Arial" charset="0"/>
              </a:rPr>
              <a:t>Power supply: Transistor-dropper type (1000 A-30 V).</a:t>
            </a:r>
          </a:p>
          <a:p>
            <a:pPr lvl="2"/>
            <a:r>
              <a:rPr lang="en-US" altLang="ja-JP" sz="2000">
                <a:latin typeface="Arial" charset="0"/>
              </a:rPr>
              <a:t>DCCT: 1000 A / 10 V output</a:t>
            </a:r>
          </a:p>
          <a:p>
            <a:pPr lvl="2"/>
            <a:r>
              <a:rPr lang="en-US" altLang="ja-JP" sz="2000">
                <a:latin typeface="Arial" charset="0"/>
              </a:rPr>
              <a:t>DMM: KEITHLEY 2002 (10 PLC, 20 V range)</a:t>
            </a:r>
          </a:p>
        </p:txBody>
      </p:sp>
      <p:sp>
        <p:nvSpPr>
          <p:cNvPr id="10243" name="テキスト ボックス 43"/>
          <p:cNvSpPr txBox="1">
            <a:spLocks noChangeArrowheads="1"/>
          </p:cNvSpPr>
          <p:nvPr/>
        </p:nvSpPr>
        <p:spPr bwMode="auto">
          <a:xfrm>
            <a:off x="360363" y="360363"/>
            <a:ext cx="628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>
                <a:latin typeface="Arial Rounded MT Bold" pitchFamily="34" charset="0"/>
              </a:rPr>
              <a:t>How much jitter on the measured current</a:t>
            </a:r>
          </a:p>
        </p:txBody>
      </p:sp>
      <p:graphicFrame>
        <p:nvGraphicFramePr>
          <p:cNvPr id="45" name="グラフ 44"/>
          <p:cNvGraphicFramePr>
            <a:graphicFrameLocks noGrp="1"/>
          </p:cNvGraphicFramePr>
          <p:nvPr/>
        </p:nvGraphicFramePr>
        <p:xfrm>
          <a:off x="1538659" y="2795047"/>
          <a:ext cx="6049786" cy="389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5" name="テキスト ボックス 5"/>
          <p:cNvSpPr txBox="1">
            <a:spLocks noChangeArrowheads="1"/>
          </p:cNvSpPr>
          <p:nvPr/>
        </p:nvSpPr>
        <p:spPr bwMode="auto">
          <a:xfrm>
            <a:off x="3068638" y="3335338"/>
            <a:ext cx="3471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10 </a:t>
            </a:r>
            <a:r>
              <a:rPr lang="en-US" altLang="ja-JP" sz="200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V corresponds to 1 ppm</a:t>
            </a:r>
          </a:p>
        </p:txBody>
      </p:sp>
      <p:sp>
        <p:nvSpPr>
          <p:cNvPr id="10246" name="テキスト ボックス 6"/>
          <p:cNvSpPr txBox="1">
            <a:spLocks noChangeArrowheads="1"/>
          </p:cNvSpPr>
          <p:nvPr/>
        </p:nvSpPr>
        <p:spPr bwMode="auto">
          <a:xfrm>
            <a:off x="4902200" y="5376863"/>
            <a:ext cx="23272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</a:rPr>
              <a:t>Noise level: 0.6 </a:t>
            </a:r>
            <a:r>
              <a:rPr lang="en-US" altLang="ja-JP" sz="2000">
                <a:latin typeface="Symbol" pitchFamily="18" charset="2"/>
              </a:rPr>
              <a:t>m</a:t>
            </a:r>
            <a:r>
              <a:rPr lang="en-US" altLang="ja-JP" sz="2000">
                <a:latin typeface="Arial" charset="0"/>
              </a:rPr>
              <a:t>V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2786063" y="5680075"/>
            <a:ext cx="44434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0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テキスト ボックス 4"/>
          <p:cNvSpPr txBox="1">
            <a:spLocks noChangeArrowheads="1"/>
          </p:cNvSpPr>
          <p:nvPr/>
        </p:nvSpPr>
        <p:spPr bwMode="auto">
          <a:xfrm>
            <a:off x="468313" y="2244725"/>
            <a:ext cx="292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</a:rPr>
              <a:t>Measured voltage ripple</a:t>
            </a:r>
          </a:p>
        </p:txBody>
      </p:sp>
      <p:sp>
        <p:nvSpPr>
          <p:cNvPr id="11267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2201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>
                <a:latin typeface="Arial Rounded MT Bold" pitchFamily="34" charset="0"/>
              </a:rPr>
              <a:t>Typical ripple</a:t>
            </a:r>
          </a:p>
        </p:txBody>
      </p:sp>
      <p:pic>
        <p:nvPicPr>
          <p:cNvPr id="11268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44775"/>
            <a:ext cx="40322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51125"/>
            <a:ext cx="33401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テキスト ボックス 6"/>
          <p:cNvSpPr txBox="1">
            <a:spLocks noChangeArrowheads="1"/>
          </p:cNvSpPr>
          <p:nvPr/>
        </p:nvSpPr>
        <p:spPr bwMode="auto">
          <a:xfrm>
            <a:off x="463550" y="908050"/>
            <a:ext cx="7083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</a:rPr>
              <a:t>QF4E magnet system</a:t>
            </a:r>
          </a:p>
          <a:p>
            <a:pPr lvl="1"/>
            <a:r>
              <a:rPr lang="en-US" altLang="ja-JP" sz="2000">
                <a:latin typeface="Arial" charset="0"/>
              </a:rPr>
              <a:t>Power supply: Transistor-dropper type (500 A-380 V).</a:t>
            </a:r>
          </a:p>
          <a:p>
            <a:pPr lvl="1"/>
            <a:r>
              <a:rPr lang="en-US" altLang="ja-JP" sz="2000">
                <a:latin typeface="Arial" charset="0"/>
              </a:rPr>
              <a:t>Load: 40 Quads connected in series around KEKB ring. </a:t>
            </a:r>
          </a:p>
        </p:txBody>
      </p:sp>
      <p:sp>
        <p:nvSpPr>
          <p:cNvPr id="11271" name="テキスト ボックス 7"/>
          <p:cNvSpPr txBox="1">
            <a:spLocks noChangeArrowheads="1"/>
          </p:cNvSpPr>
          <p:nvPr/>
        </p:nvSpPr>
        <p:spPr bwMode="auto">
          <a:xfrm>
            <a:off x="4457700" y="2244725"/>
            <a:ext cx="329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</a:rPr>
              <a:t>Measured load impedance</a:t>
            </a:r>
          </a:p>
        </p:txBody>
      </p:sp>
      <p:sp>
        <p:nvSpPr>
          <p:cNvPr id="11272" name="テキスト ボックス 8"/>
          <p:cNvSpPr txBox="1">
            <a:spLocks noChangeArrowheads="1"/>
          </p:cNvSpPr>
          <p:nvPr/>
        </p:nvSpPr>
        <p:spPr bwMode="auto">
          <a:xfrm>
            <a:off x="1176338" y="2589213"/>
            <a:ext cx="1646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>
                <a:latin typeface="Arial" charset="0"/>
              </a:rPr>
              <a:t> 50 Hz  300Hz</a:t>
            </a:r>
          </a:p>
        </p:txBody>
      </p:sp>
      <p:sp>
        <p:nvSpPr>
          <p:cNvPr id="11273" name="テキスト ボックス 9"/>
          <p:cNvSpPr txBox="1">
            <a:spLocks noChangeArrowheads="1"/>
          </p:cNvSpPr>
          <p:nvPr/>
        </p:nvSpPr>
        <p:spPr bwMode="auto">
          <a:xfrm>
            <a:off x="5148263" y="4608513"/>
            <a:ext cx="364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</a:rPr>
              <a:t> Z ~ 0.66 </a:t>
            </a:r>
            <a:r>
              <a:rPr lang="en-US" altLang="ja-JP" sz="2000">
                <a:latin typeface="Symbol" pitchFamily="18" charset="2"/>
              </a:rPr>
              <a:t>W</a:t>
            </a:r>
            <a:r>
              <a:rPr lang="en-US" altLang="ja-JP" sz="2000">
                <a:latin typeface="Arial" charset="0"/>
              </a:rPr>
              <a:t> + 0.58 H ( f &lt; 1kH)</a:t>
            </a:r>
          </a:p>
        </p:txBody>
      </p:sp>
      <p:sp>
        <p:nvSpPr>
          <p:cNvPr id="11" name="テキスト ボックス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9063" y="5412622"/>
            <a:ext cx="3995004" cy="65203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sp>
        <p:nvSpPr>
          <p:cNvPr id="11275" name="テキスト ボックス 11"/>
          <p:cNvSpPr txBox="1">
            <a:spLocks noChangeArrowheads="1"/>
          </p:cNvSpPr>
          <p:nvPr/>
        </p:nvSpPr>
        <p:spPr bwMode="auto">
          <a:xfrm>
            <a:off x="5092700" y="5413375"/>
            <a:ext cx="20685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 50 Hz: 0.7 ppm</a:t>
            </a:r>
          </a:p>
          <a:p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300Hz: 0.3 ppm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016125" y="2759075"/>
            <a:ext cx="0" cy="2016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331913" y="2859088"/>
            <a:ext cx="0" cy="2587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157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Schedule</a:t>
            </a:r>
            <a:endParaRPr lang="en-US" altLang="ja-JP" sz="2400" dirty="0">
              <a:latin typeface="Arial Rounded MT Bold" pitchFamily="34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82675"/>
            <a:ext cx="89725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1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1"/>
          <p:cNvSpPr txBox="1">
            <a:spLocks noChangeArrowheads="1"/>
          </p:cNvSpPr>
          <p:nvPr/>
        </p:nvSpPr>
        <p:spPr bwMode="auto">
          <a:xfrm>
            <a:off x="360363" y="360363"/>
            <a:ext cx="153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>
                <a:latin typeface="Arial Rounded MT Bold" pitchFamily="34" charset="0"/>
                <a:cs typeface="Arial" charset="0"/>
              </a:rPr>
              <a:t>Contents</a:t>
            </a:r>
          </a:p>
        </p:txBody>
      </p:sp>
      <p:sp>
        <p:nvSpPr>
          <p:cNvPr id="3075" name="テキスト ボックス 2"/>
          <p:cNvSpPr txBox="1">
            <a:spLocks noChangeArrowheads="1"/>
          </p:cNvSpPr>
          <p:nvPr/>
        </p:nvSpPr>
        <p:spPr bwMode="auto">
          <a:xfrm>
            <a:off x="800100" y="1182688"/>
            <a:ext cx="660309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altLang="ja-JP" sz="2000" dirty="0" smtClean="0">
                <a:latin typeface="Arial" charset="0"/>
              </a:rPr>
              <a:t>Existing </a:t>
            </a:r>
            <a:r>
              <a:rPr lang="en-US" altLang="ja-JP" sz="2000" dirty="0" err="1" smtClean="0">
                <a:latin typeface="Arial" charset="0"/>
              </a:rPr>
              <a:t>KEKB</a:t>
            </a:r>
            <a:r>
              <a:rPr lang="en-US" altLang="ja-JP" sz="2000" dirty="0" smtClean="0">
                <a:latin typeface="Arial" charset="0"/>
              </a:rPr>
              <a:t> power supplies.</a:t>
            </a:r>
          </a:p>
          <a:p>
            <a:pPr marL="342900" indent="-342900">
              <a:buFontTx/>
              <a:buChar char="-"/>
            </a:pPr>
            <a:endParaRPr lang="en-US" altLang="ja-JP" sz="20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000" dirty="0" smtClean="0">
                <a:latin typeface="Arial" charset="0"/>
              </a:rPr>
              <a:t>New power supplies to be developed for </a:t>
            </a:r>
            <a:r>
              <a:rPr lang="en-US" altLang="ja-JP" sz="2000" dirty="0" err="1" smtClean="0">
                <a:latin typeface="Arial" charset="0"/>
              </a:rPr>
              <a:t>SuperKEKB</a:t>
            </a:r>
            <a:r>
              <a:rPr lang="en-US" altLang="ja-JP" sz="2000" dirty="0" smtClean="0">
                <a:latin typeface="Arial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altLang="ja-JP" sz="20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000" dirty="0" smtClean="0">
                <a:latin typeface="Arial" charset="0"/>
              </a:rPr>
              <a:t>R&amp;D and the preliminary test results.</a:t>
            </a:r>
            <a:endParaRPr lang="en-US" altLang="ja-JP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4679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>
                <a:latin typeface="Arial Rounded MT Bold" pitchFamily="34" charset="0"/>
              </a:rPr>
              <a:t>Existing </a:t>
            </a:r>
            <a:r>
              <a:rPr lang="en-US" altLang="ja-JP" sz="2400" dirty="0" err="1" smtClean="0">
                <a:latin typeface="Arial Rounded MT Bold" pitchFamily="34" charset="0"/>
              </a:rPr>
              <a:t>KEKB</a:t>
            </a:r>
            <a:r>
              <a:rPr lang="en-US" altLang="ja-JP" sz="2400" dirty="0" smtClean="0">
                <a:latin typeface="Arial Rounded MT Bold" pitchFamily="34" charset="0"/>
              </a:rPr>
              <a:t> Power </a:t>
            </a:r>
            <a:r>
              <a:rPr lang="en-US" altLang="ja-JP" sz="2400" dirty="0">
                <a:latin typeface="Arial Rounded MT Bold" pitchFamily="34" charset="0"/>
              </a:rPr>
              <a:t>supplies</a:t>
            </a:r>
          </a:p>
        </p:txBody>
      </p:sp>
      <p:sp>
        <p:nvSpPr>
          <p:cNvPr id="6147" name="テキスト ボックス 13"/>
          <p:cNvSpPr txBox="1">
            <a:spLocks noChangeArrowheads="1"/>
          </p:cNvSpPr>
          <p:nvPr/>
        </p:nvSpPr>
        <p:spPr bwMode="auto">
          <a:xfrm>
            <a:off x="444500" y="923925"/>
            <a:ext cx="39052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</a:rPr>
              <a:t>We have ~ 2300 power supplies: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747"/>
              </p:ext>
            </p:extLst>
          </p:nvPr>
        </p:nvGraphicFramePr>
        <p:xfrm>
          <a:off x="611188" y="1325563"/>
          <a:ext cx="7993062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316"/>
                <a:gridCol w="2592344"/>
                <a:gridCol w="3024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# of power supplies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Typical load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Small-class</a:t>
                      </a:r>
                    </a:p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(&lt; 10 A, 0.5 kW)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1885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Steering magnet </a:t>
                      </a:r>
                      <a:r>
                        <a:rPr lang="en-US" altLang="ja-JP" sz="2000" dirty="0" err="1" smtClean="0">
                          <a:latin typeface="Arial" pitchFamily="34" charset="0"/>
                          <a:cs typeface="Arial" pitchFamily="34" charset="0"/>
                        </a:rPr>
                        <a:t>etc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Medium-class</a:t>
                      </a:r>
                    </a:p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(&lt; 500 A, 100 kW)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368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Local Quads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Large-class</a:t>
                      </a:r>
                    </a:p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(&lt; 500 A, 500 kW)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Quad families</a:t>
                      </a:r>
                    </a:p>
                  </a:txBody>
                  <a:tcPr marL="91442" marR="91442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Megawatt-class</a:t>
                      </a:r>
                    </a:p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(&lt; 1250 A, 1 MW)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Bending and Wigglers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anchor="ctr"/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03796"/>
              </p:ext>
            </p:extLst>
          </p:nvPr>
        </p:nvGraphicFramePr>
        <p:xfrm>
          <a:off x="2220913" y="5126038"/>
          <a:ext cx="5446712" cy="1188426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2457663"/>
                <a:gridCol w="2989049"/>
              </a:tblGrid>
              <a:tr h="39581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Stability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&lt; 20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ppm / day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</a:tr>
              <a:tr h="39581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Ripple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&lt; 10 ppm</a:t>
                      </a:r>
                    </a:p>
                  </a:txBody>
                  <a:tcPr marL="91422" marR="91422" marT="45671" marB="45671" anchor="ctr"/>
                </a:tc>
              </a:tr>
              <a:tr h="3958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Setting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resolution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&lt; </a:t>
                      </a:r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 50 ppm (16-bit </a:t>
                      </a:r>
                      <a:r>
                        <a:rPr lang="en-US" altLang="ja-JP" sz="2000" dirty="0" err="1" smtClean="0">
                          <a:latin typeface="Arial" pitchFamily="34" charset="0"/>
                          <a:cs typeface="Arial" pitchFamily="34" charset="0"/>
                        </a:rPr>
                        <a:t>DAC</a:t>
                      </a:r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</a:tr>
            </a:tbl>
          </a:graphicData>
        </a:graphic>
      </p:graphicFrame>
      <p:sp>
        <p:nvSpPr>
          <p:cNvPr id="6183" name="テキスト ボックス 20"/>
          <p:cNvSpPr txBox="1">
            <a:spLocks noChangeArrowheads="1"/>
          </p:cNvSpPr>
          <p:nvPr/>
        </p:nvSpPr>
        <p:spPr bwMode="auto">
          <a:xfrm>
            <a:off x="444500" y="4724400"/>
            <a:ext cx="16684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>
                <a:latin typeface="Arial" charset="0"/>
              </a:rPr>
              <a:t>Typical spec.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0705" y="1762363"/>
            <a:ext cx="7993062" cy="1339760"/>
          </a:xfrm>
          <a:prstGeom prst="rect">
            <a:avLst/>
          </a:prstGeom>
          <a:solidFill>
            <a:schemeClr val="accent5">
              <a:lumMod val="50000"/>
              <a:alpha val="93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 be reused </a:t>
            </a:r>
            <a:endParaRPr lang="en-US" altLang="ja-JP" sz="2000" dirty="0" smtClean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after </a:t>
            </a:r>
            <a:r>
              <a:rPr lang="en-US" altLang="ja-JP" sz="20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appropriate maintenance and </a:t>
            </a: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overhaul : in progress.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20705" y="3829789"/>
            <a:ext cx="7993062" cy="690280"/>
          </a:xfrm>
          <a:prstGeom prst="rect">
            <a:avLst/>
          </a:prstGeom>
          <a:solidFill>
            <a:schemeClr val="accent5">
              <a:lumMod val="50000"/>
              <a:alpha val="93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Rubbished and replaced </a:t>
            </a:r>
            <a:r>
              <a:rPr lang="en-US" altLang="ja-JP" sz="20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by newly developed </a:t>
            </a: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PSs</a:t>
            </a:r>
            <a:r>
              <a:rPr lang="en-US" altLang="ja-JP" sz="20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: in progress</a:t>
            </a: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  <a:endParaRPr lang="en-US" altLang="ja-JP" sz="20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0705" y="3133494"/>
            <a:ext cx="7993062" cy="661638"/>
          </a:xfrm>
          <a:prstGeom prst="rect">
            <a:avLst/>
          </a:prstGeom>
          <a:solidFill>
            <a:schemeClr val="accent5">
              <a:lumMod val="50000"/>
              <a:alpha val="93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 be </a:t>
            </a: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reused.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Current </a:t>
            </a:r>
            <a:r>
              <a:rPr lang="en-US" altLang="ja-JP" sz="20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setting </a:t>
            </a: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resolution</a:t>
            </a:r>
            <a:r>
              <a:rPr lang="en-US" altLang="ja-JP" sz="20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will </a:t>
            </a:r>
            <a:r>
              <a:rPr lang="en-US" altLang="ja-JP" sz="20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be improved by </a:t>
            </a: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20-bit </a:t>
            </a:r>
            <a:r>
              <a:rPr lang="en-US" altLang="ja-JP" sz="2000" dirty="0" err="1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DAC</a:t>
            </a:r>
            <a:r>
              <a:rPr lang="en-US" altLang="ja-JP" sz="20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1"/>
          <p:cNvSpPr txBox="1">
            <a:spLocks noChangeArrowheads="1"/>
          </p:cNvSpPr>
          <p:nvPr/>
        </p:nvSpPr>
        <p:spPr bwMode="auto">
          <a:xfrm>
            <a:off x="360363" y="360363"/>
            <a:ext cx="6005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  <a:cs typeface="Arial" charset="0"/>
              </a:rPr>
              <a:t>First new megawatt-class power supply</a:t>
            </a:r>
            <a:endParaRPr lang="en-US" altLang="ja-JP" sz="240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6" name="テキスト ボックス 20"/>
          <p:cNvSpPr txBox="1">
            <a:spLocks noChangeArrowheads="1"/>
          </p:cNvSpPr>
          <p:nvPr/>
        </p:nvSpPr>
        <p:spPr bwMode="auto">
          <a:xfrm>
            <a:off x="1861467" y="5381002"/>
            <a:ext cx="5684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Other 9 power supplies for bending and wigglers</a:t>
            </a:r>
            <a:br>
              <a:rPr lang="en-US" altLang="ja-JP" sz="2000" dirty="0" smtClean="0">
                <a:latin typeface="Arial" charset="0"/>
              </a:rPr>
            </a:br>
            <a:r>
              <a:rPr lang="en-US" altLang="ja-JP" sz="2000" dirty="0" smtClean="0">
                <a:latin typeface="Arial" charset="0"/>
              </a:rPr>
              <a:t>will be delivered</a:t>
            </a:r>
            <a:r>
              <a:rPr lang="en-US" altLang="ja-JP" sz="2000" dirty="0">
                <a:latin typeface="Arial" charset="0"/>
              </a:rPr>
              <a:t> </a:t>
            </a:r>
            <a:r>
              <a:rPr lang="en-US" altLang="ja-JP" sz="2000" dirty="0" smtClean="0">
                <a:latin typeface="Arial" charset="0"/>
              </a:rPr>
              <a:t>by end of March. </a:t>
            </a:r>
            <a:endParaRPr lang="en-US" altLang="ja-JP" sz="2000" dirty="0">
              <a:latin typeface="Arial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28586" y="984695"/>
            <a:ext cx="7980332" cy="4097258"/>
            <a:chOff x="659466" y="822325"/>
            <a:chExt cx="7980332" cy="409725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38" r="5981"/>
            <a:stretch/>
          </p:blipFill>
          <p:spPr>
            <a:xfrm>
              <a:off x="659466" y="822325"/>
              <a:ext cx="7980332" cy="4097258"/>
            </a:xfrm>
            <a:prstGeom prst="rect">
              <a:avLst/>
            </a:prstGeom>
          </p:spPr>
        </p:pic>
        <p:sp>
          <p:nvSpPr>
            <p:cNvPr id="7" name="テキスト ボックス 20"/>
            <p:cNvSpPr txBox="1">
              <a:spLocks noChangeArrowheads="1"/>
            </p:cNvSpPr>
            <p:nvPr/>
          </p:nvSpPr>
          <p:spPr bwMode="auto">
            <a:xfrm>
              <a:off x="4168912" y="4131184"/>
              <a:ext cx="4390561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2000" dirty="0">
                  <a:latin typeface="Arial Rounded MT Bold" pitchFamily="34" charset="0"/>
                  <a:cs typeface="Arial" charset="0"/>
                </a:rPr>
                <a:t>J</a:t>
              </a:r>
              <a:r>
                <a:rPr lang="en-US" altLang="ja-JP" sz="2000" dirty="0" smtClean="0">
                  <a:latin typeface="Arial Rounded MT Bold" pitchFamily="34" charset="0"/>
                  <a:cs typeface="Arial" charset="0"/>
                </a:rPr>
                <a:t>ust delivered to </a:t>
              </a:r>
              <a:r>
                <a:rPr lang="en-US" altLang="ja-JP" sz="2000" dirty="0" err="1" smtClean="0">
                  <a:latin typeface="Arial Rounded MT Bold" pitchFamily="34" charset="0"/>
                  <a:cs typeface="Arial" charset="0"/>
                </a:rPr>
                <a:t>KEK</a:t>
              </a:r>
              <a:r>
                <a:rPr lang="en-US" altLang="ja-JP" sz="2000" dirty="0" smtClean="0">
                  <a:latin typeface="Arial Rounded MT Bold" pitchFamily="34" charset="0"/>
                  <a:cs typeface="Arial" charset="0"/>
                </a:rPr>
                <a:t> in last week</a:t>
              </a:r>
            </a:p>
            <a:p>
              <a:pPr algn="ctr"/>
              <a:r>
                <a:rPr lang="en-US" altLang="ja-JP" sz="2000" dirty="0" smtClean="0">
                  <a:latin typeface="Arial Rounded MT Bold" pitchFamily="34" charset="0"/>
                  <a:cs typeface="Arial" charset="0"/>
                </a:rPr>
                <a:t>(B2E, 2012/Feb./15</a:t>
              </a:r>
              <a:r>
                <a:rPr lang="en-US" altLang="ja-JP" sz="2000" baseline="30000" dirty="0" smtClean="0">
                  <a:latin typeface="Arial Rounded MT Bold" pitchFamily="34" charset="0"/>
                  <a:cs typeface="Arial" charset="0"/>
                </a:rPr>
                <a:t>th</a:t>
              </a:r>
              <a:r>
                <a:rPr lang="en-US" altLang="ja-JP" sz="2000" dirty="0" smtClean="0">
                  <a:latin typeface="Arial Rounded MT Bold" pitchFamily="34" charset="0"/>
                  <a:cs typeface="Arial" charset="0"/>
                </a:rPr>
                <a:t> @D2)</a:t>
              </a:r>
              <a:endParaRPr lang="en-US" altLang="ja-JP" sz="20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7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800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New Power supplies to be developed for </a:t>
            </a:r>
            <a:r>
              <a:rPr lang="en-US" altLang="ja-JP" sz="2400" dirty="0" err="1" smtClean="0">
                <a:latin typeface="Arial Rounded MT Bold" pitchFamily="34" charset="0"/>
              </a:rPr>
              <a:t>SuperKEKB</a:t>
            </a:r>
            <a:endParaRPr lang="en-US" altLang="ja-JP" sz="2400" dirty="0">
              <a:latin typeface="Arial Rounded MT Bold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10981"/>
              </p:ext>
            </p:extLst>
          </p:nvPr>
        </p:nvGraphicFramePr>
        <p:xfrm>
          <a:off x="256573" y="1158564"/>
          <a:ext cx="8280399" cy="35658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1740"/>
                <a:gridCol w="2685535"/>
                <a:gridCol w="3133124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Power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# of power supplies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Typical load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0.95 MW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2*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latin typeface="Arial" pitchFamily="34" charset="0"/>
                          <a:cs typeface="Arial" pitchFamily="34" charset="0"/>
                        </a:rPr>
                        <a:t>LER</a:t>
                      </a:r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 / HER Bends.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0.4~1 MW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8*</a:t>
                      </a:r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1" lang="en-US" altLang="ja-JP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1" lang="en-US" altLang="ja-JP" sz="2000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†</a:t>
                      </a:r>
                      <a:endParaRPr kumimoji="1" lang="ja-JP" altLang="en-US" sz="2000" baseline="300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LER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/ HER </a:t>
                      </a:r>
                      <a:r>
                        <a:rPr kumimoji="1" lang="en-US" altLang="ja-JP" sz="2000" dirty="0" err="1" smtClean="0">
                          <a:latin typeface="Arial" pitchFamily="34" charset="0"/>
                          <a:cs typeface="Arial" pitchFamily="34" charset="0"/>
                        </a:rPr>
                        <a:t>Wiggs</a:t>
                      </a:r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&lt; 100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kW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(~ 50)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Local Q</a:t>
                      </a:r>
                    </a:p>
                  </a:txBody>
                  <a:tcPr marL="91434" marR="91434" marT="45702" marB="45702" anchor="ctr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~ 10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kW (1000 A)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(~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10)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QCS main</a:t>
                      </a:r>
                    </a:p>
                  </a:txBody>
                  <a:tcPr marL="91434" marR="91434" marT="45702" marB="45702" anchor="ctr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~ 0.5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kW (</a:t>
                      </a:r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50 A)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(~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50)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QCS correction</a:t>
                      </a:r>
                    </a:p>
                  </a:txBody>
                  <a:tcPr marL="91434" marR="91434" marT="45702" marB="45702" anchor="ctr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&lt; 70 kW</a:t>
                      </a:r>
                      <a:endParaRPr kumimoji="1" lang="ja-JP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23*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Damping Ring (Q, B …)</a:t>
                      </a:r>
                      <a:endParaRPr kumimoji="1" lang="en-US" altLang="ja-JP" sz="2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 630 kW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1" lang="en-US" altLang="ja-JP" sz="2000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†</a:t>
                      </a:r>
                      <a:endParaRPr kumimoji="1" lang="ja-JP" altLang="en-US" sz="2000" baseline="300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Damping Ring (Bends.)</a:t>
                      </a:r>
                    </a:p>
                  </a:txBody>
                  <a:tcPr marL="91434" marR="91434" marT="45702" marB="45702" anchor="ctr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 36 kW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(Many)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02" marB="4570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Damping Ring (Others)</a:t>
                      </a:r>
                    </a:p>
                  </a:txBody>
                  <a:tcPr marL="91434" marR="91434" marT="45702" marB="45702" anchor="ctr"/>
                </a:tc>
              </a:tr>
            </a:tbl>
          </a:graphicData>
        </a:graphic>
      </p:graphicFrame>
      <p:sp>
        <p:nvSpPr>
          <p:cNvPr id="8234" name="テキスト ボックス 20"/>
          <p:cNvSpPr txBox="1">
            <a:spLocks noChangeArrowheads="1"/>
          </p:cNvSpPr>
          <p:nvPr/>
        </p:nvSpPr>
        <p:spPr bwMode="auto">
          <a:xfrm>
            <a:off x="444500" y="4724400"/>
            <a:ext cx="5965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latin typeface="Arial" charset="0"/>
              </a:rPr>
              <a:t>Target spec. </a:t>
            </a:r>
            <a:r>
              <a:rPr lang="en-US" altLang="ja-JP" sz="2000" dirty="0" smtClean="0">
                <a:latin typeface="Arial" charset="0"/>
              </a:rPr>
              <a:t>of power supply for Bends </a:t>
            </a:r>
            <a:r>
              <a:rPr lang="en-US" altLang="ja-JP" sz="2000" dirty="0">
                <a:latin typeface="Arial" charset="0"/>
              </a:rPr>
              <a:t>and </a:t>
            </a:r>
            <a:r>
              <a:rPr lang="en-US" altLang="ja-JP" sz="2000" dirty="0" err="1" smtClean="0">
                <a:latin typeface="Arial" charset="0"/>
              </a:rPr>
              <a:t>Wiggs</a:t>
            </a:r>
            <a:r>
              <a:rPr lang="en-US" altLang="ja-JP" sz="2000" dirty="0" smtClean="0">
                <a:latin typeface="Arial" charset="0"/>
              </a:rPr>
              <a:t>.</a:t>
            </a:r>
            <a:endParaRPr lang="en-US" altLang="ja-JP" sz="2000" dirty="0">
              <a:latin typeface="Arial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79975"/>
              </p:ext>
            </p:extLst>
          </p:nvPr>
        </p:nvGraphicFramePr>
        <p:xfrm>
          <a:off x="2220913" y="5126038"/>
          <a:ext cx="5446712" cy="1188426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2457663"/>
                <a:gridCol w="2989049"/>
              </a:tblGrid>
              <a:tr h="39581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Stability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&lt; 2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ppm / day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</a:tr>
              <a:tr h="39581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Ripple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&lt; 1 ppm</a:t>
                      </a:r>
                    </a:p>
                  </a:txBody>
                  <a:tcPr marL="91422" marR="91422" marT="45671" marB="45671" anchor="ctr"/>
                </a:tc>
              </a:tr>
              <a:tr h="3958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Setting</a:t>
                      </a:r>
                      <a:r>
                        <a:rPr kumimoji="1" lang="en-US" altLang="ja-JP" sz="2000" baseline="0" dirty="0" smtClean="0">
                          <a:latin typeface="Arial" pitchFamily="34" charset="0"/>
                          <a:cs typeface="Arial" pitchFamily="34" charset="0"/>
                        </a:rPr>
                        <a:t> resolution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&lt; </a:t>
                      </a:r>
                      <a:r>
                        <a:rPr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 0.1 ppm (~23-bit)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45671" marB="45671" anchor="ctr"/>
                </a:tc>
              </a:tr>
            </a:tbl>
          </a:graphicData>
        </a:graphic>
      </p:graphicFrame>
      <p:sp>
        <p:nvSpPr>
          <p:cNvPr id="8" name="テキスト ボックス 20"/>
          <p:cNvSpPr txBox="1">
            <a:spLocks noChangeArrowheads="1"/>
          </p:cNvSpPr>
          <p:nvPr/>
        </p:nvSpPr>
        <p:spPr bwMode="auto">
          <a:xfrm>
            <a:off x="444500" y="745116"/>
            <a:ext cx="8092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*:developed in FY2011</a:t>
            </a:r>
            <a:r>
              <a:rPr lang="en-US" altLang="ja-JP" sz="2000" dirty="0" smtClean="0">
                <a:latin typeface="Arial" charset="0"/>
              </a:rPr>
              <a:t>;   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†</a:t>
            </a:r>
            <a:r>
              <a:rPr lang="en-US" altLang="ja-JP" sz="2000" dirty="0" smtClean="0">
                <a:solidFill>
                  <a:srgbClr val="0000FF"/>
                </a:solidFill>
                <a:latin typeface="Arial" charset="0"/>
              </a:rPr>
              <a:t>: in FY2012</a:t>
            </a:r>
            <a:r>
              <a:rPr lang="en-US" altLang="ja-JP" sz="2000" dirty="0" smtClean="0">
                <a:latin typeface="Arial" charset="0"/>
              </a:rPr>
              <a:t>;   ():</a:t>
            </a:r>
            <a:r>
              <a:rPr lang="en-US" altLang="ja-JP" sz="2000" dirty="0">
                <a:latin typeface="Arial" charset="0"/>
              </a:rPr>
              <a:t>s</a:t>
            </a:r>
            <a:r>
              <a:rPr lang="en-US" altLang="ja-JP" sz="2000" dirty="0" smtClean="0">
                <a:latin typeface="Arial" charset="0"/>
              </a:rPr>
              <a:t>pec./# has not been fixed. </a:t>
            </a:r>
            <a:endParaRPr lang="en-US" altLang="ja-JP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4"/>
          <p:cNvSpPr txBox="1">
            <a:spLocks noChangeArrowheads="1"/>
          </p:cNvSpPr>
          <p:nvPr/>
        </p:nvSpPr>
        <p:spPr bwMode="auto">
          <a:xfrm>
            <a:off x="360363" y="1052513"/>
            <a:ext cx="815659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latin typeface="Arial" charset="0"/>
              </a:rPr>
              <a:t>For more precise setting </a:t>
            </a:r>
            <a:r>
              <a:rPr lang="en-US" altLang="ja-JP" sz="2000" dirty="0" smtClean="0">
                <a:latin typeface="Arial" charset="0"/>
              </a:rPr>
              <a:t>of </a:t>
            </a:r>
            <a:r>
              <a:rPr lang="en-US" altLang="ja-JP" sz="2000" dirty="0">
                <a:latin typeface="Arial" charset="0"/>
              </a:rPr>
              <a:t>the current,</a:t>
            </a:r>
          </a:p>
          <a:p>
            <a:r>
              <a:rPr lang="en-US" altLang="ja-JP" sz="2000" dirty="0">
                <a:latin typeface="Arial" charset="0"/>
              </a:rPr>
              <a:t>increasing the </a:t>
            </a:r>
            <a:r>
              <a:rPr lang="en-US" altLang="ja-JP" sz="2000" dirty="0" err="1">
                <a:latin typeface="Arial" charset="0"/>
              </a:rPr>
              <a:t>DAC</a:t>
            </a:r>
            <a:r>
              <a:rPr lang="en-US" altLang="ja-JP" sz="2000" dirty="0">
                <a:latin typeface="Arial" charset="0"/>
              </a:rPr>
              <a:t> bits from present 16 to 20 or more is necessary.</a:t>
            </a:r>
          </a:p>
          <a:p>
            <a:endParaRPr lang="en-US" altLang="ja-JP" sz="2000" dirty="0" smtClean="0">
              <a:latin typeface="Arial" charset="0"/>
            </a:endParaRPr>
          </a:p>
          <a:p>
            <a:pPr lvl="1"/>
            <a:r>
              <a:rPr lang="en-US" altLang="ja-JP" sz="2000" dirty="0" smtClean="0">
                <a:latin typeface="Arial" charset="0"/>
              </a:rPr>
              <a:t>Step 1. Try new commercial use </a:t>
            </a:r>
            <a:r>
              <a:rPr lang="en-US" altLang="ja-JP" sz="2000" dirty="0">
                <a:latin typeface="Arial" charset="0"/>
              </a:rPr>
              <a:t>20-bit </a:t>
            </a:r>
            <a:r>
              <a:rPr lang="en-US" altLang="ja-JP" sz="2000" dirty="0" err="1">
                <a:latin typeface="Arial" charset="0"/>
              </a:rPr>
              <a:t>DAC</a:t>
            </a:r>
            <a:r>
              <a:rPr lang="en-US" altLang="ja-JP" sz="2000" dirty="0">
                <a:latin typeface="Arial" charset="0"/>
              </a:rPr>
              <a:t>. </a:t>
            </a:r>
          </a:p>
          <a:p>
            <a:pPr lvl="1"/>
            <a:r>
              <a:rPr lang="en-US" altLang="ja-JP" sz="2000" dirty="0" smtClean="0">
                <a:latin typeface="Arial" charset="0"/>
              </a:rPr>
              <a:t>             (AD5791: released in 2010/March/11</a:t>
            </a:r>
            <a:r>
              <a:rPr lang="en-US" altLang="ja-JP" sz="2000" baseline="30000" dirty="0" smtClean="0">
                <a:latin typeface="Arial" charset="0"/>
              </a:rPr>
              <a:t>th</a:t>
            </a:r>
            <a:r>
              <a:rPr lang="en-US" altLang="ja-JP" sz="2000" dirty="0">
                <a:latin typeface="Arial" charset="0"/>
              </a:rPr>
              <a:t> </a:t>
            </a:r>
            <a:r>
              <a:rPr lang="en-US" altLang="ja-JP" sz="2000" dirty="0" smtClean="0">
                <a:latin typeface="Arial" charset="0"/>
              </a:rPr>
              <a:t>by Analog Devices)</a:t>
            </a:r>
          </a:p>
          <a:p>
            <a:pPr lvl="1"/>
            <a:endParaRPr lang="en-US" altLang="ja-JP" sz="2000" dirty="0" smtClean="0">
              <a:latin typeface="Arial" charset="0"/>
            </a:endParaRPr>
          </a:p>
          <a:p>
            <a:pPr lvl="1"/>
            <a:r>
              <a:rPr lang="en-US" altLang="ja-JP" sz="2000" dirty="0" smtClean="0">
                <a:latin typeface="Arial" charset="0"/>
              </a:rPr>
              <a:t>Step 2. Two 20-bit </a:t>
            </a:r>
            <a:r>
              <a:rPr lang="en-US" altLang="ja-JP" sz="2000" dirty="0" err="1">
                <a:latin typeface="Arial" charset="0"/>
              </a:rPr>
              <a:t>DAC’s</a:t>
            </a:r>
            <a:r>
              <a:rPr lang="en-US" altLang="ja-JP" sz="2000" dirty="0">
                <a:latin typeface="Arial" charset="0"/>
              </a:rPr>
              <a:t> are combined for 24-bit </a:t>
            </a:r>
            <a:r>
              <a:rPr lang="en-US" altLang="ja-JP" sz="2000" dirty="0" smtClean="0">
                <a:latin typeface="Arial" charset="0"/>
              </a:rPr>
              <a:t>resolution.</a:t>
            </a:r>
          </a:p>
          <a:p>
            <a:pPr lvl="1"/>
            <a:endParaRPr lang="en-US" altLang="ja-JP" sz="2000" dirty="0">
              <a:latin typeface="Arial" charset="0"/>
            </a:endParaRPr>
          </a:p>
          <a:p>
            <a:pPr lvl="1"/>
            <a:endParaRPr lang="en-US" altLang="ja-JP" sz="2000" dirty="0" smtClean="0">
              <a:latin typeface="Arial" charset="0"/>
            </a:endParaRPr>
          </a:p>
          <a:p>
            <a:pPr lvl="1"/>
            <a:endParaRPr lang="en-US" altLang="ja-JP" sz="2000" dirty="0">
              <a:latin typeface="Arial" charset="0"/>
            </a:endParaRPr>
          </a:p>
          <a:p>
            <a:pPr lvl="1"/>
            <a:endParaRPr lang="en-US" altLang="ja-JP" sz="2000" dirty="0" smtClean="0">
              <a:latin typeface="Arial" charset="0"/>
            </a:endParaRPr>
          </a:p>
          <a:p>
            <a:pPr lvl="1"/>
            <a:endParaRPr lang="en-US" altLang="ja-JP" sz="2000" dirty="0">
              <a:latin typeface="Arial" charset="0"/>
            </a:endParaRPr>
          </a:p>
          <a:p>
            <a:pPr lvl="1"/>
            <a:endParaRPr lang="en-US" altLang="ja-JP" sz="2000" dirty="0" smtClean="0">
              <a:latin typeface="Arial" charset="0"/>
            </a:endParaRPr>
          </a:p>
          <a:p>
            <a:pPr lvl="1"/>
            <a:endParaRPr lang="en-US" altLang="ja-JP" sz="2000" dirty="0">
              <a:latin typeface="Arial" charset="0"/>
            </a:endParaRPr>
          </a:p>
          <a:p>
            <a:pPr lvl="1"/>
            <a:endParaRPr lang="en-US" altLang="ja-JP" sz="2000" dirty="0" smtClean="0">
              <a:latin typeface="Arial" charset="0"/>
            </a:endParaRPr>
          </a:p>
          <a:p>
            <a:pPr lvl="1"/>
            <a:r>
              <a:rPr lang="en-US" altLang="ja-JP" sz="2000" dirty="0" smtClean="0">
                <a:latin typeface="Arial" charset="0"/>
              </a:rPr>
              <a:t>Step 3</a:t>
            </a:r>
            <a:r>
              <a:rPr lang="en-US" altLang="ja-JP" sz="2000" dirty="0">
                <a:latin typeface="Arial" charset="0"/>
              </a:rPr>
              <a:t>. </a:t>
            </a:r>
            <a:r>
              <a:rPr lang="en-US" altLang="ja-JP" sz="2000" dirty="0" smtClean="0">
                <a:latin typeface="Arial" charset="0"/>
              </a:rPr>
              <a:t>For </a:t>
            </a:r>
            <a:r>
              <a:rPr lang="en-US" altLang="ja-JP" sz="2000" dirty="0">
                <a:latin typeface="Arial" charset="0"/>
              </a:rPr>
              <a:t>24-bit </a:t>
            </a:r>
            <a:r>
              <a:rPr lang="en-US" altLang="ja-JP" sz="2000" dirty="0" smtClean="0">
                <a:latin typeface="Arial" charset="0"/>
              </a:rPr>
              <a:t>resolution, another scheme has been tried:</a:t>
            </a:r>
          </a:p>
          <a:p>
            <a:pPr lvl="1"/>
            <a:r>
              <a:rPr lang="en-US" altLang="ja-JP" sz="2000" dirty="0" smtClean="0">
                <a:latin typeface="Arial" charset="0"/>
              </a:rPr>
              <a:t>             summing the output of sixteen (= 2</a:t>
            </a:r>
            <a:r>
              <a:rPr lang="en-US" altLang="ja-JP" sz="2000" baseline="30000" dirty="0" smtClean="0">
                <a:latin typeface="Arial" charset="0"/>
              </a:rPr>
              <a:t>4</a:t>
            </a:r>
            <a:r>
              <a:rPr lang="en-US" altLang="ja-JP" sz="2000" dirty="0" smtClean="0">
                <a:latin typeface="Arial" charset="0"/>
              </a:rPr>
              <a:t>) 20-bit </a:t>
            </a:r>
            <a:r>
              <a:rPr lang="en-US" altLang="ja-JP" sz="2000" dirty="0" err="1" smtClean="0">
                <a:latin typeface="Arial" charset="0"/>
              </a:rPr>
              <a:t>DAC’s</a:t>
            </a:r>
            <a:r>
              <a:rPr lang="en-US" altLang="ja-JP" sz="2000" dirty="0" smtClean="0">
                <a:latin typeface="Arial" charset="0"/>
              </a:rPr>
              <a:t>.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6150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R&amp;D 1: higher </a:t>
            </a:r>
            <a:r>
              <a:rPr lang="en-US" altLang="ja-JP" sz="2400" dirty="0">
                <a:latin typeface="Arial Rounded MT Bold" pitchFamily="34" charset="0"/>
              </a:rPr>
              <a:t>current-setting resolution</a:t>
            </a:r>
          </a:p>
        </p:txBody>
      </p:sp>
      <p:grpSp>
        <p:nvGrpSpPr>
          <p:cNvPr id="43" name="グループ化 42"/>
          <p:cNvGrpSpPr>
            <a:grpSpLocks/>
          </p:cNvGrpSpPr>
          <p:nvPr/>
        </p:nvGrpSpPr>
        <p:grpSpPr bwMode="auto">
          <a:xfrm>
            <a:off x="6493470" y="3332831"/>
            <a:ext cx="2322447" cy="2159000"/>
            <a:chOff x="6384350" y="1825084"/>
            <a:chExt cx="2322235" cy="2160000"/>
          </a:xfrm>
        </p:grpSpPr>
        <p:grpSp>
          <p:nvGrpSpPr>
            <p:cNvPr id="44" name="グループ化 2"/>
            <p:cNvGrpSpPr>
              <a:grpSpLocks/>
            </p:cNvGrpSpPr>
            <p:nvPr/>
          </p:nvGrpSpPr>
          <p:grpSpPr bwMode="auto">
            <a:xfrm>
              <a:off x="6384350" y="1825084"/>
              <a:ext cx="2160000" cy="2160000"/>
              <a:chOff x="6447802" y="3567836"/>
              <a:chExt cx="2160000" cy="2160000"/>
            </a:xfrm>
          </p:grpSpPr>
          <p:sp>
            <p:nvSpPr>
              <p:cNvPr id="71" name="正方形/長方形 1"/>
              <p:cNvSpPr/>
              <p:nvPr/>
            </p:nvSpPr>
            <p:spPr>
              <a:xfrm>
                <a:off x="6447802" y="5008366"/>
                <a:ext cx="720659" cy="719470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72" name="正方形/長方形 6"/>
              <p:cNvSpPr/>
              <p:nvPr/>
            </p:nvSpPr>
            <p:spPr>
              <a:xfrm>
                <a:off x="7168461" y="4287307"/>
                <a:ext cx="719072" cy="721059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73" name="正方形/長方形 7"/>
              <p:cNvSpPr/>
              <p:nvPr/>
            </p:nvSpPr>
            <p:spPr>
              <a:xfrm>
                <a:off x="7887534" y="3567836"/>
                <a:ext cx="720659" cy="719471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grpSp>
          <p:nvGrpSpPr>
            <p:cNvPr id="45" name="グループ化 3"/>
            <p:cNvGrpSpPr>
              <a:grpSpLocks/>
            </p:cNvGrpSpPr>
            <p:nvPr/>
          </p:nvGrpSpPr>
          <p:grpSpPr bwMode="auto">
            <a:xfrm>
              <a:off x="6384350" y="2618513"/>
              <a:ext cx="720000" cy="720000"/>
              <a:chOff x="16477" y="430360"/>
              <a:chExt cx="6480000" cy="6480000"/>
            </a:xfrm>
          </p:grpSpPr>
          <p:sp>
            <p:nvSpPr>
              <p:cNvPr id="62" name="正方形/長方形 1"/>
              <p:cNvSpPr/>
              <p:nvPr/>
            </p:nvSpPr>
            <p:spPr>
              <a:xfrm>
                <a:off x="16477" y="6197086"/>
                <a:ext cx="714310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3" name="正方形/長方形 6"/>
              <p:cNvSpPr/>
              <p:nvPr/>
            </p:nvSpPr>
            <p:spPr>
              <a:xfrm>
                <a:off x="730787" y="5468082"/>
                <a:ext cx="728600" cy="729004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4" name="正方形/長方形 7"/>
              <p:cNvSpPr/>
              <p:nvPr/>
            </p:nvSpPr>
            <p:spPr>
              <a:xfrm>
                <a:off x="1459387" y="4753376"/>
                <a:ext cx="714310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5" name="正方形/長方形 1"/>
              <p:cNvSpPr/>
              <p:nvPr/>
            </p:nvSpPr>
            <p:spPr>
              <a:xfrm>
                <a:off x="2173696" y="4038671"/>
                <a:ext cx="728591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6" name="正方形/長方形 6"/>
              <p:cNvSpPr/>
              <p:nvPr/>
            </p:nvSpPr>
            <p:spPr>
              <a:xfrm>
                <a:off x="2902287" y="3309676"/>
                <a:ext cx="714310" cy="728995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7" name="正方形/長方形 7"/>
              <p:cNvSpPr/>
              <p:nvPr/>
            </p:nvSpPr>
            <p:spPr>
              <a:xfrm>
                <a:off x="3616597" y="2594970"/>
                <a:ext cx="728600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8" name="正方形/長方形 1"/>
              <p:cNvSpPr/>
              <p:nvPr/>
            </p:nvSpPr>
            <p:spPr>
              <a:xfrm>
                <a:off x="4345197" y="1880265"/>
                <a:ext cx="714310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9" name="正方形/長方形 6"/>
              <p:cNvSpPr/>
              <p:nvPr/>
            </p:nvSpPr>
            <p:spPr>
              <a:xfrm>
                <a:off x="5059507" y="1151260"/>
                <a:ext cx="728591" cy="729004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70" name="正方形/長方形 7"/>
              <p:cNvSpPr/>
              <p:nvPr/>
            </p:nvSpPr>
            <p:spPr>
              <a:xfrm>
                <a:off x="5788098" y="436555"/>
                <a:ext cx="714310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cxnSp>
          <p:nvCxnSpPr>
            <p:cNvPr id="46" name="直線矢印コネクタ 45"/>
            <p:cNvCxnSpPr/>
            <p:nvPr/>
          </p:nvCxnSpPr>
          <p:spPr>
            <a:xfrm>
              <a:off x="7976468" y="1825084"/>
              <a:ext cx="0" cy="7194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23"/>
            <p:cNvSpPr txBox="1">
              <a:spLocks noChangeArrowheads="1"/>
            </p:cNvSpPr>
            <p:nvPr/>
          </p:nvSpPr>
          <p:spPr bwMode="auto">
            <a:xfrm>
              <a:off x="7976965" y="1985029"/>
              <a:ext cx="729620" cy="40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 smtClean="0">
                  <a:latin typeface="Arial" charset="0"/>
                </a:rPr>
                <a:t>1/2</a:t>
              </a:r>
              <a:r>
                <a:rPr lang="en-US" altLang="ja-JP" sz="2000" baseline="30000" dirty="0" smtClean="0">
                  <a:latin typeface="Arial" charset="0"/>
                </a:rPr>
                <a:t>20</a:t>
              </a:r>
              <a:endParaRPr lang="en-US" altLang="ja-JP" sz="2000" baseline="30000" dirty="0">
                <a:latin typeface="Arial" charset="0"/>
              </a:endParaRP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>
              <a:off x="7338351" y="2922555"/>
              <a:ext cx="0" cy="11117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25"/>
            <p:cNvSpPr txBox="1">
              <a:spLocks noChangeArrowheads="1"/>
            </p:cNvSpPr>
            <p:nvPr/>
          </p:nvSpPr>
          <p:spPr bwMode="auto">
            <a:xfrm>
              <a:off x="7335988" y="2746552"/>
              <a:ext cx="635052" cy="40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 smtClean="0">
                  <a:latin typeface="Arial" charset="0"/>
                </a:rPr>
                <a:t>1/2</a:t>
              </a:r>
              <a:r>
                <a:rPr lang="en-US" altLang="ja-JP" sz="2000" baseline="30000" dirty="0" smtClean="0">
                  <a:latin typeface="Arial" charset="0"/>
                </a:rPr>
                <a:t>4</a:t>
              </a:r>
              <a:endParaRPr lang="en-US" altLang="ja-JP" sz="2000" baseline="30000" dirty="0">
                <a:latin typeface="Arial" charset="0"/>
              </a:endParaRPr>
            </a:p>
          </p:txBody>
        </p:sp>
        <p:cxnSp>
          <p:nvCxnSpPr>
            <p:cNvPr id="50" name="直線コネクタ 49"/>
            <p:cNvCxnSpPr>
              <a:stCxn id="66" idx="1"/>
            </p:cNvCxnSpPr>
            <p:nvPr/>
          </p:nvCxnSpPr>
          <p:spPr>
            <a:xfrm>
              <a:off x="6704996" y="2938437"/>
              <a:ext cx="5603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6703409" y="3017849"/>
              <a:ext cx="5603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32"/>
            <p:cNvGrpSpPr>
              <a:grpSpLocks/>
            </p:cNvGrpSpPr>
            <p:nvPr/>
          </p:nvGrpSpPr>
          <p:grpSpPr bwMode="auto">
            <a:xfrm>
              <a:off x="7104350" y="1900442"/>
              <a:ext cx="720000" cy="720000"/>
              <a:chOff x="16477" y="430360"/>
              <a:chExt cx="6480000" cy="6480000"/>
            </a:xfrm>
          </p:grpSpPr>
          <p:sp>
            <p:nvSpPr>
              <p:cNvPr id="53" name="正方形/長方形 1"/>
              <p:cNvSpPr/>
              <p:nvPr/>
            </p:nvSpPr>
            <p:spPr>
              <a:xfrm>
                <a:off x="22407" y="6198788"/>
                <a:ext cx="714310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4" name="正方形/長方形 6"/>
              <p:cNvSpPr/>
              <p:nvPr/>
            </p:nvSpPr>
            <p:spPr>
              <a:xfrm>
                <a:off x="736717" y="5469784"/>
                <a:ext cx="728600" cy="729004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5" name="正方形/長方形 7"/>
              <p:cNvSpPr/>
              <p:nvPr/>
            </p:nvSpPr>
            <p:spPr>
              <a:xfrm>
                <a:off x="1465317" y="4755078"/>
                <a:ext cx="714310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6" name="正方形/長方形 1"/>
              <p:cNvSpPr/>
              <p:nvPr/>
            </p:nvSpPr>
            <p:spPr>
              <a:xfrm>
                <a:off x="2179627" y="4026083"/>
                <a:ext cx="714310" cy="728995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7" name="正方形/長方形 6"/>
              <p:cNvSpPr/>
              <p:nvPr/>
            </p:nvSpPr>
            <p:spPr>
              <a:xfrm>
                <a:off x="2893936" y="3311377"/>
                <a:ext cx="728591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8" name="正方形/長方形 7"/>
              <p:cNvSpPr/>
              <p:nvPr/>
            </p:nvSpPr>
            <p:spPr>
              <a:xfrm>
                <a:off x="3622527" y="2582373"/>
                <a:ext cx="714310" cy="729004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9" name="正方形/長方形 1"/>
              <p:cNvSpPr/>
              <p:nvPr/>
            </p:nvSpPr>
            <p:spPr>
              <a:xfrm>
                <a:off x="4336837" y="1867668"/>
                <a:ext cx="714310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0" name="正方形/長方形 6"/>
              <p:cNvSpPr/>
              <p:nvPr/>
            </p:nvSpPr>
            <p:spPr>
              <a:xfrm>
                <a:off x="5051146" y="1138673"/>
                <a:ext cx="728600" cy="728995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1" name="正方形/長方形 7"/>
              <p:cNvSpPr/>
              <p:nvPr/>
            </p:nvSpPr>
            <p:spPr>
              <a:xfrm>
                <a:off x="5779747" y="423967"/>
                <a:ext cx="714310" cy="714706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720000 w 811440"/>
                  <a:gd name="connsiteY0" fmla="*/ 720000 h 811440"/>
                  <a:gd name="connsiteX1" fmla="*/ 0 w 811440"/>
                  <a:gd name="connsiteY1" fmla="*/ 720000 h 811440"/>
                  <a:gd name="connsiteX2" fmla="*/ 0 w 811440"/>
                  <a:gd name="connsiteY2" fmla="*/ 0 h 811440"/>
                  <a:gd name="connsiteX3" fmla="*/ 720000 w 811440"/>
                  <a:gd name="connsiteY3" fmla="*/ 0 h 811440"/>
                  <a:gd name="connsiteX4" fmla="*/ 811440 w 811440"/>
                  <a:gd name="connsiteY4" fmla="*/ 811440 h 811440"/>
                  <a:gd name="connsiteX0" fmla="*/ 720000 w 720000"/>
                  <a:gd name="connsiteY0" fmla="*/ 720000 h 720000"/>
                  <a:gd name="connsiteX1" fmla="*/ 0 w 720000"/>
                  <a:gd name="connsiteY1" fmla="*/ 720000 h 720000"/>
                  <a:gd name="connsiteX2" fmla="*/ 0 w 720000"/>
                  <a:gd name="connsiteY2" fmla="*/ 0 h 720000"/>
                  <a:gd name="connsiteX3" fmla="*/ 720000 w 720000"/>
                  <a:gd name="connsiteY3" fmla="*/ 0 h 720000"/>
                  <a:gd name="connsiteX0" fmla="*/ 0 w 720000"/>
                  <a:gd name="connsiteY0" fmla="*/ 720000 h 720000"/>
                  <a:gd name="connsiteX1" fmla="*/ 0 w 720000"/>
                  <a:gd name="connsiteY1" fmla="*/ 0 h 720000"/>
                  <a:gd name="connsiteX2" fmla="*/ 720000 w 720000"/>
                  <a:gd name="connsiteY2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000" h="720000">
                    <a:moveTo>
                      <a:pt x="0" y="720000"/>
                    </a:moveTo>
                    <a:lnTo>
                      <a:pt x="0" y="0"/>
                    </a:lnTo>
                    <a:lnTo>
                      <a:pt x="720000" y="0"/>
                    </a:lnTo>
                  </a:path>
                </a:pathLst>
              </a:custGeom>
              <a:noFill/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74" name="グループ化 73"/>
          <p:cNvGrpSpPr/>
          <p:nvPr/>
        </p:nvGrpSpPr>
        <p:grpSpPr>
          <a:xfrm>
            <a:off x="1537295" y="3749620"/>
            <a:ext cx="5156200" cy="1550848"/>
            <a:chOff x="759122" y="3411182"/>
            <a:chExt cx="5156200" cy="1550848"/>
          </a:xfrm>
        </p:grpSpPr>
        <p:sp>
          <p:nvSpPr>
            <p:cNvPr id="75" name="テキスト ボックス 74"/>
            <p:cNvSpPr txBox="1"/>
            <p:nvPr/>
          </p:nvSpPr>
          <p:spPr>
            <a:xfrm>
              <a:off x="5189835" y="3588982"/>
              <a:ext cx="319087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+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76" name="テキスト ボックス 59"/>
            <p:cNvSpPr txBox="1">
              <a:spLocks noChangeArrowheads="1"/>
            </p:cNvSpPr>
            <p:nvPr/>
          </p:nvSpPr>
          <p:spPr bwMode="auto">
            <a:xfrm>
              <a:off x="759122" y="3442932"/>
              <a:ext cx="19784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>
                  <a:latin typeface="Arial" charset="0"/>
                </a:rPr>
                <a:t>Setting value</a:t>
              </a:r>
            </a:p>
            <a:p>
              <a:r>
                <a:rPr lang="en-US" altLang="ja-JP" sz="2000" dirty="0">
                  <a:latin typeface="Arial" charset="0"/>
                </a:rPr>
                <a:t>in </a:t>
              </a:r>
              <a:r>
                <a:rPr lang="en-US" altLang="ja-JP" sz="2000" dirty="0" smtClean="0">
                  <a:latin typeface="Arial" charset="0"/>
                </a:rPr>
                <a:t>20-bit </a:t>
              </a:r>
              <a:r>
                <a:rPr lang="en-US" altLang="ja-JP" sz="2000" dirty="0">
                  <a:latin typeface="Arial" charset="0"/>
                </a:rPr>
                <a:t>(major)</a:t>
              </a:r>
            </a:p>
          </p:txBody>
        </p:sp>
        <p:sp>
          <p:nvSpPr>
            <p:cNvPr id="77" name="右矢印 76"/>
            <p:cNvSpPr/>
            <p:nvPr/>
          </p:nvSpPr>
          <p:spPr>
            <a:xfrm>
              <a:off x="2751435" y="3715982"/>
              <a:ext cx="604837" cy="144462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8" name="テキスト ボックス 62"/>
            <p:cNvSpPr txBox="1">
              <a:spLocks noChangeArrowheads="1"/>
            </p:cNvSpPr>
            <p:nvPr/>
          </p:nvSpPr>
          <p:spPr bwMode="auto">
            <a:xfrm>
              <a:off x="4073822" y="3588982"/>
              <a:ext cx="728663" cy="4000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 err="1">
                  <a:latin typeface="Arial" charset="0"/>
                </a:rPr>
                <a:t>DAC</a:t>
              </a:r>
              <a:endParaRPr lang="ja-JP" altLang="en-US" sz="2000" dirty="0">
                <a:latin typeface="Arial" charset="0"/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3362622" y="3644544"/>
              <a:ext cx="271463" cy="2873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80" name="直線コネクタ 79"/>
            <p:cNvCxnSpPr/>
            <p:nvPr/>
          </p:nvCxnSpPr>
          <p:spPr>
            <a:xfrm>
              <a:off x="3656310" y="3789007"/>
              <a:ext cx="417512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テキスト ボックス 71"/>
            <p:cNvSpPr txBox="1">
              <a:spLocks noChangeArrowheads="1"/>
            </p:cNvSpPr>
            <p:nvPr/>
          </p:nvSpPr>
          <p:spPr bwMode="auto">
            <a:xfrm>
              <a:off x="759122" y="4254144"/>
              <a:ext cx="19062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>
                  <a:latin typeface="Arial" charset="0"/>
                </a:rPr>
                <a:t>Setting value</a:t>
              </a:r>
            </a:p>
            <a:p>
              <a:r>
                <a:rPr lang="en-US" altLang="ja-JP" sz="2000" dirty="0">
                  <a:latin typeface="Arial" charset="0"/>
                </a:rPr>
                <a:t>in </a:t>
              </a:r>
              <a:r>
                <a:rPr lang="en-US" altLang="ja-JP" sz="2000" dirty="0" smtClean="0">
                  <a:latin typeface="Arial" charset="0"/>
                </a:rPr>
                <a:t> 4-bit </a:t>
              </a:r>
              <a:r>
                <a:rPr lang="en-US" altLang="ja-JP" sz="2000" dirty="0">
                  <a:latin typeface="Arial" charset="0"/>
                </a:rPr>
                <a:t>(minor)</a:t>
              </a:r>
            </a:p>
          </p:txBody>
        </p:sp>
        <p:sp>
          <p:nvSpPr>
            <p:cNvPr id="82" name="右矢印 81"/>
            <p:cNvSpPr/>
            <p:nvPr/>
          </p:nvSpPr>
          <p:spPr>
            <a:xfrm>
              <a:off x="2751435" y="4527194"/>
              <a:ext cx="992187" cy="144463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3" name="テキスト ボックス 73"/>
            <p:cNvSpPr txBox="1">
              <a:spLocks noChangeArrowheads="1"/>
            </p:cNvSpPr>
            <p:nvPr/>
          </p:nvSpPr>
          <p:spPr bwMode="auto">
            <a:xfrm>
              <a:off x="4461172" y="4398607"/>
              <a:ext cx="728663" cy="4000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latin typeface="Arial" charset="0"/>
                </a:rPr>
                <a:t>DAC</a:t>
              </a:r>
              <a:endParaRPr lang="ja-JP" altLang="en-US" sz="2000">
                <a:latin typeface="Arial" charset="0"/>
              </a:endParaRPr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3748385" y="4455757"/>
              <a:ext cx="273050" cy="28733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85" name="直線コネクタ 84"/>
            <p:cNvCxnSpPr/>
            <p:nvPr/>
          </p:nvCxnSpPr>
          <p:spPr>
            <a:xfrm>
              <a:off x="4043660" y="4598632"/>
              <a:ext cx="417512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4802485" y="3781069"/>
              <a:ext cx="417512" cy="0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5189835" y="4590694"/>
              <a:ext cx="155575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円/楕円 87"/>
            <p:cNvSpPr/>
            <p:nvPr/>
          </p:nvSpPr>
          <p:spPr>
            <a:xfrm>
              <a:off x="5208885" y="3636607"/>
              <a:ext cx="271462" cy="28733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89" name="直線コネクタ 88"/>
            <p:cNvCxnSpPr/>
            <p:nvPr/>
          </p:nvCxnSpPr>
          <p:spPr>
            <a:xfrm flipV="1">
              <a:off x="5345410" y="3912832"/>
              <a:ext cx="0" cy="677862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テキスト ボックス 89"/>
            <p:cNvSpPr txBox="1"/>
            <p:nvPr/>
          </p:nvSpPr>
          <p:spPr>
            <a:xfrm>
              <a:off x="5099347" y="4130319"/>
              <a:ext cx="40556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 smtClean="0">
                  <a:latin typeface="Arial" pitchFamily="34" charset="0"/>
                </a:rPr>
                <a:t>1/2</a:t>
              </a:r>
              <a:r>
                <a:rPr lang="en-US" altLang="ja-JP" baseline="30000" dirty="0" smtClean="0">
                  <a:latin typeface="Arial" pitchFamily="34" charset="0"/>
                </a:rPr>
                <a:t>4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3073697" y="3411182"/>
              <a:ext cx="320675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+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3475335" y="4252557"/>
              <a:ext cx="319087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+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cxnSp>
          <p:nvCxnSpPr>
            <p:cNvPr id="93" name="直線コネクタ 92"/>
            <p:cNvCxnSpPr/>
            <p:nvPr/>
          </p:nvCxnSpPr>
          <p:spPr>
            <a:xfrm>
              <a:off x="5496222" y="3789007"/>
              <a:ext cx="419100" cy="0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8076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Preliminary </a:t>
            </a:r>
            <a:r>
              <a:rPr lang="en-US" altLang="ja-JP" sz="2400" dirty="0">
                <a:latin typeface="Arial Rounded MT Bold" pitchFamily="34" charset="0"/>
              </a:rPr>
              <a:t>test result: </a:t>
            </a:r>
            <a:r>
              <a:rPr lang="en-US" altLang="ja-JP" sz="2400" dirty="0" smtClean="0">
                <a:latin typeface="Arial Rounded MT Bold" pitchFamily="34" charset="0"/>
              </a:rPr>
              <a:t>two </a:t>
            </a:r>
            <a:r>
              <a:rPr lang="en-US" altLang="ja-JP" sz="2400" dirty="0">
                <a:latin typeface="Arial Rounded MT Bold" pitchFamily="34" charset="0"/>
              </a:rPr>
              <a:t>20-bit </a:t>
            </a:r>
            <a:r>
              <a:rPr lang="en-US" altLang="ja-JP" sz="2400" dirty="0" err="1">
                <a:latin typeface="Arial Rounded MT Bold" pitchFamily="34" charset="0"/>
              </a:rPr>
              <a:t>DAC's</a:t>
            </a:r>
            <a:r>
              <a:rPr lang="en-US" altLang="ja-JP" sz="2400" dirty="0">
                <a:latin typeface="Arial Rounded MT Bold" pitchFamily="34" charset="0"/>
              </a:rPr>
              <a:t> </a:t>
            </a:r>
            <a:r>
              <a:rPr lang="en-US" altLang="ja-JP" sz="2400" dirty="0" smtClean="0">
                <a:latin typeface="Arial Rounded MT Bold" pitchFamily="34" charset="0"/>
              </a:rPr>
              <a:t>24-bit system</a:t>
            </a:r>
            <a:endParaRPr lang="en-US" altLang="ja-JP" sz="2400" dirty="0">
              <a:latin typeface="Arial Rounded MT Bold" pitchFamily="34" charset="0"/>
            </a:endParaRPr>
          </a:p>
        </p:txBody>
      </p:sp>
      <p:pic>
        <p:nvPicPr>
          <p:cNvPr id="94" name="図 9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14686" r="16271" b="31925"/>
          <a:stretch/>
        </p:blipFill>
        <p:spPr bwMode="auto">
          <a:xfrm>
            <a:off x="2103496" y="2015993"/>
            <a:ext cx="5426579" cy="30211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95" name="テキスト ボックス 4"/>
          <p:cNvSpPr txBox="1">
            <a:spLocks noChangeArrowheads="1"/>
          </p:cNvSpPr>
          <p:nvPr/>
        </p:nvSpPr>
        <p:spPr bwMode="auto">
          <a:xfrm rot="16200000">
            <a:off x="-124723" y="3326513"/>
            <a:ext cx="2967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err="1" smtClean="0">
                <a:latin typeface="Arial" charset="0"/>
              </a:rPr>
              <a:t>DAC</a:t>
            </a:r>
            <a:r>
              <a:rPr lang="en-US" altLang="ja-JP" sz="2000" dirty="0" smtClean="0">
                <a:latin typeface="Arial" charset="0"/>
              </a:rPr>
              <a:t> output </a:t>
            </a:r>
            <a:r>
              <a:rPr lang="en-US" altLang="ja-JP" sz="2000" dirty="0">
                <a:latin typeface="Arial" charset="0"/>
              </a:rPr>
              <a:t>v</a:t>
            </a:r>
            <a:r>
              <a:rPr lang="en-US" altLang="ja-JP" sz="2000" dirty="0" smtClean="0">
                <a:latin typeface="Arial" charset="0"/>
              </a:rPr>
              <a:t>oltage (</a:t>
            </a:r>
            <a:r>
              <a:rPr lang="en-US" altLang="ja-JP" sz="2000" dirty="0" smtClean="0">
                <a:latin typeface="Symbol" pitchFamily="18" charset="2"/>
              </a:rPr>
              <a:t>m</a:t>
            </a:r>
            <a:r>
              <a:rPr lang="en-US" altLang="ja-JP" sz="2000" dirty="0" smtClean="0">
                <a:latin typeface="Arial" charset="0"/>
              </a:rPr>
              <a:t>V)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96" name="テキスト ボックス 4"/>
          <p:cNvSpPr txBox="1">
            <a:spLocks noChangeArrowheads="1"/>
          </p:cNvSpPr>
          <p:nvPr/>
        </p:nvSpPr>
        <p:spPr bwMode="auto">
          <a:xfrm>
            <a:off x="1531078" y="1879259"/>
            <a:ext cx="471604" cy="338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ja-JP" sz="2000" dirty="0" smtClean="0">
                <a:latin typeface="Times New Roman"/>
                <a:cs typeface="Times New Roman"/>
              </a:rPr>
              <a:t>+</a:t>
            </a:r>
            <a:r>
              <a:rPr lang="en-US" altLang="ja-JP" sz="2000" dirty="0" smtClean="0">
                <a:latin typeface="Arial" charset="0"/>
              </a:rPr>
              <a:t>2</a:t>
            </a:r>
          </a:p>
          <a:p>
            <a:pPr>
              <a:lnSpc>
                <a:spcPts val="1600"/>
              </a:lnSpc>
            </a:pPr>
            <a:endParaRPr lang="en-US" altLang="ja-JP" sz="2000" dirty="0" smtClean="0">
              <a:latin typeface="Arial" charset="0"/>
            </a:endParaRPr>
          </a:p>
          <a:p>
            <a:pPr>
              <a:lnSpc>
                <a:spcPts val="1600"/>
              </a:lnSpc>
            </a:pPr>
            <a:endParaRPr lang="en-US" altLang="ja-JP" sz="2000" dirty="0">
              <a:latin typeface="Arial" charset="0"/>
            </a:endParaRPr>
          </a:p>
          <a:p>
            <a:pPr>
              <a:lnSpc>
                <a:spcPts val="1600"/>
              </a:lnSpc>
            </a:pPr>
            <a:r>
              <a:rPr lang="en-US" altLang="ja-JP" sz="2000" dirty="0" smtClean="0">
                <a:latin typeface="Arial" charset="0"/>
              </a:rPr>
              <a:t> 0</a:t>
            </a:r>
          </a:p>
          <a:p>
            <a:pPr>
              <a:lnSpc>
                <a:spcPts val="1600"/>
              </a:lnSpc>
            </a:pPr>
            <a:endParaRPr lang="en-US" altLang="ja-JP" sz="2000" dirty="0" smtClean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lang="en-US" altLang="ja-JP" sz="20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r>
              <a:rPr lang="en-US" altLang="ja-JP" sz="2000" dirty="0" smtClean="0">
                <a:latin typeface="Times New Roman"/>
                <a:cs typeface="Times New Roman"/>
              </a:rPr>
              <a:t>−</a:t>
            </a:r>
            <a:r>
              <a:rPr lang="en-US" altLang="ja-JP" sz="2000" dirty="0" smtClean="0">
                <a:latin typeface="Arial" charset="0"/>
              </a:rPr>
              <a:t>2</a:t>
            </a:r>
          </a:p>
          <a:p>
            <a:pPr>
              <a:lnSpc>
                <a:spcPts val="1600"/>
              </a:lnSpc>
            </a:pPr>
            <a:endParaRPr lang="en-US" altLang="ja-JP" sz="2000" dirty="0" smtClean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lang="en-US" altLang="ja-JP" sz="20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r>
              <a:rPr lang="en-US" altLang="ja-JP" sz="2000" dirty="0" smtClean="0">
                <a:latin typeface="Times New Roman"/>
                <a:cs typeface="Times New Roman"/>
              </a:rPr>
              <a:t>−</a:t>
            </a:r>
            <a:r>
              <a:rPr lang="en-US" altLang="ja-JP" sz="2000" dirty="0" smtClean="0">
                <a:latin typeface="Arial" charset="0"/>
              </a:rPr>
              <a:t>4</a:t>
            </a:r>
            <a:endParaRPr lang="en-US" altLang="ja-JP" sz="2000" dirty="0">
              <a:latin typeface="Arial" charset="0"/>
            </a:endParaRPr>
          </a:p>
          <a:p>
            <a:pPr>
              <a:lnSpc>
                <a:spcPts val="1600"/>
              </a:lnSpc>
            </a:pPr>
            <a:endParaRPr lang="en-US" altLang="ja-JP" sz="2000" dirty="0" smtClean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lang="en-US" altLang="ja-JP" sz="20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r>
              <a:rPr lang="en-US" altLang="ja-JP" sz="2000" dirty="0" smtClean="0">
                <a:latin typeface="Times New Roman"/>
                <a:cs typeface="Times New Roman"/>
              </a:rPr>
              <a:t>−</a:t>
            </a:r>
            <a:r>
              <a:rPr lang="en-US" altLang="ja-JP" sz="2000" dirty="0" smtClean="0">
                <a:latin typeface="Arial" charset="0"/>
              </a:rPr>
              <a:t>6</a:t>
            </a:r>
            <a:endParaRPr lang="en-US" altLang="ja-JP" sz="2000" dirty="0">
              <a:latin typeface="Arial" charset="0"/>
            </a:endParaRPr>
          </a:p>
          <a:p>
            <a:pPr>
              <a:lnSpc>
                <a:spcPts val="1600"/>
              </a:lnSpc>
            </a:pPr>
            <a:endParaRPr lang="en-US" altLang="ja-JP" sz="2000" dirty="0" smtClean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lang="en-US" altLang="ja-JP" sz="20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r>
              <a:rPr lang="en-US" altLang="ja-JP" sz="2000" dirty="0" smtClean="0">
                <a:latin typeface="Times New Roman"/>
                <a:cs typeface="Times New Roman"/>
              </a:rPr>
              <a:t>−</a:t>
            </a:r>
            <a:r>
              <a:rPr lang="en-US" altLang="ja-JP" sz="2000" dirty="0" smtClean="0">
                <a:latin typeface="Arial" charset="0"/>
              </a:rPr>
              <a:t>8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97" name="テキスト ボックス 4"/>
          <p:cNvSpPr txBox="1">
            <a:spLocks noChangeArrowheads="1"/>
          </p:cNvSpPr>
          <p:nvPr/>
        </p:nvSpPr>
        <p:spPr bwMode="auto">
          <a:xfrm>
            <a:off x="766304" y="836023"/>
            <a:ext cx="80313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Increasing </a:t>
            </a:r>
            <a:r>
              <a:rPr lang="en-US" altLang="ja-JP" sz="2000" dirty="0" err="1" smtClean="0">
                <a:latin typeface="Arial" charset="0"/>
              </a:rPr>
              <a:t>DAC</a:t>
            </a:r>
            <a:r>
              <a:rPr lang="en-US" altLang="ja-JP" sz="2000" dirty="0" smtClean="0">
                <a:latin typeface="Arial" charset="0"/>
              </a:rPr>
              <a:t> input digital value by </a:t>
            </a:r>
            <a:r>
              <a:rPr lang="en-US" altLang="ja-JP" sz="2000" dirty="0">
                <a:latin typeface="Arial" charset="0"/>
              </a:rPr>
              <a:t>1 least significant bit </a:t>
            </a:r>
            <a:r>
              <a:rPr lang="en-US" altLang="ja-JP" sz="2000" dirty="0" smtClean="0">
                <a:latin typeface="Arial" charset="0"/>
              </a:rPr>
              <a:t>(</a:t>
            </a:r>
            <a:r>
              <a:rPr lang="en-US" altLang="ja-JP" sz="2000" dirty="0" err="1" smtClean="0">
                <a:latin typeface="Arial" charset="0"/>
              </a:rPr>
              <a:t>LSB</a:t>
            </a:r>
            <a:r>
              <a:rPr lang="en-US" altLang="ja-JP" sz="2000" dirty="0" smtClean="0">
                <a:latin typeface="Arial" charset="0"/>
              </a:rPr>
              <a:t>),</a:t>
            </a:r>
          </a:p>
          <a:p>
            <a:r>
              <a:rPr lang="en-US" altLang="ja-JP" sz="2000" dirty="0" err="1" smtClean="0">
                <a:latin typeface="Arial" charset="0"/>
              </a:rPr>
              <a:t>DAC</a:t>
            </a:r>
            <a:r>
              <a:rPr lang="en-US" altLang="ja-JP" sz="2000" dirty="0" smtClean="0">
                <a:latin typeface="Arial" charset="0"/>
              </a:rPr>
              <a:t> output voltage is measured by </a:t>
            </a:r>
            <a:r>
              <a:rPr lang="en-US" altLang="ja-JP" sz="2000" dirty="0" err="1" smtClean="0">
                <a:latin typeface="Arial" charset="0"/>
              </a:rPr>
              <a:t>DMM</a:t>
            </a:r>
            <a:r>
              <a:rPr lang="en-US" altLang="ja-JP" sz="2000" dirty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KEITHLEY</a:t>
            </a:r>
            <a:r>
              <a:rPr lang="en-US" altLang="ja-JP" sz="2000" dirty="0" smtClean="0">
                <a:latin typeface="Arial" charset="0"/>
              </a:rPr>
              <a:t> 2002.</a:t>
            </a:r>
          </a:p>
          <a:p>
            <a:pPr algn="r"/>
            <a:r>
              <a:rPr lang="en-US" altLang="ja-JP" sz="1600" dirty="0">
                <a:latin typeface="Arial" charset="0"/>
              </a:rPr>
              <a:t>(range: </a:t>
            </a:r>
            <a:r>
              <a:rPr lang="en-US" altLang="ja-JP" sz="1600" dirty="0" smtClean="0">
                <a:latin typeface="Arial" charset="0"/>
              </a:rPr>
              <a:t>2 V, </a:t>
            </a:r>
            <a:r>
              <a:rPr lang="en-US" altLang="ja-JP" sz="1600" dirty="0">
                <a:latin typeface="Arial" charset="0"/>
              </a:rPr>
              <a:t>integrate time in Power Line </a:t>
            </a:r>
            <a:r>
              <a:rPr lang="en-US" altLang="ja-JP" sz="1600" dirty="0" smtClean="0">
                <a:latin typeface="Arial" charset="0"/>
              </a:rPr>
              <a:t>Cycles (PLC): 50, </a:t>
            </a:r>
            <a:r>
              <a:rPr lang="en-US" altLang="ja-JP" sz="1600" dirty="0">
                <a:latin typeface="Arial" charset="0"/>
              </a:rPr>
              <a:t>10 moving digital filter)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276332" y="5890459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LSB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(0.6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V) response can be seen.</a:t>
            </a:r>
            <a:endParaRPr lang="en-US" altLang="ja-JP" sz="200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  <a:cs typeface="Arial Unicode MS" pitchFamily="50" charset="-128"/>
            </a:endParaRPr>
          </a:p>
        </p:txBody>
      </p:sp>
      <p:cxnSp>
        <p:nvCxnSpPr>
          <p:cNvPr id="99" name="直線矢印コネクタ 98"/>
          <p:cNvCxnSpPr/>
          <p:nvPr/>
        </p:nvCxnSpPr>
        <p:spPr>
          <a:xfrm>
            <a:off x="5714653" y="3819639"/>
            <a:ext cx="0" cy="6193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5855285" y="392923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 </a:t>
            </a:r>
            <a:r>
              <a:rPr lang="en-US" altLang="ja-JP" sz="2000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</a:t>
            </a:r>
            <a:endParaRPr lang="en-US" altLang="ja-JP" sz="2000" dirty="0" smtClean="0">
              <a:latin typeface="ＭＳ ゴシック" pitchFamily="49" charset="-128"/>
              <a:ea typeface="ＭＳ ゴシック" pitchFamily="49" charset="-128"/>
              <a:cs typeface="Arial Unicode MS" pitchFamily="50" charset="-128"/>
            </a:endParaRPr>
          </a:p>
        </p:txBody>
      </p:sp>
      <p:sp>
        <p:nvSpPr>
          <p:cNvPr id="101" name="テキスト ボックス 4"/>
          <p:cNvSpPr txBox="1">
            <a:spLocks noChangeArrowheads="1"/>
          </p:cNvSpPr>
          <p:nvPr/>
        </p:nvSpPr>
        <p:spPr bwMode="auto">
          <a:xfrm>
            <a:off x="1934316" y="5058330"/>
            <a:ext cx="63866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0              1</a:t>
            </a:r>
            <a:r>
              <a:rPr lang="en-US" altLang="ja-JP" sz="2000" dirty="0">
                <a:latin typeface="Arial" charset="0"/>
              </a:rPr>
              <a:t> </a:t>
            </a:r>
            <a:r>
              <a:rPr lang="en-US" altLang="ja-JP" sz="2000" dirty="0" smtClean="0">
                <a:latin typeface="Arial" charset="0"/>
              </a:rPr>
              <a:t>            2             3              4              5</a:t>
            </a:r>
            <a:r>
              <a:rPr lang="en-US" altLang="ja-JP" sz="2000" baseline="30000" dirty="0" smtClean="0">
                <a:latin typeface="Times New Roman"/>
                <a:cs typeface="Times New Roman"/>
              </a:rPr>
              <a:t>×</a:t>
            </a:r>
            <a:r>
              <a:rPr lang="en-US" altLang="ja-JP" sz="2000" baseline="30000" dirty="0" smtClean="0">
                <a:latin typeface="Arial" charset="0"/>
              </a:rPr>
              <a:t>1000</a:t>
            </a:r>
          </a:p>
          <a:p>
            <a:r>
              <a:rPr lang="en-US" altLang="ja-JP" sz="2000" baseline="30000" dirty="0">
                <a:latin typeface="Arial" charset="0"/>
              </a:rPr>
              <a:t> </a:t>
            </a:r>
            <a:r>
              <a:rPr lang="en-US" altLang="ja-JP" sz="2000" dirty="0" smtClean="0">
                <a:latin typeface="Arial" charset="0"/>
              </a:rPr>
              <a:t>                                  Time (s)</a:t>
            </a:r>
            <a:endParaRPr lang="en-US" altLang="ja-JP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4"/>
          <p:cNvSpPr txBox="1">
            <a:spLocks noChangeArrowheads="1"/>
          </p:cNvSpPr>
          <p:nvPr/>
        </p:nvSpPr>
        <p:spPr bwMode="auto">
          <a:xfrm>
            <a:off x="360363" y="840500"/>
            <a:ext cx="7175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000" dirty="0" smtClean="0">
                <a:latin typeface="Arial" charset="0"/>
              </a:rPr>
              <a:t>Digital </a:t>
            </a:r>
            <a:r>
              <a:rPr lang="en-US" altLang="ja-JP" sz="2000" dirty="0">
                <a:latin typeface="Arial" charset="0"/>
              </a:rPr>
              <a:t>feed back control </a:t>
            </a:r>
            <a:r>
              <a:rPr lang="en-US" altLang="ja-JP" sz="2000" dirty="0" smtClean="0">
                <a:latin typeface="Arial" charset="0"/>
              </a:rPr>
              <a:t>for </a:t>
            </a:r>
            <a:r>
              <a:rPr lang="en-US" altLang="ja-JP" sz="2000" dirty="0">
                <a:latin typeface="Arial" charset="0"/>
              </a:rPr>
              <a:t>long-term stability </a:t>
            </a:r>
            <a:r>
              <a:rPr lang="en-US" altLang="ja-JP" sz="2000" dirty="0" smtClean="0">
                <a:latin typeface="Arial" charset="0"/>
              </a:rPr>
              <a:t>improvement. </a:t>
            </a:r>
            <a:endParaRPr lang="en-US" altLang="ja-JP" sz="2000" dirty="0">
              <a:latin typeface="Arial" charset="0"/>
            </a:endParaRPr>
          </a:p>
        </p:txBody>
      </p:sp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5705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R&amp;D 2: current-stability improvement</a:t>
            </a:r>
            <a:endParaRPr lang="en-US" altLang="ja-JP" sz="2400" dirty="0">
              <a:latin typeface="Arial Rounded MT Bold" pitchFamily="34" charset="0"/>
            </a:endParaRPr>
          </a:p>
        </p:txBody>
      </p:sp>
      <p:grpSp>
        <p:nvGrpSpPr>
          <p:cNvPr id="133" name="グループ化 132"/>
          <p:cNvGrpSpPr/>
          <p:nvPr/>
        </p:nvGrpSpPr>
        <p:grpSpPr>
          <a:xfrm>
            <a:off x="360363" y="1240610"/>
            <a:ext cx="8096250" cy="5181600"/>
            <a:chOff x="479425" y="698500"/>
            <a:chExt cx="8096250" cy="5181600"/>
          </a:xfrm>
        </p:grpSpPr>
        <p:sp>
          <p:nvSpPr>
            <p:cNvPr id="134" name="テキスト ボックス 133"/>
            <p:cNvSpPr txBox="1"/>
            <p:nvPr/>
          </p:nvSpPr>
          <p:spPr>
            <a:xfrm>
              <a:off x="4910138" y="1341438"/>
              <a:ext cx="319087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+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135" name="テキスト ボックス 44"/>
            <p:cNvSpPr txBox="1">
              <a:spLocks noChangeArrowheads="1"/>
            </p:cNvSpPr>
            <p:nvPr/>
          </p:nvSpPr>
          <p:spPr bwMode="auto">
            <a:xfrm>
              <a:off x="2471738" y="4557713"/>
              <a:ext cx="2217737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latin typeface="Arial" charset="0"/>
                </a:rPr>
                <a:t>N</a:t>
              </a:r>
            </a:p>
            <a:p>
              <a:endParaRPr lang="en-US" altLang="ja-JP" sz="2000">
                <a:latin typeface="Arial" charset="0"/>
              </a:endParaRPr>
            </a:p>
            <a:p>
              <a:r>
                <a:rPr lang="en-US" altLang="ja-JP" sz="2000">
                  <a:latin typeface="Arial" charset="0"/>
                </a:rPr>
                <a:t>P</a:t>
              </a:r>
            </a:p>
            <a:p>
              <a:r>
                <a:rPr lang="en-US" altLang="ja-JP" sz="2000">
                  <a:latin typeface="Arial" charset="0"/>
                </a:rPr>
                <a:t>    Output terminal</a:t>
              </a:r>
            </a:p>
          </p:txBody>
        </p:sp>
        <p:grpSp>
          <p:nvGrpSpPr>
            <p:cNvPr id="136" name="グループ化 107"/>
            <p:cNvGrpSpPr>
              <a:grpSpLocks/>
            </p:cNvGrpSpPr>
            <p:nvPr/>
          </p:nvGrpSpPr>
          <p:grpSpPr bwMode="auto">
            <a:xfrm flipV="1">
              <a:off x="2894013" y="4605338"/>
              <a:ext cx="1798637" cy="755650"/>
              <a:chOff x="4389883" y="4106176"/>
              <a:chExt cx="1800000" cy="756084"/>
            </a:xfrm>
          </p:grpSpPr>
          <p:cxnSp>
            <p:nvCxnSpPr>
              <p:cNvPr id="185" name="直線コネクタ 184"/>
              <p:cNvCxnSpPr/>
              <p:nvPr/>
            </p:nvCxnSpPr>
            <p:spPr>
              <a:xfrm>
                <a:off x="4389883" y="4106176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/>
              <p:cNvCxnSpPr/>
              <p:nvPr/>
            </p:nvCxnSpPr>
            <p:spPr>
              <a:xfrm>
                <a:off x="4389883" y="4754248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7" name="グループ化 21"/>
              <p:cNvGrpSpPr>
                <a:grpSpLocks/>
              </p:cNvGrpSpPr>
              <p:nvPr/>
            </p:nvGrpSpPr>
            <p:grpSpPr bwMode="auto">
              <a:xfrm>
                <a:off x="4533899" y="4642871"/>
                <a:ext cx="576064" cy="219389"/>
                <a:chOff x="5796136" y="1805455"/>
                <a:chExt cx="576064" cy="219389"/>
              </a:xfrm>
            </p:grpSpPr>
            <p:cxnSp>
              <p:nvCxnSpPr>
                <p:cNvPr id="193" name="直線コネクタ 192"/>
                <p:cNvCxnSpPr/>
                <p:nvPr/>
              </p:nvCxnSpPr>
              <p:spPr>
                <a:xfrm flipV="1">
                  <a:off x="5796691" y="1808820"/>
                  <a:ext cx="144572" cy="216024"/>
                </a:xfrm>
                <a:prstGeom prst="line">
                  <a:avLst/>
                </a:prstGeom>
                <a:ln w="381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コネクタ 193"/>
                <p:cNvCxnSpPr/>
                <p:nvPr/>
              </p:nvCxnSpPr>
              <p:spPr>
                <a:xfrm flipH="1" flipV="1">
                  <a:off x="5941264" y="1808820"/>
                  <a:ext cx="142983" cy="216024"/>
                </a:xfrm>
                <a:prstGeom prst="line">
                  <a:avLst/>
                </a:prstGeom>
                <a:ln w="381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コネクタ 194"/>
                <p:cNvCxnSpPr/>
                <p:nvPr/>
              </p:nvCxnSpPr>
              <p:spPr>
                <a:xfrm flipV="1">
                  <a:off x="6084247" y="1805643"/>
                  <a:ext cx="144571" cy="216024"/>
                </a:xfrm>
                <a:prstGeom prst="line">
                  <a:avLst/>
                </a:prstGeom>
                <a:ln w="381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線コネクタ 195"/>
                <p:cNvCxnSpPr/>
                <p:nvPr/>
              </p:nvCxnSpPr>
              <p:spPr>
                <a:xfrm flipH="1" flipV="1">
                  <a:off x="6228818" y="1805643"/>
                  <a:ext cx="142983" cy="216024"/>
                </a:xfrm>
                <a:prstGeom prst="line">
                  <a:avLst/>
                </a:prstGeom>
                <a:ln w="381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グループ化 48"/>
              <p:cNvGrpSpPr>
                <a:grpSpLocks/>
              </p:cNvGrpSpPr>
              <p:nvPr/>
            </p:nvGrpSpPr>
            <p:grpSpPr bwMode="auto">
              <a:xfrm>
                <a:off x="5479546" y="4641188"/>
                <a:ext cx="576064" cy="219389"/>
                <a:chOff x="5796136" y="1805455"/>
                <a:chExt cx="576064" cy="219389"/>
              </a:xfrm>
            </p:grpSpPr>
            <p:cxnSp>
              <p:nvCxnSpPr>
                <p:cNvPr id="189" name="直線コネクタ 188"/>
                <p:cNvCxnSpPr/>
                <p:nvPr/>
              </p:nvCxnSpPr>
              <p:spPr>
                <a:xfrm flipV="1">
                  <a:off x="5796323" y="1808915"/>
                  <a:ext cx="144571" cy="216024"/>
                </a:xfrm>
                <a:prstGeom prst="line">
                  <a:avLst/>
                </a:prstGeom>
                <a:ln w="381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コネクタ 189"/>
                <p:cNvCxnSpPr/>
                <p:nvPr/>
              </p:nvCxnSpPr>
              <p:spPr>
                <a:xfrm flipH="1" flipV="1">
                  <a:off x="5940895" y="1808915"/>
                  <a:ext cx="142983" cy="216024"/>
                </a:xfrm>
                <a:prstGeom prst="line">
                  <a:avLst/>
                </a:prstGeom>
                <a:ln w="381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コネクタ 190"/>
                <p:cNvCxnSpPr/>
                <p:nvPr/>
              </p:nvCxnSpPr>
              <p:spPr>
                <a:xfrm flipV="1">
                  <a:off x="6083878" y="1805738"/>
                  <a:ext cx="144572" cy="216024"/>
                </a:xfrm>
                <a:prstGeom prst="line">
                  <a:avLst/>
                </a:prstGeom>
                <a:ln w="381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コネクタ 191"/>
                <p:cNvCxnSpPr/>
                <p:nvPr/>
              </p:nvCxnSpPr>
              <p:spPr>
                <a:xfrm flipH="1" flipV="1">
                  <a:off x="6228450" y="1805738"/>
                  <a:ext cx="142983" cy="216024"/>
                </a:xfrm>
                <a:prstGeom prst="line">
                  <a:avLst/>
                </a:prstGeom>
                <a:ln w="38100" cap="rnd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7" name="テキスト ボックス 53"/>
            <p:cNvSpPr txBox="1">
              <a:spLocks noChangeArrowheads="1"/>
            </p:cNvSpPr>
            <p:nvPr/>
          </p:nvSpPr>
          <p:spPr bwMode="auto">
            <a:xfrm>
              <a:off x="2557463" y="4157663"/>
              <a:ext cx="9001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latin typeface="Arial" charset="0"/>
                </a:rPr>
                <a:t>DCCT</a:t>
              </a:r>
            </a:p>
          </p:txBody>
        </p:sp>
        <p:sp>
          <p:nvSpPr>
            <p:cNvPr id="138" name="テキスト ボックス 26"/>
            <p:cNvSpPr txBox="1">
              <a:spLocks noChangeArrowheads="1"/>
            </p:cNvSpPr>
            <p:nvPr/>
          </p:nvSpPr>
          <p:spPr bwMode="auto">
            <a:xfrm>
              <a:off x="3206750" y="3716338"/>
              <a:ext cx="796925" cy="4000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latin typeface="Arial" charset="0"/>
                </a:rPr>
                <a:t>DMM</a:t>
              </a:r>
              <a:endParaRPr lang="ja-JP" altLang="en-US" sz="2000">
                <a:latin typeface="Arial" charset="0"/>
              </a:endParaRPr>
            </a:p>
          </p:txBody>
        </p:sp>
        <p:cxnSp>
          <p:nvCxnSpPr>
            <p:cNvPr id="139" name="直線コネクタ 138"/>
            <p:cNvCxnSpPr/>
            <p:nvPr/>
          </p:nvCxnSpPr>
          <p:spPr>
            <a:xfrm flipH="1" flipV="1">
              <a:off x="3608388" y="4116388"/>
              <a:ext cx="0" cy="50165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テキスト ボックス 59"/>
            <p:cNvSpPr txBox="1">
              <a:spLocks noChangeArrowheads="1"/>
            </p:cNvSpPr>
            <p:nvPr/>
          </p:nvSpPr>
          <p:spPr bwMode="auto">
            <a:xfrm>
              <a:off x="479425" y="1195388"/>
              <a:ext cx="19784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>
                  <a:latin typeface="Arial" charset="0"/>
                </a:rPr>
                <a:t>Setting value</a:t>
              </a:r>
            </a:p>
            <a:p>
              <a:r>
                <a:rPr lang="en-US" altLang="ja-JP" sz="2000" dirty="0">
                  <a:latin typeface="Arial" charset="0"/>
                </a:rPr>
                <a:t>in </a:t>
              </a:r>
              <a:r>
                <a:rPr lang="en-US" altLang="ja-JP" sz="2000" dirty="0" smtClean="0">
                  <a:latin typeface="Arial" charset="0"/>
                </a:rPr>
                <a:t>20-bit </a:t>
              </a:r>
              <a:r>
                <a:rPr lang="en-US" altLang="ja-JP" sz="2000" dirty="0">
                  <a:latin typeface="Arial" charset="0"/>
                </a:rPr>
                <a:t>(major)</a:t>
              </a:r>
            </a:p>
          </p:txBody>
        </p:sp>
        <p:sp>
          <p:nvSpPr>
            <p:cNvPr id="141" name="右矢印 140"/>
            <p:cNvSpPr/>
            <p:nvPr/>
          </p:nvSpPr>
          <p:spPr>
            <a:xfrm>
              <a:off x="2471738" y="1468438"/>
              <a:ext cx="604837" cy="144462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2" name="テキスト ボックス 62"/>
            <p:cNvSpPr txBox="1">
              <a:spLocks noChangeArrowheads="1"/>
            </p:cNvSpPr>
            <p:nvPr/>
          </p:nvSpPr>
          <p:spPr bwMode="auto">
            <a:xfrm>
              <a:off x="3794125" y="1341438"/>
              <a:ext cx="728663" cy="4000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latin typeface="Arial" charset="0"/>
                </a:rPr>
                <a:t>DAC</a:t>
              </a:r>
              <a:endParaRPr lang="ja-JP" altLang="en-US" sz="2000">
                <a:latin typeface="Arial" charset="0"/>
              </a:endParaRPr>
            </a:p>
          </p:txBody>
        </p:sp>
        <p:sp>
          <p:nvSpPr>
            <p:cNvPr id="143" name="右矢印 142"/>
            <p:cNvSpPr/>
            <p:nvPr/>
          </p:nvSpPr>
          <p:spPr>
            <a:xfrm rot="5400000" flipH="1">
              <a:off x="3351213" y="3394075"/>
              <a:ext cx="514350" cy="130175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3082925" y="1397000"/>
              <a:ext cx="271463" cy="2873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2616200" y="2801938"/>
              <a:ext cx="1978025" cy="40005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>
                  <a:latin typeface="Arial" pitchFamily="34" charset="0"/>
                </a:rPr>
                <a:t>Error Detection </a:t>
              </a:r>
              <a:endParaRPr lang="ja-JP" altLang="en-US" sz="2000" dirty="0" err="1">
                <a:latin typeface="Arial" pitchFamily="34" charset="0"/>
              </a:endParaRPr>
            </a:p>
          </p:txBody>
        </p:sp>
        <p:cxnSp>
          <p:nvCxnSpPr>
            <p:cNvPr id="146" name="直線コネクタ 145"/>
            <p:cNvCxnSpPr/>
            <p:nvPr/>
          </p:nvCxnSpPr>
          <p:spPr>
            <a:xfrm flipV="1">
              <a:off x="3219450" y="1684338"/>
              <a:ext cx="0" cy="1117600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>
              <a:off x="3376613" y="1541463"/>
              <a:ext cx="417512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テキスト ボックス 71"/>
            <p:cNvSpPr txBox="1">
              <a:spLocks noChangeArrowheads="1"/>
            </p:cNvSpPr>
            <p:nvPr/>
          </p:nvSpPr>
          <p:spPr bwMode="auto">
            <a:xfrm>
              <a:off x="479425" y="2006600"/>
              <a:ext cx="19062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 dirty="0">
                  <a:latin typeface="Arial" charset="0"/>
                </a:rPr>
                <a:t>Setting value</a:t>
              </a:r>
            </a:p>
            <a:p>
              <a:r>
                <a:rPr lang="en-US" altLang="ja-JP" sz="2000" dirty="0">
                  <a:latin typeface="Arial" charset="0"/>
                </a:rPr>
                <a:t>in </a:t>
              </a:r>
              <a:r>
                <a:rPr lang="en-US" altLang="ja-JP" sz="2000" dirty="0" smtClean="0">
                  <a:latin typeface="Arial" charset="0"/>
                </a:rPr>
                <a:t> 4-bit </a:t>
              </a:r>
              <a:r>
                <a:rPr lang="en-US" altLang="ja-JP" sz="2000" dirty="0">
                  <a:latin typeface="Arial" charset="0"/>
                </a:rPr>
                <a:t>(minor)</a:t>
              </a:r>
            </a:p>
          </p:txBody>
        </p:sp>
        <p:sp>
          <p:nvSpPr>
            <p:cNvPr id="149" name="右矢印 148"/>
            <p:cNvSpPr/>
            <p:nvPr/>
          </p:nvSpPr>
          <p:spPr>
            <a:xfrm>
              <a:off x="2471738" y="2279650"/>
              <a:ext cx="992187" cy="144463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0" name="テキスト ボックス 73"/>
            <p:cNvSpPr txBox="1">
              <a:spLocks noChangeArrowheads="1"/>
            </p:cNvSpPr>
            <p:nvPr/>
          </p:nvSpPr>
          <p:spPr bwMode="auto">
            <a:xfrm>
              <a:off x="4181475" y="2151063"/>
              <a:ext cx="728663" cy="4000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US" altLang="ja-JP" sz="2000">
                  <a:latin typeface="Arial" charset="0"/>
                </a:rPr>
                <a:t>DAC</a:t>
              </a:r>
              <a:endParaRPr lang="ja-JP" altLang="en-US" sz="2000">
                <a:latin typeface="Arial" charset="0"/>
              </a:endParaRPr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3468688" y="2208213"/>
              <a:ext cx="273050" cy="28733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52" name="直線コネクタ 151"/>
            <p:cNvCxnSpPr/>
            <p:nvPr/>
          </p:nvCxnSpPr>
          <p:spPr>
            <a:xfrm flipH="1" flipV="1">
              <a:off x="3605213" y="2495550"/>
              <a:ext cx="0" cy="306388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>
              <a:off x="3763963" y="2351088"/>
              <a:ext cx="417512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>
              <a:off x="4522788" y="1533525"/>
              <a:ext cx="417512" cy="0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4910138" y="2343150"/>
              <a:ext cx="155575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円/楕円 155"/>
            <p:cNvSpPr/>
            <p:nvPr/>
          </p:nvSpPr>
          <p:spPr>
            <a:xfrm>
              <a:off x="4929188" y="1389063"/>
              <a:ext cx="271462" cy="28733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57" name="直線コネクタ 156"/>
            <p:cNvCxnSpPr/>
            <p:nvPr/>
          </p:nvCxnSpPr>
          <p:spPr>
            <a:xfrm flipV="1">
              <a:off x="5065713" y="1665288"/>
              <a:ext cx="0" cy="677862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テキスト ボックス 157"/>
            <p:cNvSpPr txBox="1"/>
            <p:nvPr/>
          </p:nvSpPr>
          <p:spPr>
            <a:xfrm>
              <a:off x="4819650" y="1882775"/>
              <a:ext cx="40556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 smtClean="0">
                  <a:latin typeface="Arial" pitchFamily="34" charset="0"/>
                </a:rPr>
                <a:t>1/2</a:t>
              </a:r>
              <a:r>
                <a:rPr lang="en-US" altLang="ja-JP" baseline="30000" dirty="0" smtClean="0">
                  <a:latin typeface="Arial" pitchFamily="34" charset="0"/>
                </a:rPr>
                <a:t>4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2794000" y="1163638"/>
              <a:ext cx="320675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+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3195638" y="2005013"/>
              <a:ext cx="319087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+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161" name="右矢印 160"/>
            <p:cNvSpPr/>
            <p:nvPr/>
          </p:nvSpPr>
          <p:spPr>
            <a:xfrm rot="5400000">
              <a:off x="2114551" y="2135187"/>
              <a:ext cx="1174750" cy="73025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2" name="右矢印 161"/>
            <p:cNvSpPr/>
            <p:nvPr/>
          </p:nvSpPr>
          <p:spPr>
            <a:xfrm rot="5400000">
              <a:off x="2669382" y="2537619"/>
              <a:ext cx="369887" cy="73025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63" name="直線コネクタ 162"/>
            <p:cNvCxnSpPr/>
            <p:nvPr/>
          </p:nvCxnSpPr>
          <p:spPr>
            <a:xfrm>
              <a:off x="5216525" y="1541463"/>
              <a:ext cx="419100" cy="0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テキスト ボックス 163"/>
            <p:cNvSpPr txBox="1"/>
            <p:nvPr/>
          </p:nvSpPr>
          <p:spPr>
            <a:xfrm>
              <a:off x="5422900" y="1252538"/>
              <a:ext cx="134938" cy="2778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+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5634038" y="1389063"/>
              <a:ext cx="273050" cy="28733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5634038" y="1681163"/>
              <a:ext cx="77787" cy="2778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-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cxnSp>
          <p:nvCxnSpPr>
            <p:cNvPr id="167" name="直線コネクタ 166"/>
            <p:cNvCxnSpPr/>
            <p:nvPr/>
          </p:nvCxnSpPr>
          <p:spPr>
            <a:xfrm>
              <a:off x="5956300" y="1541463"/>
              <a:ext cx="417513" cy="0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正方形/長方形 100"/>
            <p:cNvSpPr/>
            <p:nvPr/>
          </p:nvSpPr>
          <p:spPr>
            <a:xfrm>
              <a:off x="6373813" y="1289050"/>
              <a:ext cx="390525" cy="503238"/>
            </a:xfrm>
            <a:custGeom>
              <a:avLst/>
              <a:gdLst>
                <a:gd name="connsiteX0" fmla="*/ 0 w 691172"/>
                <a:gd name="connsiteY0" fmla="*/ 0 h 504056"/>
                <a:gd name="connsiteX1" fmla="*/ 691172 w 691172"/>
                <a:gd name="connsiteY1" fmla="*/ 0 h 504056"/>
                <a:gd name="connsiteX2" fmla="*/ 691172 w 691172"/>
                <a:gd name="connsiteY2" fmla="*/ 504056 h 504056"/>
                <a:gd name="connsiteX3" fmla="*/ 0 w 691172"/>
                <a:gd name="connsiteY3" fmla="*/ 504056 h 504056"/>
                <a:gd name="connsiteX4" fmla="*/ 0 w 691172"/>
                <a:gd name="connsiteY4" fmla="*/ 0 h 504056"/>
                <a:gd name="connsiteX0" fmla="*/ 0 w 693883"/>
                <a:gd name="connsiteY0" fmla="*/ 0 h 504056"/>
                <a:gd name="connsiteX1" fmla="*/ 691172 w 693883"/>
                <a:gd name="connsiteY1" fmla="*/ 0 h 504056"/>
                <a:gd name="connsiteX2" fmla="*/ 693883 w 693883"/>
                <a:gd name="connsiteY2" fmla="*/ 276446 h 504056"/>
                <a:gd name="connsiteX3" fmla="*/ 691172 w 693883"/>
                <a:gd name="connsiteY3" fmla="*/ 504056 h 504056"/>
                <a:gd name="connsiteX4" fmla="*/ 0 w 693883"/>
                <a:gd name="connsiteY4" fmla="*/ 504056 h 504056"/>
                <a:gd name="connsiteX5" fmla="*/ 0 w 693883"/>
                <a:gd name="connsiteY5" fmla="*/ 0 h 504056"/>
                <a:gd name="connsiteX0" fmla="*/ 0 w 693883"/>
                <a:gd name="connsiteY0" fmla="*/ 0 h 504056"/>
                <a:gd name="connsiteX1" fmla="*/ 691172 w 693883"/>
                <a:gd name="connsiteY1" fmla="*/ 0 h 504056"/>
                <a:gd name="connsiteX2" fmla="*/ 693883 w 693883"/>
                <a:gd name="connsiteY2" fmla="*/ 253394 h 504056"/>
                <a:gd name="connsiteX3" fmla="*/ 691172 w 693883"/>
                <a:gd name="connsiteY3" fmla="*/ 504056 h 504056"/>
                <a:gd name="connsiteX4" fmla="*/ 0 w 693883"/>
                <a:gd name="connsiteY4" fmla="*/ 504056 h 504056"/>
                <a:gd name="connsiteX5" fmla="*/ 0 w 693883"/>
                <a:gd name="connsiteY5" fmla="*/ 0 h 504056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691172 w 693883"/>
                <a:gd name="connsiteY2" fmla="*/ 504056 h 504056"/>
                <a:gd name="connsiteX3" fmla="*/ 0 w 693883"/>
                <a:gd name="connsiteY3" fmla="*/ 504056 h 504056"/>
                <a:gd name="connsiteX4" fmla="*/ 0 w 693883"/>
                <a:gd name="connsiteY4" fmla="*/ 0 h 504056"/>
                <a:gd name="connsiteX0" fmla="*/ 0 w 693883"/>
                <a:gd name="connsiteY0" fmla="*/ 0 h 509630"/>
                <a:gd name="connsiteX1" fmla="*/ 693883 w 693883"/>
                <a:gd name="connsiteY1" fmla="*/ 253394 h 509630"/>
                <a:gd name="connsiteX2" fmla="*/ 0 w 693883"/>
                <a:gd name="connsiteY2" fmla="*/ 504056 h 509630"/>
                <a:gd name="connsiteX3" fmla="*/ 0 w 693883"/>
                <a:gd name="connsiteY3" fmla="*/ 0 h 509630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0 w 693883"/>
                <a:gd name="connsiteY2" fmla="*/ 504056 h 504056"/>
                <a:gd name="connsiteX3" fmla="*/ 0 w 693883"/>
                <a:gd name="connsiteY3" fmla="*/ 0 h 504056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0 w 693883"/>
                <a:gd name="connsiteY2" fmla="*/ 504056 h 504056"/>
                <a:gd name="connsiteX3" fmla="*/ 0 w 693883"/>
                <a:gd name="connsiteY3" fmla="*/ 0 h 504056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0 w 693883"/>
                <a:gd name="connsiteY2" fmla="*/ 504056 h 504056"/>
                <a:gd name="connsiteX3" fmla="*/ 0 w 693883"/>
                <a:gd name="connsiteY3" fmla="*/ 0 h 504056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0 w 693883"/>
                <a:gd name="connsiteY2" fmla="*/ 504056 h 504056"/>
                <a:gd name="connsiteX3" fmla="*/ 0 w 693883"/>
                <a:gd name="connsiteY3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883" h="504056">
                  <a:moveTo>
                    <a:pt x="0" y="0"/>
                  </a:moveTo>
                  <a:lnTo>
                    <a:pt x="693883" y="253394"/>
                  </a:lnTo>
                  <a:cubicBezTo>
                    <a:pt x="471046" y="345087"/>
                    <a:pt x="192487" y="446395"/>
                    <a:pt x="0" y="50405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69" name="直線コネクタ 168"/>
            <p:cNvCxnSpPr/>
            <p:nvPr/>
          </p:nvCxnSpPr>
          <p:spPr>
            <a:xfrm>
              <a:off x="6764338" y="1538288"/>
              <a:ext cx="419100" cy="0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テキスト ボックス 169"/>
            <p:cNvSpPr txBox="1"/>
            <p:nvPr/>
          </p:nvSpPr>
          <p:spPr>
            <a:xfrm>
              <a:off x="6970713" y="1250950"/>
              <a:ext cx="134937" cy="276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+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171" name="円/楕円 170"/>
            <p:cNvSpPr/>
            <p:nvPr/>
          </p:nvSpPr>
          <p:spPr>
            <a:xfrm>
              <a:off x="7181850" y="1385888"/>
              <a:ext cx="273050" cy="2889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7167563" y="1709738"/>
              <a:ext cx="77787" cy="276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-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cxnSp>
          <p:nvCxnSpPr>
            <p:cNvPr id="173" name="直線コネクタ 172"/>
            <p:cNvCxnSpPr/>
            <p:nvPr/>
          </p:nvCxnSpPr>
          <p:spPr>
            <a:xfrm>
              <a:off x="7504113" y="1538288"/>
              <a:ext cx="419100" cy="0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正方形/長方形 100"/>
            <p:cNvSpPr/>
            <p:nvPr/>
          </p:nvSpPr>
          <p:spPr>
            <a:xfrm>
              <a:off x="7923213" y="1285875"/>
              <a:ext cx="388937" cy="504825"/>
            </a:xfrm>
            <a:custGeom>
              <a:avLst/>
              <a:gdLst>
                <a:gd name="connsiteX0" fmla="*/ 0 w 691172"/>
                <a:gd name="connsiteY0" fmla="*/ 0 h 504056"/>
                <a:gd name="connsiteX1" fmla="*/ 691172 w 691172"/>
                <a:gd name="connsiteY1" fmla="*/ 0 h 504056"/>
                <a:gd name="connsiteX2" fmla="*/ 691172 w 691172"/>
                <a:gd name="connsiteY2" fmla="*/ 504056 h 504056"/>
                <a:gd name="connsiteX3" fmla="*/ 0 w 691172"/>
                <a:gd name="connsiteY3" fmla="*/ 504056 h 504056"/>
                <a:gd name="connsiteX4" fmla="*/ 0 w 691172"/>
                <a:gd name="connsiteY4" fmla="*/ 0 h 504056"/>
                <a:gd name="connsiteX0" fmla="*/ 0 w 693883"/>
                <a:gd name="connsiteY0" fmla="*/ 0 h 504056"/>
                <a:gd name="connsiteX1" fmla="*/ 691172 w 693883"/>
                <a:gd name="connsiteY1" fmla="*/ 0 h 504056"/>
                <a:gd name="connsiteX2" fmla="*/ 693883 w 693883"/>
                <a:gd name="connsiteY2" fmla="*/ 276446 h 504056"/>
                <a:gd name="connsiteX3" fmla="*/ 691172 w 693883"/>
                <a:gd name="connsiteY3" fmla="*/ 504056 h 504056"/>
                <a:gd name="connsiteX4" fmla="*/ 0 w 693883"/>
                <a:gd name="connsiteY4" fmla="*/ 504056 h 504056"/>
                <a:gd name="connsiteX5" fmla="*/ 0 w 693883"/>
                <a:gd name="connsiteY5" fmla="*/ 0 h 504056"/>
                <a:gd name="connsiteX0" fmla="*/ 0 w 693883"/>
                <a:gd name="connsiteY0" fmla="*/ 0 h 504056"/>
                <a:gd name="connsiteX1" fmla="*/ 691172 w 693883"/>
                <a:gd name="connsiteY1" fmla="*/ 0 h 504056"/>
                <a:gd name="connsiteX2" fmla="*/ 693883 w 693883"/>
                <a:gd name="connsiteY2" fmla="*/ 253394 h 504056"/>
                <a:gd name="connsiteX3" fmla="*/ 691172 w 693883"/>
                <a:gd name="connsiteY3" fmla="*/ 504056 h 504056"/>
                <a:gd name="connsiteX4" fmla="*/ 0 w 693883"/>
                <a:gd name="connsiteY4" fmla="*/ 504056 h 504056"/>
                <a:gd name="connsiteX5" fmla="*/ 0 w 693883"/>
                <a:gd name="connsiteY5" fmla="*/ 0 h 504056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691172 w 693883"/>
                <a:gd name="connsiteY2" fmla="*/ 504056 h 504056"/>
                <a:gd name="connsiteX3" fmla="*/ 0 w 693883"/>
                <a:gd name="connsiteY3" fmla="*/ 504056 h 504056"/>
                <a:gd name="connsiteX4" fmla="*/ 0 w 693883"/>
                <a:gd name="connsiteY4" fmla="*/ 0 h 504056"/>
                <a:gd name="connsiteX0" fmla="*/ 0 w 693883"/>
                <a:gd name="connsiteY0" fmla="*/ 0 h 509630"/>
                <a:gd name="connsiteX1" fmla="*/ 693883 w 693883"/>
                <a:gd name="connsiteY1" fmla="*/ 253394 h 509630"/>
                <a:gd name="connsiteX2" fmla="*/ 0 w 693883"/>
                <a:gd name="connsiteY2" fmla="*/ 504056 h 509630"/>
                <a:gd name="connsiteX3" fmla="*/ 0 w 693883"/>
                <a:gd name="connsiteY3" fmla="*/ 0 h 509630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0 w 693883"/>
                <a:gd name="connsiteY2" fmla="*/ 504056 h 504056"/>
                <a:gd name="connsiteX3" fmla="*/ 0 w 693883"/>
                <a:gd name="connsiteY3" fmla="*/ 0 h 504056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0 w 693883"/>
                <a:gd name="connsiteY2" fmla="*/ 504056 h 504056"/>
                <a:gd name="connsiteX3" fmla="*/ 0 w 693883"/>
                <a:gd name="connsiteY3" fmla="*/ 0 h 504056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0 w 693883"/>
                <a:gd name="connsiteY2" fmla="*/ 504056 h 504056"/>
                <a:gd name="connsiteX3" fmla="*/ 0 w 693883"/>
                <a:gd name="connsiteY3" fmla="*/ 0 h 504056"/>
                <a:gd name="connsiteX0" fmla="*/ 0 w 693883"/>
                <a:gd name="connsiteY0" fmla="*/ 0 h 504056"/>
                <a:gd name="connsiteX1" fmla="*/ 693883 w 693883"/>
                <a:gd name="connsiteY1" fmla="*/ 253394 h 504056"/>
                <a:gd name="connsiteX2" fmla="*/ 0 w 693883"/>
                <a:gd name="connsiteY2" fmla="*/ 504056 h 504056"/>
                <a:gd name="connsiteX3" fmla="*/ 0 w 693883"/>
                <a:gd name="connsiteY3" fmla="*/ 0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883" h="504056">
                  <a:moveTo>
                    <a:pt x="0" y="0"/>
                  </a:moveTo>
                  <a:lnTo>
                    <a:pt x="693883" y="253394"/>
                  </a:lnTo>
                  <a:cubicBezTo>
                    <a:pt x="471046" y="345087"/>
                    <a:pt x="192487" y="446395"/>
                    <a:pt x="0" y="50405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75" name="直線コネクタ 174"/>
            <p:cNvCxnSpPr/>
            <p:nvPr/>
          </p:nvCxnSpPr>
          <p:spPr>
            <a:xfrm flipV="1">
              <a:off x="5770563" y="1684338"/>
              <a:ext cx="0" cy="2432050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 flipH="1" flipV="1">
              <a:off x="4559300" y="4105275"/>
              <a:ext cx="0" cy="500063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 flipH="1">
              <a:off x="4559300" y="4105275"/>
              <a:ext cx="1211263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テキスト ボックス 177"/>
            <p:cNvSpPr txBox="1"/>
            <p:nvPr/>
          </p:nvSpPr>
          <p:spPr>
            <a:xfrm>
              <a:off x="5557838" y="1003300"/>
              <a:ext cx="1217612" cy="2778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current loop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179" name="テキスト ボックス 178"/>
            <p:cNvSpPr txBox="1"/>
            <p:nvPr/>
          </p:nvSpPr>
          <p:spPr>
            <a:xfrm>
              <a:off x="7331075" y="698500"/>
              <a:ext cx="1244600" cy="5540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minor-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voltage loop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cxnSp>
          <p:nvCxnSpPr>
            <p:cNvPr id="180" name="直線コネクタ 179"/>
            <p:cNvCxnSpPr/>
            <p:nvPr/>
          </p:nvCxnSpPr>
          <p:spPr>
            <a:xfrm flipV="1">
              <a:off x="7318375" y="1684338"/>
              <a:ext cx="0" cy="3335337"/>
            </a:xfrm>
            <a:prstGeom prst="line">
              <a:avLst/>
            </a:prstGeom>
            <a:ln w="38100" cap="rnd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 flipH="1">
              <a:off x="5000625" y="5019675"/>
              <a:ext cx="233045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円弧 181"/>
            <p:cNvSpPr/>
            <p:nvPr/>
          </p:nvSpPr>
          <p:spPr>
            <a:xfrm>
              <a:off x="4559300" y="4751388"/>
              <a:ext cx="417513" cy="534987"/>
            </a:xfrm>
            <a:prstGeom prst="arc">
              <a:avLst>
                <a:gd name="adj1" fmla="val 16200000"/>
                <a:gd name="adj2" fmla="val 563589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3" name="テキスト ボックス 182"/>
            <p:cNvSpPr txBox="1"/>
            <p:nvPr/>
          </p:nvSpPr>
          <p:spPr>
            <a:xfrm>
              <a:off x="3070225" y="1704975"/>
              <a:ext cx="77788" cy="276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-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  <p:sp>
          <p:nvSpPr>
            <p:cNvPr id="184" name="テキスト ボックス 183"/>
            <p:cNvSpPr txBox="1"/>
            <p:nvPr/>
          </p:nvSpPr>
          <p:spPr>
            <a:xfrm>
              <a:off x="3455988" y="2481263"/>
              <a:ext cx="77787" cy="2778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Arial" pitchFamily="34" charset="0"/>
                </a:rPr>
                <a:t>-</a:t>
              </a:r>
              <a:endParaRPr lang="ja-JP" altLang="en-US" baseline="30000" dirty="0" err="1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7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テキスト ボックス 5"/>
          <p:cNvSpPr txBox="1">
            <a:spLocks noChangeArrowheads="1"/>
          </p:cNvSpPr>
          <p:nvPr/>
        </p:nvSpPr>
        <p:spPr bwMode="auto">
          <a:xfrm>
            <a:off x="360363" y="360363"/>
            <a:ext cx="7160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2400" dirty="0" smtClean="0">
                <a:latin typeface="Arial Rounded MT Bold" pitchFamily="34" charset="0"/>
              </a:rPr>
              <a:t>Preliminary </a:t>
            </a:r>
            <a:r>
              <a:rPr lang="en-US" altLang="ja-JP" sz="2400" dirty="0">
                <a:latin typeface="Arial Rounded MT Bold" pitchFamily="34" charset="0"/>
              </a:rPr>
              <a:t>test result: </a:t>
            </a:r>
            <a:r>
              <a:rPr lang="en-US" altLang="ja-JP" sz="2400" dirty="0" smtClean="0">
                <a:latin typeface="Arial Rounded MT Bold" pitchFamily="34" charset="0"/>
              </a:rPr>
              <a:t>digital feedback system</a:t>
            </a:r>
            <a:endParaRPr lang="en-US" altLang="ja-JP" sz="2400" dirty="0">
              <a:latin typeface="Arial Rounded MT Bold" pitchFamily="34" charset="0"/>
            </a:endParaRPr>
          </a:p>
        </p:txBody>
      </p:sp>
      <p:sp>
        <p:nvSpPr>
          <p:cNvPr id="97" name="テキスト ボックス 4"/>
          <p:cNvSpPr txBox="1">
            <a:spLocks noChangeArrowheads="1"/>
          </p:cNvSpPr>
          <p:nvPr/>
        </p:nvSpPr>
        <p:spPr bwMode="auto">
          <a:xfrm>
            <a:off x="1616594" y="830411"/>
            <a:ext cx="5622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latin typeface="Arial" charset="0"/>
              </a:rPr>
              <a:t>Long-term </a:t>
            </a:r>
            <a:r>
              <a:rPr lang="en-US" altLang="ja-JP" sz="2000" dirty="0">
                <a:latin typeface="Arial" charset="0"/>
              </a:rPr>
              <a:t>stability test was performed by using </a:t>
            </a:r>
            <a:endParaRPr lang="en-US" altLang="ja-JP" sz="2000" dirty="0" smtClean="0">
              <a:latin typeface="Arial" charset="0"/>
            </a:endParaRPr>
          </a:p>
          <a:p>
            <a:pPr algn="ctr"/>
            <a:r>
              <a:rPr lang="en-US" altLang="ja-JP" sz="2000" dirty="0" smtClean="0">
                <a:latin typeface="Arial" charset="0"/>
              </a:rPr>
              <a:t>a medium-class </a:t>
            </a:r>
            <a:r>
              <a:rPr lang="en-US" altLang="ja-JP" sz="2000" dirty="0">
                <a:latin typeface="Arial" charset="0"/>
              </a:rPr>
              <a:t>power supply (15 V, 500 A).</a:t>
            </a:r>
            <a:endParaRPr lang="en-US" altLang="ja-JP" sz="2000" dirty="0" smtClean="0">
              <a:latin typeface="Arial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1" y="4339135"/>
            <a:ext cx="4215384" cy="244144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1" y="1641683"/>
            <a:ext cx="4215384" cy="2490216"/>
          </a:xfrm>
          <a:prstGeom prst="rect">
            <a:avLst/>
          </a:prstGeom>
        </p:spPr>
      </p:pic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5081141" y="2384018"/>
            <a:ext cx="3331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Arial" charset="0"/>
              </a:rPr>
              <a:t>1.4 ppm / 8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" charset="0"/>
              </a:rPr>
              <a:t>hrs</a:t>
            </a:r>
            <a:endParaRPr lang="en-US" altLang="ja-JP" sz="200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altLang="ja-JP" sz="1600" dirty="0" smtClean="0">
                <a:latin typeface="Arial" charset="0"/>
              </a:rPr>
              <a:t>(peak-to-peak fluctuation included)</a:t>
            </a:r>
          </a:p>
        </p:txBody>
      </p:sp>
      <p:sp>
        <p:nvSpPr>
          <p:cNvPr id="14" name="テキスト ボックス 4"/>
          <p:cNvSpPr txBox="1">
            <a:spLocks noChangeArrowheads="1"/>
          </p:cNvSpPr>
          <p:nvPr/>
        </p:nvSpPr>
        <p:spPr bwMode="auto">
          <a:xfrm>
            <a:off x="5954091" y="4917241"/>
            <a:ext cx="1890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000" dirty="0" smtClean="0">
                <a:solidFill>
                  <a:srgbClr val="0000FF"/>
                </a:solidFill>
                <a:latin typeface="Arial" charset="0"/>
              </a:rPr>
              <a:t>7.5 ppm / 8 </a:t>
            </a:r>
            <a:r>
              <a:rPr lang="en-US" altLang="ja-JP" sz="2000" dirty="0" err="1" smtClean="0">
                <a:solidFill>
                  <a:srgbClr val="0000FF"/>
                </a:solidFill>
                <a:latin typeface="Arial" charset="0"/>
              </a:rPr>
              <a:t>hrs</a:t>
            </a:r>
            <a:endParaRPr lang="en-US" altLang="ja-JP" sz="2000" dirty="0" smtClean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732313" y="1871198"/>
            <a:ext cx="0" cy="24815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813124" y="1826000"/>
            <a:ext cx="2028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0.2 ppm (2 </a:t>
            </a:r>
            <a:r>
              <a:rPr lang="en-US" altLang="ja-JP" sz="1600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V/10 V)</a:t>
            </a:r>
            <a:endParaRPr lang="en-US" altLang="ja-JP" sz="1600" dirty="0" smtClean="0">
              <a:latin typeface="ＭＳ ゴシック" pitchFamily="49" charset="-128"/>
              <a:ea typeface="ＭＳ ゴシック" pitchFamily="49" charset="-128"/>
              <a:cs typeface="Arial Unicode MS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616594" y="4777519"/>
            <a:ext cx="0" cy="24815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732313" y="4732321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 ppm (20 </a:t>
            </a:r>
            <a:r>
              <a:rPr lang="en-US" altLang="ja-JP" sz="1600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V/10 V)</a:t>
            </a:r>
            <a:endParaRPr lang="en-US" altLang="ja-JP" sz="1600" dirty="0" smtClean="0">
              <a:latin typeface="ＭＳ ゴシック" pitchFamily="49" charset="-128"/>
              <a:ea typeface="ＭＳ ゴシック" pitchFamily="49" charset="-128"/>
              <a:cs typeface="Arial Unicode MS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06422" y="3295204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 </a:t>
            </a:r>
            <a:r>
              <a:rPr lang="en-US" altLang="ja-JP" sz="16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hrs</a:t>
            </a:r>
            <a:endParaRPr lang="en-US" altLang="ja-JP" sz="1600" dirty="0" smtClean="0">
              <a:latin typeface="ＭＳ ゴシック" pitchFamily="49" charset="-128"/>
              <a:ea typeface="ＭＳ ゴシック" pitchFamily="49" charset="-128"/>
              <a:cs typeface="Arial Unicode MS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1212618" y="3710498"/>
            <a:ext cx="339524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680454" y="593443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 </a:t>
            </a:r>
            <a:r>
              <a:rPr lang="en-US" altLang="ja-JP" sz="16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hrs</a:t>
            </a:r>
            <a:endParaRPr lang="en-US" altLang="ja-JP" sz="1600" dirty="0" smtClean="0">
              <a:latin typeface="ＭＳ ゴシック" pitchFamily="49" charset="-128"/>
              <a:ea typeface="ＭＳ ゴシック" pitchFamily="49" charset="-128"/>
              <a:cs typeface="Arial Unicode MS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1417640" y="6349724"/>
            <a:ext cx="339524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4812885" y="1594199"/>
            <a:ext cx="4017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200" dirty="0" smtClean="0">
                <a:latin typeface="Arial" charset="0"/>
              </a:rPr>
              <a:t>measured by </a:t>
            </a:r>
            <a:r>
              <a:rPr lang="en-US" altLang="ja-JP" sz="1200" dirty="0" err="1" smtClean="0">
                <a:latin typeface="Arial" charset="0"/>
              </a:rPr>
              <a:t>DMM</a:t>
            </a:r>
            <a:r>
              <a:rPr lang="en-US" altLang="ja-JP" sz="1200" dirty="0">
                <a:latin typeface="Arial" charset="0"/>
              </a:rPr>
              <a:t> </a:t>
            </a:r>
            <a:r>
              <a:rPr lang="en-US" altLang="ja-JP" sz="1200" dirty="0" smtClean="0">
                <a:latin typeface="Arial" charset="0"/>
              </a:rPr>
              <a:t>(20 </a:t>
            </a:r>
            <a:r>
              <a:rPr lang="en-US" altLang="ja-JP" sz="1200" dirty="0">
                <a:latin typeface="Arial" charset="0"/>
              </a:rPr>
              <a:t>V </a:t>
            </a:r>
            <a:r>
              <a:rPr lang="en-US" altLang="ja-JP" sz="1200" dirty="0" smtClean="0">
                <a:latin typeface="Arial" charset="0"/>
              </a:rPr>
              <a:t>range, 10 PLC, </a:t>
            </a:r>
            <a:r>
              <a:rPr lang="en-US" altLang="ja-JP" sz="1200" dirty="0">
                <a:latin typeface="Arial" charset="0"/>
              </a:rPr>
              <a:t>10 moving </a:t>
            </a:r>
            <a:r>
              <a:rPr lang="en-US" altLang="ja-JP" sz="1200" dirty="0" err="1" smtClean="0">
                <a:latin typeface="Arial" charset="0"/>
              </a:rPr>
              <a:t>Filt</a:t>
            </a:r>
            <a:r>
              <a:rPr lang="en-US" altLang="ja-JP" sz="1200" dirty="0" smtClean="0">
                <a:latin typeface="Arial" charset="0"/>
              </a:rPr>
              <a:t>)</a:t>
            </a:r>
            <a:endParaRPr lang="en-US" altLang="ja-JP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000" dirty="0" err="1" smtClean="0"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979</Words>
  <Application>Microsoft Office PowerPoint</Application>
  <PresentationFormat>画面に合わせる (4:3)</PresentationFormat>
  <Paragraphs>235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oki</dc:creator>
  <cp:lastModifiedBy>oki</cp:lastModifiedBy>
  <cp:revision>110</cp:revision>
  <dcterms:created xsi:type="dcterms:W3CDTF">2011-02-01T02:54:01Z</dcterms:created>
  <dcterms:modified xsi:type="dcterms:W3CDTF">2012-02-17T10:53:46Z</dcterms:modified>
</cp:coreProperties>
</file>