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embeddings/Microsoft___1.bin" ContentType="application/vnd.openxmlformats-officedocument.oleObject"/>
  <Override PartName="/ppt/embeddings/Microsoft___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6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7.xml" ContentType="application/vnd.openxmlformats-officedocument.presentationml.notesSlide+xml"/>
  <Override PartName="/ppt/embeddings/oleObject37.bin" ContentType="application/vnd.openxmlformats-officedocument.oleObject"/>
  <Override PartName="/ppt/notesSlides/notesSlide18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71" r:id="rId6"/>
    <p:sldId id="272" r:id="rId7"/>
    <p:sldId id="273" r:id="rId8"/>
    <p:sldId id="275" r:id="rId9"/>
    <p:sldId id="309" r:id="rId10"/>
    <p:sldId id="277" r:id="rId11"/>
    <p:sldId id="315" r:id="rId12"/>
    <p:sldId id="313" r:id="rId13"/>
    <p:sldId id="260" r:id="rId14"/>
    <p:sldId id="280" r:id="rId15"/>
    <p:sldId id="295" r:id="rId16"/>
    <p:sldId id="314" r:id="rId17"/>
    <p:sldId id="297" r:id="rId18"/>
    <p:sldId id="301" r:id="rId19"/>
    <p:sldId id="303" r:id="rId20"/>
    <p:sldId id="261" r:id="rId21"/>
    <p:sldId id="262" r:id="rId22"/>
    <p:sldId id="304" r:id="rId23"/>
    <p:sldId id="306" r:id="rId24"/>
    <p:sldId id="316" r:id="rId25"/>
    <p:sldId id="263" r:id="rId26"/>
    <p:sldId id="317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5" autoAdjust="0"/>
    <p:restoredTop sz="81888" autoAdjust="0"/>
  </p:normalViewPr>
  <p:slideViewPr>
    <p:cSldViewPr snapToGrid="0" showGuides="1">
      <p:cViewPr>
        <p:scale>
          <a:sx n="125" d="100"/>
          <a:sy n="125" d="100"/>
        </p:scale>
        <p:origin x="-184" y="51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CB0D-5E34-FD4E-8C9C-80DDD40C0312}" type="datetimeFigureOut">
              <a:rPr lang="ja-JP" altLang="en-US" smtClean="0"/>
              <a:pPr/>
              <a:t>12/02/20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21B2-3D04-1E41-A3B4-E2B06BC18D7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075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A534C-47B2-ED49-94A5-522729DE6E4C}" type="datetimeFigureOut">
              <a:rPr lang="ja-JP" altLang="en-US" smtClean="0"/>
              <a:pPr/>
              <a:t>12/02/20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41B3-0D29-2C42-9052-996D86E6298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1548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41B3-0D29-2C42-9052-996D86E62982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スライド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/>
                <a:ea typeface="ＭＳ Ｐゴシック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7000" y="6381750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16250" y="6381750"/>
            <a:ext cx="31369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en-US" altLang="ja-JP" smtClean="0"/>
              <a:t>The 17th KEKB Accelerator Review Committee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31000" y="6381750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ea typeface="ＭＳ Ｐゴシック"/>
              </a:defRPr>
            </a:lvl1pPr>
          </a:lstStyle>
          <a:p>
            <a:fld id="{717FC185-B09C-4A2D-A32B-6708D8D29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ライド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2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1436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/>
                <a:ea typeface="ＭＳ Ｐゴシック"/>
              </a:defRPr>
            </a:lvl1pPr>
            <a:lvl2pPr>
              <a:defRPr>
                <a:latin typeface="Times New Roman"/>
                <a:ea typeface="ＭＳ Ｐゴシック"/>
              </a:defRPr>
            </a:lvl2pPr>
            <a:lvl3pPr>
              <a:defRPr>
                <a:latin typeface="Times New Roman"/>
                <a:ea typeface="ＭＳ Ｐゴシック"/>
              </a:defRPr>
            </a:lvl3pPr>
            <a:lvl4pPr>
              <a:defRPr>
                <a:latin typeface="Times New Roman"/>
                <a:ea typeface="ＭＳ Ｐゴシック"/>
              </a:defRPr>
            </a:lvl4pPr>
            <a:lvl5pPr>
              <a:defRPr>
                <a:latin typeface="Times New Roman"/>
                <a:ea typeface="ＭＳ Ｐゴシック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7000" y="6381750"/>
            <a:ext cx="2311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16250" y="6381750"/>
            <a:ext cx="31369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/>
                <a:ea typeface="ＭＳ Ｐゴシック"/>
              </a:defRPr>
            </a:lvl1pPr>
          </a:lstStyle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31000" y="6381750"/>
            <a:ext cx="2311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/>
                <a:ea typeface="ＭＳ Ｐゴシック"/>
              </a:defRPr>
            </a:lvl1pPr>
          </a:lstStyle>
          <a:p>
            <a:fld id="{717FC185-B09C-4A2D-A32B-6708D8D29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08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02/20/2012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470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The 17th KEKB Accelerator Review Committee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596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6.emf"/><Relationship Id="rId8" Type="http://schemas.openxmlformats.org/officeDocument/2006/relationships/oleObject" Target="../embeddings/Microsoft___1.bin"/><Relationship Id="rId9" Type="http://schemas.openxmlformats.org/officeDocument/2006/relationships/image" Target="../media/image27.emf"/><Relationship Id="rId10" Type="http://schemas.openxmlformats.org/officeDocument/2006/relationships/oleObject" Target="../embeddings/Microsoft___2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39.e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40.e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41.emf"/><Relationship Id="rId26" Type="http://schemas.openxmlformats.org/officeDocument/2006/relationships/oleObject" Target="../embeddings/oleObject26.bin"/><Relationship Id="rId27" Type="http://schemas.openxmlformats.org/officeDocument/2006/relationships/image" Target="../media/image42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34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36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37.e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48.emf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5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emf"/><Relationship Id="rId20" Type="http://schemas.openxmlformats.org/officeDocument/2006/relationships/oleObject" Target="../embeddings/oleObject46.bin"/><Relationship Id="rId21" Type="http://schemas.openxmlformats.org/officeDocument/2006/relationships/image" Target="../media/image64.emf"/><Relationship Id="rId22" Type="http://schemas.openxmlformats.org/officeDocument/2006/relationships/oleObject" Target="../embeddings/oleObject47.bin"/><Relationship Id="rId23" Type="http://schemas.openxmlformats.org/officeDocument/2006/relationships/image" Target="../media/image65.emf"/><Relationship Id="rId24" Type="http://schemas.openxmlformats.org/officeDocument/2006/relationships/oleObject" Target="../embeddings/oleObject48.bin"/><Relationship Id="rId25" Type="http://schemas.openxmlformats.org/officeDocument/2006/relationships/image" Target="../media/image66.emf"/><Relationship Id="rId26" Type="http://schemas.openxmlformats.org/officeDocument/2006/relationships/oleObject" Target="../embeddings/oleObject49.bin"/><Relationship Id="rId27" Type="http://schemas.openxmlformats.org/officeDocument/2006/relationships/image" Target="../media/image67.emf"/><Relationship Id="rId28" Type="http://schemas.openxmlformats.org/officeDocument/2006/relationships/image" Target="../media/image68.png"/><Relationship Id="rId10" Type="http://schemas.openxmlformats.org/officeDocument/2006/relationships/oleObject" Target="../embeddings/oleObject41.bin"/><Relationship Id="rId11" Type="http://schemas.openxmlformats.org/officeDocument/2006/relationships/image" Target="../media/image59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60.emf"/><Relationship Id="rId14" Type="http://schemas.openxmlformats.org/officeDocument/2006/relationships/oleObject" Target="../embeddings/oleObject43.bin"/><Relationship Id="rId15" Type="http://schemas.openxmlformats.org/officeDocument/2006/relationships/image" Target="../media/image61.emf"/><Relationship Id="rId16" Type="http://schemas.openxmlformats.org/officeDocument/2006/relationships/oleObject" Target="../embeddings/oleObject44.bin"/><Relationship Id="rId17" Type="http://schemas.openxmlformats.org/officeDocument/2006/relationships/image" Target="../media/image62.emf"/><Relationship Id="rId18" Type="http://schemas.openxmlformats.org/officeDocument/2006/relationships/oleObject" Target="../embeddings/oleObject45.bin"/><Relationship Id="rId19" Type="http://schemas.openxmlformats.org/officeDocument/2006/relationships/image" Target="../media/image6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75.png"/><Relationship Id="rId5" Type="http://schemas.openxmlformats.org/officeDocument/2006/relationships/oleObject" Target="../embeddings/oleObject50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7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image" Target="../media/image13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20.png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98700" y="3293745"/>
            <a:ext cx="6642100" cy="698500"/>
          </a:xfrm>
        </p:spPr>
        <p:txBody>
          <a:bodyPr>
            <a:noAutofit/>
          </a:bodyPr>
          <a:lstStyle/>
          <a:p>
            <a:r>
              <a:rPr lang="en-US" altLang="ja-JP" sz="3000" b="1" dirty="0" smtClean="0"/>
              <a:t>Optics Correction</a:t>
            </a:r>
            <a:endParaRPr lang="ja-JP" altLang="en-US" sz="3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62095" y="3919220"/>
            <a:ext cx="3115310" cy="876300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altLang="ja-JP" sz="2400" b="1" dirty="0" smtClean="0"/>
              <a:t>Hiroshi Sugimoto (KEK)</a:t>
            </a:r>
            <a:br>
              <a:rPr lang="en-US" altLang="ja-JP" sz="2400" b="1" dirty="0" smtClean="0"/>
            </a:br>
            <a:r>
              <a:rPr lang="en-US" altLang="ja-JP" sz="2400" b="1" dirty="0" smtClean="0"/>
              <a:t>for </a:t>
            </a:r>
            <a:r>
              <a:rPr lang="en-US" altLang="ja-JP" sz="2400" b="1" dirty="0" err="1" smtClean="0"/>
              <a:t>SuperKEKB</a:t>
            </a:r>
            <a:r>
              <a:rPr lang="en-US" altLang="ja-JP" sz="2400" b="1" dirty="0" smtClean="0"/>
              <a:t> Optics Group</a:t>
            </a:r>
            <a:endParaRPr lang="ja-JP" altLang="en-US" sz="2400" b="1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252220" y="4937761"/>
            <a:ext cx="3530600" cy="53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Contents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840422" y="5323363"/>
            <a:ext cx="7442835" cy="1300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  <a:t>1. Correction of XY Coupling and Vertical Dispersion</a:t>
            </a:r>
            <a:b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</a:br>
            <a: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  <a:t>2. Correction of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Times New Roman"/>
                <a:ea typeface="ＭＳ Ｐゴシック"/>
              </a:rPr>
              <a:t>Betatron</a:t>
            </a:r>
            <a: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  <a:t> Function</a:t>
            </a:r>
            <a:b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</a:br>
            <a:r>
              <a:rPr lang="en-US" altLang="ja-JP" sz="2200" b="1" dirty="0" smtClean="0">
                <a:solidFill>
                  <a:schemeClr val="bg1"/>
                </a:solidFill>
                <a:latin typeface="Times New Roman"/>
                <a:ea typeface="ＭＳ Ｐゴシック"/>
              </a:rPr>
              <a:t>3. Full Optics Correction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763" y="0"/>
            <a:ext cx="1773237" cy="8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emityhist_0th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8" y="2010837"/>
            <a:ext cx="4150360" cy="3254756"/>
          </a:xfrm>
          <a:prstGeom prst="rect">
            <a:avLst/>
          </a:prstGeom>
        </p:spPr>
      </p:pic>
      <p:pic>
        <p:nvPicPr>
          <p:cNvPr id="36" name="図 35" descr="emityhist_2th_revise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0" y="2012943"/>
            <a:ext cx="4150360" cy="32547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and BPM Jitter Error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図形グループ 34"/>
          <p:cNvGrpSpPr/>
          <p:nvPr/>
        </p:nvGrpSpPr>
        <p:grpSpPr>
          <a:xfrm>
            <a:off x="2727371" y="2456817"/>
            <a:ext cx="1265509" cy="546096"/>
            <a:chOff x="6633891" y="1756837"/>
            <a:chExt cx="1265509" cy="546096"/>
          </a:xfrm>
        </p:grpSpPr>
        <p:sp>
          <p:nvSpPr>
            <p:cNvPr id="25" name="コンテンツ プレースホルダ 2"/>
            <p:cNvSpPr txBox="1">
              <a:spLocks/>
            </p:cNvSpPr>
            <p:nvPr/>
          </p:nvSpPr>
          <p:spPr>
            <a:xfrm>
              <a:off x="7199464" y="2002366"/>
              <a:ext cx="691470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noProof="0" dirty="0" smtClean="0">
                  <a:latin typeface="Times New Roman"/>
                  <a:ea typeface="ＭＳ Ｐゴシック"/>
                </a:rPr>
                <a:t>Target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0" name="コンテンツ プレースホルダ 2"/>
            <p:cNvSpPr txBox="1">
              <a:spLocks/>
            </p:cNvSpPr>
            <p:nvPr/>
          </p:nvSpPr>
          <p:spPr>
            <a:xfrm>
              <a:off x="7199463" y="1756837"/>
              <a:ext cx="699937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dirty="0" smtClean="0">
                  <a:latin typeface="Times New Roman"/>
                  <a:ea typeface="ＭＳ Ｐゴシック"/>
                </a:rPr>
                <a:t>Design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6633891" y="1918759"/>
              <a:ext cx="584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650824" y="2121959"/>
              <a:ext cx="584200" cy="1588"/>
            </a:xfrm>
            <a:prstGeom prst="line">
              <a:avLst/>
            </a:prstGeom>
            <a:ln w="38100" cap="flat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図形グループ 23"/>
          <p:cNvGrpSpPr/>
          <p:nvPr/>
        </p:nvGrpSpPr>
        <p:grpSpPr>
          <a:xfrm>
            <a:off x="7228837" y="2097834"/>
            <a:ext cx="1803401" cy="755650"/>
            <a:chOff x="2260597" y="1308100"/>
            <a:chExt cx="1803401" cy="755650"/>
          </a:xfrm>
          <a:solidFill>
            <a:schemeClr val="bg1"/>
          </a:solidFill>
        </p:grpSpPr>
        <p:sp>
          <p:nvSpPr>
            <p:cNvPr id="26" name="コンテンツ プレースホルダ 2"/>
            <p:cNvSpPr txBox="1">
              <a:spLocks/>
            </p:cNvSpPr>
            <p:nvPr/>
          </p:nvSpPr>
          <p:spPr>
            <a:xfrm>
              <a:off x="2260597" y="1308100"/>
              <a:ext cx="1803401" cy="75565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 algn="r">
                <a:spcBef>
                  <a:spcPct val="20000"/>
                </a:spcBef>
                <a:defRPr/>
              </a:pPr>
              <a:r>
                <a:rPr lang="en-US" altLang="ja-JP" sz="1400" noProof="0" dirty="0" smtClean="0">
                  <a:latin typeface="Times New Roman"/>
                  <a:ea typeface="ＭＳ Ｐゴシック"/>
                </a:rPr>
                <a:t>Jitter Error 0 </a:t>
              </a:r>
              <a:r>
                <a:rPr lang="en-US" altLang="ja-JP" sz="1400" i="1" noProof="0" dirty="0" err="1" smtClean="0">
                  <a:latin typeface="Symbol" charset="2"/>
                  <a:ea typeface="ＭＳ Ｐゴシック"/>
                  <a:cs typeface="Symbol" charset="2"/>
                </a:rPr>
                <a:t>m</a:t>
              </a:r>
              <a:r>
                <a:rPr lang="en-US" altLang="ja-JP" sz="1400" dirty="0" err="1" smtClean="0">
                  <a:latin typeface="Times New Roman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/>
              </a:r>
              <a:br>
                <a:rPr lang="en-US" altLang="ja-JP" sz="1400" dirty="0" smtClean="0">
                  <a:latin typeface="Times New Roman"/>
                </a:rPr>
              </a:br>
              <a:r>
                <a:rPr lang="en-US" altLang="ja-JP" sz="1400" dirty="0" smtClean="0">
                  <a:latin typeface="Times New Roman"/>
                </a:rPr>
                <a:t>Jitter Error 2 </a:t>
              </a:r>
              <a:r>
                <a:rPr lang="en-US" altLang="ja-JP" sz="14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>m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/>
              </a:r>
              <a:b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</a:br>
              <a:r>
                <a:rPr lang="en-US" altLang="ja-JP" sz="1400" dirty="0" smtClean="0">
                  <a:latin typeface="Times New Roman"/>
                </a:rPr>
                <a:t>Jitter Error 5 </a:t>
              </a:r>
              <a:r>
                <a:rPr lang="en-US" altLang="ja-JP" sz="14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>m</a:t>
              </a:r>
              <a:endParaRPr lang="ja-JP" altLang="en-US" sz="1400" dirty="0" smtClean="0">
                <a:latin typeface="Times New Roman"/>
              </a:endParaRPr>
            </a:p>
            <a:p>
              <a:pPr marR="0" lvl="0" indent="-342900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2319865" y="1680107"/>
              <a:ext cx="302685" cy="1588"/>
            </a:xfrm>
            <a:prstGeom prst="line">
              <a:avLst/>
            </a:prstGeom>
            <a:grpFill/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319865" y="1455739"/>
              <a:ext cx="302685" cy="1588"/>
            </a:xfrm>
            <a:prstGeom prst="line">
              <a:avLst/>
            </a:prstGeom>
            <a:grpFill/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319865" y="1900235"/>
              <a:ext cx="302685" cy="1588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コンテンツ プレースホルダ 2"/>
          <p:cNvSpPr txBox="1">
            <a:spLocks/>
          </p:cNvSpPr>
          <p:nvPr/>
        </p:nvSpPr>
        <p:spPr>
          <a:xfrm>
            <a:off x="4836160" y="1697980"/>
            <a:ext cx="3830320" cy="384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A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fter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5 corrections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9" name="コンテンツ プレースホルダ 2"/>
          <p:cNvSpPr txBox="1">
            <a:spLocks/>
          </p:cNvSpPr>
          <p:nvPr/>
        </p:nvSpPr>
        <p:spPr>
          <a:xfrm>
            <a:off x="949960" y="5493345"/>
            <a:ext cx="7244080" cy="8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noProof="0" dirty="0" smtClean="0">
                <a:latin typeface="Times New Roman"/>
                <a:ea typeface="ＭＳ Ｐゴシック"/>
              </a:rPr>
              <a:t>Iterative correction is effective especially when BPM jitter error is large 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>
          <a:xfrm>
            <a:off x="548640" y="1697980"/>
            <a:ext cx="3830320" cy="384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before correction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949960" y="921345"/>
            <a:ext cx="7244080" cy="653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emityhist_10e-6bro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44" y="1806574"/>
            <a:ext cx="4886731" cy="38322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and BPM Rotation Error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7040880" y="2772338"/>
            <a:ext cx="1188718" cy="7556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indent="-342900" algn="r">
              <a:spcBef>
                <a:spcPct val="20000"/>
              </a:spcBef>
              <a:defRPr/>
            </a:pPr>
            <a:r>
              <a:rPr lang="en-US" altLang="ja-JP" sz="2000" noProof="0" dirty="0" smtClean="0">
                <a:latin typeface="Times New Roman"/>
                <a:ea typeface="ＭＳ Ｐゴシック"/>
                <a:cs typeface="Times New Roman"/>
              </a:rPr>
              <a:t>0.1 </a:t>
            </a:r>
            <a:r>
              <a:rPr lang="en-US" altLang="ja-JP" sz="2000" dirty="0" err="1" smtClean="0">
                <a:latin typeface="Times New Roman"/>
                <a:ea typeface="ＭＳ Ｐゴシック"/>
                <a:cs typeface="Times New Roman"/>
              </a:rPr>
              <a:t>m</a:t>
            </a:r>
            <a:r>
              <a:rPr lang="en-US" altLang="ja-JP" sz="2000" noProof="0" dirty="0" err="1" smtClean="0">
                <a:latin typeface="Times New Roman"/>
                <a:cs typeface="Times New Roman"/>
              </a:rPr>
              <a:t>rad</a:t>
            </a:r>
            <a:r>
              <a:rPr lang="en-US" altLang="ja-JP" sz="2000" dirty="0" smtClean="0">
                <a:latin typeface="Times New Roman"/>
                <a:cs typeface="Times New Roman"/>
              </a:rPr>
              <a:t/>
            </a:r>
            <a:br>
              <a:rPr lang="en-US" altLang="ja-JP" sz="2000" dirty="0" smtClean="0">
                <a:latin typeface="Times New Roman"/>
                <a:cs typeface="Times New Roman"/>
              </a:rPr>
            </a:br>
            <a:r>
              <a:rPr lang="en-US" altLang="ja-JP" sz="2000" dirty="0" smtClean="0">
                <a:latin typeface="Times New Roman"/>
                <a:cs typeface="Times New Roman"/>
              </a:rPr>
              <a:t>0.3 </a:t>
            </a:r>
            <a:r>
              <a:rPr lang="en-US" altLang="ja-JP" sz="2000" dirty="0" err="1" smtClean="0">
                <a:latin typeface="Times New Roman"/>
                <a:cs typeface="Times New Roman"/>
              </a:rPr>
              <a:t>mrad</a:t>
            </a:r>
            <a:r>
              <a:rPr kumimoji="1" lang="en-US" altLang="ja-JP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/>
            </a:r>
            <a:br>
              <a:rPr kumimoji="1" lang="en-US" altLang="ja-JP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</a:br>
            <a:r>
              <a:rPr lang="en-US" altLang="ja-JP" sz="2000" noProof="0" dirty="0" smtClean="0">
                <a:latin typeface="Times New Roman"/>
                <a:cs typeface="Times New Roman"/>
              </a:rPr>
              <a:t>0.6</a:t>
            </a:r>
            <a:r>
              <a:rPr lang="en-US" altLang="ja-JP" sz="2000" dirty="0" smtClean="0">
                <a:latin typeface="Times New Roman"/>
                <a:cs typeface="Times New Roman"/>
              </a:rPr>
              <a:t> </a:t>
            </a:r>
            <a:r>
              <a:rPr lang="en-US" altLang="ja-JP" sz="2000" dirty="0" err="1" smtClean="0">
                <a:latin typeface="Times New Roman"/>
                <a:cs typeface="Times New Roman"/>
              </a:rPr>
              <a:t>mrad</a:t>
            </a:r>
            <a:endParaRPr lang="ja-JP" altLang="en-US" sz="2000" dirty="0" smtClean="0">
              <a:latin typeface="Times New Roman"/>
              <a:cs typeface="Times New Roman"/>
            </a:endParaRPr>
          </a:p>
          <a:p>
            <a:pPr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ja-JP" alt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6825825" y="3307080"/>
            <a:ext cx="302685" cy="1588"/>
          </a:xfrm>
          <a:prstGeom prst="line">
            <a:avLst/>
          </a:prstGeom>
          <a:solidFill>
            <a:schemeClr val="bg1"/>
          </a:solidFill>
          <a:ln w="635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825825" y="3021577"/>
            <a:ext cx="302685" cy="1588"/>
          </a:xfrm>
          <a:prstGeom prst="lin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825825" y="3601645"/>
            <a:ext cx="302685" cy="1588"/>
          </a:xfrm>
          <a:prstGeom prst="lin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 2"/>
          <p:cNvSpPr txBox="1">
            <a:spLocks/>
          </p:cNvSpPr>
          <p:nvPr/>
        </p:nvSpPr>
        <p:spPr>
          <a:xfrm>
            <a:off x="2509520" y="1498724"/>
            <a:ext cx="4104640" cy="384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Vertical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after 5 corrections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9" name="コンテンツ プレースホルダ 2"/>
          <p:cNvSpPr txBox="1">
            <a:spLocks/>
          </p:cNvSpPr>
          <p:nvPr/>
        </p:nvSpPr>
        <p:spPr>
          <a:xfrm>
            <a:off x="949960" y="5584785"/>
            <a:ext cx="7244080" cy="8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noProof="0" dirty="0" smtClean="0">
                <a:latin typeface="Times New Roman"/>
                <a:ea typeface="ＭＳ Ｐゴシック"/>
              </a:rPr>
              <a:t>BPM rotation error should be less than 0.5 </a:t>
            </a:r>
            <a:r>
              <a:rPr lang="en-US" altLang="ja-JP" sz="2400" noProof="0" dirty="0" err="1" smtClean="0">
                <a:latin typeface="Times New Roman"/>
                <a:ea typeface="ＭＳ Ｐゴシック"/>
              </a:rPr>
              <a:t>mrad</a:t>
            </a:r>
            <a:r>
              <a:rPr lang="en-US" altLang="ja-JP" sz="2400" noProof="0" dirty="0" smtClean="0">
                <a:latin typeface="Times New Roman"/>
                <a:ea typeface="ＭＳ Ｐゴシック"/>
              </a:rPr>
              <a:t> for the target vertical </a:t>
            </a:r>
            <a:r>
              <a:rPr lang="en-US" altLang="ja-JP" sz="2400" noProof="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ja-JP" sz="2400" dirty="0" smtClean="0">
                <a:latin typeface="Times New Roman"/>
                <a:ea typeface="ＭＳ Ｐゴシック"/>
              </a:rPr>
              <a:t>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8" name="図形グループ 34"/>
          <p:cNvGrpSpPr/>
          <p:nvPr/>
        </p:nvGrpSpPr>
        <p:grpSpPr>
          <a:xfrm>
            <a:off x="7086011" y="2050417"/>
            <a:ext cx="1265509" cy="546096"/>
            <a:chOff x="6633891" y="1756837"/>
            <a:chExt cx="1265509" cy="546096"/>
          </a:xfrm>
        </p:grpSpPr>
        <p:sp>
          <p:nvSpPr>
            <p:cNvPr id="37" name="コンテンツ プレースホルダ 2"/>
            <p:cNvSpPr txBox="1">
              <a:spLocks/>
            </p:cNvSpPr>
            <p:nvPr/>
          </p:nvSpPr>
          <p:spPr>
            <a:xfrm>
              <a:off x="7199464" y="2002366"/>
              <a:ext cx="691470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noProof="0" dirty="0" smtClean="0">
                  <a:latin typeface="Times New Roman"/>
                  <a:ea typeface="ＭＳ Ｐゴシック"/>
                </a:rPr>
                <a:t>Target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8" name="コンテンツ プレースホルダ 2"/>
            <p:cNvSpPr txBox="1">
              <a:spLocks/>
            </p:cNvSpPr>
            <p:nvPr/>
          </p:nvSpPr>
          <p:spPr>
            <a:xfrm>
              <a:off x="7199463" y="1756837"/>
              <a:ext cx="699937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dirty="0" smtClean="0">
                  <a:latin typeface="Times New Roman"/>
                  <a:ea typeface="ＭＳ Ｐゴシック"/>
                </a:rPr>
                <a:t>Design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6633891" y="1918759"/>
              <a:ext cx="584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6650824" y="2121959"/>
              <a:ext cx="584200" cy="1588"/>
            </a:xfrm>
            <a:prstGeom prst="line">
              <a:avLst/>
            </a:prstGeom>
            <a:ln w="38100" cap="flat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949959" y="860385"/>
            <a:ext cx="7702973" cy="47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dap_before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" y="1993900"/>
            <a:ext cx="4283710" cy="31950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Dynamic Aperture (DA)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7" name="コンテンツ プレースホルダ 2"/>
          <p:cNvSpPr txBox="1">
            <a:spLocks/>
          </p:cNvSpPr>
          <p:nvPr/>
        </p:nvSpPr>
        <p:spPr>
          <a:xfrm>
            <a:off x="807720" y="5564465"/>
            <a:ext cx="7513320" cy="62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noProof="0" dirty="0" smtClean="0">
                <a:latin typeface="Times New Roman"/>
                <a:ea typeface="ＭＳ Ｐゴシック"/>
              </a:rPr>
              <a:t>DA is dramatically improved by the optics correction.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23" name="図 22" descr="dap_after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1993900"/>
            <a:ext cx="4283710" cy="3195032"/>
          </a:xfrm>
          <a:prstGeom prst="rect">
            <a:avLst/>
          </a:prstGeom>
        </p:spPr>
      </p:pic>
      <p:sp>
        <p:nvSpPr>
          <p:cNvPr id="31" name="コンテンツ プレースホルダ 2"/>
          <p:cNvSpPr txBox="1">
            <a:spLocks/>
          </p:cNvSpPr>
          <p:nvPr/>
        </p:nvSpPr>
        <p:spPr>
          <a:xfrm>
            <a:off x="1036320" y="1654624"/>
            <a:ext cx="3068320" cy="39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Before Correction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5476240" y="1654624"/>
            <a:ext cx="3119120" cy="39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After Correction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1490664"/>
          <a:ext cx="654081" cy="5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数式" r:id="rId6" imgW="571500" imgH="444500" progId="Equation.3">
                  <p:embed/>
                </p:oleObj>
              </mc:Choice>
              <mc:Fallback>
                <p:oleObj name="数式" r:id="rId6" imgW="5715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0664"/>
                        <a:ext cx="654081" cy="50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78761"/>
              </p:ext>
            </p:extLst>
          </p:nvPr>
        </p:nvGraphicFramePr>
        <p:xfrm>
          <a:off x="2099311" y="5219065"/>
          <a:ext cx="765810" cy="31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数式" r:id="rId8" imgW="495300" imgH="203200" progId="Equation.3">
                  <p:embed/>
                </p:oleObj>
              </mc:Choice>
              <mc:Fallback>
                <p:oleObj name="数式" r:id="rId8" imgW="4953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311" y="5219065"/>
                        <a:ext cx="765810" cy="315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2721"/>
              </p:ext>
            </p:extLst>
          </p:nvPr>
        </p:nvGraphicFramePr>
        <p:xfrm>
          <a:off x="6579870" y="5229543"/>
          <a:ext cx="765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数式" r:id="rId10" imgW="495300" imgH="203200" progId="Equation.3">
                  <p:embed/>
                </p:oleObj>
              </mc:Choice>
              <mc:Fallback>
                <p:oleObj name="数式" r:id="rId10" imgW="4953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870" y="5229543"/>
                        <a:ext cx="7651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949959" y="860385"/>
            <a:ext cx="7702973" cy="47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3281681" y="2490258"/>
            <a:ext cx="1046480" cy="354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altLang="ja-JP" dirty="0" smtClean="0">
                <a:latin typeface="Times New Roman"/>
                <a:ea typeface="ＭＳ Ｐゴシック"/>
              </a:rPr>
              <a:t>Design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>
            <a:off x="3657600" y="2903537"/>
            <a:ext cx="121920" cy="10690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ja-JP" altLang="en-US" sz="2400" b="1" dirty="0" smtClean="0">
              <a:solidFill>
                <a:srgbClr val="000090"/>
              </a:solidFill>
              <a:latin typeface="Times" pitchFamily="36" charset="0"/>
              <a:ea typeface="Osaka" pitchFamily="36" charset="-128"/>
              <a:cs typeface="Osaka" pitchFamily="3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98700" y="3618865"/>
            <a:ext cx="6642100" cy="698500"/>
          </a:xfrm>
        </p:spPr>
        <p:txBody>
          <a:bodyPr>
            <a:noAutofit/>
          </a:bodyPr>
          <a:lstStyle/>
          <a:p>
            <a:r>
              <a:rPr lang="en-US" altLang="ja-JP" sz="3000" b="1" dirty="0" err="1" smtClean="0"/>
              <a:t>Betatoron</a:t>
            </a:r>
            <a:r>
              <a:rPr lang="en-US" altLang="ja-JP" sz="3000" b="1" dirty="0" smtClean="0"/>
              <a:t> Function</a:t>
            </a:r>
            <a:endParaRPr lang="ja-JP" alt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Beta Measurement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7135812" y="3613468"/>
          <a:ext cx="2008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数式" r:id="rId4" imgW="1282700" imgH="241300" progId="Equation.3">
                  <p:embed/>
                </p:oleObj>
              </mc:Choice>
              <mc:Fallback>
                <p:oleObj name="数式" r:id="rId4" imgW="12827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2" y="3613468"/>
                        <a:ext cx="20081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7135812" y="3969068"/>
          <a:ext cx="1968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数式" r:id="rId6" imgW="1257300" imgH="241300" progId="Equation.3">
                  <p:embed/>
                </p:oleObj>
              </mc:Choice>
              <mc:Fallback>
                <p:oleObj name="数式" r:id="rId6" imgW="12573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2" y="3969068"/>
                        <a:ext cx="19685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7135812" y="4343717"/>
          <a:ext cx="1590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数式" r:id="rId8" imgW="1016000" imgH="241300" progId="Equation.3">
                  <p:embed/>
                </p:oleObj>
              </mc:Choice>
              <mc:Fallback>
                <p:oleObj name="数式" r:id="rId8" imgW="10160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2" y="4343717"/>
                        <a:ext cx="15906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411480" y="1406525"/>
            <a:ext cx="8321040" cy="53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imes New Roman"/>
              </a:rPr>
              <a:t>COD at the</a:t>
            </a:r>
            <a:r>
              <a:rPr lang="en-US" altLang="ja-JP" sz="2000" i="1" dirty="0" smtClean="0">
                <a:latin typeface="Times New Roman"/>
              </a:rPr>
              <a:t> </a:t>
            </a:r>
            <a:r>
              <a:rPr lang="en-US" altLang="ja-JP" sz="2000" i="1" dirty="0" err="1" smtClean="0">
                <a:latin typeface="Times New Roman"/>
              </a:rPr>
              <a:t>i</a:t>
            </a:r>
            <a:r>
              <a:rPr lang="en-US" altLang="ja-JP" sz="2000" i="1" dirty="0" smtClean="0">
                <a:latin typeface="Times New Roman"/>
              </a:rPr>
              <a:t> </a:t>
            </a:r>
            <a:r>
              <a:rPr lang="en-US" altLang="ja-JP" sz="2000" dirty="0" err="1" smtClean="0">
                <a:latin typeface="Times New Roman"/>
              </a:rPr>
              <a:t>th</a:t>
            </a:r>
            <a:r>
              <a:rPr lang="en-US" altLang="ja-JP" sz="2000" dirty="0" smtClean="0">
                <a:latin typeface="Times New Roman"/>
              </a:rPr>
              <a:t> BPM induced by </a:t>
            </a:r>
            <a:r>
              <a:rPr lang="en-US" altLang="ja-JP" sz="2000" i="1" dirty="0" err="1" smtClean="0">
                <a:latin typeface="Times New Roman"/>
              </a:rPr>
              <a:t>j</a:t>
            </a:r>
            <a:r>
              <a:rPr lang="en-US" altLang="ja-JP" sz="2000" i="1" dirty="0" smtClean="0">
                <a:latin typeface="Times New Roman"/>
              </a:rPr>
              <a:t> </a:t>
            </a:r>
            <a:r>
              <a:rPr lang="en-US" altLang="ja-JP" sz="2000" dirty="0" err="1" smtClean="0">
                <a:latin typeface="Times New Roman"/>
              </a:rPr>
              <a:t>th</a:t>
            </a:r>
            <a:r>
              <a:rPr lang="en-US" altLang="ja-JP" sz="2000" dirty="0" smtClean="0">
                <a:latin typeface="Times New Roman"/>
              </a:rPr>
              <a:t> steering kick in two forms.</a:t>
            </a:r>
            <a:endParaRPr lang="en-US" altLang="ja-JP" sz="2000" dirty="0" smtClean="0">
              <a:latin typeface="Times New Roman"/>
              <a:ea typeface="ＭＳ Ｐゴシック"/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1018540" y="1825308"/>
          <a:ext cx="69850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数式" r:id="rId10" imgW="4241800" imgH="368300" progId="Equation.3">
                  <p:embed/>
                </p:oleObj>
              </mc:Choice>
              <mc:Fallback>
                <p:oleObj name="数式" r:id="rId10" imgW="4241800" imgH="368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540" y="1825308"/>
                        <a:ext cx="6985000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1157394" y="5927217"/>
          <a:ext cx="3353803" cy="61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数式" r:id="rId12" imgW="2209800" imgH="406400" progId="Equation.3">
                  <p:embed/>
                </p:oleObj>
              </mc:Choice>
              <mc:Fallback>
                <p:oleObj name="数式" r:id="rId12" imgW="2209800" imgH="40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394" y="5927217"/>
                        <a:ext cx="3353803" cy="618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4848543" y="5926668"/>
          <a:ext cx="3124432" cy="61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数式" r:id="rId14" imgW="2057400" imgH="406400" progId="Equation.3">
                  <p:embed/>
                </p:oleObj>
              </mc:Choice>
              <mc:Fallback>
                <p:oleObj name="数式" r:id="rId14" imgW="2057400" imgH="40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543" y="5926668"/>
                        <a:ext cx="3124432" cy="619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411480" y="4507865"/>
            <a:ext cx="1183640" cy="40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imes New Roman"/>
              </a:rPr>
              <a:t>Find</a:t>
            </a:r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434782" y="4501160"/>
          <a:ext cx="1109550" cy="4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数式" r:id="rId16" imgW="609600" imgH="241300" progId="Equation.3">
                  <p:embed/>
                </p:oleObj>
              </mc:Choice>
              <mc:Fallback>
                <p:oleObj name="数式" r:id="rId16" imgW="609600" imgH="241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782" y="4501160"/>
                        <a:ext cx="1109550" cy="4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3091815" y="4501160"/>
          <a:ext cx="947933" cy="4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数式" r:id="rId18" imgW="520700" imgH="241300" progId="Equation.3">
                  <p:embed/>
                </p:oleObj>
              </mc:Choice>
              <mc:Fallback>
                <p:oleObj name="数式" r:id="rId18" imgW="5207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815" y="4501160"/>
                        <a:ext cx="947933" cy="4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902460" y="4896009"/>
            <a:ext cx="4620260" cy="50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</a:rPr>
              <a:t>which reproduce measured beam positions </a:t>
            </a: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411480" y="5396865"/>
            <a:ext cx="8448040" cy="45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imes New Roman"/>
              </a:rPr>
              <a:t>The solution is obtained by iteratively minimize two quadratic functions.</a:t>
            </a:r>
            <a:endParaRPr lang="en-US" altLang="ja-JP" sz="2000" dirty="0" smtClean="0">
              <a:latin typeface="Times New Roman"/>
              <a:ea typeface="ＭＳ Ｐゴシック"/>
            </a:endParaRPr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6379845" y="4932362"/>
          <a:ext cx="881974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数式" r:id="rId20" imgW="546100" imgH="241300" progId="Equation.3">
                  <p:embed/>
                </p:oleObj>
              </mc:Choice>
              <mc:Fallback>
                <p:oleObj name="数式" r:id="rId20" imgW="5461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845" y="4932362"/>
                        <a:ext cx="881974" cy="388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2532380" y="4469289"/>
            <a:ext cx="576580" cy="50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</a:rPr>
              <a:t>and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361396" y="382706"/>
            <a:ext cx="4782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/>
                <a:cs typeface="Times New Roman"/>
              </a:rPr>
              <a:t>Ref. A. Morita </a:t>
            </a:r>
            <a:r>
              <a:rPr lang="en-US" altLang="ja-JP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et al</a:t>
            </a:r>
            <a:r>
              <a:rPr lang="en-US" altLang="ja-JP" dirty="0" smtClean="0">
                <a:solidFill>
                  <a:schemeClr val="bg1"/>
                </a:solidFill>
                <a:latin typeface="Times New Roman"/>
                <a:cs typeface="Times New Roman"/>
              </a:rPr>
              <a:t>, PRSTAB </a:t>
            </a:r>
            <a:r>
              <a:rPr lang="en-US" altLang="ja-JP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altLang="ja-JP" dirty="0" smtClean="0">
                <a:solidFill>
                  <a:schemeClr val="bg1"/>
                </a:solidFill>
                <a:latin typeface="Times New Roman"/>
                <a:cs typeface="Times New Roman"/>
              </a:rPr>
              <a:t>, 072801 (2007)</a:t>
            </a:r>
            <a:endParaRPr lang="ja-JP" alt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4278313" y="2508250"/>
          <a:ext cx="22621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数式" r:id="rId22" imgW="1371600" imgH="241300" progId="Equation.3">
                  <p:embed/>
                </p:oleObj>
              </mc:Choice>
              <mc:Fallback>
                <p:oleObj name="数式" r:id="rId22" imgW="13716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2508250"/>
                        <a:ext cx="2262187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7"/>
          <p:cNvGraphicFramePr>
            <a:graphicFrameLocks noChangeAspect="1"/>
          </p:cNvGraphicFramePr>
          <p:nvPr/>
        </p:nvGraphicFramePr>
        <p:xfrm>
          <a:off x="995362" y="2894330"/>
          <a:ext cx="7153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数式" r:id="rId24" imgW="4343400" imgH="368300" progId="Equation.3">
                  <p:embed/>
                </p:oleObj>
              </mc:Choice>
              <mc:Fallback>
                <p:oleObj name="数式" r:id="rId24" imgW="4343400" imgH="368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2" y="2894330"/>
                        <a:ext cx="71532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4278313" y="3540125"/>
          <a:ext cx="2133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数式" r:id="rId26" imgW="1295400" imgH="241300" progId="Equation.3">
                  <p:embed/>
                </p:oleObj>
              </mc:Choice>
              <mc:Fallback>
                <p:oleObj name="数式" r:id="rId26" imgW="1295400" imgH="241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3540125"/>
                        <a:ext cx="21336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1625600" y="2439988"/>
            <a:ext cx="64414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615440" y="3496628"/>
            <a:ext cx="645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776125" y="2724468"/>
            <a:ext cx="3962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コンテンツ プレースホルダ 2"/>
          <p:cNvSpPr txBox="1">
            <a:spLocks/>
          </p:cNvSpPr>
          <p:nvPr/>
        </p:nvSpPr>
        <p:spPr>
          <a:xfrm>
            <a:off x="411480" y="847725"/>
            <a:ext cx="8321040" cy="45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imes New Roman"/>
              </a:rPr>
              <a:t>Analyze CODs induced by steering kicks.</a:t>
            </a:r>
            <a:endParaRPr lang="en-US" altLang="ja-JP" sz="2000" dirty="0" smtClean="0">
              <a:latin typeface="Times New Roman"/>
              <a:ea typeface="ＭＳ Ｐゴシック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 flipH="1" flipV="1">
            <a:off x="3639362" y="2607231"/>
            <a:ext cx="2563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3796445" y="3756502"/>
            <a:ext cx="3962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 flipH="1" flipV="1">
            <a:off x="3659682" y="3639265"/>
            <a:ext cx="2563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Beta Measurement @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HER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303213" y="3255963"/>
          <a:ext cx="1166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数式" r:id="rId4" imgW="571500" imgH="190500" progId="Equation.3">
                  <p:embed/>
                </p:oleObj>
              </mc:Choice>
              <mc:Fallback>
                <p:oleObj name="数式" r:id="rId4" imgW="571500" imgH="190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255963"/>
                        <a:ext cx="1166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547986" y="1347469"/>
          <a:ext cx="908634" cy="34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数式" r:id="rId6" imgW="444500" imgH="165100" progId="Equation.3">
                  <p:embed/>
                </p:oleObj>
              </mc:Choice>
              <mc:Fallback>
                <p:oleObj name="数式" r:id="rId6" imgW="4445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86" y="1347469"/>
                        <a:ext cx="908634" cy="340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547986" y="2292667"/>
          <a:ext cx="908634" cy="3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数式" r:id="rId8" imgW="444500" imgH="177800" progId="Equation.3">
                  <p:embed/>
                </p:oleObj>
              </mc:Choice>
              <mc:Fallback>
                <p:oleObj name="数式" r:id="rId8" imgW="4445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86" y="2292667"/>
                        <a:ext cx="908634" cy="36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303213" y="4229100"/>
          <a:ext cx="11668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数式" r:id="rId10" imgW="571500" imgH="203200" progId="Equation.3">
                  <p:embed/>
                </p:oleObj>
              </mc:Choice>
              <mc:Fallback>
                <p:oleObj name="数式" r:id="rId10" imgW="571500" imgH="203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229100"/>
                        <a:ext cx="116681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コンテンツ プレースホルダ 2"/>
          <p:cNvSpPr txBox="1">
            <a:spLocks/>
          </p:cNvSpPr>
          <p:nvPr/>
        </p:nvSpPr>
        <p:spPr>
          <a:xfrm>
            <a:off x="205740" y="5191125"/>
            <a:ext cx="8732520" cy="53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dirty="0" smtClean="0">
                <a:latin typeface="Times New Roman"/>
              </a:rPr>
              <a:t>This scheme inevitably has two ambiguous.</a:t>
            </a:r>
          </a:p>
        </p:txBody>
      </p:sp>
      <p:graphicFrame>
        <p:nvGraphicFramePr>
          <p:cNvPr id="88077" name="Object 13"/>
          <p:cNvGraphicFramePr>
            <a:graphicFrameLocks noChangeAspect="1"/>
          </p:cNvGraphicFramePr>
          <p:nvPr/>
        </p:nvGraphicFramePr>
        <p:xfrm>
          <a:off x="1134744" y="6000750"/>
          <a:ext cx="3127351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数式" r:id="rId12" imgW="1600200" imgH="241300" progId="Equation.3">
                  <p:embed/>
                </p:oleObj>
              </mc:Choice>
              <mc:Fallback>
                <p:oleObj name="数式" r:id="rId12" imgW="1600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744" y="6000750"/>
                        <a:ext cx="3127351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8" name="Object 14"/>
          <p:cNvGraphicFramePr>
            <a:graphicFrameLocks noChangeAspect="1"/>
          </p:cNvGraphicFramePr>
          <p:nvPr/>
        </p:nvGraphicFramePr>
        <p:xfrm>
          <a:off x="4801553" y="6000750"/>
          <a:ext cx="315263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2" name="数式" r:id="rId14" imgW="1612900" imgH="241300" progId="Equation.3">
                  <p:embed/>
                </p:oleObj>
              </mc:Choice>
              <mc:Fallback>
                <p:oleObj name="数式" r:id="rId14" imgW="1612900" imgH="2413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553" y="6000750"/>
                        <a:ext cx="315263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3927" y="1028065"/>
            <a:ext cx="6953489" cy="401447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059680" y="4968290"/>
            <a:ext cx="42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latin typeface="Times New Roman"/>
              </a:rPr>
              <a:t>IP 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319151" y="351909"/>
            <a:ext cx="1794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No BPM Jitter</a:t>
            </a:r>
            <a:endParaRPr lang="ja-JP" altLang="en-U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1285240" y="5617845"/>
            <a:ext cx="2880360" cy="40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</a:rPr>
              <a:t>1. Scaling of beta function</a:t>
            </a: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4820920" y="5617845"/>
            <a:ext cx="2707640" cy="40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</a:rPr>
              <a:t>2. Phase origin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33680" y="86360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33680" y="1076960"/>
            <a:ext cx="111760" cy="11176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79871" y="931029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FF00"/>
                </a:solidFill>
                <a:latin typeface="Times New Roman"/>
                <a:cs typeface="Times New Roman"/>
              </a:rPr>
              <a:t>Measured</a:t>
            </a:r>
            <a:endParaRPr lang="ja-JP" altLang="en-US" sz="2000" dirty="0"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79871" y="677029"/>
            <a:ext cx="768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Exact</a:t>
            </a:r>
            <a:endParaRPr lang="ja-JP" alt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221" y="1029335"/>
            <a:ext cx="6949841" cy="40444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Beta Measurement @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HER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27013" y="3235325"/>
          <a:ext cx="13065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数式" r:id="rId5" imgW="736600" imgH="241300" progId="Equation.3">
                  <p:embed/>
                </p:oleObj>
              </mc:Choice>
              <mc:Fallback>
                <p:oleObj name="数式" r:id="rId5" imgW="7366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235325"/>
                        <a:ext cx="13065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441325" y="1322388"/>
          <a:ext cx="1082575" cy="34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name="数式" r:id="rId7" imgW="609600" imgH="190500" progId="Equation.3">
                  <p:embed/>
                </p:oleObj>
              </mc:Choice>
              <mc:Fallback>
                <p:oleObj name="数式" r:id="rId7" imgW="6096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322388"/>
                        <a:ext cx="1082575" cy="341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441325" y="2227263"/>
          <a:ext cx="1082575" cy="43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数式" r:id="rId9" imgW="609600" imgH="241300" progId="Equation.3">
                  <p:embed/>
                </p:oleObj>
              </mc:Choice>
              <mc:Fallback>
                <p:oleObj name="数式" r:id="rId9" imgW="6096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227263"/>
                        <a:ext cx="1082575" cy="430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227013" y="4303713"/>
          <a:ext cx="13081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数式" r:id="rId11" imgW="736600" imgH="241300" progId="Equation.3">
                  <p:embed/>
                </p:oleObj>
              </mc:Choice>
              <mc:Fallback>
                <p:oleObj name="数式" r:id="rId11" imgW="7366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303713"/>
                        <a:ext cx="13081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191770" y="5450205"/>
            <a:ext cx="8760460" cy="818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dirty="0" smtClean="0">
                <a:latin typeface="Times New Roman"/>
              </a:rPr>
              <a:t>To avoid the ambiguous</a:t>
            </a:r>
            <a:br>
              <a:rPr lang="en-US" altLang="ja-JP" sz="2400" dirty="0" smtClean="0">
                <a:latin typeface="Times New Roman"/>
              </a:rPr>
            </a:br>
            <a:r>
              <a:rPr lang="en-US" altLang="ja-JP" sz="2400" dirty="0" smtClean="0">
                <a:latin typeface="Times New Roman"/>
              </a:rPr>
              <a:t>we use difference between neighborhood </a:t>
            </a:r>
            <a:r>
              <a:rPr lang="en-US" altLang="ja-JP" sz="2400" dirty="0" err="1" smtClean="0">
                <a:latin typeface="Times New Roman"/>
              </a:rPr>
              <a:t>BPMs</a:t>
            </a:r>
            <a:r>
              <a:rPr lang="en-US" altLang="ja-JP" sz="2400" dirty="0" smtClean="0">
                <a:latin typeface="Times New Roman"/>
              </a:rPr>
              <a:t> in the optics correction.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059680" y="4968290"/>
            <a:ext cx="42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latin typeface="Times New Roman"/>
              </a:rPr>
              <a:t>IP 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319151" y="351909"/>
            <a:ext cx="1794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No BPM Jitter</a:t>
            </a:r>
            <a:endParaRPr lang="ja-JP" altLang="en-U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3680" y="86360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33680" y="1076960"/>
            <a:ext cx="111760" cy="11176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79871" y="931029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FF00"/>
                </a:solidFill>
                <a:latin typeface="Times New Roman"/>
                <a:cs typeface="Times New Roman"/>
              </a:rPr>
              <a:t>Measured</a:t>
            </a:r>
            <a:endParaRPr lang="ja-JP" altLang="en-US" sz="2000" dirty="0"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79871" y="677029"/>
            <a:ext cx="768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Exact</a:t>
            </a:r>
            <a:endParaRPr lang="ja-JP" alt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Simulation of Beta Correction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11480" y="744857"/>
            <a:ext cx="8321040" cy="165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Assumptions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No orbit drift in time.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Zero-current (ignore intra-beam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scatteringin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calculation).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No error source in the IR region.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Exact values of perturbed tunes are known.</a:t>
            </a: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411480" y="2665414"/>
            <a:ext cx="8321040" cy="1713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Error Source (Gaussian distributed)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250950" y="3134678"/>
          <a:ext cx="40767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数式" r:id="rId4" imgW="2133600" imgH="342900" progId="Equation.3">
                  <p:embed/>
                </p:oleObj>
              </mc:Choice>
              <mc:Fallback>
                <p:oleObj name="数式" r:id="rId4" imgW="2133600" imgH="342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134678"/>
                        <a:ext cx="40767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411480" y="4057334"/>
            <a:ext cx="8321040" cy="112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Beta Measurement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Use 6 horizontal and 6 vertical orbit kicks.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Orbit amplitude at Arc section is about &lt; 1mm.</a:t>
            </a: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411480" y="5195254"/>
            <a:ext cx="8321040" cy="82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Corrector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all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quadrupoles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(fudge factor of the electric power supplies)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Beta Correction @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HER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25425" y="3267075"/>
          <a:ext cx="9810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数式" r:id="rId4" imgW="571500" imgH="190500" progId="Equation.3">
                  <p:embed/>
                </p:oleObj>
              </mc:Choice>
              <mc:Fallback>
                <p:oleObj name="数式" r:id="rId4" imgW="5715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3267075"/>
                        <a:ext cx="9810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421995" y="1288415"/>
          <a:ext cx="7635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1" name="数式" r:id="rId6" imgW="444500" imgH="165100" progId="Equation.3">
                  <p:embed/>
                </p:oleObj>
              </mc:Choice>
              <mc:Fallback>
                <p:oleObj name="数式" r:id="rId6" imgW="4445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95" y="1288415"/>
                        <a:ext cx="7635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421996" y="2264092"/>
          <a:ext cx="7635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2" name="数式" r:id="rId8" imgW="444500" imgH="177800" progId="Equation.3">
                  <p:embed/>
                </p:oleObj>
              </mc:Choice>
              <mc:Fallback>
                <p:oleObj name="数式" r:id="rId8" imgW="444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96" y="2264092"/>
                        <a:ext cx="7635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225425" y="4059238"/>
          <a:ext cx="9810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3" name="数式" r:id="rId10" imgW="571500" imgH="203200" progId="Equation.3">
                  <p:embed/>
                </p:oleObj>
              </mc:Choice>
              <mc:Fallback>
                <p:oleObj name="数式" r:id="rId10" imgW="571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059238"/>
                        <a:ext cx="9810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82080" y="280789"/>
            <a:ext cx="211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No BPM Jitter</a:t>
            </a:r>
            <a:endParaRPr lang="ja-JP" alt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283835" y="5410835"/>
          <a:ext cx="1213418" cy="63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4" name="数式" r:id="rId12" imgW="774700" imgH="406400" progId="Equation.3">
                  <p:embed/>
                </p:oleObj>
              </mc:Choice>
              <mc:Fallback>
                <p:oleObj name="数式" r:id="rId12" imgW="7747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835" y="5410835"/>
                        <a:ext cx="1213418" cy="634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7080885" y="5419726"/>
          <a:ext cx="1212117" cy="6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5" name="数式" r:id="rId14" imgW="774700" imgH="431800" progId="Equation.3">
                  <p:embed/>
                </p:oleObj>
              </mc:Choice>
              <mc:Fallback>
                <p:oleObj name="数式" r:id="rId14" imgW="7747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885" y="5419726"/>
                        <a:ext cx="1212117" cy="67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835979" y="5366385"/>
          <a:ext cx="1150990" cy="63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6" name="数式" r:id="rId16" imgW="736600" imgH="406400" progId="Equation.3">
                  <p:embed/>
                </p:oleObj>
              </mc:Choice>
              <mc:Fallback>
                <p:oleObj name="数式" r:id="rId16" imgW="736600" imgH="40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9" y="5366385"/>
                        <a:ext cx="1150990" cy="634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2525078" y="5383848"/>
          <a:ext cx="1153591" cy="6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7" name="数式" r:id="rId18" imgW="736600" imgH="431800" progId="Equation.3">
                  <p:embed/>
                </p:oleObj>
              </mc:Choice>
              <mc:Fallback>
                <p:oleObj name="数式" r:id="rId18" imgW="7366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078" y="5383848"/>
                        <a:ext cx="1153591" cy="67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5247640" y="6159500"/>
          <a:ext cx="1672513" cy="3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数式" r:id="rId20" imgW="1066800" imgH="203200" progId="Equation.3">
                  <p:embed/>
                </p:oleObj>
              </mc:Choice>
              <mc:Fallback>
                <p:oleObj name="数式" r:id="rId20" imgW="1066800" imgH="203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640" y="6159500"/>
                        <a:ext cx="1672513" cy="316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7061518" y="6136640"/>
          <a:ext cx="1554162" cy="35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数式" r:id="rId22" imgW="990600" imgH="228600" progId="Equation.3">
                  <p:embed/>
                </p:oleObj>
              </mc:Choice>
              <mc:Fallback>
                <p:oleObj name="数式" r:id="rId22" imgW="9906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518" y="6136640"/>
                        <a:ext cx="1554162" cy="355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6422261" y="5001433"/>
            <a:ext cx="1148526" cy="371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ja-JP" sz="2400" noProof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After</a:t>
            </a:r>
            <a:endParaRPr kumimoji="1" lang="en-US" altLang="ja-JP" sz="2400" b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1661732" y="5026833"/>
            <a:ext cx="1148526" cy="371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ja-JP" sz="2400" noProof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Before</a:t>
            </a:r>
            <a:endParaRPr kumimoji="1" lang="en-US" altLang="ja-JP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798196" y="6172518"/>
          <a:ext cx="1673814" cy="31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0" name="数式" r:id="rId24" imgW="1066800" imgH="203200" progId="Equation.3">
                  <p:embed/>
                </p:oleObj>
              </mc:Choice>
              <mc:Fallback>
                <p:oleObj name="数式" r:id="rId24" imgW="1066800" imgH="203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6" y="6172518"/>
                        <a:ext cx="1673814" cy="317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2564448" y="6132195"/>
          <a:ext cx="1532053" cy="35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1" name="数式" r:id="rId26" imgW="977900" imgH="228600" progId="Equation.3">
                  <p:embed/>
                </p:oleObj>
              </mc:Choice>
              <mc:Fallback>
                <p:oleObj name="数式" r:id="rId26" imgW="97790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48" y="6132195"/>
                        <a:ext cx="1532053" cy="3576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図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20800" y="802078"/>
            <a:ext cx="6926580" cy="420360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940560" y="6177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233680" y="86360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33680" y="1076960"/>
            <a:ext cx="111760" cy="1117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79871" y="931029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</a:t>
            </a:r>
            <a:endParaRPr lang="ja-JP" alt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9871" y="677029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Before</a:t>
            </a:r>
            <a:endParaRPr lang="ja-JP" alt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80" y="1308584"/>
            <a:ext cx="4338320" cy="42440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Global Beta Beat After Correction (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HER)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40330" y="1442859"/>
            <a:ext cx="267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Times New Roman"/>
                <a:cs typeface="Times New Roman"/>
              </a:rPr>
              <a:t>BPM Jitter 2 micron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11480" y="5527040"/>
            <a:ext cx="8321040" cy="75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000" dirty="0" smtClean="0">
                <a:latin typeface="Times New Roman"/>
              </a:rPr>
              <a:t>Typically, global beta beat for 2 micro </a:t>
            </a:r>
            <a:r>
              <a:rPr lang="en-US" altLang="ja-JP" sz="2000" dirty="0" err="1" smtClean="0">
                <a:latin typeface="Times New Roman"/>
              </a:rPr>
              <a:t>bpm</a:t>
            </a:r>
            <a:r>
              <a:rPr lang="en-US" altLang="ja-JP" sz="2000" dirty="0" smtClean="0">
                <a:latin typeface="Times New Roman"/>
              </a:rPr>
              <a:t> jitter is within ~5% for horizontal and within ~10% for vertical </a:t>
            </a:r>
            <a:r>
              <a:rPr lang="en-US" altLang="ja-JP" sz="2000" dirty="0" err="1" smtClean="0">
                <a:latin typeface="Times New Roman"/>
              </a:rPr>
              <a:t>betatron</a:t>
            </a:r>
            <a:r>
              <a:rPr lang="en-US" altLang="ja-JP" sz="2000" dirty="0" smtClean="0">
                <a:latin typeface="Times New Roman"/>
              </a:rPr>
              <a:t> motion.</a:t>
            </a:r>
            <a:endParaRPr lang="en-US" altLang="ja-JP" sz="2000" dirty="0" smtClean="0">
              <a:latin typeface="Times New Roman"/>
              <a:ea typeface="ＭＳ Ｐゴシック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726440" y="860385"/>
            <a:ext cx="7706360" cy="47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5740" y="822483"/>
            <a:ext cx="8755380" cy="3465037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Correction of beam optics errors will be a critical factor in </a:t>
            </a:r>
            <a:r>
              <a:rPr lang="en-US" altLang="ja-JP" sz="2000" dirty="0" err="1" smtClean="0"/>
              <a:t>SuperKEKB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Innovative optics measurement &amp; correction schemes are probably necessary at high-current beam operation.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</a:t>
            </a:r>
            <a:r>
              <a:rPr lang="en-US" altLang="ja-JP" sz="1800" dirty="0" smtClean="0"/>
              <a:t>i.e. Horizontal &amp; vertical (XY) coupling measurement with single-pass </a:t>
            </a:r>
            <a:r>
              <a:rPr lang="en-US" altLang="ja-JP" sz="1800" dirty="0" err="1" smtClean="0"/>
              <a:t>BPMs</a:t>
            </a:r>
            <a:r>
              <a:rPr lang="en-US" altLang="ja-JP" sz="1800" dirty="0" smtClean="0"/>
              <a:t>.</a:t>
            </a:r>
            <a:br>
              <a:rPr lang="en-US" altLang="ja-JP" sz="1800" dirty="0" smtClean="0"/>
            </a:br>
            <a:r>
              <a:rPr lang="en-US" altLang="ja-JP" sz="1800" dirty="0" smtClean="0"/>
              <a:t>                                                                    (Ref. Ohnishi’s talk @ the 16th KEKB review)</a:t>
            </a:r>
          </a:p>
          <a:p>
            <a:r>
              <a:rPr lang="en-US" altLang="ja-JP" sz="2000" dirty="0" smtClean="0"/>
              <a:t>On the other hand, KEKB based optics measurement using closed orbit distortion (COD) will be employed at early stage of  the commissioning and low-current and non-collision operation.</a:t>
            </a:r>
          </a:p>
          <a:p>
            <a:r>
              <a:rPr lang="en-US" altLang="ja-JP" sz="2000" dirty="0" smtClean="0"/>
              <a:t>It is informative to investigate how effective is KEKB based scheme.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1811020" y="4277361"/>
            <a:ext cx="5521960" cy="85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200" u="sng" dirty="0" smtClean="0">
                <a:latin typeface="Times New Roman"/>
                <a:ea typeface="ＭＳ Ｐゴシック"/>
              </a:rPr>
              <a:t>Today’s Report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Optics </a:t>
            </a:r>
            <a:r>
              <a:rPr lang="en-US" altLang="ja-JP" sz="2200" dirty="0" smtClean="0">
                <a:latin typeface="Times New Roman"/>
                <a:ea typeface="ＭＳ Ｐゴシック"/>
              </a:rPr>
              <a:t>Correction with KEKB based scheme</a:t>
            </a:r>
            <a:endParaRPr kumimoji="1" lang="en-US" altLang="ja-JP" sz="2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850582" y="5140483"/>
            <a:ext cx="7442835" cy="1189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200" dirty="0" smtClean="0">
                <a:latin typeface="Times New Roman"/>
                <a:ea typeface="ＭＳ Ｐゴシック"/>
              </a:rPr>
              <a:t>1.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XY-</a:t>
            </a:r>
            <a:r>
              <a:rPr lang="en-US" altLang="ja-JP" sz="2200" dirty="0" smtClean="0">
                <a:latin typeface="Times New Roman"/>
                <a:ea typeface="ＭＳ Ｐゴシック"/>
              </a:rPr>
              <a:t>Coupling and Vertical Dispersion</a:t>
            </a:r>
            <a:br>
              <a:rPr lang="en-US" altLang="ja-JP" sz="2200" dirty="0" smtClean="0">
                <a:latin typeface="Times New Roman"/>
                <a:ea typeface="ＭＳ Ｐゴシック"/>
              </a:rPr>
            </a:br>
            <a:r>
              <a:rPr lang="en-US" altLang="ja-JP" sz="2200" dirty="0" smtClean="0">
                <a:latin typeface="Times New Roman"/>
                <a:ea typeface="ＭＳ Ｐゴシック"/>
              </a:rPr>
              <a:t>2. </a:t>
            </a:r>
            <a:r>
              <a:rPr lang="en-US" altLang="ja-JP" sz="2200" dirty="0" err="1" smtClean="0">
                <a:latin typeface="Times New Roman"/>
                <a:ea typeface="ＭＳ Ｐゴシック"/>
              </a:rPr>
              <a:t>Betatron</a:t>
            </a:r>
            <a:r>
              <a:rPr lang="en-US" altLang="ja-JP" sz="2200" dirty="0" smtClean="0">
                <a:latin typeface="Times New Roman"/>
                <a:ea typeface="ＭＳ Ｐゴシック"/>
              </a:rPr>
              <a:t> Function</a:t>
            </a:r>
            <a:br>
              <a:rPr lang="en-US" altLang="ja-JP" sz="2200" dirty="0" smtClean="0">
                <a:latin typeface="Times New Roman"/>
                <a:ea typeface="ＭＳ Ｐゴシック"/>
              </a:rPr>
            </a:br>
            <a:r>
              <a:rPr lang="en-US" altLang="ja-JP" sz="2200" dirty="0" smtClean="0">
                <a:latin typeface="Times New Roman"/>
                <a:ea typeface="ＭＳ Ｐゴシック"/>
              </a:rPr>
              <a:t>3. Full Optics Correction</a:t>
            </a:r>
          </a:p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98700" y="3639185"/>
            <a:ext cx="6642100" cy="698500"/>
          </a:xfrm>
        </p:spPr>
        <p:txBody>
          <a:bodyPr>
            <a:noAutofit/>
          </a:bodyPr>
          <a:lstStyle/>
          <a:p>
            <a:r>
              <a:rPr lang="en-US" altLang="ja-JP" sz="3000" b="1" dirty="0" smtClean="0"/>
              <a:t>Full Optics Correction</a:t>
            </a:r>
            <a:endParaRPr lang="ja-JP" alt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Measurement Method and Corrector Knob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2560" y="919481"/>
            <a:ext cx="8829040" cy="533399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All measurements are based on COD or its response.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3" name="コンテンツ プレースホルダ 19"/>
          <p:cNvGraphicFramePr>
            <a:graphicFrameLocks/>
          </p:cNvGraphicFramePr>
          <p:nvPr/>
        </p:nvGraphicFramePr>
        <p:xfrm>
          <a:off x="660400" y="1630680"/>
          <a:ext cx="7823199" cy="4165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271"/>
                <a:gridCol w="2857121"/>
                <a:gridCol w="3206807"/>
              </a:tblGrid>
              <a:tr h="84756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Measurement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Method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Corrector Knob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5063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COD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BPM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reading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Horizontal/Vertical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baseline="0" dirty="0" err="1" smtClean="0">
                          <a:latin typeface="Times New Roman"/>
                          <a:cs typeface="Times New Roman"/>
                        </a:rPr>
                        <a:t>Steerings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7524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XY Coupling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COD response associated with horizontal steering kick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Skew winding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kumimoji="1" lang="en-US" altLang="ja-JP" baseline="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endParaRPr kumimoji="1" lang="en-US" altLang="ja-JP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7089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Vertical Dispersion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COD response associated with RF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frequency change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Skew winding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kumimoji="1" lang="en-US" altLang="ja-JP" baseline="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endParaRPr kumimoji="1" lang="en-US" altLang="ja-JP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6414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Times New Roman"/>
                          <a:cs typeface="Times New Roman"/>
                        </a:rPr>
                        <a:t>Betatron</a:t>
                      </a: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dirty="0" err="1" smtClean="0">
                          <a:latin typeface="Times New Roman"/>
                          <a:cs typeface="Times New Roman"/>
                        </a:rPr>
                        <a:t>Function&amp;Phase</a:t>
                      </a:r>
                      <a:endParaRPr kumimoji="1" lang="ja-JP" altLang="en-US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COD response associated with steering kick</a:t>
                      </a:r>
                      <a:endParaRPr kumimoji="1" lang="ja-JP" altLang="en-US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Times New Roman"/>
                          <a:cs typeface="Times New Roman"/>
                        </a:rPr>
                        <a:t>quadrupole</a:t>
                      </a: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 (fudge factor)</a:t>
                      </a:r>
                      <a:endParaRPr kumimoji="1" lang="en-US" altLang="ja-JP" sz="1400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7089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Horizontal Dispersion</a:t>
                      </a:r>
                      <a:endParaRPr kumimoji="1" lang="ja-JP" altLang="en-US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COD response associated with RF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frequency change</a:t>
                      </a:r>
                      <a:endParaRPr kumimoji="1" lang="ja-JP" altLang="en-US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Times New Roman"/>
                          <a:cs typeface="Times New Roman"/>
                        </a:rPr>
                        <a:t>Horizontal</a:t>
                      </a: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 mover of</a:t>
                      </a:r>
                      <a:b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baseline="0" dirty="0" smtClean="0">
                          <a:latin typeface="Times New Roman"/>
                          <a:cs typeface="Times New Roman"/>
                        </a:rPr>
                        <a:t>focusing </a:t>
                      </a:r>
                      <a:r>
                        <a:rPr kumimoji="1" lang="en-US" altLang="ja-JP" baseline="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endParaRPr kumimoji="1" lang="en-US" altLang="ja-JP" dirty="0" smtClean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Condition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401320" y="3430589"/>
            <a:ext cx="8321040" cy="169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Assumptions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       - No orbit drift in time.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       - Zero-current (ignore intra-beam scattering in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calculation).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       - No error source in the IR region.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       - Exact values of perturbed tunes are known.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500120" y="80833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ja-JP" sz="2400" dirty="0" smtClean="0">
                <a:latin typeface="Times New Roman"/>
              </a:rPr>
              <a:t>Error Source</a:t>
            </a:r>
          </a:p>
        </p:txBody>
      </p:sp>
      <p:graphicFrame>
        <p:nvGraphicFramePr>
          <p:cNvPr id="11" name="コンテンツ プレースホルダ 19"/>
          <p:cNvGraphicFramePr>
            <a:graphicFrameLocks/>
          </p:cNvGraphicFramePr>
          <p:nvPr/>
        </p:nvGraphicFramePr>
        <p:xfrm>
          <a:off x="1234441" y="1298075"/>
          <a:ext cx="6934199" cy="1957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132"/>
                <a:gridCol w="1568359"/>
                <a:gridCol w="1568359"/>
                <a:gridCol w="1007754"/>
                <a:gridCol w="1124595"/>
              </a:tblGrid>
              <a:tr h="87053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Horizontal misalignment</a:t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kumimoji="1" lang="en-US" altLang="ja-JP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m]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Vertical misalignment</a:t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kumimoji="1" lang="en-US" altLang="ja-JP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m]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Rotation error</a:t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 [</a:t>
                      </a:r>
                      <a:r>
                        <a:rPr kumimoji="1" lang="en-US" altLang="ja-JP" sz="1800" i="1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K/K</a:t>
                      </a:r>
                      <a:endParaRPr kumimoji="1" lang="ja-JP" altLang="en-US" sz="1800" dirty="0" smtClean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  <a:tr h="485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Quadrupoles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2.5*10</a:t>
                      </a:r>
                      <a:r>
                        <a:rPr kumimoji="1" lang="en-US" altLang="ja-JP" sz="2000" baseline="30000" dirty="0" smtClean="0">
                          <a:latin typeface="Times New Roman"/>
                          <a:cs typeface="Times New Roman"/>
                        </a:rPr>
                        <a:t>-4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  <a:tr h="555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baseline="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endParaRPr kumimoji="1" lang="ja-JP" altLang="en-US" sz="2000" i="1" baseline="-25000" dirty="0" smtClean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baseline="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endParaRPr kumimoji="1" lang="ja-JP" altLang="en-US" sz="2000" i="1" baseline="-25000" dirty="0" smtClean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</a:tbl>
          </a:graphicData>
        </a:graphic>
      </p:graphicFrame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01320" y="5425440"/>
            <a:ext cx="8366760" cy="79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Beam optics is unstable if we introduce the error sources at once.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Thus, we gradually increase the error amplitude with the optics corrections.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emi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75" y="1233170"/>
            <a:ext cx="5013960" cy="38671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Emittance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6809098" y="1614381"/>
            <a:ext cx="1420502" cy="300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altLang="ja-JP" sz="2000" noProof="0" dirty="0" smtClean="0">
                <a:latin typeface="Times New Roman"/>
                <a:ea typeface="ＭＳ Ｐゴシック"/>
              </a:rPr>
              <a:t>Target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6575417" y="4329218"/>
            <a:ext cx="1268103" cy="300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Design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6532880" y="2089368"/>
            <a:ext cx="2367280" cy="1050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indent="-342900" algn="r">
              <a:spcBef>
                <a:spcPct val="20000"/>
              </a:spcBef>
              <a:defRPr/>
            </a:pPr>
            <a:r>
              <a:rPr lang="en-US" altLang="ja-JP" sz="2000" noProof="0" dirty="0" smtClean="0">
                <a:latin typeface="Times New Roman"/>
                <a:ea typeface="ＭＳ Ｐゴシック"/>
              </a:rPr>
              <a:t>Jitter Error 5 </a:t>
            </a:r>
            <a:r>
              <a:rPr lang="en-US" altLang="ja-JP" sz="2000" i="1" noProof="0" dirty="0" err="1" smtClean="0">
                <a:latin typeface="Symbol" charset="2"/>
                <a:ea typeface="ＭＳ Ｐゴシック"/>
                <a:cs typeface="Symbol" charset="2"/>
              </a:rPr>
              <a:t>m</a:t>
            </a:r>
            <a:r>
              <a:rPr lang="en-US" altLang="ja-JP" sz="2000" dirty="0" err="1" smtClean="0">
                <a:latin typeface="Times New Roman"/>
              </a:rPr>
              <a:t>m</a:t>
            </a:r>
            <a:r>
              <a:rPr lang="en-US" altLang="ja-JP" sz="2000" dirty="0" smtClean="0">
                <a:latin typeface="Times New Roman"/>
              </a:rPr>
              <a:t/>
            </a:r>
            <a:br>
              <a:rPr lang="en-US" altLang="ja-JP" sz="2000" dirty="0" smtClean="0">
                <a:latin typeface="Times New Roman"/>
              </a:rPr>
            </a:br>
            <a:r>
              <a:rPr lang="en-US" altLang="ja-JP" sz="2000" dirty="0" smtClean="0">
                <a:latin typeface="Times New Roman"/>
              </a:rPr>
              <a:t>Jitter Error 2 </a:t>
            </a:r>
            <a:r>
              <a:rPr lang="en-US" altLang="ja-JP" sz="2000" i="1" dirty="0" smtClean="0">
                <a:latin typeface="Symbol" charset="2"/>
                <a:cs typeface="Symbol" charset="2"/>
              </a:rPr>
              <a:t>m</a:t>
            </a:r>
            <a:r>
              <a:rPr lang="en-US" altLang="ja-JP" sz="2000" dirty="0" smtClean="0">
                <a:latin typeface="Times New Roman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/>
            </a:r>
            <a:b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lang="en-US" altLang="ja-JP" sz="2000" dirty="0" smtClean="0">
                <a:latin typeface="Times New Roman"/>
              </a:rPr>
              <a:t>Jitter Error 0 </a:t>
            </a:r>
            <a:r>
              <a:rPr lang="en-US" altLang="ja-JP" sz="2000" i="1" dirty="0" smtClean="0">
                <a:latin typeface="Symbol" charset="2"/>
                <a:cs typeface="Symbol" charset="2"/>
              </a:rPr>
              <a:t>m</a:t>
            </a:r>
            <a:r>
              <a:rPr lang="en-US" altLang="ja-JP" sz="2000" dirty="0" smtClean="0">
                <a:latin typeface="Times New Roman"/>
              </a:rPr>
              <a:t>m</a:t>
            </a:r>
            <a:endParaRPr lang="ja-JP" altLang="en-US" sz="2000" dirty="0" smtClean="0">
              <a:latin typeface="Times New Roman"/>
            </a:endParaRPr>
          </a:p>
          <a:p>
            <a:pPr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842760" y="2214880"/>
            <a:ext cx="162560" cy="1625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842760" y="2529840"/>
            <a:ext cx="162560" cy="16256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842760" y="2831148"/>
            <a:ext cx="162560" cy="1625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 flipV="1">
            <a:off x="6096000" y="1602103"/>
            <a:ext cx="680720" cy="182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ja-JP" altLang="en-US" sz="2400" b="1" dirty="0" smtClean="0">
              <a:solidFill>
                <a:srgbClr val="000000"/>
              </a:solidFill>
              <a:latin typeface="Times" pitchFamily="36" charset="0"/>
              <a:ea typeface="Osaka" pitchFamily="36" charset="-128"/>
              <a:cs typeface="Osaka" pitchFamily="36" charset="-128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 flipV="1">
            <a:off x="4053840" y="4450078"/>
            <a:ext cx="2570480" cy="50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ja-JP" altLang="en-US" sz="2400" b="1" dirty="0" smtClean="0">
              <a:solidFill>
                <a:srgbClr val="000000"/>
              </a:solidFill>
              <a:latin typeface="Times" pitchFamily="36" charset="0"/>
              <a:ea typeface="Osaka" pitchFamily="36" charset="-128"/>
              <a:cs typeface="Osaka" pitchFamily="36" charset="-128"/>
            </a:endParaRPr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848360" y="768945"/>
            <a:ext cx="7462520" cy="47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596900" y="5212080"/>
            <a:ext cx="7950200" cy="1300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Iterative correction with adjusting correction parameters is necessary to improve vertical </a:t>
            </a:r>
            <a:r>
              <a:rPr lang="en-US" altLang="en-US" sz="24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en-US" sz="2400" dirty="0" smtClean="0">
                <a:latin typeface="Times New Roman"/>
                <a:ea typeface="ＭＳ Ｐゴシック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Reached vertical </a:t>
            </a:r>
            <a:r>
              <a:rPr lang="en-US" altLang="en-US" sz="24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en-US" sz="2400" dirty="0" smtClean="0">
                <a:latin typeface="Times New Roman"/>
                <a:ea typeface="ＭＳ Ｐゴシック"/>
              </a:rPr>
              <a:t> is sensitive to the correction parameters especially when BPM jitter is large.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Beta Beat After Optics Correction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457200" y="949961"/>
            <a:ext cx="8229600" cy="502919"/>
          </a:xfrm>
        </p:spPr>
        <p:txBody>
          <a:bodyPr>
            <a:normAutofit/>
          </a:bodyPr>
          <a:lstStyle/>
          <a:p>
            <a:pPr lvl="0"/>
            <a:r>
              <a:rPr lang="en-US" altLang="en-US" sz="2000" dirty="0" smtClean="0"/>
              <a:t>100 simulations for different random seeds.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1397"/>
            <a:ext cx="3779520" cy="369802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287028" y="290949"/>
            <a:ext cx="2734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 micro BPM Jitter</a:t>
            </a:r>
            <a:endParaRPr lang="ja-JP" alt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273050" y="5455443"/>
            <a:ext cx="8597900" cy="42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Vertical beta beat is typically 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within ~10%, and ~5% for horizontal direction.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1468"/>
            <a:ext cx="3667760" cy="369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Dynamic Aperture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65480" y="5247641"/>
            <a:ext cx="8001000" cy="1071879"/>
          </a:xfrm>
        </p:spPr>
        <p:txBody>
          <a:bodyPr>
            <a:normAutofit lnSpcReduction="10000"/>
          </a:bodyPr>
          <a:lstStyle/>
          <a:p>
            <a:r>
              <a:rPr lang="en-US" altLang="ja-JP" sz="2200" dirty="0" smtClean="0"/>
              <a:t>On-momentum aperture is improved to the design level.</a:t>
            </a:r>
          </a:p>
          <a:p>
            <a:r>
              <a:rPr lang="en-US" altLang="ja-JP" sz="2200" dirty="0" smtClean="0"/>
              <a:t>Optimization of higher order </a:t>
            </a:r>
            <a:r>
              <a:rPr lang="en-US" altLang="ja-JP" sz="2200" dirty="0" err="1" smtClean="0"/>
              <a:t>multipole</a:t>
            </a:r>
            <a:r>
              <a:rPr lang="en-US" altLang="ja-JP" sz="2200" dirty="0" smtClean="0"/>
              <a:t> magnets is necessary to improve off-momentum aperture (in progress) 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128" y="1361440"/>
            <a:ext cx="6051743" cy="3444240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13350" y="2601757"/>
          <a:ext cx="769881" cy="5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2" name="数式" r:id="rId5" imgW="571500" imgH="444500" progId="Equation.3">
                  <p:embed/>
                </p:oleObj>
              </mc:Choice>
              <mc:Fallback>
                <p:oleObj name="数式" r:id="rId5" imgW="5715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50" y="2601757"/>
                        <a:ext cx="769881" cy="598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373880" y="4832985"/>
          <a:ext cx="669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3" name="数式" r:id="rId7" imgW="533400" imgH="241300" progId="Equation.3">
                  <p:embed/>
                </p:oleObj>
              </mc:Choice>
              <mc:Fallback>
                <p:oleObj name="数式" r:id="rId7" imgW="533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880" y="4832985"/>
                        <a:ext cx="6699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6339841" y="1809538"/>
            <a:ext cx="1046480" cy="354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/>
                <a:ea typeface="ＭＳ Ｐゴシック"/>
              </a:rPr>
              <a:t>Design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6248400" y="2225040"/>
            <a:ext cx="579120" cy="13309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ja-JP" altLang="en-US" sz="2400" b="1" dirty="0" smtClean="0">
              <a:solidFill>
                <a:srgbClr val="000090"/>
              </a:solidFill>
              <a:latin typeface="Times" pitchFamily="36" charset="0"/>
              <a:ea typeface="Osaka" pitchFamily="36" charset="-128"/>
              <a:cs typeface="Osaka" pitchFamily="36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87028" y="290949"/>
            <a:ext cx="2734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 micro BPM Jitter</a:t>
            </a:r>
            <a:endParaRPr lang="ja-JP" alt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1986280" y="1541105"/>
            <a:ext cx="1925320" cy="47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20 samples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…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73050" y="741203"/>
            <a:ext cx="8597900" cy="447517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COD based scheme is applied to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 HER lattice.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472122" y="1168400"/>
            <a:ext cx="8214678" cy="367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Iterative corrections is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necessary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to reduce vertical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  <a:endParaRPr lang="en-US" altLang="ja-JP" sz="2000" noProof="0" dirty="0" smtClean="0">
              <a:latin typeface="Times New Roman"/>
              <a:ea typeface="ＭＳ Ｐゴシック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BPM rotation should be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less than 0.5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mrad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for the target vertical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ja-JP" sz="2000" dirty="0" smtClean="0">
                <a:latin typeface="Times New Roman"/>
              </a:rPr>
              <a:t>In typical case, global beta beat is within ~5% for horizontal and within ~10% for vertical </a:t>
            </a:r>
            <a:r>
              <a:rPr lang="en-US" altLang="ja-JP" sz="2000" dirty="0" err="1" smtClean="0">
                <a:latin typeface="Times New Roman"/>
              </a:rPr>
              <a:t>betatron</a:t>
            </a:r>
            <a:r>
              <a:rPr lang="en-US" altLang="ja-JP" sz="2000" dirty="0" smtClean="0">
                <a:latin typeface="Times New Roman"/>
              </a:rPr>
              <a:t> motion.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ja-JP" sz="2000" dirty="0" smtClean="0">
                <a:latin typeface="Times New Roman"/>
              </a:rPr>
              <a:t>After full optics corrections, we can reach the target vertical </a:t>
            </a:r>
            <a:r>
              <a:rPr lang="en-US" altLang="ja-JP" sz="2000" dirty="0" err="1" smtClean="0">
                <a:latin typeface="Times New Roman"/>
              </a:rPr>
              <a:t>emittance</a:t>
            </a:r>
            <a:r>
              <a:rPr lang="en-US" altLang="ja-JP" sz="2000" dirty="0" smtClean="0">
                <a:latin typeface="Times New Roman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ja-JP" sz="2000" dirty="0" smtClean="0">
                <a:latin typeface="Times New Roman"/>
              </a:rPr>
              <a:t>Achieved vertical </a:t>
            </a:r>
            <a:r>
              <a:rPr lang="en-US" altLang="ja-JP" sz="2000" dirty="0" err="1" smtClean="0">
                <a:latin typeface="Times New Roman"/>
              </a:rPr>
              <a:t>emittance</a:t>
            </a:r>
            <a:r>
              <a:rPr lang="en-US" altLang="ja-JP" sz="2000" dirty="0" smtClean="0">
                <a:latin typeface="Times New Roman"/>
              </a:rPr>
              <a:t> is sensitive to the correction parameters especially when BPM error is large.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ja-JP" sz="2000" dirty="0" smtClean="0">
                <a:latin typeface="Times New Roman"/>
              </a:rPr>
              <a:t>On-momentum DA is improved to the design level.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ja-JP" sz="2000" dirty="0" smtClean="0">
                <a:latin typeface="Times New Roman"/>
              </a:rPr>
              <a:t>As for off-momentum DA, it is expected to be improved by tuning higher order </a:t>
            </a:r>
            <a:r>
              <a:rPr lang="en-US" altLang="ja-JP" sz="2000" dirty="0" err="1" smtClean="0">
                <a:latin typeface="Times New Roman"/>
              </a:rPr>
              <a:t>multipole</a:t>
            </a:r>
            <a:r>
              <a:rPr lang="en-US" altLang="ja-JP" sz="2000" dirty="0" smtClean="0">
                <a:latin typeface="Times New Roman"/>
              </a:rPr>
              <a:t> fields, but not confirmed yet.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273050" y="4795043"/>
            <a:ext cx="8597900" cy="40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 be studied</a:t>
            </a: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464661" y="5181600"/>
            <a:ext cx="8214678" cy="118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ja-JP" sz="2000" dirty="0" smtClean="0">
                <a:latin typeface="Times New Roman"/>
              </a:rPr>
              <a:t>More detailed study on optics measurement using single-pass BPM.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ja-JP" sz="2000" dirty="0" smtClean="0">
                <a:latin typeface="Times New Roman"/>
              </a:rPr>
              <a:t>Error source in IR region.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ja-JP" sz="2000" dirty="0" smtClean="0">
                <a:latin typeface="Times New Roman"/>
              </a:rPr>
              <a:t>Orbit drift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1859280" y="6126003"/>
            <a:ext cx="2459990" cy="40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2400" noProof="0" dirty="0" smtClean="0">
                <a:latin typeface="Times New Roman"/>
                <a:ea typeface="ＭＳ Ｐゴシック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nd so on…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415280" y="5872480"/>
            <a:ext cx="372872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1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Thank you </a:t>
            </a:r>
            <a:r>
              <a:rPr lang="en-US" altLang="ja-JP" sz="2400" i="1" u="sng" dirty="0" err="1" smtClean="0">
                <a:solidFill>
                  <a:srgbClr val="000090"/>
                </a:solidFill>
                <a:latin typeface="Times New Roman"/>
                <a:ea typeface="ＭＳ Ｐゴシック"/>
                <a:cs typeface="+mj-cs"/>
              </a:rPr>
              <a:t>f</a:t>
            </a:r>
            <a:r>
              <a:rPr kumimoji="1" lang="en-US" altLang="ja-JP" sz="2400" i="1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or </a:t>
            </a:r>
            <a:r>
              <a:rPr lang="en-US" altLang="ja-JP" sz="2400" i="1" u="sng" dirty="0" smtClean="0">
                <a:solidFill>
                  <a:srgbClr val="000090"/>
                </a:solidFill>
                <a:latin typeface="Times New Roman"/>
                <a:ea typeface="ＭＳ Ｐゴシック"/>
                <a:cs typeface="+mj-cs"/>
              </a:rPr>
              <a:t>l</a:t>
            </a:r>
            <a:r>
              <a:rPr kumimoji="1" lang="en-US" altLang="ja-JP" sz="2400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istening</a:t>
            </a:r>
            <a:r>
              <a:rPr kumimoji="1" lang="en-US" altLang="ja-JP" sz="2400" i="1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!</a:t>
            </a:r>
            <a:endParaRPr kumimoji="1" lang="ja-JP" altLang="en-US" sz="2400" i="1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98700" y="3629025"/>
            <a:ext cx="6642100" cy="698500"/>
          </a:xfrm>
        </p:spPr>
        <p:txBody>
          <a:bodyPr>
            <a:noAutofit/>
          </a:bodyPr>
          <a:lstStyle/>
          <a:p>
            <a:r>
              <a:rPr lang="en-US" altLang="ja-JP" sz="3000" b="1" dirty="0" smtClean="0"/>
              <a:t>XY-Coupling and Vertical Dispersion</a:t>
            </a:r>
            <a:endParaRPr lang="ja-JP" altLang="en-US" sz="3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2976880" y="4937760"/>
            <a:ext cx="3403600" cy="124968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Measurement &amp; Correction Scheme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11480" y="1202057"/>
            <a:ext cx="8321040" cy="221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XY-coupling measurement &amp; correction.</a:t>
            </a:r>
            <a:r>
              <a:rPr lang="en-US" altLang="ja-JP" sz="2400" dirty="0" smtClean="0">
                <a:latin typeface="Times New Roman"/>
                <a:ea typeface="ＭＳ Ｐゴシック"/>
              </a:rPr>
              <a:t/>
            </a:r>
            <a:br>
              <a:rPr lang="en-US" altLang="ja-JP" sz="2400" dirty="0" smtClean="0">
                <a:latin typeface="Times New Roman"/>
                <a:ea typeface="ＭＳ Ｐゴシック"/>
              </a:rPr>
            </a:br>
            <a:r>
              <a:rPr lang="en-US" altLang="ja-JP" sz="2400" dirty="0" smtClean="0">
                <a:latin typeface="Times New Roman"/>
                <a:ea typeface="ＭＳ Ｐゴシック"/>
              </a:rPr>
              <a:t/>
            </a:r>
            <a:br>
              <a:rPr lang="en-US" altLang="ja-JP" sz="2400" dirty="0" smtClean="0">
                <a:latin typeface="Times New Roman"/>
                <a:ea typeface="ＭＳ Ｐゴシック"/>
              </a:rPr>
            </a:br>
            <a:r>
              <a:rPr lang="en-US" altLang="ja-JP" sz="2400" dirty="0" smtClean="0">
                <a:latin typeface="Times New Roman"/>
                <a:ea typeface="ＭＳ Ｐゴシック"/>
              </a:rPr>
              <a:t>    1</a:t>
            </a:r>
            <a:r>
              <a:rPr lang="en-US" altLang="ja-JP" sz="2400" dirty="0" smtClean="0">
                <a:latin typeface="Times New Roman"/>
              </a:rPr>
              <a:t>. XY-coupling is estimated by observing the vertical</a:t>
            </a:r>
            <a:br>
              <a:rPr lang="en-US" altLang="ja-JP" sz="2400" dirty="0" smtClean="0">
                <a:latin typeface="Times New Roman"/>
              </a:rPr>
            </a:br>
            <a:r>
              <a:rPr lang="en-US" altLang="ja-JP" sz="2400" dirty="0" smtClean="0">
                <a:latin typeface="Times New Roman"/>
              </a:rPr>
              <a:t>        leakage orbits associated with horizontal kick.</a:t>
            </a:r>
            <a:br>
              <a:rPr lang="en-US" altLang="ja-JP" sz="2400" dirty="0" smtClean="0">
                <a:latin typeface="Times New Roman"/>
              </a:rPr>
            </a:br>
            <a:r>
              <a:rPr lang="en-US" altLang="ja-JP" sz="2400" dirty="0" smtClean="0">
                <a:latin typeface="Times New Roman"/>
                <a:ea typeface="ＭＳ Ｐゴシック"/>
              </a:rPr>
              <a:t>    2. Suppress the vertical leakage orbit by skew correctors.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006256" y="5123814"/>
          <a:ext cx="1993568" cy="8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数式" r:id="rId4" imgW="965200" imgH="393700" progId="Equation.3">
                  <p:embed/>
                </p:oleObj>
              </mc:Choice>
              <mc:Fallback>
                <p:oleObj name="数式" r:id="rId4" imgW="9652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256" y="5123814"/>
                        <a:ext cx="1993568" cy="819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11480" y="3877945"/>
            <a:ext cx="8321040" cy="89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400" dirty="0" smtClean="0">
                <a:latin typeface="Times New Roman"/>
                <a:ea typeface="ＭＳ Ｐゴシック"/>
              </a:rPr>
              <a:t>Vertical dispersion measurement</a:t>
            </a:r>
            <a:br>
              <a:rPr lang="en-US" altLang="ja-JP" sz="2400" dirty="0" smtClean="0">
                <a:latin typeface="Times New Roman"/>
                <a:ea typeface="ＭＳ Ｐゴシック"/>
              </a:rPr>
            </a:br>
            <a:r>
              <a:rPr lang="en-US" altLang="ja-JP" sz="2400" dirty="0" smtClean="0">
                <a:latin typeface="Times New Roman"/>
                <a:ea typeface="ＭＳ Ｐゴシック"/>
              </a:rPr>
              <a:t>   Use vertical orbit response with RF frequency change.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07280" y="5515295"/>
            <a:ext cx="1615440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latin typeface="Times New Roman"/>
                <a:ea typeface="Osaka" pitchFamily="36" charset="-128"/>
                <a:cs typeface="Times New Roman"/>
              </a:rPr>
              <a:t>Phase slip factor</a:t>
            </a:r>
            <a:endParaRPr lang="en-US" altLang="ja-JP" sz="1400" dirty="0">
              <a:solidFill>
                <a:srgbClr val="000000"/>
              </a:solidFill>
              <a:latin typeface="Times New Roman"/>
              <a:ea typeface="Osaka" pitchFamily="36" charset="-128"/>
              <a:cs typeface="Times New Roman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470400" y="4909505"/>
            <a:ext cx="1196975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latin typeface="Times New Roman"/>
                <a:ea typeface="Osaka" pitchFamily="36" charset="-128"/>
                <a:cs typeface="Times New Roman"/>
              </a:rPr>
              <a:t>Orbit change</a:t>
            </a:r>
            <a:endParaRPr lang="en-US" altLang="ja-JP" sz="1400" dirty="0">
              <a:solidFill>
                <a:srgbClr val="000000"/>
              </a:solidFill>
              <a:latin typeface="Times New Roman"/>
              <a:ea typeface="Osaka" pitchFamily="36" charset="-128"/>
              <a:cs typeface="Times New Roman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568700" y="5871211"/>
            <a:ext cx="2181860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latin typeface="Times New Roman"/>
                <a:ea typeface="Osaka" pitchFamily="36" charset="-128"/>
                <a:cs typeface="Times New Roman"/>
              </a:rPr>
              <a:t>Frequency change</a:t>
            </a:r>
            <a:endParaRPr lang="en-US" altLang="ja-JP" sz="1400" dirty="0">
              <a:solidFill>
                <a:srgbClr val="000000"/>
              </a:solidFill>
              <a:latin typeface="Times New Roman"/>
              <a:ea typeface="Osaka" pitchFamily="36" charset="-128"/>
              <a:cs typeface="Times New Roman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035300" y="5037775"/>
            <a:ext cx="1404620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latin typeface="Times New Roman"/>
                <a:ea typeface="Osaka" pitchFamily="36" charset="-128"/>
                <a:cs typeface="Times New Roman"/>
              </a:rPr>
              <a:t>RF frequency</a:t>
            </a:r>
            <a:endParaRPr lang="en-US" altLang="ja-JP" sz="1400" dirty="0">
              <a:solidFill>
                <a:srgbClr val="000000"/>
              </a:solidFill>
              <a:latin typeface="Times New Roman"/>
              <a:ea typeface="Osaka" pitchFamily="36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360" y="46038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Correctors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31000" y="6381750"/>
            <a:ext cx="2311400" cy="476250"/>
          </a:xfrm>
        </p:spPr>
        <p:txBody>
          <a:bodyPr/>
          <a:lstStyle/>
          <a:p>
            <a:fld id="{717FC185-B09C-4A2D-A32B-6708D8D293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11480" y="826137"/>
            <a:ext cx="8321040" cy="120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Skew winding of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sextupole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magnet will be available.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Symmetric / asymmetric excitation of skew-corrector pare can be used </a:t>
            </a:r>
            <a:r>
              <a:rPr lang="en-US" altLang="ja-JP" sz="2000" dirty="0" smtClean="0">
                <a:latin typeface="Times New Roman"/>
              </a:rPr>
              <a:t>as orthogonal correctors for coupling and vertical dispersion. </a:t>
            </a:r>
            <a:endParaRPr lang="en-US" altLang="ja-JP" sz="2000" dirty="0" smtClean="0">
              <a:latin typeface="Times New Roman"/>
              <a:ea typeface="ＭＳ Ｐゴシック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90" y="2743835"/>
            <a:ext cx="3627120" cy="3671570"/>
          </a:xfrm>
          <a:prstGeom prst="rect">
            <a:avLst/>
          </a:prstGeom>
        </p:spPr>
      </p:pic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1414780" y="2087881"/>
            <a:ext cx="3530600" cy="66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Symmetric Excitation</a:t>
            </a:r>
            <a:b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(XY-coupling </a:t>
            </a:r>
            <a:r>
              <a:rPr lang="en-US" altLang="ja-JP" dirty="0" err="1" smtClean="0">
                <a:solidFill>
                  <a:srgbClr val="000090"/>
                </a:solidFill>
                <a:latin typeface="Times New Roman"/>
                <a:ea typeface="ＭＳ Ｐゴシック"/>
              </a:rPr>
              <a:t>c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orrector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898" y="2750503"/>
            <a:ext cx="3640455" cy="3658235"/>
          </a:xfrm>
          <a:prstGeom prst="rect">
            <a:avLst/>
          </a:prstGeom>
        </p:spPr>
      </p:pic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5346700" y="2087881"/>
            <a:ext cx="3530600" cy="66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dirty="0" smtClean="0">
                <a:solidFill>
                  <a:srgbClr val="CC0000"/>
                </a:solidFill>
                <a:latin typeface="Times New Roman"/>
                <a:ea typeface="ＭＳ Ｐゴシック"/>
              </a:rPr>
              <a:t>As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ymmetric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Excitation</a:t>
            </a:r>
            <a:b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(Vertical</a:t>
            </a:r>
            <a:r>
              <a:rPr lang="en-US" altLang="ja-JP" dirty="0" smtClean="0">
                <a:solidFill>
                  <a:srgbClr val="CC0000"/>
                </a:solidFill>
                <a:latin typeface="Times New Roman"/>
                <a:ea typeface="ＭＳ Ｐゴシック"/>
              </a:rPr>
              <a:t>-</a:t>
            </a:r>
            <a:r>
              <a:rPr lang="en-US" altLang="ja-JP" dirty="0" err="1" smtClean="0">
                <a:solidFill>
                  <a:srgbClr val="CC0000"/>
                </a:solidFill>
                <a:latin typeface="Times New Roman"/>
                <a:ea typeface="ＭＳ Ｐゴシック"/>
              </a:rPr>
              <a:t>d</a:t>
            </a:r>
            <a:r>
              <a:rPr kumimoji="1" lang="en-US" altLang="ja-JP" b="0" i="0" u="none" strike="noStrike" kern="120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ispersion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corrector)</a:t>
            </a: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0" y="3260726"/>
            <a:ext cx="1178560" cy="60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Coupling</a:t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0" y="4414523"/>
            <a:ext cx="1178560" cy="60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dirty="0" smtClean="0">
                <a:latin typeface="Times New Roman"/>
                <a:ea typeface="ＭＳ Ｐゴシック"/>
              </a:rPr>
              <a:t>Vertical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dispersion</a:t>
            </a: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>
          <a:xfrm>
            <a:off x="-30480" y="5024123"/>
            <a:ext cx="1178560" cy="32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dirty="0" smtClean="0">
                <a:latin typeface="Times New Roman"/>
                <a:ea typeface="ＭＳ Ｐゴシック"/>
              </a:rPr>
              <a:t>Skew-field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左中かっこ 23"/>
          <p:cNvSpPr/>
          <p:nvPr/>
        </p:nvSpPr>
        <p:spPr>
          <a:xfrm>
            <a:off x="1097280" y="2865120"/>
            <a:ext cx="264160" cy="15748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036320" y="4768216"/>
            <a:ext cx="520501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036320" y="5205096"/>
            <a:ext cx="520501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098800" y="6058536"/>
            <a:ext cx="520501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191193" y="6118543"/>
          <a:ext cx="32496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数式" r:id="rId6" imgW="127000" imgH="101600" progId="Equation.3">
                  <p:embed/>
                </p:oleObj>
              </mc:Choice>
              <mc:Fallback>
                <p:oleObj name="数式" r:id="rId6" imgW="127000" imgH="10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193" y="6118543"/>
                        <a:ext cx="324960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2631440" y="5161283"/>
            <a:ext cx="640080" cy="32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dirty="0" smtClean="0">
                <a:latin typeface="Times New Roman"/>
                <a:ea typeface="ＭＳ Ｐゴシック"/>
              </a:rPr>
              <a:t>SD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3383280" y="5161283"/>
            <a:ext cx="640080" cy="32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dirty="0" smtClean="0">
                <a:latin typeface="Times New Roman"/>
                <a:ea typeface="ＭＳ Ｐゴシック"/>
              </a:rPr>
              <a:t>SD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5120" y="46038"/>
            <a:ext cx="8503920" cy="61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Simulation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11480" y="744857"/>
            <a:ext cx="8321040" cy="1693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Assumptions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No orbit drift in time.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Zero-current (ignore intra-beam scattering in </a:t>
            </a:r>
            <a:r>
              <a:rPr lang="en-US" altLang="ja-JP" sz="20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evaluation).</a:t>
            </a:r>
            <a:br>
              <a:rPr lang="en-US" altLang="ja-JP" sz="2000" dirty="0" smtClean="0">
                <a:latin typeface="Times New Roman"/>
                <a:ea typeface="ＭＳ Ｐゴシック"/>
              </a:rPr>
            </a:br>
            <a:r>
              <a:rPr lang="en-US" altLang="ja-JP" sz="2000" dirty="0" smtClean="0">
                <a:latin typeface="Times New Roman"/>
                <a:ea typeface="ＭＳ Ｐゴシック"/>
              </a:rPr>
              <a:t> - No error source in the IR region.</a:t>
            </a:r>
          </a:p>
        </p:txBody>
      </p:sp>
      <p:graphicFrame>
        <p:nvGraphicFramePr>
          <p:cNvPr id="10" name="コンテンツ プレースホルダ 19"/>
          <p:cNvGraphicFramePr>
            <a:graphicFrameLocks/>
          </p:cNvGraphicFramePr>
          <p:nvPr/>
        </p:nvGraphicFramePr>
        <p:xfrm>
          <a:off x="1377721" y="2628143"/>
          <a:ext cx="6266637" cy="2553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0309"/>
                <a:gridCol w="2317324"/>
                <a:gridCol w="1489004"/>
              </a:tblGrid>
              <a:tr h="87053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Vertical misalignment</a:t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kumimoji="1" lang="en-US" altLang="ja-JP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m]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Rotation error</a:t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 [</a:t>
                      </a:r>
                      <a:r>
                        <a:rPr kumimoji="1" lang="en-US" altLang="ja-JP" sz="1800" i="1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rad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]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  <a:tr h="485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kumimoji="1" lang="en-US" altLang="ja-JP" sz="18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latin typeface="Times New Roman"/>
                          <a:cs typeface="Times New Roman"/>
                        </a:rPr>
                        <a:t>quadrupoles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  <a:tr h="555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Normal </a:t>
                      </a:r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baseline="0" dirty="0" smtClean="0">
                          <a:latin typeface="Symbol" charset="2"/>
                          <a:cs typeface="Symbol" charset="2"/>
                        </a:rPr>
                        <a:t>0</a:t>
                      </a:r>
                      <a:endParaRPr kumimoji="1" lang="ja-JP" altLang="en-US" sz="2000" i="1" baseline="-25000" dirty="0" smtClean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  <a:tr h="4874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Sextupoles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</a:br>
                      <a:r>
                        <a:rPr kumimoji="1" lang="en-US" altLang="ja-JP" sz="1800" baseline="0" dirty="0" smtClean="0">
                          <a:latin typeface="Times New Roman"/>
                          <a:cs typeface="Times New Roman"/>
                        </a:rPr>
                        <a:t>(local chromaticity) </a:t>
                      </a:r>
                      <a:endParaRPr kumimoji="1" lang="ja-JP" alt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kumimoji="1" lang="ja-JP" alt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baseline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kumimoji="1" lang="ja-JP" alt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93435" marR="93435" marT="46717" marB="46717" anchor="ctr"/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3388360" y="2171114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ja-JP" sz="2400" dirty="0" smtClean="0">
                <a:latin typeface="Times New Roman"/>
              </a:rPr>
              <a:t>Error Source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567680" y="5141010"/>
            <a:ext cx="349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latin typeface="Times New Roman"/>
              </a:rPr>
              <a:t>All errors are Gaussian distributed.  </a:t>
            </a: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462280" y="5540377"/>
            <a:ext cx="8321040" cy="84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 smtClean="0">
                <a:latin typeface="Times New Roman"/>
                <a:ea typeface="ＭＳ Ｐゴシック"/>
              </a:rPr>
              <a:t>Skew correctors are adjusted by measured optics and response matrix of the model lattice with singular value decomposition.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Example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6640"/>
            <a:ext cx="8229600" cy="4670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ja-JP" dirty="0" smtClean="0"/>
              <a:t>Before Correction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00430" y="1886268"/>
          <a:ext cx="5143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数式" r:id="rId4" imgW="304800" imgH="342900" progId="Equation.3">
                  <p:embed/>
                </p:oleObj>
              </mc:Choice>
              <mc:Fallback>
                <p:oleObj name="数式" r:id="rId4" imgW="304800" imgH="342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30" y="1886268"/>
                        <a:ext cx="51435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1031875" y="4813300"/>
          <a:ext cx="4032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数式" r:id="rId6" imgW="241300" imgH="368300" progId="Equation.3">
                  <p:embed/>
                </p:oleObj>
              </mc:Choice>
              <mc:Fallback>
                <p:oleObj name="数式" r:id="rId6" imgW="241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813300"/>
                        <a:ext cx="4032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956" y="1630680"/>
            <a:ext cx="6354408" cy="4194175"/>
          </a:xfrm>
          <a:prstGeom prst="rect">
            <a:avLst/>
          </a:prstGeom>
        </p:spPr>
      </p:pic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5668782" y="6024676"/>
          <a:ext cx="1464331" cy="43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数式" r:id="rId9" imgW="685800" imgH="203200" progId="Equation.3">
                  <p:embed/>
                </p:oleObj>
              </mc:Choice>
              <mc:Fallback>
                <p:oleObj name="数式" r:id="rId9" imgW="6858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2" y="6024676"/>
                        <a:ext cx="1464331" cy="437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1030605" y="3036253"/>
          <a:ext cx="384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数式" r:id="rId11" imgW="228600" imgH="165100" progId="Equation.3">
                  <p:embed/>
                </p:oleObj>
              </mc:Choice>
              <mc:Fallback>
                <p:oleObj name="数式" r:id="rId11" imgW="2286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05" y="3036253"/>
                        <a:ext cx="3841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/>
        </p:nvGraphicFramePr>
        <p:xfrm>
          <a:off x="1029018" y="3930968"/>
          <a:ext cx="3857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数式" r:id="rId13" imgW="228600" imgH="165100" progId="Equation.3">
                  <p:embed/>
                </p:oleObj>
              </mc:Choice>
              <mc:Fallback>
                <p:oleObj name="数式" r:id="rId13" imgW="228600" imgH="165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18" y="3930968"/>
                        <a:ext cx="3857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コンテンツ プレースホルダ 2"/>
          <p:cNvSpPr txBox="1">
            <a:spLocks/>
          </p:cNvSpPr>
          <p:nvPr/>
        </p:nvSpPr>
        <p:spPr>
          <a:xfrm rot="16200000">
            <a:off x="-914400" y="2925447"/>
            <a:ext cx="2682240" cy="36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Vertical leakage orbit</a:t>
            </a:r>
          </a:p>
        </p:txBody>
      </p:sp>
      <p:sp>
        <p:nvSpPr>
          <p:cNvPr id="14" name="左中かっこ 13"/>
          <p:cNvSpPr/>
          <p:nvPr/>
        </p:nvSpPr>
        <p:spPr>
          <a:xfrm>
            <a:off x="660400" y="1920240"/>
            <a:ext cx="264160" cy="23876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rot="5400000" flipH="1" flipV="1">
            <a:off x="4479847" y="6012419"/>
            <a:ext cx="2687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429760" y="6096050"/>
            <a:ext cx="42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dirty="0" smtClean="0">
                <a:latin typeface="Times New Roman"/>
              </a:rPr>
              <a:t>IP  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5720080" y="6474144"/>
            <a:ext cx="14300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319151" y="351909"/>
            <a:ext cx="1794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No BPM Jitter</a:t>
            </a:r>
            <a:endParaRPr lang="ja-JP" altLang="en-US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Example (No BPM Error)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6640"/>
            <a:ext cx="8229600" cy="4670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ja-JP" dirty="0" smtClean="0"/>
              <a:t>After Correction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639" y="2056130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数式" r:id="rId4" imgW="520700" imgH="165100" progId="Equation.3">
                  <p:embed/>
                </p:oleObj>
              </mc:Choice>
              <mc:Fallback>
                <p:oleObj name="数式" r:id="rId4" imgW="5207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9" y="2056130"/>
                        <a:ext cx="876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47351" y="4973955"/>
          <a:ext cx="7635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数式" r:id="rId6" imgW="457200" imgH="177800" progId="Equation.3">
                  <p:embed/>
                </p:oleObj>
              </mc:Choice>
              <mc:Fallback>
                <p:oleObj name="数式" r:id="rId6" imgW="457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51" y="4973955"/>
                        <a:ext cx="7635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414001" y="3046730"/>
          <a:ext cx="8969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数式" r:id="rId8" imgW="533400" imgH="165100" progId="Equation.3">
                  <p:embed/>
                </p:oleObj>
              </mc:Choice>
              <mc:Fallback>
                <p:oleObj name="数式" r:id="rId8" imgW="5334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01" y="3046730"/>
                        <a:ext cx="896938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/>
        </p:nvGraphicFramePr>
        <p:xfrm>
          <a:off x="412414" y="4002405"/>
          <a:ext cx="8985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数式" r:id="rId10" imgW="533400" imgH="165100" progId="Equation.3">
                  <p:embed/>
                </p:oleObj>
              </mc:Choice>
              <mc:Fallback>
                <p:oleObj name="数式" r:id="rId10" imgW="5334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14" y="4002405"/>
                        <a:ext cx="8985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コネクタ 16"/>
          <p:cNvCxnSpPr/>
          <p:nvPr/>
        </p:nvCxnSpPr>
        <p:spPr>
          <a:xfrm>
            <a:off x="5262880" y="6443664"/>
            <a:ext cx="13487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124960" y="6239828"/>
            <a:ext cx="1008181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288" y="1570355"/>
            <a:ext cx="6313424" cy="4173728"/>
          </a:xfrm>
          <a:prstGeom prst="rect">
            <a:avLst/>
          </a:prstGeom>
        </p:spPr>
      </p:pic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2549843" y="6024563"/>
          <a:ext cx="14636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数式" r:id="rId13" imgW="685800" imgH="203200" progId="Equation.3">
                  <p:embed/>
                </p:oleObj>
              </mc:Choice>
              <mc:Fallback>
                <p:oleObj name="数式" r:id="rId13" imgW="685800" imgH="203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843" y="6024563"/>
                        <a:ext cx="14636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5201285" y="6022537"/>
          <a:ext cx="1362075" cy="40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数式" r:id="rId15" imgW="609600" imgH="177800" progId="Equation.3">
                  <p:embed/>
                </p:oleObj>
              </mc:Choice>
              <mc:Fallback>
                <p:oleObj name="数式" r:id="rId15" imgW="6096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85" y="6022537"/>
                        <a:ext cx="1362075" cy="400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emityhist_1th_revised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011679"/>
            <a:ext cx="4150360" cy="32547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and BPM Jitter Error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02/20/2012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17th KEKB Accelerator Review Committee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FC185-B09C-4A2D-A32B-6708D8D293A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図形グループ 34"/>
          <p:cNvGrpSpPr/>
          <p:nvPr/>
        </p:nvGrpSpPr>
        <p:grpSpPr>
          <a:xfrm>
            <a:off x="2727371" y="2456817"/>
            <a:ext cx="1265509" cy="546096"/>
            <a:chOff x="6633891" y="1756837"/>
            <a:chExt cx="1265509" cy="546096"/>
          </a:xfrm>
        </p:grpSpPr>
        <p:sp>
          <p:nvSpPr>
            <p:cNvPr id="25" name="コンテンツ プレースホルダ 2"/>
            <p:cNvSpPr txBox="1">
              <a:spLocks/>
            </p:cNvSpPr>
            <p:nvPr/>
          </p:nvSpPr>
          <p:spPr>
            <a:xfrm>
              <a:off x="7199464" y="2002366"/>
              <a:ext cx="691470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noProof="0" dirty="0" smtClean="0">
                  <a:latin typeface="Times New Roman"/>
                  <a:ea typeface="ＭＳ Ｐゴシック"/>
                </a:rPr>
                <a:t>Target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0" name="コンテンツ プレースホルダ 2"/>
            <p:cNvSpPr txBox="1">
              <a:spLocks/>
            </p:cNvSpPr>
            <p:nvPr/>
          </p:nvSpPr>
          <p:spPr>
            <a:xfrm>
              <a:off x="7199463" y="1756837"/>
              <a:ext cx="699937" cy="300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>
                <a:spcBef>
                  <a:spcPct val="20000"/>
                </a:spcBef>
                <a:defRPr/>
              </a:pPr>
              <a:r>
                <a:rPr lang="en-US" altLang="ja-JP" sz="1400" dirty="0" smtClean="0">
                  <a:latin typeface="Times New Roman"/>
                  <a:ea typeface="ＭＳ Ｐゴシック"/>
                </a:rPr>
                <a:t>Design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6633891" y="1918759"/>
              <a:ext cx="584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650824" y="2121959"/>
              <a:ext cx="584200" cy="1588"/>
            </a:xfrm>
            <a:prstGeom prst="line">
              <a:avLst/>
            </a:prstGeom>
            <a:ln w="38100" cap="flat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図 20" descr="emityhist_0th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18" y="2010837"/>
            <a:ext cx="4150360" cy="3254756"/>
          </a:xfrm>
          <a:prstGeom prst="rect">
            <a:avLst/>
          </a:prstGeom>
        </p:spPr>
      </p:pic>
      <p:sp>
        <p:nvSpPr>
          <p:cNvPr id="22" name="コンテンツ プレースホルダ 2"/>
          <p:cNvSpPr txBox="1">
            <a:spLocks/>
          </p:cNvSpPr>
          <p:nvPr/>
        </p:nvSpPr>
        <p:spPr>
          <a:xfrm>
            <a:off x="949960" y="1002625"/>
            <a:ext cx="7244080" cy="501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2400" dirty="0" smtClean="0">
                <a:latin typeface="Times New Roman"/>
                <a:ea typeface="ＭＳ Ｐゴシック"/>
              </a:rPr>
              <a:t>100 simulations with different seed of random numbers.</a:t>
            </a: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548640" y="1697980"/>
            <a:ext cx="3830320" cy="384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before correction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7" name="図形グループ 23"/>
          <p:cNvGrpSpPr/>
          <p:nvPr/>
        </p:nvGrpSpPr>
        <p:grpSpPr>
          <a:xfrm>
            <a:off x="7228837" y="2097834"/>
            <a:ext cx="1803401" cy="755650"/>
            <a:chOff x="2260597" y="1308100"/>
            <a:chExt cx="1803401" cy="755650"/>
          </a:xfrm>
          <a:solidFill>
            <a:schemeClr val="bg1"/>
          </a:solidFill>
        </p:grpSpPr>
        <p:sp>
          <p:nvSpPr>
            <p:cNvPr id="26" name="コンテンツ プレースホルダ 2"/>
            <p:cNvSpPr txBox="1">
              <a:spLocks/>
            </p:cNvSpPr>
            <p:nvPr/>
          </p:nvSpPr>
          <p:spPr>
            <a:xfrm>
              <a:off x="2260597" y="1308100"/>
              <a:ext cx="1803401" cy="75565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/>
            <a:p>
              <a:pPr indent="-342900" algn="r">
                <a:spcBef>
                  <a:spcPct val="20000"/>
                </a:spcBef>
                <a:defRPr/>
              </a:pPr>
              <a:r>
                <a:rPr lang="en-US" altLang="ja-JP" sz="1400" noProof="0" dirty="0" smtClean="0">
                  <a:latin typeface="Times New Roman"/>
                  <a:ea typeface="ＭＳ Ｐゴシック"/>
                </a:rPr>
                <a:t>Jitter Error 0 </a:t>
              </a:r>
              <a:r>
                <a:rPr lang="en-US" altLang="ja-JP" sz="1400" i="1" noProof="0" dirty="0" err="1" smtClean="0">
                  <a:latin typeface="Symbol" charset="2"/>
                  <a:ea typeface="ＭＳ Ｐゴシック"/>
                  <a:cs typeface="Symbol" charset="2"/>
                </a:rPr>
                <a:t>m</a:t>
              </a:r>
              <a:r>
                <a:rPr lang="en-US" altLang="ja-JP" sz="1400" dirty="0" err="1" smtClean="0">
                  <a:latin typeface="Times New Roman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/>
              </a:r>
              <a:br>
                <a:rPr lang="en-US" altLang="ja-JP" sz="1400" dirty="0" smtClean="0">
                  <a:latin typeface="Times New Roman"/>
                </a:rPr>
              </a:br>
              <a:r>
                <a:rPr lang="en-US" altLang="ja-JP" sz="1400" dirty="0" smtClean="0">
                  <a:latin typeface="Times New Roman"/>
                </a:rPr>
                <a:t>Jitter Error 2 </a:t>
              </a:r>
              <a:r>
                <a:rPr lang="en-US" altLang="ja-JP" sz="14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>m</a:t>
              </a:r>
              <a: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/>
              </a:r>
              <a:br>
                <a:rPr kumimoji="1" lang="en-US" altLang="ja-JP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</a:br>
              <a:r>
                <a:rPr lang="en-US" altLang="ja-JP" sz="1400" dirty="0" smtClean="0">
                  <a:latin typeface="Times New Roman"/>
                </a:rPr>
                <a:t>Jitter Error 5 </a:t>
              </a:r>
              <a:r>
                <a:rPr lang="en-US" altLang="ja-JP" sz="14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altLang="ja-JP" sz="1400" dirty="0" smtClean="0">
                  <a:latin typeface="Times New Roman"/>
                </a:rPr>
                <a:t>m</a:t>
              </a:r>
              <a:endParaRPr lang="ja-JP" altLang="en-US" sz="1400" dirty="0" smtClean="0">
                <a:latin typeface="Times New Roman"/>
              </a:endParaRPr>
            </a:p>
            <a:p>
              <a:pPr marR="0" lvl="0" indent="-342900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2319865" y="1680107"/>
              <a:ext cx="302685" cy="1588"/>
            </a:xfrm>
            <a:prstGeom prst="line">
              <a:avLst/>
            </a:prstGeom>
            <a:grpFill/>
            <a:ln w="635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319865" y="1455739"/>
              <a:ext cx="302685" cy="1588"/>
            </a:xfrm>
            <a:prstGeom prst="line">
              <a:avLst/>
            </a:prstGeom>
            <a:grpFill/>
            <a:ln w="635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319865" y="1900235"/>
              <a:ext cx="302685" cy="1588"/>
            </a:xfrm>
            <a:prstGeom prst="line">
              <a:avLst/>
            </a:prstGeom>
            <a:grpFill/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コンテンツ プレースホルダ 2"/>
          <p:cNvSpPr txBox="1">
            <a:spLocks/>
          </p:cNvSpPr>
          <p:nvPr/>
        </p:nvSpPr>
        <p:spPr>
          <a:xfrm>
            <a:off x="4836160" y="1697980"/>
            <a:ext cx="3830320" cy="384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Emittance</a:t>
            </a:r>
            <a:r>
              <a:rPr lang="en-US" altLang="ja-JP" sz="2000" dirty="0" smtClean="0">
                <a:latin typeface="Times New Roman"/>
                <a:ea typeface="ＭＳ Ｐゴシック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after 1 correction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960120" y="5391745"/>
            <a:ext cx="7244080" cy="856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2400" noProof="0" dirty="0" smtClean="0">
                <a:latin typeface="Times New Roman"/>
                <a:ea typeface="ＭＳ Ｐゴシック"/>
              </a:rPr>
              <a:t>Corrections of XY-coupling and vertical dispersion </a:t>
            </a:r>
            <a:r>
              <a:rPr lang="en-US" altLang="ja-JP" sz="2400" dirty="0" smtClean="0">
                <a:latin typeface="Times New Roman"/>
                <a:ea typeface="ＭＳ Ｐゴシック"/>
              </a:rPr>
              <a:t>effectively reduce vertical </a:t>
            </a:r>
            <a:r>
              <a:rPr lang="en-US" altLang="ja-JP" sz="2400" dirty="0" err="1" smtClean="0">
                <a:latin typeface="Times New Roman"/>
                <a:ea typeface="ＭＳ Ｐゴシック"/>
              </a:rPr>
              <a:t>emittance</a:t>
            </a:r>
            <a:r>
              <a:rPr lang="en-US" altLang="ja-JP" sz="2400" dirty="0" smtClean="0">
                <a:latin typeface="Times New Roman"/>
                <a:ea typeface="ＭＳ Ｐゴシック"/>
              </a:rPr>
              <a:t>.</a:t>
            </a:r>
            <a:endParaRPr kumimoji="1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8632</TotalTime>
  <Words>1223</Words>
  <Application>Microsoft Macintosh PowerPoint</Application>
  <PresentationFormat>画面に合わせる (4:3)</PresentationFormat>
  <Paragraphs>283</Paragraphs>
  <Slides>26</Slides>
  <Notes>26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Office テーマ</vt:lpstr>
      <vt:lpstr>数式</vt:lpstr>
      <vt:lpstr>Microsoft 数式</vt:lpstr>
      <vt:lpstr>Optics Correction</vt:lpstr>
      <vt:lpstr>Introduction</vt:lpstr>
      <vt:lpstr>XY-Coupling and Vertical Dispersion</vt:lpstr>
      <vt:lpstr>Measurement &amp; Correction Scheme</vt:lpstr>
      <vt:lpstr>Correctors</vt:lpstr>
      <vt:lpstr>Simulation</vt:lpstr>
      <vt:lpstr>Simulation Example</vt:lpstr>
      <vt:lpstr>Simulation Example (No BPM Error)</vt:lpstr>
      <vt:lpstr>Vertical Emittance and BPM Jitter Error</vt:lpstr>
      <vt:lpstr>Vertical Emittance and BPM Jitter Error</vt:lpstr>
      <vt:lpstr>Vertical Emittance and BPM Rotation Error</vt:lpstr>
      <vt:lpstr>Dynamic Aperture (DA)</vt:lpstr>
      <vt:lpstr>Betatoron Function</vt:lpstr>
      <vt:lpstr>Beta Measurement</vt:lpstr>
      <vt:lpstr>Beta Measurement @ SuperKEKB HER </vt:lpstr>
      <vt:lpstr>Beta Measurement @ SuperKEKB HER </vt:lpstr>
      <vt:lpstr>Simulation of Beta Correction</vt:lpstr>
      <vt:lpstr>Beta Correction @ SuperKEKB HER</vt:lpstr>
      <vt:lpstr>Global Beta Beat After Correction (SuperKEKB HER)</vt:lpstr>
      <vt:lpstr>Full Optics Correction</vt:lpstr>
      <vt:lpstr>Measurement Method and Corrector Knob</vt:lpstr>
      <vt:lpstr>Simulation Condition</vt:lpstr>
      <vt:lpstr>Emittance</vt:lpstr>
      <vt:lpstr>Beta Beat After Optics Correction</vt:lpstr>
      <vt:lpstr>Dynamic Aperture</vt:lpstr>
      <vt:lpstr>Summary and 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杉本 寛</dc:creator>
  <cp:lastModifiedBy>SUGIMOTO Hiroshi</cp:lastModifiedBy>
  <cp:revision>112</cp:revision>
  <dcterms:created xsi:type="dcterms:W3CDTF">2012-02-19T23:16:06Z</dcterms:created>
  <dcterms:modified xsi:type="dcterms:W3CDTF">2012-02-20T07:37:06Z</dcterms:modified>
</cp:coreProperties>
</file>