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56" r:id="rId3"/>
    <p:sldId id="499" r:id="rId4"/>
    <p:sldId id="500" r:id="rId5"/>
    <p:sldId id="417" r:id="rId6"/>
    <p:sldId id="384" r:id="rId7"/>
    <p:sldId id="470" r:id="rId8"/>
    <p:sldId id="501" r:id="rId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0FE"/>
    <a:srgbClr val="0BFB22"/>
    <a:srgbClr val="09D4FD"/>
    <a:srgbClr val="10E0FC"/>
    <a:srgbClr val="0066FF"/>
    <a:srgbClr val="E1B025"/>
    <a:srgbClr val="FC0A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9270-EF27-4B42-BD08-42702CF55F91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8CCD-B4E0-4C3E-BB5B-A5AFE973D3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170A21-EECE-4B9A-8E21-3766EBC2CA4F}" type="slidenum">
              <a:rPr lang="ja-JP" altLang="en-US" smtClean="0">
                <a:ea typeface="ＭＳ Ｐゴシック" charset="-128"/>
              </a:rPr>
              <a:pPr/>
              <a:t>7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4107-AE75-4BD8-8EBC-0F892BF29244}" type="datetimeFigureOut">
              <a:rPr kumimoji="1" lang="ja-JP" altLang="en-US" smtClean="0"/>
              <a:pPr/>
              <a:t>2012/2/21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CB66-B155-4E6E-B01F-035B4F415F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40944" y="19888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 smtClean="0">
                <a:latin typeface="Arial Black" pitchFamily="34" charset="0"/>
                <a:cs typeface="Arial" pitchFamily="34" charset="0"/>
              </a:rPr>
              <a:t>KEK’s </a:t>
            </a:r>
            <a:r>
              <a:rPr lang="en-US" altLang="ja-JP" sz="4000" dirty="0" smtClean="0">
                <a:latin typeface="Arial Black" pitchFamily="34" charset="0"/>
                <a:cs typeface="Arial" pitchFamily="34" charset="0"/>
              </a:rPr>
              <a:t>Roadmap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71800" y="443711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err="1" smtClean="0">
                <a:latin typeface="Arial" pitchFamily="34" charset="0"/>
                <a:cs typeface="Arial" pitchFamily="34" charset="0"/>
              </a:rPr>
              <a:t>Fumihiko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 Takasaki</a:t>
            </a:r>
            <a:endParaRPr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522920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KEKB-Review   21/2/2012</a:t>
            </a:r>
            <a:endParaRPr lang="ja-JP" alt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476672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New Management Structure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87624" y="2425576"/>
            <a:ext cx="100811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3" idx="3"/>
          </p:cNvCxnSpPr>
          <p:nvPr/>
        </p:nvCxnSpPr>
        <p:spPr>
          <a:xfrm>
            <a:off x="2195736" y="2641600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099856" y="2425576"/>
            <a:ext cx="0" cy="3744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20"/>
          <p:cNvGrpSpPr/>
          <p:nvPr/>
        </p:nvGrpSpPr>
        <p:grpSpPr>
          <a:xfrm>
            <a:off x="3099856" y="3164977"/>
            <a:ext cx="2160240" cy="432048"/>
            <a:chOff x="3563888" y="2728241"/>
            <a:chExt cx="1728192" cy="432048"/>
          </a:xfrm>
        </p:grpSpPr>
        <p:sp>
          <p:nvSpPr>
            <p:cNvPr id="15" name="正方形/長方形 14"/>
            <p:cNvSpPr/>
            <p:nvPr/>
          </p:nvSpPr>
          <p:spPr>
            <a:xfrm>
              <a:off x="4283968" y="2728241"/>
              <a:ext cx="1008112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3563888" y="2927677"/>
              <a:ext cx="72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21"/>
          <p:cNvGrpSpPr/>
          <p:nvPr/>
        </p:nvGrpSpPr>
        <p:grpSpPr>
          <a:xfrm>
            <a:off x="3113706" y="2250542"/>
            <a:ext cx="2146390" cy="432048"/>
            <a:chOff x="3563888" y="2728241"/>
            <a:chExt cx="1728192" cy="432048"/>
          </a:xfrm>
        </p:grpSpPr>
        <p:sp>
          <p:nvSpPr>
            <p:cNvPr id="23" name="正方形/長方形 22"/>
            <p:cNvSpPr/>
            <p:nvPr/>
          </p:nvSpPr>
          <p:spPr>
            <a:xfrm>
              <a:off x="4283968" y="2728241"/>
              <a:ext cx="1008112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3563888" y="2927677"/>
              <a:ext cx="72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1331640" y="2425576"/>
            <a:ext cx="646331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DG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199487" y="2223407"/>
            <a:ext cx="91951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IPNS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64601" y="3143493"/>
            <a:ext cx="936475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IMSS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グループ化 20"/>
          <p:cNvGrpSpPr/>
          <p:nvPr/>
        </p:nvGrpSpPr>
        <p:grpSpPr>
          <a:xfrm>
            <a:off x="3102128" y="4104691"/>
            <a:ext cx="2160240" cy="432048"/>
            <a:chOff x="3563888" y="2728241"/>
            <a:chExt cx="1728192" cy="432048"/>
          </a:xfrm>
        </p:grpSpPr>
        <p:sp>
          <p:nvSpPr>
            <p:cNvPr id="35" name="正方形/長方形 34"/>
            <p:cNvSpPr/>
            <p:nvPr/>
          </p:nvSpPr>
          <p:spPr>
            <a:xfrm>
              <a:off x="4283968" y="2728241"/>
              <a:ext cx="1008112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3563888" y="2927677"/>
              <a:ext cx="72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4166873" y="4083207"/>
            <a:ext cx="954107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Acc L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グループ化 20"/>
          <p:cNvGrpSpPr/>
          <p:nvPr/>
        </p:nvGrpSpPr>
        <p:grpSpPr>
          <a:xfrm>
            <a:off x="3118048" y="5058053"/>
            <a:ext cx="2160240" cy="432048"/>
            <a:chOff x="3563888" y="2728241"/>
            <a:chExt cx="1728192" cy="432048"/>
          </a:xfrm>
        </p:grpSpPr>
        <p:sp>
          <p:nvSpPr>
            <p:cNvPr id="45" name="正方形/長方形 44"/>
            <p:cNvSpPr/>
            <p:nvPr/>
          </p:nvSpPr>
          <p:spPr>
            <a:xfrm>
              <a:off x="4283968" y="2728241"/>
              <a:ext cx="1008112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3563888" y="2927677"/>
              <a:ext cx="72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/>
          <p:cNvSpPr txBox="1"/>
          <p:nvPr/>
        </p:nvSpPr>
        <p:spPr>
          <a:xfrm>
            <a:off x="4182793" y="5036569"/>
            <a:ext cx="1194558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Adv RL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グループ化 20"/>
          <p:cNvGrpSpPr/>
          <p:nvPr/>
        </p:nvGrpSpPr>
        <p:grpSpPr>
          <a:xfrm>
            <a:off x="3093024" y="5963251"/>
            <a:ext cx="2160240" cy="432048"/>
            <a:chOff x="3563888" y="2728241"/>
            <a:chExt cx="1728192" cy="432048"/>
          </a:xfrm>
        </p:grpSpPr>
        <p:sp>
          <p:nvSpPr>
            <p:cNvPr id="49" name="正方形/長方形 48"/>
            <p:cNvSpPr/>
            <p:nvPr/>
          </p:nvSpPr>
          <p:spPr>
            <a:xfrm>
              <a:off x="4283968" y="2728241"/>
              <a:ext cx="1008112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コネクタ 49"/>
            <p:cNvCxnSpPr/>
            <p:nvPr/>
          </p:nvCxnSpPr>
          <p:spPr>
            <a:xfrm>
              <a:off x="3563888" y="2927677"/>
              <a:ext cx="72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4021289" y="5941767"/>
            <a:ext cx="1274323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J-PARC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724128" y="13407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Directors nominated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849304" y="219358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Masanori Yamauchi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02472" y="310615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Kazuyoshi Yamada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68144" y="40370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Arial" pitchFamily="34" charset="0"/>
                <a:cs typeface="Arial" pitchFamily="34" charset="0"/>
              </a:rPr>
              <a:t>Katsunobu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dirty="0" err="1" smtClean="0">
                <a:latin typeface="Arial" pitchFamily="34" charset="0"/>
                <a:cs typeface="Arial" pitchFamily="34" charset="0"/>
              </a:rPr>
              <a:t>Oide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874760" y="5017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Syuichi Ban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936128" y="5953968"/>
            <a:ext cx="295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Yet to be nominated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83568" y="3001640"/>
            <a:ext cx="216024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Arial" pitchFamily="34" charset="0"/>
                <a:cs typeface="Arial" pitchFamily="34" charset="0"/>
              </a:rPr>
              <a:t>Atsuto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Suzuki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232336" y="6043392"/>
            <a:ext cx="954107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JAEA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182088" y="6260840"/>
            <a:ext cx="18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5696" y="332656"/>
            <a:ext cx="5623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New Management Structure</a:t>
            </a:r>
            <a:endParaRPr kumimoji="1" lang="ja-JP" altLang="en-US" sz="36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69000" y="2425576"/>
            <a:ext cx="100811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3" idx="3"/>
          </p:cNvCxnSpPr>
          <p:nvPr/>
        </p:nvCxnSpPr>
        <p:spPr>
          <a:xfrm flipV="1">
            <a:off x="1677112" y="2636912"/>
            <a:ext cx="864096" cy="4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2541208" y="2204864"/>
            <a:ext cx="14568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21"/>
          <p:cNvGrpSpPr/>
          <p:nvPr/>
        </p:nvGrpSpPr>
        <p:grpSpPr>
          <a:xfrm>
            <a:off x="2555776" y="1591624"/>
            <a:ext cx="3240359" cy="1224135"/>
            <a:chOff x="3297626" y="2166115"/>
            <a:chExt cx="2010447" cy="408045"/>
          </a:xfrm>
        </p:grpSpPr>
        <p:sp>
          <p:nvSpPr>
            <p:cNvPr id="23" name="正方形/長方形 22"/>
            <p:cNvSpPr/>
            <p:nvPr/>
          </p:nvSpPr>
          <p:spPr>
            <a:xfrm>
              <a:off x="3610362" y="2166115"/>
              <a:ext cx="1697711" cy="40804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>
              <a:endCxn id="23" idx="1"/>
            </p:cNvCxnSpPr>
            <p:nvPr/>
          </p:nvCxnSpPr>
          <p:spPr>
            <a:xfrm flipV="1">
              <a:off x="3297626" y="2370138"/>
              <a:ext cx="312737" cy="3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813016" y="2425576"/>
            <a:ext cx="646331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DG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300192" y="98072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Trustees nominated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77328" y="19304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Yasuhiro Okada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57064" y="33245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Masaharu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 Nomura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963680" y="43999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Nobukazu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Toge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932616" y="5445224"/>
            <a:ext cx="295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Yet to be nominated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64944" y="3001640"/>
            <a:ext cx="216024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Atsuto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 Suzuki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グループ化 21"/>
          <p:cNvGrpSpPr/>
          <p:nvPr/>
        </p:nvGrpSpPr>
        <p:grpSpPr>
          <a:xfrm>
            <a:off x="2557127" y="3082952"/>
            <a:ext cx="3239009" cy="936104"/>
            <a:chOff x="3288586" y="2178507"/>
            <a:chExt cx="2607918" cy="432048"/>
          </a:xfrm>
        </p:grpSpPr>
        <p:sp>
          <p:nvSpPr>
            <p:cNvPr id="76" name="正方形/長方形 75"/>
            <p:cNvSpPr/>
            <p:nvPr/>
          </p:nvSpPr>
          <p:spPr>
            <a:xfrm>
              <a:off x="3693344" y="2178507"/>
              <a:ext cx="2203160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7" name="直線コネクタ 76"/>
            <p:cNvCxnSpPr>
              <a:endCxn id="76" idx="1"/>
            </p:cNvCxnSpPr>
            <p:nvPr/>
          </p:nvCxnSpPr>
          <p:spPr>
            <a:xfrm>
              <a:off x="3288586" y="2394531"/>
              <a:ext cx="40475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21"/>
          <p:cNvGrpSpPr/>
          <p:nvPr/>
        </p:nvGrpSpPr>
        <p:grpSpPr>
          <a:xfrm>
            <a:off x="2532105" y="4163416"/>
            <a:ext cx="3264032" cy="936104"/>
            <a:chOff x="3288589" y="2178507"/>
            <a:chExt cx="2628066" cy="432048"/>
          </a:xfrm>
        </p:grpSpPr>
        <p:sp>
          <p:nvSpPr>
            <p:cNvPr id="79" name="正方形/長方形 78"/>
            <p:cNvSpPr/>
            <p:nvPr/>
          </p:nvSpPr>
          <p:spPr>
            <a:xfrm>
              <a:off x="3713494" y="2178507"/>
              <a:ext cx="2203161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/>
            <p:cNvCxnSpPr>
              <a:endCxn id="79" idx="1"/>
            </p:cNvCxnSpPr>
            <p:nvPr/>
          </p:nvCxnSpPr>
          <p:spPr>
            <a:xfrm>
              <a:off x="3288589" y="2394531"/>
              <a:ext cx="42490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グループ化 21"/>
          <p:cNvGrpSpPr/>
          <p:nvPr/>
        </p:nvGrpSpPr>
        <p:grpSpPr>
          <a:xfrm>
            <a:off x="2561672" y="5243880"/>
            <a:ext cx="3234465" cy="936104"/>
            <a:chOff x="3288587" y="2178507"/>
            <a:chExt cx="2604260" cy="432048"/>
          </a:xfrm>
        </p:grpSpPr>
        <p:sp>
          <p:nvSpPr>
            <p:cNvPr id="82" name="正方形/長方形 81"/>
            <p:cNvSpPr/>
            <p:nvPr/>
          </p:nvSpPr>
          <p:spPr>
            <a:xfrm>
              <a:off x="3689686" y="2178507"/>
              <a:ext cx="2203161" cy="4320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コネクタ 82"/>
            <p:cNvCxnSpPr>
              <a:endCxn id="82" idx="1"/>
            </p:cNvCxnSpPr>
            <p:nvPr/>
          </p:nvCxnSpPr>
          <p:spPr>
            <a:xfrm>
              <a:off x="3288587" y="2394531"/>
              <a:ext cx="4010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3080096" y="1659864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Research Promotion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111160" y="2397360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Int’l Corporation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189280" y="5301208"/>
            <a:ext cx="112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J-PARC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220344" y="5661248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Education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83864" y="2047200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Future Research Plan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03848" y="335699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Budget </a:t>
            </a: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Planning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03848" y="4581128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Public Relation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03848" y="422108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Network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69480" y="1490392"/>
            <a:ext cx="6690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Form a Taskforce within KEK </a:t>
            </a:r>
          </a:p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for the Roadmap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400" y="375747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Consultation with the Research Communities 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427984" y="2756392"/>
            <a:ext cx="0" cy="93610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410568" y="4981608"/>
            <a:ext cx="0" cy="93610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074328" y="5989720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International Review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5536" y="33265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400" dirty="0" smtClean="0">
                <a:latin typeface="Arial Black" pitchFamily="34" charset="0"/>
                <a:cs typeface="Arial" pitchFamily="34" charset="0"/>
              </a:rPr>
              <a:t>KEK’s Roadmap</a:t>
            </a:r>
            <a:endParaRPr lang="ja-JP" altLang="en-US" sz="44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2629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Arial Black" pitchFamily="34" charset="0"/>
              </a:rPr>
              <a:t>Facilities </a:t>
            </a:r>
            <a:r>
              <a:rPr kumimoji="1" lang="en-US" altLang="ja-JP" sz="3600" dirty="0" smtClean="0">
                <a:latin typeface="Arial Black" pitchFamily="34" charset="0"/>
              </a:rPr>
              <a:t>for Research at </a:t>
            </a:r>
            <a:r>
              <a:rPr kumimoji="1" lang="en-US" altLang="ja-JP" sz="3600" dirty="0" smtClean="0">
                <a:latin typeface="Arial Black" pitchFamily="34" charset="0"/>
              </a:rPr>
              <a:t>KEK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38400" y="1556792"/>
            <a:ext cx="3960440" cy="2520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kumimoji="1"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Tsukuba</a:t>
            </a:r>
          </a:p>
          <a:p>
            <a:pPr>
              <a:lnSpc>
                <a:spcPts val="35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Electron LINAC</a:t>
            </a:r>
          </a:p>
          <a:p>
            <a:pPr>
              <a:lnSpc>
                <a:spcPts val="35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Super-KEKB Ring</a:t>
            </a:r>
          </a:p>
          <a:p>
            <a:pPr>
              <a:lnSpc>
                <a:spcPts val="3500"/>
              </a:lnSpc>
            </a:pPr>
            <a:r>
              <a:rPr kumimoji="1"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Photon Factories</a:t>
            </a:r>
          </a:p>
          <a:p>
            <a:pPr>
              <a:lnSpc>
                <a:spcPts val="35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Acc. Test Facilities </a:t>
            </a:r>
            <a:endParaRPr kumimoji="1" lang="en-US" altLang="ja-JP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5896" y="1556792"/>
            <a:ext cx="3960440" cy="2520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kumimoji="1"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Tokai </a:t>
            </a:r>
          </a:p>
          <a:p>
            <a:pPr>
              <a:lnSpc>
                <a:spcPts val="3500"/>
              </a:lnSpc>
            </a:pPr>
            <a:r>
              <a:rPr kumimoji="1"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J-PARC</a:t>
            </a:r>
            <a:endParaRPr lang="en-US" altLang="ja-JP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ts val="35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  Proton LINAC</a:t>
            </a:r>
          </a:p>
          <a:p>
            <a:pPr>
              <a:lnSpc>
                <a:spcPts val="35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  RCS</a:t>
            </a:r>
          </a:p>
          <a:p>
            <a:pPr>
              <a:lnSpc>
                <a:spcPts val="35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Black" pitchFamily="34" charset="0"/>
              </a:rPr>
              <a:t>  Main Ring </a:t>
            </a:r>
            <a:endParaRPr kumimoji="1" lang="en-US" altLang="ja-JP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31656" y="911064"/>
            <a:ext cx="606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Arial Black" pitchFamily="34" charset="0"/>
              </a:rPr>
              <a:t>Two Campuses of KEK</a:t>
            </a:r>
          </a:p>
        </p:txBody>
      </p:sp>
      <p:pic>
        <p:nvPicPr>
          <p:cNvPr id="11" name="Picture 2" descr="KEKair2004-04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40302"/>
            <a:ext cx="3491880" cy="2617698"/>
          </a:xfrm>
          <a:prstGeom prst="rect">
            <a:avLst/>
          </a:prstGeom>
          <a:noFill/>
        </p:spPr>
      </p:pic>
      <p:pic>
        <p:nvPicPr>
          <p:cNvPr id="12" name="Picture 2" descr="0803photo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976" y="4287996"/>
            <a:ext cx="3426672" cy="25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3913" y="3340100"/>
            <a:ext cx="1812925" cy="282575"/>
            <a:chOff x="545" y="853"/>
            <a:chExt cx="1142" cy="178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545" y="862"/>
              <a:ext cx="785" cy="164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>
              <a:off x="1315" y="853"/>
              <a:ext cx="372" cy="178"/>
            </a:xfrm>
            <a:prstGeom prst="rtTriangle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35025" y="611188"/>
            <a:ext cx="1152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ja-JP" altLang="ja-JP" sz="700">
              <a:solidFill>
                <a:schemeClr val="bg1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27088" y="790575"/>
            <a:ext cx="80327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35025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87550" y="611188"/>
            <a:ext cx="0" cy="1857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140075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278313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8867775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426075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6572250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7720013" y="611188"/>
            <a:ext cx="0" cy="184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817563" y="514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65325" y="514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113088" y="514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259263" y="514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407025" y="514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554788" y="5143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7664450" y="5270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79388" y="0"/>
            <a:ext cx="4934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Arial Black" pitchFamily="34" charset="0"/>
              </a:rPr>
              <a:t>KEK </a:t>
            </a:r>
            <a:r>
              <a:rPr lang="en-US" altLang="ja-JP" sz="2400" dirty="0" smtClean="0">
                <a:solidFill>
                  <a:schemeClr val="bg1"/>
                </a:solidFill>
                <a:latin typeface="Arial Black" pitchFamily="34" charset="0"/>
              </a:rPr>
              <a:t>Roadmap (2009 – 2013)</a:t>
            </a:r>
            <a:endParaRPr lang="en-US" altLang="ja-JP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41325" y="1573213"/>
            <a:ext cx="103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1">
                <a:solidFill>
                  <a:schemeClr val="bg1"/>
                </a:solidFill>
              </a:rPr>
              <a:t>  KEKB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828674" y="1988839"/>
            <a:ext cx="2807222" cy="315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635896" y="1988840"/>
            <a:ext cx="2304256" cy="315328"/>
          </a:xfrm>
          <a:prstGeom prst="rect">
            <a:avLst/>
          </a:prstGeom>
          <a:solidFill>
            <a:srgbClr val="F4F8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5940152" y="1988840"/>
            <a:ext cx="2938736" cy="315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820738" y="4819650"/>
            <a:ext cx="1773237" cy="285750"/>
          </a:xfrm>
          <a:prstGeom prst="rect">
            <a:avLst/>
          </a:prstGeom>
          <a:solidFill>
            <a:srgbClr val="8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2217738" y="4843463"/>
            <a:ext cx="2674937" cy="273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856163" y="4841875"/>
            <a:ext cx="3986212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0" name="AutoShape 30" descr="右下がり対角線 (太)"/>
          <p:cNvSpPr>
            <a:spLocks noChangeArrowheads="1"/>
          </p:cNvSpPr>
          <p:nvPr/>
        </p:nvSpPr>
        <p:spPr bwMode="auto">
          <a:xfrm flipH="1">
            <a:off x="4781550" y="5946775"/>
            <a:ext cx="1995488" cy="292100"/>
          </a:xfrm>
          <a:prstGeom prst="parallelogram">
            <a:avLst>
              <a:gd name="adj" fmla="val 73123"/>
            </a:avLst>
          </a:prstGeom>
          <a:pattFill prst="wdDnDiag">
            <a:fgClr>
              <a:srgbClr val="80FF00"/>
            </a:fgClr>
            <a:bgClr>
              <a:srgbClr val="0033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830263" y="2668588"/>
            <a:ext cx="6746875" cy="293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39738" y="22875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ja-JP" b="1">
                <a:solidFill>
                  <a:schemeClr val="bg1"/>
                </a:solidFill>
              </a:rPr>
              <a:t>  PF/PF-AR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828675" y="4119563"/>
            <a:ext cx="8008938" cy="336550"/>
            <a:chOff x="535" y="3928"/>
            <a:chExt cx="5045" cy="212"/>
          </a:xfrm>
        </p:grpSpPr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>
              <a:off x="535" y="3949"/>
              <a:ext cx="5045" cy="173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36" name="Text Box 36"/>
            <p:cNvSpPr txBox="1">
              <a:spLocks noChangeArrowheads="1"/>
            </p:cNvSpPr>
            <p:nvPr/>
          </p:nvSpPr>
          <p:spPr bwMode="auto">
            <a:xfrm>
              <a:off x="569" y="3928"/>
              <a:ext cx="10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Arial Black" pitchFamily="34" charset="0"/>
                </a:rPr>
                <a:t>Detector R&amp;D</a:t>
              </a:r>
            </a:p>
          </p:txBody>
        </p:sp>
      </p:grp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439738" y="900113"/>
            <a:ext cx="124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1">
                <a:solidFill>
                  <a:schemeClr val="bg1"/>
                </a:solidFill>
              </a:rPr>
              <a:t>  J-PARC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36613" y="1253490"/>
            <a:ext cx="2007195" cy="375310"/>
            <a:chOff x="545" y="853"/>
            <a:chExt cx="1142" cy="178"/>
          </a:xfrm>
        </p:grpSpPr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545" y="862"/>
              <a:ext cx="785" cy="164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0" name="AutoShape 40"/>
            <p:cNvSpPr>
              <a:spLocks noChangeArrowheads="1"/>
            </p:cNvSpPr>
            <p:nvPr/>
          </p:nvSpPr>
          <p:spPr bwMode="auto">
            <a:xfrm>
              <a:off x="1315" y="853"/>
              <a:ext cx="372" cy="178"/>
            </a:xfrm>
            <a:prstGeom prst="rtTriangle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039938" y="1258888"/>
            <a:ext cx="6843712" cy="369912"/>
            <a:chOff x="1285" y="858"/>
            <a:chExt cx="4311" cy="175"/>
          </a:xfrm>
        </p:grpSpPr>
        <p:sp>
          <p:nvSpPr>
            <p:cNvPr id="25642" name="Rectangle 42"/>
            <p:cNvSpPr>
              <a:spLocks noChangeArrowheads="1"/>
            </p:cNvSpPr>
            <p:nvPr/>
          </p:nvSpPr>
          <p:spPr bwMode="auto">
            <a:xfrm>
              <a:off x="1694" y="858"/>
              <a:ext cx="3902" cy="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3" name="AutoShape 43"/>
            <p:cNvSpPr>
              <a:spLocks noChangeArrowheads="1"/>
            </p:cNvSpPr>
            <p:nvPr/>
          </p:nvSpPr>
          <p:spPr bwMode="auto">
            <a:xfrm rot="-10800000">
              <a:off x="1285" y="858"/>
              <a:ext cx="428" cy="175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879975" y="5197475"/>
            <a:ext cx="3973513" cy="288925"/>
            <a:chOff x="2832" y="3085"/>
            <a:chExt cx="2722" cy="178"/>
          </a:xfrm>
        </p:grpSpPr>
        <p:sp>
          <p:nvSpPr>
            <p:cNvPr id="25645" name="Rectangle 45"/>
            <p:cNvSpPr>
              <a:spLocks noChangeArrowheads="1"/>
            </p:cNvSpPr>
            <p:nvPr/>
          </p:nvSpPr>
          <p:spPr bwMode="auto">
            <a:xfrm>
              <a:off x="3264" y="3085"/>
              <a:ext cx="1533" cy="17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6" name="Rectangle 46"/>
            <p:cNvSpPr>
              <a:spLocks noChangeArrowheads="1"/>
            </p:cNvSpPr>
            <p:nvPr/>
          </p:nvSpPr>
          <p:spPr bwMode="auto">
            <a:xfrm>
              <a:off x="4786" y="3085"/>
              <a:ext cx="768" cy="1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47" name="Rectangle 47"/>
            <p:cNvSpPr>
              <a:spLocks noChangeArrowheads="1"/>
            </p:cNvSpPr>
            <p:nvPr/>
          </p:nvSpPr>
          <p:spPr bwMode="auto">
            <a:xfrm>
              <a:off x="2832" y="3085"/>
              <a:ext cx="449" cy="178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822325" y="5688013"/>
            <a:ext cx="5732463" cy="277812"/>
            <a:chOff x="192" y="3408"/>
            <a:chExt cx="3888" cy="131"/>
          </a:xfrm>
        </p:grpSpPr>
        <p:sp>
          <p:nvSpPr>
            <p:cNvPr id="25649" name="Rectangle 49"/>
            <p:cNvSpPr>
              <a:spLocks noChangeArrowheads="1"/>
            </p:cNvSpPr>
            <p:nvPr/>
          </p:nvSpPr>
          <p:spPr bwMode="auto">
            <a:xfrm>
              <a:off x="192" y="3408"/>
              <a:ext cx="3744" cy="131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0" name="AutoShape 50"/>
            <p:cNvSpPr>
              <a:spLocks noChangeArrowheads="1"/>
            </p:cNvSpPr>
            <p:nvPr/>
          </p:nvSpPr>
          <p:spPr bwMode="auto">
            <a:xfrm>
              <a:off x="3936" y="3408"/>
              <a:ext cx="144" cy="131"/>
            </a:xfrm>
            <a:prstGeom prst="rtTriangle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900113" y="5395913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ILC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436095" y="6097588"/>
            <a:ext cx="3369767" cy="355748"/>
            <a:chOff x="2688" y="3702"/>
            <a:chExt cx="2851" cy="122"/>
          </a:xfrm>
        </p:grpSpPr>
        <p:sp>
          <p:nvSpPr>
            <p:cNvPr id="25653" name="Rectangle 53"/>
            <p:cNvSpPr>
              <a:spLocks noChangeArrowheads="1"/>
            </p:cNvSpPr>
            <p:nvPr/>
          </p:nvSpPr>
          <p:spPr bwMode="auto">
            <a:xfrm>
              <a:off x="2803" y="3703"/>
              <a:ext cx="2736" cy="12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54" name="AutoShape 54"/>
            <p:cNvSpPr>
              <a:spLocks noChangeArrowheads="1"/>
            </p:cNvSpPr>
            <p:nvPr/>
          </p:nvSpPr>
          <p:spPr bwMode="auto">
            <a:xfrm rot="-10800000">
              <a:off x="2688" y="3702"/>
              <a:ext cx="116" cy="119"/>
            </a:xfrm>
            <a:prstGeom prst="rtTriangle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1111250" y="5670550"/>
            <a:ext cx="3127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ILC </a:t>
            </a:r>
            <a:r>
              <a:rPr lang="en-US" altLang="ja-JP" sz="1600" dirty="0" smtClean="0">
                <a:solidFill>
                  <a:srgbClr val="000000"/>
                </a:solidFill>
                <a:latin typeface="Arial Black" pitchFamily="34" charset="0"/>
              </a:rPr>
              <a:t>R&amp;D                      CDR</a:t>
            </a:r>
            <a:endParaRPr lang="en-US" altLang="ja-JP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5867400" y="6080125"/>
            <a:ext cx="1592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Arial Black" pitchFamily="34" charset="0"/>
              </a:rPr>
              <a:t>construction</a:t>
            </a: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7567613" y="2668588"/>
            <a:ext cx="1281112" cy="2936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3775075" y="51689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ABD"/>
                </a:solidFill>
              </a:rPr>
              <a:t>PF-ERL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436563" y="3703638"/>
            <a:ext cx="666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1">
                <a:solidFill>
                  <a:schemeClr val="bg1"/>
                </a:solidFill>
              </a:rPr>
              <a:t>  R&amp;Ds for Advanced Accelerator and Detector Technology</a:t>
            </a:r>
          </a:p>
        </p:txBody>
      </p:sp>
      <p:sp>
        <p:nvSpPr>
          <p:cNvPr id="25660" name="AutoShape 60"/>
          <p:cNvSpPr>
            <a:spLocks/>
          </p:cNvSpPr>
          <p:nvPr/>
        </p:nvSpPr>
        <p:spPr bwMode="auto">
          <a:xfrm>
            <a:off x="674688" y="4046538"/>
            <a:ext cx="90487" cy="2595562"/>
          </a:xfrm>
          <a:prstGeom prst="leftBracket">
            <a:avLst>
              <a:gd name="adj" fmla="val 23903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7636823" y="2001507"/>
            <a:ext cx="1252538" cy="2889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5421313" y="6440488"/>
            <a:ext cx="3671887" cy="290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b="1" i="1">
                <a:solidFill>
                  <a:srgbClr val="FF0000"/>
                </a:solidFill>
              </a:rPr>
              <a:t>Host and Site: Yet to be decided</a:t>
            </a:r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931863" y="44831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ERL</a:t>
            </a:r>
          </a:p>
        </p:txBody>
      </p:sp>
      <p:sp>
        <p:nvSpPr>
          <p:cNvPr id="25664" name="Text Box 64"/>
          <p:cNvSpPr txBox="1">
            <a:spLocks noChangeArrowheads="1"/>
          </p:cNvSpPr>
          <p:nvPr/>
        </p:nvSpPr>
        <p:spPr bwMode="auto">
          <a:xfrm>
            <a:off x="4792663" y="5157788"/>
            <a:ext cx="4033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Arial Black" pitchFamily="34" charset="0"/>
              </a:rPr>
              <a:t>R&amp;D   construction         </a:t>
            </a:r>
            <a:r>
              <a:rPr lang="en-US" altLang="ja-JP" sz="1400">
                <a:solidFill>
                  <a:srgbClr val="000000"/>
                </a:solidFill>
                <a:latin typeface="Arial Black" pitchFamily="34" charset="0"/>
              </a:rPr>
              <a:t>experiment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819150" y="4802188"/>
            <a:ext cx="150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1600">
                <a:solidFill>
                  <a:srgbClr val="000000"/>
                </a:solidFill>
                <a:latin typeface="Arial Black" pitchFamily="34" charset="0"/>
              </a:rPr>
              <a:t>C-ERL R&amp;D</a:t>
            </a:r>
          </a:p>
        </p:txBody>
      </p: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027238" y="3357563"/>
            <a:ext cx="6843712" cy="277812"/>
            <a:chOff x="1285" y="858"/>
            <a:chExt cx="4311" cy="175"/>
          </a:xfrm>
        </p:grpSpPr>
        <p:sp>
          <p:nvSpPr>
            <p:cNvPr id="25667" name="Rectangle 67"/>
            <p:cNvSpPr>
              <a:spLocks noChangeArrowheads="1"/>
            </p:cNvSpPr>
            <p:nvPr/>
          </p:nvSpPr>
          <p:spPr bwMode="auto">
            <a:xfrm>
              <a:off x="1694" y="858"/>
              <a:ext cx="3902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68" name="AutoShape 68"/>
            <p:cNvSpPr>
              <a:spLocks noChangeArrowheads="1"/>
            </p:cNvSpPr>
            <p:nvPr/>
          </p:nvSpPr>
          <p:spPr bwMode="auto">
            <a:xfrm rot="-10800000">
              <a:off x="1285" y="858"/>
              <a:ext cx="428" cy="175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825500" y="3324225"/>
            <a:ext cx="6623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construction         </a:t>
            </a:r>
            <a:r>
              <a:rPr lang="en-US" altLang="ja-JP" sz="1600" dirty="0" smtClean="0">
                <a:solidFill>
                  <a:srgbClr val="000000"/>
                </a:solidFill>
                <a:latin typeface="Arial Black" pitchFamily="34" charset="0"/>
              </a:rPr>
              <a:t>experiment              </a:t>
            </a:r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+ </a:t>
            </a:r>
            <a:r>
              <a:rPr lang="en-US" altLang="ja-JP" sz="1600" dirty="0" smtClean="0">
                <a:solidFill>
                  <a:srgbClr val="000000"/>
                </a:solidFill>
                <a:latin typeface="Arial Black" pitchFamily="34" charset="0"/>
              </a:rPr>
              <a:t>               upgrade</a:t>
            </a:r>
            <a:endParaRPr lang="en-US" altLang="ja-JP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11163" y="300513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1">
                <a:solidFill>
                  <a:schemeClr val="bg1"/>
                </a:solidFill>
              </a:rPr>
              <a:t>  LHC</a:t>
            </a: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869950" y="1265555"/>
            <a:ext cx="6150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construction         </a:t>
            </a:r>
            <a:r>
              <a:rPr lang="en-US" altLang="ja-JP" sz="1600" dirty="0" smtClean="0">
                <a:solidFill>
                  <a:srgbClr val="000000"/>
                </a:solidFill>
                <a:latin typeface="Arial Black" pitchFamily="34" charset="0"/>
              </a:rPr>
              <a:t>    experiment       +         </a:t>
            </a:r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upgrade</a:t>
            </a:r>
          </a:p>
        </p:txBody>
      </p:sp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2768600" y="4814888"/>
            <a:ext cx="438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Arial Black" pitchFamily="34" charset="0"/>
              </a:rPr>
              <a:t>construction               test experiment</a:t>
            </a:r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7573963" y="3360738"/>
            <a:ext cx="1300162" cy="2651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75" name="AutoShape 75"/>
          <p:cNvSpPr>
            <a:spLocks noChangeArrowheads="1"/>
          </p:cNvSpPr>
          <p:nvPr/>
        </p:nvSpPr>
        <p:spPr bwMode="auto">
          <a:xfrm>
            <a:off x="2625725" y="504825"/>
            <a:ext cx="2797175" cy="6119813"/>
          </a:xfrm>
          <a:prstGeom prst="roundRect">
            <a:avLst>
              <a:gd name="adj" fmla="val 740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76" name="AutoShape 76"/>
          <p:cNvSpPr>
            <a:spLocks noChangeArrowheads="1"/>
          </p:cNvSpPr>
          <p:nvPr/>
        </p:nvSpPr>
        <p:spPr bwMode="auto">
          <a:xfrm>
            <a:off x="7581900" y="2781300"/>
            <a:ext cx="292100" cy="23368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1710016" y="1985072"/>
            <a:ext cx="637123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experiment        </a:t>
            </a:r>
            <a:r>
              <a:rPr lang="en-US" altLang="ja-JP" sz="1600" dirty="0" smtClean="0">
                <a:solidFill>
                  <a:srgbClr val="000000"/>
                </a:solidFill>
                <a:latin typeface="Arial Black" pitchFamily="34" charset="0"/>
              </a:rPr>
              <a:t>          </a:t>
            </a:r>
            <a:r>
              <a:rPr lang="en-US" altLang="ja-JP" sz="1600" dirty="0">
                <a:solidFill>
                  <a:srgbClr val="000000"/>
                </a:solidFill>
                <a:latin typeface="Arial Black" pitchFamily="34" charset="0"/>
              </a:rPr>
              <a:t>upgrade              experiment</a:t>
            </a:r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1712288" y="2660402"/>
            <a:ext cx="2655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Arial Black" pitchFamily="34" charset="0"/>
              </a:rPr>
              <a:t>experiment</a:t>
            </a:r>
            <a:endParaRPr lang="en-US" altLang="ja-JP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57"/>
          <p:cNvGrpSpPr/>
          <p:nvPr/>
        </p:nvGrpSpPr>
        <p:grpSpPr>
          <a:xfrm>
            <a:off x="2428860" y="3857628"/>
            <a:ext cx="5072063" cy="2786063"/>
            <a:chOff x="-928726" y="571480"/>
            <a:chExt cx="5072063" cy="2786063"/>
          </a:xfrm>
        </p:grpSpPr>
        <p:grpSp>
          <p:nvGrpSpPr>
            <p:cNvPr id="6" name="グループ化 52"/>
            <p:cNvGrpSpPr/>
            <p:nvPr/>
          </p:nvGrpSpPr>
          <p:grpSpPr>
            <a:xfrm>
              <a:off x="-928726" y="571480"/>
              <a:ext cx="5072063" cy="2786063"/>
              <a:chOff x="-928726" y="571480"/>
              <a:chExt cx="5072063" cy="2786063"/>
            </a:xfrm>
          </p:grpSpPr>
          <p:pic>
            <p:nvPicPr>
              <p:cNvPr id="2051" name="Picture 8" descr="Particle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-928726" y="571480"/>
                <a:ext cx="5072063" cy="278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テキスト ボックス 50"/>
              <p:cNvSpPr txBox="1"/>
              <p:nvPr/>
            </p:nvSpPr>
            <p:spPr>
              <a:xfrm rot="4778291">
                <a:off x="-883890" y="846721"/>
                <a:ext cx="89319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Forte" pitchFamily="66" charset="0"/>
                  </a:rPr>
                  <a:t>Lepton</a:t>
                </a:r>
                <a:endParaRPr kumimoji="1" lang="ja-JP" altLang="en-US" sz="2000" dirty="0">
                  <a:latin typeface="Forte" pitchFamily="66" charset="0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 rot="5555308">
                <a:off x="2367352" y="874820"/>
                <a:ext cx="84670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latin typeface="Forte" pitchFamily="66" charset="0"/>
                  </a:rPr>
                  <a:t>Quark</a:t>
                </a:r>
                <a:endParaRPr kumimoji="1" lang="ja-JP" altLang="en-US" sz="2000" dirty="0">
                  <a:latin typeface="Forte" pitchFamily="66" charset="0"/>
                </a:endParaRPr>
              </a:p>
            </p:txBody>
          </p:sp>
        </p:grpSp>
        <p:sp>
          <p:nvSpPr>
            <p:cNvPr id="54" name="円/楕円 53"/>
            <p:cNvSpPr/>
            <p:nvPr/>
          </p:nvSpPr>
          <p:spPr>
            <a:xfrm>
              <a:off x="1285852" y="3000372"/>
              <a:ext cx="785818" cy="285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 rot="488953">
              <a:off x="157671" y="3003670"/>
              <a:ext cx="1074818" cy="285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50" name="AutoShape 53"/>
          <p:cNvSpPr>
            <a:spLocks noChangeArrowheads="1"/>
          </p:cNvSpPr>
          <p:nvPr/>
        </p:nvSpPr>
        <p:spPr bwMode="auto">
          <a:xfrm>
            <a:off x="0" y="214290"/>
            <a:ext cx="8763000" cy="6477000"/>
          </a:xfrm>
          <a:prstGeom prst="triangle">
            <a:avLst>
              <a:gd name="adj" fmla="val 49875"/>
            </a:avLst>
          </a:prstGeom>
          <a:solidFill>
            <a:srgbClr val="9999FF">
              <a:alpha val="29804"/>
            </a:srgbClr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3" name="Oval 9"/>
          <p:cNvSpPr>
            <a:spLocks noChangeArrowheads="1"/>
          </p:cNvSpPr>
          <p:nvPr/>
        </p:nvSpPr>
        <p:spPr bwMode="auto">
          <a:xfrm>
            <a:off x="3214688" y="4500563"/>
            <a:ext cx="430212" cy="301625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2054" name="Oval 10"/>
          <p:cNvSpPr>
            <a:spLocks noChangeArrowheads="1"/>
          </p:cNvSpPr>
          <p:nvPr/>
        </p:nvSpPr>
        <p:spPr bwMode="auto">
          <a:xfrm>
            <a:off x="3071813" y="4786313"/>
            <a:ext cx="430212" cy="301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2055" name="Oval 11"/>
          <p:cNvSpPr>
            <a:spLocks noChangeArrowheads="1"/>
          </p:cNvSpPr>
          <p:nvPr/>
        </p:nvSpPr>
        <p:spPr bwMode="auto">
          <a:xfrm>
            <a:off x="3143250" y="5072063"/>
            <a:ext cx="430213" cy="30162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71813" y="4929188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n</a:t>
            </a:r>
            <a:r>
              <a:rPr lang="en-US" altLang="ja-JP" sz="28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00375" y="4572000"/>
            <a:ext cx="50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n</a:t>
            </a:r>
            <a:r>
              <a:rPr lang="en-US" altLang="ja-JP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m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214688" y="4357688"/>
            <a:ext cx="474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n</a:t>
            </a:r>
            <a:r>
              <a:rPr lang="en-US" altLang="ja-JP" sz="2800" b="1" baseline="-25000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+mn-ea"/>
              </a:rPr>
              <a:t>t</a:t>
            </a:r>
            <a:endParaRPr lang="en-US" altLang="ja-JP" sz="2800" b="1" baseline="-25000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ea typeface="+mn-ea"/>
            </a:endParaRPr>
          </a:p>
        </p:txBody>
      </p:sp>
      <p:sp>
        <p:nvSpPr>
          <p:cNvPr id="2069" name="Text Box 15"/>
          <p:cNvSpPr txBox="1">
            <a:spLocks noChangeArrowheads="1"/>
          </p:cNvSpPr>
          <p:nvPr/>
        </p:nvSpPr>
        <p:spPr bwMode="auto">
          <a:xfrm>
            <a:off x="3786182" y="5500702"/>
            <a:ext cx="1714512" cy="338554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</a:rPr>
              <a:t>[Origin of Force]</a:t>
            </a:r>
            <a:endParaRPr lang="ja-JP" altLang="en-US" sz="160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070" name="Text Box 17"/>
          <p:cNvSpPr txBox="1">
            <a:spLocks noChangeArrowheads="1"/>
          </p:cNvSpPr>
          <p:nvPr/>
        </p:nvSpPr>
        <p:spPr bwMode="auto">
          <a:xfrm>
            <a:off x="3071802" y="6286520"/>
            <a:ext cx="3143272" cy="338554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600" b="1" dirty="0" smtClean="0">
                <a:solidFill>
                  <a:srgbClr val="FF0000"/>
                </a:solidFill>
              </a:rPr>
              <a:t>Higgs Particle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[Origin of Mass] </a:t>
            </a:r>
            <a:endParaRPr lang="ja-JP" altLang="en-US" sz="1600" b="1" dirty="0">
              <a:solidFill>
                <a:srgbClr val="FF0000"/>
              </a:solidFill>
              <a:ea typeface="+mn-ea"/>
            </a:endParaRPr>
          </a:p>
        </p:txBody>
      </p:sp>
      <p:pic>
        <p:nvPicPr>
          <p:cNvPr id="2081" name="Picture 19" descr="nanb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0892" y="5572140"/>
            <a:ext cx="928710" cy="114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21" descr="p01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63" y="5572125"/>
            <a:ext cx="9286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60"/>
          <p:cNvGrpSpPr/>
          <p:nvPr/>
        </p:nvGrpSpPr>
        <p:grpSpPr>
          <a:xfrm>
            <a:off x="-285750" y="0"/>
            <a:ext cx="9429750" cy="1571611"/>
            <a:chOff x="-142875" y="0"/>
            <a:chExt cx="9429750" cy="1571611"/>
          </a:xfrm>
        </p:grpSpPr>
        <p:grpSp>
          <p:nvGrpSpPr>
            <p:cNvPr id="11" name="グループ化 44"/>
            <p:cNvGrpSpPr>
              <a:grpSpLocks/>
            </p:cNvGrpSpPr>
            <p:nvPr/>
          </p:nvGrpSpPr>
          <p:grpSpPr bwMode="auto">
            <a:xfrm>
              <a:off x="-142875" y="1588"/>
              <a:ext cx="9429750" cy="1015663"/>
              <a:chOff x="-142908" y="1585"/>
              <a:chExt cx="9429773" cy="1015663"/>
            </a:xfrm>
          </p:grpSpPr>
          <p:sp>
            <p:nvSpPr>
              <p:cNvPr id="46" name="テキスト ボックス 45"/>
              <p:cNvSpPr txBox="1">
                <a:spLocks noChangeArrowheads="1"/>
              </p:cNvSpPr>
              <p:nvPr/>
            </p:nvSpPr>
            <p:spPr bwMode="auto">
              <a:xfrm>
                <a:off x="-142908" y="1585"/>
                <a:ext cx="257175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b="1" i="1" u="sng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ＭＳ Ｐゴシック" pitchFamily="1" charset="-128"/>
                  </a:rPr>
                  <a:t>Quest for </a:t>
                </a:r>
              </a:p>
              <a:p>
                <a:pPr algn="ctr">
                  <a:defRPr/>
                </a:pPr>
                <a:r>
                  <a:rPr lang="en-US" altLang="ja-JP" sz="2000" b="1" i="1" u="sng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ＭＳ Ｐゴシック" pitchFamily="1" charset="-128"/>
                  </a:rPr>
                  <a:t>Birth-Evolution</a:t>
                </a:r>
              </a:p>
              <a:p>
                <a:pPr algn="ctr">
                  <a:defRPr/>
                </a:pPr>
                <a:r>
                  <a:rPr lang="en-US" altLang="ja-JP" sz="2000" b="1" i="1" u="sng" dirty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ＭＳ Ｐゴシック" pitchFamily="1" charset="-128"/>
                  </a:rPr>
                  <a:t>o</a:t>
                </a:r>
                <a:r>
                  <a:rPr lang="en-US" altLang="ja-JP" sz="2000" b="1" i="1" u="sng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ＭＳ Ｐゴシック" pitchFamily="1" charset="-128"/>
                  </a:rPr>
                  <a:t>f Universe  </a:t>
                </a:r>
                <a:endParaRPr lang="ja-JP" altLang="en-US" sz="2000" b="1" i="1" u="sng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pitchFamily="1" charset="-128"/>
                </a:endParaRPr>
              </a:p>
            </p:txBody>
          </p:sp>
          <p:sp>
            <p:nvSpPr>
              <p:cNvPr id="47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6572233" y="1585"/>
                <a:ext cx="271463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b="1" i="1" u="sng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ＭＳ Ｐゴシック" pitchFamily="1" charset="-128"/>
                  </a:rPr>
                  <a:t>Quest for Unifying</a:t>
                </a:r>
              </a:p>
              <a:p>
                <a:pPr algn="ctr">
                  <a:defRPr/>
                </a:pPr>
                <a:r>
                  <a:rPr lang="en-US" altLang="ja-JP" sz="2000" b="1" i="1" u="sng" dirty="0" smtClean="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ＭＳ Ｐゴシック" pitchFamily="1" charset="-128"/>
                  </a:rPr>
                  <a:t>Matter and Force  </a:t>
                </a:r>
                <a:endParaRPr lang="en-US" altLang="ja-JP" sz="2000" b="1" i="1" u="sng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2085" name="AutoShape 45"/>
              <p:cNvSpPr>
                <a:spLocks noChangeArrowheads="1"/>
              </p:cNvSpPr>
              <p:nvPr/>
            </p:nvSpPr>
            <p:spPr bwMode="auto">
              <a:xfrm rot="-5400000">
                <a:off x="6179352" y="-73032"/>
                <a:ext cx="500075" cy="857258"/>
              </a:xfrm>
              <a:prstGeom prst="upArrow">
                <a:avLst>
                  <a:gd name="adj1" fmla="val 50000"/>
                  <a:gd name="adj2" fmla="val 91594"/>
                </a:avLst>
              </a:prstGeom>
              <a:solidFill>
                <a:srgbClr val="99CCFF">
                  <a:alpha val="7097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86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2321700" y="-73032"/>
                <a:ext cx="500075" cy="857258"/>
              </a:xfrm>
              <a:prstGeom prst="upArrow">
                <a:avLst>
                  <a:gd name="adj1" fmla="val 50000"/>
                  <a:gd name="adj2" fmla="val 91594"/>
                </a:avLst>
              </a:prstGeom>
              <a:solidFill>
                <a:srgbClr val="99CCFF">
                  <a:alpha val="7058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" name="グループ化 43"/>
            <p:cNvGrpSpPr/>
            <p:nvPr/>
          </p:nvGrpSpPr>
          <p:grpSpPr>
            <a:xfrm>
              <a:off x="3286116" y="0"/>
              <a:ext cx="2500330" cy="1571611"/>
              <a:chOff x="714348" y="1071546"/>
              <a:chExt cx="1571636" cy="1960536"/>
            </a:xfrm>
          </p:grpSpPr>
          <p:pic>
            <p:nvPicPr>
              <p:cNvPr id="45" name="Picture 24" descr="ilcM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14348" y="1257257"/>
                <a:ext cx="1571623" cy="177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直角三角形 47"/>
              <p:cNvSpPr/>
              <p:nvPr/>
            </p:nvSpPr>
            <p:spPr>
              <a:xfrm flipV="1">
                <a:off x="714348" y="1071546"/>
                <a:ext cx="571504" cy="185738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直角三角形 49"/>
              <p:cNvSpPr/>
              <p:nvPr/>
            </p:nvSpPr>
            <p:spPr>
              <a:xfrm flipH="1" flipV="1">
                <a:off x="1714480" y="1071546"/>
                <a:ext cx="571504" cy="185738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0"/>
            <p:cNvSpPr txBox="1">
              <a:spLocks noChangeArrowheads="1"/>
            </p:cNvSpPr>
            <p:nvPr/>
          </p:nvSpPr>
          <p:spPr bwMode="auto">
            <a:xfrm>
              <a:off x="3000364" y="142852"/>
              <a:ext cx="3000396" cy="646331"/>
            </a:xfrm>
            <a:prstGeom prst="rect">
              <a:avLst/>
            </a:prstGeom>
            <a:solidFill>
              <a:srgbClr val="FFC000">
                <a:alpha val="4902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b="1" i="1" u="sng" dirty="0" smtClean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International Linear Collider</a:t>
              </a:r>
              <a:r>
                <a:rPr lang="ja-JP" altLang="en-US" b="1" i="1" u="sng" dirty="0" smtClean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（</a:t>
              </a:r>
              <a:r>
                <a:rPr lang="en-US" altLang="ja-JP" b="1" i="1" u="sng" dirty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ILC</a:t>
              </a:r>
              <a:r>
                <a:rPr lang="ja-JP" altLang="en-US" b="1" i="1" u="sng" dirty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）</a:t>
              </a:r>
            </a:p>
          </p:txBody>
        </p:sp>
      </p:grpSp>
      <p:sp>
        <p:nvSpPr>
          <p:cNvPr id="2071" name="Text Box 18"/>
          <p:cNvSpPr txBox="1">
            <a:spLocks noChangeArrowheads="1"/>
          </p:cNvSpPr>
          <p:nvPr/>
        </p:nvSpPr>
        <p:spPr bwMode="auto">
          <a:xfrm>
            <a:off x="3762681" y="4357688"/>
            <a:ext cx="1761515" cy="338554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</a:rPr>
              <a:t>[Origin of Matter]</a:t>
            </a:r>
            <a:endParaRPr lang="ja-JP" altLang="en-US" sz="160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" name="テキスト ボックス 34"/>
          <p:cNvSpPr txBox="1"/>
          <p:nvPr/>
        </p:nvSpPr>
        <p:spPr>
          <a:xfrm>
            <a:off x="6643702" y="4929198"/>
            <a:ext cx="2143125" cy="336550"/>
          </a:xfrm>
          <a:prstGeom prst="rect">
            <a:avLst/>
          </a:prstGeom>
          <a:solidFill>
            <a:srgbClr val="669900">
              <a:alpha val="4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rPr>
              <a:t>Quest for 6 Quarks</a:t>
            </a:r>
            <a:endParaRPr lang="ja-JP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42976" y="4786322"/>
            <a:ext cx="187365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rPr>
              <a:t>Quest for Neutrinos</a:t>
            </a:r>
            <a:endParaRPr lang="ja-JP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1" charset="-128"/>
            </a:endParaRPr>
          </a:p>
        </p:txBody>
      </p:sp>
      <p:pic>
        <p:nvPicPr>
          <p:cNvPr id="2080" name="Picture 20" descr="kobayashi-masukawa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3857628"/>
            <a:ext cx="1857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グループ化 59"/>
          <p:cNvGrpSpPr/>
          <p:nvPr/>
        </p:nvGrpSpPr>
        <p:grpSpPr>
          <a:xfrm>
            <a:off x="500034" y="1643050"/>
            <a:ext cx="3286138" cy="2341566"/>
            <a:chOff x="500034" y="1643050"/>
            <a:chExt cx="3286138" cy="2341566"/>
          </a:xfrm>
        </p:grpSpPr>
        <p:pic>
          <p:nvPicPr>
            <p:cNvPr id="2087" name="Picture 12" descr="Case3修正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571604" y="2428987"/>
              <a:ext cx="2214568" cy="1555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1792266" y="2500303"/>
              <a:ext cx="846138" cy="304800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丸ｺﾞｼｯｸM-PRO" pitchFamily="50" charset="-128"/>
                </a:rPr>
                <a:t>J-PARC</a:t>
              </a:r>
              <a:endParaRPr lang="en-US" altLang="ja-JP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丸ｺﾞｼｯｸM-PRO" pitchFamily="50" charset="-128"/>
              </a:endParaRPr>
            </a:p>
          </p:txBody>
        </p:sp>
        <p:sp>
          <p:nvSpPr>
            <p:cNvPr id="2061" name="テキスト ボックス 53"/>
            <p:cNvSpPr txBox="1">
              <a:spLocks noChangeArrowheads="1"/>
            </p:cNvSpPr>
            <p:nvPr/>
          </p:nvSpPr>
          <p:spPr bwMode="auto">
            <a:xfrm>
              <a:off x="500034" y="1643050"/>
              <a:ext cx="2714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i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Lepton CP</a:t>
              </a:r>
              <a:r>
                <a:rPr lang="ja-JP" altLang="en-US" b="1" i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n-US" altLang="ja-JP" b="1" i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Asymmetry</a:t>
              </a:r>
            </a:p>
          </p:txBody>
        </p:sp>
        <p:sp>
          <p:nvSpPr>
            <p:cNvPr id="5" name="テキスト ボックス 70"/>
            <p:cNvSpPr txBox="1">
              <a:spLocks noChangeArrowheads="1"/>
            </p:cNvSpPr>
            <p:nvPr/>
          </p:nvSpPr>
          <p:spPr bwMode="auto">
            <a:xfrm>
              <a:off x="1043608" y="1916832"/>
              <a:ext cx="1656184" cy="584775"/>
            </a:xfrm>
            <a:prstGeom prst="rect">
              <a:avLst/>
            </a:prstGeom>
            <a:solidFill>
              <a:srgbClr val="FFC000">
                <a:alpha val="4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b="1" i="1" u="sng" dirty="0" smtClean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Beam</a:t>
              </a:r>
            </a:p>
            <a:p>
              <a:pPr algn="ctr">
                <a:defRPr/>
              </a:pPr>
              <a:r>
                <a:rPr lang="en-US" altLang="ja-JP" sz="1600" b="1" i="1" u="sng" dirty="0" smtClean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Power-Upgrade</a:t>
              </a:r>
              <a:endParaRPr lang="ja-JP" altLang="en-US" sz="1600" b="1" i="1" u="sng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endParaRPr>
            </a:p>
          </p:txBody>
        </p:sp>
      </p:grpSp>
      <p:grpSp>
        <p:nvGrpSpPr>
          <p:cNvPr id="17" name="グループ化 57"/>
          <p:cNvGrpSpPr/>
          <p:nvPr/>
        </p:nvGrpSpPr>
        <p:grpSpPr>
          <a:xfrm>
            <a:off x="5786446" y="1643050"/>
            <a:ext cx="3143254" cy="2359031"/>
            <a:chOff x="5786446" y="1643050"/>
            <a:chExt cx="3143254" cy="2359031"/>
          </a:xfrm>
        </p:grpSpPr>
        <p:pic>
          <p:nvPicPr>
            <p:cNvPr id="2063" name="Picture 15" descr="kekair05-01H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786446" y="2428868"/>
              <a:ext cx="2481263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53"/>
            <p:cNvSpPr txBox="1">
              <a:spLocks noChangeArrowheads="1"/>
            </p:cNvSpPr>
            <p:nvPr/>
          </p:nvSpPr>
          <p:spPr bwMode="auto">
            <a:xfrm>
              <a:off x="6357950" y="1643050"/>
              <a:ext cx="25717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b="1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pitchFamily="1" charset="-128"/>
                </a:rPr>
                <a:t>Beyond Standard Physics</a:t>
              </a:r>
              <a:endParaRPr lang="ja-JP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endParaRPr>
            </a:p>
          </p:txBody>
        </p:sp>
        <p:sp>
          <p:nvSpPr>
            <p:cNvPr id="71" name="テキスト ボックス 70"/>
            <p:cNvSpPr txBox="1">
              <a:spLocks noChangeArrowheads="1"/>
            </p:cNvSpPr>
            <p:nvPr/>
          </p:nvSpPr>
          <p:spPr bwMode="auto">
            <a:xfrm>
              <a:off x="6948264" y="2071678"/>
              <a:ext cx="1224136" cy="338554"/>
            </a:xfrm>
            <a:prstGeom prst="rect">
              <a:avLst/>
            </a:prstGeom>
            <a:solidFill>
              <a:srgbClr val="FFC000">
                <a:alpha val="4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b="1" i="1" u="sng" dirty="0" smtClean="0">
                  <a:solidFill>
                    <a:srgbClr val="0000FF"/>
                  </a:solidFill>
                  <a:latin typeface="+mn-lt"/>
                  <a:ea typeface="+mn-ea"/>
                </a:rPr>
                <a:t>SuperKEKB</a:t>
              </a:r>
              <a:endParaRPr lang="ja-JP" altLang="en-US" sz="1600" b="1" i="1" u="sng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テキスト ボックス 53"/>
            <p:cNvSpPr txBox="1">
              <a:spLocks noChangeArrowheads="1"/>
            </p:cNvSpPr>
            <p:nvPr/>
          </p:nvSpPr>
          <p:spPr bwMode="auto">
            <a:xfrm>
              <a:off x="6286512" y="3214686"/>
              <a:ext cx="1785959" cy="584775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pitchFamily="1" charset="-128"/>
                </a:rPr>
                <a:t>Quark CP Asymmetry</a:t>
              </a:r>
              <a:endParaRPr lang="en-US" altLang="ja-JP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endParaRPr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6072198" y="2643182"/>
              <a:ext cx="754062" cy="307975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丸ｺﾞｼｯｸM-PRO" pitchFamily="50" charset="-128"/>
                </a:rPr>
                <a:t>KEK-B</a:t>
              </a:r>
            </a:p>
          </p:txBody>
        </p:sp>
      </p:grpSp>
      <p:grpSp>
        <p:nvGrpSpPr>
          <p:cNvPr id="18" name="グループ化 59"/>
          <p:cNvGrpSpPr/>
          <p:nvPr/>
        </p:nvGrpSpPr>
        <p:grpSpPr>
          <a:xfrm>
            <a:off x="500034" y="1214422"/>
            <a:ext cx="8098260" cy="5328240"/>
            <a:chOff x="454900" y="1042840"/>
            <a:chExt cx="8098260" cy="5328240"/>
          </a:xfrm>
        </p:grpSpPr>
        <p:sp>
          <p:nvSpPr>
            <p:cNvPr id="2073" name="AutoShape 45"/>
            <p:cNvSpPr>
              <a:spLocks noChangeArrowheads="1"/>
            </p:cNvSpPr>
            <p:nvPr/>
          </p:nvSpPr>
          <p:spPr bwMode="auto">
            <a:xfrm>
              <a:off x="4071934" y="1500174"/>
              <a:ext cx="928688" cy="1285889"/>
            </a:xfrm>
            <a:prstGeom prst="upArrow">
              <a:avLst>
                <a:gd name="adj1" fmla="val 50000"/>
                <a:gd name="adj2" fmla="val 91590"/>
              </a:avLst>
            </a:prstGeom>
            <a:solidFill>
              <a:srgbClr val="FFCC99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72" name="AutoShape 42"/>
            <p:cNvSpPr>
              <a:spLocks noChangeArrowheads="1"/>
            </p:cNvSpPr>
            <p:nvPr/>
          </p:nvSpPr>
          <p:spPr bwMode="auto">
            <a:xfrm rot="-2154647" flipH="1">
              <a:off x="6379502" y="1083604"/>
              <a:ext cx="571475" cy="4643438"/>
            </a:xfrm>
            <a:prstGeom prst="upArrow">
              <a:avLst>
                <a:gd name="adj1" fmla="val 50000"/>
                <a:gd name="adj2" fmla="val 119082"/>
              </a:avLst>
            </a:prstGeom>
            <a:solidFill>
              <a:srgbClr val="FFCC99">
                <a:alpha val="7058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" name="AutoShape 42"/>
            <p:cNvSpPr>
              <a:spLocks noChangeArrowheads="1"/>
            </p:cNvSpPr>
            <p:nvPr/>
          </p:nvSpPr>
          <p:spPr bwMode="auto">
            <a:xfrm rot="2154647" flipH="1">
              <a:off x="1843134" y="1042840"/>
              <a:ext cx="644176" cy="4545013"/>
            </a:xfrm>
            <a:prstGeom prst="upArrow">
              <a:avLst>
                <a:gd name="adj1" fmla="val 50000"/>
                <a:gd name="adj2" fmla="val 119071"/>
              </a:avLst>
            </a:prstGeom>
            <a:solidFill>
              <a:srgbClr val="FFCC99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78" name="Oval 51"/>
            <p:cNvSpPr>
              <a:spLocks noChangeArrowheads="1"/>
            </p:cNvSpPr>
            <p:nvPr/>
          </p:nvSpPr>
          <p:spPr bwMode="auto">
            <a:xfrm rot="-1363854">
              <a:off x="5024147" y="1467985"/>
              <a:ext cx="3529013" cy="4898435"/>
            </a:xfrm>
            <a:prstGeom prst="ellipse">
              <a:avLst/>
            </a:prstGeom>
            <a:solidFill>
              <a:srgbClr val="00CCFF">
                <a:alpha val="23921"/>
              </a:srgbClr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 rot="1363854" flipH="1">
              <a:off x="454900" y="1463012"/>
              <a:ext cx="3505211" cy="4908068"/>
            </a:xfrm>
            <a:prstGeom prst="ellipse">
              <a:avLst/>
            </a:prstGeom>
            <a:solidFill>
              <a:srgbClr val="00CCFF">
                <a:alpha val="23921"/>
              </a:srgbClr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2786050" y="150017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  <a:latin typeface="Forte" pitchFamily="66" charset="0"/>
              </a:rPr>
              <a:t>Scientific Activities</a:t>
            </a:r>
          </a:p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  <a:latin typeface="Forte" pitchFamily="66" charset="0"/>
              </a:rPr>
              <a:t>Technology Innovation</a:t>
            </a:r>
            <a:endParaRPr lang="en-US" altLang="ja-JP" sz="1600" b="1" dirty="0" smtClean="0">
              <a:solidFill>
                <a:srgbClr val="FF0000"/>
              </a:solidFill>
              <a:latin typeface="Forte" pitchFamily="66" charset="0"/>
            </a:endParaRPr>
          </a:p>
          <a:p>
            <a:pPr algn="ctr"/>
            <a:r>
              <a:rPr lang="en-US" altLang="ja-JP" sz="1600" b="1" dirty="0" smtClean="0">
                <a:solidFill>
                  <a:srgbClr val="FF0000"/>
                </a:solidFill>
                <a:latin typeface="Forte" pitchFamily="66" charset="0"/>
              </a:rPr>
              <a:t>Talented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Forte" pitchFamily="66" charset="0"/>
              </a:rPr>
              <a:t> Human Resources</a:t>
            </a:r>
            <a:endParaRPr kumimoji="1" lang="ja-JP" altLang="en-US" sz="1600" b="1" dirty="0">
              <a:solidFill>
                <a:srgbClr val="FF0000"/>
              </a:solidFill>
              <a:latin typeface="Forte" pitchFamily="66" charset="0"/>
            </a:endParaRPr>
          </a:p>
        </p:txBody>
      </p:sp>
      <p:grpSp>
        <p:nvGrpSpPr>
          <p:cNvPr id="19" name="グループ化 59"/>
          <p:cNvGrpSpPr/>
          <p:nvPr/>
        </p:nvGrpSpPr>
        <p:grpSpPr>
          <a:xfrm>
            <a:off x="3747047" y="2500313"/>
            <a:ext cx="2110856" cy="1450975"/>
            <a:chOff x="3747047" y="2500313"/>
            <a:chExt cx="2000250" cy="1450975"/>
          </a:xfrm>
        </p:grpSpPr>
        <p:grpSp>
          <p:nvGrpSpPr>
            <p:cNvPr id="20" name="グループ化 59"/>
            <p:cNvGrpSpPr>
              <a:grpSpLocks/>
            </p:cNvGrpSpPr>
            <p:nvPr/>
          </p:nvGrpSpPr>
          <p:grpSpPr bwMode="auto">
            <a:xfrm>
              <a:off x="3747047" y="2500313"/>
              <a:ext cx="2000250" cy="1450975"/>
              <a:chOff x="3286116" y="1142984"/>
              <a:chExt cx="2071702" cy="1522522"/>
            </a:xfrm>
          </p:grpSpPr>
          <p:pic>
            <p:nvPicPr>
              <p:cNvPr id="2090" name="Picture 44" descr="ph07-1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286116" y="1142984"/>
                <a:ext cx="2071702" cy="1522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Text Box 13"/>
              <p:cNvSpPr txBox="1">
                <a:spLocks noChangeArrowheads="1"/>
              </p:cNvSpPr>
              <p:nvPr/>
            </p:nvSpPr>
            <p:spPr bwMode="auto">
              <a:xfrm>
                <a:off x="4785634" y="2357337"/>
                <a:ext cx="554099" cy="308169"/>
              </a:xfrm>
              <a:prstGeom prst="rect">
                <a:avLst/>
              </a:prstGeom>
              <a:solidFill>
                <a:srgbClr val="0000FF">
                  <a:alpha val="5019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HG丸ｺﾞｼｯｸM-PRO" pitchFamily="50" charset="-128"/>
                  </a:rPr>
                  <a:t>LHC</a:t>
                </a:r>
                <a:endParaRPr lang="en-US" altLang="ja-JP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丸ｺﾞｼｯｸM-PRO" pitchFamily="50" charset="-128"/>
                </a:endParaRPr>
              </a:p>
            </p:txBody>
          </p:sp>
        </p:grpSp>
        <p:sp>
          <p:nvSpPr>
            <p:cNvPr id="58" name="テキスト ボックス 70"/>
            <p:cNvSpPr txBox="1">
              <a:spLocks noChangeArrowheads="1"/>
            </p:cNvSpPr>
            <p:nvPr/>
          </p:nvSpPr>
          <p:spPr bwMode="auto">
            <a:xfrm>
              <a:off x="3811068" y="2564904"/>
              <a:ext cx="1872208" cy="584775"/>
            </a:xfrm>
            <a:prstGeom prst="rect">
              <a:avLst/>
            </a:prstGeom>
            <a:solidFill>
              <a:srgbClr val="FFC000">
                <a:alpha val="4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b="1" i="1" u="sng" dirty="0" smtClean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Operation</a:t>
              </a:r>
            </a:p>
            <a:p>
              <a:pPr algn="ctr">
                <a:defRPr/>
              </a:pPr>
              <a:r>
                <a:rPr lang="en-US" altLang="ja-JP" sz="1600" b="1" i="1" u="sng" dirty="0" smtClean="0">
                  <a:solidFill>
                    <a:srgbClr val="0000FF"/>
                  </a:solidFill>
                  <a:latin typeface="+mn-lt"/>
                  <a:ea typeface="ＭＳ Ｐゴシック" pitchFamily="1" charset="-128"/>
                </a:rPr>
                <a:t>Power-Upgrade</a:t>
              </a:r>
              <a:endParaRPr lang="ja-JP" altLang="en-US" sz="1600" b="1" i="1" u="sng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endParaRPr>
            </a:p>
          </p:txBody>
        </p:sp>
      </p:grpSp>
      <p:sp>
        <p:nvSpPr>
          <p:cNvPr id="60" name="スライド番号プレースホル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390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95736" y="476672"/>
            <a:ext cx="46858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atin typeface="Arial" pitchFamily="34" charset="0"/>
                <a:cs typeface="Arial" pitchFamily="34" charset="0"/>
              </a:rPr>
              <a:t>New Direction ???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792576"/>
            <a:ext cx="58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 Non Accelerator Science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448" y="3726408"/>
            <a:ext cx="774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 New Idea for Accelerator Science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920" y="4590504"/>
            <a:ext cx="452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 Computer Science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9712" y="2602080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err="1" smtClean="0">
                <a:latin typeface="Arial" pitchFamily="34" charset="0"/>
                <a:cs typeface="Arial" pitchFamily="34" charset="0"/>
              </a:rPr>
              <a:t>Astro</a:t>
            </a:r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-particle Physics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270</Words>
  <Application>Microsoft Office PowerPoint</Application>
  <PresentationFormat>画面に合わせる (4:3)</PresentationFormat>
  <Paragraphs>115</Paragraphs>
  <Slides>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takasaki</dc:creator>
  <cp:lastModifiedBy>takasaki</cp:lastModifiedBy>
  <cp:revision>181</cp:revision>
  <dcterms:created xsi:type="dcterms:W3CDTF">2011-04-27T22:21:52Z</dcterms:created>
  <dcterms:modified xsi:type="dcterms:W3CDTF">2012-02-21T00:07:05Z</dcterms:modified>
</cp:coreProperties>
</file>