
<file path=[Content_Types].xml><?xml version="1.0" encoding="utf-8"?>
<Types xmlns="http://schemas.openxmlformats.org/package/2006/content-types">
  <Override PartName="/ppt/slides/slide18.xml" ContentType="application/vnd.openxmlformats-officedocument.presentationml.slide+xml"/>
  <Default Extension="pict" ContentType="image/pict"/>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Default Extension="jpeg" ContentType="image/jpeg"/>
  <Override PartName="/ppt/slideLayouts/slideLayout1.xml" ContentType="application/vnd.openxmlformats-officedocument.presentationml.slideLayout+xml"/>
  <Override PartName="/ppt/theme/theme2.xml" ContentType="application/vnd.openxmlformats-officedocument.theme+xml"/>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Default Extension="pdf" ContentType="application/pdf"/>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42"/>
  </p:notesMasterIdLst>
  <p:handoutMasterIdLst>
    <p:handoutMasterId r:id="rId43"/>
  </p:handoutMasterIdLst>
  <p:sldIdLst>
    <p:sldId id="399" r:id="rId2"/>
    <p:sldId id="422" r:id="rId3"/>
    <p:sldId id="435" r:id="rId4"/>
    <p:sldId id="437" r:id="rId5"/>
    <p:sldId id="438" r:id="rId6"/>
    <p:sldId id="412" r:id="rId7"/>
    <p:sldId id="357" r:id="rId8"/>
    <p:sldId id="384" r:id="rId9"/>
    <p:sldId id="462" r:id="rId10"/>
    <p:sldId id="444" r:id="rId11"/>
    <p:sldId id="429" r:id="rId12"/>
    <p:sldId id="430" r:id="rId13"/>
    <p:sldId id="431" r:id="rId14"/>
    <p:sldId id="448" r:id="rId15"/>
    <p:sldId id="446" r:id="rId16"/>
    <p:sldId id="445" r:id="rId17"/>
    <p:sldId id="408" r:id="rId18"/>
    <p:sldId id="420" r:id="rId19"/>
    <p:sldId id="449" r:id="rId20"/>
    <p:sldId id="389" r:id="rId21"/>
    <p:sldId id="390" r:id="rId22"/>
    <p:sldId id="392" r:id="rId23"/>
    <p:sldId id="461" r:id="rId24"/>
    <p:sldId id="432" r:id="rId25"/>
    <p:sldId id="419" r:id="rId26"/>
    <p:sldId id="452" r:id="rId27"/>
    <p:sldId id="450" r:id="rId28"/>
    <p:sldId id="451" r:id="rId29"/>
    <p:sldId id="454" r:id="rId30"/>
    <p:sldId id="453" r:id="rId31"/>
    <p:sldId id="456" r:id="rId32"/>
    <p:sldId id="457" r:id="rId33"/>
    <p:sldId id="458" r:id="rId34"/>
    <p:sldId id="428" r:id="rId35"/>
    <p:sldId id="410" r:id="rId36"/>
    <p:sldId id="441" r:id="rId37"/>
    <p:sldId id="439" r:id="rId38"/>
    <p:sldId id="440" r:id="rId39"/>
    <p:sldId id="459" r:id="rId40"/>
    <p:sldId id="460" r:id="rId4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FFBD5"/>
    <a:srgbClr val="E2FFA6"/>
    <a:srgbClr val="60DBFF"/>
    <a:srgbClr val="EAFC20"/>
    <a:srgbClr val="F2F416"/>
    <a:srgbClr val="FF4564"/>
  </p:clrMru>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2483" autoAdjust="0"/>
    <p:restoredTop sz="98596" autoAdjust="0"/>
  </p:normalViewPr>
  <p:slideViewPr>
    <p:cSldViewPr snapToGrid="0" snapToObjects="1">
      <p:cViewPr varScale="1">
        <p:scale>
          <a:sx n="143" d="100"/>
          <a:sy n="143" d="100"/>
        </p:scale>
        <p:origin x="-1528"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ict"/><Relationship Id="rId2" Type="http://schemas.openxmlformats.org/officeDocument/2006/relationships/image" Target="../media/image18.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2CE832-F27E-8B44-90D5-BE5049F10003}" type="datetimeFigureOut">
              <a:rPr lang="ja-JP" altLang="en-US" smtClean="0"/>
              <a:pPr/>
              <a:t>13.3.3</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3694B4-A296-3248-9BA1-279B61F7098C}"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B7F73A-59D5-6545-927C-A41DCFD4780A}" type="datetimeFigureOut">
              <a:rPr lang="ja-JP" altLang="en-US" smtClean="0"/>
              <a:pPr/>
              <a:t>13.3.3</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C264B-4881-734E-B2FE-D17F4931CA05}"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solidFill>
                  <a:srgbClr val="0000FF"/>
                </a:solidFill>
              </a:defRPr>
            </a:lvl1p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dirty="0" smtClean="0"/>
              <a:t>マスタ サブタイトルの書式設定</a:t>
            </a:r>
            <a:endParaRPr lang="ja-JP" altLang="en-US" dirty="0"/>
          </a:p>
        </p:txBody>
      </p:sp>
      <p:sp>
        <p:nvSpPr>
          <p:cNvPr id="5" name="フッター プレースホルダ 4"/>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8" name="日付プレースホルダ 3"/>
          <p:cNvSpPr>
            <a:spLocks noGrp="1"/>
          </p:cNvSpPr>
          <p:nvPr>
            <p:ph type="dt" sz="half" idx="2"/>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8" name="日付プレースホルダ 3"/>
          <p:cNvSpPr>
            <a:spLocks noGrp="1"/>
          </p:cNvSpPr>
          <p:nvPr>
            <p:ph type="dt" sz="half" idx="2"/>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8" name="日付プレースホルダ 3"/>
          <p:cNvSpPr>
            <a:spLocks noGrp="1"/>
          </p:cNvSpPr>
          <p:nvPr>
            <p:ph type="dt" sz="half" idx="2"/>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7" name="日付プレースホルダ 3"/>
          <p:cNvSpPr>
            <a:spLocks noGrp="1"/>
          </p:cNvSpPr>
          <p:nvPr>
            <p:ph type="dt" sz="half" idx="2"/>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5" name="フッター プレースホルダ 4"/>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8" name="日付プレースホルダ 3"/>
          <p:cNvSpPr>
            <a:spLocks noGrp="1"/>
          </p:cNvSpPr>
          <p:nvPr>
            <p:ph type="dt" sz="half" idx="2"/>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9" name="日付プレースホルダ 3"/>
          <p:cNvSpPr>
            <a:spLocks noGrp="1"/>
          </p:cNvSpPr>
          <p:nvPr>
            <p:ph type="dt" sz="half" idx="13"/>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8" name="フッター プレースホルダ 7"/>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11" name="日付プレースホルダ 3"/>
          <p:cNvSpPr>
            <a:spLocks noGrp="1"/>
          </p:cNvSpPr>
          <p:nvPr>
            <p:ph type="dt" sz="half" idx="13"/>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4" name="フッター プレースホルダ 3"/>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7" name="日付プレースホルダ 3"/>
          <p:cNvSpPr>
            <a:spLocks noGrp="1"/>
          </p:cNvSpPr>
          <p:nvPr>
            <p:ph type="dt" sz="half" idx="2"/>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6" name="日付プレースホルダ 3"/>
          <p:cNvSpPr>
            <a:spLocks noGrp="1"/>
          </p:cNvSpPr>
          <p:nvPr>
            <p:ph type="dt" sz="half" idx="2"/>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6" name="フッター プレースホルダ 5"/>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9" name="日付プレースホルダ 3"/>
          <p:cNvSpPr>
            <a:spLocks noGrp="1"/>
          </p:cNvSpPr>
          <p:nvPr>
            <p:ph type="dt" sz="half" idx="13"/>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6" name="フッター プレースホルダ 5"/>
          <p:cNvSpPr>
            <a:spLocks noGrp="1"/>
          </p:cNvSpPr>
          <p:nvPr>
            <p:ph type="ftr" sz="quarter" idx="11"/>
          </p:nvPr>
        </p:nvSpPr>
        <p:spPr>
          <a:xfrm>
            <a:off x="5124783" y="6446219"/>
            <a:ext cx="1346518" cy="365125"/>
          </a:xfrm>
          <a:prstGeom prst="rect">
            <a:avLst/>
          </a:prstGeom>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C0E2F81-601E-B447-A2CF-B5EA96351142}" type="slidenum">
              <a:rPr lang="ja-JP" altLang="en-US" smtClean="0"/>
              <a:pPr/>
              <a:t>‹#›</a:t>
            </a:fld>
            <a:endParaRPr lang="ja-JP" altLang="en-US"/>
          </a:p>
        </p:txBody>
      </p:sp>
      <p:sp>
        <p:nvSpPr>
          <p:cNvPr id="9" name="日付プレースホルダ 3"/>
          <p:cNvSpPr>
            <a:spLocks noGrp="1"/>
          </p:cNvSpPr>
          <p:nvPr>
            <p:ph type="dt" sz="half" idx="13"/>
          </p:nvPr>
        </p:nvSpPr>
        <p:spPr>
          <a:xfrm>
            <a:off x="324239" y="6576886"/>
            <a:ext cx="4800544" cy="256599"/>
          </a:xfrm>
          <a:prstGeom prst="rect">
            <a:avLst/>
          </a:prstGeom>
        </p:spPr>
        <p:txBody>
          <a:bodyPr/>
          <a:lstStyle>
            <a:lvl1pPr>
              <a:defRPr sz="10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gif"/><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96892"/>
            <a:ext cx="8229600" cy="734189"/>
          </a:xfrm>
          <a:prstGeom prst="rect">
            <a:avLst/>
          </a:prstGeom>
        </p:spPr>
        <p:txBody>
          <a:bodyPr vert="horz" lIns="91440" tIns="45720" rIns="91440" bIns="45720" rtlCol="0" anchor="ctr">
            <a:normAutofit/>
          </a:body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324239" y="994621"/>
            <a:ext cx="8574330" cy="5397529"/>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6" name="スライド番号プレースホルダ 5"/>
          <p:cNvSpPr>
            <a:spLocks noGrp="1"/>
          </p:cNvSpPr>
          <p:nvPr>
            <p:ph type="sldNum" sz="quarter" idx="4"/>
          </p:nvPr>
        </p:nvSpPr>
        <p:spPr>
          <a:xfrm>
            <a:off x="8179781" y="6576886"/>
            <a:ext cx="718788" cy="256599"/>
          </a:xfrm>
          <a:prstGeom prst="rect">
            <a:avLst/>
          </a:prstGeom>
        </p:spPr>
        <p:txBody>
          <a:bodyPr vert="horz" lIns="91440" tIns="45720" rIns="91440" bIns="45720" rtlCol="0" anchor="ctr"/>
          <a:lstStyle>
            <a:lvl1pPr algn="r">
              <a:defRPr sz="1000">
                <a:solidFill>
                  <a:srgbClr val="0000FF"/>
                </a:solidFill>
                <a:latin typeface="Osaka"/>
                <a:ea typeface="Osaka"/>
                <a:cs typeface="Osaka"/>
              </a:defRPr>
            </a:lvl1pPr>
          </a:lstStyle>
          <a:p>
            <a:fld id="{9C0E2F81-601E-B447-A2CF-B5EA96351142}" type="slidenum">
              <a:rPr lang="ja-JP" altLang="en-US" smtClean="0"/>
              <a:pPr/>
              <a:t>‹#›</a:t>
            </a:fld>
            <a:endParaRPr lang="ja-JP" altLang="en-US"/>
          </a:p>
        </p:txBody>
      </p:sp>
      <p:pic>
        <p:nvPicPr>
          <p:cNvPr id="7" name="図 6" descr="SuperKEKB_logo.gif"/>
          <p:cNvPicPr>
            <a:picLocks noChangeAspect="1"/>
          </p:cNvPicPr>
          <p:nvPr/>
        </p:nvPicPr>
        <p:blipFill>
          <a:blip r:embed="rId13"/>
          <a:stretch>
            <a:fillRect/>
          </a:stretch>
        </p:blipFill>
        <p:spPr>
          <a:xfrm>
            <a:off x="8195959" y="133530"/>
            <a:ext cx="855264" cy="460560"/>
          </a:xfrm>
          <a:prstGeom prst="rect">
            <a:avLst/>
          </a:prstGeom>
        </p:spPr>
      </p:pic>
      <p:pic>
        <p:nvPicPr>
          <p:cNvPr id="8" name="図 7" descr="keklogo-c.jpg"/>
          <p:cNvPicPr>
            <a:picLocks noChangeAspect="1"/>
          </p:cNvPicPr>
          <p:nvPr/>
        </p:nvPicPr>
        <p:blipFill>
          <a:blip r:embed="rId14"/>
          <a:stretch>
            <a:fillRect/>
          </a:stretch>
        </p:blipFill>
        <p:spPr>
          <a:xfrm>
            <a:off x="140309" y="133530"/>
            <a:ext cx="633782" cy="400531"/>
          </a:xfrm>
          <a:prstGeom prst="rect">
            <a:avLst/>
          </a:prstGeom>
        </p:spPr>
      </p:pic>
      <p:sp>
        <p:nvSpPr>
          <p:cNvPr id="9" name="日付プレースホルダ 3"/>
          <p:cNvSpPr>
            <a:spLocks noGrp="1"/>
          </p:cNvSpPr>
          <p:nvPr>
            <p:ph type="dt" sz="half" idx="2"/>
          </p:nvPr>
        </p:nvSpPr>
        <p:spPr>
          <a:xfrm>
            <a:off x="324239" y="6576886"/>
            <a:ext cx="6074438" cy="256599"/>
          </a:xfrm>
          <a:prstGeom prst="rect">
            <a:avLst/>
          </a:prstGeom>
        </p:spPr>
        <p:txBody>
          <a:bodyPr/>
          <a:lstStyle>
            <a:lvl1pPr>
              <a:defRPr sz="900">
                <a:solidFill>
                  <a:schemeClr val="tx2"/>
                </a:solidFill>
                <a:latin typeface="Osaka"/>
                <a:ea typeface="Osaka"/>
                <a:cs typeface="Osaka"/>
              </a:defRPr>
            </a:lvl1pPr>
          </a:lstStyle>
          <a:p>
            <a:r>
              <a:rPr lang="en-US" altLang="ja-JP" smtClean="0"/>
              <a:t>Overview of Ring Construction Status and Schedule, Mar. 4, 2013, K. Akai</a:t>
            </a:r>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kumimoji="1" sz="3600" kern="1200">
          <a:solidFill>
            <a:schemeClr val="tx1"/>
          </a:solidFill>
          <a:latin typeface="Osaka"/>
          <a:ea typeface="Osaka"/>
          <a:cs typeface="Osaka"/>
        </a:defRPr>
      </a:lvl1pPr>
    </p:titleStyle>
    <p:bodyStyle>
      <a:lvl1pPr marL="342900" indent="-342900" algn="l" defTabSz="457200" rtl="0" eaLnBrk="1" latinLnBrk="0" hangingPunct="1">
        <a:spcBef>
          <a:spcPct val="20000"/>
        </a:spcBef>
        <a:buFont typeface="Arial"/>
        <a:buChar char="•"/>
        <a:defRPr kumimoji="1" sz="2400" kern="1200">
          <a:solidFill>
            <a:srgbClr val="0000FF"/>
          </a:solidFill>
          <a:latin typeface="Osaka"/>
          <a:ea typeface="Osaka"/>
          <a:cs typeface="Osaka"/>
        </a:defRPr>
      </a:lvl1pPr>
      <a:lvl2pPr marL="742950" indent="-285750" algn="l" defTabSz="457200" rtl="0" eaLnBrk="1" latinLnBrk="0" hangingPunct="1">
        <a:spcBef>
          <a:spcPct val="20000"/>
        </a:spcBef>
        <a:buFont typeface="Arial"/>
        <a:buChar char="–"/>
        <a:defRPr kumimoji="1" sz="1600" kern="1200">
          <a:solidFill>
            <a:schemeClr val="tx1"/>
          </a:solidFill>
          <a:latin typeface="Osaka"/>
          <a:ea typeface="Osaka"/>
          <a:cs typeface="Osaka"/>
        </a:defRPr>
      </a:lvl2pPr>
      <a:lvl3pPr marL="1143000" indent="-228600" algn="l" defTabSz="457200" rtl="0" eaLnBrk="1" latinLnBrk="0" hangingPunct="1">
        <a:spcBef>
          <a:spcPct val="20000"/>
        </a:spcBef>
        <a:buFont typeface="Arial"/>
        <a:buChar char="•"/>
        <a:defRPr kumimoji="1" sz="1400" kern="1200">
          <a:solidFill>
            <a:srgbClr val="008000"/>
          </a:solidFill>
          <a:latin typeface="Osaka"/>
          <a:ea typeface="Osaka"/>
          <a:cs typeface="Osaka"/>
        </a:defRPr>
      </a:lvl3pPr>
      <a:lvl4pPr marL="1600200" indent="-228600" algn="l" defTabSz="457200" rtl="0" eaLnBrk="1" latinLnBrk="0" hangingPunct="1">
        <a:spcBef>
          <a:spcPct val="20000"/>
        </a:spcBef>
        <a:buFont typeface="Arial"/>
        <a:buChar char="–"/>
        <a:defRPr kumimoji="1" sz="1200" kern="1200">
          <a:solidFill>
            <a:schemeClr val="tx1"/>
          </a:solidFill>
          <a:latin typeface="Osaka"/>
          <a:ea typeface="Osaka"/>
          <a:cs typeface="Osaka"/>
        </a:defRPr>
      </a:lvl4pPr>
      <a:lvl5pPr marL="2057400" indent="-228600" algn="l" defTabSz="457200" rtl="0" eaLnBrk="1" latinLnBrk="0" hangingPunct="1">
        <a:spcBef>
          <a:spcPct val="20000"/>
        </a:spcBef>
        <a:buFont typeface="Arial"/>
        <a:buChar char="»"/>
        <a:defRPr kumimoji="1" sz="1200" kern="1200">
          <a:solidFill>
            <a:schemeClr val="tx1"/>
          </a:solidFill>
          <a:latin typeface="Osaka"/>
          <a:ea typeface="Osaka"/>
          <a:cs typeface="Osaka"/>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jpeg"/><Relationship Id="rId8" Type="http://schemas.openxmlformats.org/officeDocument/2006/relationships/oleObject" Target="???" TargetMode="External"/><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oleObject" Target="???" TargetMode="External"/><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oleObject" Target="Macintosh%20HD:Users:akaikazunori:Documents:%E7%A7%BB%E8%A1%8C%E5%BE%8C:%E4%BC%9A%E8%AD%B0%E9%85%8D%E5%B8%83%E8%B3%87%E6%96%99:KEKB%E6%B4%BB%E5%8B%95%E5%A0%B1%E5%91%8A:KEKB%E6%B4%BB%E5%8B%95%E5%A0%B1%E5%91%8A20130221.doc!OLE_LINK1" TargetMode="External"/><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34.png"/><Relationship Id="rId6"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oleObject" Target="???" TargetMode="External"/><Relationship Id="rId13" Type="http://schemas.openxmlformats.org/officeDocument/2006/relationships/image" Target="../media/image13.pdf"/><Relationship Id="rId14" Type="http://schemas.openxmlformats.org/officeDocument/2006/relationships/image" Target="../media/image141.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 Id="rId3"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jpeg"/><Relationship Id="rId3" Type="http://schemas.openxmlformats.org/officeDocument/2006/relationships/image" Target="../media/image5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16.jpeg"/><Relationship Id="rId5" Type="http://schemas.microsoft.com/office/2007/relationships/hdphoto" Target="NULL"/><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oleObject" Target="???" TargetMode="External"/><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966745"/>
            <a:ext cx="7772400" cy="1470025"/>
          </a:xfrm>
        </p:spPr>
        <p:txBody>
          <a:bodyPr>
            <a:normAutofit/>
          </a:bodyPr>
          <a:lstStyle/>
          <a:p>
            <a:pPr algn="l"/>
            <a:r>
              <a:rPr lang="en-US" altLang="ja-JP" sz="4000" b="1" dirty="0" smtClean="0"/>
              <a:t>Overview of Ring Construction Status and Schedule </a:t>
            </a:r>
            <a:endParaRPr lang="ja-JP" altLang="en-US" sz="4000" b="1" dirty="0"/>
          </a:p>
        </p:txBody>
      </p:sp>
      <p:sp>
        <p:nvSpPr>
          <p:cNvPr id="3" name="サブタイトル 2"/>
          <p:cNvSpPr>
            <a:spLocks noGrp="1"/>
          </p:cNvSpPr>
          <p:nvPr>
            <p:ph type="subTitle" idx="1"/>
          </p:nvPr>
        </p:nvSpPr>
        <p:spPr>
          <a:xfrm>
            <a:off x="1988954" y="4808288"/>
            <a:ext cx="5136136" cy="1589450"/>
          </a:xfrm>
        </p:spPr>
        <p:txBody>
          <a:bodyPr>
            <a:normAutofit/>
          </a:bodyPr>
          <a:lstStyle/>
          <a:p>
            <a:r>
              <a:rPr lang="en-US" altLang="ja-JP" sz="2000" dirty="0" smtClean="0"/>
              <a:t>Kazunori  AKAI</a:t>
            </a:r>
          </a:p>
          <a:p>
            <a:endParaRPr lang="en-US" altLang="ja-JP" sz="2000" dirty="0" smtClean="0"/>
          </a:p>
          <a:p>
            <a:r>
              <a:rPr lang="en-US" altLang="ja-JP" sz="1800" dirty="0" smtClean="0"/>
              <a:t>March 4, 2013</a:t>
            </a:r>
          </a:p>
          <a:p>
            <a:r>
              <a:rPr lang="en-US" altLang="ja-JP" sz="1800" dirty="0" smtClean="0"/>
              <a:t>18</a:t>
            </a:r>
            <a:r>
              <a:rPr lang="en-US" altLang="ja-JP" sz="1800" baseline="30000" dirty="0" smtClean="0"/>
              <a:t>th</a:t>
            </a:r>
            <a:r>
              <a:rPr lang="en-US" altLang="ja-JP" sz="1800" dirty="0" smtClean="0"/>
              <a:t> KEKB Accelerator Review Committee</a:t>
            </a:r>
            <a:endParaRPr lang="ja-JP" altLang="en-U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3"/>
          <p:cNvSpPr txBox="1">
            <a:spLocks/>
          </p:cNvSpPr>
          <p:nvPr/>
        </p:nvSpPr>
        <p:spPr>
          <a:xfrm>
            <a:off x="457199" y="39899"/>
            <a:ext cx="8441369" cy="77854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smtClean="0">
                <a:ln>
                  <a:noFill/>
                </a:ln>
                <a:solidFill>
                  <a:schemeClr val="tx1"/>
                </a:solidFill>
                <a:effectLst/>
                <a:uLnTx/>
                <a:uFillTx/>
                <a:latin typeface="Osaka"/>
                <a:ea typeface="Osaka"/>
                <a:cs typeface="Osaka"/>
              </a:rPr>
              <a:t>100 new LER bend</a:t>
            </a:r>
            <a:r>
              <a:rPr kumimoji="1" lang="en-US" altLang="ja-JP" sz="2400" b="0" i="0" u="none" strike="noStrike" kern="1200" cap="none" spc="0" normalizeH="0" noProof="0" dirty="0" smtClean="0">
                <a:ln>
                  <a:noFill/>
                </a:ln>
                <a:solidFill>
                  <a:schemeClr val="tx1"/>
                </a:solidFill>
                <a:effectLst/>
                <a:uLnTx/>
                <a:uFillTx/>
                <a:latin typeface="Osaka"/>
                <a:ea typeface="Osaka"/>
                <a:cs typeface="Osaka"/>
              </a:rPr>
              <a:t> magnets installation </a:t>
            </a:r>
            <a:r>
              <a:rPr lang="en-US" altLang="ja-JP" sz="2400" dirty="0" smtClean="0">
                <a:latin typeface="Osaka"/>
                <a:ea typeface="Osaka"/>
                <a:cs typeface="Osaka"/>
              </a:rPr>
              <a:t>completed</a:t>
            </a:r>
            <a:endParaRPr kumimoji="1" lang="ja-JP" altLang="en-US" sz="2400" b="0" i="0" u="none" strike="noStrike" kern="1200" cap="none" spc="0" normalizeH="0" baseline="0" noProof="0" dirty="0">
              <a:ln>
                <a:noFill/>
              </a:ln>
              <a:solidFill>
                <a:schemeClr val="tx1"/>
              </a:solidFill>
              <a:effectLst/>
              <a:uLnTx/>
              <a:uFillTx/>
              <a:latin typeface="Osaka"/>
              <a:ea typeface="Osaka"/>
              <a:cs typeface="Osaka"/>
            </a:endParaRPr>
          </a:p>
        </p:txBody>
      </p:sp>
      <p:pic>
        <p:nvPicPr>
          <p:cNvPr id="7" name="図 6"/>
          <p:cNvPicPr>
            <a:picLocks noChangeAspect="1"/>
          </p:cNvPicPr>
          <p:nvPr/>
        </p:nvPicPr>
        <p:blipFill>
          <a:blip r:embed="rId3"/>
          <a:stretch>
            <a:fillRect/>
          </a:stretch>
        </p:blipFill>
        <p:spPr>
          <a:xfrm>
            <a:off x="6389858" y="2783424"/>
            <a:ext cx="2667006" cy="1971515"/>
          </a:xfrm>
          <a:prstGeom prst="rect">
            <a:avLst/>
          </a:prstGeom>
        </p:spPr>
      </p:pic>
      <p:pic>
        <p:nvPicPr>
          <p:cNvPr id="8" name="図 7"/>
          <p:cNvPicPr>
            <a:picLocks noChangeAspect="1"/>
          </p:cNvPicPr>
          <p:nvPr/>
        </p:nvPicPr>
        <p:blipFill>
          <a:blip r:embed="rId4"/>
          <a:stretch>
            <a:fillRect/>
          </a:stretch>
        </p:blipFill>
        <p:spPr>
          <a:xfrm>
            <a:off x="5412656" y="873297"/>
            <a:ext cx="2554134" cy="1915601"/>
          </a:xfrm>
          <a:prstGeom prst="rect">
            <a:avLst/>
          </a:prstGeom>
        </p:spPr>
      </p:pic>
      <p:pic>
        <p:nvPicPr>
          <p:cNvPr id="9" name="図 8"/>
          <p:cNvPicPr>
            <a:picLocks noChangeAspect="1"/>
          </p:cNvPicPr>
          <p:nvPr/>
        </p:nvPicPr>
        <p:blipFill>
          <a:blip r:embed="rId5"/>
          <a:stretch>
            <a:fillRect/>
          </a:stretch>
        </p:blipFill>
        <p:spPr>
          <a:xfrm>
            <a:off x="3108209" y="873297"/>
            <a:ext cx="1819177" cy="1915600"/>
          </a:xfrm>
          <a:prstGeom prst="rect">
            <a:avLst/>
          </a:prstGeom>
        </p:spPr>
      </p:pic>
      <p:pic>
        <p:nvPicPr>
          <p:cNvPr id="10" name="図 9"/>
          <p:cNvPicPr>
            <a:picLocks noChangeAspect="1"/>
          </p:cNvPicPr>
          <p:nvPr/>
        </p:nvPicPr>
        <p:blipFill>
          <a:blip r:embed="rId6"/>
          <a:stretch>
            <a:fillRect/>
          </a:stretch>
        </p:blipFill>
        <p:spPr>
          <a:xfrm>
            <a:off x="86245" y="3728318"/>
            <a:ext cx="3889021" cy="2884888"/>
          </a:xfrm>
          <a:prstGeom prst="rect">
            <a:avLst/>
          </a:prstGeom>
        </p:spPr>
      </p:pic>
      <p:pic>
        <p:nvPicPr>
          <p:cNvPr id="11" name="図 10" descr="DSC_3923_smallsize.jpg"/>
          <p:cNvPicPr>
            <a:picLocks noChangeAspect="1"/>
          </p:cNvPicPr>
          <p:nvPr/>
        </p:nvPicPr>
        <p:blipFill>
          <a:blip r:embed="rId7"/>
          <a:stretch>
            <a:fillRect/>
          </a:stretch>
        </p:blipFill>
        <p:spPr>
          <a:xfrm>
            <a:off x="4557316" y="4564478"/>
            <a:ext cx="3084602" cy="2048728"/>
          </a:xfrm>
          <a:prstGeom prst="rect">
            <a:avLst/>
          </a:prstGeom>
        </p:spPr>
      </p:pic>
      <p:graphicFrame>
        <p:nvGraphicFramePr>
          <p:cNvPr id="12" name="Object 3"/>
          <p:cNvGraphicFramePr>
            <a:graphicFrameLocks noChangeAspect="1"/>
          </p:cNvGraphicFramePr>
          <p:nvPr/>
        </p:nvGraphicFramePr>
        <p:xfrm>
          <a:off x="86245" y="877514"/>
          <a:ext cx="2746632" cy="1915600"/>
        </p:xfrm>
        <a:graphic>
          <a:graphicData uri="http://schemas.openxmlformats.org/presentationml/2006/ole">
            <p:oleObj spid="_x0000_s309250" name="Word 文書" r:id="rId8" imgW="2476500" imgH="1727200" progId="Word.Document.12">
              <p:link updateAutomatic="1"/>
            </p:oleObj>
          </a:graphicData>
        </a:graphic>
      </p:graphicFrame>
      <p:sp>
        <p:nvSpPr>
          <p:cNvPr id="13" name="テキスト ボックス 12"/>
          <p:cNvSpPr txBox="1">
            <a:spLocks noChangeArrowheads="1"/>
          </p:cNvSpPr>
          <p:nvPr/>
        </p:nvSpPr>
        <p:spPr bwMode="auto">
          <a:xfrm>
            <a:off x="619058" y="2793114"/>
            <a:ext cx="1778752"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rgbClr val="0000FF"/>
                </a:solidFill>
                <a:latin typeface="Osaka"/>
                <a:ea typeface="Osaka"/>
                <a:cs typeface="Osaka"/>
              </a:rPr>
              <a:t>field measurement</a:t>
            </a:r>
            <a:endParaRPr lang="ja-JP" altLang="en-US" sz="1400" dirty="0">
              <a:solidFill>
                <a:srgbClr val="0000FF"/>
              </a:solidFill>
              <a:latin typeface="Osaka"/>
              <a:ea typeface="Osaka"/>
              <a:cs typeface="Osaka"/>
            </a:endParaRPr>
          </a:p>
        </p:txBody>
      </p:sp>
      <p:sp>
        <p:nvSpPr>
          <p:cNvPr id="14" name="右矢印 13"/>
          <p:cNvSpPr/>
          <p:nvPr/>
        </p:nvSpPr>
        <p:spPr>
          <a:xfrm>
            <a:off x="2904659" y="1506226"/>
            <a:ext cx="407100" cy="3248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5400000">
            <a:off x="8043817" y="2371408"/>
            <a:ext cx="407100" cy="3248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4927386" y="1506226"/>
            <a:ext cx="407100" cy="3248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rot="5400000">
            <a:off x="7718944" y="5092657"/>
            <a:ext cx="407100" cy="324872"/>
          </a:xfrm>
          <a:prstGeom prst="rightArrow">
            <a:avLst/>
          </a:prstGeom>
          <a:scene3d>
            <a:camera prst="orthographicFron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flipH="1">
            <a:off x="4051766" y="5207602"/>
            <a:ext cx="407100" cy="3248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a:spLocks noChangeArrowheads="1"/>
          </p:cNvSpPr>
          <p:nvPr/>
        </p:nvSpPr>
        <p:spPr bwMode="auto">
          <a:xfrm>
            <a:off x="3216084" y="2783424"/>
            <a:ext cx="1630074"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rgbClr val="0000FF"/>
                </a:solidFill>
                <a:latin typeface="Osaka"/>
                <a:ea typeface="Osaka"/>
                <a:cs typeface="Osaka"/>
              </a:rPr>
              <a:t>move into tunnel</a:t>
            </a:r>
            <a:endParaRPr lang="ja-JP" altLang="en-US" sz="1400" dirty="0">
              <a:solidFill>
                <a:srgbClr val="0000FF"/>
              </a:solidFill>
              <a:latin typeface="Osaka"/>
              <a:ea typeface="Osaka"/>
              <a:cs typeface="Osaka"/>
            </a:endParaRPr>
          </a:p>
        </p:txBody>
      </p:sp>
      <p:sp>
        <p:nvSpPr>
          <p:cNvPr id="20" name="テキスト ボックス 19"/>
          <p:cNvSpPr txBox="1">
            <a:spLocks noChangeArrowheads="1"/>
          </p:cNvSpPr>
          <p:nvPr/>
        </p:nvSpPr>
        <p:spPr bwMode="auto">
          <a:xfrm>
            <a:off x="4497902" y="3279116"/>
            <a:ext cx="1928733"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rgbClr val="0000FF"/>
                </a:solidFill>
                <a:latin typeface="Osaka"/>
                <a:ea typeface="Osaka"/>
                <a:cs typeface="Osaka"/>
              </a:rPr>
              <a:t>carry on an air-pallet</a:t>
            </a:r>
            <a:endParaRPr lang="ja-JP" altLang="en-US" sz="1400" dirty="0">
              <a:solidFill>
                <a:srgbClr val="0000FF"/>
              </a:solidFill>
              <a:latin typeface="Osaka"/>
              <a:ea typeface="Osaka"/>
              <a:cs typeface="Osaka"/>
            </a:endParaRPr>
          </a:p>
        </p:txBody>
      </p:sp>
      <p:sp>
        <p:nvSpPr>
          <p:cNvPr id="21" name="テキスト ボックス 20"/>
          <p:cNvSpPr txBox="1">
            <a:spLocks noChangeArrowheads="1"/>
          </p:cNvSpPr>
          <p:nvPr/>
        </p:nvSpPr>
        <p:spPr bwMode="auto">
          <a:xfrm>
            <a:off x="4363010" y="4065219"/>
            <a:ext cx="1975757" cy="523220"/>
          </a:xfrm>
          <a:prstGeom prst="rect">
            <a:avLst/>
          </a:prstGeom>
          <a:noFill/>
          <a:ln w="9525">
            <a:noFill/>
            <a:miter lim="800000"/>
            <a:headEnd/>
            <a:tailEnd/>
          </a:ln>
        </p:spPr>
        <p:txBody>
          <a:bodyPr wrap="square">
            <a:prstTxWarp prst="textNoShape">
              <a:avLst/>
            </a:prstTxWarp>
            <a:spAutoFit/>
          </a:bodyPr>
          <a:lstStyle/>
          <a:p>
            <a:r>
              <a:rPr lang="en-US" altLang="ja-JP" sz="1400" dirty="0" smtClean="0">
                <a:solidFill>
                  <a:srgbClr val="0000FF"/>
                </a:solidFill>
                <a:latin typeface="Osaka"/>
                <a:ea typeface="Osaka"/>
                <a:cs typeface="Osaka"/>
              </a:rPr>
              <a:t>carry over existing HER dipole</a:t>
            </a:r>
            <a:endParaRPr lang="ja-JP" altLang="en-US" sz="1400" dirty="0">
              <a:solidFill>
                <a:srgbClr val="0000FF"/>
              </a:solidFill>
              <a:latin typeface="Osaka"/>
              <a:ea typeface="Osaka"/>
              <a:cs typeface="Osaka"/>
            </a:endParaRPr>
          </a:p>
        </p:txBody>
      </p:sp>
      <p:sp>
        <p:nvSpPr>
          <p:cNvPr id="22" name="テキスト ボックス 21"/>
          <p:cNvSpPr txBox="1">
            <a:spLocks noChangeArrowheads="1"/>
          </p:cNvSpPr>
          <p:nvPr/>
        </p:nvSpPr>
        <p:spPr bwMode="auto">
          <a:xfrm>
            <a:off x="201591" y="3733481"/>
            <a:ext cx="1577275" cy="400110"/>
          </a:xfrm>
          <a:prstGeom prst="rect">
            <a:avLst/>
          </a:prstGeom>
          <a:noFill/>
          <a:ln w="9525">
            <a:noFill/>
            <a:miter lim="800000"/>
            <a:headEnd/>
            <a:tailEnd/>
          </a:ln>
        </p:spPr>
        <p:txBody>
          <a:bodyPr wrap="none">
            <a:prstTxWarp prst="textNoShape">
              <a:avLst/>
            </a:prstTxWarp>
            <a:spAutoFit/>
          </a:bodyPr>
          <a:lstStyle/>
          <a:p>
            <a:r>
              <a:rPr lang="en-US" altLang="ja-JP" sz="2000" dirty="0" smtClean="0">
                <a:solidFill>
                  <a:srgbClr val="FF0000"/>
                </a:solidFill>
                <a:latin typeface="Osaka"/>
                <a:ea typeface="Osaka"/>
                <a:cs typeface="Osaka"/>
              </a:rPr>
              <a:t>install done</a:t>
            </a:r>
            <a:endParaRPr lang="ja-JP" altLang="en-US" sz="2000" dirty="0">
              <a:solidFill>
                <a:srgbClr val="FF0000"/>
              </a:solidFill>
              <a:latin typeface="Osaka"/>
              <a:ea typeface="Osaka"/>
              <a:cs typeface="Osaka"/>
            </a:endParaRPr>
          </a:p>
        </p:txBody>
      </p:sp>
      <p:sp>
        <p:nvSpPr>
          <p:cNvPr id="26" name="日付プレースホルダ 25"/>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27" name="スライド番号プレースホルダ 26"/>
          <p:cNvSpPr>
            <a:spLocks noGrp="1"/>
          </p:cNvSpPr>
          <p:nvPr>
            <p:ph type="sldNum" sz="quarter" idx="12"/>
          </p:nvPr>
        </p:nvSpPr>
        <p:spPr/>
        <p:txBody>
          <a:bodyPr/>
          <a:lstStyle/>
          <a:p>
            <a:fld id="{9C0E2F81-601E-B447-A2CF-B5EA96351142}" type="slidenum">
              <a:rPr lang="ja-JP" altLang="en-US" smtClean="0"/>
              <a:pPr/>
              <a:t>10</a:t>
            </a:fld>
            <a:endParaRPr lang="ja-JP"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075690"/>
            <a:ext cx="5295892" cy="374237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3" name="スライド番号プレースホルダ 2"/>
          <p:cNvSpPr>
            <a:spLocks noGrp="1"/>
          </p:cNvSpPr>
          <p:nvPr>
            <p:ph type="sldNum" sz="quarter" idx="12"/>
          </p:nvPr>
        </p:nvSpPr>
        <p:spPr/>
        <p:txBody>
          <a:bodyPr/>
          <a:lstStyle/>
          <a:p>
            <a:fld id="{9C0E2F81-601E-B447-A2CF-B5EA96351142}" type="slidenum">
              <a:rPr lang="ja-JP" altLang="en-US" smtClean="0"/>
              <a:pPr/>
              <a:t>11</a:t>
            </a:fld>
            <a:endParaRPr lang="ja-JP" altLang="en-US"/>
          </a:p>
        </p:txBody>
      </p:sp>
      <p:sp>
        <p:nvSpPr>
          <p:cNvPr id="4" name="日付プレースホルダ 3"/>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pic>
        <p:nvPicPr>
          <p:cNvPr id="5" name="Picture 4"/>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18479" y="0"/>
            <a:ext cx="4732863" cy="334450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6" name="図 5" descr="スクリーンショット（2012-11-06 11.20.47）.png"/>
          <p:cNvPicPr>
            <a:picLocks noChangeAspect="1"/>
          </p:cNvPicPr>
          <p:nvPr/>
        </p:nvPicPr>
        <p:blipFill>
          <a:blip r:embed="rId4"/>
          <a:stretch>
            <a:fillRect/>
          </a:stretch>
        </p:blipFill>
        <p:spPr>
          <a:xfrm>
            <a:off x="0" y="1"/>
            <a:ext cx="4713747" cy="3437350"/>
          </a:xfrm>
          <a:prstGeom prst="rect">
            <a:avLst/>
          </a:prstGeom>
        </p:spPr>
      </p:pic>
      <p:sp>
        <p:nvSpPr>
          <p:cNvPr id="7" name="テキスト ボックス 6"/>
          <p:cNvSpPr txBox="1"/>
          <p:nvPr/>
        </p:nvSpPr>
        <p:spPr>
          <a:xfrm>
            <a:off x="2970119" y="464788"/>
            <a:ext cx="1551082" cy="646331"/>
          </a:xfrm>
          <a:prstGeom prst="rect">
            <a:avLst/>
          </a:prstGeom>
          <a:solidFill>
            <a:srgbClr val="FFFBD5"/>
          </a:solidFill>
          <a:ln w="19050" cap="flat" cmpd="sng" algn="ctr">
            <a:solidFill>
              <a:srgbClr val="0000FF"/>
            </a:solidFill>
            <a:prstDash val="solid"/>
            <a:round/>
            <a:headEnd type="none" w="med" len="med"/>
            <a:tailEnd type="none" w="med" len="med"/>
          </a:ln>
        </p:spPr>
        <p:txBody>
          <a:bodyPr wrap="square" rtlCol="0">
            <a:spAutoFit/>
          </a:bodyPr>
          <a:lstStyle/>
          <a:p>
            <a:pPr>
              <a:spcAft>
                <a:spcPts val="600"/>
              </a:spcAft>
            </a:pPr>
            <a:r>
              <a:rPr kumimoji="1" lang="en-US" altLang="ja-JP" sz="1200" dirty="0" smtClean="0">
                <a:solidFill>
                  <a:srgbClr val="0000FF"/>
                </a:solidFill>
                <a:latin typeface="Osaka"/>
                <a:ea typeface="Osaka"/>
                <a:cs typeface="Osaka"/>
              </a:rPr>
              <a:t>New LER wiggler layout in Oho D4 straight section</a:t>
            </a:r>
          </a:p>
        </p:txBody>
      </p:sp>
      <p:pic>
        <p:nvPicPr>
          <p:cNvPr id="8" name="図 7"/>
          <p:cNvPicPr>
            <a:picLocks noChangeAspect="1"/>
          </p:cNvPicPr>
          <p:nvPr/>
        </p:nvPicPr>
        <p:blipFill>
          <a:blip r:embed="rId5"/>
          <a:stretch>
            <a:fillRect/>
          </a:stretch>
        </p:blipFill>
        <p:spPr>
          <a:xfrm>
            <a:off x="5020733" y="3741214"/>
            <a:ext cx="4004268" cy="2970379"/>
          </a:xfrm>
          <a:prstGeom prst="rect">
            <a:avLst/>
          </a:prstGeom>
        </p:spPr>
      </p:pic>
      <p:sp>
        <p:nvSpPr>
          <p:cNvPr id="10" name="テキスト ボックス 9"/>
          <p:cNvSpPr txBox="1"/>
          <p:nvPr/>
        </p:nvSpPr>
        <p:spPr>
          <a:xfrm>
            <a:off x="1491713" y="3318693"/>
            <a:ext cx="2213810" cy="461665"/>
          </a:xfrm>
          <a:prstGeom prst="rect">
            <a:avLst/>
          </a:prstGeom>
          <a:solidFill>
            <a:srgbClr val="FFFBD5"/>
          </a:solidFill>
          <a:ln w="19050" cap="flat" cmpd="sng" algn="ctr">
            <a:solidFill>
              <a:srgbClr val="0000FF"/>
            </a:solidFill>
            <a:prstDash val="solid"/>
            <a:round/>
            <a:headEnd type="none" w="med" len="med"/>
            <a:tailEnd type="none" w="med" len="med"/>
          </a:ln>
        </p:spPr>
        <p:txBody>
          <a:bodyPr wrap="square" rtlCol="0">
            <a:spAutoFit/>
          </a:bodyPr>
          <a:lstStyle/>
          <a:p>
            <a:pPr>
              <a:spcAft>
                <a:spcPts val="600"/>
              </a:spcAft>
            </a:pPr>
            <a:r>
              <a:rPr kumimoji="1" lang="en-US" altLang="ja-JP" sz="1200" dirty="0" smtClean="0">
                <a:solidFill>
                  <a:srgbClr val="0000FF"/>
                </a:solidFill>
                <a:latin typeface="Osaka"/>
                <a:ea typeface="Osaka"/>
                <a:cs typeface="Osaka"/>
              </a:rPr>
              <a:t>Installation of 100 new LER bending magnets done</a:t>
            </a:r>
          </a:p>
        </p:txBody>
      </p:sp>
      <p:sp>
        <p:nvSpPr>
          <p:cNvPr id="11" name="テキスト ボックス 10"/>
          <p:cNvSpPr txBox="1"/>
          <p:nvPr/>
        </p:nvSpPr>
        <p:spPr>
          <a:xfrm>
            <a:off x="3311568" y="4861467"/>
            <a:ext cx="1709159" cy="276999"/>
          </a:xfrm>
          <a:prstGeom prst="rect">
            <a:avLst/>
          </a:prstGeom>
          <a:solidFill>
            <a:srgbClr val="FFFBD5"/>
          </a:solidFill>
          <a:ln w="19050" cap="flat" cmpd="sng" algn="ctr">
            <a:solidFill>
              <a:srgbClr val="0000FF"/>
            </a:solidFill>
            <a:prstDash val="solid"/>
            <a:round/>
            <a:headEnd type="none" w="med" len="med"/>
            <a:tailEnd type="none" w="med" len="med"/>
          </a:ln>
        </p:spPr>
        <p:txBody>
          <a:bodyPr wrap="square" rtlCol="0">
            <a:spAutoFit/>
          </a:bodyPr>
          <a:lstStyle/>
          <a:p>
            <a:pPr>
              <a:spcAft>
                <a:spcPts val="600"/>
              </a:spcAft>
            </a:pPr>
            <a:r>
              <a:rPr kumimoji="1" lang="en-US" altLang="ja-JP" sz="1200" dirty="0" smtClean="0">
                <a:solidFill>
                  <a:srgbClr val="0000FF"/>
                </a:solidFill>
                <a:latin typeface="Osaka"/>
                <a:ea typeface="Osaka"/>
                <a:cs typeface="Osaka"/>
              </a:rPr>
              <a:t>V-steering </a:t>
            </a:r>
            <a:r>
              <a:rPr kumimoji="1" lang="en-US" altLang="ja-JP" sz="1200" dirty="0" smtClean="0">
                <a:solidFill>
                  <a:srgbClr val="0000FF"/>
                </a:solidFill>
                <a:latin typeface="Osaka"/>
                <a:ea typeface="Osaka"/>
                <a:cs typeface="Osaka"/>
              </a:rPr>
              <a:t>magnet</a:t>
            </a:r>
            <a:endParaRPr kumimoji="1" lang="en-US" altLang="ja-JP" sz="1200" dirty="0" smtClean="0">
              <a:solidFill>
                <a:srgbClr val="0000FF"/>
              </a:solidFill>
              <a:latin typeface="Osaka"/>
              <a:ea typeface="Osaka"/>
              <a:cs typeface="Osaka"/>
            </a:endParaRPr>
          </a:p>
        </p:txBody>
      </p:sp>
      <p:sp>
        <p:nvSpPr>
          <p:cNvPr id="12" name="テキスト ボックス 11"/>
          <p:cNvSpPr txBox="1"/>
          <p:nvPr/>
        </p:nvSpPr>
        <p:spPr>
          <a:xfrm>
            <a:off x="5706534" y="233955"/>
            <a:ext cx="2667000" cy="461665"/>
          </a:xfrm>
          <a:prstGeom prst="rect">
            <a:avLst/>
          </a:prstGeom>
          <a:solidFill>
            <a:srgbClr val="FFFBD5"/>
          </a:solidFill>
          <a:ln w="19050" cap="flat" cmpd="sng" algn="ctr">
            <a:solidFill>
              <a:srgbClr val="0000FF"/>
            </a:solidFill>
            <a:prstDash val="solid"/>
            <a:round/>
            <a:headEnd type="none" w="med" len="med"/>
            <a:tailEnd type="none" w="med" len="med"/>
          </a:ln>
        </p:spPr>
        <p:txBody>
          <a:bodyPr wrap="square" rtlCol="0">
            <a:spAutoFit/>
          </a:bodyPr>
          <a:lstStyle/>
          <a:p>
            <a:pPr>
              <a:spcAft>
                <a:spcPts val="600"/>
              </a:spcAft>
            </a:pPr>
            <a:r>
              <a:rPr kumimoji="1" lang="en-US" altLang="ja-JP" sz="1200" dirty="0" smtClean="0">
                <a:solidFill>
                  <a:srgbClr val="0000FF"/>
                </a:solidFill>
                <a:latin typeface="Osaka"/>
                <a:ea typeface="Osaka"/>
                <a:cs typeface="Osaka"/>
              </a:rPr>
              <a:t>Construction of new beam lines in Tsukuba straight section.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図 23"/>
          <p:cNvPicPr>
            <a:picLocks noChangeAspect="1"/>
          </p:cNvPicPr>
          <p:nvPr/>
        </p:nvPicPr>
        <p:blipFill>
          <a:blip r:embed="rId2"/>
          <a:stretch>
            <a:fillRect/>
          </a:stretch>
        </p:blipFill>
        <p:spPr>
          <a:xfrm>
            <a:off x="4837543" y="3896910"/>
            <a:ext cx="4061025" cy="2519755"/>
          </a:xfrm>
          <a:prstGeom prst="rect">
            <a:avLst/>
          </a:prstGeom>
        </p:spPr>
      </p:pic>
      <p:sp>
        <p:nvSpPr>
          <p:cNvPr id="2" name="スライド番号プレースホルダ 1"/>
          <p:cNvSpPr>
            <a:spLocks noGrp="1"/>
          </p:cNvSpPr>
          <p:nvPr>
            <p:ph type="sldNum" sz="quarter" idx="12"/>
          </p:nvPr>
        </p:nvSpPr>
        <p:spPr/>
        <p:txBody>
          <a:bodyPr/>
          <a:lstStyle/>
          <a:p>
            <a:fld id="{9C0E2F81-601E-B447-A2CF-B5EA96351142}" type="slidenum">
              <a:rPr lang="ja-JP" altLang="en-US" smtClean="0"/>
              <a:pPr/>
              <a:t>12</a:t>
            </a:fld>
            <a:endParaRPr lang="ja-JP" altLang="en-US"/>
          </a:p>
        </p:txBody>
      </p:sp>
      <p:sp>
        <p:nvSpPr>
          <p:cNvPr id="3" name="日付プレースホルダ 2"/>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pic>
        <p:nvPicPr>
          <p:cNvPr id="4" name="Picture 4" descr="D:\_WorkFolder\大穂LERウィグラー部設置作業_2 photo\result\IMG_4522.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15717" y="882880"/>
            <a:ext cx="2919063" cy="218929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 name="Picture 2" descr="C:\Users\suetsugu\Desktop\SKEKB_Layout_20130206_4 A3_PDF (1).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0811" t="62782" r="30121" b="29066"/>
          <a:stretch/>
        </p:blipFill>
        <p:spPr bwMode="auto">
          <a:xfrm rot="16200000">
            <a:off x="5164934" y="2693149"/>
            <a:ext cx="6054559" cy="178586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6" name="正方形/長方形 5"/>
          <p:cNvSpPr/>
          <p:nvPr/>
        </p:nvSpPr>
        <p:spPr>
          <a:xfrm>
            <a:off x="8192213" y="3799163"/>
            <a:ext cx="144000" cy="108012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8019361" y="2575027"/>
            <a:ext cx="144000" cy="1584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rot="5400000">
            <a:off x="8060084" y="4550528"/>
            <a:ext cx="1090427" cy="307777"/>
          </a:xfrm>
          <a:prstGeom prst="rect">
            <a:avLst/>
          </a:prstGeom>
          <a:noFill/>
        </p:spPr>
        <p:txBody>
          <a:bodyPr wrap="none" rtlCol="0">
            <a:spAutoFit/>
          </a:bodyPr>
          <a:lstStyle/>
          <a:p>
            <a:r>
              <a:rPr kumimoji="1" lang="en-US" altLang="ja-JP" sz="1400" dirty="0" smtClean="0">
                <a:solidFill>
                  <a:srgbClr val="0000CC"/>
                </a:solidFill>
              </a:rPr>
              <a:t>HER Wiggler</a:t>
            </a:r>
            <a:endParaRPr kumimoji="1" lang="ja-JP" altLang="en-US" sz="1400" dirty="0">
              <a:solidFill>
                <a:srgbClr val="0000CC"/>
              </a:solidFill>
            </a:endParaRPr>
          </a:p>
        </p:txBody>
      </p:sp>
      <p:sp>
        <p:nvSpPr>
          <p:cNvPr id="9" name="テキスト ボックス 8"/>
          <p:cNvSpPr txBox="1"/>
          <p:nvPr/>
        </p:nvSpPr>
        <p:spPr>
          <a:xfrm rot="5400000">
            <a:off x="7317465" y="2886980"/>
            <a:ext cx="1053558" cy="307777"/>
          </a:xfrm>
          <a:prstGeom prst="rect">
            <a:avLst/>
          </a:prstGeom>
          <a:noFill/>
        </p:spPr>
        <p:txBody>
          <a:bodyPr wrap="none" rtlCol="0">
            <a:spAutoFit/>
          </a:bodyPr>
          <a:lstStyle/>
          <a:p>
            <a:r>
              <a:rPr lang="en-US" altLang="ja-JP" sz="1400" dirty="0">
                <a:solidFill>
                  <a:srgbClr val="FF0000"/>
                </a:solidFill>
              </a:rPr>
              <a:t>L</a:t>
            </a:r>
            <a:r>
              <a:rPr kumimoji="1" lang="en-US" altLang="ja-JP" sz="1400" dirty="0" smtClean="0">
                <a:solidFill>
                  <a:srgbClr val="FF0000"/>
                </a:solidFill>
              </a:rPr>
              <a:t>ER Wiggler</a:t>
            </a:r>
            <a:endParaRPr kumimoji="1" lang="ja-JP" altLang="en-US" sz="1400" dirty="0">
              <a:solidFill>
                <a:srgbClr val="FF0000"/>
              </a:solidFill>
            </a:endParaRPr>
          </a:p>
        </p:txBody>
      </p:sp>
      <p:pic>
        <p:nvPicPr>
          <p:cNvPr id="10" name="Picture 2" descr="C:\Users\suetsugu\Desktop\SKEKB_Layout_20130206_4 A3_PDF (1).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2574" t="5231" r="33250" b="85763"/>
          <a:stretch/>
        </p:blipFill>
        <p:spPr bwMode="auto">
          <a:xfrm rot="16200000">
            <a:off x="-1842203" y="2479618"/>
            <a:ext cx="6047940" cy="225303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1" name="正方形/長方形 10"/>
          <p:cNvSpPr/>
          <p:nvPr/>
        </p:nvSpPr>
        <p:spPr>
          <a:xfrm>
            <a:off x="1372181" y="2565745"/>
            <a:ext cx="144000" cy="19104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rot="5400000">
            <a:off x="628464" y="2679405"/>
            <a:ext cx="1053558" cy="307777"/>
          </a:xfrm>
          <a:prstGeom prst="rect">
            <a:avLst/>
          </a:prstGeom>
          <a:noFill/>
        </p:spPr>
        <p:txBody>
          <a:bodyPr wrap="none" rtlCol="0">
            <a:spAutoFit/>
          </a:bodyPr>
          <a:lstStyle/>
          <a:p>
            <a:r>
              <a:rPr lang="en-US" altLang="ja-JP" sz="1400" dirty="0">
                <a:solidFill>
                  <a:srgbClr val="FF0000"/>
                </a:solidFill>
              </a:rPr>
              <a:t>L</a:t>
            </a:r>
            <a:r>
              <a:rPr kumimoji="1" lang="en-US" altLang="ja-JP" sz="1400" dirty="0" smtClean="0">
                <a:solidFill>
                  <a:srgbClr val="FF0000"/>
                </a:solidFill>
              </a:rPr>
              <a:t>ER Wiggler</a:t>
            </a:r>
            <a:endParaRPr kumimoji="1" lang="ja-JP" altLang="en-US" sz="1400" dirty="0">
              <a:solidFill>
                <a:srgbClr val="FF0000"/>
              </a:solidFill>
            </a:endParaRPr>
          </a:p>
        </p:txBody>
      </p:sp>
      <p:cxnSp>
        <p:nvCxnSpPr>
          <p:cNvPr id="16" name="直線矢印コネクタ 15"/>
          <p:cNvCxnSpPr/>
          <p:nvPr/>
        </p:nvCxnSpPr>
        <p:spPr>
          <a:xfrm rot="5400000" flipH="1" flipV="1">
            <a:off x="7456383" y="4667410"/>
            <a:ext cx="691422" cy="473018"/>
          </a:xfrm>
          <a:prstGeom prst="straightConnector1">
            <a:avLst/>
          </a:prstGeom>
          <a:ln w="1905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a:off x="7007173" y="3072178"/>
            <a:ext cx="990962" cy="840442"/>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041294" y="3072178"/>
            <a:ext cx="5524291" cy="461665"/>
          </a:xfrm>
          <a:prstGeom prst="rect">
            <a:avLst/>
          </a:prstGeom>
          <a:noFill/>
        </p:spPr>
        <p:txBody>
          <a:bodyPr wrap="square" rtlCol="0">
            <a:spAutoFit/>
          </a:bodyPr>
          <a:lstStyle/>
          <a:p>
            <a:r>
              <a:rPr lang="en-US" altLang="ja-JP" sz="1200" dirty="0" smtClean="0">
                <a:latin typeface="Osaka"/>
                <a:ea typeface="Osaka"/>
                <a:cs typeface="Osaka"/>
              </a:rPr>
              <a:t>Installation of LER</a:t>
            </a:r>
            <a:r>
              <a:rPr kumimoji="1" lang="en-US" altLang="ja-JP" sz="1200" dirty="0" smtClean="0">
                <a:latin typeface="Osaka"/>
                <a:ea typeface="Osaka"/>
                <a:cs typeface="Osaka"/>
              </a:rPr>
              <a:t> wiggler chambers in Nikko and Oho straight sections will be completed in March.</a:t>
            </a:r>
            <a:endParaRPr kumimoji="1" lang="ja-JP" altLang="en-US" sz="1200" dirty="0">
              <a:latin typeface="Osaka"/>
              <a:ea typeface="Osaka"/>
              <a:cs typeface="Osaka"/>
            </a:endParaRPr>
          </a:p>
        </p:txBody>
      </p:sp>
      <p:sp>
        <p:nvSpPr>
          <p:cNvPr id="19" name="テキスト ボックス 18"/>
          <p:cNvSpPr txBox="1"/>
          <p:nvPr/>
        </p:nvSpPr>
        <p:spPr>
          <a:xfrm>
            <a:off x="55248" y="2842301"/>
            <a:ext cx="790601" cy="369332"/>
          </a:xfrm>
          <a:prstGeom prst="rect">
            <a:avLst/>
          </a:prstGeom>
          <a:noFill/>
        </p:spPr>
        <p:txBody>
          <a:bodyPr wrap="none" rtlCol="0">
            <a:spAutoFit/>
          </a:bodyPr>
          <a:lstStyle/>
          <a:p>
            <a:r>
              <a:rPr kumimoji="1" lang="en-US" altLang="ja-JP" dirty="0" smtClean="0">
                <a:solidFill>
                  <a:srgbClr val="0000FF"/>
                </a:solidFill>
                <a:latin typeface="Osaka"/>
                <a:ea typeface="Osaka"/>
                <a:cs typeface="Osaka"/>
              </a:rPr>
              <a:t>Nikko</a:t>
            </a:r>
            <a:endParaRPr kumimoji="1" lang="ja-JP" altLang="en-US" dirty="0">
              <a:solidFill>
                <a:srgbClr val="0000FF"/>
              </a:solidFill>
              <a:latin typeface="Osaka"/>
              <a:ea typeface="Osaka"/>
              <a:cs typeface="Osaka"/>
            </a:endParaRPr>
          </a:p>
        </p:txBody>
      </p:sp>
      <p:sp>
        <p:nvSpPr>
          <p:cNvPr id="20" name="テキスト ボックス 19"/>
          <p:cNvSpPr txBox="1"/>
          <p:nvPr/>
        </p:nvSpPr>
        <p:spPr>
          <a:xfrm>
            <a:off x="8501715" y="2988517"/>
            <a:ext cx="628297" cy="369332"/>
          </a:xfrm>
          <a:prstGeom prst="rect">
            <a:avLst/>
          </a:prstGeom>
          <a:noFill/>
        </p:spPr>
        <p:txBody>
          <a:bodyPr wrap="none" rtlCol="0">
            <a:spAutoFit/>
          </a:bodyPr>
          <a:lstStyle/>
          <a:p>
            <a:r>
              <a:rPr kumimoji="1" lang="en-US" altLang="ja-JP" dirty="0" smtClean="0">
                <a:solidFill>
                  <a:srgbClr val="0000FF"/>
                </a:solidFill>
                <a:latin typeface="Osaka"/>
                <a:ea typeface="Osaka"/>
                <a:cs typeface="Osaka"/>
              </a:rPr>
              <a:t>Oho</a:t>
            </a:r>
            <a:endParaRPr kumimoji="1" lang="ja-JP" altLang="en-US" dirty="0">
              <a:solidFill>
                <a:srgbClr val="0000FF"/>
              </a:solidFill>
              <a:latin typeface="Osaka"/>
              <a:ea typeface="Osaka"/>
              <a:cs typeface="Osaka"/>
            </a:endParaRPr>
          </a:p>
        </p:txBody>
      </p:sp>
      <p:pic>
        <p:nvPicPr>
          <p:cNvPr id="22" name="図 21" descr="IMG_0185_日光wiggler.jpg"/>
          <p:cNvPicPr>
            <a:picLocks noChangeAspect="1"/>
          </p:cNvPicPr>
          <p:nvPr/>
        </p:nvPicPr>
        <p:blipFill>
          <a:blip r:embed="rId5"/>
          <a:stretch>
            <a:fillRect/>
          </a:stretch>
        </p:blipFill>
        <p:spPr>
          <a:xfrm>
            <a:off x="1791414" y="882880"/>
            <a:ext cx="2919063" cy="2189298"/>
          </a:xfrm>
          <a:prstGeom prst="rect">
            <a:avLst/>
          </a:prstGeom>
        </p:spPr>
      </p:pic>
      <p:pic>
        <p:nvPicPr>
          <p:cNvPr id="23" name="図 22" descr="IMG_0190_日光wiggler.jpg"/>
          <p:cNvPicPr>
            <a:picLocks noChangeAspect="1"/>
          </p:cNvPicPr>
          <p:nvPr/>
        </p:nvPicPr>
        <p:blipFill>
          <a:blip r:embed="rId6"/>
          <a:stretch>
            <a:fillRect/>
          </a:stretch>
        </p:blipFill>
        <p:spPr>
          <a:xfrm>
            <a:off x="1801709" y="4110774"/>
            <a:ext cx="2919063" cy="2189297"/>
          </a:xfrm>
          <a:prstGeom prst="rect">
            <a:avLst/>
          </a:prstGeom>
        </p:spPr>
      </p:pic>
      <p:cxnSp>
        <p:nvCxnSpPr>
          <p:cNvPr id="31" name="直線矢印コネクタ 30"/>
          <p:cNvCxnSpPr/>
          <p:nvPr/>
        </p:nvCxnSpPr>
        <p:spPr>
          <a:xfrm rot="10800000" flipV="1">
            <a:off x="1506922" y="2514091"/>
            <a:ext cx="582621" cy="142834"/>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rot="10800000">
            <a:off x="1648221" y="3710484"/>
            <a:ext cx="972714" cy="400290"/>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4760347" y="3461456"/>
            <a:ext cx="2904330" cy="461665"/>
          </a:xfrm>
          <a:prstGeom prst="rect">
            <a:avLst/>
          </a:prstGeom>
          <a:noFill/>
        </p:spPr>
        <p:txBody>
          <a:bodyPr wrap="square" rtlCol="0">
            <a:spAutoFit/>
          </a:bodyPr>
          <a:lstStyle/>
          <a:p>
            <a:r>
              <a:rPr lang="en-US" altLang="ja-JP" sz="1200" dirty="0" smtClean="0">
                <a:latin typeface="Osaka"/>
                <a:ea typeface="Osaka"/>
                <a:cs typeface="Osaka"/>
              </a:rPr>
              <a:t>Installation of HER</a:t>
            </a:r>
            <a:r>
              <a:rPr kumimoji="1" lang="en-US" altLang="ja-JP" sz="1200" dirty="0" smtClean="0">
                <a:latin typeface="Osaka"/>
                <a:ea typeface="Osaka"/>
                <a:cs typeface="Osaka"/>
              </a:rPr>
              <a:t> wiggler chambers in Oho straight section is done.</a:t>
            </a:r>
            <a:endParaRPr kumimoji="1" lang="ja-JP" altLang="en-US" sz="1200" dirty="0">
              <a:latin typeface="Osaka"/>
              <a:ea typeface="Osaka"/>
              <a:cs typeface="Osaka"/>
            </a:endParaRPr>
          </a:p>
        </p:txBody>
      </p:sp>
      <p:sp>
        <p:nvSpPr>
          <p:cNvPr id="26" name="タイトル 3"/>
          <p:cNvSpPr txBox="1">
            <a:spLocks/>
          </p:cNvSpPr>
          <p:nvPr/>
        </p:nvSpPr>
        <p:spPr>
          <a:xfrm>
            <a:off x="457199" y="39899"/>
            <a:ext cx="8441369" cy="77854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smtClean="0">
                <a:ln>
                  <a:noFill/>
                </a:ln>
                <a:solidFill>
                  <a:schemeClr val="tx1"/>
                </a:solidFill>
                <a:effectLst/>
                <a:uLnTx/>
                <a:uFillTx/>
                <a:latin typeface="Osaka"/>
                <a:ea typeface="Osaka"/>
                <a:cs typeface="Osaka"/>
              </a:rPr>
              <a:t>Wiggler sections</a:t>
            </a:r>
            <a:endParaRPr kumimoji="1" lang="ja-JP" altLang="en-US" sz="3200" b="0" i="0" u="none" strike="noStrike" kern="1200" cap="none" spc="0" normalizeH="0" baseline="0" noProof="0" dirty="0">
              <a:ln>
                <a:noFill/>
              </a:ln>
              <a:solidFill>
                <a:schemeClr val="tx1"/>
              </a:solidFill>
              <a:effectLst/>
              <a:uLnTx/>
              <a:uFillTx/>
              <a:latin typeface="Osaka"/>
              <a:ea typeface="Osaka"/>
              <a:cs typeface="Osak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40"/>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40741"/>
          <a:stretch/>
        </p:blipFill>
        <p:spPr bwMode="auto">
          <a:xfrm>
            <a:off x="6539891" y="4477365"/>
            <a:ext cx="2267887" cy="22159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スライド番号プレースホルダ 1"/>
          <p:cNvSpPr>
            <a:spLocks noGrp="1"/>
          </p:cNvSpPr>
          <p:nvPr>
            <p:ph type="sldNum" sz="quarter" idx="12"/>
          </p:nvPr>
        </p:nvSpPr>
        <p:spPr/>
        <p:txBody>
          <a:bodyPr/>
          <a:lstStyle/>
          <a:p>
            <a:fld id="{9C0E2F81-601E-B447-A2CF-B5EA96351142}" type="slidenum">
              <a:rPr lang="ja-JP" altLang="en-US" smtClean="0"/>
              <a:pPr/>
              <a:t>13</a:t>
            </a:fld>
            <a:endParaRPr lang="ja-JP" altLang="en-US"/>
          </a:p>
        </p:txBody>
      </p:sp>
      <p:sp>
        <p:nvSpPr>
          <p:cNvPr id="3" name="日付プレースホルダ 2"/>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4" name="コンテンツ プレースホルダ 4"/>
          <p:cNvSpPr txBox="1">
            <a:spLocks/>
          </p:cNvSpPr>
          <p:nvPr/>
        </p:nvSpPr>
        <p:spPr>
          <a:xfrm>
            <a:off x="274865" y="3276921"/>
            <a:ext cx="8747187" cy="1433289"/>
          </a:xfrm>
          <a:prstGeom prst="rect">
            <a:avLst/>
          </a:prstGeom>
        </p:spPr>
        <p:txBody>
          <a:bodyPr vert="horz" lIns="91440" tIns="45720" rIns="91440" bIns="45720" rtlCol="0">
            <a:normAutofit/>
          </a:bodyPr>
          <a:lstStyle/>
          <a:p>
            <a:pPr marL="342900" indent="-342900">
              <a:spcBef>
                <a:spcPct val="20000"/>
              </a:spcBef>
              <a:buFont typeface="Arial"/>
              <a:buChar char="•"/>
              <a:defRPr/>
            </a:pPr>
            <a:r>
              <a:rPr lang="en-US" altLang="ja-JP" sz="1400" dirty="0">
                <a:solidFill>
                  <a:srgbClr val="0000FF"/>
                </a:solidFill>
                <a:latin typeface="Osaka"/>
                <a:ea typeface="Osaka"/>
                <a:cs typeface="Osaka"/>
              </a:rPr>
              <a:t>Eight final focus QCS with 40 corrector coils are to be </a:t>
            </a:r>
            <a:r>
              <a:rPr lang="en-US" altLang="ja-JP" sz="1400" dirty="0" smtClean="0">
                <a:solidFill>
                  <a:srgbClr val="0000FF"/>
                </a:solidFill>
                <a:latin typeface="Osaka"/>
                <a:ea typeface="Osaka"/>
                <a:cs typeface="Osaka"/>
              </a:rPr>
              <a:t>used. </a:t>
            </a:r>
          </a:p>
          <a:p>
            <a:pPr marL="342900" lvl="0" indent="-342900">
              <a:spcBef>
                <a:spcPct val="20000"/>
              </a:spcBef>
              <a:buFont typeface="Arial"/>
              <a:buChar char="•"/>
              <a:defRPr/>
            </a:pPr>
            <a:r>
              <a:rPr lang="en-US" altLang="ja-JP" sz="1400" dirty="0" smtClean="0">
                <a:solidFill>
                  <a:srgbClr val="0000FF"/>
                </a:solidFill>
                <a:latin typeface="Osaka"/>
                <a:ea typeface="Osaka"/>
                <a:cs typeface="Osaka"/>
              </a:rPr>
              <a:t>Fabrication of QCS-L started in July 2012, and will be completed in JFY2013. </a:t>
            </a:r>
          </a:p>
          <a:p>
            <a:pPr marL="342900" lvl="0" indent="-342900">
              <a:spcBef>
                <a:spcPct val="20000"/>
              </a:spcBef>
              <a:buFont typeface="Arial"/>
              <a:buChar char="•"/>
              <a:defRPr/>
            </a:pPr>
            <a:r>
              <a:rPr lang="en-US" altLang="ja-JP" sz="1400" dirty="0" smtClean="0">
                <a:solidFill>
                  <a:srgbClr val="0000FF"/>
                </a:solidFill>
                <a:latin typeface="Osaka"/>
                <a:ea typeface="Osaka"/>
                <a:cs typeface="Osaka"/>
              </a:rPr>
              <a:t>Fabrication of QCS-R is scheduled in JFY2013 and 2014.</a:t>
            </a:r>
          </a:p>
          <a:p>
            <a:pPr marL="342900" indent="-342900">
              <a:spcBef>
                <a:spcPct val="20000"/>
              </a:spcBef>
              <a:buFont typeface="Arial"/>
              <a:buChar char="•"/>
              <a:defRPr/>
            </a:pPr>
            <a:r>
              <a:rPr lang="en-US" altLang="ja-JP" sz="1400" dirty="0" smtClean="0">
                <a:solidFill>
                  <a:srgbClr val="0000FF"/>
                </a:solidFill>
                <a:latin typeface="Osaka"/>
                <a:ea typeface="Osaka"/>
                <a:cs typeface="Osaka"/>
              </a:rPr>
              <a:t>Corrector </a:t>
            </a:r>
            <a:r>
              <a:rPr lang="en-US" altLang="ja-JP" sz="1400" dirty="0">
                <a:solidFill>
                  <a:srgbClr val="0000FF"/>
                </a:solidFill>
                <a:latin typeface="Osaka"/>
                <a:ea typeface="Osaka"/>
                <a:cs typeface="Osaka"/>
              </a:rPr>
              <a:t>coils</a:t>
            </a:r>
            <a:r>
              <a:rPr lang="en-US" altLang="ja-JP" sz="1400" dirty="0" smtClean="0">
                <a:solidFill>
                  <a:srgbClr val="0000FF"/>
                </a:solidFill>
                <a:latin typeface="Osaka"/>
                <a:ea typeface="Osaka"/>
                <a:cs typeface="Osaka"/>
              </a:rPr>
              <a:t> are being </a:t>
            </a:r>
            <a:r>
              <a:rPr lang="en-US" altLang="ja-JP" sz="1400" dirty="0">
                <a:solidFill>
                  <a:srgbClr val="0000FF"/>
                </a:solidFill>
                <a:latin typeface="Osaka"/>
                <a:ea typeface="Osaka"/>
                <a:cs typeface="Osaka"/>
              </a:rPr>
              <a:t>wound</a:t>
            </a:r>
            <a:r>
              <a:rPr lang="en-US" altLang="ja-JP" sz="1400" dirty="0" smtClean="0">
                <a:solidFill>
                  <a:srgbClr val="0000FF"/>
                </a:solidFill>
                <a:latin typeface="Osaka"/>
                <a:ea typeface="Osaka"/>
                <a:cs typeface="Osaka"/>
              </a:rPr>
              <a:t> at </a:t>
            </a:r>
            <a:r>
              <a:rPr lang="en-US" altLang="ja-JP" sz="1400" dirty="0">
                <a:solidFill>
                  <a:srgbClr val="0000FF"/>
                </a:solidFill>
                <a:latin typeface="Osaka"/>
                <a:ea typeface="Osaka"/>
                <a:cs typeface="Osaka"/>
              </a:rPr>
              <a:t>BNL under BNL/KEK collaboration</a:t>
            </a:r>
            <a:r>
              <a:rPr lang="en-US" altLang="ja-JP" sz="1400" dirty="0" smtClean="0">
                <a:solidFill>
                  <a:srgbClr val="0000FF"/>
                </a:solidFill>
                <a:latin typeface="Osaka"/>
                <a:ea typeface="Osaka"/>
                <a:cs typeface="Osaka"/>
              </a:rPr>
              <a:t>.</a:t>
            </a:r>
          </a:p>
          <a:p>
            <a:pPr marL="342900" lvl="0" indent="-342900">
              <a:spcBef>
                <a:spcPct val="20000"/>
              </a:spcBef>
              <a:buFont typeface="Arial"/>
              <a:buChar char="•"/>
              <a:defRPr/>
            </a:pPr>
            <a:r>
              <a:rPr lang="en-US" altLang="ja-JP" sz="1400" dirty="0" smtClean="0">
                <a:solidFill>
                  <a:srgbClr val="0000FF"/>
                </a:solidFill>
                <a:latin typeface="Osaka"/>
                <a:ea typeface="Osaka"/>
                <a:cs typeface="Osaka"/>
              </a:rPr>
              <a:t>Prototype magnet was made at KEK. Test results show sufficient margin for operation.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1" lang="ja-JP" altLang="en-US" sz="1400" b="0" i="0" u="none" strike="noStrike" kern="1200" cap="none" spc="0" normalizeH="0" baseline="0" noProof="0" dirty="0">
              <a:ln>
                <a:noFill/>
              </a:ln>
              <a:solidFill>
                <a:srgbClr val="0000FF"/>
              </a:solidFill>
              <a:effectLst/>
              <a:uLnTx/>
              <a:uFillTx/>
              <a:latin typeface="Osaka"/>
              <a:ea typeface="Osaka"/>
              <a:cs typeface="Osaka"/>
            </a:endParaRPr>
          </a:p>
        </p:txBody>
      </p:sp>
      <p:graphicFrame>
        <p:nvGraphicFramePr>
          <p:cNvPr id="5" name="Object 2"/>
          <p:cNvGraphicFramePr>
            <a:graphicFrameLocks noChangeAspect="1"/>
          </p:cNvGraphicFramePr>
          <p:nvPr/>
        </p:nvGraphicFramePr>
        <p:xfrm>
          <a:off x="63642" y="72921"/>
          <a:ext cx="9023490" cy="3057370"/>
        </p:xfrm>
        <a:graphic>
          <a:graphicData uri="http://schemas.openxmlformats.org/presentationml/2006/ole">
            <p:oleObj spid="_x0000_s248834" name="Word 文書" r:id="rId4" imgW="5397301" imgH="1828733" progId="Word.Document.12">
              <p:link updateAutomatic="1"/>
            </p:oleObj>
          </a:graphicData>
        </a:graphic>
      </p:graphicFrame>
      <p:graphicFrame>
        <p:nvGraphicFramePr>
          <p:cNvPr id="6" name="Object 3"/>
          <p:cNvGraphicFramePr>
            <a:graphicFrameLocks noChangeAspect="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74915389"/>
              </p:ext>
            </p:extLst>
          </p:nvPr>
        </p:nvGraphicFramePr>
        <p:xfrm>
          <a:off x="886641" y="5065374"/>
          <a:ext cx="1902085" cy="1450579"/>
        </p:xfrm>
        <a:graphic>
          <a:graphicData uri="http://schemas.openxmlformats.org/presentationml/2006/ole">
            <p:oleObj spid="_x0000_s248835" name="Word 文書" r:id="rId4" imgW="2514507" imgH="1917629" progId="Word.Document.12">
              <p:link updateAutomatic="1"/>
            </p:oleObj>
          </a:graphicData>
        </a:graphic>
      </p:graphicFrame>
      <p:sp>
        <p:nvSpPr>
          <p:cNvPr id="7" name="正方形/長方形 6"/>
          <p:cNvSpPr/>
          <p:nvPr/>
        </p:nvSpPr>
        <p:spPr>
          <a:xfrm>
            <a:off x="2915816" y="5065374"/>
            <a:ext cx="3491382" cy="1384995"/>
          </a:xfrm>
          <a:prstGeom prst="rect">
            <a:avLst/>
          </a:prstGeom>
        </p:spPr>
        <p:txBody>
          <a:bodyPr wrap="square">
            <a:spAutoFit/>
          </a:bodyPr>
          <a:lstStyle/>
          <a:p>
            <a:r>
              <a:rPr lang="en-US" altLang="ja-JP" sz="1200" dirty="0" smtClean="0">
                <a:latin typeface="Osaka"/>
                <a:ea typeface="Osaka"/>
                <a:cs typeface="Osaka"/>
              </a:rPr>
              <a:t>Successfully tested without any quench up to 2157A, well over the design current (1560A) for nominal operation.</a:t>
            </a:r>
          </a:p>
          <a:p>
            <a:endParaRPr lang="en-US" altLang="ja-JP" sz="1200" dirty="0" smtClean="0">
              <a:latin typeface="Osaka"/>
              <a:ea typeface="Osaka"/>
              <a:cs typeface="Osaka"/>
            </a:endParaRPr>
          </a:p>
          <a:p>
            <a:r>
              <a:rPr lang="en-US" altLang="ja-JP" sz="1200" dirty="0" smtClean="0">
                <a:latin typeface="Osaka"/>
                <a:ea typeface="Osaka"/>
                <a:cs typeface="Osaka"/>
              </a:rPr>
              <a:t>I</a:t>
            </a:r>
            <a:r>
              <a:rPr lang="en-US" altLang="ja-JP" sz="1200" baseline="-25000" dirty="0" smtClean="0">
                <a:latin typeface="Osaka"/>
                <a:ea typeface="Osaka"/>
                <a:cs typeface="Osaka"/>
              </a:rPr>
              <a:t>4S</a:t>
            </a:r>
            <a:r>
              <a:rPr lang="en-US" altLang="ja-JP" sz="1200" dirty="0" smtClean="0">
                <a:latin typeface="Osaka"/>
                <a:ea typeface="Osaka"/>
                <a:cs typeface="Osaka"/>
              </a:rPr>
              <a:t>/I</a:t>
            </a:r>
            <a:r>
              <a:rPr lang="en-US" altLang="ja-JP" sz="1200" baseline="-25000" dirty="0" smtClean="0">
                <a:latin typeface="Osaka"/>
                <a:ea typeface="Osaka"/>
                <a:cs typeface="Osaka"/>
              </a:rPr>
              <a:t>c@4.7K</a:t>
            </a:r>
            <a:r>
              <a:rPr lang="en-US" altLang="ja-JP" sz="1200" dirty="0" smtClean="0">
                <a:latin typeface="Osaka"/>
                <a:ea typeface="Osaka"/>
                <a:cs typeface="Osaka"/>
              </a:rPr>
              <a:t> = 62.8%</a:t>
            </a:r>
          </a:p>
          <a:p>
            <a:r>
              <a:rPr lang="en-US" altLang="ja-JP" sz="1200" dirty="0" smtClean="0">
                <a:latin typeface="Osaka"/>
                <a:ea typeface="Osaka"/>
                <a:cs typeface="Osaka"/>
              </a:rPr>
              <a:t>I</a:t>
            </a:r>
            <a:r>
              <a:rPr lang="en-US" altLang="ja-JP" sz="1200" baseline="-25000" dirty="0" smtClean="0">
                <a:latin typeface="Osaka"/>
                <a:ea typeface="Osaka"/>
                <a:cs typeface="Osaka"/>
              </a:rPr>
              <a:t>12GeV</a:t>
            </a:r>
            <a:r>
              <a:rPr lang="en-US" altLang="ja-JP" sz="1200" dirty="0" smtClean="0">
                <a:latin typeface="Osaka"/>
                <a:ea typeface="Osaka"/>
                <a:cs typeface="Osaka"/>
              </a:rPr>
              <a:t>/I</a:t>
            </a:r>
            <a:r>
              <a:rPr lang="en-US" altLang="ja-JP" sz="1200" baseline="-25000" dirty="0" smtClean="0">
                <a:latin typeface="Osaka"/>
                <a:ea typeface="Osaka"/>
                <a:cs typeface="Osaka"/>
              </a:rPr>
              <a:t>c@4.7K</a:t>
            </a:r>
            <a:r>
              <a:rPr lang="en-US" altLang="ja-JP" sz="1200" dirty="0" smtClean="0">
                <a:latin typeface="Osaka"/>
                <a:ea typeface="Osaka"/>
                <a:cs typeface="Osaka"/>
              </a:rPr>
              <a:t> = 87.0%</a:t>
            </a:r>
          </a:p>
          <a:p>
            <a:r>
              <a:rPr lang="en-US" altLang="ja-JP" sz="1200" dirty="0" smtClean="0">
                <a:solidFill>
                  <a:srgbClr val="FF0000"/>
                </a:solidFill>
                <a:latin typeface="Osaka"/>
                <a:ea typeface="Osaka"/>
                <a:cs typeface="Osaka"/>
              </a:rPr>
              <a:t>Sufficient margin for operation</a:t>
            </a:r>
            <a:endParaRPr lang="en-US" altLang="ja-JP" sz="1200" dirty="0" smtClean="0">
              <a:latin typeface="Osaka"/>
              <a:ea typeface="Osaka"/>
              <a:cs typeface="Osaka"/>
            </a:endParaRPr>
          </a:p>
        </p:txBody>
      </p:sp>
      <p:sp>
        <p:nvSpPr>
          <p:cNvPr id="8" name="テキスト ボックス 7"/>
          <p:cNvSpPr txBox="1"/>
          <p:nvPr/>
        </p:nvSpPr>
        <p:spPr>
          <a:xfrm>
            <a:off x="545379" y="4757725"/>
            <a:ext cx="2282295" cy="338554"/>
          </a:xfrm>
          <a:prstGeom prst="rect">
            <a:avLst/>
          </a:prstGeom>
          <a:noFill/>
        </p:spPr>
        <p:txBody>
          <a:bodyPr wrap="none" rtlCol="0">
            <a:spAutoFit/>
          </a:bodyPr>
          <a:lstStyle/>
          <a:p>
            <a:r>
              <a:rPr kumimoji="1" lang="en-US" altLang="ja-JP" sz="1600" dirty="0" smtClean="0"/>
              <a:t>QC1LE prototype magnet </a:t>
            </a:r>
            <a:endParaRPr kumimoji="1" lang="ja-JP" altLang="en-US" sz="1600" dirty="0"/>
          </a:p>
        </p:txBody>
      </p:sp>
      <p:sp>
        <p:nvSpPr>
          <p:cNvPr id="9" name="タイトル 3"/>
          <p:cNvSpPr txBox="1">
            <a:spLocks/>
          </p:cNvSpPr>
          <p:nvPr/>
        </p:nvSpPr>
        <p:spPr>
          <a:xfrm>
            <a:off x="63642" y="872648"/>
            <a:ext cx="4261358" cy="569701"/>
          </a:xfrm>
          <a:prstGeom prst="rect">
            <a:avLst/>
          </a:prstGeom>
          <a:solidFill>
            <a:schemeClr val="bg1"/>
          </a:solidFill>
          <a:ln>
            <a:solidFill>
              <a:schemeClr val="tx1"/>
            </a:solidFill>
          </a:ln>
        </p:spPr>
        <p:txBody>
          <a:bodyPr vert="horz" lIns="91440" tIns="45720" rIns="91440" bIns="45720" rtlCol="0" anchor="ctr">
            <a:normAutofit fontScale="85000" lnSpcReduction="10000"/>
          </a:bodyPr>
          <a:lstStyle/>
          <a:p>
            <a:pPr lvl="0" algn="ctr">
              <a:spcBef>
                <a:spcPct val="0"/>
              </a:spcBef>
              <a:defRPr/>
            </a:pPr>
            <a:r>
              <a:rPr kumimoji="1" lang="en-US" altLang="ja-JP" sz="2800" b="0" i="0" u="none" strike="noStrike" kern="1200" cap="none" spc="0" normalizeH="0" baseline="0" noProof="0" dirty="0" smtClean="0">
                <a:ln>
                  <a:noFill/>
                </a:ln>
                <a:solidFill>
                  <a:schemeClr val="tx1"/>
                </a:solidFill>
                <a:effectLst/>
                <a:uLnTx/>
                <a:uFillTx/>
                <a:latin typeface="Osaka"/>
                <a:ea typeface="Osaka"/>
                <a:cs typeface="Osaka"/>
              </a:rPr>
              <a:t>Final focus SC quads (QCS)</a:t>
            </a:r>
            <a:endParaRPr kumimoji="1" lang="ja-JP" altLang="en-US" sz="2800" b="0" i="0" u="none" strike="noStrike" kern="1200" cap="none" spc="0" normalizeH="0" baseline="0" noProof="0" dirty="0">
              <a:ln>
                <a:noFill/>
              </a:ln>
              <a:solidFill>
                <a:schemeClr val="tx1"/>
              </a:solidFill>
              <a:effectLst/>
              <a:uLnTx/>
              <a:uFillTx/>
              <a:latin typeface="Osaka"/>
              <a:ea typeface="Osaka"/>
              <a:cs typeface="Osak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800" dirty="0" smtClean="0"/>
              <a:t>Design improvement of QCS since last ARC</a:t>
            </a:r>
            <a:endParaRPr lang="ja-JP" altLang="en-US" sz="2800" dirty="0"/>
          </a:p>
        </p:txBody>
      </p:sp>
      <p:sp>
        <p:nvSpPr>
          <p:cNvPr id="3" name="コンテンツ プレースホルダ 2"/>
          <p:cNvSpPr>
            <a:spLocks noGrp="1"/>
          </p:cNvSpPr>
          <p:nvPr>
            <p:ph idx="1"/>
          </p:nvPr>
        </p:nvSpPr>
        <p:spPr/>
        <p:txBody>
          <a:bodyPr>
            <a:normAutofit fontScale="92500" lnSpcReduction="20000"/>
          </a:bodyPr>
          <a:lstStyle/>
          <a:p>
            <a:r>
              <a:rPr lang="en-US" altLang="ja-JP" dirty="0" smtClean="0"/>
              <a:t>Radiation shield is implemented in the QCS cryostat to reduce background to Belle II.</a:t>
            </a:r>
          </a:p>
          <a:p>
            <a:pPr lvl="1"/>
            <a:r>
              <a:rPr lang="en-US" altLang="ja-JP" dirty="0" smtClean="0"/>
              <a:t>It turned out that </a:t>
            </a:r>
            <a:r>
              <a:rPr lang="en-US" altLang="ja-JP" dirty="0" err="1" smtClean="0"/>
              <a:t>Radiative</a:t>
            </a:r>
            <a:r>
              <a:rPr lang="en-US" altLang="ja-JP" dirty="0" smtClean="0"/>
              <a:t> </a:t>
            </a:r>
            <a:r>
              <a:rPr lang="en-US" altLang="ja-JP" dirty="0" err="1" smtClean="0"/>
              <a:t>Bhabha</a:t>
            </a:r>
            <a:r>
              <a:rPr lang="en-US" altLang="ja-JP" dirty="0" smtClean="0"/>
              <a:t> scattering seriously deteriorates photo-multiplier of Belle II TOP detector: the life time reduces unacceptably (~1/20).</a:t>
            </a:r>
          </a:p>
          <a:p>
            <a:pPr lvl="1"/>
            <a:r>
              <a:rPr lang="en-US" altLang="ja-JP" dirty="0" smtClean="0"/>
              <a:t>To solve the problem, more radiation shield is added. In particular, Tungsten alloy is used as a part of vacuum vessel of QCS for shielding. </a:t>
            </a:r>
          </a:p>
          <a:p>
            <a:r>
              <a:rPr lang="en-US" altLang="ja-JP" dirty="0" err="1" smtClean="0"/>
              <a:t>Permendur</a:t>
            </a:r>
            <a:r>
              <a:rPr lang="en-US" altLang="ja-JP" dirty="0" smtClean="0"/>
              <a:t> yokes and shields are adopted to reduce leak fields.</a:t>
            </a:r>
          </a:p>
          <a:p>
            <a:pPr lvl="1"/>
            <a:r>
              <a:rPr lang="en-US" altLang="ja-JP" dirty="0" smtClean="0"/>
              <a:t>The yokes of QC1E and QC2P have the magnetic field from -0.5 T to 0.5T in the good canceling condition of Belle solenoid field by the accelerator SC solenoids. With 1% change in the Belle solenoid field, the magnetic field in the yokes reaches 1T.</a:t>
            </a:r>
          </a:p>
          <a:p>
            <a:pPr lvl="1"/>
            <a:r>
              <a:rPr lang="en-US" altLang="ja-JP" dirty="0" smtClean="0"/>
              <a:t>In order to reduce leak field on the other beam, </a:t>
            </a:r>
            <a:r>
              <a:rPr lang="en-US" altLang="ja-JP" dirty="0" err="1" smtClean="0"/>
              <a:t>Permendur</a:t>
            </a:r>
            <a:r>
              <a:rPr lang="en-US" altLang="ja-JP" dirty="0" smtClean="0"/>
              <a:t> yokes and shields that have higher saturation field were adopted.</a:t>
            </a:r>
          </a:p>
          <a:p>
            <a:r>
              <a:rPr lang="en-US" altLang="ja-JP" dirty="0" smtClean="0"/>
              <a:t>Corrector coils</a:t>
            </a:r>
          </a:p>
          <a:p>
            <a:pPr lvl="1"/>
            <a:r>
              <a:rPr lang="en-US" altLang="ja-JP" dirty="0" smtClean="0"/>
              <a:t>It was found that dynamic aperture is deteriorated by possible skew-</a:t>
            </a:r>
            <a:r>
              <a:rPr lang="en-US" altLang="ja-JP" dirty="0" err="1" smtClean="0"/>
              <a:t>sextupole</a:t>
            </a:r>
            <a:r>
              <a:rPr lang="en-US" altLang="ja-JP" dirty="0" smtClean="0"/>
              <a:t> component of QC1 field. </a:t>
            </a:r>
          </a:p>
          <a:p>
            <a:pPr lvl="1"/>
            <a:r>
              <a:rPr lang="en-US" altLang="ja-JP" dirty="0" smtClean="0"/>
              <a:t>Corrector coils in QCS-R is being reconsidered to have </a:t>
            </a:r>
            <a:r>
              <a:rPr lang="en-US" altLang="ja-JP" dirty="0" err="1" smtClean="0"/>
              <a:t>sextupole</a:t>
            </a:r>
            <a:r>
              <a:rPr lang="en-US" altLang="ja-JP" dirty="0" smtClean="0"/>
              <a:t> cancellation. (No change can be made for QCS-L, which already started fabrication.) </a:t>
            </a:r>
          </a:p>
          <a:p>
            <a:r>
              <a:rPr lang="en-US" altLang="ja-JP" dirty="0" smtClean="0"/>
              <a:t>Optics design</a:t>
            </a:r>
          </a:p>
          <a:p>
            <a:pPr lvl="1"/>
            <a:r>
              <a:rPr lang="en-US" altLang="ja-JP" dirty="0" smtClean="0"/>
              <a:t>IR optics design has been almost finalized so that fabrication of magnets and beam pipes in Tsukuba straight section can start in early JFY2013. </a:t>
            </a:r>
          </a:p>
          <a:p>
            <a:endParaRPr lang="ja-JP" altLang="en-US" dirty="0"/>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14</a:t>
            </a:fld>
            <a:endParaRPr lang="ja-JP" altLang="en-US"/>
          </a:p>
        </p:txBody>
      </p:sp>
      <p:sp>
        <p:nvSpPr>
          <p:cNvPr id="5" name="日付プレースホルダ 4"/>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205783" y="400271"/>
            <a:ext cx="8666241" cy="3829859"/>
          </a:xfrm>
          <a:prstGeom prst="rect">
            <a:avLst/>
          </a:prstGeom>
        </p:spPr>
      </p:pic>
      <p:sp>
        <p:nvSpPr>
          <p:cNvPr id="2" name="スライド番号プレースホルダ 1"/>
          <p:cNvSpPr>
            <a:spLocks noGrp="1"/>
          </p:cNvSpPr>
          <p:nvPr>
            <p:ph type="sldNum" sz="quarter" idx="12"/>
          </p:nvPr>
        </p:nvSpPr>
        <p:spPr/>
        <p:txBody>
          <a:bodyPr/>
          <a:lstStyle/>
          <a:p>
            <a:fld id="{9C0E2F81-601E-B447-A2CF-B5EA96351142}" type="slidenum">
              <a:rPr lang="ja-JP" altLang="en-US" smtClean="0"/>
              <a:pPr/>
              <a:t>15</a:t>
            </a:fld>
            <a:endParaRPr lang="ja-JP" altLang="en-US"/>
          </a:p>
        </p:txBody>
      </p:sp>
      <p:sp>
        <p:nvSpPr>
          <p:cNvPr id="3" name="日付プレースホルダ 2"/>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pic>
        <p:nvPicPr>
          <p:cNvPr id="5" name="図 4"/>
          <p:cNvPicPr>
            <a:picLocks noChangeAspect="1"/>
          </p:cNvPicPr>
          <p:nvPr/>
        </p:nvPicPr>
        <p:blipFill>
          <a:blip r:embed="rId4"/>
          <a:stretch>
            <a:fillRect/>
          </a:stretch>
        </p:blipFill>
        <p:spPr>
          <a:xfrm>
            <a:off x="4723913" y="4032665"/>
            <a:ext cx="4383345" cy="2542700"/>
          </a:xfrm>
          <a:prstGeom prst="rect">
            <a:avLst/>
          </a:prstGeom>
        </p:spPr>
      </p:pic>
      <p:cxnSp>
        <p:nvCxnSpPr>
          <p:cNvPr id="8" name="直線矢印コネクタ 7"/>
          <p:cNvCxnSpPr/>
          <p:nvPr/>
        </p:nvCxnSpPr>
        <p:spPr>
          <a:xfrm rot="16200000" flipH="1">
            <a:off x="4986028" y="1082332"/>
            <a:ext cx="1407006" cy="450081"/>
          </a:xfrm>
          <a:prstGeom prst="straightConnector1">
            <a:avLst/>
          </a:prstGeom>
          <a:ln w="127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4723913" y="169438"/>
            <a:ext cx="2168382" cy="461665"/>
          </a:xfrm>
          <a:prstGeom prst="rect">
            <a:avLst/>
          </a:prstGeom>
          <a:noFill/>
        </p:spPr>
        <p:txBody>
          <a:bodyPr wrap="none" rtlCol="0">
            <a:spAutoFit/>
          </a:bodyPr>
          <a:lstStyle/>
          <a:p>
            <a:r>
              <a:rPr kumimoji="1" lang="en-US" altLang="ja-JP" sz="1200" dirty="0" err="1" smtClean="0">
                <a:solidFill>
                  <a:srgbClr val="0000FF"/>
                </a:solidFill>
                <a:latin typeface="Osaka"/>
                <a:ea typeface="Osaka"/>
                <a:cs typeface="Osaka"/>
              </a:rPr>
              <a:t>Permendur</a:t>
            </a:r>
            <a:r>
              <a:rPr kumimoji="1" lang="en-US" altLang="ja-JP" sz="1200" dirty="0" smtClean="0">
                <a:solidFill>
                  <a:srgbClr val="0000FF"/>
                </a:solidFill>
                <a:latin typeface="Osaka"/>
                <a:ea typeface="Osaka"/>
                <a:cs typeface="Osaka"/>
              </a:rPr>
              <a:t> magnetic shield</a:t>
            </a:r>
          </a:p>
          <a:p>
            <a:r>
              <a:rPr kumimoji="1" lang="en-US" altLang="ja-JP" sz="1200" dirty="0" smtClean="0">
                <a:solidFill>
                  <a:srgbClr val="0000FF"/>
                </a:solidFill>
                <a:latin typeface="Osaka"/>
                <a:ea typeface="Osaka"/>
                <a:cs typeface="Osaka"/>
              </a:rPr>
              <a:t>for LER beam</a:t>
            </a:r>
            <a:endParaRPr kumimoji="1" lang="ja-JP" altLang="en-US" sz="1200" dirty="0">
              <a:solidFill>
                <a:srgbClr val="0000FF"/>
              </a:solidFill>
              <a:latin typeface="Osaka"/>
              <a:ea typeface="Osaka"/>
              <a:cs typeface="Osaka"/>
            </a:endParaRPr>
          </a:p>
        </p:txBody>
      </p:sp>
      <p:cxnSp>
        <p:nvCxnSpPr>
          <p:cNvPr id="14" name="直線矢印コネクタ 13"/>
          <p:cNvCxnSpPr/>
          <p:nvPr/>
        </p:nvCxnSpPr>
        <p:spPr>
          <a:xfrm rot="5400000" flipH="1" flipV="1">
            <a:off x="3491445" y="2872563"/>
            <a:ext cx="1034142" cy="854835"/>
          </a:xfrm>
          <a:prstGeom prst="straightConnector1">
            <a:avLst/>
          </a:prstGeom>
          <a:ln w="127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1907734" y="3812870"/>
            <a:ext cx="2168382" cy="461665"/>
          </a:xfrm>
          <a:prstGeom prst="rect">
            <a:avLst/>
          </a:prstGeom>
          <a:noFill/>
        </p:spPr>
        <p:txBody>
          <a:bodyPr wrap="none" rtlCol="0">
            <a:spAutoFit/>
          </a:bodyPr>
          <a:lstStyle/>
          <a:p>
            <a:r>
              <a:rPr kumimoji="1" lang="en-US" altLang="ja-JP" sz="1200" dirty="0" err="1" smtClean="0">
                <a:solidFill>
                  <a:srgbClr val="0000FF"/>
                </a:solidFill>
                <a:latin typeface="Osaka"/>
                <a:ea typeface="Osaka"/>
                <a:cs typeface="Osaka"/>
              </a:rPr>
              <a:t>Permendur</a:t>
            </a:r>
            <a:r>
              <a:rPr kumimoji="1" lang="en-US" altLang="ja-JP" sz="1200" dirty="0" smtClean="0">
                <a:solidFill>
                  <a:srgbClr val="0000FF"/>
                </a:solidFill>
                <a:latin typeface="Osaka"/>
                <a:ea typeface="Osaka"/>
                <a:cs typeface="Osaka"/>
              </a:rPr>
              <a:t> magnetic shield</a:t>
            </a:r>
          </a:p>
          <a:p>
            <a:r>
              <a:rPr kumimoji="1" lang="en-US" altLang="ja-JP" sz="1200" dirty="0" smtClean="0">
                <a:solidFill>
                  <a:srgbClr val="0000FF"/>
                </a:solidFill>
                <a:latin typeface="Osaka"/>
                <a:ea typeface="Osaka"/>
                <a:cs typeface="Osaka"/>
              </a:rPr>
              <a:t>for HER beam</a:t>
            </a:r>
            <a:endParaRPr kumimoji="1" lang="ja-JP" altLang="en-US" sz="1200" dirty="0">
              <a:solidFill>
                <a:srgbClr val="0000FF"/>
              </a:solidFill>
              <a:latin typeface="Osaka"/>
              <a:ea typeface="Osaka"/>
              <a:cs typeface="Osaka"/>
            </a:endParaRPr>
          </a:p>
        </p:txBody>
      </p:sp>
      <p:cxnSp>
        <p:nvCxnSpPr>
          <p:cNvPr id="20" name="直線矢印コネクタ 19"/>
          <p:cNvCxnSpPr/>
          <p:nvPr/>
        </p:nvCxnSpPr>
        <p:spPr>
          <a:xfrm rot="16200000" flipH="1">
            <a:off x="3021596" y="820555"/>
            <a:ext cx="1439278" cy="598713"/>
          </a:xfrm>
          <a:prstGeom prst="straightConnector1">
            <a:avLst/>
          </a:prstGeom>
          <a:ln w="127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2166612" y="69464"/>
            <a:ext cx="2172390" cy="276999"/>
          </a:xfrm>
          <a:prstGeom prst="rect">
            <a:avLst/>
          </a:prstGeom>
          <a:noFill/>
        </p:spPr>
        <p:txBody>
          <a:bodyPr wrap="none" rtlCol="0">
            <a:spAutoFit/>
          </a:bodyPr>
          <a:lstStyle/>
          <a:p>
            <a:r>
              <a:rPr kumimoji="1" lang="en-US" altLang="ja-JP" sz="1200" dirty="0" err="1" smtClean="0">
                <a:solidFill>
                  <a:srgbClr val="0000FF"/>
                </a:solidFill>
                <a:latin typeface="Osaka"/>
                <a:ea typeface="Osaka"/>
                <a:cs typeface="Osaka"/>
              </a:rPr>
              <a:t>Permendur</a:t>
            </a:r>
            <a:r>
              <a:rPr kumimoji="1" lang="en-US" altLang="ja-JP" sz="1200" dirty="0" smtClean="0">
                <a:solidFill>
                  <a:srgbClr val="0000FF"/>
                </a:solidFill>
                <a:latin typeface="Osaka"/>
                <a:ea typeface="Osaka"/>
                <a:cs typeface="Osaka"/>
              </a:rPr>
              <a:t> yoke for QC2LP</a:t>
            </a:r>
            <a:endParaRPr kumimoji="1" lang="ja-JP" altLang="en-US" sz="1200" dirty="0">
              <a:solidFill>
                <a:srgbClr val="0000FF"/>
              </a:solidFill>
              <a:latin typeface="Osaka"/>
              <a:ea typeface="Osaka"/>
              <a:cs typeface="Osaka"/>
            </a:endParaRPr>
          </a:p>
        </p:txBody>
      </p:sp>
      <p:cxnSp>
        <p:nvCxnSpPr>
          <p:cNvPr id="22" name="直線矢印コネクタ 21"/>
          <p:cNvCxnSpPr/>
          <p:nvPr/>
        </p:nvCxnSpPr>
        <p:spPr>
          <a:xfrm rot="5400000" flipH="1" flipV="1">
            <a:off x="5238673" y="2982081"/>
            <a:ext cx="783788" cy="332156"/>
          </a:xfrm>
          <a:prstGeom prst="straightConnector1">
            <a:avLst/>
          </a:prstGeom>
          <a:ln w="127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4339002" y="3540053"/>
            <a:ext cx="2172390" cy="276999"/>
          </a:xfrm>
          <a:prstGeom prst="rect">
            <a:avLst/>
          </a:prstGeom>
          <a:noFill/>
        </p:spPr>
        <p:txBody>
          <a:bodyPr wrap="none" rtlCol="0">
            <a:spAutoFit/>
          </a:bodyPr>
          <a:lstStyle/>
          <a:p>
            <a:r>
              <a:rPr kumimoji="1" lang="en-US" altLang="ja-JP" sz="1200" dirty="0" err="1" smtClean="0">
                <a:solidFill>
                  <a:srgbClr val="0000FF"/>
                </a:solidFill>
                <a:latin typeface="Osaka"/>
                <a:ea typeface="Osaka"/>
                <a:cs typeface="Osaka"/>
              </a:rPr>
              <a:t>Permendur</a:t>
            </a:r>
            <a:r>
              <a:rPr kumimoji="1" lang="en-US" altLang="ja-JP" sz="1200" dirty="0" smtClean="0">
                <a:solidFill>
                  <a:srgbClr val="0000FF"/>
                </a:solidFill>
                <a:latin typeface="Osaka"/>
                <a:ea typeface="Osaka"/>
                <a:cs typeface="Osaka"/>
              </a:rPr>
              <a:t> yoke for QC1LE</a:t>
            </a:r>
            <a:endParaRPr kumimoji="1" lang="ja-JP" altLang="en-US" sz="1200" dirty="0">
              <a:solidFill>
                <a:srgbClr val="0000FF"/>
              </a:solidFill>
              <a:latin typeface="Osaka"/>
              <a:ea typeface="Osaka"/>
              <a:cs typeface="Osaka"/>
            </a:endParaRPr>
          </a:p>
        </p:txBody>
      </p:sp>
      <p:cxnSp>
        <p:nvCxnSpPr>
          <p:cNvPr id="25" name="直線矢印コネクタ 24"/>
          <p:cNvCxnSpPr/>
          <p:nvPr/>
        </p:nvCxnSpPr>
        <p:spPr>
          <a:xfrm rot="16200000" flipV="1">
            <a:off x="5999081" y="3555937"/>
            <a:ext cx="1604075" cy="182356"/>
          </a:xfrm>
          <a:prstGeom prst="straightConnector1">
            <a:avLst/>
          </a:prstGeom>
          <a:ln w="127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5375677" y="4693965"/>
            <a:ext cx="2668519" cy="276999"/>
          </a:xfrm>
          <a:prstGeom prst="rect">
            <a:avLst/>
          </a:prstGeom>
          <a:noFill/>
        </p:spPr>
        <p:txBody>
          <a:bodyPr wrap="none" rtlCol="0">
            <a:spAutoFit/>
          </a:bodyPr>
          <a:lstStyle/>
          <a:p>
            <a:r>
              <a:rPr kumimoji="1" lang="en-US" altLang="ja-JP" sz="1200" dirty="0" smtClean="0">
                <a:solidFill>
                  <a:srgbClr val="FF0000"/>
                </a:solidFill>
                <a:latin typeface="Osaka"/>
                <a:ea typeface="Osaka"/>
                <a:cs typeface="Osaka"/>
              </a:rPr>
              <a:t>Tungsten alloy for radiation shield</a:t>
            </a:r>
            <a:endParaRPr kumimoji="1" lang="ja-JP" altLang="en-US" sz="1200" dirty="0">
              <a:solidFill>
                <a:srgbClr val="FF0000"/>
              </a:solidFill>
              <a:latin typeface="Osaka"/>
              <a:ea typeface="Osaka"/>
              <a:cs typeface="Osaka"/>
            </a:endParaRPr>
          </a:p>
        </p:txBody>
      </p:sp>
      <p:graphicFrame>
        <p:nvGraphicFramePr>
          <p:cNvPr id="312322" name="Object 2"/>
          <p:cNvGraphicFramePr>
            <a:graphicFrameLocks noChangeAspect="1"/>
          </p:cNvGraphicFramePr>
          <p:nvPr/>
        </p:nvGraphicFramePr>
        <p:xfrm>
          <a:off x="470687" y="4648831"/>
          <a:ext cx="3730007" cy="1919174"/>
        </p:xfrm>
        <a:graphic>
          <a:graphicData uri="http://schemas.openxmlformats.org/presentationml/2006/ole">
            <p:oleObj spid="_x0000_s312322" name="Word 文書" r:id="rId5" imgW="3060700" imgH="1574800" progId="Word.Document.12">
              <p:link updateAutomatic="1"/>
            </p:oleObj>
          </a:graphicData>
        </a:graphic>
      </p:graphicFrame>
      <p:sp>
        <p:nvSpPr>
          <p:cNvPr id="31" name="正方形/長方形 30"/>
          <p:cNvSpPr/>
          <p:nvPr/>
        </p:nvSpPr>
        <p:spPr>
          <a:xfrm>
            <a:off x="2166612" y="4693964"/>
            <a:ext cx="2034083" cy="1779953"/>
          </a:xfrm>
          <a:prstGeom prst="rect">
            <a:avLst/>
          </a:prstGeom>
          <a:noFill/>
          <a:ln w="19050" cap="flat" cmpd="sng" algn="ctr">
            <a:solidFill>
              <a:srgbClr val="008000"/>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767301" y="4386799"/>
            <a:ext cx="2868531" cy="276999"/>
          </a:xfrm>
          <a:prstGeom prst="rect">
            <a:avLst/>
          </a:prstGeom>
          <a:noFill/>
        </p:spPr>
        <p:txBody>
          <a:bodyPr wrap="square" rtlCol="0">
            <a:spAutoFit/>
          </a:bodyPr>
          <a:lstStyle/>
          <a:p>
            <a:r>
              <a:rPr kumimoji="1" lang="en-US" altLang="ja-JP" sz="1200" dirty="0" smtClean="0">
                <a:solidFill>
                  <a:srgbClr val="008000"/>
                </a:solidFill>
                <a:latin typeface="Osaka"/>
                <a:ea typeface="Osaka"/>
                <a:cs typeface="Osaka"/>
              </a:rPr>
              <a:t>Reconsider collector coils in QCS-R</a:t>
            </a:r>
            <a:endParaRPr kumimoji="1" lang="ja-JP" altLang="en-US" sz="1200" dirty="0">
              <a:solidFill>
                <a:srgbClr val="008000"/>
              </a:solidFill>
              <a:latin typeface="Osaka"/>
              <a:ea typeface="Osaka"/>
              <a:cs typeface="Osak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16</a:t>
            </a:fld>
            <a:endParaRPr lang="ja-JP" altLang="en-US"/>
          </a:p>
        </p:txBody>
      </p:sp>
      <p:sp>
        <p:nvSpPr>
          <p:cNvPr id="5" name="日付プレースホルダ 4"/>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pic>
        <p:nvPicPr>
          <p:cNvPr id="6" name="図 5" descr="QCS関連（20130214）_ページ_12.png"/>
          <p:cNvPicPr>
            <a:picLocks noChangeAspect="1"/>
          </p:cNvPicPr>
          <p:nvPr/>
        </p:nvPicPr>
        <p:blipFill>
          <a:blip r:embed="rId2"/>
          <a:stretch>
            <a:fillRect/>
          </a:stretch>
        </p:blipFill>
        <p:spPr>
          <a:xfrm>
            <a:off x="457" y="343"/>
            <a:ext cx="9143085" cy="6857314"/>
          </a:xfrm>
          <a:prstGeom prst="rect">
            <a:avLst/>
          </a:prstGeom>
        </p:spPr>
      </p:pic>
      <p:sp>
        <p:nvSpPr>
          <p:cNvPr id="7" name="テキスト ボックス 6"/>
          <p:cNvSpPr txBox="1"/>
          <p:nvPr/>
        </p:nvSpPr>
        <p:spPr>
          <a:xfrm>
            <a:off x="7420148" y="616719"/>
            <a:ext cx="1519266" cy="338554"/>
          </a:xfrm>
          <a:prstGeom prst="rect">
            <a:avLst/>
          </a:prstGeom>
          <a:noFill/>
        </p:spPr>
        <p:txBody>
          <a:bodyPr wrap="none" rtlCol="0">
            <a:spAutoFit/>
          </a:bodyPr>
          <a:lstStyle/>
          <a:p>
            <a:r>
              <a:rPr lang="en-US" altLang="ja-JP" sz="1600" dirty="0" smtClean="0"/>
              <a:t>N</a:t>
            </a:r>
            <a:r>
              <a:rPr kumimoji="1" lang="en-US" altLang="ja-JP" sz="1600" dirty="0" smtClean="0"/>
              <a:t>. </a:t>
            </a:r>
            <a:r>
              <a:rPr lang="en-US" altLang="ja-JP" sz="1600" dirty="0" smtClean="0"/>
              <a:t>Ohuchi, et al.</a:t>
            </a:r>
            <a:endParaRPr kumimoji="1" lang="ja-JP" alt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Autofit/>
          </a:bodyPr>
          <a:lstStyle/>
          <a:p>
            <a:r>
              <a:rPr lang="en-US" altLang="ja-JP" sz="2400" dirty="0" err="1" smtClean="0"/>
              <a:t>SuperKEKB</a:t>
            </a:r>
            <a:r>
              <a:rPr lang="en-US" altLang="ja-JP" sz="2400" dirty="0" smtClean="0"/>
              <a:t> QCS const. and commissioning schedule</a:t>
            </a:r>
            <a:endParaRPr lang="ja-JP" altLang="en-US" sz="2400" dirty="0"/>
          </a:p>
        </p:txBody>
      </p:sp>
      <p:pic>
        <p:nvPicPr>
          <p:cNvPr id="5" name="Picture 2"/>
          <p:cNvPicPr>
            <a:picLocks noChangeAspect="1" noChangeArrowheads="1"/>
          </p:cNvPicPr>
          <p:nvPr/>
        </p:nvPicPr>
        <p:blipFill>
          <a:blip r:embed="rId2" cstate="print"/>
          <a:srcRect/>
          <a:stretch>
            <a:fillRect/>
          </a:stretch>
        </p:blipFill>
        <p:spPr bwMode="auto">
          <a:xfrm>
            <a:off x="107504" y="899466"/>
            <a:ext cx="8964488" cy="5670920"/>
          </a:xfrm>
          <a:prstGeom prst="rect">
            <a:avLst/>
          </a:prstGeom>
          <a:noFill/>
          <a:ln w="9525">
            <a:noFill/>
            <a:miter lim="800000"/>
            <a:headEnd/>
            <a:tailEnd/>
          </a:ln>
        </p:spPr>
      </p:pic>
      <p:sp>
        <p:nvSpPr>
          <p:cNvPr id="6" name="テキスト ボックス 5"/>
          <p:cNvSpPr txBox="1"/>
          <p:nvPr/>
        </p:nvSpPr>
        <p:spPr>
          <a:xfrm>
            <a:off x="7902557" y="551273"/>
            <a:ext cx="1008409" cy="338554"/>
          </a:xfrm>
          <a:prstGeom prst="rect">
            <a:avLst/>
          </a:prstGeom>
          <a:noFill/>
        </p:spPr>
        <p:txBody>
          <a:bodyPr wrap="none" rtlCol="0">
            <a:spAutoFit/>
          </a:bodyPr>
          <a:lstStyle/>
          <a:p>
            <a:r>
              <a:rPr lang="en-US" altLang="ja-JP" sz="1600" dirty="0" smtClean="0"/>
              <a:t>N</a:t>
            </a:r>
            <a:r>
              <a:rPr kumimoji="1" lang="en-US" altLang="ja-JP" sz="1600" dirty="0" smtClean="0"/>
              <a:t>. </a:t>
            </a:r>
            <a:r>
              <a:rPr lang="en-US" altLang="ja-JP" sz="1600" dirty="0" smtClean="0"/>
              <a:t>Ohuchi</a:t>
            </a:r>
            <a:endParaRPr kumimoji="1" lang="ja-JP" altLang="en-US" sz="1600" dirty="0"/>
          </a:p>
        </p:txBody>
      </p:sp>
      <p:sp>
        <p:nvSpPr>
          <p:cNvPr id="7" name="正方形/長方形 6"/>
          <p:cNvSpPr/>
          <p:nvPr/>
        </p:nvSpPr>
        <p:spPr>
          <a:xfrm>
            <a:off x="2504415" y="1930596"/>
            <a:ext cx="3099435" cy="1971482"/>
          </a:xfrm>
          <a:prstGeom prst="rect">
            <a:avLst/>
          </a:prstGeom>
          <a:noFill/>
          <a:ln w="254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028390" y="3523865"/>
            <a:ext cx="1819541" cy="369332"/>
          </a:xfrm>
          <a:prstGeom prst="rect">
            <a:avLst/>
          </a:prstGeom>
          <a:noFill/>
        </p:spPr>
        <p:txBody>
          <a:bodyPr wrap="none" rtlCol="0">
            <a:spAutoFit/>
          </a:bodyPr>
          <a:lstStyle/>
          <a:p>
            <a:r>
              <a:rPr kumimoji="1" lang="en-US" altLang="ja-JP" dirty="0" smtClean="0">
                <a:solidFill>
                  <a:srgbClr val="0000FF"/>
                </a:solidFill>
              </a:rPr>
              <a:t>QCS-L production</a:t>
            </a:r>
            <a:endParaRPr kumimoji="1" lang="ja-JP" altLang="en-US" dirty="0">
              <a:solidFill>
                <a:srgbClr val="0000FF"/>
              </a:solidFill>
            </a:endParaRPr>
          </a:p>
        </p:txBody>
      </p:sp>
      <p:sp>
        <p:nvSpPr>
          <p:cNvPr id="9" name="正方形/長方形 8"/>
          <p:cNvSpPr/>
          <p:nvPr/>
        </p:nvSpPr>
        <p:spPr>
          <a:xfrm>
            <a:off x="4170104" y="4168494"/>
            <a:ext cx="2943499" cy="1971482"/>
          </a:xfrm>
          <a:prstGeom prst="rect">
            <a:avLst/>
          </a:prstGeom>
          <a:noFill/>
          <a:ln w="254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694079" y="5761763"/>
            <a:ext cx="1847832" cy="369332"/>
          </a:xfrm>
          <a:prstGeom prst="rect">
            <a:avLst/>
          </a:prstGeom>
          <a:noFill/>
        </p:spPr>
        <p:txBody>
          <a:bodyPr wrap="none" rtlCol="0">
            <a:spAutoFit/>
          </a:bodyPr>
          <a:lstStyle/>
          <a:p>
            <a:r>
              <a:rPr kumimoji="1" lang="en-US" altLang="ja-JP" dirty="0" smtClean="0">
                <a:solidFill>
                  <a:srgbClr val="0000FF"/>
                </a:solidFill>
              </a:rPr>
              <a:t>QCS-R production</a:t>
            </a:r>
            <a:endParaRPr kumimoji="1" lang="ja-JP" altLang="en-US" dirty="0">
              <a:solidFill>
                <a:srgbClr val="0000FF"/>
              </a:solidFill>
            </a:endParaRPr>
          </a:p>
        </p:txBody>
      </p:sp>
      <p:sp>
        <p:nvSpPr>
          <p:cNvPr id="11" name="円/楕円 10"/>
          <p:cNvSpPr/>
          <p:nvPr/>
        </p:nvSpPr>
        <p:spPr>
          <a:xfrm>
            <a:off x="5603850" y="3435055"/>
            <a:ext cx="817043" cy="493652"/>
          </a:xfrm>
          <a:prstGeom prst="ellipse">
            <a:avLst/>
          </a:prstGeom>
          <a:noFill/>
          <a:ln w="254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603850" y="3127278"/>
            <a:ext cx="2044149" cy="307777"/>
          </a:xfrm>
          <a:prstGeom prst="rect">
            <a:avLst/>
          </a:prstGeom>
          <a:noFill/>
        </p:spPr>
        <p:txBody>
          <a:bodyPr wrap="none" rtlCol="0">
            <a:spAutoFit/>
          </a:bodyPr>
          <a:lstStyle/>
          <a:p>
            <a:r>
              <a:rPr kumimoji="1" lang="en-US" altLang="ja-JP" sz="1400" dirty="0" smtClean="0">
                <a:solidFill>
                  <a:srgbClr val="0000FF"/>
                </a:solidFill>
              </a:rPr>
              <a:t>Cooling test on beam line</a:t>
            </a:r>
            <a:endParaRPr kumimoji="1" lang="ja-JP" altLang="en-US" sz="1400" dirty="0">
              <a:solidFill>
                <a:srgbClr val="0000FF"/>
              </a:solidFill>
            </a:endParaRPr>
          </a:p>
        </p:txBody>
      </p:sp>
      <p:sp>
        <p:nvSpPr>
          <p:cNvPr id="13" name="円/楕円 12"/>
          <p:cNvSpPr/>
          <p:nvPr/>
        </p:nvSpPr>
        <p:spPr>
          <a:xfrm>
            <a:off x="7335627" y="3867166"/>
            <a:ext cx="575812" cy="336852"/>
          </a:xfrm>
          <a:prstGeom prst="ellipse">
            <a:avLst/>
          </a:prstGeom>
          <a:noFill/>
          <a:ln w="254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329985" y="4534067"/>
            <a:ext cx="1699591" cy="523220"/>
          </a:xfrm>
          <a:prstGeom prst="rect">
            <a:avLst/>
          </a:prstGeom>
          <a:noFill/>
        </p:spPr>
        <p:txBody>
          <a:bodyPr wrap="none" rtlCol="0">
            <a:spAutoFit/>
          </a:bodyPr>
          <a:lstStyle/>
          <a:p>
            <a:r>
              <a:rPr lang="en-US" altLang="ja-JP" sz="1400" dirty="0" smtClean="0">
                <a:solidFill>
                  <a:srgbClr val="0000FF"/>
                </a:solidFill>
              </a:rPr>
              <a:t>Field measurement</a:t>
            </a:r>
          </a:p>
          <a:p>
            <a:r>
              <a:rPr kumimoji="1" lang="en-US" altLang="ja-JP" sz="1400" dirty="0" smtClean="0">
                <a:solidFill>
                  <a:srgbClr val="0000FF"/>
                </a:solidFill>
              </a:rPr>
              <a:t>with Belle II solenoid</a:t>
            </a:r>
            <a:endParaRPr kumimoji="1" lang="ja-JP" altLang="en-US" sz="1400" dirty="0">
              <a:solidFill>
                <a:srgbClr val="0000FF"/>
              </a:solidFill>
            </a:endParaRPr>
          </a:p>
        </p:txBody>
      </p:sp>
      <p:sp>
        <p:nvSpPr>
          <p:cNvPr id="15" name="円/楕円 14"/>
          <p:cNvSpPr/>
          <p:nvPr/>
        </p:nvSpPr>
        <p:spPr>
          <a:xfrm>
            <a:off x="7335627" y="5593337"/>
            <a:ext cx="844154" cy="537758"/>
          </a:xfrm>
          <a:prstGeom prst="ellipse">
            <a:avLst/>
          </a:prstGeom>
          <a:noFill/>
          <a:ln w="254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rot="5400000">
            <a:off x="7616371" y="5307948"/>
            <a:ext cx="570783" cy="1588"/>
          </a:xfrm>
          <a:prstGeom prst="straightConnector1">
            <a:avLst/>
          </a:prstGeom>
          <a:ln w="1587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rot="5400000" flipH="1" flipV="1">
            <a:off x="7685911" y="4386732"/>
            <a:ext cx="436471" cy="1588"/>
          </a:xfrm>
          <a:prstGeom prst="straightConnector1">
            <a:avLst/>
          </a:prstGeom>
          <a:ln w="1587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2" name="日付プレースホルダ 21"/>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23" name="スライド番号プレースホルダ 22"/>
          <p:cNvSpPr>
            <a:spLocks noGrp="1"/>
          </p:cNvSpPr>
          <p:nvPr>
            <p:ph type="sldNum" sz="quarter" idx="12"/>
          </p:nvPr>
        </p:nvSpPr>
        <p:spPr/>
        <p:txBody>
          <a:bodyPr/>
          <a:lstStyle/>
          <a:p>
            <a:fld id="{9C0E2F81-601E-B447-A2CF-B5EA96351142}" type="slidenum">
              <a:rPr lang="ja-JP" altLang="en-US" smtClean="0"/>
              <a:pPr/>
              <a:t>17</a:t>
            </a:fld>
            <a:endParaRPr lang="ja-JP"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RF system</a:t>
            </a:r>
            <a:endParaRPr lang="ja-JP" altLang="en-US" dirty="0"/>
          </a:p>
        </p:txBody>
      </p:sp>
      <p:sp>
        <p:nvSpPr>
          <p:cNvPr id="4" name="コンテンツ プレースホルダ 3"/>
          <p:cNvSpPr>
            <a:spLocks noGrp="1"/>
          </p:cNvSpPr>
          <p:nvPr>
            <p:ph idx="1"/>
          </p:nvPr>
        </p:nvSpPr>
        <p:spPr>
          <a:xfrm>
            <a:off x="324239" y="2050143"/>
            <a:ext cx="8574330" cy="4342007"/>
          </a:xfrm>
        </p:spPr>
        <p:txBody>
          <a:bodyPr/>
          <a:lstStyle/>
          <a:p>
            <a:r>
              <a:rPr lang="en-US" altLang="ja-JP" dirty="0" smtClean="0"/>
              <a:t>Change to 1 klystron : 1 ARES cavity scheme from 1:2</a:t>
            </a:r>
          </a:p>
          <a:p>
            <a:pPr lvl="1"/>
            <a:r>
              <a:rPr lang="en-US" altLang="ja-JP" dirty="0" smtClean="0"/>
              <a:t>RF stations are being added. </a:t>
            </a:r>
          </a:p>
          <a:p>
            <a:pPr lvl="1"/>
            <a:r>
              <a:rPr lang="en-US" altLang="ja-JP" dirty="0" smtClean="0"/>
              <a:t>ARES cavities are rearranged, and the input couplers are replaced with improved ones. </a:t>
            </a:r>
          </a:p>
          <a:p>
            <a:r>
              <a:rPr lang="en-US" altLang="ja-JP" dirty="0" smtClean="0"/>
              <a:t>Measures for HOM power increase in SC cavities</a:t>
            </a:r>
          </a:p>
          <a:p>
            <a:pPr lvl="1"/>
            <a:r>
              <a:rPr lang="en-US" altLang="ja-JP" dirty="0" smtClean="0"/>
              <a:t>Existing HOM dampers are considered marginal at about 2A in HER.</a:t>
            </a:r>
          </a:p>
          <a:p>
            <a:pPr lvl="1"/>
            <a:r>
              <a:rPr lang="en-US" altLang="ja-JP" dirty="0" smtClean="0"/>
              <a:t>Measures are being investigated for the design current of 2.6A: </a:t>
            </a:r>
          </a:p>
          <a:p>
            <a:pPr lvl="2"/>
            <a:r>
              <a:rPr lang="en-US" altLang="ja-JP" dirty="0" smtClean="0"/>
              <a:t>Replacing tapers and gate-valves with larger bore ones to reduce loss factor.</a:t>
            </a:r>
          </a:p>
          <a:p>
            <a:pPr lvl="2"/>
            <a:r>
              <a:rPr lang="en-US" altLang="ja-JP" dirty="0" smtClean="0"/>
              <a:t>Adding dampers to disperse HOM power for each damper.</a:t>
            </a:r>
            <a:endParaRPr lang="ja-JP" altLang="en-US" dirty="0" smtClean="0"/>
          </a:p>
          <a:p>
            <a:r>
              <a:rPr lang="en-US" altLang="ja-JP" dirty="0" smtClean="0"/>
              <a:t>New Low-Level RF control system</a:t>
            </a:r>
            <a:endParaRPr lang="ja-JP" altLang="en-US" dirty="0" smtClean="0"/>
          </a:p>
          <a:p>
            <a:pPr lvl="1"/>
            <a:r>
              <a:rPr lang="en-US" altLang="ja-JP" dirty="0" smtClean="0"/>
              <a:t>A prototype system has been completed. It was operated with a klystron and an ARES cavity, and good performance was demonstrated.</a:t>
            </a:r>
          </a:p>
          <a:p>
            <a:pPr lvl="1"/>
            <a:r>
              <a:rPr lang="en-US" altLang="ja-JP" dirty="0" smtClean="0"/>
              <a:t>LLRF for eight stations will be replaced with new ones. Fabrication will start in May this year.</a:t>
            </a:r>
            <a:endParaRPr lang="ja-JP" altLang="en-US" dirty="0" smtClean="0"/>
          </a:p>
          <a:p>
            <a:endParaRPr lang="en-US" altLang="ja-JP" dirty="0" smtClean="0"/>
          </a:p>
          <a:p>
            <a:pPr lvl="1"/>
            <a:endParaRPr lang="ja-JP" altLang="en-US" dirty="0"/>
          </a:p>
        </p:txBody>
      </p:sp>
      <p:sp>
        <p:nvSpPr>
          <p:cNvPr id="5" name="テキスト ボックス 4"/>
          <p:cNvSpPr txBox="1"/>
          <p:nvPr/>
        </p:nvSpPr>
        <p:spPr>
          <a:xfrm>
            <a:off x="777308" y="876436"/>
            <a:ext cx="7604692" cy="830997"/>
          </a:xfrm>
          <a:prstGeom prst="rect">
            <a:avLst/>
          </a:prstGeom>
          <a:noFill/>
          <a:ln w="12700" cap="flat" cmpd="sng" algn="ctr">
            <a:solidFill>
              <a:schemeClr val="tx1"/>
            </a:solidFill>
            <a:prstDash val="solid"/>
            <a:round/>
            <a:headEnd type="none" w="med" len="med"/>
            <a:tailEnd type="none" w="med" len="med"/>
          </a:ln>
        </p:spPr>
        <p:txBody>
          <a:bodyPr wrap="square" rtlCol="0">
            <a:spAutoFit/>
          </a:bodyPr>
          <a:lstStyle/>
          <a:p>
            <a:r>
              <a:rPr kumimoji="1" lang="en-US" altLang="ja-JP" sz="2400" dirty="0" smtClean="0"/>
              <a:t>Upgrade </a:t>
            </a:r>
            <a:r>
              <a:rPr lang="en-US" altLang="ja-JP" sz="2400" dirty="0" smtClean="0"/>
              <a:t>of RF system to cope with </a:t>
            </a:r>
            <a:r>
              <a:rPr lang="en-US" altLang="ja-JP" sz="2400" dirty="0" smtClean="0">
                <a:solidFill>
                  <a:srgbClr val="FF0000"/>
                </a:solidFill>
              </a:rPr>
              <a:t>twice beam currents</a:t>
            </a:r>
            <a:r>
              <a:rPr lang="en-US" altLang="ja-JP" sz="2400" dirty="0" smtClean="0"/>
              <a:t> and </a:t>
            </a:r>
            <a:r>
              <a:rPr lang="en-US" altLang="ja-JP" sz="2400" dirty="0" smtClean="0">
                <a:solidFill>
                  <a:srgbClr val="FF0000"/>
                </a:solidFill>
              </a:rPr>
              <a:t>2.5 times beam power</a:t>
            </a:r>
            <a:endParaRPr kumimoji="1" lang="ja-JP" altLang="en-US" sz="2400" dirty="0">
              <a:solidFill>
                <a:srgbClr val="FF0000"/>
              </a:solidFill>
            </a:endParaRPr>
          </a:p>
        </p:txBody>
      </p:sp>
      <p:sp>
        <p:nvSpPr>
          <p:cNvPr id="11" name="日付プレースホルダ 10"/>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12" name="スライド番号プレースホルダ 11"/>
          <p:cNvSpPr>
            <a:spLocks noGrp="1"/>
          </p:cNvSpPr>
          <p:nvPr>
            <p:ph type="sldNum" sz="quarter" idx="12"/>
          </p:nvPr>
        </p:nvSpPr>
        <p:spPr/>
        <p:txBody>
          <a:bodyPr/>
          <a:lstStyle/>
          <a:p>
            <a:fld id="{9C0E2F81-601E-B447-A2CF-B5EA96351142}" type="slidenum">
              <a:rPr lang="ja-JP" altLang="en-US" smtClean="0"/>
              <a:pPr/>
              <a:t>18</a:t>
            </a:fld>
            <a:endParaRPr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19</a:t>
            </a:fld>
            <a:endParaRPr lang="ja-JP" altLang="en-US"/>
          </a:p>
        </p:txBody>
      </p:sp>
      <p:sp>
        <p:nvSpPr>
          <p:cNvPr id="5" name="日付プレースホルダ 4"/>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pic>
        <p:nvPicPr>
          <p:cNvPr id="7" name="Picture 6"/>
          <p:cNvPicPr>
            <a:picLocks noChangeAspect="1" noChangeArrowheads="1"/>
          </p:cNvPicPr>
          <p:nvPr/>
        </p:nvPicPr>
        <p:blipFill>
          <a:blip r:embed="rId2"/>
          <a:srcRect/>
          <a:stretch>
            <a:fillRect/>
          </a:stretch>
        </p:blipFill>
        <p:spPr bwMode="auto">
          <a:xfrm>
            <a:off x="109420" y="3942961"/>
            <a:ext cx="3669947" cy="2662102"/>
          </a:xfrm>
          <a:prstGeom prst="rect">
            <a:avLst/>
          </a:prstGeom>
          <a:noFill/>
          <a:ln w="9525">
            <a:noFill/>
            <a:miter lim="800000"/>
            <a:headEnd/>
            <a:tailEnd/>
          </a:ln>
        </p:spPr>
      </p:pic>
      <p:pic>
        <p:nvPicPr>
          <p:cNvPr id="8" name="図 1" descr="Klystron_T.JPG"/>
          <p:cNvPicPr>
            <a:picLocks noChangeAspect="1"/>
          </p:cNvPicPr>
          <p:nvPr/>
        </p:nvPicPr>
        <p:blipFill>
          <a:blip r:embed="rId3"/>
          <a:srcRect/>
          <a:stretch>
            <a:fillRect/>
          </a:stretch>
        </p:blipFill>
        <p:spPr bwMode="auto">
          <a:xfrm>
            <a:off x="3596765" y="78844"/>
            <a:ext cx="2105501" cy="2807334"/>
          </a:xfrm>
          <a:prstGeom prst="rect">
            <a:avLst/>
          </a:prstGeom>
          <a:noFill/>
          <a:ln w="9525">
            <a:noFill/>
            <a:miter lim="800000"/>
            <a:headEnd/>
            <a:tailEnd/>
          </a:ln>
        </p:spPr>
      </p:pic>
      <p:pic>
        <p:nvPicPr>
          <p:cNvPr id="9" name="図 2" descr="Circulator.JPG"/>
          <p:cNvPicPr>
            <a:picLocks noChangeAspect="1"/>
          </p:cNvPicPr>
          <p:nvPr/>
        </p:nvPicPr>
        <p:blipFill>
          <a:blip r:embed="rId4"/>
          <a:srcRect/>
          <a:stretch>
            <a:fillRect/>
          </a:stretch>
        </p:blipFill>
        <p:spPr bwMode="auto">
          <a:xfrm>
            <a:off x="47253" y="61081"/>
            <a:ext cx="3487345" cy="2615509"/>
          </a:xfrm>
          <a:prstGeom prst="rect">
            <a:avLst/>
          </a:prstGeom>
          <a:noFill/>
          <a:ln w="9525">
            <a:noFill/>
            <a:miter lim="800000"/>
            <a:headEnd/>
            <a:tailEnd/>
          </a:ln>
        </p:spPr>
      </p:pic>
      <p:pic>
        <p:nvPicPr>
          <p:cNvPr id="10" name="図 9"/>
          <p:cNvPicPr>
            <a:picLocks noChangeAspect="1"/>
          </p:cNvPicPr>
          <p:nvPr/>
        </p:nvPicPr>
        <p:blipFill>
          <a:blip r:embed="rId5"/>
          <a:stretch>
            <a:fillRect/>
          </a:stretch>
        </p:blipFill>
        <p:spPr>
          <a:xfrm>
            <a:off x="3899482" y="3467309"/>
            <a:ext cx="5040255" cy="3127340"/>
          </a:xfrm>
          <a:prstGeom prst="rect">
            <a:avLst/>
          </a:prstGeom>
        </p:spPr>
      </p:pic>
      <p:pic>
        <p:nvPicPr>
          <p:cNvPr id="11" name="図 10"/>
          <p:cNvPicPr>
            <a:picLocks noChangeAspect="1"/>
          </p:cNvPicPr>
          <p:nvPr/>
        </p:nvPicPr>
        <p:blipFill>
          <a:blip r:embed="rId6"/>
          <a:stretch>
            <a:fillRect/>
          </a:stretch>
        </p:blipFill>
        <p:spPr>
          <a:xfrm>
            <a:off x="6278056" y="58249"/>
            <a:ext cx="2812658" cy="3756471"/>
          </a:xfrm>
          <a:prstGeom prst="rect">
            <a:avLst/>
          </a:prstGeom>
        </p:spPr>
      </p:pic>
      <p:sp>
        <p:nvSpPr>
          <p:cNvPr id="12" name="テキスト ボックス 11"/>
          <p:cNvSpPr txBox="1"/>
          <p:nvPr/>
        </p:nvSpPr>
        <p:spPr>
          <a:xfrm>
            <a:off x="745996" y="2676590"/>
            <a:ext cx="1773492" cy="307777"/>
          </a:xfrm>
          <a:prstGeom prst="rect">
            <a:avLst/>
          </a:prstGeom>
          <a:noFill/>
        </p:spPr>
        <p:txBody>
          <a:bodyPr wrap="none" rtlCol="0">
            <a:spAutoFit/>
          </a:bodyPr>
          <a:lstStyle/>
          <a:p>
            <a:r>
              <a:rPr kumimoji="1" lang="en-US" altLang="ja-JP" sz="1400" dirty="0" smtClean="0"/>
              <a:t>RF high power system</a:t>
            </a:r>
            <a:endParaRPr kumimoji="1" lang="ja-JP" altLang="en-US" sz="1400" dirty="0"/>
          </a:p>
        </p:txBody>
      </p:sp>
      <p:sp>
        <p:nvSpPr>
          <p:cNvPr id="13" name="テキスト ボックス 12"/>
          <p:cNvSpPr txBox="1"/>
          <p:nvPr/>
        </p:nvSpPr>
        <p:spPr>
          <a:xfrm>
            <a:off x="3779367" y="2886178"/>
            <a:ext cx="1600093" cy="307777"/>
          </a:xfrm>
          <a:prstGeom prst="rect">
            <a:avLst/>
          </a:prstGeom>
          <a:noFill/>
        </p:spPr>
        <p:txBody>
          <a:bodyPr wrap="none" rtlCol="0">
            <a:spAutoFit/>
          </a:bodyPr>
          <a:lstStyle/>
          <a:p>
            <a:r>
              <a:rPr kumimoji="1" lang="en-US" altLang="ja-JP" sz="1400" dirty="0" smtClean="0"/>
              <a:t>1.2MW CW </a:t>
            </a:r>
            <a:r>
              <a:rPr kumimoji="1" lang="en-US" altLang="ja-JP" sz="1400" dirty="0" err="1" smtClean="0"/>
              <a:t>kystron</a:t>
            </a:r>
            <a:endParaRPr kumimoji="1" lang="ja-JP" altLang="en-US" sz="1400" dirty="0"/>
          </a:p>
        </p:txBody>
      </p:sp>
      <p:sp>
        <p:nvSpPr>
          <p:cNvPr id="14" name="テキスト ボックス 13"/>
          <p:cNvSpPr txBox="1"/>
          <p:nvPr/>
        </p:nvSpPr>
        <p:spPr>
          <a:xfrm>
            <a:off x="109420" y="3635184"/>
            <a:ext cx="1991864" cy="307777"/>
          </a:xfrm>
          <a:prstGeom prst="rect">
            <a:avLst/>
          </a:prstGeom>
          <a:noFill/>
        </p:spPr>
        <p:txBody>
          <a:bodyPr wrap="none" rtlCol="0">
            <a:spAutoFit/>
          </a:bodyPr>
          <a:lstStyle/>
          <a:p>
            <a:r>
              <a:rPr kumimoji="1" lang="en-US" altLang="ja-JP" sz="1400" dirty="0" smtClean="0"/>
              <a:t>Superconducting cavities</a:t>
            </a:r>
            <a:endParaRPr kumimoji="1" lang="ja-JP" altLang="en-US" sz="1400" dirty="0"/>
          </a:p>
        </p:txBody>
      </p:sp>
      <p:sp>
        <p:nvSpPr>
          <p:cNvPr id="15" name="テキスト ボックス 14"/>
          <p:cNvSpPr txBox="1"/>
          <p:nvPr/>
        </p:nvSpPr>
        <p:spPr>
          <a:xfrm>
            <a:off x="6898628" y="3814720"/>
            <a:ext cx="2200968" cy="954107"/>
          </a:xfrm>
          <a:prstGeom prst="rect">
            <a:avLst/>
          </a:prstGeom>
          <a:solidFill>
            <a:schemeClr val="bg1"/>
          </a:solidFill>
        </p:spPr>
        <p:txBody>
          <a:bodyPr wrap="square" rtlCol="0">
            <a:spAutoFit/>
          </a:bodyPr>
          <a:lstStyle/>
          <a:p>
            <a:r>
              <a:rPr kumimoji="1" lang="en-US" altLang="ja-JP" sz="1400" dirty="0" smtClean="0"/>
              <a:t>Six ARES cavities in D5 moved from HER to LER. </a:t>
            </a:r>
            <a:r>
              <a:rPr lang="en-US" altLang="ja-JP" sz="1400" dirty="0" smtClean="0"/>
              <a:t>HER w</a:t>
            </a:r>
            <a:r>
              <a:rPr kumimoji="1" lang="en-US" altLang="ja-JP" sz="1400" dirty="0" smtClean="0"/>
              <a:t>iggler magnets</a:t>
            </a:r>
            <a:r>
              <a:rPr lang="en-US" altLang="ja-JP" sz="1400" dirty="0" smtClean="0"/>
              <a:t> were installed close to the ARES.</a:t>
            </a:r>
            <a:endParaRPr kumimoji="1" lang="ja-JP" alt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 Ring4.JPG                                                      04FFC802Macintosh HD                   C12DDCCD:"/>
          <p:cNvPicPr>
            <a:picLocks noChangeAspect="1" noChangeArrowheads="1"/>
          </p:cNvPicPr>
          <p:nvPr/>
        </p:nvPicPr>
        <p:blipFill>
          <a:blip r:embed="rId3"/>
          <a:srcRect/>
          <a:stretch>
            <a:fillRect/>
          </a:stretch>
        </p:blipFill>
        <p:spPr bwMode="auto">
          <a:xfrm>
            <a:off x="647700" y="527246"/>
            <a:ext cx="8458200" cy="6324600"/>
          </a:xfrm>
          <a:prstGeom prst="rect">
            <a:avLst/>
          </a:prstGeom>
          <a:noFill/>
          <a:ln w="9525">
            <a:noFill/>
            <a:miter lim="800000"/>
            <a:headEnd/>
            <a:tailEnd/>
          </a:ln>
        </p:spPr>
      </p:pic>
      <p:pic>
        <p:nvPicPr>
          <p:cNvPr id="5" name="Picture 3"/>
          <p:cNvPicPr>
            <a:picLocks noChangeAspect="1" noChangeArrowheads="1"/>
          </p:cNvPicPr>
          <p:nvPr/>
        </p:nvPicPr>
        <p:blipFill>
          <a:blip r:embed="rId4"/>
          <a:srcRect/>
          <a:stretch>
            <a:fillRect/>
          </a:stretch>
        </p:blipFill>
        <p:spPr bwMode="auto">
          <a:xfrm>
            <a:off x="79375" y="5753354"/>
            <a:ext cx="1984375" cy="1081088"/>
          </a:xfrm>
          <a:prstGeom prst="rect">
            <a:avLst/>
          </a:prstGeom>
          <a:noFill/>
          <a:ln w="12700">
            <a:noFill/>
            <a:miter lim="800000"/>
            <a:headEnd/>
            <a:tailEnd/>
          </a:ln>
        </p:spPr>
      </p:pic>
      <p:sp>
        <p:nvSpPr>
          <p:cNvPr id="6" name="Rectangle 20"/>
          <p:cNvSpPr>
            <a:spLocks/>
          </p:cNvSpPr>
          <p:nvPr/>
        </p:nvSpPr>
        <p:spPr bwMode="auto">
          <a:xfrm>
            <a:off x="4305300" y="1298448"/>
            <a:ext cx="657935" cy="215444"/>
          </a:xfrm>
          <a:prstGeom prst="rect">
            <a:avLst/>
          </a:prstGeom>
          <a:noFill/>
          <a:ln w="12700">
            <a:solidFill>
              <a:schemeClr val="tx1"/>
            </a:solidFill>
            <a:miter lim="800000"/>
            <a:headEnd/>
            <a:tailEnd/>
          </a:ln>
        </p:spPr>
        <p:txBody>
          <a:bodyPr wrap="none" lIns="0" tIns="0" rIns="40638" bIns="0">
            <a:spAutoFit/>
          </a:bodyPr>
          <a:lstStyle/>
          <a:p>
            <a:r>
              <a:rPr lang="en-US" altLang="ja-JP" sz="1400">
                <a:solidFill>
                  <a:srgbClr val="0000FF"/>
                </a:solidFill>
                <a:latin typeface="Futura" charset="0"/>
              </a:rPr>
              <a:t>e- 2.6 A</a:t>
            </a:r>
          </a:p>
        </p:txBody>
      </p:sp>
      <p:sp>
        <p:nvSpPr>
          <p:cNvPr id="7" name="Rectangle 21"/>
          <p:cNvSpPr>
            <a:spLocks/>
          </p:cNvSpPr>
          <p:nvPr/>
        </p:nvSpPr>
        <p:spPr bwMode="auto">
          <a:xfrm>
            <a:off x="5829300" y="1908048"/>
            <a:ext cx="702819" cy="215444"/>
          </a:xfrm>
          <a:prstGeom prst="rect">
            <a:avLst/>
          </a:prstGeom>
          <a:noFill/>
          <a:ln w="12700">
            <a:solidFill>
              <a:schemeClr val="tx1"/>
            </a:solidFill>
            <a:miter lim="800000"/>
            <a:headEnd/>
            <a:tailEnd/>
          </a:ln>
        </p:spPr>
        <p:txBody>
          <a:bodyPr wrap="none" lIns="0" tIns="0" rIns="40638" bIns="0">
            <a:spAutoFit/>
          </a:bodyPr>
          <a:lstStyle/>
          <a:p>
            <a:r>
              <a:rPr lang="en-US" altLang="ja-JP" sz="1400">
                <a:solidFill>
                  <a:srgbClr val="FF0000"/>
                </a:solidFill>
                <a:latin typeface="Futura" charset="0"/>
              </a:rPr>
              <a:t>e+ 3.6 A</a:t>
            </a:r>
          </a:p>
        </p:txBody>
      </p:sp>
      <p:sp>
        <p:nvSpPr>
          <p:cNvPr id="8" name="Rectangle 23"/>
          <p:cNvSpPr>
            <a:spLocks/>
          </p:cNvSpPr>
          <p:nvPr/>
        </p:nvSpPr>
        <p:spPr bwMode="auto">
          <a:xfrm>
            <a:off x="3569320" y="6276022"/>
            <a:ext cx="5463540" cy="516890"/>
          </a:xfrm>
          <a:prstGeom prst="rect">
            <a:avLst/>
          </a:prstGeom>
          <a:solidFill>
            <a:srgbClr val="FFCCC9"/>
          </a:solidFill>
          <a:ln w="12700">
            <a:noFill/>
            <a:miter lim="800000"/>
            <a:headEnd/>
            <a:tailEnd/>
          </a:ln>
        </p:spPr>
        <p:txBody>
          <a:bodyPr lIns="0" tIns="0" rIns="40638" bIns="0"/>
          <a:lstStyle/>
          <a:p>
            <a:pPr algn="ctr"/>
            <a:r>
              <a:rPr lang="en-US" altLang="ja-JP" sz="3600" b="1" i="1" dirty="0" smtClean="0">
                <a:latin typeface="+mj-lt"/>
              </a:rPr>
              <a:t>To get x40 higher luminosity</a:t>
            </a:r>
            <a:endParaRPr lang="ja-JP" altLang="en-US" sz="3600" b="1" i="1" dirty="0">
              <a:latin typeface="+mj-lt"/>
            </a:endParaRPr>
          </a:p>
        </p:txBody>
      </p:sp>
      <p:cxnSp>
        <p:nvCxnSpPr>
          <p:cNvPr id="9" name="直線矢印コネクタ 8"/>
          <p:cNvCxnSpPr/>
          <p:nvPr/>
        </p:nvCxnSpPr>
        <p:spPr>
          <a:xfrm>
            <a:off x="4838700" y="1222248"/>
            <a:ext cx="457200" cy="762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0" name="図 51"/>
          <p:cNvPicPr>
            <a:picLocks noChangeAspect="1"/>
          </p:cNvPicPr>
          <p:nvPr/>
        </p:nvPicPr>
        <p:blipFill>
          <a:blip r:embed="rId5"/>
          <a:srcRect/>
          <a:stretch>
            <a:fillRect/>
          </a:stretch>
        </p:blipFill>
        <p:spPr bwMode="auto">
          <a:xfrm>
            <a:off x="7328170" y="442947"/>
            <a:ext cx="1562100" cy="515937"/>
          </a:xfrm>
          <a:prstGeom prst="rect">
            <a:avLst/>
          </a:prstGeom>
          <a:noFill/>
          <a:ln w="9525">
            <a:noFill/>
            <a:miter lim="800000"/>
            <a:headEnd/>
            <a:tailEnd/>
          </a:ln>
        </p:spPr>
      </p:pic>
      <p:cxnSp>
        <p:nvCxnSpPr>
          <p:cNvPr id="11" name="直線矢印コネクタ 10"/>
          <p:cNvCxnSpPr>
            <a:cxnSpLocks noChangeShapeType="1"/>
          </p:cNvCxnSpPr>
          <p:nvPr/>
        </p:nvCxnSpPr>
        <p:spPr bwMode="auto">
          <a:xfrm flipH="1" flipV="1">
            <a:off x="8318770" y="882684"/>
            <a:ext cx="342900" cy="123825"/>
          </a:xfrm>
          <a:prstGeom prst="straightConnector1">
            <a:avLst/>
          </a:prstGeom>
          <a:noFill/>
          <a:ln w="38100">
            <a:solidFill>
              <a:srgbClr val="FF0000"/>
            </a:solidFill>
            <a:round/>
            <a:headEnd/>
            <a:tailEnd type="arrow" w="med" len="med"/>
          </a:ln>
          <a:effectLst>
            <a:outerShdw blurRad="40000" dist="20000" dir="5400000" rotWithShape="0">
              <a:srgbClr val="000000">
                <a:alpha val="37999"/>
              </a:srgbClr>
            </a:outerShdw>
          </a:effectLst>
        </p:spPr>
      </p:cxnSp>
      <p:cxnSp>
        <p:nvCxnSpPr>
          <p:cNvPr id="12" name="直線矢印コネクタ 11"/>
          <p:cNvCxnSpPr>
            <a:cxnSpLocks noChangeShapeType="1"/>
          </p:cNvCxnSpPr>
          <p:nvPr/>
        </p:nvCxnSpPr>
        <p:spPr bwMode="auto">
          <a:xfrm flipV="1">
            <a:off x="7556770" y="882684"/>
            <a:ext cx="381000" cy="76200"/>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p:spPr>
      </p:cxnSp>
      <p:sp>
        <p:nvSpPr>
          <p:cNvPr id="13" name="Rectangle 16"/>
          <p:cNvSpPr>
            <a:spLocks/>
          </p:cNvSpPr>
          <p:nvPr/>
        </p:nvSpPr>
        <p:spPr bwMode="auto">
          <a:xfrm>
            <a:off x="7556770" y="349284"/>
            <a:ext cx="1066800" cy="152400"/>
          </a:xfrm>
          <a:prstGeom prst="rect">
            <a:avLst/>
          </a:prstGeom>
          <a:noFill/>
          <a:ln w="12700">
            <a:noFill/>
            <a:miter lim="800000"/>
            <a:headEnd/>
            <a:tailEnd/>
          </a:ln>
        </p:spPr>
        <p:txBody>
          <a:bodyPr lIns="0" tIns="0" rIns="40638" bIns="0"/>
          <a:lstStyle/>
          <a:p>
            <a:r>
              <a:rPr lang="en-US" altLang="ja-JP" sz="1000" dirty="0">
                <a:latin typeface="Helvetica Neue"/>
                <a:cs typeface="Helvetica Neue"/>
              </a:rPr>
              <a:t>Colliding bunches</a:t>
            </a:r>
          </a:p>
        </p:txBody>
      </p:sp>
      <p:pic>
        <p:nvPicPr>
          <p:cNvPr id="14" name="図 51"/>
          <p:cNvPicPr>
            <a:picLocks noChangeAspect="1"/>
          </p:cNvPicPr>
          <p:nvPr/>
        </p:nvPicPr>
        <p:blipFill>
          <a:blip r:embed="rId6"/>
          <a:srcRect/>
          <a:stretch>
            <a:fillRect/>
          </a:stretch>
        </p:blipFill>
        <p:spPr bwMode="auto">
          <a:xfrm>
            <a:off x="25324" y="94516"/>
            <a:ext cx="1808239" cy="2575532"/>
          </a:xfrm>
          <a:prstGeom prst="rect">
            <a:avLst/>
          </a:prstGeom>
          <a:noFill/>
          <a:ln w="9525">
            <a:noFill/>
            <a:miter lim="800000"/>
            <a:headEnd/>
            <a:tailEnd/>
          </a:ln>
        </p:spPr>
      </p:pic>
      <p:pic>
        <p:nvPicPr>
          <p:cNvPr id="15" name="Picture 330" descr="OHO_TiN_After"/>
          <p:cNvPicPr>
            <a:picLocks noChangeAspect="1" noChangeArrowheads="1"/>
          </p:cNvPicPr>
          <p:nvPr/>
        </p:nvPicPr>
        <p:blipFill>
          <a:blip r:embed="rId7">
            <a:lum contrast="-18000"/>
          </a:blip>
          <a:srcRect b="8067"/>
          <a:stretch>
            <a:fillRect/>
          </a:stretch>
        </p:blipFill>
        <p:spPr bwMode="auto">
          <a:xfrm>
            <a:off x="2103438" y="5799392"/>
            <a:ext cx="1363662" cy="1019175"/>
          </a:xfrm>
          <a:prstGeom prst="rect">
            <a:avLst/>
          </a:prstGeom>
          <a:noFill/>
          <a:ln w="9525">
            <a:noFill/>
            <a:miter lim="800000"/>
            <a:headEnd/>
            <a:tailEnd/>
          </a:ln>
        </p:spPr>
      </p:pic>
      <p:pic>
        <p:nvPicPr>
          <p:cNvPr id="16" name="Picture 33" descr="&#10;ARES のコピー                                                  0004FF1BMacintosh HD                   C12DDCCD:"/>
          <p:cNvPicPr>
            <a:picLocks noChangeAspect="1" noChangeArrowheads="1"/>
          </p:cNvPicPr>
          <p:nvPr/>
        </p:nvPicPr>
        <p:blipFill>
          <a:blip r:embed="rId8"/>
          <a:srcRect/>
          <a:stretch>
            <a:fillRect/>
          </a:stretch>
        </p:blipFill>
        <p:spPr bwMode="auto">
          <a:xfrm>
            <a:off x="7244569" y="2837365"/>
            <a:ext cx="1861332" cy="2625843"/>
          </a:xfrm>
          <a:prstGeom prst="rect">
            <a:avLst/>
          </a:prstGeom>
          <a:noFill/>
          <a:ln w="9525">
            <a:noFill/>
            <a:miter lim="800000"/>
            <a:headEnd/>
            <a:tailEnd/>
          </a:ln>
        </p:spPr>
      </p:pic>
      <p:sp>
        <p:nvSpPr>
          <p:cNvPr id="17" name="Text Box 34"/>
          <p:cNvSpPr txBox="1">
            <a:spLocks noChangeArrowheads="1"/>
          </p:cNvSpPr>
          <p:nvPr/>
        </p:nvSpPr>
        <p:spPr bwMode="auto">
          <a:xfrm>
            <a:off x="2330370" y="4650938"/>
            <a:ext cx="1135825" cy="246221"/>
          </a:xfrm>
          <a:prstGeom prst="rect">
            <a:avLst/>
          </a:prstGeom>
          <a:noFill/>
          <a:ln w="9525">
            <a:noFill/>
            <a:miter lim="800000"/>
            <a:headEnd/>
            <a:tailEnd/>
          </a:ln>
        </p:spPr>
        <p:txBody>
          <a:bodyPr wrap="none">
            <a:spAutoFit/>
          </a:bodyPr>
          <a:lstStyle/>
          <a:p>
            <a:r>
              <a:rPr lang="en-US" altLang="ja-JP" sz="1000" dirty="0" err="1" smtClean="0">
                <a:latin typeface="Helvetica Neue"/>
                <a:cs typeface="Helvetica Neue"/>
              </a:rPr>
              <a:t>e</a:t>
            </a:r>
            <a:r>
              <a:rPr lang="en-US" altLang="ja-JP" sz="1000" dirty="0" smtClean="0">
                <a:latin typeface="Helvetica Neue"/>
                <a:cs typeface="Helvetica Neue"/>
              </a:rPr>
              <a:t>+ Damping </a:t>
            </a:r>
            <a:r>
              <a:rPr lang="en-US" altLang="ja-JP" sz="1000" dirty="0">
                <a:latin typeface="Helvetica Neue"/>
                <a:cs typeface="Helvetica Neue"/>
              </a:rPr>
              <a:t>ring</a:t>
            </a:r>
          </a:p>
        </p:txBody>
      </p:sp>
      <p:sp>
        <p:nvSpPr>
          <p:cNvPr id="18" name="Line 35"/>
          <p:cNvSpPr>
            <a:spLocks noChangeShapeType="1"/>
          </p:cNvSpPr>
          <p:nvPr/>
        </p:nvSpPr>
        <p:spPr bwMode="auto">
          <a:xfrm flipH="1">
            <a:off x="2456947" y="4925924"/>
            <a:ext cx="838200" cy="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19" name="Line 36"/>
          <p:cNvSpPr>
            <a:spLocks noChangeShapeType="1"/>
          </p:cNvSpPr>
          <p:nvPr/>
        </p:nvSpPr>
        <p:spPr bwMode="auto">
          <a:xfrm flipH="1">
            <a:off x="4305300" y="4956048"/>
            <a:ext cx="228600" cy="38100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20" name="Line 38"/>
          <p:cNvSpPr>
            <a:spLocks noChangeShapeType="1"/>
          </p:cNvSpPr>
          <p:nvPr/>
        </p:nvSpPr>
        <p:spPr bwMode="auto">
          <a:xfrm flipH="1">
            <a:off x="3619500" y="5337048"/>
            <a:ext cx="685800" cy="0"/>
          </a:xfrm>
          <a:prstGeom prst="line">
            <a:avLst/>
          </a:prstGeom>
          <a:noFill/>
          <a:ln w="28575">
            <a:solidFill>
              <a:srgbClr val="B80000"/>
            </a:solidFill>
            <a:round/>
            <a:headEnd type="none" w="sm" len="sm"/>
            <a:tailEnd type="none" w="sm" len="sm"/>
          </a:ln>
        </p:spPr>
        <p:txBody>
          <a:bodyPr wrap="none" anchor="ctr"/>
          <a:lstStyle/>
          <a:p>
            <a:endParaRPr lang="ja-JP" altLang="en-US"/>
          </a:p>
        </p:txBody>
      </p:sp>
      <p:sp>
        <p:nvSpPr>
          <p:cNvPr id="21" name="Line 40"/>
          <p:cNvSpPr>
            <a:spLocks noChangeShapeType="1"/>
          </p:cNvSpPr>
          <p:nvPr/>
        </p:nvSpPr>
        <p:spPr bwMode="auto">
          <a:xfrm>
            <a:off x="5524500" y="4503341"/>
            <a:ext cx="1143000" cy="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22" name="Text Box 41"/>
          <p:cNvSpPr txBox="1">
            <a:spLocks noChangeArrowheads="1"/>
          </p:cNvSpPr>
          <p:nvPr/>
        </p:nvSpPr>
        <p:spPr bwMode="auto">
          <a:xfrm>
            <a:off x="2476500" y="1755648"/>
            <a:ext cx="1275942" cy="400110"/>
          </a:xfrm>
          <a:prstGeom prst="rect">
            <a:avLst/>
          </a:prstGeom>
          <a:noFill/>
          <a:ln w="9525">
            <a:noFill/>
            <a:miter lim="800000"/>
            <a:headEnd/>
            <a:tailEnd/>
          </a:ln>
        </p:spPr>
        <p:txBody>
          <a:bodyPr wrap="square">
            <a:spAutoFit/>
          </a:bodyPr>
          <a:lstStyle/>
          <a:p>
            <a:r>
              <a:rPr lang="en-US" altLang="ja-JP" sz="1000" dirty="0">
                <a:latin typeface="Helvetica Neue"/>
                <a:cs typeface="Helvetica Neue"/>
              </a:rPr>
              <a:t>New beam </a:t>
            </a:r>
            <a:r>
              <a:rPr lang="en-US" altLang="ja-JP" sz="1000" dirty="0" smtClean="0">
                <a:latin typeface="Helvetica Neue"/>
                <a:cs typeface="Helvetica Neue"/>
              </a:rPr>
              <a:t>pipes</a:t>
            </a:r>
          </a:p>
          <a:p>
            <a:r>
              <a:rPr lang="en-US" altLang="ja-JP" sz="1000" dirty="0">
                <a:latin typeface="Helvetica Neue"/>
                <a:cs typeface="Helvetica Neue"/>
              </a:rPr>
              <a:t>&amp; bellows</a:t>
            </a:r>
          </a:p>
        </p:txBody>
      </p:sp>
      <p:sp>
        <p:nvSpPr>
          <p:cNvPr id="23" name="Line 42"/>
          <p:cNvSpPr>
            <a:spLocks noChangeShapeType="1"/>
          </p:cNvSpPr>
          <p:nvPr/>
        </p:nvSpPr>
        <p:spPr bwMode="auto">
          <a:xfrm>
            <a:off x="2476500" y="2136648"/>
            <a:ext cx="990600" cy="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24" name="Text Box 43"/>
          <p:cNvSpPr txBox="1">
            <a:spLocks noChangeArrowheads="1"/>
          </p:cNvSpPr>
          <p:nvPr/>
        </p:nvSpPr>
        <p:spPr bwMode="auto">
          <a:xfrm>
            <a:off x="6329363" y="825373"/>
            <a:ext cx="566737" cy="244475"/>
          </a:xfrm>
          <a:prstGeom prst="rect">
            <a:avLst/>
          </a:prstGeom>
          <a:noFill/>
          <a:ln w="9525">
            <a:noFill/>
            <a:miter lim="800000"/>
            <a:headEnd/>
            <a:tailEnd/>
          </a:ln>
        </p:spPr>
        <p:txBody>
          <a:bodyPr wrap="none">
            <a:spAutoFit/>
          </a:bodyPr>
          <a:lstStyle/>
          <a:p>
            <a:r>
              <a:rPr lang="en-US" altLang="ja-JP" sz="1000">
                <a:latin typeface="Helvetica Neue"/>
                <a:cs typeface="Helvetica Neue"/>
              </a:rPr>
              <a:t>Belle II</a:t>
            </a:r>
          </a:p>
        </p:txBody>
      </p:sp>
      <p:sp>
        <p:nvSpPr>
          <p:cNvPr id="25" name="Line 44"/>
          <p:cNvSpPr>
            <a:spLocks noChangeShapeType="1"/>
          </p:cNvSpPr>
          <p:nvPr/>
        </p:nvSpPr>
        <p:spPr bwMode="auto">
          <a:xfrm flipV="1">
            <a:off x="6210300" y="1069848"/>
            <a:ext cx="762000" cy="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26" name="Text Box 45"/>
          <p:cNvSpPr txBox="1">
            <a:spLocks noChangeArrowheads="1"/>
          </p:cNvSpPr>
          <p:nvPr/>
        </p:nvSpPr>
        <p:spPr bwMode="auto">
          <a:xfrm>
            <a:off x="6591300" y="1130173"/>
            <a:ext cx="607859" cy="246221"/>
          </a:xfrm>
          <a:prstGeom prst="rect">
            <a:avLst/>
          </a:prstGeom>
          <a:noFill/>
          <a:ln w="9525">
            <a:noFill/>
            <a:miter lim="800000"/>
            <a:headEnd/>
            <a:tailEnd/>
          </a:ln>
        </p:spPr>
        <p:txBody>
          <a:bodyPr wrap="none">
            <a:spAutoFit/>
          </a:bodyPr>
          <a:lstStyle/>
          <a:p>
            <a:r>
              <a:rPr lang="en-US" altLang="ja-JP" sz="1000">
                <a:latin typeface="Helvetica Neue"/>
                <a:cs typeface="Helvetica Neue"/>
              </a:rPr>
              <a:t>New IR</a:t>
            </a:r>
          </a:p>
        </p:txBody>
      </p:sp>
      <p:sp>
        <p:nvSpPr>
          <p:cNvPr id="27" name="Line 46"/>
          <p:cNvSpPr>
            <a:spLocks noChangeShapeType="1"/>
          </p:cNvSpPr>
          <p:nvPr/>
        </p:nvSpPr>
        <p:spPr bwMode="auto">
          <a:xfrm flipV="1">
            <a:off x="6396038" y="1374648"/>
            <a:ext cx="762000" cy="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28" name="Line 47"/>
          <p:cNvSpPr>
            <a:spLocks noChangeShapeType="1"/>
          </p:cNvSpPr>
          <p:nvPr/>
        </p:nvSpPr>
        <p:spPr bwMode="auto">
          <a:xfrm flipH="1">
            <a:off x="2247900" y="1222248"/>
            <a:ext cx="533400" cy="304800"/>
          </a:xfrm>
          <a:prstGeom prst="line">
            <a:avLst/>
          </a:prstGeom>
          <a:noFill/>
          <a:ln w="38100">
            <a:solidFill>
              <a:srgbClr val="F7020B"/>
            </a:solidFill>
            <a:round/>
            <a:headEnd/>
            <a:tailEnd type="arrow" w="med" len="med"/>
          </a:ln>
        </p:spPr>
        <p:txBody>
          <a:bodyPr wrap="none" anchor="ctr"/>
          <a:lstStyle/>
          <a:p>
            <a:endParaRPr lang="ja-JP" altLang="en-US"/>
          </a:p>
        </p:txBody>
      </p:sp>
      <p:sp>
        <p:nvSpPr>
          <p:cNvPr id="29" name="Line 48"/>
          <p:cNvSpPr>
            <a:spLocks noChangeShapeType="1"/>
          </p:cNvSpPr>
          <p:nvPr/>
        </p:nvSpPr>
        <p:spPr bwMode="auto">
          <a:xfrm flipH="1" flipV="1">
            <a:off x="5067300" y="917448"/>
            <a:ext cx="457200" cy="76200"/>
          </a:xfrm>
          <a:prstGeom prst="line">
            <a:avLst/>
          </a:prstGeom>
          <a:noFill/>
          <a:ln w="38100">
            <a:solidFill>
              <a:srgbClr val="F7020B"/>
            </a:solidFill>
            <a:round/>
            <a:headEnd/>
            <a:tailEnd type="arrow" w="med" len="med"/>
          </a:ln>
        </p:spPr>
        <p:txBody>
          <a:bodyPr wrap="none" anchor="ctr"/>
          <a:lstStyle/>
          <a:p>
            <a:endParaRPr lang="ja-JP" altLang="en-US"/>
          </a:p>
        </p:txBody>
      </p:sp>
      <p:sp>
        <p:nvSpPr>
          <p:cNvPr id="30" name="Line 49"/>
          <p:cNvSpPr>
            <a:spLocks noChangeShapeType="1"/>
          </p:cNvSpPr>
          <p:nvPr/>
        </p:nvSpPr>
        <p:spPr bwMode="auto">
          <a:xfrm flipH="1" flipV="1">
            <a:off x="6210300" y="1679448"/>
            <a:ext cx="381000" cy="228600"/>
          </a:xfrm>
          <a:prstGeom prst="line">
            <a:avLst/>
          </a:prstGeom>
          <a:noFill/>
          <a:ln w="38100">
            <a:solidFill>
              <a:srgbClr val="F7020B"/>
            </a:solidFill>
            <a:round/>
            <a:headEnd/>
            <a:tailEnd type="arrow" w="med" len="med"/>
          </a:ln>
        </p:spPr>
        <p:txBody>
          <a:bodyPr wrap="none" anchor="ctr"/>
          <a:lstStyle/>
          <a:p>
            <a:endParaRPr lang="ja-JP" altLang="en-US"/>
          </a:p>
        </p:txBody>
      </p:sp>
      <p:sp>
        <p:nvSpPr>
          <p:cNvPr id="31" name="Line 50"/>
          <p:cNvSpPr>
            <a:spLocks noChangeShapeType="1"/>
          </p:cNvSpPr>
          <p:nvPr/>
        </p:nvSpPr>
        <p:spPr bwMode="auto">
          <a:xfrm flipH="1">
            <a:off x="6286500" y="2974848"/>
            <a:ext cx="533400" cy="304800"/>
          </a:xfrm>
          <a:prstGeom prst="line">
            <a:avLst/>
          </a:prstGeom>
          <a:noFill/>
          <a:ln w="38100">
            <a:solidFill>
              <a:srgbClr val="000BF7"/>
            </a:solidFill>
            <a:round/>
            <a:headEnd/>
            <a:tailEnd type="arrow" w="med" len="med"/>
          </a:ln>
        </p:spPr>
        <p:txBody>
          <a:bodyPr wrap="none" anchor="ctr"/>
          <a:lstStyle/>
          <a:p>
            <a:endParaRPr lang="ja-JP" altLang="en-US"/>
          </a:p>
        </p:txBody>
      </p:sp>
      <p:sp>
        <p:nvSpPr>
          <p:cNvPr id="32" name="Line 51"/>
          <p:cNvSpPr>
            <a:spLocks noChangeShapeType="1"/>
          </p:cNvSpPr>
          <p:nvPr/>
        </p:nvSpPr>
        <p:spPr bwMode="auto">
          <a:xfrm>
            <a:off x="6591300" y="1450848"/>
            <a:ext cx="381000" cy="152400"/>
          </a:xfrm>
          <a:prstGeom prst="line">
            <a:avLst/>
          </a:prstGeom>
          <a:noFill/>
          <a:ln w="38100">
            <a:solidFill>
              <a:srgbClr val="000BF7"/>
            </a:solidFill>
            <a:round/>
            <a:headEnd/>
            <a:tailEnd type="arrow" w="med" len="med"/>
          </a:ln>
        </p:spPr>
        <p:txBody>
          <a:bodyPr wrap="none" anchor="ctr"/>
          <a:lstStyle/>
          <a:p>
            <a:endParaRPr lang="ja-JP" altLang="en-US"/>
          </a:p>
        </p:txBody>
      </p:sp>
      <p:pic>
        <p:nvPicPr>
          <p:cNvPr id="33" name="Picture 110"/>
          <p:cNvPicPr>
            <a:picLocks noChangeAspect="1" noChangeArrowheads="1"/>
          </p:cNvPicPr>
          <p:nvPr/>
        </p:nvPicPr>
        <p:blipFill>
          <a:blip r:embed="rId9"/>
          <a:srcRect/>
          <a:stretch>
            <a:fillRect/>
          </a:stretch>
        </p:blipFill>
        <p:spPr bwMode="auto">
          <a:xfrm>
            <a:off x="6286500" y="4897159"/>
            <a:ext cx="906961" cy="686110"/>
          </a:xfrm>
          <a:prstGeom prst="rect">
            <a:avLst/>
          </a:prstGeom>
          <a:noFill/>
          <a:ln w="9525">
            <a:noFill/>
            <a:miter lim="800000"/>
            <a:headEnd/>
            <a:tailEnd/>
          </a:ln>
        </p:spPr>
      </p:pic>
      <p:sp>
        <p:nvSpPr>
          <p:cNvPr id="34" name="テキスト ボックス 46"/>
          <p:cNvSpPr txBox="1">
            <a:spLocks noChangeArrowheads="1"/>
          </p:cNvSpPr>
          <p:nvPr/>
        </p:nvSpPr>
        <p:spPr bwMode="auto">
          <a:xfrm>
            <a:off x="98964" y="5225765"/>
            <a:ext cx="2919483" cy="400110"/>
          </a:xfrm>
          <a:prstGeom prst="rect">
            <a:avLst/>
          </a:prstGeom>
          <a:noFill/>
          <a:ln w="9525">
            <a:noFill/>
            <a:miter lim="800000"/>
            <a:headEnd/>
            <a:tailEnd/>
          </a:ln>
        </p:spPr>
        <p:txBody>
          <a:bodyPr wrap="square">
            <a:spAutoFit/>
          </a:bodyPr>
          <a:lstStyle/>
          <a:p>
            <a:r>
              <a:rPr lang="en-US" altLang="ja-JP" sz="1000" dirty="0" smtClean="0">
                <a:latin typeface="Helvetica Neue"/>
                <a:cs typeface="Helvetica Neue"/>
              </a:rPr>
              <a:t>Replace beam pipes to suppress electron cloud (</a:t>
            </a:r>
            <a:r>
              <a:rPr lang="en-US" altLang="ja-JP" sz="1000" dirty="0" err="1" smtClean="0">
                <a:latin typeface="Helvetica Neue"/>
                <a:cs typeface="Helvetica Neue"/>
              </a:rPr>
              <a:t>TiN</a:t>
            </a:r>
            <a:r>
              <a:rPr lang="en-US" altLang="ja-JP" sz="1000" dirty="0">
                <a:latin typeface="Helvetica Neue"/>
                <a:cs typeface="Helvetica Neue"/>
              </a:rPr>
              <a:t>-coated beam pipe with </a:t>
            </a:r>
            <a:r>
              <a:rPr lang="en-US" altLang="ja-JP" sz="1000" dirty="0" smtClean="0">
                <a:latin typeface="Helvetica Neue"/>
                <a:cs typeface="Helvetica Neue"/>
              </a:rPr>
              <a:t>antechambers)</a:t>
            </a:r>
            <a:endParaRPr lang="en-US" altLang="ja-JP" sz="1000" dirty="0">
              <a:latin typeface="Helvetica Neue"/>
              <a:cs typeface="Helvetica Neue"/>
            </a:endParaRPr>
          </a:p>
        </p:txBody>
      </p:sp>
      <p:sp>
        <p:nvSpPr>
          <p:cNvPr id="35" name="テキスト ボックス 47"/>
          <p:cNvSpPr txBox="1">
            <a:spLocks noChangeArrowheads="1"/>
          </p:cNvSpPr>
          <p:nvPr/>
        </p:nvSpPr>
        <p:spPr bwMode="auto">
          <a:xfrm>
            <a:off x="79375" y="3948494"/>
            <a:ext cx="2438400" cy="553998"/>
          </a:xfrm>
          <a:prstGeom prst="rect">
            <a:avLst/>
          </a:prstGeom>
          <a:noFill/>
          <a:ln w="9525">
            <a:noFill/>
            <a:miter lim="800000"/>
            <a:headEnd/>
            <a:tailEnd/>
          </a:ln>
        </p:spPr>
        <p:txBody>
          <a:bodyPr wrap="square">
            <a:spAutoFit/>
          </a:bodyPr>
          <a:lstStyle/>
          <a:p>
            <a:r>
              <a:rPr lang="en-US" altLang="ja-JP" sz="1000" dirty="0">
                <a:latin typeface="Helvetica Neue"/>
                <a:cs typeface="Helvetica Neue"/>
              </a:rPr>
              <a:t>Redesign the </a:t>
            </a:r>
            <a:r>
              <a:rPr lang="en-US" altLang="ja-JP" sz="1000" dirty="0" smtClean="0">
                <a:latin typeface="Helvetica Neue"/>
                <a:cs typeface="Helvetica Neue"/>
              </a:rPr>
              <a:t>lattice </a:t>
            </a:r>
            <a:r>
              <a:rPr lang="en-US" altLang="ja-JP" sz="1000" dirty="0">
                <a:latin typeface="Helvetica Neue"/>
                <a:cs typeface="Helvetica Neue"/>
              </a:rPr>
              <a:t>to squeeze the </a:t>
            </a:r>
            <a:r>
              <a:rPr lang="en-US" altLang="ja-JP" sz="1000" dirty="0" err="1" smtClean="0">
                <a:latin typeface="Helvetica Neue"/>
                <a:cs typeface="Helvetica Neue"/>
              </a:rPr>
              <a:t>emittance</a:t>
            </a:r>
            <a:r>
              <a:rPr lang="en-US" altLang="ja-JP" sz="1000" dirty="0" smtClean="0">
                <a:latin typeface="Helvetica Neue"/>
                <a:cs typeface="Helvetica Neue"/>
              </a:rPr>
              <a:t> (replace short dipoles with longer ones, increase wiggler cycles)</a:t>
            </a:r>
            <a:endParaRPr lang="en-US" altLang="ja-JP" sz="1000" dirty="0">
              <a:latin typeface="Helvetica Neue"/>
              <a:cs typeface="Helvetica Neue"/>
            </a:endParaRPr>
          </a:p>
        </p:txBody>
      </p:sp>
      <p:sp>
        <p:nvSpPr>
          <p:cNvPr id="36" name="テキスト ボックス 48"/>
          <p:cNvSpPr txBox="1">
            <a:spLocks noChangeArrowheads="1"/>
          </p:cNvSpPr>
          <p:nvPr/>
        </p:nvSpPr>
        <p:spPr bwMode="auto">
          <a:xfrm>
            <a:off x="5636808" y="3378353"/>
            <a:ext cx="1912937" cy="400110"/>
          </a:xfrm>
          <a:prstGeom prst="rect">
            <a:avLst/>
          </a:prstGeom>
          <a:noFill/>
          <a:ln w="9525">
            <a:noFill/>
            <a:miter lim="800000"/>
            <a:headEnd/>
            <a:tailEnd/>
          </a:ln>
        </p:spPr>
        <p:txBody>
          <a:bodyPr>
            <a:spAutoFit/>
          </a:bodyPr>
          <a:lstStyle/>
          <a:p>
            <a:r>
              <a:rPr lang="en-US" altLang="ja-JP" sz="1000" dirty="0" smtClean="0">
                <a:latin typeface="Helvetica Neue"/>
                <a:cs typeface="Helvetica Neue"/>
              </a:rPr>
              <a:t>Reinforce </a:t>
            </a:r>
            <a:r>
              <a:rPr lang="en-US" altLang="ja-JP" sz="1000" dirty="0">
                <a:latin typeface="Helvetica Neue"/>
                <a:cs typeface="Helvetica Neue"/>
              </a:rPr>
              <a:t>RF systems for higher beam </a:t>
            </a:r>
            <a:r>
              <a:rPr lang="en-US" altLang="ja-JP" sz="1000" dirty="0" smtClean="0">
                <a:latin typeface="Helvetica Neue"/>
                <a:cs typeface="Helvetica Neue"/>
              </a:rPr>
              <a:t>currents</a:t>
            </a:r>
            <a:endParaRPr lang="en-US" altLang="ja-JP" sz="1000" dirty="0">
              <a:latin typeface="Helvetica Neue"/>
              <a:cs typeface="Helvetica Neue"/>
            </a:endParaRPr>
          </a:p>
        </p:txBody>
      </p:sp>
      <p:sp>
        <p:nvSpPr>
          <p:cNvPr id="37" name="テキスト ボックス 49"/>
          <p:cNvSpPr txBox="1">
            <a:spLocks noChangeArrowheads="1"/>
          </p:cNvSpPr>
          <p:nvPr/>
        </p:nvSpPr>
        <p:spPr bwMode="auto">
          <a:xfrm>
            <a:off x="5614059" y="4481775"/>
            <a:ext cx="1181100" cy="400110"/>
          </a:xfrm>
          <a:prstGeom prst="rect">
            <a:avLst/>
          </a:prstGeom>
          <a:noFill/>
          <a:ln w="9525">
            <a:noFill/>
            <a:miter lim="800000"/>
            <a:headEnd/>
            <a:tailEnd/>
          </a:ln>
        </p:spPr>
        <p:txBody>
          <a:bodyPr wrap="square">
            <a:spAutoFit/>
          </a:bodyPr>
          <a:lstStyle/>
          <a:p>
            <a:r>
              <a:rPr lang="en-US" altLang="ja-JP" sz="1000" dirty="0">
                <a:latin typeface="Helvetica Neue"/>
                <a:cs typeface="Helvetica Neue"/>
              </a:rPr>
              <a:t>New positron</a:t>
            </a:r>
            <a:r>
              <a:rPr lang="en-US" altLang="ja-JP" sz="1000" dirty="0" smtClean="0">
                <a:latin typeface="Helvetica Neue"/>
                <a:cs typeface="Helvetica Neue"/>
              </a:rPr>
              <a:t>  </a:t>
            </a:r>
            <a:r>
              <a:rPr lang="en-US" altLang="ja-JP" sz="1000" dirty="0">
                <a:latin typeface="Helvetica Neue"/>
                <a:cs typeface="Helvetica Neue"/>
              </a:rPr>
              <a:t>capture section</a:t>
            </a:r>
          </a:p>
        </p:txBody>
      </p:sp>
      <p:sp>
        <p:nvSpPr>
          <p:cNvPr id="38" name="テキスト ボックス 50"/>
          <p:cNvSpPr txBox="1">
            <a:spLocks noChangeArrowheads="1"/>
          </p:cNvSpPr>
          <p:nvPr/>
        </p:nvSpPr>
        <p:spPr bwMode="auto">
          <a:xfrm>
            <a:off x="7240588" y="1071120"/>
            <a:ext cx="1903412" cy="400110"/>
          </a:xfrm>
          <a:prstGeom prst="rect">
            <a:avLst/>
          </a:prstGeom>
          <a:noFill/>
          <a:ln w="9525">
            <a:noFill/>
            <a:miter lim="800000"/>
            <a:headEnd/>
            <a:tailEnd/>
          </a:ln>
        </p:spPr>
        <p:txBody>
          <a:bodyPr wrap="square">
            <a:spAutoFit/>
          </a:bodyPr>
          <a:lstStyle/>
          <a:p>
            <a:r>
              <a:rPr lang="en-US" altLang="ja-JP" sz="1000" dirty="0">
                <a:latin typeface="Helvetica Neue"/>
                <a:cs typeface="Helvetica Neue"/>
              </a:rPr>
              <a:t>New </a:t>
            </a:r>
            <a:r>
              <a:rPr lang="en-US" altLang="ja-JP" sz="1000" dirty="0" smtClean="0">
                <a:latin typeface="Helvetica Neue"/>
                <a:cs typeface="Helvetica Neue"/>
              </a:rPr>
              <a:t>superconducting final focusing magnets near the IP</a:t>
            </a:r>
            <a:endParaRPr lang="en-US" altLang="ja-JP" sz="1000" dirty="0">
              <a:latin typeface="Helvetica Neue"/>
              <a:cs typeface="Helvetica Neue"/>
            </a:endParaRPr>
          </a:p>
        </p:txBody>
      </p:sp>
      <p:sp>
        <p:nvSpPr>
          <p:cNvPr id="39" name="テキスト ボックス 51"/>
          <p:cNvSpPr txBox="1">
            <a:spLocks noChangeArrowheads="1"/>
          </p:cNvSpPr>
          <p:nvPr/>
        </p:nvSpPr>
        <p:spPr bwMode="auto">
          <a:xfrm>
            <a:off x="3271789" y="5337048"/>
            <a:ext cx="1795511" cy="246221"/>
          </a:xfrm>
          <a:prstGeom prst="rect">
            <a:avLst/>
          </a:prstGeom>
          <a:noFill/>
          <a:ln w="9525">
            <a:noFill/>
            <a:miter lim="800000"/>
            <a:headEnd/>
            <a:tailEnd/>
          </a:ln>
        </p:spPr>
        <p:txBody>
          <a:bodyPr wrap="square">
            <a:spAutoFit/>
          </a:bodyPr>
          <a:lstStyle/>
          <a:p>
            <a:r>
              <a:rPr lang="en-US" altLang="ja-JP" sz="1000" dirty="0">
                <a:latin typeface="Helvetica Neue"/>
                <a:cs typeface="Helvetica Neue"/>
              </a:rPr>
              <a:t>Low </a:t>
            </a:r>
            <a:r>
              <a:rPr lang="en-US" altLang="ja-JP" sz="1000" dirty="0" err="1">
                <a:latin typeface="Helvetica Neue"/>
                <a:cs typeface="Helvetica Neue"/>
              </a:rPr>
              <a:t>emittance</a:t>
            </a:r>
            <a:r>
              <a:rPr lang="en-US" altLang="ja-JP" sz="1000" dirty="0">
                <a:latin typeface="Helvetica Neue"/>
                <a:cs typeface="Helvetica Neue"/>
              </a:rPr>
              <a:t> </a:t>
            </a:r>
            <a:r>
              <a:rPr lang="en-US" altLang="ja-JP" sz="1000" dirty="0" smtClean="0">
                <a:latin typeface="Helvetica Neue"/>
                <a:cs typeface="Helvetica Neue"/>
              </a:rPr>
              <a:t>electron gun</a:t>
            </a:r>
            <a:endParaRPr lang="en-US" altLang="ja-JP" sz="1000" dirty="0">
              <a:latin typeface="Helvetica Neue"/>
              <a:cs typeface="Helvetica Neue"/>
            </a:endParaRPr>
          </a:p>
        </p:txBody>
      </p:sp>
      <p:grpSp>
        <p:nvGrpSpPr>
          <p:cNvPr id="40" name="図形グループ 71"/>
          <p:cNvGrpSpPr>
            <a:grpSpLocks/>
          </p:cNvGrpSpPr>
          <p:nvPr/>
        </p:nvGrpSpPr>
        <p:grpSpPr bwMode="auto">
          <a:xfrm>
            <a:off x="184151" y="2837365"/>
            <a:ext cx="2098954" cy="1111129"/>
            <a:chOff x="184906" y="2927590"/>
            <a:chExt cx="2404238" cy="1272404"/>
          </a:xfrm>
        </p:grpSpPr>
        <p:pic>
          <p:nvPicPr>
            <p:cNvPr id="41" name="図 67"/>
            <p:cNvPicPr>
              <a:picLocks/>
            </p:cNvPicPr>
            <p:nvPr/>
          </p:nvPicPr>
          <p:blipFill>
            <a:blip r:embed="rId10"/>
            <a:srcRect/>
            <a:stretch>
              <a:fillRect/>
            </a:stretch>
          </p:blipFill>
          <p:spPr bwMode="auto">
            <a:xfrm>
              <a:off x="184906" y="3666554"/>
              <a:ext cx="2404238" cy="533440"/>
            </a:xfrm>
            <a:prstGeom prst="rect">
              <a:avLst/>
            </a:prstGeom>
            <a:noFill/>
            <a:ln w="9525">
              <a:noFill/>
              <a:miter lim="800000"/>
              <a:headEnd/>
              <a:tailEnd/>
            </a:ln>
          </p:spPr>
        </p:pic>
        <p:pic>
          <p:nvPicPr>
            <p:cNvPr id="42" name="図 68"/>
            <p:cNvPicPr>
              <a:picLocks/>
            </p:cNvPicPr>
            <p:nvPr/>
          </p:nvPicPr>
          <p:blipFill>
            <a:blip r:embed="rId11"/>
            <a:srcRect/>
            <a:stretch>
              <a:fillRect/>
            </a:stretch>
          </p:blipFill>
          <p:spPr bwMode="auto">
            <a:xfrm>
              <a:off x="211208" y="2927590"/>
              <a:ext cx="2362164" cy="510900"/>
            </a:xfrm>
            <a:prstGeom prst="rect">
              <a:avLst/>
            </a:prstGeom>
            <a:noFill/>
            <a:ln w="9525">
              <a:noFill/>
              <a:miter lim="800000"/>
              <a:headEnd/>
              <a:tailEnd/>
            </a:ln>
          </p:spPr>
        </p:pic>
        <p:sp>
          <p:nvSpPr>
            <p:cNvPr id="43" name="下矢印 42"/>
            <p:cNvSpPr/>
            <p:nvPr/>
          </p:nvSpPr>
          <p:spPr>
            <a:xfrm>
              <a:off x="1211667" y="3443216"/>
              <a:ext cx="365000" cy="217355"/>
            </a:xfrm>
            <a:prstGeom prst="downArrow">
              <a:avLst/>
            </a:prstGeom>
            <a:solidFill>
              <a:srgbClr val="CCFFCC"/>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sp>
        <p:nvSpPr>
          <p:cNvPr id="44" name="テキスト ボックス 43"/>
          <p:cNvSpPr txBox="1"/>
          <p:nvPr/>
        </p:nvSpPr>
        <p:spPr>
          <a:xfrm>
            <a:off x="2358079" y="94516"/>
            <a:ext cx="4538021" cy="646331"/>
          </a:xfrm>
          <a:prstGeom prst="rect">
            <a:avLst/>
          </a:prstGeom>
          <a:noFill/>
        </p:spPr>
        <p:txBody>
          <a:bodyPr wrap="none" rtlCol="0">
            <a:spAutoFit/>
          </a:bodyPr>
          <a:lstStyle/>
          <a:p>
            <a:r>
              <a:rPr kumimoji="1" lang="en-US" altLang="ja-JP" sz="3600" b="1" dirty="0" smtClean="0">
                <a:solidFill>
                  <a:srgbClr val="0000FF"/>
                </a:solidFill>
                <a:latin typeface="Osaka"/>
                <a:ea typeface="Osaka"/>
                <a:cs typeface="Osaka"/>
              </a:rPr>
              <a:t>KEKB to </a:t>
            </a:r>
            <a:r>
              <a:rPr kumimoji="1" lang="en-US" altLang="ja-JP" sz="3600" b="1" dirty="0" err="1" smtClean="0">
                <a:solidFill>
                  <a:srgbClr val="0000FF"/>
                </a:solidFill>
                <a:latin typeface="Osaka"/>
                <a:ea typeface="Osaka"/>
                <a:cs typeface="Osaka"/>
              </a:rPr>
              <a:t>SuperKEKB</a:t>
            </a:r>
            <a:endParaRPr kumimoji="1" lang="ja-JP" altLang="en-US" sz="3600" b="1" dirty="0">
              <a:solidFill>
                <a:srgbClr val="0000FF"/>
              </a:solidFill>
              <a:latin typeface="Osaka"/>
              <a:ea typeface="Osaka"/>
              <a:cs typeface="Osaka"/>
            </a:endParaRPr>
          </a:p>
        </p:txBody>
      </p:sp>
      <p:sp>
        <p:nvSpPr>
          <p:cNvPr id="45" name="テキスト ボックス 48"/>
          <p:cNvSpPr txBox="1">
            <a:spLocks noChangeArrowheads="1"/>
          </p:cNvSpPr>
          <p:nvPr/>
        </p:nvSpPr>
        <p:spPr bwMode="auto">
          <a:xfrm>
            <a:off x="5636808" y="3915506"/>
            <a:ext cx="1529557" cy="400110"/>
          </a:xfrm>
          <a:prstGeom prst="rect">
            <a:avLst/>
          </a:prstGeom>
          <a:noFill/>
          <a:ln w="9525">
            <a:noFill/>
            <a:miter lim="800000"/>
            <a:headEnd/>
            <a:tailEnd/>
          </a:ln>
        </p:spPr>
        <p:txBody>
          <a:bodyPr wrap="square">
            <a:spAutoFit/>
          </a:bodyPr>
          <a:lstStyle/>
          <a:p>
            <a:r>
              <a:rPr lang="en-US" altLang="ja-JP" sz="1000" dirty="0" smtClean="0">
                <a:latin typeface="Helvetica Neue"/>
                <a:cs typeface="Helvetica Neue"/>
              </a:rPr>
              <a:t>Improve beam monitors and control system</a:t>
            </a:r>
            <a:endParaRPr lang="en-US" altLang="ja-JP" sz="1000" dirty="0">
              <a:latin typeface="Helvetica Neue"/>
              <a:cs typeface="Helvetica Neue"/>
            </a:endParaRPr>
          </a:p>
        </p:txBody>
      </p:sp>
      <p:graphicFrame>
        <p:nvGraphicFramePr>
          <p:cNvPr id="46" name="Object 2"/>
          <p:cNvGraphicFramePr>
            <a:graphicFrameLocks noChangeAspect="1"/>
          </p:cNvGraphicFramePr>
          <p:nvPr/>
        </p:nvGraphicFramePr>
        <p:xfrm>
          <a:off x="7473950" y="1551799"/>
          <a:ext cx="1455738" cy="1109663"/>
        </p:xfrm>
        <a:graphic>
          <a:graphicData uri="http://schemas.openxmlformats.org/presentationml/2006/ole">
            <p:oleObj spid="_x0000_s224258" name="Word 文書" r:id="rId12" imgW="2514600" imgH="1917700" progId="Word.Document.12">
              <p:link updateAutomatic="1"/>
            </p:oleObj>
          </a:graphicData>
        </a:graphic>
      </p:graphicFrame>
      <p:grpSp>
        <p:nvGrpSpPr>
          <p:cNvPr id="47" name="Group 24"/>
          <p:cNvGrpSpPr>
            <a:grpSpLocks/>
          </p:cNvGrpSpPr>
          <p:nvPr/>
        </p:nvGrpSpPr>
        <p:grpSpPr bwMode="auto">
          <a:xfrm>
            <a:off x="6477000" y="5560828"/>
            <a:ext cx="2446338" cy="743324"/>
            <a:chOff x="0" y="35"/>
            <a:chExt cx="2192" cy="665"/>
          </a:xfrm>
        </p:grpSpPr>
        <p:grpSp>
          <p:nvGrpSpPr>
            <p:cNvPr id="48" name="Group 25"/>
            <p:cNvGrpSpPr>
              <a:grpSpLocks/>
            </p:cNvGrpSpPr>
            <p:nvPr/>
          </p:nvGrpSpPr>
          <p:grpSpPr bwMode="auto">
            <a:xfrm>
              <a:off x="0" y="77"/>
              <a:ext cx="2192" cy="555"/>
              <a:chOff x="0" y="0"/>
              <a:chExt cx="2192" cy="554"/>
            </a:xfrm>
          </p:grpSpPr>
          <p:sp>
            <p:nvSpPr>
              <p:cNvPr id="50" name="Rectangle 26"/>
              <p:cNvSpPr>
                <a:spLocks/>
              </p:cNvSpPr>
              <p:nvPr/>
            </p:nvSpPr>
            <p:spPr bwMode="auto">
              <a:xfrm>
                <a:off x="0" y="0"/>
                <a:ext cx="2192" cy="453"/>
              </a:xfrm>
              <a:prstGeom prst="rect">
                <a:avLst/>
              </a:prstGeom>
              <a:solidFill>
                <a:srgbClr val="FFFFFF"/>
              </a:solidFill>
              <a:ln w="25400">
                <a:solidFill>
                  <a:srgbClr val="FFFFFF"/>
                </a:solidFill>
                <a:miter lim="800000"/>
                <a:headEnd/>
                <a:tailEnd/>
              </a:ln>
            </p:spPr>
            <p:txBody>
              <a:bodyPr lIns="0" tIns="0" rIns="0" bIns="0">
                <a:prstTxWarp prst="textNoShape">
                  <a:avLst/>
                </a:prstTxWarp>
              </a:bodyPr>
              <a:lstStyle/>
              <a:p>
                <a:endParaRPr lang="ja-JP" altLang="en-US"/>
              </a:p>
            </p:txBody>
          </p:sp>
          <p:pic>
            <p:nvPicPr>
              <p:cNvPr id="51" name="Picture 27"/>
              <p:cNvPicPr>
                <a:picLocks noChangeAspect="1" noChangeArrowheads="1"/>
              </p:cNvPicPr>
              <p:nvPr/>
            </p:nvPicPr>
            <mc:AlternateContent xmlns:ma="http://schemas.microsoft.com/office/mac/drawingml/2008/main">
              <mc:Choice Requires="ma">
                <p:blipFill>
                  <a:blip r:embed="rId13"/>
                  <a:srcRect/>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14"/>
                  <a:srcRect/>
                  <a:stretch>
                    <a:fillRect/>
                  </a:stretch>
                </p:blipFill>
              </mc:Fallback>
            </mc:AlternateContent>
            <p:spPr bwMode="auto">
              <a:xfrm>
                <a:off x="74" y="20"/>
                <a:ext cx="2047" cy="534"/>
              </a:xfrm>
              <a:prstGeom prst="rect">
                <a:avLst/>
              </a:prstGeom>
              <a:noFill/>
              <a:ln w="12700">
                <a:noFill/>
                <a:miter lim="800000"/>
                <a:headEnd/>
                <a:tailEnd/>
              </a:ln>
            </p:spPr>
          </p:pic>
        </p:grpSp>
        <p:sp>
          <p:nvSpPr>
            <p:cNvPr id="49" name="Oval 28"/>
            <p:cNvSpPr>
              <a:spLocks/>
            </p:cNvSpPr>
            <p:nvPr/>
          </p:nvSpPr>
          <p:spPr bwMode="auto">
            <a:xfrm>
              <a:off x="1218" y="35"/>
              <a:ext cx="557" cy="665"/>
            </a:xfrm>
            <a:prstGeom prst="ellipse">
              <a:avLst/>
            </a:prstGeom>
            <a:noFill/>
            <a:ln w="50800">
              <a:solidFill>
                <a:srgbClr val="FF0500"/>
              </a:solidFill>
              <a:round/>
              <a:headEnd/>
              <a:tailEnd/>
            </a:ln>
          </p:spPr>
          <p:txBody>
            <a:bodyPr lIns="0" tIns="0" rIns="0" bIns="0">
              <a:prstTxWarp prst="textNoShape">
                <a:avLst/>
              </a:prstTxWarp>
            </a:bodyPr>
            <a:lstStyle/>
            <a:p>
              <a:endParaRPr lang="ja-JP" altLang="en-US"/>
            </a:p>
          </p:txBody>
        </p:sp>
      </p:grpSp>
      <p:sp>
        <p:nvSpPr>
          <p:cNvPr id="55" name="日付プレースホルダ 54"/>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56" name="スライド番号プレースホルダ 55"/>
          <p:cNvSpPr>
            <a:spLocks noGrp="1"/>
          </p:cNvSpPr>
          <p:nvPr>
            <p:ph type="sldNum" sz="quarter" idx="12"/>
          </p:nvPr>
        </p:nvSpPr>
        <p:spPr/>
        <p:txBody>
          <a:bodyPr/>
          <a:lstStyle/>
          <a:p>
            <a:fld id="{9C0E2F81-601E-B447-A2CF-B5EA96351142}" type="slidenum">
              <a:rPr lang="ja-JP" altLang="en-US" smtClean="0"/>
              <a:pPr/>
              <a:t>2</a:t>
            </a:fld>
            <a:endParaRPr lang="ja-JP"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図形グループ 2"/>
          <p:cNvGrpSpPr/>
          <p:nvPr/>
        </p:nvGrpSpPr>
        <p:grpSpPr>
          <a:xfrm>
            <a:off x="103988" y="102064"/>
            <a:ext cx="8933104" cy="6713466"/>
            <a:chOff x="103988" y="102064"/>
            <a:chExt cx="8933104" cy="6713466"/>
          </a:xfrm>
        </p:grpSpPr>
        <p:grpSp>
          <p:nvGrpSpPr>
            <p:cNvPr id="4" name="図形グループ 3"/>
            <p:cNvGrpSpPr/>
            <p:nvPr/>
          </p:nvGrpSpPr>
          <p:grpSpPr>
            <a:xfrm>
              <a:off x="122262" y="102064"/>
              <a:ext cx="8914830" cy="6713466"/>
              <a:chOff x="122262" y="102064"/>
              <a:chExt cx="8914830" cy="6713466"/>
            </a:xfrm>
          </p:grpSpPr>
          <p:sp>
            <p:nvSpPr>
              <p:cNvPr id="13" name="テキスト ボックス 12"/>
              <p:cNvSpPr txBox="1"/>
              <p:nvPr/>
            </p:nvSpPr>
            <p:spPr>
              <a:xfrm>
                <a:off x="5957066" y="6441451"/>
                <a:ext cx="838691" cy="261610"/>
              </a:xfrm>
              <a:prstGeom prst="rect">
                <a:avLst/>
              </a:prstGeom>
              <a:noFill/>
            </p:spPr>
            <p:txBody>
              <a:bodyPr wrap="none" rtlCol="0">
                <a:spAutoFit/>
              </a:bodyPr>
              <a:lstStyle/>
              <a:p>
                <a:r>
                  <a:rPr kumimoji="1" lang="en-US" altLang="ja-JP" sz="1100" dirty="0" smtClean="0"/>
                  <a:t>ARES cavity</a:t>
                </a:r>
                <a:endParaRPr kumimoji="1" lang="ja-JP" altLang="en-US" sz="1100" dirty="0"/>
              </a:p>
            </p:txBody>
          </p:sp>
          <p:sp>
            <p:nvSpPr>
              <p:cNvPr id="14" name="テキスト ボックス 13"/>
              <p:cNvSpPr txBox="1"/>
              <p:nvPr/>
            </p:nvSpPr>
            <p:spPr>
              <a:xfrm>
                <a:off x="7123790" y="6428466"/>
                <a:ext cx="687483" cy="261610"/>
              </a:xfrm>
              <a:prstGeom prst="rect">
                <a:avLst/>
              </a:prstGeom>
              <a:noFill/>
            </p:spPr>
            <p:txBody>
              <a:bodyPr wrap="none" rtlCol="0">
                <a:spAutoFit/>
              </a:bodyPr>
              <a:lstStyle/>
              <a:p>
                <a:r>
                  <a:rPr kumimoji="1" lang="en-US" altLang="ja-JP" sz="1100" dirty="0" smtClean="0"/>
                  <a:t>SC cavity</a:t>
                </a:r>
                <a:endParaRPr kumimoji="1" lang="ja-JP" altLang="en-US" sz="1100" dirty="0"/>
              </a:p>
            </p:txBody>
          </p:sp>
          <p:sp>
            <p:nvSpPr>
              <p:cNvPr id="15" name="テキスト ボックス 14"/>
              <p:cNvSpPr txBox="1"/>
              <p:nvPr/>
            </p:nvSpPr>
            <p:spPr>
              <a:xfrm>
                <a:off x="469498" y="6434966"/>
                <a:ext cx="1662466" cy="261610"/>
              </a:xfrm>
              <a:prstGeom prst="rect">
                <a:avLst/>
              </a:prstGeom>
              <a:noFill/>
            </p:spPr>
            <p:txBody>
              <a:bodyPr wrap="none" rtlCol="0">
                <a:spAutoFit/>
              </a:bodyPr>
              <a:lstStyle/>
              <a:p>
                <a:r>
                  <a:rPr kumimoji="1" lang="en-US" altLang="ja-JP" sz="1100" dirty="0" smtClean="0"/>
                  <a:t>Klystron, HP&amp;LLRF system</a:t>
                </a:r>
                <a:endParaRPr kumimoji="1" lang="ja-JP" altLang="en-US" sz="1100" dirty="0"/>
              </a:p>
            </p:txBody>
          </p:sp>
          <p:sp>
            <p:nvSpPr>
              <p:cNvPr id="16" name="テキスト ボックス 15"/>
              <p:cNvSpPr txBox="1"/>
              <p:nvPr/>
            </p:nvSpPr>
            <p:spPr>
              <a:xfrm>
                <a:off x="8060273" y="6424629"/>
                <a:ext cx="604208" cy="261610"/>
              </a:xfrm>
              <a:prstGeom prst="rect">
                <a:avLst/>
              </a:prstGeom>
              <a:noFill/>
            </p:spPr>
            <p:txBody>
              <a:bodyPr wrap="none" rtlCol="0">
                <a:spAutoFit/>
              </a:bodyPr>
              <a:lstStyle/>
              <a:p>
                <a:r>
                  <a:rPr lang="en-US" altLang="ja-JP" sz="1100" dirty="0" smtClean="0"/>
                  <a:t>SC crab</a:t>
                </a:r>
                <a:endParaRPr kumimoji="1" lang="ja-JP" altLang="en-US" sz="1100" dirty="0"/>
              </a:p>
            </p:txBody>
          </p:sp>
          <p:sp>
            <p:nvSpPr>
              <p:cNvPr id="17" name="正方形/長方形 16"/>
              <p:cNvSpPr/>
              <p:nvPr/>
            </p:nvSpPr>
            <p:spPr>
              <a:xfrm>
                <a:off x="7976216" y="6424067"/>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031326" y="6428835"/>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5874019" y="64452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0" name="図形グループ 9"/>
              <p:cNvGrpSpPr/>
              <p:nvPr/>
            </p:nvGrpSpPr>
            <p:grpSpPr>
              <a:xfrm>
                <a:off x="2547308" y="6340421"/>
                <a:ext cx="288652" cy="230832"/>
                <a:chOff x="1756364" y="977134"/>
                <a:chExt cx="288652" cy="230832"/>
              </a:xfrm>
            </p:grpSpPr>
            <p:sp>
              <p:nvSpPr>
                <p:cNvPr id="493" name="正方形/長方形 1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4" name="テキスト ボックス 1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1" name="図形グループ 12"/>
              <p:cNvGrpSpPr/>
              <p:nvPr/>
            </p:nvGrpSpPr>
            <p:grpSpPr>
              <a:xfrm>
                <a:off x="2576741" y="6574704"/>
                <a:ext cx="243163" cy="230832"/>
                <a:chOff x="418372" y="964954"/>
                <a:chExt cx="243163" cy="230832"/>
              </a:xfrm>
            </p:grpSpPr>
            <p:sp>
              <p:nvSpPr>
                <p:cNvPr id="491" name="正方形/長方形 13"/>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2" name="テキスト ボックス 14"/>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22" name="テキスト ボックス 21"/>
              <p:cNvSpPr txBox="1"/>
              <p:nvPr/>
            </p:nvSpPr>
            <p:spPr>
              <a:xfrm>
                <a:off x="2892426" y="6340421"/>
                <a:ext cx="2550454" cy="261610"/>
              </a:xfrm>
              <a:prstGeom prst="rect">
                <a:avLst/>
              </a:prstGeom>
              <a:noFill/>
            </p:spPr>
            <p:txBody>
              <a:bodyPr wrap="none" rtlCol="0">
                <a:spAutoFit/>
              </a:bodyPr>
              <a:lstStyle/>
              <a:p>
                <a:r>
                  <a:rPr kumimoji="1" lang="en-US" altLang="ja-JP" sz="1100" dirty="0" smtClean="0"/>
                  <a:t>Type “A” power supply (for two klystrons)</a:t>
                </a:r>
                <a:endParaRPr kumimoji="1" lang="ja-JP" altLang="en-US" sz="1100" dirty="0"/>
              </a:p>
            </p:txBody>
          </p:sp>
          <p:sp>
            <p:nvSpPr>
              <p:cNvPr id="23" name="テキスト ボックス 22"/>
              <p:cNvSpPr txBox="1"/>
              <p:nvPr/>
            </p:nvSpPr>
            <p:spPr>
              <a:xfrm>
                <a:off x="2883395" y="6553920"/>
                <a:ext cx="2505814" cy="261610"/>
              </a:xfrm>
              <a:prstGeom prst="rect">
                <a:avLst/>
              </a:prstGeom>
              <a:noFill/>
            </p:spPr>
            <p:txBody>
              <a:bodyPr wrap="none" rtlCol="0">
                <a:spAutoFit/>
              </a:bodyPr>
              <a:lstStyle/>
              <a:p>
                <a:r>
                  <a:rPr kumimoji="1" lang="en-US" altLang="ja-JP" sz="1100" dirty="0" smtClean="0"/>
                  <a:t>Type “B” power supply (for </a:t>
                </a:r>
                <a:r>
                  <a:rPr lang="en-US" altLang="ja-JP" sz="1100" dirty="0" smtClean="0"/>
                  <a:t>one</a:t>
                </a:r>
                <a:r>
                  <a:rPr kumimoji="1" lang="en-US" altLang="ja-JP" sz="1100" dirty="0" smtClean="0"/>
                  <a:t> klystron)</a:t>
                </a:r>
                <a:endParaRPr kumimoji="1" lang="ja-JP" altLang="en-US" sz="1100" dirty="0"/>
              </a:p>
            </p:txBody>
          </p:sp>
          <p:sp>
            <p:nvSpPr>
              <p:cNvPr id="24" name="角丸四角形 23"/>
              <p:cNvSpPr/>
              <p:nvPr/>
            </p:nvSpPr>
            <p:spPr>
              <a:xfrm>
                <a:off x="6801109" y="3727556"/>
                <a:ext cx="2090553"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2953155" y="3727555"/>
                <a:ext cx="3746096"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186811" y="3727555"/>
                <a:ext cx="2664938" cy="2486699"/>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 name="直線コネクタ 26"/>
              <p:cNvCxnSpPr/>
              <p:nvPr/>
            </p:nvCxnSpPr>
            <p:spPr>
              <a:xfrm rot="5400000">
                <a:off x="2231453"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正方形/長方形 18"/>
              <p:cNvSpPr/>
              <p:nvPr/>
            </p:nvSpPr>
            <p:spPr>
              <a:xfrm>
                <a:off x="2655747"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二等辺三角形 19"/>
              <p:cNvSpPr/>
              <p:nvPr/>
            </p:nvSpPr>
            <p:spPr>
              <a:xfrm flipV="1">
                <a:off x="2645890"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602427" y="4378745"/>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31" name="二等辺三角形 30"/>
              <p:cNvSpPr/>
              <p:nvPr/>
            </p:nvSpPr>
            <p:spPr>
              <a:xfrm flipV="1">
                <a:off x="2469468"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2482683"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3" name="直線コネクタ 32"/>
              <p:cNvCxnSpPr>
                <a:stCxn id="31" idx="0"/>
              </p:cNvCxnSpPr>
              <p:nvPr/>
            </p:nvCxnSpPr>
            <p:spPr>
              <a:xfrm rot="16200000" flipH="1">
                <a:off x="2090186"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2425246" y="4377860"/>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35" name="正方形/長方形 34"/>
              <p:cNvSpPr/>
              <p:nvPr/>
            </p:nvSpPr>
            <p:spPr>
              <a:xfrm>
                <a:off x="1281261"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1454325"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933317"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1106381"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85373"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758437"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二等辺三角形 40"/>
              <p:cNvSpPr/>
              <p:nvPr/>
            </p:nvSpPr>
            <p:spPr>
              <a:xfrm flipV="1">
                <a:off x="4494181" y="443914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415833"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3" name="直線コネクタ 42"/>
              <p:cNvCxnSpPr/>
              <p:nvPr/>
            </p:nvCxnSpPr>
            <p:spPr>
              <a:xfrm rot="5400000">
                <a:off x="4148100" y="5304659"/>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rot="5400000">
                <a:off x="4323457" y="5305141"/>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41" idx="0"/>
              </p:cNvCxnSpPr>
              <p:nvPr/>
            </p:nvCxnSpPr>
            <p:spPr>
              <a:xfrm rot="16200000" flipH="1">
                <a:off x="4445620" y="4851773"/>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4588897"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7" name="直線コネクタ 46"/>
              <p:cNvCxnSpPr/>
              <p:nvPr/>
            </p:nvCxnSpPr>
            <p:spPr>
              <a:xfrm>
                <a:off x="4481188" y="497571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8" name="テキスト ボックス 47"/>
              <p:cNvSpPr txBox="1"/>
              <p:nvPr/>
            </p:nvSpPr>
            <p:spPr>
              <a:xfrm>
                <a:off x="4445330" y="436992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9" name="正方形/長方形 48"/>
              <p:cNvSpPr/>
              <p:nvPr/>
            </p:nvSpPr>
            <p:spPr>
              <a:xfrm>
                <a:off x="4067889"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0" name="直線コネクタ 49"/>
              <p:cNvCxnSpPr/>
              <p:nvPr/>
            </p:nvCxnSpPr>
            <p:spPr>
              <a:xfrm rot="5400000">
                <a:off x="3800156" y="5304659"/>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rot="5400000">
                <a:off x="3975513" y="5305141"/>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2" name="正方形/長方形 51"/>
              <p:cNvSpPr/>
              <p:nvPr/>
            </p:nvSpPr>
            <p:spPr>
              <a:xfrm>
                <a:off x="4240953"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3" name="直線コネクタ 52"/>
              <p:cNvCxnSpPr/>
              <p:nvPr/>
            </p:nvCxnSpPr>
            <p:spPr>
              <a:xfrm>
                <a:off x="4133244" y="497571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 name="二等辺三角形 53"/>
              <p:cNvSpPr/>
              <p:nvPr/>
            </p:nvSpPr>
            <p:spPr>
              <a:xfrm flipV="1">
                <a:off x="4146475" y="443574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5" name="直線コネクタ 54"/>
              <p:cNvCxnSpPr>
                <a:stCxn id="54" idx="0"/>
              </p:cNvCxnSpPr>
              <p:nvPr/>
            </p:nvCxnSpPr>
            <p:spPr>
              <a:xfrm rot="16200000" flipH="1">
                <a:off x="4098597" y="484769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6" name="テキスト ボックス 55"/>
              <p:cNvSpPr txBox="1"/>
              <p:nvPr/>
            </p:nvSpPr>
            <p:spPr>
              <a:xfrm>
                <a:off x="4097624" y="4366526"/>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57" name="正方形/長方形 56"/>
              <p:cNvSpPr/>
              <p:nvPr/>
            </p:nvSpPr>
            <p:spPr>
              <a:xfrm>
                <a:off x="3715125" y="5641820"/>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8" name="直線コネクタ 57"/>
              <p:cNvCxnSpPr/>
              <p:nvPr/>
            </p:nvCxnSpPr>
            <p:spPr>
              <a:xfrm rot="5400000">
                <a:off x="3342940" y="5382032"/>
                <a:ext cx="52254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9" name="正方形/長方形 58"/>
              <p:cNvSpPr/>
              <p:nvPr/>
            </p:nvSpPr>
            <p:spPr>
              <a:xfrm>
                <a:off x="3888189" y="5641822"/>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a:off x="3597480" y="5120758"/>
                <a:ext cx="274741"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1" name="二等辺三角形 60"/>
              <p:cNvSpPr/>
              <p:nvPr/>
            </p:nvSpPr>
            <p:spPr>
              <a:xfrm flipV="1">
                <a:off x="3796048" y="44389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2" name="直線コネクタ 61"/>
              <p:cNvCxnSpPr>
                <a:stCxn id="61" idx="0"/>
              </p:cNvCxnSpPr>
              <p:nvPr/>
            </p:nvCxnSpPr>
            <p:spPr>
              <a:xfrm rot="5400000">
                <a:off x="3673661" y="4924580"/>
                <a:ext cx="39632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3747197" y="4369700"/>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64" name="正方形/長方形 63"/>
              <p:cNvSpPr/>
              <p:nvPr/>
            </p:nvSpPr>
            <p:spPr>
              <a:xfrm>
                <a:off x="3367181"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3540245"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3019237"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3192301"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6330019"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6503083"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5982075"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1" name="直線コネクタ 70"/>
              <p:cNvCxnSpPr/>
              <p:nvPr/>
            </p:nvCxnSpPr>
            <p:spPr>
              <a:xfrm rot="5400000">
                <a:off x="5785363" y="5380443"/>
                <a:ext cx="5225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直線コネクタ 71"/>
              <p:cNvCxnSpPr/>
              <p:nvPr/>
            </p:nvCxnSpPr>
            <p:spPr>
              <a:xfrm rot="5400000">
                <a:off x="5889382" y="5307999"/>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3" name="正方形/長方形 72"/>
              <p:cNvSpPr/>
              <p:nvPr/>
            </p:nvSpPr>
            <p:spPr>
              <a:xfrm>
                <a:off x="6155139"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4" name="直線コネクタ 73"/>
              <p:cNvCxnSpPr/>
              <p:nvPr/>
            </p:nvCxnSpPr>
            <p:spPr>
              <a:xfrm>
                <a:off x="6136834" y="4981428"/>
                <a:ext cx="83883"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5" name="二等辺三角形 74"/>
              <p:cNvSpPr/>
              <p:nvPr/>
            </p:nvSpPr>
            <p:spPr>
              <a:xfrm flipV="1">
                <a:off x="6060661" y="44382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6" name="直線コネクタ 75"/>
              <p:cNvCxnSpPr>
                <a:stCxn id="75" idx="0"/>
              </p:cNvCxnSpPr>
              <p:nvPr/>
            </p:nvCxnSpPr>
            <p:spPr>
              <a:xfrm rot="5400000">
                <a:off x="6006035" y="4856186"/>
                <a:ext cx="260804"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7" name="テキスト ボックス 76"/>
              <p:cNvSpPr txBox="1"/>
              <p:nvPr/>
            </p:nvSpPr>
            <p:spPr>
              <a:xfrm>
                <a:off x="6011810" y="4369067"/>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78" name="正方形/長方形 77"/>
              <p:cNvSpPr/>
              <p:nvPr/>
            </p:nvSpPr>
            <p:spPr>
              <a:xfrm>
                <a:off x="5635661" y="5641186"/>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 name="正方形/長方形 78"/>
              <p:cNvSpPr/>
              <p:nvPr/>
            </p:nvSpPr>
            <p:spPr>
              <a:xfrm>
                <a:off x="5808725" y="5641188"/>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 name="二等辺三角形 79"/>
              <p:cNvSpPr/>
              <p:nvPr/>
            </p:nvSpPr>
            <p:spPr>
              <a:xfrm flipV="1">
                <a:off x="5716584" y="44382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1" name="直線コネクタ 80"/>
              <p:cNvCxnSpPr>
                <a:stCxn id="80" idx="0"/>
              </p:cNvCxnSpPr>
              <p:nvPr/>
            </p:nvCxnSpPr>
            <p:spPr>
              <a:xfrm rot="16200000" flipH="1">
                <a:off x="5596659" y="4922278"/>
                <a:ext cx="392990"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2" name="テキスト ボックス 81"/>
              <p:cNvSpPr txBox="1"/>
              <p:nvPr/>
            </p:nvSpPr>
            <p:spPr>
              <a:xfrm>
                <a:off x="5667733" y="4369066"/>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83" name="正方形/長方形 82"/>
              <p:cNvSpPr/>
              <p:nvPr/>
            </p:nvSpPr>
            <p:spPr>
              <a:xfrm>
                <a:off x="5287717"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4" name="直線コネクタ 83"/>
              <p:cNvCxnSpPr/>
              <p:nvPr/>
            </p:nvCxnSpPr>
            <p:spPr>
              <a:xfrm rot="5400000">
                <a:off x="5018475" y="5305534"/>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5" name="直線コネクタ 84"/>
              <p:cNvCxnSpPr/>
              <p:nvPr/>
            </p:nvCxnSpPr>
            <p:spPr>
              <a:xfrm rot="5400000">
                <a:off x="5195024" y="5304824"/>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6" name="正方形/長方形 85"/>
              <p:cNvSpPr/>
              <p:nvPr/>
            </p:nvSpPr>
            <p:spPr>
              <a:xfrm>
                <a:off x="5460781"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7" name="直線コネクタ 86"/>
              <p:cNvCxnSpPr/>
              <p:nvPr/>
            </p:nvCxnSpPr>
            <p:spPr>
              <a:xfrm>
                <a:off x="5352926" y="4975075"/>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8" name="二等辺三角形 87"/>
              <p:cNvSpPr/>
              <p:nvPr/>
            </p:nvSpPr>
            <p:spPr>
              <a:xfrm flipV="1">
                <a:off x="5366157" y="443510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9" name="直線コネクタ 88"/>
              <p:cNvCxnSpPr>
                <a:stCxn id="88" idx="0"/>
              </p:cNvCxnSpPr>
              <p:nvPr/>
            </p:nvCxnSpPr>
            <p:spPr>
              <a:xfrm rot="16200000" flipH="1">
                <a:off x="5318279" y="4847055"/>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0" name="テキスト ボックス 89"/>
              <p:cNvSpPr txBox="1"/>
              <p:nvPr/>
            </p:nvSpPr>
            <p:spPr>
              <a:xfrm>
                <a:off x="5317306" y="4365890"/>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91" name="正方形/長方形 90"/>
              <p:cNvSpPr/>
              <p:nvPr/>
            </p:nvSpPr>
            <p:spPr>
              <a:xfrm>
                <a:off x="4939773"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2" name="直線コネクタ 91"/>
              <p:cNvCxnSpPr/>
              <p:nvPr/>
            </p:nvCxnSpPr>
            <p:spPr>
              <a:xfrm rot="5400000">
                <a:off x="4671723" y="5304342"/>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3" name="直線コネクタ 92"/>
              <p:cNvCxnSpPr/>
              <p:nvPr/>
            </p:nvCxnSpPr>
            <p:spPr>
              <a:xfrm rot="5400000">
                <a:off x="4847080" y="5304824"/>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4" name="正方形/長方形 93"/>
              <p:cNvSpPr/>
              <p:nvPr/>
            </p:nvSpPr>
            <p:spPr>
              <a:xfrm>
                <a:off x="5112837"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5" name="直線コネクタ 94"/>
              <p:cNvCxnSpPr/>
              <p:nvPr/>
            </p:nvCxnSpPr>
            <p:spPr>
              <a:xfrm>
                <a:off x="5005674" y="4975074"/>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6" name="二等辺三角形 95"/>
              <p:cNvSpPr/>
              <p:nvPr/>
            </p:nvSpPr>
            <p:spPr>
              <a:xfrm flipV="1">
                <a:off x="5018905" y="443510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7" name="直線コネクタ 96"/>
              <p:cNvCxnSpPr>
                <a:stCxn id="96" idx="0"/>
              </p:cNvCxnSpPr>
              <p:nvPr/>
            </p:nvCxnSpPr>
            <p:spPr>
              <a:xfrm rot="16200000" flipH="1">
                <a:off x="4971027" y="4847054"/>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8" name="テキスト ボックス 97"/>
              <p:cNvSpPr txBox="1"/>
              <p:nvPr/>
            </p:nvSpPr>
            <p:spPr>
              <a:xfrm>
                <a:off x="4970054" y="4365889"/>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99" name="直線コネクタ 98"/>
              <p:cNvCxnSpPr>
                <a:stCxn id="194" idx="0"/>
              </p:cNvCxnSpPr>
              <p:nvPr/>
            </p:nvCxnSpPr>
            <p:spPr>
              <a:xfrm rot="5400000">
                <a:off x="6896593" y="4973796"/>
                <a:ext cx="500401" cy="17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0" name="正方形/長方形 99"/>
              <p:cNvSpPr/>
              <p:nvPr/>
            </p:nvSpPr>
            <p:spPr>
              <a:xfrm>
                <a:off x="7081114" y="523044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1" name="正方形/長方形 100"/>
              <p:cNvSpPr/>
              <p:nvPr/>
            </p:nvSpPr>
            <p:spPr>
              <a:xfrm>
                <a:off x="6908050" y="523044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2" name="直線コネクタ 101"/>
              <p:cNvCxnSpPr>
                <a:stCxn id="195" idx="0"/>
              </p:cNvCxnSpPr>
              <p:nvPr/>
            </p:nvCxnSpPr>
            <p:spPr>
              <a:xfrm rot="5400000">
                <a:off x="6721381" y="4973245"/>
                <a:ext cx="500327" cy="103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3" name="直線コネクタ 102"/>
              <p:cNvCxnSpPr>
                <a:stCxn id="192" idx="0"/>
              </p:cNvCxnSpPr>
              <p:nvPr/>
            </p:nvCxnSpPr>
            <p:spPr>
              <a:xfrm rot="5400000">
                <a:off x="7250365" y="4974036"/>
                <a:ext cx="496339" cy="80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4" name="正方形/長方形 103"/>
              <p:cNvSpPr/>
              <p:nvPr/>
            </p:nvSpPr>
            <p:spPr>
              <a:xfrm>
                <a:off x="7433347" y="522816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7260283" y="522816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6" name="直線コネクタ 105"/>
              <p:cNvCxnSpPr>
                <a:stCxn id="193" idx="0"/>
              </p:cNvCxnSpPr>
              <p:nvPr/>
            </p:nvCxnSpPr>
            <p:spPr>
              <a:xfrm rot="5400000">
                <a:off x="7075153" y="4973485"/>
                <a:ext cx="496265" cy="5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7" name="直線コネクタ 106"/>
              <p:cNvCxnSpPr>
                <a:stCxn id="188" idx="0"/>
                <a:endCxn id="108" idx="0"/>
              </p:cNvCxnSpPr>
              <p:nvPr/>
            </p:nvCxnSpPr>
            <p:spPr>
              <a:xfrm rot="5400000">
                <a:off x="7785294" y="4971705"/>
                <a:ext cx="503853" cy="906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8" name="正方形/長方形 107"/>
              <p:cNvSpPr/>
              <p:nvPr/>
            </p:nvSpPr>
            <p:spPr>
              <a:xfrm>
                <a:off x="7972380" y="522816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9" name="正方形/長方形 108"/>
              <p:cNvSpPr/>
              <p:nvPr/>
            </p:nvSpPr>
            <p:spPr>
              <a:xfrm>
                <a:off x="7799316" y="522816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0" name="直線コネクタ 109"/>
              <p:cNvCxnSpPr>
                <a:stCxn id="190" idx="0"/>
              </p:cNvCxnSpPr>
              <p:nvPr/>
            </p:nvCxnSpPr>
            <p:spPr>
              <a:xfrm rot="5400000">
                <a:off x="7615144" y="4971457"/>
                <a:ext cx="497333" cy="30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1" name="直線コネクタ 110"/>
              <p:cNvCxnSpPr>
                <a:stCxn id="184" idx="0"/>
              </p:cNvCxnSpPr>
              <p:nvPr/>
            </p:nvCxnSpPr>
            <p:spPr>
              <a:xfrm rot="5400000">
                <a:off x="8141569" y="4972138"/>
                <a:ext cx="496012" cy="35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正方形/長方形 111"/>
              <p:cNvSpPr/>
              <p:nvPr/>
            </p:nvSpPr>
            <p:spPr>
              <a:xfrm>
                <a:off x="8324613" y="522587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3" name="正方形/長方形 112"/>
              <p:cNvSpPr/>
              <p:nvPr/>
            </p:nvSpPr>
            <p:spPr>
              <a:xfrm>
                <a:off x="8151549" y="522587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4" name="直線コネクタ 113"/>
              <p:cNvCxnSpPr>
                <a:stCxn id="186" idx="0"/>
              </p:cNvCxnSpPr>
              <p:nvPr/>
            </p:nvCxnSpPr>
            <p:spPr>
              <a:xfrm rot="16200000" flipH="1">
                <a:off x="7966403" y="4971236"/>
                <a:ext cx="495049" cy="11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5" name="テキスト ボックス 114"/>
              <p:cNvSpPr txBox="1"/>
              <p:nvPr/>
            </p:nvSpPr>
            <p:spPr>
              <a:xfrm>
                <a:off x="933317" y="3806039"/>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116" name="テキスト ボックス 115"/>
              <p:cNvSpPr txBox="1"/>
              <p:nvPr/>
            </p:nvSpPr>
            <p:spPr>
              <a:xfrm>
                <a:off x="2134739" y="3798138"/>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117" name="テキスト ボックス 116"/>
              <p:cNvSpPr txBox="1"/>
              <p:nvPr/>
            </p:nvSpPr>
            <p:spPr>
              <a:xfrm>
                <a:off x="3660334" y="3789823"/>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118" name="テキスト ボックス 117"/>
              <p:cNvSpPr txBox="1"/>
              <p:nvPr/>
            </p:nvSpPr>
            <p:spPr>
              <a:xfrm>
                <a:off x="5460781" y="3808965"/>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119" name="テキスト ボックス 118"/>
              <p:cNvSpPr txBox="1"/>
              <p:nvPr/>
            </p:nvSpPr>
            <p:spPr>
              <a:xfrm>
                <a:off x="7029757" y="3789675"/>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120" name="テキスト ボックス 119"/>
              <p:cNvSpPr txBox="1"/>
              <p:nvPr/>
            </p:nvSpPr>
            <p:spPr>
              <a:xfrm>
                <a:off x="7996503" y="3803749"/>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121" name="直線コネクタ 120"/>
              <p:cNvCxnSpPr/>
              <p:nvPr/>
            </p:nvCxnSpPr>
            <p:spPr>
              <a:xfrm>
                <a:off x="184532" y="5793334"/>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2486400" y="4200827"/>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3" name="テキスト ボックス 122"/>
              <p:cNvSpPr txBox="1"/>
              <p:nvPr/>
            </p:nvSpPr>
            <p:spPr>
              <a:xfrm>
                <a:off x="2517966" y="4151512"/>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124" name="図形グループ 114"/>
              <p:cNvGrpSpPr/>
              <p:nvPr/>
            </p:nvGrpSpPr>
            <p:grpSpPr>
              <a:xfrm>
                <a:off x="2144505" y="4150214"/>
                <a:ext cx="288652" cy="230832"/>
                <a:chOff x="1759539" y="977134"/>
                <a:chExt cx="288652" cy="230832"/>
              </a:xfrm>
            </p:grpSpPr>
            <p:sp>
              <p:nvSpPr>
                <p:cNvPr id="489" name="正方形/長方形 118"/>
                <p:cNvSpPr/>
                <p:nvPr/>
              </p:nvSpPr>
              <p:spPr>
                <a:xfrm>
                  <a:off x="1759539"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0" name="テキスト ボックス 11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25" name="図形グループ 120"/>
              <p:cNvGrpSpPr/>
              <p:nvPr/>
            </p:nvGrpSpPr>
            <p:grpSpPr>
              <a:xfrm>
                <a:off x="1116064" y="4149675"/>
                <a:ext cx="288652" cy="230832"/>
                <a:chOff x="1756364" y="977134"/>
                <a:chExt cx="288652" cy="230832"/>
              </a:xfrm>
            </p:grpSpPr>
            <p:sp>
              <p:nvSpPr>
                <p:cNvPr id="487" name="正方形/長方形 121"/>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8" name="テキスト ボックス 122"/>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26" name="図形グループ 123"/>
              <p:cNvGrpSpPr/>
              <p:nvPr/>
            </p:nvGrpSpPr>
            <p:grpSpPr>
              <a:xfrm>
                <a:off x="3547091" y="4146500"/>
                <a:ext cx="288652" cy="230832"/>
                <a:chOff x="1756364" y="977134"/>
                <a:chExt cx="288652" cy="230832"/>
              </a:xfrm>
            </p:grpSpPr>
            <p:sp>
              <p:nvSpPr>
                <p:cNvPr id="485" name="正方形/長方形 12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6" name="テキスト ボックス 12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27" name="図形グループ 126"/>
              <p:cNvGrpSpPr/>
              <p:nvPr/>
            </p:nvGrpSpPr>
            <p:grpSpPr>
              <a:xfrm>
                <a:off x="5119683" y="4149675"/>
                <a:ext cx="288652" cy="230832"/>
                <a:chOff x="1756364" y="977134"/>
                <a:chExt cx="288652" cy="230832"/>
              </a:xfrm>
            </p:grpSpPr>
            <p:sp>
              <p:nvSpPr>
                <p:cNvPr id="483" name="正方形/長方形 12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4" name="テキスト ボックス 128"/>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28" name="図形グループ 129"/>
              <p:cNvGrpSpPr/>
              <p:nvPr/>
            </p:nvGrpSpPr>
            <p:grpSpPr>
              <a:xfrm>
                <a:off x="7270593" y="4148057"/>
                <a:ext cx="288652" cy="230832"/>
                <a:chOff x="1756364" y="977134"/>
                <a:chExt cx="288652" cy="230832"/>
              </a:xfrm>
            </p:grpSpPr>
            <p:sp>
              <p:nvSpPr>
                <p:cNvPr id="481" name="正方形/長方形 13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2" name="テキスト ボックス 13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29" name="図形グループ 132"/>
              <p:cNvGrpSpPr/>
              <p:nvPr/>
            </p:nvGrpSpPr>
            <p:grpSpPr>
              <a:xfrm>
                <a:off x="4238410" y="4148842"/>
                <a:ext cx="288652" cy="230832"/>
                <a:chOff x="1756364" y="977134"/>
                <a:chExt cx="288652" cy="230832"/>
              </a:xfrm>
            </p:grpSpPr>
            <p:sp>
              <p:nvSpPr>
                <p:cNvPr id="479" name="正方形/長方形 47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0" name="テキスト ボックス 134"/>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30" name="図形グループ 135"/>
              <p:cNvGrpSpPr/>
              <p:nvPr/>
            </p:nvGrpSpPr>
            <p:grpSpPr>
              <a:xfrm>
                <a:off x="5826196" y="4148842"/>
                <a:ext cx="288652" cy="230832"/>
                <a:chOff x="1756364" y="977134"/>
                <a:chExt cx="288652" cy="230832"/>
              </a:xfrm>
            </p:grpSpPr>
            <p:sp>
              <p:nvSpPr>
                <p:cNvPr id="477" name="正方形/長方形 47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8" name="テキスト ボックス 477"/>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31" name="図形グループ 138"/>
              <p:cNvGrpSpPr/>
              <p:nvPr/>
            </p:nvGrpSpPr>
            <p:grpSpPr>
              <a:xfrm>
                <a:off x="6911390" y="4146546"/>
                <a:ext cx="288652" cy="230832"/>
                <a:chOff x="1756364" y="977134"/>
                <a:chExt cx="288652" cy="230832"/>
              </a:xfrm>
            </p:grpSpPr>
            <p:sp>
              <p:nvSpPr>
                <p:cNvPr id="475" name="正方形/長方形 47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6" name="テキスト ボックス 47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32" name="図形グループ 141"/>
              <p:cNvGrpSpPr/>
              <p:nvPr/>
            </p:nvGrpSpPr>
            <p:grpSpPr>
              <a:xfrm>
                <a:off x="7801965" y="4144496"/>
                <a:ext cx="288652" cy="230832"/>
                <a:chOff x="1756364" y="977134"/>
                <a:chExt cx="288652" cy="230832"/>
              </a:xfrm>
            </p:grpSpPr>
            <p:sp>
              <p:nvSpPr>
                <p:cNvPr id="473" name="正方形/長方形 47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4" name="テキスト ボックス 47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33" name="図形グループ 144"/>
              <p:cNvGrpSpPr/>
              <p:nvPr/>
            </p:nvGrpSpPr>
            <p:grpSpPr>
              <a:xfrm>
                <a:off x="8163355" y="4145488"/>
                <a:ext cx="288652" cy="230832"/>
                <a:chOff x="1756364" y="977134"/>
                <a:chExt cx="288652" cy="230832"/>
              </a:xfrm>
            </p:grpSpPr>
            <p:sp>
              <p:nvSpPr>
                <p:cNvPr id="471" name="正方形/長方形 47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2" name="テキスト ボックス 47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sp>
            <p:nvSpPr>
              <p:cNvPr id="134" name="テキスト ボックス 124"/>
              <p:cNvSpPr txBox="1"/>
              <p:nvPr/>
            </p:nvSpPr>
            <p:spPr>
              <a:xfrm>
                <a:off x="1462948" y="3678710"/>
                <a:ext cx="534271" cy="307777"/>
              </a:xfrm>
              <a:prstGeom prst="rect">
                <a:avLst/>
              </a:prstGeom>
              <a:noFill/>
            </p:spPr>
            <p:txBody>
              <a:bodyPr wrap="none" rtlCol="0">
                <a:spAutoFit/>
              </a:bodyPr>
              <a:lstStyle/>
              <a:p>
                <a:r>
                  <a:rPr lang="en-US" altLang="ja-JP" sz="1400" dirty="0" smtClean="0"/>
                  <a:t>OHO</a:t>
                </a:r>
                <a:endParaRPr kumimoji="1" lang="ja-JP" altLang="en-US" sz="1400" dirty="0"/>
              </a:p>
            </p:txBody>
          </p:sp>
          <p:sp>
            <p:nvSpPr>
              <p:cNvPr id="135" name="テキスト ボックス 125"/>
              <p:cNvSpPr txBox="1"/>
              <p:nvPr/>
            </p:nvSpPr>
            <p:spPr>
              <a:xfrm>
                <a:off x="4600696" y="3692305"/>
                <a:ext cx="481322" cy="307777"/>
              </a:xfrm>
              <a:prstGeom prst="rect">
                <a:avLst/>
              </a:prstGeom>
              <a:noFill/>
            </p:spPr>
            <p:txBody>
              <a:bodyPr wrap="none" rtlCol="0">
                <a:spAutoFit/>
              </a:bodyPr>
              <a:lstStyle/>
              <a:p>
                <a:r>
                  <a:rPr lang="en-US" altLang="ja-JP" sz="1400" dirty="0" smtClean="0"/>
                  <a:t>FUJI</a:t>
                </a:r>
                <a:endParaRPr kumimoji="1" lang="ja-JP" altLang="en-US" sz="1400" dirty="0"/>
              </a:p>
            </p:txBody>
          </p:sp>
          <p:sp>
            <p:nvSpPr>
              <p:cNvPr id="136" name="テキスト ボックス 126"/>
              <p:cNvSpPr txBox="1"/>
              <p:nvPr/>
            </p:nvSpPr>
            <p:spPr>
              <a:xfrm>
                <a:off x="7437728" y="3692305"/>
                <a:ext cx="642711" cy="307777"/>
              </a:xfrm>
              <a:prstGeom prst="rect">
                <a:avLst/>
              </a:prstGeom>
              <a:noFill/>
            </p:spPr>
            <p:txBody>
              <a:bodyPr wrap="none" rtlCol="0">
                <a:spAutoFit/>
              </a:bodyPr>
              <a:lstStyle/>
              <a:p>
                <a:r>
                  <a:rPr lang="en-US" altLang="ja-JP" sz="1400" dirty="0" smtClean="0"/>
                  <a:t>NIKKO</a:t>
                </a:r>
                <a:endParaRPr kumimoji="1" lang="ja-JP" altLang="en-US" sz="1400" dirty="0"/>
              </a:p>
            </p:txBody>
          </p:sp>
          <p:cxnSp>
            <p:nvCxnSpPr>
              <p:cNvPr id="137" name="直線コネクタ 127"/>
              <p:cNvCxnSpPr/>
              <p:nvPr/>
            </p:nvCxnSpPr>
            <p:spPr>
              <a:xfrm rot="5400000">
                <a:off x="596700" y="5115705"/>
                <a:ext cx="2197097" cy="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8" name="直線コネクタ 128"/>
              <p:cNvCxnSpPr/>
              <p:nvPr/>
            </p:nvCxnSpPr>
            <p:spPr>
              <a:xfrm rot="5400000">
                <a:off x="3733242" y="5106593"/>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9" name="直線コネクタ 129"/>
              <p:cNvCxnSpPr/>
              <p:nvPr/>
            </p:nvCxnSpPr>
            <p:spPr>
              <a:xfrm rot="5400000">
                <a:off x="6587720" y="5092205"/>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0" name="直線コネクタ 130"/>
              <p:cNvCxnSpPr>
                <a:stCxn id="175" idx="0"/>
              </p:cNvCxnSpPr>
              <p:nvPr/>
            </p:nvCxnSpPr>
            <p:spPr>
              <a:xfrm rot="5400000">
                <a:off x="53772" y="4972963"/>
                <a:ext cx="495951" cy="225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1" name="直線コネクタ 131"/>
              <p:cNvCxnSpPr>
                <a:stCxn id="174" idx="0"/>
              </p:cNvCxnSpPr>
              <p:nvPr/>
            </p:nvCxnSpPr>
            <p:spPr>
              <a:xfrm rot="5400000">
                <a:off x="226603" y="4975102"/>
                <a:ext cx="496819" cy="62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73" idx="0"/>
              </p:cNvCxnSpPr>
              <p:nvPr/>
            </p:nvCxnSpPr>
            <p:spPr>
              <a:xfrm rot="5400000">
                <a:off x="401735" y="4972853"/>
                <a:ext cx="494173" cy="4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72" idx="0"/>
              </p:cNvCxnSpPr>
              <p:nvPr/>
            </p:nvCxnSpPr>
            <p:spPr>
              <a:xfrm rot="5400000">
                <a:off x="576153" y="4973404"/>
                <a:ext cx="495041" cy="5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44" name="図形グループ 157"/>
              <p:cNvGrpSpPr/>
              <p:nvPr/>
            </p:nvGrpSpPr>
            <p:grpSpPr>
              <a:xfrm>
                <a:off x="601083" y="4150214"/>
                <a:ext cx="288652" cy="230832"/>
                <a:chOff x="1756364" y="977134"/>
                <a:chExt cx="288652" cy="230832"/>
              </a:xfrm>
            </p:grpSpPr>
            <p:sp>
              <p:nvSpPr>
                <p:cNvPr id="469" name="正方形/長方形 46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0" name="テキスト ボックス 46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45" name="図形グループ 160"/>
              <p:cNvGrpSpPr/>
              <p:nvPr/>
            </p:nvGrpSpPr>
            <p:grpSpPr>
              <a:xfrm>
                <a:off x="240781" y="4150753"/>
                <a:ext cx="288652" cy="230832"/>
                <a:chOff x="1577262" y="977134"/>
                <a:chExt cx="288652" cy="230832"/>
              </a:xfrm>
            </p:grpSpPr>
            <p:sp>
              <p:nvSpPr>
                <p:cNvPr id="467" name="正方形/長方形 466"/>
                <p:cNvSpPr/>
                <p:nvPr/>
              </p:nvSpPr>
              <p:spPr>
                <a:xfrm>
                  <a:off x="1577262"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8" name="テキスト ボックス 467"/>
                <p:cNvSpPr txBox="1"/>
                <p:nvPr/>
              </p:nvSpPr>
              <p:spPr>
                <a:xfrm>
                  <a:off x="1600687"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146" name="直線コネクタ 145"/>
              <p:cNvCxnSpPr/>
              <p:nvPr/>
            </p:nvCxnSpPr>
            <p:spPr>
              <a:xfrm rot="5400000">
                <a:off x="1886626"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7" name="正方形/長方形 146"/>
              <p:cNvSpPr/>
              <p:nvPr/>
            </p:nvSpPr>
            <p:spPr>
              <a:xfrm>
                <a:off x="2310920"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8" name="二等辺三角形 147"/>
              <p:cNvSpPr/>
              <p:nvPr/>
            </p:nvSpPr>
            <p:spPr>
              <a:xfrm flipV="1">
                <a:off x="2301063"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9" name="テキスト ボックス 148"/>
              <p:cNvSpPr txBox="1"/>
              <p:nvPr/>
            </p:nvSpPr>
            <p:spPr>
              <a:xfrm>
                <a:off x="2257600" y="4375570"/>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150" name="二等辺三角形 149"/>
              <p:cNvSpPr/>
              <p:nvPr/>
            </p:nvSpPr>
            <p:spPr>
              <a:xfrm flipV="1">
                <a:off x="2124641"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1" name="正方形/長方形 150"/>
              <p:cNvSpPr/>
              <p:nvPr/>
            </p:nvSpPr>
            <p:spPr>
              <a:xfrm>
                <a:off x="2137856"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2" name="直線コネクタ 142"/>
              <p:cNvCxnSpPr>
                <a:stCxn id="150" idx="0"/>
              </p:cNvCxnSpPr>
              <p:nvPr/>
            </p:nvCxnSpPr>
            <p:spPr>
              <a:xfrm rot="16200000" flipH="1">
                <a:off x="1745359" y="5182276"/>
                <a:ext cx="911720"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3" name="テキスト ボックス 143"/>
              <p:cNvSpPr txBox="1"/>
              <p:nvPr/>
            </p:nvSpPr>
            <p:spPr>
              <a:xfrm>
                <a:off x="2080419" y="4377860"/>
                <a:ext cx="248786" cy="230832"/>
              </a:xfrm>
              <a:prstGeom prst="rect">
                <a:avLst/>
              </a:prstGeom>
              <a:noFill/>
            </p:spPr>
            <p:txBody>
              <a:bodyPr wrap="none" rtlCol="0">
                <a:spAutoFit/>
              </a:bodyPr>
              <a:lstStyle/>
              <a:p>
                <a:r>
                  <a:rPr lang="en-US" altLang="ja-JP" sz="900" dirty="0"/>
                  <a:t>C</a:t>
                </a:r>
                <a:endParaRPr kumimoji="1" lang="ja-JP" altLang="en-US" sz="900" dirty="0"/>
              </a:p>
            </p:txBody>
          </p:sp>
          <p:cxnSp>
            <p:nvCxnSpPr>
              <p:cNvPr id="154" name="直線コネクタ 153"/>
              <p:cNvCxnSpPr/>
              <p:nvPr/>
            </p:nvCxnSpPr>
            <p:spPr>
              <a:xfrm rot="5400000">
                <a:off x="1541799"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5" name="正方形/長方形 154"/>
              <p:cNvSpPr/>
              <p:nvPr/>
            </p:nvSpPr>
            <p:spPr>
              <a:xfrm>
                <a:off x="1966093"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6" name="二等辺三角形 155"/>
              <p:cNvSpPr/>
              <p:nvPr/>
            </p:nvSpPr>
            <p:spPr>
              <a:xfrm flipV="1">
                <a:off x="1956236"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7" name="テキスト ボックス 156"/>
              <p:cNvSpPr txBox="1"/>
              <p:nvPr/>
            </p:nvSpPr>
            <p:spPr>
              <a:xfrm>
                <a:off x="1912773" y="4375570"/>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158" name="二等辺三角形 157"/>
              <p:cNvSpPr/>
              <p:nvPr/>
            </p:nvSpPr>
            <p:spPr>
              <a:xfrm flipV="1">
                <a:off x="1779814"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9" name="正方形/長方形 158"/>
              <p:cNvSpPr/>
              <p:nvPr/>
            </p:nvSpPr>
            <p:spPr>
              <a:xfrm>
                <a:off x="1793029"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0" name="直線コネクタ 159"/>
              <p:cNvCxnSpPr>
                <a:stCxn id="158" idx="0"/>
              </p:cNvCxnSpPr>
              <p:nvPr/>
            </p:nvCxnSpPr>
            <p:spPr>
              <a:xfrm rot="16200000" flipH="1">
                <a:off x="1400532"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1" name="テキスト ボックス 160"/>
              <p:cNvSpPr txBox="1"/>
              <p:nvPr/>
            </p:nvSpPr>
            <p:spPr>
              <a:xfrm>
                <a:off x="1735592" y="4377860"/>
                <a:ext cx="251447" cy="230832"/>
              </a:xfrm>
              <a:prstGeom prst="rect">
                <a:avLst/>
              </a:prstGeom>
              <a:noFill/>
            </p:spPr>
            <p:txBody>
              <a:bodyPr wrap="none" rtlCol="0">
                <a:spAutoFit/>
              </a:bodyPr>
              <a:lstStyle/>
              <a:p>
                <a:r>
                  <a:rPr lang="en-US" altLang="ja-JP" sz="900" dirty="0" smtClean="0"/>
                  <a:t>A</a:t>
                </a:r>
                <a:endParaRPr kumimoji="1" lang="ja-JP" altLang="en-US" sz="900" dirty="0"/>
              </a:p>
            </p:txBody>
          </p:sp>
          <p:grpSp>
            <p:nvGrpSpPr>
              <p:cNvPr id="162" name="図形グループ 179"/>
              <p:cNvGrpSpPr/>
              <p:nvPr/>
            </p:nvGrpSpPr>
            <p:grpSpPr>
              <a:xfrm>
                <a:off x="1792014" y="4150214"/>
                <a:ext cx="288652" cy="230832"/>
                <a:chOff x="1756364" y="977134"/>
                <a:chExt cx="288652" cy="230832"/>
              </a:xfrm>
            </p:grpSpPr>
            <p:sp>
              <p:nvSpPr>
                <p:cNvPr id="465" name="正方形/長方形 46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6" name="テキスト ボックス 46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sp>
            <p:nvSpPr>
              <p:cNvPr id="163" name="正方形/長方形 162"/>
              <p:cNvSpPr/>
              <p:nvPr/>
            </p:nvSpPr>
            <p:spPr>
              <a:xfrm>
                <a:off x="242997"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4" name="正方形/長方形 163"/>
              <p:cNvSpPr/>
              <p:nvPr/>
            </p:nvSpPr>
            <p:spPr>
              <a:xfrm>
                <a:off x="416061"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5" name="直線コネクタ 164"/>
              <p:cNvCxnSpPr/>
              <p:nvPr/>
            </p:nvCxnSpPr>
            <p:spPr>
              <a:xfrm rot="5400000">
                <a:off x="3098498" y="5310692"/>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6" name="直線コネクタ 165"/>
              <p:cNvCxnSpPr/>
              <p:nvPr/>
            </p:nvCxnSpPr>
            <p:spPr>
              <a:xfrm>
                <a:off x="3431109" y="4983015"/>
                <a:ext cx="9693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7" name="二等辺三角形 166"/>
              <p:cNvSpPr/>
              <p:nvPr/>
            </p:nvSpPr>
            <p:spPr>
              <a:xfrm flipV="1">
                <a:off x="3445134" y="444145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8" name="直線コネクタ 167"/>
              <p:cNvCxnSpPr>
                <a:stCxn id="167" idx="0"/>
              </p:cNvCxnSpPr>
              <p:nvPr/>
            </p:nvCxnSpPr>
            <p:spPr>
              <a:xfrm rot="5400000">
                <a:off x="3393685" y="4856186"/>
                <a:ext cx="254453" cy="7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9" name="テキスト ボックス 168"/>
              <p:cNvSpPr txBox="1"/>
              <p:nvPr/>
            </p:nvSpPr>
            <p:spPr>
              <a:xfrm>
                <a:off x="3396283" y="4372242"/>
                <a:ext cx="263564" cy="246221"/>
              </a:xfrm>
              <a:prstGeom prst="rect">
                <a:avLst/>
              </a:prstGeom>
              <a:noFill/>
            </p:spPr>
            <p:txBody>
              <a:bodyPr wrap="none" rtlCol="0">
                <a:spAutoFit/>
              </a:bodyPr>
              <a:lstStyle/>
              <a:p>
                <a:r>
                  <a:rPr lang="en-US" altLang="ja-JP" sz="1000" dirty="0"/>
                  <a:t>D</a:t>
                </a:r>
                <a:endParaRPr kumimoji="1" lang="ja-JP" altLang="en-US" sz="1000" dirty="0"/>
              </a:p>
            </p:txBody>
          </p:sp>
          <p:cxnSp>
            <p:nvCxnSpPr>
              <p:cNvPr id="170" name="直線コネクタ 160"/>
              <p:cNvCxnSpPr/>
              <p:nvPr/>
            </p:nvCxnSpPr>
            <p:spPr>
              <a:xfrm>
                <a:off x="5792757" y="5120758"/>
                <a:ext cx="253879"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1" name="直線コネクタ 170"/>
              <p:cNvCxnSpPr/>
              <p:nvPr/>
            </p:nvCxnSpPr>
            <p:spPr>
              <a:xfrm>
                <a:off x="188629" y="5376536"/>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2" name="二等辺三角形 171"/>
              <p:cNvSpPr/>
              <p:nvPr/>
            </p:nvSpPr>
            <p:spPr>
              <a:xfrm flipV="1">
                <a:off x="750397" y="44408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3" name="二等辺三角形 172"/>
              <p:cNvSpPr/>
              <p:nvPr/>
            </p:nvSpPr>
            <p:spPr>
              <a:xfrm flipV="1">
                <a:off x="574773" y="443999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4" name="二等辺三角形 173"/>
              <p:cNvSpPr/>
              <p:nvPr/>
            </p:nvSpPr>
            <p:spPr>
              <a:xfrm flipV="1">
                <a:off x="399149" y="443910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5" name="二等辺三角形 174"/>
              <p:cNvSpPr/>
              <p:nvPr/>
            </p:nvSpPr>
            <p:spPr>
              <a:xfrm flipV="1">
                <a:off x="226700" y="44382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6" name="二等辺三角形 175"/>
              <p:cNvSpPr/>
              <p:nvPr/>
            </p:nvSpPr>
            <p:spPr>
              <a:xfrm flipV="1">
                <a:off x="1359862" y="443732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7" name="二等辺三角形 176"/>
              <p:cNvSpPr/>
              <p:nvPr/>
            </p:nvSpPr>
            <p:spPr>
              <a:xfrm flipV="1">
                <a:off x="1016452" y="443643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8" name="テキスト ボックス 177"/>
              <p:cNvSpPr txBox="1"/>
              <p:nvPr/>
            </p:nvSpPr>
            <p:spPr>
              <a:xfrm>
                <a:off x="966637" y="4373018"/>
                <a:ext cx="253044" cy="246221"/>
              </a:xfrm>
              <a:prstGeom prst="rect">
                <a:avLst/>
              </a:prstGeom>
              <a:noFill/>
            </p:spPr>
            <p:txBody>
              <a:bodyPr wrap="none" rtlCol="0">
                <a:spAutoFit/>
              </a:bodyPr>
              <a:lstStyle/>
              <a:p>
                <a:r>
                  <a:rPr lang="en-US" altLang="ja-JP" sz="1000" dirty="0" smtClean="0"/>
                  <a:t>C</a:t>
                </a:r>
                <a:endParaRPr kumimoji="1" lang="ja-JP" altLang="en-US" sz="1000" dirty="0"/>
              </a:p>
            </p:txBody>
          </p:sp>
          <p:sp>
            <p:nvSpPr>
              <p:cNvPr id="179" name="テキスト ボックス 178"/>
              <p:cNvSpPr txBox="1"/>
              <p:nvPr/>
            </p:nvSpPr>
            <p:spPr>
              <a:xfrm>
                <a:off x="1311163" y="4373030"/>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180" name="テキスト ボックス 179"/>
              <p:cNvSpPr txBox="1"/>
              <p:nvPr/>
            </p:nvSpPr>
            <p:spPr>
              <a:xfrm>
                <a:off x="178241" y="4373018"/>
                <a:ext cx="263564" cy="246221"/>
              </a:xfrm>
              <a:prstGeom prst="rect">
                <a:avLst/>
              </a:prstGeom>
              <a:noFill/>
            </p:spPr>
            <p:txBody>
              <a:bodyPr wrap="none" rtlCol="0">
                <a:spAutoFit/>
              </a:bodyPr>
              <a:lstStyle/>
              <a:p>
                <a:r>
                  <a:rPr lang="en-US" altLang="ja-JP" sz="1000" dirty="0" smtClean="0"/>
                  <a:t>H</a:t>
                </a:r>
                <a:endParaRPr kumimoji="1" lang="ja-JP" altLang="en-US" sz="1000" dirty="0"/>
              </a:p>
            </p:txBody>
          </p:sp>
          <p:sp>
            <p:nvSpPr>
              <p:cNvPr id="181" name="テキスト ボックス 180"/>
              <p:cNvSpPr txBox="1"/>
              <p:nvPr/>
            </p:nvSpPr>
            <p:spPr>
              <a:xfrm>
                <a:off x="351806" y="4373030"/>
                <a:ext cx="265567" cy="246221"/>
              </a:xfrm>
              <a:prstGeom prst="rect">
                <a:avLst/>
              </a:prstGeom>
              <a:noFill/>
            </p:spPr>
            <p:txBody>
              <a:bodyPr wrap="none" rtlCol="0">
                <a:spAutoFit/>
              </a:bodyPr>
              <a:lstStyle/>
              <a:p>
                <a:r>
                  <a:rPr lang="en-US" altLang="ja-JP" sz="1000" dirty="0" smtClean="0"/>
                  <a:t>G</a:t>
                </a:r>
                <a:endParaRPr kumimoji="1" lang="ja-JP" altLang="en-US" sz="1000" dirty="0"/>
              </a:p>
            </p:txBody>
          </p:sp>
          <p:sp>
            <p:nvSpPr>
              <p:cNvPr id="182" name="テキスト ボックス 181"/>
              <p:cNvSpPr txBox="1"/>
              <p:nvPr/>
            </p:nvSpPr>
            <p:spPr>
              <a:xfrm>
                <a:off x="524316" y="4373018"/>
                <a:ext cx="243589" cy="246221"/>
              </a:xfrm>
              <a:prstGeom prst="rect">
                <a:avLst/>
              </a:prstGeom>
              <a:noFill/>
            </p:spPr>
            <p:txBody>
              <a:bodyPr wrap="none" rtlCol="0">
                <a:spAutoFit/>
              </a:bodyPr>
              <a:lstStyle/>
              <a:p>
                <a:r>
                  <a:rPr lang="en-US" altLang="ja-JP" sz="1000" dirty="0" smtClean="0"/>
                  <a:t>F</a:t>
                </a:r>
                <a:endParaRPr kumimoji="1" lang="ja-JP" altLang="en-US" sz="1000" dirty="0"/>
              </a:p>
            </p:txBody>
          </p:sp>
          <p:sp>
            <p:nvSpPr>
              <p:cNvPr id="183" name="テキスト ボックス 182"/>
              <p:cNvSpPr txBox="1"/>
              <p:nvPr/>
            </p:nvSpPr>
            <p:spPr>
              <a:xfrm>
                <a:off x="697881" y="4373030"/>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sp>
            <p:nvSpPr>
              <p:cNvPr id="184" name="二等辺三角形 183"/>
              <p:cNvSpPr/>
              <p:nvPr/>
            </p:nvSpPr>
            <p:spPr>
              <a:xfrm flipV="1">
                <a:off x="8313579"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5" name="テキスト ボックス 184"/>
              <p:cNvSpPr txBox="1"/>
              <p:nvPr/>
            </p:nvSpPr>
            <p:spPr>
              <a:xfrm>
                <a:off x="8266941" y="4373057"/>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186" name="二等辺三角形 185"/>
              <p:cNvSpPr/>
              <p:nvPr/>
            </p:nvSpPr>
            <p:spPr>
              <a:xfrm flipV="1">
                <a:off x="8137157"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7" name="テキスト ボックス 186"/>
              <p:cNvSpPr txBox="1"/>
              <p:nvPr/>
            </p:nvSpPr>
            <p:spPr>
              <a:xfrm>
                <a:off x="8089760" y="4375347"/>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188" name="二等辺三角形 187"/>
              <p:cNvSpPr/>
              <p:nvPr/>
            </p:nvSpPr>
            <p:spPr>
              <a:xfrm flipV="1">
                <a:off x="7965577"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9" name="テキスト ボックス 188"/>
              <p:cNvSpPr txBox="1"/>
              <p:nvPr/>
            </p:nvSpPr>
            <p:spPr>
              <a:xfrm>
                <a:off x="7922114" y="4373057"/>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190" name="二等辺三角形 189"/>
              <p:cNvSpPr/>
              <p:nvPr/>
            </p:nvSpPr>
            <p:spPr>
              <a:xfrm flipV="1">
                <a:off x="7789155"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1" name="テキスト ボックス 190"/>
              <p:cNvSpPr txBox="1"/>
              <p:nvPr/>
            </p:nvSpPr>
            <p:spPr>
              <a:xfrm>
                <a:off x="7744933" y="4375347"/>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192" name="二等辺三角形 191"/>
              <p:cNvSpPr/>
              <p:nvPr/>
            </p:nvSpPr>
            <p:spPr>
              <a:xfrm flipV="1">
                <a:off x="7422762" y="443837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3" name="二等辺三角形 192"/>
              <p:cNvSpPr/>
              <p:nvPr/>
            </p:nvSpPr>
            <p:spPr>
              <a:xfrm flipV="1">
                <a:off x="7247138" y="443748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4" name="二等辺三角形 193"/>
              <p:cNvSpPr/>
              <p:nvPr/>
            </p:nvSpPr>
            <p:spPr>
              <a:xfrm flipV="1">
                <a:off x="7071514" y="443659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5" name="二等辺三角形 194"/>
              <p:cNvSpPr/>
              <p:nvPr/>
            </p:nvSpPr>
            <p:spPr>
              <a:xfrm flipV="1">
                <a:off x="6895890" y="443570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6" name="テキスト ボックス 195"/>
              <p:cNvSpPr txBox="1"/>
              <p:nvPr/>
            </p:nvSpPr>
            <p:spPr>
              <a:xfrm>
                <a:off x="6847431" y="4370505"/>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197" name="テキスト ボックス 196"/>
              <p:cNvSpPr txBox="1"/>
              <p:nvPr/>
            </p:nvSpPr>
            <p:spPr>
              <a:xfrm>
                <a:off x="7024171" y="437051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198" name="テキスト ボックス 197"/>
              <p:cNvSpPr txBox="1"/>
              <p:nvPr/>
            </p:nvSpPr>
            <p:spPr>
              <a:xfrm>
                <a:off x="7196681" y="4370505"/>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199" name="テキスト ボックス 198"/>
              <p:cNvSpPr txBox="1"/>
              <p:nvPr/>
            </p:nvSpPr>
            <p:spPr>
              <a:xfrm>
                <a:off x="7370246" y="4370517"/>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200" name="二等辺三角形 199"/>
              <p:cNvSpPr/>
              <p:nvPr/>
            </p:nvSpPr>
            <p:spPr>
              <a:xfrm flipV="1">
                <a:off x="307627" y="644122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1" name="直線コネクタ 200"/>
              <p:cNvCxnSpPr/>
              <p:nvPr/>
            </p:nvCxnSpPr>
            <p:spPr>
              <a:xfrm rot="5400000">
                <a:off x="1222564" y="509196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rot="5400000">
                <a:off x="1397439" y="5092925"/>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3" name="直線コネクタ 202"/>
              <p:cNvCxnSpPr/>
              <p:nvPr/>
            </p:nvCxnSpPr>
            <p:spPr>
              <a:xfrm>
                <a:off x="1348851" y="4971254"/>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4" name="直線コネクタ 203"/>
              <p:cNvCxnSpPr/>
              <p:nvPr/>
            </p:nvCxnSpPr>
            <p:spPr>
              <a:xfrm rot="16200000" flipH="1">
                <a:off x="1314204" y="4843234"/>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5" name="直線コネクタ 204"/>
              <p:cNvCxnSpPr/>
              <p:nvPr/>
            </p:nvCxnSpPr>
            <p:spPr>
              <a:xfrm rot="5400000">
                <a:off x="874620" y="509196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6" name="直線コネクタ 205"/>
              <p:cNvCxnSpPr/>
              <p:nvPr/>
            </p:nvCxnSpPr>
            <p:spPr>
              <a:xfrm rot="5400000">
                <a:off x="1049495" y="5092925"/>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7" name="直線コネクタ 206"/>
              <p:cNvCxnSpPr/>
              <p:nvPr/>
            </p:nvCxnSpPr>
            <p:spPr>
              <a:xfrm>
                <a:off x="1001599" y="497125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8" name="直線コネクタ 207"/>
              <p:cNvCxnSpPr/>
              <p:nvPr/>
            </p:nvCxnSpPr>
            <p:spPr>
              <a:xfrm rot="16200000" flipH="1">
                <a:off x="966952" y="4843233"/>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9" name="直線コネクタ 208"/>
              <p:cNvCxnSpPr/>
              <p:nvPr/>
            </p:nvCxnSpPr>
            <p:spPr>
              <a:xfrm rot="5400000">
                <a:off x="2751901" y="5300580"/>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0" name="直線コネクタ 209"/>
              <p:cNvCxnSpPr/>
              <p:nvPr/>
            </p:nvCxnSpPr>
            <p:spPr>
              <a:xfrm rot="5400000">
                <a:off x="2928055" y="5304240"/>
                <a:ext cx="66124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1" name="直線コネクタ 210"/>
              <p:cNvCxnSpPr/>
              <p:nvPr/>
            </p:nvCxnSpPr>
            <p:spPr>
              <a:xfrm>
                <a:off x="3085138" y="4972026"/>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2" name="二等辺三角形 211"/>
              <p:cNvSpPr/>
              <p:nvPr/>
            </p:nvSpPr>
            <p:spPr>
              <a:xfrm flipV="1">
                <a:off x="3098369" y="443205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13" name="直線コネクタ 212"/>
              <p:cNvCxnSpPr>
                <a:stCxn id="212" idx="0"/>
              </p:cNvCxnSpPr>
              <p:nvPr/>
            </p:nvCxnSpPr>
            <p:spPr>
              <a:xfrm rot="16200000" flipH="1">
                <a:off x="3050491" y="4844006"/>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4" name="テキスト ボックス 213"/>
              <p:cNvSpPr txBox="1"/>
              <p:nvPr/>
            </p:nvSpPr>
            <p:spPr>
              <a:xfrm>
                <a:off x="3049518" y="4362841"/>
                <a:ext cx="247283" cy="246221"/>
              </a:xfrm>
              <a:prstGeom prst="rect">
                <a:avLst/>
              </a:prstGeom>
              <a:noFill/>
            </p:spPr>
            <p:txBody>
              <a:bodyPr wrap="none" rtlCol="0">
                <a:spAutoFit/>
              </a:bodyPr>
              <a:lstStyle/>
              <a:p>
                <a:r>
                  <a:rPr lang="en-US" altLang="ja-JP" sz="1000" dirty="0"/>
                  <a:t>E</a:t>
                </a:r>
                <a:endParaRPr kumimoji="1" lang="ja-JP" altLang="en-US" sz="1000" dirty="0"/>
              </a:p>
            </p:txBody>
          </p:sp>
          <p:grpSp>
            <p:nvGrpSpPr>
              <p:cNvPr id="215" name="図形グループ 205"/>
              <p:cNvGrpSpPr/>
              <p:nvPr/>
            </p:nvGrpSpPr>
            <p:grpSpPr>
              <a:xfrm>
                <a:off x="3062217" y="4149707"/>
                <a:ext cx="243163" cy="230832"/>
                <a:chOff x="418372" y="964954"/>
                <a:chExt cx="243163" cy="230832"/>
              </a:xfrm>
            </p:grpSpPr>
            <p:sp>
              <p:nvSpPr>
                <p:cNvPr id="463" name="正方形/長方形 235"/>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4" name="テキスト ボックス 463"/>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216" name="二等辺三角形 215"/>
              <p:cNvSpPr/>
              <p:nvPr/>
            </p:nvSpPr>
            <p:spPr>
              <a:xfrm flipV="1">
                <a:off x="6408367" y="44334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17" name="直線コネクタ 216"/>
              <p:cNvCxnSpPr/>
              <p:nvPr/>
            </p:nvCxnSpPr>
            <p:spPr>
              <a:xfrm rot="5400000">
                <a:off x="6061969" y="5299317"/>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8" name="直線コネクタ 217"/>
              <p:cNvCxnSpPr/>
              <p:nvPr/>
            </p:nvCxnSpPr>
            <p:spPr>
              <a:xfrm rot="5400000">
                <a:off x="6237326" y="5299799"/>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9" name="直線コネクタ 218"/>
              <p:cNvCxnSpPr>
                <a:stCxn id="216" idx="0"/>
              </p:cNvCxnSpPr>
              <p:nvPr/>
            </p:nvCxnSpPr>
            <p:spPr>
              <a:xfrm rot="16200000" flipH="1">
                <a:off x="6359806" y="4846114"/>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0" name="直線コネクタ 219"/>
              <p:cNvCxnSpPr/>
              <p:nvPr/>
            </p:nvCxnSpPr>
            <p:spPr>
              <a:xfrm>
                <a:off x="6395374" y="497005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1" name="テキスト ボックス 220"/>
              <p:cNvSpPr txBox="1"/>
              <p:nvPr/>
            </p:nvSpPr>
            <p:spPr>
              <a:xfrm>
                <a:off x="6359516" y="4364266"/>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grpSp>
            <p:nvGrpSpPr>
              <p:cNvPr id="222" name="図形グループ 243"/>
              <p:cNvGrpSpPr/>
              <p:nvPr/>
            </p:nvGrpSpPr>
            <p:grpSpPr>
              <a:xfrm>
                <a:off x="6363753" y="4141165"/>
                <a:ext cx="243163" cy="230832"/>
                <a:chOff x="418372" y="964954"/>
                <a:chExt cx="243163" cy="230832"/>
              </a:xfrm>
            </p:grpSpPr>
            <p:sp>
              <p:nvSpPr>
                <p:cNvPr id="461" name="正方形/長方形 460"/>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2" name="テキスト ボックス 461"/>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223" name="テキスト ボックス 213"/>
              <p:cNvSpPr txBox="1"/>
              <p:nvPr/>
            </p:nvSpPr>
            <p:spPr>
              <a:xfrm>
                <a:off x="3423250" y="5931425"/>
                <a:ext cx="1125353" cy="276999"/>
              </a:xfrm>
              <a:prstGeom prst="rect">
                <a:avLst/>
              </a:prstGeom>
              <a:noFill/>
            </p:spPr>
            <p:txBody>
              <a:bodyPr wrap="none" rtlCol="0">
                <a:spAutoFit/>
              </a:bodyPr>
              <a:lstStyle/>
              <a:p>
                <a:r>
                  <a:rPr kumimoji="1" lang="en-US" altLang="ja-JP" sz="1200" dirty="0" smtClean="0">
                    <a:solidFill>
                      <a:srgbClr val="FF0000"/>
                    </a:solidFill>
                  </a:rPr>
                  <a:t>remove 4 ARES</a:t>
                </a:r>
                <a:endParaRPr kumimoji="1" lang="ja-JP" altLang="en-US" sz="1200" dirty="0">
                  <a:solidFill>
                    <a:srgbClr val="FF0000"/>
                  </a:solidFill>
                </a:endParaRPr>
              </a:p>
            </p:txBody>
          </p:sp>
          <p:sp>
            <p:nvSpPr>
              <p:cNvPr id="224" name="テキスト ボックス 223"/>
              <p:cNvSpPr txBox="1"/>
              <p:nvPr/>
            </p:nvSpPr>
            <p:spPr>
              <a:xfrm>
                <a:off x="1677042" y="5956728"/>
                <a:ext cx="1082348" cy="276999"/>
              </a:xfrm>
              <a:prstGeom prst="rect">
                <a:avLst/>
              </a:prstGeom>
              <a:noFill/>
            </p:spPr>
            <p:txBody>
              <a:bodyPr wrap="none" rtlCol="0">
                <a:spAutoFit/>
              </a:bodyPr>
              <a:lstStyle/>
              <a:p>
                <a:r>
                  <a:rPr lang="en-US" altLang="ja-JP" sz="1200" dirty="0" smtClean="0">
                    <a:solidFill>
                      <a:srgbClr val="FF0000"/>
                    </a:solidFill>
                  </a:rPr>
                  <a:t>convert to LER</a:t>
                </a:r>
                <a:endParaRPr kumimoji="1" lang="ja-JP" altLang="en-US" sz="1200" dirty="0">
                  <a:solidFill>
                    <a:srgbClr val="FF0000"/>
                  </a:solidFill>
                </a:endParaRPr>
              </a:p>
            </p:txBody>
          </p:sp>
          <p:sp>
            <p:nvSpPr>
              <p:cNvPr id="225" name="テキスト ボックス 224"/>
              <p:cNvSpPr txBox="1"/>
              <p:nvPr/>
            </p:nvSpPr>
            <p:spPr>
              <a:xfrm>
                <a:off x="329682" y="5551664"/>
                <a:ext cx="884602" cy="276999"/>
              </a:xfrm>
              <a:prstGeom prst="rect">
                <a:avLst/>
              </a:prstGeom>
              <a:noFill/>
            </p:spPr>
            <p:txBody>
              <a:bodyPr wrap="none" rtlCol="0">
                <a:spAutoFit/>
              </a:bodyPr>
              <a:lstStyle/>
              <a:p>
                <a:r>
                  <a:rPr lang="en-US" altLang="ja-JP" sz="1200" dirty="0" smtClean="0">
                    <a:solidFill>
                      <a:srgbClr val="FF0000"/>
                    </a:solidFill>
                  </a:rPr>
                  <a:t>add 2 ARES</a:t>
                </a:r>
                <a:endParaRPr kumimoji="1" lang="ja-JP" altLang="en-US" sz="1200" dirty="0">
                  <a:solidFill>
                    <a:srgbClr val="FF0000"/>
                  </a:solidFill>
                </a:endParaRPr>
              </a:p>
            </p:txBody>
          </p:sp>
          <p:sp>
            <p:nvSpPr>
              <p:cNvPr id="226" name="テキスト ボックス 225"/>
              <p:cNvSpPr txBox="1"/>
              <p:nvPr/>
            </p:nvSpPr>
            <p:spPr>
              <a:xfrm>
                <a:off x="772957" y="3290314"/>
                <a:ext cx="1608133" cy="461665"/>
              </a:xfrm>
              <a:prstGeom prst="rect">
                <a:avLst/>
              </a:prstGeom>
              <a:noFill/>
            </p:spPr>
            <p:txBody>
              <a:bodyPr wrap="none" rtlCol="0">
                <a:spAutoFit/>
              </a:bodyPr>
              <a:lstStyle/>
              <a:p>
                <a:r>
                  <a:rPr lang="en-US" altLang="ja-JP" sz="1200" dirty="0" smtClean="0">
                    <a:solidFill>
                      <a:srgbClr val="FF0000"/>
                    </a:solidFill>
                  </a:rPr>
                  <a:t>add 5 klystrons, HP&amp;LL</a:t>
                </a:r>
              </a:p>
              <a:p>
                <a:r>
                  <a:rPr lang="en-US" altLang="ja-JP" sz="1200" dirty="0" smtClean="0">
                    <a:solidFill>
                      <a:srgbClr val="FF0000"/>
                    </a:solidFill>
                  </a:rPr>
                  <a:t>a</a:t>
                </a:r>
                <a:r>
                  <a:rPr kumimoji="1" lang="en-US" altLang="ja-JP" sz="1200" dirty="0" smtClean="0">
                    <a:solidFill>
                      <a:srgbClr val="FF0000"/>
                    </a:solidFill>
                  </a:rPr>
                  <a:t>dd 3 power supplies</a:t>
                </a:r>
                <a:endParaRPr kumimoji="1" lang="ja-JP" altLang="en-US" sz="1200" dirty="0">
                  <a:solidFill>
                    <a:srgbClr val="FF0000"/>
                  </a:solidFill>
                </a:endParaRPr>
              </a:p>
            </p:txBody>
          </p:sp>
          <p:sp>
            <p:nvSpPr>
              <p:cNvPr id="227" name="下矢印 226"/>
              <p:cNvSpPr/>
              <p:nvPr/>
            </p:nvSpPr>
            <p:spPr>
              <a:xfrm>
                <a:off x="2921807" y="2977787"/>
                <a:ext cx="3804146" cy="744720"/>
              </a:xfrm>
              <a:prstGeom prst="downArrow">
                <a:avLst/>
              </a:prstGeom>
              <a:solidFill>
                <a:srgbClr val="FFFF00"/>
              </a:solid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8" name="角丸四角形 227"/>
              <p:cNvSpPr/>
              <p:nvPr/>
            </p:nvSpPr>
            <p:spPr>
              <a:xfrm>
                <a:off x="6803388" y="450382"/>
                <a:ext cx="2090553" cy="2486700"/>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9" name="角丸四角形 228"/>
              <p:cNvSpPr/>
              <p:nvPr/>
            </p:nvSpPr>
            <p:spPr>
              <a:xfrm>
                <a:off x="2955434" y="450381"/>
                <a:ext cx="3746096" cy="2486700"/>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0" name="角丸四角形 220"/>
              <p:cNvSpPr/>
              <p:nvPr/>
            </p:nvSpPr>
            <p:spPr>
              <a:xfrm>
                <a:off x="529552" y="450381"/>
                <a:ext cx="2324476" cy="2486699"/>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1" name="二等辺三角形 230"/>
              <p:cNvSpPr/>
              <p:nvPr/>
            </p:nvSpPr>
            <p:spPr>
              <a:xfrm flipV="1">
                <a:off x="2215366" y="11611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2" name="正方形/長方形 231"/>
              <p:cNvSpPr/>
              <p:nvPr/>
            </p:nvSpPr>
            <p:spPr>
              <a:xfrm>
                <a:off x="2137018"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3" name="直線コネクタ 232"/>
              <p:cNvCxnSpPr/>
              <p:nvPr/>
            </p:nvCxnSpPr>
            <p:spPr>
              <a:xfrm rot="5400000">
                <a:off x="2075940"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4" name="直線コネクタ 233"/>
              <p:cNvCxnSpPr/>
              <p:nvPr/>
            </p:nvCxnSpPr>
            <p:spPr>
              <a:xfrm rot="5400000">
                <a:off x="2250815"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5" name="直線コネクタ 234"/>
              <p:cNvCxnSpPr>
                <a:stCxn id="231" idx="0"/>
              </p:cNvCxnSpPr>
              <p:nvPr/>
            </p:nvCxnSpPr>
            <p:spPr>
              <a:xfrm rot="16200000" flipH="1">
                <a:off x="2166805" y="1573814"/>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6" name="正方形/長方形 235"/>
              <p:cNvSpPr/>
              <p:nvPr/>
            </p:nvSpPr>
            <p:spPr>
              <a:xfrm>
                <a:off x="2310082"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7" name="直線コネクタ 236"/>
              <p:cNvCxnSpPr/>
              <p:nvPr/>
            </p:nvCxnSpPr>
            <p:spPr>
              <a:xfrm>
                <a:off x="2202373" y="169775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2166515" y="1085616"/>
                <a:ext cx="254422" cy="246221"/>
              </a:xfrm>
              <a:prstGeom prst="rect">
                <a:avLst/>
              </a:prstGeom>
              <a:noFill/>
            </p:spPr>
            <p:txBody>
              <a:bodyPr wrap="none" rtlCol="0">
                <a:spAutoFit/>
              </a:bodyPr>
              <a:lstStyle/>
              <a:p>
                <a:r>
                  <a:rPr lang="en-US" altLang="ja-JP" sz="1000" dirty="0"/>
                  <a:t>B</a:t>
                </a:r>
                <a:endParaRPr kumimoji="1" lang="ja-JP" altLang="en-US" sz="1000" dirty="0"/>
              </a:p>
            </p:txBody>
          </p:sp>
          <p:cxnSp>
            <p:nvCxnSpPr>
              <p:cNvPr id="239" name="直線コネクタ 238"/>
              <p:cNvCxnSpPr/>
              <p:nvPr/>
            </p:nvCxnSpPr>
            <p:spPr>
              <a:xfrm rot="5400000">
                <a:off x="2474509" y="1698345"/>
                <a:ext cx="49660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0" name="正方形/長方形 239"/>
              <p:cNvSpPr/>
              <p:nvPr/>
            </p:nvSpPr>
            <p:spPr>
              <a:xfrm>
                <a:off x="2658026"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1" name="二等辺三角形 240"/>
              <p:cNvSpPr/>
              <p:nvPr/>
            </p:nvSpPr>
            <p:spPr>
              <a:xfrm flipV="1">
                <a:off x="2648169" y="116175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2" name="テキスト ボックス 241"/>
              <p:cNvSpPr txBox="1"/>
              <p:nvPr/>
            </p:nvSpPr>
            <p:spPr>
              <a:xfrm>
                <a:off x="2604706" y="1092046"/>
                <a:ext cx="241022" cy="230832"/>
              </a:xfrm>
              <a:prstGeom prst="rect">
                <a:avLst/>
              </a:prstGeom>
              <a:noFill/>
            </p:spPr>
            <p:txBody>
              <a:bodyPr wrap="none" rtlCol="0">
                <a:spAutoFit/>
              </a:bodyPr>
              <a:lstStyle/>
              <a:p>
                <a:r>
                  <a:rPr kumimoji="1" lang="en-US" altLang="ja-JP" sz="900" dirty="0" smtClean="0"/>
                  <a:t>E</a:t>
                </a:r>
                <a:endParaRPr kumimoji="1" lang="ja-JP" altLang="en-US" sz="900" dirty="0"/>
              </a:p>
            </p:txBody>
          </p:sp>
          <p:sp>
            <p:nvSpPr>
              <p:cNvPr id="243" name="二等辺三角形 242"/>
              <p:cNvSpPr/>
              <p:nvPr/>
            </p:nvSpPr>
            <p:spPr>
              <a:xfrm flipV="1">
                <a:off x="2471747" y="116175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4" name="正方形/長方形 243"/>
              <p:cNvSpPr/>
              <p:nvPr/>
            </p:nvSpPr>
            <p:spPr>
              <a:xfrm>
                <a:off x="2484962"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5" name="直線コネクタ 244"/>
              <p:cNvCxnSpPr>
                <a:stCxn id="243" idx="0"/>
              </p:cNvCxnSpPr>
              <p:nvPr/>
            </p:nvCxnSpPr>
            <p:spPr>
              <a:xfrm rot="5400000">
                <a:off x="2299117" y="1697675"/>
                <a:ext cx="496830" cy="77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6" name="テキスト ボックス 245"/>
              <p:cNvSpPr txBox="1"/>
              <p:nvPr/>
            </p:nvSpPr>
            <p:spPr>
              <a:xfrm>
                <a:off x="2427525" y="1094336"/>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247" name="正方形/長方形 246"/>
              <p:cNvSpPr/>
              <p:nvPr/>
            </p:nvSpPr>
            <p:spPr>
              <a:xfrm>
                <a:off x="1789074"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8" name="直線コネクタ 247"/>
              <p:cNvCxnSpPr/>
              <p:nvPr/>
            </p:nvCxnSpPr>
            <p:spPr>
              <a:xfrm rot="5400000">
                <a:off x="1727996"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9" name="直線コネクタ 248"/>
              <p:cNvCxnSpPr/>
              <p:nvPr/>
            </p:nvCxnSpPr>
            <p:spPr>
              <a:xfrm rot="5400000">
                <a:off x="1902871"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0" name="正方形/長方形 249"/>
              <p:cNvSpPr/>
              <p:nvPr/>
            </p:nvSpPr>
            <p:spPr>
              <a:xfrm>
                <a:off x="1962138"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1" name="直線コネクタ 250"/>
              <p:cNvCxnSpPr/>
              <p:nvPr/>
            </p:nvCxnSpPr>
            <p:spPr>
              <a:xfrm>
                <a:off x="1854429" y="169775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2" name="二等辺三角形 251"/>
              <p:cNvSpPr/>
              <p:nvPr/>
            </p:nvSpPr>
            <p:spPr>
              <a:xfrm flipV="1">
                <a:off x="1867660" y="11577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3" name="直線コネクタ 252"/>
              <p:cNvCxnSpPr>
                <a:stCxn id="252" idx="0"/>
              </p:cNvCxnSpPr>
              <p:nvPr/>
            </p:nvCxnSpPr>
            <p:spPr>
              <a:xfrm rot="16200000" flipH="1">
                <a:off x="1819782" y="156973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4" name="テキスト ボックス 253"/>
              <p:cNvSpPr txBox="1"/>
              <p:nvPr/>
            </p:nvSpPr>
            <p:spPr>
              <a:xfrm>
                <a:off x="1818809" y="1082217"/>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255" name="正方形/長方形 254"/>
              <p:cNvSpPr/>
              <p:nvPr/>
            </p:nvSpPr>
            <p:spPr>
              <a:xfrm>
                <a:off x="1283540"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6" name="直線コネクタ 255"/>
              <p:cNvCxnSpPr/>
              <p:nvPr/>
            </p:nvCxnSpPr>
            <p:spPr>
              <a:xfrm rot="5400000">
                <a:off x="1222462"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7" name="直線コネクタ 256"/>
              <p:cNvCxnSpPr/>
              <p:nvPr/>
            </p:nvCxnSpPr>
            <p:spPr>
              <a:xfrm rot="5400000">
                <a:off x="1397337"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8" name="正方形/長方形 257"/>
              <p:cNvSpPr/>
              <p:nvPr/>
            </p:nvSpPr>
            <p:spPr>
              <a:xfrm>
                <a:off x="1456604"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9" name="直線コネクタ 258"/>
              <p:cNvCxnSpPr/>
              <p:nvPr/>
            </p:nvCxnSpPr>
            <p:spPr>
              <a:xfrm>
                <a:off x="1351232" y="169775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0" name="二等辺三角形 259"/>
              <p:cNvSpPr/>
              <p:nvPr/>
            </p:nvSpPr>
            <p:spPr>
              <a:xfrm flipV="1">
                <a:off x="1364463" y="11577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1" name="直線コネクタ 260"/>
              <p:cNvCxnSpPr>
                <a:stCxn id="260" idx="0"/>
              </p:cNvCxnSpPr>
              <p:nvPr/>
            </p:nvCxnSpPr>
            <p:spPr>
              <a:xfrm rot="16200000" flipH="1">
                <a:off x="1316585" y="156973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2" name="テキスト ボックス 261"/>
              <p:cNvSpPr txBox="1"/>
              <p:nvPr/>
            </p:nvSpPr>
            <p:spPr>
              <a:xfrm>
                <a:off x="1315612" y="1082216"/>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263" name="正方形/長方形 262"/>
              <p:cNvSpPr/>
              <p:nvPr/>
            </p:nvSpPr>
            <p:spPr>
              <a:xfrm>
                <a:off x="935596"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4" name="直線コネクタ 263"/>
              <p:cNvCxnSpPr/>
              <p:nvPr/>
            </p:nvCxnSpPr>
            <p:spPr>
              <a:xfrm rot="5400000">
                <a:off x="874518"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5" name="直線コネクタ 264"/>
              <p:cNvCxnSpPr/>
              <p:nvPr/>
            </p:nvCxnSpPr>
            <p:spPr>
              <a:xfrm rot="5400000">
                <a:off x="1049393"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6" name="正方形/長方形 265"/>
              <p:cNvSpPr/>
              <p:nvPr/>
            </p:nvSpPr>
            <p:spPr>
              <a:xfrm>
                <a:off x="1108660"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7" name="直線コネクタ 266"/>
              <p:cNvCxnSpPr/>
              <p:nvPr/>
            </p:nvCxnSpPr>
            <p:spPr>
              <a:xfrm>
                <a:off x="1000805" y="169775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8" name="二等辺三角形 267"/>
              <p:cNvSpPr/>
              <p:nvPr/>
            </p:nvSpPr>
            <p:spPr>
              <a:xfrm flipV="1">
                <a:off x="1014036" y="115778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9" name="直線コネクタ 268"/>
              <p:cNvCxnSpPr>
                <a:stCxn id="268" idx="0"/>
              </p:cNvCxnSpPr>
              <p:nvPr/>
            </p:nvCxnSpPr>
            <p:spPr>
              <a:xfrm rot="16200000" flipH="1">
                <a:off x="966158" y="156973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0" name="テキスト ボックス 269"/>
              <p:cNvSpPr txBox="1"/>
              <p:nvPr/>
            </p:nvSpPr>
            <p:spPr>
              <a:xfrm>
                <a:off x="965185" y="1082215"/>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271" name="正方形/長方形 270"/>
              <p:cNvSpPr/>
              <p:nvPr/>
            </p:nvSpPr>
            <p:spPr>
              <a:xfrm>
                <a:off x="587652"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2" name="直線コネクタ 271"/>
              <p:cNvCxnSpPr/>
              <p:nvPr/>
            </p:nvCxnSpPr>
            <p:spPr>
              <a:xfrm rot="5400000">
                <a:off x="526574"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3" name="直線コネクタ 272"/>
              <p:cNvCxnSpPr/>
              <p:nvPr/>
            </p:nvCxnSpPr>
            <p:spPr>
              <a:xfrm rot="5400000">
                <a:off x="701449"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4" name="正方形/長方形 273"/>
              <p:cNvSpPr/>
              <p:nvPr/>
            </p:nvSpPr>
            <p:spPr>
              <a:xfrm>
                <a:off x="760716"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5" name="直線コネクタ 274"/>
              <p:cNvCxnSpPr/>
              <p:nvPr/>
            </p:nvCxnSpPr>
            <p:spPr>
              <a:xfrm>
                <a:off x="653553" y="1697749"/>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6" name="二等辺三角形 275"/>
              <p:cNvSpPr/>
              <p:nvPr/>
            </p:nvSpPr>
            <p:spPr>
              <a:xfrm flipV="1">
                <a:off x="666784" y="115778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7" name="直線コネクタ 276"/>
              <p:cNvCxnSpPr>
                <a:stCxn id="276" idx="0"/>
              </p:cNvCxnSpPr>
              <p:nvPr/>
            </p:nvCxnSpPr>
            <p:spPr>
              <a:xfrm rot="16200000" flipH="1">
                <a:off x="618906" y="1569729"/>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8" name="テキスト ボックス 277"/>
              <p:cNvSpPr txBox="1"/>
              <p:nvPr/>
            </p:nvSpPr>
            <p:spPr>
              <a:xfrm>
                <a:off x="617933" y="1082214"/>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279" name="二等辺三角形 278"/>
              <p:cNvSpPr/>
              <p:nvPr/>
            </p:nvSpPr>
            <p:spPr>
              <a:xfrm flipV="1">
                <a:off x="4496460" y="11619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0" name="正方形/長方形 279"/>
              <p:cNvSpPr/>
              <p:nvPr/>
            </p:nvSpPr>
            <p:spPr>
              <a:xfrm>
                <a:off x="4418112"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1" name="直線コネクタ 280"/>
              <p:cNvCxnSpPr/>
              <p:nvPr/>
            </p:nvCxnSpPr>
            <p:spPr>
              <a:xfrm rot="5400000">
                <a:off x="4150379" y="202748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2" name="直線コネクタ 281"/>
              <p:cNvCxnSpPr/>
              <p:nvPr/>
            </p:nvCxnSpPr>
            <p:spPr>
              <a:xfrm rot="5400000">
                <a:off x="4325736" y="202796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3" name="直線コネクタ 282"/>
              <p:cNvCxnSpPr>
                <a:stCxn id="279" idx="0"/>
              </p:cNvCxnSpPr>
              <p:nvPr/>
            </p:nvCxnSpPr>
            <p:spPr>
              <a:xfrm rot="16200000" flipH="1">
                <a:off x="4447899" y="1574599"/>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4" name="正方形/長方形 283"/>
              <p:cNvSpPr/>
              <p:nvPr/>
            </p:nvSpPr>
            <p:spPr>
              <a:xfrm>
                <a:off x="4591176"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5" name="直線コネクタ 284"/>
              <p:cNvCxnSpPr/>
              <p:nvPr/>
            </p:nvCxnSpPr>
            <p:spPr>
              <a:xfrm>
                <a:off x="4483467" y="169853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6" name="テキスト ボックス 285"/>
              <p:cNvSpPr txBox="1"/>
              <p:nvPr/>
            </p:nvSpPr>
            <p:spPr>
              <a:xfrm>
                <a:off x="4447609" y="1092751"/>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287" name="正方形/長方形 286"/>
              <p:cNvSpPr/>
              <p:nvPr/>
            </p:nvSpPr>
            <p:spPr>
              <a:xfrm>
                <a:off x="4070168"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8" name="直線コネクタ 287"/>
              <p:cNvCxnSpPr/>
              <p:nvPr/>
            </p:nvCxnSpPr>
            <p:spPr>
              <a:xfrm rot="5400000">
                <a:off x="3802435" y="202748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9" name="直線コネクタ 288"/>
              <p:cNvCxnSpPr/>
              <p:nvPr/>
            </p:nvCxnSpPr>
            <p:spPr>
              <a:xfrm rot="5400000">
                <a:off x="3977792" y="202796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0" name="正方形/長方形 289"/>
              <p:cNvSpPr/>
              <p:nvPr/>
            </p:nvSpPr>
            <p:spPr>
              <a:xfrm>
                <a:off x="4243232"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1" name="直線コネクタ 290"/>
              <p:cNvCxnSpPr/>
              <p:nvPr/>
            </p:nvCxnSpPr>
            <p:spPr>
              <a:xfrm>
                <a:off x="4135523" y="169853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2" name="二等辺三角形 291"/>
              <p:cNvSpPr/>
              <p:nvPr/>
            </p:nvSpPr>
            <p:spPr>
              <a:xfrm flipV="1">
                <a:off x="4148754" y="115856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3" name="直線コネクタ 292"/>
              <p:cNvCxnSpPr>
                <a:stCxn id="292" idx="0"/>
              </p:cNvCxnSpPr>
              <p:nvPr/>
            </p:nvCxnSpPr>
            <p:spPr>
              <a:xfrm rot="16200000" flipH="1">
                <a:off x="4100876" y="1570517"/>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4" name="テキスト ボックス 293"/>
              <p:cNvSpPr txBox="1"/>
              <p:nvPr/>
            </p:nvSpPr>
            <p:spPr>
              <a:xfrm>
                <a:off x="4099903" y="1089352"/>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295" name="正方形/長方形 294"/>
              <p:cNvSpPr/>
              <p:nvPr/>
            </p:nvSpPr>
            <p:spPr>
              <a:xfrm>
                <a:off x="3717404"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6" name="直線コネクタ 295"/>
              <p:cNvCxnSpPr/>
              <p:nvPr/>
            </p:nvCxnSpPr>
            <p:spPr>
              <a:xfrm rot="5400000">
                <a:off x="3449273" y="2027883"/>
                <a:ext cx="66697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7" name="直線コネクタ 296"/>
              <p:cNvCxnSpPr/>
              <p:nvPr/>
            </p:nvCxnSpPr>
            <p:spPr>
              <a:xfrm rot="5400000">
                <a:off x="3624233" y="2028762"/>
                <a:ext cx="66680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8" name="正方形/長方形 297"/>
              <p:cNvSpPr/>
              <p:nvPr/>
            </p:nvSpPr>
            <p:spPr>
              <a:xfrm>
                <a:off x="3890468"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9" name="直線コネクタ 298"/>
              <p:cNvCxnSpPr/>
              <p:nvPr/>
            </p:nvCxnSpPr>
            <p:spPr>
              <a:xfrm>
                <a:off x="3785096" y="1698536"/>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0" name="二等辺三角形 299"/>
              <p:cNvSpPr/>
              <p:nvPr/>
            </p:nvSpPr>
            <p:spPr>
              <a:xfrm flipV="1">
                <a:off x="3798327" y="11585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1" name="直線コネクタ 300"/>
              <p:cNvCxnSpPr>
                <a:stCxn id="300" idx="0"/>
              </p:cNvCxnSpPr>
              <p:nvPr/>
            </p:nvCxnSpPr>
            <p:spPr>
              <a:xfrm rot="16200000" flipH="1">
                <a:off x="3750449" y="1570516"/>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2" name="テキスト ボックス 301"/>
              <p:cNvSpPr txBox="1"/>
              <p:nvPr/>
            </p:nvSpPr>
            <p:spPr>
              <a:xfrm>
                <a:off x="3749476" y="1089351"/>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303" name="正方形/長方形 302"/>
              <p:cNvSpPr/>
              <p:nvPr/>
            </p:nvSpPr>
            <p:spPr>
              <a:xfrm>
                <a:off x="3369460"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4" name="直線コネクタ 303"/>
              <p:cNvCxnSpPr/>
              <p:nvPr/>
            </p:nvCxnSpPr>
            <p:spPr>
              <a:xfrm rot="5400000">
                <a:off x="3102124" y="2027088"/>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5" name="直線コネクタ 304"/>
              <p:cNvCxnSpPr/>
              <p:nvPr/>
            </p:nvCxnSpPr>
            <p:spPr>
              <a:xfrm rot="5400000">
                <a:off x="3277481" y="2027570"/>
                <a:ext cx="66441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6" name="正方形/長方形 305"/>
              <p:cNvSpPr/>
              <p:nvPr/>
            </p:nvSpPr>
            <p:spPr>
              <a:xfrm>
                <a:off x="3542524"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7" name="直線コネクタ 306"/>
              <p:cNvCxnSpPr/>
              <p:nvPr/>
            </p:nvCxnSpPr>
            <p:spPr>
              <a:xfrm>
                <a:off x="3434669" y="1698535"/>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8" name="二等辺三角形 307"/>
              <p:cNvSpPr/>
              <p:nvPr/>
            </p:nvSpPr>
            <p:spPr>
              <a:xfrm flipV="1">
                <a:off x="3447900" y="115856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9" name="直線コネクタ 308"/>
              <p:cNvCxnSpPr>
                <a:stCxn id="308" idx="0"/>
              </p:cNvCxnSpPr>
              <p:nvPr/>
            </p:nvCxnSpPr>
            <p:spPr>
              <a:xfrm rot="16200000" flipH="1">
                <a:off x="3400022" y="1570515"/>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0" name="テキスト ボックス 309"/>
              <p:cNvSpPr txBox="1"/>
              <p:nvPr/>
            </p:nvSpPr>
            <p:spPr>
              <a:xfrm>
                <a:off x="3399049" y="1089350"/>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311" name="正方形/長方形 310"/>
              <p:cNvSpPr/>
              <p:nvPr/>
            </p:nvSpPr>
            <p:spPr>
              <a:xfrm>
                <a:off x="3021516"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2" name="直線コネクタ 311"/>
              <p:cNvCxnSpPr/>
              <p:nvPr/>
            </p:nvCxnSpPr>
            <p:spPr>
              <a:xfrm rot="5400000">
                <a:off x="2754180" y="2027088"/>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3" name="直線コネクタ 312"/>
              <p:cNvCxnSpPr/>
              <p:nvPr/>
            </p:nvCxnSpPr>
            <p:spPr>
              <a:xfrm rot="5400000">
                <a:off x="2930334" y="2030748"/>
                <a:ext cx="66124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4" name="正方形/長方形 313"/>
              <p:cNvSpPr/>
              <p:nvPr/>
            </p:nvSpPr>
            <p:spPr>
              <a:xfrm>
                <a:off x="3194580"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5" name="直線コネクタ 314"/>
              <p:cNvCxnSpPr/>
              <p:nvPr/>
            </p:nvCxnSpPr>
            <p:spPr>
              <a:xfrm>
                <a:off x="3087417" y="1698534"/>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6" name="二等辺三角形 315"/>
              <p:cNvSpPr/>
              <p:nvPr/>
            </p:nvSpPr>
            <p:spPr>
              <a:xfrm flipV="1">
                <a:off x="3100648" y="115856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7" name="直線コネクタ 316"/>
              <p:cNvCxnSpPr>
                <a:stCxn id="316" idx="0"/>
              </p:cNvCxnSpPr>
              <p:nvPr/>
            </p:nvCxnSpPr>
            <p:spPr>
              <a:xfrm rot="16200000" flipH="1">
                <a:off x="3052770" y="1570514"/>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8" name="テキスト ボックス 317"/>
              <p:cNvSpPr txBox="1"/>
              <p:nvPr/>
            </p:nvSpPr>
            <p:spPr>
              <a:xfrm>
                <a:off x="3051797" y="1089349"/>
                <a:ext cx="247283" cy="246221"/>
              </a:xfrm>
              <a:prstGeom prst="rect">
                <a:avLst/>
              </a:prstGeom>
              <a:noFill/>
            </p:spPr>
            <p:txBody>
              <a:bodyPr wrap="none" rtlCol="0">
                <a:spAutoFit/>
              </a:bodyPr>
              <a:lstStyle/>
              <a:p>
                <a:r>
                  <a:rPr lang="en-US" altLang="ja-JP" sz="1000" dirty="0"/>
                  <a:t>E</a:t>
                </a:r>
                <a:endParaRPr kumimoji="1" lang="ja-JP" altLang="en-US" sz="1000" dirty="0"/>
              </a:p>
            </p:txBody>
          </p:sp>
          <p:sp>
            <p:nvSpPr>
              <p:cNvPr id="319" name="二等辺三角形 318"/>
              <p:cNvSpPr/>
              <p:nvPr/>
            </p:nvSpPr>
            <p:spPr>
              <a:xfrm flipV="1">
                <a:off x="6410646" y="116133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0" name="正方形/長方形 319"/>
              <p:cNvSpPr/>
              <p:nvPr/>
            </p:nvSpPr>
            <p:spPr>
              <a:xfrm>
                <a:off x="6332298"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21" name="直線コネクタ 320"/>
              <p:cNvCxnSpPr/>
              <p:nvPr/>
            </p:nvCxnSpPr>
            <p:spPr>
              <a:xfrm rot="5400000">
                <a:off x="6064248"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2" name="直線コネクタ 321"/>
              <p:cNvCxnSpPr/>
              <p:nvPr/>
            </p:nvCxnSpPr>
            <p:spPr>
              <a:xfrm rot="5400000">
                <a:off x="6239605"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3" name="直線コネクタ 322"/>
              <p:cNvCxnSpPr>
                <a:stCxn id="319" idx="0"/>
              </p:cNvCxnSpPr>
              <p:nvPr/>
            </p:nvCxnSpPr>
            <p:spPr>
              <a:xfrm rot="16200000" flipH="1">
                <a:off x="6362085" y="1573965"/>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4" name="正方形/長方形 323"/>
              <p:cNvSpPr/>
              <p:nvPr/>
            </p:nvSpPr>
            <p:spPr>
              <a:xfrm>
                <a:off x="6505362"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25" name="直線コネクタ 324"/>
              <p:cNvCxnSpPr/>
              <p:nvPr/>
            </p:nvCxnSpPr>
            <p:spPr>
              <a:xfrm>
                <a:off x="6397653" y="169790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6" name="テキスト ボックス 325"/>
              <p:cNvSpPr txBox="1"/>
              <p:nvPr/>
            </p:nvSpPr>
            <p:spPr>
              <a:xfrm>
                <a:off x="6361795" y="1092117"/>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sp>
            <p:nvSpPr>
              <p:cNvPr id="327" name="正方形/長方形 326"/>
              <p:cNvSpPr/>
              <p:nvPr/>
            </p:nvSpPr>
            <p:spPr>
              <a:xfrm>
                <a:off x="5984354"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28" name="直線コネクタ 327"/>
              <p:cNvCxnSpPr/>
              <p:nvPr/>
            </p:nvCxnSpPr>
            <p:spPr>
              <a:xfrm rot="5400000">
                <a:off x="5716304"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9" name="直線コネクタ 328"/>
              <p:cNvCxnSpPr/>
              <p:nvPr/>
            </p:nvCxnSpPr>
            <p:spPr>
              <a:xfrm rot="5400000">
                <a:off x="5891661"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0" name="正方形/長方形 329"/>
              <p:cNvSpPr/>
              <p:nvPr/>
            </p:nvSpPr>
            <p:spPr>
              <a:xfrm>
                <a:off x="6157418"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31" name="直線コネクタ 330"/>
              <p:cNvCxnSpPr/>
              <p:nvPr/>
            </p:nvCxnSpPr>
            <p:spPr>
              <a:xfrm>
                <a:off x="6049709" y="169790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2" name="二等辺三角形 331"/>
              <p:cNvSpPr/>
              <p:nvPr/>
            </p:nvSpPr>
            <p:spPr>
              <a:xfrm flipV="1">
                <a:off x="6062940" y="115793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33" name="直線コネクタ 332"/>
              <p:cNvCxnSpPr>
                <a:stCxn id="332" idx="0"/>
              </p:cNvCxnSpPr>
              <p:nvPr/>
            </p:nvCxnSpPr>
            <p:spPr>
              <a:xfrm rot="16200000" flipH="1">
                <a:off x="6015062" y="1569883"/>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4" name="テキスト ボックス 333"/>
              <p:cNvSpPr txBox="1"/>
              <p:nvPr/>
            </p:nvSpPr>
            <p:spPr>
              <a:xfrm>
                <a:off x="6014089" y="1088718"/>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335" name="正方形/長方形 334"/>
              <p:cNvSpPr/>
              <p:nvPr/>
            </p:nvSpPr>
            <p:spPr>
              <a:xfrm>
                <a:off x="5637940"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36" name="直線コネクタ 335"/>
              <p:cNvCxnSpPr/>
              <p:nvPr/>
            </p:nvCxnSpPr>
            <p:spPr>
              <a:xfrm rot="5400000">
                <a:off x="5369890"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7" name="直線コネクタ 336"/>
              <p:cNvCxnSpPr/>
              <p:nvPr/>
            </p:nvCxnSpPr>
            <p:spPr>
              <a:xfrm rot="5400000">
                <a:off x="5545247"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8" name="正方形/長方形 337"/>
              <p:cNvSpPr/>
              <p:nvPr/>
            </p:nvSpPr>
            <p:spPr>
              <a:xfrm>
                <a:off x="5811004"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39" name="直線コネクタ 338"/>
              <p:cNvCxnSpPr/>
              <p:nvPr/>
            </p:nvCxnSpPr>
            <p:spPr>
              <a:xfrm>
                <a:off x="5705632" y="169790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0" name="二等辺三角形 339"/>
              <p:cNvSpPr/>
              <p:nvPr/>
            </p:nvSpPr>
            <p:spPr>
              <a:xfrm flipV="1">
                <a:off x="5718863" y="115793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41" name="直線コネクタ 340"/>
              <p:cNvCxnSpPr>
                <a:stCxn id="340" idx="0"/>
              </p:cNvCxnSpPr>
              <p:nvPr/>
            </p:nvCxnSpPr>
            <p:spPr>
              <a:xfrm rot="16200000" flipH="1">
                <a:off x="5670985" y="156988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2" name="テキスト ボックス 341"/>
              <p:cNvSpPr txBox="1"/>
              <p:nvPr/>
            </p:nvSpPr>
            <p:spPr>
              <a:xfrm>
                <a:off x="5670012" y="108871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343" name="正方形/長方形 342"/>
              <p:cNvSpPr/>
              <p:nvPr/>
            </p:nvSpPr>
            <p:spPr>
              <a:xfrm>
                <a:off x="5289996"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44" name="直線コネクタ 343"/>
              <p:cNvCxnSpPr/>
              <p:nvPr/>
            </p:nvCxnSpPr>
            <p:spPr>
              <a:xfrm rot="5400000">
                <a:off x="5020754" y="2028360"/>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5" name="直線コネクタ 344"/>
              <p:cNvCxnSpPr/>
              <p:nvPr/>
            </p:nvCxnSpPr>
            <p:spPr>
              <a:xfrm rot="5400000">
                <a:off x="5197303"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6" name="正方形/長方形 345"/>
              <p:cNvSpPr/>
              <p:nvPr/>
            </p:nvSpPr>
            <p:spPr>
              <a:xfrm>
                <a:off x="5463060"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47" name="直線コネクタ 346"/>
              <p:cNvCxnSpPr/>
              <p:nvPr/>
            </p:nvCxnSpPr>
            <p:spPr>
              <a:xfrm>
                <a:off x="5355205" y="169790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8" name="二等辺三角形 347"/>
              <p:cNvSpPr/>
              <p:nvPr/>
            </p:nvSpPr>
            <p:spPr>
              <a:xfrm flipV="1">
                <a:off x="5368436" y="115793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49" name="直線コネクタ 348"/>
              <p:cNvCxnSpPr>
                <a:stCxn id="348" idx="0"/>
              </p:cNvCxnSpPr>
              <p:nvPr/>
            </p:nvCxnSpPr>
            <p:spPr>
              <a:xfrm rot="16200000" flipH="1">
                <a:off x="5320558" y="156988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0" name="テキスト ボックス 349"/>
              <p:cNvSpPr txBox="1"/>
              <p:nvPr/>
            </p:nvSpPr>
            <p:spPr>
              <a:xfrm>
                <a:off x="5319585" y="1088716"/>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351" name="正方形/長方形 350"/>
              <p:cNvSpPr/>
              <p:nvPr/>
            </p:nvSpPr>
            <p:spPr>
              <a:xfrm>
                <a:off x="4942052"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2" name="直線コネクタ 351"/>
              <p:cNvCxnSpPr/>
              <p:nvPr/>
            </p:nvCxnSpPr>
            <p:spPr>
              <a:xfrm rot="5400000">
                <a:off x="4674002"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3" name="直線コネクタ 352"/>
              <p:cNvCxnSpPr/>
              <p:nvPr/>
            </p:nvCxnSpPr>
            <p:spPr>
              <a:xfrm rot="5400000">
                <a:off x="4849359"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4" name="正方形/長方形 353"/>
              <p:cNvSpPr/>
              <p:nvPr/>
            </p:nvSpPr>
            <p:spPr>
              <a:xfrm>
                <a:off x="5115116"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5" name="直線コネクタ 354"/>
              <p:cNvCxnSpPr/>
              <p:nvPr/>
            </p:nvCxnSpPr>
            <p:spPr>
              <a:xfrm>
                <a:off x="5007953" y="169790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6" name="二等辺三角形 355"/>
              <p:cNvSpPr/>
              <p:nvPr/>
            </p:nvSpPr>
            <p:spPr>
              <a:xfrm flipV="1">
                <a:off x="5021184" y="115793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7" name="直線コネクタ 356"/>
              <p:cNvCxnSpPr>
                <a:stCxn id="356" idx="0"/>
              </p:cNvCxnSpPr>
              <p:nvPr/>
            </p:nvCxnSpPr>
            <p:spPr>
              <a:xfrm rot="16200000" flipH="1">
                <a:off x="4973306" y="156988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8" name="テキスト ボックス 357"/>
              <p:cNvSpPr txBox="1"/>
              <p:nvPr/>
            </p:nvSpPr>
            <p:spPr>
              <a:xfrm>
                <a:off x="4972333" y="108871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359" name="直線コネクタ 358"/>
              <p:cNvCxnSpPr>
                <a:stCxn id="421" idx="0"/>
              </p:cNvCxnSpPr>
              <p:nvPr/>
            </p:nvCxnSpPr>
            <p:spPr>
              <a:xfrm rot="5400000">
                <a:off x="6898207" y="1698236"/>
                <a:ext cx="502627" cy="268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0" name="正方形/長方形 359"/>
              <p:cNvSpPr/>
              <p:nvPr/>
            </p:nvSpPr>
            <p:spPr>
              <a:xfrm>
                <a:off x="7083393" y="195327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1" name="正方形/長方形 360"/>
              <p:cNvSpPr/>
              <p:nvPr/>
            </p:nvSpPr>
            <p:spPr>
              <a:xfrm>
                <a:off x="6910329" y="195327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2" name="直線コネクタ 361"/>
              <p:cNvCxnSpPr>
                <a:stCxn id="422" idx="0"/>
              </p:cNvCxnSpPr>
              <p:nvPr/>
            </p:nvCxnSpPr>
            <p:spPr>
              <a:xfrm rot="5400000">
                <a:off x="6722995" y="1697685"/>
                <a:ext cx="502553" cy="193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3" name="直線コネクタ 362"/>
              <p:cNvCxnSpPr>
                <a:stCxn id="419" idx="0"/>
              </p:cNvCxnSpPr>
              <p:nvPr/>
            </p:nvCxnSpPr>
            <p:spPr>
              <a:xfrm rot="5400000">
                <a:off x="7251979" y="1698476"/>
                <a:ext cx="498565" cy="169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4" name="正方形/長方形 363"/>
              <p:cNvSpPr/>
              <p:nvPr/>
            </p:nvSpPr>
            <p:spPr>
              <a:xfrm>
                <a:off x="7435626" y="195099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5" name="正方形/長方形 364"/>
              <p:cNvSpPr/>
              <p:nvPr/>
            </p:nvSpPr>
            <p:spPr>
              <a:xfrm>
                <a:off x="7262562" y="195098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6" name="直線コネクタ 365"/>
              <p:cNvCxnSpPr>
                <a:stCxn id="420" idx="0"/>
              </p:cNvCxnSpPr>
              <p:nvPr/>
            </p:nvCxnSpPr>
            <p:spPr>
              <a:xfrm rot="5400000">
                <a:off x="7076767" y="1697925"/>
                <a:ext cx="498491" cy="94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7" name="直線コネクタ 366"/>
              <p:cNvCxnSpPr>
                <a:stCxn id="415" idx="0"/>
              </p:cNvCxnSpPr>
              <p:nvPr/>
            </p:nvCxnSpPr>
            <p:spPr>
              <a:xfrm rot="5400000">
                <a:off x="7791924" y="1695605"/>
                <a:ext cx="500522" cy="548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8" name="正方形/長方形 367"/>
              <p:cNvSpPr/>
              <p:nvPr/>
            </p:nvSpPr>
            <p:spPr>
              <a:xfrm>
                <a:off x="7974659" y="195098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9" name="正方形/長方形 368"/>
              <p:cNvSpPr/>
              <p:nvPr/>
            </p:nvSpPr>
            <p:spPr>
              <a:xfrm>
                <a:off x="7801595" y="195098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70" name="直線コネクタ 369"/>
              <p:cNvCxnSpPr>
                <a:stCxn id="417" idx="0"/>
                <a:endCxn id="369" idx="0"/>
              </p:cNvCxnSpPr>
              <p:nvPr/>
            </p:nvCxnSpPr>
            <p:spPr>
              <a:xfrm rot="5400000">
                <a:off x="7613753" y="1696236"/>
                <a:ext cx="502902" cy="659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1" name="直線コネクタ 370"/>
              <p:cNvCxnSpPr/>
              <p:nvPr/>
            </p:nvCxnSpPr>
            <p:spPr>
              <a:xfrm rot="5400000">
                <a:off x="8143183" y="1696578"/>
                <a:ext cx="498238" cy="1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2" name="正方形/長方形 371"/>
              <p:cNvSpPr/>
              <p:nvPr/>
            </p:nvSpPr>
            <p:spPr>
              <a:xfrm>
                <a:off x="8326892" y="194870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3" name="正方形/長方形 372"/>
              <p:cNvSpPr/>
              <p:nvPr/>
            </p:nvSpPr>
            <p:spPr>
              <a:xfrm>
                <a:off x="8153828" y="194870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74" name="直線コネクタ 373"/>
              <p:cNvCxnSpPr>
                <a:stCxn id="413" idx="0"/>
              </p:cNvCxnSpPr>
              <p:nvPr/>
            </p:nvCxnSpPr>
            <p:spPr>
              <a:xfrm rot="16200000" flipH="1">
                <a:off x="7968017" y="1696572"/>
                <a:ext cx="497275" cy="29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5" name="直線コネクタ 374"/>
              <p:cNvCxnSpPr/>
              <p:nvPr/>
            </p:nvCxnSpPr>
            <p:spPr>
              <a:xfrm rot="5400000">
                <a:off x="8069133" y="1850915"/>
                <a:ext cx="1025256" cy="35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6" name="正方形/長方形 375"/>
              <p:cNvSpPr/>
              <p:nvPr/>
            </p:nvSpPr>
            <p:spPr>
              <a:xfrm>
                <a:off x="8515178" y="236519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7" name="正方形/長方形 376"/>
              <p:cNvSpPr/>
              <p:nvPr/>
            </p:nvSpPr>
            <p:spPr>
              <a:xfrm>
                <a:off x="8693922" y="194921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78" name="直線コネクタ 377"/>
              <p:cNvCxnSpPr/>
              <p:nvPr/>
            </p:nvCxnSpPr>
            <p:spPr>
              <a:xfrm rot="5400000">
                <a:off x="8455547" y="1641437"/>
                <a:ext cx="605786" cy="307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9" name="テキスト ボックス 378"/>
              <p:cNvSpPr txBox="1"/>
              <p:nvPr/>
            </p:nvSpPr>
            <p:spPr>
              <a:xfrm>
                <a:off x="935596" y="528865"/>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380" name="テキスト ボックス 379"/>
              <p:cNvSpPr txBox="1"/>
              <p:nvPr/>
            </p:nvSpPr>
            <p:spPr>
              <a:xfrm>
                <a:off x="2137018" y="520964"/>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381" name="テキスト ボックス 380"/>
              <p:cNvSpPr txBox="1"/>
              <p:nvPr/>
            </p:nvSpPr>
            <p:spPr>
              <a:xfrm>
                <a:off x="3662613" y="512649"/>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382" name="テキスト ボックス 381"/>
              <p:cNvSpPr txBox="1"/>
              <p:nvPr/>
            </p:nvSpPr>
            <p:spPr>
              <a:xfrm>
                <a:off x="5463060" y="531791"/>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383" name="テキスト ボックス 382"/>
              <p:cNvSpPr txBox="1"/>
              <p:nvPr/>
            </p:nvSpPr>
            <p:spPr>
              <a:xfrm>
                <a:off x="7032036" y="512501"/>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384" name="テキスト ボックス 383"/>
              <p:cNvSpPr txBox="1"/>
              <p:nvPr/>
            </p:nvSpPr>
            <p:spPr>
              <a:xfrm>
                <a:off x="7998782" y="526575"/>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385" name="直線コネクタ 384"/>
              <p:cNvCxnSpPr/>
              <p:nvPr/>
            </p:nvCxnSpPr>
            <p:spPr>
              <a:xfrm>
                <a:off x="190908" y="2099362"/>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6" name="直線コネクタ 385"/>
              <p:cNvCxnSpPr/>
              <p:nvPr/>
            </p:nvCxnSpPr>
            <p:spPr>
              <a:xfrm>
                <a:off x="186811" y="2516160"/>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7" name="テキスト ボックス 386"/>
              <p:cNvSpPr txBox="1"/>
              <p:nvPr/>
            </p:nvSpPr>
            <p:spPr>
              <a:xfrm>
                <a:off x="138544" y="2247389"/>
                <a:ext cx="445292" cy="307777"/>
              </a:xfrm>
              <a:prstGeom prst="rect">
                <a:avLst/>
              </a:prstGeom>
              <a:noFill/>
            </p:spPr>
            <p:txBody>
              <a:bodyPr wrap="none" rtlCol="0">
                <a:spAutoFit/>
              </a:bodyPr>
              <a:lstStyle/>
              <a:p>
                <a:r>
                  <a:rPr lang="en-US" altLang="ja-JP" sz="1400" dirty="0" smtClean="0">
                    <a:solidFill>
                      <a:srgbClr val="FF0000"/>
                    </a:solidFill>
                  </a:rPr>
                  <a:t>LER</a:t>
                </a:r>
                <a:endParaRPr kumimoji="1" lang="ja-JP" altLang="en-US" sz="1400" dirty="0">
                  <a:solidFill>
                    <a:srgbClr val="FF0000"/>
                  </a:solidFill>
                </a:endParaRPr>
              </a:p>
            </p:txBody>
          </p:sp>
          <p:sp>
            <p:nvSpPr>
              <p:cNvPr id="388" name="テキスト ボックス 387"/>
              <p:cNvSpPr txBox="1"/>
              <p:nvPr/>
            </p:nvSpPr>
            <p:spPr>
              <a:xfrm>
                <a:off x="122262" y="1823565"/>
                <a:ext cx="481672" cy="307777"/>
              </a:xfrm>
              <a:prstGeom prst="rect">
                <a:avLst/>
              </a:prstGeom>
              <a:noFill/>
              <a:ln>
                <a:noFill/>
              </a:ln>
            </p:spPr>
            <p:txBody>
              <a:bodyPr wrap="none" rtlCol="0">
                <a:spAutoFit/>
              </a:bodyPr>
              <a:lstStyle/>
              <a:p>
                <a:r>
                  <a:rPr lang="en-US" altLang="ja-JP" sz="1400" dirty="0" smtClean="0">
                    <a:solidFill>
                      <a:srgbClr val="0000FF"/>
                    </a:solidFill>
                  </a:rPr>
                  <a:t>HER</a:t>
                </a:r>
                <a:endParaRPr kumimoji="1" lang="ja-JP" altLang="en-US" sz="1400" dirty="0">
                  <a:solidFill>
                    <a:srgbClr val="0000FF"/>
                  </a:solidFill>
                </a:endParaRPr>
              </a:p>
            </p:txBody>
          </p:sp>
          <p:sp>
            <p:nvSpPr>
              <p:cNvPr id="389" name="正方形/長方形 388"/>
              <p:cNvSpPr/>
              <p:nvPr/>
            </p:nvSpPr>
            <p:spPr>
              <a:xfrm>
                <a:off x="2488679" y="926828"/>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0" name="テキスト ボックス 389"/>
              <p:cNvSpPr txBox="1"/>
              <p:nvPr/>
            </p:nvSpPr>
            <p:spPr>
              <a:xfrm>
                <a:off x="2520245" y="874338"/>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391" name="図形グループ 210"/>
              <p:cNvGrpSpPr/>
              <p:nvPr/>
            </p:nvGrpSpPr>
            <p:grpSpPr>
              <a:xfrm>
                <a:off x="1968984" y="876215"/>
                <a:ext cx="288652" cy="230832"/>
                <a:chOff x="1756364" y="977134"/>
                <a:chExt cx="288652" cy="230832"/>
              </a:xfrm>
            </p:grpSpPr>
            <p:sp>
              <p:nvSpPr>
                <p:cNvPr id="459" name="正方形/長方形 41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0" name="テキスト ボックス 416"/>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92" name="図形グループ 211"/>
              <p:cNvGrpSpPr/>
              <p:nvPr/>
            </p:nvGrpSpPr>
            <p:grpSpPr>
              <a:xfrm>
                <a:off x="1114679" y="872501"/>
                <a:ext cx="288652" cy="230832"/>
                <a:chOff x="1756364" y="977134"/>
                <a:chExt cx="288652" cy="230832"/>
              </a:xfrm>
            </p:grpSpPr>
            <p:sp>
              <p:nvSpPr>
                <p:cNvPr id="457" name="正方形/長方形 41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8" name="テキスト ボックス 41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93" name="図形グループ 217"/>
              <p:cNvGrpSpPr/>
              <p:nvPr/>
            </p:nvGrpSpPr>
            <p:grpSpPr>
              <a:xfrm>
                <a:off x="630992" y="872501"/>
                <a:ext cx="243163" cy="230832"/>
                <a:chOff x="418372" y="964954"/>
                <a:chExt cx="243163" cy="230832"/>
              </a:xfrm>
            </p:grpSpPr>
            <p:sp>
              <p:nvSpPr>
                <p:cNvPr id="455" name="正方形/長方形 421"/>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6" name="テキスト ボックス 422"/>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394" name="図形グループ 218"/>
              <p:cNvGrpSpPr/>
              <p:nvPr/>
            </p:nvGrpSpPr>
            <p:grpSpPr>
              <a:xfrm>
                <a:off x="3549370" y="872501"/>
                <a:ext cx="288652" cy="230832"/>
                <a:chOff x="1756364" y="977134"/>
                <a:chExt cx="288652" cy="230832"/>
              </a:xfrm>
            </p:grpSpPr>
            <p:sp>
              <p:nvSpPr>
                <p:cNvPr id="453" name="正方形/長方形 42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4" name="テキスト ボックス 42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95" name="図形グループ 221"/>
              <p:cNvGrpSpPr/>
              <p:nvPr/>
            </p:nvGrpSpPr>
            <p:grpSpPr>
              <a:xfrm>
                <a:off x="5121962" y="872501"/>
                <a:ext cx="288652" cy="230832"/>
                <a:chOff x="1756364" y="977134"/>
                <a:chExt cx="288652" cy="230832"/>
              </a:xfrm>
            </p:grpSpPr>
            <p:sp>
              <p:nvSpPr>
                <p:cNvPr id="451" name="正方形/長方形 42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2" name="テキスト ボックス 45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96" name="図形グループ 227"/>
              <p:cNvGrpSpPr/>
              <p:nvPr/>
            </p:nvGrpSpPr>
            <p:grpSpPr>
              <a:xfrm>
                <a:off x="7272872" y="874058"/>
                <a:ext cx="288652" cy="230832"/>
                <a:chOff x="1756364" y="977134"/>
                <a:chExt cx="288652" cy="230832"/>
              </a:xfrm>
            </p:grpSpPr>
            <p:sp>
              <p:nvSpPr>
                <p:cNvPr id="449" name="正方形/長方形 44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0" name="テキスト ボックス 44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97" name="図形グループ 234"/>
              <p:cNvGrpSpPr/>
              <p:nvPr/>
            </p:nvGrpSpPr>
            <p:grpSpPr>
              <a:xfrm>
                <a:off x="4240689" y="871668"/>
                <a:ext cx="288652" cy="230832"/>
                <a:chOff x="1756364" y="977134"/>
                <a:chExt cx="288652" cy="230832"/>
              </a:xfrm>
            </p:grpSpPr>
            <p:sp>
              <p:nvSpPr>
                <p:cNvPr id="447" name="正方形/長方形 44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8" name="テキスト ボックス 447"/>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98" name="図形グループ 247"/>
              <p:cNvGrpSpPr/>
              <p:nvPr/>
            </p:nvGrpSpPr>
            <p:grpSpPr>
              <a:xfrm>
                <a:off x="5828475" y="871668"/>
                <a:ext cx="288652" cy="230832"/>
                <a:chOff x="1756364" y="977134"/>
                <a:chExt cx="288652" cy="230832"/>
              </a:xfrm>
            </p:grpSpPr>
            <p:sp>
              <p:nvSpPr>
                <p:cNvPr id="445" name="正方形/長方形 44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6" name="テキスト ボックス 44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99" name="図形グループ 250"/>
              <p:cNvGrpSpPr/>
              <p:nvPr/>
            </p:nvGrpSpPr>
            <p:grpSpPr>
              <a:xfrm>
                <a:off x="6913669" y="872547"/>
                <a:ext cx="288652" cy="230832"/>
                <a:chOff x="1756364" y="977134"/>
                <a:chExt cx="288652" cy="230832"/>
              </a:xfrm>
            </p:grpSpPr>
            <p:sp>
              <p:nvSpPr>
                <p:cNvPr id="443" name="正方形/長方形 44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4" name="テキスト ボックス 44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400" name="図形グループ 253"/>
              <p:cNvGrpSpPr/>
              <p:nvPr/>
            </p:nvGrpSpPr>
            <p:grpSpPr>
              <a:xfrm>
                <a:off x="7804244" y="867322"/>
                <a:ext cx="288652" cy="230832"/>
                <a:chOff x="1756364" y="977134"/>
                <a:chExt cx="288652" cy="230832"/>
              </a:xfrm>
            </p:grpSpPr>
            <p:sp>
              <p:nvSpPr>
                <p:cNvPr id="441" name="正方形/長方形 44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2" name="テキスト ボックス 44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401" name="図形グループ 256"/>
              <p:cNvGrpSpPr/>
              <p:nvPr/>
            </p:nvGrpSpPr>
            <p:grpSpPr>
              <a:xfrm>
                <a:off x="8165634" y="868314"/>
                <a:ext cx="288652" cy="230832"/>
                <a:chOff x="1756364" y="977134"/>
                <a:chExt cx="288652" cy="230832"/>
              </a:xfrm>
            </p:grpSpPr>
            <p:sp>
              <p:nvSpPr>
                <p:cNvPr id="439" name="正方形/長方形 43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0" name="テキスト ボックス 43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402" name="図形グループ 259"/>
              <p:cNvGrpSpPr/>
              <p:nvPr/>
            </p:nvGrpSpPr>
            <p:grpSpPr>
              <a:xfrm>
                <a:off x="3064496" y="876215"/>
                <a:ext cx="243163" cy="230832"/>
                <a:chOff x="418372" y="964954"/>
                <a:chExt cx="243163" cy="230832"/>
              </a:xfrm>
            </p:grpSpPr>
            <p:sp>
              <p:nvSpPr>
                <p:cNvPr id="437" name="正方形/長方形 436"/>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8" name="テキスト ボックス 437"/>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403" name="図形グループ 262"/>
              <p:cNvGrpSpPr/>
              <p:nvPr/>
            </p:nvGrpSpPr>
            <p:grpSpPr>
              <a:xfrm>
                <a:off x="6366032" y="869016"/>
                <a:ext cx="243163" cy="230832"/>
                <a:chOff x="418372" y="964954"/>
                <a:chExt cx="243163" cy="230832"/>
              </a:xfrm>
            </p:grpSpPr>
            <p:sp>
              <p:nvSpPr>
                <p:cNvPr id="435" name="正方形/長方形 434"/>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6" name="テキスト ボックス 435"/>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404" name="図形グループ 273"/>
              <p:cNvGrpSpPr/>
              <p:nvPr/>
            </p:nvGrpSpPr>
            <p:grpSpPr>
              <a:xfrm>
                <a:off x="8549781" y="865465"/>
                <a:ext cx="243163" cy="230832"/>
                <a:chOff x="418372" y="964954"/>
                <a:chExt cx="243163" cy="230832"/>
              </a:xfrm>
            </p:grpSpPr>
            <p:sp>
              <p:nvSpPr>
                <p:cNvPr id="433" name="正方形/長方形 432"/>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4" name="テキスト ボックス 433"/>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405" name="テキスト ボックス 395"/>
              <p:cNvSpPr txBox="1"/>
              <p:nvPr/>
            </p:nvSpPr>
            <p:spPr>
              <a:xfrm>
                <a:off x="1465227" y="401536"/>
                <a:ext cx="534271" cy="307777"/>
              </a:xfrm>
              <a:prstGeom prst="rect">
                <a:avLst/>
              </a:prstGeom>
              <a:noFill/>
            </p:spPr>
            <p:txBody>
              <a:bodyPr wrap="none" rtlCol="0">
                <a:spAutoFit/>
              </a:bodyPr>
              <a:lstStyle/>
              <a:p>
                <a:r>
                  <a:rPr lang="en-US" altLang="ja-JP" sz="1400" dirty="0" smtClean="0"/>
                  <a:t>OHO</a:t>
                </a:r>
                <a:endParaRPr kumimoji="1" lang="ja-JP" altLang="en-US" sz="1400" dirty="0"/>
              </a:p>
            </p:txBody>
          </p:sp>
          <p:sp>
            <p:nvSpPr>
              <p:cNvPr id="406" name="テキスト ボックス 396"/>
              <p:cNvSpPr txBox="1"/>
              <p:nvPr/>
            </p:nvSpPr>
            <p:spPr>
              <a:xfrm>
                <a:off x="4602975" y="415131"/>
                <a:ext cx="481322" cy="307777"/>
              </a:xfrm>
              <a:prstGeom prst="rect">
                <a:avLst/>
              </a:prstGeom>
              <a:noFill/>
            </p:spPr>
            <p:txBody>
              <a:bodyPr wrap="none" rtlCol="0">
                <a:spAutoFit/>
              </a:bodyPr>
              <a:lstStyle/>
              <a:p>
                <a:r>
                  <a:rPr lang="en-US" altLang="ja-JP" sz="1400" dirty="0" smtClean="0"/>
                  <a:t>FUJI</a:t>
                </a:r>
                <a:endParaRPr kumimoji="1" lang="ja-JP" altLang="en-US" sz="1400" dirty="0"/>
              </a:p>
            </p:txBody>
          </p:sp>
          <p:sp>
            <p:nvSpPr>
              <p:cNvPr id="407" name="テキスト ボックス 397"/>
              <p:cNvSpPr txBox="1"/>
              <p:nvPr/>
            </p:nvSpPr>
            <p:spPr>
              <a:xfrm>
                <a:off x="7440007" y="415131"/>
                <a:ext cx="642711" cy="307777"/>
              </a:xfrm>
              <a:prstGeom prst="rect">
                <a:avLst/>
              </a:prstGeom>
              <a:noFill/>
            </p:spPr>
            <p:txBody>
              <a:bodyPr wrap="none" rtlCol="0">
                <a:spAutoFit/>
              </a:bodyPr>
              <a:lstStyle/>
              <a:p>
                <a:r>
                  <a:rPr lang="en-US" altLang="ja-JP" sz="1400" dirty="0" smtClean="0"/>
                  <a:t>NIKKO</a:t>
                </a:r>
                <a:endParaRPr kumimoji="1" lang="ja-JP" altLang="en-US" sz="1400" dirty="0"/>
              </a:p>
            </p:txBody>
          </p:sp>
          <p:cxnSp>
            <p:nvCxnSpPr>
              <p:cNvPr id="408" name="直線コネクタ 398"/>
              <p:cNvCxnSpPr/>
              <p:nvPr/>
            </p:nvCxnSpPr>
            <p:spPr>
              <a:xfrm rot="5400000">
                <a:off x="596108" y="1835666"/>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9" name="直線コネクタ 399"/>
              <p:cNvCxnSpPr/>
              <p:nvPr/>
            </p:nvCxnSpPr>
            <p:spPr>
              <a:xfrm rot="5400000">
                <a:off x="3735521" y="1829419"/>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0" name="直線コネクタ 400"/>
              <p:cNvCxnSpPr/>
              <p:nvPr/>
            </p:nvCxnSpPr>
            <p:spPr>
              <a:xfrm rot="5400000">
                <a:off x="6589999" y="1815031"/>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11" name="二等辺三角形 401"/>
              <p:cNvSpPr/>
              <p:nvPr/>
            </p:nvSpPr>
            <p:spPr>
              <a:xfrm flipV="1">
                <a:off x="8316754"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2" name="テキスト ボックス 402"/>
              <p:cNvSpPr txBox="1"/>
              <p:nvPr/>
            </p:nvSpPr>
            <p:spPr>
              <a:xfrm>
                <a:off x="8270116" y="1096832"/>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413" name="二等辺三角形 412"/>
              <p:cNvSpPr/>
              <p:nvPr/>
            </p:nvSpPr>
            <p:spPr>
              <a:xfrm flipV="1">
                <a:off x="8140332"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4" name="テキスト ボックス 413"/>
              <p:cNvSpPr txBox="1"/>
              <p:nvPr/>
            </p:nvSpPr>
            <p:spPr>
              <a:xfrm>
                <a:off x="8092935" y="1099122"/>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15" name="二等辺三角形 414"/>
              <p:cNvSpPr/>
              <p:nvPr/>
            </p:nvSpPr>
            <p:spPr>
              <a:xfrm flipV="1">
                <a:off x="7968752"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6" name="テキスト ボックス 415"/>
              <p:cNvSpPr txBox="1"/>
              <p:nvPr/>
            </p:nvSpPr>
            <p:spPr>
              <a:xfrm>
                <a:off x="7925289" y="1096832"/>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417" name="二等辺三角形 416"/>
              <p:cNvSpPr/>
              <p:nvPr/>
            </p:nvSpPr>
            <p:spPr>
              <a:xfrm flipV="1">
                <a:off x="7792330"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8" name="テキスト ボックス 417"/>
              <p:cNvSpPr txBox="1"/>
              <p:nvPr/>
            </p:nvSpPr>
            <p:spPr>
              <a:xfrm>
                <a:off x="7748108" y="1099122"/>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419" name="二等辺三角形 418"/>
              <p:cNvSpPr/>
              <p:nvPr/>
            </p:nvSpPr>
            <p:spPr>
              <a:xfrm flipV="1">
                <a:off x="7425937" y="116214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0" name="二等辺三角形 419"/>
              <p:cNvSpPr/>
              <p:nvPr/>
            </p:nvSpPr>
            <p:spPr>
              <a:xfrm flipV="1">
                <a:off x="7250313" y="116125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1" name="二等辺三角形 420"/>
              <p:cNvSpPr/>
              <p:nvPr/>
            </p:nvSpPr>
            <p:spPr>
              <a:xfrm flipV="1">
                <a:off x="7074689" y="11603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2" name="二等辺三角形 421"/>
              <p:cNvSpPr/>
              <p:nvPr/>
            </p:nvSpPr>
            <p:spPr>
              <a:xfrm flipV="1">
                <a:off x="6899065" y="115947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3" name="テキスト ボックス 422"/>
              <p:cNvSpPr txBox="1"/>
              <p:nvPr/>
            </p:nvSpPr>
            <p:spPr>
              <a:xfrm>
                <a:off x="6850606" y="1094280"/>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424" name="テキスト ボックス 423"/>
              <p:cNvSpPr txBox="1"/>
              <p:nvPr/>
            </p:nvSpPr>
            <p:spPr>
              <a:xfrm>
                <a:off x="7027346" y="1094292"/>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425" name="テキスト ボックス 424"/>
              <p:cNvSpPr txBox="1"/>
              <p:nvPr/>
            </p:nvSpPr>
            <p:spPr>
              <a:xfrm>
                <a:off x="7199856" y="1094280"/>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26" name="テキスト ボックス 425"/>
              <p:cNvSpPr txBox="1"/>
              <p:nvPr/>
            </p:nvSpPr>
            <p:spPr>
              <a:xfrm>
                <a:off x="7373421" y="1094292"/>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27" name="テキスト ボックス 426"/>
              <p:cNvSpPr txBox="1"/>
              <p:nvPr/>
            </p:nvSpPr>
            <p:spPr>
              <a:xfrm>
                <a:off x="4005456" y="2920800"/>
                <a:ext cx="1742584" cy="707886"/>
              </a:xfrm>
              <a:prstGeom prst="rect">
                <a:avLst/>
              </a:prstGeom>
              <a:noFill/>
            </p:spPr>
            <p:txBody>
              <a:bodyPr wrap="none" rtlCol="0">
                <a:spAutoFit/>
              </a:bodyPr>
              <a:lstStyle/>
              <a:p>
                <a:pPr algn="ctr"/>
                <a:r>
                  <a:rPr kumimoji="1" lang="en-US" altLang="ja-JP" sz="2000" b="1" i="1" dirty="0" err="1" smtClean="0">
                    <a:solidFill>
                      <a:srgbClr val="0000FF"/>
                    </a:solidFill>
                  </a:rPr>
                  <a:t>SuperKEKB</a:t>
                </a:r>
                <a:r>
                  <a:rPr kumimoji="1" lang="en-US" altLang="ja-JP" sz="2000" b="1" i="1" dirty="0" smtClean="0">
                    <a:solidFill>
                      <a:srgbClr val="0000FF"/>
                    </a:solidFill>
                  </a:rPr>
                  <a:t>-RF</a:t>
                </a:r>
              </a:p>
              <a:p>
                <a:pPr algn="ctr"/>
                <a:r>
                  <a:rPr kumimoji="1" lang="en-US" altLang="ja-JP" sz="2000" b="1" i="1" dirty="0" smtClean="0">
                    <a:solidFill>
                      <a:srgbClr val="0000FF"/>
                    </a:solidFill>
                  </a:rPr>
                  <a:t> </a:t>
                </a:r>
                <a:r>
                  <a:rPr lang="en-US" altLang="ja-JP" sz="2000" b="1" i="1" dirty="0" smtClean="0">
                    <a:solidFill>
                      <a:srgbClr val="0000FF"/>
                    </a:solidFill>
                  </a:rPr>
                  <a:t>(phase 1</a:t>
                </a:r>
                <a:r>
                  <a:rPr kumimoji="1" lang="en-US" altLang="ja-JP" sz="2000" b="1" i="1" dirty="0" smtClean="0">
                    <a:solidFill>
                      <a:srgbClr val="0000FF"/>
                    </a:solidFill>
                  </a:rPr>
                  <a:t>)</a:t>
                </a:r>
                <a:endParaRPr kumimoji="1" lang="ja-JP" altLang="en-US" sz="2000" b="1" i="1" dirty="0">
                  <a:solidFill>
                    <a:srgbClr val="0000FF"/>
                  </a:solidFill>
                </a:endParaRPr>
              </a:p>
            </p:txBody>
          </p:sp>
          <p:sp>
            <p:nvSpPr>
              <p:cNvPr id="428" name="テキスト ボックス 427"/>
              <p:cNvSpPr txBox="1"/>
              <p:nvPr/>
            </p:nvSpPr>
            <p:spPr>
              <a:xfrm>
                <a:off x="4252840" y="102064"/>
                <a:ext cx="1148459" cy="400110"/>
              </a:xfrm>
              <a:prstGeom prst="rect">
                <a:avLst/>
              </a:prstGeom>
              <a:noFill/>
            </p:spPr>
            <p:txBody>
              <a:bodyPr wrap="none" rtlCol="0">
                <a:spAutoFit/>
              </a:bodyPr>
              <a:lstStyle/>
              <a:p>
                <a:r>
                  <a:rPr kumimoji="1" lang="en-US" altLang="ja-JP" sz="2000" b="1" i="1" dirty="0" smtClean="0">
                    <a:solidFill>
                      <a:srgbClr val="0000FF"/>
                    </a:solidFill>
                  </a:rPr>
                  <a:t>KEKB-RF</a:t>
                </a:r>
                <a:endParaRPr kumimoji="1" lang="ja-JP" altLang="en-US" sz="2000" b="1" i="1" dirty="0">
                  <a:solidFill>
                    <a:srgbClr val="0000FF"/>
                  </a:solidFill>
                </a:endParaRPr>
              </a:p>
            </p:txBody>
          </p:sp>
          <p:sp>
            <p:nvSpPr>
              <p:cNvPr id="429" name="二等辺三角形 428"/>
              <p:cNvSpPr/>
              <p:nvPr/>
            </p:nvSpPr>
            <p:spPr>
              <a:xfrm flipV="1">
                <a:off x="8509859" y="115790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0" name="テキスト ボックス 429"/>
              <p:cNvSpPr txBox="1"/>
              <p:nvPr/>
            </p:nvSpPr>
            <p:spPr>
              <a:xfrm>
                <a:off x="8463162" y="1099122"/>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431" name="二等辺三角形 430"/>
              <p:cNvSpPr/>
              <p:nvPr/>
            </p:nvSpPr>
            <p:spPr>
              <a:xfrm flipV="1">
                <a:off x="8678541" y="115562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2" name="テキスト ボックス 431"/>
              <p:cNvSpPr txBox="1"/>
              <p:nvPr/>
            </p:nvSpPr>
            <p:spPr>
              <a:xfrm>
                <a:off x="8640343" y="1100007"/>
                <a:ext cx="237697" cy="230832"/>
              </a:xfrm>
              <a:prstGeom prst="rect">
                <a:avLst/>
              </a:prstGeom>
              <a:noFill/>
            </p:spPr>
            <p:txBody>
              <a:bodyPr wrap="none" rtlCol="0">
                <a:spAutoFit/>
              </a:bodyPr>
              <a:lstStyle/>
              <a:p>
                <a:r>
                  <a:rPr lang="en-US" altLang="ja-JP" sz="900" dirty="0" smtClean="0"/>
                  <a:t>F</a:t>
                </a:r>
                <a:endParaRPr kumimoji="1" lang="ja-JP" altLang="en-US" sz="900" dirty="0"/>
              </a:p>
            </p:txBody>
          </p:sp>
        </p:grpSp>
        <p:sp>
          <p:nvSpPr>
            <p:cNvPr id="5" name="円/楕円 4"/>
            <p:cNvSpPr/>
            <p:nvPr/>
          </p:nvSpPr>
          <p:spPr>
            <a:xfrm>
              <a:off x="103988" y="4107606"/>
              <a:ext cx="914400" cy="306444"/>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111133" y="4394486"/>
              <a:ext cx="661824" cy="344006"/>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2393526" y="4381113"/>
              <a:ext cx="532218" cy="344006"/>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2076156" y="4157023"/>
              <a:ext cx="427014" cy="24721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524315" y="5128306"/>
              <a:ext cx="409001" cy="496074"/>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1652297" y="5542528"/>
              <a:ext cx="1240129" cy="496074"/>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3641183" y="5546885"/>
              <a:ext cx="409001" cy="496074"/>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5591329" y="5551664"/>
              <a:ext cx="409001" cy="496074"/>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98" name="日付プレースホルダ 497"/>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499" name="スライド番号プレースホルダ 498"/>
          <p:cNvSpPr>
            <a:spLocks noGrp="1"/>
          </p:cNvSpPr>
          <p:nvPr>
            <p:ph type="sldNum" sz="quarter" idx="12"/>
          </p:nvPr>
        </p:nvSpPr>
        <p:spPr/>
        <p:txBody>
          <a:bodyPr/>
          <a:lstStyle/>
          <a:p>
            <a:fld id="{9C0E2F81-601E-B447-A2CF-B5EA96351142}" type="slidenum">
              <a:rPr lang="ja-JP" altLang="en-US" smtClean="0"/>
              <a:pPr/>
              <a:t>20</a:t>
            </a:fld>
            <a:endParaRPr lang="ja-JP" altLang="en-US"/>
          </a:p>
        </p:txBody>
      </p:sp>
      <p:sp>
        <p:nvSpPr>
          <p:cNvPr id="496" name="テキスト ボックス 495"/>
          <p:cNvSpPr txBox="1"/>
          <p:nvPr/>
        </p:nvSpPr>
        <p:spPr>
          <a:xfrm>
            <a:off x="3751007" y="6142332"/>
            <a:ext cx="610564" cy="266553"/>
          </a:xfrm>
          <a:prstGeom prst="rect">
            <a:avLst/>
          </a:prstGeom>
          <a:noFill/>
          <a:ln w="12700" cap="flat" cmpd="sng" algn="ctr">
            <a:solidFill>
              <a:srgbClr val="0000FF"/>
            </a:solidFill>
            <a:prstDash val="solid"/>
            <a:round/>
            <a:headEnd type="none" w="med" len="med"/>
            <a:tailEnd type="none" w="med" len="med"/>
          </a:ln>
        </p:spPr>
        <p:txBody>
          <a:bodyPr wrap="none" rtlCol="0" anchor="ctr">
            <a:spAutoFit/>
          </a:bodyPr>
          <a:lstStyle/>
          <a:p>
            <a:r>
              <a:rPr kumimoji="1" lang="en-US" altLang="ja-JP" sz="1600" dirty="0" smtClean="0">
                <a:solidFill>
                  <a:srgbClr val="0000FF"/>
                </a:solidFill>
              </a:rPr>
              <a:t>done</a:t>
            </a:r>
            <a:endParaRPr kumimoji="1" lang="ja-JP" altLang="en-US" sz="1600" dirty="0">
              <a:solidFill>
                <a:srgbClr val="0000FF"/>
              </a:solidFill>
            </a:endParaRPr>
          </a:p>
        </p:txBody>
      </p:sp>
      <p:sp>
        <p:nvSpPr>
          <p:cNvPr id="497" name="テキスト ボックス 496"/>
          <p:cNvSpPr txBox="1"/>
          <p:nvPr/>
        </p:nvSpPr>
        <p:spPr>
          <a:xfrm>
            <a:off x="5285113" y="5971822"/>
            <a:ext cx="610564" cy="266553"/>
          </a:xfrm>
          <a:prstGeom prst="rect">
            <a:avLst/>
          </a:prstGeom>
          <a:noFill/>
          <a:ln w="12700" cap="flat" cmpd="sng" algn="ctr">
            <a:solidFill>
              <a:srgbClr val="0000FF"/>
            </a:solidFill>
            <a:prstDash val="solid"/>
            <a:round/>
            <a:headEnd type="none" w="med" len="med"/>
            <a:tailEnd type="none" w="med" len="med"/>
          </a:ln>
        </p:spPr>
        <p:txBody>
          <a:bodyPr wrap="none" rtlCol="0" anchor="ctr">
            <a:spAutoFit/>
          </a:bodyPr>
          <a:lstStyle/>
          <a:p>
            <a:r>
              <a:rPr kumimoji="1" lang="en-US" altLang="ja-JP" sz="1600" dirty="0" smtClean="0">
                <a:solidFill>
                  <a:srgbClr val="0000FF"/>
                </a:solidFill>
              </a:rPr>
              <a:t>done</a:t>
            </a:r>
            <a:endParaRPr kumimoji="1" lang="ja-JP" altLang="en-US" sz="1600" dirty="0">
              <a:solidFill>
                <a:srgbClr val="0000FF"/>
              </a:solidFill>
            </a:endParaRPr>
          </a:p>
        </p:txBody>
      </p:sp>
      <p:sp>
        <p:nvSpPr>
          <p:cNvPr id="500" name="テキスト ボックス 499"/>
          <p:cNvSpPr txBox="1"/>
          <p:nvPr/>
        </p:nvSpPr>
        <p:spPr>
          <a:xfrm>
            <a:off x="184532" y="3866509"/>
            <a:ext cx="610564" cy="266553"/>
          </a:xfrm>
          <a:prstGeom prst="rect">
            <a:avLst/>
          </a:prstGeom>
          <a:noFill/>
          <a:ln w="12700" cap="flat" cmpd="sng" algn="ctr">
            <a:solidFill>
              <a:srgbClr val="0000FF"/>
            </a:solidFill>
            <a:prstDash val="solid"/>
            <a:round/>
            <a:headEnd type="none" w="med" len="med"/>
            <a:tailEnd type="none" w="med" len="med"/>
          </a:ln>
        </p:spPr>
        <p:txBody>
          <a:bodyPr wrap="none" rtlCol="0" anchor="ctr">
            <a:spAutoFit/>
          </a:bodyPr>
          <a:lstStyle/>
          <a:p>
            <a:r>
              <a:rPr kumimoji="1" lang="en-US" altLang="ja-JP" sz="1600" dirty="0" smtClean="0">
                <a:solidFill>
                  <a:srgbClr val="0000FF"/>
                </a:solidFill>
              </a:rPr>
              <a:t>done</a:t>
            </a:r>
            <a:endParaRPr kumimoji="1" lang="ja-JP" altLang="en-US" sz="1600" dirty="0">
              <a:solidFill>
                <a:srgbClr val="0000FF"/>
              </a:solidFill>
            </a:endParaRPr>
          </a:p>
        </p:txBody>
      </p:sp>
      <p:sp>
        <p:nvSpPr>
          <p:cNvPr id="501" name="テキスト ボックス 500"/>
          <p:cNvSpPr txBox="1"/>
          <p:nvPr/>
        </p:nvSpPr>
        <p:spPr>
          <a:xfrm>
            <a:off x="2325486" y="3890906"/>
            <a:ext cx="610564" cy="266553"/>
          </a:xfrm>
          <a:prstGeom prst="rect">
            <a:avLst/>
          </a:prstGeom>
          <a:noFill/>
          <a:ln w="12700" cap="flat" cmpd="sng" algn="ctr">
            <a:solidFill>
              <a:srgbClr val="0000FF"/>
            </a:solidFill>
            <a:prstDash val="solid"/>
            <a:round/>
            <a:headEnd type="none" w="med" len="med"/>
            <a:tailEnd type="none" w="med" len="med"/>
          </a:ln>
        </p:spPr>
        <p:txBody>
          <a:bodyPr wrap="none" rtlCol="0" anchor="ctr">
            <a:spAutoFit/>
          </a:bodyPr>
          <a:lstStyle/>
          <a:p>
            <a:r>
              <a:rPr kumimoji="1" lang="en-US" altLang="ja-JP" sz="1600" dirty="0" smtClean="0">
                <a:solidFill>
                  <a:srgbClr val="0000FF"/>
                </a:solidFill>
              </a:rPr>
              <a:t>done</a:t>
            </a:r>
            <a:endParaRPr kumimoji="1" lang="ja-JP" altLang="en-US" sz="1600" dirty="0">
              <a:solidFill>
                <a:srgbClr val="0000FF"/>
              </a:solidFill>
            </a:endParaRPr>
          </a:p>
        </p:txBody>
      </p:sp>
      <p:sp>
        <p:nvSpPr>
          <p:cNvPr id="502" name="テキスト ボックス 501"/>
          <p:cNvSpPr txBox="1"/>
          <p:nvPr/>
        </p:nvSpPr>
        <p:spPr>
          <a:xfrm>
            <a:off x="1232045" y="5875779"/>
            <a:ext cx="610564" cy="266553"/>
          </a:xfrm>
          <a:prstGeom prst="rect">
            <a:avLst/>
          </a:prstGeom>
          <a:noFill/>
          <a:ln w="12700" cap="flat" cmpd="sng" algn="ctr">
            <a:solidFill>
              <a:srgbClr val="0000FF"/>
            </a:solidFill>
            <a:prstDash val="solid"/>
            <a:round/>
            <a:headEnd type="none" w="med" len="med"/>
            <a:tailEnd type="none" w="med" len="med"/>
          </a:ln>
        </p:spPr>
        <p:txBody>
          <a:bodyPr wrap="none" rtlCol="0" anchor="ctr">
            <a:spAutoFit/>
          </a:bodyPr>
          <a:lstStyle/>
          <a:p>
            <a:r>
              <a:rPr kumimoji="1" lang="en-US" altLang="ja-JP" sz="1600" dirty="0" smtClean="0">
                <a:solidFill>
                  <a:srgbClr val="0000FF"/>
                </a:solidFill>
              </a:rPr>
              <a:t>done</a:t>
            </a:r>
            <a:endParaRPr kumimoji="1" lang="ja-JP" altLang="en-US" sz="1600" dirty="0">
              <a:solidFill>
                <a:srgbClr val="0000FF"/>
              </a:solidFill>
            </a:endParaRPr>
          </a:p>
        </p:txBody>
      </p:sp>
      <p:sp>
        <p:nvSpPr>
          <p:cNvPr id="503" name="テキスト ボックス 502"/>
          <p:cNvSpPr txBox="1"/>
          <p:nvPr/>
        </p:nvSpPr>
        <p:spPr>
          <a:xfrm>
            <a:off x="327367" y="5765584"/>
            <a:ext cx="610564" cy="266553"/>
          </a:xfrm>
          <a:prstGeom prst="rect">
            <a:avLst/>
          </a:prstGeom>
          <a:noFill/>
          <a:ln w="12700" cap="flat" cmpd="sng" algn="ctr">
            <a:solidFill>
              <a:srgbClr val="0000FF"/>
            </a:solidFill>
            <a:prstDash val="solid"/>
            <a:round/>
            <a:headEnd type="none" w="med" len="med"/>
            <a:tailEnd type="none" w="med" len="med"/>
          </a:ln>
        </p:spPr>
        <p:txBody>
          <a:bodyPr wrap="none" rtlCol="0" anchor="ctr">
            <a:spAutoFit/>
          </a:bodyPr>
          <a:lstStyle/>
          <a:p>
            <a:r>
              <a:rPr kumimoji="1" lang="en-US" altLang="ja-JP" sz="1600" dirty="0" smtClean="0">
                <a:solidFill>
                  <a:srgbClr val="0000FF"/>
                </a:solidFill>
              </a:rPr>
              <a:t>done</a:t>
            </a:r>
            <a:endParaRPr kumimoji="1" lang="ja-JP" altLang="en-US" sz="1600" dirty="0">
              <a:solidFill>
                <a:srgbClr val="0000FF"/>
              </a:solidFill>
            </a:endParaRPr>
          </a:p>
        </p:txBody>
      </p:sp>
      <p:sp>
        <p:nvSpPr>
          <p:cNvPr id="504" name="テキスト ボックス 503"/>
          <p:cNvSpPr txBox="1"/>
          <p:nvPr/>
        </p:nvSpPr>
        <p:spPr>
          <a:xfrm>
            <a:off x="549004" y="4590770"/>
            <a:ext cx="855523" cy="266553"/>
          </a:xfrm>
          <a:prstGeom prst="rect">
            <a:avLst/>
          </a:prstGeom>
          <a:noFill/>
          <a:ln w="12700" cap="flat" cmpd="sng" algn="ctr">
            <a:solidFill>
              <a:srgbClr val="FF0000"/>
            </a:solidFill>
            <a:prstDash val="solid"/>
            <a:round/>
            <a:headEnd type="none" w="med" len="med"/>
            <a:tailEnd type="none" w="med" len="med"/>
          </a:ln>
        </p:spPr>
        <p:txBody>
          <a:bodyPr wrap="none" rtlCol="0" anchor="ctr">
            <a:spAutoFit/>
          </a:bodyPr>
          <a:lstStyle/>
          <a:p>
            <a:r>
              <a:rPr kumimoji="1" lang="en-US" altLang="ja-JP" sz="1600" dirty="0" smtClean="0">
                <a:solidFill>
                  <a:srgbClr val="FF0000"/>
                </a:solidFill>
              </a:rPr>
              <a:t>ongoing</a:t>
            </a:r>
            <a:endParaRPr kumimoji="1" lang="ja-JP" altLang="en-US" sz="1600" dirty="0">
              <a:solidFill>
                <a:srgbClr val="FF0000"/>
              </a:solidFill>
            </a:endParaRPr>
          </a:p>
        </p:txBody>
      </p:sp>
      <p:sp>
        <p:nvSpPr>
          <p:cNvPr id="505" name="テキスト ボックス 504"/>
          <p:cNvSpPr txBox="1"/>
          <p:nvPr/>
        </p:nvSpPr>
        <p:spPr>
          <a:xfrm>
            <a:off x="2110268" y="4631322"/>
            <a:ext cx="855523" cy="266553"/>
          </a:xfrm>
          <a:prstGeom prst="rect">
            <a:avLst/>
          </a:prstGeom>
          <a:noFill/>
          <a:ln w="12700" cap="flat" cmpd="sng" algn="ctr">
            <a:solidFill>
              <a:srgbClr val="FF0000"/>
            </a:solidFill>
            <a:prstDash val="solid"/>
            <a:round/>
            <a:headEnd type="none" w="med" len="med"/>
            <a:tailEnd type="none" w="med" len="med"/>
          </a:ln>
        </p:spPr>
        <p:txBody>
          <a:bodyPr wrap="none" rtlCol="0" anchor="ctr">
            <a:spAutoFit/>
          </a:bodyPr>
          <a:lstStyle/>
          <a:p>
            <a:r>
              <a:rPr kumimoji="1" lang="en-US" altLang="ja-JP" sz="1600" dirty="0" smtClean="0">
                <a:solidFill>
                  <a:srgbClr val="FF0000"/>
                </a:solidFill>
              </a:rPr>
              <a:t>ongoing</a:t>
            </a:r>
            <a:endParaRPr kumimoji="1" lang="ja-JP" altLang="en-US" sz="16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図形グループ 2"/>
          <p:cNvGrpSpPr/>
          <p:nvPr/>
        </p:nvGrpSpPr>
        <p:grpSpPr>
          <a:xfrm>
            <a:off x="103988" y="102064"/>
            <a:ext cx="8933104" cy="6713466"/>
            <a:chOff x="103988" y="102064"/>
            <a:chExt cx="8933104" cy="6713466"/>
          </a:xfrm>
        </p:grpSpPr>
        <p:grpSp>
          <p:nvGrpSpPr>
            <p:cNvPr id="4" name="図形グループ 3"/>
            <p:cNvGrpSpPr/>
            <p:nvPr/>
          </p:nvGrpSpPr>
          <p:grpSpPr>
            <a:xfrm>
              <a:off x="122262" y="102064"/>
              <a:ext cx="8914830" cy="6713466"/>
              <a:chOff x="122262" y="102064"/>
              <a:chExt cx="8914830" cy="6713466"/>
            </a:xfrm>
          </p:grpSpPr>
          <p:sp>
            <p:nvSpPr>
              <p:cNvPr id="25" name="下矢印 24"/>
              <p:cNvSpPr/>
              <p:nvPr/>
            </p:nvSpPr>
            <p:spPr>
              <a:xfrm>
                <a:off x="2921807" y="2977787"/>
                <a:ext cx="3804146" cy="744720"/>
              </a:xfrm>
              <a:prstGeom prst="downArrow">
                <a:avLst/>
              </a:prstGeom>
              <a:solidFill>
                <a:srgbClr val="FFFF00"/>
              </a:solid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6803388" y="450382"/>
                <a:ext cx="2090553" cy="2486700"/>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7" name="角丸四角形 26"/>
              <p:cNvSpPr/>
              <p:nvPr/>
            </p:nvSpPr>
            <p:spPr>
              <a:xfrm>
                <a:off x="2955434" y="450381"/>
                <a:ext cx="3746096" cy="2486700"/>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529552" y="450381"/>
                <a:ext cx="2324476" cy="2486699"/>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flipV="1">
                <a:off x="2215366" y="11611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137018"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 name="直線コネクタ 30"/>
              <p:cNvCxnSpPr/>
              <p:nvPr/>
            </p:nvCxnSpPr>
            <p:spPr>
              <a:xfrm rot="5400000">
                <a:off x="2075940"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rot="5400000">
                <a:off x="2250815"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29" idx="0"/>
              </p:cNvCxnSpPr>
              <p:nvPr/>
            </p:nvCxnSpPr>
            <p:spPr>
              <a:xfrm rot="16200000" flipH="1">
                <a:off x="2166805" y="1573814"/>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正方形/長方形 33"/>
              <p:cNvSpPr/>
              <p:nvPr/>
            </p:nvSpPr>
            <p:spPr>
              <a:xfrm>
                <a:off x="2310082"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 name="直線コネクタ 34"/>
              <p:cNvCxnSpPr/>
              <p:nvPr/>
            </p:nvCxnSpPr>
            <p:spPr>
              <a:xfrm>
                <a:off x="2202373" y="169775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2166515" y="1085616"/>
                <a:ext cx="254422" cy="246221"/>
              </a:xfrm>
              <a:prstGeom prst="rect">
                <a:avLst/>
              </a:prstGeom>
              <a:noFill/>
            </p:spPr>
            <p:txBody>
              <a:bodyPr wrap="none" rtlCol="0">
                <a:spAutoFit/>
              </a:bodyPr>
              <a:lstStyle/>
              <a:p>
                <a:r>
                  <a:rPr lang="en-US" altLang="ja-JP" sz="1000" dirty="0"/>
                  <a:t>B</a:t>
                </a:r>
                <a:endParaRPr kumimoji="1" lang="ja-JP" altLang="en-US" sz="1000" dirty="0"/>
              </a:p>
            </p:txBody>
          </p:sp>
          <p:cxnSp>
            <p:nvCxnSpPr>
              <p:cNvPr id="37" name="直線コネクタ 36"/>
              <p:cNvCxnSpPr/>
              <p:nvPr/>
            </p:nvCxnSpPr>
            <p:spPr>
              <a:xfrm rot="5400000">
                <a:off x="2474509" y="1698345"/>
                <a:ext cx="49660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2658026"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flipV="1">
                <a:off x="2648169" y="116175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604706" y="1092046"/>
                <a:ext cx="241022" cy="230832"/>
              </a:xfrm>
              <a:prstGeom prst="rect">
                <a:avLst/>
              </a:prstGeom>
              <a:noFill/>
            </p:spPr>
            <p:txBody>
              <a:bodyPr wrap="none" rtlCol="0">
                <a:spAutoFit/>
              </a:bodyPr>
              <a:lstStyle/>
              <a:p>
                <a:r>
                  <a:rPr kumimoji="1" lang="en-US" altLang="ja-JP" sz="900" dirty="0" smtClean="0"/>
                  <a:t>E</a:t>
                </a:r>
                <a:endParaRPr kumimoji="1" lang="ja-JP" altLang="en-US" sz="900" dirty="0"/>
              </a:p>
            </p:txBody>
          </p:sp>
          <p:sp>
            <p:nvSpPr>
              <p:cNvPr id="41" name="二等辺三角形 40"/>
              <p:cNvSpPr/>
              <p:nvPr/>
            </p:nvSpPr>
            <p:spPr>
              <a:xfrm flipV="1">
                <a:off x="2471747" y="116175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2484962"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3" name="直線コネクタ 42"/>
              <p:cNvCxnSpPr>
                <a:stCxn id="41" idx="0"/>
              </p:cNvCxnSpPr>
              <p:nvPr/>
            </p:nvCxnSpPr>
            <p:spPr>
              <a:xfrm rot="5400000">
                <a:off x="2299117" y="1697675"/>
                <a:ext cx="496830" cy="77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テキスト ボックス 43"/>
              <p:cNvSpPr txBox="1"/>
              <p:nvPr/>
            </p:nvSpPr>
            <p:spPr>
              <a:xfrm>
                <a:off x="2427525" y="1094336"/>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5" name="正方形/長方形 44"/>
              <p:cNvSpPr/>
              <p:nvPr/>
            </p:nvSpPr>
            <p:spPr>
              <a:xfrm>
                <a:off x="1789074"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6" name="直線コネクタ 45"/>
              <p:cNvCxnSpPr/>
              <p:nvPr/>
            </p:nvCxnSpPr>
            <p:spPr>
              <a:xfrm rot="5400000">
                <a:off x="1727996"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rot="5400000">
                <a:off x="1902871"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a:off x="1962138"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9" name="直線コネクタ 48"/>
              <p:cNvCxnSpPr/>
              <p:nvPr/>
            </p:nvCxnSpPr>
            <p:spPr>
              <a:xfrm>
                <a:off x="1854429" y="169775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0" name="二等辺三角形 49"/>
              <p:cNvSpPr/>
              <p:nvPr/>
            </p:nvSpPr>
            <p:spPr>
              <a:xfrm flipV="1">
                <a:off x="1867660" y="11577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1" name="直線コネクタ 50"/>
              <p:cNvCxnSpPr>
                <a:stCxn id="50" idx="0"/>
              </p:cNvCxnSpPr>
              <p:nvPr/>
            </p:nvCxnSpPr>
            <p:spPr>
              <a:xfrm rot="16200000" flipH="1">
                <a:off x="1819782" y="156973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1818809" y="1082217"/>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53" name="正方形/長方形 52"/>
              <p:cNvSpPr/>
              <p:nvPr/>
            </p:nvSpPr>
            <p:spPr>
              <a:xfrm>
                <a:off x="1283540"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4" name="直線コネクタ 53"/>
              <p:cNvCxnSpPr/>
              <p:nvPr/>
            </p:nvCxnSpPr>
            <p:spPr>
              <a:xfrm rot="5400000">
                <a:off x="1222462"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rot="5400000">
                <a:off x="1397337"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6" name="正方形/長方形 55"/>
              <p:cNvSpPr/>
              <p:nvPr/>
            </p:nvSpPr>
            <p:spPr>
              <a:xfrm>
                <a:off x="1456604"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7" name="直線コネクタ 56"/>
              <p:cNvCxnSpPr/>
              <p:nvPr/>
            </p:nvCxnSpPr>
            <p:spPr>
              <a:xfrm>
                <a:off x="1351232" y="169775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 name="二等辺三角形 57"/>
              <p:cNvSpPr/>
              <p:nvPr/>
            </p:nvSpPr>
            <p:spPr>
              <a:xfrm flipV="1">
                <a:off x="1364463" y="11577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9" name="直線コネクタ 58"/>
              <p:cNvCxnSpPr>
                <a:stCxn id="58" idx="0"/>
              </p:cNvCxnSpPr>
              <p:nvPr/>
            </p:nvCxnSpPr>
            <p:spPr>
              <a:xfrm rot="16200000" flipH="1">
                <a:off x="1316585" y="156973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0" name="テキスト ボックス 59"/>
              <p:cNvSpPr txBox="1"/>
              <p:nvPr/>
            </p:nvSpPr>
            <p:spPr>
              <a:xfrm>
                <a:off x="1315612" y="108221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61" name="正方形/長方形 60"/>
              <p:cNvSpPr/>
              <p:nvPr/>
            </p:nvSpPr>
            <p:spPr>
              <a:xfrm>
                <a:off x="935596"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2" name="直線コネクタ 61"/>
              <p:cNvCxnSpPr/>
              <p:nvPr/>
            </p:nvCxnSpPr>
            <p:spPr>
              <a:xfrm rot="5400000">
                <a:off x="874518"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rot="5400000">
                <a:off x="1049393"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4" name="正方形/長方形 63"/>
              <p:cNvSpPr/>
              <p:nvPr/>
            </p:nvSpPr>
            <p:spPr>
              <a:xfrm>
                <a:off x="1108660"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5" name="直線コネクタ 64"/>
              <p:cNvCxnSpPr/>
              <p:nvPr/>
            </p:nvCxnSpPr>
            <p:spPr>
              <a:xfrm>
                <a:off x="1000805" y="169775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6" name="二等辺三角形 65"/>
              <p:cNvSpPr/>
              <p:nvPr/>
            </p:nvSpPr>
            <p:spPr>
              <a:xfrm flipV="1">
                <a:off x="1014036" y="115778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7" name="直線コネクタ 66"/>
              <p:cNvCxnSpPr>
                <a:stCxn id="66" idx="0"/>
              </p:cNvCxnSpPr>
              <p:nvPr/>
            </p:nvCxnSpPr>
            <p:spPr>
              <a:xfrm rot="16200000" flipH="1">
                <a:off x="966158" y="156973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8" name="テキスト ボックス 67"/>
              <p:cNvSpPr txBox="1"/>
              <p:nvPr/>
            </p:nvSpPr>
            <p:spPr>
              <a:xfrm>
                <a:off x="965185" y="1082215"/>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69" name="正方形/長方形 68"/>
              <p:cNvSpPr/>
              <p:nvPr/>
            </p:nvSpPr>
            <p:spPr>
              <a:xfrm>
                <a:off x="587652"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0" name="直線コネクタ 69"/>
              <p:cNvCxnSpPr/>
              <p:nvPr/>
            </p:nvCxnSpPr>
            <p:spPr>
              <a:xfrm rot="5400000">
                <a:off x="526574"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直線コネクタ 70"/>
              <p:cNvCxnSpPr/>
              <p:nvPr/>
            </p:nvCxnSpPr>
            <p:spPr>
              <a:xfrm rot="5400000">
                <a:off x="701449"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760716"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3" name="直線コネクタ 72"/>
              <p:cNvCxnSpPr/>
              <p:nvPr/>
            </p:nvCxnSpPr>
            <p:spPr>
              <a:xfrm>
                <a:off x="653553" y="1697749"/>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4" name="二等辺三角形 73"/>
              <p:cNvSpPr/>
              <p:nvPr/>
            </p:nvSpPr>
            <p:spPr>
              <a:xfrm flipV="1">
                <a:off x="666784" y="115778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5" name="直線コネクタ 74"/>
              <p:cNvCxnSpPr>
                <a:stCxn id="74" idx="0"/>
              </p:cNvCxnSpPr>
              <p:nvPr/>
            </p:nvCxnSpPr>
            <p:spPr>
              <a:xfrm rot="16200000" flipH="1">
                <a:off x="618906" y="1569729"/>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6" name="テキスト ボックス 75"/>
              <p:cNvSpPr txBox="1"/>
              <p:nvPr/>
            </p:nvSpPr>
            <p:spPr>
              <a:xfrm>
                <a:off x="617933" y="1082214"/>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77" name="二等辺三角形 76"/>
              <p:cNvSpPr/>
              <p:nvPr/>
            </p:nvSpPr>
            <p:spPr>
              <a:xfrm flipV="1">
                <a:off x="4496460" y="11619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4418112"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9" name="直線コネクタ 78"/>
              <p:cNvCxnSpPr/>
              <p:nvPr/>
            </p:nvCxnSpPr>
            <p:spPr>
              <a:xfrm rot="5400000">
                <a:off x="4150379" y="202748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rot="5400000">
                <a:off x="4325736" y="202796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 name="直線コネクタ 80"/>
              <p:cNvCxnSpPr>
                <a:stCxn id="77" idx="0"/>
              </p:cNvCxnSpPr>
              <p:nvPr/>
            </p:nvCxnSpPr>
            <p:spPr>
              <a:xfrm rot="16200000" flipH="1">
                <a:off x="4447899" y="1574599"/>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2" name="正方形/長方形 81"/>
              <p:cNvSpPr/>
              <p:nvPr/>
            </p:nvSpPr>
            <p:spPr>
              <a:xfrm>
                <a:off x="4591176"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3" name="直線コネクタ 82"/>
              <p:cNvCxnSpPr/>
              <p:nvPr/>
            </p:nvCxnSpPr>
            <p:spPr>
              <a:xfrm>
                <a:off x="4483467" y="169853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4" name="テキスト ボックス 83"/>
              <p:cNvSpPr txBox="1"/>
              <p:nvPr/>
            </p:nvSpPr>
            <p:spPr>
              <a:xfrm>
                <a:off x="4447609" y="1092751"/>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85" name="正方形/長方形 84"/>
              <p:cNvSpPr/>
              <p:nvPr/>
            </p:nvSpPr>
            <p:spPr>
              <a:xfrm>
                <a:off x="4070168"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6" name="直線コネクタ 85"/>
              <p:cNvCxnSpPr/>
              <p:nvPr/>
            </p:nvCxnSpPr>
            <p:spPr>
              <a:xfrm rot="5400000">
                <a:off x="3802435" y="202748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 name="直線コネクタ 86"/>
              <p:cNvCxnSpPr/>
              <p:nvPr/>
            </p:nvCxnSpPr>
            <p:spPr>
              <a:xfrm rot="5400000">
                <a:off x="3977792" y="202796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8" name="正方形/長方形 87"/>
              <p:cNvSpPr/>
              <p:nvPr/>
            </p:nvSpPr>
            <p:spPr>
              <a:xfrm>
                <a:off x="4243232"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9" name="直線コネクタ 88"/>
              <p:cNvCxnSpPr/>
              <p:nvPr/>
            </p:nvCxnSpPr>
            <p:spPr>
              <a:xfrm>
                <a:off x="4135523" y="169853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0" name="二等辺三角形 89"/>
              <p:cNvSpPr/>
              <p:nvPr/>
            </p:nvSpPr>
            <p:spPr>
              <a:xfrm flipV="1">
                <a:off x="4148754" y="115856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1" name="直線コネクタ 90"/>
              <p:cNvCxnSpPr>
                <a:stCxn id="90" idx="0"/>
              </p:cNvCxnSpPr>
              <p:nvPr/>
            </p:nvCxnSpPr>
            <p:spPr>
              <a:xfrm rot="16200000" flipH="1">
                <a:off x="4100876" y="1570517"/>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2" name="テキスト ボックス 91"/>
              <p:cNvSpPr txBox="1"/>
              <p:nvPr/>
            </p:nvSpPr>
            <p:spPr>
              <a:xfrm>
                <a:off x="4099903" y="1089352"/>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93" name="正方形/長方形 92"/>
              <p:cNvSpPr/>
              <p:nvPr/>
            </p:nvSpPr>
            <p:spPr>
              <a:xfrm>
                <a:off x="3717404"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4" name="直線コネクタ 93"/>
              <p:cNvCxnSpPr/>
              <p:nvPr/>
            </p:nvCxnSpPr>
            <p:spPr>
              <a:xfrm rot="5400000">
                <a:off x="3449273" y="2027883"/>
                <a:ext cx="66697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rot="5400000">
                <a:off x="3624233" y="2028762"/>
                <a:ext cx="66680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6" name="正方形/長方形 95"/>
              <p:cNvSpPr/>
              <p:nvPr/>
            </p:nvSpPr>
            <p:spPr>
              <a:xfrm>
                <a:off x="3890468"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7" name="直線コネクタ 96"/>
              <p:cNvCxnSpPr/>
              <p:nvPr/>
            </p:nvCxnSpPr>
            <p:spPr>
              <a:xfrm>
                <a:off x="3785096" y="1698536"/>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8" name="二等辺三角形 97"/>
              <p:cNvSpPr/>
              <p:nvPr/>
            </p:nvSpPr>
            <p:spPr>
              <a:xfrm flipV="1">
                <a:off x="3798327" y="11585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9" name="直線コネクタ 98"/>
              <p:cNvCxnSpPr>
                <a:stCxn id="98" idx="0"/>
              </p:cNvCxnSpPr>
              <p:nvPr/>
            </p:nvCxnSpPr>
            <p:spPr>
              <a:xfrm rot="16200000" flipH="1">
                <a:off x="3750449" y="1570516"/>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0" name="テキスト ボックス 99"/>
              <p:cNvSpPr txBox="1"/>
              <p:nvPr/>
            </p:nvSpPr>
            <p:spPr>
              <a:xfrm>
                <a:off x="3749476" y="1089351"/>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101" name="正方形/長方形 100"/>
              <p:cNvSpPr/>
              <p:nvPr/>
            </p:nvSpPr>
            <p:spPr>
              <a:xfrm>
                <a:off x="3369460"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2" name="直線コネクタ 101"/>
              <p:cNvCxnSpPr/>
              <p:nvPr/>
            </p:nvCxnSpPr>
            <p:spPr>
              <a:xfrm rot="5400000">
                <a:off x="3102124" y="2027088"/>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3" name="直線コネクタ 102"/>
              <p:cNvCxnSpPr/>
              <p:nvPr/>
            </p:nvCxnSpPr>
            <p:spPr>
              <a:xfrm rot="5400000">
                <a:off x="3277481" y="2027570"/>
                <a:ext cx="66441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4" name="正方形/長方形 103"/>
              <p:cNvSpPr/>
              <p:nvPr/>
            </p:nvSpPr>
            <p:spPr>
              <a:xfrm>
                <a:off x="3542524"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5" name="直線コネクタ 104"/>
              <p:cNvCxnSpPr/>
              <p:nvPr/>
            </p:nvCxnSpPr>
            <p:spPr>
              <a:xfrm>
                <a:off x="3434669" y="1698535"/>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6" name="二等辺三角形 105"/>
              <p:cNvSpPr/>
              <p:nvPr/>
            </p:nvSpPr>
            <p:spPr>
              <a:xfrm flipV="1">
                <a:off x="3447900" y="115856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7" name="直線コネクタ 106"/>
              <p:cNvCxnSpPr>
                <a:stCxn id="106" idx="0"/>
              </p:cNvCxnSpPr>
              <p:nvPr/>
            </p:nvCxnSpPr>
            <p:spPr>
              <a:xfrm rot="16200000" flipH="1">
                <a:off x="3400022" y="1570515"/>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8" name="テキスト ボックス 107"/>
              <p:cNvSpPr txBox="1"/>
              <p:nvPr/>
            </p:nvSpPr>
            <p:spPr>
              <a:xfrm>
                <a:off x="3399049" y="1089349"/>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109" name="正方形/長方形 108"/>
              <p:cNvSpPr/>
              <p:nvPr/>
            </p:nvSpPr>
            <p:spPr>
              <a:xfrm>
                <a:off x="3021516"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0" name="直線コネクタ 109"/>
              <p:cNvCxnSpPr/>
              <p:nvPr/>
            </p:nvCxnSpPr>
            <p:spPr>
              <a:xfrm rot="5400000">
                <a:off x="2754180" y="2027088"/>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1" name="直線コネクタ 110"/>
              <p:cNvCxnSpPr/>
              <p:nvPr/>
            </p:nvCxnSpPr>
            <p:spPr>
              <a:xfrm rot="5400000">
                <a:off x="2930334" y="2030748"/>
                <a:ext cx="66124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正方形/長方形 111"/>
              <p:cNvSpPr/>
              <p:nvPr/>
            </p:nvSpPr>
            <p:spPr>
              <a:xfrm>
                <a:off x="3194580"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3" name="直線コネクタ 112"/>
              <p:cNvCxnSpPr/>
              <p:nvPr/>
            </p:nvCxnSpPr>
            <p:spPr>
              <a:xfrm>
                <a:off x="3087417" y="1698534"/>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4" name="二等辺三角形 113"/>
              <p:cNvSpPr/>
              <p:nvPr/>
            </p:nvSpPr>
            <p:spPr>
              <a:xfrm flipV="1">
                <a:off x="3100648" y="115856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5" name="直線コネクタ 114"/>
              <p:cNvCxnSpPr>
                <a:stCxn id="114" idx="0"/>
              </p:cNvCxnSpPr>
              <p:nvPr/>
            </p:nvCxnSpPr>
            <p:spPr>
              <a:xfrm rot="16200000" flipH="1">
                <a:off x="3052770" y="1570514"/>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6" name="テキスト ボックス 115"/>
              <p:cNvSpPr txBox="1"/>
              <p:nvPr/>
            </p:nvSpPr>
            <p:spPr>
              <a:xfrm>
                <a:off x="3051797" y="1089349"/>
                <a:ext cx="247283" cy="246221"/>
              </a:xfrm>
              <a:prstGeom prst="rect">
                <a:avLst/>
              </a:prstGeom>
              <a:noFill/>
            </p:spPr>
            <p:txBody>
              <a:bodyPr wrap="none" rtlCol="0">
                <a:spAutoFit/>
              </a:bodyPr>
              <a:lstStyle/>
              <a:p>
                <a:r>
                  <a:rPr lang="en-US" altLang="ja-JP" sz="1000" dirty="0"/>
                  <a:t>E</a:t>
                </a:r>
                <a:endParaRPr kumimoji="1" lang="ja-JP" altLang="en-US" sz="1000" dirty="0"/>
              </a:p>
            </p:txBody>
          </p:sp>
          <p:sp>
            <p:nvSpPr>
              <p:cNvPr id="117" name="二等辺三角形 116"/>
              <p:cNvSpPr/>
              <p:nvPr/>
            </p:nvSpPr>
            <p:spPr>
              <a:xfrm flipV="1">
                <a:off x="6410646" y="116133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a:off x="6332298"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9" name="直線コネクタ 118"/>
              <p:cNvCxnSpPr/>
              <p:nvPr/>
            </p:nvCxnSpPr>
            <p:spPr>
              <a:xfrm rot="5400000">
                <a:off x="6064248"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p:nvPr/>
            </p:nvCxnSpPr>
            <p:spPr>
              <a:xfrm rot="5400000">
                <a:off x="6239605"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7" idx="0"/>
              </p:cNvCxnSpPr>
              <p:nvPr/>
            </p:nvCxnSpPr>
            <p:spPr>
              <a:xfrm rot="16200000" flipH="1">
                <a:off x="6362085" y="1573965"/>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6505362"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3" name="直線コネクタ 122"/>
              <p:cNvCxnSpPr/>
              <p:nvPr/>
            </p:nvCxnSpPr>
            <p:spPr>
              <a:xfrm>
                <a:off x="6397653" y="169790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6361795" y="1092117"/>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sp>
            <p:nvSpPr>
              <p:cNvPr id="125" name="正方形/長方形 124"/>
              <p:cNvSpPr/>
              <p:nvPr/>
            </p:nvSpPr>
            <p:spPr>
              <a:xfrm>
                <a:off x="5984354"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6" name="直線コネクタ 125"/>
              <p:cNvCxnSpPr/>
              <p:nvPr/>
            </p:nvCxnSpPr>
            <p:spPr>
              <a:xfrm rot="5400000">
                <a:off x="5716304"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7" name="直線コネクタ 126"/>
              <p:cNvCxnSpPr/>
              <p:nvPr/>
            </p:nvCxnSpPr>
            <p:spPr>
              <a:xfrm rot="5400000">
                <a:off x="5891661"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正方形/長方形 127"/>
              <p:cNvSpPr/>
              <p:nvPr/>
            </p:nvSpPr>
            <p:spPr>
              <a:xfrm>
                <a:off x="6157418"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9" name="直線コネクタ 128"/>
              <p:cNvCxnSpPr/>
              <p:nvPr/>
            </p:nvCxnSpPr>
            <p:spPr>
              <a:xfrm>
                <a:off x="6049709" y="169790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0" name="二等辺三角形 129"/>
              <p:cNvSpPr/>
              <p:nvPr/>
            </p:nvSpPr>
            <p:spPr>
              <a:xfrm flipV="1">
                <a:off x="6062940" y="115793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1" name="直線コネクタ 130"/>
              <p:cNvCxnSpPr>
                <a:stCxn id="130" idx="0"/>
              </p:cNvCxnSpPr>
              <p:nvPr/>
            </p:nvCxnSpPr>
            <p:spPr>
              <a:xfrm rot="16200000" flipH="1">
                <a:off x="6015062" y="1569883"/>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2" name="テキスト ボックス 131"/>
              <p:cNvSpPr txBox="1"/>
              <p:nvPr/>
            </p:nvSpPr>
            <p:spPr>
              <a:xfrm>
                <a:off x="6014089" y="1088718"/>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133" name="正方形/長方形 132"/>
              <p:cNvSpPr/>
              <p:nvPr/>
            </p:nvSpPr>
            <p:spPr>
              <a:xfrm>
                <a:off x="5637940"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4" name="直線コネクタ 133"/>
              <p:cNvCxnSpPr/>
              <p:nvPr/>
            </p:nvCxnSpPr>
            <p:spPr>
              <a:xfrm rot="5400000">
                <a:off x="5369890"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5" name="直線コネクタ 134"/>
              <p:cNvCxnSpPr/>
              <p:nvPr/>
            </p:nvCxnSpPr>
            <p:spPr>
              <a:xfrm rot="5400000">
                <a:off x="5545247"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6" name="正方形/長方形 135"/>
              <p:cNvSpPr/>
              <p:nvPr/>
            </p:nvSpPr>
            <p:spPr>
              <a:xfrm>
                <a:off x="5811004"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7" name="直線コネクタ 136"/>
              <p:cNvCxnSpPr/>
              <p:nvPr/>
            </p:nvCxnSpPr>
            <p:spPr>
              <a:xfrm>
                <a:off x="5705632" y="169790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8" name="二等辺三角形 137"/>
              <p:cNvSpPr/>
              <p:nvPr/>
            </p:nvSpPr>
            <p:spPr>
              <a:xfrm flipV="1">
                <a:off x="5718863" y="115793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9" name="直線コネクタ 138"/>
              <p:cNvCxnSpPr>
                <a:stCxn id="138" idx="0"/>
              </p:cNvCxnSpPr>
              <p:nvPr/>
            </p:nvCxnSpPr>
            <p:spPr>
              <a:xfrm rot="16200000" flipH="1">
                <a:off x="5670985" y="156988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0" name="テキスト ボックス 139"/>
              <p:cNvSpPr txBox="1"/>
              <p:nvPr/>
            </p:nvSpPr>
            <p:spPr>
              <a:xfrm>
                <a:off x="5670012" y="108871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141" name="正方形/長方形 140"/>
              <p:cNvSpPr/>
              <p:nvPr/>
            </p:nvSpPr>
            <p:spPr>
              <a:xfrm>
                <a:off x="5289996"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2" name="直線コネクタ 141"/>
              <p:cNvCxnSpPr/>
              <p:nvPr/>
            </p:nvCxnSpPr>
            <p:spPr>
              <a:xfrm rot="5400000">
                <a:off x="5020754" y="2028360"/>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3" name="直線コネクタ 142"/>
              <p:cNvCxnSpPr/>
              <p:nvPr/>
            </p:nvCxnSpPr>
            <p:spPr>
              <a:xfrm rot="5400000">
                <a:off x="5197303"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4" name="正方形/長方形 143"/>
              <p:cNvSpPr/>
              <p:nvPr/>
            </p:nvSpPr>
            <p:spPr>
              <a:xfrm>
                <a:off x="5463060"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5" name="直線コネクタ 144"/>
              <p:cNvCxnSpPr/>
              <p:nvPr/>
            </p:nvCxnSpPr>
            <p:spPr>
              <a:xfrm>
                <a:off x="5355205" y="169790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6" name="二等辺三角形 145"/>
              <p:cNvSpPr/>
              <p:nvPr/>
            </p:nvSpPr>
            <p:spPr>
              <a:xfrm flipV="1">
                <a:off x="5368436" y="115793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7" name="直線コネクタ 146"/>
              <p:cNvCxnSpPr>
                <a:stCxn id="146" idx="0"/>
              </p:cNvCxnSpPr>
              <p:nvPr/>
            </p:nvCxnSpPr>
            <p:spPr>
              <a:xfrm rot="16200000" flipH="1">
                <a:off x="5320558" y="156988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8" name="テキスト ボックス 147"/>
              <p:cNvSpPr txBox="1"/>
              <p:nvPr/>
            </p:nvSpPr>
            <p:spPr>
              <a:xfrm>
                <a:off x="5319585" y="1088716"/>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149" name="正方形/長方形 148"/>
              <p:cNvSpPr/>
              <p:nvPr/>
            </p:nvSpPr>
            <p:spPr>
              <a:xfrm>
                <a:off x="4942052"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0" name="直線コネクタ 149"/>
              <p:cNvCxnSpPr/>
              <p:nvPr/>
            </p:nvCxnSpPr>
            <p:spPr>
              <a:xfrm rot="5400000">
                <a:off x="4674002"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1" name="直線コネクタ 150"/>
              <p:cNvCxnSpPr/>
              <p:nvPr/>
            </p:nvCxnSpPr>
            <p:spPr>
              <a:xfrm rot="5400000">
                <a:off x="4849359"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2" name="正方形/長方形 151"/>
              <p:cNvSpPr/>
              <p:nvPr/>
            </p:nvSpPr>
            <p:spPr>
              <a:xfrm>
                <a:off x="5115116"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3" name="直線コネクタ 152"/>
              <p:cNvCxnSpPr/>
              <p:nvPr/>
            </p:nvCxnSpPr>
            <p:spPr>
              <a:xfrm>
                <a:off x="5007953" y="169790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4" name="二等辺三角形 153"/>
              <p:cNvSpPr/>
              <p:nvPr/>
            </p:nvSpPr>
            <p:spPr>
              <a:xfrm flipV="1">
                <a:off x="5021184" y="115793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5" name="直線コネクタ 154"/>
              <p:cNvCxnSpPr>
                <a:stCxn id="154" idx="0"/>
              </p:cNvCxnSpPr>
              <p:nvPr/>
            </p:nvCxnSpPr>
            <p:spPr>
              <a:xfrm rot="16200000" flipH="1">
                <a:off x="4973306" y="156988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6" name="テキスト ボックス 155"/>
              <p:cNvSpPr txBox="1"/>
              <p:nvPr/>
            </p:nvSpPr>
            <p:spPr>
              <a:xfrm>
                <a:off x="4972332" y="108871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157" name="直線コネクタ 156"/>
              <p:cNvCxnSpPr>
                <a:stCxn id="433" idx="0"/>
              </p:cNvCxnSpPr>
              <p:nvPr/>
            </p:nvCxnSpPr>
            <p:spPr>
              <a:xfrm rot="5400000">
                <a:off x="6898207" y="1698236"/>
                <a:ext cx="502627" cy="268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8" name="正方形/長方形 157"/>
              <p:cNvSpPr/>
              <p:nvPr/>
            </p:nvSpPr>
            <p:spPr>
              <a:xfrm>
                <a:off x="7083393" y="195327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9" name="正方形/長方形 158"/>
              <p:cNvSpPr/>
              <p:nvPr/>
            </p:nvSpPr>
            <p:spPr>
              <a:xfrm>
                <a:off x="6910329" y="195327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0" name="直線コネクタ 159"/>
              <p:cNvCxnSpPr>
                <a:stCxn id="434" idx="0"/>
              </p:cNvCxnSpPr>
              <p:nvPr/>
            </p:nvCxnSpPr>
            <p:spPr>
              <a:xfrm rot="5400000">
                <a:off x="6722995" y="1697685"/>
                <a:ext cx="502553" cy="193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1" name="直線コネクタ 160"/>
              <p:cNvCxnSpPr>
                <a:stCxn id="431" idx="0"/>
              </p:cNvCxnSpPr>
              <p:nvPr/>
            </p:nvCxnSpPr>
            <p:spPr>
              <a:xfrm rot="5400000">
                <a:off x="7251979" y="1698476"/>
                <a:ext cx="498565" cy="169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2" name="正方形/長方形 161"/>
              <p:cNvSpPr/>
              <p:nvPr/>
            </p:nvSpPr>
            <p:spPr>
              <a:xfrm>
                <a:off x="7435626" y="195099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3" name="正方形/長方形 162"/>
              <p:cNvSpPr/>
              <p:nvPr/>
            </p:nvSpPr>
            <p:spPr>
              <a:xfrm>
                <a:off x="7262562" y="195098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4" name="直線コネクタ 163"/>
              <p:cNvCxnSpPr>
                <a:stCxn id="432" idx="0"/>
              </p:cNvCxnSpPr>
              <p:nvPr/>
            </p:nvCxnSpPr>
            <p:spPr>
              <a:xfrm rot="5400000">
                <a:off x="7076767" y="1697925"/>
                <a:ext cx="498491" cy="94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5" name="直線コネクタ 164"/>
              <p:cNvCxnSpPr>
                <a:stCxn id="427" idx="0"/>
              </p:cNvCxnSpPr>
              <p:nvPr/>
            </p:nvCxnSpPr>
            <p:spPr>
              <a:xfrm rot="5400000">
                <a:off x="7791924" y="1695605"/>
                <a:ext cx="500522" cy="548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6" name="正方形/長方形 165"/>
              <p:cNvSpPr/>
              <p:nvPr/>
            </p:nvSpPr>
            <p:spPr>
              <a:xfrm>
                <a:off x="7974659" y="195098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7" name="正方形/長方形 166"/>
              <p:cNvSpPr/>
              <p:nvPr/>
            </p:nvSpPr>
            <p:spPr>
              <a:xfrm>
                <a:off x="7801595" y="195098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8" name="直線コネクタ 167"/>
              <p:cNvCxnSpPr>
                <a:stCxn id="429" idx="0"/>
                <a:endCxn id="167" idx="0"/>
              </p:cNvCxnSpPr>
              <p:nvPr/>
            </p:nvCxnSpPr>
            <p:spPr>
              <a:xfrm rot="5400000">
                <a:off x="7613753" y="1696236"/>
                <a:ext cx="502902" cy="659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9" name="直線コネクタ 168"/>
              <p:cNvCxnSpPr>
                <a:stCxn id="423" idx="0"/>
              </p:cNvCxnSpPr>
              <p:nvPr/>
            </p:nvCxnSpPr>
            <p:spPr>
              <a:xfrm rot="5400000">
                <a:off x="8143183" y="1696578"/>
                <a:ext cx="498238" cy="1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0" name="正方形/長方形 169"/>
              <p:cNvSpPr/>
              <p:nvPr/>
            </p:nvSpPr>
            <p:spPr>
              <a:xfrm>
                <a:off x="8326892" y="194870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1" name="正方形/長方形 170"/>
              <p:cNvSpPr/>
              <p:nvPr/>
            </p:nvSpPr>
            <p:spPr>
              <a:xfrm>
                <a:off x="8153828" y="194870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2" name="直線コネクタ 171"/>
              <p:cNvCxnSpPr>
                <a:stCxn id="425" idx="0"/>
              </p:cNvCxnSpPr>
              <p:nvPr/>
            </p:nvCxnSpPr>
            <p:spPr>
              <a:xfrm rot="16200000" flipH="1">
                <a:off x="7968017" y="1696572"/>
                <a:ext cx="497275" cy="29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3" name="直線コネクタ 172"/>
              <p:cNvCxnSpPr/>
              <p:nvPr/>
            </p:nvCxnSpPr>
            <p:spPr>
              <a:xfrm rot="5400000">
                <a:off x="8069133" y="1850915"/>
                <a:ext cx="1025256" cy="35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4" name="正方形/長方形 173"/>
              <p:cNvSpPr/>
              <p:nvPr/>
            </p:nvSpPr>
            <p:spPr>
              <a:xfrm>
                <a:off x="8515178" y="236519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5" name="正方形/長方形 174"/>
              <p:cNvSpPr/>
              <p:nvPr/>
            </p:nvSpPr>
            <p:spPr>
              <a:xfrm>
                <a:off x="8693922" y="194921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6" name="直線コネクタ 175"/>
              <p:cNvCxnSpPr/>
              <p:nvPr/>
            </p:nvCxnSpPr>
            <p:spPr>
              <a:xfrm rot="5400000">
                <a:off x="8455547" y="1641437"/>
                <a:ext cx="605786" cy="307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7" name="テキスト ボックス 176"/>
              <p:cNvSpPr txBox="1"/>
              <p:nvPr/>
            </p:nvSpPr>
            <p:spPr>
              <a:xfrm>
                <a:off x="935596" y="528865"/>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178" name="テキスト ボックス 177"/>
              <p:cNvSpPr txBox="1"/>
              <p:nvPr/>
            </p:nvSpPr>
            <p:spPr>
              <a:xfrm>
                <a:off x="2137018" y="520964"/>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179" name="テキスト ボックス 178"/>
              <p:cNvSpPr txBox="1"/>
              <p:nvPr/>
            </p:nvSpPr>
            <p:spPr>
              <a:xfrm>
                <a:off x="3662613" y="512649"/>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180" name="テキスト ボックス 179"/>
              <p:cNvSpPr txBox="1"/>
              <p:nvPr/>
            </p:nvSpPr>
            <p:spPr>
              <a:xfrm>
                <a:off x="5463060" y="531791"/>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181" name="テキスト ボックス 180"/>
              <p:cNvSpPr txBox="1"/>
              <p:nvPr/>
            </p:nvSpPr>
            <p:spPr>
              <a:xfrm>
                <a:off x="7032036" y="512501"/>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182" name="テキスト ボックス 181"/>
              <p:cNvSpPr txBox="1"/>
              <p:nvPr/>
            </p:nvSpPr>
            <p:spPr>
              <a:xfrm>
                <a:off x="7998782" y="526575"/>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183" name="直線コネクタ 182"/>
              <p:cNvCxnSpPr/>
              <p:nvPr/>
            </p:nvCxnSpPr>
            <p:spPr>
              <a:xfrm>
                <a:off x="190908" y="2099362"/>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4" name="直線コネクタ 183"/>
              <p:cNvCxnSpPr/>
              <p:nvPr/>
            </p:nvCxnSpPr>
            <p:spPr>
              <a:xfrm>
                <a:off x="186811" y="2516160"/>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5" name="テキスト ボックス 184"/>
              <p:cNvSpPr txBox="1"/>
              <p:nvPr/>
            </p:nvSpPr>
            <p:spPr>
              <a:xfrm>
                <a:off x="138544" y="2247389"/>
                <a:ext cx="445292" cy="307777"/>
              </a:xfrm>
              <a:prstGeom prst="rect">
                <a:avLst/>
              </a:prstGeom>
              <a:noFill/>
            </p:spPr>
            <p:txBody>
              <a:bodyPr wrap="none" rtlCol="0">
                <a:spAutoFit/>
              </a:bodyPr>
              <a:lstStyle/>
              <a:p>
                <a:r>
                  <a:rPr lang="en-US" altLang="ja-JP" sz="1400" dirty="0" smtClean="0">
                    <a:solidFill>
                      <a:srgbClr val="FF0000"/>
                    </a:solidFill>
                  </a:rPr>
                  <a:t>LER</a:t>
                </a:r>
                <a:endParaRPr kumimoji="1" lang="ja-JP" altLang="en-US" sz="1400" dirty="0">
                  <a:solidFill>
                    <a:srgbClr val="FF0000"/>
                  </a:solidFill>
                </a:endParaRPr>
              </a:p>
            </p:txBody>
          </p:sp>
          <p:sp>
            <p:nvSpPr>
              <p:cNvPr id="186" name="テキスト ボックス 185"/>
              <p:cNvSpPr txBox="1"/>
              <p:nvPr/>
            </p:nvSpPr>
            <p:spPr>
              <a:xfrm>
                <a:off x="122262" y="1823565"/>
                <a:ext cx="481672" cy="307777"/>
              </a:xfrm>
              <a:prstGeom prst="rect">
                <a:avLst/>
              </a:prstGeom>
              <a:noFill/>
              <a:ln>
                <a:noFill/>
              </a:ln>
            </p:spPr>
            <p:txBody>
              <a:bodyPr wrap="none" rtlCol="0">
                <a:spAutoFit/>
              </a:bodyPr>
              <a:lstStyle/>
              <a:p>
                <a:r>
                  <a:rPr lang="en-US" altLang="ja-JP" sz="1400" dirty="0" smtClean="0">
                    <a:solidFill>
                      <a:srgbClr val="0000FF"/>
                    </a:solidFill>
                  </a:rPr>
                  <a:t>HER</a:t>
                </a:r>
                <a:endParaRPr kumimoji="1" lang="ja-JP" altLang="en-US" sz="1400" dirty="0">
                  <a:solidFill>
                    <a:srgbClr val="0000FF"/>
                  </a:solidFill>
                </a:endParaRPr>
              </a:p>
            </p:txBody>
          </p:sp>
          <p:sp>
            <p:nvSpPr>
              <p:cNvPr id="187" name="テキスト ボックス 186"/>
              <p:cNvSpPr txBox="1"/>
              <p:nvPr/>
            </p:nvSpPr>
            <p:spPr>
              <a:xfrm>
                <a:off x="5957066" y="6441451"/>
                <a:ext cx="838691" cy="261610"/>
              </a:xfrm>
              <a:prstGeom prst="rect">
                <a:avLst/>
              </a:prstGeom>
              <a:noFill/>
            </p:spPr>
            <p:txBody>
              <a:bodyPr wrap="none" rtlCol="0">
                <a:spAutoFit/>
              </a:bodyPr>
              <a:lstStyle/>
              <a:p>
                <a:r>
                  <a:rPr kumimoji="1" lang="en-US" altLang="ja-JP" sz="1100" dirty="0" smtClean="0"/>
                  <a:t>ARES cavity</a:t>
                </a:r>
                <a:endParaRPr kumimoji="1" lang="ja-JP" altLang="en-US" sz="1100" dirty="0"/>
              </a:p>
            </p:txBody>
          </p:sp>
          <p:sp>
            <p:nvSpPr>
              <p:cNvPr id="188" name="テキスト ボックス 187"/>
              <p:cNvSpPr txBox="1"/>
              <p:nvPr/>
            </p:nvSpPr>
            <p:spPr>
              <a:xfrm>
                <a:off x="7123790" y="6428466"/>
                <a:ext cx="687483" cy="261610"/>
              </a:xfrm>
              <a:prstGeom prst="rect">
                <a:avLst/>
              </a:prstGeom>
              <a:noFill/>
            </p:spPr>
            <p:txBody>
              <a:bodyPr wrap="none" rtlCol="0">
                <a:spAutoFit/>
              </a:bodyPr>
              <a:lstStyle/>
              <a:p>
                <a:r>
                  <a:rPr kumimoji="1" lang="en-US" altLang="ja-JP" sz="1100" dirty="0" smtClean="0"/>
                  <a:t>SC cavity</a:t>
                </a:r>
                <a:endParaRPr kumimoji="1" lang="ja-JP" altLang="en-US" sz="1100" dirty="0"/>
              </a:p>
            </p:txBody>
          </p:sp>
          <p:sp>
            <p:nvSpPr>
              <p:cNvPr id="189" name="テキスト ボックス 188"/>
              <p:cNvSpPr txBox="1"/>
              <p:nvPr/>
            </p:nvSpPr>
            <p:spPr>
              <a:xfrm>
                <a:off x="469498" y="6434967"/>
                <a:ext cx="1662466" cy="261610"/>
              </a:xfrm>
              <a:prstGeom prst="rect">
                <a:avLst/>
              </a:prstGeom>
              <a:noFill/>
            </p:spPr>
            <p:txBody>
              <a:bodyPr wrap="none" rtlCol="0">
                <a:spAutoFit/>
              </a:bodyPr>
              <a:lstStyle/>
              <a:p>
                <a:r>
                  <a:rPr kumimoji="1" lang="en-US" altLang="ja-JP" sz="1100" dirty="0" smtClean="0"/>
                  <a:t>Klystron, HP&amp;LLRF system</a:t>
                </a:r>
                <a:endParaRPr kumimoji="1" lang="ja-JP" altLang="en-US" sz="1100" dirty="0"/>
              </a:p>
            </p:txBody>
          </p:sp>
          <p:sp>
            <p:nvSpPr>
              <p:cNvPr id="190" name="テキスト ボックス 189"/>
              <p:cNvSpPr txBox="1"/>
              <p:nvPr/>
            </p:nvSpPr>
            <p:spPr>
              <a:xfrm>
                <a:off x="8060273" y="6424630"/>
                <a:ext cx="813043" cy="261610"/>
              </a:xfrm>
              <a:prstGeom prst="rect">
                <a:avLst/>
              </a:prstGeom>
              <a:noFill/>
            </p:spPr>
            <p:txBody>
              <a:bodyPr wrap="none" rtlCol="0">
                <a:spAutoFit/>
              </a:bodyPr>
              <a:lstStyle/>
              <a:p>
                <a:r>
                  <a:rPr lang="en-US" altLang="ja-JP" sz="1100" dirty="0" smtClean="0"/>
                  <a:t>Crab</a:t>
                </a:r>
                <a:r>
                  <a:rPr kumimoji="1" lang="en-US" altLang="ja-JP" sz="1100" dirty="0" smtClean="0"/>
                  <a:t> cavity</a:t>
                </a:r>
                <a:endParaRPr kumimoji="1" lang="ja-JP" altLang="en-US" sz="1100" dirty="0"/>
              </a:p>
            </p:txBody>
          </p:sp>
          <p:sp>
            <p:nvSpPr>
              <p:cNvPr id="191" name="正方形/長方形 190"/>
              <p:cNvSpPr/>
              <p:nvPr/>
            </p:nvSpPr>
            <p:spPr>
              <a:xfrm>
                <a:off x="7976216" y="6424067"/>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2" name="正方形/長方形 191"/>
              <p:cNvSpPr/>
              <p:nvPr/>
            </p:nvSpPr>
            <p:spPr>
              <a:xfrm>
                <a:off x="7031326" y="6428835"/>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3" name="正方形/長方形 192"/>
              <p:cNvSpPr/>
              <p:nvPr/>
            </p:nvSpPr>
            <p:spPr>
              <a:xfrm>
                <a:off x="5874019" y="64452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4" name="正方形/長方形 193"/>
              <p:cNvSpPr/>
              <p:nvPr/>
            </p:nvSpPr>
            <p:spPr>
              <a:xfrm>
                <a:off x="2488679" y="926828"/>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5" name="テキスト ボックス 194"/>
              <p:cNvSpPr txBox="1"/>
              <p:nvPr/>
            </p:nvSpPr>
            <p:spPr>
              <a:xfrm>
                <a:off x="2520245" y="874338"/>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196" name="図形グループ 210"/>
              <p:cNvGrpSpPr/>
              <p:nvPr/>
            </p:nvGrpSpPr>
            <p:grpSpPr>
              <a:xfrm>
                <a:off x="1968984" y="876215"/>
                <a:ext cx="288652" cy="230832"/>
                <a:chOff x="1756364" y="977134"/>
                <a:chExt cx="288652" cy="230832"/>
              </a:xfrm>
            </p:grpSpPr>
            <p:sp>
              <p:nvSpPr>
                <p:cNvPr id="515" name="正方形/長方形 17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6" name="テキスト ボックス 17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97" name="図形グループ 211"/>
              <p:cNvGrpSpPr/>
              <p:nvPr/>
            </p:nvGrpSpPr>
            <p:grpSpPr>
              <a:xfrm>
                <a:off x="1114679" y="872501"/>
                <a:ext cx="288652" cy="230832"/>
                <a:chOff x="1756364" y="977134"/>
                <a:chExt cx="288652" cy="230832"/>
              </a:xfrm>
            </p:grpSpPr>
            <p:sp>
              <p:nvSpPr>
                <p:cNvPr id="513" name="正方形/長方形 17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4" name="テキスト ボックス 178"/>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98" name="図形グループ 217"/>
              <p:cNvGrpSpPr/>
              <p:nvPr/>
            </p:nvGrpSpPr>
            <p:grpSpPr>
              <a:xfrm>
                <a:off x="630992" y="872501"/>
                <a:ext cx="243163" cy="230832"/>
                <a:chOff x="418372" y="964954"/>
                <a:chExt cx="243163" cy="230832"/>
              </a:xfrm>
            </p:grpSpPr>
            <p:sp>
              <p:nvSpPr>
                <p:cNvPr id="511" name="正方形/長方形 180"/>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2" name="テキスト ボックス 181"/>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199" name="図形グループ 218"/>
              <p:cNvGrpSpPr/>
              <p:nvPr/>
            </p:nvGrpSpPr>
            <p:grpSpPr>
              <a:xfrm>
                <a:off x="3549370" y="872501"/>
                <a:ext cx="288652" cy="230832"/>
                <a:chOff x="1756364" y="977134"/>
                <a:chExt cx="288652" cy="230832"/>
              </a:xfrm>
            </p:grpSpPr>
            <p:sp>
              <p:nvSpPr>
                <p:cNvPr id="509" name="正方形/長方形 18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0" name="テキスト ボックス 184"/>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0" name="図形グループ 221"/>
              <p:cNvGrpSpPr/>
              <p:nvPr/>
            </p:nvGrpSpPr>
            <p:grpSpPr>
              <a:xfrm>
                <a:off x="5121962" y="872501"/>
                <a:ext cx="288652" cy="230832"/>
                <a:chOff x="1756364" y="977134"/>
                <a:chExt cx="288652" cy="230832"/>
              </a:xfrm>
            </p:grpSpPr>
            <p:sp>
              <p:nvSpPr>
                <p:cNvPr id="507" name="正方形/長方形 18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8" name="テキスト ボックス 187"/>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1" name="図形グループ 227"/>
              <p:cNvGrpSpPr/>
              <p:nvPr/>
            </p:nvGrpSpPr>
            <p:grpSpPr>
              <a:xfrm>
                <a:off x="7272872" y="874058"/>
                <a:ext cx="288652" cy="230832"/>
                <a:chOff x="1756364" y="977134"/>
                <a:chExt cx="288652" cy="230832"/>
              </a:xfrm>
            </p:grpSpPr>
            <p:sp>
              <p:nvSpPr>
                <p:cNvPr id="505" name="正方形/長方形 18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6" name="テキスト ボックス 190"/>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2" name="図形グループ 234"/>
              <p:cNvGrpSpPr/>
              <p:nvPr/>
            </p:nvGrpSpPr>
            <p:grpSpPr>
              <a:xfrm>
                <a:off x="4240689" y="871668"/>
                <a:ext cx="288652" cy="230832"/>
                <a:chOff x="1756364" y="977134"/>
                <a:chExt cx="288652" cy="230832"/>
              </a:xfrm>
            </p:grpSpPr>
            <p:sp>
              <p:nvSpPr>
                <p:cNvPr id="503" name="正方形/長方形 19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4" name="テキスト ボックス 19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3" name="図形グループ 247"/>
              <p:cNvGrpSpPr/>
              <p:nvPr/>
            </p:nvGrpSpPr>
            <p:grpSpPr>
              <a:xfrm>
                <a:off x="5828475" y="871668"/>
                <a:ext cx="288652" cy="230832"/>
                <a:chOff x="1756364" y="977134"/>
                <a:chExt cx="288652" cy="230832"/>
              </a:xfrm>
            </p:grpSpPr>
            <p:sp>
              <p:nvSpPr>
                <p:cNvPr id="501" name="正方形/長方形 19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2" name="テキスト ボックス 196"/>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4" name="図形グループ 250"/>
              <p:cNvGrpSpPr/>
              <p:nvPr/>
            </p:nvGrpSpPr>
            <p:grpSpPr>
              <a:xfrm>
                <a:off x="6913669" y="872547"/>
                <a:ext cx="288652" cy="230832"/>
                <a:chOff x="1756364" y="977134"/>
                <a:chExt cx="288652" cy="230832"/>
              </a:xfrm>
            </p:grpSpPr>
            <p:sp>
              <p:nvSpPr>
                <p:cNvPr id="499" name="正方形/長方形 19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0" name="テキスト ボックス 19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5" name="図形グループ 253"/>
              <p:cNvGrpSpPr/>
              <p:nvPr/>
            </p:nvGrpSpPr>
            <p:grpSpPr>
              <a:xfrm>
                <a:off x="7804244" y="867322"/>
                <a:ext cx="288652" cy="230832"/>
                <a:chOff x="1756364" y="977134"/>
                <a:chExt cx="288652" cy="230832"/>
              </a:xfrm>
            </p:grpSpPr>
            <p:sp>
              <p:nvSpPr>
                <p:cNvPr id="497" name="正方形/長方形 47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8" name="テキスト ボックス 480"/>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6" name="図形グループ 256"/>
              <p:cNvGrpSpPr/>
              <p:nvPr/>
            </p:nvGrpSpPr>
            <p:grpSpPr>
              <a:xfrm>
                <a:off x="8165634" y="868314"/>
                <a:ext cx="288652" cy="230832"/>
                <a:chOff x="1756364" y="977134"/>
                <a:chExt cx="288652" cy="230832"/>
              </a:xfrm>
            </p:grpSpPr>
            <p:sp>
              <p:nvSpPr>
                <p:cNvPr id="495" name="正方形/長方形 49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6" name="テキスト ボックス 49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7" name="図形グループ 259"/>
              <p:cNvGrpSpPr/>
              <p:nvPr/>
            </p:nvGrpSpPr>
            <p:grpSpPr>
              <a:xfrm>
                <a:off x="3064496" y="876215"/>
                <a:ext cx="243163" cy="230832"/>
                <a:chOff x="418372" y="964954"/>
                <a:chExt cx="243163" cy="230832"/>
              </a:xfrm>
            </p:grpSpPr>
            <p:sp>
              <p:nvSpPr>
                <p:cNvPr id="493" name="正方形/長方形 492"/>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4" name="テキスト ボックス 493"/>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208" name="図形グループ 262"/>
              <p:cNvGrpSpPr/>
              <p:nvPr/>
            </p:nvGrpSpPr>
            <p:grpSpPr>
              <a:xfrm>
                <a:off x="6366032" y="869016"/>
                <a:ext cx="243163" cy="230832"/>
                <a:chOff x="418372" y="964954"/>
                <a:chExt cx="243163" cy="230832"/>
              </a:xfrm>
            </p:grpSpPr>
            <p:sp>
              <p:nvSpPr>
                <p:cNvPr id="491" name="正方形/長方形 490"/>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2" name="テキスト ボックス 491"/>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209" name="図形グループ 265"/>
              <p:cNvGrpSpPr/>
              <p:nvPr/>
            </p:nvGrpSpPr>
            <p:grpSpPr>
              <a:xfrm>
                <a:off x="2547308" y="6340421"/>
                <a:ext cx="288652" cy="230832"/>
                <a:chOff x="1756364" y="977134"/>
                <a:chExt cx="288652" cy="230832"/>
              </a:xfrm>
            </p:grpSpPr>
            <p:sp>
              <p:nvSpPr>
                <p:cNvPr id="489" name="正方形/長方形 48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0" name="テキスト ボックス 48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10" name="図形グループ 268"/>
              <p:cNvGrpSpPr/>
              <p:nvPr/>
            </p:nvGrpSpPr>
            <p:grpSpPr>
              <a:xfrm>
                <a:off x="2576741" y="6574704"/>
                <a:ext cx="243163" cy="230832"/>
                <a:chOff x="418372" y="964954"/>
                <a:chExt cx="243163" cy="230832"/>
              </a:xfrm>
            </p:grpSpPr>
            <p:sp>
              <p:nvSpPr>
                <p:cNvPr id="487" name="正方形/長方形 486"/>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8" name="テキスト ボックス 487"/>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211" name="テキスト ボックス 210"/>
              <p:cNvSpPr txBox="1"/>
              <p:nvPr/>
            </p:nvSpPr>
            <p:spPr>
              <a:xfrm>
                <a:off x="2892426" y="6340422"/>
                <a:ext cx="2550454" cy="261610"/>
              </a:xfrm>
              <a:prstGeom prst="rect">
                <a:avLst/>
              </a:prstGeom>
              <a:noFill/>
            </p:spPr>
            <p:txBody>
              <a:bodyPr wrap="none" rtlCol="0">
                <a:spAutoFit/>
              </a:bodyPr>
              <a:lstStyle/>
              <a:p>
                <a:r>
                  <a:rPr kumimoji="1" lang="en-US" altLang="ja-JP" sz="1100" dirty="0" smtClean="0"/>
                  <a:t>Type “A” power supply (for two klystrons)</a:t>
                </a:r>
                <a:endParaRPr kumimoji="1" lang="ja-JP" altLang="en-US" sz="1100" dirty="0"/>
              </a:p>
            </p:txBody>
          </p:sp>
          <p:sp>
            <p:nvSpPr>
              <p:cNvPr id="212" name="テキスト ボックス 211"/>
              <p:cNvSpPr txBox="1"/>
              <p:nvPr/>
            </p:nvSpPr>
            <p:spPr>
              <a:xfrm>
                <a:off x="2883395" y="6553920"/>
                <a:ext cx="2505814" cy="261610"/>
              </a:xfrm>
              <a:prstGeom prst="rect">
                <a:avLst/>
              </a:prstGeom>
              <a:noFill/>
            </p:spPr>
            <p:txBody>
              <a:bodyPr wrap="none" rtlCol="0">
                <a:spAutoFit/>
              </a:bodyPr>
              <a:lstStyle/>
              <a:p>
                <a:r>
                  <a:rPr kumimoji="1" lang="en-US" altLang="ja-JP" sz="1100" dirty="0" smtClean="0"/>
                  <a:t>Type “B” power supply (for </a:t>
                </a:r>
                <a:r>
                  <a:rPr lang="en-US" altLang="ja-JP" sz="1100" dirty="0" smtClean="0"/>
                  <a:t>one</a:t>
                </a:r>
                <a:r>
                  <a:rPr kumimoji="1" lang="en-US" altLang="ja-JP" sz="1100" dirty="0" smtClean="0"/>
                  <a:t> klystron)</a:t>
                </a:r>
                <a:endParaRPr kumimoji="1" lang="ja-JP" altLang="en-US" sz="1100" dirty="0"/>
              </a:p>
            </p:txBody>
          </p:sp>
          <p:grpSp>
            <p:nvGrpSpPr>
              <p:cNvPr id="213" name="図形グループ 273"/>
              <p:cNvGrpSpPr/>
              <p:nvPr/>
            </p:nvGrpSpPr>
            <p:grpSpPr>
              <a:xfrm>
                <a:off x="8549781" y="865465"/>
                <a:ext cx="243163" cy="230832"/>
                <a:chOff x="418372" y="964954"/>
                <a:chExt cx="243163" cy="230832"/>
              </a:xfrm>
            </p:grpSpPr>
            <p:sp>
              <p:nvSpPr>
                <p:cNvPr id="485" name="正方形/長方形 484"/>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6" name="テキスト ボックス 485"/>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214" name="テキスト ボックス 213"/>
              <p:cNvSpPr txBox="1"/>
              <p:nvPr/>
            </p:nvSpPr>
            <p:spPr>
              <a:xfrm>
                <a:off x="1465227" y="401536"/>
                <a:ext cx="534271" cy="307777"/>
              </a:xfrm>
              <a:prstGeom prst="rect">
                <a:avLst/>
              </a:prstGeom>
              <a:noFill/>
            </p:spPr>
            <p:txBody>
              <a:bodyPr wrap="none" rtlCol="0">
                <a:spAutoFit/>
              </a:bodyPr>
              <a:lstStyle/>
              <a:p>
                <a:r>
                  <a:rPr lang="en-US" altLang="ja-JP" sz="1400" dirty="0" smtClean="0"/>
                  <a:t>OHO</a:t>
                </a:r>
                <a:endParaRPr kumimoji="1" lang="ja-JP" altLang="en-US" sz="1400" dirty="0"/>
              </a:p>
            </p:txBody>
          </p:sp>
          <p:sp>
            <p:nvSpPr>
              <p:cNvPr id="215" name="テキスト ボックス 214"/>
              <p:cNvSpPr txBox="1"/>
              <p:nvPr/>
            </p:nvSpPr>
            <p:spPr>
              <a:xfrm>
                <a:off x="4602975" y="415131"/>
                <a:ext cx="481322" cy="307777"/>
              </a:xfrm>
              <a:prstGeom prst="rect">
                <a:avLst/>
              </a:prstGeom>
              <a:noFill/>
            </p:spPr>
            <p:txBody>
              <a:bodyPr wrap="none" rtlCol="0">
                <a:spAutoFit/>
              </a:bodyPr>
              <a:lstStyle/>
              <a:p>
                <a:r>
                  <a:rPr lang="en-US" altLang="ja-JP" sz="1400" dirty="0" smtClean="0"/>
                  <a:t>FUJI</a:t>
                </a:r>
                <a:endParaRPr kumimoji="1" lang="ja-JP" altLang="en-US" sz="1400" dirty="0"/>
              </a:p>
            </p:txBody>
          </p:sp>
          <p:sp>
            <p:nvSpPr>
              <p:cNvPr id="216" name="テキスト ボックス 194"/>
              <p:cNvSpPr txBox="1"/>
              <p:nvPr/>
            </p:nvSpPr>
            <p:spPr>
              <a:xfrm>
                <a:off x="7440007" y="415131"/>
                <a:ext cx="642711" cy="307777"/>
              </a:xfrm>
              <a:prstGeom prst="rect">
                <a:avLst/>
              </a:prstGeom>
              <a:noFill/>
            </p:spPr>
            <p:txBody>
              <a:bodyPr wrap="none" rtlCol="0">
                <a:spAutoFit/>
              </a:bodyPr>
              <a:lstStyle/>
              <a:p>
                <a:r>
                  <a:rPr lang="en-US" altLang="ja-JP" sz="1400" dirty="0" smtClean="0"/>
                  <a:t>NIKKO</a:t>
                </a:r>
                <a:endParaRPr kumimoji="1" lang="ja-JP" altLang="en-US" sz="1400" dirty="0"/>
              </a:p>
            </p:txBody>
          </p:sp>
          <p:cxnSp>
            <p:nvCxnSpPr>
              <p:cNvPr id="217" name="直線コネクタ 195"/>
              <p:cNvCxnSpPr>
                <a:endCxn id="28" idx="2"/>
              </p:cNvCxnSpPr>
              <p:nvPr/>
            </p:nvCxnSpPr>
            <p:spPr>
              <a:xfrm rot="5400000">
                <a:off x="596108" y="1835666"/>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8" name="直線コネクタ 196"/>
              <p:cNvCxnSpPr/>
              <p:nvPr/>
            </p:nvCxnSpPr>
            <p:spPr>
              <a:xfrm rot="5400000">
                <a:off x="3735521" y="1829419"/>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9" name="直線コネクタ 197"/>
              <p:cNvCxnSpPr/>
              <p:nvPr/>
            </p:nvCxnSpPr>
            <p:spPr>
              <a:xfrm rot="5400000">
                <a:off x="6589999" y="1815031"/>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0" name="角丸四角形 198"/>
              <p:cNvSpPr/>
              <p:nvPr/>
            </p:nvSpPr>
            <p:spPr>
              <a:xfrm>
                <a:off x="6801109" y="3727556"/>
                <a:ext cx="2090553"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1" name="角丸四角形 199"/>
              <p:cNvSpPr/>
              <p:nvPr/>
            </p:nvSpPr>
            <p:spPr>
              <a:xfrm>
                <a:off x="2953155" y="3727555"/>
                <a:ext cx="3746096"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2" name="角丸四角形 200"/>
              <p:cNvSpPr/>
              <p:nvPr/>
            </p:nvSpPr>
            <p:spPr>
              <a:xfrm>
                <a:off x="186811" y="3727555"/>
                <a:ext cx="2664938" cy="2486699"/>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3" name="直線コネクタ 201"/>
              <p:cNvCxnSpPr/>
              <p:nvPr/>
            </p:nvCxnSpPr>
            <p:spPr>
              <a:xfrm rot="5400000">
                <a:off x="2231453"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4" name="正方形/長方形 202"/>
              <p:cNvSpPr/>
              <p:nvPr/>
            </p:nvSpPr>
            <p:spPr>
              <a:xfrm>
                <a:off x="2655747"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5" name="二等辺三角形 203"/>
              <p:cNvSpPr/>
              <p:nvPr/>
            </p:nvSpPr>
            <p:spPr>
              <a:xfrm flipV="1">
                <a:off x="2645890"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6" name="テキスト ボックス 204"/>
              <p:cNvSpPr txBox="1"/>
              <p:nvPr/>
            </p:nvSpPr>
            <p:spPr>
              <a:xfrm>
                <a:off x="2602427" y="4378746"/>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227" name="二等辺三角形 205"/>
              <p:cNvSpPr/>
              <p:nvPr/>
            </p:nvSpPr>
            <p:spPr>
              <a:xfrm flipV="1">
                <a:off x="2469468"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8" name="正方形/長方形 206"/>
              <p:cNvSpPr/>
              <p:nvPr/>
            </p:nvSpPr>
            <p:spPr>
              <a:xfrm>
                <a:off x="2482683"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9" name="直線コネクタ 207"/>
              <p:cNvCxnSpPr/>
              <p:nvPr/>
            </p:nvCxnSpPr>
            <p:spPr>
              <a:xfrm rot="16200000" flipH="1">
                <a:off x="2090186"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0" name="テキスト ボックス 208"/>
              <p:cNvSpPr txBox="1"/>
              <p:nvPr/>
            </p:nvSpPr>
            <p:spPr>
              <a:xfrm>
                <a:off x="2425246" y="4377860"/>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231" name="正方形/長方形 230"/>
              <p:cNvSpPr/>
              <p:nvPr/>
            </p:nvSpPr>
            <p:spPr>
              <a:xfrm>
                <a:off x="1281261"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2" name="正方形/長方形 231"/>
              <p:cNvSpPr/>
              <p:nvPr/>
            </p:nvSpPr>
            <p:spPr>
              <a:xfrm>
                <a:off x="1454325"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3" name="正方形/長方形 211"/>
              <p:cNvSpPr/>
              <p:nvPr/>
            </p:nvSpPr>
            <p:spPr>
              <a:xfrm>
                <a:off x="933317"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4" name="正方形/長方形 233"/>
              <p:cNvSpPr/>
              <p:nvPr/>
            </p:nvSpPr>
            <p:spPr>
              <a:xfrm>
                <a:off x="1106381"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5" name="正方形/長方形 234"/>
              <p:cNvSpPr/>
              <p:nvPr/>
            </p:nvSpPr>
            <p:spPr>
              <a:xfrm>
                <a:off x="585373"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6" name="直線コネクタ 235"/>
              <p:cNvCxnSpPr>
                <a:stCxn id="392" idx="0"/>
              </p:cNvCxnSpPr>
              <p:nvPr/>
            </p:nvCxnSpPr>
            <p:spPr>
              <a:xfrm rot="5400000">
                <a:off x="402081" y="4971396"/>
                <a:ext cx="497729" cy="360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7" name="直線コネクタ 236"/>
              <p:cNvCxnSpPr>
                <a:stCxn id="391" idx="0"/>
              </p:cNvCxnSpPr>
              <p:nvPr/>
            </p:nvCxnSpPr>
            <p:spPr>
              <a:xfrm rot="5400000">
                <a:off x="574912" y="4973535"/>
                <a:ext cx="498597" cy="197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8" name="正方形/長方形 237"/>
              <p:cNvSpPr/>
              <p:nvPr/>
            </p:nvSpPr>
            <p:spPr>
              <a:xfrm>
                <a:off x="758437"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9" name="二等辺三角形 238"/>
              <p:cNvSpPr/>
              <p:nvPr/>
            </p:nvSpPr>
            <p:spPr>
              <a:xfrm flipV="1">
                <a:off x="4494181" y="443914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0" name="正方形/長方形 239"/>
              <p:cNvSpPr/>
              <p:nvPr/>
            </p:nvSpPr>
            <p:spPr>
              <a:xfrm>
                <a:off x="4415833"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1" name="直線コネクタ 240"/>
              <p:cNvCxnSpPr/>
              <p:nvPr/>
            </p:nvCxnSpPr>
            <p:spPr>
              <a:xfrm rot="5400000">
                <a:off x="4148100" y="5304659"/>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2" name="直線コネクタ 241"/>
              <p:cNvCxnSpPr/>
              <p:nvPr/>
            </p:nvCxnSpPr>
            <p:spPr>
              <a:xfrm rot="5400000">
                <a:off x="4323457" y="5305141"/>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3" name="直線コネクタ 242"/>
              <p:cNvCxnSpPr>
                <a:stCxn id="239" idx="0"/>
              </p:cNvCxnSpPr>
              <p:nvPr/>
            </p:nvCxnSpPr>
            <p:spPr>
              <a:xfrm rot="16200000" flipH="1">
                <a:off x="4445620" y="4851773"/>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4" name="正方形/長方形 243"/>
              <p:cNvSpPr/>
              <p:nvPr/>
            </p:nvSpPr>
            <p:spPr>
              <a:xfrm>
                <a:off x="4588897"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5" name="直線コネクタ 244"/>
              <p:cNvCxnSpPr/>
              <p:nvPr/>
            </p:nvCxnSpPr>
            <p:spPr>
              <a:xfrm>
                <a:off x="4481188" y="497571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6" name="テキスト ボックス 245"/>
              <p:cNvSpPr txBox="1"/>
              <p:nvPr/>
            </p:nvSpPr>
            <p:spPr>
              <a:xfrm>
                <a:off x="4445330" y="436992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247" name="正方形/長方形 246"/>
              <p:cNvSpPr/>
              <p:nvPr/>
            </p:nvSpPr>
            <p:spPr>
              <a:xfrm>
                <a:off x="4067889"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8" name="直線コネクタ 247"/>
              <p:cNvCxnSpPr/>
              <p:nvPr/>
            </p:nvCxnSpPr>
            <p:spPr>
              <a:xfrm rot="5400000">
                <a:off x="3800156" y="5304659"/>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9" name="直線コネクタ 248"/>
              <p:cNvCxnSpPr/>
              <p:nvPr/>
            </p:nvCxnSpPr>
            <p:spPr>
              <a:xfrm rot="5400000">
                <a:off x="3975513" y="5305141"/>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0" name="正方形/長方形 249"/>
              <p:cNvSpPr/>
              <p:nvPr/>
            </p:nvSpPr>
            <p:spPr>
              <a:xfrm>
                <a:off x="4240953"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1" name="直線コネクタ 250"/>
              <p:cNvCxnSpPr/>
              <p:nvPr/>
            </p:nvCxnSpPr>
            <p:spPr>
              <a:xfrm>
                <a:off x="4133244" y="497571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2" name="二等辺三角形 251"/>
              <p:cNvSpPr/>
              <p:nvPr/>
            </p:nvSpPr>
            <p:spPr>
              <a:xfrm flipV="1">
                <a:off x="4146475" y="443574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3" name="直線コネクタ 252"/>
              <p:cNvCxnSpPr>
                <a:stCxn id="252" idx="0"/>
              </p:cNvCxnSpPr>
              <p:nvPr/>
            </p:nvCxnSpPr>
            <p:spPr>
              <a:xfrm rot="16200000" flipH="1">
                <a:off x="4098597" y="484769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4" name="テキスト ボックス 253"/>
              <p:cNvSpPr txBox="1"/>
              <p:nvPr/>
            </p:nvSpPr>
            <p:spPr>
              <a:xfrm>
                <a:off x="4097624" y="4366527"/>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255" name="正方形/長方形 254"/>
              <p:cNvSpPr/>
              <p:nvPr/>
            </p:nvSpPr>
            <p:spPr>
              <a:xfrm>
                <a:off x="3715125" y="5641820"/>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6" name="直線コネクタ 255"/>
              <p:cNvCxnSpPr/>
              <p:nvPr/>
            </p:nvCxnSpPr>
            <p:spPr>
              <a:xfrm rot="5400000">
                <a:off x="3342940" y="5382032"/>
                <a:ext cx="52254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7" name="正方形/長方形 256"/>
              <p:cNvSpPr/>
              <p:nvPr/>
            </p:nvSpPr>
            <p:spPr>
              <a:xfrm>
                <a:off x="3888189" y="5641822"/>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8" name="直線コネクタ 257"/>
              <p:cNvCxnSpPr/>
              <p:nvPr/>
            </p:nvCxnSpPr>
            <p:spPr>
              <a:xfrm>
                <a:off x="3597480" y="5120758"/>
                <a:ext cx="274741"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9" name="二等辺三角形 258"/>
              <p:cNvSpPr/>
              <p:nvPr/>
            </p:nvSpPr>
            <p:spPr>
              <a:xfrm flipV="1">
                <a:off x="3796048" y="44389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0" name="直線コネクタ 259"/>
              <p:cNvCxnSpPr>
                <a:stCxn id="259" idx="0"/>
              </p:cNvCxnSpPr>
              <p:nvPr/>
            </p:nvCxnSpPr>
            <p:spPr>
              <a:xfrm rot="5400000">
                <a:off x="3673661" y="4924580"/>
                <a:ext cx="39632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1" name="テキスト ボックス 260"/>
              <p:cNvSpPr txBox="1"/>
              <p:nvPr/>
            </p:nvSpPr>
            <p:spPr>
              <a:xfrm>
                <a:off x="3747197" y="4369701"/>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262" name="正方形/長方形 261"/>
              <p:cNvSpPr/>
              <p:nvPr/>
            </p:nvSpPr>
            <p:spPr>
              <a:xfrm>
                <a:off x="3367181"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3" name="正方形/長方形 262"/>
              <p:cNvSpPr/>
              <p:nvPr/>
            </p:nvSpPr>
            <p:spPr>
              <a:xfrm>
                <a:off x="3540245"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4" name="正方形/長方形 263"/>
              <p:cNvSpPr/>
              <p:nvPr/>
            </p:nvSpPr>
            <p:spPr>
              <a:xfrm>
                <a:off x="3019237"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5" name="正方形/長方形 264"/>
              <p:cNvSpPr/>
              <p:nvPr/>
            </p:nvSpPr>
            <p:spPr>
              <a:xfrm>
                <a:off x="3192301"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6" name="正方形/長方形 265"/>
              <p:cNvSpPr/>
              <p:nvPr/>
            </p:nvSpPr>
            <p:spPr>
              <a:xfrm>
                <a:off x="6330019"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7" name="正方形/長方形 266"/>
              <p:cNvSpPr/>
              <p:nvPr/>
            </p:nvSpPr>
            <p:spPr>
              <a:xfrm>
                <a:off x="6503083"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8" name="正方形/長方形 267"/>
              <p:cNvSpPr/>
              <p:nvPr/>
            </p:nvSpPr>
            <p:spPr>
              <a:xfrm>
                <a:off x="5982075"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9" name="直線コネクタ 268"/>
              <p:cNvCxnSpPr/>
              <p:nvPr/>
            </p:nvCxnSpPr>
            <p:spPr>
              <a:xfrm rot="5400000">
                <a:off x="5785363" y="5380443"/>
                <a:ext cx="5225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0" name="直線コネクタ 269"/>
              <p:cNvCxnSpPr/>
              <p:nvPr/>
            </p:nvCxnSpPr>
            <p:spPr>
              <a:xfrm rot="5400000">
                <a:off x="5889382" y="5307999"/>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1" name="正方形/長方形 270"/>
              <p:cNvSpPr/>
              <p:nvPr/>
            </p:nvSpPr>
            <p:spPr>
              <a:xfrm>
                <a:off x="6155139"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2" name="直線コネクタ 271"/>
              <p:cNvCxnSpPr/>
              <p:nvPr/>
            </p:nvCxnSpPr>
            <p:spPr>
              <a:xfrm>
                <a:off x="6136834" y="4981428"/>
                <a:ext cx="83883"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3" name="二等辺三角形 272"/>
              <p:cNvSpPr/>
              <p:nvPr/>
            </p:nvSpPr>
            <p:spPr>
              <a:xfrm flipV="1">
                <a:off x="6060661" y="44382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4" name="直線コネクタ 273"/>
              <p:cNvCxnSpPr>
                <a:stCxn id="273" idx="0"/>
              </p:cNvCxnSpPr>
              <p:nvPr/>
            </p:nvCxnSpPr>
            <p:spPr>
              <a:xfrm rot="5400000">
                <a:off x="6006035" y="4856186"/>
                <a:ext cx="260804"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5" name="テキスト ボックス 274"/>
              <p:cNvSpPr txBox="1"/>
              <p:nvPr/>
            </p:nvSpPr>
            <p:spPr>
              <a:xfrm>
                <a:off x="6011810" y="4369068"/>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276" name="正方形/長方形 275"/>
              <p:cNvSpPr/>
              <p:nvPr/>
            </p:nvSpPr>
            <p:spPr>
              <a:xfrm>
                <a:off x="5635661" y="5641186"/>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7" name="正方形/長方形 276"/>
              <p:cNvSpPr/>
              <p:nvPr/>
            </p:nvSpPr>
            <p:spPr>
              <a:xfrm>
                <a:off x="5808725" y="5641188"/>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8" name="二等辺三角形 277"/>
              <p:cNvSpPr/>
              <p:nvPr/>
            </p:nvSpPr>
            <p:spPr>
              <a:xfrm flipV="1">
                <a:off x="5716584" y="44382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9" name="直線コネクタ 278"/>
              <p:cNvCxnSpPr>
                <a:stCxn id="278" idx="0"/>
              </p:cNvCxnSpPr>
              <p:nvPr/>
            </p:nvCxnSpPr>
            <p:spPr>
              <a:xfrm rot="16200000" flipH="1">
                <a:off x="5596659" y="4922278"/>
                <a:ext cx="392990"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0" name="テキスト ボックス 279"/>
              <p:cNvSpPr txBox="1"/>
              <p:nvPr/>
            </p:nvSpPr>
            <p:spPr>
              <a:xfrm>
                <a:off x="5667733" y="436906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281" name="正方形/長方形 280"/>
              <p:cNvSpPr/>
              <p:nvPr/>
            </p:nvSpPr>
            <p:spPr>
              <a:xfrm>
                <a:off x="5287717"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2" name="直線コネクタ 281"/>
              <p:cNvCxnSpPr/>
              <p:nvPr/>
            </p:nvCxnSpPr>
            <p:spPr>
              <a:xfrm rot="5400000">
                <a:off x="5018475" y="5305534"/>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3" name="直線コネクタ 282"/>
              <p:cNvCxnSpPr/>
              <p:nvPr/>
            </p:nvCxnSpPr>
            <p:spPr>
              <a:xfrm rot="5400000">
                <a:off x="5195024" y="5304824"/>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4" name="正方形/長方形 283"/>
              <p:cNvSpPr/>
              <p:nvPr/>
            </p:nvSpPr>
            <p:spPr>
              <a:xfrm>
                <a:off x="5460781"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5" name="直線コネクタ 284"/>
              <p:cNvCxnSpPr/>
              <p:nvPr/>
            </p:nvCxnSpPr>
            <p:spPr>
              <a:xfrm>
                <a:off x="5352926" y="4975075"/>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6" name="二等辺三角形 285"/>
              <p:cNvSpPr/>
              <p:nvPr/>
            </p:nvSpPr>
            <p:spPr>
              <a:xfrm flipV="1">
                <a:off x="5366157" y="443510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7" name="直線コネクタ 286"/>
              <p:cNvCxnSpPr>
                <a:stCxn id="286" idx="0"/>
              </p:cNvCxnSpPr>
              <p:nvPr/>
            </p:nvCxnSpPr>
            <p:spPr>
              <a:xfrm rot="16200000" flipH="1">
                <a:off x="5318279" y="4847055"/>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8" name="テキスト ボックス 287"/>
              <p:cNvSpPr txBox="1"/>
              <p:nvPr/>
            </p:nvSpPr>
            <p:spPr>
              <a:xfrm>
                <a:off x="5317306" y="4365890"/>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289" name="正方形/長方形 288"/>
              <p:cNvSpPr/>
              <p:nvPr/>
            </p:nvSpPr>
            <p:spPr>
              <a:xfrm>
                <a:off x="4939773"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0" name="直線コネクタ 289"/>
              <p:cNvCxnSpPr/>
              <p:nvPr/>
            </p:nvCxnSpPr>
            <p:spPr>
              <a:xfrm rot="5400000">
                <a:off x="4671723" y="5304342"/>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1" name="直線コネクタ 290"/>
              <p:cNvCxnSpPr/>
              <p:nvPr/>
            </p:nvCxnSpPr>
            <p:spPr>
              <a:xfrm rot="5400000">
                <a:off x="4847080" y="5304824"/>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2" name="正方形/長方形 291"/>
              <p:cNvSpPr/>
              <p:nvPr/>
            </p:nvSpPr>
            <p:spPr>
              <a:xfrm>
                <a:off x="5112837"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3" name="直線コネクタ 292"/>
              <p:cNvCxnSpPr/>
              <p:nvPr/>
            </p:nvCxnSpPr>
            <p:spPr>
              <a:xfrm>
                <a:off x="5005674" y="4975074"/>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4" name="二等辺三角形 293"/>
              <p:cNvSpPr/>
              <p:nvPr/>
            </p:nvSpPr>
            <p:spPr>
              <a:xfrm flipV="1">
                <a:off x="5018905" y="443510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5" name="直線コネクタ 294"/>
              <p:cNvCxnSpPr>
                <a:stCxn id="294" idx="0"/>
              </p:cNvCxnSpPr>
              <p:nvPr/>
            </p:nvCxnSpPr>
            <p:spPr>
              <a:xfrm rot="16200000" flipH="1">
                <a:off x="4971027" y="4847054"/>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6" name="テキスト ボックス 295"/>
              <p:cNvSpPr txBox="1"/>
              <p:nvPr/>
            </p:nvSpPr>
            <p:spPr>
              <a:xfrm>
                <a:off x="4970054" y="4365889"/>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297" name="直線コネクタ 296"/>
              <p:cNvCxnSpPr>
                <a:stCxn id="417" idx="0"/>
              </p:cNvCxnSpPr>
              <p:nvPr/>
            </p:nvCxnSpPr>
            <p:spPr>
              <a:xfrm rot="5400000">
                <a:off x="6896593" y="4973796"/>
                <a:ext cx="500401" cy="17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8" name="正方形/長方形 297"/>
              <p:cNvSpPr/>
              <p:nvPr/>
            </p:nvSpPr>
            <p:spPr>
              <a:xfrm>
                <a:off x="7081114" y="523044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9" name="正方形/長方形 298"/>
              <p:cNvSpPr/>
              <p:nvPr/>
            </p:nvSpPr>
            <p:spPr>
              <a:xfrm>
                <a:off x="6908050" y="523044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0" name="直線コネクタ 299"/>
              <p:cNvCxnSpPr>
                <a:stCxn id="418" idx="0"/>
              </p:cNvCxnSpPr>
              <p:nvPr/>
            </p:nvCxnSpPr>
            <p:spPr>
              <a:xfrm rot="5400000">
                <a:off x="6721381" y="4973245"/>
                <a:ext cx="500327" cy="103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1" name="直線コネクタ 300"/>
              <p:cNvCxnSpPr>
                <a:stCxn id="415" idx="0"/>
              </p:cNvCxnSpPr>
              <p:nvPr/>
            </p:nvCxnSpPr>
            <p:spPr>
              <a:xfrm rot="5400000">
                <a:off x="7250365" y="4974036"/>
                <a:ext cx="496339" cy="80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2" name="正方形/長方形 301"/>
              <p:cNvSpPr/>
              <p:nvPr/>
            </p:nvSpPr>
            <p:spPr>
              <a:xfrm>
                <a:off x="7433347" y="522816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3" name="正方形/長方形 302"/>
              <p:cNvSpPr/>
              <p:nvPr/>
            </p:nvSpPr>
            <p:spPr>
              <a:xfrm>
                <a:off x="7260283" y="522816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4" name="直線コネクタ 303"/>
              <p:cNvCxnSpPr>
                <a:stCxn id="416" idx="0"/>
              </p:cNvCxnSpPr>
              <p:nvPr/>
            </p:nvCxnSpPr>
            <p:spPr>
              <a:xfrm rot="5400000">
                <a:off x="7075153" y="4973485"/>
                <a:ext cx="496265" cy="5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5" name="直線コネクタ 304"/>
              <p:cNvCxnSpPr>
                <a:stCxn id="411" idx="0"/>
                <a:endCxn id="306" idx="0"/>
              </p:cNvCxnSpPr>
              <p:nvPr/>
            </p:nvCxnSpPr>
            <p:spPr>
              <a:xfrm rot="5400000">
                <a:off x="7785294" y="4971705"/>
                <a:ext cx="503853" cy="906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6" name="正方形/長方形 305"/>
              <p:cNvSpPr/>
              <p:nvPr/>
            </p:nvSpPr>
            <p:spPr>
              <a:xfrm>
                <a:off x="7972380" y="522816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7" name="正方形/長方形 306"/>
              <p:cNvSpPr/>
              <p:nvPr/>
            </p:nvSpPr>
            <p:spPr>
              <a:xfrm>
                <a:off x="7799316" y="522816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8" name="直線コネクタ 307"/>
              <p:cNvCxnSpPr>
                <a:stCxn id="413" idx="0"/>
              </p:cNvCxnSpPr>
              <p:nvPr/>
            </p:nvCxnSpPr>
            <p:spPr>
              <a:xfrm rot="5400000">
                <a:off x="7615144" y="4971457"/>
                <a:ext cx="497333" cy="30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9" name="直線コネクタ 308"/>
              <p:cNvCxnSpPr>
                <a:stCxn id="407" idx="0"/>
              </p:cNvCxnSpPr>
              <p:nvPr/>
            </p:nvCxnSpPr>
            <p:spPr>
              <a:xfrm rot="5400000">
                <a:off x="8141569" y="4972138"/>
                <a:ext cx="496012" cy="35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0" name="正方形/長方形 309"/>
              <p:cNvSpPr/>
              <p:nvPr/>
            </p:nvSpPr>
            <p:spPr>
              <a:xfrm>
                <a:off x="8324613" y="522587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1" name="正方形/長方形 310"/>
              <p:cNvSpPr/>
              <p:nvPr/>
            </p:nvSpPr>
            <p:spPr>
              <a:xfrm>
                <a:off x="8151549" y="522587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2" name="直線コネクタ 311"/>
              <p:cNvCxnSpPr>
                <a:stCxn id="409" idx="0"/>
              </p:cNvCxnSpPr>
              <p:nvPr/>
            </p:nvCxnSpPr>
            <p:spPr>
              <a:xfrm rot="16200000" flipH="1">
                <a:off x="7966403" y="4971236"/>
                <a:ext cx="495049" cy="11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3" name="直線コネクタ 312"/>
              <p:cNvCxnSpPr>
                <a:stCxn id="405" idx="0"/>
              </p:cNvCxnSpPr>
              <p:nvPr/>
            </p:nvCxnSpPr>
            <p:spPr>
              <a:xfrm rot="5400000">
                <a:off x="8332140" y="4971441"/>
                <a:ext cx="495375" cy="111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4" name="直線コネクタ 313"/>
              <p:cNvCxnSpPr>
                <a:stCxn id="403" idx="0"/>
              </p:cNvCxnSpPr>
              <p:nvPr/>
            </p:nvCxnSpPr>
            <p:spPr>
              <a:xfrm rot="5400000">
                <a:off x="8507931" y="4970996"/>
                <a:ext cx="495560" cy="2186"/>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5" name="テキスト ボックス 314"/>
              <p:cNvSpPr txBox="1"/>
              <p:nvPr/>
            </p:nvSpPr>
            <p:spPr>
              <a:xfrm>
                <a:off x="737933" y="3936296"/>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316" name="テキスト ボックス 315"/>
              <p:cNvSpPr txBox="1"/>
              <p:nvPr/>
            </p:nvSpPr>
            <p:spPr>
              <a:xfrm>
                <a:off x="2134739" y="3928395"/>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317" name="テキスト ボックス 316"/>
              <p:cNvSpPr txBox="1"/>
              <p:nvPr/>
            </p:nvSpPr>
            <p:spPr>
              <a:xfrm>
                <a:off x="3660334" y="3911938"/>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318" name="テキスト ボックス 317"/>
              <p:cNvSpPr txBox="1"/>
              <p:nvPr/>
            </p:nvSpPr>
            <p:spPr>
              <a:xfrm>
                <a:off x="5460781" y="3931080"/>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319" name="テキスト ボックス 318"/>
              <p:cNvSpPr txBox="1"/>
              <p:nvPr/>
            </p:nvSpPr>
            <p:spPr>
              <a:xfrm>
                <a:off x="7029757" y="3911791"/>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320" name="テキスト ボックス 319"/>
              <p:cNvSpPr txBox="1"/>
              <p:nvPr/>
            </p:nvSpPr>
            <p:spPr>
              <a:xfrm>
                <a:off x="7996503" y="3925864"/>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321" name="直線コネクタ 320"/>
              <p:cNvCxnSpPr/>
              <p:nvPr/>
            </p:nvCxnSpPr>
            <p:spPr>
              <a:xfrm>
                <a:off x="184532" y="5793334"/>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2" name="正方形/長方形 321"/>
              <p:cNvSpPr/>
              <p:nvPr/>
            </p:nvSpPr>
            <p:spPr>
              <a:xfrm>
                <a:off x="2486400" y="4200827"/>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3" name="テキスト ボックス 322"/>
              <p:cNvSpPr txBox="1"/>
              <p:nvPr/>
            </p:nvSpPr>
            <p:spPr>
              <a:xfrm>
                <a:off x="2517966" y="4151512"/>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324" name="図形グループ 479"/>
              <p:cNvGrpSpPr/>
              <p:nvPr/>
            </p:nvGrpSpPr>
            <p:grpSpPr>
              <a:xfrm>
                <a:off x="2144505" y="4150215"/>
                <a:ext cx="288652" cy="230832"/>
                <a:chOff x="1759539" y="977135"/>
                <a:chExt cx="288652" cy="230832"/>
              </a:xfrm>
            </p:grpSpPr>
            <p:sp>
              <p:nvSpPr>
                <p:cNvPr id="483" name="正方形/長方形 334"/>
                <p:cNvSpPr/>
                <p:nvPr/>
              </p:nvSpPr>
              <p:spPr>
                <a:xfrm>
                  <a:off x="1759539"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4" name="テキスト ボックス 335"/>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5" name="図形グループ 482"/>
              <p:cNvGrpSpPr/>
              <p:nvPr/>
            </p:nvGrpSpPr>
            <p:grpSpPr>
              <a:xfrm>
                <a:off x="1287025" y="4149676"/>
                <a:ext cx="288652" cy="230832"/>
                <a:chOff x="1756364" y="977135"/>
                <a:chExt cx="288652" cy="230832"/>
              </a:xfrm>
            </p:grpSpPr>
            <p:sp>
              <p:nvSpPr>
                <p:cNvPr id="481" name="正方形/長方形 33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2" name="テキスト ボックス 338"/>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6" name="図形グループ 488"/>
              <p:cNvGrpSpPr/>
              <p:nvPr/>
            </p:nvGrpSpPr>
            <p:grpSpPr>
              <a:xfrm>
                <a:off x="3547091" y="4146501"/>
                <a:ext cx="288652" cy="230832"/>
                <a:chOff x="1756364" y="977135"/>
                <a:chExt cx="288652" cy="230832"/>
              </a:xfrm>
            </p:grpSpPr>
            <p:sp>
              <p:nvSpPr>
                <p:cNvPr id="479" name="正方形/長方形 34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0" name="テキスト ボックス 341"/>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7" name="図形グループ 491"/>
              <p:cNvGrpSpPr/>
              <p:nvPr/>
            </p:nvGrpSpPr>
            <p:grpSpPr>
              <a:xfrm>
                <a:off x="5119683" y="4149676"/>
                <a:ext cx="288652" cy="230832"/>
                <a:chOff x="1756364" y="977135"/>
                <a:chExt cx="288652" cy="230832"/>
              </a:xfrm>
            </p:grpSpPr>
            <p:sp>
              <p:nvSpPr>
                <p:cNvPr id="477" name="正方形/長方形 34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8" name="テキスト ボックス 344"/>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8" name="図形グループ 494"/>
              <p:cNvGrpSpPr/>
              <p:nvPr/>
            </p:nvGrpSpPr>
            <p:grpSpPr>
              <a:xfrm>
                <a:off x="7270593" y="4148058"/>
                <a:ext cx="288652" cy="230832"/>
                <a:chOff x="1756364" y="977135"/>
                <a:chExt cx="288652" cy="230832"/>
              </a:xfrm>
            </p:grpSpPr>
            <p:sp>
              <p:nvSpPr>
                <p:cNvPr id="475" name="正方形/長方形 34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6" name="テキスト ボックス 475"/>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9" name="図形グループ 497"/>
              <p:cNvGrpSpPr/>
              <p:nvPr/>
            </p:nvGrpSpPr>
            <p:grpSpPr>
              <a:xfrm>
                <a:off x="4238410" y="4148842"/>
                <a:ext cx="288652" cy="230832"/>
                <a:chOff x="1756364" y="977134"/>
                <a:chExt cx="288652" cy="230832"/>
              </a:xfrm>
            </p:grpSpPr>
            <p:sp>
              <p:nvSpPr>
                <p:cNvPr id="473" name="正方形/長方形 47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4" name="テキスト ボックス 47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0" name="図形グループ 500"/>
              <p:cNvGrpSpPr/>
              <p:nvPr/>
            </p:nvGrpSpPr>
            <p:grpSpPr>
              <a:xfrm>
                <a:off x="5826196" y="4148842"/>
                <a:ext cx="288652" cy="230832"/>
                <a:chOff x="1756364" y="977134"/>
                <a:chExt cx="288652" cy="230832"/>
              </a:xfrm>
            </p:grpSpPr>
            <p:sp>
              <p:nvSpPr>
                <p:cNvPr id="471" name="正方形/長方形 47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2" name="テキスト ボックス 35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1" name="図形グループ 503"/>
              <p:cNvGrpSpPr/>
              <p:nvPr/>
            </p:nvGrpSpPr>
            <p:grpSpPr>
              <a:xfrm>
                <a:off x="6911390" y="4146547"/>
                <a:ext cx="288652" cy="230832"/>
                <a:chOff x="1756364" y="977135"/>
                <a:chExt cx="288652" cy="230832"/>
              </a:xfrm>
            </p:grpSpPr>
            <p:sp>
              <p:nvSpPr>
                <p:cNvPr id="469" name="正方形/長方形 35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0" name="テキスト ボックス 469"/>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2" name="図形グループ 506"/>
              <p:cNvGrpSpPr/>
              <p:nvPr/>
            </p:nvGrpSpPr>
            <p:grpSpPr>
              <a:xfrm>
                <a:off x="7801965" y="4144497"/>
                <a:ext cx="288652" cy="230832"/>
                <a:chOff x="1756364" y="977135"/>
                <a:chExt cx="288652" cy="230832"/>
              </a:xfrm>
            </p:grpSpPr>
            <p:sp>
              <p:nvSpPr>
                <p:cNvPr id="467" name="正方形/長方形 46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8" name="テキスト ボックス 467"/>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3" name="図形グループ 509"/>
              <p:cNvGrpSpPr/>
              <p:nvPr/>
            </p:nvGrpSpPr>
            <p:grpSpPr>
              <a:xfrm>
                <a:off x="8163355" y="4145488"/>
                <a:ext cx="288652" cy="230832"/>
                <a:chOff x="1756364" y="977134"/>
                <a:chExt cx="288652" cy="230832"/>
              </a:xfrm>
            </p:grpSpPr>
            <p:sp>
              <p:nvSpPr>
                <p:cNvPr id="465" name="正方形/長方形 46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6" name="テキスト ボックス 362"/>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34" name="直線コネクタ 333"/>
              <p:cNvCxnSpPr/>
              <p:nvPr/>
            </p:nvCxnSpPr>
            <p:spPr>
              <a:xfrm rot="16200000" flipH="1">
                <a:off x="638399" y="5157404"/>
                <a:ext cx="2113698" cy="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5" name="直線コネクタ 334"/>
              <p:cNvCxnSpPr/>
              <p:nvPr/>
            </p:nvCxnSpPr>
            <p:spPr>
              <a:xfrm rot="5400000">
                <a:off x="3775201" y="5154281"/>
                <a:ext cx="2107450" cy="1588"/>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6" name="直線コネクタ 335"/>
              <p:cNvCxnSpPr/>
              <p:nvPr/>
            </p:nvCxnSpPr>
            <p:spPr>
              <a:xfrm rot="16200000" flipH="1">
                <a:off x="6622279" y="5132493"/>
                <a:ext cx="2122249" cy="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7" name="直線コネクタ 336"/>
              <p:cNvCxnSpPr>
                <a:stCxn id="390" idx="0"/>
              </p:cNvCxnSpPr>
              <p:nvPr/>
            </p:nvCxnSpPr>
            <p:spPr>
              <a:xfrm rot="5400000">
                <a:off x="751721" y="4972963"/>
                <a:ext cx="495951" cy="225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8" name="直線コネクタ 337"/>
              <p:cNvCxnSpPr>
                <a:stCxn id="389" idx="0"/>
              </p:cNvCxnSpPr>
              <p:nvPr/>
            </p:nvCxnSpPr>
            <p:spPr>
              <a:xfrm rot="5400000">
                <a:off x="924552" y="4975102"/>
                <a:ext cx="496819" cy="62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9" name="直線コネクタ 338"/>
              <p:cNvCxnSpPr>
                <a:stCxn id="388" idx="0"/>
              </p:cNvCxnSpPr>
              <p:nvPr/>
            </p:nvCxnSpPr>
            <p:spPr>
              <a:xfrm rot="5400000">
                <a:off x="1099684" y="4972853"/>
                <a:ext cx="494173" cy="4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0" name="直線コネクタ 339"/>
              <p:cNvCxnSpPr>
                <a:stCxn id="387" idx="0"/>
              </p:cNvCxnSpPr>
              <p:nvPr/>
            </p:nvCxnSpPr>
            <p:spPr>
              <a:xfrm rot="5400000">
                <a:off x="1274102" y="4973404"/>
                <a:ext cx="495041" cy="5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41" name="図形グループ 547"/>
              <p:cNvGrpSpPr/>
              <p:nvPr/>
            </p:nvGrpSpPr>
            <p:grpSpPr>
              <a:xfrm>
                <a:off x="943005" y="4150215"/>
                <a:ext cx="288652" cy="230832"/>
                <a:chOff x="1756364" y="977135"/>
                <a:chExt cx="288652" cy="230832"/>
              </a:xfrm>
            </p:grpSpPr>
            <p:sp>
              <p:nvSpPr>
                <p:cNvPr id="463" name="正方形/長方形 46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4" name="テキスト ボックス 463"/>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42" name="図形グループ 550"/>
              <p:cNvGrpSpPr/>
              <p:nvPr/>
            </p:nvGrpSpPr>
            <p:grpSpPr>
              <a:xfrm>
                <a:off x="598985" y="4150754"/>
                <a:ext cx="288652" cy="230832"/>
                <a:chOff x="1756364" y="977135"/>
                <a:chExt cx="288652" cy="230832"/>
              </a:xfrm>
            </p:grpSpPr>
            <p:sp>
              <p:nvSpPr>
                <p:cNvPr id="461" name="正方形/長方形 46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2" name="テキスト ボックス 461"/>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43" name="図形グループ 557"/>
              <p:cNvGrpSpPr/>
              <p:nvPr/>
            </p:nvGrpSpPr>
            <p:grpSpPr>
              <a:xfrm>
                <a:off x="254965" y="4151293"/>
                <a:ext cx="288652" cy="230832"/>
                <a:chOff x="1756364" y="977135"/>
                <a:chExt cx="288652" cy="230832"/>
              </a:xfrm>
            </p:grpSpPr>
            <p:sp>
              <p:nvSpPr>
                <p:cNvPr id="459" name="正方形/長方形 45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0" name="テキスト ボックス 459"/>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44" name="直線コネクタ 322"/>
              <p:cNvCxnSpPr/>
              <p:nvPr/>
            </p:nvCxnSpPr>
            <p:spPr>
              <a:xfrm rot="5400000">
                <a:off x="1886626"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5" name="正方形/長方形 323"/>
              <p:cNvSpPr/>
              <p:nvPr/>
            </p:nvSpPr>
            <p:spPr>
              <a:xfrm>
                <a:off x="2310920"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6" name="二等辺三角形 324"/>
              <p:cNvSpPr/>
              <p:nvPr/>
            </p:nvSpPr>
            <p:spPr>
              <a:xfrm flipV="1">
                <a:off x="2301063"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7" name="テキスト ボックス 325"/>
              <p:cNvSpPr txBox="1"/>
              <p:nvPr/>
            </p:nvSpPr>
            <p:spPr>
              <a:xfrm>
                <a:off x="2257600" y="4375570"/>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348" name="二等辺三角形 326"/>
              <p:cNvSpPr/>
              <p:nvPr/>
            </p:nvSpPr>
            <p:spPr>
              <a:xfrm flipV="1">
                <a:off x="2124641"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9" name="正方形/長方形 327"/>
              <p:cNvSpPr/>
              <p:nvPr/>
            </p:nvSpPr>
            <p:spPr>
              <a:xfrm>
                <a:off x="2137856"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0" name="直線コネクタ 328"/>
              <p:cNvCxnSpPr/>
              <p:nvPr/>
            </p:nvCxnSpPr>
            <p:spPr>
              <a:xfrm rot="16200000" flipH="1">
                <a:off x="1745359" y="5182276"/>
                <a:ext cx="911720"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1" name="テキスト ボックス 329"/>
              <p:cNvSpPr txBox="1"/>
              <p:nvPr/>
            </p:nvSpPr>
            <p:spPr>
              <a:xfrm>
                <a:off x="2080419" y="4377860"/>
                <a:ext cx="248786" cy="230832"/>
              </a:xfrm>
              <a:prstGeom prst="rect">
                <a:avLst/>
              </a:prstGeom>
              <a:noFill/>
            </p:spPr>
            <p:txBody>
              <a:bodyPr wrap="none" rtlCol="0">
                <a:spAutoFit/>
              </a:bodyPr>
              <a:lstStyle/>
              <a:p>
                <a:r>
                  <a:rPr lang="en-US" altLang="ja-JP" sz="900" dirty="0"/>
                  <a:t>C</a:t>
                </a:r>
                <a:endParaRPr kumimoji="1" lang="ja-JP" altLang="en-US" sz="900" dirty="0"/>
              </a:p>
            </p:txBody>
          </p:sp>
          <p:cxnSp>
            <p:nvCxnSpPr>
              <p:cNvPr id="352" name="直線コネクタ 330"/>
              <p:cNvCxnSpPr/>
              <p:nvPr/>
            </p:nvCxnSpPr>
            <p:spPr>
              <a:xfrm rot="5400000">
                <a:off x="1541799"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3" name="正方形/長方形 331"/>
              <p:cNvSpPr/>
              <p:nvPr/>
            </p:nvSpPr>
            <p:spPr>
              <a:xfrm>
                <a:off x="1966093"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4" name="二等辺三角形 353"/>
              <p:cNvSpPr/>
              <p:nvPr/>
            </p:nvSpPr>
            <p:spPr>
              <a:xfrm flipV="1">
                <a:off x="1956236"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5" name="テキスト ボックス 354"/>
              <p:cNvSpPr txBox="1"/>
              <p:nvPr/>
            </p:nvSpPr>
            <p:spPr>
              <a:xfrm>
                <a:off x="1912773" y="4375570"/>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356" name="二等辺三角形 355"/>
              <p:cNvSpPr/>
              <p:nvPr/>
            </p:nvSpPr>
            <p:spPr>
              <a:xfrm flipV="1">
                <a:off x="1779814"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7" name="正方形/長方形 356"/>
              <p:cNvSpPr/>
              <p:nvPr/>
            </p:nvSpPr>
            <p:spPr>
              <a:xfrm>
                <a:off x="1793029"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8" name="直線コネクタ 357"/>
              <p:cNvCxnSpPr>
                <a:stCxn id="356" idx="0"/>
              </p:cNvCxnSpPr>
              <p:nvPr/>
            </p:nvCxnSpPr>
            <p:spPr>
              <a:xfrm rot="16200000" flipH="1">
                <a:off x="1400532"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9" name="テキスト ボックス 358"/>
              <p:cNvSpPr txBox="1"/>
              <p:nvPr/>
            </p:nvSpPr>
            <p:spPr>
              <a:xfrm>
                <a:off x="1735592" y="4377860"/>
                <a:ext cx="251447" cy="230832"/>
              </a:xfrm>
              <a:prstGeom prst="rect">
                <a:avLst/>
              </a:prstGeom>
              <a:noFill/>
            </p:spPr>
            <p:txBody>
              <a:bodyPr wrap="none" rtlCol="0">
                <a:spAutoFit/>
              </a:bodyPr>
              <a:lstStyle/>
              <a:p>
                <a:r>
                  <a:rPr lang="en-US" altLang="ja-JP" sz="900" dirty="0" smtClean="0"/>
                  <a:t>A</a:t>
                </a:r>
                <a:endParaRPr kumimoji="1" lang="ja-JP" altLang="en-US" sz="900" dirty="0"/>
              </a:p>
            </p:txBody>
          </p:sp>
          <p:grpSp>
            <p:nvGrpSpPr>
              <p:cNvPr id="360" name="図形グループ 595"/>
              <p:cNvGrpSpPr/>
              <p:nvPr/>
            </p:nvGrpSpPr>
            <p:grpSpPr>
              <a:xfrm>
                <a:off x="1792014" y="4150215"/>
                <a:ext cx="288652" cy="230832"/>
                <a:chOff x="1756364" y="977135"/>
                <a:chExt cx="288652" cy="230832"/>
              </a:xfrm>
            </p:grpSpPr>
            <p:sp>
              <p:nvSpPr>
                <p:cNvPr id="457" name="正方形/長方形 45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8" name="テキスト ボックス 457"/>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sp>
            <p:nvSpPr>
              <p:cNvPr id="361" name="正方形/長方形 339"/>
              <p:cNvSpPr/>
              <p:nvPr/>
            </p:nvSpPr>
            <p:spPr>
              <a:xfrm>
                <a:off x="242997"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2" name="直線コネクタ 340"/>
              <p:cNvCxnSpPr>
                <a:stCxn id="394" idx="0"/>
              </p:cNvCxnSpPr>
              <p:nvPr/>
            </p:nvCxnSpPr>
            <p:spPr>
              <a:xfrm rot="5400000">
                <a:off x="57555" y="4971768"/>
                <a:ext cx="499507" cy="1086"/>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3" name="正方形/長方形 341"/>
              <p:cNvSpPr/>
              <p:nvPr/>
            </p:nvSpPr>
            <p:spPr>
              <a:xfrm>
                <a:off x="416061"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4" name="直線コネクタ 363"/>
              <p:cNvCxnSpPr>
                <a:stCxn id="365" idx="0"/>
              </p:cNvCxnSpPr>
              <p:nvPr/>
            </p:nvCxnSpPr>
            <p:spPr>
              <a:xfrm rot="5400000">
                <a:off x="2800751" y="5182313"/>
                <a:ext cx="911719" cy="7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5" name="二等辺三角形 364"/>
              <p:cNvSpPr/>
              <p:nvPr/>
            </p:nvSpPr>
            <p:spPr>
              <a:xfrm flipV="1">
                <a:off x="3180805"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6" name="テキスト ボックス 365"/>
              <p:cNvSpPr txBox="1"/>
              <p:nvPr/>
            </p:nvSpPr>
            <p:spPr>
              <a:xfrm>
                <a:off x="3137342" y="4375570"/>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367" name="二等辺三角形 366"/>
              <p:cNvSpPr/>
              <p:nvPr/>
            </p:nvSpPr>
            <p:spPr>
              <a:xfrm flipV="1">
                <a:off x="3004383"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8" name="直線コネクタ 367"/>
              <p:cNvCxnSpPr>
                <a:stCxn id="367" idx="0"/>
              </p:cNvCxnSpPr>
              <p:nvPr/>
            </p:nvCxnSpPr>
            <p:spPr>
              <a:xfrm rot="16200000" flipH="1">
                <a:off x="2625101"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9" name="テキスト ボックス 368"/>
              <p:cNvSpPr txBox="1"/>
              <p:nvPr/>
            </p:nvSpPr>
            <p:spPr>
              <a:xfrm>
                <a:off x="2960161" y="4377860"/>
                <a:ext cx="237697" cy="230832"/>
              </a:xfrm>
              <a:prstGeom prst="rect">
                <a:avLst/>
              </a:prstGeom>
              <a:noFill/>
            </p:spPr>
            <p:txBody>
              <a:bodyPr wrap="none" rtlCol="0">
                <a:spAutoFit/>
              </a:bodyPr>
              <a:lstStyle/>
              <a:p>
                <a:r>
                  <a:rPr lang="en-US" altLang="ja-JP" sz="900" dirty="0" smtClean="0"/>
                  <a:t>F</a:t>
                </a:r>
                <a:endParaRPr kumimoji="1" lang="ja-JP" altLang="en-US" sz="900" dirty="0"/>
              </a:p>
            </p:txBody>
          </p:sp>
          <p:cxnSp>
            <p:nvCxnSpPr>
              <p:cNvPr id="370" name="直線コネクタ 369"/>
              <p:cNvCxnSpPr/>
              <p:nvPr/>
            </p:nvCxnSpPr>
            <p:spPr>
              <a:xfrm rot="5400000">
                <a:off x="3098498" y="5310692"/>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1" name="直線コネクタ 370"/>
              <p:cNvCxnSpPr/>
              <p:nvPr/>
            </p:nvCxnSpPr>
            <p:spPr>
              <a:xfrm>
                <a:off x="3431109" y="4983015"/>
                <a:ext cx="9693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2" name="二等辺三角形 371"/>
              <p:cNvSpPr/>
              <p:nvPr/>
            </p:nvSpPr>
            <p:spPr>
              <a:xfrm flipV="1">
                <a:off x="3445134" y="444145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73" name="直線コネクタ 372"/>
              <p:cNvCxnSpPr>
                <a:stCxn id="372" idx="0"/>
              </p:cNvCxnSpPr>
              <p:nvPr/>
            </p:nvCxnSpPr>
            <p:spPr>
              <a:xfrm rot="5400000">
                <a:off x="3393685" y="4856186"/>
                <a:ext cx="254453" cy="7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4" name="テキスト ボックス 373"/>
              <p:cNvSpPr txBox="1"/>
              <p:nvPr/>
            </p:nvSpPr>
            <p:spPr>
              <a:xfrm>
                <a:off x="3396283" y="4372243"/>
                <a:ext cx="263564" cy="246221"/>
              </a:xfrm>
              <a:prstGeom prst="rect">
                <a:avLst/>
              </a:prstGeom>
              <a:noFill/>
            </p:spPr>
            <p:txBody>
              <a:bodyPr wrap="none" rtlCol="0">
                <a:spAutoFit/>
              </a:bodyPr>
              <a:lstStyle/>
              <a:p>
                <a:r>
                  <a:rPr lang="en-US" altLang="ja-JP" sz="1000" dirty="0"/>
                  <a:t>D</a:t>
                </a:r>
                <a:endParaRPr kumimoji="1" lang="ja-JP" altLang="en-US" sz="1000" dirty="0"/>
              </a:p>
            </p:txBody>
          </p:sp>
          <p:grpSp>
            <p:nvGrpSpPr>
              <p:cNvPr id="375" name="図形グループ 616"/>
              <p:cNvGrpSpPr/>
              <p:nvPr/>
            </p:nvGrpSpPr>
            <p:grpSpPr>
              <a:xfrm>
                <a:off x="3026145" y="4146501"/>
                <a:ext cx="288652" cy="230832"/>
                <a:chOff x="1756364" y="977135"/>
                <a:chExt cx="288652" cy="230832"/>
              </a:xfrm>
            </p:grpSpPr>
            <p:sp>
              <p:nvSpPr>
                <p:cNvPr id="455" name="正方形/長方形 45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6" name="テキスト ボックス 455"/>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76" name="直線コネクタ 375"/>
              <p:cNvCxnSpPr/>
              <p:nvPr/>
            </p:nvCxnSpPr>
            <p:spPr>
              <a:xfrm>
                <a:off x="5792757" y="5120758"/>
                <a:ext cx="253879"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77" name="図形グループ 635"/>
              <p:cNvGrpSpPr/>
              <p:nvPr/>
            </p:nvGrpSpPr>
            <p:grpSpPr>
              <a:xfrm>
                <a:off x="6320543" y="4147579"/>
                <a:ext cx="288652" cy="230832"/>
                <a:chOff x="1756364" y="977135"/>
                <a:chExt cx="288652" cy="230832"/>
              </a:xfrm>
            </p:grpSpPr>
            <p:sp>
              <p:nvSpPr>
                <p:cNvPr id="453" name="正方形/長方形 45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4" name="テキスト ボックス 453"/>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78" name="直線コネクタ 377"/>
              <p:cNvCxnSpPr>
                <a:stCxn id="379" idx="0"/>
              </p:cNvCxnSpPr>
              <p:nvPr/>
            </p:nvCxnSpPr>
            <p:spPr>
              <a:xfrm rot="5400000">
                <a:off x="6115351" y="5179138"/>
                <a:ext cx="911719" cy="7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9" name="二等辺三角形 378"/>
              <p:cNvSpPr/>
              <p:nvPr/>
            </p:nvSpPr>
            <p:spPr>
              <a:xfrm flipV="1">
                <a:off x="6495405" y="443574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0" name="テキスト ボックス 358"/>
              <p:cNvSpPr txBox="1"/>
              <p:nvPr/>
            </p:nvSpPr>
            <p:spPr>
              <a:xfrm>
                <a:off x="6451942" y="4372396"/>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381" name="二等辺三角形 380"/>
              <p:cNvSpPr/>
              <p:nvPr/>
            </p:nvSpPr>
            <p:spPr>
              <a:xfrm flipV="1">
                <a:off x="6318983" y="443574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82" name="直線コネクタ 381"/>
              <p:cNvCxnSpPr>
                <a:stCxn id="381" idx="0"/>
              </p:cNvCxnSpPr>
              <p:nvPr/>
            </p:nvCxnSpPr>
            <p:spPr>
              <a:xfrm rot="16200000" flipH="1">
                <a:off x="5939701" y="5179101"/>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3" name="テキスト ボックス 382"/>
              <p:cNvSpPr txBox="1"/>
              <p:nvPr/>
            </p:nvSpPr>
            <p:spPr>
              <a:xfrm>
                <a:off x="6274760" y="4374686"/>
                <a:ext cx="241022" cy="230832"/>
              </a:xfrm>
              <a:prstGeom prst="rect">
                <a:avLst/>
              </a:prstGeom>
              <a:noFill/>
            </p:spPr>
            <p:txBody>
              <a:bodyPr wrap="none" rtlCol="0">
                <a:spAutoFit/>
              </a:bodyPr>
              <a:lstStyle/>
              <a:p>
                <a:r>
                  <a:rPr lang="en-US" altLang="ja-JP" sz="900" dirty="0" smtClean="0"/>
                  <a:t>E</a:t>
                </a:r>
                <a:endParaRPr kumimoji="1" lang="ja-JP" altLang="en-US" sz="900" dirty="0"/>
              </a:p>
            </p:txBody>
          </p:sp>
          <p:grpSp>
            <p:nvGrpSpPr>
              <p:cNvPr id="384" name="図形グループ 649"/>
              <p:cNvGrpSpPr/>
              <p:nvPr/>
            </p:nvGrpSpPr>
            <p:grpSpPr>
              <a:xfrm>
                <a:off x="8514955" y="4149344"/>
                <a:ext cx="288652" cy="230832"/>
                <a:chOff x="1756364" y="977135"/>
                <a:chExt cx="288652" cy="230832"/>
              </a:xfrm>
            </p:grpSpPr>
            <p:sp>
              <p:nvSpPr>
                <p:cNvPr id="451" name="正方形/長方形 45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2" name="テキスト ボックス 451"/>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85" name="直線コネクタ 384"/>
              <p:cNvCxnSpPr/>
              <p:nvPr/>
            </p:nvCxnSpPr>
            <p:spPr>
              <a:xfrm>
                <a:off x="188629" y="5376536"/>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6" name="直線コネクタ 385"/>
              <p:cNvCxnSpPr>
                <a:stCxn id="393" idx="0"/>
              </p:cNvCxnSpPr>
              <p:nvPr/>
            </p:nvCxnSpPr>
            <p:spPr>
              <a:xfrm rot="5400000">
                <a:off x="233775" y="4970085"/>
                <a:ext cx="496339" cy="306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7" name="二等辺三角形 386"/>
              <p:cNvSpPr/>
              <p:nvPr/>
            </p:nvSpPr>
            <p:spPr>
              <a:xfrm flipV="1">
                <a:off x="1448346" y="44408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8" name="二等辺三角形 387"/>
              <p:cNvSpPr/>
              <p:nvPr/>
            </p:nvSpPr>
            <p:spPr>
              <a:xfrm flipV="1">
                <a:off x="1272722" y="443999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9" name="二等辺三角形 388"/>
              <p:cNvSpPr/>
              <p:nvPr/>
            </p:nvSpPr>
            <p:spPr>
              <a:xfrm flipV="1">
                <a:off x="1097098" y="443910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0" name="二等辺三角形 389"/>
              <p:cNvSpPr/>
              <p:nvPr/>
            </p:nvSpPr>
            <p:spPr>
              <a:xfrm flipV="1">
                <a:off x="924649" y="44382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1" name="二等辺三角形 390"/>
              <p:cNvSpPr/>
              <p:nvPr/>
            </p:nvSpPr>
            <p:spPr>
              <a:xfrm flipV="1">
                <a:off x="749025" y="443732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2" name="二等辺三角形 391"/>
              <p:cNvSpPr/>
              <p:nvPr/>
            </p:nvSpPr>
            <p:spPr>
              <a:xfrm flipV="1">
                <a:off x="576576" y="443643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3" name="二等辺三角形 392"/>
              <p:cNvSpPr/>
              <p:nvPr/>
            </p:nvSpPr>
            <p:spPr>
              <a:xfrm flipV="1">
                <a:off x="407302" y="443554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4" name="二等辺三角形 393"/>
              <p:cNvSpPr/>
              <p:nvPr/>
            </p:nvSpPr>
            <p:spPr>
              <a:xfrm flipV="1">
                <a:off x="231678" y="443466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5" name="テキスト ボックス 373"/>
              <p:cNvSpPr txBox="1"/>
              <p:nvPr/>
            </p:nvSpPr>
            <p:spPr>
              <a:xfrm>
                <a:off x="526760" y="4373019"/>
                <a:ext cx="243589" cy="246221"/>
              </a:xfrm>
              <a:prstGeom prst="rect">
                <a:avLst/>
              </a:prstGeom>
              <a:noFill/>
            </p:spPr>
            <p:txBody>
              <a:bodyPr wrap="none" rtlCol="0">
                <a:spAutoFit/>
              </a:bodyPr>
              <a:lstStyle/>
              <a:p>
                <a:r>
                  <a:rPr lang="en-US" altLang="ja-JP" sz="1000" dirty="0" smtClean="0"/>
                  <a:t>F</a:t>
                </a:r>
                <a:endParaRPr kumimoji="1" lang="ja-JP" altLang="en-US" sz="1000" dirty="0"/>
              </a:p>
            </p:txBody>
          </p:sp>
          <p:sp>
            <p:nvSpPr>
              <p:cNvPr id="396" name="テキスト ボックス 395"/>
              <p:cNvSpPr txBox="1"/>
              <p:nvPr/>
            </p:nvSpPr>
            <p:spPr>
              <a:xfrm>
                <a:off x="700326" y="4373030"/>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sp>
            <p:nvSpPr>
              <p:cNvPr id="397" name="テキスト ボックス 375"/>
              <p:cNvSpPr txBox="1"/>
              <p:nvPr/>
            </p:nvSpPr>
            <p:spPr>
              <a:xfrm>
                <a:off x="876190" y="4373019"/>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398" name="テキスト ボックス 397"/>
              <p:cNvSpPr txBox="1"/>
              <p:nvPr/>
            </p:nvSpPr>
            <p:spPr>
              <a:xfrm>
                <a:off x="1049755" y="4373030"/>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399" name="テキスト ボックス 398"/>
              <p:cNvSpPr txBox="1"/>
              <p:nvPr/>
            </p:nvSpPr>
            <p:spPr>
              <a:xfrm>
                <a:off x="1222265" y="4373019"/>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00" name="テキスト ボックス 399"/>
              <p:cNvSpPr txBox="1"/>
              <p:nvPr/>
            </p:nvSpPr>
            <p:spPr>
              <a:xfrm>
                <a:off x="1395830" y="4373030"/>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01" name="テキスト ボックス 400"/>
              <p:cNvSpPr txBox="1"/>
              <p:nvPr/>
            </p:nvSpPr>
            <p:spPr>
              <a:xfrm>
                <a:off x="181210" y="4373019"/>
                <a:ext cx="264566" cy="246221"/>
              </a:xfrm>
              <a:prstGeom prst="rect">
                <a:avLst/>
              </a:prstGeom>
              <a:noFill/>
            </p:spPr>
            <p:txBody>
              <a:bodyPr wrap="none" rtlCol="0">
                <a:spAutoFit/>
              </a:bodyPr>
              <a:lstStyle/>
              <a:p>
                <a:r>
                  <a:rPr lang="en-US" altLang="ja-JP" sz="1000" dirty="0" smtClean="0"/>
                  <a:t>H</a:t>
                </a:r>
                <a:endParaRPr kumimoji="1" lang="ja-JP" altLang="en-US" sz="1000" dirty="0"/>
              </a:p>
            </p:txBody>
          </p:sp>
          <p:sp>
            <p:nvSpPr>
              <p:cNvPr id="402" name="テキスト ボックス 401"/>
              <p:cNvSpPr txBox="1"/>
              <p:nvPr/>
            </p:nvSpPr>
            <p:spPr>
              <a:xfrm>
                <a:off x="354775" y="4373030"/>
                <a:ext cx="265567" cy="246221"/>
              </a:xfrm>
              <a:prstGeom prst="rect">
                <a:avLst/>
              </a:prstGeom>
              <a:noFill/>
            </p:spPr>
            <p:txBody>
              <a:bodyPr wrap="none" rtlCol="0">
                <a:spAutoFit/>
              </a:bodyPr>
              <a:lstStyle/>
              <a:p>
                <a:r>
                  <a:rPr lang="en-US" altLang="ja-JP" sz="1000" dirty="0" smtClean="0"/>
                  <a:t>G</a:t>
                </a:r>
                <a:endParaRPr kumimoji="1" lang="ja-JP" altLang="en-US" sz="1000" dirty="0"/>
              </a:p>
            </p:txBody>
          </p:sp>
          <p:sp>
            <p:nvSpPr>
              <p:cNvPr id="403" name="二等辺三角形 402"/>
              <p:cNvSpPr/>
              <p:nvPr/>
            </p:nvSpPr>
            <p:spPr>
              <a:xfrm flipV="1">
                <a:off x="8680631"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4" name="テキスト ボックス 382"/>
              <p:cNvSpPr txBox="1"/>
              <p:nvPr/>
            </p:nvSpPr>
            <p:spPr>
              <a:xfrm>
                <a:off x="8637168" y="4376232"/>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405" name="二等辺三角形 404"/>
              <p:cNvSpPr/>
              <p:nvPr/>
            </p:nvSpPr>
            <p:spPr>
              <a:xfrm flipV="1">
                <a:off x="8504209"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6" name="テキスト ボックス 405"/>
              <p:cNvSpPr txBox="1"/>
              <p:nvPr/>
            </p:nvSpPr>
            <p:spPr>
              <a:xfrm>
                <a:off x="8459987" y="4375348"/>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407" name="二等辺三角形 406"/>
              <p:cNvSpPr/>
              <p:nvPr/>
            </p:nvSpPr>
            <p:spPr>
              <a:xfrm flipV="1">
                <a:off x="8313579"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8" name="テキスト ボックス 407"/>
              <p:cNvSpPr txBox="1"/>
              <p:nvPr/>
            </p:nvSpPr>
            <p:spPr>
              <a:xfrm>
                <a:off x="8266941" y="4373057"/>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409" name="二等辺三角形 408"/>
              <p:cNvSpPr/>
              <p:nvPr/>
            </p:nvSpPr>
            <p:spPr>
              <a:xfrm flipV="1">
                <a:off x="8137157"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0" name="テキスト ボックス 409"/>
              <p:cNvSpPr txBox="1"/>
              <p:nvPr/>
            </p:nvSpPr>
            <p:spPr>
              <a:xfrm>
                <a:off x="8089760" y="4375348"/>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11" name="二等辺三角形 410"/>
              <p:cNvSpPr/>
              <p:nvPr/>
            </p:nvSpPr>
            <p:spPr>
              <a:xfrm flipV="1">
                <a:off x="7965577"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2" name="テキスト ボックス 411"/>
              <p:cNvSpPr txBox="1"/>
              <p:nvPr/>
            </p:nvSpPr>
            <p:spPr>
              <a:xfrm>
                <a:off x="7922114" y="4373057"/>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413" name="二等辺三角形 412"/>
              <p:cNvSpPr/>
              <p:nvPr/>
            </p:nvSpPr>
            <p:spPr>
              <a:xfrm flipV="1">
                <a:off x="7789155"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4" name="テキスト ボックス 413"/>
              <p:cNvSpPr txBox="1"/>
              <p:nvPr/>
            </p:nvSpPr>
            <p:spPr>
              <a:xfrm>
                <a:off x="7744933" y="4375348"/>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415" name="二等辺三角形 414"/>
              <p:cNvSpPr/>
              <p:nvPr/>
            </p:nvSpPr>
            <p:spPr>
              <a:xfrm flipV="1">
                <a:off x="7422762" y="443837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6" name="二等辺三角形 415"/>
              <p:cNvSpPr/>
              <p:nvPr/>
            </p:nvSpPr>
            <p:spPr>
              <a:xfrm flipV="1">
                <a:off x="7247138" y="443748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7" name="二等辺三角形 416"/>
              <p:cNvSpPr/>
              <p:nvPr/>
            </p:nvSpPr>
            <p:spPr>
              <a:xfrm flipV="1">
                <a:off x="7071514" y="443659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8" name="二等辺三角形 417"/>
              <p:cNvSpPr/>
              <p:nvPr/>
            </p:nvSpPr>
            <p:spPr>
              <a:xfrm flipV="1">
                <a:off x="6895890" y="443570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9" name="テキスト ボックス 418"/>
              <p:cNvSpPr txBox="1"/>
              <p:nvPr/>
            </p:nvSpPr>
            <p:spPr>
              <a:xfrm>
                <a:off x="6847431" y="4370506"/>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420" name="テキスト ボックス 419"/>
              <p:cNvSpPr txBox="1"/>
              <p:nvPr/>
            </p:nvSpPr>
            <p:spPr>
              <a:xfrm>
                <a:off x="7024170" y="437051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421" name="テキスト ボックス 420"/>
              <p:cNvSpPr txBox="1"/>
              <p:nvPr/>
            </p:nvSpPr>
            <p:spPr>
              <a:xfrm>
                <a:off x="7196681" y="4370506"/>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22" name="テキスト ボックス 421"/>
              <p:cNvSpPr txBox="1"/>
              <p:nvPr/>
            </p:nvSpPr>
            <p:spPr>
              <a:xfrm>
                <a:off x="7370246" y="4370517"/>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23" name="二等辺三角形 422"/>
              <p:cNvSpPr/>
              <p:nvPr/>
            </p:nvSpPr>
            <p:spPr>
              <a:xfrm flipV="1">
                <a:off x="8316754"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4" name="テキスト ボックス 423"/>
              <p:cNvSpPr txBox="1"/>
              <p:nvPr/>
            </p:nvSpPr>
            <p:spPr>
              <a:xfrm>
                <a:off x="8270117" y="1096832"/>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425" name="二等辺三角形 424"/>
              <p:cNvSpPr/>
              <p:nvPr/>
            </p:nvSpPr>
            <p:spPr>
              <a:xfrm flipV="1">
                <a:off x="8140332"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6" name="テキスト ボックス 425"/>
              <p:cNvSpPr txBox="1"/>
              <p:nvPr/>
            </p:nvSpPr>
            <p:spPr>
              <a:xfrm>
                <a:off x="8092935" y="1099122"/>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27" name="二等辺三角形 426"/>
              <p:cNvSpPr/>
              <p:nvPr/>
            </p:nvSpPr>
            <p:spPr>
              <a:xfrm flipV="1">
                <a:off x="7968752"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8" name="テキスト ボックス 427"/>
              <p:cNvSpPr txBox="1"/>
              <p:nvPr/>
            </p:nvSpPr>
            <p:spPr>
              <a:xfrm>
                <a:off x="7925289" y="1096832"/>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429" name="二等辺三角形 428"/>
              <p:cNvSpPr/>
              <p:nvPr/>
            </p:nvSpPr>
            <p:spPr>
              <a:xfrm flipV="1">
                <a:off x="7792330"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0" name="テキスト ボックス 429"/>
              <p:cNvSpPr txBox="1"/>
              <p:nvPr/>
            </p:nvSpPr>
            <p:spPr>
              <a:xfrm>
                <a:off x="7748108" y="1099122"/>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431" name="二等辺三角形 430"/>
              <p:cNvSpPr/>
              <p:nvPr/>
            </p:nvSpPr>
            <p:spPr>
              <a:xfrm flipV="1">
                <a:off x="7425937" y="116214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2" name="二等辺三角形 431"/>
              <p:cNvSpPr/>
              <p:nvPr/>
            </p:nvSpPr>
            <p:spPr>
              <a:xfrm flipV="1">
                <a:off x="7250313" y="116125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3" name="二等辺三角形 432"/>
              <p:cNvSpPr/>
              <p:nvPr/>
            </p:nvSpPr>
            <p:spPr>
              <a:xfrm flipV="1">
                <a:off x="7074689" y="11603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4" name="二等辺三角形 433"/>
              <p:cNvSpPr/>
              <p:nvPr/>
            </p:nvSpPr>
            <p:spPr>
              <a:xfrm flipV="1">
                <a:off x="6899065" y="115947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5" name="テキスト ボックス 434"/>
              <p:cNvSpPr txBox="1"/>
              <p:nvPr/>
            </p:nvSpPr>
            <p:spPr>
              <a:xfrm>
                <a:off x="6850606" y="1094280"/>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436" name="テキスト ボックス 435"/>
              <p:cNvSpPr txBox="1"/>
              <p:nvPr/>
            </p:nvSpPr>
            <p:spPr>
              <a:xfrm>
                <a:off x="7027346" y="1094292"/>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437" name="テキスト ボックス 436"/>
              <p:cNvSpPr txBox="1"/>
              <p:nvPr/>
            </p:nvSpPr>
            <p:spPr>
              <a:xfrm>
                <a:off x="7199856" y="1094280"/>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38" name="テキスト ボックス 437"/>
              <p:cNvSpPr txBox="1"/>
              <p:nvPr/>
            </p:nvSpPr>
            <p:spPr>
              <a:xfrm>
                <a:off x="7373421" y="1094292"/>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39" name="二等辺三角形 438"/>
              <p:cNvSpPr/>
              <p:nvPr/>
            </p:nvSpPr>
            <p:spPr>
              <a:xfrm flipV="1">
                <a:off x="307627" y="644122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0" name="テキスト ボックス 439"/>
              <p:cNvSpPr txBox="1"/>
              <p:nvPr/>
            </p:nvSpPr>
            <p:spPr>
              <a:xfrm>
                <a:off x="4005456" y="2920801"/>
                <a:ext cx="1742584" cy="707886"/>
              </a:xfrm>
              <a:prstGeom prst="rect">
                <a:avLst/>
              </a:prstGeom>
              <a:noFill/>
            </p:spPr>
            <p:txBody>
              <a:bodyPr wrap="none" rtlCol="0">
                <a:spAutoFit/>
              </a:bodyPr>
              <a:lstStyle/>
              <a:p>
                <a:pPr algn="ctr"/>
                <a:r>
                  <a:rPr kumimoji="1" lang="en-US" altLang="ja-JP" sz="2000" b="1" i="1" dirty="0" err="1" smtClean="0">
                    <a:solidFill>
                      <a:srgbClr val="0000FF"/>
                    </a:solidFill>
                  </a:rPr>
                  <a:t>SuperKEKB</a:t>
                </a:r>
                <a:r>
                  <a:rPr kumimoji="1" lang="en-US" altLang="ja-JP" sz="2000" b="1" i="1" dirty="0" smtClean="0">
                    <a:solidFill>
                      <a:srgbClr val="0000FF"/>
                    </a:solidFill>
                  </a:rPr>
                  <a:t>-RF</a:t>
                </a:r>
              </a:p>
              <a:p>
                <a:pPr algn="ctr"/>
                <a:r>
                  <a:rPr kumimoji="1" lang="en-US" altLang="ja-JP" sz="2000" b="1" i="1" dirty="0" smtClean="0">
                    <a:solidFill>
                      <a:srgbClr val="0000FF"/>
                    </a:solidFill>
                  </a:rPr>
                  <a:t> </a:t>
                </a:r>
                <a:r>
                  <a:rPr lang="en-US" altLang="ja-JP" sz="2000" b="1" i="1" dirty="0" smtClean="0">
                    <a:solidFill>
                      <a:srgbClr val="0000FF"/>
                    </a:solidFill>
                  </a:rPr>
                  <a:t>(ultimate</a:t>
                </a:r>
                <a:r>
                  <a:rPr kumimoji="1" lang="en-US" altLang="ja-JP" sz="2000" b="1" i="1" dirty="0" smtClean="0">
                    <a:solidFill>
                      <a:srgbClr val="0000FF"/>
                    </a:solidFill>
                  </a:rPr>
                  <a:t>)</a:t>
                </a:r>
                <a:endParaRPr kumimoji="1" lang="ja-JP" altLang="en-US" sz="2000" b="1" i="1" dirty="0">
                  <a:solidFill>
                    <a:srgbClr val="0000FF"/>
                  </a:solidFill>
                </a:endParaRPr>
              </a:p>
            </p:txBody>
          </p:sp>
          <p:sp>
            <p:nvSpPr>
              <p:cNvPr id="441" name="テキスト ボックス 440"/>
              <p:cNvSpPr txBox="1"/>
              <p:nvPr/>
            </p:nvSpPr>
            <p:spPr>
              <a:xfrm>
                <a:off x="4252840" y="102064"/>
                <a:ext cx="1148459" cy="400111"/>
              </a:xfrm>
              <a:prstGeom prst="rect">
                <a:avLst/>
              </a:prstGeom>
              <a:noFill/>
            </p:spPr>
            <p:txBody>
              <a:bodyPr wrap="none" rtlCol="0">
                <a:spAutoFit/>
              </a:bodyPr>
              <a:lstStyle/>
              <a:p>
                <a:r>
                  <a:rPr kumimoji="1" lang="en-US" altLang="ja-JP" sz="2000" b="1" i="1" dirty="0" smtClean="0">
                    <a:solidFill>
                      <a:srgbClr val="0000FF"/>
                    </a:solidFill>
                  </a:rPr>
                  <a:t>KEKB-RF</a:t>
                </a:r>
                <a:endParaRPr kumimoji="1" lang="ja-JP" altLang="en-US" sz="2000" b="1" i="1" dirty="0">
                  <a:solidFill>
                    <a:srgbClr val="0000FF"/>
                  </a:solidFill>
                </a:endParaRPr>
              </a:p>
            </p:txBody>
          </p:sp>
          <p:sp>
            <p:nvSpPr>
              <p:cNvPr id="442" name="テキスト ボックス 441"/>
              <p:cNvSpPr txBox="1"/>
              <p:nvPr/>
            </p:nvSpPr>
            <p:spPr>
              <a:xfrm>
                <a:off x="3439772" y="5923285"/>
                <a:ext cx="968572" cy="246221"/>
              </a:xfrm>
              <a:prstGeom prst="rect">
                <a:avLst/>
              </a:prstGeom>
              <a:noFill/>
            </p:spPr>
            <p:txBody>
              <a:bodyPr wrap="none" rtlCol="0">
                <a:spAutoFit/>
              </a:bodyPr>
              <a:lstStyle/>
              <a:p>
                <a:r>
                  <a:rPr kumimoji="1" lang="en-US" altLang="ja-JP" sz="1000" dirty="0" smtClean="0">
                    <a:solidFill>
                      <a:srgbClr val="008000"/>
                    </a:solidFill>
                  </a:rPr>
                  <a:t>remove 4 ARES</a:t>
                </a:r>
                <a:endParaRPr kumimoji="1" lang="ja-JP" altLang="en-US" sz="1000" dirty="0">
                  <a:solidFill>
                    <a:srgbClr val="008000"/>
                  </a:solidFill>
                </a:endParaRPr>
              </a:p>
            </p:txBody>
          </p:sp>
          <p:sp>
            <p:nvSpPr>
              <p:cNvPr id="443" name="テキスト ボックス 442"/>
              <p:cNvSpPr txBox="1"/>
              <p:nvPr/>
            </p:nvSpPr>
            <p:spPr>
              <a:xfrm>
                <a:off x="1734029" y="5927330"/>
                <a:ext cx="941283" cy="246221"/>
              </a:xfrm>
              <a:prstGeom prst="rect">
                <a:avLst/>
              </a:prstGeom>
              <a:noFill/>
            </p:spPr>
            <p:txBody>
              <a:bodyPr wrap="none" rtlCol="0">
                <a:spAutoFit/>
              </a:bodyPr>
              <a:lstStyle/>
              <a:p>
                <a:r>
                  <a:rPr lang="en-US" altLang="ja-JP" sz="1000" dirty="0" smtClean="0">
                    <a:solidFill>
                      <a:srgbClr val="008000"/>
                    </a:solidFill>
                  </a:rPr>
                  <a:t>convert to LER</a:t>
                </a:r>
                <a:endParaRPr kumimoji="1" lang="ja-JP" altLang="en-US" sz="1000" dirty="0">
                  <a:solidFill>
                    <a:srgbClr val="008000"/>
                  </a:solidFill>
                </a:endParaRPr>
              </a:p>
            </p:txBody>
          </p:sp>
          <p:sp>
            <p:nvSpPr>
              <p:cNvPr id="444" name="テキスト ボックス 443"/>
              <p:cNvSpPr txBox="1"/>
              <p:nvPr/>
            </p:nvSpPr>
            <p:spPr>
              <a:xfrm>
                <a:off x="321540" y="5532398"/>
                <a:ext cx="767946" cy="246221"/>
              </a:xfrm>
              <a:prstGeom prst="rect">
                <a:avLst/>
              </a:prstGeom>
              <a:noFill/>
            </p:spPr>
            <p:txBody>
              <a:bodyPr wrap="none" rtlCol="0">
                <a:spAutoFit/>
              </a:bodyPr>
              <a:lstStyle/>
              <a:p>
                <a:r>
                  <a:rPr lang="en-US" altLang="ja-JP" sz="1000" dirty="0" smtClean="0">
                    <a:solidFill>
                      <a:srgbClr val="008000"/>
                    </a:solidFill>
                  </a:rPr>
                  <a:t>add 2 ARES</a:t>
                </a:r>
                <a:endParaRPr kumimoji="1" lang="ja-JP" altLang="en-US" sz="1000" dirty="0">
                  <a:solidFill>
                    <a:srgbClr val="008000"/>
                  </a:solidFill>
                </a:endParaRPr>
              </a:p>
            </p:txBody>
          </p:sp>
          <p:sp>
            <p:nvSpPr>
              <p:cNvPr id="445" name="テキスト ボックス 444"/>
              <p:cNvSpPr txBox="1"/>
              <p:nvPr/>
            </p:nvSpPr>
            <p:spPr>
              <a:xfrm>
                <a:off x="7692611" y="5516138"/>
                <a:ext cx="1258277" cy="276999"/>
              </a:xfrm>
              <a:prstGeom prst="rect">
                <a:avLst/>
              </a:prstGeom>
              <a:noFill/>
            </p:spPr>
            <p:txBody>
              <a:bodyPr wrap="none" rtlCol="0">
                <a:spAutoFit/>
              </a:bodyPr>
              <a:lstStyle/>
              <a:p>
                <a:r>
                  <a:rPr lang="en-US" altLang="ja-JP" sz="1200" dirty="0" smtClean="0">
                    <a:solidFill>
                      <a:srgbClr val="FF0000"/>
                    </a:solidFill>
                  </a:rPr>
                  <a:t>add 2 SC (option)</a:t>
                </a:r>
              </a:p>
            </p:txBody>
          </p:sp>
          <p:sp>
            <p:nvSpPr>
              <p:cNvPr id="446" name="テキスト ボックス 445"/>
              <p:cNvSpPr txBox="1"/>
              <p:nvPr/>
            </p:nvSpPr>
            <p:spPr>
              <a:xfrm>
                <a:off x="4082044" y="3676023"/>
                <a:ext cx="1608133" cy="461665"/>
              </a:xfrm>
              <a:prstGeom prst="rect">
                <a:avLst/>
              </a:prstGeom>
              <a:noFill/>
            </p:spPr>
            <p:txBody>
              <a:bodyPr wrap="none" rtlCol="0">
                <a:spAutoFit/>
              </a:bodyPr>
              <a:lstStyle/>
              <a:p>
                <a:r>
                  <a:rPr lang="en-US" altLang="ja-JP" sz="1200" dirty="0" smtClean="0">
                    <a:solidFill>
                      <a:srgbClr val="FF0000"/>
                    </a:solidFill>
                  </a:rPr>
                  <a:t>add 2 klystrons, HP&amp;LL</a:t>
                </a:r>
              </a:p>
              <a:p>
                <a:r>
                  <a:rPr lang="en-US" altLang="ja-JP" sz="1200" dirty="0" smtClean="0">
                    <a:solidFill>
                      <a:srgbClr val="FF0000"/>
                    </a:solidFill>
                  </a:rPr>
                  <a:t>add</a:t>
                </a:r>
                <a:r>
                  <a:rPr kumimoji="1" lang="en-US" altLang="ja-JP" sz="1200" dirty="0" smtClean="0">
                    <a:solidFill>
                      <a:srgbClr val="FF0000"/>
                    </a:solidFill>
                  </a:rPr>
                  <a:t> 2 power supplies</a:t>
                </a:r>
                <a:endParaRPr kumimoji="1" lang="ja-JP" altLang="en-US" sz="1200" dirty="0">
                  <a:solidFill>
                    <a:srgbClr val="FF0000"/>
                  </a:solidFill>
                </a:endParaRPr>
              </a:p>
            </p:txBody>
          </p:sp>
          <p:sp>
            <p:nvSpPr>
              <p:cNvPr id="447" name="テキスト ボックス 446"/>
              <p:cNvSpPr txBox="1"/>
              <p:nvPr/>
            </p:nvSpPr>
            <p:spPr>
              <a:xfrm>
                <a:off x="593398" y="3646145"/>
                <a:ext cx="2018501" cy="461665"/>
              </a:xfrm>
              <a:prstGeom prst="rect">
                <a:avLst/>
              </a:prstGeom>
              <a:noFill/>
            </p:spPr>
            <p:txBody>
              <a:bodyPr wrap="none" rtlCol="0">
                <a:spAutoFit/>
              </a:bodyPr>
              <a:lstStyle/>
              <a:p>
                <a:r>
                  <a:rPr lang="en-US" altLang="ja-JP" sz="1200" dirty="0" smtClean="0">
                    <a:solidFill>
                      <a:srgbClr val="FF0000"/>
                    </a:solidFill>
                  </a:rPr>
                  <a:t>add 2 more klystrons, HP&amp;LL,</a:t>
                </a:r>
                <a:r>
                  <a:rPr kumimoji="1" lang="en-US" altLang="ja-JP" sz="1200" dirty="0" smtClean="0">
                    <a:solidFill>
                      <a:srgbClr val="FF0000"/>
                    </a:solidFill>
                  </a:rPr>
                  <a:t> </a:t>
                </a:r>
              </a:p>
              <a:p>
                <a:r>
                  <a:rPr lang="en-US" altLang="ja-JP" sz="1200" dirty="0" smtClean="0">
                    <a:solidFill>
                      <a:srgbClr val="FF0000"/>
                    </a:solidFill>
                  </a:rPr>
                  <a:t>add 1 more </a:t>
                </a:r>
                <a:r>
                  <a:rPr kumimoji="1" lang="en-US" altLang="ja-JP" sz="1200" dirty="0" smtClean="0">
                    <a:solidFill>
                      <a:srgbClr val="FF0000"/>
                    </a:solidFill>
                  </a:rPr>
                  <a:t> power supply</a:t>
                </a:r>
                <a:endParaRPr kumimoji="1" lang="ja-JP" altLang="en-US" sz="1200" dirty="0">
                  <a:solidFill>
                    <a:srgbClr val="FF0000"/>
                  </a:solidFill>
                </a:endParaRPr>
              </a:p>
            </p:txBody>
          </p:sp>
          <p:sp>
            <p:nvSpPr>
              <p:cNvPr id="448" name="テキスト ボックス 447"/>
              <p:cNvSpPr txBox="1"/>
              <p:nvPr/>
            </p:nvSpPr>
            <p:spPr>
              <a:xfrm>
                <a:off x="599704" y="3306117"/>
                <a:ext cx="1370325" cy="400111"/>
              </a:xfrm>
              <a:prstGeom prst="rect">
                <a:avLst/>
              </a:prstGeom>
              <a:noFill/>
            </p:spPr>
            <p:txBody>
              <a:bodyPr wrap="none" rtlCol="0">
                <a:spAutoFit/>
              </a:bodyPr>
              <a:lstStyle/>
              <a:p>
                <a:r>
                  <a:rPr lang="en-US" altLang="ja-JP" sz="1000" dirty="0" smtClean="0">
                    <a:solidFill>
                      <a:srgbClr val="008000"/>
                    </a:solidFill>
                  </a:rPr>
                  <a:t>add 5 klystrons, HP&amp;LL</a:t>
                </a:r>
              </a:p>
              <a:p>
                <a:r>
                  <a:rPr lang="en-US" altLang="ja-JP" sz="1000" dirty="0" smtClean="0">
                    <a:solidFill>
                      <a:srgbClr val="008000"/>
                    </a:solidFill>
                  </a:rPr>
                  <a:t>a</a:t>
                </a:r>
                <a:r>
                  <a:rPr kumimoji="1" lang="en-US" altLang="ja-JP" sz="1000" dirty="0" smtClean="0">
                    <a:solidFill>
                      <a:srgbClr val="008000"/>
                    </a:solidFill>
                  </a:rPr>
                  <a:t>dd 3 power supplies </a:t>
                </a:r>
                <a:endParaRPr kumimoji="1" lang="ja-JP" altLang="en-US" sz="1000" dirty="0">
                  <a:solidFill>
                    <a:srgbClr val="008000"/>
                  </a:solidFill>
                </a:endParaRPr>
              </a:p>
            </p:txBody>
          </p:sp>
          <p:sp>
            <p:nvSpPr>
              <p:cNvPr id="449" name="正方形/長方形 448"/>
              <p:cNvSpPr/>
              <p:nvPr/>
            </p:nvSpPr>
            <p:spPr>
              <a:xfrm>
                <a:off x="8688679" y="5223599"/>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0" name="正方形/長方形 449"/>
              <p:cNvSpPr/>
              <p:nvPr/>
            </p:nvSpPr>
            <p:spPr>
              <a:xfrm>
                <a:off x="8515615" y="5223597"/>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円/楕円 4"/>
            <p:cNvSpPr/>
            <p:nvPr/>
          </p:nvSpPr>
          <p:spPr>
            <a:xfrm>
              <a:off x="8459987" y="5122346"/>
              <a:ext cx="409001" cy="496074"/>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6266828" y="4101349"/>
              <a:ext cx="409001" cy="333311"/>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2973114" y="4100555"/>
              <a:ext cx="409001" cy="333311"/>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2973114" y="4371330"/>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6462059" y="4382344"/>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1234126" y="4382344"/>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887194" y="4368242"/>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881334" y="4100555"/>
              <a:ext cx="409001" cy="333311"/>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103988" y="4107606"/>
              <a:ext cx="914400" cy="30644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11133" y="4394486"/>
              <a:ext cx="661824" cy="344006"/>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393526" y="4381113"/>
              <a:ext cx="532218" cy="344006"/>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076156" y="4157023"/>
              <a:ext cx="427014" cy="247217"/>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524315" y="5128306"/>
              <a:ext cx="409001"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1652297" y="5542528"/>
              <a:ext cx="1240129"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3641183" y="5546885"/>
              <a:ext cx="409001"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591329" y="5551664"/>
              <a:ext cx="409001"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flipV="1">
              <a:off x="8509859" y="115790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8463162" y="1099122"/>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23" name="二等辺三角形 22"/>
            <p:cNvSpPr/>
            <p:nvPr/>
          </p:nvSpPr>
          <p:spPr>
            <a:xfrm flipV="1">
              <a:off x="8678541" y="115562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8640344" y="1100007"/>
              <a:ext cx="237697" cy="230832"/>
            </a:xfrm>
            <a:prstGeom prst="rect">
              <a:avLst/>
            </a:prstGeom>
            <a:noFill/>
          </p:spPr>
          <p:txBody>
            <a:bodyPr wrap="none" rtlCol="0">
              <a:spAutoFit/>
            </a:bodyPr>
            <a:lstStyle/>
            <a:p>
              <a:r>
                <a:rPr lang="en-US" altLang="ja-JP" sz="900" dirty="0" smtClean="0"/>
                <a:t>F</a:t>
              </a:r>
              <a:endParaRPr kumimoji="1" lang="ja-JP" altLang="en-US" sz="900" dirty="0"/>
            </a:p>
          </p:txBody>
        </p:sp>
      </p:grpSp>
      <p:sp>
        <p:nvSpPr>
          <p:cNvPr id="520" name="日付プレースホルダ 519"/>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521" name="スライド番号プレースホルダ 520"/>
          <p:cNvSpPr>
            <a:spLocks noGrp="1"/>
          </p:cNvSpPr>
          <p:nvPr>
            <p:ph type="sldNum" sz="quarter" idx="12"/>
          </p:nvPr>
        </p:nvSpPr>
        <p:spPr/>
        <p:txBody>
          <a:bodyPr/>
          <a:lstStyle/>
          <a:p>
            <a:fld id="{9C0E2F81-601E-B447-A2CF-B5EA96351142}" type="slidenum">
              <a:rPr lang="ja-JP" altLang="en-US" smtClean="0"/>
              <a:pPr/>
              <a:t>21</a:t>
            </a:fld>
            <a:endParaRPr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03087" y="559474"/>
            <a:ext cx="8014336" cy="6010752"/>
          </a:xfrm>
          <a:prstGeom prst="rect">
            <a:avLst/>
          </a:prstGeom>
        </p:spPr>
      </p:pic>
      <p:sp>
        <p:nvSpPr>
          <p:cNvPr id="4" name="テキスト ボックス 3"/>
          <p:cNvSpPr txBox="1"/>
          <p:nvPr/>
        </p:nvSpPr>
        <p:spPr>
          <a:xfrm>
            <a:off x="79928" y="5828039"/>
            <a:ext cx="4626949" cy="523220"/>
          </a:xfrm>
          <a:prstGeom prst="rect">
            <a:avLst/>
          </a:prstGeom>
          <a:noFill/>
          <a:ln w="12700" cap="flat" cmpd="sng" algn="ctr">
            <a:solidFill>
              <a:srgbClr val="0000FF"/>
            </a:solidFill>
            <a:prstDash val="solid"/>
            <a:round/>
            <a:headEnd type="none" w="med" len="med"/>
            <a:tailEnd type="none" w="med" len="med"/>
          </a:ln>
        </p:spPr>
        <p:txBody>
          <a:bodyPr wrap="square" rtlCol="0">
            <a:spAutoFit/>
          </a:bodyPr>
          <a:lstStyle/>
          <a:p>
            <a:r>
              <a:rPr lang="en-US" altLang="ja-JP" sz="1400" dirty="0" smtClean="0">
                <a:solidFill>
                  <a:srgbClr val="0000FF"/>
                </a:solidFill>
                <a:latin typeface="Osaka"/>
                <a:ea typeface="Osaka"/>
                <a:cs typeface="Osaka"/>
              </a:rPr>
              <a:t>Demonstration test in high-power operation at D8-D station successfully done in November last year.</a:t>
            </a:r>
          </a:p>
        </p:txBody>
      </p:sp>
      <p:sp>
        <p:nvSpPr>
          <p:cNvPr id="8" name="日付プレースホルダ 7"/>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9" name="スライド番号プレースホルダ 8"/>
          <p:cNvSpPr>
            <a:spLocks noGrp="1"/>
          </p:cNvSpPr>
          <p:nvPr>
            <p:ph type="sldNum" sz="quarter" idx="12"/>
          </p:nvPr>
        </p:nvSpPr>
        <p:spPr/>
        <p:txBody>
          <a:bodyPr/>
          <a:lstStyle/>
          <a:p>
            <a:fld id="{9C0E2F81-601E-B447-A2CF-B5EA96351142}" type="slidenum">
              <a:rPr lang="ja-JP" altLang="en-US" smtClean="0"/>
              <a:pPr/>
              <a:t>22</a:t>
            </a:fld>
            <a:endParaRPr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Beam instrumentations</a:t>
            </a:r>
            <a:endParaRPr lang="ja-JP" altLang="en-US" dirty="0"/>
          </a:p>
        </p:txBody>
      </p:sp>
      <p:sp>
        <p:nvSpPr>
          <p:cNvPr id="6" name="コンテンツ プレースホルダ 5"/>
          <p:cNvSpPr>
            <a:spLocks noGrp="1"/>
          </p:cNvSpPr>
          <p:nvPr>
            <p:ph idx="1"/>
          </p:nvPr>
        </p:nvSpPr>
        <p:spPr/>
        <p:txBody>
          <a:bodyPr>
            <a:normAutofit fontScale="92500" lnSpcReduction="10000"/>
          </a:bodyPr>
          <a:lstStyle/>
          <a:p>
            <a:r>
              <a:rPr lang="en-US" altLang="ja-JP" dirty="0" smtClean="0"/>
              <a:t>BPM</a:t>
            </a:r>
          </a:p>
          <a:p>
            <a:pPr lvl="1"/>
            <a:r>
              <a:rPr lang="en-US" altLang="ja-JP" dirty="0" smtClean="0"/>
              <a:t>Mass production of new narrow band detectors at 509MHz will go in JFY2013.</a:t>
            </a:r>
          </a:p>
          <a:p>
            <a:pPr lvl="1"/>
            <a:r>
              <a:rPr lang="en-US" altLang="ja-JP" dirty="0" smtClean="0"/>
              <a:t>Turn-by-turn detectors of the minimum required number for T=0 (35 per ring) will be fabricated in JFY2013. </a:t>
            </a:r>
          </a:p>
          <a:p>
            <a:pPr lvl="1"/>
            <a:r>
              <a:rPr lang="en-US" altLang="ja-JP" dirty="0" smtClean="0"/>
              <a:t>Fabrication of button electrodes and cables is ongoing.</a:t>
            </a:r>
          </a:p>
          <a:p>
            <a:pPr lvl="1"/>
            <a:r>
              <a:rPr lang="en-US" altLang="ja-JP" dirty="0" smtClean="0"/>
              <a:t>Installation of the electrodes on vacuum chambers has started.</a:t>
            </a:r>
          </a:p>
          <a:p>
            <a:r>
              <a:rPr lang="en-US" altLang="ja-JP" dirty="0" smtClean="0"/>
              <a:t>Feedbacks</a:t>
            </a:r>
          </a:p>
          <a:p>
            <a:pPr lvl="1"/>
            <a:r>
              <a:rPr lang="en-US" altLang="ja-JP" dirty="0" smtClean="0"/>
              <a:t>Two sets of short strip line kickers which cover two transverse feedback loops with 90 degrees phase difference will be installed in each ring. </a:t>
            </a:r>
          </a:p>
          <a:p>
            <a:pPr lvl="1"/>
            <a:r>
              <a:rPr lang="en-US" altLang="ja-JP" dirty="0" err="1" smtClean="0"/>
              <a:t>iGp</a:t>
            </a:r>
            <a:r>
              <a:rPr lang="en-US" altLang="ja-JP" dirty="0" smtClean="0"/>
              <a:t> digital filters have been already purchased.</a:t>
            </a:r>
          </a:p>
          <a:p>
            <a:pPr lvl="1"/>
            <a:r>
              <a:rPr lang="en-US" altLang="ja-JP" dirty="0" smtClean="0"/>
              <a:t>Longitudinal feedback system will be installed in LER to suppress the instability caused by ARES cavities. Four DAFNE type kickers will be used. </a:t>
            </a:r>
          </a:p>
          <a:p>
            <a:pPr lvl="1"/>
            <a:r>
              <a:rPr lang="en-US" altLang="ja-JP" dirty="0" smtClean="0"/>
              <a:t>IP orbit feedback system is being developed.</a:t>
            </a:r>
          </a:p>
          <a:p>
            <a:r>
              <a:rPr lang="en-US" altLang="ja-JP" dirty="0" smtClean="0"/>
              <a:t>Beam size monitors</a:t>
            </a:r>
            <a:endParaRPr lang="en-US" altLang="ja-JP" dirty="0" smtClean="0"/>
          </a:p>
          <a:p>
            <a:pPr lvl="1"/>
            <a:r>
              <a:rPr lang="en-US" altLang="ja-JP" dirty="0" smtClean="0"/>
              <a:t>(Visible light monitor) Development </a:t>
            </a:r>
            <a:r>
              <a:rPr lang="en-US" altLang="ja-JP" dirty="0" smtClean="0"/>
              <a:t>of a diamond extraction mirror is in progress to reduce the heat deformation of the mirror due to synchrotron radiation power.</a:t>
            </a:r>
            <a:endParaRPr lang="en-US" altLang="ja-JP" dirty="0" smtClean="0"/>
          </a:p>
          <a:p>
            <a:pPr lvl="1"/>
            <a:r>
              <a:rPr lang="en-US" altLang="ja-JP" dirty="0" smtClean="0"/>
              <a:t>(X-ray monitor) A </a:t>
            </a:r>
            <a:r>
              <a:rPr lang="en-US" altLang="ja-JP" dirty="0" smtClean="0"/>
              <a:t>coded aperture imaging method for the measurement of the transverse beam size has been successfully tested at </a:t>
            </a:r>
            <a:r>
              <a:rPr lang="en-US" altLang="ja-JP" dirty="0" err="1" smtClean="0"/>
              <a:t>CesrTA</a:t>
            </a:r>
            <a:r>
              <a:rPr lang="en-US" altLang="ja-JP" dirty="0" smtClean="0"/>
              <a:t> at Cornell university.</a:t>
            </a:r>
            <a:endParaRPr lang="en-US" altLang="ja-JP" dirty="0" smtClean="0"/>
          </a:p>
          <a:p>
            <a:pPr lvl="1"/>
            <a:r>
              <a:rPr lang="en-US" altLang="ja-JP" dirty="0" smtClean="0"/>
              <a:t>(Large </a:t>
            </a:r>
            <a:r>
              <a:rPr lang="en-US" altLang="ja-JP" dirty="0" smtClean="0"/>
              <a:t>Angle </a:t>
            </a:r>
            <a:r>
              <a:rPr lang="en-US" altLang="ja-JP" dirty="0" err="1" smtClean="0"/>
              <a:t>Beamstrahlung</a:t>
            </a:r>
            <a:r>
              <a:rPr lang="en-US" altLang="ja-JP" dirty="0" smtClean="0"/>
              <a:t> </a:t>
            </a:r>
            <a:r>
              <a:rPr lang="en-US" altLang="ja-JP" dirty="0" smtClean="0"/>
              <a:t>Monitor) LABM </a:t>
            </a:r>
            <a:r>
              <a:rPr lang="en-US" altLang="ja-JP" dirty="0" smtClean="0"/>
              <a:t>is being built mostly at Wayne State University (G. </a:t>
            </a:r>
            <a:r>
              <a:rPr lang="en-US" altLang="ja-JP" dirty="0" err="1" smtClean="0"/>
              <a:t>Bonvicini</a:t>
            </a:r>
            <a:r>
              <a:rPr lang="en-US" altLang="ja-JP" dirty="0" smtClean="0"/>
              <a:t> et al.).</a:t>
            </a:r>
            <a:endParaRPr lang="ja-JP" altLang="en-US" dirty="0"/>
          </a:p>
        </p:txBody>
      </p:sp>
      <p:sp>
        <p:nvSpPr>
          <p:cNvPr id="3" name="スライド番号プレースホルダ 2"/>
          <p:cNvSpPr>
            <a:spLocks noGrp="1"/>
          </p:cNvSpPr>
          <p:nvPr>
            <p:ph type="sldNum" sz="quarter" idx="12"/>
          </p:nvPr>
        </p:nvSpPr>
        <p:spPr/>
        <p:txBody>
          <a:bodyPr/>
          <a:lstStyle/>
          <a:p>
            <a:fld id="{9C0E2F81-601E-B447-A2CF-B5EA96351142}" type="slidenum">
              <a:rPr lang="ja-JP" altLang="en-US" smtClean="0"/>
              <a:pPr/>
              <a:t>23</a:t>
            </a:fld>
            <a:endParaRPr lang="ja-JP" altLang="en-US"/>
          </a:p>
        </p:txBody>
      </p:sp>
      <p:sp>
        <p:nvSpPr>
          <p:cNvPr id="4" name="日付プレースホルダ 3"/>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pic>
        <p:nvPicPr>
          <p:cNvPr id="7" name="Picture 5" descr="C:\Users\tobiyama\Pictures\camera\2010_02_26B\IMGP1403.jpg"/>
          <p:cNvPicPr>
            <a:picLocks noChangeAspect="1" noChangeArrowheads="1"/>
          </p:cNvPicPr>
          <p:nvPr/>
        </p:nvPicPr>
        <p:blipFill>
          <a:blip r:embed="rId2"/>
          <a:srcRect/>
          <a:stretch>
            <a:fillRect/>
          </a:stretch>
        </p:blipFill>
        <p:spPr bwMode="auto">
          <a:xfrm>
            <a:off x="7788552" y="1893696"/>
            <a:ext cx="1242309" cy="829236"/>
          </a:xfrm>
          <a:prstGeom prst="rect">
            <a:avLst/>
          </a:prstGeom>
          <a:noFill/>
          <a:ln w="9525">
            <a:noFill/>
            <a:miter lim="800000"/>
            <a:headEnd/>
            <a:tailEnd/>
          </a:ln>
        </p:spPr>
      </p:pic>
      <p:sp>
        <p:nvSpPr>
          <p:cNvPr id="8" name="テキスト ボックス 5"/>
          <p:cNvSpPr txBox="1">
            <a:spLocks noChangeArrowheads="1"/>
          </p:cNvSpPr>
          <p:nvPr/>
        </p:nvSpPr>
        <p:spPr bwMode="auto">
          <a:xfrm>
            <a:off x="7607588" y="2625241"/>
            <a:ext cx="1589698" cy="338554"/>
          </a:xfrm>
          <a:prstGeom prst="rect">
            <a:avLst/>
          </a:prstGeom>
          <a:noFill/>
          <a:ln w="9525">
            <a:noFill/>
            <a:miter lim="800000"/>
            <a:headEnd/>
            <a:tailEnd/>
          </a:ln>
        </p:spPr>
        <p:txBody>
          <a:bodyPr wrap="none">
            <a:prstTxWarp prst="textNoShape">
              <a:avLst/>
            </a:prstTxWarp>
            <a:spAutoFit/>
          </a:bodyPr>
          <a:lstStyle/>
          <a:p>
            <a:r>
              <a:rPr lang="en-US" altLang="ja-JP" sz="1600" dirty="0">
                <a:solidFill>
                  <a:srgbClr val="0000FF"/>
                </a:solidFill>
              </a:rPr>
              <a:t>Button electrode</a:t>
            </a:r>
            <a:endParaRPr lang="ja-JP" altLang="en-US" sz="1600" dirty="0">
              <a:solidFill>
                <a:srgbClr val="0000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9C0E2F81-601E-B447-A2CF-B5EA96351142}" type="slidenum">
              <a:rPr lang="ja-JP" altLang="en-US" smtClean="0"/>
              <a:pPr/>
              <a:t>24</a:t>
            </a:fld>
            <a:endParaRPr lang="ja-JP" altLang="en-US"/>
          </a:p>
        </p:txBody>
      </p:sp>
      <p:sp>
        <p:nvSpPr>
          <p:cNvPr id="4" name="日付プレースホルダ 3"/>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5" name="タイトル 4"/>
          <p:cNvSpPr txBox="1">
            <a:spLocks/>
          </p:cNvSpPr>
          <p:nvPr/>
        </p:nvSpPr>
        <p:spPr>
          <a:xfrm>
            <a:off x="457200" y="96892"/>
            <a:ext cx="8229600" cy="73418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1"/>
                </a:solidFill>
                <a:effectLst/>
                <a:uLnTx/>
                <a:uFillTx/>
                <a:latin typeface="Osaka"/>
                <a:ea typeface="Osaka"/>
                <a:cs typeface="Osaka"/>
              </a:rPr>
              <a:t>Positron Damping Ring</a:t>
            </a:r>
            <a:endParaRPr kumimoji="1" lang="ja-JP" altLang="en-US" sz="3600" b="0" i="0" u="none" strike="noStrike" kern="1200" cap="none" spc="0" normalizeH="0" baseline="0" noProof="0" dirty="0">
              <a:ln>
                <a:noFill/>
              </a:ln>
              <a:solidFill>
                <a:schemeClr val="tx1"/>
              </a:solidFill>
              <a:effectLst/>
              <a:uLnTx/>
              <a:uFillTx/>
              <a:latin typeface="Osaka"/>
              <a:ea typeface="Osaka"/>
              <a:cs typeface="Osaka"/>
            </a:endParaRPr>
          </a:p>
        </p:txBody>
      </p:sp>
      <p:sp>
        <p:nvSpPr>
          <p:cNvPr id="6" name="コンテンツ プレースホルダ 130"/>
          <p:cNvSpPr txBox="1">
            <a:spLocks/>
          </p:cNvSpPr>
          <p:nvPr/>
        </p:nvSpPr>
        <p:spPr>
          <a:xfrm>
            <a:off x="5338445" y="2468597"/>
            <a:ext cx="3805555" cy="402844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1" lang="en-US" altLang="ja-JP" sz="1800" b="0" i="0" u="none" strike="noStrike" kern="1200" cap="none" spc="0" normalizeH="0" baseline="0" noProof="0" dirty="0" smtClean="0">
                <a:ln>
                  <a:noFill/>
                </a:ln>
                <a:effectLst/>
                <a:uLnTx/>
                <a:uFillTx/>
                <a:latin typeface="Osaka"/>
                <a:ea typeface="Osaka"/>
                <a:cs typeface="Osaka"/>
              </a:rPr>
              <a:t>Tunnel construction under way in 2012-13; half year delay due to budget suspend caused by the earthquake. </a:t>
            </a: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1" lang="en-US" altLang="ja-JP" sz="1800" b="0" i="0" u="none" strike="noStrike" kern="1200" cap="none" spc="0" normalizeH="0" baseline="0" noProof="0" dirty="0" smtClean="0">
                <a:ln>
                  <a:noFill/>
                </a:ln>
                <a:effectLst/>
                <a:uLnTx/>
                <a:uFillTx/>
                <a:latin typeface="Osaka"/>
                <a:ea typeface="Osaka"/>
                <a:cs typeface="Osaka"/>
              </a:rPr>
              <a:t>Buildings will be constructed in JFY2012-13 after tunnel completed.</a:t>
            </a: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1" lang="en-US" altLang="ja-JP" sz="1800" b="0" i="0" u="none" strike="noStrike" kern="1200" cap="none" spc="0" normalizeH="0" baseline="0" noProof="0" dirty="0" smtClean="0">
                <a:ln>
                  <a:noFill/>
                </a:ln>
                <a:effectLst/>
                <a:uLnTx/>
                <a:uFillTx/>
                <a:latin typeface="Osaka"/>
                <a:ea typeface="Osaka"/>
                <a:cs typeface="Osaka"/>
              </a:rPr>
              <a:t>Fabrication of accelerator components ongoing. Installation</a:t>
            </a:r>
            <a:r>
              <a:rPr kumimoji="1" lang="en-US" altLang="ja-JP" sz="1800" b="0" i="0" u="none" strike="noStrike" kern="1200" cap="none" spc="0" normalizeH="0" noProof="0" dirty="0" smtClean="0">
                <a:ln>
                  <a:noFill/>
                </a:ln>
                <a:effectLst/>
                <a:uLnTx/>
                <a:uFillTx/>
                <a:latin typeface="Osaka"/>
                <a:ea typeface="Osaka"/>
                <a:cs typeface="Osaka"/>
              </a:rPr>
              <a:t> starts in 2014.</a:t>
            </a:r>
            <a:endParaRPr kumimoji="1" lang="en-US" altLang="ja-JP" sz="1800" b="0" i="0" u="none" strike="noStrike" kern="1200" cap="none" spc="0" normalizeH="0" baseline="0" noProof="0" dirty="0" smtClean="0">
              <a:ln>
                <a:noFill/>
              </a:ln>
              <a:effectLst/>
              <a:uLnTx/>
              <a:uFillTx/>
              <a:latin typeface="Osaka"/>
              <a:ea typeface="Osaka"/>
              <a:cs typeface="Osaka"/>
            </a:endParaRP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1" lang="en-US" altLang="ja-JP" sz="1800" b="0" i="0" u="none" strike="noStrike" kern="1200" cap="none" spc="0" normalizeH="0" baseline="0" noProof="0" dirty="0" smtClean="0">
                <a:ln>
                  <a:noFill/>
                </a:ln>
                <a:solidFill>
                  <a:srgbClr val="FF0000"/>
                </a:solidFill>
                <a:effectLst/>
                <a:uLnTx/>
                <a:uFillTx/>
                <a:latin typeface="Osaka"/>
                <a:ea typeface="Osaka"/>
                <a:cs typeface="Osaka"/>
              </a:rPr>
              <a:t>DR commissioning will start in 2015. </a:t>
            </a:r>
            <a:endParaRPr kumimoji="1" lang="ja-JP" altLang="en-US" sz="1800" b="0" i="0" u="none" strike="noStrike" kern="1200" cap="none" spc="0" normalizeH="0" baseline="0" noProof="0" dirty="0">
              <a:ln>
                <a:noFill/>
              </a:ln>
              <a:solidFill>
                <a:srgbClr val="FF0000"/>
              </a:solidFill>
              <a:effectLst/>
              <a:uLnTx/>
              <a:uFillTx/>
              <a:latin typeface="Osaka"/>
              <a:ea typeface="Osaka"/>
              <a:cs typeface="Osaka"/>
            </a:endParaRPr>
          </a:p>
        </p:txBody>
      </p:sp>
      <p:pic>
        <p:nvPicPr>
          <p:cNvPr id="7" name="図 6" descr="DSCN1063_reduced.jpg"/>
          <p:cNvPicPr>
            <a:picLocks noChangeAspect="1"/>
          </p:cNvPicPr>
          <p:nvPr/>
        </p:nvPicPr>
        <p:blipFill>
          <a:blip r:embed="rId2"/>
          <a:stretch>
            <a:fillRect/>
          </a:stretch>
        </p:blipFill>
        <p:spPr>
          <a:xfrm>
            <a:off x="53063" y="2214798"/>
            <a:ext cx="5285382" cy="3964038"/>
          </a:xfrm>
          <a:prstGeom prst="rect">
            <a:avLst/>
          </a:prstGeom>
        </p:spPr>
      </p:pic>
      <p:pic>
        <p:nvPicPr>
          <p:cNvPr id="8" name="図 243" descr="SKB-DR-layout.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5739" r="1974" b="8899"/>
          <a:stretch>
            <a:fillRect/>
          </a:stretch>
        </p:blipFill>
        <p:spPr bwMode="auto">
          <a:xfrm rot="10800000">
            <a:off x="5874981" y="1092180"/>
            <a:ext cx="651874" cy="11226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Rectangle 141"/>
          <p:cNvSpPr>
            <a:spLocks noChangeArrowheads="1"/>
          </p:cNvSpPr>
          <p:nvPr/>
        </p:nvSpPr>
        <p:spPr bwMode="auto">
          <a:xfrm rot="10800000">
            <a:off x="5089543" y="962694"/>
            <a:ext cx="24215" cy="65866"/>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0" name="Rectangle 115"/>
          <p:cNvSpPr>
            <a:spLocks noChangeArrowheads="1"/>
          </p:cNvSpPr>
          <p:nvPr/>
        </p:nvSpPr>
        <p:spPr bwMode="auto">
          <a:xfrm rot="10800000">
            <a:off x="7050978" y="960757"/>
            <a:ext cx="45525" cy="65866"/>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1" name="Line 91"/>
          <p:cNvSpPr>
            <a:spLocks noChangeShapeType="1"/>
          </p:cNvSpPr>
          <p:nvPr/>
        </p:nvSpPr>
        <p:spPr bwMode="auto">
          <a:xfrm rot="10800000">
            <a:off x="3592073" y="994658"/>
            <a:ext cx="4832394" cy="969"/>
          </a:xfrm>
          <a:prstGeom prst="line">
            <a:avLst/>
          </a:pr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a:lstStyle/>
          <a:p>
            <a:pPr>
              <a:defRPr/>
            </a:pPr>
            <a:endParaRPr lang="ja-JP" altLang="en-US">
              <a:latin typeface="+mn-lt"/>
              <a:ea typeface="ＭＳ Ｐゴシック" pitchFamily="-112" charset="-128"/>
              <a:cs typeface="Arial"/>
            </a:endParaRPr>
          </a:p>
        </p:txBody>
      </p:sp>
      <p:sp>
        <p:nvSpPr>
          <p:cNvPr id="12" name="Rectangle 108"/>
          <p:cNvSpPr>
            <a:spLocks noChangeArrowheads="1"/>
          </p:cNvSpPr>
          <p:nvPr/>
        </p:nvSpPr>
        <p:spPr bwMode="auto">
          <a:xfrm rot="10800000">
            <a:off x="7841364"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3" name="Line 87"/>
          <p:cNvSpPr>
            <a:spLocks noChangeShapeType="1"/>
          </p:cNvSpPr>
          <p:nvPr/>
        </p:nvSpPr>
        <p:spPr bwMode="auto">
          <a:xfrm rot="10800000">
            <a:off x="7400646" y="1873186"/>
            <a:ext cx="1023820" cy="969"/>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mn-lt"/>
              <a:ea typeface="ＭＳ Ｐゴシック" pitchFamily="-112" charset="-128"/>
              <a:cs typeface="Arial"/>
            </a:endParaRPr>
          </a:p>
        </p:txBody>
      </p:sp>
      <p:sp>
        <p:nvSpPr>
          <p:cNvPr id="14" name="AutoShape 88"/>
          <p:cNvSpPr>
            <a:spLocks/>
          </p:cNvSpPr>
          <p:nvPr/>
        </p:nvSpPr>
        <p:spPr bwMode="auto">
          <a:xfrm rot="10800000" flipH="1">
            <a:off x="7964377" y="995627"/>
            <a:ext cx="878529" cy="878528"/>
          </a:xfrm>
          <a:custGeom>
            <a:avLst/>
            <a:gdLst>
              <a:gd name="T0" fmla="*/ 719931 w 1439862"/>
              <a:gd name="T1" fmla="*/ 0 h 1439863"/>
              <a:gd name="T2" fmla="*/ 719931 w 1439862"/>
              <a:gd name="T3" fmla="*/ 719932 h 1439863"/>
              <a:gd name="T4" fmla="*/ 1439402 w 1439862"/>
              <a:gd name="T5" fmla="*/ 694206 h 1439863"/>
              <a:gd name="T6" fmla="*/ 719931 w 1439862"/>
              <a:gd name="T7" fmla="*/ 0 h 1439863"/>
              <a:gd name="T8" fmla="*/ 1439402 w 1439862"/>
              <a:gd name="T9" fmla="*/ 694206 h 1439863"/>
            </a:gdLst>
            <a:ahLst/>
            <a:cxnLst>
              <a:cxn ang="0">
                <a:pos x="T0" y="T1"/>
              </a:cxn>
              <a:cxn ang="0">
                <a:pos x="T2" y="T3"/>
              </a:cxn>
              <a:cxn ang="0">
                <a:pos x="T4" y="T5"/>
              </a:cxn>
            </a:cxnLst>
            <a:rect l="T6" t="T7" r="T8" b="T9"/>
            <a:pathLst>
              <a:path w="1439862" h="1439863" stroke="0">
                <a:moveTo>
                  <a:pt x="719931" y="0"/>
                </a:moveTo>
                <a:lnTo>
                  <a:pt x="719931" y="-1"/>
                </a:lnTo>
                <a:cubicBezTo>
                  <a:pt x="1107526" y="-1"/>
                  <a:pt x="1425552" y="306858"/>
                  <a:pt x="1439402" y="694206"/>
                </a:cubicBezTo>
                <a:lnTo>
                  <a:pt x="719931" y="719932"/>
                </a:lnTo>
                <a:close/>
              </a:path>
              <a:path w="1439862" h="1439863" fill="none">
                <a:moveTo>
                  <a:pt x="719931" y="0"/>
                </a:moveTo>
                <a:lnTo>
                  <a:pt x="719931" y="-1"/>
                </a:lnTo>
                <a:cubicBezTo>
                  <a:pt x="1107526" y="-1"/>
                  <a:pt x="1425552" y="306858"/>
                  <a:pt x="1439402" y="694206"/>
                </a:cubicBezTo>
              </a:path>
            </a:pathLst>
          </a:cu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wrap="none" anchor="ctr"/>
          <a:lstStyle/>
          <a:p>
            <a:pPr>
              <a:defRPr/>
            </a:pPr>
            <a:endParaRPr lang="ja-JP" altLang="en-US">
              <a:latin typeface="+mn-lt"/>
              <a:cs typeface="Arial" charset="0"/>
            </a:endParaRPr>
          </a:p>
        </p:txBody>
      </p:sp>
      <p:sp>
        <p:nvSpPr>
          <p:cNvPr id="15" name="AutoShape 89"/>
          <p:cNvSpPr>
            <a:spLocks noChangeArrowheads="1"/>
          </p:cNvSpPr>
          <p:nvPr/>
        </p:nvSpPr>
        <p:spPr bwMode="auto">
          <a:xfrm rot="5400000" flipH="1">
            <a:off x="7962440" y="995627"/>
            <a:ext cx="878528" cy="878529"/>
          </a:xfrm>
          <a:custGeom>
            <a:avLst/>
            <a:gdLst>
              <a:gd name="T0" fmla="*/ 719931 w 1439863"/>
              <a:gd name="T1" fmla="*/ 0 h 1439862"/>
              <a:gd name="T2" fmla="*/ 719932 w 1439863"/>
              <a:gd name="T3" fmla="*/ 719931 h 1439862"/>
              <a:gd name="T4" fmla="*/ 1439403 w 1439863"/>
              <a:gd name="T5" fmla="*/ 694206 h 1439862"/>
              <a:gd name="T6" fmla="*/ 719931 w 1439863"/>
              <a:gd name="T7" fmla="*/ 0 h 1439862"/>
              <a:gd name="T8" fmla="*/ 1439403 w 1439863"/>
              <a:gd name="T9" fmla="*/ 694206 h 1439862"/>
            </a:gdLst>
            <a:ahLst/>
            <a:cxnLst>
              <a:cxn ang="0">
                <a:pos x="T0" y="T1"/>
              </a:cxn>
              <a:cxn ang="0">
                <a:pos x="T2" y="T3"/>
              </a:cxn>
              <a:cxn ang="0">
                <a:pos x="T4" y="T5"/>
              </a:cxn>
            </a:cxnLst>
            <a:rect l="T6" t="T7" r="T8" b="T9"/>
            <a:pathLst>
              <a:path w="1439863" h="1439862" stroke="0">
                <a:moveTo>
                  <a:pt x="719931" y="0"/>
                </a:moveTo>
                <a:lnTo>
                  <a:pt x="719931" y="-1"/>
                </a:lnTo>
                <a:cubicBezTo>
                  <a:pt x="1107526" y="-1"/>
                  <a:pt x="1425552" y="306857"/>
                  <a:pt x="1439403" y="694204"/>
                </a:cubicBezTo>
                <a:lnTo>
                  <a:pt x="719932" y="719931"/>
                </a:lnTo>
                <a:close/>
              </a:path>
              <a:path w="1439863" h="1439862" fill="none">
                <a:moveTo>
                  <a:pt x="719931" y="0"/>
                </a:moveTo>
                <a:lnTo>
                  <a:pt x="719931" y="-1"/>
                </a:lnTo>
                <a:cubicBezTo>
                  <a:pt x="1107526" y="-1"/>
                  <a:pt x="1425552" y="306857"/>
                  <a:pt x="1439403" y="694204"/>
                </a:cubicBezTo>
              </a:path>
            </a:pathLst>
          </a:custGeom>
          <a:noFill/>
          <a:ln w="25560">
            <a:solidFill>
              <a:srgbClr val="BBE0E3"/>
            </a:solidFill>
            <a:miter lim="800000"/>
            <a:headEnd/>
            <a:tailEnd/>
          </a:ln>
          <a:effectLst>
            <a:outerShdw blurRad="63500" dist="20160" dir="5400000" algn="ctr" rotWithShape="0">
              <a:srgbClr val="000000">
                <a:alpha val="38034"/>
              </a:srgbClr>
            </a:outerShdw>
          </a:effectLst>
        </p:spPr>
        <p:txBody>
          <a:bodyPr wrap="none" anchor="ctr"/>
          <a:lstStyle/>
          <a:p>
            <a:pPr>
              <a:defRPr/>
            </a:pPr>
            <a:endParaRPr lang="ja-JP" altLang="en-US">
              <a:latin typeface="+mn-lt"/>
              <a:cs typeface="Arial" charset="0"/>
            </a:endParaRPr>
          </a:p>
        </p:txBody>
      </p:sp>
      <p:sp>
        <p:nvSpPr>
          <p:cNvPr id="16" name="Line 90"/>
          <p:cNvSpPr>
            <a:spLocks noChangeShapeType="1"/>
          </p:cNvSpPr>
          <p:nvPr/>
        </p:nvSpPr>
        <p:spPr bwMode="auto">
          <a:xfrm rot="10800000">
            <a:off x="8841937" y="1431501"/>
            <a:ext cx="969" cy="37775"/>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mn-lt"/>
              <a:ea typeface="ＭＳ Ｐゴシック" pitchFamily="-112" charset="-128"/>
              <a:cs typeface="Arial"/>
            </a:endParaRPr>
          </a:p>
        </p:txBody>
      </p:sp>
      <p:sp>
        <p:nvSpPr>
          <p:cNvPr id="17" name="AutoShape 92"/>
          <p:cNvSpPr>
            <a:spLocks noChangeArrowheads="1"/>
          </p:cNvSpPr>
          <p:nvPr/>
        </p:nvSpPr>
        <p:spPr bwMode="auto">
          <a:xfrm rot="10800000">
            <a:off x="7773561" y="1781169"/>
            <a:ext cx="650906"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8" name="Rectangle 93"/>
          <p:cNvSpPr>
            <a:spLocks noChangeArrowheads="1"/>
          </p:cNvSpPr>
          <p:nvPr/>
        </p:nvSpPr>
        <p:spPr bwMode="auto">
          <a:xfrm rot="10800000">
            <a:off x="8331481" y="1841222"/>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9" name="Rectangle 94"/>
          <p:cNvSpPr>
            <a:spLocks noChangeArrowheads="1"/>
          </p:cNvSpPr>
          <p:nvPr/>
        </p:nvSpPr>
        <p:spPr bwMode="auto">
          <a:xfrm rot="10800000">
            <a:off x="8261740" y="1841222"/>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0" name="Rectangle 95"/>
          <p:cNvSpPr>
            <a:spLocks noChangeArrowheads="1"/>
          </p:cNvSpPr>
          <p:nvPr/>
        </p:nvSpPr>
        <p:spPr bwMode="auto">
          <a:xfrm rot="10800000">
            <a:off x="8192001" y="1841222"/>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1" name="Rectangle 96"/>
          <p:cNvSpPr>
            <a:spLocks noChangeArrowheads="1"/>
          </p:cNvSpPr>
          <p:nvPr/>
        </p:nvSpPr>
        <p:spPr bwMode="auto">
          <a:xfrm rot="10800000">
            <a:off x="8122261" y="1841222"/>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2" name="Rectangle 97"/>
          <p:cNvSpPr>
            <a:spLocks noChangeArrowheads="1"/>
          </p:cNvSpPr>
          <p:nvPr/>
        </p:nvSpPr>
        <p:spPr bwMode="auto">
          <a:xfrm rot="10800000">
            <a:off x="8052520" y="1840254"/>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3" name="Rectangle 98"/>
          <p:cNvSpPr>
            <a:spLocks noChangeArrowheads="1"/>
          </p:cNvSpPr>
          <p:nvPr/>
        </p:nvSpPr>
        <p:spPr bwMode="auto">
          <a:xfrm rot="10800000">
            <a:off x="7981813" y="1841222"/>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4" name="Rectangle 99"/>
          <p:cNvSpPr>
            <a:spLocks noChangeArrowheads="1"/>
          </p:cNvSpPr>
          <p:nvPr/>
        </p:nvSpPr>
        <p:spPr bwMode="auto">
          <a:xfrm rot="10800000">
            <a:off x="7912073" y="184025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5" name="Rectangle 100"/>
          <p:cNvSpPr>
            <a:spLocks noChangeArrowheads="1"/>
          </p:cNvSpPr>
          <p:nvPr/>
        </p:nvSpPr>
        <p:spPr bwMode="auto">
          <a:xfrm rot="10800000">
            <a:off x="7842333" y="184025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6" name="AutoShape 101"/>
          <p:cNvSpPr>
            <a:spLocks noChangeArrowheads="1"/>
          </p:cNvSpPr>
          <p:nvPr/>
        </p:nvSpPr>
        <p:spPr bwMode="auto">
          <a:xfrm rot="10800000">
            <a:off x="7727067" y="902641"/>
            <a:ext cx="696431"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7" name="Rectangle 102"/>
          <p:cNvSpPr>
            <a:spLocks noChangeArrowheads="1"/>
          </p:cNvSpPr>
          <p:nvPr/>
        </p:nvSpPr>
        <p:spPr bwMode="auto">
          <a:xfrm rot="10800000">
            <a:off x="8331480" y="962694"/>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8" name="Rectangle 103"/>
          <p:cNvSpPr>
            <a:spLocks noChangeArrowheads="1"/>
          </p:cNvSpPr>
          <p:nvPr/>
        </p:nvSpPr>
        <p:spPr bwMode="auto">
          <a:xfrm rot="10800000">
            <a:off x="8260772"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9" name="Rectangle 104"/>
          <p:cNvSpPr>
            <a:spLocks noChangeArrowheads="1"/>
          </p:cNvSpPr>
          <p:nvPr/>
        </p:nvSpPr>
        <p:spPr bwMode="auto">
          <a:xfrm rot="10800000">
            <a:off x="8191032"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0" name="Rectangle 105"/>
          <p:cNvSpPr>
            <a:spLocks noChangeArrowheads="1"/>
          </p:cNvSpPr>
          <p:nvPr/>
        </p:nvSpPr>
        <p:spPr bwMode="auto">
          <a:xfrm rot="10800000">
            <a:off x="8121293"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1" name="Rectangle 106"/>
          <p:cNvSpPr>
            <a:spLocks noChangeArrowheads="1"/>
          </p:cNvSpPr>
          <p:nvPr/>
        </p:nvSpPr>
        <p:spPr bwMode="auto">
          <a:xfrm rot="10800000">
            <a:off x="8051552" y="961725"/>
            <a:ext cx="45524"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2" name="Rectangle 107"/>
          <p:cNvSpPr>
            <a:spLocks noChangeArrowheads="1"/>
          </p:cNvSpPr>
          <p:nvPr/>
        </p:nvSpPr>
        <p:spPr bwMode="auto">
          <a:xfrm rot="10800000">
            <a:off x="7981812" y="962694"/>
            <a:ext cx="45524"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3" name="Rectangle 108"/>
          <p:cNvSpPr>
            <a:spLocks noChangeArrowheads="1"/>
          </p:cNvSpPr>
          <p:nvPr/>
        </p:nvSpPr>
        <p:spPr bwMode="auto">
          <a:xfrm rot="10800000">
            <a:off x="7911104"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4" name="AutoShape 110"/>
          <p:cNvSpPr>
            <a:spLocks noChangeArrowheads="1"/>
          </p:cNvSpPr>
          <p:nvPr/>
        </p:nvSpPr>
        <p:spPr bwMode="auto">
          <a:xfrm rot="10800000">
            <a:off x="6983175" y="901672"/>
            <a:ext cx="650906"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5" name="Rectangle 111"/>
          <p:cNvSpPr>
            <a:spLocks noChangeArrowheads="1"/>
          </p:cNvSpPr>
          <p:nvPr/>
        </p:nvSpPr>
        <p:spPr bwMode="auto">
          <a:xfrm rot="10800000">
            <a:off x="7541095"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6" name="Rectangle 112"/>
          <p:cNvSpPr>
            <a:spLocks noChangeArrowheads="1"/>
          </p:cNvSpPr>
          <p:nvPr/>
        </p:nvSpPr>
        <p:spPr bwMode="auto">
          <a:xfrm rot="10800000">
            <a:off x="7471355"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7" name="Rectangle 113"/>
          <p:cNvSpPr>
            <a:spLocks noChangeArrowheads="1"/>
          </p:cNvSpPr>
          <p:nvPr/>
        </p:nvSpPr>
        <p:spPr bwMode="auto">
          <a:xfrm rot="10800000">
            <a:off x="7401615"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8" name="Rectangle 114"/>
          <p:cNvSpPr>
            <a:spLocks noChangeArrowheads="1"/>
          </p:cNvSpPr>
          <p:nvPr/>
        </p:nvSpPr>
        <p:spPr bwMode="auto">
          <a:xfrm rot="10800000">
            <a:off x="7331875" y="961725"/>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9" name="Rectangle 115"/>
          <p:cNvSpPr>
            <a:spLocks noChangeArrowheads="1"/>
          </p:cNvSpPr>
          <p:nvPr/>
        </p:nvSpPr>
        <p:spPr bwMode="auto">
          <a:xfrm rot="10800000">
            <a:off x="7262135" y="960757"/>
            <a:ext cx="45525" cy="65866"/>
          </a:xfrm>
          <a:prstGeom prst="rect">
            <a:avLst/>
          </a:prstGeom>
          <a:solidFill>
            <a:srgbClr val="FF0000"/>
          </a:solidFill>
          <a:ln w="9360">
            <a:solidFill>
              <a:srgbClr val="FF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0" name="Rectangle 116"/>
          <p:cNvSpPr>
            <a:spLocks noChangeArrowheads="1"/>
          </p:cNvSpPr>
          <p:nvPr/>
        </p:nvSpPr>
        <p:spPr bwMode="auto">
          <a:xfrm rot="10800000">
            <a:off x="7191427" y="961725"/>
            <a:ext cx="46493" cy="65866"/>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1" name="Rectangle 117"/>
          <p:cNvSpPr>
            <a:spLocks noChangeArrowheads="1"/>
          </p:cNvSpPr>
          <p:nvPr/>
        </p:nvSpPr>
        <p:spPr bwMode="auto">
          <a:xfrm rot="10800000">
            <a:off x="7121687" y="960757"/>
            <a:ext cx="46493" cy="65866"/>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2" name="AutoShape 119"/>
          <p:cNvSpPr>
            <a:spLocks noChangeArrowheads="1"/>
          </p:cNvSpPr>
          <p:nvPr/>
        </p:nvSpPr>
        <p:spPr bwMode="auto">
          <a:xfrm rot="10800000">
            <a:off x="6239283" y="901672"/>
            <a:ext cx="650906"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3" name="Rectangle 120"/>
          <p:cNvSpPr>
            <a:spLocks noChangeArrowheads="1"/>
          </p:cNvSpPr>
          <p:nvPr/>
        </p:nvSpPr>
        <p:spPr bwMode="auto">
          <a:xfrm rot="10800000">
            <a:off x="6797203" y="961725"/>
            <a:ext cx="46493" cy="65866"/>
          </a:xfrm>
          <a:prstGeom prst="rect">
            <a:avLst/>
          </a:prstGeom>
          <a:solidFill>
            <a:schemeClr val="tx1"/>
          </a:solidFill>
          <a:ln w="9360">
            <a:solidFill>
              <a:schemeClr val="tx1"/>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4" name="Rectangle 121"/>
          <p:cNvSpPr>
            <a:spLocks noChangeArrowheads="1"/>
          </p:cNvSpPr>
          <p:nvPr/>
        </p:nvSpPr>
        <p:spPr bwMode="auto">
          <a:xfrm rot="10800000">
            <a:off x="6727463"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5" name="Rectangle 122"/>
          <p:cNvSpPr>
            <a:spLocks noChangeArrowheads="1"/>
          </p:cNvSpPr>
          <p:nvPr/>
        </p:nvSpPr>
        <p:spPr bwMode="auto">
          <a:xfrm rot="10800000">
            <a:off x="6657722"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6" name="Rectangle 123"/>
          <p:cNvSpPr>
            <a:spLocks noChangeArrowheads="1"/>
          </p:cNvSpPr>
          <p:nvPr/>
        </p:nvSpPr>
        <p:spPr bwMode="auto">
          <a:xfrm rot="10800000">
            <a:off x="6587982" y="961725"/>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7" name="Rectangle 124"/>
          <p:cNvSpPr>
            <a:spLocks noChangeArrowheads="1"/>
          </p:cNvSpPr>
          <p:nvPr/>
        </p:nvSpPr>
        <p:spPr bwMode="auto">
          <a:xfrm rot="10800000">
            <a:off x="6518243" y="960757"/>
            <a:ext cx="45525" cy="65866"/>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8" name="Rectangle 125"/>
          <p:cNvSpPr>
            <a:spLocks noChangeArrowheads="1"/>
          </p:cNvSpPr>
          <p:nvPr/>
        </p:nvSpPr>
        <p:spPr bwMode="auto">
          <a:xfrm rot="10800000">
            <a:off x="6447534"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9" name="Rectangle 126"/>
          <p:cNvSpPr>
            <a:spLocks noChangeArrowheads="1"/>
          </p:cNvSpPr>
          <p:nvPr/>
        </p:nvSpPr>
        <p:spPr bwMode="auto">
          <a:xfrm rot="10800000">
            <a:off x="6377795" y="960757"/>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0" name="Rectangle 127"/>
          <p:cNvSpPr>
            <a:spLocks noChangeArrowheads="1"/>
          </p:cNvSpPr>
          <p:nvPr/>
        </p:nvSpPr>
        <p:spPr bwMode="auto">
          <a:xfrm rot="10800000">
            <a:off x="6308055" y="960757"/>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1" name="AutoShape 128"/>
          <p:cNvSpPr>
            <a:spLocks noChangeArrowheads="1"/>
          </p:cNvSpPr>
          <p:nvPr/>
        </p:nvSpPr>
        <p:spPr bwMode="auto">
          <a:xfrm rot="10800000">
            <a:off x="5495390" y="901672"/>
            <a:ext cx="650906"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2" name="Rectangle 130"/>
          <p:cNvSpPr>
            <a:spLocks noChangeArrowheads="1"/>
          </p:cNvSpPr>
          <p:nvPr/>
        </p:nvSpPr>
        <p:spPr bwMode="auto">
          <a:xfrm rot="10800000">
            <a:off x="5983571"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3" name="Rectangle 131"/>
          <p:cNvSpPr>
            <a:spLocks noChangeArrowheads="1"/>
          </p:cNvSpPr>
          <p:nvPr/>
        </p:nvSpPr>
        <p:spPr bwMode="auto">
          <a:xfrm rot="10800000">
            <a:off x="5913830"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4" name="Rectangle 132"/>
          <p:cNvSpPr>
            <a:spLocks noChangeArrowheads="1"/>
          </p:cNvSpPr>
          <p:nvPr/>
        </p:nvSpPr>
        <p:spPr bwMode="auto">
          <a:xfrm rot="10800000">
            <a:off x="5844090" y="961725"/>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5" name="Rectangle 133"/>
          <p:cNvSpPr>
            <a:spLocks noChangeArrowheads="1"/>
          </p:cNvSpPr>
          <p:nvPr/>
        </p:nvSpPr>
        <p:spPr bwMode="auto">
          <a:xfrm rot="10800000">
            <a:off x="5774351" y="960757"/>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6" name="Rectangle 134"/>
          <p:cNvSpPr>
            <a:spLocks noChangeArrowheads="1"/>
          </p:cNvSpPr>
          <p:nvPr/>
        </p:nvSpPr>
        <p:spPr bwMode="auto">
          <a:xfrm rot="10800000">
            <a:off x="5703642"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7" name="Rectangle 135"/>
          <p:cNvSpPr>
            <a:spLocks noChangeArrowheads="1"/>
          </p:cNvSpPr>
          <p:nvPr/>
        </p:nvSpPr>
        <p:spPr bwMode="auto">
          <a:xfrm rot="10800000">
            <a:off x="5633903" y="960757"/>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8" name="Rectangle 136"/>
          <p:cNvSpPr>
            <a:spLocks noChangeArrowheads="1"/>
          </p:cNvSpPr>
          <p:nvPr/>
        </p:nvSpPr>
        <p:spPr bwMode="auto">
          <a:xfrm rot="10800000">
            <a:off x="5564163" y="960757"/>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9" name="AutoShape 137"/>
          <p:cNvSpPr>
            <a:spLocks noChangeArrowheads="1"/>
          </p:cNvSpPr>
          <p:nvPr/>
        </p:nvSpPr>
        <p:spPr bwMode="auto">
          <a:xfrm rot="10800000">
            <a:off x="4751498" y="902641"/>
            <a:ext cx="650906"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0" name="Rectangle 138"/>
          <p:cNvSpPr>
            <a:spLocks noChangeArrowheads="1"/>
          </p:cNvSpPr>
          <p:nvPr/>
        </p:nvSpPr>
        <p:spPr bwMode="auto">
          <a:xfrm rot="10800000">
            <a:off x="5309418"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1" name="Rectangle 139"/>
          <p:cNvSpPr>
            <a:spLocks noChangeArrowheads="1"/>
          </p:cNvSpPr>
          <p:nvPr/>
        </p:nvSpPr>
        <p:spPr bwMode="auto">
          <a:xfrm rot="10800000">
            <a:off x="5239678"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2" name="Rectangle 140"/>
          <p:cNvSpPr>
            <a:spLocks noChangeArrowheads="1"/>
          </p:cNvSpPr>
          <p:nvPr/>
        </p:nvSpPr>
        <p:spPr bwMode="auto">
          <a:xfrm rot="10800000">
            <a:off x="5169938"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3" name="Rectangle 141"/>
          <p:cNvSpPr>
            <a:spLocks noChangeArrowheads="1"/>
          </p:cNvSpPr>
          <p:nvPr/>
        </p:nvSpPr>
        <p:spPr bwMode="auto">
          <a:xfrm rot="10800000">
            <a:off x="5129256" y="962694"/>
            <a:ext cx="24216" cy="65866"/>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4" name="Rectangle 142"/>
          <p:cNvSpPr>
            <a:spLocks noChangeArrowheads="1"/>
          </p:cNvSpPr>
          <p:nvPr/>
        </p:nvSpPr>
        <p:spPr bwMode="auto">
          <a:xfrm rot="10800000">
            <a:off x="5030458" y="961725"/>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5" name="AutoShape 155"/>
          <p:cNvSpPr>
            <a:spLocks noChangeArrowheads="1"/>
          </p:cNvSpPr>
          <p:nvPr/>
        </p:nvSpPr>
        <p:spPr bwMode="auto">
          <a:xfrm rot="10800000">
            <a:off x="7307660" y="1780200"/>
            <a:ext cx="349668"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6" name="Rectangle 156"/>
          <p:cNvSpPr>
            <a:spLocks noChangeArrowheads="1"/>
          </p:cNvSpPr>
          <p:nvPr/>
        </p:nvSpPr>
        <p:spPr bwMode="auto">
          <a:xfrm rot="10800000">
            <a:off x="7564341" y="184025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7" name="Rectangle 157"/>
          <p:cNvSpPr>
            <a:spLocks noChangeArrowheads="1"/>
          </p:cNvSpPr>
          <p:nvPr/>
        </p:nvSpPr>
        <p:spPr bwMode="auto">
          <a:xfrm rot="10800000">
            <a:off x="7494602" y="184025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8" name="Rectangle 158"/>
          <p:cNvSpPr>
            <a:spLocks noChangeArrowheads="1"/>
          </p:cNvSpPr>
          <p:nvPr/>
        </p:nvSpPr>
        <p:spPr bwMode="auto">
          <a:xfrm rot="10800000">
            <a:off x="7424862" y="1840254"/>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9" name="Rectangle 159"/>
          <p:cNvSpPr>
            <a:spLocks noChangeArrowheads="1"/>
          </p:cNvSpPr>
          <p:nvPr/>
        </p:nvSpPr>
        <p:spPr bwMode="auto">
          <a:xfrm rot="10800000">
            <a:off x="7367714" y="1840254"/>
            <a:ext cx="32933" cy="65866"/>
          </a:xfrm>
          <a:prstGeom prst="rect">
            <a:avLst/>
          </a:prstGeom>
          <a:solidFill>
            <a:srgbClr val="008000"/>
          </a:solidFill>
          <a:ln w="9360">
            <a:solidFill>
              <a:srgbClr val="008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70" name="Rectangle 168"/>
          <p:cNvSpPr>
            <a:spLocks noChangeArrowheads="1"/>
          </p:cNvSpPr>
          <p:nvPr/>
        </p:nvSpPr>
        <p:spPr bwMode="auto">
          <a:xfrm rot="10800000">
            <a:off x="7771624"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71" name="Line 169"/>
          <p:cNvSpPr>
            <a:spLocks noChangeShapeType="1"/>
          </p:cNvSpPr>
          <p:nvPr/>
        </p:nvSpPr>
        <p:spPr bwMode="auto">
          <a:xfrm rot="10800000" flipV="1">
            <a:off x="6104647" y="992721"/>
            <a:ext cx="117201" cy="105579"/>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mn-lt"/>
              <a:ea typeface="ＭＳ Ｐゴシック" pitchFamily="-112" charset="-128"/>
              <a:cs typeface="Arial"/>
            </a:endParaRPr>
          </a:p>
        </p:txBody>
      </p:sp>
      <p:sp>
        <p:nvSpPr>
          <p:cNvPr id="72" name="Line 176"/>
          <p:cNvSpPr>
            <a:spLocks noChangeShapeType="1"/>
          </p:cNvSpPr>
          <p:nvPr/>
        </p:nvSpPr>
        <p:spPr bwMode="auto">
          <a:xfrm rot="10800000">
            <a:off x="7386117" y="1873186"/>
            <a:ext cx="1152646" cy="969"/>
          </a:xfrm>
          <a:prstGeom prst="line">
            <a:avLst/>
          </a:prstGeom>
          <a:noFill/>
          <a:ln w="57023">
            <a:solidFill>
              <a:srgbClr val="4597A0"/>
            </a:solidFill>
            <a:miter lim="800000"/>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ja-JP" altLang="en-US">
              <a:latin typeface="+mn-lt"/>
            </a:endParaRPr>
          </a:p>
        </p:txBody>
      </p:sp>
      <p:sp>
        <p:nvSpPr>
          <p:cNvPr id="73" name="AutoShape 177"/>
          <p:cNvSpPr>
            <a:spLocks/>
          </p:cNvSpPr>
          <p:nvPr/>
        </p:nvSpPr>
        <p:spPr bwMode="auto">
          <a:xfrm rot="10800000">
            <a:off x="8199749" y="1059555"/>
            <a:ext cx="636377" cy="763264"/>
          </a:xfrm>
          <a:custGeom>
            <a:avLst/>
            <a:gdLst>
              <a:gd name="T0" fmla="*/ 175447 w 1042988"/>
              <a:gd name="T1" fmla="*/ 1093403 h 1250950"/>
              <a:gd name="T2" fmla="*/ 521494 w 1042988"/>
              <a:gd name="T3" fmla="*/ 625475 h 1250950"/>
              <a:gd name="T4" fmla="*/ 71582 w 1042988"/>
              <a:gd name="T5" fmla="*/ 309201 h 1250950"/>
              <a:gd name="T6" fmla="*/ 0 w 1042988"/>
              <a:gd name="T7" fmla="*/ 309201 h 1250950"/>
              <a:gd name="T8" fmla="*/ 175447 w 1042988"/>
              <a:gd name="T9" fmla="*/ 1093403 h 1250950"/>
            </a:gdLst>
            <a:ahLst/>
            <a:cxnLst>
              <a:cxn ang="0">
                <a:pos x="T0" y="T1"/>
              </a:cxn>
              <a:cxn ang="0">
                <a:pos x="T2" y="T3"/>
              </a:cxn>
              <a:cxn ang="0">
                <a:pos x="T4" y="T5"/>
              </a:cxn>
            </a:cxnLst>
            <a:rect l="T6" t="T7" r="T8" b="T9"/>
            <a:pathLst>
              <a:path w="1042988" h="1250950" stroke="0">
                <a:moveTo>
                  <a:pt x="175447" y="1093403"/>
                </a:moveTo>
                <a:lnTo>
                  <a:pt x="175447" y="1093402"/>
                </a:lnTo>
                <a:cubicBezTo>
                  <a:pt x="63864" y="974696"/>
                  <a:pt x="0" y="804366"/>
                  <a:pt x="0" y="625475"/>
                </a:cubicBezTo>
                <a:cubicBezTo>
                  <a:pt x="0" y="514293"/>
                  <a:pt x="24708" y="405121"/>
                  <a:pt x="71582" y="309201"/>
                </a:cubicBezTo>
                <a:lnTo>
                  <a:pt x="521494" y="625475"/>
                </a:lnTo>
                <a:close/>
              </a:path>
              <a:path w="1042988" h="1250950" fill="none">
                <a:moveTo>
                  <a:pt x="175447" y="1093403"/>
                </a:moveTo>
                <a:lnTo>
                  <a:pt x="175447" y="1093402"/>
                </a:lnTo>
                <a:cubicBezTo>
                  <a:pt x="63864" y="974696"/>
                  <a:pt x="0" y="804366"/>
                  <a:pt x="0" y="625475"/>
                </a:cubicBezTo>
                <a:cubicBezTo>
                  <a:pt x="0" y="514293"/>
                  <a:pt x="24708" y="405121"/>
                  <a:pt x="71582" y="309201"/>
                </a:cubicBezTo>
              </a:path>
            </a:pathLst>
          </a:custGeom>
          <a:noFill/>
          <a:ln w="57023">
            <a:solidFill>
              <a:srgbClr val="31859C"/>
            </a:solidFill>
            <a:round/>
            <a:headEnd type="triangle" w="med" len="med"/>
            <a:tailEnd/>
          </a:ln>
          <a:effectLst>
            <a:outerShdw blurRad="63500" dist="20160" dir="5400000" algn="ctr" rotWithShape="0">
              <a:srgbClr val="000000">
                <a:alpha val="38034"/>
              </a:srgbClr>
            </a:outerShdw>
          </a:effectLst>
        </p:spPr>
        <p:txBody>
          <a:bodyPr wrap="none" anchor="ctr"/>
          <a:lstStyle/>
          <a:p>
            <a:pPr>
              <a:defRPr/>
            </a:pPr>
            <a:endParaRPr lang="ja-JP" altLang="en-US">
              <a:latin typeface="+mn-lt"/>
              <a:cs typeface="Arial" charset="0"/>
            </a:endParaRPr>
          </a:p>
        </p:txBody>
      </p:sp>
      <p:sp>
        <p:nvSpPr>
          <p:cNvPr id="74" name="Line 179"/>
          <p:cNvSpPr>
            <a:spLocks noChangeShapeType="1"/>
          </p:cNvSpPr>
          <p:nvPr/>
        </p:nvSpPr>
        <p:spPr bwMode="auto">
          <a:xfrm rot="10800000" flipV="1">
            <a:off x="6205382" y="992721"/>
            <a:ext cx="1062565" cy="2906"/>
          </a:xfrm>
          <a:prstGeom prst="line">
            <a:avLst/>
          </a:prstGeom>
          <a:noFill/>
          <a:ln w="57240">
            <a:solidFill>
              <a:srgbClr val="FF66FF"/>
            </a:solidFill>
            <a:miter lim="800000"/>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ja-JP" altLang="en-US">
              <a:latin typeface="+mn-lt"/>
            </a:endParaRPr>
          </a:p>
        </p:txBody>
      </p:sp>
      <p:sp>
        <p:nvSpPr>
          <p:cNvPr id="75" name="Line 178"/>
          <p:cNvSpPr>
            <a:spLocks noChangeShapeType="1"/>
          </p:cNvSpPr>
          <p:nvPr/>
        </p:nvSpPr>
        <p:spPr bwMode="auto">
          <a:xfrm rot="10800000">
            <a:off x="7296036" y="994658"/>
            <a:ext cx="1098404" cy="969"/>
          </a:xfrm>
          <a:prstGeom prst="line">
            <a:avLst/>
          </a:prstGeom>
          <a:noFill/>
          <a:ln w="57023">
            <a:solidFill>
              <a:srgbClr val="4597A0"/>
            </a:solidFill>
            <a:miter lim="800000"/>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ja-JP" altLang="en-US">
              <a:latin typeface="+mn-lt"/>
            </a:endParaRPr>
          </a:p>
        </p:txBody>
      </p:sp>
      <p:sp>
        <p:nvSpPr>
          <p:cNvPr id="76" name="Line 180"/>
          <p:cNvSpPr>
            <a:spLocks noChangeShapeType="1"/>
          </p:cNvSpPr>
          <p:nvPr/>
        </p:nvSpPr>
        <p:spPr bwMode="auto">
          <a:xfrm rot="10800000">
            <a:off x="3925275" y="994658"/>
            <a:ext cx="2176466" cy="969"/>
          </a:xfrm>
          <a:prstGeom prst="line">
            <a:avLst/>
          </a:prstGeom>
          <a:noFill/>
          <a:ln w="57240">
            <a:solidFill>
              <a:srgbClr val="FF66FF"/>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ja-JP" altLang="en-US">
              <a:latin typeface="+mn-lt"/>
            </a:endParaRPr>
          </a:p>
        </p:txBody>
      </p:sp>
      <p:sp>
        <p:nvSpPr>
          <p:cNvPr id="77" name="Line 191"/>
          <p:cNvSpPr>
            <a:spLocks noChangeShapeType="1"/>
          </p:cNvSpPr>
          <p:nvPr/>
        </p:nvSpPr>
        <p:spPr bwMode="auto">
          <a:xfrm rot="10800000" flipH="1" flipV="1">
            <a:off x="7390961" y="1807321"/>
            <a:ext cx="33901" cy="58117"/>
          </a:xfrm>
          <a:prstGeom prst="line">
            <a:avLst/>
          </a:prstGeom>
          <a:noFill/>
          <a:ln w="28440">
            <a:solidFill>
              <a:srgbClr val="FF66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ja-JP" altLang="en-US">
              <a:latin typeface="+mn-lt"/>
            </a:endParaRPr>
          </a:p>
        </p:txBody>
      </p:sp>
      <p:sp>
        <p:nvSpPr>
          <p:cNvPr id="78" name="円/楕円 77"/>
          <p:cNvSpPr/>
          <p:nvPr/>
        </p:nvSpPr>
        <p:spPr>
          <a:xfrm rot="10800000">
            <a:off x="7586620" y="925887"/>
            <a:ext cx="131731" cy="131731"/>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a typeface="ＭＳ Ｐゴシック" charset="0"/>
              <a:cs typeface="Arial" charset="0"/>
            </a:endParaRPr>
          </a:p>
        </p:txBody>
      </p:sp>
      <p:sp>
        <p:nvSpPr>
          <p:cNvPr id="79" name="テキスト ボックス 212"/>
          <p:cNvSpPr txBox="1">
            <a:spLocks noChangeArrowheads="1"/>
          </p:cNvSpPr>
          <p:nvPr/>
        </p:nvSpPr>
        <p:spPr bwMode="auto">
          <a:xfrm rot="10800000" flipV="1">
            <a:off x="4131376" y="1595085"/>
            <a:ext cx="1970263" cy="495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spcAft>
                <a:spcPts val="600"/>
              </a:spcAft>
            </a:pPr>
            <a:r>
              <a:rPr lang="en-US" altLang="en-US" sz="1400" b="1" dirty="0" err="1" smtClean="0">
                <a:solidFill>
                  <a:srgbClr val="FF0000"/>
                </a:solidFill>
                <a:latin typeface="Osaka"/>
                <a:ea typeface="Osaka"/>
                <a:cs typeface="Osaka"/>
              </a:rPr>
              <a:t>e</a:t>
            </a:r>
            <a:r>
              <a:rPr lang="en-US" altLang="en-US" sz="1400" b="1" dirty="0" smtClean="0">
                <a:solidFill>
                  <a:srgbClr val="FF0000"/>
                </a:solidFill>
                <a:latin typeface="Osaka"/>
                <a:ea typeface="Osaka"/>
                <a:cs typeface="Osaka"/>
              </a:rPr>
              <a:t>+ Damping Ring</a:t>
            </a:r>
          </a:p>
          <a:p>
            <a:pPr>
              <a:lnSpc>
                <a:spcPct val="80000"/>
              </a:lnSpc>
              <a:spcAft>
                <a:spcPts val="600"/>
              </a:spcAft>
            </a:pPr>
            <a:r>
              <a:rPr lang="en-US" altLang="en-US" sz="1200" b="1" dirty="0" smtClean="0">
                <a:solidFill>
                  <a:srgbClr val="FF0000"/>
                </a:solidFill>
                <a:latin typeface="Osaka"/>
                <a:ea typeface="Osaka"/>
                <a:cs typeface="Osaka"/>
              </a:rPr>
              <a:t>circumference 136m</a:t>
            </a:r>
            <a:endParaRPr lang="ja-JP" altLang="en-US" sz="1200" b="1" dirty="0">
              <a:solidFill>
                <a:srgbClr val="FF0000"/>
              </a:solidFill>
              <a:latin typeface="Osaka"/>
              <a:ea typeface="Osaka"/>
              <a:cs typeface="Osaka"/>
            </a:endParaRPr>
          </a:p>
        </p:txBody>
      </p:sp>
      <p:sp>
        <p:nvSpPr>
          <p:cNvPr id="80" name="Line 1"/>
          <p:cNvSpPr>
            <a:spLocks noChangeShapeType="1"/>
          </p:cNvSpPr>
          <p:nvPr/>
        </p:nvSpPr>
        <p:spPr bwMode="auto">
          <a:xfrm rot="10800000" flipH="1" flipV="1">
            <a:off x="6080431" y="986910"/>
            <a:ext cx="117202" cy="111390"/>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mn-lt"/>
              <a:ea typeface="ＭＳ Ｐゴシック" pitchFamily="-112" charset="-128"/>
              <a:cs typeface="Arial"/>
            </a:endParaRPr>
          </a:p>
        </p:txBody>
      </p:sp>
      <p:sp>
        <p:nvSpPr>
          <p:cNvPr id="81" name="円/楕円 80"/>
          <p:cNvSpPr/>
          <p:nvPr/>
        </p:nvSpPr>
        <p:spPr>
          <a:xfrm rot="10800000">
            <a:off x="7416145" y="925887"/>
            <a:ext cx="131731" cy="131731"/>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a typeface="ＭＳ Ｐゴシック" charset="0"/>
              <a:cs typeface="Arial" charset="0"/>
            </a:endParaRPr>
          </a:p>
        </p:txBody>
      </p:sp>
      <p:sp>
        <p:nvSpPr>
          <p:cNvPr id="82" name="Line 178"/>
          <p:cNvSpPr>
            <a:spLocks noChangeShapeType="1"/>
          </p:cNvSpPr>
          <p:nvPr/>
        </p:nvSpPr>
        <p:spPr bwMode="auto">
          <a:xfrm rot="10800000">
            <a:off x="3928181" y="955913"/>
            <a:ext cx="3301022" cy="0"/>
          </a:xfrm>
          <a:prstGeom prst="line">
            <a:avLst/>
          </a:prstGeom>
          <a:noFill/>
          <a:ln w="57023">
            <a:solidFill>
              <a:srgbClr val="4597A0"/>
            </a:solidFill>
            <a:miter lim="800000"/>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ja-JP" altLang="en-US">
              <a:latin typeface="+mn-lt"/>
            </a:endParaRPr>
          </a:p>
        </p:txBody>
      </p:sp>
      <p:sp>
        <p:nvSpPr>
          <p:cNvPr id="83" name="アーチ 82"/>
          <p:cNvSpPr/>
          <p:nvPr/>
        </p:nvSpPr>
        <p:spPr>
          <a:xfrm>
            <a:off x="7212736" y="910389"/>
            <a:ext cx="153041" cy="141417"/>
          </a:xfrm>
          <a:prstGeom prst="blockArc">
            <a:avLst/>
          </a:prstGeom>
          <a:solidFill>
            <a:schemeClr val="accent5">
              <a:lumMod val="75000"/>
            </a:schemeClr>
          </a:solidFill>
          <a:ln w="19050"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ea typeface="ＭＳ Ｐゴシック" charset="0"/>
              <a:cs typeface="Arial" charset="0"/>
            </a:endParaRPr>
          </a:p>
        </p:txBody>
      </p:sp>
      <p:sp>
        <p:nvSpPr>
          <p:cNvPr id="84" name="テキスト ボックス 212"/>
          <p:cNvSpPr txBox="1">
            <a:spLocks noChangeArrowheads="1"/>
          </p:cNvSpPr>
          <p:nvPr/>
        </p:nvSpPr>
        <p:spPr bwMode="auto">
          <a:xfrm rot="10800000" flipV="1">
            <a:off x="7000098" y="1159633"/>
            <a:ext cx="1636038" cy="27186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400" b="1" dirty="0" smtClean="0">
                <a:solidFill>
                  <a:srgbClr val="FF0000"/>
                </a:solidFill>
                <a:latin typeface="Osaka"/>
                <a:ea typeface="Osaka"/>
                <a:cs typeface="Osaka"/>
              </a:rPr>
              <a:t>Injector </a:t>
            </a:r>
            <a:r>
              <a:rPr lang="en-US" altLang="ja-JP" sz="1400" b="1" dirty="0" err="1" smtClean="0">
                <a:solidFill>
                  <a:srgbClr val="FF0000"/>
                </a:solidFill>
                <a:latin typeface="Osaka"/>
                <a:ea typeface="Osaka"/>
                <a:cs typeface="Osaka"/>
              </a:rPr>
              <a:t>Linac</a:t>
            </a:r>
            <a:endParaRPr lang="ja-JP" altLang="en-US" sz="1400" b="1" dirty="0">
              <a:solidFill>
                <a:srgbClr val="FF0000"/>
              </a:solidFill>
              <a:latin typeface="Osaka"/>
              <a:ea typeface="Osaka"/>
              <a:cs typeface="Osaka"/>
            </a:endParaRPr>
          </a:p>
        </p:txBody>
      </p:sp>
      <p:sp>
        <p:nvSpPr>
          <p:cNvPr id="85" name="テキスト ボックス 84"/>
          <p:cNvSpPr txBox="1"/>
          <p:nvPr/>
        </p:nvSpPr>
        <p:spPr>
          <a:xfrm>
            <a:off x="146774" y="1711340"/>
            <a:ext cx="2247656" cy="400110"/>
          </a:xfrm>
          <a:prstGeom prst="rect">
            <a:avLst/>
          </a:prstGeom>
          <a:noFill/>
        </p:spPr>
        <p:txBody>
          <a:bodyPr wrap="none" rtlCol="0">
            <a:spAutoFit/>
          </a:bodyPr>
          <a:lstStyle/>
          <a:p>
            <a:r>
              <a:rPr kumimoji="1" lang="en-US" altLang="ja-JP" sz="2000" dirty="0" smtClean="0"/>
              <a:t>Tunnel construction</a:t>
            </a:r>
            <a:endParaRPr kumimoji="1" lang="ja-JP" alt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smtClean="0"/>
              <a:t>Accelerator components for DR</a:t>
            </a:r>
            <a:endParaRPr lang="ja-JP" altLang="en-US" dirty="0"/>
          </a:p>
        </p:txBody>
      </p:sp>
      <p:sp>
        <p:nvSpPr>
          <p:cNvPr id="7" name="コンテンツ プレースホルダ 6"/>
          <p:cNvSpPr>
            <a:spLocks noGrp="1"/>
          </p:cNvSpPr>
          <p:nvPr>
            <p:ph idx="1"/>
          </p:nvPr>
        </p:nvSpPr>
        <p:spPr/>
        <p:txBody>
          <a:bodyPr/>
          <a:lstStyle/>
          <a:p>
            <a:r>
              <a:rPr lang="en-US" altLang="ja-JP" dirty="0" smtClean="0"/>
              <a:t>Magnets </a:t>
            </a:r>
          </a:p>
          <a:p>
            <a:pPr lvl="1"/>
            <a:r>
              <a:rPr lang="en-US" altLang="ja-JP" dirty="0" smtClean="0"/>
              <a:t>Fabrication of most of magnets and power supplies have completed.</a:t>
            </a:r>
          </a:p>
          <a:p>
            <a:pPr lvl="1"/>
            <a:r>
              <a:rPr lang="en-US" altLang="ja-JP" dirty="0" smtClean="0"/>
              <a:t>Field measurement is ongoing.</a:t>
            </a:r>
          </a:p>
          <a:p>
            <a:pPr lvl="1"/>
            <a:r>
              <a:rPr lang="en-US" altLang="ja-JP" dirty="0" err="1" smtClean="0"/>
              <a:t>Sextupole</a:t>
            </a:r>
            <a:r>
              <a:rPr lang="en-US" altLang="ja-JP" dirty="0" smtClean="0"/>
              <a:t> magnets, H-steering magnets, some of power supplies will be fabricated in JFY2013. </a:t>
            </a:r>
          </a:p>
          <a:p>
            <a:r>
              <a:rPr lang="en-US" altLang="ja-JP" dirty="0" smtClean="0"/>
              <a:t>Vacuum system</a:t>
            </a:r>
          </a:p>
          <a:p>
            <a:pPr lvl="1"/>
            <a:r>
              <a:rPr lang="en-US" altLang="ja-JP" dirty="0" smtClean="0"/>
              <a:t>Fabrication of ante-chamber beam pipes for arc sections is ongoing this year.</a:t>
            </a:r>
          </a:p>
          <a:p>
            <a:pPr lvl="1"/>
            <a:r>
              <a:rPr lang="en-US" altLang="ja-JP" dirty="0" smtClean="0"/>
              <a:t>Beam pipes for straight section and transport line will be fabricated next year.</a:t>
            </a:r>
          </a:p>
          <a:p>
            <a:r>
              <a:rPr lang="en-US" altLang="ja-JP" dirty="0" smtClean="0"/>
              <a:t>RF cavity</a:t>
            </a:r>
          </a:p>
          <a:p>
            <a:pPr lvl="1"/>
            <a:r>
              <a:rPr lang="en-US" altLang="ja-JP" dirty="0" smtClean="0"/>
              <a:t>A prototype cavity has been high-power tested successfully.</a:t>
            </a:r>
          </a:p>
          <a:p>
            <a:pPr lvl="1"/>
            <a:r>
              <a:rPr lang="en-US" altLang="ja-JP" dirty="0" smtClean="0"/>
              <a:t>Two cavities will be ready by the commissioning.</a:t>
            </a:r>
          </a:p>
          <a:p>
            <a:r>
              <a:rPr lang="en-US" altLang="ja-JP" dirty="0" smtClean="0"/>
              <a:t>Monitors</a:t>
            </a:r>
          </a:p>
          <a:p>
            <a:pPr lvl="1"/>
            <a:r>
              <a:rPr lang="en-US" altLang="ja-JP" dirty="0" smtClean="0"/>
              <a:t>Fabrication of BPM, feedbacks, loss monitors, etc. is ongoing.</a:t>
            </a:r>
          </a:p>
          <a:p>
            <a:r>
              <a:rPr lang="en-US" altLang="ja-JP" dirty="0" smtClean="0"/>
              <a:t>Injection system</a:t>
            </a:r>
          </a:p>
          <a:p>
            <a:r>
              <a:rPr lang="en-US" altLang="ja-JP" dirty="0" smtClean="0"/>
              <a:t>Control and timing system</a:t>
            </a:r>
          </a:p>
        </p:txBody>
      </p:sp>
      <p:sp>
        <p:nvSpPr>
          <p:cNvPr id="13" name="日付プレースホルダ 12"/>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14" name="スライド番号プレースホルダ 13"/>
          <p:cNvSpPr>
            <a:spLocks noGrp="1"/>
          </p:cNvSpPr>
          <p:nvPr>
            <p:ph type="sldNum" sz="quarter" idx="12"/>
          </p:nvPr>
        </p:nvSpPr>
        <p:spPr/>
        <p:txBody>
          <a:bodyPr/>
          <a:lstStyle/>
          <a:p>
            <a:fld id="{9C0E2F81-601E-B447-A2CF-B5EA96351142}" type="slidenum">
              <a:rPr lang="ja-JP" altLang="en-US" smtClean="0"/>
              <a:pPr/>
              <a:t>25</a:t>
            </a:fld>
            <a:endParaRPr lang="ja-JP"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28" name="直線コネクタ 127"/>
          <p:cNvCxnSpPr/>
          <p:nvPr/>
        </p:nvCxnSpPr>
        <p:spPr>
          <a:xfrm rot="10800000">
            <a:off x="0" y="4174669"/>
            <a:ext cx="9144000" cy="1588"/>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0" name="タイトル 129"/>
          <p:cNvSpPr>
            <a:spLocks noGrp="1"/>
          </p:cNvSpPr>
          <p:nvPr>
            <p:ph type="title"/>
          </p:nvPr>
        </p:nvSpPr>
        <p:spPr/>
        <p:txBody>
          <a:bodyPr/>
          <a:lstStyle/>
          <a:p>
            <a:r>
              <a:rPr lang="en-US" altLang="ja-JP" dirty="0" smtClean="0"/>
              <a:t>Facility and infrastructure</a:t>
            </a:r>
            <a:endParaRPr lang="ja-JP" altLang="en-US" dirty="0"/>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26</a:t>
            </a:fld>
            <a:endParaRPr lang="ja-JP" altLang="en-US"/>
          </a:p>
        </p:txBody>
      </p:sp>
      <p:sp>
        <p:nvSpPr>
          <p:cNvPr id="5" name="日付プレースホルダ 4"/>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3" name="コンテンツ プレースホルダ 2"/>
          <p:cNvSpPr>
            <a:spLocks noGrp="1"/>
          </p:cNvSpPr>
          <p:nvPr>
            <p:ph idx="4294967295"/>
          </p:nvPr>
        </p:nvSpPr>
        <p:spPr>
          <a:xfrm>
            <a:off x="569913" y="4564062"/>
            <a:ext cx="8408380" cy="1510229"/>
          </a:xfrm>
        </p:spPr>
        <p:txBody>
          <a:bodyPr>
            <a:normAutofit/>
          </a:bodyPr>
          <a:lstStyle/>
          <a:p>
            <a:r>
              <a:rPr lang="en-US" altLang="ja-JP" sz="2000" dirty="0" smtClean="0"/>
              <a:t>Construction of DR tunnel, new buildings, upgrading cooling system and electricity, etc., are ongoing by the facilities department of KEK with close communication with the accelerator group.</a:t>
            </a:r>
          </a:p>
        </p:txBody>
      </p:sp>
      <p:sp>
        <p:nvSpPr>
          <p:cNvPr id="6" name="スライド番号プレースホルダ 1"/>
          <p:cNvSpPr txBox="1">
            <a:spLocks/>
          </p:cNvSpPr>
          <p:nvPr/>
        </p:nvSpPr>
        <p:spPr>
          <a:xfrm>
            <a:off x="8179781" y="6576886"/>
            <a:ext cx="718788" cy="256599"/>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9C0E2F81-601E-B447-A2CF-B5EA96351142}" type="slidenum">
              <a:rPr kumimoji="1" lang="ja-JP" altLang="en-US" sz="1000" b="0" i="0" u="none" strike="noStrike" kern="1200" cap="none" spc="0" normalizeH="0" baseline="0" noProof="0" smtClean="0">
                <a:ln>
                  <a:noFill/>
                </a:ln>
                <a:solidFill>
                  <a:srgbClr val="0000FF"/>
                </a:solidFill>
                <a:effectLst/>
                <a:uLnTx/>
                <a:uFillTx/>
                <a:latin typeface="Osaka"/>
                <a:ea typeface="Osaka"/>
                <a:cs typeface="Osaka"/>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000" b="0" i="0" u="none" strike="noStrike" kern="1200" cap="none" spc="0" normalizeH="0" baseline="0" noProof="0">
              <a:ln>
                <a:noFill/>
              </a:ln>
              <a:solidFill>
                <a:srgbClr val="0000FF"/>
              </a:solidFill>
              <a:effectLst/>
              <a:uLnTx/>
              <a:uFillTx/>
              <a:latin typeface="Osaka"/>
              <a:ea typeface="Osaka"/>
              <a:cs typeface="Osaka"/>
            </a:endParaRPr>
          </a:p>
        </p:txBody>
      </p:sp>
      <p:sp>
        <p:nvSpPr>
          <p:cNvPr id="7" name="日付プレースホルダ 2"/>
          <p:cNvSpPr txBox="1">
            <a:spLocks/>
          </p:cNvSpPr>
          <p:nvPr/>
        </p:nvSpPr>
        <p:spPr>
          <a:xfrm>
            <a:off x="324239" y="6576886"/>
            <a:ext cx="4800544" cy="256599"/>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smtClean="0">
                <a:ln>
                  <a:noFill/>
                </a:ln>
                <a:solidFill>
                  <a:schemeClr val="tx2"/>
                </a:solidFill>
                <a:effectLst/>
                <a:uLnTx/>
                <a:uFillTx/>
                <a:latin typeface="Osaka"/>
                <a:ea typeface="Osaka"/>
                <a:cs typeface="Osaka"/>
              </a:rPr>
              <a:t>Overview of Ring construction status and schedule (K. Akai)</a:t>
            </a:r>
            <a:endParaRPr kumimoji="1" lang="ja-JP" altLang="en-US" sz="1000" b="0" i="0" u="none" strike="noStrike" kern="1200" cap="none" spc="0" normalizeH="0" baseline="0" noProof="0" dirty="0">
              <a:ln>
                <a:noFill/>
              </a:ln>
              <a:solidFill>
                <a:schemeClr val="tx2"/>
              </a:solidFill>
              <a:effectLst/>
              <a:uLnTx/>
              <a:uFillTx/>
              <a:latin typeface="Osaka"/>
              <a:ea typeface="Osaka"/>
              <a:cs typeface="Osaka"/>
            </a:endParaRPr>
          </a:p>
        </p:txBody>
      </p:sp>
      <p:sp>
        <p:nvSpPr>
          <p:cNvPr id="10" name="正方形/長方形 9"/>
          <p:cNvSpPr/>
          <p:nvPr/>
        </p:nvSpPr>
        <p:spPr>
          <a:xfrm>
            <a:off x="8978293" y="1286753"/>
            <a:ext cx="165708"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kumimoji="1" lang="ja-JP" altLang="en-US" sz="1400" dirty="0">
              <a:solidFill>
                <a:schemeClr val="tx1"/>
              </a:solidFill>
              <a:latin typeface="+mj-lt"/>
              <a:ea typeface="Osaka"/>
              <a:cs typeface="Osaka"/>
            </a:endParaRPr>
          </a:p>
        </p:txBody>
      </p:sp>
      <p:sp>
        <p:nvSpPr>
          <p:cNvPr id="11" name="角丸四角形 10"/>
          <p:cNvSpPr/>
          <p:nvPr/>
        </p:nvSpPr>
        <p:spPr>
          <a:xfrm>
            <a:off x="1168109" y="1765725"/>
            <a:ext cx="5178845" cy="2266054"/>
          </a:xfrm>
          <a:prstGeom prst="roundRect">
            <a:avLst/>
          </a:prstGeom>
          <a:solidFill>
            <a:srgbClr val="B1FFA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 y="999356"/>
            <a:ext cx="639718"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lang="en-US" altLang="ja-JP" sz="1200" dirty="0" smtClean="0">
                <a:solidFill>
                  <a:schemeClr val="tx1"/>
                </a:solidFill>
                <a:latin typeface="+mj-lt"/>
                <a:ea typeface="Osaka"/>
                <a:cs typeface="Osaka"/>
              </a:rPr>
              <a:t>Calendar</a:t>
            </a:r>
            <a:endParaRPr kumimoji="1" lang="ja-JP" altLang="en-US" sz="1200" dirty="0">
              <a:solidFill>
                <a:schemeClr val="tx1"/>
              </a:solidFill>
              <a:latin typeface="+mj-lt"/>
              <a:ea typeface="Osaka"/>
              <a:cs typeface="Osaka"/>
            </a:endParaRPr>
          </a:p>
        </p:txBody>
      </p:sp>
      <p:sp>
        <p:nvSpPr>
          <p:cNvPr id="14" name="正方形/長方形 13"/>
          <p:cNvSpPr/>
          <p:nvPr/>
        </p:nvSpPr>
        <p:spPr>
          <a:xfrm>
            <a:off x="0" y="1295967"/>
            <a:ext cx="1036758"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r>
              <a:rPr kumimoji="1" lang="en-US" altLang="ja-JP" sz="1200" dirty="0" smtClean="0">
                <a:solidFill>
                  <a:schemeClr val="tx1"/>
                </a:solidFill>
                <a:latin typeface="+mj-lt"/>
                <a:ea typeface="Osaka"/>
                <a:cs typeface="Osaka"/>
              </a:rPr>
              <a:t>Japan FY</a:t>
            </a:r>
            <a:endParaRPr kumimoji="1" lang="ja-JP" altLang="en-US" sz="1200" dirty="0">
              <a:solidFill>
                <a:schemeClr val="tx1"/>
              </a:solidFill>
              <a:latin typeface="+mj-lt"/>
              <a:ea typeface="Osaka"/>
              <a:cs typeface="Osaka"/>
            </a:endParaRPr>
          </a:p>
        </p:txBody>
      </p:sp>
      <p:sp>
        <p:nvSpPr>
          <p:cNvPr id="15" name="正方形/長方形 14"/>
          <p:cNvSpPr/>
          <p:nvPr/>
        </p:nvSpPr>
        <p:spPr>
          <a:xfrm>
            <a:off x="8528572" y="999356"/>
            <a:ext cx="615428"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ja-JP" altLang="en-US" sz="1400" dirty="0" smtClean="0">
                <a:solidFill>
                  <a:schemeClr val="tx1"/>
                </a:solidFill>
                <a:latin typeface="Osaka"/>
                <a:ea typeface="Osaka"/>
                <a:cs typeface="Osaka"/>
              </a:rPr>
              <a:t>・・・</a:t>
            </a:r>
            <a:endParaRPr kumimoji="1" lang="ja-JP" altLang="en-US" sz="1400" dirty="0">
              <a:solidFill>
                <a:schemeClr val="tx1"/>
              </a:solidFill>
              <a:latin typeface="Osaka"/>
              <a:ea typeface="Osaka"/>
              <a:cs typeface="Osaka"/>
            </a:endParaRPr>
          </a:p>
        </p:txBody>
      </p:sp>
      <p:sp>
        <p:nvSpPr>
          <p:cNvPr id="18" name="正方形/長方形 17"/>
          <p:cNvSpPr/>
          <p:nvPr/>
        </p:nvSpPr>
        <p:spPr>
          <a:xfrm>
            <a:off x="639715" y="1007306"/>
            <a:ext cx="1142939"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2010</a:t>
            </a:r>
            <a:endParaRPr kumimoji="1" lang="ja-JP" altLang="en-US" sz="1400" dirty="0">
              <a:solidFill>
                <a:schemeClr val="tx1"/>
              </a:solidFill>
              <a:latin typeface="+mj-lt"/>
              <a:ea typeface="Osaka"/>
              <a:cs typeface="Osaka"/>
            </a:endParaRPr>
          </a:p>
        </p:txBody>
      </p:sp>
      <p:sp>
        <p:nvSpPr>
          <p:cNvPr id="19" name="正方形/長方形 18"/>
          <p:cNvSpPr/>
          <p:nvPr/>
        </p:nvSpPr>
        <p:spPr>
          <a:xfrm>
            <a:off x="1791121" y="1003331"/>
            <a:ext cx="1142939"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2011</a:t>
            </a:r>
            <a:endParaRPr kumimoji="1" lang="ja-JP" altLang="en-US" sz="1400" dirty="0">
              <a:solidFill>
                <a:schemeClr val="tx1"/>
              </a:solidFill>
              <a:latin typeface="+mj-lt"/>
              <a:ea typeface="Osaka"/>
              <a:cs typeface="Osaka"/>
            </a:endParaRPr>
          </a:p>
        </p:txBody>
      </p:sp>
      <p:sp>
        <p:nvSpPr>
          <p:cNvPr id="20" name="正方形/長方形 19"/>
          <p:cNvSpPr/>
          <p:nvPr/>
        </p:nvSpPr>
        <p:spPr>
          <a:xfrm>
            <a:off x="2932414" y="1003331"/>
            <a:ext cx="1142939"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2012</a:t>
            </a:r>
            <a:endParaRPr kumimoji="1" lang="ja-JP" altLang="en-US" sz="1400" dirty="0">
              <a:solidFill>
                <a:schemeClr val="tx1"/>
              </a:solidFill>
              <a:latin typeface="+mj-lt"/>
              <a:ea typeface="Osaka"/>
              <a:cs typeface="Osaka"/>
            </a:endParaRPr>
          </a:p>
        </p:txBody>
      </p:sp>
      <p:sp>
        <p:nvSpPr>
          <p:cNvPr id="21" name="正方形/長方形 20"/>
          <p:cNvSpPr/>
          <p:nvPr/>
        </p:nvSpPr>
        <p:spPr>
          <a:xfrm>
            <a:off x="4075353" y="999356"/>
            <a:ext cx="1142939"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2013</a:t>
            </a:r>
            <a:endParaRPr kumimoji="1" lang="ja-JP" altLang="en-US" sz="1400" dirty="0">
              <a:solidFill>
                <a:schemeClr val="tx1"/>
              </a:solidFill>
              <a:latin typeface="+mj-lt"/>
              <a:ea typeface="Osaka"/>
              <a:cs typeface="Osaka"/>
            </a:endParaRPr>
          </a:p>
        </p:txBody>
      </p:sp>
      <p:sp>
        <p:nvSpPr>
          <p:cNvPr id="22" name="正方形/長方形 21"/>
          <p:cNvSpPr/>
          <p:nvPr/>
        </p:nvSpPr>
        <p:spPr>
          <a:xfrm>
            <a:off x="5218292" y="999356"/>
            <a:ext cx="1142939"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2014</a:t>
            </a:r>
            <a:endParaRPr kumimoji="1" lang="ja-JP" altLang="en-US" sz="1400" dirty="0">
              <a:solidFill>
                <a:schemeClr val="tx1"/>
              </a:solidFill>
              <a:latin typeface="+mj-lt"/>
              <a:ea typeface="Osaka"/>
              <a:cs typeface="Osaka"/>
            </a:endParaRPr>
          </a:p>
        </p:txBody>
      </p:sp>
      <p:sp>
        <p:nvSpPr>
          <p:cNvPr id="23" name="正方形/長方形 22"/>
          <p:cNvSpPr/>
          <p:nvPr/>
        </p:nvSpPr>
        <p:spPr>
          <a:xfrm>
            <a:off x="6361231" y="1003848"/>
            <a:ext cx="1142939"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2015</a:t>
            </a:r>
            <a:endParaRPr kumimoji="1" lang="ja-JP" altLang="en-US" sz="1400" dirty="0">
              <a:solidFill>
                <a:schemeClr val="tx1"/>
              </a:solidFill>
              <a:latin typeface="+mj-lt"/>
              <a:ea typeface="Osaka"/>
              <a:cs typeface="Osaka"/>
            </a:endParaRPr>
          </a:p>
        </p:txBody>
      </p:sp>
      <p:sp>
        <p:nvSpPr>
          <p:cNvPr id="24" name="正方形/長方形 23"/>
          <p:cNvSpPr/>
          <p:nvPr/>
        </p:nvSpPr>
        <p:spPr>
          <a:xfrm>
            <a:off x="7504170" y="995381"/>
            <a:ext cx="1142939"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2016</a:t>
            </a:r>
            <a:endParaRPr kumimoji="1" lang="ja-JP" altLang="en-US" sz="1400" dirty="0">
              <a:solidFill>
                <a:schemeClr val="tx1"/>
              </a:solidFill>
              <a:latin typeface="+mj-lt"/>
              <a:ea typeface="Osaka"/>
              <a:cs typeface="Osaka"/>
            </a:endParaRPr>
          </a:p>
        </p:txBody>
      </p:sp>
      <p:sp>
        <p:nvSpPr>
          <p:cNvPr id="25" name="正方形/長方形 24"/>
          <p:cNvSpPr/>
          <p:nvPr/>
        </p:nvSpPr>
        <p:spPr>
          <a:xfrm>
            <a:off x="933786" y="1291382"/>
            <a:ext cx="1142939"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mj-lt"/>
                <a:ea typeface="Osaka"/>
                <a:cs typeface="Osaka"/>
              </a:rPr>
              <a:t>2010</a:t>
            </a:r>
            <a:endParaRPr kumimoji="1" lang="ja-JP" altLang="en-US" sz="1400" dirty="0">
              <a:solidFill>
                <a:schemeClr val="tx1"/>
              </a:solidFill>
              <a:latin typeface="+mj-lt"/>
              <a:ea typeface="Osaka"/>
              <a:cs typeface="Osaka"/>
            </a:endParaRPr>
          </a:p>
        </p:txBody>
      </p:sp>
      <p:sp>
        <p:nvSpPr>
          <p:cNvPr id="26" name="正方形/長方形 25"/>
          <p:cNvSpPr/>
          <p:nvPr/>
        </p:nvSpPr>
        <p:spPr>
          <a:xfrm>
            <a:off x="2076725" y="1296884"/>
            <a:ext cx="1142939"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2011</a:t>
            </a:r>
            <a:endParaRPr kumimoji="1" lang="ja-JP" altLang="en-US" sz="1400" dirty="0">
              <a:solidFill>
                <a:schemeClr val="tx1"/>
              </a:solidFill>
              <a:latin typeface="+mj-lt"/>
              <a:ea typeface="Osaka"/>
              <a:cs typeface="Osaka"/>
            </a:endParaRPr>
          </a:p>
        </p:txBody>
      </p:sp>
      <p:sp>
        <p:nvSpPr>
          <p:cNvPr id="27" name="正方形/長方形 26"/>
          <p:cNvSpPr/>
          <p:nvPr/>
        </p:nvSpPr>
        <p:spPr>
          <a:xfrm>
            <a:off x="3230144" y="1291382"/>
            <a:ext cx="1142939"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mj-lt"/>
                <a:ea typeface="Osaka"/>
                <a:cs typeface="Osaka"/>
              </a:rPr>
              <a:t>2012</a:t>
            </a:r>
            <a:endParaRPr kumimoji="1" lang="ja-JP" altLang="en-US" sz="1400" dirty="0">
              <a:solidFill>
                <a:schemeClr val="tx1"/>
              </a:solidFill>
              <a:latin typeface="+mj-lt"/>
              <a:ea typeface="Osaka"/>
              <a:cs typeface="Osaka"/>
            </a:endParaRPr>
          </a:p>
        </p:txBody>
      </p:sp>
      <p:sp>
        <p:nvSpPr>
          <p:cNvPr id="28" name="正方形/長方形 27"/>
          <p:cNvSpPr/>
          <p:nvPr/>
        </p:nvSpPr>
        <p:spPr>
          <a:xfrm>
            <a:off x="4375096" y="1293668"/>
            <a:ext cx="1142939"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2013</a:t>
            </a:r>
            <a:endParaRPr kumimoji="1" lang="ja-JP" altLang="en-US" sz="1400" dirty="0">
              <a:solidFill>
                <a:schemeClr val="tx1"/>
              </a:solidFill>
              <a:latin typeface="+mj-lt"/>
              <a:ea typeface="Osaka"/>
              <a:cs typeface="Osaka"/>
            </a:endParaRPr>
          </a:p>
        </p:txBody>
      </p:sp>
      <p:sp>
        <p:nvSpPr>
          <p:cNvPr id="29" name="正方形/長方形 28"/>
          <p:cNvSpPr/>
          <p:nvPr/>
        </p:nvSpPr>
        <p:spPr>
          <a:xfrm>
            <a:off x="5528515" y="1291382"/>
            <a:ext cx="1142939"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mj-lt"/>
                <a:ea typeface="Osaka"/>
                <a:cs typeface="Osaka"/>
              </a:rPr>
              <a:t>2014</a:t>
            </a:r>
            <a:endParaRPr kumimoji="1" lang="ja-JP" altLang="en-US" sz="1400" dirty="0">
              <a:solidFill>
                <a:schemeClr val="tx1"/>
              </a:solidFill>
              <a:latin typeface="+mj-lt"/>
              <a:ea typeface="Osaka"/>
              <a:cs typeface="Osaka"/>
            </a:endParaRPr>
          </a:p>
        </p:txBody>
      </p:sp>
      <p:sp>
        <p:nvSpPr>
          <p:cNvPr id="30" name="正方形/長方形 29"/>
          <p:cNvSpPr/>
          <p:nvPr/>
        </p:nvSpPr>
        <p:spPr>
          <a:xfrm>
            <a:off x="6681934" y="1295874"/>
            <a:ext cx="1142939"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2015</a:t>
            </a:r>
            <a:endParaRPr kumimoji="1" lang="ja-JP" altLang="en-US" sz="1400" dirty="0">
              <a:solidFill>
                <a:schemeClr val="tx1"/>
              </a:solidFill>
              <a:latin typeface="+mj-lt"/>
              <a:ea typeface="Osaka"/>
              <a:cs typeface="Osaka"/>
            </a:endParaRPr>
          </a:p>
        </p:txBody>
      </p:sp>
      <p:sp>
        <p:nvSpPr>
          <p:cNvPr id="31" name="正方形/長方形 30"/>
          <p:cNvSpPr/>
          <p:nvPr/>
        </p:nvSpPr>
        <p:spPr>
          <a:xfrm>
            <a:off x="7835353" y="1289892"/>
            <a:ext cx="1142939"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mj-lt"/>
                <a:ea typeface="Osaka"/>
                <a:cs typeface="Osaka"/>
              </a:rPr>
              <a:t>2016</a:t>
            </a:r>
            <a:endParaRPr kumimoji="1" lang="ja-JP" altLang="en-US" sz="1400" dirty="0">
              <a:solidFill>
                <a:schemeClr val="tx1"/>
              </a:solidFill>
              <a:latin typeface="+mj-lt"/>
              <a:ea typeface="Osaka"/>
              <a:cs typeface="Osaka"/>
            </a:endParaRPr>
          </a:p>
        </p:txBody>
      </p:sp>
      <p:cxnSp>
        <p:nvCxnSpPr>
          <p:cNvPr id="32" name="直線コネクタ 31"/>
          <p:cNvCxnSpPr/>
          <p:nvPr/>
        </p:nvCxnSpPr>
        <p:spPr>
          <a:xfrm flipV="1">
            <a:off x="0" y="999356"/>
            <a:ext cx="9144000" cy="528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flipV="1">
            <a:off x="0" y="1282147"/>
            <a:ext cx="9144000" cy="1036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flipV="1">
            <a:off x="-1" y="1571725"/>
            <a:ext cx="9144001" cy="865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スライド番号プレースホルダ 59"/>
          <p:cNvSpPr txBox="1">
            <a:spLocks/>
          </p:cNvSpPr>
          <p:nvPr/>
        </p:nvSpPr>
        <p:spPr>
          <a:xfrm>
            <a:off x="8179781" y="6576886"/>
            <a:ext cx="718788" cy="256599"/>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9C0E2F81-601E-B447-A2CF-B5EA96351142}"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cxnSp>
        <p:nvCxnSpPr>
          <p:cNvPr id="36" name="直線コネクタ 35"/>
          <p:cNvCxnSpPr/>
          <p:nvPr/>
        </p:nvCxnSpPr>
        <p:spPr>
          <a:xfrm rot="16200000" flipH="1">
            <a:off x="-947536" y="2587413"/>
            <a:ext cx="3172910"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rot="16200000" flipH="1">
            <a:off x="200428" y="2591643"/>
            <a:ext cx="3164449"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rot="16200000" flipH="1">
            <a:off x="1348391" y="2595874"/>
            <a:ext cx="3155989"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rot="16200000" flipH="1">
            <a:off x="2496354" y="2600105"/>
            <a:ext cx="3147529"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rot="16200000" flipH="1">
            <a:off x="3644317" y="2604336"/>
            <a:ext cx="3139069"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rot="16200000" flipH="1">
            <a:off x="4792280" y="2608567"/>
            <a:ext cx="3130609"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rot="16200000" flipH="1">
            <a:off x="5940243" y="2612798"/>
            <a:ext cx="3122149"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rot="16200000" flipH="1">
            <a:off x="7088206" y="2617029"/>
            <a:ext cx="3113689"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4070885" y="2436273"/>
            <a:ext cx="144715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テキスト ボックス 56"/>
          <p:cNvSpPr txBox="1"/>
          <p:nvPr/>
        </p:nvSpPr>
        <p:spPr>
          <a:xfrm>
            <a:off x="4009710" y="2196127"/>
            <a:ext cx="1814469" cy="276999"/>
          </a:xfrm>
          <a:prstGeom prst="rect">
            <a:avLst/>
          </a:prstGeom>
          <a:noFill/>
        </p:spPr>
        <p:txBody>
          <a:bodyPr wrap="none" rtlCol="0">
            <a:spAutoFit/>
          </a:bodyPr>
          <a:lstStyle/>
          <a:p>
            <a:r>
              <a:rPr kumimoji="1" lang="en-US" altLang="ja-JP" sz="1200" dirty="0" smtClean="0">
                <a:latin typeface="+mj-lt"/>
                <a:ea typeface="Osaka"/>
                <a:cs typeface="Osaka"/>
              </a:rPr>
              <a:t>MR buildings construction</a:t>
            </a:r>
            <a:endParaRPr kumimoji="1" lang="ja-JP" altLang="en-US" sz="1200" dirty="0">
              <a:latin typeface="+mj-lt"/>
              <a:ea typeface="Osaka"/>
              <a:cs typeface="Osaka"/>
            </a:endParaRPr>
          </a:p>
        </p:txBody>
      </p:sp>
      <p:cxnSp>
        <p:nvCxnSpPr>
          <p:cNvPr id="58" name="直線コネクタ 57"/>
          <p:cNvCxnSpPr/>
          <p:nvPr/>
        </p:nvCxnSpPr>
        <p:spPr>
          <a:xfrm>
            <a:off x="4074567" y="2727172"/>
            <a:ext cx="1726869"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9" name="テキスト ボックス 58"/>
          <p:cNvSpPr txBox="1"/>
          <p:nvPr/>
        </p:nvSpPr>
        <p:spPr>
          <a:xfrm>
            <a:off x="4023861" y="2487026"/>
            <a:ext cx="1633781" cy="276999"/>
          </a:xfrm>
          <a:prstGeom prst="rect">
            <a:avLst/>
          </a:prstGeom>
          <a:noFill/>
        </p:spPr>
        <p:txBody>
          <a:bodyPr wrap="none" rtlCol="0">
            <a:spAutoFit/>
          </a:bodyPr>
          <a:lstStyle/>
          <a:p>
            <a:r>
              <a:rPr kumimoji="1" lang="en-US" altLang="ja-JP" sz="1200" dirty="0" smtClean="0">
                <a:latin typeface="+mj-lt"/>
                <a:ea typeface="Osaka"/>
                <a:cs typeface="Osaka"/>
              </a:rPr>
              <a:t>upgrade cooling facility</a:t>
            </a:r>
            <a:endParaRPr kumimoji="1" lang="ja-JP" altLang="en-US" sz="1200" dirty="0">
              <a:latin typeface="+mj-lt"/>
              <a:ea typeface="Osaka"/>
              <a:cs typeface="Osaka"/>
            </a:endParaRPr>
          </a:p>
        </p:txBody>
      </p:sp>
      <p:cxnSp>
        <p:nvCxnSpPr>
          <p:cNvPr id="74" name="直線コネクタ 73"/>
          <p:cNvCxnSpPr/>
          <p:nvPr/>
        </p:nvCxnSpPr>
        <p:spPr>
          <a:xfrm>
            <a:off x="4076455" y="3848553"/>
            <a:ext cx="154007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テキスト ボックス 74"/>
          <p:cNvSpPr txBox="1"/>
          <p:nvPr/>
        </p:nvSpPr>
        <p:spPr>
          <a:xfrm>
            <a:off x="4032442" y="3582664"/>
            <a:ext cx="2023586" cy="276999"/>
          </a:xfrm>
          <a:prstGeom prst="rect">
            <a:avLst/>
          </a:prstGeom>
          <a:noFill/>
        </p:spPr>
        <p:txBody>
          <a:bodyPr wrap="none" rtlCol="0">
            <a:spAutoFit/>
          </a:bodyPr>
          <a:lstStyle/>
          <a:p>
            <a:r>
              <a:rPr kumimoji="1" lang="en-US" altLang="ja-JP" sz="1200" dirty="0" smtClean="0">
                <a:latin typeface="+mj-lt"/>
                <a:ea typeface="Osaka"/>
                <a:cs typeface="Osaka"/>
              </a:rPr>
              <a:t>electricity and </a:t>
            </a:r>
            <a:r>
              <a:rPr lang="en-US" altLang="ja-JP" sz="1200" dirty="0" smtClean="0">
                <a:latin typeface="+mj-lt"/>
                <a:ea typeface="Osaka"/>
                <a:cs typeface="Osaka"/>
              </a:rPr>
              <a:t>cooling system</a:t>
            </a:r>
            <a:endParaRPr kumimoji="1" lang="ja-JP" altLang="en-US" sz="1200" dirty="0">
              <a:latin typeface="+mj-lt"/>
              <a:ea typeface="Osaka"/>
              <a:cs typeface="Osaka"/>
            </a:endParaRPr>
          </a:p>
        </p:txBody>
      </p:sp>
      <p:cxnSp>
        <p:nvCxnSpPr>
          <p:cNvPr id="76" name="直線コネクタ 75"/>
          <p:cNvCxnSpPr/>
          <p:nvPr/>
        </p:nvCxnSpPr>
        <p:spPr>
          <a:xfrm>
            <a:off x="4076455" y="3613889"/>
            <a:ext cx="144158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7" name="テキスト ボックス 76"/>
          <p:cNvSpPr txBox="1"/>
          <p:nvPr/>
        </p:nvSpPr>
        <p:spPr>
          <a:xfrm>
            <a:off x="4023861" y="3348000"/>
            <a:ext cx="1777575" cy="276999"/>
          </a:xfrm>
          <a:prstGeom prst="rect">
            <a:avLst/>
          </a:prstGeom>
          <a:noFill/>
        </p:spPr>
        <p:txBody>
          <a:bodyPr wrap="none" rtlCol="0">
            <a:spAutoFit/>
          </a:bodyPr>
          <a:lstStyle/>
          <a:p>
            <a:r>
              <a:rPr kumimoji="1" lang="en-US" altLang="ja-JP" sz="1200" dirty="0" smtClean="0">
                <a:latin typeface="+mj-lt"/>
                <a:ea typeface="Osaka"/>
                <a:cs typeface="Osaka"/>
              </a:rPr>
              <a:t>DR buildings construction</a:t>
            </a:r>
            <a:endParaRPr kumimoji="1" lang="ja-JP" altLang="en-US" sz="1200" dirty="0">
              <a:latin typeface="+mj-lt"/>
              <a:ea typeface="Osaka"/>
              <a:cs typeface="Osaka"/>
            </a:endParaRPr>
          </a:p>
        </p:txBody>
      </p:sp>
      <p:cxnSp>
        <p:nvCxnSpPr>
          <p:cNvPr id="78" name="直線コネクタ 77"/>
          <p:cNvCxnSpPr/>
          <p:nvPr/>
        </p:nvCxnSpPr>
        <p:spPr>
          <a:xfrm>
            <a:off x="2821744" y="3379225"/>
            <a:ext cx="1551339"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9" name="テキスト ボックス 78"/>
          <p:cNvSpPr txBox="1"/>
          <p:nvPr/>
        </p:nvSpPr>
        <p:spPr>
          <a:xfrm>
            <a:off x="2880703" y="3130498"/>
            <a:ext cx="1621583" cy="276999"/>
          </a:xfrm>
          <a:prstGeom prst="rect">
            <a:avLst/>
          </a:prstGeom>
          <a:noFill/>
        </p:spPr>
        <p:txBody>
          <a:bodyPr wrap="none" rtlCol="0">
            <a:spAutoFit/>
          </a:bodyPr>
          <a:lstStyle/>
          <a:p>
            <a:r>
              <a:rPr kumimoji="1" lang="en-US" altLang="ja-JP" sz="1200" dirty="0" smtClean="0">
                <a:latin typeface="+mj-lt"/>
                <a:ea typeface="Osaka"/>
                <a:cs typeface="Osaka"/>
              </a:rPr>
              <a:t>DR tunnel construction</a:t>
            </a:r>
            <a:endParaRPr kumimoji="1" lang="ja-JP" altLang="en-US" sz="1200" dirty="0">
              <a:latin typeface="+mj-lt"/>
              <a:ea typeface="Osaka"/>
              <a:cs typeface="Osaka"/>
            </a:endParaRPr>
          </a:p>
        </p:txBody>
      </p:sp>
      <p:sp>
        <p:nvSpPr>
          <p:cNvPr id="104" name="テキスト ボックス 103"/>
          <p:cNvSpPr txBox="1"/>
          <p:nvPr/>
        </p:nvSpPr>
        <p:spPr>
          <a:xfrm>
            <a:off x="1782652" y="1756992"/>
            <a:ext cx="4173338" cy="369332"/>
          </a:xfrm>
          <a:prstGeom prst="rect">
            <a:avLst/>
          </a:prstGeom>
          <a:noFill/>
        </p:spPr>
        <p:txBody>
          <a:bodyPr wrap="none" rtlCol="0">
            <a:spAutoFit/>
          </a:bodyPr>
          <a:lstStyle/>
          <a:p>
            <a:r>
              <a:rPr kumimoji="1" lang="en-US" altLang="ja-JP" b="1" i="1" dirty="0" smtClean="0">
                <a:solidFill>
                  <a:srgbClr val="FF0000"/>
                </a:solidFill>
                <a:latin typeface="+mj-lt"/>
                <a:ea typeface="Osaka"/>
                <a:cs typeface="Osaka"/>
              </a:rPr>
              <a:t>Facility and infrastructure for MR and DR</a:t>
            </a:r>
            <a:endParaRPr kumimoji="1" lang="ja-JP" altLang="en-US" b="1" i="1" dirty="0">
              <a:solidFill>
                <a:srgbClr val="FF0000"/>
              </a:solidFill>
              <a:latin typeface="+mj-lt"/>
              <a:ea typeface="Osaka"/>
              <a:cs typeface="Osaka"/>
            </a:endParaRPr>
          </a:p>
        </p:txBody>
      </p:sp>
      <p:cxnSp>
        <p:nvCxnSpPr>
          <p:cNvPr id="112" name="直線コネクタ 111"/>
          <p:cNvCxnSpPr/>
          <p:nvPr/>
        </p:nvCxnSpPr>
        <p:spPr>
          <a:xfrm rot="5400000">
            <a:off x="2995695" y="2877128"/>
            <a:ext cx="2593492" cy="1588"/>
          </a:xfrm>
          <a:prstGeom prst="line">
            <a:avLst/>
          </a:pr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3" name="テキスト ボックス 112"/>
          <p:cNvSpPr txBox="1"/>
          <p:nvPr/>
        </p:nvSpPr>
        <p:spPr>
          <a:xfrm>
            <a:off x="4235454" y="1531020"/>
            <a:ext cx="677840" cy="246221"/>
          </a:xfrm>
          <a:prstGeom prst="rect">
            <a:avLst/>
          </a:prstGeom>
          <a:noFill/>
        </p:spPr>
        <p:txBody>
          <a:bodyPr wrap="none" rtlCol="0">
            <a:spAutoFit/>
          </a:bodyPr>
          <a:lstStyle/>
          <a:p>
            <a:r>
              <a:rPr kumimoji="1" lang="en-US" altLang="ja-JP" sz="1000" dirty="0" smtClean="0">
                <a:solidFill>
                  <a:srgbClr val="FF0000"/>
                </a:solidFill>
              </a:rPr>
              <a:t>now here</a:t>
            </a:r>
            <a:endParaRPr kumimoji="1" lang="ja-JP" altLang="en-US" sz="1000" dirty="0">
              <a:solidFill>
                <a:srgbClr val="FF0000"/>
              </a:solidFill>
            </a:endParaRPr>
          </a:p>
        </p:txBody>
      </p:sp>
      <p:cxnSp>
        <p:nvCxnSpPr>
          <p:cNvPr id="122" name="直線コネクタ 121"/>
          <p:cNvCxnSpPr/>
          <p:nvPr/>
        </p:nvCxnSpPr>
        <p:spPr>
          <a:xfrm>
            <a:off x="4373083" y="3016198"/>
            <a:ext cx="2298371"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3" name="テキスト ボックス 122"/>
          <p:cNvSpPr txBox="1"/>
          <p:nvPr/>
        </p:nvSpPr>
        <p:spPr>
          <a:xfrm>
            <a:off x="4280718" y="2765583"/>
            <a:ext cx="2762295" cy="276999"/>
          </a:xfrm>
          <a:prstGeom prst="rect">
            <a:avLst/>
          </a:prstGeom>
          <a:noFill/>
        </p:spPr>
        <p:txBody>
          <a:bodyPr wrap="none" rtlCol="0">
            <a:spAutoFit/>
          </a:bodyPr>
          <a:lstStyle/>
          <a:p>
            <a:r>
              <a:rPr kumimoji="1" lang="en-US" altLang="ja-JP" sz="1200" dirty="0" smtClean="0">
                <a:latin typeface="+mj-lt"/>
                <a:ea typeface="Osaka"/>
                <a:cs typeface="Osaka"/>
              </a:rPr>
              <a:t>construct a new </a:t>
            </a:r>
            <a:r>
              <a:rPr lang="en-US" altLang="ja-JP" sz="1200" dirty="0" smtClean="0">
                <a:latin typeface="+mj-lt"/>
                <a:ea typeface="Osaka"/>
                <a:cs typeface="Osaka"/>
              </a:rPr>
              <a:t>bank at Oho transformer</a:t>
            </a:r>
            <a:endParaRPr kumimoji="1" lang="ja-JP" altLang="en-US" sz="1200" dirty="0">
              <a:latin typeface="+mj-lt"/>
              <a:ea typeface="Osaka"/>
              <a:cs typeface="Osaka"/>
            </a:endParaRPr>
          </a:p>
        </p:txBody>
      </p:sp>
      <p:cxnSp>
        <p:nvCxnSpPr>
          <p:cNvPr id="55" name="直線コネクタ 54"/>
          <p:cNvCxnSpPr/>
          <p:nvPr/>
        </p:nvCxnSpPr>
        <p:spPr>
          <a:xfrm>
            <a:off x="2587912" y="2332442"/>
            <a:ext cx="912288"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60" name="テキスト ボックス 59"/>
          <p:cNvSpPr txBox="1"/>
          <p:nvPr/>
        </p:nvSpPr>
        <p:spPr>
          <a:xfrm>
            <a:off x="2367630" y="2057031"/>
            <a:ext cx="1620957" cy="276999"/>
          </a:xfrm>
          <a:prstGeom prst="rect">
            <a:avLst/>
          </a:prstGeom>
          <a:noFill/>
          <a:ln>
            <a:noFill/>
          </a:ln>
        </p:spPr>
        <p:txBody>
          <a:bodyPr wrap="none" rtlCol="0">
            <a:spAutoFit/>
          </a:bodyPr>
          <a:lstStyle/>
          <a:p>
            <a:r>
              <a:rPr kumimoji="1" lang="en-US" altLang="ja-JP" sz="1200" dirty="0" smtClean="0">
                <a:solidFill>
                  <a:srgbClr val="0000FF"/>
                </a:solidFill>
                <a:latin typeface="+mj-lt"/>
                <a:ea typeface="Osaka"/>
                <a:cs typeface="Osaka"/>
              </a:rPr>
              <a:t>Design of MR buildings</a:t>
            </a:r>
            <a:endParaRPr kumimoji="1" lang="ja-JP" altLang="en-US" sz="1200" dirty="0">
              <a:solidFill>
                <a:srgbClr val="0000FF"/>
              </a:solidFill>
              <a:latin typeface="+mj-lt"/>
              <a:ea typeface="Osaka"/>
              <a:cs typeface="Osaka"/>
            </a:endParaRPr>
          </a:p>
        </p:txBody>
      </p:sp>
      <p:cxnSp>
        <p:nvCxnSpPr>
          <p:cNvPr id="61" name="直線コネクタ 60"/>
          <p:cNvCxnSpPr/>
          <p:nvPr/>
        </p:nvCxnSpPr>
        <p:spPr>
          <a:xfrm>
            <a:off x="1168109" y="3187539"/>
            <a:ext cx="908616"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62" name="テキスト ボックス 61"/>
          <p:cNvSpPr txBox="1"/>
          <p:nvPr/>
        </p:nvSpPr>
        <p:spPr>
          <a:xfrm>
            <a:off x="1120181" y="2920056"/>
            <a:ext cx="3048055" cy="276999"/>
          </a:xfrm>
          <a:prstGeom prst="rect">
            <a:avLst/>
          </a:prstGeom>
          <a:noFill/>
          <a:ln>
            <a:noFill/>
          </a:ln>
        </p:spPr>
        <p:txBody>
          <a:bodyPr wrap="none" rtlCol="0">
            <a:spAutoFit/>
          </a:bodyPr>
          <a:lstStyle/>
          <a:p>
            <a:r>
              <a:rPr kumimoji="1" lang="en-US" altLang="ja-JP" sz="1200" dirty="0" smtClean="0">
                <a:solidFill>
                  <a:srgbClr val="0000FF"/>
                </a:solidFill>
                <a:latin typeface="+mj-lt"/>
                <a:ea typeface="Osaka"/>
                <a:cs typeface="Osaka"/>
              </a:rPr>
              <a:t>Design of DR tunnel, buildings, cooling system</a:t>
            </a:r>
            <a:endParaRPr kumimoji="1" lang="ja-JP" altLang="en-US" sz="1200" dirty="0">
              <a:solidFill>
                <a:srgbClr val="0000FF"/>
              </a:solidFill>
              <a:latin typeface="+mj-lt"/>
              <a:ea typeface="Osaka"/>
              <a:cs typeface="Osaka"/>
            </a:endParaRPr>
          </a:p>
        </p:txBody>
      </p:sp>
      <p:cxnSp>
        <p:nvCxnSpPr>
          <p:cNvPr id="63" name="直線コネクタ 62"/>
          <p:cNvCxnSpPr/>
          <p:nvPr/>
        </p:nvCxnSpPr>
        <p:spPr>
          <a:xfrm>
            <a:off x="2587912" y="2626517"/>
            <a:ext cx="1070487"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2369797" y="2367221"/>
            <a:ext cx="1720693" cy="276999"/>
          </a:xfrm>
          <a:prstGeom prst="rect">
            <a:avLst/>
          </a:prstGeom>
          <a:noFill/>
          <a:ln>
            <a:noFill/>
          </a:ln>
        </p:spPr>
        <p:txBody>
          <a:bodyPr wrap="none" rtlCol="0">
            <a:spAutoFit/>
          </a:bodyPr>
          <a:lstStyle/>
          <a:p>
            <a:r>
              <a:rPr kumimoji="1" lang="en-US" altLang="ja-JP" sz="1200" dirty="0" smtClean="0">
                <a:solidFill>
                  <a:srgbClr val="0000FF"/>
                </a:solidFill>
                <a:latin typeface="+mj-lt"/>
                <a:ea typeface="Osaka"/>
                <a:cs typeface="Osaka"/>
              </a:rPr>
              <a:t>Design of cooling system</a:t>
            </a:r>
            <a:endParaRPr kumimoji="1" lang="ja-JP" altLang="en-US" sz="1200" dirty="0">
              <a:solidFill>
                <a:srgbClr val="0000FF"/>
              </a:solidFill>
              <a:latin typeface="+mj-lt"/>
              <a:ea typeface="Osaka"/>
              <a:cs typeface="Osak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Upgrade MR cooling system</a:t>
            </a:r>
            <a:endParaRPr lang="ja-JP" altLang="en-US" dirty="0"/>
          </a:p>
        </p:txBody>
      </p:sp>
      <p:graphicFrame>
        <p:nvGraphicFramePr>
          <p:cNvPr id="6" name="コンテンツ プレースホルダ 5"/>
          <p:cNvGraphicFramePr>
            <a:graphicFrameLocks noGrp="1"/>
          </p:cNvGraphicFramePr>
          <p:nvPr>
            <p:ph sz="half" idx="1"/>
          </p:nvPr>
        </p:nvGraphicFramePr>
        <p:xfrm>
          <a:off x="324239" y="3063789"/>
          <a:ext cx="5954812" cy="1676400"/>
        </p:xfrm>
        <a:graphic>
          <a:graphicData uri="http://schemas.openxmlformats.org/drawingml/2006/table">
            <a:tbl>
              <a:tblPr firstRow="1" bandRow="1">
                <a:tableStyleId>{5C22544A-7EE6-4342-B048-85BDC9FD1C3A}</a:tableStyleId>
              </a:tblPr>
              <a:tblGrid>
                <a:gridCol w="885304"/>
                <a:gridCol w="885585"/>
                <a:gridCol w="722751"/>
                <a:gridCol w="938996"/>
                <a:gridCol w="1056827"/>
                <a:gridCol w="1465349"/>
              </a:tblGrid>
              <a:tr h="250065">
                <a:tc>
                  <a:txBody>
                    <a:bodyPr/>
                    <a:lstStyle/>
                    <a:p>
                      <a:r>
                        <a:rPr kumimoji="1" lang="en-US" altLang="ja-JP" sz="1600" dirty="0" smtClean="0"/>
                        <a:t>System</a:t>
                      </a:r>
                      <a:endParaRPr kumimoji="1" lang="ja-JP" altLang="en-US" sz="1600" dirty="0"/>
                    </a:p>
                  </a:txBody>
                  <a:tcPr marL="43070" marR="43070"/>
                </a:tc>
                <a:tc>
                  <a:txBody>
                    <a:bodyPr/>
                    <a:lstStyle/>
                    <a:p>
                      <a:endParaRPr kumimoji="1" lang="ja-JP" altLang="en-US" sz="1600" dirty="0"/>
                    </a:p>
                  </a:txBody>
                  <a:tcPr marL="43070" marR="43070"/>
                </a:tc>
                <a:tc>
                  <a:txBody>
                    <a:bodyPr/>
                    <a:lstStyle/>
                    <a:p>
                      <a:pPr algn="ctr"/>
                      <a:r>
                        <a:rPr kumimoji="1" lang="en-US" altLang="ja-JP" sz="1600" dirty="0" smtClean="0"/>
                        <a:t>unit</a:t>
                      </a:r>
                      <a:endParaRPr kumimoji="1" lang="ja-JP" altLang="en-US" sz="1600" dirty="0"/>
                    </a:p>
                  </a:txBody>
                  <a:tcPr marL="43070" marR="43070"/>
                </a:tc>
                <a:tc>
                  <a:txBody>
                    <a:bodyPr/>
                    <a:lstStyle/>
                    <a:p>
                      <a:pPr algn="ctr"/>
                      <a:r>
                        <a:rPr kumimoji="1" lang="en-US" altLang="ja-JP" sz="1600" dirty="0" smtClean="0"/>
                        <a:t>KEKB</a:t>
                      </a:r>
                      <a:endParaRPr kumimoji="1" lang="ja-JP" altLang="en-US" sz="1600" dirty="0"/>
                    </a:p>
                  </a:txBody>
                  <a:tcPr marL="43070" marR="43070"/>
                </a:tc>
                <a:tc>
                  <a:txBody>
                    <a:bodyPr/>
                    <a:lstStyle/>
                    <a:p>
                      <a:pPr algn="ctr"/>
                      <a:r>
                        <a:rPr kumimoji="1" lang="en-US" altLang="ja-JP" sz="1600" dirty="0" err="1" smtClean="0">
                          <a:solidFill>
                            <a:schemeClr val="bg1"/>
                          </a:solidFill>
                        </a:rPr>
                        <a:t>SuperKEKB</a:t>
                      </a:r>
                      <a:endParaRPr kumimoji="1" lang="ja-JP" altLang="en-US" sz="1600" dirty="0">
                        <a:solidFill>
                          <a:schemeClr val="bg1"/>
                        </a:solidFill>
                      </a:endParaRPr>
                    </a:p>
                  </a:txBody>
                  <a:tcPr marL="43070" marR="43070"/>
                </a:tc>
                <a:tc>
                  <a:txBody>
                    <a:bodyPr/>
                    <a:lstStyle/>
                    <a:p>
                      <a:r>
                        <a:rPr kumimoji="1" lang="en-US" altLang="ja-JP" sz="1600" dirty="0" smtClean="0"/>
                        <a:t>comment</a:t>
                      </a:r>
                      <a:endParaRPr kumimoji="1" lang="ja-JP" altLang="en-US" sz="1600" dirty="0"/>
                    </a:p>
                  </a:txBody>
                  <a:tcPr marL="43070" marR="43070"/>
                </a:tc>
              </a:tr>
              <a:tr h="250065">
                <a:tc rowSpan="2">
                  <a:txBody>
                    <a:bodyPr/>
                    <a:lstStyle/>
                    <a:p>
                      <a:r>
                        <a:rPr kumimoji="1" lang="en-US" altLang="ja-JP" sz="1600" dirty="0" smtClean="0"/>
                        <a:t>Vacuum </a:t>
                      </a:r>
                      <a:endParaRPr kumimoji="1" lang="ja-JP" altLang="en-US" sz="1600" dirty="0"/>
                    </a:p>
                  </a:txBody>
                  <a:tcPr marL="43070" marR="43070" anchor="ctr"/>
                </a:tc>
                <a:tc>
                  <a:txBody>
                    <a:bodyPr/>
                    <a:lstStyle/>
                    <a:p>
                      <a:r>
                        <a:rPr kumimoji="1" lang="en-US" altLang="ja-JP" sz="1600" dirty="0" smtClean="0"/>
                        <a:t>Flow rate</a:t>
                      </a:r>
                      <a:endParaRPr kumimoji="1" lang="ja-JP" altLang="en-US" sz="1600" dirty="0"/>
                    </a:p>
                  </a:txBody>
                  <a:tcPr marL="43070" marR="43070"/>
                </a:tc>
                <a:tc>
                  <a:txBody>
                    <a:bodyPr/>
                    <a:lstStyle/>
                    <a:p>
                      <a:pPr algn="ctr"/>
                      <a:r>
                        <a:rPr kumimoji="1" lang="en-US" altLang="ja-JP" sz="1600" dirty="0" err="1" smtClean="0"/>
                        <a:t>l</a:t>
                      </a:r>
                      <a:r>
                        <a:rPr kumimoji="1" lang="en-US" altLang="ja-JP" sz="1600" dirty="0" smtClean="0"/>
                        <a:t>/min</a:t>
                      </a:r>
                      <a:endParaRPr kumimoji="1" lang="ja-JP" altLang="en-US" sz="1600" dirty="0"/>
                    </a:p>
                  </a:txBody>
                  <a:tcPr marL="43070" marR="43070"/>
                </a:tc>
                <a:tc>
                  <a:txBody>
                    <a:bodyPr/>
                    <a:lstStyle/>
                    <a:p>
                      <a:pPr algn="ctr"/>
                      <a:r>
                        <a:rPr kumimoji="1" lang="en-US" altLang="ja-JP" sz="1600" dirty="0" smtClean="0"/>
                        <a:t>6400</a:t>
                      </a:r>
                      <a:endParaRPr kumimoji="1" lang="ja-JP" altLang="en-US" sz="1600" dirty="0"/>
                    </a:p>
                  </a:txBody>
                  <a:tcPr marL="43070" marR="43070"/>
                </a:tc>
                <a:tc>
                  <a:txBody>
                    <a:bodyPr/>
                    <a:lstStyle/>
                    <a:p>
                      <a:pPr algn="ctr"/>
                      <a:r>
                        <a:rPr kumimoji="1" lang="en-US" altLang="ja-JP" sz="1600" dirty="0" smtClean="0">
                          <a:solidFill>
                            <a:srgbClr val="FF0000"/>
                          </a:solidFill>
                        </a:rPr>
                        <a:t>12800</a:t>
                      </a:r>
                      <a:endParaRPr kumimoji="1" lang="ja-JP" altLang="en-US" sz="1600" dirty="0">
                        <a:solidFill>
                          <a:srgbClr val="FF0000"/>
                        </a:solidFill>
                      </a:endParaRPr>
                    </a:p>
                  </a:txBody>
                  <a:tcPr marL="43070" marR="43070"/>
                </a:tc>
                <a:tc>
                  <a:txBody>
                    <a:bodyPr/>
                    <a:lstStyle/>
                    <a:p>
                      <a:endParaRPr kumimoji="1" lang="ja-JP" altLang="en-US" sz="1600" dirty="0"/>
                    </a:p>
                  </a:txBody>
                  <a:tcPr marL="43070" marR="43070"/>
                </a:tc>
              </a:tr>
              <a:tr h="250065">
                <a:tc vMerge="1">
                  <a:txBody>
                    <a:bodyPr/>
                    <a:lstStyle/>
                    <a:p>
                      <a:endParaRPr kumimoji="1" lang="ja-JP" altLang="en-US" sz="1600" dirty="0"/>
                    </a:p>
                  </a:txBody>
                  <a:tcPr marL="43070" marR="43070"/>
                </a:tc>
                <a:tc>
                  <a:txBody>
                    <a:bodyPr/>
                    <a:lstStyle/>
                    <a:p>
                      <a:r>
                        <a:rPr kumimoji="1" lang="en-US" altLang="ja-JP" sz="1600" dirty="0" smtClean="0"/>
                        <a:t>Power</a:t>
                      </a:r>
                      <a:endParaRPr kumimoji="1" lang="ja-JP" altLang="en-US" sz="1600" dirty="0"/>
                    </a:p>
                  </a:txBody>
                  <a:tcPr marL="43070" marR="43070"/>
                </a:tc>
                <a:tc>
                  <a:txBody>
                    <a:bodyPr/>
                    <a:lstStyle/>
                    <a:p>
                      <a:pPr algn="ctr"/>
                      <a:r>
                        <a:rPr kumimoji="1" lang="en-US" altLang="ja-JP" sz="1600" dirty="0" smtClean="0"/>
                        <a:t>MW</a:t>
                      </a:r>
                      <a:endParaRPr kumimoji="1" lang="ja-JP" altLang="en-US" sz="1600" dirty="0"/>
                    </a:p>
                  </a:txBody>
                  <a:tcPr marL="43070" marR="43070"/>
                </a:tc>
                <a:tc>
                  <a:txBody>
                    <a:bodyPr/>
                    <a:lstStyle/>
                    <a:p>
                      <a:pPr algn="ctr"/>
                      <a:r>
                        <a:rPr kumimoji="1" lang="en-US" altLang="ja-JP" sz="1600" dirty="0" smtClean="0"/>
                        <a:t>4.5</a:t>
                      </a:r>
                      <a:endParaRPr kumimoji="1" lang="ja-JP" altLang="en-US" sz="1600" dirty="0"/>
                    </a:p>
                  </a:txBody>
                  <a:tcPr marL="43070" marR="43070"/>
                </a:tc>
                <a:tc>
                  <a:txBody>
                    <a:bodyPr/>
                    <a:lstStyle/>
                    <a:p>
                      <a:pPr algn="ctr"/>
                      <a:r>
                        <a:rPr kumimoji="1" lang="en-US" altLang="ja-JP" sz="1600" dirty="0" smtClean="0">
                          <a:solidFill>
                            <a:srgbClr val="FF0000"/>
                          </a:solidFill>
                        </a:rPr>
                        <a:t>17.8</a:t>
                      </a:r>
                      <a:endParaRPr kumimoji="1" lang="ja-JP" altLang="en-US" sz="1600" dirty="0">
                        <a:solidFill>
                          <a:srgbClr val="FF0000"/>
                        </a:solidFill>
                      </a:endParaRPr>
                    </a:p>
                  </a:txBody>
                  <a:tcPr marL="43070" marR="43070"/>
                </a:tc>
                <a:tc>
                  <a:txBody>
                    <a:bodyPr/>
                    <a:lstStyle/>
                    <a:p>
                      <a:r>
                        <a:rPr kumimoji="1" lang="en-US" altLang="ja-JP" sz="1600" dirty="0" smtClean="0">
                          <a:latin typeface="Symbol" charset="2"/>
                          <a:cs typeface="Symbol" charset="2"/>
                        </a:rPr>
                        <a:t>D</a:t>
                      </a:r>
                      <a:r>
                        <a:rPr kumimoji="1" lang="en-US" altLang="ja-JP" sz="1600" dirty="0" smtClean="0"/>
                        <a:t>T = 10</a:t>
                      </a:r>
                      <a:r>
                        <a:rPr kumimoji="1" lang="en-US" altLang="ja-JP" sz="1600" baseline="0" dirty="0" smtClean="0"/>
                        <a:t>→20℃</a:t>
                      </a:r>
                      <a:endParaRPr kumimoji="1" lang="ja-JP" altLang="en-US" sz="1600" dirty="0"/>
                    </a:p>
                  </a:txBody>
                  <a:tcPr marL="43070" marR="43070"/>
                </a:tc>
              </a:tr>
              <a:tr h="250065">
                <a:tc rowSpan="2">
                  <a:txBody>
                    <a:bodyPr/>
                    <a:lstStyle/>
                    <a:p>
                      <a:r>
                        <a:rPr kumimoji="1" lang="en-US" altLang="ja-JP" sz="1600" dirty="0" smtClean="0"/>
                        <a:t>Magnet </a:t>
                      </a:r>
                      <a:endParaRPr kumimoji="1" lang="ja-JP" altLang="en-US" sz="1600" dirty="0"/>
                    </a:p>
                  </a:txBody>
                  <a:tcPr marL="43070" marR="43070" anchor="ctr"/>
                </a:tc>
                <a:tc>
                  <a:txBody>
                    <a:bodyPr/>
                    <a:lstStyle/>
                    <a:p>
                      <a:r>
                        <a:rPr kumimoji="1" lang="en-US" altLang="ja-JP" sz="1600" dirty="0" smtClean="0"/>
                        <a:t>Flow rate</a:t>
                      </a:r>
                      <a:endParaRPr kumimoji="1" lang="ja-JP" altLang="en-US" sz="1600" dirty="0"/>
                    </a:p>
                  </a:txBody>
                  <a:tcPr marL="43070" marR="43070"/>
                </a:tc>
                <a:tc>
                  <a:txBody>
                    <a:bodyPr/>
                    <a:lstStyle/>
                    <a:p>
                      <a:pPr algn="ctr"/>
                      <a:r>
                        <a:rPr kumimoji="1" lang="en-US" altLang="ja-JP" sz="1600" dirty="0" err="1" smtClean="0"/>
                        <a:t>l</a:t>
                      </a:r>
                      <a:r>
                        <a:rPr kumimoji="1" lang="en-US" altLang="ja-JP" sz="1600" dirty="0" smtClean="0"/>
                        <a:t>/min</a:t>
                      </a:r>
                      <a:endParaRPr kumimoji="1" lang="ja-JP" altLang="en-US" sz="1600" dirty="0"/>
                    </a:p>
                  </a:txBody>
                  <a:tcPr marL="43070" marR="43070"/>
                </a:tc>
                <a:tc>
                  <a:txBody>
                    <a:bodyPr/>
                    <a:lstStyle/>
                    <a:p>
                      <a:pPr algn="ctr"/>
                      <a:r>
                        <a:rPr kumimoji="1" lang="en-US" altLang="ja-JP" sz="1600" dirty="0" smtClean="0"/>
                        <a:t>15200</a:t>
                      </a:r>
                      <a:endParaRPr kumimoji="1" lang="ja-JP" altLang="en-US" sz="1600" dirty="0"/>
                    </a:p>
                  </a:txBody>
                  <a:tcPr marL="43070" marR="43070"/>
                </a:tc>
                <a:tc>
                  <a:txBody>
                    <a:bodyPr/>
                    <a:lstStyle/>
                    <a:p>
                      <a:pPr algn="ctr"/>
                      <a:r>
                        <a:rPr kumimoji="1" lang="en-US" altLang="ja-JP" sz="1600" dirty="0" smtClean="0">
                          <a:solidFill>
                            <a:srgbClr val="FF0000"/>
                          </a:solidFill>
                        </a:rPr>
                        <a:t>23270</a:t>
                      </a:r>
                      <a:endParaRPr kumimoji="1" lang="ja-JP" altLang="en-US" sz="1600" dirty="0">
                        <a:solidFill>
                          <a:srgbClr val="FF0000"/>
                        </a:solidFill>
                      </a:endParaRPr>
                    </a:p>
                  </a:txBody>
                  <a:tcPr marL="43070" marR="43070"/>
                </a:tc>
                <a:tc>
                  <a:txBody>
                    <a:bodyPr/>
                    <a:lstStyle/>
                    <a:p>
                      <a:endParaRPr kumimoji="1" lang="ja-JP" altLang="en-US" sz="1600"/>
                    </a:p>
                  </a:txBody>
                  <a:tcPr marL="43070" marR="43070"/>
                </a:tc>
              </a:tr>
              <a:tr h="250065">
                <a:tc vMerge="1">
                  <a:txBody>
                    <a:bodyPr/>
                    <a:lstStyle/>
                    <a:p>
                      <a:endParaRPr kumimoji="1" lang="ja-JP" altLang="en-US" sz="1600" dirty="0"/>
                    </a:p>
                  </a:txBody>
                  <a:tcPr marL="43070" marR="43070"/>
                </a:tc>
                <a:tc>
                  <a:txBody>
                    <a:bodyPr/>
                    <a:lstStyle/>
                    <a:p>
                      <a:r>
                        <a:rPr kumimoji="1" lang="en-US" altLang="ja-JP" sz="1600" dirty="0" smtClean="0"/>
                        <a:t>Power</a:t>
                      </a:r>
                      <a:endParaRPr kumimoji="1" lang="ja-JP" altLang="en-US" sz="1600" dirty="0"/>
                    </a:p>
                  </a:txBody>
                  <a:tcPr marL="43070" marR="43070"/>
                </a:tc>
                <a:tc>
                  <a:txBody>
                    <a:bodyPr/>
                    <a:lstStyle/>
                    <a:p>
                      <a:pPr algn="ctr"/>
                      <a:r>
                        <a:rPr kumimoji="1" lang="en-US" altLang="ja-JP" sz="1600" dirty="0" smtClean="0"/>
                        <a:t>MW</a:t>
                      </a:r>
                      <a:endParaRPr kumimoji="1" lang="ja-JP" altLang="en-US" sz="1600" dirty="0"/>
                    </a:p>
                  </a:txBody>
                  <a:tcPr marL="43070" marR="43070"/>
                </a:tc>
                <a:tc>
                  <a:txBody>
                    <a:bodyPr/>
                    <a:lstStyle/>
                    <a:p>
                      <a:pPr algn="ctr"/>
                      <a:r>
                        <a:rPr kumimoji="1" lang="en-US" altLang="ja-JP" sz="1600" dirty="0" smtClean="0"/>
                        <a:t>10.6</a:t>
                      </a:r>
                      <a:endParaRPr kumimoji="1" lang="ja-JP" altLang="en-US" sz="1600" dirty="0"/>
                    </a:p>
                  </a:txBody>
                  <a:tcPr marL="43070" marR="43070"/>
                </a:tc>
                <a:tc>
                  <a:txBody>
                    <a:bodyPr/>
                    <a:lstStyle/>
                    <a:p>
                      <a:pPr algn="ctr"/>
                      <a:r>
                        <a:rPr kumimoji="1" lang="en-US" altLang="ja-JP" sz="1600" dirty="0" smtClean="0">
                          <a:solidFill>
                            <a:srgbClr val="FF0000"/>
                          </a:solidFill>
                        </a:rPr>
                        <a:t>16.2</a:t>
                      </a:r>
                      <a:endParaRPr kumimoji="1" lang="ja-JP" altLang="en-US" sz="1600" dirty="0">
                        <a:solidFill>
                          <a:srgbClr val="FF0000"/>
                        </a:solidFill>
                      </a:endParaRPr>
                    </a:p>
                  </a:txBody>
                  <a:tcPr marL="43070" marR="43070"/>
                </a:tc>
                <a:tc>
                  <a:txBody>
                    <a:bodyPr/>
                    <a:lstStyle/>
                    <a:p>
                      <a:r>
                        <a:rPr kumimoji="1" lang="en-US" altLang="ja-JP" sz="1600" dirty="0" smtClean="0">
                          <a:latin typeface="Symbol" charset="2"/>
                          <a:cs typeface="Symbol" charset="2"/>
                        </a:rPr>
                        <a:t>D</a:t>
                      </a:r>
                      <a:r>
                        <a:rPr kumimoji="1" lang="en-US" altLang="ja-JP" sz="1600" dirty="0" smtClean="0"/>
                        <a:t>T = 10</a:t>
                      </a:r>
                      <a:r>
                        <a:rPr kumimoji="1" lang="en-US" altLang="ja-JP" sz="1600" baseline="0" dirty="0" smtClean="0"/>
                        <a:t>℃</a:t>
                      </a:r>
                      <a:endParaRPr kumimoji="1" lang="ja-JP" altLang="en-US" sz="1600" dirty="0"/>
                    </a:p>
                  </a:txBody>
                  <a:tcPr marL="43070" marR="43070"/>
                </a:tc>
              </a:tr>
            </a:tbl>
          </a:graphicData>
        </a:graphic>
      </p:graphicFrame>
      <p:sp>
        <p:nvSpPr>
          <p:cNvPr id="11" name="コンテンツ プレースホルダ 10"/>
          <p:cNvSpPr>
            <a:spLocks noGrp="1"/>
          </p:cNvSpPr>
          <p:nvPr>
            <p:ph sz="half" idx="2"/>
          </p:nvPr>
        </p:nvSpPr>
        <p:spPr>
          <a:xfrm>
            <a:off x="324238" y="1010289"/>
            <a:ext cx="6354447" cy="1912426"/>
          </a:xfrm>
        </p:spPr>
        <p:txBody>
          <a:bodyPr>
            <a:normAutofit fontScale="77500" lnSpcReduction="20000"/>
          </a:bodyPr>
          <a:lstStyle/>
          <a:p>
            <a:r>
              <a:rPr lang="en-US" altLang="ja-JP" dirty="0" smtClean="0"/>
              <a:t>Cooling system needs to be reinforced due to:</a:t>
            </a:r>
          </a:p>
          <a:p>
            <a:pPr lvl="1"/>
            <a:r>
              <a:rPr lang="en-US" altLang="ja-JP" dirty="0" smtClean="0"/>
              <a:t>the increase of beam power on vacuum chambers, in particular on wiggler chambers at Oho and Nikko straight sections.</a:t>
            </a:r>
          </a:p>
          <a:p>
            <a:pPr lvl="1"/>
            <a:r>
              <a:rPr lang="en-US" altLang="ja-JP" dirty="0" smtClean="0"/>
              <a:t>the increase of wiggler magnets and other magnets in both rings.</a:t>
            </a:r>
          </a:p>
          <a:p>
            <a:pPr lvl="1"/>
            <a:endParaRPr lang="en-US" altLang="ja-JP" dirty="0" smtClean="0"/>
          </a:p>
          <a:p>
            <a:pPr lvl="1"/>
            <a:endParaRPr lang="en-US" altLang="ja-JP" dirty="0" smtClean="0"/>
          </a:p>
          <a:p>
            <a:pPr lvl="1"/>
            <a:endParaRPr lang="ja-JP" altLang="en-US" dirty="0"/>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27</a:t>
            </a:fld>
            <a:endParaRPr lang="ja-JP" altLang="en-US"/>
          </a:p>
        </p:txBody>
      </p:sp>
      <p:sp>
        <p:nvSpPr>
          <p:cNvPr id="5" name="日付プレースホルダ 4"/>
          <p:cNvSpPr>
            <a:spLocks noGrp="1"/>
          </p:cNvSpPr>
          <p:nvPr>
            <p:ph type="dt" sz="half" idx="13"/>
          </p:nvPr>
        </p:nvSpPr>
        <p:spPr/>
        <p:txBody>
          <a:bodyPr/>
          <a:lstStyle/>
          <a:p>
            <a:r>
              <a:rPr lang="en-US" altLang="ja-JP" smtClean="0"/>
              <a:t>Overview of Ring Construction Status and Schedule, Mar. 4, 2013, K. Akai</a:t>
            </a:r>
            <a:endParaRPr lang="ja-JP" altLang="en-US" dirty="0"/>
          </a:p>
        </p:txBody>
      </p:sp>
      <p:sp>
        <p:nvSpPr>
          <p:cNvPr id="13" name="コンテンツ プレースホルダ 10"/>
          <p:cNvSpPr txBox="1">
            <a:spLocks/>
          </p:cNvSpPr>
          <p:nvPr/>
        </p:nvSpPr>
        <p:spPr>
          <a:xfrm>
            <a:off x="324239" y="5065303"/>
            <a:ext cx="5040079" cy="1378577"/>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2800" b="0" i="0" u="none" strike="noStrike" kern="1200" cap="none" spc="0" normalizeH="0" baseline="0" noProof="0" dirty="0" smtClean="0">
                <a:ln>
                  <a:noFill/>
                </a:ln>
                <a:solidFill>
                  <a:srgbClr val="0000FF"/>
                </a:solidFill>
                <a:effectLst/>
                <a:uLnTx/>
                <a:uFillTx/>
                <a:latin typeface="Osaka"/>
                <a:ea typeface="Osaka"/>
                <a:cs typeface="Osaka"/>
              </a:rPr>
              <a:t>Upgrade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altLang="ja-JP" sz="2400" dirty="0" smtClean="0">
                <a:latin typeface="Osaka"/>
                <a:ea typeface="Osaka"/>
                <a:cs typeface="Osaka"/>
              </a:rPr>
              <a:t>Construction of four new buildings for cooling system starts this FY</a:t>
            </a:r>
            <a:r>
              <a:rPr kumimoji="1" lang="en-US" altLang="ja-JP" sz="2400" b="0" i="0" u="none" strike="noStrike" kern="1200" cap="none" spc="0" normalizeH="0" baseline="0" noProof="0" dirty="0" smtClean="0">
                <a:ln>
                  <a:noFill/>
                </a:ln>
                <a:solidFill>
                  <a:schemeClr val="tx1"/>
                </a:solidFill>
                <a:effectLst/>
                <a:uLnTx/>
                <a:uFillTx/>
                <a:latin typeface="Osaka"/>
                <a:ea typeface="Osaka"/>
                <a:cs typeface="Osaka"/>
              </a:rPr>
              <a:t>.</a:t>
            </a:r>
          </a:p>
          <a:p>
            <a:pPr marL="742950" lvl="1" indent="-285750">
              <a:spcBef>
                <a:spcPct val="20000"/>
              </a:spcBef>
              <a:buFont typeface="Arial"/>
              <a:buChar char="–"/>
              <a:defRPr/>
            </a:pPr>
            <a:r>
              <a:rPr lang="en-US" altLang="ja-JP" sz="2400" dirty="0" smtClean="0">
                <a:latin typeface="Osaka"/>
                <a:ea typeface="Osaka"/>
                <a:cs typeface="Osaka"/>
              </a:rPr>
              <a:t>Replacing cooling pipes and renewing valves around the ring are ongoing. </a:t>
            </a:r>
            <a:endParaRPr kumimoji="1" lang="en-US" altLang="ja-JP" sz="2400" b="0" i="0" u="none" strike="noStrike" kern="1200" cap="none" spc="0" normalizeH="0" baseline="0" noProof="0" dirty="0" smtClean="0">
              <a:ln>
                <a:noFill/>
              </a:ln>
              <a:solidFill>
                <a:schemeClr val="tx1"/>
              </a:solidFill>
              <a:effectLst/>
              <a:uLnTx/>
              <a:uFillTx/>
              <a:latin typeface="Osaka"/>
              <a:ea typeface="Osaka"/>
              <a:cs typeface="Osak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1" lang="en-US" altLang="ja-JP" sz="2400" b="0" i="0" u="none" strike="noStrike" kern="1200" cap="none" spc="0" normalizeH="0" baseline="0" noProof="0" dirty="0" smtClean="0">
              <a:ln>
                <a:noFill/>
              </a:ln>
              <a:solidFill>
                <a:schemeClr val="tx1"/>
              </a:solidFill>
              <a:effectLst/>
              <a:uLnTx/>
              <a:uFillTx/>
              <a:latin typeface="Osaka"/>
              <a:ea typeface="Osaka"/>
              <a:cs typeface="Osak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1" lang="en-US" altLang="ja-JP" sz="2400" b="0" i="0" u="none" strike="noStrike" kern="1200" cap="none" spc="0" normalizeH="0" baseline="0" noProof="0" dirty="0" smtClean="0">
              <a:ln>
                <a:noFill/>
              </a:ln>
              <a:solidFill>
                <a:schemeClr val="tx1"/>
              </a:solidFill>
              <a:effectLst/>
              <a:uLnTx/>
              <a:uFillTx/>
              <a:latin typeface="Osaka"/>
              <a:ea typeface="Osaka"/>
              <a:cs typeface="Osak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1" lang="ja-JP" altLang="en-US" sz="2400" b="0" i="0" u="none" strike="noStrike" kern="1200" cap="none" spc="0" normalizeH="0" baseline="0" noProof="0" dirty="0">
              <a:ln>
                <a:noFill/>
              </a:ln>
              <a:solidFill>
                <a:schemeClr val="tx1"/>
              </a:solidFill>
              <a:effectLst/>
              <a:uLnTx/>
              <a:uFillTx/>
              <a:latin typeface="Osaka"/>
              <a:ea typeface="Osaka"/>
              <a:cs typeface="Osaka"/>
            </a:endParaRPr>
          </a:p>
        </p:txBody>
      </p:sp>
      <p:pic>
        <p:nvPicPr>
          <p:cNvPr id="15" name="図 14" descr="IMG_0181.jpg"/>
          <p:cNvPicPr>
            <a:picLocks noChangeAspect="1"/>
          </p:cNvPicPr>
          <p:nvPr/>
        </p:nvPicPr>
        <p:blipFill>
          <a:blip r:embed="rId2"/>
          <a:stretch>
            <a:fillRect/>
          </a:stretch>
        </p:blipFill>
        <p:spPr>
          <a:xfrm>
            <a:off x="6127823" y="4061561"/>
            <a:ext cx="3007296" cy="2255471"/>
          </a:xfrm>
          <a:prstGeom prst="rect">
            <a:avLst/>
          </a:prstGeom>
        </p:spPr>
      </p:pic>
      <p:pic>
        <p:nvPicPr>
          <p:cNvPr id="16" name="図 15" descr="IMG_0179.jpg"/>
          <p:cNvPicPr>
            <a:picLocks noChangeAspect="1"/>
          </p:cNvPicPr>
          <p:nvPr/>
        </p:nvPicPr>
        <p:blipFill>
          <a:blip r:embed="rId3"/>
          <a:stretch>
            <a:fillRect/>
          </a:stretch>
        </p:blipFill>
        <p:spPr>
          <a:xfrm>
            <a:off x="6634035" y="1543343"/>
            <a:ext cx="2509965" cy="1882474"/>
          </a:xfrm>
          <a:prstGeom prst="rect">
            <a:avLst/>
          </a:prstGeom>
        </p:spPr>
      </p:pic>
      <p:sp>
        <p:nvSpPr>
          <p:cNvPr id="10" name="テキスト ボックス 9"/>
          <p:cNvSpPr txBox="1"/>
          <p:nvPr/>
        </p:nvSpPr>
        <p:spPr>
          <a:xfrm>
            <a:off x="5965662" y="6269109"/>
            <a:ext cx="3169457" cy="307777"/>
          </a:xfrm>
          <a:prstGeom prst="rect">
            <a:avLst/>
          </a:prstGeom>
          <a:noFill/>
        </p:spPr>
        <p:txBody>
          <a:bodyPr wrap="none" rtlCol="0">
            <a:spAutoFit/>
          </a:bodyPr>
          <a:lstStyle/>
          <a:p>
            <a:r>
              <a:rPr kumimoji="1" lang="en-US" altLang="ja-JP" sz="1400" dirty="0" smtClean="0">
                <a:solidFill>
                  <a:srgbClr val="0000FF"/>
                </a:solidFill>
              </a:rPr>
              <a:t>Replacing cooling pipes in the arc section</a:t>
            </a:r>
            <a:endParaRPr kumimoji="1" lang="ja-JP" altLang="en-US" sz="1400" dirty="0">
              <a:solidFill>
                <a:srgbClr val="0000FF"/>
              </a:solidFill>
            </a:endParaRPr>
          </a:p>
        </p:txBody>
      </p:sp>
      <p:sp>
        <p:nvSpPr>
          <p:cNvPr id="12" name="テキスト ボックス 11"/>
          <p:cNvSpPr txBox="1"/>
          <p:nvPr/>
        </p:nvSpPr>
        <p:spPr>
          <a:xfrm>
            <a:off x="6350088" y="3382892"/>
            <a:ext cx="2758838" cy="307777"/>
          </a:xfrm>
          <a:prstGeom prst="rect">
            <a:avLst/>
          </a:prstGeom>
          <a:noFill/>
        </p:spPr>
        <p:txBody>
          <a:bodyPr wrap="none" rtlCol="0">
            <a:spAutoFit/>
          </a:bodyPr>
          <a:lstStyle/>
          <a:p>
            <a:r>
              <a:rPr lang="en-US" altLang="ja-JP" sz="1400" dirty="0" smtClean="0">
                <a:solidFill>
                  <a:srgbClr val="0000FF"/>
                </a:solidFill>
              </a:rPr>
              <a:t>C</a:t>
            </a:r>
            <a:r>
              <a:rPr kumimoji="1" lang="en-US" altLang="ja-JP" sz="1400" dirty="0" smtClean="0">
                <a:solidFill>
                  <a:srgbClr val="0000FF"/>
                </a:solidFill>
              </a:rPr>
              <a:t>ooling pipes removed from tunnel</a:t>
            </a:r>
            <a:endParaRPr kumimoji="1" lang="ja-JP" altLang="en-US" sz="1400" dirty="0">
              <a:solidFill>
                <a:srgbClr val="0000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smtClean="0"/>
              <a:t>Reinforce electricity facility</a:t>
            </a:r>
            <a:endParaRPr lang="ja-JP" altLang="en-US" dirty="0"/>
          </a:p>
        </p:txBody>
      </p:sp>
      <p:sp>
        <p:nvSpPr>
          <p:cNvPr id="8" name="コンテンツ プレースホルダ 7"/>
          <p:cNvSpPr>
            <a:spLocks noGrp="1"/>
          </p:cNvSpPr>
          <p:nvPr>
            <p:ph idx="1"/>
          </p:nvPr>
        </p:nvSpPr>
        <p:spPr>
          <a:xfrm>
            <a:off x="324239" y="994622"/>
            <a:ext cx="8574330" cy="2131329"/>
          </a:xfrm>
        </p:spPr>
        <p:txBody>
          <a:bodyPr>
            <a:normAutofit fontScale="92500" lnSpcReduction="10000"/>
          </a:bodyPr>
          <a:lstStyle/>
          <a:p>
            <a:r>
              <a:rPr lang="en-US" altLang="ja-JP" dirty="0" smtClean="0"/>
              <a:t>Due to</a:t>
            </a:r>
            <a:r>
              <a:rPr lang="en-US" altLang="ja-JP" dirty="0" smtClean="0"/>
              <a:t> the increase </a:t>
            </a:r>
            <a:r>
              <a:rPr lang="en-US" altLang="ja-JP" dirty="0" smtClean="0"/>
              <a:t>of RF stations and wiggler magnets in the Oho section, an electricity bank of 15 MW needs to be added at the Oho transformer.</a:t>
            </a:r>
          </a:p>
          <a:p>
            <a:r>
              <a:rPr lang="en-US" altLang="ja-JP" dirty="0" smtClean="0"/>
              <a:t>The new bank at Oho will be constructed in JFY2013 and 2014. At T=0 only the existing facility is used, and the new bank will be connected in summer 2015.  </a:t>
            </a:r>
          </a:p>
          <a:p>
            <a:endParaRPr lang="en-US" altLang="ja-JP" dirty="0" smtClean="0"/>
          </a:p>
          <a:p>
            <a:endParaRPr lang="ja-JP" altLang="en-US" dirty="0"/>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28</a:t>
            </a:fld>
            <a:endParaRPr lang="ja-JP" altLang="en-US"/>
          </a:p>
        </p:txBody>
      </p:sp>
      <p:sp>
        <p:nvSpPr>
          <p:cNvPr id="6" name="日付プレースホルダ 5"/>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graphicFrame>
        <p:nvGraphicFramePr>
          <p:cNvPr id="9" name="表 8"/>
          <p:cNvGraphicFramePr>
            <a:graphicFrameLocks noGrp="1"/>
          </p:cNvGraphicFramePr>
          <p:nvPr/>
        </p:nvGraphicFramePr>
        <p:xfrm>
          <a:off x="444793" y="3787979"/>
          <a:ext cx="8441368" cy="1854200"/>
        </p:xfrm>
        <a:graphic>
          <a:graphicData uri="http://schemas.openxmlformats.org/drawingml/2006/table">
            <a:tbl>
              <a:tblPr firstRow="1" bandRow="1">
                <a:tableStyleId>{5C22544A-7EE6-4342-B048-85BDC9FD1C3A}</a:tableStyleId>
              </a:tblPr>
              <a:tblGrid>
                <a:gridCol w="1360364"/>
                <a:gridCol w="936940"/>
                <a:gridCol w="1090093"/>
                <a:gridCol w="1288292"/>
                <a:gridCol w="3765679"/>
              </a:tblGrid>
              <a:tr h="370840">
                <a:tc>
                  <a:txBody>
                    <a:bodyPr/>
                    <a:lstStyle/>
                    <a:p>
                      <a:r>
                        <a:rPr kumimoji="1" lang="en-US" altLang="ja-JP" dirty="0" smtClean="0"/>
                        <a:t>Transformer</a:t>
                      </a:r>
                      <a:endParaRPr kumimoji="1" lang="ja-JP" altLang="en-US" dirty="0"/>
                    </a:p>
                  </a:txBody>
                  <a:tcPr/>
                </a:tc>
                <a:tc>
                  <a:txBody>
                    <a:bodyPr/>
                    <a:lstStyle/>
                    <a:p>
                      <a:pPr algn="ctr"/>
                      <a:r>
                        <a:rPr kumimoji="1" lang="en-US" altLang="ja-JP" dirty="0" smtClean="0"/>
                        <a:t>power</a:t>
                      </a:r>
                      <a:endParaRPr kumimoji="1" lang="ja-JP" altLang="en-US" dirty="0"/>
                    </a:p>
                  </a:txBody>
                  <a:tcPr/>
                </a:tc>
                <a:tc>
                  <a:txBody>
                    <a:bodyPr/>
                    <a:lstStyle/>
                    <a:p>
                      <a:pPr algn="ctr"/>
                      <a:r>
                        <a:rPr kumimoji="1" lang="en-US" altLang="ja-JP" dirty="0" smtClean="0"/>
                        <a:t>KEKB</a:t>
                      </a:r>
                      <a:endParaRPr kumimoji="1" lang="ja-JP" altLang="en-US" dirty="0"/>
                    </a:p>
                  </a:txBody>
                  <a:tcPr/>
                </a:tc>
                <a:tc>
                  <a:txBody>
                    <a:bodyPr/>
                    <a:lstStyle/>
                    <a:p>
                      <a:pPr algn="ctr"/>
                      <a:r>
                        <a:rPr kumimoji="1" lang="en-US" altLang="ja-JP" dirty="0" err="1" smtClean="0"/>
                        <a:t>SuperKEKB</a:t>
                      </a:r>
                      <a:endParaRPr kumimoji="1" lang="ja-JP" altLang="en-US" dirty="0"/>
                    </a:p>
                  </a:txBody>
                  <a:tcPr/>
                </a:tc>
                <a:tc>
                  <a:txBody>
                    <a:bodyPr/>
                    <a:lstStyle/>
                    <a:p>
                      <a:r>
                        <a:rPr kumimoji="1" lang="en-US" altLang="ja-JP" dirty="0" smtClean="0"/>
                        <a:t>comment</a:t>
                      </a:r>
                      <a:endParaRPr kumimoji="1" lang="ja-JP" altLang="en-US" dirty="0"/>
                    </a:p>
                  </a:txBody>
                  <a:tcPr/>
                </a:tc>
              </a:tr>
              <a:tr h="370840">
                <a:tc>
                  <a:txBody>
                    <a:bodyPr/>
                    <a:lstStyle/>
                    <a:p>
                      <a:r>
                        <a:rPr kumimoji="1" lang="en-US" altLang="ja-JP" dirty="0" smtClean="0"/>
                        <a:t>Tsukuba</a:t>
                      </a:r>
                      <a:endParaRPr kumimoji="1" lang="ja-JP" altLang="en-US" dirty="0"/>
                    </a:p>
                  </a:txBody>
                  <a:tcPr/>
                </a:tc>
                <a:tc>
                  <a:txBody>
                    <a:bodyPr/>
                    <a:lstStyle/>
                    <a:p>
                      <a:pPr algn="ctr"/>
                      <a:r>
                        <a:rPr kumimoji="1" lang="en-US" altLang="ja-JP" dirty="0" smtClean="0"/>
                        <a:t>MW</a:t>
                      </a:r>
                      <a:endParaRPr kumimoji="1" lang="ja-JP" altLang="en-US" dirty="0"/>
                    </a:p>
                  </a:txBody>
                  <a:tcPr/>
                </a:tc>
                <a:tc>
                  <a:txBody>
                    <a:bodyPr/>
                    <a:lstStyle/>
                    <a:p>
                      <a:pPr algn="ctr"/>
                      <a:r>
                        <a:rPr kumimoji="1" lang="en-US" altLang="ja-JP" dirty="0" smtClean="0"/>
                        <a:t>5.1</a:t>
                      </a:r>
                      <a:endParaRPr kumimoji="1" lang="ja-JP" altLang="en-US" dirty="0"/>
                    </a:p>
                  </a:txBody>
                  <a:tcPr/>
                </a:tc>
                <a:tc>
                  <a:txBody>
                    <a:bodyPr/>
                    <a:lstStyle/>
                    <a:p>
                      <a:pPr algn="ctr"/>
                      <a:r>
                        <a:rPr kumimoji="1" lang="en-US" altLang="ja-JP" dirty="0" smtClean="0"/>
                        <a:t>9.0</a:t>
                      </a:r>
                      <a:endParaRPr kumimoji="1" lang="ja-JP" alt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the existing facility can provide</a:t>
                      </a:r>
                      <a:endParaRPr kumimoji="1" lang="ja-JP" altLang="en-US" dirty="0"/>
                    </a:p>
                  </a:txBody>
                  <a:tcPr/>
                </a:tc>
              </a:tr>
              <a:tr h="370840">
                <a:tc>
                  <a:txBody>
                    <a:bodyPr/>
                    <a:lstStyle/>
                    <a:p>
                      <a:r>
                        <a:rPr kumimoji="1" lang="en-US" altLang="ja-JP" dirty="0" smtClean="0">
                          <a:solidFill>
                            <a:srgbClr val="FF0000"/>
                          </a:solidFill>
                        </a:rPr>
                        <a:t>Oho</a:t>
                      </a:r>
                      <a:endParaRPr kumimoji="1" lang="ja-JP" altLang="en-US" dirty="0">
                        <a:solidFill>
                          <a:srgbClr val="FF0000"/>
                        </a:solidFill>
                      </a:endParaRPr>
                    </a:p>
                  </a:txBody>
                  <a:tcPr/>
                </a:tc>
                <a:tc>
                  <a:txBody>
                    <a:bodyPr/>
                    <a:lstStyle/>
                    <a:p>
                      <a:pPr algn="ctr"/>
                      <a:r>
                        <a:rPr kumimoji="1" lang="en-US" altLang="ja-JP" dirty="0" smtClean="0">
                          <a:solidFill>
                            <a:srgbClr val="FF0000"/>
                          </a:solidFill>
                        </a:rPr>
                        <a:t>MW</a:t>
                      </a:r>
                      <a:endParaRPr kumimoji="1" lang="ja-JP" altLang="en-US" dirty="0">
                        <a:solidFill>
                          <a:srgbClr val="FF0000"/>
                        </a:solidFill>
                      </a:endParaRPr>
                    </a:p>
                  </a:txBody>
                  <a:tcPr/>
                </a:tc>
                <a:tc>
                  <a:txBody>
                    <a:bodyPr/>
                    <a:lstStyle/>
                    <a:p>
                      <a:pPr algn="ctr"/>
                      <a:r>
                        <a:rPr kumimoji="1" lang="en-US" altLang="ja-JP" dirty="0" smtClean="0">
                          <a:solidFill>
                            <a:srgbClr val="FF0000"/>
                          </a:solidFill>
                        </a:rPr>
                        <a:t>10.4</a:t>
                      </a:r>
                      <a:endParaRPr kumimoji="1" lang="ja-JP" altLang="en-US" dirty="0">
                        <a:solidFill>
                          <a:srgbClr val="FF0000"/>
                        </a:solidFill>
                      </a:endParaRPr>
                    </a:p>
                  </a:txBody>
                  <a:tcPr/>
                </a:tc>
                <a:tc>
                  <a:txBody>
                    <a:bodyPr/>
                    <a:lstStyle/>
                    <a:p>
                      <a:pPr algn="ctr"/>
                      <a:r>
                        <a:rPr kumimoji="1" lang="en-US" altLang="ja-JP" dirty="0" smtClean="0">
                          <a:solidFill>
                            <a:srgbClr val="FF0000"/>
                          </a:solidFill>
                        </a:rPr>
                        <a:t>25.3</a:t>
                      </a:r>
                      <a:endParaRPr kumimoji="1" lang="ja-JP" altLang="en-US" dirty="0">
                        <a:solidFill>
                          <a:srgbClr val="FF0000"/>
                        </a:solidFill>
                      </a:endParaRPr>
                    </a:p>
                  </a:txBody>
                  <a:tcPr/>
                </a:tc>
                <a:tc>
                  <a:txBody>
                    <a:bodyPr/>
                    <a:lstStyle/>
                    <a:p>
                      <a:r>
                        <a:rPr kumimoji="1" lang="en-US" altLang="ja-JP" dirty="0" smtClean="0">
                          <a:solidFill>
                            <a:srgbClr val="FF0000"/>
                          </a:solidFill>
                        </a:rPr>
                        <a:t>a 15 MW bank needs</a:t>
                      </a:r>
                      <a:r>
                        <a:rPr kumimoji="1" lang="en-US" altLang="ja-JP" baseline="0" dirty="0" smtClean="0">
                          <a:solidFill>
                            <a:srgbClr val="FF0000"/>
                          </a:solidFill>
                        </a:rPr>
                        <a:t> to be added</a:t>
                      </a:r>
                      <a:endParaRPr kumimoji="1" lang="ja-JP" altLang="en-US" dirty="0">
                        <a:solidFill>
                          <a:srgbClr val="FF0000"/>
                        </a:solidFill>
                      </a:endParaRPr>
                    </a:p>
                  </a:txBody>
                  <a:tcPr/>
                </a:tc>
              </a:tr>
              <a:tr h="370840">
                <a:tc>
                  <a:txBody>
                    <a:bodyPr/>
                    <a:lstStyle/>
                    <a:p>
                      <a:r>
                        <a:rPr kumimoji="1" lang="en-US" altLang="ja-JP" dirty="0" smtClean="0"/>
                        <a:t>Fuji *</a:t>
                      </a:r>
                      <a:endParaRPr kumimoji="1" lang="ja-JP" altLang="en-US" dirty="0"/>
                    </a:p>
                  </a:txBody>
                  <a:tcPr/>
                </a:tc>
                <a:tc>
                  <a:txBody>
                    <a:bodyPr/>
                    <a:lstStyle/>
                    <a:p>
                      <a:pPr algn="ctr"/>
                      <a:r>
                        <a:rPr kumimoji="1" lang="en-US" altLang="ja-JP" dirty="0" smtClean="0"/>
                        <a:t>MW</a:t>
                      </a:r>
                      <a:endParaRPr kumimoji="1" lang="ja-JP" altLang="en-US" dirty="0"/>
                    </a:p>
                  </a:txBody>
                  <a:tcPr/>
                </a:tc>
                <a:tc>
                  <a:txBody>
                    <a:bodyPr/>
                    <a:lstStyle/>
                    <a:p>
                      <a:pPr algn="ctr"/>
                      <a:r>
                        <a:rPr kumimoji="1" lang="en-US" altLang="ja-JP" dirty="0" smtClean="0"/>
                        <a:t>15.4</a:t>
                      </a:r>
                      <a:endParaRPr kumimoji="1" lang="ja-JP" altLang="en-US" dirty="0"/>
                    </a:p>
                  </a:txBody>
                  <a:tcPr/>
                </a:tc>
                <a:tc>
                  <a:txBody>
                    <a:bodyPr/>
                    <a:lstStyle/>
                    <a:p>
                      <a:pPr algn="ctr"/>
                      <a:r>
                        <a:rPr kumimoji="1" lang="en-US" altLang="ja-JP" dirty="0" smtClean="0"/>
                        <a:t>22.9</a:t>
                      </a:r>
                      <a:endParaRPr kumimoji="1" lang="ja-JP" alt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the existing facility can provide</a:t>
                      </a:r>
                      <a:endParaRPr kumimoji="1" lang="ja-JP" altLang="en-US" dirty="0"/>
                    </a:p>
                  </a:txBody>
                  <a:tcPr/>
                </a:tc>
              </a:tr>
              <a:tr h="370840">
                <a:tc>
                  <a:txBody>
                    <a:bodyPr/>
                    <a:lstStyle/>
                    <a:p>
                      <a:r>
                        <a:rPr kumimoji="1" lang="en-US" altLang="ja-JP" dirty="0" smtClean="0"/>
                        <a:t>Nikko</a:t>
                      </a:r>
                      <a:endParaRPr kumimoji="1" lang="ja-JP" altLang="en-US" dirty="0"/>
                    </a:p>
                  </a:txBody>
                  <a:tcPr/>
                </a:tc>
                <a:tc>
                  <a:txBody>
                    <a:bodyPr/>
                    <a:lstStyle/>
                    <a:p>
                      <a:pPr algn="ctr"/>
                      <a:r>
                        <a:rPr kumimoji="1" lang="en-US" altLang="ja-JP" dirty="0" smtClean="0"/>
                        <a:t>MW</a:t>
                      </a:r>
                      <a:endParaRPr kumimoji="1" lang="ja-JP" altLang="en-US" dirty="0"/>
                    </a:p>
                  </a:txBody>
                  <a:tcPr/>
                </a:tc>
                <a:tc>
                  <a:txBody>
                    <a:bodyPr/>
                    <a:lstStyle/>
                    <a:p>
                      <a:pPr algn="ctr"/>
                      <a:r>
                        <a:rPr kumimoji="1" lang="en-US" altLang="ja-JP" dirty="0" smtClean="0"/>
                        <a:t>14.3</a:t>
                      </a:r>
                      <a:endParaRPr kumimoji="1" lang="ja-JP" altLang="en-US" dirty="0"/>
                    </a:p>
                  </a:txBody>
                  <a:tcPr/>
                </a:tc>
                <a:tc>
                  <a:txBody>
                    <a:bodyPr/>
                    <a:lstStyle/>
                    <a:p>
                      <a:pPr algn="ctr"/>
                      <a:r>
                        <a:rPr kumimoji="1" lang="en-US" altLang="ja-JP" dirty="0" smtClean="0"/>
                        <a:t>16.3</a:t>
                      </a:r>
                      <a:endParaRPr kumimoji="1" lang="ja-JP" alt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the existing facility can provide</a:t>
                      </a:r>
                      <a:endParaRPr kumimoji="1" lang="ja-JP" altLang="en-US" dirty="0"/>
                    </a:p>
                  </a:txBody>
                  <a:tcPr/>
                </a:tc>
              </a:tr>
            </a:tbl>
          </a:graphicData>
        </a:graphic>
      </p:graphicFrame>
      <p:sp>
        <p:nvSpPr>
          <p:cNvPr id="10" name="テキスト ボックス 9"/>
          <p:cNvSpPr txBox="1"/>
          <p:nvPr/>
        </p:nvSpPr>
        <p:spPr>
          <a:xfrm>
            <a:off x="6858396" y="3439865"/>
            <a:ext cx="2060680" cy="307777"/>
          </a:xfrm>
          <a:prstGeom prst="rect">
            <a:avLst/>
          </a:prstGeom>
          <a:noFill/>
        </p:spPr>
        <p:txBody>
          <a:bodyPr wrap="none" rtlCol="0">
            <a:spAutoFit/>
          </a:bodyPr>
          <a:lstStyle/>
          <a:p>
            <a:r>
              <a:rPr kumimoji="1" lang="en-US" altLang="ja-JP" sz="1400" dirty="0" smtClean="0"/>
              <a:t>Data provided by M. Ono.</a:t>
            </a:r>
            <a:endParaRPr kumimoji="1" lang="ja-JP" altLang="en-US" sz="1400" dirty="0"/>
          </a:p>
        </p:txBody>
      </p:sp>
      <p:sp>
        <p:nvSpPr>
          <p:cNvPr id="11" name="テキスト ボックス 10"/>
          <p:cNvSpPr txBox="1"/>
          <p:nvPr/>
        </p:nvSpPr>
        <p:spPr>
          <a:xfrm>
            <a:off x="829219" y="5668822"/>
            <a:ext cx="1668646" cy="307777"/>
          </a:xfrm>
          <a:prstGeom prst="rect">
            <a:avLst/>
          </a:prstGeom>
          <a:noFill/>
        </p:spPr>
        <p:txBody>
          <a:bodyPr wrap="none" rtlCol="0">
            <a:spAutoFit/>
          </a:bodyPr>
          <a:lstStyle/>
          <a:p>
            <a:r>
              <a:rPr kumimoji="1" lang="en-US" altLang="ja-JP" sz="1400" dirty="0" smtClean="0"/>
              <a:t>* AR is not included.</a:t>
            </a:r>
            <a:endParaRPr kumimoji="1" lang="ja-JP" alt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Overall budget (original)</a:t>
            </a:r>
            <a:endParaRPr lang="ja-JP" altLang="en-US" dirty="0"/>
          </a:p>
        </p:txBody>
      </p:sp>
      <p:sp>
        <p:nvSpPr>
          <p:cNvPr id="3" name="スライド番号プレースホルダ 2"/>
          <p:cNvSpPr>
            <a:spLocks noGrp="1"/>
          </p:cNvSpPr>
          <p:nvPr>
            <p:ph type="sldNum" sz="quarter" idx="12"/>
          </p:nvPr>
        </p:nvSpPr>
        <p:spPr/>
        <p:txBody>
          <a:bodyPr/>
          <a:lstStyle/>
          <a:p>
            <a:fld id="{9C0E2F81-601E-B447-A2CF-B5EA96351142}" type="slidenum">
              <a:rPr lang="ja-JP" altLang="en-US" smtClean="0"/>
              <a:pPr/>
              <a:t>29</a:t>
            </a:fld>
            <a:endParaRPr lang="ja-JP" altLang="en-US"/>
          </a:p>
        </p:txBody>
      </p:sp>
      <p:sp>
        <p:nvSpPr>
          <p:cNvPr id="4" name="日付プレースホルダ 3"/>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graphicFrame>
        <p:nvGraphicFramePr>
          <p:cNvPr id="5" name="コンテンツ プレースホルダ 8"/>
          <p:cNvGraphicFramePr>
            <a:graphicFrameLocks/>
          </p:cNvGraphicFramePr>
          <p:nvPr/>
        </p:nvGraphicFramePr>
        <p:xfrm>
          <a:off x="1226818" y="4333309"/>
          <a:ext cx="6891989" cy="1807697"/>
        </p:xfrm>
        <a:graphic>
          <a:graphicData uri="http://schemas.openxmlformats.org/drawingml/2006/table">
            <a:tbl>
              <a:tblPr firstRow="1" bandRow="1">
                <a:tableStyleId>{5C22544A-7EE6-4342-B048-85BDC9FD1C3A}</a:tableStyleId>
              </a:tblPr>
              <a:tblGrid>
                <a:gridCol w="1118570"/>
                <a:gridCol w="1121707"/>
                <a:gridCol w="1168059"/>
                <a:gridCol w="1140248"/>
                <a:gridCol w="1121707"/>
                <a:gridCol w="1221698"/>
              </a:tblGrid>
              <a:tr h="283698">
                <a:tc>
                  <a:txBody>
                    <a:bodyPr/>
                    <a:lstStyle/>
                    <a:p>
                      <a:pPr algn="ctr"/>
                      <a:r>
                        <a:rPr kumimoji="1" lang="en-US" altLang="ja-JP" sz="1400" dirty="0" smtClean="0"/>
                        <a:t>JFY2010</a:t>
                      </a:r>
                      <a:endParaRPr kumimoji="1" lang="ja-JP" altLang="en-US" sz="1400" dirty="0"/>
                    </a:p>
                  </a:txBody>
                  <a:tcPr/>
                </a:tc>
                <a:tc>
                  <a:txBody>
                    <a:bodyPr/>
                    <a:lstStyle/>
                    <a:p>
                      <a:pPr algn="ctr"/>
                      <a:r>
                        <a:rPr kumimoji="1" lang="en-US" altLang="ja-JP" sz="1400" dirty="0" smtClean="0"/>
                        <a:t>JFY2011</a:t>
                      </a:r>
                      <a:endParaRPr kumimoji="1" lang="ja-JP" altLang="en-US" sz="1400" dirty="0"/>
                    </a:p>
                  </a:txBody>
                  <a:tcPr/>
                </a:tc>
                <a:tc>
                  <a:txBody>
                    <a:bodyPr/>
                    <a:lstStyle/>
                    <a:p>
                      <a:pPr algn="ctr"/>
                      <a:r>
                        <a:rPr kumimoji="1" lang="en-US" altLang="ja-JP" sz="1400" dirty="0" smtClean="0"/>
                        <a:t>JFY2012</a:t>
                      </a:r>
                      <a:endParaRPr kumimoji="1" lang="ja-JP" altLang="en-US" sz="1400" dirty="0"/>
                    </a:p>
                  </a:txBody>
                  <a:tcPr/>
                </a:tc>
                <a:tc>
                  <a:txBody>
                    <a:bodyPr/>
                    <a:lstStyle/>
                    <a:p>
                      <a:pPr algn="ctr"/>
                      <a:r>
                        <a:rPr kumimoji="1" lang="en-US" altLang="ja-JP" sz="1400" dirty="0" smtClean="0"/>
                        <a:t>JFY2013</a:t>
                      </a:r>
                      <a:endParaRPr kumimoji="1" lang="ja-JP" altLang="en-US" sz="1400" dirty="0"/>
                    </a:p>
                  </a:txBody>
                  <a:tcPr/>
                </a:tc>
                <a:tc>
                  <a:txBody>
                    <a:bodyPr/>
                    <a:lstStyle/>
                    <a:p>
                      <a:pPr algn="ctr"/>
                      <a:r>
                        <a:rPr kumimoji="1" lang="en-US" altLang="ja-JP" sz="1400" dirty="0" smtClean="0"/>
                        <a:t>JFY2014</a:t>
                      </a:r>
                      <a:endParaRPr kumimoji="1" lang="ja-JP" altLang="en-US" sz="1400" dirty="0"/>
                    </a:p>
                  </a:txBody>
                  <a:tcPr/>
                </a:tc>
                <a:tc>
                  <a:txBody>
                    <a:bodyPr/>
                    <a:lstStyle/>
                    <a:p>
                      <a:pPr algn="ctr"/>
                      <a:r>
                        <a:rPr kumimoji="1" lang="en-US" altLang="ja-JP" sz="1400" dirty="0" smtClean="0"/>
                        <a:t>Total</a:t>
                      </a:r>
                      <a:endParaRPr kumimoji="1" lang="ja-JP" altLang="en-US" sz="1400" dirty="0"/>
                    </a:p>
                  </a:txBody>
                  <a:tcPr/>
                </a:tc>
              </a:tr>
              <a:tr h="283698">
                <a:tc>
                  <a:txBody>
                    <a:bodyPr/>
                    <a:lstStyle/>
                    <a:p>
                      <a:pPr algn="r"/>
                      <a:r>
                        <a:rPr kumimoji="1" lang="en-US" altLang="ja-JP" sz="1400" dirty="0" smtClean="0"/>
                        <a:t>75.0</a:t>
                      </a:r>
                      <a:endParaRPr kumimoji="1" lang="ja-JP" altLang="en-US" sz="1400" dirty="0"/>
                    </a:p>
                  </a:txBody>
                  <a:tcPr/>
                </a:tc>
                <a:tc>
                  <a:txBody>
                    <a:bodyPr/>
                    <a:lstStyle/>
                    <a:p>
                      <a:pPr algn="r"/>
                      <a:r>
                        <a:rPr kumimoji="1" lang="en-US" altLang="ja-JP" sz="1400" dirty="0" smtClean="0"/>
                        <a:t>10.5</a:t>
                      </a:r>
                      <a:endParaRPr kumimoji="1" lang="ja-JP" altLang="en-US" sz="1400" dirty="0"/>
                    </a:p>
                  </a:txBody>
                  <a:tcPr/>
                </a:tc>
                <a:tc>
                  <a:txBody>
                    <a:bodyPr/>
                    <a:lstStyle/>
                    <a:p>
                      <a:pPr algn="r"/>
                      <a:r>
                        <a:rPr kumimoji="1" lang="en-US" altLang="ja-JP" sz="1400" dirty="0" smtClean="0"/>
                        <a:t>14.5</a:t>
                      </a:r>
                      <a:endParaRPr kumimoji="1" lang="ja-JP" altLang="en-US" sz="1400" dirty="0"/>
                    </a:p>
                  </a:txBody>
                  <a:tcPr/>
                </a:tc>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100.0</a:t>
                      </a:r>
                      <a:endParaRPr kumimoji="1" lang="ja-JP" altLang="en-US" sz="1400" dirty="0"/>
                    </a:p>
                  </a:txBody>
                  <a:tcPr/>
                </a:tc>
              </a:tr>
              <a:tr h="283698">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41.6</a:t>
                      </a:r>
                      <a:endParaRPr kumimoji="1" lang="ja-JP" altLang="en-US" sz="1400" dirty="0"/>
                    </a:p>
                  </a:txBody>
                  <a:tcPr/>
                </a:tc>
                <a:tc>
                  <a:txBody>
                    <a:bodyPr/>
                    <a:lstStyle/>
                    <a:p>
                      <a:pPr algn="r"/>
                      <a:r>
                        <a:rPr kumimoji="1" lang="en-US" altLang="ja-JP" sz="1400" dirty="0" smtClean="0"/>
                        <a:t>40.2</a:t>
                      </a:r>
                      <a:endParaRPr kumimoji="1" lang="ja-JP" altLang="en-US" sz="1400" dirty="0"/>
                    </a:p>
                  </a:txBody>
                  <a:tcPr/>
                </a:tc>
                <a:tc>
                  <a:txBody>
                    <a:bodyPr/>
                    <a:lstStyle/>
                    <a:p>
                      <a:pPr algn="r"/>
                      <a:r>
                        <a:rPr kumimoji="1" lang="en-US" altLang="ja-JP" sz="1400" dirty="0" smtClean="0"/>
                        <a:t>61.6</a:t>
                      </a:r>
                      <a:endParaRPr kumimoji="1" lang="ja-JP" altLang="en-US" sz="1400" dirty="0"/>
                    </a:p>
                  </a:txBody>
                  <a:tcPr/>
                </a:tc>
                <a:tc>
                  <a:txBody>
                    <a:bodyPr/>
                    <a:lstStyle/>
                    <a:p>
                      <a:pPr algn="r"/>
                      <a:r>
                        <a:rPr kumimoji="1" lang="en-US" altLang="ja-JP" sz="1400" dirty="0" smtClean="0"/>
                        <a:t>46.7</a:t>
                      </a:r>
                      <a:endParaRPr kumimoji="1" lang="ja-JP" altLang="en-US" sz="1400" dirty="0"/>
                    </a:p>
                  </a:txBody>
                  <a:tcPr/>
                </a:tc>
                <a:tc>
                  <a:txBody>
                    <a:bodyPr/>
                    <a:lstStyle/>
                    <a:p>
                      <a:pPr algn="r"/>
                      <a:r>
                        <a:rPr kumimoji="1" lang="en-US" altLang="ja-JP" sz="1400" dirty="0" smtClean="0"/>
                        <a:t>190.0</a:t>
                      </a:r>
                      <a:endParaRPr kumimoji="1" lang="ja-JP" altLang="en-US" sz="1400" dirty="0"/>
                    </a:p>
                  </a:txBody>
                  <a:tcPr/>
                </a:tc>
              </a:tr>
              <a:tr h="283698">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4.5</a:t>
                      </a:r>
                      <a:endParaRPr kumimoji="1" lang="ja-JP" altLang="en-US" sz="1400" dirty="0"/>
                    </a:p>
                  </a:txBody>
                  <a:tcPr/>
                </a:tc>
                <a:tc>
                  <a:txBody>
                    <a:bodyPr/>
                    <a:lstStyle/>
                    <a:p>
                      <a:pPr algn="r"/>
                      <a:r>
                        <a:rPr kumimoji="1" lang="en-US" altLang="ja-JP" sz="1400" dirty="0" smtClean="0"/>
                        <a:t>12.4</a:t>
                      </a:r>
                      <a:endParaRPr kumimoji="1" lang="ja-JP" altLang="en-US" sz="1400" dirty="0"/>
                    </a:p>
                  </a:txBody>
                  <a:tcPr/>
                </a:tc>
                <a:tc>
                  <a:txBody>
                    <a:bodyPr/>
                    <a:lstStyle/>
                    <a:p>
                      <a:pPr algn="r"/>
                      <a:r>
                        <a:rPr kumimoji="1" lang="en-US" altLang="ja-JP" sz="1400" dirty="0" smtClean="0"/>
                        <a:t>7.2</a:t>
                      </a:r>
                      <a:endParaRPr kumimoji="1" lang="ja-JP" altLang="en-US" sz="1400" dirty="0"/>
                    </a:p>
                  </a:txBody>
                  <a:tcPr/>
                </a:tc>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24.1</a:t>
                      </a:r>
                      <a:endParaRPr kumimoji="1" lang="ja-JP" altLang="en-US" sz="1400" dirty="0"/>
                    </a:p>
                  </a:txBody>
                  <a:tcPr/>
                </a:tc>
              </a:tr>
              <a:tr h="283698">
                <a:tc>
                  <a:txBody>
                    <a:bodyPr/>
                    <a:lstStyle/>
                    <a:p>
                      <a:pPr algn="r"/>
                      <a:r>
                        <a:rPr kumimoji="1" lang="en-US" altLang="ja-JP" sz="1400" dirty="0" smtClean="0">
                          <a:solidFill>
                            <a:schemeClr val="tx2"/>
                          </a:solidFill>
                        </a:rPr>
                        <a:t>75.0</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56.6</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67.1</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68.8</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46.7</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314.1</a:t>
                      </a:r>
                      <a:endParaRPr kumimoji="1" lang="ja-JP" altLang="en-US" sz="1400" dirty="0">
                        <a:solidFill>
                          <a:schemeClr val="tx2"/>
                        </a:solidFill>
                      </a:endParaRPr>
                    </a:p>
                  </a:txBody>
                  <a:tcPr/>
                </a:tc>
              </a:tr>
              <a:tr h="283698">
                <a:tc>
                  <a:txBody>
                    <a:bodyPr/>
                    <a:lstStyle/>
                    <a:p>
                      <a:pPr algn="r"/>
                      <a:r>
                        <a:rPr kumimoji="1" lang="en-US" altLang="ja-JP" sz="1200" dirty="0" smtClean="0">
                          <a:solidFill>
                            <a:srgbClr val="008000"/>
                          </a:solidFill>
                        </a:rPr>
                        <a:t>Supplied</a:t>
                      </a:r>
                      <a:endParaRPr kumimoji="1" lang="ja-JP" altLang="en-US" sz="1200" dirty="0">
                        <a:solidFill>
                          <a:srgbClr val="008000"/>
                        </a:solidFill>
                      </a:endParaRPr>
                    </a:p>
                  </a:txBody>
                  <a:tcPr/>
                </a:tc>
                <a:tc>
                  <a:txBody>
                    <a:bodyPr/>
                    <a:lstStyle/>
                    <a:p>
                      <a:pPr algn="r"/>
                      <a:r>
                        <a:rPr kumimoji="1" lang="en-US" altLang="ja-JP" sz="1200" dirty="0" smtClean="0">
                          <a:solidFill>
                            <a:srgbClr val="008000"/>
                          </a:solidFill>
                        </a:rPr>
                        <a:t>Supplied</a:t>
                      </a:r>
                      <a:endParaRPr kumimoji="1" lang="ja-JP" altLang="en-US" sz="1200" dirty="0">
                        <a:solidFill>
                          <a:srgbClr val="008000"/>
                        </a:solidFill>
                      </a:endParaRPr>
                    </a:p>
                  </a:txBody>
                  <a:tcPr/>
                </a:tc>
                <a:tc>
                  <a:txBody>
                    <a:bodyPr/>
                    <a:lstStyle/>
                    <a:p>
                      <a:pPr algn="r"/>
                      <a:r>
                        <a:rPr kumimoji="1" lang="en-US" altLang="ja-JP" sz="1100" dirty="0" smtClean="0">
                          <a:solidFill>
                            <a:srgbClr val="008000"/>
                          </a:solidFill>
                        </a:rPr>
                        <a:t>Supplied</a:t>
                      </a:r>
                      <a:endParaRPr kumimoji="1" lang="ja-JP" altLang="en-US" sz="1100" dirty="0">
                        <a:solidFill>
                          <a:srgbClr val="008000"/>
                        </a:solidFill>
                      </a:endParaRPr>
                    </a:p>
                  </a:txBody>
                  <a:tcPr/>
                </a:tc>
                <a:tc>
                  <a:txBody>
                    <a:bodyPr/>
                    <a:lstStyle/>
                    <a:p>
                      <a:pPr algn="r"/>
                      <a:endParaRPr kumimoji="1" lang="ja-JP" altLang="en-US" sz="1100" dirty="0">
                        <a:solidFill>
                          <a:schemeClr val="tx1"/>
                        </a:solidFill>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endParaRPr kumimoji="1" lang="ja-JP" altLang="en-US" sz="1100" dirty="0" smtClean="0">
                        <a:solidFill>
                          <a:schemeClr val="tx1"/>
                        </a:solidFill>
                      </a:endParaRPr>
                    </a:p>
                  </a:txBody>
                  <a:tcPr/>
                </a:tc>
                <a:tc>
                  <a:txBody>
                    <a:bodyPr/>
                    <a:lstStyle/>
                    <a:p>
                      <a:pPr algn="r"/>
                      <a:endParaRPr kumimoji="1" lang="ja-JP" altLang="en-US" sz="1100" dirty="0">
                        <a:solidFill>
                          <a:schemeClr val="tx2"/>
                        </a:solidFill>
                      </a:endParaRPr>
                    </a:p>
                  </a:txBody>
                  <a:tcPr/>
                </a:tc>
              </a:tr>
            </a:tbl>
          </a:graphicData>
        </a:graphic>
      </p:graphicFrame>
      <p:sp>
        <p:nvSpPr>
          <p:cNvPr id="6" name="正方形/長方形 5"/>
          <p:cNvSpPr/>
          <p:nvPr/>
        </p:nvSpPr>
        <p:spPr>
          <a:xfrm>
            <a:off x="1226821" y="2926764"/>
            <a:ext cx="1093328" cy="2859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370609" y="2927768"/>
            <a:ext cx="1093328" cy="2859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505987" y="2928772"/>
            <a:ext cx="1093328" cy="2859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370609" y="3368145"/>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505987" y="3369149"/>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641365" y="3367141"/>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776743" y="3368145"/>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776743" y="3809526"/>
            <a:ext cx="1093328" cy="28596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912121" y="3810530"/>
            <a:ext cx="1093328" cy="28596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050672" y="3811534"/>
            <a:ext cx="1093328" cy="28596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334272" y="2551029"/>
            <a:ext cx="944790" cy="369332"/>
          </a:xfrm>
          <a:prstGeom prst="rect">
            <a:avLst/>
          </a:prstGeom>
          <a:noFill/>
        </p:spPr>
        <p:txBody>
          <a:bodyPr wrap="none" rtlCol="0">
            <a:spAutoFit/>
          </a:bodyPr>
          <a:lstStyle/>
          <a:p>
            <a:r>
              <a:rPr kumimoji="1" lang="en-US" altLang="ja-JP" dirty="0" smtClean="0">
                <a:solidFill>
                  <a:srgbClr val="0000FF"/>
                </a:solidFill>
              </a:rPr>
              <a:t>JFY2010</a:t>
            </a:r>
            <a:endParaRPr kumimoji="1" lang="ja-JP" altLang="en-US" dirty="0">
              <a:solidFill>
                <a:srgbClr val="0000FF"/>
              </a:solidFill>
            </a:endParaRPr>
          </a:p>
        </p:txBody>
      </p:sp>
      <p:sp>
        <p:nvSpPr>
          <p:cNvPr id="17" name="テキスト ボックス 16"/>
          <p:cNvSpPr txBox="1"/>
          <p:nvPr/>
        </p:nvSpPr>
        <p:spPr>
          <a:xfrm>
            <a:off x="2447894" y="2559440"/>
            <a:ext cx="944790" cy="369332"/>
          </a:xfrm>
          <a:prstGeom prst="rect">
            <a:avLst/>
          </a:prstGeom>
          <a:noFill/>
        </p:spPr>
        <p:txBody>
          <a:bodyPr wrap="none" rtlCol="0">
            <a:spAutoFit/>
          </a:bodyPr>
          <a:lstStyle/>
          <a:p>
            <a:r>
              <a:rPr kumimoji="1" lang="en-US" altLang="ja-JP" dirty="0" smtClean="0">
                <a:solidFill>
                  <a:srgbClr val="0000FF"/>
                </a:solidFill>
              </a:rPr>
              <a:t>JFY2011</a:t>
            </a:r>
            <a:endParaRPr kumimoji="1" lang="ja-JP" altLang="en-US" dirty="0">
              <a:solidFill>
                <a:srgbClr val="0000FF"/>
              </a:solidFill>
            </a:endParaRPr>
          </a:p>
        </p:txBody>
      </p:sp>
      <p:sp>
        <p:nvSpPr>
          <p:cNvPr id="18" name="テキスト ボックス 17"/>
          <p:cNvSpPr txBox="1"/>
          <p:nvPr/>
        </p:nvSpPr>
        <p:spPr>
          <a:xfrm>
            <a:off x="3578336" y="2567851"/>
            <a:ext cx="944790" cy="369332"/>
          </a:xfrm>
          <a:prstGeom prst="rect">
            <a:avLst/>
          </a:prstGeom>
          <a:noFill/>
        </p:spPr>
        <p:txBody>
          <a:bodyPr wrap="none" rtlCol="0">
            <a:spAutoFit/>
          </a:bodyPr>
          <a:lstStyle/>
          <a:p>
            <a:r>
              <a:rPr kumimoji="1" lang="en-US" altLang="ja-JP" dirty="0" smtClean="0">
                <a:solidFill>
                  <a:srgbClr val="0000FF"/>
                </a:solidFill>
              </a:rPr>
              <a:t>JFY2012</a:t>
            </a:r>
            <a:endParaRPr kumimoji="1" lang="ja-JP" altLang="en-US" dirty="0">
              <a:solidFill>
                <a:srgbClr val="0000FF"/>
              </a:solidFill>
            </a:endParaRPr>
          </a:p>
        </p:txBody>
      </p:sp>
      <p:sp>
        <p:nvSpPr>
          <p:cNvPr id="19" name="テキスト ボックス 18"/>
          <p:cNvSpPr txBox="1"/>
          <p:nvPr/>
        </p:nvSpPr>
        <p:spPr>
          <a:xfrm>
            <a:off x="4708778" y="2576262"/>
            <a:ext cx="944790" cy="369332"/>
          </a:xfrm>
          <a:prstGeom prst="rect">
            <a:avLst/>
          </a:prstGeom>
          <a:noFill/>
        </p:spPr>
        <p:txBody>
          <a:bodyPr wrap="none" rtlCol="0">
            <a:spAutoFit/>
          </a:bodyPr>
          <a:lstStyle/>
          <a:p>
            <a:r>
              <a:rPr kumimoji="1" lang="en-US" altLang="ja-JP" dirty="0" smtClean="0">
                <a:solidFill>
                  <a:srgbClr val="0000FF"/>
                </a:solidFill>
              </a:rPr>
              <a:t>JFY2013</a:t>
            </a:r>
            <a:endParaRPr kumimoji="1" lang="ja-JP" altLang="en-US" dirty="0">
              <a:solidFill>
                <a:srgbClr val="0000FF"/>
              </a:solidFill>
            </a:endParaRPr>
          </a:p>
        </p:txBody>
      </p:sp>
      <p:sp>
        <p:nvSpPr>
          <p:cNvPr id="20" name="テキスト ボックス 19"/>
          <p:cNvSpPr txBox="1"/>
          <p:nvPr/>
        </p:nvSpPr>
        <p:spPr>
          <a:xfrm>
            <a:off x="5839220" y="2584673"/>
            <a:ext cx="944790" cy="369332"/>
          </a:xfrm>
          <a:prstGeom prst="rect">
            <a:avLst/>
          </a:prstGeom>
          <a:noFill/>
        </p:spPr>
        <p:txBody>
          <a:bodyPr wrap="none" rtlCol="0">
            <a:spAutoFit/>
          </a:bodyPr>
          <a:lstStyle/>
          <a:p>
            <a:r>
              <a:rPr kumimoji="1" lang="en-US" altLang="ja-JP" dirty="0" smtClean="0">
                <a:solidFill>
                  <a:srgbClr val="0000FF"/>
                </a:solidFill>
              </a:rPr>
              <a:t>JFY2014</a:t>
            </a:r>
            <a:endParaRPr kumimoji="1" lang="ja-JP" altLang="en-US" dirty="0">
              <a:solidFill>
                <a:srgbClr val="0000FF"/>
              </a:solidFill>
            </a:endParaRPr>
          </a:p>
        </p:txBody>
      </p:sp>
      <p:sp>
        <p:nvSpPr>
          <p:cNvPr id="21" name="テキスト ボックス 20"/>
          <p:cNvSpPr txBox="1"/>
          <p:nvPr/>
        </p:nvSpPr>
        <p:spPr>
          <a:xfrm>
            <a:off x="6969662" y="2593084"/>
            <a:ext cx="944790" cy="369332"/>
          </a:xfrm>
          <a:prstGeom prst="rect">
            <a:avLst/>
          </a:prstGeom>
          <a:noFill/>
        </p:spPr>
        <p:txBody>
          <a:bodyPr wrap="none" rtlCol="0">
            <a:spAutoFit/>
          </a:bodyPr>
          <a:lstStyle/>
          <a:p>
            <a:r>
              <a:rPr kumimoji="1" lang="en-US" altLang="ja-JP" dirty="0" smtClean="0">
                <a:solidFill>
                  <a:srgbClr val="0000FF"/>
                </a:solidFill>
              </a:rPr>
              <a:t>JFY2015</a:t>
            </a:r>
            <a:endParaRPr kumimoji="1" lang="ja-JP" altLang="en-US" dirty="0">
              <a:solidFill>
                <a:srgbClr val="0000FF"/>
              </a:solidFill>
            </a:endParaRPr>
          </a:p>
        </p:txBody>
      </p:sp>
      <p:sp>
        <p:nvSpPr>
          <p:cNvPr id="22" name="テキスト ボックス 21"/>
          <p:cNvSpPr txBox="1"/>
          <p:nvPr/>
        </p:nvSpPr>
        <p:spPr>
          <a:xfrm>
            <a:off x="8083284" y="2601495"/>
            <a:ext cx="944790" cy="369332"/>
          </a:xfrm>
          <a:prstGeom prst="rect">
            <a:avLst/>
          </a:prstGeom>
          <a:noFill/>
        </p:spPr>
        <p:txBody>
          <a:bodyPr wrap="none" rtlCol="0">
            <a:spAutoFit/>
          </a:bodyPr>
          <a:lstStyle/>
          <a:p>
            <a:r>
              <a:rPr kumimoji="1" lang="en-US" altLang="ja-JP" dirty="0" smtClean="0">
                <a:solidFill>
                  <a:srgbClr val="0000FF"/>
                </a:solidFill>
              </a:rPr>
              <a:t>JFY2016</a:t>
            </a:r>
          </a:p>
        </p:txBody>
      </p:sp>
      <p:sp>
        <p:nvSpPr>
          <p:cNvPr id="23" name="テキスト ボックス 22"/>
          <p:cNvSpPr txBox="1"/>
          <p:nvPr/>
        </p:nvSpPr>
        <p:spPr>
          <a:xfrm>
            <a:off x="1300650" y="2914829"/>
            <a:ext cx="3728486" cy="307777"/>
          </a:xfrm>
          <a:prstGeom prst="rect">
            <a:avLst/>
          </a:prstGeom>
          <a:noFill/>
        </p:spPr>
        <p:txBody>
          <a:bodyPr wrap="square" rtlCol="0">
            <a:spAutoFit/>
          </a:bodyPr>
          <a:lstStyle/>
          <a:p>
            <a:r>
              <a:rPr kumimoji="1" lang="en-US" altLang="ja-JP" sz="1400" b="1" dirty="0" smtClean="0"/>
              <a:t>Very Advanced Research SP (100 Oku-Yen) </a:t>
            </a:r>
            <a:endParaRPr kumimoji="1" lang="ja-JP" altLang="en-US" sz="1400" b="1" dirty="0"/>
          </a:p>
        </p:txBody>
      </p:sp>
      <p:sp>
        <p:nvSpPr>
          <p:cNvPr id="24" name="テキスト ボックス 23"/>
          <p:cNvSpPr txBox="1"/>
          <p:nvPr/>
        </p:nvSpPr>
        <p:spPr>
          <a:xfrm>
            <a:off x="2632534" y="3345106"/>
            <a:ext cx="4009141" cy="307777"/>
          </a:xfrm>
          <a:prstGeom prst="rect">
            <a:avLst/>
          </a:prstGeom>
          <a:noFill/>
        </p:spPr>
        <p:txBody>
          <a:bodyPr wrap="square" rtlCol="0">
            <a:spAutoFit/>
          </a:bodyPr>
          <a:lstStyle/>
          <a:p>
            <a:r>
              <a:rPr kumimoji="1" lang="en-US" altLang="ja-JP" sz="1400" b="1" dirty="0" smtClean="0"/>
              <a:t>Other budgets for construction (214 Oku-Yen) </a:t>
            </a:r>
            <a:endParaRPr kumimoji="1" lang="ja-JP" altLang="en-US" sz="1400" b="1" dirty="0"/>
          </a:p>
        </p:txBody>
      </p:sp>
      <p:sp>
        <p:nvSpPr>
          <p:cNvPr id="25" name="テキスト ボックス 24"/>
          <p:cNvSpPr txBox="1"/>
          <p:nvPr/>
        </p:nvSpPr>
        <p:spPr>
          <a:xfrm>
            <a:off x="5991351" y="3791651"/>
            <a:ext cx="3007378" cy="307777"/>
          </a:xfrm>
          <a:prstGeom prst="rect">
            <a:avLst/>
          </a:prstGeom>
          <a:noFill/>
        </p:spPr>
        <p:txBody>
          <a:bodyPr wrap="square" rtlCol="0">
            <a:spAutoFit/>
          </a:bodyPr>
          <a:lstStyle/>
          <a:p>
            <a:r>
              <a:rPr kumimoji="1" lang="en-US" altLang="ja-JP" sz="1400" b="1" dirty="0" smtClean="0"/>
              <a:t>Operation budget (continues - - - ) </a:t>
            </a:r>
            <a:endParaRPr kumimoji="1" lang="ja-JP" altLang="en-US" sz="1400" b="1" dirty="0"/>
          </a:p>
        </p:txBody>
      </p:sp>
      <p:cxnSp>
        <p:nvCxnSpPr>
          <p:cNvPr id="26" name="直線コネクタ 25"/>
          <p:cNvCxnSpPr/>
          <p:nvPr/>
        </p:nvCxnSpPr>
        <p:spPr>
          <a:xfrm rot="5400000">
            <a:off x="6181671" y="3697471"/>
            <a:ext cx="948711" cy="1588"/>
          </a:xfrm>
          <a:prstGeom prst="line">
            <a:avLst/>
          </a:prstGeom>
          <a:ln w="2857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5857786" y="2920361"/>
            <a:ext cx="2108019" cy="307777"/>
          </a:xfrm>
          <a:prstGeom prst="rect">
            <a:avLst/>
          </a:prstGeom>
          <a:noFill/>
        </p:spPr>
        <p:txBody>
          <a:bodyPr wrap="none" rtlCol="0">
            <a:spAutoFit/>
          </a:bodyPr>
          <a:lstStyle/>
          <a:p>
            <a:r>
              <a:rPr kumimoji="1" lang="en-US" altLang="ja-JP" sz="1400" dirty="0" err="1" smtClean="0">
                <a:solidFill>
                  <a:srgbClr val="FF0000"/>
                </a:solidFill>
              </a:rPr>
              <a:t>SuperKEKB</a:t>
            </a:r>
            <a:r>
              <a:rPr kumimoji="1" lang="en-US" altLang="ja-JP" sz="1400" dirty="0" smtClean="0">
                <a:solidFill>
                  <a:srgbClr val="FF0000"/>
                </a:solidFill>
              </a:rPr>
              <a:t> commissioning</a:t>
            </a:r>
            <a:endParaRPr kumimoji="1" lang="ja-JP" altLang="en-US" sz="1400" dirty="0">
              <a:solidFill>
                <a:srgbClr val="FF0000"/>
              </a:solidFill>
            </a:endParaRPr>
          </a:p>
        </p:txBody>
      </p:sp>
      <p:cxnSp>
        <p:nvCxnSpPr>
          <p:cNvPr id="28" name="直線コネクタ 27"/>
          <p:cNvCxnSpPr/>
          <p:nvPr/>
        </p:nvCxnSpPr>
        <p:spPr>
          <a:xfrm rot="5400000">
            <a:off x="4132422" y="3581622"/>
            <a:ext cx="699869" cy="1588"/>
          </a:xfrm>
          <a:prstGeom prst="line">
            <a:avLst/>
          </a:prstGeom>
          <a:ln w="2857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3961637" y="3869869"/>
            <a:ext cx="1082348" cy="307777"/>
          </a:xfrm>
          <a:prstGeom prst="rect">
            <a:avLst/>
          </a:prstGeom>
          <a:noFill/>
        </p:spPr>
        <p:txBody>
          <a:bodyPr wrap="none" rtlCol="0">
            <a:spAutoFit/>
          </a:bodyPr>
          <a:lstStyle/>
          <a:p>
            <a:r>
              <a:rPr kumimoji="1" lang="en-US" altLang="ja-JP" sz="1400" dirty="0" smtClean="0">
                <a:solidFill>
                  <a:srgbClr val="FF0000"/>
                </a:solidFill>
              </a:rPr>
              <a:t>We are here</a:t>
            </a:r>
            <a:endParaRPr kumimoji="1" lang="ja-JP" altLang="en-US" sz="1400" dirty="0">
              <a:solidFill>
                <a:srgbClr val="FF0000"/>
              </a:solidFill>
            </a:endParaRPr>
          </a:p>
        </p:txBody>
      </p:sp>
      <p:sp>
        <p:nvSpPr>
          <p:cNvPr id="30" name="コンテンツ プレースホルダ 2"/>
          <p:cNvSpPr txBox="1">
            <a:spLocks/>
          </p:cNvSpPr>
          <p:nvPr/>
        </p:nvSpPr>
        <p:spPr>
          <a:xfrm>
            <a:off x="324239" y="994622"/>
            <a:ext cx="8574330" cy="144357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ltLang="ja-JP" sz="2400" noProof="0" dirty="0" smtClean="0">
                <a:solidFill>
                  <a:srgbClr val="0000FF"/>
                </a:solidFill>
                <a:latin typeface="Osaka"/>
                <a:ea typeface="Osaka"/>
                <a:cs typeface="Osaka"/>
              </a:rPr>
              <a:t>Budget</a:t>
            </a:r>
            <a:endParaRPr kumimoji="1" lang="en-US" altLang="ja-JP" sz="2400" b="0" i="0" u="none" strike="noStrike" kern="1200" cap="none" spc="0" normalizeH="0" baseline="0" noProof="0" dirty="0" smtClean="0">
              <a:ln>
                <a:noFill/>
              </a:ln>
              <a:solidFill>
                <a:srgbClr val="0000FF"/>
              </a:solidFill>
              <a:effectLst/>
              <a:uLnTx/>
              <a:uFillTx/>
              <a:latin typeface="Osaka"/>
              <a:ea typeface="Osaka"/>
              <a:cs typeface="Osak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1600" b="0" i="0" u="none" strike="noStrike" kern="1200" cap="none" spc="0" normalizeH="0" baseline="0" noProof="0" dirty="0" smtClean="0">
                <a:ln>
                  <a:noFill/>
                </a:ln>
                <a:solidFill>
                  <a:schemeClr val="tx1"/>
                </a:solidFill>
                <a:effectLst/>
                <a:uLnTx/>
                <a:uFillTx/>
                <a:latin typeface="Osaka"/>
                <a:ea typeface="Osaka"/>
                <a:cs typeface="Osaka"/>
              </a:rPr>
              <a:t>Total construction budget is 314 Oku-Yen</a:t>
            </a:r>
            <a:r>
              <a:rPr kumimoji="1" lang="en-US" altLang="ja-JP" sz="1600" b="0" i="0" u="none" strike="noStrike" kern="1200" cap="none" spc="0" normalizeH="0" noProof="0" dirty="0" smtClean="0">
                <a:ln>
                  <a:noFill/>
                </a:ln>
                <a:solidFill>
                  <a:schemeClr val="tx1"/>
                </a:solidFill>
                <a:effectLst/>
                <a:uLnTx/>
                <a:uFillTx/>
                <a:latin typeface="Osaka"/>
                <a:ea typeface="Osaka"/>
                <a:cs typeface="Osaka"/>
              </a:rPr>
              <a:t> </a:t>
            </a:r>
            <a:r>
              <a:rPr lang="en-US" altLang="ja-JP" sz="1600" dirty="0" smtClean="0">
                <a:latin typeface="Osaka"/>
                <a:ea typeface="Osaka"/>
                <a:cs typeface="Osaka"/>
              </a:rPr>
              <a:t>for Rings, Injector, and Belle-II.</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altLang="ja-JP" sz="1600" dirty="0" smtClean="0">
                <a:latin typeface="Osaka"/>
                <a:ea typeface="Osaka"/>
                <a:cs typeface="Osaka"/>
              </a:rPr>
              <a:t>Most of the budget comes year-by-year based.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1600" b="0" i="0" u="none" strike="noStrike" kern="1200" cap="none" spc="0" normalizeH="0" baseline="0" noProof="0" dirty="0" smtClean="0">
                <a:ln>
                  <a:noFill/>
                </a:ln>
                <a:solidFill>
                  <a:schemeClr val="tx1"/>
                </a:solidFill>
                <a:effectLst/>
                <a:uLnTx/>
                <a:uFillTx/>
                <a:latin typeface="Osaka"/>
                <a:ea typeface="Osaka"/>
                <a:cs typeface="Osaka"/>
              </a:rPr>
              <a:t>Operation budget is expected in FY2014 and later.</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1" lang="ja-JP" altLang="en-US" sz="1600" b="0" i="0" u="none" strike="noStrike" kern="1200" cap="none" spc="0" normalizeH="0" baseline="0" noProof="0" dirty="0">
              <a:ln>
                <a:noFill/>
              </a:ln>
              <a:solidFill>
                <a:schemeClr val="tx1"/>
              </a:solidFill>
              <a:effectLst/>
              <a:uLnTx/>
              <a:uFillTx/>
              <a:latin typeface="Osaka"/>
              <a:ea typeface="Osaka"/>
              <a:cs typeface="Osaka"/>
            </a:endParaRPr>
          </a:p>
        </p:txBody>
      </p:sp>
      <p:sp>
        <p:nvSpPr>
          <p:cNvPr id="31" name="テキスト ボックス 30"/>
          <p:cNvSpPr txBox="1"/>
          <p:nvPr/>
        </p:nvSpPr>
        <p:spPr>
          <a:xfrm>
            <a:off x="324239" y="4621215"/>
            <a:ext cx="767458" cy="307777"/>
          </a:xfrm>
          <a:prstGeom prst="rect">
            <a:avLst/>
          </a:prstGeom>
          <a:noFill/>
        </p:spPr>
        <p:txBody>
          <a:bodyPr wrap="none" rtlCol="0">
            <a:spAutoFit/>
          </a:bodyPr>
          <a:lstStyle/>
          <a:p>
            <a:r>
              <a:rPr lang="en-US" altLang="ja-JP" sz="1400" dirty="0" smtClean="0">
                <a:latin typeface="Osaka"/>
                <a:ea typeface="Osaka"/>
                <a:cs typeface="Osaka"/>
              </a:rPr>
              <a:t>VARSP</a:t>
            </a:r>
            <a:endParaRPr kumimoji="1" lang="ja-JP" altLang="en-US" sz="1400" dirty="0">
              <a:latin typeface="Osaka"/>
              <a:ea typeface="Osaka"/>
              <a:cs typeface="Osaka"/>
            </a:endParaRPr>
          </a:p>
        </p:txBody>
      </p:sp>
      <p:sp>
        <p:nvSpPr>
          <p:cNvPr id="32" name="テキスト ボックス 31"/>
          <p:cNvSpPr txBox="1"/>
          <p:nvPr/>
        </p:nvSpPr>
        <p:spPr>
          <a:xfrm>
            <a:off x="315030" y="4928992"/>
            <a:ext cx="763951" cy="307777"/>
          </a:xfrm>
          <a:prstGeom prst="rect">
            <a:avLst/>
          </a:prstGeom>
          <a:noFill/>
        </p:spPr>
        <p:txBody>
          <a:bodyPr wrap="none" rtlCol="0">
            <a:spAutoFit/>
          </a:bodyPr>
          <a:lstStyle/>
          <a:p>
            <a:r>
              <a:rPr lang="en-US" altLang="ja-JP" sz="1400" dirty="0" smtClean="0">
                <a:latin typeface="Osaka"/>
                <a:ea typeface="Osaka"/>
                <a:cs typeface="Osaka"/>
              </a:rPr>
              <a:t>Others</a:t>
            </a:r>
            <a:endParaRPr kumimoji="1" lang="ja-JP" altLang="en-US" sz="1400" dirty="0">
              <a:latin typeface="Osaka"/>
              <a:ea typeface="Osaka"/>
              <a:cs typeface="Osaka"/>
            </a:endParaRPr>
          </a:p>
        </p:txBody>
      </p:sp>
      <p:sp>
        <p:nvSpPr>
          <p:cNvPr id="33" name="テキスト ボックス 32"/>
          <p:cNvSpPr txBox="1"/>
          <p:nvPr/>
        </p:nvSpPr>
        <p:spPr>
          <a:xfrm>
            <a:off x="315299" y="5236769"/>
            <a:ext cx="942786" cy="307777"/>
          </a:xfrm>
          <a:prstGeom prst="rect">
            <a:avLst/>
          </a:prstGeom>
          <a:noFill/>
        </p:spPr>
        <p:txBody>
          <a:bodyPr wrap="none" rtlCol="0">
            <a:spAutoFit/>
          </a:bodyPr>
          <a:lstStyle/>
          <a:p>
            <a:r>
              <a:rPr lang="en-US" altLang="ja-JP" sz="1400" dirty="0" smtClean="0">
                <a:latin typeface="Osaka"/>
                <a:ea typeface="Osaka"/>
                <a:cs typeface="Osaka"/>
              </a:rPr>
              <a:t>Buildings</a:t>
            </a:r>
            <a:endParaRPr kumimoji="1" lang="ja-JP" altLang="en-US" sz="1400" dirty="0">
              <a:latin typeface="Osaka"/>
              <a:ea typeface="Osaka"/>
              <a:cs typeface="Osaka"/>
            </a:endParaRPr>
          </a:p>
        </p:txBody>
      </p:sp>
      <p:sp>
        <p:nvSpPr>
          <p:cNvPr id="34" name="テキスト ボックス 33"/>
          <p:cNvSpPr txBox="1"/>
          <p:nvPr/>
        </p:nvSpPr>
        <p:spPr>
          <a:xfrm>
            <a:off x="299312" y="5549531"/>
            <a:ext cx="629299" cy="307777"/>
          </a:xfrm>
          <a:prstGeom prst="rect">
            <a:avLst/>
          </a:prstGeom>
          <a:noFill/>
        </p:spPr>
        <p:txBody>
          <a:bodyPr wrap="none" rtlCol="0">
            <a:spAutoFit/>
          </a:bodyPr>
          <a:lstStyle/>
          <a:p>
            <a:r>
              <a:rPr lang="en-US" altLang="ja-JP" sz="1400" dirty="0" smtClean="0">
                <a:solidFill>
                  <a:schemeClr val="tx2"/>
                </a:solidFill>
                <a:latin typeface="Osaka"/>
                <a:ea typeface="Osaka"/>
                <a:cs typeface="Osaka"/>
              </a:rPr>
              <a:t>Total</a:t>
            </a:r>
            <a:endParaRPr kumimoji="1" lang="ja-JP" altLang="en-US" sz="1400" dirty="0">
              <a:solidFill>
                <a:schemeClr val="tx2"/>
              </a:solidFill>
              <a:latin typeface="Osaka"/>
              <a:ea typeface="Osaka"/>
              <a:cs typeface="Osaka"/>
            </a:endParaRPr>
          </a:p>
        </p:txBody>
      </p:sp>
      <p:sp>
        <p:nvSpPr>
          <p:cNvPr id="35" name="テキスト ボックス 34"/>
          <p:cNvSpPr txBox="1"/>
          <p:nvPr/>
        </p:nvSpPr>
        <p:spPr>
          <a:xfrm>
            <a:off x="315299" y="5854331"/>
            <a:ext cx="748923" cy="307777"/>
          </a:xfrm>
          <a:prstGeom prst="rect">
            <a:avLst/>
          </a:prstGeom>
          <a:noFill/>
        </p:spPr>
        <p:txBody>
          <a:bodyPr wrap="none" rtlCol="0">
            <a:spAutoFit/>
          </a:bodyPr>
          <a:lstStyle/>
          <a:p>
            <a:r>
              <a:rPr lang="en-US" altLang="ja-JP" sz="1400" dirty="0" smtClean="0">
                <a:solidFill>
                  <a:srgbClr val="008000"/>
                </a:solidFill>
                <a:latin typeface="Osaka"/>
                <a:ea typeface="Osaka"/>
                <a:cs typeface="Osaka"/>
              </a:rPr>
              <a:t>Status</a:t>
            </a:r>
            <a:endParaRPr kumimoji="1" lang="ja-JP" altLang="en-US" sz="1400" dirty="0">
              <a:solidFill>
                <a:srgbClr val="008000"/>
              </a:solidFill>
              <a:latin typeface="Osaka"/>
              <a:ea typeface="Osaka"/>
              <a:cs typeface="Osaka"/>
            </a:endParaRPr>
          </a:p>
        </p:txBody>
      </p:sp>
      <p:sp>
        <p:nvSpPr>
          <p:cNvPr id="36" name="テキスト ボックス 35"/>
          <p:cNvSpPr txBox="1"/>
          <p:nvPr/>
        </p:nvSpPr>
        <p:spPr>
          <a:xfrm>
            <a:off x="299312" y="4025532"/>
            <a:ext cx="1988044" cy="276999"/>
          </a:xfrm>
          <a:prstGeom prst="rect">
            <a:avLst/>
          </a:prstGeom>
          <a:noFill/>
          <a:ln>
            <a:solidFill>
              <a:schemeClr val="tx2"/>
            </a:solidFill>
          </a:ln>
        </p:spPr>
        <p:txBody>
          <a:bodyPr wrap="none" rtlCol="0">
            <a:spAutoFit/>
          </a:bodyPr>
          <a:lstStyle/>
          <a:p>
            <a:r>
              <a:rPr lang="en-US" altLang="ja-JP" sz="1200" dirty="0" smtClean="0">
                <a:solidFill>
                  <a:schemeClr val="tx2"/>
                </a:solidFill>
                <a:latin typeface="Osaka"/>
                <a:ea typeface="Osaka"/>
                <a:cs typeface="Osaka"/>
              </a:rPr>
              <a:t>Unit: Oku-Yen (~1.1M$)</a:t>
            </a:r>
            <a:endParaRPr kumimoji="1" lang="ja-JP" altLang="en-US" sz="1200" dirty="0">
              <a:solidFill>
                <a:schemeClr val="tx2"/>
              </a:solidFill>
              <a:latin typeface="Osaka"/>
              <a:ea typeface="Osaka"/>
              <a:cs typeface="Osak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9C0E2F81-601E-B447-A2CF-B5EA96351142}" type="slidenum">
              <a:rPr lang="ja-JP" altLang="en-US" smtClean="0"/>
              <a:pPr/>
              <a:t>3</a:t>
            </a:fld>
            <a:endParaRPr lang="ja-JP" altLang="en-US"/>
          </a:p>
        </p:txBody>
      </p:sp>
      <p:sp>
        <p:nvSpPr>
          <p:cNvPr id="3" name="日付プレースホルダ 2"/>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4" name="角丸四角形 3"/>
          <p:cNvSpPr/>
          <p:nvPr/>
        </p:nvSpPr>
        <p:spPr>
          <a:xfrm>
            <a:off x="6346954" y="1564221"/>
            <a:ext cx="2797046" cy="5071893"/>
          </a:xfrm>
          <a:prstGeom prst="roundRect">
            <a:avLst/>
          </a:prstGeom>
          <a:solidFill>
            <a:srgbClr val="F9FF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6826" y="1544041"/>
            <a:ext cx="1200238" cy="5092074"/>
          </a:xfrm>
          <a:prstGeom prst="roundRect">
            <a:avLst/>
          </a:prstGeom>
          <a:solidFill>
            <a:srgbClr val="FFFBB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8978293" y="1064728"/>
            <a:ext cx="165708"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kumimoji="1" lang="ja-JP" altLang="en-US" sz="1400" dirty="0">
              <a:solidFill>
                <a:schemeClr val="tx1"/>
              </a:solidFill>
              <a:latin typeface="+mj-lt"/>
              <a:ea typeface="Osaka"/>
              <a:cs typeface="Osaka"/>
            </a:endParaRPr>
          </a:p>
        </p:txBody>
      </p:sp>
      <p:sp>
        <p:nvSpPr>
          <p:cNvPr id="7" name="角丸四角形 6"/>
          <p:cNvSpPr/>
          <p:nvPr/>
        </p:nvSpPr>
        <p:spPr>
          <a:xfrm>
            <a:off x="1168109" y="1543699"/>
            <a:ext cx="5178845" cy="3825177"/>
          </a:xfrm>
          <a:prstGeom prst="roundRect">
            <a:avLst/>
          </a:prstGeom>
          <a:solidFill>
            <a:srgbClr val="B1FFA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68110" y="5267228"/>
            <a:ext cx="5421252" cy="1361144"/>
          </a:xfrm>
          <a:prstGeom prst="roundRect">
            <a:avLst/>
          </a:prstGeom>
          <a:solidFill>
            <a:srgbClr val="FFCAC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 y="777331"/>
            <a:ext cx="639718"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lang="en-US" altLang="ja-JP" sz="1200" dirty="0" smtClean="0">
                <a:solidFill>
                  <a:schemeClr val="tx1"/>
                </a:solidFill>
                <a:latin typeface="+mj-lt"/>
                <a:ea typeface="Osaka"/>
                <a:cs typeface="Osaka"/>
              </a:rPr>
              <a:t>Calendar</a:t>
            </a:r>
            <a:endParaRPr kumimoji="1" lang="ja-JP" altLang="en-US" sz="1200" dirty="0">
              <a:solidFill>
                <a:schemeClr val="tx1"/>
              </a:solidFill>
              <a:latin typeface="+mj-lt"/>
              <a:ea typeface="Osaka"/>
              <a:cs typeface="Osaka"/>
            </a:endParaRPr>
          </a:p>
        </p:txBody>
      </p:sp>
      <p:sp>
        <p:nvSpPr>
          <p:cNvPr id="10" name="正方形/長方形 9"/>
          <p:cNvSpPr/>
          <p:nvPr/>
        </p:nvSpPr>
        <p:spPr>
          <a:xfrm>
            <a:off x="0" y="1073942"/>
            <a:ext cx="1036758"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r>
              <a:rPr kumimoji="1" lang="en-US" altLang="ja-JP" sz="1200" dirty="0" smtClean="0">
                <a:solidFill>
                  <a:schemeClr val="tx1"/>
                </a:solidFill>
                <a:latin typeface="+mj-lt"/>
                <a:ea typeface="Osaka"/>
                <a:cs typeface="Osaka"/>
              </a:rPr>
              <a:t>Japan FY</a:t>
            </a:r>
            <a:endParaRPr kumimoji="1" lang="ja-JP" altLang="en-US" sz="1200" dirty="0">
              <a:solidFill>
                <a:schemeClr val="tx1"/>
              </a:solidFill>
              <a:latin typeface="+mj-lt"/>
              <a:ea typeface="Osaka"/>
              <a:cs typeface="Osaka"/>
            </a:endParaRPr>
          </a:p>
        </p:txBody>
      </p:sp>
      <p:sp>
        <p:nvSpPr>
          <p:cNvPr id="11" name="正方形/長方形 10"/>
          <p:cNvSpPr/>
          <p:nvPr/>
        </p:nvSpPr>
        <p:spPr>
          <a:xfrm>
            <a:off x="8528572" y="777331"/>
            <a:ext cx="615428"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ja-JP" altLang="en-US" sz="1400" dirty="0" smtClean="0">
                <a:solidFill>
                  <a:schemeClr val="tx1"/>
                </a:solidFill>
                <a:latin typeface="Osaka"/>
                <a:ea typeface="Osaka"/>
                <a:cs typeface="Osaka"/>
              </a:rPr>
              <a:t>・・・</a:t>
            </a:r>
            <a:endParaRPr kumimoji="1" lang="ja-JP" altLang="en-US" sz="1400" dirty="0">
              <a:solidFill>
                <a:schemeClr val="tx1"/>
              </a:solidFill>
              <a:latin typeface="Osaka"/>
              <a:ea typeface="Osaka"/>
              <a:cs typeface="Osaka"/>
            </a:endParaRPr>
          </a:p>
        </p:txBody>
      </p:sp>
      <p:sp>
        <p:nvSpPr>
          <p:cNvPr id="12" name="タイトル 1"/>
          <p:cNvSpPr txBox="1">
            <a:spLocks/>
          </p:cNvSpPr>
          <p:nvPr/>
        </p:nvSpPr>
        <p:spPr>
          <a:xfrm>
            <a:off x="457200" y="46090"/>
            <a:ext cx="8229600" cy="605841"/>
          </a:xfrm>
          <a:prstGeom prst="rect">
            <a:avLst/>
          </a:prstGeom>
        </p:spPr>
        <p:txBody>
          <a:bodyPr vert="horz" lIns="91440" tIns="45720" rIns="91440" bIns="45720" rtlCol="0" anchor="ctr">
            <a:normAutofit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err="1" smtClean="0">
                <a:ln>
                  <a:noFill/>
                </a:ln>
                <a:solidFill>
                  <a:schemeClr val="tx1"/>
                </a:solidFill>
                <a:effectLst/>
                <a:uLnTx/>
                <a:uFillTx/>
                <a:latin typeface="Osaka"/>
                <a:ea typeface="Osaka"/>
                <a:cs typeface="Osaka"/>
              </a:rPr>
              <a:t>SuperKEKB</a:t>
            </a:r>
            <a:r>
              <a:rPr kumimoji="1" lang="en-US" altLang="ja-JP" sz="3600" b="0" i="0" u="none" strike="noStrike" kern="1200" cap="none" spc="0" normalizeH="0" baseline="0" noProof="0" dirty="0" smtClean="0">
                <a:ln>
                  <a:noFill/>
                </a:ln>
                <a:solidFill>
                  <a:schemeClr val="tx1"/>
                </a:solidFill>
                <a:effectLst/>
                <a:uLnTx/>
                <a:uFillTx/>
                <a:latin typeface="Osaka"/>
                <a:ea typeface="Osaka"/>
                <a:cs typeface="Osaka"/>
              </a:rPr>
              <a:t> rings master schedule</a:t>
            </a:r>
            <a:endParaRPr kumimoji="1" lang="ja-JP" altLang="en-US" sz="3600" b="0" i="0" u="none" strike="noStrike" kern="1200" cap="none" spc="0" normalizeH="0" baseline="0" noProof="0" dirty="0">
              <a:ln>
                <a:noFill/>
              </a:ln>
              <a:solidFill>
                <a:schemeClr val="tx1"/>
              </a:solidFill>
              <a:effectLst/>
              <a:uLnTx/>
              <a:uFillTx/>
              <a:latin typeface="Osaka"/>
              <a:ea typeface="Osaka"/>
              <a:cs typeface="Osaka"/>
            </a:endParaRPr>
          </a:p>
        </p:txBody>
      </p:sp>
      <p:sp>
        <p:nvSpPr>
          <p:cNvPr id="13" name="テキスト ボックス 12"/>
          <p:cNvSpPr txBox="1"/>
          <p:nvPr/>
        </p:nvSpPr>
        <p:spPr>
          <a:xfrm>
            <a:off x="1699971" y="4955001"/>
            <a:ext cx="779837" cy="230832"/>
          </a:xfrm>
          <a:prstGeom prst="rect">
            <a:avLst/>
          </a:prstGeom>
          <a:noFill/>
          <a:ln>
            <a:noFill/>
          </a:ln>
        </p:spPr>
        <p:txBody>
          <a:bodyPr wrap="none" rtlCol="0">
            <a:spAutoFit/>
          </a:bodyPr>
          <a:lstStyle/>
          <a:p>
            <a:r>
              <a:rPr kumimoji="1" lang="en-US" altLang="ja-JP" sz="900" dirty="0" smtClean="0">
                <a:latin typeface="+mj-lt"/>
                <a:ea typeface="Osaka"/>
                <a:cs typeface="Osaka"/>
              </a:rPr>
              <a:t>Belle roll out</a:t>
            </a:r>
            <a:endParaRPr kumimoji="1" lang="ja-JP" altLang="en-US" sz="900" dirty="0">
              <a:latin typeface="+mj-lt"/>
              <a:ea typeface="Osaka"/>
              <a:cs typeface="Osaka"/>
            </a:endParaRPr>
          </a:p>
        </p:txBody>
      </p:sp>
      <p:sp>
        <p:nvSpPr>
          <p:cNvPr id="14" name="正方形/長方形 13"/>
          <p:cNvSpPr/>
          <p:nvPr/>
        </p:nvSpPr>
        <p:spPr>
          <a:xfrm>
            <a:off x="639715" y="785281"/>
            <a:ext cx="1142939"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2010</a:t>
            </a:r>
            <a:endParaRPr kumimoji="1" lang="ja-JP" altLang="en-US" sz="1400" dirty="0">
              <a:solidFill>
                <a:schemeClr val="tx1"/>
              </a:solidFill>
              <a:latin typeface="+mj-lt"/>
              <a:ea typeface="Osaka"/>
              <a:cs typeface="Osaka"/>
            </a:endParaRPr>
          </a:p>
        </p:txBody>
      </p:sp>
      <p:sp>
        <p:nvSpPr>
          <p:cNvPr id="15" name="正方形/長方形 14"/>
          <p:cNvSpPr/>
          <p:nvPr/>
        </p:nvSpPr>
        <p:spPr>
          <a:xfrm>
            <a:off x="1791121" y="781306"/>
            <a:ext cx="1142939"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2011</a:t>
            </a:r>
            <a:endParaRPr kumimoji="1" lang="ja-JP" altLang="en-US" sz="1400" dirty="0">
              <a:solidFill>
                <a:schemeClr val="tx1"/>
              </a:solidFill>
              <a:latin typeface="+mj-lt"/>
              <a:ea typeface="Osaka"/>
              <a:cs typeface="Osaka"/>
            </a:endParaRPr>
          </a:p>
        </p:txBody>
      </p:sp>
      <p:sp>
        <p:nvSpPr>
          <p:cNvPr id="16" name="正方形/長方形 15"/>
          <p:cNvSpPr/>
          <p:nvPr/>
        </p:nvSpPr>
        <p:spPr>
          <a:xfrm>
            <a:off x="2932414" y="781306"/>
            <a:ext cx="1142939"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2012</a:t>
            </a:r>
            <a:endParaRPr kumimoji="1" lang="ja-JP" altLang="en-US" sz="1400" dirty="0">
              <a:solidFill>
                <a:schemeClr val="tx1"/>
              </a:solidFill>
              <a:latin typeface="+mj-lt"/>
              <a:ea typeface="Osaka"/>
              <a:cs typeface="Osaka"/>
            </a:endParaRPr>
          </a:p>
        </p:txBody>
      </p:sp>
      <p:sp>
        <p:nvSpPr>
          <p:cNvPr id="17" name="正方形/長方形 16"/>
          <p:cNvSpPr/>
          <p:nvPr/>
        </p:nvSpPr>
        <p:spPr>
          <a:xfrm>
            <a:off x="4075353" y="777331"/>
            <a:ext cx="1142939"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2013</a:t>
            </a:r>
            <a:endParaRPr kumimoji="1" lang="ja-JP" altLang="en-US" sz="1400" dirty="0">
              <a:solidFill>
                <a:schemeClr val="tx1"/>
              </a:solidFill>
              <a:latin typeface="+mj-lt"/>
              <a:ea typeface="Osaka"/>
              <a:cs typeface="Osaka"/>
            </a:endParaRPr>
          </a:p>
        </p:txBody>
      </p:sp>
      <p:sp>
        <p:nvSpPr>
          <p:cNvPr id="18" name="正方形/長方形 17"/>
          <p:cNvSpPr/>
          <p:nvPr/>
        </p:nvSpPr>
        <p:spPr>
          <a:xfrm>
            <a:off x="5218292" y="777331"/>
            <a:ext cx="1142939"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2014</a:t>
            </a:r>
            <a:endParaRPr kumimoji="1" lang="ja-JP" altLang="en-US" sz="1400" dirty="0">
              <a:solidFill>
                <a:schemeClr val="tx1"/>
              </a:solidFill>
              <a:latin typeface="+mj-lt"/>
              <a:ea typeface="Osaka"/>
              <a:cs typeface="Osaka"/>
            </a:endParaRPr>
          </a:p>
        </p:txBody>
      </p:sp>
      <p:sp>
        <p:nvSpPr>
          <p:cNvPr id="19" name="正方形/長方形 18"/>
          <p:cNvSpPr/>
          <p:nvPr/>
        </p:nvSpPr>
        <p:spPr>
          <a:xfrm>
            <a:off x="6361231" y="781823"/>
            <a:ext cx="1142939"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2015</a:t>
            </a:r>
            <a:endParaRPr kumimoji="1" lang="ja-JP" altLang="en-US" sz="1400" dirty="0">
              <a:solidFill>
                <a:schemeClr val="tx1"/>
              </a:solidFill>
              <a:latin typeface="+mj-lt"/>
              <a:ea typeface="Osaka"/>
              <a:cs typeface="Osaka"/>
            </a:endParaRPr>
          </a:p>
        </p:txBody>
      </p:sp>
      <p:sp>
        <p:nvSpPr>
          <p:cNvPr id="20" name="正方形/長方形 19"/>
          <p:cNvSpPr/>
          <p:nvPr/>
        </p:nvSpPr>
        <p:spPr>
          <a:xfrm>
            <a:off x="7504170" y="773356"/>
            <a:ext cx="1142939"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2016</a:t>
            </a:r>
            <a:endParaRPr kumimoji="1" lang="ja-JP" altLang="en-US" sz="1400" dirty="0">
              <a:solidFill>
                <a:schemeClr val="tx1"/>
              </a:solidFill>
              <a:latin typeface="+mj-lt"/>
              <a:ea typeface="Osaka"/>
              <a:cs typeface="Osaka"/>
            </a:endParaRPr>
          </a:p>
        </p:txBody>
      </p:sp>
      <p:sp>
        <p:nvSpPr>
          <p:cNvPr id="21" name="正方形/長方形 20"/>
          <p:cNvSpPr/>
          <p:nvPr/>
        </p:nvSpPr>
        <p:spPr>
          <a:xfrm>
            <a:off x="933786" y="1069357"/>
            <a:ext cx="1142939"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mj-lt"/>
                <a:ea typeface="Osaka"/>
                <a:cs typeface="Osaka"/>
              </a:rPr>
              <a:t>2010</a:t>
            </a:r>
            <a:endParaRPr kumimoji="1" lang="ja-JP" altLang="en-US" sz="1400" dirty="0">
              <a:solidFill>
                <a:schemeClr val="tx1"/>
              </a:solidFill>
              <a:latin typeface="+mj-lt"/>
              <a:ea typeface="Osaka"/>
              <a:cs typeface="Osaka"/>
            </a:endParaRPr>
          </a:p>
        </p:txBody>
      </p:sp>
      <p:sp>
        <p:nvSpPr>
          <p:cNvPr id="22" name="正方形/長方形 21"/>
          <p:cNvSpPr/>
          <p:nvPr/>
        </p:nvSpPr>
        <p:spPr>
          <a:xfrm>
            <a:off x="2076725" y="1074859"/>
            <a:ext cx="1142939"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2011</a:t>
            </a:r>
            <a:endParaRPr kumimoji="1" lang="ja-JP" altLang="en-US" sz="1400" dirty="0">
              <a:solidFill>
                <a:schemeClr val="tx1"/>
              </a:solidFill>
              <a:latin typeface="+mj-lt"/>
              <a:ea typeface="Osaka"/>
              <a:cs typeface="Osaka"/>
            </a:endParaRPr>
          </a:p>
        </p:txBody>
      </p:sp>
      <p:sp>
        <p:nvSpPr>
          <p:cNvPr id="23" name="正方形/長方形 22"/>
          <p:cNvSpPr/>
          <p:nvPr/>
        </p:nvSpPr>
        <p:spPr>
          <a:xfrm>
            <a:off x="3230144" y="1069357"/>
            <a:ext cx="1142939"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mj-lt"/>
                <a:ea typeface="Osaka"/>
                <a:cs typeface="Osaka"/>
              </a:rPr>
              <a:t>2012</a:t>
            </a:r>
            <a:endParaRPr kumimoji="1" lang="ja-JP" altLang="en-US" sz="1400" dirty="0">
              <a:solidFill>
                <a:schemeClr val="tx1"/>
              </a:solidFill>
              <a:latin typeface="+mj-lt"/>
              <a:ea typeface="Osaka"/>
              <a:cs typeface="Osaka"/>
            </a:endParaRPr>
          </a:p>
        </p:txBody>
      </p:sp>
      <p:sp>
        <p:nvSpPr>
          <p:cNvPr id="24" name="正方形/長方形 23"/>
          <p:cNvSpPr/>
          <p:nvPr/>
        </p:nvSpPr>
        <p:spPr>
          <a:xfrm>
            <a:off x="4375096" y="1071643"/>
            <a:ext cx="1142939"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2013</a:t>
            </a:r>
            <a:endParaRPr kumimoji="1" lang="ja-JP" altLang="en-US" sz="1400" dirty="0">
              <a:solidFill>
                <a:schemeClr val="tx1"/>
              </a:solidFill>
              <a:latin typeface="+mj-lt"/>
              <a:ea typeface="Osaka"/>
              <a:cs typeface="Osaka"/>
            </a:endParaRPr>
          </a:p>
        </p:txBody>
      </p:sp>
      <p:sp>
        <p:nvSpPr>
          <p:cNvPr id="25" name="正方形/長方形 24"/>
          <p:cNvSpPr/>
          <p:nvPr/>
        </p:nvSpPr>
        <p:spPr>
          <a:xfrm>
            <a:off x="5528515" y="1069357"/>
            <a:ext cx="1142939"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mj-lt"/>
                <a:ea typeface="Osaka"/>
                <a:cs typeface="Osaka"/>
              </a:rPr>
              <a:t>2014</a:t>
            </a:r>
            <a:endParaRPr kumimoji="1" lang="ja-JP" altLang="en-US" sz="1400" dirty="0">
              <a:solidFill>
                <a:schemeClr val="tx1"/>
              </a:solidFill>
              <a:latin typeface="+mj-lt"/>
              <a:ea typeface="Osaka"/>
              <a:cs typeface="Osaka"/>
            </a:endParaRPr>
          </a:p>
        </p:txBody>
      </p:sp>
      <p:sp>
        <p:nvSpPr>
          <p:cNvPr id="26" name="正方形/長方形 25"/>
          <p:cNvSpPr/>
          <p:nvPr/>
        </p:nvSpPr>
        <p:spPr>
          <a:xfrm>
            <a:off x="6681934" y="1073849"/>
            <a:ext cx="1142939"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mj-lt"/>
                <a:ea typeface="Osaka"/>
                <a:cs typeface="Osaka"/>
              </a:rPr>
              <a:t>2015</a:t>
            </a:r>
            <a:endParaRPr kumimoji="1" lang="ja-JP" altLang="en-US" sz="1400" dirty="0">
              <a:solidFill>
                <a:schemeClr val="tx1"/>
              </a:solidFill>
              <a:latin typeface="+mj-lt"/>
              <a:ea typeface="Osaka"/>
              <a:cs typeface="Osaka"/>
            </a:endParaRPr>
          </a:p>
        </p:txBody>
      </p:sp>
      <p:sp>
        <p:nvSpPr>
          <p:cNvPr id="27" name="正方形/長方形 26"/>
          <p:cNvSpPr/>
          <p:nvPr/>
        </p:nvSpPr>
        <p:spPr>
          <a:xfrm>
            <a:off x="7835353" y="1067867"/>
            <a:ext cx="1142939"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mj-lt"/>
                <a:ea typeface="Osaka"/>
                <a:cs typeface="Osaka"/>
              </a:rPr>
              <a:t>2016</a:t>
            </a:r>
            <a:endParaRPr kumimoji="1" lang="ja-JP" altLang="en-US" sz="1400" dirty="0">
              <a:solidFill>
                <a:schemeClr val="tx1"/>
              </a:solidFill>
              <a:latin typeface="+mj-lt"/>
              <a:ea typeface="Osaka"/>
              <a:cs typeface="Osaka"/>
            </a:endParaRPr>
          </a:p>
        </p:txBody>
      </p:sp>
      <p:cxnSp>
        <p:nvCxnSpPr>
          <p:cNvPr id="28" name="直線コネクタ 27"/>
          <p:cNvCxnSpPr/>
          <p:nvPr/>
        </p:nvCxnSpPr>
        <p:spPr>
          <a:xfrm flipV="1">
            <a:off x="0" y="777331"/>
            <a:ext cx="9144000" cy="528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flipV="1">
            <a:off x="0" y="1060122"/>
            <a:ext cx="9144000" cy="1036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flipV="1">
            <a:off x="-1" y="1349700"/>
            <a:ext cx="9144001" cy="865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スライド番号プレースホルダ 59"/>
          <p:cNvSpPr txBox="1">
            <a:spLocks/>
          </p:cNvSpPr>
          <p:nvPr/>
        </p:nvSpPr>
        <p:spPr>
          <a:xfrm>
            <a:off x="8179781" y="6576886"/>
            <a:ext cx="718788" cy="256599"/>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9C0E2F81-601E-B447-A2CF-B5EA96351142}"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cxnSp>
        <p:nvCxnSpPr>
          <p:cNvPr id="32" name="直線コネクタ 31"/>
          <p:cNvCxnSpPr/>
          <p:nvPr/>
        </p:nvCxnSpPr>
        <p:spPr>
          <a:xfrm rot="16200000" flipH="1">
            <a:off x="-2260057" y="3677910"/>
            <a:ext cx="5797954"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rot="16200000" flipH="1">
            <a:off x="-1116324" y="3686371"/>
            <a:ext cx="5797954"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rot="16200000" flipH="1">
            <a:off x="27409" y="3694832"/>
            <a:ext cx="5797954"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rot="16200000" flipH="1">
            <a:off x="1171142" y="3703293"/>
            <a:ext cx="5797954"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rot="16200000" flipH="1">
            <a:off x="2314875" y="3711754"/>
            <a:ext cx="5797954"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rot="16200000" flipH="1">
            <a:off x="3458608" y="3720215"/>
            <a:ext cx="5797954"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rot="16200000" flipH="1">
            <a:off x="4602341" y="3728676"/>
            <a:ext cx="5797954"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rot="16200000" flipH="1">
            <a:off x="5746074" y="3737137"/>
            <a:ext cx="5797954" cy="1"/>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a:off x="1244227" y="2395436"/>
            <a:ext cx="2813958"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269970" y="2127753"/>
            <a:ext cx="1266092" cy="276999"/>
          </a:xfrm>
          <a:prstGeom prst="rect">
            <a:avLst/>
          </a:prstGeom>
          <a:noFill/>
        </p:spPr>
        <p:txBody>
          <a:bodyPr wrap="none" rtlCol="0">
            <a:spAutoFit/>
          </a:bodyPr>
          <a:lstStyle/>
          <a:p>
            <a:r>
              <a:rPr kumimoji="1" lang="en-US" altLang="ja-JP" sz="1200" dirty="0" smtClean="0">
                <a:solidFill>
                  <a:srgbClr val="0000FF"/>
                </a:solidFill>
                <a:latin typeface="+mj-lt"/>
                <a:ea typeface="Osaka"/>
                <a:cs typeface="Osaka"/>
              </a:rPr>
              <a:t>dismantling KEKB</a:t>
            </a:r>
            <a:endParaRPr kumimoji="1" lang="ja-JP" altLang="en-US" sz="1200" dirty="0">
              <a:solidFill>
                <a:srgbClr val="0000FF"/>
              </a:solidFill>
              <a:latin typeface="+mj-lt"/>
              <a:ea typeface="Osaka"/>
              <a:cs typeface="Osaka"/>
            </a:endParaRPr>
          </a:p>
        </p:txBody>
      </p:sp>
      <p:cxnSp>
        <p:nvCxnSpPr>
          <p:cNvPr id="42" name="直線コネクタ 41"/>
          <p:cNvCxnSpPr/>
          <p:nvPr/>
        </p:nvCxnSpPr>
        <p:spPr>
          <a:xfrm>
            <a:off x="3506767" y="4446415"/>
            <a:ext cx="2011268" cy="1588"/>
          </a:xfrm>
          <a:prstGeom prst="line">
            <a:avLst/>
          </a:prstGeom>
          <a:ln>
            <a:solidFill>
              <a:srgbClr val="E358FF"/>
            </a:solidFill>
          </a:ln>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3446700" y="4186578"/>
            <a:ext cx="1136925" cy="276999"/>
          </a:xfrm>
          <a:prstGeom prst="rect">
            <a:avLst/>
          </a:prstGeom>
          <a:noFill/>
        </p:spPr>
        <p:txBody>
          <a:bodyPr wrap="none" rtlCol="0">
            <a:spAutoFit/>
          </a:bodyPr>
          <a:lstStyle/>
          <a:p>
            <a:r>
              <a:rPr kumimoji="1" lang="en-US" altLang="ja-JP" sz="1200" dirty="0" smtClean="0">
                <a:solidFill>
                  <a:srgbClr val="E358FF"/>
                </a:solidFill>
                <a:latin typeface="+mj-lt"/>
                <a:ea typeface="Osaka"/>
                <a:cs typeface="Osaka"/>
              </a:rPr>
              <a:t>fabricate QCS-L</a:t>
            </a:r>
            <a:endParaRPr kumimoji="1" lang="ja-JP" altLang="en-US" sz="1200" dirty="0">
              <a:solidFill>
                <a:srgbClr val="E358FF"/>
              </a:solidFill>
              <a:latin typeface="+mj-lt"/>
              <a:ea typeface="Osaka"/>
              <a:cs typeface="Osaka"/>
            </a:endParaRPr>
          </a:p>
        </p:txBody>
      </p:sp>
      <p:cxnSp>
        <p:nvCxnSpPr>
          <p:cNvPr id="44" name="直線コネクタ 43"/>
          <p:cNvCxnSpPr/>
          <p:nvPr/>
        </p:nvCxnSpPr>
        <p:spPr>
          <a:xfrm>
            <a:off x="1244227" y="2650637"/>
            <a:ext cx="4737412"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5" name="テキスト ボックス 44"/>
          <p:cNvSpPr txBox="1"/>
          <p:nvPr/>
        </p:nvSpPr>
        <p:spPr>
          <a:xfrm>
            <a:off x="1267513" y="2400969"/>
            <a:ext cx="2685351" cy="276999"/>
          </a:xfrm>
          <a:prstGeom prst="rect">
            <a:avLst/>
          </a:prstGeom>
          <a:noFill/>
        </p:spPr>
        <p:txBody>
          <a:bodyPr wrap="none" rtlCol="0">
            <a:spAutoFit/>
          </a:bodyPr>
          <a:lstStyle/>
          <a:p>
            <a:r>
              <a:rPr kumimoji="1" lang="en-US" altLang="ja-JP" sz="1200" dirty="0" smtClean="0">
                <a:solidFill>
                  <a:srgbClr val="0000FF"/>
                </a:solidFill>
                <a:latin typeface="+mj-lt"/>
                <a:ea typeface="Osaka"/>
                <a:cs typeface="Osaka"/>
              </a:rPr>
              <a:t>fabrication and tests of </a:t>
            </a:r>
            <a:r>
              <a:rPr lang="en-US" altLang="ja-JP" sz="1200" dirty="0" smtClean="0">
                <a:solidFill>
                  <a:srgbClr val="0000FF"/>
                </a:solidFill>
                <a:latin typeface="+mj-lt"/>
                <a:ea typeface="Osaka"/>
                <a:cs typeface="Osaka"/>
              </a:rPr>
              <a:t>MR components</a:t>
            </a:r>
            <a:endParaRPr kumimoji="1" lang="ja-JP" altLang="en-US" sz="1200" dirty="0">
              <a:solidFill>
                <a:srgbClr val="0000FF"/>
              </a:solidFill>
              <a:latin typeface="+mj-lt"/>
              <a:ea typeface="Osaka"/>
              <a:cs typeface="Osaka"/>
            </a:endParaRPr>
          </a:p>
        </p:txBody>
      </p:sp>
      <p:cxnSp>
        <p:nvCxnSpPr>
          <p:cNvPr id="46" name="直線コネクタ 45"/>
          <p:cNvCxnSpPr/>
          <p:nvPr/>
        </p:nvCxnSpPr>
        <p:spPr>
          <a:xfrm>
            <a:off x="3541091" y="2935576"/>
            <a:ext cx="224242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3506767" y="2677968"/>
            <a:ext cx="2403222" cy="276999"/>
          </a:xfrm>
          <a:prstGeom prst="rect">
            <a:avLst/>
          </a:prstGeom>
          <a:noFill/>
        </p:spPr>
        <p:txBody>
          <a:bodyPr wrap="none" rtlCol="0">
            <a:spAutoFit/>
          </a:bodyPr>
          <a:lstStyle/>
          <a:p>
            <a:r>
              <a:rPr kumimoji="1" lang="en-US" altLang="ja-JP" sz="1200" dirty="0" err="1" smtClean="0">
                <a:solidFill>
                  <a:srgbClr val="0000FF"/>
                </a:solidFill>
                <a:latin typeface="+mj-lt"/>
                <a:ea typeface="Osaka"/>
                <a:cs typeface="Osaka"/>
              </a:rPr>
              <a:t>TiN</a:t>
            </a:r>
            <a:r>
              <a:rPr kumimoji="1" lang="en-US" altLang="ja-JP" sz="1200" dirty="0" smtClean="0">
                <a:solidFill>
                  <a:srgbClr val="0000FF"/>
                </a:solidFill>
                <a:latin typeface="+mj-lt"/>
                <a:ea typeface="Osaka"/>
                <a:cs typeface="Osaka"/>
              </a:rPr>
              <a:t> coating &amp; baking of beam pipes</a:t>
            </a:r>
            <a:endParaRPr kumimoji="1" lang="ja-JP" altLang="en-US" sz="1200" dirty="0">
              <a:solidFill>
                <a:srgbClr val="0000FF"/>
              </a:solidFill>
              <a:latin typeface="+mj-lt"/>
              <a:ea typeface="Osaka"/>
              <a:cs typeface="Osaka"/>
            </a:endParaRPr>
          </a:p>
        </p:txBody>
      </p:sp>
      <p:sp>
        <p:nvSpPr>
          <p:cNvPr id="48" name="テキスト ボックス 47"/>
          <p:cNvSpPr txBox="1"/>
          <p:nvPr/>
        </p:nvSpPr>
        <p:spPr>
          <a:xfrm>
            <a:off x="3222572" y="2942826"/>
            <a:ext cx="1894870" cy="276999"/>
          </a:xfrm>
          <a:prstGeom prst="rect">
            <a:avLst/>
          </a:prstGeom>
          <a:noFill/>
        </p:spPr>
        <p:txBody>
          <a:bodyPr wrap="none" rtlCol="0">
            <a:spAutoFit/>
          </a:bodyPr>
          <a:lstStyle/>
          <a:p>
            <a:r>
              <a:rPr kumimoji="1" lang="en-US" altLang="ja-JP" sz="1200" dirty="0" smtClean="0">
                <a:solidFill>
                  <a:srgbClr val="0000FF"/>
                </a:solidFill>
                <a:latin typeface="+mj-lt"/>
                <a:ea typeface="Osaka"/>
                <a:cs typeface="Osaka"/>
              </a:rPr>
              <a:t>install, assembly and set up</a:t>
            </a:r>
            <a:endParaRPr kumimoji="1" lang="ja-JP" altLang="en-US" sz="1200" dirty="0">
              <a:solidFill>
                <a:srgbClr val="0000FF"/>
              </a:solidFill>
              <a:latin typeface="+mj-lt"/>
              <a:ea typeface="Osaka"/>
              <a:cs typeface="Osaka"/>
            </a:endParaRPr>
          </a:p>
        </p:txBody>
      </p:sp>
      <p:cxnSp>
        <p:nvCxnSpPr>
          <p:cNvPr id="49" name="直線コネクタ 48"/>
          <p:cNvCxnSpPr/>
          <p:nvPr/>
        </p:nvCxnSpPr>
        <p:spPr>
          <a:xfrm>
            <a:off x="5948734" y="3429018"/>
            <a:ext cx="40885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0" name="テキスト ボックス 49"/>
          <p:cNvSpPr txBox="1"/>
          <p:nvPr/>
        </p:nvSpPr>
        <p:spPr>
          <a:xfrm>
            <a:off x="5915239" y="2993096"/>
            <a:ext cx="1152028" cy="461665"/>
          </a:xfrm>
          <a:prstGeom prst="rect">
            <a:avLst/>
          </a:prstGeom>
          <a:noFill/>
        </p:spPr>
        <p:txBody>
          <a:bodyPr wrap="none" rtlCol="0">
            <a:spAutoFit/>
          </a:bodyPr>
          <a:lstStyle/>
          <a:p>
            <a:r>
              <a:rPr lang="en-US" altLang="ja-JP" sz="1200" dirty="0" smtClean="0">
                <a:solidFill>
                  <a:srgbClr val="0000FF"/>
                </a:solidFill>
                <a:latin typeface="+mj-lt"/>
                <a:ea typeface="Osaka"/>
                <a:cs typeface="Osaka"/>
              </a:rPr>
              <a:t>final assembly,</a:t>
            </a:r>
          </a:p>
          <a:p>
            <a:r>
              <a:rPr lang="en-US" altLang="ja-JP" sz="1200" dirty="0" smtClean="0">
                <a:solidFill>
                  <a:srgbClr val="0000FF"/>
                </a:solidFill>
                <a:latin typeface="+mj-lt"/>
                <a:ea typeface="Osaka"/>
                <a:cs typeface="Osaka"/>
              </a:rPr>
              <a:t>RF conditioning</a:t>
            </a:r>
            <a:endParaRPr kumimoji="1" lang="ja-JP" altLang="en-US" sz="1200" dirty="0">
              <a:solidFill>
                <a:srgbClr val="0000FF"/>
              </a:solidFill>
              <a:latin typeface="+mj-lt"/>
              <a:ea typeface="Osaka"/>
              <a:cs typeface="Osaka"/>
            </a:endParaRPr>
          </a:p>
        </p:txBody>
      </p:sp>
      <p:cxnSp>
        <p:nvCxnSpPr>
          <p:cNvPr id="51" name="直線コネクタ 50"/>
          <p:cNvCxnSpPr/>
          <p:nvPr/>
        </p:nvCxnSpPr>
        <p:spPr>
          <a:xfrm>
            <a:off x="3230144" y="3194082"/>
            <a:ext cx="2751495"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4070885" y="3651428"/>
            <a:ext cx="1488543"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4009710" y="3411282"/>
            <a:ext cx="1814469" cy="276999"/>
          </a:xfrm>
          <a:prstGeom prst="rect">
            <a:avLst/>
          </a:prstGeom>
          <a:noFill/>
        </p:spPr>
        <p:txBody>
          <a:bodyPr wrap="none" rtlCol="0">
            <a:spAutoFit/>
          </a:bodyPr>
          <a:lstStyle/>
          <a:p>
            <a:r>
              <a:rPr kumimoji="1" lang="en-US" altLang="ja-JP" sz="1200" dirty="0" smtClean="0">
                <a:latin typeface="+mj-lt"/>
                <a:ea typeface="Osaka"/>
                <a:cs typeface="Osaka"/>
              </a:rPr>
              <a:t>MR buildings construction</a:t>
            </a:r>
            <a:endParaRPr kumimoji="1" lang="ja-JP" altLang="en-US" sz="1200" dirty="0">
              <a:latin typeface="+mj-lt"/>
              <a:ea typeface="Osaka"/>
              <a:cs typeface="Osaka"/>
            </a:endParaRPr>
          </a:p>
        </p:txBody>
      </p:sp>
      <p:cxnSp>
        <p:nvCxnSpPr>
          <p:cNvPr id="54" name="直線コネクタ 53"/>
          <p:cNvCxnSpPr/>
          <p:nvPr/>
        </p:nvCxnSpPr>
        <p:spPr>
          <a:xfrm>
            <a:off x="4074567" y="3942327"/>
            <a:ext cx="174961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テキスト ボックス 54"/>
          <p:cNvSpPr txBox="1"/>
          <p:nvPr/>
        </p:nvSpPr>
        <p:spPr>
          <a:xfrm>
            <a:off x="4023861" y="3702181"/>
            <a:ext cx="2608406" cy="276999"/>
          </a:xfrm>
          <a:prstGeom prst="rect">
            <a:avLst/>
          </a:prstGeom>
          <a:noFill/>
        </p:spPr>
        <p:txBody>
          <a:bodyPr wrap="none" rtlCol="0">
            <a:spAutoFit/>
          </a:bodyPr>
          <a:lstStyle/>
          <a:p>
            <a:r>
              <a:rPr kumimoji="1" lang="en-US" altLang="ja-JP" sz="1200" dirty="0" smtClean="0">
                <a:latin typeface="+mj-lt"/>
                <a:ea typeface="Osaka"/>
                <a:cs typeface="Osaka"/>
              </a:rPr>
              <a:t>reinforce electricity and cooling facility</a:t>
            </a:r>
            <a:endParaRPr kumimoji="1" lang="ja-JP" altLang="en-US" sz="1200" dirty="0">
              <a:latin typeface="+mj-lt"/>
              <a:ea typeface="Osaka"/>
              <a:cs typeface="Osaka"/>
            </a:endParaRPr>
          </a:p>
        </p:txBody>
      </p:sp>
      <p:cxnSp>
        <p:nvCxnSpPr>
          <p:cNvPr id="56" name="直線コネクタ 55"/>
          <p:cNvCxnSpPr/>
          <p:nvPr/>
        </p:nvCxnSpPr>
        <p:spPr>
          <a:xfrm>
            <a:off x="1693335" y="4980374"/>
            <a:ext cx="5899715" cy="1588"/>
          </a:xfrm>
          <a:prstGeom prst="line">
            <a:avLst/>
          </a:prstGeom>
          <a:ln>
            <a:solidFill>
              <a:srgbClr val="E358FF"/>
            </a:solidFill>
          </a:ln>
        </p:spPr>
        <p:style>
          <a:lnRef idx="2">
            <a:schemeClr val="accent1"/>
          </a:lnRef>
          <a:fillRef idx="0">
            <a:schemeClr val="accent1"/>
          </a:fillRef>
          <a:effectRef idx="1">
            <a:schemeClr val="accent1"/>
          </a:effectRef>
          <a:fontRef idx="minor">
            <a:schemeClr val="tx1"/>
          </a:fontRef>
        </p:style>
      </p:cxnSp>
      <p:sp>
        <p:nvSpPr>
          <p:cNvPr id="57" name="テキスト ボックス 56"/>
          <p:cNvSpPr txBox="1"/>
          <p:nvPr/>
        </p:nvSpPr>
        <p:spPr>
          <a:xfrm>
            <a:off x="1701342" y="4717361"/>
            <a:ext cx="1888783" cy="276999"/>
          </a:xfrm>
          <a:prstGeom prst="rect">
            <a:avLst/>
          </a:prstGeom>
          <a:noFill/>
        </p:spPr>
        <p:txBody>
          <a:bodyPr wrap="none" rtlCol="0">
            <a:spAutoFit/>
          </a:bodyPr>
          <a:lstStyle/>
          <a:p>
            <a:r>
              <a:rPr kumimoji="1" lang="en-US" altLang="ja-JP" sz="1200" dirty="0" smtClean="0">
                <a:solidFill>
                  <a:srgbClr val="E358FF"/>
                </a:solidFill>
                <a:latin typeface="+mj-lt"/>
                <a:ea typeface="Osaka"/>
                <a:cs typeface="Osaka"/>
              </a:rPr>
              <a:t>detector upgrade to Belle II</a:t>
            </a:r>
            <a:endParaRPr kumimoji="1" lang="ja-JP" altLang="en-US" sz="1200" dirty="0">
              <a:solidFill>
                <a:srgbClr val="E358FF"/>
              </a:solidFill>
              <a:latin typeface="+mj-lt"/>
              <a:ea typeface="Osaka"/>
              <a:cs typeface="Osaka"/>
            </a:endParaRPr>
          </a:p>
        </p:txBody>
      </p:sp>
      <p:cxnSp>
        <p:nvCxnSpPr>
          <p:cNvPr id="58" name="直線コネクタ 57"/>
          <p:cNvCxnSpPr/>
          <p:nvPr/>
        </p:nvCxnSpPr>
        <p:spPr>
          <a:xfrm>
            <a:off x="4641116" y="4725002"/>
            <a:ext cx="2011268" cy="1588"/>
          </a:xfrm>
          <a:prstGeom prst="line">
            <a:avLst/>
          </a:prstGeom>
          <a:ln>
            <a:solidFill>
              <a:srgbClr val="E358FF"/>
            </a:solidFill>
          </a:ln>
        </p:spPr>
        <p:style>
          <a:lnRef idx="2">
            <a:schemeClr val="accent1"/>
          </a:lnRef>
          <a:fillRef idx="0">
            <a:schemeClr val="accent1"/>
          </a:fillRef>
          <a:effectRef idx="1">
            <a:schemeClr val="accent1"/>
          </a:effectRef>
          <a:fontRef idx="minor">
            <a:schemeClr val="tx1"/>
          </a:fontRef>
        </p:style>
      </p:cxnSp>
      <p:sp>
        <p:nvSpPr>
          <p:cNvPr id="59" name="テキスト ボックス 58"/>
          <p:cNvSpPr txBox="1"/>
          <p:nvPr/>
        </p:nvSpPr>
        <p:spPr>
          <a:xfrm>
            <a:off x="4572468" y="4473746"/>
            <a:ext cx="1159292" cy="276999"/>
          </a:xfrm>
          <a:prstGeom prst="rect">
            <a:avLst/>
          </a:prstGeom>
          <a:noFill/>
        </p:spPr>
        <p:txBody>
          <a:bodyPr wrap="none" rtlCol="0">
            <a:spAutoFit/>
          </a:bodyPr>
          <a:lstStyle/>
          <a:p>
            <a:r>
              <a:rPr kumimoji="1" lang="en-US" altLang="ja-JP" sz="1200" dirty="0" smtClean="0">
                <a:solidFill>
                  <a:srgbClr val="E358FF"/>
                </a:solidFill>
                <a:latin typeface="+mj-lt"/>
                <a:ea typeface="Osaka"/>
                <a:cs typeface="Osaka"/>
              </a:rPr>
              <a:t>fabricate QCS-R</a:t>
            </a:r>
            <a:endParaRPr kumimoji="1" lang="ja-JP" altLang="en-US" sz="1200" dirty="0">
              <a:solidFill>
                <a:srgbClr val="E358FF"/>
              </a:solidFill>
              <a:latin typeface="+mj-lt"/>
              <a:ea typeface="Osaka"/>
              <a:cs typeface="Osaka"/>
            </a:endParaRPr>
          </a:p>
        </p:txBody>
      </p:sp>
      <p:sp>
        <p:nvSpPr>
          <p:cNvPr id="60" name="テキスト ボックス 59"/>
          <p:cNvSpPr txBox="1"/>
          <p:nvPr/>
        </p:nvSpPr>
        <p:spPr>
          <a:xfrm>
            <a:off x="3818376" y="4760266"/>
            <a:ext cx="450101" cy="230832"/>
          </a:xfrm>
          <a:prstGeom prst="rect">
            <a:avLst/>
          </a:prstGeom>
          <a:noFill/>
          <a:ln>
            <a:noFill/>
          </a:ln>
        </p:spPr>
        <p:txBody>
          <a:bodyPr wrap="none" rtlCol="0">
            <a:spAutoFit/>
          </a:bodyPr>
          <a:lstStyle/>
          <a:p>
            <a:r>
              <a:rPr kumimoji="1" lang="en-US" altLang="ja-JP" sz="900" dirty="0" smtClean="0">
                <a:latin typeface="+mj-lt"/>
                <a:ea typeface="Osaka"/>
                <a:cs typeface="Osaka"/>
              </a:rPr>
              <a:t>roll in </a:t>
            </a:r>
            <a:endParaRPr kumimoji="1" lang="ja-JP" altLang="en-US" sz="900" dirty="0">
              <a:latin typeface="+mj-lt"/>
              <a:ea typeface="Osaka"/>
              <a:cs typeface="Osaka"/>
            </a:endParaRPr>
          </a:p>
        </p:txBody>
      </p:sp>
      <p:cxnSp>
        <p:nvCxnSpPr>
          <p:cNvPr id="61" name="直線矢印コネクタ 60"/>
          <p:cNvCxnSpPr/>
          <p:nvPr/>
        </p:nvCxnSpPr>
        <p:spPr>
          <a:xfrm rot="5400000" flipH="1" flipV="1">
            <a:off x="4114026" y="4957627"/>
            <a:ext cx="262086" cy="1"/>
          </a:xfrm>
          <a:prstGeom prst="straightConnector1">
            <a:avLst/>
          </a:prstGeom>
          <a:ln w="6350" cap="flat" cmpd="sng" algn="ctr">
            <a:solidFill>
              <a:schemeClr val="tx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62" name="直線矢印コネクタ 61"/>
          <p:cNvCxnSpPr/>
          <p:nvPr/>
        </p:nvCxnSpPr>
        <p:spPr>
          <a:xfrm rot="16200000" flipH="1">
            <a:off x="4306703" y="4974789"/>
            <a:ext cx="262086" cy="1"/>
          </a:xfrm>
          <a:prstGeom prst="straightConnector1">
            <a:avLst/>
          </a:prstGeom>
          <a:ln w="6350" cap="flat" cmpd="sng" algn="ctr">
            <a:solidFill>
              <a:schemeClr val="tx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4418011" y="4956979"/>
            <a:ext cx="523138" cy="230832"/>
          </a:xfrm>
          <a:prstGeom prst="rect">
            <a:avLst/>
          </a:prstGeom>
          <a:noFill/>
          <a:ln>
            <a:noFill/>
          </a:ln>
        </p:spPr>
        <p:txBody>
          <a:bodyPr wrap="none" rtlCol="0">
            <a:spAutoFit/>
          </a:bodyPr>
          <a:lstStyle/>
          <a:p>
            <a:r>
              <a:rPr kumimoji="1" lang="en-US" altLang="ja-JP" sz="900" dirty="0" smtClean="0">
                <a:latin typeface="+mj-lt"/>
                <a:ea typeface="Osaka"/>
                <a:cs typeface="Osaka"/>
              </a:rPr>
              <a:t>roll out </a:t>
            </a:r>
            <a:endParaRPr kumimoji="1" lang="ja-JP" altLang="en-US" sz="900" dirty="0">
              <a:latin typeface="+mj-lt"/>
              <a:ea typeface="Osaka"/>
              <a:cs typeface="Osaka"/>
            </a:endParaRPr>
          </a:p>
        </p:txBody>
      </p:sp>
      <p:sp>
        <p:nvSpPr>
          <p:cNvPr id="64" name="テキスト ボックス 63"/>
          <p:cNvSpPr txBox="1"/>
          <p:nvPr/>
        </p:nvSpPr>
        <p:spPr>
          <a:xfrm>
            <a:off x="4073289" y="4614959"/>
            <a:ext cx="562248" cy="230832"/>
          </a:xfrm>
          <a:prstGeom prst="rect">
            <a:avLst/>
          </a:prstGeom>
          <a:noFill/>
          <a:ln>
            <a:noFill/>
          </a:ln>
        </p:spPr>
        <p:txBody>
          <a:bodyPr wrap="none" rtlCol="0">
            <a:spAutoFit/>
          </a:bodyPr>
          <a:lstStyle/>
          <a:p>
            <a:r>
              <a:rPr kumimoji="1" lang="en-US" altLang="ja-JP" sz="900" dirty="0" smtClean="0">
                <a:latin typeface="+mj-lt"/>
                <a:ea typeface="Osaka"/>
                <a:cs typeface="Osaka"/>
              </a:rPr>
              <a:t>rotation</a:t>
            </a:r>
            <a:endParaRPr kumimoji="1" lang="ja-JP" altLang="en-US" sz="900" dirty="0">
              <a:latin typeface="+mj-lt"/>
              <a:ea typeface="Osaka"/>
              <a:cs typeface="Osaka"/>
            </a:endParaRPr>
          </a:p>
        </p:txBody>
      </p:sp>
      <p:cxnSp>
        <p:nvCxnSpPr>
          <p:cNvPr id="65" name="直線コネクタ 64"/>
          <p:cNvCxnSpPr/>
          <p:nvPr/>
        </p:nvCxnSpPr>
        <p:spPr>
          <a:xfrm>
            <a:off x="7214736" y="4075617"/>
            <a:ext cx="1926595"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7147339" y="3619441"/>
            <a:ext cx="1685077" cy="461665"/>
          </a:xfrm>
          <a:prstGeom prst="rect">
            <a:avLst/>
          </a:prstGeom>
          <a:noFill/>
        </p:spPr>
        <p:txBody>
          <a:bodyPr wrap="none" rtlCol="0">
            <a:spAutoFit/>
          </a:bodyPr>
          <a:lstStyle/>
          <a:p>
            <a:r>
              <a:rPr kumimoji="1" lang="en-US" altLang="ja-JP" sz="1200" dirty="0" smtClean="0">
                <a:solidFill>
                  <a:srgbClr val="0000FF"/>
                </a:solidFill>
                <a:latin typeface="+mj-lt"/>
                <a:ea typeface="Osaka"/>
                <a:cs typeface="Osaka"/>
              </a:rPr>
              <a:t>reinforce RF, </a:t>
            </a:r>
            <a:r>
              <a:rPr kumimoji="1" lang="en-US" altLang="ja-JP" sz="1200" dirty="0" err="1" smtClean="0">
                <a:solidFill>
                  <a:srgbClr val="0000FF"/>
                </a:solidFill>
                <a:latin typeface="+mj-lt"/>
                <a:ea typeface="Osaka"/>
                <a:cs typeface="Osaka"/>
              </a:rPr>
              <a:t>vac</a:t>
            </a:r>
            <a:r>
              <a:rPr kumimoji="1" lang="en-US" altLang="ja-JP" sz="1200" dirty="0" smtClean="0">
                <a:solidFill>
                  <a:srgbClr val="0000FF"/>
                </a:solidFill>
                <a:latin typeface="+mj-lt"/>
                <a:ea typeface="Osaka"/>
                <a:cs typeface="Osaka"/>
              </a:rPr>
              <a:t>, etc.</a:t>
            </a:r>
          </a:p>
          <a:p>
            <a:r>
              <a:rPr lang="en-US" altLang="ja-JP" sz="1200" dirty="0" smtClean="0">
                <a:solidFill>
                  <a:srgbClr val="0000FF"/>
                </a:solidFill>
                <a:latin typeface="+mj-lt"/>
                <a:ea typeface="Osaka"/>
                <a:cs typeface="Osaka"/>
              </a:rPr>
              <a:t>for higher beam current</a:t>
            </a:r>
            <a:endParaRPr kumimoji="1" lang="en-US" altLang="ja-JP" sz="1200" dirty="0" smtClean="0">
              <a:solidFill>
                <a:srgbClr val="0000FF"/>
              </a:solidFill>
              <a:latin typeface="+mj-lt"/>
              <a:ea typeface="Osaka"/>
              <a:cs typeface="Osaka"/>
            </a:endParaRPr>
          </a:p>
        </p:txBody>
      </p:sp>
      <p:cxnSp>
        <p:nvCxnSpPr>
          <p:cNvPr id="67" name="直線矢印コネクタ 66"/>
          <p:cNvCxnSpPr/>
          <p:nvPr/>
        </p:nvCxnSpPr>
        <p:spPr>
          <a:xfrm rot="16200000" flipH="1">
            <a:off x="1559434" y="5015636"/>
            <a:ext cx="262086" cy="1"/>
          </a:xfrm>
          <a:prstGeom prst="straightConnector1">
            <a:avLst/>
          </a:prstGeom>
          <a:ln w="6350" cap="flat" cmpd="sng" algn="ctr">
            <a:solidFill>
              <a:schemeClr val="tx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a:off x="1247795" y="5830625"/>
            <a:ext cx="4769588"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69" name="テキスト ボックス 68"/>
          <p:cNvSpPr txBox="1"/>
          <p:nvPr/>
        </p:nvSpPr>
        <p:spPr>
          <a:xfrm>
            <a:off x="1168109" y="5580957"/>
            <a:ext cx="2648231" cy="276999"/>
          </a:xfrm>
          <a:prstGeom prst="rect">
            <a:avLst/>
          </a:prstGeom>
          <a:noFill/>
        </p:spPr>
        <p:txBody>
          <a:bodyPr wrap="none" rtlCol="0">
            <a:spAutoFit/>
          </a:bodyPr>
          <a:lstStyle/>
          <a:p>
            <a:r>
              <a:rPr kumimoji="1" lang="en-US" altLang="ja-JP" sz="1200" dirty="0" smtClean="0">
                <a:solidFill>
                  <a:srgbClr val="0000FF"/>
                </a:solidFill>
                <a:latin typeface="+mj-lt"/>
                <a:ea typeface="Osaka"/>
                <a:cs typeface="Osaka"/>
              </a:rPr>
              <a:t>fabrication and tests of </a:t>
            </a:r>
            <a:r>
              <a:rPr lang="en-US" altLang="ja-JP" sz="1200" dirty="0" smtClean="0">
                <a:solidFill>
                  <a:srgbClr val="0000FF"/>
                </a:solidFill>
                <a:latin typeface="+mj-lt"/>
                <a:ea typeface="Osaka"/>
                <a:cs typeface="Osaka"/>
              </a:rPr>
              <a:t>DR components</a:t>
            </a:r>
            <a:endParaRPr kumimoji="1" lang="ja-JP" altLang="en-US" sz="1200" dirty="0">
              <a:solidFill>
                <a:srgbClr val="0000FF"/>
              </a:solidFill>
              <a:latin typeface="+mj-lt"/>
              <a:ea typeface="Osaka"/>
              <a:cs typeface="Osaka"/>
            </a:endParaRPr>
          </a:p>
        </p:txBody>
      </p:sp>
      <p:cxnSp>
        <p:nvCxnSpPr>
          <p:cNvPr id="70" name="直線コネクタ 69"/>
          <p:cNvCxnSpPr/>
          <p:nvPr/>
        </p:nvCxnSpPr>
        <p:spPr>
          <a:xfrm>
            <a:off x="4076455" y="6557121"/>
            <a:ext cx="154007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032442" y="6291232"/>
            <a:ext cx="2023586" cy="276999"/>
          </a:xfrm>
          <a:prstGeom prst="rect">
            <a:avLst/>
          </a:prstGeom>
          <a:noFill/>
        </p:spPr>
        <p:txBody>
          <a:bodyPr wrap="none" rtlCol="0">
            <a:spAutoFit/>
          </a:bodyPr>
          <a:lstStyle/>
          <a:p>
            <a:r>
              <a:rPr kumimoji="1" lang="en-US" altLang="ja-JP" sz="1200" dirty="0" smtClean="0">
                <a:latin typeface="+mj-lt"/>
                <a:ea typeface="Osaka"/>
                <a:cs typeface="Osaka"/>
              </a:rPr>
              <a:t>electricity and </a:t>
            </a:r>
            <a:r>
              <a:rPr lang="en-US" altLang="ja-JP" sz="1200" dirty="0" smtClean="0">
                <a:latin typeface="+mj-lt"/>
                <a:ea typeface="Osaka"/>
                <a:cs typeface="Osaka"/>
              </a:rPr>
              <a:t>cooling system</a:t>
            </a:r>
            <a:endParaRPr kumimoji="1" lang="ja-JP" altLang="en-US" sz="1200" dirty="0">
              <a:latin typeface="+mj-lt"/>
              <a:ea typeface="Osaka"/>
              <a:cs typeface="Osaka"/>
            </a:endParaRPr>
          </a:p>
        </p:txBody>
      </p:sp>
      <p:cxnSp>
        <p:nvCxnSpPr>
          <p:cNvPr id="72" name="直線コネクタ 71"/>
          <p:cNvCxnSpPr/>
          <p:nvPr/>
        </p:nvCxnSpPr>
        <p:spPr>
          <a:xfrm>
            <a:off x="4076455" y="6322457"/>
            <a:ext cx="144158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3" name="テキスト ボックス 72"/>
          <p:cNvSpPr txBox="1"/>
          <p:nvPr/>
        </p:nvSpPr>
        <p:spPr>
          <a:xfrm>
            <a:off x="4023861" y="6056568"/>
            <a:ext cx="1777575" cy="276999"/>
          </a:xfrm>
          <a:prstGeom prst="rect">
            <a:avLst/>
          </a:prstGeom>
          <a:noFill/>
        </p:spPr>
        <p:txBody>
          <a:bodyPr wrap="none" rtlCol="0">
            <a:spAutoFit/>
          </a:bodyPr>
          <a:lstStyle/>
          <a:p>
            <a:r>
              <a:rPr kumimoji="1" lang="en-US" altLang="ja-JP" sz="1200" dirty="0" smtClean="0">
                <a:latin typeface="+mj-lt"/>
                <a:ea typeface="Osaka"/>
                <a:cs typeface="Osaka"/>
              </a:rPr>
              <a:t>DR buildings construction</a:t>
            </a:r>
            <a:endParaRPr kumimoji="1" lang="ja-JP" altLang="en-US" sz="1200" dirty="0">
              <a:latin typeface="+mj-lt"/>
              <a:ea typeface="Osaka"/>
              <a:cs typeface="Osaka"/>
            </a:endParaRPr>
          </a:p>
        </p:txBody>
      </p:sp>
      <p:cxnSp>
        <p:nvCxnSpPr>
          <p:cNvPr id="74" name="直線コネクタ 73"/>
          <p:cNvCxnSpPr/>
          <p:nvPr/>
        </p:nvCxnSpPr>
        <p:spPr>
          <a:xfrm>
            <a:off x="2821744" y="6087793"/>
            <a:ext cx="1551339"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テキスト ボックス 74"/>
          <p:cNvSpPr txBox="1"/>
          <p:nvPr/>
        </p:nvSpPr>
        <p:spPr>
          <a:xfrm>
            <a:off x="2880703" y="5839066"/>
            <a:ext cx="1621583" cy="276999"/>
          </a:xfrm>
          <a:prstGeom prst="rect">
            <a:avLst/>
          </a:prstGeom>
          <a:noFill/>
        </p:spPr>
        <p:txBody>
          <a:bodyPr wrap="none" rtlCol="0">
            <a:spAutoFit/>
          </a:bodyPr>
          <a:lstStyle/>
          <a:p>
            <a:r>
              <a:rPr kumimoji="1" lang="en-US" altLang="ja-JP" sz="1200" dirty="0" smtClean="0">
                <a:latin typeface="+mj-lt"/>
                <a:ea typeface="Osaka"/>
                <a:cs typeface="Osaka"/>
              </a:rPr>
              <a:t>DR tunnel construction</a:t>
            </a:r>
            <a:endParaRPr kumimoji="1" lang="ja-JP" altLang="en-US" sz="1200" dirty="0">
              <a:latin typeface="+mj-lt"/>
              <a:ea typeface="Osaka"/>
              <a:cs typeface="Osaka"/>
            </a:endParaRPr>
          </a:p>
        </p:txBody>
      </p:sp>
      <p:cxnSp>
        <p:nvCxnSpPr>
          <p:cNvPr id="76" name="直線コネクタ 75"/>
          <p:cNvCxnSpPr/>
          <p:nvPr/>
        </p:nvCxnSpPr>
        <p:spPr>
          <a:xfrm>
            <a:off x="5516016" y="6071201"/>
            <a:ext cx="1073346"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77" name="テキスト ボックス 76"/>
          <p:cNvSpPr txBox="1"/>
          <p:nvPr/>
        </p:nvSpPr>
        <p:spPr>
          <a:xfrm>
            <a:off x="5470654" y="5812952"/>
            <a:ext cx="1894870" cy="276999"/>
          </a:xfrm>
          <a:prstGeom prst="rect">
            <a:avLst/>
          </a:prstGeom>
          <a:noFill/>
        </p:spPr>
        <p:txBody>
          <a:bodyPr wrap="none" rtlCol="0">
            <a:spAutoFit/>
          </a:bodyPr>
          <a:lstStyle/>
          <a:p>
            <a:r>
              <a:rPr lang="en-US" altLang="ja-JP" sz="1200" dirty="0" smtClean="0">
                <a:solidFill>
                  <a:srgbClr val="0000FF"/>
                </a:solidFill>
                <a:latin typeface="+mj-lt"/>
                <a:ea typeface="Osaka"/>
                <a:cs typeface="Osaka"/>
              </a:rPr>
              <a:t>install, assembly and set up</a:t>
            </a:r>
            <a:endParaRPr kumimoji="1" lang="ja-JP" altLang="en-US" sz="1200" dirty="0">
              <a:solidFill>
                <a:srgbClr val="0000FF"/>
              </a:solidFill>
              <a:latin typeface="+mj-lt"/>
              <a:ea typeface="Osaka"/>
              <a:cs typeface="Osaka"/>
            </a:endParaRPr>
          </a:p>
        </p:txBody>
      </p:sp>
      <p:cxnSp>
        <p:nvCxnSpPr>
          <p:cNvPr id="78" name="直線コネクタ 77"/>
          <p:cNvCxnSpPr/>
          <p:nvPr/>
        </p:nvCxnSpPr>
        <p:spPr>
          <a:xfrm>
            <a:off x="6404136" y="2062645"/>
            <a:ext cx="45889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9" name="テキスト ボックス 78"/>
          <p:cNvSpPr txBox="1"/>
          <p:nvPr/>
        </p:nvSpPr>
        <p:spPr>
          <a:xfrm>
            <a:off x="6318326" y="2040369"/>
            <a:ext cx="711591" cy="553998"/>
          </a:xfrm>
          <a:prstGeom prst="rect">
            <a:avLst/>
          </a:prstGeom>
          <a:noFill/>
        </p:spPr>
        <p:txBody>
          <a:bodyPr wrap="none" rtlCol="0">
            <a:spAutoFit/>
          </a:bodyPr>
          <a:lstStyle/>
          <a:p>
            <a:r>
              <a:rPr kumimoji="1" lang="en-US" altLang="ja-JP" sz="1200" dirty="0" smtClean="0">
                <a:solidFill>
                  <a:srgbClr val="FF0000"/>
                </a:solidFill>
                <a:latin typeface="+mj-lt"/>
                <a:ea typeface="Osaka"/>
                <a:cs typeface="Osaka"/>
              </a:rPr>
              <a:t>phase 1</a:t>
            </a:r>
          </a:p>
          <a:p>
            <a:r>
              <a:rPr lang="en-US" altLang="ja-JP" sz="900" dirty="0" smtClean="0">
                <a:solidFill>
                  <a:srgbClr val="000000"/>
                </a:solidFill>
                <a:latin typeface="+mj-lt"/>
                <a:ea typeface="Osaka"/>
                <a:cs typeface="Osaka"/>
              </a:rPr>
              <a:t>w/o QCS</a:t>
            </a:r>
          </a:p>
          <a:p>
            <a:r>
              <a:rPr kumimoji="1" lang="en-US" altLang="ja-JP" sz="900" dirty="0" smtClean="0">
                <a:solidFill>
                  <a:srgbClr val="000000"/>
                </a:solidFill>
                <a:latin typeface="+mj-lt"/>
                <a:ea typeface="Osaka"/>
                <a:cs typeface="Osaka"/>
              </a:rPr>
              <a:t>w/o Belle II</a:t>
            </a:r>
            <a:endParaRPr kumimoji="1" lang="ja-JP" altLang="en-US" sz="900" dirty="0">
              <a:solidFill>
                <a:srgbClr val="000000"/>
              </a:solidFill>
              <a:latin typeface="+mj-lt"/>
              <a:ea typeface="Osaka"/>
              <a:cs typeface="Osaka"/>
            </a:endParaRPr>
          </a:p>
        </p:txBody>
      </p:sp>
      <p:cxnSp>
        <p:nvCxnSpPr>
          <p:cNvPr id="80" name="直線コネクタ 79"/>
          <p:cNvCxnSpPr/>
          <p:nvPr/>
        </p:nvCxnSpPr>
        <p:spPr>
          <a:xfrm>
            <a:off x="7550715" y="2059383"/>
            <a:ext cx="45889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直線コネクタ 80"/>
          <p:cNvCxnSpPr/>
          <p:nvPr/>
        </p:nvCxnSpPr>
        <p:spPr>
          <a:xfrm>
            <a:off x="8478174" y="2056121"/>
            <a:ext cx="6631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2" name="テキスト ボックス 81"/>
          <p:cNvSpPr txBox="1"/>
          <p:nvPr/>
        </p:nvSpPr>
        <p:spPr>
          <a:xfrm>
            <a:off x="27969" y="1655300"/>
            <a:ext cx="1148722" cy="276999"/>
          </a:xfrm>
          <a:prstGeom prst="rect">
            <a:avLst/>
          </a:prstGeom>
          <a:noFill/>
        </p:spPr>
        <p:txBody>
          <a:bodyPr wrap="none" rtlCol="0">
            <a:spAutoFit/>
          </a:bodyPr>
          <a:lstStyle/>
          <a:p>
            <a:r>
              <a:rPr kumimoji="1" lang="en-US" altLang="ja-JP" sz="1200" dirty="0" smtClean="0">
                <a:solidFill>
                  <a:srgbClr val="FF0000"/>
                </a:solidFill>
                <a:latin typeface="+mj-lt"/>
                <a:ea typeface="Osaka"/>
                <a:cs typeface="Osaka"/>
              </a:rPr>
              <a:t>KEKB operation</a:t>
            </a:r>
            <a:endParaRPr kumimoji="1" lang="ja-JP" altLang="en-US" sz="1200" dirty="0">
              <a:solidFill>
                <a:srgbClr val="FF0000"/>
              </a:solidFill>
              <a:latin typeface="+mj-lt"/>
              <a:ea typeface="Osaka"/>
              <a:cs typeface="Osaka"/>
            </a:endParaRPr>
          </a:p>
        </p:txBody>
      </p:sp>
      <p:cxnSp>
        <p:nvCxnSpPr>
          <p:cNvPr id="83" name="直線矢印コネクタ 82"/>
          <p:cNvCxnSpPr/>
          <p:nvPr/>
        </p:nvCxnSpPr>
        <p:spPr>
          <a:xfrm rot="5400000" flipH="1" flipV="1">
            <a:off x="5558626" y="4409762"/>
            <a:ext cx="262086" cy="1"/>
          </a:xfrm>
          <a:prstGeom prst="straightConnector1">
            <a:avLst/>
          </a:prstGeom>
          <a:ln w="6350" cap="flat" cmpd="sng" algn="ctr">
            <a:solidFill>
              <a:schemeClr val="tx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sp>
        <p:nvSpPr>
          <p:cNvPr id="84" name="テキスト ボックス 83"/>
          <p:cNvSpPr txBox="1"/>
          <p:nvPr/>
        </p:nvSpPr>
        <p:spPr>
          <a:xfrm>
            <a:off x="5067546" y="4063547"/>
            <a:ext cx="1273005" cy="230832"/>
          </a:xfrm>
          <a:prstGeom prst="rect">
            <a:avLst/>
          </a:prstGeom>
          <a:noFill/>
          <a:ln>
            <a:noFill/>
          </a:ln>
        </p:spPr>
        <p:txBody>
          <a:bodyPr wrap="none" rtlCol="0">
            <a:spAutoFit/>
          </a:bodyPr>
          <a:lstStyle/>
          <a:p>
            <a:r>
              <a:rPr lang="en-US" altLang="ja-JP" sz="900" dirty="0" smtClean="0">
                <a:latin typeface="+mj-lt"/>
                <a:ea typeface="Osaka"/>
                <a:cs typeface="Osaka"/>
              </a:rPr>
              <a:t>cool down in beam line</a:t>
            </a:r>
            <a:endParaRPr kumimoji="1" lang="ja-JP" altLang="en-US" sz="900" dirty="0">
              <a:latin typeface="+mj-lt"/>
              <a:ea typeface="Osaka"/>
              <a:cs typeface="Osaka"/>
            </a:endParaRPr>
          </a:p>
        </p:txBody>
      </p:sp>
      <p:cxnSp>
        <p:nvCxnSpPr>
          <p:cNvPr id="85" name="直線矢印コネクタ 84"/>
          <p:cNvCxnSpPr/>
          <p:nvPr/>
        </p:nvCxnSpPr>
        <p:spPr>
          <a:xfrm rot="5400000" flipH="1" flipV="1">
            <a:off x="6891654" y="4693582"/>
            <a:ext cx="262086" cy="1"/>
          </a:xfrm>
          <a:prstGeom prst="straightConnector1">
            <a:avLst/>
          </a:prstGeom>
          <a:ln w="6350" cap="flat" cmpd="sng" algn="ctr">
            <a:solidFill>
              <a:schemeClr val="tx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5554529" y="4454202"/>
            <a:ext cx="1478411" cy="1588"/>
          </a:xfrm>
          <a:prstGeom prst="line">
            <a:avLst/>
          </a:prstGeom>
          <a:ln w="15875" cap="flat" cmpd="sng" algn="ctr">
            <a:solidFill>
              <a:srgbClr val="E358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p:nvPr/>
        </p:nvCxnSpPr>
        <p:spPr>
          <a:xfrm rot="5400000" flipH="1" flipV="1">
            <a:off x="6891653" y="4431495"/>
            <a:ext cx="262086" cy="1"/>
          </a:xfrm>
          <a:prstGeom prst="straightConnector1">
            <a:avLst/>
          </a:prstGeom>
          <a:ln w="6350" cap="flat" cmpd="sng" algn="ctr">
            <a:solidFill>
              <a:schemeClr val="tx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sp>
        <p:nvSpPr>
          <p:cNvPr id="88" name="テキスト ボックス 87"/>
          <p:cNvSpPr txBox="1"/>
          <p:nvPr/>
        </p:nvSpPr>
        <p:spPr>
          <a:xfrm>
            <a:off x="6543721" y="3946073"/>
            <a:ext cx="671015" cy="369332"/>
          </a:xfrm>
          <a:prstGeom prst="rect">
            <a:avLst/>
          </a:prstGeom>
          <a:noFill/>
          <a:ln>
            <a:noFill/>
          </a:ln>
        </p:spPr>
        <p:txBody>
          <a:bodyPr wrap="none" rtlCol="0">
            <a:spAutoFit/>
          </a:bodyPr>
          <a:lstStyle/>
          <a:p>
            <a:r>
              <a:rPr lang="en-US" altLang="ja-JP" sz="900" dirty="0" smtClean="0">
                <a:latin typeface="+mj-lt"/>
                <a:ea typeface="Osaka"/>
                <a:cs typeface="Osaka"/>
              </a:rPr>
              <a:t>cool down</a:t>
            </a:r>
          </a:p>
          <a:p>
            <a:r>
              <a:rPr lang="en-US" altLang="ja-JP" sz="900" dirty="0" err="1" smtClean="0">
                <a:latin typeface="+mj-lt"/>
                <a:ea typeface="Osaka"/>
                <a:cs typeface="Osaka"/>
              </a:rPr>
              <a:t>w</a:t>
            </a:r>
            <a:r>
              <a:rPr lang="en-US" altLang="ja-JP" sz="900" dirty="0" smtClean="0">
                <a:latin typeface="+mj-lt"/>
                <a:ea typeface="Osaka"/>
                <a:cs typeface="Osaka"/>
              </a:rPr>
              <a:t>/Belle II</a:t>
            </a:r>
            <a:endParaRPr kumimoji="1" lang="ja-JP" altLang="en-US" sz="900" dirty="0">
              <a:latin typeface="+mj-lt"/>
              <a:ea typeface="Osaka"/>
              <a:cs typeface="Osaka"/>
            </a:endParaRPr>
          </a:p>
        </p:txBody>
      </p:sp>
      <p:cxnSp>
        <p:nvCxnSpPr>
          <p:cNvPr id="89" name="直線コネクタ 88"/>
          <p:cNvCxnSpPr/>
          <p:nvPr/>
        </p:nvCxnSpPr>
        <p:spPr>
          <a:xfrm>
            <a:off x="6653483" y="4726590"/>
            <a:ext cx="379457" cy="1588"/>
          </a:xfrm>
          <a:prstGeom prst="line">
            <a:avLst/>
          </a:prstGeom>
          <a:ln w="15875" cap="flat" cmpd="sng" algn="ctr">
            <a:solidFill>
              <a:srgbClr val="E358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p:nvPr/>
        </p:nvCxnSpPr>
        <p:spPr>
          <a:xfrm rot="5400000" flipH="1" flipV="1">
            <a:off x="6791159" y="4966288"/>
            <a:ext cx="262086" cy="1"/>
          </a:xfrm>
          <a:prstGeom prst="straightConnector1">
            <a:avLst/>
          </a:prstGeom>
          <a:ln w="6350" cap="flat" cmpd="sng" algn="ctr">
            <a:solidFill>
              <a:schemeClr val="tx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sp>
        <p:nvSpPr>
          <p:cNvPr id="91" name="テキスト ボックス 90"/>
          <p:cNvSpPr txBox="1"/>
          <p:nvPr/>
        </p:nvSpPr>
        <p:spPr>
          <a:xfrm>
            <a:off x="6521688" y="4776488"/>
            <a:ext cx="450101" cy="230832"/>
          </a:xfrm>
          <a:prstGeom prst="rect">
            <a:avLst/>
          </a:prstGeom>
          <a:noFill/>
          <a:ln>
            <a:noFill/>
          </a:ln>
        </p:spPr>
        <p:txBody>
          <a:bodyPr wrap="none" rtlCol="0">
            <a:spAutoFit/>
          </a:bodyPr>
          <a:lstStyle/>
          <a:p>
            <a:r>
              <a:rPr kumimoji="1" lang="en-US" altLang="ja-JP" sz="900" dirty="0" smtClean="0">
                <a:latin typeface="+mj-lt"/>
                <a:ea typeface="Osaka"/>
                <a:cs typeface="Osaka"/>
              </a:rPr>
              <a:t>roll in </a:t>
            </a:r>
            <a:endParaRPr kumimoji="1" lang="ja-JP" altLang="en-US" sz="900" dirty="0">
              <a:latin typeface="+mj-lt"/>
              <a:ea typeface="Osaka"/>
              <a:cs typeface="Osaka"/>
            </a:endParaRPr>
          </a:p>
        </p:txBody>
      </p:sp>
      <p:cxnSp>
        <p:nvCxnSpPr>
          <p:cNvPr id="92" name="直線コネクタ 91"/>
          <p:cNvCxnSpPr/>
          <p:nvPr/>
        </p:nvCxnSpPr>
        <p:spPr>
          <a:xfrm>
            <a:off x="7550715" y="4974022"/>
            <a:ext cx="559581" cy="1588"/>
          </a:xfrm>
          <a:prstGeom prst="line">
            <a:avLst/>
          </a:prstGeom>
          <a:ln w="15875" cap="flat" cmpd="sng" algn="ctr">
            <a:solidFill>
              <a:srgbClr val="E358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p:nvPr/>
        </p:nvCxnSpPr>
        <p:spPr>
          <a:xfrm rot="16200000" flipV="1">
            <a:off x="7886824" y="4923207"/>
            <a:ext cx="446944" cy="1"/>
          </a:xfrm>
          <a:prstGeom prst="straightConnector1">
            <a:avLst/>
          </a:prstGeom>
          <a:ln w="6350" cap="flat" cmpd="sng" algn="ctr">
            <a:solidFill>
              <a:schemeClr val="tx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sp>
        <p:nvSpPr>
          <p:cNvPr id="94" name="テキスト ボックス 93"/>
          <p:cNvSpPr txBox="1"/>
          <p:nvPr/>
        </p:nvSpPr>
        <p:spPr>
          <a:xfrm>
            <a:off x="7425491" y="4730990"/>
            <a:ext cx="684803" cy="230832"/>
          </a:xfrm>
          <a:prstGeom prst="rect">
            <a:avLst/>
          </a:prstGeom>
          <a:noFill/>
          <a:ln>
            <a:noFill/>
          </a:ln>
        </p:spPr>
        <p:txBody>
          <a:bodyPr wrap="none" rtlCol="0">
            <a:spAutoFit/>
          </a:bodyPr>
          <a:lstStyle/>
          <a:p>
            <a:r>
              <a:rPr lang="en-US" altLang="ja-JP" sz="900" dirty="0" smtClean="0">
                <a:latin typeface="+mj-lt"/>
                <a:ea typeface="Osaka"/>
                <a:cs typeface="Osaka"/>
              </a:rPr>
              <a:t>VXD install</a:t>
            </a:r>
            <a:r>
              <a:rPr kumimoji="1" lang="en-US" altLang="ja-JP" sz="900" dirty="0" smtClean="0">
                <a:latin typeface="+mj-lt"/>
                <a:ea typeface="Osaka"/>
                <a:cs typeface="Osaka"/>
              </a:rPr>
              <a:t> </a:t>
            </a:r>
            <a:endParaRPr kumimoji="1" lang="ja-JP" altLang="en-US" sz="900" dirty="0">
              <a:latin typeface="+mj-lt"/>
              <a:ea typeface="Osaka"/>
              <a:cs typeface="Osaka"/>
            </a:endParaRPr>
          </a:p>
        </p:txBody>
      </p:sp>
      <p:sp>
        <p:nvSpPr>
          <p:cNvPr id="95" name="テキスト ボックス 94"/>
          <p:cNvSpPr txBox="1"/>
          <p:nvPr/>
        </p:nvSpPr>
        <p:spPr>
          <a:xfrm>
            <a:off x="7473486" y="2021797"/>
            <a:ext cx="1085228" cy="553998"/>
          </a:xfrm>
          <a:prstGeom prst="rect">
            <a:avLst/>
          </a:prstGeom>
          <a:noFill/>
        </p:spPr>
        <p:txBody>
          <a:bodyPr wrap="none" rtlCol="0">
            <a:spAutoFit/>
          </a:bodyPr>
          <a:lstStyle/>
          <a:p>
            <a:r>
              <a:rPr kumimoji="1" lang="en-US" altLang="ja-JP" sz="1200" dirty="0" smtClean="0">
                <a:solidFill>
                  <a:srgbClr val="FF0000"/>
                </a:solidFill>
                <a:latin typeface="+mj-lt"/>
                <a:ea typeface="Osaka"/>
                <a:cs typeface="Osaka"/>
              </a:rPr>
              <a:t>phase 2</a:t>
            </a:r>
          </a:p>
          <a:p>
            <a:r>
              <a:rPr lang="en-US" altLang="ja-JP" sz="900" dirty="0" err="1" smtClean="0">
                <a:solidFill>
                  <a:srgbClr val="000000"/>
                </a:solidFill>
                <a:latin typeface="+mj-lt"/>
                <a:ea typeface="Osaka"/>
                <a:cs typeface="Osaka"/>
              </a:rPr>
              <a:t>w</a:t>
            </a:r>
            <a:r>
              <a:rPr lang="en-US" altLang="ja-JP" sz="900" dirty="0" smtClean="0">
                <a:solidFill>
                  <a:srgbClr val="000000"/>
                </a:solidFill>
                <a:latin typeface="+mj-lt"/>
                <a:ea typeface="Osaka"/>
                <a:cs typeface="Osaka"/>
              </a:rPr>
              <a:t>/ QCS</a:t>
            </a:r>
          </a:p>
          <a:p>
            <a:r>
              <a:rPr lang="en-US" altLang="ja-JP" sz="900" dirty="0" err="1" smtClean="0">
                <a:solidFill>
                  <a:srgbClr val="000000"/>
                </a:solidFill>
                <a:latin typeface="+mj-lt"/>
                <a:ea typeface="Osaka"/>
                <a:cs typeface="Osaka"/>
              </a:rPr>
              <a:t>w</a:t>
            </a:r>
            <a:r>
              <a:rPr lang="en-US" altLang="ja-JP" sz="900" dirty="0" smtClean="0">
                <a:solidFill>
                  <a:srgbClr val="000000"/>
                </a:solidFill>
                <a:latin typeface="+mj-lt"/>
                <a:ea typeface="Osaka"/>
                <a:cs typeface="Osaka"/>
              </a:rPr>
              <a:t>/ Belle II (no VXD)</a:t>
            </a:r>
            <a:endParaRPr kumimoji="1" lang="ja-JP" altLang="en-US" sz="900" dirty="0">
              <a:solidFill>
                <a:srgbClr val="000000"/>
              </a:solidFill>
              <a:latin typeface="+mj-lt"/>
              <a:ea typeface="Osaka"/>
              <a:cs typeface="Osaka"/>
            </a:endParaRPr>
          </a:p>
        </p:txBody>
      </p:sp>
      <p:sp>
        <p:nvSpPr>
          <p:cNvPr id="96" name="テキスト ボックス 95"/>
          <p:cNvSpPr txBox="1"/>
          <p:nvPr/>
        </p:nvSpPr>
        <p:spPr>
          <a:xfrm>
            <a:off x="8411354" y="2020295"/>
            <a:ext cx="827627" cy="415498"/>
          </a:xfrm>
          <a:prstGeom prst="rect">
            <a:avLst/>
          </a:prstGeom>
          <a:noFill/>
        </p:spPr>
        <p:txBody>
          <a:bodyPr wrap="none" rtlCol="0">
            <a:spAutoFit/>
          </a:bodyPr>
          <a:lstStyle/>
          <a:p>
            <a:r>
              <a:rPr kumimoji="1" lang="en-US" altLang="ja-JP" sz="1200" dirty="0" smtClean="0">
                <a:solidFill>
                  <a:srgbClr val="FF0000"/>
                </a:solidFill>
                <a:latin typeface="+mj-lt"/>
                <a:ea typeface="Osaka"/>
                <a:cs typeface="Osaka"/>
              </a:rPr>
              <a:t>phase 3</a:t>
            </a:r>
          </a:p>
          <a:p>
            <a:r>
              <a:rPr lang="en-US" altLang="ja-JP" sz="900" dirty="0" err="1" smtClean="0">
                <a:solidFill>
                  <a:srgbClr val="000000"/>
                </a:solidFill>
                <a:latin typeface="+mj-lt"/>
                <a:ea typeface="Osaka"/>
                <a:cs typeface="Osaka"/>
              </a:rPr>
              <a:t>w</a:t>
            </a:r>
            <a:r>
              <a:rPr lang="en-US" altLang="ja-JP" sz="900" dirty="0" smtClean="0">
                <a:solidFill>
                  <a:srgbClr val="000000"/>
                </a:solidFill>
                <a:latin typeface="+mj-lt"/>
                <a:ea typeface="Osaka"/>
                <a:cs typeface="Osaka"/>
              </a:rPr>
              <a:t>/ full Belle II</a:t>
            </a:r>
            <a:endParaRPr kumimoji="1" lang="ja-JP" altLang="en-US" sz="900" dirty="0">
              <a:solidFill>
                <a:srgbClr val="000000"/>
              </a:solidFill>
              <a:latin typeface="+mj-lt"/>
              <a:ea typeface="Osaka"/>
              <a:cs typeface="Osaka"/>
            </a:endParaRPr>
          </a:p>
        </p:txBody>
      </p:sp>
      <p:sp>
        <p:nvSpPr>
          <p:cNvPr id="97" name="テキスト ボックス 96"/>
          <p:cNvSpPr txBox="1"/>
          <p:nvPr/>
        </p:nvSpPr>
        <p:spPr>
          <a:xfrm>
            <a:off x="6439126" y="1621610"/>
            <a:ext cx="2768957" cy="369332"/>
          </a:xfrm>
          <a:prstGeom prst="rect">
            <a:avLst/>
          </a:prstGeom>
          <a:noFill/>
        </p:spPr>
        <p:txBody>
          <a:bodyPr wrap="none" rtlCol="0">
            <a:spAutoFit/>
          </a:bodyPr>
          <a:lstStyle/>
          <a:p>
            <a:r>
              <a:rPr kumimoji="1" lang="en-US" altLang="ja-JP" b="1" i="1" dirty="0" err="1" smtClean="0">
                <a:solidFill>
                  <a:srgbClr val="FF0000"/>
                </a:solidFill>
                <a:latin typeface="+mj-lt"/>
                <a:ea typeface="Osaka"/>
                <a:cs typeface="Osaka"/>
              </a:rPr>
              <a:t>SuperKEKB</a:t>
            </a:r>
            <a:r>
              <a:rPr kumimoji="1" lang="en-US" altLang="ja-JP" b="1" i="1" dirty="0" smtClean="0">
                <a:solidFill>
                  <a:srgbClr val="FF0000"/>
                </a:solidFill>
                <a:latin typeface="+mj-lt"/>
                <a:ea typeface="Osaka"/>
                <a:cs typeface="Osaka"/>
              </a:rPr>
              <a:t> commissioning</a:t>
            </a:r>
            <a:endParaRPr kumimoji="1" lang="ja-JP" altLang="en-US" b="1" i="1" dirty="0">
              <a:solidFill>
                <a:srgbClr val="FF0000"/>
              </a:solidFill>
              <a:latin typeface="+mj-lt"/>
              <a:ea typeface="Osaka"/>
              <a:cs typeface="Osaka"/>
            </a:endParaRPr>
          </a:p>
        </p:txBody>
      </p:sp>
      <p:cxnSp>
        <p:nvCxnSpPr>
          <p:cNvPr id="98" name="直線矢印コネクタ 97"/>
          <p:cNvCxnSpPr/>
          <p:nvPr/>
        </p:nvCxnSpPr>
        <p:spPr>
          <a:xfrm rot="5400000" flipH="1" flipV="1">
            <a:off x="5003929" y="4264823"/>
            <a:ext cx="3169277" cy="1588"/>
          </a:xfrm>
          <a:prstGeom prst="straightConnector1">
            <a:avLst/>
          </a:prstGeom>
          <a:ln w="6350" cap="flat" cmpd="sng" algn="ctr">
            <a:solidFill>
              <a:schemeClr val="tx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sp>
        <p:nvSpPr>
          <p:cNvPr id="99" name="テキスト ボックス 98"/>
          <p:cNvSpPr txBox="1"/>
          <p:nvPr/>
        </p:nvSpPr>
        <p:spPr>
          <a:xfrm>
            <a:off x="6546457" y="2705585"/>
            <a:ext cx="1937950" cy="246221"/>
          </a:xfrm>
          <a:prstGeom prst="rect">
            <a:avLst/>
          </a:prstGeom>
          <a:noFill/>
          <a:ln>
            <a:noFill/>
          </a:ln>
        </p:spPr>
        <p:txBody>
          <a:bodyPr wrap="none" rtlCol="0">
            <a:spAutoFit/>
          </a:bodyPr>
          <a:lstStyle/>
          <a:p>
            <a:r>
              <a:rPr kumimoji="1" lang="en-US" altLang="ja-JP" sz="1000" dirty="0" smtClean="0">
                <a:solidFill>
                  <a:srgbClr val="FF0000"/>
                </a:solidFill>
                <a:latin typeface="+mj-lt"/>
                <a:ea typeface="Osaka"/>
                <a:cs typeface="Osaka"/>
              </a:rPr>
              <a:t>DR </a:t>
            </a:r>
            <a:r>
              <a:rPr lang="en-US" altLang="ja-JP" sz="1000" dirty="0" smtClean="0">
                <a:solidFill>
                  <a:srgbClr val="FF0000"/>
                </a:solidFill>
                <a:latin typeface="+mj-lt"/>
                <a:ea typeface="Osaka"/>
                <a:cs typeface="Osaka"/>
              </a:rPr>
              <a:t>commissioning during phase 1</a:t>
            </a:r>
            <a:endParaRPr kumimoji="1" lang="ja-JP" altLang="en-US" sz="1000" dirty="0">
              <a:solidFill>
                <a:srgbClr val="FF0000"/>
              </a:solidFill>
              <a:latin typeface="+mj-lt"/>
              <a:ea typeface="Osaka"/>
              <a:cs typeface="Osaka"/>
            </a:endParaRPr>
          </a:p>
        </p:txBody>
      </p:sp>
      <p:sp>
        <p:nvSpPr>
          <p:cNvPr id="100" name="テキスト ボックス 99"/>
          <p:cNvSpPr txBox="1"/>
          <p:nvPr/>
        </p:nvSpPr>
        <p:spPr>
          <a:xfrm>
            <a:off x="2017630" y="1606015"/>
            <a:ext cx="3962681" cy="369332"/>
          </a:xfrm>
          <a:prstGeom prst="rect">
            <a:avLst/>
          </a:prstGeom>
          <a:noFill/>
        </p:spPr>
        <p:txBody>
          <a:bodyPr wrap="none" rtlCol="0">
            <a:spAutoFit/>
          </a:bodyPr>
          <a:lstStyle/>
          <a:p>
            <a:r>
              <a:rPr kumimoji="1" lang="en-US" altLang="ja-JP" b="1" i="1" dirty="0" err="1" smtClean="0">
                <a:solidFill>
                  <a:srgbClr val="FF0000"/>
                </a:solidFill>
                <a:latin typeface="+mj-lt"/>
                <a:ea typeface="Osaka"/>
                <a:cs typeface="Osaka"/>
              </a:rPr>
              <a:t>SuperKEKB</a:t>
            </a:r>
            <a:r>
              <a:rPr lang="en-US" altLang="ja-JP" b="1" i="1" dirty="0" smtClean="0">
                <a:solidFill>
                  <a:srgbClr val="FF0000"/>
                </a:solidFill>
                <a:latin typeface="+mj-lt"/>
                <a:ea typeface="Osaka"/>
                <a:cs typeface="Osaka"/>
              </a:rPr>
              <a:t>-MR(LER&amp;HER)</a:t>
            </a:r>
            <a:r>
              <a:rPr kumimoji="1" lang="en-US" altLang="ja-JP" b="1" i="1" dirty="0" smtClean="0">
                <a:solidFill>
                  <a:srgbClr val="FF0000"/>
                </a:solidFill>
                <a:latin typeface="+mj-lt"/>
                <a:ea typeface="Osaka"/>
                <a:cs typeface="Osaka"/>
              </a:rPr>
              <a:t> construction</a:t>
            </a:r>
            <a:endParaRPr kumimoji="1" lang="ja-JP" altLang="en-US" b="1" i="1" dirty="0">
              <a:solidFill>
                <a:srgbClr val="FF0000"/>
              </a:solidFill>
              <a:latin typeface="+mj-lt"/>
              <a:ea typeface="Osaka"/>
              <a:cs typeface="Osaka"/>
            </a:endParaRPr>
          </a:p>
        </p:txBody>
      </p:sp>
      <p:sp>
        <p:nvSpPr>
          <p:cNvPr id="101" name="テキスト ボックス 100"/>
          <p:cNvSpPr txBox="1"/>
          <p:nvPr/>
        </p:nvSpPr>
        <p:spPr>
          <a:xfrm>
            <a:off x="2498166" y="5215742"/>
            <a:ext cx="2871637" cy="369332"/>
          </a:xfrm>
          <a:prstGeom prst="rect">
            <a:avLst/>
          </a:prstGeom>
          <a:noFill/>
        </p:spPr>
        <p:txBody>
          <a:bodyPr wrap="none" rtlCol="0">
            <a:spAutoFit/>
          </a:bodyPr>
          <a:lstStyle/>
          <a:p>
            <a:r>
              <a:rPr kumimoji="1" lang="en-US" altLang="ja-JP" b="1" i="1" dirty="0" err="1" smtClean="0">
                <a:solidFill>
                  <a:srgbClr val="FF0000"/>
                </a:solidFill>
                <a:latin typeface="+mj-lt"/>
                <a:ea typeface="Osaka"/>
                <a:cs typeface="Osaka"/>
              </a:rPr>
              <a:t>SuperKEKB</a:t>
            </a:r>
            <a:r>
              <a:rPr kumimoji="1" lang="en-US" altLang="ja-JP" b="1" i="1" dirty="0" smtClean="0">
                <a:solidFill>
                  <a:srgbClr val="FF0000"/>
                </a:solidFill>
                <a:latin typeface="+mj-lt"/>
                <a:ea typeface="Osaka"/>
                <a:cs typeface="Osaka"/>
              </a:rPr>
              <a:t>-DR construction</a:t>
            </a:r>
            <a:endParaRPr kumimoji="1" lang="ja-JP" altLang="en-US" b="1" i="1" dirty="0">
              <a:solidFill>
                <a:srgbClr val="FF0000"/>
              </a:solidFill>
              <a:latin typeface="+mj-lt"/>
              <a:ea typeface="Osaka"/>
              <a:cs typeface="Osaka"/>
            </a:endParaRPr>
          </a:p>
        </p:txBody>
      </p:sp>
      <p:cxnSp>
        <p:nvCxnSpPr>
          <p:cNvPr id="102" name="直線コネクタ 101"/>
          <p:cNvCxnSpPr/>
          <p:nvPr/>
        </p:nvCxnSpPr>
        <p:spPr>
          <a:xfrm>
            <a:off x="1241770" y="2110283"/>
            <a:ext cx="2813958" cy="158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03" name="テキスト ボックス 102"/>
          <p:cNvSpPr txBox="1"/>
          <p:nvPr/>
        </p:nvSpPr>
        <p:spPr>
          <a:xfrm>
            <a:off x="1267513" y="1842600"/>
            <a:ext cx="998666" cy="276999"/>
          </a:xfrm>
          <a:prstGeom prst="rect">
            <a:avLst/>
          </a:prstGeom>
          <a:noFill/>
        </p:spPr>
        <p:txBody>
          <a:bodyPr wrap="none" rtlCol="0">
            <a:spAutoFit/>
          </a:bodyPr>
          <a:lstStyle/>
          <a:p>
            <a:r>
              <a:rPr kumimoji="1" lang="en-US" altLang="ja-JP" sz="1200" dirty="0" smtClean="0">
                <a:solidFill>
                  <a:srgbClr val="008000"/>
                </a:solidFill>
                <a:latin typeface="+mj-lt"/>
                <a:ea typeface="Osaka"/>
                <a:cs typeface="Osaka"/>
              </a:rPr>
              <a:t>optics design</a:t>
            </a:r>
            <a:endParaRPr kumimoji="1" lang="ja-JP" altLang="en-US" sz="1200" dirty="0">
              <a:solidFill>
                <a:srgbClr val="008000"/>
              </a:solidFill>
              <a:latin typeface="+mj-lt"/>
              <a:ea typeface="Osaka"/>
              <a:cs typeface="Osaka"/>
            </a:endParaRPr>
          </a:p>
        </p:txBody>
      </p:sp>
      <p:cxnSp>
        <p:nvCxnSpPr>
          <p:cNvPr id="104" name="直線コネクタ 103"/>
          <p:cNvCxnSpPr/>
          <p:nvPr/>
        </p:nvCxnSpPr>
        <p:spPr>
          <a:xfrm>
            <a:off x="4070885" y="2111870"/>
            <a:ext cx="2247441" cy="1588"/>
          </a:xfrm>
          <a:prstGeom prst="line">
            <a:avLst/>
          </a:prstGeom>
          <a:ln w="15875" cap="flat" cmpd="sng" algn="ctr">
            <a:solidFill>
              <a:srgbClr val="008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5" name="直線コネクタ 104"/>
          <p:cNvCxnSpPr/>
          <p:nvPr/>
        </p:nvCxnSpPr>
        <p:spPr>
          <a:xfrm>
            <a:off x="1218484" y="5593655"/>
            <a:ext cx="2428390" cy="158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06" name="テキスト ボックス 105"/>
          <p:cNvSpPr txBox="1"/>
          <p:nvPr/>
        </p:nvSpPr>
        <p:spPr>
          <a:xfrm>
            <a:off x="1244227" y="5325972"/>
            <a:ext cx="998666" cy="276999"/>
          </a:xfrm>
          <a:prstGeom prst="rect">
            <a:avLst/>
          </a:prstGeom>
          <a:noFill/>
        </p:spPr>
        <p:txBody>
          <a:bodyPr wrap="none" rtlCol="0">
            <a:spAutoFit/>
          </a:bodyPr>
          <a:lstStyle/>
          <a:p>
            <a:r>
              <a:rPr kumimoji="1" lang="en-US" altLang="ja-JP" sz="1200" dirty="0" smtClean="0">
                <a:solidFill>
                  <a:srgbClr val="008000"/>
                </a:solidFill>
                <a:latin typeface="+mj-lt"/>
                <a:ea typeface="Osaka"/>
                <a:cs typeface="Osaka"/>
              </a:rPr>
              <a:t>optics design</a:t>
            </a:r>
            <a:endParaRPr kumimoji="1" lang="ja-JP" altLang="en-US" sz="1200" dirty="0">
              <a:solidFill>
                <a:srgbClr val="008000"/>
              </a:solidFill>
              <a:latin typeface="+mj-lt"/>
              <a:ea typeface="Osaka"/>
              <a:cs typeface="Osaka"/>
            </a:endParaRPr>
          </a:p>
        </p:txBody>
      </p:sp>
      <p:cxnSp>
        <p:nvCxnSpPr>
          <p:cNvPr id="107" name="直線コネクタ 106"/>
          <p:cNvCxnSpPr/>
          <p:nvPr/>
        </p:nvCxnSpPr>
        <p:spPr>
          <a:xfrm>
            <a:off x="3662548" y="5602971"/>
            <a:ext cx="755463" cy="1588"/>
          </a:xfrm>
          <a:prstGeom prst="line">
            <a:avLst/>
          </a:prstGeom>
          <a:ln w="15875" cap="flat" cmpd="sng" algn="ctr">
            <a:solidFill>
              <a:srgbClr val="008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9" name="直線コネクタ 108"/>
          <p:cNvCxnSpPr/>
          <p:nvPr/>
        </p:nvCxnSpPr>
        <p:spPr>
          <a:xfrm rot="16200000" flipH="1">
            <a:off x="1654559" y="3996239"/>
            <a:ext cx="5277757" cy="1993"/>
          </a:xfrm>
          <a:prstGeom prst="line">
            <a:avLst/>
          </a:pr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0" name="テキスト ボックス 109"/>
          <p:cNvSpPr txBox="1"/>
          <p:nvPr/>
        </p:nvSpPr>
        <p:spPr>
          <a:xfrm>
            <a:off x="4235454" y="1308995"/>
            <a:ext cx="677840" cy="246221"/>
          </a:xfrm>
          <a:prstGeom prst="rect">
            <a:avLst/>
          </a:prstGeom>
          <a:noFill/>
        </p:spPr>
        <p:txBody>
          <a:bodyPr wrap="none" rtlCol="0">
            <a:spAutoFit/>
          </a:bodyPr>
          <a:lstStyle/>
          <a:p>
            <a:r>
              <a:rPr kumimoji="1" lang="en-US" altLang="ja-JP" sz="1000" dirty="0" smtClean="0">
                <a:solidFill>
                  <a:srgbClr val="FF0000"/>
                </a:solidFill>
              </a:rPr>
              <a:t>now here</a:t>
            </a:r>
            <a:endParaRPr kumimoji="1" lang="ja-JP" altLang="en-US" sz="1000" dirty="0">
              <a:solidFill>
                <a:srgbClr val="FF0000"/>
              </a:solidFill>
            </a:endParaRPr>
          </a:p>
        </p:txBody>
      </p:sp>
      <p:cxnSp>
        <p:nvCxnSpPr>
          <p:cNvPr id="113" name="直線コネクタ 112"/>
          <p:cNvCxnSpPr/>
          <p:nvPr/>
        </p:nvCxnSpPr>
        <p:spPr>
          <a:xfrm>
            <a:off x="5850156" y="3946073"/>
            <a:ext cx="831778" cy="1588"/>
          </a:xfrm>
          <a:prstGeom prst="line">
            <a:avLst/>
          </a:prstGeom>
          <a:ln w="15875"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Budget situation in JFY2013-14</a:t>
            </a:r>
            <a:endParaRPr lang="ja-JP" altLang="en-US" dirty="0"/>
          </a:p>
        </p:txBody>
      </p:sp>
      <p:sp>
        <p:nvSpPr>
          <p:cNvPr id="3" name="スライド番号プレースホルダ 2"/>
          <p:cNvSpPr>
            <a:spLocks noGrp="1"/>
          </p:cNvSpPr>
          <p:nvPr>
            <p:ph type="sldNum" sz="quarter" idx="12"/>
          </p:nvPr>
        </p:nvSpPr>
        <p:spPr/>
        <p:txBody>
          <a:bodyPr/>
          <a:lstStyle/>
          <a:p>
            <a:fld id="{9C0E2F81-601E-B447-A2CF-B5EA96351142}" type="slidenum">
              <a:rPr lang="ja-JP" altLang="en-US" smtClean="0"/>
              <a:pPr/>
              <a:t>30</a:t>
            </a:fld>
            <a:endParaRPr lang="ja-JP" altLang="en-US"/>
          </a:p>
        </p:txBody>
      </p:sp>
      <p:sp>
        <p:nvSpPr>
          <p:cNvPr id="4" name="日付プレースホルダ 3"/>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5" name="角丸四角形 4"/>
          <p:cNvSpPr/>
          <p:nvPr/>
        </p:nvSpPr>
        <p:spPr>
          <a:xfrm>
            <a:off x="208355" y="5544401"/>
            <a:ext cx="8731011" cy="972279"/>
          </a:xfrm>
          <a:prstGeom prst="roundRect">
            <a:avLst/>
          </a:prstGeom>
          <a:solidFill>
            <a:srgbClr val="FBFFB9"/>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208355" y="821934"/>
            <a:ext cx="8731011" cy="4474442"/>
          </a:xfrm>
          <a:prstGeom prst="roundRect">
            <a:avLst/>
          </a:prstGeom>
          <a:solidFill>
            <a:srgbClr val="CCFFCC"/>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柱 6"/>
          <p:cNvSpPr/>
          <p:nvPr/>
        </p:nvSpPr>
        <p:spPr>
          <a:xfrm rot="16200000" flipH="1">
            <a:off x="3882585" y="1195937"/>
            <a:ext cx="511901" cy="2208240"/>
          </a:xfrm>
          <a:prstGeom prst="can">
            <a:avLst/>
          </a:prstGeom>
          <a:solidFill>
            <a:srgbClr val="658EFF"/>
          </a:solidFill>
          <a:ln w="127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kumimoji="1" lang="en-US" altLang="ja-JP" dirty="0" smtClean="0">
                <a:solidFill>
                  <a:schemeClr val="tx1"/>
                </a:solidFill>
              </a:rPr>
              <a:t>30.5</a:t>
            </a:r>
            <a:endParaRPr kumimoji="1" lang="ja-JP" altLang="en-US" dirty="0">
              <a:solidFill>
                <a:schemeClr val="tx1"/>
              </a:solidFill>
            </a:endParaRPr>
          </a:p>
        </p:txBody>
      </p:sp>
      <p:sp>
        <p:nvSpPr>
          <p:cNvPr id="8" name="円柱 7"/>
          <p:cNvSpPr/>
          <p:nvPr/>
        </p:nvSpPr>
        <p:spPr>
          <a:xfrm rot="16200000" flipH="1">
            <a:off x="7099413" y="961935"/>
            <a:ext cx="511901" cy="2676240"/>
          </a:xfrm>
          <a:prstGeom prst="can">
            <a:avLst/>
          </a:prstGeom>
          <a:solidFill>
            <a:srgbClr val="658EFF"/>
          </a:solidFill>
          <a:ln w="127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kumimoji="1" lang="en-US" altLang="ja-JP" dirty="0" smtClean="0">
                <a:solidFill>
                  <a:schemeClr val="tx1"/>
                </a:solidFill>
              </a:rPr>
              <a:t>37.6</a:t>
            </a:r>
            <a:endParaRPr kumimoji="1" lang="ja-JP" altLang="en-US" dirty="0">
              <a:solidFill>
                <a:schemeClr val="tx1"/>
              </a:solidFill>
            </a:endParaRPr>
          </a:p>
        </p:txBody>
      </p:sp>
      <p:sp>
        <p:nvSpPr>
          <p:cNvPr id="9" name="円柱 8"/>
          <p:cNvSpPr/>
          <p:nvPr/>
        </p:nvSpPr>
        <p:spPr>
          <a:xfrm rot="16200000" flipH="1">
            <a:off x="3648586" y="2369962"/>
            <a:ext cx="511901" cy="1740240"/>
          </a:xfrm>
          <a:prstGeom prst="can">
            <a:avLst/>
          </a:prstGeom>
          <a:solidFill>
            <a:srgbClr val="66FF77"/>
          </a:solidFill>
          <a:ln w="127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kumimoji="1" lang="en-US" altLang="ja-JP" dirty="0" smtClean="0">
                <a:solidFill>
                  <a:schemeClr val="tx1"/>
                </a:solidFill>
              </a:rPr>
              <a:t>24.5</a:t>
            </a:r>
            <a:endParaRPr kumimoji="1" lang="ja-JP" altLang="en-US" dirty="0">
              <a:solidFill>
                <a:schemeClr val="tx1"/>
              </a:solidFill>
            </a:endParaRPr>
          </a:p>
        </p:txBody>
      </p:sp>
      <p:sp>
        <p:nvSpPr>
          <p:cNvPr id="10" name="円柱 9"/>
          <p:cNvSpPr/>
          <p:nvPr/>
        </p:nvSpPr>
        <p:spPr>
          <a:xfrm rot="16200000" flipH="1">
            <a:off x="6019413" y="2981962"/>
            <a:ext cx="511901" cy="516238"/>
          </a:xfrm>
          <a:prstGeom prst="can">
            <a:avLst/>
          </a:prstGeom>
          <a:solidFill>
            <a:srgbClr val="66FF77"/>
          </a:solidFill>
          <a:ln w="127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 wrap="none" rtlCol="0" anchor="ctr"/>
          <a:lstStyle/>
          <a:p>
            <a:pPr algn="ctr"/>
            <a:r>
              <a:rPr kumimoji="1" lang="en-US" altLang="ja-JP" dirty="0" smtClean="0">
                <a:solidFill>
                  <a:schemeClr val="tx1"/>
                </a:solidFill>
              </a:rPr>
              <a:t>7.6</a:t>
            </a:r>
            <a:endParaRPr kumimoji="1" lang="ja-JP" altLang="en-US" dirty="0">
              <a:solidFill>
                <a:schemeClr val="tx1"/>
              </a:solidFill>
            </a:endParaRPr>
          </a:p>
        </p:txBody>
      </p:sp>
      <p:sp>
        <p:nvSpPr>
          <p:cNvPr id="11" name="円柱 10"/>
          <p:cNvSpPr/>
          <p:nvPr/>
        </p:nvSpPr>
        <p:spPr>
          <a:xfrm rot="16200000" flipH="1">
            <a:off x="3000587" y="3897576"/>
            <a:ext cx="511901" cy="444236"/>
          </a:xfrm>
          <a:prstGeom prst="can">
            <a:avLst/>
          </a:prstGeom>
          <a:solidFill>
            <a:srgbClr val="FF6A8C"/>
          </a:solid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 wrap="none" rtlCol="0" anchor="ctr"/>
          <a:lstStyle/>
          <a:p>
            <a:pPr algn="ctr"/>
            <a:r>
              <a:rPr kumimoji="1" lang="en-US" altLang="ja-JP" dirty="0" smtClean="0">
                <a:solidFill>
                  <a:schemeClr val="tx1"/>
                </a:solidFill>
              </a:rPr>
              <a:t>6.6</a:t>
            </a:r>
            <a:endParaRPr kumimoji="1" lang="ja-JP" altLang="en-US" dirty="0">
              <a:solidFill>
                <a:schemeClr val="tx1"/>
              </a:solidFill>
            </a:endParaRPr>
          </a:p>
        </p:txBody>
      </p:sp>
      <p:sp>
        <p:nvSpPr>
          <p:cNvPr id="12" name="円柱 11"/>
          <p:cNvSpPr>
            <a:spLocks/>
          </p:cNvSpPr>
          <p:nvPr/>
        </p:nvSpPr>
        <p:spPr>
          <a:xfrm rot="16200000" flipH="1">
            <a:off x="5803406" y="4077581"/>
            <a:ext cx="511901" cy="84226"/>
          </a:xfrm>
          <a:prstGeom prst="can">
            <a:avLst/>
          </a:prstGeom>
          <a:solidFill>
            <a:srgbClr val="FF6A8C"/>
          </a:solid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 wrap="none" rtlCol="0" anchor="ctr"/>
          <a:lstStyle/>
          <a:p>
            <a:pPr algn="ctr"/>
            <a:r>
              <a:rPr lang="en-US" altLang="ja-JP" dirty="0" smtClean="0">
                <a:solidFill>
                  <a:schemeClr val="tx1"/>
                </a:solidFill>
              </a:rPr>
              <a:t>1.5</a:t>
            </a:r>
            <a:endParaRPr kumimoji="1" lang="ja-JP" altLang="en-US" dirty="0">
              <a:solidFill>
                <a:schemeClr val="tx1"/>
              </a:solidFill>
            </a:endParaRPr>
          </a:p>
        </p:txBody>
      </p:sp>
      <p:sp>
        <p:nvSpPr>
          <p:cNvPr id="13" name="円柱 12"/>
          <p:cNvSpPr/>
          <p:nvPr/>
        </p:nvSpPr>
        <p:spPr>
          <a:xfrm rot="16200000" flipH="1">
            <a:off x="6308242" y="5558706"/>
            <a:ext cx="511901" cy="1093897"/>
          </a:xfrm>
          <a:prstGeom prst="can">
            <a:avLst/>
          </a:prstGeom>
          <a:gradFill flip="none" rotWithShape="1">
            <a:gsLst>
              <a:gs pos="0">
                <a:srgbClr val="4EFCFF"/>
              </a:gs>
              <a:gs pos="100000">
                <a:srgbClr val="FFFFFF"/>
              </a:gs>
            </a:gsLst>
            <a:lin ang="5400000" scaled="0"/>
            <a:tileRect/>
          </a:gradFill>
          <a:ln w="127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 wrap="none" rtlCol="0" anchor="ctr"/>
          <a:lstStyle/>
          <a:p>
            <a:pPr algn="ctr"/>
            <a:r>
              <a:rPr lang="en-US" altLang="ja-JP" dirty="0" smtClean="0">
                <a:solidFill>
                  <a:schemeClr val="tx1"/>
                </a:solidFill>
              </a:rPr>
              <a:t>not fixed</a:t>
            </a:r>
            <a:endParaRPr kumimoji="1" lang="ja-JP" altLang="en-US" dirty="0">
              <a:solidFill>
                <a:schemeClr val="tx1"/>
              </a:solidFill>
            </a:endParaRPr>
          </a:p>
        </p:txBody>
      </p:sp>
      <p:sp>
        <p:nvSpPr>
          <p:cNvPr id="14" name="テキスト ボックス 13"/>
          <p:cNvSpPr txBox="1"/>
          <p:nvPr/>
        </p:nvSpPr>
        <p:spPr>
          <a:xfrm>
            <a:off x="3070789" y="1417684"/>
            <a:ext cx="1294745" cy="400110"/>
          </a:xfrm>
          <a:prstGeom prst="rect">
            <a:avLst/>
          </a:prstGeom>
          <a:noFill/>
        </p:spPr>
        <p:txBody>
          <a:bodyPr wrap="none" rtlCol="0">
            <a:spAutoFit/>
          </a:bodyPr>
          <a:lstStyle/>
          <a:p>
            <a:r>
              <a:rPr kumimoji="1" lang="en-US" altLang="ja-JP" sz="2000" dirty="0" smtClean="0">
                <a:solidFill>
                  <a:srgbClr val="0000FF"/>
                </a:solidFill>
                <a:latin typeface="Osaka"/>
                <a:ea typeface="Osaka"/>
                <a:cs typeface="Osaka"/>
              </a:rPr>
              <a:t>JFY2013</a:t>
            </a:r>
            <a:endParaRPr kumimoji="1" lang="ja-JP" altLang="en-US" sz="2000" dirty="0">
              <a:solidFill>
                <a:srgbClr val="0000FF"/>
              </a:solidFill>
              <a:latin typeface="Osaka"/>
              <a:ea typeface="Osaka"/>
              <a:cs typeface="Osaka"/>
            </a:endParaRPr>
          </a:p>
        </p:txBody>
      </p:sp>
      <p:sp>
        <p:nvSpPr>
          <p:cNvPr id="15" name="テキスト ボックス 14"/>
          <p:cNvSpPr txBox="1"/>
          <p:nvPr/>
        </p:nvSpPr>
        <p:spPr>
          <a:xfrm>
            <a:off x="6037087" y="1417683"/>
            <a:ext cx="1294745" cy="400110"/>
          </a:xfrm>
          <a:prstGeom prst="rect">
            <a:avLst/>
          </a:prstGeom>
          <a:noFill/>
        </p:spPr>
        <p:txBody>
          <a:bodyPr wrap="none" rtlCol="0">
            <a:spAutoFit/>
          </a:bodyPr>
          <a:lstStyle/>
          <a:p>
            <a:r>
              <a:rPr kumimoji="1" lang="en-US" altLang="ja-JP" sz="2000" dirty="0" smtClean="0">
                <a:solidFill>
                  <a:srgbClr val="0000FF"/>
                </a:solidFill>
                <a:latin typeface="Osaka"/>
                <a:ea typeface="Osaka"/>
                <a:cs typeface="Osaka"/>
              </a:rPr>
              <a:t>JFY2014</a:t>
            </a:r>
            <a:endParaRPr kumimoji="1" lang="ja-JP" altLang="en-US" sz="2000" dirty="0">
              <a:solidFill>
                <a:srgbClr val="0000FF"/>
              </a:solidFill>
              <a:latin typeface="Osaka"/>
              <a:ea typeface="Osaka"/>
              <a:cs typeface="Osaka"/>
            </a:endParaRPr>
          </a:p>
        </p:txBody>
      </p:sp>
      <p:sp>
        <p:nvSpPr>
          <p:cNvPr id="16" name="テキスト ボックス 15"/>
          <p:cNvSpPr txBox="1"/>
          <p:nvPr/>
        </p:nvSpPr>
        <p:spPr>
          <a:xfrm>
            <a:off x="420583" y="2044106"/>
            <a:ext cx="2044951" cy="584776"/>
          </a:xfrm>
          <a:prstGeom prst="rect">
            <a:avLst/>
          </a:prstGeom>
          <a:noFill/>
        </p:spPr>
        <p:txBody>
          <a:bodyPr wrap="none" rtlCol="0">
            <a:spAutoFit/>
          </a:bodyPr>
          <a:lstStyle/>
          <a:p>
            <a:r>
              <a:rPr kumimoji="1" lang="en-US" altLang="ja-JP" sz="1600" dirty="0" err="1" smtClean="0">
                <a:latin typeface="Osaka"/>
                <a:ea typeface="Osaka"/>
                <a:cs typeface="Osaka"/>
              </a:rPr>
              <a:t>Shisetsu-seibi-hi</a:t>
            </a:r>
            <a:endParaRPr kumimoji="1" lang="en-US" altLang="ja-JP" sz="1600" dirty="0" smtClean="0">
              <a:latin typeface="Osaka"/>
              <a:ea typeface="Osaka"/>
              <a:cs typeface="Osaka"/>
            </a:endParaRPr>
          </a:p>
          <a:p>
            <a:r>
              <a:rPr lang="en-US" altLang="ja-JP" sz="1600" dirty="0" smtClean="0">
                <a:latin typeface="Osaka"/>
                <a:ea typeface="Osaka"/>
                <a:cs typeface="Osaka"/>
              </a:rPr>
              <a:t>(</a:t>
            </a:r>
            <a:r>
              <a:rPr lang="en-US" altLang="ja-JP" sz="1600" dirty="0">
                <a:latin typeface="Osaka"/>
                <a:ea typeface="Osaka"/>
                <a:cs typeface="Osaka"/>
              </a:rPr>
              <a:t>f</a:t>
            </a:r>
            <a:r>
              <a:rPr kumimoji="1" lang="en-US" altLang="ja-JP" sz="1600" dirty="0" smtClean="0">
                <a:latin typeface="Osaka"/>
                <a:ea typeface="Osaka"/>
                <a:cs typeface="Osaka"/>
              </a:rPr>
              <a:t>acilities expense)</a:t>
            </a:r>
            <a:endParaRPr kumimoji="1" lang="ja-JP" altLang="en-US" sz="1600" dirty="0">
              <a:latin typeface="Osaka"/>
              <a:ea typeface="Osaka"/>
              <a:cs typeface="Osaka"/>
            </a:endParaRPr>
          </a:p>
        </p:txBody>
      </p:sp>
      <p:sp>
        <p:nvSpPr>
          <p:cNvPr id="17" name="テキスト ボックス 16"/>
          <p:cNvSpPr txBox="1"/>
          <p:nvPr/>
        </p:nvSpPr>
        <p:spPr>
          <a:xfrm>
            <a:off x="428778" y="3083960"/>
            <a:ext cx="1943160" cy="338554"/>
          </a:xfrm>
          <a:prstGeom prst="rect">
            <a:avLst/>
          </a:prstGeom>
          <a:noFill/>
        </p:spPr>
        <p:txBody>
          <a:bodyPr wrap="none" rtlCol="0">
            <a:spAutoFit/>
          </a:bodyPr>
          <a:lstStyle/>
          <a:p>
            <a:r>
              <a:rPr kumimoji="1" lang="en-US" altLang="ja-JP" sz="1600" dirty="0" smtClean="0">
                <a:latin typeface="Osaka"/>
                <a:ea typeface="Osaka"/>
                <a:cs typeface="Osaka"/>
              </a:rPr>
              <a:t>B project expense </a:t>
            </a:r>
            <a:endParaRPr kumimoji="1" lang="ja-JP" altLang="en-US" sz="1600" dirty="0">
              <a:latin typeface="Osaka"/>
              <a:ea typeface="Osaka"/>
              <a:cs typeface="Osaka"/>
            </a:endParaRPr>
          </a:p>
        </p:txBody>
      </p:sp>
      <p:sp>
        <p:nvSpPr>
          <p:cNvPr id="18" name="テキスト ボックス 17"/>
          <p:cNvSpPr txBox="1"/>
          <p:nvPr/>
        </p:nvSpPr>
        <p:spPr>
          <a:xfrm>
            <a:off x="428778" y="3943111"/>
            <a:ext cx="1818927" cy="338554"/>
          </a:xfrm>
          <a:prstGeom prst="rect">
            <a:avLst/>
          </a:prstGeom>
          <a:noFill/>
        </p:spPr>
        <p:txBody>
          <a:bodyPr wrap="none" rtlCol="0">
            <a:spAutoFit/>
          </a:bodyPr>
          <a:lstStyle/>
          <a:p>
            <a:r>
              <a:rPr lang="en-US" altLang="ja-JP" sz="1600" dirty="0" smtClean="0">
                <a:latin typeface="Osaka"/>
                <a:ea typeface="Osaka"/>
                <a:cs typeface="Osaka"/>
              </a:rPr>
              <a:t>KEK burden, etc. </a:t>
            </a:r>
            <a:endParaRPr kumimoji="1" lang="ja-JP" altLang="en-US" sz="1600" dirty="0">
              <a:latin typeface="Osaka"/>
              <a:ea typeface="Osaka"/>
              <a:cs typeface="Osaka"/>
            </a:endParaRPr>
          </a:p>
        </p:txBody>
      </p:sp>
      <p:sp>
        <p:nvSpPr>
          <p:cNvPr id="19" name="テキスト ボックス 18"/>
          <p:cNvSpPr txBox="1"/>
          <p:nvPr/>
        </p:nvSpPr>
        <p:spPr>
          <a:xfrm>
            <a:off x="968168" y="2539593"/>
            <a:ext cx="2807379" cy="276999"/>
          </a:xfrm>
          <a:prstGeom prst="rect">
            <a:avLst/>
          </a:prstGeom>
          <a:noFill/>
        </p:spPr>
        <p:txBody>
          <a:bodyPr wrap="none" rtlCol="0">
            <a:spAutoFit/>
          </a:bodyPr>
          <a:lstStyle/>
          <a:p>
            <a:r>
              <a:rPr lang="en-US" altLang="ja-JP" sz="1200" dirty="0">
                <a:solidFill>
                  <a:srgbClr val="008000"/>
                </a:solidFill>
                <a:latin typeface="Osaka"/>
                <a:ea typeface="Osaka"/>
                <a:cs typeface="Osaka"/>
              </a:rPr>
              <a:t>B</a:t>
            </a:r>
            <a:r>
              <a:rPr kumimoji="1" lang="en-US" altLang="ja-JP" sz="1200" dirty="0" smtClean="0">
                <a:solidFill>
                  <a:srgbClr val="008000"/>
                </a:solidFill>
                <a:latin typeface="Osaka"/>
                <a:ea typeface="Osaka"/>
                <a:cs typeface="Osaka"/>
              </a:rPr>
              <a:t>udget for buildings is not included.</a:t>
            </a:r>
            <a:endParaRPr kumimoji="1" lang="ja-JP" altLang="en-US" sz="1200" dirty="0">
              <a:solidFill>
                <a:srgbClr val="008000"/>
              </a:solidFill>
              <a:latin typeface="Osaka"/>
              <a:ea typeface="Osaka"/>
              <a:cs typeface="Osaka"/>
            </a:endParaRPr>
          </a:p>
        </p:txBody>
      </p:sp>
      <p:sp>
        <p:nvSpPr>
          <p:cNvPr id="20" name="角丸四角形吹き出し 19"/>
          <p:cNvSpPr/>
          <p:nvPr/>
        </p:nvSpPr>
        <p:spPr>
          <a:xfrm>
            <a:off x="3183241" y="4557382"/>
            <a:ext cx="2153043" cy="257733"/>
          </a:xfrm>
          <a:prstGeom prst="wedgeRoundRectCallout">
            <a:avLst>
              <a:gd name="adj1" fmla="val -34657"/>
              <a:gd name="adj2" fmla="val -138786"/>
              <a:gd name="adj3" fmla="val 1666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rgbClr val="FF0000"/>
                </a:solidFill>
              </a:rPr>
              <a:t>not appropriated</a:t>
            </a:r>
            <a:endParaRPr kumimoji="1" lang="ja-JP" altLang="en-US" sz="1400" dirty="0">
              <a:solidFill>
                <a:srgbClr val="FF0000"/>
              </a:solidFill>
            </a:endParaRPr>
          </a:p>
        </p:txBody>
      </p:sp>
      <p:sp>
        <p:nvSpPr>
          <p:cNvPr id="21" name="テキスト ボックス 20"/>
          <p:cNvSpPr txBox="1"/>
          <p:nvPr/>
        </p:nvSpPr>
        <p:spPr>
          <a:xfrm>
            <a:off x="968168" y="867532"/>
            <a:ext cx="2804173" cy="400110"/>
          </a:xfrm>
          <a:prstGeom prst="rect">
            <a:avLst/>
          </a:prstGeom>
          <a:noFill/>
        </p:spPr>
        <p:txBody>
          <a:bodyPr wrap="none" rtlCol="0">
            <a:spAutoFit/>
          </a:bodyPr>
          <a:lstStyle/>
          <a:p>
            <a:r>
              <a:rPr lang="en-US" altLang="ja-JP" sz="2000" b="1" i="1" dirty="0" smtClean="0">
                <a:latin typeface="Osaka"/>
                <a:ea typeface="Osaka"/>
                <a:cs typeface="Osaka"/>
              </a:rPr>
              <a:t>Construction budget </a:t>
            </a:r>
            <a:endParaRPr kumimoji="1" lang="ja-JP" altLang="en-US" sz="2000" b="1" i="1" dirty="0">
              <a:latin typeface="Osaka"/>
              <a:ea typeface="Osaka"/>
              <a:cs typeface="Osaka"/>
            </a:endParaRPr>
          </a:p>
        </p:txBody>
      </p:sp>
      <p:sp>
        <p:nvSpPr>
          <p:cNvPr id="22" name="テキスト ボックス 21"/>
          <p:cNvSpPr txBox="1"/>
          <p:nvPr/>
        </p:nvSpPr>
        <p:spPr>
          <a:xfrm>
            <a:off x="968168" y="5608329"/>
            <a:ext cx="2431475" cy="400110"/>
          </a:xfrm>
          <a:prstGeom prst="rect">
            <a:avLst/>
          </a:prstGeom>
          <a:noFill/>
        </p:spPr>
        <p:txBody>
          <a:bodyPr wrap="none" rtlCol="0">
            <a:spAutoFit/>
          </a:bodyPr>
          <a:lstStyle/>
          <a:p>
            <a:r>
              <a:rPr lang="en-US" altLang="ja-JP" sz="2000" b="1" i="1" dirty="0" smtClean="0">
                <a:latin typeface="Osaka"/>
                <a:ea typeface="Osaka"/>
                <a:cs typeface="Osaka"/>
              </a:rPr>
              <a:t>Operation budget </a:t>
            </a:r>
            <a:endParaRPr kumimoji="1" lang="ja-JP" altLang="en-US" sz="2000" b="1" i="1" dirty="0">
              <a:latin typeface="Osaka"/>
              <a:ea typeface="Osaka"/>
              <a:cs typeface="Osaka"/>
            </a:endParaRPr>
          </a:p>
        </p:txBody>
      </p:sp>
      <p:sp>
        <p:nvSpPr>
          <p:cNvPr id="23" name="テキスト ボックス 22"/>
          <p:cNvSpPr txBox="1"/>
          <p:nvPr/>
        </p:nvSpPr>
        <p:spPr>
          <a:xfrm>
            <a:off x="3182655" y="3486112"/>
            <a:ext cx="3823282" cy="276999"/>
          </a:xfrm>
          <a:prstGeom prst="rect">
            <a:avLst/>
          </a:prstGeom>
          <a:noFill/>
        </p:spPr>
        <p:txBody>
          <a:bodyPr wrap="none" rtlCol="0">
            <a:spAutoFit/>
          </a:bodyPr>
          <a:lstStyle/>
          <a:p>
            <a:r>
              <a:rPr lang="en-US" altLang="ja-JP" sz="1200" dirty="0">
                <a:solidFill>
                  <a:srgbClr val="0000FF"/>
                </a:solidFill>
                <a:latin typeface="Osaka"/>
                <a:ea typeface="Osaka"/>
                <a:cs typeface="Osaka"/>
              </a:rPr>
              <a:t>a</a:t>
            </a:r>
            <a:r>
              <a:rPr lang="en-US" altLang="ja-JP" sz="1200" dirty="0" smtClean="0">
                <a:solidFill>
                  <a:srgbClr val="0000FF"/>
                </a:solidFill>
                <a:latin typeface="Osaka"/>
                <a:ea typeface="Osaka"/>
                <a:cs typeface="Osaka"/>
              </a:rPr>
              <a:t>ppropriated as JFY2012 supplementary budget</a:t>
            </a:r>
            <a:r>
              <a:rPr kumimoji="1" lang="en-US" altLang="ja-JP" sz="1200" dirty="0" smtClean="0">
                <a:solidFill>
                  <a:srgbClr val="0000FF"/>
                </a:solidFill>
                <a:latin typeface="Osaka"/>
                <a:ea typeface="Osaka"/>
                <a:cs typeface="Osaka"/>
              </a:rPr>
              <a:t>.</a:t>
            </a:r>
            <a:endParaRPr kumimoji="1" lang="ja-JP" altLang="en-US" sz="1200" dirty="0">
              <a:solidFill>
                <a:srgbClr val="0000FF"/>
              </a:solidFill>
              <a:latin typeface="Osaka"/>
              <a:ea typeface="Osaka"/>
              <a:cs typeface="Osaka"/>
            </a:endParaRPr>
          </a:p>
        </p:txBody>
      </p:sp>
      <p:cxnSp>
        <p:nvCxnSpPr>
          <p:cNvPr id="24" name="直線矢印コネクタ 23"/>
          <p:cNvCxnSpPr/>
          <p:nvPr/>
        </p:nvCxnSpPr>
        <p:spPr>
          <a:xfrm rot="10800000">
            <a:off x="4774660" y="3157479"/>
            <a:ext cx="611235" cy="338555"/>
          </a:xfrm>
          <a:prstGeom prst="straightConnector1">
            <a:avLst/>
          </a:prstGeom>
          <a:ln w="1905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flipV="1">
            <a:off x="5482212" y="3157479"/>
            <a:ext cx="503810" cy="338559"/>
          </a:xfrm>
          <a:prstGeom prst="straightConnector1">
            <a:avLst/>
          </a:prstGeom>
          <a:ln w="1905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4242116" y="2536164"/>
            <a:ext cx="1133644" cy="276999"/>
          </a:xfrm>
          <a:prstGeom prst="rect">
            <a:avLst/>
          </a:prstGeom>
          <a:noFill/>
        </p:spPr>
        <p:txBody>
          <a:bodyPr wrap="none" rtlCol="0">
            <a:spAutoFit/>
          </a:bodyPr>
          <a:lstStyle/>
          <a:p>
            <a:r>
              <a:rPr lang="en-US" altLang="ja-JP" sz="1200" dirty="0" smtClean="0">
                <a:solidFill>
                  <a:srgbClr val="0000FF"/>
                </a:solidFill>
                <a:latin typeface="Osaka"/>
                <a:ea typeface="Osaka"/>
                <a:cs typeface="Osaka"/>
              </a:rPr>
              <a:t>appropriated</a:t>
            </a:r>
            <a:endParaRPr kumimoji="1" lang="ja-JP" altLang="en-US" sz="1200" dirty="0">
              <a:solidFill>
                <a:srgbClr val="0000FF"/>
              </a:solidFill>
              <a:latin typeface="Osaka"/>
              <a:ea typeface="Osaka"/>
              <a:cs typeface="Osaka"/>
            </a:endParaRPr>
          </a:p>
        </p:txBody>
      </p:sp>
      <p:sp>
        <p:nvSpPr>
          <p:cNvPr id="27" name="テキスト ボックス 26"/>
          <p:cNvSpPr txBox="1"/>
          <p:nvPr/>
        </p:nvSpPr>
        <p:spPr>
          <a:xfrm>
            <a:off x="7134644" y="2556008"/>
            <a:ext cx="1558840" cy="276999"/>
          </a:xfrm>
          <a:prstGeom prst="rect">
            <a:avLst/>
          </a:prstGeom>
          <a:noFill/>
        </p:spPr>
        <p:txBody>
          <a:bodyPr wrap="none" rtlCol="0">
            <a:spAutoFit/>
          </a:bodyPr>
          <a:lstStyle/>
          <a:p>
            <a:r>
              <a:rPr lang="en-US" altLang="ja-JP" sz="1200" dirty="0" smtClean="0">
                <a:solidFill>
                  <a:srgbClr val="0000FF"/>
                </a:solidFill>
                <a:latin typeface="Osaka"/>
                <a:ea typeface="Osaka"/>
                <a:cs typeface="Osaka"/>
              </a:rPr>
              <a:t>to be appropriated</a:t>
            </a:r>
            <a:endParaRPr kumimoji="1" lang="ja-JP" altLang="en-US" sz="1200" dirty="0">
              <a:solidFill>
                <a:srgbClr val="0000FF"/>
              </a:solidFill>
              <a:latin typeface="Osaka"/>
              <a:ea typeface="Osaka"/>
              <a:cs typeface="Osaka"/>
            </a:endParaRPr>
          </a:p>
        </p:txBody>
      </p:sp>
      <p:sp>
        <p:nvSpPr>
          <p:cNvPr id="28" name="テキスト ボックス 27"/>
          <p:cNvSpPr txBox="1"/>
          <p:nvPr/>
        </p:nvSpPr>
        <p:spPr>
          <a:xfrm>
            <a:off x="716446" y="3362988"/>
            <a:ext cx="2104062" cy="276999"/>
          </a:xfrm>
          <a:prstGeom prst="rect">
            <a:avLst/>
          </a:prstGeom>
          <a:noFill/>
        </p:spPr>
        <p:txBody>
          <a:bodyPr wrap="none" rtlCol="0">
            <a:spAutoFit/>
          </a:bodyPr>
          <a:lstStyle/>
          <a:p>
            <a:r>
              <a:rPr lang="en-US" altLang="ja-JP" sz="1200" dirty="0">
                <a:latin typeface="Osaka"/>
                <a:ea typeface="Osaka"/>
                <a:cs typeface="Osaka"/>
              </a:rPr>
              <a:t>f</a:t>
            </a:r>
            <a:r>
              <a:rPr lang="en-US" altLang="ja-JP" sz="1200" dirty="0" smtClean="0">
                <a:latin typeface="Osaka"/>
                <a:ea typeface="Osaka"/>
                <a:cs typeface="Osaka"/>
              </a:rPr>
              <a:t>or rings, </a:t>
            </a:r>
            <a:r>
              <a:rPr lang="en-US" altLang="ja-JP" sz="1200" dirty="0" err="1" smtClean="0">
                <a:latin typeface="Osaka"/>
                <a:ea typeface="Osaka"/>
                <a:cs typeface="Osaka"/>
              </a:rPr>
              <a:t>Linac</a:t>
            </a:r>
            <a:r>
              <a:rPr lang="en-US" altLang="ja-JP" sz="1200" dirty="0" smtClean="0">
                <a:latin typeface="Osaka"/>
                <a:ea typeface="Osaka"/>
                <a:cs typeface="Osaka"/>
              </a:rPr>
              <a:t> and Belle-II</a:t>
            </a:r>
            <a:endParaRPr kumimoji="1" lang="ja-JP" altLang="en-US" sz="1200" dirty="0">
              <a:latin typeface="Osaka"/>
              <a:ea typeface="Osaka"/>
              <a:cs typeface="Osaka"/>
            </a:endParaRPr>
          </a:p>
        </p:txBody>
      </p:sp>
      <p:sp>
        <p:nvSpPr>
          <p:cNvPr id="29" name="角丸四角形吹き出し 28"/>
          <p:cNvSpPr/>
          <p:nvPr/>
        </p:nvSpPr>
        <p:spPr>
          <a:xfrm>
            <a:off x="5977555" y="4557381"/>
            <a:ext cx="2153043" cy="257734"/>
          </a:xfrm>
          <a:prstGeom prst="wedgeRoundRectCallout">
            <a:avLst>
              <a:gd name="adj1" fmla="val -34657"/>
              <a:gd name="adj2" fmla="val -138786"/>
              <a:gd name="adj3" fmla="val 1666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rgbClr val="FF0000"/>
                </a:solidFill>
              </a:rPr>
              <a:t>probably missing</a:t>
            </a:r>
            <a:endParaRPr kumimoji="1" lang="ja-JP" altLang="en-US" sz="1400" dirty="0">
              <a:solidFill>
                <a:srgbClr val="FF0000"/>
              </a:solidFill>
            </a:endParaRPr>
          </a:p>
        </p:txBody>
      </p:sp>
      <p:sp>
        <p:nvSpPr>
          <p:cNvPr id="30" name="テキスト ボックス 29"/>
          <p:cNvSpPr txBox="1"/>
          <p:nvPr/>
        </p:nvSpPr>
        <p:spPr>
          <a:xfrm>
            <a:off x="3973409" y="4851275"/>
            <a:ext cx="3959838" cy="307777"/>
          </a:xfrm>
          <a:prstGeom prst="rect">
            <a:avLst/>
          </a:prstGeom>
          <a:noFill/>
        </p:spPr>
        <p:txBody>
          <a:bodyPr wrap="none" rtlCol="0">
            <a:spAutoFit/>
          </a:bodyPr>
          <a:lstStyle/>
          <a:p>
            <a:r>
              <a:rPr kumimoji="1" lang="en-US" altLang="ja-JP" sz="1400" dirty="0" smtClean="0">
                <a:solidFill>
                  <a:srgbClr val="FF0000"/>
                </a:solidFill>
                <a:latin typeface="Osaka"/>
                <a:ea typeface="Osaka"/>
                <a:cs typeface="Osaka"/>
              </a:rPr>
              <a:t>(KEK budget is being reduced year by year.)</a:t>
            </a:r>
            <a:endParaRPr kumimoji="1" lang="ja-JP" altLang="en-US" sz="1400" dirty="0">
              <a:solidFill>
                <a:srgbClr val="FF0000"/>
              </a:solidFill>
              <a:latin typeface="Osaka"/>
              <a:ea typeface="Osaka"/>
              <a:cs typeface="Osaka"/>
            </a:endParaRPr>
          </a:p>
        </p:txBody>
      </p:sp>
      <p:sp>
        <p:nvSpPr>
          <p:cNvPr id="31" name="テキスト ボックス 30"/>
          <p:cNvSpPr txBox="1"/>
          <p:nvPr/>
        </p:nvSpPr>
        <p:spPr>
          <a:xfrm>
            <a:off x="6533483" y="959865"/>
            <a:ext cx="1926128" cy="276999"/>
          </a:xfrm>
          <a:prstGeom prst="rect">
            <a:avLst/>
          </a:prstGeom>
          <a:noFill/>
          <a:ln>
            <a:solidFill>
              <a:schemeClr val="tx1"/>
            </a:solidFill>
          </a:ln>
        </p:spPr>
        <p:txBody>
          <a:bodyPr wrap="none" rtlCol="0">
            <a:spAutoFit/>
          </a:bodyPr>
          <a:lstStyle/>
          <a:p>
            <a:r>
              <a:rPr lang="en-US" altLang="ja-JP" sz="1200" dirty="0" smtClean="0">
                <a:latin typeface="Osaka"/>
                <a:ea typeface="Osaka"/>
                <a:cs typeface="Osaka"/>
              </a:rPr>
              <a:t>unit: Oku-yen (~1.1M$)</a:t>
            </a:r>
            <a:endParaRPr kumimoji="1" lang="ja-JP" altLang="en-US" sz="1200" dirty="0">
              <a:latin typeface="Osaka"/>
              <a:ea typeface="Osaka"/>
              <a:cs typeface="Osaka"/>
            </a:endParaRPr>
          </a:p>
        </p:txBody>
      </p:sp>
      <p:cxnSp>
        <p:nvCxnSpPr>
          <p:cNvPr id="32" name="直線コネクタ 31"/>
          <p:cNvCxnSpPr/>
          <p:nvPr/>
        </p:nvCxnSpPr>
        <p:spPr>
          <a:xfrm flipV="1">
            <a:off x="2861735" y="3737710"/>
            <a:ext cx="829734" cy="518554"/>
          </a:xfrm>
          <a:prstGeom prst="line">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rot="10800000">
            <a:off x="2861737" y="3737710"/>
            <a:ext cx="829732" cy="518554"/>
          </a:xfrm>
          <a:prstGeom prst="line">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flipV="1">
            <a:off x="5644268" y="3737711"/>
            <a:ext cx="829734" cy="518554"/>
          </a:xfrm>
          <a:prstGeom prst="line">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rot="10800000">
            <a:off x="5644270" y="3737711"/>
            <a:ext cx="829732" cy="518554"/>
          </a:xfrm>
          <a:prstGeom prst="line">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Cost up since last ARC</a:t>
            </a:r>
            <a:endParaRPr lang="ja-JP" altLang="en-US" dirty="0"/>
          </a:p>
        </p:txBody>
      </p:sp>
      <p:sp>
        <p:nvSpPr>
          <p:cNvPr id="6" name="コンテンツ プレースホルダ 5"/>
          <p:cNvSpPr>
            <a:spLocks noGrp="1"/>
          </p:cNvSpPr>
          <p:nvPr>
            <p:ph idx="1"/>
          </p:nvPr>
        </p:nvSpPr>
        <p:spPr/>
        <p:txBody>
          <a:bodyPr/>
          <a:lstStyle/>
          <a:p>
            <a:r>
              <a:rPr lang="en-US" altLang="ja-JP" dirty="0" smtClean="0"/>
              <a:t>As the optics and hardware design is improved, higher performances are required for some of the accelerator components, which increases fabrication cost.</a:t>
            </a:r>
          </a:p>
          <a:p>
            <a:pPr lvl="1"/>
            <a:r>
              <a:rPr lang="en-US" altLang="ja-JP" dirty="0" smtClean="0"/>
              <a:t>radiation shield in the QCS cryostats</a:t>
            </a:r>
          </a:p>
          <a:p>
            <a:pPr lvl="1"/>
            <a:r>
              <a:rPr lang="en-US" altLang="ja-JP" dirty="0" err="1" smtClean="0"/>
              <a:t>Permendur</a:t>
            </a:r>
            <a:r>
              <a:rPr lang="en-US" altLang="ja-JP" dirty="0" smtClean="0"/>
              <a:t> yokes of QC1E and QC2P and shields on the other beam line</a:t>
            </a:r>
          </a:p>
          <a:p>
            <a:pPr lvl="1"/>
            <a:r>
              <a:rPr lang="en-US" altLang="ja-JP" dirty="0" smtClean="0"/>
              <a:t>improving corrector coils in the QCS</a:t>
            </a:r>
          </a:p>
          <a:p>
            <a:pPr lvl="1"/>
            <a:r>
              <a:rPr lang="en-US" altLang="ja-JP" dirty="0" smtClean="0"/>
              <a:t>power supplies for magnets </a:t>
            </a:r>
          </a:p>
          <a:p>
            <a:pPr lvl="1"/>
            <a:endParaRPr lang="en-US" altLang="ja-JP" dirty="0" smtClean="0"/>
          </a:p>
          <a:p>
            <a:r>
              <a:rPr lang="en-US" altLang="ja-JP" dirty="0" smtClean="0"/>
              <a:t>Estimation of fabrication cost of some other components also increased. </a:t>
            </a:r>
          </a:p>
          <a:p>
            <a:pPr lvl="1"/>
            <a:r>
              <a:rPr lang="en-US" altLang="ja-JP" dirty="0" smtClean="0"/>
              <a:t>Some of the reasons are due to</a:t>
            </a:r>
            <a:r>
              <a:rPr lang="en-US" altLang="ja-JP" dirty="0" smtClean="0"/>
              <a:t> cost up</a:t>
            </a:r>
            <a:r>
              <a:rPr lang="en-US" altLang="ja-JP" dirty="0" smtClean="0"/>
              <a:t> for materials </a:t>
            </a:r>
            <a:r>
              <a:rPr lang="en-US" altLang="ja-JP" dirty="0" smtClean="0"/>
              <a:t>and</a:t>
            </a:r>
            <a:r>
              <a:rPr lang="en-US" altLang="ja-JP" dirty="0" smtClean="0"/>
              <a:t>/or </a:t>
            </a:r>
            <a:r>
              <a:rPr lang="en-US" altLang="ja-JP" dirty="0" smtClean="0"/>
              <a:t>changes in the exchange rate. Some others may be related to the effects of the Earthquake</a:t>
            </a:r>
            <a:r>
              <a:rPr lang="en-US" altLang="ja-JP" dirty="0" smtClean="0"/>
              <a:t>.   </a:t>
            </a:r>
            <a:endParaRPr lang="en-US" altLang="ja-JP" dirty="0" smtClean="0"/>
          </a:p>
        </p:txBody>
      </p:sp>
      <p:sp>
        <p:nvSpPr>
          <p:cNvPr id="3" name="スライド番号プレースホルダ 2"/>
          <p:cNvSpPr>
            <a:spLocks noGrp="1"/>
          </p:cNvSpPr>
          <p:nvPr>
            <p:ph type="sldNum" sz="quarter" idx="12"/>
          </p:nvPr>
        </p:nvSpPr>
        <p:spPr/>
        <p:txBody>
          <a:bodyPr/>
          <a:lstStyle/>
          <a:p>
            <a:fld id="{9C0E2F81-601E-B447-A2CF-B5EA96351142}" type="slidenum">
              <a:rPr lang="ja-JP" altLang="en-US" smtClean="0"/>
              <a:pPr/>
              <a:t>31</a:t>
            </a:fld>
            <a:endParaRPr lang="ja-JP" altLang="en-US"/>
          </a:p>
        </p:txBody>
      </p:sp>
      <p:sp>
        <p:nvSpPr>
          <p:cNvPr id="4" name="日付プレースホルダ 3"/>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Plans for MR </a:t>
            </a:r>
            <a:endParaRPr lang="ja-JP" altLang="en-US" dirty="0"/>
          </a:p>
        </p:txBody>
      </p:sp>
      <p:sp>
        <p:nvSpPr>
          <p:cNvPr id="3" name="コンテンツ プレースホルダ 2"/>
          <p:cNvSpPr>
            <a:spLocks noGrp="1"/>
          </p:cNvSpPr>
          <p:nvPr>
            <p:ph idx="1"/>
          </p:nvPr>
        </p:nvSpPr>
        <p:spPr/>
        <p:txBody>
          <a:bodyPr/>
          <a:lstStyle/>
          <a:p>
            <a:r>
              <a:rPr lang="en-US" altLang="ja-JP" dirty="0" smtClean="0"/>
              <a:t>MR commissioning as planned.</a:t>
            </a:r>
          </a:p>
          <a:p>
            <a:pPr lvl="1"/>
            <a:r>
              <a:rPr lang="en-US" altLang="ja-JP" dirty="0" smtClean="0"/>
              <a:t>We understand that we should start first beam operation of MR (hopefully LER and HER both, at least one of them) during JFY2014 (by March 2015). This is important since JFY2014 is the last year when the official construction budget is supplied. </a:t>
            </a:r>
          </a:p>
          <a:p>
            <a:pPr lvl="1"/>
            <a:r>
              <a:rPr lang="en-US" altLang="ja-JP" dirty="0" smtClean="0"/>
              <a:t>The commissioning scenario that was agreed with Belle II group should be respected. </a:t>
            </a:r>
          </a:p>
          <a:p>
            <a:pPr lvl="1"/>
            <a:r>
              <a:rPr lang="en-US" altLang="ja-JP" dirty="0" smtClean="0"/>
              <a:t>We plan to start MR beam commissioning in January 2015, so every components and works necessary for this has the highest priority.</a:t>
            </a:r>
          </a:p>
          <a:p>
            <a:pPr lvl="1"/>
            <a:endParaRPr lang="en-US" altLang="ja-JP" dirty="0" smtClean="0"/>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32</a:t>
            </a:fld>
            <a:endParaRPr lang="ja-JP" altLang="en-US"/>
          </a:p>
        </p:txBody>
      </p:sp>
      <p:sp>
        <p:nvSpPr>
          <p:cNvPr id="5" name="日付プレースホルダ 4"/>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Plans for DR</a:t>
            </a:r>
            <a:endParaRPr lang="ja-JP" altLang="en-US" dirty="0"/>
          </a:p>
        </p:txBody>
      </p:sp>
      <p:sp>
        <p:nvSpPr>
          <p:cNvPr id="3" name="コンテンツ プレースホルダ 2"/>
          <p:cNvSpPr>
            <a:spLocks noGrp="1"/>
          </p:cNvSpPr>
          <p:nvPr>
            <p:ph idx="1"/>
          </p:nvPr>
        </p:nvSpPr>
        <p:spPr/>
        <p:txBody>
          <a:bodyPr>
            <a:normAutofit lnSpcReduction="10000"/>
          </a:bodyPr>
          <a:lstStyle/>
          <a:p>
            <a:r>
              <a:rPr lang="en-US" altLang="ja-JP" dirty="0" smtClean="0"/>
              <a:t>Original plan</a:t>
            </a:r>
          </a:p>
          <a:p>
            <a:pPr lvl="1"/>
            <a:r>
              <a:rPr lang="en-US" altLang="ja-JP" dirty="0" smtClean="0"/>
              <a:t>The DR commissioning start in Feb. 2015, about one month later than the MR commissioning start. </a:t>
            </a:r>
          </a:p>
          <a:p>
            <a:r>
              <a:rPr lang="en-US" altLang="ja-JP" dirty="0" smtClean="0"/>
              <a:t>Issues with the original plan</a:t>
            </a:r>
          </a:p>
          <a:p>
            <a:pPr lvl="1"/>
            <a:r>
              <a:rPr lang="en-US" altLang="ja-JP" dirty="0" smtClean="0"/>
              <a:t>Many components need to be fabricated in JFY2013, but as mentioned, we should manage reduced budget situation and cost up of MR components. </a:t>
            </a:r>
          </a:p>
          <a:p>
            <a:pPr lvl="1"/>
            <a:r>
              <a:rPr lang="en-US" altLang="ja-JP" dirty="0" smtClean="0"/>
              <a:t>Tunnel construction delayed by half year due to the Earthquake. Buildings construction will delay accordingly. Then schedule of installation, alignment, cabling and piping, system check and conditioning became much tighter.  </a:t>
            </a:r>
          </a:p>
          <a:p>
            <a:r>
              <a:rPr lang="en-US" altLang="ja-JP" dirty="0" smtClean="0"/>
              <a:t>New plan under discussion</a:t>
            </a:r>
          </a:p>
          <a:p>
            <a:pPr lvl="1"/>
            <a:r>
              <a:rPr lang="en-US" altLang="ja-JP" dirty="0" smtClean="0"/>
              <a:t>The DR commissioning start in May or June 2015. It is about three months delay from the original plan, but still during phase 1 commissioning period.</a:t>
            </a:r>
          </a:p>
          <a:p>
            <a:pPr lvl="1"/>
            <a:r>
              <a:rPr lang="en-US" altLang="ja-JP" dirty="0" smtClean="0"/>
              <a:t>DR</a:t>
            </a:r>
            <a:r>
              <a:rPr lang="en-US" altLang="ja-JP" dirty="0" smtClean="0"/>
              <a:t> will be </a:t>
            </a:r>
            <a:r>
              <a:rPr lang="en-US" altLang="ja-JP" dirty="0" smtClean="0"/>
              <a:t>operated for about one month in phase 1, which keeps benefit to operate the DR prior to phase 2 when QCS and Belle II is installed.</a:t>
            </a:r>
          </a:p>
          <a:p>
            <a:r>
              <a:rPr lang="en-US" altLang="ja-JP" dirty="0" smtClean="0"/>
              <a:t>Merits with the new plan</a:t>
            </a:r>
          </a:p>
          <a:p>
            <a:pPr lvl="1"/>
            <a:r>
              <a:rPr lang="en-US" altLang="ja-JP" dirty="0" smtClean="0"/>
              <a:t>Production of some components can be put off to JFY2014. This relaxes the budget situation.</a:t>
            </a:r>
          </a:p>
          <a:p>
            <a:pPr lvl="1"/>
            <a:r>
              <a:rPr lang="en-US" altLang="ja-JP" dirty="0" smtClean="0"/>
              <a:t>Schedule of installation and other works also relaxes.  </a:t>
            </a:r>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33</a:t>
            </a:fld>
            <a:endParaRPr lang="ja-JP" altLang="en-US"/>
          </a:p>
        </p:txBody>
      </p:sp>
      <p:sp>
        <p:nvSpPr>
          <p:cNvPr id="5" name="日付プレースホルダ 4"/>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 name="図 29" descr="0000001e.luminosityProjection.jpg"/>
          <p:cNvPicPr>
            <a:picLocks noChangeAspect="1"/>
          </p:cNvPicPr>
          <p:nvPr/>
        </p:nvPicPr>
        <p:blipFill>
          <a:blip r:embed="rId2"/>
          <a:stretch>
            <a:fillRect/>
          </a:stretch>
        </p:blipFill>
        <p:spPr>
          <a:xfrm>
            <a:off x="357" y="0"/>
            <a:ext cx="9143285" cy="6858000"/>
          </a:xfrm>
          <a:prstGeom prst="rect">
            <a:avLst/>
          </a:prstGeom>
        </p:spPr>
      </p:pic>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34</a:t>
            </a:fld>
            <a:endParaRPr lang="ja-JP" altLang="en-US"/>
          </a:p>
        </p:txBody>
      </p:sp>
      <p:sp>
        <p:nvSpPr>
          <p:cNvPr id="5" name="日付プレースホルダ 4"/>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Summary</a:t>
            </a:r>
            <a:endParaRPr lang="ja-JP" altLang="en-US" dirty="0"/>
          </a:p>
        </p:txBody>
      </p:sp>
      <p:sp>
        <p:nvSpPr>
          <p:cNvPr id="4" name="コンテンツ プレースホルダ 3"/>
          <p:cNvSpPr>
            <a:spLocks noGrp="1"/>
          </p:cNvSpPr>
          <p:nvPr>
            <p:ph idx="1"/>
          </p:nvPr>
        </p:nvSpPr>
        <p:spPr/>
        <p:txBody>
          <a:bodyPr/>
          <a:lstStyle/>
          <a:p>
            <a:r>
              <a:rPr lang="en-US" altLang="ja-JP" dirty="0" smtClean="0"/>
              <a:t>Construction is well ongoing.</a:t>
            </a:r>
          </a:p>
          <a:p>
            <a:pPr lvl="1"/>
            <a:r>
              <a:rPr lang="en-US" altLang="ja-JP" dirty="0" smtClean="0"/>
              <a:t>Budget is tight. Schedule is also very tight. But we keep commissioning start in JFY2014 (target is Jan. 2015). </a:t>
            </a:r>
          </a:p>
          <a:p>
            <a:r>
              <a:rPr lang="en-US" altLang="ja-JP" dirty="0" smtClean="0"/>
              <a:t>Design is improved. </a:t>
            </a:r>
          </a:p>
          <a:p>
            <a:pPr lvl="1"/>
            <a:r>
              <a:rPr lang="en-US" altLang="ja-JP" dirty="0" smtClean="0"/>
              <a:t>In particular, the IR region optics and hardware design. </a:t>
            </a:r>
          </a:p>
          <a:p>
            <a:pPr lvl="1"/>
            <a:r>
              <a:rPr lang="en-US" altLang="ja-JP" dirty="0" smtClean="0"/>
              <a:t>Beam loss estimation ongoing (not mentioned in this talk).</a:t>
            </a:r>
          </a:p>
          <a:p>
            <a:r>
              <a:rPr lang="en-US" altLang="ja-JP" dirty="0" smtClean="0"/>
              <a:t>Commissioning will go in three phases.</a:t>
            </a:r>
          </a:p>
          <a:p>
            <a:pPr lvl="1"/>
            <a:r>
              <a:rPr lang="en-US" altLang="ja-JP" dirty="0" smtClean="0"/>
              <a:t>Main Ring commissioning will start w/o QCS in Phase 1.</a:t>
            </a:r>
          </a:p>
          <a:p>
            <a:pPr lvl="1"/>
            <a:r>
              <a:rPr lang="en-US" altLang="ja-JP" dirty="0" smtClean="0"/>
              <a:t>QCS and Belle II (w/o VXD) will be commissioned in Phase 2.</a:t>
            </a:r>
          </a:p>
          <a:p>
            <a:pPr lvl="1"/>
            <a:r>
              <a:rPr lang="en-US" altLang="ja-JP" dirty="0" smtClean="0"/>
              <a:t>Physics run with full Belle II (with VXD) will start in Phase 3.</a:t>
            </a:r>
          </a:p>
          <a:p>
            <a:pPr lvl="1"/>
            <a:r>
              <a:rPr lang="en-US" altLang="ja-JP" dirty="0" smtClean="0"/>
              <a:t>This scenario was agreed between the accelerator group and Belle II. </a:t>
            </a:r>
          </a:p>
          <a:p>
            <a:r>
              <a:rPr lang="en-US" altLang="ja-JP" dirty="0" smtClean="0"/>
              <a:t>New plan for DR</a:t>
            </a:r>
          </a:p>
          <a:p>
            <a:pPr lvl="1"/>
            <a:r>
              <a:rPr lang="en-US" altLang="ja-JP" dirty="0" smtClean="0"/>
              <a:t>It manages the budget reduction and cost up of MR components. </a:t>
            </a:r>
          </a:p>
          <a:p>
            <a:pPr lvl="1"/>
            <a:r>
              <a:rPr lang="en-US" altLang="ja-JP" dirty="0" smtClean="0"/>
              <a:t>It also relaxes the very tight schedule for the DR construction.</a:t>
            </a:r>
          </a:p>
          <a:p>
            <a:pPr lvl="1"/>
            <a:r>
              <a:rPr lang="en-US" altLang="ja-JP" dirty="0" smtClean="0"/>
              <a:t>This plan is under discussion.  </a:t>
            </a:r>
          </a:p>
          <a:p>
            <a:pPr lvl="1"/>
            <a:endParaRPr lang="en-US" altLang="ja-JP" dirty="0" smtClean="0"/>
          </a:p>
        </p:txBody>
      </p:sp>
      <p:sp>
        <p:nvSpPr>
          <p:cNvPr id="10" name="日付プレースホルダ 9"/>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11" name="スライド番号プレースホルダ 10"/>
          <p:cNvSpPr>
            <a:spLocks noGrp="1"/>
          </p:cNvSpPr>
          <p:nvPr>
            <p:ph type="sldNum" sz="quarter" idx="12"/>
          </p:nvPr>
        </p:nvSpPr>
        <p:spPr/>
        <p:txBody>
          <a:bodyPr/>
          <a:lstStyle/>
          <a:p>
            <a:fld id="{9C0E2F81-601E-B447-A2CF-B5EA96351142}" type="slidenum">
              <a:rPr lang="ja-JP" altLang="en-US" smtClean="0"/>
              <a:pPr/>
              <a:t>35</a:t>
            </a:fld>
            <a:endParaRPr lang="ja-JP"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lstStyle/>
          <a:p>
            <a:r>
              <a:rPr lang="en-US" altLang="ja-JP" dirty="0" smtClean="0"/>
              <a:t>Back up slides</a:t>
            </a:r>
            <a:endParaRPr lang="ja-JP"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1"/>
          <p:cNvSpPr txBox="1">
            <a:spLocks/>
          </p:cNvSpPr>
          <p:nvPr/>
        </p:nvSpPr>
        <p:spPr>
          <a:xfrm>
            <a:off x="457200" y="116201"/>
            <a:ext cx="8229600" cy="96635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1"/>
                </a:solidFill>
                <a:effectLst/>
                <a:uLnTx/>
                <a:uFillTx/>
                <a:latin typeface="+mj-lt"/>
                <a:ea typeface="+mj-ea"/>
                <a:cs typeface="+mj-cs"/>
              </a:rPr>
              <a:t>Comparison of two scenarios</a:t>
            </a:r>
            <a:br>
              <a:rPr kumimoji="1" lang="en-US" altLang="ja-JP" sz="3600" b="0" i="0" u="none" strike="noStrike" kern="1200" cap="none" spc="0" normalizeH="0" baseline="0" noProof="0" dirty="0" smtClean="0">
                <a:ln>
                  <a:noFill/>
                </a:ln>
                <a:solidFill>
                  <a:schemeClr val="tx1"/>
                </a:solidFill>
                <a:effectLst/>
                <a:uLnTx/>
                <a:uFillTx/>
                <a:latin typeface="+mj-lt"/>
                <a:ea typeface="+mj-ea"/>
                <a:cs typeface="+mj-cs"/>
              </a:rPr>
            </a:br>
            <a:r>
              <a:rPr kumimoji="1" lang="en-US" altLang="ja-JP" sz="3600" b="0" i="0" u="none" strike="noStrike" kern="1200" cap="none" spc="0" normalizeH="0" baseline="0" noProof="0" dirty="0" smtClean="0">
                <a:ln>
                  <a:noFill/>
                </a:ln>
                <a:solidFill>
                  <a:schemeClr val="tx1"/>
                </a:solidFill>
                <a:effectLst/>
                <a:uLnTx/>
                <a:uFillTx/>
                <a:latin typeface="+mj-lt"/>
                <a:ea typeface="+mj-ea"/>
                <a:cs typeface="+mj-cs"/>
              </a:rPr>
              <a:t>during commissioning phase 2</a:t>
            </a:r>
            <a:endParaRPr kumimoji="1" lang="ja-JP" altLang="en-US" sz="36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コンテンツ プレースホルダー 3"/>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98506434"/>
              </p:ext>
            </p:extLst>
          </p:nvPr>
        </p:nvGraphicFramePr>
        <p:xfrm>
          <a:off x="131370" y="1170151"/>
          <a:ext cx="8957889" cy="5293168"/>
        </p:xfrm>
        <a:graphic>
          <a:graphicData uri="http://schemas.openxmlformats.org/drawingml/2006/table">
            <a:tbl>
              <a:tblPr firstRow="1" bandRow="1">
                <a:tableStyleId>{5C22544A-7EE6-4342-B048-85BDC9FD1C3A}</a:tableStyleId>
              </a:tblPr>
              <a:tblGrid>
                <a:gridCol w="2231206"/>
                <a:gridCol w="3187868"/>
                <a:gridCol w="3538815"/>
              </a:tblGrid>
              <a:tr h="378912">
                <a:tc>
                  <a:txBody>
                    <a:bodyPr/>
                    <a:lstStyle/>
                    <a:p>
                      <a:endParaRPr kumimoji="1" lang="ja-JP" altLang="en-US" dirty="0"/>
                    </a:p>
                  </a:txBody>
                  <a:tcPr/>
                </a:tc>
                <a:tc>
                  <a:txBody>
                    <a:bodyPr/>
                    <a:lstStyle/>
                    <a:p>
                      <a:pPr algn="ctr"/>
                      <a:r>
                        <a:rPr kumimoji="1" lang="en-US" altLang="ja-JP" dirty="0" smtClean="0"/>
                        <a:t>Scenario A (w/ solenoid)</a:t>
                      </a:r>
                      <a:endParaRPr kumimoji="1" lang="ja-JP" altLang="en-US" dirty="0"/>
                    </a:p>
                  </a:txBody>
                  <a:tcPr/>
                </a:tc>
                <a:tc>
                  <a:txBody>
                    <a:bodyPr/>
                    <a:lstStyle/>
                    <a:p>
                      <a:pPr algn="ctr"/>
                      <a:r>
                        <a:rPr kumimoji="1" lang="en-US" altLang="ja-JP" dirty="0" smtClean="0"/>
                        <a:t>Scenario B (w/o solenoid)</a:t>
                      </a:r>
                      <a:endParaRPr kumimoji="1" lang="ja-JP" altLang="en-US" dirty="0"/>
                    </a:p>
                  </a:txBody>
                  <a:tcPr/>
                </a:tc>
              </a:tr>
              <a:tr h="931384">
                <a:tc>
                  <a:txBody>
                    <a:bodyPr/>
                    <a:lstStyle/>
                    <a:p>
                      <a:r>
                        <a:rPr kumimoji="1" lang="en-US" altLang="ja-JP" dirty="0" smtClean="0"/>
                        <a:t>Optics correction(1)</a:t>
                      </a:r>
                    </a:p>
                    <a:p>
                      <a:r>
                        <a:rPr kumimoji="1" lang="en-US" altLang="ja-JP" dirty="0" smtClean="0"/>
                        <a:t>Squeezing IP beta</a:t>
                      </a:r>
                    </a:p>
                    <a:p>
                      <a:r>
                        <a:rPr kumimoji="1" lang="en-US" altLang="ja-JP" dirty="0" smtClean="0"/>
                        <a:t>functions</a:t>
                      </a:r>
                      <a:endParaRPr kumimoji="1" lang="ja-JP" altLang="en-US" dirty="0"/>
                    </a:p>
                  </a:txBody>
                  <a:tcPr/>
                </a:tc>
                <a:tc>
                  <a:txBody>
                    <a:bodyPr/>
                    <a:lstStyle/>
                    <a:p>
                      <a:r>
                        <a:rPr kumimoji="1" lang="en-US" altLang="ja-JP" dirty="0" smtClean="0"/>
                        <a:t>We</a:t>
                      </a:r>
                      <a:r>
                        <a:rPr kumimoji="1" lang="en-US" altLang="ja-JP" baseline="0" dirty="0" smtClean="0"/>
                        <a:t> can do full tuning.</a:t>
                      </a:r>
                      <a:endParaRPr kumimoji="1" lang="ja-JP" altLang="en-US" dirty="0"/>
                    </a:p>
                  </a:txBody>
                  <a:tcPr/>
                </a:tc>
                <a:tc>
                  <a:txBody>
                    <a:bodyPr/>
                    <a:lstStyle/>
                    <a:p>
                      <a:r>
                        <a:rPr kumimoji="1" lang="en-US" altLang="ja-JP" dirty="0" smtClean="0"/>
                        <a:t>We</a:t>
                      </a:r>
                      <a:r>
                        <a:rPr kumimoji="1" lang="en-US" altLang="ja-JP" baseline="0" dirty="0" smtClean="0"/>
                        <a:t> can do something. But we will have to do tuning w/ Belle II solenoid almost from scratch.</a:t>
                      </a:r>
                      <a:endParaRPr kumimoji="1" lang="ja-JP" altLang="en-US" dirty="0"/>
                    </a:p>
                  </a:txBody>
                  <a:tcPr/>
                </a:tc>
              </a:tr>
              <a:tr h="931384">
                <a:tc>
                  <a:txBody>
                    <a:bodyPr/>
                    <a:lstStyle/>
                    <a:p>
                      <a:r>
                        <a:rPr kumimoji="1" lang="en-US" altLang="ja-JP" dirty="0" smtClean="0"/>
                        <a:t>Optics correction(2)</a:t>
                      </a:r>
                    </a:p>
                    <a:p>
                      <a:r>
                        <a:rPr kumimoji="1" lang="en-US" altLang="ja-JP" dirty="0" smtClean="0"/>
                        <a:t>Achieving a small x-y coupling</a:t>
                      </a:r>
                      <a:endParaRPr kumimoji="1" lang="ja-JP" altLang="en-US" dirty="0" smtClean="0"/>
                    </a:p>
                  </a:txBody>
                  <a:tcPr/>
                </a:tc>
                <a:tc>
                  <a:txBody>
                    <a:bodyPr/>
                    <a:lstStyle/>
                    <a:p>
                      <a:r>
                        <a:rPr kumimoji="1" lang="en-US" altLang="ja-JP" dirty="0" smtClean="0"/>
                        <a:t>We can do full tuning.</a:t>
                      </a:r>
                      <a:endParaRPr kumimoji="1" lang="ja-JP" altLang="en-US" dirty="0"/>
                    </a:p>
                  </a:txBody>
                  <a:tcPr/>
                </a:tc>
                <a:tc>
                  <a:txBody>
                    <a:bodyPr/>
                    <a:lstStyle/>
                    <a:p>
                      <a:r>
                        <a:rPr kumimoji="1" lang="en-US" altLang="ja-JP" dirty="0" smtClean="0"/>
                        <a:t>We can do something. But we will have to do tuning w/</a:t>
                      </a:r>
                      <a:r>
                        <a:rPr kumimoji="1" lang="en-US" altLang="ja-JP" baseline="0" dirty="0" smtClean="0"/>
                        <a:t> Belle II solenoid again anyway.</a:t>
                      </a:r>
                      <a:endParaRPr kumimoji="1" lang="ja-JP" altLang="en-US" dirty="0"/>
                    </a:p>
                  </a:txBody>
                  <a:tcPr/>
                </a:tc>
              </a:tr>
              <a:tr h="931384">
                <a:tc>
                  <a:txBody>
                    <a:bodyPr/>
                    <a:lstStyle/>
                    <a:p>
                      <a:r>
                        <a:rPr kumimoji="1" lang="en-US" altLang="ja-JP" dirty="0" smtClean="0"/>
                        <a:t>Collision tuning</a:t>
                      </a:r>
                      <a:endParaRPr kumimoji="1" lang="ja-JP" altLang="en-US" dirty="0"/>
                    </a:p>
                  </a:txBody>
                  <a:tcPr/>
                </a:tc>
                <a:tc>
                  <a:txBody>
                    <a:bodyPr/>
                    <a:lstStyle/>
                    <a:p>
                      <a:r>
                        <a:rPr kumimoji="1" lang="en-US" altLang="ja-JP" dirty="0" smtClean="0"/>
                        <a:t>We</a:t>
                      </a:r>
                      <a:r>
                        <a:rPr kumimoji="1" lang="en-US" altLang="ja-JP" baseline="0" dirty="0" smtClean="0"/>
                        <a:t> can do full tuning.</a:t>
                      </a:r>
                      <a:endParaRPr kumimoji="1" lang="ja-JP" altLang="en-US" dirty="0"/>
                    </a:p>
                  </a:txBody>
                  <a:tcPr/>
                </a:tc>
                <a:tc>
                  <a:txBody>
                    <a:bodyPr/>
                    <a:lstStyle/>
                    <a:p>
                      <a:r>
                        <a:rPr kumimoji="1" lang="en-US" altLang="ja-JP" dirty="0" smtClean="0"/>
                        <a:t>The</a:t>
                      </a:r>
                      <a:r>
                        <a:rPr kumimoji="1" lang="en-US" altLang="ja-JP" baseline="0" dirty="0" smtClean="0"/>
                        <a:t> beam collision may not be possible w/o Belle II solenoid.</a:t>
                      </a:r>
                      <a:endParaRPr kumimoji="1" lang="ja-JP" altLang="en-US" dirty="0"/>
                    </a:p>
                  </a:txBody>
                  <a:tcPr/>
                </a:tc>
              </a:tr>
              <a:tr h="931384">
                <a:tc>
                  <a:txBody>
                    <a:bodyPr/>
                    <a:lstStyle/>
                    <a:p>
                      <a:r>
                        <a:rPr kumimoji="1" lang="en-US" altLang="ja-JP" dirty="0" smtClean="0"/>
                        <a:t>Belle II background</a:t>
                      </a:r>
                    </a:p>
                    <a:p>
                      <a:r>
                        <a:rPr kumimoji="1" lang="en-US" altLang="ja-JP" dirty="0" smtClean="0"/>
                        <a:t>Study</a:t>
                      </a:r>
                      <a:r>
                        <a:rPr kumimoji="1" lang="en-US" altLang="ja-JP" baseline="0" dirty="0" smtClean="0"/>
                        <a:t> and tuning</a:t>
                      </a:r>
                      <a:endParaRPr kumimoji="1" lang="ja-JP" altLang="en-US" dirty="0"/>
                    </a:p>
                  </a:txBody>
                  <a:tcPr/>
                </a:tc>
                <a:tc>
                  <a:txBody>
                    <a:bodyPr/>
                    <a:lstStyle/>
                    <a:p>
                      <a:r>
                        <a:rPr kumimoji="1" lang="en-US" altLang="ja-JP" sz="1600" dirty="0" smtClean="0"/>
                        <a:t>The</a:t>
                      </a:r>
                      <a:r>
                        <a:rPr kumimoji="1" lang="en-US" altLang="ja-JP" sz="1600" baseline="0" dirty="0" smtClean="0"/>
                        <a:t> real beam background can be studied. Also some test detectors can be installed at the place of VXD.</a:t>
                      </a:r>
                      <a:endParaRPr kumimoji="1" lang="ja-JP" altLang="en-US" sz="1600" dirty="0"/>
                    </a:p>
                  </a:txBody>
                  <a:tcPr/>
                </a:tc>
                <a:tc>
                  <a:txBody>
                    <a:bodyPr/>
                    <a:lstStyle/>
                    <a:p>
                      <a:r>
                        <a:rPr kumimoji="1" lang="en-US" altLang="ja-JP" dirty="0" smtClean="0"/>
                        <a:t>Some studies</a:t>
                      </a:r>
                      <a:r>
                        <a:rPr kumimoji="1" lang="en-US" altLang="ja-JP" baseline="0" dirty="0" smtClean="0"/>
                        <a:t> can be possible. </a:t>
                      </a:r>
                      <a:endParaRPr kumimoji="1" lang="ja-JP" altLang="en-US" dirty="0"/>
                    </a:p>
                  </a:txBody>
                  <a:tcPr/>
                </a:tc>
              </a:tr>
              <a:tr h="1116516">
                <a:tc>
                  <a:txBody>
                    <a:bodyPr/>
                    <a:lstStyle/>
                    <a:p>
                      <a:r>
                        <a:rPr kumimoji="1" lang="en-US" altLang="ja-JP" dirty="0" smtClean="0"/>
                        <a:t>Risk to Belle II</a:t>
                      </a:r>
                      <a:endParaRPr kumimoji="1" lang="ja-JP" altLang="en-US" dirty="0"/>
                    </a:p>
                  </a:txBody>
                  <a:tcPr/>
                </a:tc>
                <a:tc>
                  <a:txBody>
                    <a:bodyPr/>
                    <a:lstStyle/>
                    <a:p>
                      <a:r>
                        <a:rPr kumimoji="1" lang="en-US" altLang="ja-JP" dirty="0" smtClean="0"/>
                        <a:t>Maybe</a:t>
                      </a:r>
                      <a:r>
                        <a:rPr kumimoji="1" lang="en-US" altLang="ja-JP" baseline="0" dirty="0" smtClean="0"/>
                        <a:t> w</a:t>
                      </a:r>
                      <a:r>
                        <a:rPr kumimoji="1" lang="en-US" altLang="ja-JP" dirty="0" smtClean="0"/>
                        <a:t>e can avoid the risks by adiabatic</a:t>
                      </a:r>
                      <a:r>
                        <a:rPr kumimoji="1" lang="en-US" altLang="ja-JP" baseline="0" dirty="0" smtClean="0"/>
                        <a:t> tuning (start from small beam currents, with detuned optics).</a:t>
                      </a:r>
                      <a:endParaRPr kumimoji="1" lang="ja-JP" altLang="en-US" dirty="0" smtClean="0"/>
                    </a:p>
                  </a:txBody>
                  <a:tcPr/>
                </a:tc>
                <a:tc>
                  <a:txBody>
                    <a:bodyPr/>
                    <a:lstStyle/>
                    <a:p>
                      <a:r>
                        <a:rPr kumimoji="1" lang="en-US" altLang="ja-JP" dirty="0" smtClean="0"/>
                        <a:t>Less risk</a:t>
                      </a:r>
                      <a:endParaRPr kumimoji="1" lang="ja-JP" altLang="en-US" dirty="0"/>
                    </a:p>
                  </a:txBody>
                  <a:tcPr/>
                </a:tc>
              </a:tr>
            </a:tbl>
          </a:graphicData>
        </a:graphic>
      </p:graphicFrame>
      <p:sp>
        <p:nvSpPr>
          <p:cNvPr id="9" name="日付プレースホルダ 8"/>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10" name="スライド番号プレースホルダ 9"/>
          <p:cNvSpPr>
            <a:spLocks noGrp="1"/>
          </p:cNvSpPr>
          <p:nvPr>
            <p:ph type="sldNum" sz="quarter" idx="12"/>
          </p:nvPr>
        </p:nvSpPr>
        <p:spPr/>
        <p:txBody>
          <a:bodyPr/>
          <a:lstStyle/>
          <a:p>
            <a:fld id="{9C0E2F81-601E-B447-A2CF-B5EA96351142}" type="slidenum">
              <a:rPr lang="ja-JP" altLang="en-US" smtClean="0"/>
              <a:pPr/>
              <a:t>37</a:t>
            </a:fld>
            <a:endParaRPr lang="ja-JP"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1"/>
          <p:cNvSpPr txBox="1">
            <a:spLocks/>
          </p:cNvSpPr>
          <p:nvPr/>
        </p:nvSpPr>
        <p:spPr>
          <a:xfrm>
            <a:off x="457200" y="22559"/>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1"/>
                </a:solidFill>
                <a:effectLst/>
                <a:uLnTx/>
                <a:uFillTx/>
                <a:latin typeface="+mj-lt"/>
                <a:ea typeface="+mj-ea"/>
                <a:cs typeface="+mj-cs"/>
              </a:rPr>
              <a:t>Comparison of two scenarios (cont’d)</a:t>
            </a:r>
            <a:br>
              <a:rPr kumimoji="1" lang="en-US" altLang="ja-JP" sz="3600" b="0" i="0" u="none" strike="noStrike" kern="1200" cap="none" spc="0" normalizeH="0" baseline="0" noProof="0" dirty="0" smtClean="0">
                <a:ln>
                  <a:noFill/>
                </a:ln>
                <a:solidFill>
                  <a:schemeClr val="tx1"/>
                </a:solidFill>
                <a:effectLst/>
                <a:uLnTx/>
                <a:uFillTx/>
                <a:latin typeface="+mj-lt"/>
                <a:ea typeface="+mj-ea"/>
                <a:cs typeface="+mj-cs"/>
              </a:rPr>
            </a:br>
            <a:r>
              <a:rPr kumimoji="1" lang="en-US" altLang="ja-JP" sz="3600" b="0" i="0" u="none" strike="noStrike" kern="1200" cap="none" spc="0" normalizeH="0" baseline="0" noProof="0" dirty="0" smtClean="0">
                <a:ln>
                  <a:noFill/>
                </a:ln>
                <a:solidFill>
                  <a:schemeClr val="tx1"/>
                </a:solidFill>
                <a:effectLst/>
                <a:uLnTx/>
                <a:uFillTx/>
                <a:latin typeface="+mj-lt"/>
                <a:ea typeface="+mj-ea"/>
                <a:cs typeface="+mj-cs"/>
              </a:rPr>
              <a:t>during commissioning phase 2 (cont.)</a:t>
            </a:r>
            <a:endParaRPr kumimoji="1" lang="ja-JP" altLang="en-US" sz="36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コンテンツ プレースホルダー 3"/>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4729082"/>
              </p:ext>
            </p:extLst>
          </p:nvPr>
        </p:nvGraphicFramePr>
        <p:xfrm>
          <a:off x="131370" y="1170151"/>
          <a:ext cx="8957889" cy="3378264"/>
        </p:xfrm>
        <a:graphic>
          <a:graphicData uri="http://schemas.openxmlformats.org/drawingml/2006/table">
            <a:tbl>
              <a:tblPr firstRow="1" bandRow="1">
                <a:tableStyleId>{5C22544A-7EE6-4342-B048-85BDC9FD1C3A}</a:tableStyleId>
              </a:tblPr>
              <a:tblGrid>
                <a:gridCol w="2231206"/>
                <a:gridCol w="3187868"/>
                <a:gridCol w="3538815"/>
              </a:tblGrid>
              <a:tr h="403416">
                <a:tc>
                  <a:txBody>
                    <a:bodyPr/>
                    <a:lstStyle/>
                    <a:p>
                      <a:endParaRPr kumimoji="1" lang="ja-JP" altLang="en-US" dirty="0"/>
                    </a:p>
                  </a:txBody>
                  <a:tcPr/>
                </a:tc>
                <a:tc>
                  <a:txBody>
                    <a:bodyPr/>
                    <a:lstStyle/>
                    <a:p>
                      <a:pPr algn="ctr"/>
                      <a:r>
                        <a:rPr kumimoji="1" lang="en-US" altLang="ja-JP" dirty="0" smtClean="0"/>
                        <a:t>Scenario A (w/ solenoid)</a:t>
                      </a:r>
                      <a:endParaRPr kumimoji="1" lang="ja-JP" altLang="en-US" dirty="0"/>
                    </a:p>
                  </a:txBody>
                  <a:tcPr/>
                </a:tc>
                <a:tc>
                  <a:txBody>
                    <a:bodyPr/>
                    <a:lstStyle/>
                    <a:p>
                      <a:pPr algn="ctr"/>
                      <a:r>
                        <a:rPr kumimoji="1" lang="en-US" altLang="ja-JP" dirty="0" smtClean="0"/>
                        <a:t>Scenario B (w/o solenoid)</a:t>
                      </a:r>
                      <a:endParaRPr kumimoji="1" lang="ja-JP" altLang="en-US" dirty="0"/>
                    </a:p>
                  </a:txBody>
                  <a:tcPr/>
                </a:tc>
              </a:tr>
              <a:tr h="991616">
                <a:tc>
                  <a:txBody>
                    <a:bodyPr/>
                    <a:lstStyle/>
                    <a:p>
                      <a:r>
                        <a:rPr kumimoji="1" lang="en-US" altLang="ja-JP" dirty="0" smtClean="0"/>
                        <a:t>Works for accelerator setup</a:t>
                      </a:r>
                      <a:endParaRPr kumimoji="1" lang="ja-JP" altLang="en-US" dirty="0"/>
                    </a:p>
                  </a:txBody>
                  <a:tcPr/>
                </a:tc>
                <a:tc>
                  <a:txBody>
                    <a:bodyPr/>
                    <a:lstStyle/>
                    <a:p>
                      <a:r>
                        <a:rPr kumimoji="1" lang="en-US" altLang="ja-JP" dirty="0" smtClean="0"/>
                        <a:t>Less works.</a:t>
                      </a:r>
                      <a:endParaRPr kumimoji="1" lang="ja-JP" altLang="en-US" dirty="0"/>
                    </a:p>
                  </a:txBody>
                  <a:tcPr/>
                </a:tc>
                <a:tc>
                  <a:txBody>
                    <a:bodyPr/>
                    <a:lstStyle/>
                    <a:p>
                      <a:r>
                        <a:rPr kumimoji="1" lang="en-US" altLang="ja-JP" dirty="0" smtClean="0"/>
                        <a:t>One more QCS</a:t>
                      </a:r>
                      <a:r>
                        <a:rPr kumimoji="1" lang="en-US" altLang="ja-JP" baseline="0" dirty="0" smtClean="0"/>
                        <a:t> field measurement. (heavier load to QCS group)</a:t>
                      </a:r>
                      <a:endParaRPr kumimoji="1" lang="ja-JP" altLang="en-US" dirty="0"/>
                    </a:p>
                  </a:txBody>
                  <a:tcPr/>
                </a:tc>
              </a:tr>
              <a:tr h="991616">
                <a:tc>
                  <a:txBody>
                    <a:bodyPr/>
                    <a:lstStyle/>
                    <a:p>
                      <a:r>
                        <a:rPr kumimoji="1" lang="en-US" altLang="ja-JP" dirty="0" smtClean="0"/>
                        <a:t>Cosmic-ray run w/ VXD</a:t>
                      </a:r>
                      <a:endParaRPr kumimoji="1" lang="ja-JP" altLang="en-US" dirty="0" smtClean="0"/>
                    </a:p>
                  </a:txBody>
                  <a:tcPr/>
                </a:tc>
                <a:tc>
                  <a:txBody>
                    <a:bodyPr/>
                    <a:lstStyle/>
                    <a:p>
                      <a:r>
                        <a:rPr kumimoji="1" lang="en-US" altLang="ja-JP" dirty="0" smtClean="0"/>
                        <a:t>Less time before phase 3.</a:t>
                      </a:r>
                      <a:r>
                        <a:rPr kumimoji="1" lang="en-US" altLang="ja-JP" baseline="0" dirty="0" smtClean="0"/>
                        <a:t> Can also be done in the beginning of phase 3.</a:t>
                      </a:r>
                      <a:endParaRPr kumimoji="1" lang="ja-JP" altLang="en-US" dirty="0"/>
                    </a:p>
                  </a:txBody>
                  <a:tcPr/>
                </a:tc>
                <a:tc>
                  <a:txBody>
                    <a:bodyPr/>
                    <a:lstStyle/>
                    <a:p>
                      <a:r>
                        <a:rPr kumimoji="1" lang="en-US" altLang="ja-JP" dirty="0" smtClean="0"/>
                        <a:t>More time before phase 3.</a:t>
                      </a:r>
                      <a:endParaRPr kumimoji="1" lang="ja-JP" altLang="en-US" dirty="0"/>
                    </a:p>
                  </a:txBody>
                  <a:tcPr/>
                </a:tc>
              </a:tr>
              <a:tr h="991616">
                <a:tc>
                  <a:txBody>
                    <a:bodyPr/>
                    <a:lstStyle/>
                    <a:p>
                      <a:r>
                        <a:rPr kumimoji="1" lang="en-US" altLang="ja-JP" dirty="0" smtClean="0"/>
                        <a:t>Expected time for the first target luminosity  (1 </a:t>
                      </a:r>
                      <a:r>
                        <a:rPr kumimoji="1" lang="en-US" altLang="ja-JP" dirty="0" err="1" smtClean="0"/>
                        <a:t>x</a:t>
                      </a:r>
                      <a:r>
                        <a:rPr kumimoji="1" lang="en-US" altLang="ja-JP" dirty="0" smtClean="0"/>
                        <a:t> 10</a:t>
                      </a:r>
                      <a:r>
                        <a:rPr kumimoji="1" lang="en-US" altLang="ja-JP" baseline="30000" dirty="0" smtClean="0"/>
                        <a:t>34</a:t>
                      </a:r>
                      <a:r>
                        <a:rPr kumimoji="1" lang="en-US" altLang="ja-JP" dirty="0" smtClean="0"/>
                        <a:t> cm</a:t>
                      </a:r>
                      <a:r>
                        <a:rPr kumimoji="1" lang="en-US" altLang="ja-JP" baseline="30000" dirty="0" smtClean="0"/>
                        <a:t>-2</a:t>
                      </a:r>
                      <a:r>
                        <a:rPr kumimoji="1" lang="en-US" altLang="ja-JP" dirty="0" smtClean="0"/>
                        <a:t>s</a:t>
                      </a:r>
                      <a:r>
                        <a:rPr kumimoji="1" lang="en-US" altLang="ja-JP" baseline="30000" dirty="0" smtClean="0"/>
                        <a:t>-1</a:t>
                      </a:r>
                      <a:r>
                        <a:rPr kumimoji="1" lang="en-US" altLang="ja-JP" dirty="0" smtClean="0"/>
                        <a:t>) </a:t>
                      </a:r>
                      <a:endParaRPr kumimoji="1" lang="ja-JP" altLang="en-US" dirty="0" smtClean="0"/>
                    </a:p>
                  </a:txBody>
                  <a:tcPr/>
                </a:tc>
                <a:tc>
                  <a:txBody>
                    <a:bodyPr/>
                    <a:lstStyle/>
                    <a:p>
                      <a:r>
                        <a:rPr kumimoji="1" lang="en-US" altLang="ja-JP" dirty="0" smtClean="0"/>
                        <a:t>Earlier (maybe</a:t>
                      </a:r>
                      <a:r>
                        <a:rPr kumimoji="1" lang="en-US" altLang="ja-JP" baseline="0" dirty="0" smtClean="0"/>
                        <a:t> during phase 2).</a:t>
                      </a:r>
                      <a:endParaRPr kumimoji="1" lang="ja-JP" altLang="en-US" dirty="0"/>
                    </a:p>
                  </a:txBody>
                  <a:tcPr/>
                </a:tc>
                <a:tc>
                  <a:txBody>
                    <a:bodyPr/>
                    <a:lstStyle/>
                    <a:p>
                      <a:r>
                        <a:rPr kumimoji="1" lang="en-US" altLang="ja-JP" dirty="0" smtClean="0"/>
                        <a:t>Later (3〜5</a:t>
                      </a:r>
                      <a:r>
                        <a:rPr kumimoji="1" lang="en-US" altLang="ja-JP" baseline="0" dirty="0" smtClean="0"/>
                        <a:t> months after phase 3 start).</a:t>
                      </a:r>
                      <a:endParaRPr kumimoji="1" lang="ja-JP" altLang="en-US" dirty="0"/>
                    </a:p>
                  </a:txBody>
                  <a:tcPr/>
                </a:tc>
              </a:tr>
            </a:tbl>
          </a:graphicData>
        </a:graphic>
      </p:graphicFrame>
      <p:sp>
        <p:nvSpPr>
          <p:cNvPr id="9" name="日付プレースホルダ 8"/>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10" name="スライド番号プレースホルダ 9"/>
          <p:cNvSpPr>
            <a:spLocks noGrp="1"/>
          </p:cNvSpPr>
          <p:nvPr>
            <p:ph type="sldNum" sz="quarter" idx="12"/>
          </p:nvPr>
        </p:nvSpPr>
        <p:spPr/>
        <p:txBody>
          <a:bodyPr/>
          <a:lstStyle/>
          <a:p>
            <a:fld id="{9C0E2F81-601E-B447-A2CF-B5EA96351142}" type="slidenum">
              <a:rPr lang="ja-JP" altLang="en-US" smtClean="0"/>
              <a:pPr/>
              <a:t>38</a:t>
            </a:fld>
            <a:endParaRPr lang="ja-JP"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Recovery from the earthquake_1</a:t>
            </a:r>
            <a:endParaRPr lang="ja-JP" altLang="en-US" dirty="0"/>
          </a:p>
        </p:txBody>
      </p:sp>
      <p:pic>
        <p:nvPicPr>
          <p:cNvPr id="7" name="図 6" descr="IMG_0036.jpg"/>
          <p:cNvPicPr>
            <a:picLocks noChangeAspect="1"/>
          </p:cNvPicPr>
          <p:nvPr/>
        </p:nvPicPr>
        <p:blipFill>
          <a:blip r:embed="rId2"/>
          <a:stretch>
            <a:fillRect/>
          </a:stretch>
        </p:blipFill>
        <p:spPr>
          <a:xfrm>
            <a:off x="103495" y="1256992"/>
            <a:ext cx="3109530" cy="2332147"/>
          </a:xfrm>
          <a:prstGeom prst="rect">
            <a:avLst/>
          </a:prstGeom>
        </p:spPr>
      </p:pic>
      <p:pic>
        <p:nvPicPr>
          <p:cNvPr id="8" name="図 7" descr="IMG_0120.jpg"/>
          <p:cNvPicPr>
            <a:picLocks noChangeAspect="1"/>
          </p:cNvPicPr>
          <p:nvPr/>
        </p:nvPicPr>
        <p:blipFill>
          <a:blip r:embed="rId3"/>
          <a:stretch>
            <a:fillRect/>
          </a:stretch>
        </p:blipFill>
        <p:spPr>
          <a:xfrm>
            <a:off x="103494" y="4056635"/>
            <a:ext cx="3324535" cy="2493400"/>
          </a:xfrm>
          <a:prstGeom prst="rect">
            <a:avLst/>
          </a:prstGeom>
        </p:spPr>
      </p:pic>
      <p:sp>
        <p:nvSpPr>
          <p:cNvPr id="9" name="右矢印 8"/>
          <p:cNvSpPr/>
          <p:nvPr/>
        </p:nvSpPr>
        <p:spPr>
          <a:xfrm rot="5400000">
            <a:off x="2031870" y="3743872"/>
            <a:ext cx="457053" cy="353147"/>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2142257" y="2690385"/>
            <a:ext cx="569118" cy="2969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610349" y="2364750"/>
            <a:ext cx="1182840" cy="584776"/>
          </a:xfrm>
          <a:prstGeom prst="rect">
            <a:avLst/>
          </a:prstGeom>
          <a:noFill/>
        </p:spPr>
        <p:txBody>
          <a:bodyPr wrap="square" rtlCol="0">
            <a:spAutoFit/>
          </a:bodyPr>
          <a:lstStyle/>
          <a:p>
            <a:r>
              <a:rPr kumimoji="1" lang="en-US" altLang="ja-JP" sz="1600" dirty="0" smtClean="0">
                <a:solidFill>
                  <a:srgbClr val="CCFFCC"/>
                </a:solidFill>
              </a:rPr>
              <a:t>20cm fell down</a:t>
            </a:r>
            <a:endParaRPr kumimoji="1" lang="ja-JP" altLang="en-US" sz="1600" dirty="0">
              <a:solidFill>
                <a:srgbClr val="CCFFCC"/>
              </a:solidFill>
            </a:endParaRPr>
          </a:p>
        </p:txBody>
      </p:sp>
      <p:pic>
        <p:nvPicPr>
          <p:cNvPr id="16" name="図 1" descr="IMG_0027_AFC_全体.jpg"/>
          <p:cNvPicPr>
            <a:picLocks noChangeAspect="1"/>
          </p:cNvPicPr>
          <p:nvPr/>
        </p:nvPicPr>
        <p:blipFill>
          <a:blip r:embed="rId4"/>
          <a:srcRect/>
          <a:stretch>
            <a:fillRect/>
          </a:stretch>
        </p:blipFill>
        <p:spPr bwMode="auto">
          <a:xfrm>
            <a:off x="3583759" y="1256992"/>
            <a:ext cx="3060193" cy="2295145"/>
          </a:xfrm>
          <a:prstGeom prst="rect">
            <a:avLst/>
          </a:prstGeom>
          <a:noFill/>
          <a:ln w="9525">
            <a:noFill/>
            <a:miter lim="800000"/>
            <a:headEnd/>
            <a:tailEnd/>
          </a:ln>
        </p:spPr>
      </p:pic>
      <p:pic>
        <p:nvPicPr>
          <p:cNvPr id="17" name="Picture 2" descr="C:\Users\suetsugu\Desktop\Bellows_finger_D09_20110713 photo\result\DSC02408.jpg"/>
          <p:cNvPicPr>
            <a:picLocks noChangeAspect="1" noChangeArrowheads="1"/>
          </p:cNvPicPr>
          <p:nvPr/>
        </p:nvPicPr>
        <p:blipFill>
          <a:blip r:embed="rId5" cstate="print"/>
          <a:srcRect t="10808"/>
          <a:stretch>
            <a:fillRect/>
          </a:stretch>
        </p:blipFill>
        <p:spPr bwMode="auto">
          <a:xfrm>
            <a:off x="6813140" y="2595018"/>
            <a:ext cx="2262002" cy="1509984"/>
          </a:xfrm>
          <a:prstGeom prst="rect">
            <a:avLst/>
          </a:prstGeom>
          <a:noFill/>
        </p:spPr>
      </p:pic>
      <p:pic>
        <p:nvPicPr>
          <p:cNvPr id="18" name="Picture 2" descr="D:\_WorkFolder_20120210\KEKB_HER_Bellows_X線写真\KEK-SAMPLE001a.jpg\KEK-SAMPLE001a.jpg"/>
          <p:cNvPicPr>
            <a:picLocks noChangeAspect="1" noChangeArrowheads="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6243"/>
          <a:stretch/>
        </p:blipFill>
        <p:spPr bwMode="auto">
          <a:xfrm>
            <a:off x="5754824" y="5124552"/>
            <a:ext cx="3320317" cy="121171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0" name="Text Box 10"/>
          <p:cNvSpPr txBox="1">
            <a:spLocks noChangeArrowheads="1"/>
          </p:cNvSpPr>
          <p:nvPr/>
        </p:nvSpPr>
        <p:spPr bwMode="auto">
          <a:xfrm>
            <a:off x="69382" y="3691919"/>
            <a:ext cx="2291514" cy="41308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lIns="104287" tIns="52144" rIns="104287" bIns="52144">
            <a:spAutoFit/>
          </a:bodyPr>
          <a:lstStyle/>
          <a:p>
            <a:pPr>
              <a:spcBef>
                <a:spcPct val="50000"/>
              </a:spcBef>
            </a:pPr>
            <a:r>
              <a:rPr lang="en-US" altLang="ja-JP" sz="2000" dirty="0" smtClean="0">
                <a:solidFill>
                  <a:schemeClr val="tx2"/>
                </a:solidFill>
              </a:rPr>
              <a:t>Recovery ongoing</a:t>
            </a:r>
            <a:endParaRPr lang="ja-JP" altLang="en-US" sz="2000" dirty="0">
              <a:solidFill>
                <a:schemeClr val="tx2"/>
              </a:solidFill>
            </a:endParaRPr>
          </a:p>
        </p:txBody>
      </p:sp>
      <p:sp>
        <p:nvSpPr>
          <p:cNvPr id="21" name="Text Box 10"/>
          <p:cNvSpPr txBox="1">
            <a:spLocks noChangeArrowheads="1"/>
          </p:cNvSpPr>
          <p:nvPr/>
        </p:nvSpPr>
        <p:spPr bwMode="auto">
          <a:xfrm>
            <a:off x="0" y="870461"/>
            <a:ext cx="3632405" cy="35152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lIns="104287" tIns="52144" rIns="104287" bIns="52144">
            <a:spAutoFit/>
          </a:bodyPr>
          <a:lstStyle/>
          <a:p>
            <a:pPr>
              <a:spcBef>
                <a:spcPct val="50000"/>
              </a:spcBef>
            </a:pPr>
            <a:r>
              <a:rPr lang="en-US" altLang="ja-JP" sz="1600" dirty="0" smtClean="0"/>
              <a:t>RF control system</a:t>
            </a:r>
            <a:endParaRPr lang="ja-JP" altLang="en-US" sz="1600" dirty="0"/>
          </a:p>
        </p:txBody>
      </p:sp>
      <p:sp>
        <p:nvSpPr>
          <p:cNvPr id="22" name="Text Box 10"/>
          <p:cNvSpPr txBox="1">
            <a:spLocks noChangeArrowheads="1"/>
          </p:cNvSpPr>
          <p:nvPr/>
        </p:nvSpPr>
        <p:spPr bwMode="auto">
          <a:xfrm>
            <a:off x="3898687" y="874687"/>
            <a:ext cx="3109530" cy="35152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lIns="104287" tIns="52144" rIns="104287" bIns="52144">
            <a:spAutoFit/>
          </a:bodyPr>
          <a:lstStyle/>
          <a:p>
            <a:pPr>
              <a:spcBef>
                <a:spcPct val="50000"/>
              </a:spcBef>
            </a:pPr>
            <a:r>
              <a:rPr lang="en-US" altLang="ja-JP" sz="1600" dirty="0" smtClean="0"/>
              <a:t>Air-fin cooler for klystrons</a:t>
            </a:r>
            <a:endParaRPr lang="ja-JP" altLang="en-US" sz="1600" dirty="0"/>
          </a:p>
        </p:txBody>
      </p:sp>
      <p:sp>
        <p:nvSpPr>
          <p:cNvPr id="23" name="Text Box 10"/>
          <p:cNvSpPr txBox="1">
            <a:spLocks noChangeArrowheads="1"/>
          </p:cNvSpPr>
          <p:nvPr/>
        </p:nvSpPr>
        <p:spPr bwMode="auto">
          <a:xfrm>
            <a:off x="7022739" y="1997269"/>
            <a:ext cx="1875830" cy="35152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lIns="104287" tIns="52144" rIns="104287" bIns="52144">
            <a:spAutoFit/>
          </a:bodyPr>
          <a:lstStyle/>
          <a:p>
            <a:pPr>
              <a:spcBef>
                <a:spcPct val="50000"/>
              </a:spcBef>
            </a:pPr>
            <a:r>
              <a:rPr lang="en-US" altLang="ja-JP" sz="1600" dirty="0" smtClean="0"/>
              <a:t>Bellows chambers</a:t>
            </a:r>
            <a:endParaRPr lang="ja-JP" altLang="en-US" sz="1600" dirty="0"/>
          </a:p>
        </p:txBody>
      </p:sp>
      <p:sp>
        <p:nvSpPr>
          <p:cNvPr id="24" name="右矢印 23"/>
          <p:cNvSpPr/>
          <p:nvPr/>
        </p:nvSpPr>
        <p:spPr>
          <a:xfrm rot="5400000">
            <a:off x="4669250" y="3699902"/>
            <a:ext cx="457053" cy="353147"/>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Text Box 10"/>
          <p:cNvSpPr txBox="1">
            <a:spLocks noChangeArrowheads="1"/>
          </p:cNvSpPr>
          <p:nvPr/>
        </p:nvSpPr>
        <p:spPr bwMode="auto">
          <a:xfrm>
            <a:off x="3752019" y="4105002"/>
            <a:ext cx="2731039" cy="41308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lIns="104287" tIns="52144" rIns="104287" bIns="52144">
            <a:spAutoFit/>
          </a:bodyPr>
          <a:lstStyle/>
          <a:p>
            <a:pPr>
              <a:spcBef>
                <a:spcPct val="50000"/>
              </a:spcBef>
            </a:pPr>
            <a:r>
              <a:rPr lang="en-US" altLang="ja-JP" sz="2000" dirty="0" smtClean="0">
                <a:solidFill>
                  <a:schemeClr val="tx2"/>
                </a:solidFill>
              </a:rPr>
              <a:t>Recovery almost done</a:t>
            </a:r>
            <a:endParaRPr lang="ja-JP" altLang="en-US" sz="2000" dirty="0">
              <a:solidFill>
                <a:schemeClr val="tx2"/>
              </a:solidFill>
            </a:endParaRPr>
          </a:p>
        </p:txBody>
      </p:sp>
      <p:sp>
        <p:nvSpPr>
          <p:cNvPr id="26" name="右矢印 25"/>
          <p:cNvSpPr/>
          <p:nvPr/>
        </p:nvSpPr>
        <p:spPr>
          <a:xfrm rot="5400000">
            <a:off x="7774681" y="4363076"/>
            <a:ext cx="457053" cy="353147"/>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Text Box 10"/>
          <p:cNvSpPr txBox="1">
            <a:spLocks noChangeArrowheads="1"/>
          </p:cNvSpPr>
          <p:nvPr/>
        </p:nvSpPr>
        <p:spPr bwMode="auto">
          <a:xfrm>
            <a:off x="6483058" y="4670485"/>
            <a:ext cx="2077331" cy="41308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lIns="104287" tIns="52144" rIns="104287" bIns="52144">
            <a:spAutoFit/>
          </a:bodyPr>
          <a:lstStyle/>
          <a:p>
            <a:pPr>
              <a:spcBef>
                <a:spcPct val="50000"/>
              </a:spcBef>
            </a:pPr>
            <a:r>
              <a:rPr lang="en-US" altLang="ja-JP" sz="2000" dirty="0" smtClean="0">
                <a:solidFill>
                  <a:schemeClr val="tx2"/>
                </a:solidFill>
              </a:rPr>
              <a:t>X-ray check</a:t>
            </a:r>
            <a:endParaRPr lang="ja-JP" altLang="en-US" sz="2000" dirty="0">
              <a:solidFill>
                <a:schemeClr val="tx2"/>
              </a:solidFill>
            </a:endParaRPr>
          </a:p>
        </p:txBody>
      </p:sp>
      <p:sp>
        <p:nvSpPr>
          <p:cNvPr id="28" name="Text Box 10"/>
          <p:cNvSpPr txBox="1">
            <a:spLocks noChangeArrowheads="1"/>
          </p:cNvSpPr>
          <p:nvPr/>
        </p:nvSpPr>
        <p:spPr bwMode="auto">
          <a:xfrm>
            <a:off x="3428029" y="5259789"/>
            <a:ext cx="2101160" cy="129024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lIns="104287" tIns="52144" rIns="104287" bIns="52144">
            <a:spAutoFit/>
          </a:bodyPr>
          <a:lstStyle/>
          <a:p>
            <a:pPr>
              <a:spcBef>
                <a:spcPct val="50000"/>
              </a:spcBef>
            </a:pPr>
            <a:r>
              <a:rPr lang="en-US" altLang="ja-JP" sz="1400" dirty="0" smtClean="0"/>
              <a:t>Control systems and cables were removed, floors renewed. </a:t>
            </a:r>
          </a:p>
          <a:p>
            <a:pPr>
              <a:spcBef>
                <a:spcPct val="50000"/>
              </a:spcBef>
            </a:pPr>
            <a:r>
              <a:rPr lang="en-US" altLang="ja-JP" sz="1400" dirty="0" smtClean="0"/>
              <a:t>New control system will be built.</a:t>
            </a:r>
          </a:p>
        </p:txBody>
      </p:sp>
      <p:sp>
        <p:nvSpPr>
          <p:cNvPr id="34" name="日付プレースホルダ 33"/>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35" name="スライド番号プレースホルダ 34"/>
          <p:cNvSpPr>
            <a:spLocks noGrp="1"/>
          </p:cNvSpPr>
          <p:nvPr>
            <p:ph type="sldNum" sz="quarter" idx="12"/>
          </p:nvPr>
        </p:nvSpPr>
        <p:spPr/>
        <p:txBody>
          <a:bodyPr/>
          <a:lstStyle/>
          <a:p>
            <a:fld id="{9C0E2F81-601E-B447-A2CF-B5EA96351142}" type="slidenum">
              <a:rPr lang="ja-JP" altLang="en-US" smtClean="0"/>
              <a:pPr/>
              <a:t>39</a:t>
            </a:fld>
            <a:endParaRPr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Commissioning Scenario</a:t>
            </a:r>
            <a:endParaRPr lang="ja-JP" altLang="en-US" dirty="0"/>
          </a:p>
        </p:txBody>
      </p:sp>
      <p:sp>
        <p:nvSpPr>
          <p:cNvPr id="3" name="コンテンツ プレースホルダ 2"/>
          <p:cNvSpPr>
            <a:spLocks noGrp="1"/>
          </p:cNvSpPr>
          <p:nvPr>
            <p:ph idx="1"/>
          </p:nvPr>
        </p:nvSpPr>
        <p:spPr>
          <a:xfrm>
            <a:off x="324239" y="994621"/>
            <a:ext cx="8574330" cy="5167975"/>
          </a:xfrm>
        </p:spPr>
        <p:txBody>
          <a:bodyPr>
            <a:normAutofit/>
          </a:bodyPr>
          <a:lstStyle/>
          <a:p>
            <a:r>
              <a:rPr lang="en-US" altLang="ja-JP" dirty="0" smtClean="0"/>
              <a:t>Commissioning will be performed in three phases.</a:t>
            </a:r>
          </a:p>
          <a:p>
            <a:pPr lvl="1"/>
            <a:r>
              <a:rPr lang="en-US" altLang="ja-JP" dirty="0" smtClean="0"/>
              <a:t>Phase 1: w/o QCS, w/o Belle II</a:t>
            </a:r>
          </a:p>
          <a:p>
            <a:pPr lvl="2"/>
            <a:r>
              <a:rPr lang="en-US" altLang="ja-JP" dirty="0" smtClean="0"/>
              <a:t>basic machine tuning</a:t>
            </a:r>
          </a:p>
          <a:p>
            <a:pPr lvl="2"/>
            <a:r>
              <a:rPr lang="en-US" altLang="ja-JP" dirty="0" smtClean="0"/>
              <a:t>low </a:t>
            </a:r>
            <a:r>
              <a:rPr lang="en-US" altLang="ja-JP" dirty="0" err="1" smtClean="0"/>
              <a:t>emittance</a:t>
            </a:r>
            <a:r>
              <a:rPr lang="en-US" altLang="ja-JP" dirty="0" smtClean="0"/>
              <a:t> beam tuning </a:t>
            </a:r>
          </a:p>
          <a:p>
            <a:pPr lvl="2"/>
            <a:r>
              <a:rPr lang="en-US" altLang="ja-JP" dirty="0" smtClean="0"/>
              <a:t>vacuum scrubbing</a:t>
            </a:r>
          </a:p>
          <a:p>
            <a:pPr lvl="3"/>
            <a:r>
              <a:rPr lang="en-US" altLang="ja-JP" dirty="0" smtClean="0"/>
              <a:t>Belle II people request enough vacuum scrubbing in this stage (before Belle II roll in).</a:t>
            </a:r>
          </a:p>
          <a:p>
            <a:pPr lvl="3"/>
            <a:r>
              <a:rPr lang="en-US" altLang="ja-JP" dirty="0" smtClean="0"/>
              <a:t>At least one month at beam currents of 0.5~1A.</a:t>
            </a:r>
          </a:p>
          <a:p>
            <a:pPr lvl="2"/>
            <a:r>
              <a:rPr lang="en-US" altLang="ja-JP" dirty="0" smtClean="0"/>
              <a:t>DR commissioning</a:t>
            </a:r>
          </a:p>
          <a:p>
            <a:pPr lvl="1"/>
            <a:r>
              <a:rPr lang="en-US" altLang="ja-JP" dirty="0" smtClean="0"/>
              <a:t>Phase 2: with QCS and Belle II, but no VXD</a:t>
            </a:r>
          </a:p>
          <a:p>
            <a:pPr lvl="2"/>
            <a:r>
              <a:rPr lang="en-US" altLang="ja-JP" dirty="0" smtClean="0"/>
              <a:t>low beta* beam tuning</a:t>
            </a:r>
          </a:p>
          <a:p>
            <a:pPr lvl="2"/>
            <a:r>
              <a:rPr lang="en-US" altLang="ja-JP" dirty="0" smtClean="0"/>
              <a:t>small </a:t>
            </a:r>
            <a:r>
              <a:rPr lang="en-US" altLang="ja-JP" dirty="0" err="1" smtClean="0"/>
              <a:t>x-y</a:t>
            </a:r>
            <a:r>
              <a:rPr lang="en-US" altLang="ja-JP" dirty="0" smtClean="0"/>
              <a:t> coupling tuning</a:t>
            </a:r>
          </a:p>
          <a:p>
            <a:pPr lvl="2"/>
            <a:r>
              <a:rPr lang="en-US" altLang="ja-JP" dirty="0" smtClean="0"/>
              <a:t>collision tuning</a:t>
            </a:r>
          </a:p>
          <a:p>
            <a:pPr lvl="2"/>
            <a:r>
              <a:rPr lang="en-US" altLang="ja-JP" dirty="0" smtClean="0"/>
              <a:t>study beam background</a:t>
            </a:r>
          </a:p>
          <a:p>
            <a:pPr lvl="3"/>
            <a:r>
              <a:rPr lang="en-US" altLang="ja-JP" dirty="0" smtClean="0"/>
              <a:t>Belle II people want to carefully check beam background before VXD installation.</a:t>
            </a:r>
          </a:p>
          <a:p>
            <a:pPr lvl="1"/>
            <a:r>
              <a:rPr lang="en-US" altLang="ja-JP" dirty="0" smtClean="0"/>
              <a:t>Phase 3: with QCS and full Belle II</a:t>
            </a:r>
          </a:p>
          <a:p>
            <a:pPr lvl="2"/>
            <a:r>
              <a:rPr lang="en-US" altLang="ja-JP" dirty="0" smtClean="0"/>
              <a:t>physics run</a:t>
            </a:r>
          </a:p>
          <a:p>
            <a:pPr lvl="2"/>
            <a:r>
              <a:rPr lang="en-US" altLang="ja-JP" dirty="0" smtClean="0"/>
              <a:t>luminosity increase</a:t>
            </a:r>
          </a:p>
          <a:p>
            <a:r>
              <a:rPr lang="en-US" altLang="ja-JP" dirty="0" smtClean="0">
                <a:solidFill>
                  <a:srgbClr val="FF0000"/>
                </a:solidFill>
              </a:rPr>
              <a:t>This scenario was agreed between KEKB and Belle II.</a:t>
            </a:r>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4</a:t>
            </a:fld>
            <a:endParaRPr lang="ja-JP" altLang="en-US"/>
          </a:p>
        </p:txBody>
      </p:sp>
      <p:sp>
        <p:nvSpPr>
          <p:cNvPr id="5" name="日付プレースホルダ 4"/>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6" name="テキスト ボックス 5"/>
          <p:cNvSpPr txBox="1"/>
          <p:nvPr/>
        </p:nvSpPr>
        <p:spPr>
          <a:xfrm>
            <a:off x="580538" y="6024096"/>
            <a:ext cx="6994222" cy="276999"/>
          </a:xfrm>
          <a:prstGeom prst="rect">
            <a:avLst/>
          </a:prstGeom>
          <a:noFill/>
        </p:spPr>
        <p:txBody>
          <a:bodyPr wrap="none" rtlCol="0">
            <a:spAutoFit/>
          </a:bodyPr>
          <a:lstStyle/>
          <a:p>
            <a:pPr>
              <a:buFont typeface="Wingdings" charset="2"/>
              <a:buChar char="l"/>
            </a:pPr>
            <a:r>
              <a:rPr kumimoji="1" lang="en-US" altLang="ja-JP" sz="1200" dirty="0" smtClean="0"/>
              <a:t> We keep another scenario (scenario B in the next slide) as a back up in case of delay of Belle II construction. </a:t>
            </a:r>
            <a:endParaRPr kumimoji="1" lang="ja-JP" altLang="en-US" sz="1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lang="en-US" altLang="ja-JP" dirty="0" smtClean="0"/>
              <a:t>Recovery from the earthquake_2</a:t>
            </a:r>
            <a:endParaRPr lang="ja-JP" altLang="en-US" dirty="0"/>
          </a:p>
        </p:txBody>
      </p:sp>
      <p:sp>
        <p:nvSpPr>
          <p:cNvPr id="4" name="タイトル 1"/>
          <p:cNvSpPr txBox="1">
            <a:spLocks/>
          </p:cNvSpPr>
          <p:nvPr/>
        </p:nvSpPr>
        <p:spPr>
          <a:xfrm>
            <a:off x="913450" y="1207019"/>
            <a:ext cx="8088086" cy="579725"/>
          </a:xfrm>
          <a:prstGeom prst="rect">
            <a:avLst/>
          </a:prstGeom>
        </p:spPr>
        <p:txBody>
          <a:bodyPr vert="horz" lIns="91440" tIns="45720" rIns="91440" bIns="45720" rtlCol="0" anchor="ctr">
            <a:noAutofit/>
          </a:bodyPr>
          <a:lstStyle/>
          <a:p>
            <a:pPr lvl="0">
              <a:spcBef>
                <a:spcPct val="0"/>
              </a:spcBef>
              <a:defRPr/>
            </a:pPr>
            <a:r>
              <a:rPr lang="en-US" altLang="ja-JP" dirty="0" smtClean="0">
                <a:solidFill>
                  <a:schemeClr val="tx2"/>
                </a:solidFill>
                <a:latin typeface="+mj-lt"/>
                <a:ea typeface="+mj-ea"/>
                <a:cs typeface="+mj-cs"/>
              </a:rPr>
              <a:t>Rough measurements and adjustments after the big earthquake are in progress.</a:t>
            </a:r>
          </a:p>
        </p:txBody>
      </p:sp>
      <p:pic>
        <p:nvPicPr>
          <p:cNvPr id="5" name="図 4"/>
          <p:cNvPicPr>
            <a:picLocks noChangeAspect="1"/>
          </p:cNvPicPr>
          <p:nvPr/>
        </p:nvPicPr>
        <p:blipFill>
          <a:blip r:embed="rId2"/>
          <a:stretch>
            <a:fillRect/>
          </a:stretch>
        </p:blipFill>
        <p:spPr>
          <a:xfrm>
            <a:off x="4692490" y="1741389"/>
            <a:ext cx="4451510" cy="4261275"/>
          </a:xfrm>
          <a:prstGeom prst="rect">
            <a:avLst/>
          </a:prstGeom>
        </p:spPr>
      </p:pic>
      <p:pic>
        <p:nvPicPr>
          <p:cNvPr id="6" name="図 5"/>
          <p:cNvPicPr>
            <a:picLocks noChangeAspect="1"/>
          </p:cNvPicPr>
          <p:nvPr/>
        </p:nvPicPr>
        <p:blipFill>
          <a:blip r:embed="rId3"/>
          <a:stretch>
            <a:fillRect/>
          </a:stretch>
        </p:blipFill>
        <p:spPr>
          <a:xfrm>
            <a:off x="0" y="1948134"/>
            <a:ext cx="4292636" cy="3311661"/>
          </a:xfrm>
          <a:prstGeom prst="rect">
            <a:avLst/>
          </a:prstGeom>
        </p:spPr>
      </p:pic>
      <p:sp>
        <p:nvSpPr>
          <p:cNvPr id="7" name="角丸四角形 6"/>
          <p:cNvSpPr/>
          <p:nvPr/>
        </p:nvSpPr>
        <p:spPr>
          <a:xfrm>
            <a:off x="6460679" y="2566277"/>
            <a:ext cx="1408096" cy="121490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rot="10800000" flipV="1">
            <a:off x="1559951" y="3077088"/>
            <a:ext cx="4900733" cy="15794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124245" y="5605003"/>
            <a:ext cx="8686800" cy="830997"/>
          </a:xfrm>
          <a:prstGeom prst="rect">
            <a:avLst/>
          </a:prstGeom>
          <a:noFill/>
        </p:spPr>
        <p:txBody>
          <a:bodyPr wrap="square" rtlCol="0">
            <a:spAutoFit/>
          </a:bodyPr>
          <a:lstStyle/>
          <a:p>
            <a:r>
              <a:rPr kumimoji="1" lang="en-US" altLang="ja-JP" sz="1600" dirty="0" smtClean="0"/>
              <a:t>Measurement in horizontal direction using a laser-tracker.</a:t>
            </a:r>
            <a:endParaRPr lang="en-US" altLang="ja-JP" sz="1600" dirty="0" smtClean="0"/>
          </a:p>
          <a:p>
            <a:r>
              <a:rPr lang="en-US" altLang="ja-JP" sz="1600" dirty="0" smtClean="0"/>
              <a:t>This year rough adjustments will be performed to smooth out local big movement.</a:t>
            </a:r>
          </a:p>
          <a:p>
            <a:r>
              <a:rPr kumimoji="1" lang="en-US" altLang="ja-JP" sz="1600" dirty="0" smtClean="0"/>
              <a:t>Precise alignment will be performed </a:t>
            </a:r>
            <a:r>
              <a:rPr lang="en-US" altLang="ja-JP" sz="1600" dirty="0" smtClean="0"/>
              <a:t>in 2013 and 2014 at better conditions. </a:t>
            </a:r>
            <a:endParaRPr kumimoji="1" lang="en-US" altLang="ja-JP" sz="1600" dirty="0" smtClean="0"/>
          </a:p>
        </p:txBody>
      </p:sp>
      <p:sp>
        <p:nvSpPr>
          <p:cNvPr id="11" name="テキスト ボックス 10"/>
          <p:cNvSpPr txBox="1"/>
          <p:nvPr/>
        </p:nvSpPr>
        <p:spPr>
          <a:xfrm>
            <a:off x="7619079" y="792332"/>
            <a:ext cx="1481295" cy="369332"/>
          </a:xfrm>
          <a:prstGeom prst="rect">
            <a:avLst/>
          </a:prstGeom>
          <a:noFill/>
        </p:spPr>
        <p:txBody>
          <a:bodyPr wrap="none" rtlCol="0">
            <a:spAutoFit/>
          </a:bodyPr>
          <a:lstStyle/>
          <a:p>
            <a:r>
              <a:rPr lang="en-US" altLang="ja-JP" dirty="0" smtClean="0"/>
              <a:t>M</a:t>
            </a:r>
            <a:r>
              <a:rPr kumimoji="1" lang="en-US" altLang="ja-JP" dirty="0" smtClean="0"/>
              <a:t>. </a:t>
            </a:r>
            <a:r>
              <a:rPr lang="en-US" altLang="ja-JP" dirty="0" err="1" smtClean="0"/>
              <a:t>Masuzaw</a:t>
            </a:r>
            <a:r>
              <a:rPr kumimoji="1" lang="en-US" altLang="ja-JP" dirty="0" err="1" smtClean="0"/>
              <a:t>a</a:t>
            </a:r>
            <a:endParaRPr kumimoji="1" lang="ja-JP" altLang="en-US" dirty="0"/>
          </a:p>
        </p:txBody>
      </p:sp>
      <p:sp>
        <p:nvSpPr>
          <p:cNvPr id="15" name="日付プレースホルダ 14"/>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16" name="スライド番号プレースホルダ 15"/>
          <p:cNvSpPr>
            <a:spLocks noGrp="1"/>
          </p:cNvSpPr>
          <p:nvPr>
            <p:ph type="sldNum" sz="quarter" idx="12"/>
          </p:nvPr>
        </p:nvSpPr>
        <p:spPr/>
        <p:txBody>
          <a:bodyPr/>
          <a:lstStyle/>
          <a:p>
            <a:fld id="{9C0E2F81-601E-B447-A2CF-B5EA96351142}" type="slidenum">
              <a:rPr lang="ja-JP" altLang="en-US" smtClean="0"/>
              <a:pPr/>
              <a:t>40</a:t>
            </a:fld>
            <a:endParaRPr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0" y="712392"/>
            <a:ext cx="9144000" cy="5936487"/>
          </a:xfrm>
          <a:prstGeom prst="rect">
            <a:avLst/>
          </a:prstGeom>
        </p:spPr>
      </p:pic>
      <p:sp>
        <p:nvSpPr>
          <p:cNvPr id="7" name="テキスト ボックス 6"/>
          <p:cNvSpPr txBox="1"/>
          <p:nvPr/>
        </p:nvSpPr>
        <p:spPr>
          <a:xfrm>
            <a:off x="6227367" y="1823402"/>
            <a:ext cx="2870948" cy="461665"/>
          </a:xfrm>
          <a:prstGeom prst="rect">
            <a:avLst/>
          </a:prstGeom>
          <a:solidFill>
            <a:srgbClr val="FFFF00"/>
          </a:solidFill>
        </p:spPr>
        <p:txBody>
          <a:bodyPr wrap="none" rtlCol="0">
            <a:spAutoFit/>
          </a:bodyPr>
          <a:lstStyle/>
          <a:p>
            <a:r>
              <a:rPr lang="en-US" altLang="ja-JP" sz="2400" dirty="0" smtClean="0">
                <a:solidFill>
                  <a:srgbClr val="FF0000"/>
                </a:solidFill>
              </a:rPr>
              <a:t>Scenario A (base line)</a:t>
            </a:r>
            <a:endParaRPr kumimoji="1" lang="ja-JP" altLang="en-US" sz="2400" dirty="0">
              <a:solidFill>
                <a:srgbClr val="FF0000"/>
              </a:solidFill>
            </a:endParaRPr>
          </a:p>
        </p:txBody>
      </p:sp>
      <p:sp>
        <p:nvSpPr>
          <p:cNvPr id="8" name="テキスト ボックス 7"/>
          <p:cNvSpPr txBox="1"/>
          <p:nvPr/>
        </p:nvSpPr>
        <p:spPr>
          <a:xfrm>
            <a:off x="6880068" y="5227079"/>
            <a:ext cx="1666016" cy="307777"/>
          </a:xfrm>
          <a:prstGeom prst="rect">
            <a:avLst/>
          </a:prstGeom>
          <a:solidFill>
            <a:srgbClr val="FFFF00"/>
          </a:solidFill>
        </p:spPr>
        <p:txBody>
          <a:bodyPr wrap="none" rtlCol="0">
            <a:spAutoFit/>
          </a:bodyPr>
          <a:lstStyle/>
          <a:p>
            <a:r>
              <a:rPr lang="en-US" altLang="ja-JP" sz="1400" dirty="0"/>
              <a:t>Scenario</a:t>
            </a:r>
            <a:r>
              <a:rPr lang="en-US" altLang="ja-JP" sz="1400" dirty="0" smtClean="0"/>
              <a:t> B (back up)</a:t>
            </a:r>
            <a:endParaRPr kumimoji="1" lang="ja-JP" altLang="en-US" sz="1400" dirty="0"/>
          </a:p>
        </p:txBody>
      </p:sp>
      <p:sp>
        <p:nvSpPr>
          <p:cNvPr id="9" name="テキスト ボックス 8"/>
          <p:cNvSpPr txBox="1"/>
          <p:nvPr/>
        </p:nvSpPr>
        <p:spPr>
          <a:xfrm>
            <a:off x="6880068" y="4503804"/>
            <a:ext cx="1774983" cy="523220"/>
          </a:xfrm>
          <a:prstGeom prst="rect">
            <a:avLst/>
          </a:prstGeom>
          <a:noFill/>
        </p:spPr>
        <p:txBody>
          <a:bodyPr wrap="none" rtlCol="0">
            <a:spAutoFit/>
          </a:bodyPr>
          <a:lstStyle/>
          <a:p>
            <a:r>
              <a:rPr lang="en-US" altLang="ja-JP" sz="1400" dirty="0"/>
              <a:t>First target luminosity</a:t>
            </a:r>
          </a:p>
          <a:p>
            <a:r>
              <a:rPr lang="en-US" altLang="ja-JP" sz="1400" dirty="0"/>
              <a:t>1 x 10</a:t>
            </a:r>
            <a:r>
              <a:rPr lang="en-US" altLang="ja-JP" sz="1400" baseline="30000" dirty="0"/>
              <a:t>34</a:t>
            </a:r>
            <a:r>
              <a:rPr lang="en-US" altLang="ja-JP" sz="1400" dirty="0"/>
              <a:t> cm</a:t>
            </a:r>
            <a:r>
              <a:rPr lang="en-US" altLang="ja-JP" sz="1400" baseline="30000" dirty="0"/>
              <a:t>-2</a:t>
            </a:r>
            <a:r>
              <a:rPr lang="en-US" altLang="ja-JP" sz="1400" dirty="0"/>
              <a:t>s</a:t>
            </a:r>
            <a:r>
              <a:rPr lang="en-US" altLang="ja-JP" sz="1400" baseline="30000" dirty="0"/>
              <a:t>-1</a:t>
            </a:r>
            <a:endParaRPr lang="ja-JP" altLang="en-US" sz="1400" baseline="30000" dirty="0"/>
          </a:p>
        </p:txBody>
      </p:sp>
      <p:cxnSp>
        <p:nvCxnSpPr>
          <p:cNvPr id="10" name="直線矢印コネクタ 9"/>
          <p:cNvCxnSpPr/>
          <p:nvPr/>
        </p:nvCxnSpPr>
        <p:spPr>
          <a:xfrm rot="5400000" flipH="1" flipV="1">
            <a:off x="4965098" y="2183453"/>
            <a:ext cx="114318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4316520" y="2691092"/>
            <a:ext cx="1774983" cy="523220"/>
          </a:xfrm>
          <a:prstGeom prst="rect">
            <a:avLst/>
          </a:prstGeom>
          <a:noFill/>
        </p:spPr>
        <p:txBody>
          <a:bodyPr wrap="none" rtlCol="0">
            <a:spAutoFit/>
          </a:bodyPr>
          <a:lstStyle/>
          <a:p>
            <a:r>
              <a:rPr lang="en-US" altLang="ja-JP" sz="1400" dirty="0" smtClean="0"/>
              <a:t>First target </a:t>
            </a:r>
            <a:r>
              <a:rPr lang="en-US" altLang="ja-JP" sz="1400" dirty="0"/>
              <a:t>luminosity</a:t>
            </a:r>
          </a:p>
          <a:p>
            <a:r>
              <a:rPr lang="en-US" altLang="ja-JP" sz="1400" dirty="0"/>
              <a:t>1 x 10</a:t>
            </a:r>
            <a:r>
              <a:rPr lang="en-US" altLang="ja-JP" sz="1400" baseline="30000" dirty="0"/>
              <a:t>34</a:t>
            </a:r>
            <a:r>
              <a:rPr lang="en-US" altLang="ja-JP" sz="1400" dirty="0"/>
              <a:t> cm</a:t>
            </a:r>
            <a:r>
              <a:rPr lang="en-US" altLang="ja-JP" sz="1400" baseline="30000" dirty="0"/>
              <a:t>-2</a:t>
            </a:r>
            <a:r>
              <a:rPr lang="en-US" altLang="ja-JP" sz="1400" dirty="0"/>
              <a:t>s</a:t>
            </a:r>
            <a:r>
              <a:rPr lang="en-US" altLang="ja-JP" sz="1400" baseline="30000" dirty="0"/>
              <a:t>-</a:t>
            </a:r>
            <a:r>
              <a:rPr lang="en-US" altLang="ja-JP" sz="1400" baseline="30000" dirty="0" smtClean="0"/>
              <a:t>1</a:t>
            </a:r>
            <a:endParaRPr lang="ja-JP" altLang="en-US" sz="1400" baseline="30000" dirty="0"/>
          </a:p>
        </p:txBody>
      </p:sp>
      <p:cxnSp>
        <p:nvCxnSpPr>
          <p:cNvPr id="12" name="直線矢印コネクタ 11"/>
          <p:cNvCxnSpPr/>
          <p:nvPr/>
        </p:nvCxnSpPr>
        <p:spPr>
          <a:xfrm rot="16200000" flipV="1">
            <a:off x="7332987" y="4345039"/>
            <a:ext cx="501124"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タイトル 16"/>
          <p:cNvSpPr>
            <a:spLocks noGrp="1"/>
          </p:cNvSpPr>
          <p:nvPr>
            <p:ph type="title"/>
          </p:nvPr>
        </p:nvSpPr>
        <p:spPr/>
        <p:txBody>
          <a:bodyPr/>
          <a:lstStyle/>
          <a:p>
            <a:r>
              <a:rPr lang="en-US" altLang="ja-JP" dirty="0" smtClean="0"/>
              <a:t>Commissioning schedule</a:t>
            </a:r>
            <a:endParaRPr lang="ja-JP" altLang="en-US" dirty="0"/>
          </a:p>
        </p:txBody>
      </p:sp>
      <p:sp>
        <p:nvSpPr>
          <p:cNvPr id="16" name="日付プレースホルダ 15"/>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18" name="スライド番号プレースホルダ 17"/>
          <p:cNvSpPr>
            <a:spLocks noGrp="1"/>
          </p:cNvSpPr>
          <p:nvPr>
            <p:ph type="sldNum" sz="quarter" idx="12"/>
          </p:nvPr>
        </p:nvSpPr>
        <p:spPr/>
        <p:txBody>
          <a:bodyPr/>
          <a:lstStyle/>
          <a:p>
            <a:fld id="{9C0E2F81-601E-B447-A2CF-B5EA96351142}" type="slidenum">
              <a:rPr lang="ja-JP" altLang="en-US" smtClean="0"/>
              <a:pPr/>
              <a:t>5</a:t>
            </a:fld>
            <a:endParaRPr lang="ja-JP"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smtClean="0"/>
              <a:t>Fabrication status of beam pipes, etc.</a:t>
            </a:r>
            <a:endParaRPr lang="ja-JP" altLang="en-US" sz="3200" dirty="0"/>
          </a:p>
        </p:txBody>
      </p:sp>
      <p:graphicFrame>
        <p:nvGraphicFramePr>
          <p:cNvPr id="5" name="コンテンツ プレースホルダ 6"/>
          <p:cNvGraphicFramePr>
            <a:graphicFrameLocks noGrp="1"/>
          </p:cNvGraphicFramePr>
          <p:nvPr>
            <p:ph idx="1"/>
          </p:nvPr>
        </p:nvGraphicFramePr>
        <p:xfrm>
          <a:off x="324480" y="830672"/>
          <a:ext cx="8574089" cy="5745479"/>
        </p:xfrm>
        <a:graphic>
          <a:graphicData uri="http://schemas.openxmlformats.org/drawingml/2006/table">
            <a:tbl>
              <a:tblPr firstRow="1" bandRow="1">
                <a:tableStyleId>{5C22544A-7EE6-4342-B048-85BDC9FD1C3A}</a:tableStyleId>
              </a:tblPr>
              <a:tblGrid>
                <a:gridCol w="1999961"/>
                <a:gridCol w="3482668"/>
                <a:gridCol w="926581"/>
                <a:gridCol w="1014447"/>
                <a:gridCol w="1150432"/>
              </a:tblGrid>
              <a:tr h="244784">
                <a:tc>
                  <a:txBody>
                    <a:bodyPr/>
                    <a:lstStyle/>
                    <a:p>
                      <a:r>
                        <a:rPr kumimoji="1" lang="en-US" altLang="ja-JP" sz="1400" dirty="0" smtClean="0"/>
                        <a:t>Fabrication</a:t>
                      </a:r>
                      <a:r>
                        <a:rPr kumimoji="1" lang="en-US" altLang="ja-JP" sz="1400" baseline="0" dirty="0" smtClean="0"/>
                        <a:t> year</a:t>
                      </a:r>
                      <a:endParaRPr kumimoji="1" lang="ja-JP" altLang="en-US" sz="1400" dirty="0"/>
                    </a:p>
                  </a:txBody>
                  <a:tcPr/>
                </a:tc>
                <a:tc>
                  <a:txBody>
                    <a:bodyPr/>
                    <a:lstStyle/>
                    <a:p>
                      <a:r>
                        <a:rPr kumimoji="1" lang="en-US" altLang="ja-JP" sz="1400" dirty="0" smtClean="0"/>
                        <a:t>Ring, location</a:t>
                      </a:r>
                      <a:endParaRPr kumimoji="1" lang="ja-JP" altLang="en-US" sz="1400" dirty="0"/>
                    </a:p>
                  </a:txBody>
                  <a:tcPr/>
                </a:tc>
                <a:tc>
                  <a:txBody>
                    <a:bodyPr/>
                    <a:lstStyle/>
                    <a:p>
                      <a:r>
                        <a:rPr kumimoji="1" lang="en-US" altLang="ja-JP" sz="1400" dirty="0" smtClean="0"/>
                        <a:t>Material</a:t>
                      </a:r>
                      <a:endParaRPr kumimoji="1" lang="ja-JP" altLang="en-US" sz="1400" dirty="0"/>
                    </a:p>
                  </a:txBody>
                  <a:tcPr/>
                </a:tc>
                <a:tc>
                  <a:txBody>
                    <a:bodyPr/>
                    <a:lstStyle/>
                    <a:p>
                      <a:pPr algn="r"/>
                      <a:r>
                        <a:rPr kumimoji="1" lang="en-US" altLang="ja-JP" sz="1400" dirty="0" smtClean="0"/>
                        <a:t>Number</a:t>
                      </a:r>
                      <a:endParaRPr kumimoji="1" lang="ja-JP" altLang="en-US" sz="1400" dirty="0"/>
                    </a:p>
                  </a:txBody>
                  <a:tcPr/>
                </a:tc>
                <a:tc>
                  <a:txBody>
                    <a:bodyPr/>
                    <a:lstStyle/>
                    <a:p>
                      <a:pPr algn="r"/>
                      <a:r>
                        <a:rPr kumimoji="1" lang="en-US" altLang="ja-JP" sz="1400" dirty="0" smtClean="0"/>
                        <a:t>Length (</a:t>
                      </a:r>
                      <a:r>
                        <a:rPr kumimoji="1" lang="en-US" altLang="ja-JP" sz="1400" dirty="0" err="1" smtClean="0"/>
                        <a:t>m</a:t>
                      </a:r>
                      <a:r>
                        <a:rPr kumimoji="1" lang="en-US" altLang="ja-JP" sz="1400" dirty="0" smtClean="0"/>
                        <a:t>)</a:t>
                      </a:r>
                      <a:endParaRPr kumimoji="1" lang="ja-JP" altLang="en-US" sz="1400" dirty="0"/>
                    </a:p>
                  </a:txBody>
                  <a:tcPr/>
                </a:tc>
              </a:tr>
              <a:tr h="244784">
                <a:tc>
                  <a:txBody>
                    <a:bodyPr/>
                    <a:lstStyle/>
                    <a:p>
                      <a:r>
                        <a:rPr kumimoji="1" lang="en-US" altLang="ja-JP" sz="1100" dirty="0" smtClean="0"/>
                        <a:t>JFY2010</a:t>
                      </a:r>
                      <a:endParaRPr kumimoji="1" lang="ja-JP" altLang="en-US" sz="1100" dirty="0"/>
                    </a:p>
                  </a:txBody>
                  <a:tcPr/>
                </a:tc>
                <a:tc>
                  <a:txBody>
                    <a:bodyPr/>
                    <a:lstStyle/>
                    <a:p>
                      <a:r>
                        <a:rPr kumimoji="1" lang="en-US" altLang="ja-JP" sz="1100" dirty="0" smtClean="0"/>
                        <a:t>LER wiggler beam pipes</a:t>
                      </a:r>
                      <a:endParaRPr kumimoji="1" lang="ja-JP" altLang="en-US" sz="1100" dirty="0"/>
                    </a:p>
                  </a:txBody>
                  <a:tcPr/>
                </a:tc>
                <a:tc>
                  <a:txBody>
                    <a:bodyPr/>
                    <a:lstStyle/>
                    <a:p>
                      <a:r>
                        <a:rPr kumimoji="1" lang="en-US" altLang="ja-JP" sz="1100" dirty="0" smtClean="0"/>
                        <a:t>Cu</a:t>
                      </a:r>
                      <a:endParaRPr kumimoji="1" lang="ja-JP" altLang="en-US" sz="1100" dirty="0"/>
                    </a:p>
                  </a:txBody>
                  <a:tcPr/>
                </a:tc>
                <a:tc>
                  <a:txBody>
                    <a:bodyPr/>
                    <a:lstStyle/>
                    <a:p>
                      <a:pPr algn="r"/>
                      <a:r>
                        <a:rPr kumimoji="1" lang="en-US" altLang="ja-JP" sz="1100" dirty="0" smtClean="0"/>
                        <a:t>77</a:t>
                      </a:r>
                      <a:endParaRPr kumimoji="1" lang="ja-JP" altLang="en-US" sz="1100" dirty="0"/>
                    </a:p>
                  </a:txBody>
                  <a:tcPr/>
                </a:tc>
                <a:tc>
                  <a:txBody>
                    <a:bodyPr/>
                    <a:lstStyle/>
                    <a:p>
                      <a:pPr algn="r"/>
                      <a:r>
                        <a:rPr kumimoji="1" lang="en-US" altLang="ja-JP" sz="1100" dirty="0" smtClean="0"/>
                        <a:t>223</a:t>
                      </a:r>
                      <a:endParaRPr kumimoji="1" lang="ja-JP" altLang="en-US" sz="1100" dirty="0"/>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JFY2011</a:t>
                      </a:r>
                      <a:endParaRPr kumimoji="1" lang="ja-JP" altLang="en-US" sz="1100" dirty="0" smtClean="0"/>
                    </a:p>
                  </a:txBody>
                  <a:tcPr/>
                </a:tc>
                <a:tc>
                  <a:txBody>
                    <a:bodyPr/>
                    <a:lstStyle/>
                    <a:p>
                      <a:r>
                        <a:rPr kumimoji="1" lang="en-US" altLang="ja-JP" sz="1100" dirty="0" smtClean="0"/>
                        <a:t>HER wiggler beam pipes</a:t>
                      </a:r>
                      <a:endParaRPr kumimoji="1" lang="ja-JP" altLang="en-US" sz="1100" dirty="0"/>
                    </a:p>
                  </a:txBody>
                  <a:tcPr/>
                </a:tc>
                <a:tc>
                  <a:txBody>
                    <a:bodyPr/>
                    <a:lstStyle/>
                    <a:p>
                      <a:r>
                        <a:rPr kumimoji="1" lang="en-US" altLang="ja-JP" sz="1100" dirty="0" smtClean="0"/>
                        <a:t>Cu</a:t>
                      </a:r>
                      <a:endParaRPr kumimoji="1" lang="ja-JP" altLang="en-US" sz="1100" dirty="0"/>
                    </a:p>
                  </a:txBody>
                  <a:tcPr/>
                </a:tc>
                <a:tc>
                  <a:txBody>
                    <a:bodyPr/>
                    <a:lstStyle/>
                    <a:p>
                      <a:pPr algn="r"/>
                      <a:r>
                        <a:rPr kumimoji="1" lang="en-US" altLang="ja-JP" sz="1100" dirty="0" smtClean="0"/>
                        <a:t>22</a:t>
                      </a:r>
                      <a:endParaRPr kumimoji="1" lang="ja-JP" altLang="en-US" sz="1100" dirty="0"/>
                    </a:p>
                  </a:txBody>
                  <a:tcPr/>
                </a:tc>
                <a:tc>
                  <a:txBody>
                    <a:bodyPr/>
                    <a:lstStyle/>
                    <a:p>
                      <a:pPr algn="r"/>
                      <a:r>
                        <a:rPr kumimoji="1" lang="en-US" altLang="ja-JP" sz="1100" dirty="0" smtClean="0"/>
                        <a:t>64</a:t>
                      </a:r>
                      <a:endParaRPr kumimoji="1" lang="ja-JP" altLang="en-US" sz="1100" dirty="0"/>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JFY2011</a:t>
                      </a:r>
                      <a:endParaRPr kumimoji="1" lang="ja-JP" altLang="en-US" sz="11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Chicane,</a:t>
                      </a:r>
                      <a:r>
                        <a:rPr kumimoji="1" lang="en-US" altLang="ja-JP" sz="1100" baseline="0" dirty="0" smtClean="0"/>
                        <a:t> wiggler downstream beam pipes</a:t>
                      </a:r>
                      <a:endParaRPr kumimoji="1" lang="ja-JP" altLang="en-US" sz="1100" dirty="0" smtClean="0"/>
                    </a:p>
                  </a:txBody>
                  <a:tcPr/>
                </a:tc>
                <a:tc>
                  <a:txBody>
                    <a:bodyPr/>
                    <a:lstStyle/>
                    <a:p>
                      <a:r>
                        <a:rPr kumimoji="1" lang="en-US" altLang="ja-JP" sz="1100" dirty="0" smtClean="0"/>
                        <a:t>Cu</a:t>
                      </a:r>
                      <a:endParaRPr kumimoji="1" lang="ja-JP" altLang="en-US" sz="1100" dirty="0"/>
                    </a:p>
                  </a:txBody>
                  <a:tcPr/>
                </a:tc>
                <a:tc>
                  <a:txBody>
                    <a:bodyPr/>
                    <a:lstStyle/>
                    <a:p>
                      <a:pPr algn="r"/>
                      <a:r>
                        <a:rPr kumimoji="1" lang="en-US" altLang="ja-JP" sz="1100" dirty="0" smtClean="0"/>
                        <a:t>70</a:t>
                      </a:r>
                      <a:endParaRPr kumimoji="1" lang="ja-JP" altLang="en-US" sz="1100" dirty="0"/>
                    </a:p>
                  </a:txBody>
                  <a:tcPr/>
                </a:tc>
                <a:tc>
                  <a:txBody>
                    <a:bodyPr/>
                    <a:lstStyle/>
                    <a:p>
                      <a:pPr algn="r"/>
                      <a:r>
                        <a:rPr kumimoji="1" lang="en-US" altLang="ja-JP" sz="1100" dirty="0" smtClean="0"/>
                        <a:t>177</a:t>
                      </a:r>
                      <a:endParaRPr kumimoji="1" lang="ja-JP" altLang="en-US" sz="1100" dirty="0"/>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JFY2011</a:t>
                      </a:r>
                      <a:endParaRPr kumimoji="1" lang="ja-JP" altLang="en-US" sz="11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HER</a:t>
                      </a:r>
                      <a:r>
                        <a:rPr kumimoji="1" lang="en-US" altLang="ja-JP" sz="1100" baseline="0" dirty="0" smtClean="0"/>
                        <a:t> symmetry point beam pipes</a:t>
                      </a:r>
                      <a:endParaRPr kumimoji="1" lang="ja-JP" altLang="en-US" sz="1100" dirty="0" smtClean="0"/>
                    </a:p>
                  </a:txBody>
                  <a:tcPr/>
                </a:tc>
                <a:tc>
                  <a:txBody>
                    <a:bodyPr/>
                    <a:lstStyle/>
                    <a:p>
                      <a:r>
                        <a:rPr kumimoji="1" lang="en-US" altLang="ja-JP" sz="1100" dirty="0" smtClean="0"/>
                        <a:t>Cu</a:t>
                      </a:r>
                      <a:endParaRPr kumimoji="1" lang="ja-JP" altLang="en-US" sz="1100" dirty="0"/>
                    </a:p>
                  </a:txBody>
                  <a:tcPr/>
                </a:tc>
                <a:tc>
                  <a:txBody>
                    <a:bodyPr/>
                    <a:lstStyle/>
                    <a:p>
                      <a:pPr algn="r"/>
                      <a:r>
                        <a:rPr kumimoji="1" lang="en-US" altLang="ja-JP" sz="1100" dirty="0" smtClean="0"/>
                        <a:t>24</a:t>
                      </a:r>
                      <a:endParaRPr kumimoji="1" lang="ja-JP" altLang="en-US" sz="1100" dirty="0"/>
                    </a:p>
                  </a:txBody>
                  <a:tcPr/>
                </a:tc>
                <a:tc>
                  <a:txBody>
                    <a:bodyPr/>
                    <a:lstStyle/>
                    <a:p>
                      <a:pPr algn="r"/>
                      <a:r>
                        <a:rPr kumimoji="1" lang="en-US" altLang="ja-JP" sz="1100" dirty="0" smtClean="0"/>
                        <a:t>35</a:t>
                      </a:r>
                      <a:endParaRPr kumimoji="1" lang="ja-JP" altLang="en-US" sz="1100" dirty="0"/>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JFY2011</a:t>
                      </a:r>
                      <a:endParaRPr kumimoji="1" lang="ja-JP" altLang="en-US" sz="11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LER RF straight section beam pipes</a:t>
                      </a:r>
                      <a:endParaRPr kumimoji="1" lang="ja-JP" altLang="en-US" sz="1100" dirty="0" smtClean="0"/>
                    </a:p>
                  </a:txBody>
                  <a:tcPr/>
                </a:tc>
                <a:tc>
                  <a:txBody>
                    <a:bodyPr/>
                    <a:lstStyle/>
                    <a:p>
                      <a:r>
                        <a:rPr kumimoji="1" lang="en-US" altLang="ja-JP" sz="1100" dirty="0" smtClean="0"/>
                        <a:t>Cu</a:t>
                      </a:r>
                      <a:endParaRPr kumimoji="1" lang="ja-JP" altLang="en-US" sz="1100" dirty="0"/>
                    </a:p>
                  </a:txBody>
                  <a:tcPr/>
                </a:tc>
                <a:tc>
                  <a:txBody>
                    <a:bodyPr/>
                    <a:lstStyle/>
                    <a:p>
                      <a:pPr algn="r"/>
                      <a:r>
                        <a:rPr kumimoji="1" lang="en-US" altLang="ja-JP" sz="1100" dirty="0" smtClean="0"/>
                        <a:t>4</a:t>
                      </a:r>
                      <a:endParaRPr kumimoji="1" lang="ja-JP" altLang="en-US" sz="1100" dirty="0"/>
                    </a:p>
                  </a:txBody>
                  <a:tcPr/>
                </a:tc>
                <a:tc>
                  <a:txBody>
                    <a:bodyPr/>
                    <a:lstStyle/>
                    <a:p>
                      <a:pPr algn="r"/>
                      <a:r>
                        <a:rPr kumimoji="1" lang="en-US" altLang="ja-JP" sz="1100" dirty="0" smtClean="0"/>
                        <a:t>12</a:t>
                      </a:r>
                      <a:endParaRPr kumimoji="1" lang="ja-JP" altLang="en-US" sz="1100" dirty="0"/>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JFY2011</a:t>
                      </a:r>
                      <a:endParaRPr kumimoji="1" lang="ja-JP" altLang="en-US" sz="1100" dirty="0" smtClean="0"/>
                    </a:p>
                  </a:txBody>
                  <a:tcPr/>
                </a:tc>
                <a:tc>
                  <a:txBody>
                    <a:bodyPr/>
                    <a:lstStyle/>
                    <a:p>
                      <a:r>
                        <a:rPr kumimoji="1" lang="en-US" altLang="ja-JP" sz="1100" dirty="0" smtClean="0">
                          <a:solidFill>
                            <a:schemeClr val="tx1"/>
                          </a:solidFill>
                        </a:rPr>
                        <a:t>LER arc section bellows</a:t>
                      </a:r>
                      <a:endParaRPr kumimoji="1" lang="ja-JP" altLang="en-US" sz="1100" dirty="0">
                        <a:solidFill>
                          <a:schemeClr val="tx1"/>
                        </a:solidFill>
                      </a:endParaRPr>
                    </a:p>
                  </a:txBody>
                  <a:tcPr/>
                </a:tc>
                <a:tc>
                  <a:txBody>
                    <a:bodyPr/>
                    <a:lstStyle/>
                    <a:p>
                      <a:r>
                        <a:rPr kumimoji="1" lang="en-US" altLang="ja-JP" sz="1100" dirty="0" smtClean="0">
                          <a:solidFill>
                            <a:schemeClr val="tx1"/>
                          </a:solidFill>
                        </a:rPr>
                        <a:t>Al</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690</a:t>
                      </a:r>
                      <a:endParaRPr kumimoji="1" lang="ja-JP" altLang="en-US" sz="1100" dirty="0">
                        <a:solidFill>
                          <a:schemeClr val="tx1"/>
                        </a:solidFill>
                      </a:endParaRPr>
                    </a:p>
                  </a:txBody>
                  <a:tcPr/>
                </a:tc>
                <a:tc>
                  <a:txBody>
                    <a:bodyPr/>
                    <a:lstStyle/>
                    <a:p>
                      <a:pPr algn="r"/>
                      <a:endParaRPr kumimoji="1" lang="ja-JP" altLang="en-US" sz="1100" dirty="0">
                        <a:solidFill>
                          <a:schemeClr val="tx1"/>
                        </a:solidFill>
                      </a:endParaRPr>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JFY2010-11</a:t>
                      </a:r>
                      <a:endParaRPr kumimoji="1" lang="ja-JP" altLang="en-US" sz="1100" dirty="0" smtClean="0"/>
                    </a:p>
                  </a:txBody>
                  <a:tcPr/>
                </a:tc>
                <a:tc>
                  <a:txBody>
                    <a:bodyPr/>
                    <a:lstStyle/>
                    <a:p>
                      <a:r>
                        <a:rPr kumimoji="1" lang="en-US" altLang="ja-JP" sz="1100" dirty="0" smtClean="0">
                          <a:solidFill>
                            <a:schemeClr val="tx1"/>
                          </a:solidFill>
                        </a:rPr>
                        <a:t>Wiggler section and HER arc section bellows</a:t>
                      </a:r>
                      <a:endParaRPr kumimoji="1" lang="ja-JP" altLang="en-US" sz="1100" dirty="0">
                        <a:solidFill>
                          <a:schemeClr val="tx1"/>
                        </a:solidFill>
                      </a:endParaRPr>
                    </a:p>
                  </a:txBody>
                  <a:tcPr/>
                </a:tc>
                <a:tc>
                  <a:txBody>
                    <a:bodyPr/>
                    <a:lstStyle/>
                    <a:p>
                      <a:r>
                        <a:rPr kumimoji="1" lang="en-US" altLang="ja-JP" sz="1100" dirty="0" smtClean="0">
                          <a:solidFill>
                            <a:schemeClr val="tx1"/>
                          </a:solidFill>
                        </a:rPr>
                        <a:t>Cu</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259</a:t>
                      </a:r>
                      <a:endParaRPr kumimoji="1" lang="ja-JP" altLang="en-US" sz="1100" dirty="0">
                        <a:solidFill>
                          <a:schemeClr val="tx1"/>
                        </a:solidFill>
                      </a:endParaRPr>
                    </a:p>
                  </a:txBody>
                  <a:tcPr/>
                </a:tc>
                <a:tc>
                  <a:txBody>
                    <a:bodyPr/>
                    <a:lstStyle/>
                    <a:p>
                      <a:pPr algn="r"/>
                      <a:endParaRPr kumimoji="1" lang="ja-JP" altLang="en-US" sz="1100" dirty="0">
                        <a:solidFill>
                          <a:schemeClr val="tx1"/>
                        </a:solidFill>
                      </a:endParaRPr>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JFY2011</a:t>
                      </a:r>
                      <a:endParaRPr kumimoji="1" lang="ja-JP" altLang="en-US" sz="1100" dirty="0" smtClean="0"/>
                    </a:p>
                  </a:txBody>
                  <a:tcPr/>
                </a:tc>
                <a:tc>
                  <a:txBody>
                    <a:bodyPr/>
                    <a:lstStyle/>
                    <a:p>
                      <a:r>
                        <a:rPr lang="en-US" altLang="ja-JP" sz="1100" dirty="0" smtClean="0">
                          <a:solidFill>
                            <a:schemeClr val="tx1"/>
                          </a:solidFill>
                        </a:rPr>
                        <a:t>LER arc section gate valves</a:t>
                      </a:r>
                      <a:endParaRPr lang="ja-JP" altLang="en-US" sz="1100" dirty="0">
                        <a:solidFill>
                          <a:schemeClr val="tx1"/>
                        </a:solidFill>
                      </a:endParaRPr>
                    </a:p>
                  </a:txBody>
                  <a:tcPr/>
                </a:tc>
                <a:tc>
                  <a:txBody>
                    <a:bodyPr/>
                    <a:lstStyle/>
                    <a:p>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24</a:t>
                      </a:r>
                      <a:endParaRPr kumimoji="1" lang="ja-JP" altLang="en-US" sz="1100" dirty="0">
                        <a:solidFill>
                          <a:schemeClr val="tx1"/>
                        </a:solidFill>
                      </a:endParaRPr>
                    </a:p>
                  </a:txBody>
                  <a:tcPr/>
                </a:tc>
                <a:tc>
                  <a:txBody>
                    <a:bodyPr/>
                    <a:lstStyle/>
                    <a:p>
                      <a:pPr algn="r"/>
                      <a:endParaRPr kumimoji="1" lang="ja-JP" altLang="en-US" sz="1100" dirty="0">
                        <a:solidFill>
                          <a:schemeClr val="tx1"/>
                        </a:solidFill>
                      </a:endParaRPr>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JFY2011</a:t>
                      </a:r>
                      <a:endParaRPr kumimoji="1" lang="ja-JP" altLang="en-US" sz="1100" dirty="0" smtClean="0"/>
                    </a:p>
                  </a:txBody>
                  <a:tcPr/>
                </a:tc>
                <a:tc>
                  <a:txBody>
                    <a:bodyPr/>
                    <a:lstStyle/>
                    <a:p>
                      <a:r>
                        <a:rPr kumimoji="1" lang="en-US" altLang="ja-JP" sz="1100" dirty="0" smtClean="0">
                          <a:solidFill>
                            <a:schemeClr val="tx1"/>
                          </a:solidFill>
                        </a:rPr>
                        <a:t>LER arc section beam pipes</a:t>
                      </a:r>
                      <a:endParaRPr kumimoji="1" lang="ja-JP" altLang="en-US" sz="1100" dirty="0">
                        <a:solidFill>
                          <a:schemeClr val="tx1"/>
                        </a:solidFill>
                      </a:endParaRPr>
                    </a:p>
                  </a:txBody>
                  <a:tcPr/>
                </a:tc>
                <a:tc>
                  <a:txBody>
                    <a:bodyPr/>
                    <a:lstStyle/>
                    <a:p>
                      <a:r>
                        <a:rPr kumimoji="1" lang="en-US" altLang="ja-JP" sz="1100" dirty="0" smtClean="0">
                          <a:solidFill>
                            <a:schemeClr val="tx1"/>
                          </a:solidFill>
                        </a:rPr>
                        <a:t>Al</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687</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1861</a:t>
                      </a:r>
                      <a:endParaRPr kumimoji="1" lang="ja-JP" altLang="en-US" sz="1100" dirty="0">
                        <a:solidFill>
                          <a:schemeClr val="tx1"/>
                        </a:solidFill>
                      </a:endParaRPr>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2"/>
                          </a:solidFill>
                        </a:rPr>
                        <a:t>JFY2012 ongoing</a:t>
                      </a:r>
                      <a:r>
                        <a:rPr kumimoji="1" lang="ja-JP" altLang="en-US" sz="1100" dirty="0" smtClean="0">
                          <a:solidFill>
                            <a:srgbClr val="0000FF"/>
                          </a:solidFill>
                        </a:rPr>
                        <a:t>（</a:t>
                      </a:r>
                      <a:r>
                        <a:rPr kumimoji="1" lang="en-US" altLang="ja-JP" sz="1100" dirty="0" smtClean="0">
                          <a:solidFill>
                            <a:srgbClr val="0000FF"/>
                          </a:solidFill>
                        </a:rPr>
                        <a:t>+2013</a:t>
                      </a:r>
                      <a:r>
                        <a:rPr kumimoji="1" lang="ja-JP" altLang="en-US" sz="1100" dirty="0" smtClean="0">
                          <a:solidFill>
                            <a:srgbClr val="0000FF"/>
                          </a:solidFill>
                        </a:rPr>
                        <a:t>）</a:t>
                      </a:r>
                      <a:endParaRPr kumimoji="1" lang="ja-JP" altLang="en-US" sz="1100" dirty="0" smtClean="0">
                        <a:solidFill>
                          <a:schemeClr val="tx2"/>
                        </a:solidFill>
                      </a:endParaRPr>
                    </a:p>
                  </a:txBody>
                  <a:tcPr/>
                </a:tc>
                <a:tc>
                  <a:txBody>
                    <a:bodyPr/>
                    <a:lstStyle/>
                    <a:p>
                      <a:r>
                        <a:rPr kumimoji="1" lang="en-US" altLang="ja-JP" sz="1100" dirty="0" smtClean="0">
                          <a:solidFill>
                            <a:schemeClr val="tx2"/>
                          </a:solidFill>
                        </a:rPr>
                        <a:t>LER Tsukuba straight section bellows</a:t>
                      </a:r>
                      <a:endParaRPr kumimoji="1" lang="ja-JP" altLang="en-US" sz="1100" dirty="0">
                        <a:solidFill>
                          <a:schemeClr val="tx2"/>
                        </a:solidFill>
                      </a:endParaRPr>
                    </a:p>
                  </a:txBody>
                  <a:tcPr/>
                </a:tc>
                <a:tc>
                  <a:txBody>
                    <a:bodyPr/>
                    <a:lstStyle/>
                    <a:p>
                      <a:endParaRPr kumimoji="1" lang="ja-JP" altLang="en-US" sz="1100" dirty="0">
                        <a:solidFill>
                          <a:schemeClr val="tx2"/>
                        </a:solidFill>
                      </a:endParaRPr>
                    </a:p>
                  </a:txBody>
                  <a:tcPr/>
                </a:tc>
                <a:tc>
                  <a:txBody>
                    <a:bodyPr/>
                    <a:lstStyle/>
                    <a:p>
                      <a:pPr algn="r"/>
                      <a:r>
                        <a:rPr kumimoji="1" lang="en-US" altLang="ja-JP" sz="1100" dirty="0" smtClean="0">
                          <a:solidFill>
                            <a:schemeClr val="tx2"/>
                          </a:solidFill>
                        </a:rPr>
                        <a:t>135</a:t>
                      </a:r>
                      <a:endParaRPr kumimoji="1" lang="ja-JP" altLang="en-US" sz="1100" dirty="0">
                        <a:solidFill>
                          <a:schemeClr val="tx2"/>
                        </a:solidFill>
                      </a:endParaRPr>
                    </a:p>
                  </a:txBody>
                  <a:tcPr/>
                </a:tc>
                <a:tc>
                  <a:txBody>
                    <a:bodyPr/>
                    <a:lstStyle/>
                    <a:p>
                      <a:pPr algn="r"/>
                      <a:endParaRPr kumimoji="1" lang="ja-JP" altLang="en-US" sz="1100" dirty="0">
                        <a:solidFill>
                          <a:schemeClr val="tx2"/>
                        </a:solidFill>
                      </a:endParaRPr>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2"/>
                          </a:solidFill>
                        </a:rPr>
                        <a:t>JFY2012 ongoing</a:t>
                      </a:r>
                      <a:r>
                        <a:rPr kumimoji="1" lang="ja-JP" altLang="en-US" sz="1100" dirty="0" smtClean="0">
                          <a:solidFill>
                            <a:srgbClr val="0000FF"/>
                          </a:solidFill>
                        </a:rPr>
                        <a:t>（</a:t>
                      </a:r>
                      <a:r>
                        <a:rPr kumimoji="1" lang="en-US" altLang="ja-JP" sz="1100" dirty="0" smtClean="0">
                          <a:solidFill>
                            <a:srgbClr val="0000FF"/>
                          </a:solidFill>
                        </a:rPr>
                        <a:t>+2013</a:t>
                      </a:r>
                      <a:r>
                        <a:rPr kumimoji="1" lang="ja-JP" altLang="en-US" sz="1100" dirty="0" smtClean="0">
                          <a:solidFill>
                            <a:srgbClr val="0000FF"/>
                          </a:solidFill>
                        </a:rPr>
                        <a:t>）</a:t>
                      </a:r>
                      <a:endParaRPr kumimoji="1" lang="ja-JP" altLang="en-US" sz="1100" dirty="0" smtClean="0">
                        <a:solidFill>
                          <a:schemeClr val="tx2"/>
                        </a:solidFill>
                      </a:endParaRPr>
                    </a:p>
                  </a:txBody>
                  <a:tcPr/>
                </a:tc>
                <a:tc>
                  <a:txBody>
                    <a:bodyPr/>
                    <a:lstStyle/>
                    <a:p>
                      <a:r>
                        <a:rPr kumimoji="1" lang="en-US" altLang="ja-JP" sz="1100" dirty="0" smtClean="0">
                          <a:solidFill>
                            <a:schemeClr val="tx2"/>
                          </a:solidFill>
                        </a:rPr>
                        <a:t>HER Tsukuba straight section bellows</a:t>
                      </a:r>
                      <a:endParaRPr kumimoji="1" lang="ja-JP" altLang="en-US" sz="1100" dirty="0">
                        <a:solidFill>
                          <a:schemeClr val="tx2"/>
                        </a:solidFill>
                      </a:endParaRPr>
                    </a:p>
                  </a:txBody>
                  <a:tcPr/>
                </a:tc>
                <a:tc>
                  <a:txBody>
                    <a:bodyPr/>
                    <a:lstStyle/>
                    <a:p>
                      <a:endParaRPr kumimoji="1" lang="ja-JP" altLang="en-US" sz="1100" dirty="0">
                        <a:solidFill>
                          <a:schemeClr val="tx2"/>
                        </a:solidFill>
                      </a:endParaRPr>
                    </a:p>
                  </a:txBody>
                  <a:tcPr/>
                </a:tc>
                <a:tc>
                  <a:txBody>
                    <a:bodyPr/>
                    <a:lstStyle/>
                    <a:p>
                      <a:pPr algn="r"/>
                      <a:r>
                        <a:rPr kumimoji="1" lang="en-US" altLang="ja-JP" sz="1100" dirty="0" smtClean="0">
                          <a:solidFill>
                            <a:schemeClr val="tx2"/>
                          </a:solidFill>
                        </a:rPr>
                        <a:t>135</a:t>
                      </a:r>
                      <a:endParaRPr kumimoji="1" lang="ja-JP" altLang="en-US" sz="1100" dirty="0">
                        <a:solidFill>
                          <a:schemeClr val="tx2"/>
                        </a:solidFill>
                      </a:endParaRPr>
                    </a:p>
                  </a:txBody>
                  <a:tcPr/>
                </a:tc>
                <a:tc>
                  <a:txBody>
                    <a:bodyPr/>
                    <a:lstStyle/>
                    <a:p>
                      <a:pPr algn="r"/>
                      <a:endParaRPr kumimoji="1" lang="ja-JP" altLang="en-US" sz="1100" dirty="0">
                        <a:solidFill>
                          <a:schemeClr val="tx2"/>
                        </a:solidFill>
                      </a:endParaRPr>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2"/>
                          </a:solidFill>
                        </a:rPr>
                        <a:t>JFY2012 ongoing</a:t>
                      </a:r>
                      <a:endParaRPr kumimoji="1" lang="ja-JP" altLang="en-US" sz="1100" dirty="0" smtClean="0">
                        <a:solidFill>
                          <a:schemeClr val="tx2"/>
                        </a:solidFill>
                      </a:endParaRPr>
                    </a:p>
                  </a:txBody>
                  <a:tcPr/>
                </a:tc>
                <a:tc>
                  <a:txBody>
                    <a:bodyPr/>
                    <a:lstStyle/>
                    <a:p>
                      <a:r>
                        <a:rPr kumimoji="1" lang="en-US" altLang="ja-JP" sz="1100" dirty="0" smtClean="0">
                          <a:solidFill>
                            <a:schemeClr val="tx2"/>
                          </a:solidFill>
                        </a:rPr>
                        <a:t>LER Tsukuba straight section gate valves</a:t>
                      </a:r>
                      <a:endParaRPr kumimoji="1" lang="ja-JP" altLang="en-US" sz="1100" dirty="0">
                        <a:solidFill>
                          <a:schemeClr val="tx2"/>
                        </a:solidFill>
                      </a:endParaRPr>
                    </a:p>
                  </a:txBody>
                  <a:tcPr/>
                </a:tc>
                <a:tc>
                  <a:txBody>
                    <a:bodyPr/>
                    <a:lstStyle/>
                    <a:p>
                      <a:endParaRPr kumimoji="1" lang="ja-JP" altLang="en-US" sz="1100" dirty="0">
                        <a:solidFill>
                          <a:schemeClr val="tx2"/>
                        </a:solidFill>
                      </a:endParaRPr>
                    </a:p>
                  </a:txBody>
                  <a:tcPr/>
                </a:tc>
                <a:tc>
                  <a:txBody>
                    <a:bodyPr/>
                    <a:lstStyle/>
                    <a:p>
                      <a:pPr algn="r"/>
                      <a:r>
                        <a:rPr kumimoji="1" lang="en-US" altLang="ja-JP" sz="1100" dirty="0" smtClean="0">
                          <a:solidFill>
                            <a:schemeClr val="tx2"/>
                          </a:solidFill>
                        </a:rPr>
                        <a:t>7</a:t>
                      </a:r>
                      <a:endParaRPr kumimoji="1" lang="ja-JP" altLang="en-US" sz="1100" dirty="0">
                        <a:solidFill>
                          <a:schemeClr val="tx2"/>
                        </a:solidFill>
                      </a:endParaRPr>
                    </a:p>
                  </a:txBody>
                  <a:tcPr/>
                </a:tc>
                <a:tc>
                  <a:txBody>
                    <a:bodyPr/>
                    <a:lstStyle/>
                    <a:p>
                      <a:pPr algn="r"/>
                      <a:endParaRPr kumimoji="1" lang="ja-JP" altLang="en-US" sz="1100" dirty="0">
                        <a:solidFill>
                          <a:schemeClr val="tx2"/>
                        </a:solidFill>
                      </a:endParaRPr>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2"/>
                          </a:solidFill>
                        </a:rPr>
                        <a:t>JFY2012 ongoing</a:t>
                      </a:r>
                      <a:endParaRPr kumimoji="1" lang="ja-JP" altLang="en-US" sz="1100" dirty="0" smtClean="0">
                        <a:solidFill>
                          <a:schemeClr val="tx2"/>
                        </a:solidFill>
                      </a:endParaRPr>
                    </a:p>
                  </a:txBody>
                  <a:tcPr/>
                </a:tc>
                <a:tc>
                  <a:txBody>
                    <a:bodyPr/>
                    <a:lstStyle/>
                    <a:p>
                      <a:r>
                        <a:rPr kumimoji="1" lang="en-US" altLang="ja-JP" sz="1100" dirty="0" smtClean="0">
                          <a:solidFill>
                            <a:schemeClr val="tx2"/>
                          </a:solidFill>
                        </a:rPr>
                        <a:t>HER Tsukuba straight section gate valves</a:t>
                      </a:r>
                      <a:endParaRPr kumimoji="1" lang="ja-JP" altLang="en-US" sz="1100" dirty="0">
                        <a:solidFill>
                          <a:schemeClr val="tx2"/>
                        </a:solidFill>
                      </a:endParaRPr>
                    </a:p>
                  </a:txBody>
                  <a:tcPr/>
                </a:tc>
                <a:tc>
                  <a:txBody>
                    <a:bodyPr/>
                    <a:lstStyle/>
                    <a:p>
                      <a:endParaRPr kumimoji="1" lang="ja-JP" altLang="en-US" sz="1100" dirty="0">
                        <a:solidFill>
                          <a:schemeClr val="tx2"/>
                        </a:solidFill>
                      </a:endParaRPr>
                    </a:p>
                  </a:txBody>
                  <a:tcPr/>
                </a:tc>
                <a:tc>
                  <a:txBody>
                    <a:bodyPr/>
                    <a:lstStyle/>
                    <a:p>
                      <a:pPr algn="r"/>
                      <a:r>
                        <a:rPr kumimoji="1" lang="en-US" altLang="ja-JP" sz="1100" dirty="0" smtClean="0">
                          <a:solidFill>
                            <a:schemeClr val="tx2"/>
                          </a:solidFill>
                        </a:rPr>
                        <a:t>6</a:t>
                      </a:r>
                      <a:endParaRPr kumimoji="1" lang="ja-JP" altLang="en-US" sz="1100" dirty="0">
                        <a:solidFill>
                          <a:schemeClr val="tx2"/>
                        </a:solidFill>
                      </a:endParaRPr>
                    </a:p>
                  </a:txBody>
                  <a:tcPr/>
                </a:tc>
                <a:tc>
                  <a:txBody>
                    <a:bodyPr/>
                    <a:lstStyle/>
                    <a:p>
                      <a:pPr algn="r"/>
                      <a:endParaRPr kumimoji="1" lang="ja-JP" altLang="en-US" sz="1100" dirty="0">
                        <a:solidFill>
                          <a:schemeClr val="tx2"/>
                        </a:solidFill>
                      </a:endParaRPr>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2"/>
                          </a:solidFill>
                        </a:rPr>
                        <a:t>JFY2012 ongoing</a:t>
                      </a:r>
                      <a:endParaRPr kumimoji="1" lang="ja-JP" altLang="en-US" sz="1100" dirty="0" smtClean="0">
                        <a:solidFill>
                          <a:schemeClr val="tx2"/>
                        </a:solidFill>
                      </a:endParaRPr>
                    </a:p>
                  </a:txBody>
                  <a:tcPr/>
                </a:tc>
                <a:tc>
                  <a:txBody>
                    <a:bodyPr/>
                    <a:lstStyle/>
                    <a:p>
                      <a:r>
                        <a:rPr kumimoji="1" lang="en-US" altLang="ja-JP" sz="1100" dirty="0" smtClean="0">
                          <a:solidFill>
                            <a:schemeClr val="tx2"/>
                          </a:solidFill>
                        </a:rPr>
                        <a:t>DR</a:t>
                      </a:r>
                      <a:r>
                        <a:rPr kumimoji="1" lang="en-US" altLang="ja-JP" sz="1100" baseline="0" dirty="0" smtClean="0">
                          <a:solidFill>
                            <a:schemeClr val="tx2"/>
                          </a:solidFill>
                        </a:rPr>
                        <a:t> arc section beam pipes</a:t>
                      </a:r>
                      <a:endParaRPr kumimoji="1" lang="ja-JP" altLang="en-US" sz="1100" dirty="0">
                        <a:solidFill>
                          <a:schemeClr val="tx2"/>
                        </a:solidFill>
                      </a:endParaRPr>
                    </a:p>
                  </a:txBody>
                  <a:tcPr/>
                </a:tc>
                <a:tc>
                  <a:txBody>
                    <a:bodyPr/>
                    <a:lstStyle/>
                    <a:p>
                      <a:r>
                        <a:rPr kumimoji="1" lang="en-US" altLang="ja-JP" sz="1100" dirty="0" smtClean="0">
                          <a:solidFill>
                            <a:schemeClr val="tx2"/>
                          </a:solidFill>
                        </a:rPr>
                        <a:t>Al</a:t>
                      </a:r>
                      <a:endParaRPr kumimoji="1" lang="ja-JP" altLang="en-US" sz="1100" dirty="0">
                        <a:solidFill>
                          <a:schemeClr val="tx2"/>
                        </a:solidFill>
                      </a:endParaRPr>
                    </a:p>
                  </a:txBody>
                  <a:tcPr/>
                </a:tc>
                <a:tc>
                  <a:txBody>
                    <a:bodyPr/>
                    <a:lstStyle/>
                    <a:p>
                      <a:pPr algn="r"/>
                      <a:endParaRPr kumimoji="1" lang="ja-JP" altLang="en-US" sz="1100" dirty="0">
                        <a:solidFill>
                          <a:schemeClr val="tx2"/>
                        </a:solidFill>
                      </a:endParaRPr>
                    </a:p>
                  </a:txBody>
                  <a:tcPr/>
                </a:tc>
                <a:tc>
                  <a:txBody>
                    <a:bodyPr/>
                    <a:lstStyle/>
                    <a:p>
                      <a:pPr algn="r"/>
                      <a:endParaRPr kumimoji="1" lang="ja-JP" altLang="en-US" sz="1100" dirty="0">
                        <a:solidFill>
                          <a:schemeClr val="tx2"/>
                        </a:solidFill>
                      </a:endParaRPr>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2"/>
                          </a:solidFill>
                        </a:rPr>
                        <a:t>JFY2012 ongoing</a:t>
                      </a:r>
                      <a:endParaRPr kumimoji="1" lang="ja-JP" altLang="en-US" sz="1100" dirty="0" smtClean="0">
                        <a:solidFill>
                          <a:schemeClr val="tx2"/>
                        </a:solidFill>
                      </a:endParaRPr>
                    </a:p>
                  </a:txBody>
                  <a:tcPr/>
                </a:tc>
                <a:tc>
                  <a:txBody>
                    <a:bodyPr/>
                    <a:lstStyle/>
                    <a:p>
                      <a:r>
                        <a:rPr kumimoji="1" lang="en-US" altLang="ja-JP" sz="1100" dirty="0" smtClean="0">
                          <a:solidFill>
                            <a:srgbClr val="0000FF"/>
                          </a:solidFill>
                        </a:rPr>
                        <a:t>LER arc skew </a:t>
                      </a:r>
                      <a:r>
                        <a:rPr kumimoji="1" lang="en-US" altLang="ja-JP" sz="1100" dirty="0" err="1" smtClean="0">
                          <a:solidFill>
                            <a:srgbClr val="0000FF"/>
                          </a:solidFill>
                        </a:rPr>
                        <a:t>sextupole</a:t>
                      </a:r>
                      <a:r>
                        <a:rPr kumimoji="1" lang="en-US" altLang="ja-JP" sz="1100" baseline="0" dirty="0" smtClean="0">
                          <a:solidFill>
                            <a:srgbClr val="0000FF"/>
                          </a:solidFill>
                        </a:rPr>
                        <a:t> beam pipes</a:t>
                      </a:r>
                      <a:endParaRPr kumimoji="1" lang="ja-JP" altLang="en-US" sz="1100" dirty="0">
                        <a:solidFill>
                          <a:srgbClr val="0000FF"/>
                        </a:solidFill>
                      </a:endParaRPr>
                    </a:p>
                  </a:txBody>
                  <a:tcPr/>
                </a:tc>
                <a:tc>
                  <a:txBody>
                    <a:bodyPr/>
                    <a:lstStyle/>
                    <a:p>
                      <a:r>
                        <a:rPr kumimoji="1" lang="en-US" altLang="ja-JP" sz="1100" dirty="0" smtClean="0">
                          <a:solidFill>
                            <a:srgbClr val="0000FF"/>
                          </a:solidFill>
                        </a:rPr>
                        <a:t>Al</a:t>
                      </a:r>
                      <a:endParaRPr kumimoji="1" lang="ja-JP" altLang="en-US" sz="1100" dirty="0">
                        <a:solidFill>
                          <a:srgbClr val="0000FF"/>
                        </a:solidFill>
                      </a:endParaRPr>
                    </a:p>
                  </a:txBody>
                  <a:tcPr/>
                </a:tc>
                <a:tc>
                  <a:txBody>
                    <a:bodyPr/>
                    <a:lstStyle/>
                    <a:p>
                      <a:pPr algn="r"/>
                      <a:endParaRPr kumimoji="1" lang="ja-JP" altLang="en-US" sz="1100" dirty="0">
                        <a:solidFill>
                          <a:srgbClr val="0000FF"/>
                        </a:solidFill>
                      </a:endParaRPr>
                    </a:p>
                  </a:txBody>
                  <a:tcPr/>
                </a:tc>
                <a:tc>
                  <a:txBody>
                    <a:bodyPr/>
                    <a:lstStyle/>
                    <a:p>
                      <a:pPr algn="r"/>
                      <a:r>
                        <a:rPr kumimoji="1" lang="en-US" altLang="ja-JP" sz="1100" dirty="0" smtClean="0">
                          <a:solidFill>
                            <a:srgbClr val="0000FF"/>
                          </a:solidFill>
                        </a:rPr>
                        <a:t>~ 32</a:t>
                      </a:r>
                      <a:endParaRPr kumimoji="1" lang="ja-JP" altLang="en-US" sz="1100" dirty="0">
                        <a:solidFill>
                          <a:srgbClr val="0000FF"/>
                        </a:solidFill>
                      </a:endParaRPr>
                    </a:p>
                  </a:txBody>
                  <a:tcPr/>
                </a:tc>
              </a:tr>
              <a:tr h="244784">
                <a:tc>
                  <a:txBody>
                    <a:bodyPr/>
                    <a:lstStyle/>
                    <a:p>
                      <a:r>
                        <a:rPr kumimoji="1" lang="en-US" altLang="ja-JP" sz="1100" dirty="0" smtClean="0">
                          <a:solidFill>
                            <a:srgbClr val="FF0000"/>
                          </a:solidFill>
                        </a:rPr>
                        <a:t>JFY2013 scheduled</a:t>
                      </a:r>
                      <a:endParaRPr kumimoji="1" lang="ja-JP" altLang="en-US" sz="1100" dirty="0">
                        <a:solidFill>
                          <a:srgbClr val="FF0000"/>
                        </a:solidFill>
                      </a:endParaRPr>
                    </a:p>
                  </a:txBody>
                  <a:tcPr/>
                </a:tc>
                <a:tc>
                  <a:txBody>
                    <a:bodyPr/>
                    <a:lstStyle/>
                    <a:p>
                      <a:r>
                        <a:rPr lang="en-US" altLang="ja-JP" sz="1100" dirty="0" smtClean="0">
                          <a:solidFill>
                            <a:srgbClr val="FF0000"/>
                          </a:solidFill>
                        </a:rPr>
                        <a:t>LER Tsukuba straight section</a:t>
                      </a:r>
                      <a:r>
                        <a:rPr lang="en-US" altLang="ja-JP" sz="1100" baseline="0" dirty="0" smtClean="0">
                          <a:solidFill>
                            <a:srgbClr val="FF0000"/>
                          </a:solidFill>
                        </a:rPr>
                        <a:t> beam pipes</a:t>
                      </a:r>
                      <a:endParaRPr lang="ja-JP" altLang="en-US" sz="1100" dirty="0">
                        <a:solidFill>
                          <a:srgbClr val="FF0000"/>
                        </a:solidFill>
                      </a:endParaRPr>
                    </a:p>
                  </a:txBody>
                  <a:tcPr/>
                </a:tc>
                <a:tc>
                  <a:txBody>
                    <a:bodyPr/>
                    <a:lstStyle/>
                    <a:p>
                      <a:r>
                        <a:rPr kumimoji="1" lang="en-US" altLang="ja-JP" sz="1100" dirty="0" smtClean="0">
                          <a:solidFill>
                            <a:srgbClr val="FF0000"/>
                          </a:solidFill>
                        </a:rPr>
                        <a:t>Cu and Al</a:t>
                      </a:r>
                      <a:endParaRPr kumimoji="1" lang="ja-JP" altLang="en-US" sz="1100" dirty="0">
                        <a:solidFill>
                          <a:srgbClr val="FF0000"/>
                        </a:solidFill>
                      </a:endParaRPr>
                    </a:p>
                  </a:txBody>
                  <a:tcPr/>
                </a:tc>
                <a:tc>
                  <a:txBody>
                    <a:bodyPr/>
                    <a:lstStyle/>
                    <a:p>
                      <a:pPr algn="r"/>
                      <a:endParaRPr kumimoji="1" lang="ja-JP" altLang="en-US" sz="1100" dirty="0">
                        <a:solidFill>
                          <a:srgbClr val="FF0000"/>
                        </a:solidFill>
                      </a:endParaRPr>
                    </a:p>
                  </a:txBody>
                  <a:tcPr/>
                </a:tc>
                <a:tc>
                  <a:txBody>
                    <a:bodyPr/>
                    <a:lstStyle/>
                    <a:p>
                      <a:pPr algn="r"/>
                      <a:r>
                        <a:rPr kumimoji="1" lang="en-US" altLang="ja-JP" sz="1100" dirty="0" smtClean="0">
                          <a:solidFill>
                            <a:srgbClr val="FF0000"/>
                          </a:solidFill>
                        </a:rPr>
                        <a:t>~ 330</a:t>
                      </a:r>
                      <a:endParaRPr kumimoji="1" lang="ja-JP" altLang="en-US" sz="1100" dirty="0">
                        <a:solidFill>
                          <a:srgbClr val="FF0000"/>
                        </a:solidFill>
                      </a:endParaRPr>
                    </a:p>
                  </a:txBody>
                  <a:tcPr/>
                </a:tc>
              </a:tr>
              <a:tr h="244784">
                <a:tc>
                  <a:txBody>
                    <a:bodyPr/>
                    <a:lstStyle/>
                    <a:p>
                      <a:r>
                        <a:rPr kumimoji="1" lang="en-US" altLang="ja-JP" sz="1100" dirty="0" smtClean="0">
                          <a:solidFill>
                            <a:srgbClr val="FF0000"/>
                          </a:solidFill>
                        </a:rPr>
                        <a:t>JFY2013 scheduled</a:t>
                      </a:r>
                      <a:endParaRPr kumimoji="1" lang="ja-JP" altLang="en-US" sz="1100"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100" dirty="0" smtClean="0">
                          <a:solidFill>
                            <a:srgbClr val="FF0000"/>
                          </a:solidFill>
                        </a:rPr>
                        <a:t>HER Tsukuba straight section</a:t>
                      </a:r>
                      <a:r>
                        <a:rPr lang="en-US" altLang="ja-JP" sz="1100" baseline="0" dirty="0" smtClean="0">
                          <a:solidFill>
                            <a:srgbClr val="FF0000"/>
                          </a:solidFill>
                        </a:rPr>
                        <a:t> beam pipes</a:t>
                      </a:r>
                      <a:endParaRPr lang="ja-JP" altLang="en-US" sz="1100" dirty="0" smtClean="0">
                        <a:solidFill>
                          <a:srgbClr val="FF0000"/>
                        </a:solidFill>
                      </a:endParaRPr>
                    </a:p>
                  </a:txBody>
                  <a:tcPr/>
                </a:tc>
                <a:tc>
                  <a:txBody>
                    <a:bodyPr/>
                    <a:lstStyle/>
                    <a:p>
                      <a:r>
                        <a:rPr kumimoji="1" lang="en-US" altLang="ja-JP" sz="1100" dirty="0" smtClean="0">
                          <a:solidFill>
                            <a:srgbClr val="FF0000"/>
                          </a:solidFill>
                        </a:rPr>
                        <a:t>Cu</a:t>
                      </a:r>
                      <a:endParaRPr kumimoji="1" lang="ja-JP" altLang="en-US" sz="1100" dirty="0">
                        <a:solidFill>
                          <a:srgbClr val="FF0000"/>
                        </a:solidFill>
                      </a:endParaRPr>
                    </a:p>
                  </a:txBody>
                  <a:tcPr/>
                </a:tc>
                <a:tc>
                  <a:txBody>
                    <a:bodyPr/>
                    <a:lstStyle/>
                    <a:p>
                      <a:pPr algn="r"/>
                      <a:endParaRPr kumimoji="1" lang="ja-JP" altLang="en-US" sz="1100">
                        <a:solidFill>
                          <a:srgbClr val="FF0000"/>
                        </a:solidFill>
                      </a:endParaRPr>
                    </a:p>
                  </a:txBody>
                  <a:tcPr/>
                </a:tc>
                <a:tc>
                  <a:txBody>
                    <a:bodyPr/>
                    <a:lstStyle/>
                    <a:p>
                      <a:pPr algn="r"/>
                      <a:r>
                        <a:rPr kumimoji="1" lang="en-US" altLang="ja-JP" sz="1100" dirty="0" smtClean="0">
                          <a:solidFill>
                            <a:srgbClr val="FF0000"/>
                          </a:solidFill>
                        </a:rPr>
                        <a:t>~ 330</a:t>
                      </a:r>
                      <a:endParaRPr kumimoji="1" lang="ja-JP" altLang="en-US" sz="1100" dirty="0">
                        <a:solidFill>
                          <a:srgbClr val="FF0000"/>
                        </a:solidFill>
                      </a:endParaRPr>
                    </a:p>
                  </a:txBody>
                  <a:tcPr/>
                </a:tc>
              </a:tr>
              <a:tr h="244784">
                <a:tc>
                  <a:txBody>
                    <a:bodyPr/>
                    <a:lstStyle/>
                    <a:p>
                      <a:r>
                        <a:rPr kumimoji="1" lang="en-US" altLang="ja-JP" sz="1100" dirty="0" smtClean="0">
                          <a:solidFill>
                            <a:srgbClr val="FF0000"/>
                          </a:solidFill>
                        </a:rPr>
                        <a:t>JFY2013 scheduled (+2014)</a:t>
                      </a:r>
                      <a:endParaRPr kumimoji="1" lang="ja-JP" altLang="en-US" sz="1100" dirty="0">
                        <a:solidFill>
                          <a:srgbClr val="FF0000"/>
                        </a:solidFill>
                      </a:endParaRPr>
                    </a:p>
                  </a:txBody>
                  <a:tcPr/>
                </a:tc>
                <a:tc>
                  <a:txBody>
                    <a:bodyPr/>
                    <a:lstStyle/>
                    <a:p>
                      <a:r>
                        <a:rPr lang="en-US" altLang="ja-JP" sz="1100" dirty="0" smtClean="0">
                          <a:solidFill>
                            <a:srgbClr val="FF0000"/>
                          </a:solidFill>
                        </a:rPr>
                        <a:t>LER Fuji straight section beam pipes</a:t>
                      </a:r>
                      <a:endParaRPr lang="ja-JP" altLang="en-US" sz="1100" dirty="0">
                        <a:solidFill>
                          <a:srgbClr val="FF0000"/>
                        </a:solidFill>
                      </a:endParaRPr>
                    </a:p>
                  </a:txBody>
                  <a:tcPr/>
                </a:tc>
                <a:tc>
                  <a:txBody>
                    <a:bodyPr/>
                    <a:lstStyle/>
                    <a:p>
                      <a:r>
                        <a:rPr kumimoji="1" lang="en-US" altLang="ja-JP" sz="1100" dirty="0" smtClean="0">
                          <a:solidFill>
                            <a:srgbClr val="FF0000"/>
                          </a:solidFill>
                        </a:rPr>
                        <a:t>Al or Cu</a:t>
                      </a:r>
                      <a:endParaRPr kumimoji="1" lang="ja-JP" altLang="en-US" sz="1100" dirty="0">
                        <a:solidFill>
                          <a:srgbClr val="FF0000"/>
                        </a:solidFill>
                      </a:endParaRPr>
                    </a:p>
                  </a:txBody>
                  <a:tcPr/>
                </a:tc>
                <a:tc>
                  <a:txBody>
                    <a:bodyPr/>
                    <a:lstStyle/>
                    <a:p>
                      <a:pPr algn="r"/>
                      <a:endParaRPr kumimoji="1" lang="ja-JP" altLang="en-US" sz="1100" dirty="0">
                        <a:solidFill>
                          <a:srgbClr val="FF0000"/>
                        </a:solidFill>
                      </a:endParaRPr>
                    </a:p>
                  </a:txBody>
                  <a:tcPr/>
                </a:tc>
                <a:tc>
                  <a:txBody>
                    <a:bodyPr/>
                    <a:lstStyle/>
                    <a:p>
                      <a:pPr algn="r"/>
                      <a:r>
                        <a:rPr kumimoji="1" lang="en-US" altLang="ja-JP" sz="1100" dirty="0" smtClean="0">
                          <a:solidFill>
                            <a:srgbClr val="FF0000"/>
                          </a:solidFill>
                        </a:rPr>
                        <a:t>~ 30</a:t>
                      </a:r>
                      <a:endParaRPr kumimoji="1" lang="ja-JP" altLang="en-US" sz="1100" dirty="0">
                        <a:solidFill>
                          <a:srgbClr val="FF0000"/>
                        </a:solidFill>
                      </a:endParaRPr>
                    </a:p>
                  </a:txBody>
                  <a:tcPr/>
                </a:tc>
              </a:tr>
              <a:tr h="244784">
                <a:tc>
                  <a:txBody>
                    <a:bodyPr/>
                    <a:lstStyle/>
                    <a:p>
                      <a:r>
                        <a:rPr kumimoji="1" lang="en-US" altLang="ja-JP" sz="1100" dirty="0" smtClean="0">
                          <a:solidFill>
                            <a:srgbClr val="FF0000"/>
                          </a:solidFill>
                        </a:rPr>
                        <a:t>JFY2013 scheduled (+2014)</a:t>
                      </a:r>
                      <a:endParaRPr kumimoji="1" lang="ja-JP" altLang="en-US" sz="1100"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100" dirty="0" smtClean="0">
                          <a:solidFill>
                            <a:srgbClr val="FF0000"/>
                          </a:solidFill>
                        </a:rPr>
                        <a:t>HER</a:t>
                      </a:r>
                      <a:r>
                        <a:rPr lang="en-US" altLang="ja-JP" sz="1100" baseline="0" dirty="0" smtClean="0">
                          <a:solidFill>
                            <a:srgbClr val="FF0000"/>
                          </a:solidFill>
                        </a:rPr>
                        <a:t> </a:t>
                      </a:r>
                      <a:r>
                        <a:rPr lang="en-US" altLang="ja-JP" sz="1100" dirty="0" smtClean="0">
                          <a:solidFill>
                            <a:srgbClr val="FF0000"/>
                          </a:solidFill>
                        </a:rPr>
                        <a:t>Fuji straight section beam pipes</a:t>
                      </a:r>
                      <a:endParaRPr lang="ja-JP" altLang="en-US" sz="1100" dirty="0" smtClean="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solidFill>
                            <a:srgbClr val="FF0000"/>
                          </a:solidFill>
                        </a:rPr>
                        <a:t>Al or Cu</a:t>
                      </a:r>
                      <a:endParaRPr kumimoji="1" lang="ja-JP" altLang="en-US" sz="1100" dirty="0" smtClean="0">
                        <a:solidFill>
                          <a:srgbClr val="FF0000"/>
                        </a:solidFill>
                      </a:endParaRPr>
                    </a:p>
                  </a:txBody>
                  <a:tcPr/>
                </a:tc>
                <a:tc>
                  <a:txBody>
                    <a:bodyPr/>
                    <a:lstStyle/>
                    <a:p>
                      <a:pPr algn="r"/>
                      <a:endParaRPr kumimoji="1" lang="ja-JP" altLang="en-US" sz="1100" dirty="0">
                        <a:solidFill>
                          <a:srgbClr val="FF0000"/>
                        </a:solidFill>
                      </a:endParaRPr>
                    </a:p>
                  </a:txBody>
                  <a:tcPr/>
                </a:tc>
                <a:tc>
                  <a:txBody>
                    <a:bodyPr/>
                    <a:lstStyle/>
                    <a:p>
                      <a:pPr algn="r"/>
                      <a:r>
                        <a:rPr kumimoji="1" lang="en-US" altLang="ja-JP" sz="1100" dirty="0" smtClean="0">
                          <a:solidFill>
                            <a:srgbClr val="FF0000"/>
                          </a:solidFill>
                        </a:rPr>
                        <a:t>~ 30</a:t>
                      </a:r>
                      <a:endParaRPr kumimoji="1" lang="ja-JP" altLang="en-US" sz="1100" dirty="0">
                        <a:solidFill>
                          <a:srgbClr val="FF0000"/>
                        </a:solidFill>
                      </a:endParaRPr>
                    </a:p>
                  </a:txBody>
                  <a:tcPr/>
                </a:tc>
              </a:tr>
              <a:tr h="244784">
                <a:tc>
                  <a:txBody>
                    <a:bodyPr/>
                    <a:lstStyle/>
                    <a:p>
                      <a:r>
                        <a:rPr kumimoji="1" lang="en-US" altLang="ja-JP" sz="1100" dirty="0" smtClean="0">
                          <a:solidFill>
                            <a:srgbClr val="FF0000"/>
                          </a:solidFill>
                        </a:rPr>
                        <a:t>JFY2013 scheduled (+2014)</a:t>
                      </a:r>
                      <a:endParaRPr kumimoji="1" lang="ja-JP" altLang="en-US" sz="1100"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100" dirty="0" smtClean="0">
                          <a:solidFill>
                            <a:srgbClr val="FF0000"/>
                          </a:solidFill>
                        </a:rPr>
                        <a:t>IR section beam pipes, collimators, SRM chambers</a:t>
                      </a:r>
                      <a:endParaRPr lang="ja-JP" altLang="en-US" sz="1100" dirty="0" smtClean="0">
                        <a:solidFill>
                          <a:srgbClr val="FF0000"/>
                        </a:solidFill>
                      </a:endParaRPr>
                    </a:p>
                  </a:txBody>
                  <a:tcPr/>
                </a:tc>
                <a:tc>
                  <a:txBody>
                    <a:bodyPr/>
                    <a:lstStyle/>
                    <a:p>
                      <a:endParaRPr kumimoji="1" lang="ja-JP" altLang="en-US" sz="1100" dirty="0">
                        <a:solidFill>
                          <a:srgbClr val="FF0000"/>
                        </a:solidFill>
                      </a:endParaRPr>
                    </a:p>
                  </a:txBody>
                  <a:tcPr/>
                </a:tc>
                <a:tc>
                  <a:txBody>
                    <a:bodyPr/>
                    <a:lstStyle/>
                    <a:p>
                      <a:pPr algn="r"/>
                      <a:endParaRPr kumimoji="1" lang="ja-JP" altLang="en-US" sz="1100" dirty="0">
                        <a:solidFill>
                          <a:srgbClr val="FF0000"/>
                        </a:solidFill>
                      </a:endParaRPr>
                    </a:p>
                  </a:txBody>
                  <a:tcPr/>
                </a:tc>
                <a:tc>
                  <a:txBody>
                    <a:bodyPr/>
                    <a:lstStyle/>
                    <a:p>
                      <a:pPr algn="r"/>
                      <a:endParaRPr kumimoji="1" lang="ja-JP" altLang="en-US" sz="1100" dirty="0">
                        <a:solidFill>
                          <a:srgbClr val="FF0000"/>
                        </a:solidFill>
                      </a:endParaRPr>
                    </a:p>
                  </a:txBody>
                  <a:tcPr/>
                </a:tc>
              </a:tr>
              <a:tr h="24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solidFill>
                            <a:srgbClr val="FF0000"/>
                          </a:solidFill>
                        </a:rPr>
                        <a:t>JFY2013 scheduled (+2014)</a:t>
                      </a:r>
                      <a:endParaRPr kumimoji="1" lang="ja-JP" altLang="en-US" sz="1100" dirty="0" smtClean="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100" dirty="0" smtClean="0">
                          <a:solidFill>
                            <a:srgbClr val="FF0000"/>
                          </a:solidFill>
                        </a:rPr>
                        <a:t>DR straight section and transport line beam pipes</a:t>
                      </a:r>
                      <a:endParaRPr lang="ja-JP" altLang="en-US" sz="1100" dirty="0" smtClean="0">
                        <a:solidFill>
                          <a:srgbClr val="FF0000"/>
                        </a:solidFill>
                      </a:endParaRPr>
                    </a:p>
                  </a:txBody>
                  <a:tcPr/>
                </a:tc>
                <a:tc>
                  <a:txBody>
                    <a:bodyPr/>
                    <a:lstStyle/>
                    <a:p>
                      <a:r>
                        <a:rPr kumimoji="1" lang="en-US" altLang="ja-JP" sz="1100" dirty="0" smtClean="0">
                          <a:solidFill>
                            <a:srgbClr val="FF0000"/>
                          </a:solidFill>
                        </a:rPr>
                        <a:t>Al</a:t>
                      </a:r>
                      <a:endParaRPr kumimoji="1" lang="ja-JP" altLang="en-US" sz="1100" dirty="0">
                        <a:solidFill>
                          <a:srgbClr val="FF0000"/>
                        </a:solidFill>
                      </a:endParaRPr>
                    </a:p>
                  </a:txBody>
                  <a:tcPr/>
                </a:tc>
                <a:tc>
                  <a:txBody>
                    <a:bodyPr/>
                    <a:lstStyle/>
                    <a:p>
                      <a:pPr algn="r"/>
                      <a:endParaRPr kumimoji="1" lang="ja-JP" altLang="en-US" sz="1100" dirty="0">
                        <a:solidFill>
                          <a:srgbClr val="FF0000"/>
                        </a:solidFill>
                      </a:endParaRPr>
                    </a:p>
                  </a:txBody>
                  <a:tcPr/>
                </a:tc>
                <a:tc>
                  <a:txBody>
                    <a:bodyPr/>
                    <a:lstStyle/>
                    <a:p>
                      <a:pPr algn="r"/>
                      <a:endParaRPr kumimoji="1" lang="ja-JP" altLang="en-US" sz="1100" dirty="0">
                        <a:solidFill>
                          <a:srgbClr val="FF0000"/>
                        </a:solidFill>
                      </a:endParaRPr>
                    </a:p>
                  </a:txBody>
                  <a:tcPr/>
                </a:tc>
              </a:tr>
            </a:tbl>
          </a:graphicData>
        </a:graphic>
      </p:graphicFrame>
      <p:sp>
        <p:nvSpPr>
          <p:cNvPr id="11" name="日付プレースホルダ 10"/>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12" name="スライド番号プレースホルダ 11"/>
          <p:cNvSpPr>
            <a:spLocks noGrp="1"/>
          </p:cNvSpPr>
          <p:nvPr>
            <p:ph type="sldNum" sz="quarter" idx="12"/>
          </p:nvPr>
        </p:nvSpPr>
        <p:spPr/>
        <p:txBody>
          <a:bodyPr/>
          <a:lstStyle/>
          <a:p>
            <a:fld id="{9C0E2F81-601E-B447-A2CF-B5EA96351142}" type="slidenum">
              <a:rPr lang="ja-JP" altLang="en-US" smtClean="0"/>
              <a:pPr/>
              <a:t>6</a:t>
            </a:fld>
            <a:endParaRPr lang="ja-JP"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en-US" altLang="ja-JP" sz="2800" dirty="0" smtClean="0"/>
              <a:t>Beam pipes treatments</a:t>
            </a:r>
            <a:endParaRPr lang="ja-JP" altLang="en-US" sz="2800" dirty="0"/>
          </a:p>
        </p:txBody>
      </p:sp>
      <p:sp>
        <p:nvSpPr>
          <p:cNvPr id="5" name="コンテンツ プレースホルダ 4"/>
          <p:cNvSpPr>
            <a:spLocks noGrp="1"/>
          </p:cNvSpPr>
          <p:nvPr>
            <p:ph idx="1"/>
          </p:nvPr>
        </p:nvSpPr>
        <p:spPr/>
        <p:txBody>
          <a:bodyPr/>
          <a:lstStyle/>
          <a:p>
            <a:r>
              <a:rPr lang="en-US" altLang="ja-JP" dirty="0" smtClean="0"/>
              <a:t>Baking and </a:t>
            </a:r>
            <a:r>
              <a:rPr lang="en-US" altLang="ja-JP" dirty="0" err="1" smtClean="0"/>
              <a:t>TiN</a:t>
            </a:r>
            <a:r>
              <a:rPr lang="en-US" altLang="ja-JP" dirty="0" smtClean="0"/>
              <a:t> coating system have been constructed at Oho experimental hall in KEK. Treatment of beam pipes is well ongoing.</a:t>
            </a:r>
          </a:p>
          <a:p>
            <a:pPr lvl="1"/>
            <a:r>
              <a:rPr lang="en-US" altLang="ja-JP" dirty="0" smtClean="0"/>
              <a:t>About 1000 beam pipes will be baked and </a:t>
            </a:r>
            <a:r>
              <a:rPr lang="en-US" altLang="ja-JP" dirty="0" err="1" smtClean="0"/>
              <a:t>TiN</a:t>
            </a:r>
            <a:r>
              <a:rPr lang="en-US" altLang="ja-JP" dirty="0" smtClean="0"/>
              <a:t>-coated in two years.</a:t>
            </a:r>
          </a:p>
        </p:txBody>
      </p:sp>
      <p:graphicFrame>
        <p:nvGraphicFramePr>
          <p:cNvPr id="6" name="Object 2"/>
          <p:cNvGraphicFramePr>
            <a:graphicFrameLocks noChangeAspect="1"/>
          </p:cNvGraphicFramePr>
          <p:nvPr/>
        </p:nvGraphicFramePr>
        <p:xfrm>
          <a:off x="66746" y="2512969"/>
          <a:ext cx="5223817" cy="3914489"/>
        </p:xfrm>
        <a:graphic>
          <a:graphicData uri="http://schemas.openxmlformats.org/presentationml/2006/ole">
            <p:oleObj spid="_x0000_s123906" name="Word 文書" r:id="rId3" imgW="4914900" imgH="3683000" progId="Word.Document.12">
              <p:link updateAutomatic="1"/>
            </p:oleObj>
          </a:graphicData>
        </a:graphic>
      </p:graphicFrame>
      <p:sp>
        <p:nvSpPr>
          <p:cNvPr id="7" name="正方形/長方形 6"/>
          <p:cNvSpPr/>
          <p:nvPr/>
        </p:nvSpPr>
        <p:spPr>
          <a:xfrm>
            <a:off x="5290564" y="2512969"/>
            <a:ext cx="3829472" cy="830997"/>
          </a:xfrm>
          <a:prstGeom prst="rect">
            <a:avLst/>
          </a:prstGeom>
        </p:spPr>
        <p:txBody>
          <a:bodyPr wrap="square">
            <a:spAutoFit/>
          </a:bodyPr>
          <a:lstStyle/>
          <a:p>
            <a:r>
              <a:rPr lang="en-US" altLang="ja-JP" sz="1200" dirty="0" smtClean="0"/>
              <a:t>Vacuum group working deck in Oho exp. building</a:t>
            </a:r>
          </a:p>
          <a:p>
            <a:pPr>
              <a:buFont typeface="Wingdings" charset="2"/>
              <a:buChar char="l"/>
            </a:pPr>
            <a:r>
              <a:rPr lang="en-US" altLang="ja-JP" sz="1200" dirty="0" smtClean="0"/>
              <a:t>Four baking systems operating on the upper floor (B2).</a:t>
            </a:r>
          </a:p>
          <a:p>
            <a:pPr>
              <a:buFont typeface="Wingdings" charset="2"/>
              <a:buChar char="l"/>
            </a:pPr>
            <a:r>
              <a:rPr lang="en-US" altLang="ja-JP" sz="1200" dirty="0" smtClean="0"/>
              <a:t>Checking and preparation work on the middle floor (B3). </a:t>
            </a:r>
          </a:p>
          <a:p>
            <a:pPr>
              <a:buFont typeface="Wingdings" charset="2"/>
              <a:buChar char="l"/>
            </a:pPr>
            <a:r>
              <a:rPr lang="en-US" altLang="ja-JP" sz="1200" dirty="0" smtClean="0"/>
              <a:t>Five vertical </a:t>
            </a:r>
            <a:r>
              <a:rPr lang="en-US" altLang="ja-JP" sz="1200" dirty="0" err="1" smtClean="0"/>
              <a:t>TiN</a:t>
            </a:r>
            <a:r>
              <a:rPr lang="en-US" altLang="ja-JP" sz="1200" dirty="0" smtClean="0"/>
              <a:t> coating systems from B4 to B2 through.</a:t>
            </a:r>
            <a:endParaRPr lang="ja-JP" altLang="en-US" sz="1200" dirty="0"/>
          </a:p>
        </p:txBody>
      </p:sp>
      <p:sp>
        <p:nvSpPr>
          <p:cNvPr id="9" name="テキスト ボックス 8"/>
          <p:cNvSpPr txBox="1"/>
          <p:nvPr/>
        </p:nvSpPr>
        <p:spPr>
          <a:xfrm>
            <a:off x="6278465" y="6070589"/>
            <a:ext cx="2521919" cy="276999"/>
          </a:xfrm>
          <a:prstGeom prst="rect">
            <a:avLst/>
          </a:prstGeom>
          <a:noFill/>
        </p:spPr>
        <p:txBody>
          <a:bodyPr wrap="none" rtlCol="0">
            <a:spAutoFit/>
          </a:bodyPr>
          <a:lstStyle/>
          <a:p>
            <a:r>
              <a:rPr lang="en-US" altLang="ja-JP" sz="1200" dirty="0" smtClean="0"/>
              <a:t>A part of beam pipes in a stock house</a:t>
            </a:r>
            <a:endParaRPr kumimoji="1" lang="ja-JP" altLang="en-US" sz="1200" dirty="0"/>
          </a:p>
        </p:txBody>
      </p:sp>
      <p:pic>
        <p:nvPicPr>
          <p:cNvPr id="10" name="Picture 3" descr="C:\Users\suetsugu\Desktop\新しいフォルダー\result\IMG_3591.jpg"/>
          <p:cNvPicPr>
            <a:picLocks noChangeAspect="1" noChangeArrowheads="1"/>
          </p:cNvPicPr>
          <p:nvPr/>
        </p:nvPicPr>
        <p:blipFill rotWithShape="1">
          <a:blip r:embed="rId4">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5">
                    <a14:imgEffect>
                      <a14:sharpenSoften amount="50000"/>
                    </a14:imgEffect>
                    <a14:imgEffect>
                      <a14:colorTemperature colorTemp="47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222" t="17829" r="10600" b="9255"/>
          <a:stretch/>
        </p:blipFill>
        <p:spPr bwMode="auto">
          <a:xfrm>
            <a:off x="6115263" y="3992491"/>
            <a:ext cx="2895139" cy="207832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8" name="テキスト ボックス 17"/>
          <p:cNvSpPr txBox="1"/>
          <p:nvPr/>
        </p:nvSpPr>
        <p:spPr>
          <a:xfrm>
            <a:off x="1660013" y="4225079"/>
            <a:ext cx="427220" cy="369332"/>
          </a:xfrm>
          <a:prstGeom prst="rect">
            <a:avLst/>
          </a:prstGeom>
          <a:noFill/>
        </p:spPr>
        <p:txBody>
          <a:bodyPr wrap="none" rtlCol="0">
            <a:spAutoFit/>
          </a:bodyPr>
          <a:lstStyle/>
          <a:p>
            <a:r>
              <a:rPr kumimoji="1" lang="en-US" altLang="ja-JP" dirty="0" smtClean="0"/>
              <a:t>B2</a:t>
            </a:r>
            <a:endParaRPr kumimoji="1" lang="ja-JP" altLang="en-US" dirty="0"/>
          </a:p>
        </p:txBody>
      </p:sp>
      <p:sp>
        <p:nvSpPr>
          <p:cNvPr id="19" name="テキスト ボックス 18"/>
          <p:cNvSpPr txBox="1"/>
          <p:nvPr/>
        </p:nvSpPr>
        <p:spPr>
          <a:xfrm>
            <a:off x="1352613" y="5109889"/>
            <a:ext cx="427220" cy="369332"/>
          </a:xfrm>
          <a:prstGeom prst="rect">
            <a:avLst/>
          </a:prstGeom>
          <a:noFill/>
        </p:spPr>
        <p:txBody>
          <a:bodyPr wrap="none" rtlCol="0">
            <a:spAutoFit/>
          </a:bodyPr>
          <a:lstStyle/>
          <a:p>
            <a:r>
              <a:rPr kumimoji="1" lang="en-US" altLang="ja-JP" dirty="0" smtClean="0"/>
              <a:t>B3</a:t>
            </a:r>
            <a:endParaRPr kumimoji="1" lang="ja-JP" altLang="en-US" dirty="0"/>
          </a:p>
        </p:txBody>
      </p:sp>
      <p:sp>
        <p:nvSpPr>
          <p:cNvPr id="20" name="テキスト ボックス 19"/>
          <p:cNvSpPr txBox="1"/>
          <p:nvPr/>
        </p:nvSpPr>
        <p:spPr>
          <a:xfrm>
            <a:off x="1200841" y="5703338"/>
            <a:ext cx="427220" cy="369332"/>
          </a:xfrm>
          <a:prstGeom prst="rect">
            <a:avLst/>
          </a:prstGeom>
          <a:noFill/>
        </p:spPr>
        <p:txBody>
          <a:bodyPr wrap="none" rtlCol="0">
            <a:spAutoFit/>
          </a:bodyPr>
          <a:lstStyle/>
          <a:p>
            <a:r>
              <a:rPr kumimoji="1" lang="en-US" altLang="ja-JP" dirty="0" smtClean="0"/>
              <a:t>B4</a:t>
            </a:r>
            <a:endParaRPr kumimoji="1" lang="ja-JP" altLang="en-US" dirty="0"/>
          </a:p>
        </p:txBody>
      </p:sp>
      <p:sp>
        <p:nvSpPr>
          <p:cNvPr id="17" name="日付プレースホルダ 16"/>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21" name="スライド番号プレースホルダ 20"/>
          <p:cNvSpPr>
            <a:spLocks noGrp="1"/>
          </p:cNvSpPr>
          <p:nvPr>
            <p:ph type="sldNum" sz="quarter" idx="12"/>
          </p:nvPr>
        </p:nvSpPr>
        <p:spPr/>
        <p:txBody>
          <a:bodyPr/>
          <a:lstStyle/>
          <a:p>
            <a:fld id="{9C0E2F81-601E-B447-A2CF-B5EA96351142}" type="slidenum">
              <a:rPr lang="ja-JP" altLang="en-US" smtClean="0"/>
              <a:pPr/>
              <a:t>7</a:t>
            </a:fld>
            <a:endParaRPr lang="ja-JP"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Object 3"/>
          <p:cNvGraphicFramePr>
            <a:graphicFrameLocks noChangeAspect="1"/>
          </p:cNvGraphicFramePr>
          <p:nvPr/>
        </p:nvGraphicFramePr>
        <p:xfrm>
          <a:off x="823475" y="3497385"/>
          <a:ext cx="2741603" cy="2052891"/>
        </p:xfrm>
        <a:graphic>
          <a:graphicData uri="http://schemas.openxmlformats.org/presentationml/2006/ole">
            <p:oleObj spid="_x0000_s154626" name="Word 文書" r:id="rId3" imgW="2628900" imgH="1968500" progId="Word.Document.12">
              <p:link updateAutomatic="1"/>
            </p:oleObj>
          </a:graphicData>
        </a:graphic>
      </p:graphicFrame>
      <p:graphicFrame>
        <p:nvGraphicFramePr>
          <p:cNvPr id="9" name="Object 4"/>
          <p:cNvGraphicFramePr>
            <a:graphicFrameLocks noChangeAspect="1"/>
          </p:cNvGraphicFramePr>
          <p:nvPr/>
        </p:nvGraphicFramePr>
        <p:xfrm>
          <a:off x="5314461" y="195729"/>
          <a:ext cx="3584108" cy="2683752"/>
        </p:xfrm>
        <a:graphic>
          <a:graphicData uri="http://schemas.openxmlformats.org/presentationml/2006/ole">
            <p:oleObj spid="_x0000_s154627" name="Word 文書" r:id="rId3" imgW="2628900" imgH="1968500" progId="Word.Document.12">
              <p:link updateAutomatic="1"/>
            </p:oleObj>
          </a:graphicData>
        </a:graphic>
      </p:graphicFrame>
      <p:sp>
        <p:nvSpPr>
          <p:cNvPr id="10" name="正方形/長方形 9"/>
          <p:cNvSpPr/>
          <p:nvPr/>
        </p:nvSpPr>
        <p:spPr>
          <a:xfrm>
            <a:off x="324239" y="5550276"/>
            <a:ext cx="3896069" cy="738664"/>
          </a:xfrm>
          <a:prstGeom prst="rect">
            <a:avLst/>
          </a:prstGeom>
        </p:spPr>
        <p:txBody>
          <a:bodyPr wrap="square">
            <a:spAutoFit/>
          </a:bodyPr>
          <a:lstStyle/>
          <a:p>
            <a:r>
              <a:rPr lang="en-US" altLang="ja-JP" sz="1400" dirty="0" smtClean="0"/>
              <a:t>(upper): Inserting ante-chambers into a vertical </a:t>
            </a:r>
            <a:r>
              <a:rPr lang="en-US" altLang="ja-JP" sz="1400" dirty="0" err="1" smtClean="0"/>
              <a:t>TiN</a:t>
            </a:r>
            <a:r>
              <a:rPr lang="en-US" altLang="ja-JP" sz="1400" dirty="0" smtClean="0"/>
              <a:t> coating system. (lower): Top-side view of ante-chambers in two lines set in the coating system.   </a:t>
            </a:r>
            <a:endParaRPr lang="ja-JP" altLang="en-US" sz="1400" dirty="0" smtClean="0"/>
          </a:p>
        </p:txBody>
      </p:sp>
      <p:sp>
        <p:nvSpPr>
          <p:cNvPr id="11" name="正方形/長方形 10"/>
          <p:cNvSpPr/>
          <p:nvPr/>
        </p:nvSpPr>
        <p:spPr>
          <a:xfrm>
            <a:off x="5046630" y="5700416"/>
            <a:ext cx="4019217" cy="954107"/>
          </a:xfrm>
          <a:prstGeom prst="rect">
            <a:avLst/>
          </a:prstGeom>
        </p:spPr>
        <p:txBody>
          <a:bodyPr wrap="square">
            <a:spAutoFit/>
          </a:bodyPr>
          <a:lstStyle/>
          <a:p>
            <a:r>
              <a:rPr lang="en-US" altLang="ja-JP" sz="1400" dirty="0" smtClean="0"/>
              <a:t>(upper and lower): Copper and Aluminum beam pipes after baking and </a:t>
            </a:r>
            <a:r>
              <a:rPr lang="en-US" altLang="ja-JP" sz="1400" dirty="0" err="1" smtClean="0"/>
              <a:t>TiN</a:t>
            </a:r>
            <a:r>
              <a:rPr lang="en-US" altLang="ja-JP" sz="1400" dirty="0" smtClean="0"/>
              <a:t> coating. They are temporary stocked in Oho B4 until moved to tunnel or other stock houses.</a:t>
            </a:r>
            <a:endParaRPr lang="ja-JP" altLang="en-US" sz="1400" dirty="0"/>
          </a:p>
        </p:txBody>
      </p:sp>
      <p:pic>
        <p:nvPicPr>
          <p:cNvPr id="12" name="Picture 4"/>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14461" y="3009256"/>
            <a:ext cx="3584107" cy="268808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7427" y="97690"/>
            <a:ext cx="4376618" cy="328246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14" name="テキスト ボックス 13"/>
          <p:cNvSpPr txBox="1"/>
          <p:nvPr/>
        </p:nvSpPr>
        <p:spPr>
          <a:xfrm>
            <a:off x="3770583" y="4996278"/>
            <a:ext cx="1110137" cy="369332"/>
          </a:xfrm>
          <a:prstGeom prst="rect">
            <a:avLst/>
          </a:prstGeom>
          <a:noFill/>
        </p:spPr>
        <p:txBody>
          <a:bodyPr wrap="none" rtlCol="0">
            <a:spAutoFit/>
          </a:bodyPr>
          <a:lstStyle/>
          <a:p>
            <a:r>
              <a:rPr kumimoji="1" lang="en-US" altLang="ja-JP" dirty="0" smtClean="0"/>
              <a:t>K. Shibata</a:t>
            </a:r>
            <a:endParaRPr kumimoji="1" lang="ja-JP" altLang="en-US" dirty="0"/>
          </a:p>
        </p:txBody>
      </p:sp>
      <p:sp>
        <p:nvSpPr>
          <p:cNvPr id="18" name="日付プレースホルダ 17"/>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sp>
        <p:nvSpPr>
          <p:cNvPr id="19" name="スライド番号プレースホルダ 18"/>
          <p:cNvSpPr>
            <a:spLocks noGrp="1"/>
          </p:cNvSpPr>
          <p:nvPr>
            <p:ph type="sldNum" sz="quarter" idx="12"/>
          </p:nvPr>
        </p:nvSpPr>
        <p:spPr/>
        <p:txBody>
          <a:bodyPr/>
          <a:lstStyle/>
          <a:p>
            <a:fld id="{9C0E2F81-601E-B447-A2CF-B5EA96351142}" type="slidenum">
              <a:rPr lang="ja-JP" altLang="en-US" smtClean="0"/>
              <a:pPr/>
              <a:t>8</a:t>
            </a:fld>
            <a:endParaRPr lang="ja-JP"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9C0E2F81-601E-B447-A2CF-B5EA96351142}" type="slidenum">
              <a:rPr lang="ja-JP" altLang="en-US" smtClean="0"/>
              <a:pPr/>
              <a:t>9</a:t>
            </a:fld>
            <a:endParaRPr lang="ja-JP" altLang="en-US"/>
          </a:p>
        </p:txBody>
      </p:sp>
      <p:sp>
        <p:nvSpPr>
          <p:cNvPr id="3" name="日付プレースホルダ 2"/>
          <p:cNvSpPr>
            <a:spLocks noGrp="1"/>
          </p:cNvSpPr>
          <p:nvPr>
            <p:ph type="dt" sz="half" idx="2"/>
          </p:nvPr>
        </p:nvSpPr>
        <p:spPr/>
        <p:txBody>
          <a:bodyPr/>
          <a:lstStyle/>
          <a:p>
            <a:r>
              <a:rPr lang="en-US" altLang="ja-JP" smtClean="0"/>
              <a:t>Overview of Ring Construction Status and Schedule, Mar. 4, 2013, K. Akai</a:t>
            </a:r>
            <a:endParaRPr lang="ja-JP" altLang="en-US" dirty="0"/>
          </a:p>
        </p:txBody>
      </p:sp>
      <p:grpSp>
        <p:nvGrpSpPr>
          <p:cNvPr id="4" name="グループ化 5"/>
          <p:cNvGrpSpPr/>
          <p:nvPr/>
        </p:nvGrpSpPr>
        <p:grpSpPr>
          <a:xfrm>
            <a:off x="2134" y="851769"/>
            <a:ext cx="3148518" cy="2716614"/>
            <a:chOff x="515550" y="1466654"/>
            <a:chExt cx="3863510" cy="3333523"/>
          </a:xfrm>
        </p:grpSpPr>
        <p:pic>
          <p:nvPicPr>
            <p:cNvPr id="5" name="Picture 192" descr="C:\Users\ushiroda\Sync Folder\Photos\public\00 Belle\20130201 Oho beam chambers\P1020455.JP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5550" y="1919857"/>
              <a:ext cx="3840426" cy="288032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6" name="テキスト ボックス 5"/>
            <p:cNvSpPr txBox="1"/>
            <p:nvPr/>
          </p:nvSpPr>
          <p:spPr>
            <a:xfrm>
              <a:off x="515550" y="1466654"/>
              <a:ext cx="3863510" cy="453203"/>
            </a:xfrm>
            <a:prstGeom prst="rect">
              <a:avLst/>
            </a:prstGeom>
            <a:noFill/>
          </p:spPr>
          <p:txBody>
            <a:bodyPr wrap="none" rtlCol="0">
              <a:spAutoFit/>
            </a:bodyPr>
            <a:lstStyle/>
            <a:p>
              <a:r>
                <a:rPr lang="en-US" dirty="0" smtClean="0">
                  <a:solidFill>
                    <a:srgbClr val="FF0000"/>
                  </a:solidFill>
                </a:rPr>
                <a:t>Al ante-chamber before coating</a:t>
              </a:r>
              <a:endParaRPr lang="en-US" dirty="0">
                <a:solidFill>
                  <a:srgbClr val="FF0000"/>
                </a:solidFill>
              </a:endParaRPr>
            </a:p>
          </p:txBody>
        </p:sp>
      </p:grpSp>
      <p:pic>
        <p:nvPicPr>
          <p:cNvPr id="7" name="Picture 103"/>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292192" y="644325"/>
            <a:ext cx="4464496" cy="261985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nvGrpSpPr>
          <p:cNvPr id="8" name="グループ化 11"/>
          <p:cNvGrpSpPr/>
          <p:nvPr/>
        </p:nvGrpSpPr>
        <p:grpSpPr>
          <a:xfrm>
            <a:off x="2709943" y="3264181"/>
            <a:ext cx="3103040" cy="2973610"/>
            <a:chOff x="3859782" y="4042805"/>
            <a:chExt cx="3821404" cy="3662009"/>
          </a:xfrm>
        </p:grpSpPr>
        <p:pic>
          <p:nvPicPr>
            <p:cNvPr id="9" name="Picture 193" descr="C:\Users\ushiroda\Sync Folder\Photos\public\00 Belle\20130201 Oho beam chambers\P1020489.JPG"/>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59782" y="4042805"/>
              <a:ext cx="3821404" cy="286605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0" name="テキスト ボックス 9"/>
            <p:cNvSpPr txBox="1"/>
            <p:nvPr/>
          </p:nvSpPr>
          <p:spPr>
            <a:xfrm>
              <a:off x="3859782" y="6908856"/>
              <a:ext cx="2168731" cy="795958"/>
            </a:xfrm>
            <a:prstGeom prst="rect">
              <a:avLst/>
            </a:prstGeom>
            <a:noFill/>
          </p:spPr>
          <p:txBody>
            <a:bodyPr wrap="none" rtlCol="0">
              <a:spAutoFit/>
            </a:bodyPr>
            <a:lstStyle/>
            <a:p>
              <a:r>
                <a:rPr lang="en-US" dirty="0" smtClean="0">
                  <a:solidFill>
                    <a:srgbClr val="FF0000"/>
                  </a:solidFill>
                </a:rPr>
                <a:t>After </a:t>
              </a:r>
              <a:r>
                <a:rPr lang="en-US" dirty="0" err="1" smtClean="0">
                  <a:solidFill>
                    <a:srgbClr val="FF0000"/>
                  </a:solidFill>
                </a:rPr>
                <a:t>TiN</a:t>
              </a:r>
              <a:r>
                <a:rPr lang="en-US" dirty="0" smtClean="0">
                  <a:solidFill>
                    <a:srgbClr val="FF0000"/>
                  </a:solidFill>
                </a:rPr>
                <a:t> coating</a:t>
              </a:r>
            </a:p>
            <a:p>
              <a:r>
                <a:rPr lang="en-US" dirty="0" smtClean="0">
                  <a:solidFill>
                    <a:srgbClr val="FF0000"/>
                  </a:solidFill>
                </a:rPr>
                <a:t>before baking</a:t>
              </a:r>
              <a:endParaRPr lang="en-US" dirty="0">
                <a:solidFill>
                  <a:srgbClr val="FF0000"/>
                </a:solidFill>
              </a:endParaRPr>
            </a:p>
          </p:txBody>
        </p:sp>
      </p:grpSp>
      <p:grpSp>
        <p:nvGrpSpPr>
          <p:cNvPr id="11" name="グループ化 15"/>
          <p:cNvGrpSpPr/>
          <p:nvPr/>
        </p:nvGrpSpPr>
        <p:grpSpPr>
          <a:xfrm>
            <a:off x="5903727" y="4024889"/>
            <a:ext cx="3132769" cy="2716479"/>
            <a:chOff x="5903727" y="4024889"/>
            <a:chExt cx="3132769" cy="2716479"/>
          </a:xfrm>
        </p:grpSpPr>
        <p:graphicFrame>
          <p:nvGraphicFramePr>
            <p:cNvPr id="12" name="Object 2"/>
            <p:cNvGraphicFramePr>
              <a:graphicFrameLocks noChangeAspect="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07289705"/>
                </p:ext>
              </p:extLst>
            </p:nvPr>
          </p:nvGraphicFramePr>
          <p:xfrm>
            <a:off x="5903727" y="4394221"/>
            <a:ext cx="3132769" cy="2347147"/>
          </p:xfrm>
          <a:graphic>
            <a:graphicData uri="http://schemas.openxmlformats.org/presentationml/2006/ole">
              <p:oleObj spid="_x0000_s348162" name="Word 文書" r:id="rId6" imgW="2628803" imgH="1968428" progId="Word.Document.12">
                <p:link updateAutomatic="1"/>
              </p:oleObj>
            </a:graphicData>
          </a:graphic>
        </p:graphicFrame>
        <p:sp>
          <p:nvSpPr>
            <p:cNvPr id="13" name="テキスト ボックス 12"/>
            <p:cNvSpPr txBox="1"/>
            <p:nvPr/>
          </p:nvSpPr>
          <p:spPr>
            <a:xfrm>
              <a:off x="5903727" y="4024889"/>
              <a:ext cx="1369286" cy="369332"/>
            </a:xfrm>
            <a:prstGeom prst="rect">
              <a:avLst/>
            </a:prstGeom>
            <a:noFill/>
          </p:spPr>
          <p:txBody>
            <a:bodyPr wrap="none" rtlCol="0">
              <a:spAutoFit/>
            </a:bodyPr>
            <a:lstStyle/>
            <a:p>
              <a:r>
                <a:rPr lang="en-US" dirty="0" smtClean="0">
                  <a:solidFill>
                    <a:srgbClr val="FF0000"/>
                  </a:solidFill>
                </a:rPr>
                <a:t>After baking</a:t>
              </a:r>
              <a:endParaRPr lang="en-US" dirty="0">
                <a:solidFill>
                  <a:srgbClr val="FF0000"/>
                </a:solidFill>
              </a:endParaRPr>
            </a:p>
          </p:txBody>
        </p:sp>
      </p:grpSp>
      <p:sp>
        <p:nvSpPr>
          <p:cNvPr id="14" name="正方形/長方形 13"/>
          <p:cNvSpPr/>
          <p:nvPr/>
        </p:nvSpPr>
        <p:spPr>
          <a:xfrm>
            <a:off x="5997576" y="851769"/>
            <a:ext cx="2622866" cy="1973832"/>
          </a:xfrm>
          <a:prstGeom prst="rect">
            <a:avLst/>
          </a:prstGeom>
          <a:solidFill>
            <a:schemeClr val="bg2">
              <a:lumMod val="60000"/>
              <a:lumOff val="40000"/>
              <a:alpha val="3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 name="直線コネクタ 14"/>
          <p:cNvCxnSpPr/>
          <p:nvPr/>
        </p:nvCxnSpPr>
        <p:spPr>
          <a:xfrm rot="5400000">
            <a:off x="5335889" y="2350500"/>
            <a:ext cx="948614" cy="1588"/>
          </a:xfrm>
          <a:prstGeom prst="line">
            <a:avLst/>
          </a:pr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5581365" y="1599988"/>
            <a:ext cx="470276" cy="276999"/>
          </a:xfrm>
          <a:prstGeom prst="rect">
            <a:avLst/>
          </a:prstGeom>
          <a:noFill/>
        </p:spPr>
        <p:txBody>
          <a:bodyPr wrap="none" rtlCol="0">
            <a:spAutoFit/>
          </a:bodyPr>
          <a:lstStyle/>
          <a:p>
            <a:r>
              <a:rPr lang="en-US" altLang="ja-JP" sz="1200" dirty="0" smtClean="0">
                <a:solidFill>
                  <a:srgbClr val="FF0000"/>
                </a:solidFill>
              </a:rPr>
              <a:t>here</a:t>
            </a:r>
            <a:endParaRPr kumimoji="1" lang="ja-JP" altLang="en-US" sz="1200" dirty="0">
              <a:solidFill>
                <a:srgbClr val="FF0000"/>
              </a:solidFill>
            </a:endParaRPr>
          </a:p>
        </p:txBody>
      </p:sp>
      <p:sp>
        <p:nvSpPr>
          <p:cNvPr id="17" name="テキスト ボックス 16"/>
          <p:cNvSpPr txBox="1"/>
          <p:nvPr/>
        </p:nvSpPr>
        <p:spPr>
          <a:xfrm>
            <a:off x="7309438" y="775042"/>
            <a:ext cx="571340" cy="276999"/>
          </a:xfrm>
          <a:prstGeom prst="rect">
            <a:avLst/>
          </a:prstGeom>
          <a:noFill/>
        </p:spPr>
        <p:txBody>
          <a:bodyPr wrap="none" rtlCol="0">
            <a:spAutoFit/>
          </a:bodyPr>
          <a:lstStyle/>
          <a:p>
            <a:r>
              <a:rPr kumimoji="1" lang="en-US" altLang="ja-JP" sz="1200" dirty="0" smtClean="0">
                <a:solidFill>
                  <a:srgbClr val="FF0000"/>
                </a:solidFill>
              </a:rPr>
              <a:t>Target</a:t>
            </a:r>
            <a:endParaRPr kumimoji="1" lang="ja-JP" altLang="en-US" sz="1200"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赤井_120201">
  <a:themeElements>
    <a:clrScheme name="テーマ色_120201">
      <a:dk1>
        <a:sysClr val="windowText" lastClr="000000"/>
      </a:dk1>
      <a:lt1>
        <a:sysClr val="window" lastClr="FFFFFF"/>
      </a:lt1>
      <a:dk2>
        <a:srgbClr val="062DFF"/>
      </a:dk2>
      <a:lt2>
        <a:srgbClr val="63EE8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赤井_120201.potx</Template>
  <TotalTime>3358</TotalTime>
  <Words>4652</Words>
  <Application>Microsoft Macintosh PowerPoint</Application>
  <PresentationFormat>画面に合わせる (4:3)</PresentationFormat>
  <Paragraphs>948</Paragraphs>
  <Slides>40</Slides>
  <Notes>0</Notes>
  <HiddenSlides>0</HiddenSlides>
  <MMClips>0</MMClips>
  <ScaleCrop>false</ScaleCrop>
  <HeadingPairs>
    <vt:vector size="6" baseType="variant">
      <vt:variant>
        <vt:lpstr>デザイン テンプレート</vt:lpstr>
      </vt:variant>
      <vt:variant>
        <vt:i4>1</vt:i4>
      </vt:variant>
      <vt:variant>
        <vt:lpstr>リンクの設定</vt:lpstr>
      </vt:variant>
      <vt:variant>
        <vt:i4>9</vt:i4>
      </vt:variant>
      <vt:variant>
        <vt:lpstr>スライド タイトル</vt:lpstr>
      </vt:variant>
      <vt:variant>
        <vt:i4>40</vt:i4>
      </vt:variant>
    </vt:vector>
  </HeadingPairs>
  <TitlesOfParts>
    <vt:vector size="50" baseType="lpstr">
      <vt:lpstr>赤井_120201</vt:lpstr>
      <vt:lpstr>???</vt:lpstr>
      <vt:lpstr>???</vt:lpstr>
      <vt:lpstr>???</vt:lpstr>
      <vt:lpstr>???</vt:lpstr>
      <vt:lpstr>???</vt:lpstr>
      <vt:lpstr>???</vt:lpstr>
      <vt:lpstr>???</vt:lpstr>
      <vt:lpstr>Macintosh HD:Users:akaikazunori:Documents:%E7%A7%BB%E8%A1%8C%E5%BE%8C:%E4%BC%9A%E8%AD%B0%E9%85%8D%E5%B8%83%E8%B3%87%E6%96%99:KEKB%E6%B4%BB%E5%8B%95%E5%A0%B1%E5%91%8A:KEKB%E6%B4%BB%E5%8B%95%E5%A0%B1%E5%91%8A20130221.doc!OLE_LINK1</vt:lpstr>
      <vt:lpstr>???</vt:lpstr>
      <vt:lpstr>Overview of Ring Construction Status and Schedule </vt:lpstr>
      <vt:lpstr>スライド 2</vt:lpstr>
      <vt:lpstr>スライド 3</vt:lpstr>
      <vt:lpstr>Commissioning Scenario</vt:lpstr>
      <vt:lpstr>Commissioning schedule</vt:lpstr>
      <vt:lpstr>Fabrication status of beam pipes, etc.</vt:lpstr>
      <vt:lpstr>Beam pipes treatments</vt:lpstr>
      <vt:lpstr>スライド 8</vt:lpstr>
      <vt:lpstr>スライド 9</vt:lpstr>
      <vt:lpstr>スライド 10</vt:lpstr>
      <vt:lpstr>スライド 11</vt:lpstr>
      <vt:lpstr>スライド 12</vt:lpstr>
      <vt:lpstr>スライド 13</vt:lpstr>
      <vt:lpstr>Design improvement of QCS since last ARC</vt:lpstr>
      <vt:lpstr>スライド 15</vt:lpstr>
      <vt:lpstr>スライド 16</vt:lpstr>
      <vt:lpstr>SuperKEKB QCS const. and commissioning schedule</vt:lpstr>
      <vt:lpstr>RF system</vt:lpstr>
      <vt:lpstr>スライド 19</vt:lpstr>
      <vt:lpstr>スライド 20</vt:lpstr>
      <vt:lpstr>スライド 21</vt:lpstr>
      <vt:lpstr>スライド 22</vt:lpstr>
      <vt:lpstr>Beam instrumentations</vt:lpstr>
      <vt:lpstr>スライド 24</vt:lpstr>
      <vt:lpstr>Accelerator components for DR</vt:lpstr>
      <vt:lpstr>Facility and infrastructure</vt:lpstr>
      <vt:lpstr>Upgrade MR cooling system</vt:lpstr>
      <vt:lpstr>Reinforce electricity facility</vt:lpstr>
      <vt:lpstr>Overall budget (original)</vt:lpstr>
      <vt:lpstr>Budget situation in JFY2013-14</vt:lpstr>
      <vt:lpstr>Cost up since last ARC</vt:lpstr>
      <vt:lpstr>Plans for MR </vt:lpstr>
      <vt:lpstr>Plans for DR</vt:lpstr>
      <vt:lpstr>スライド 34</vt:lpstr>
      <vt:lpstr>Summary</vt:lpstr>
      <vt:lpstr>Back up slides</vt:lpstr>
      <vt:lpstr>スライド 37</vt:lpstr>
      <vt:lpstr>スライド 38</vt:lpstr>
      <vt:lpstr>Recovery from the earthquake_1</vt:lpstr>
      <vt:lpstr>Recovery from the earthquake_2</vt:lpstr>
    </vt:vector>
  </TitlesOfParts>
  <Company>高エネルギー加速器研究機構</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赤井 和憲</dc:creator>
  <cp:lastModifiedBy>赤井 和憲</cp:lastModifiedBy>
  <cp:revision>511</cp:revision>
  <cp:lastPrinted>2013-03-03T04:52:22Z</cp:lastPrinted>
  <dcterms:created xsi:type="dcterms:W3CDTF">2013-03-03T05:16:38Z</dcterms:created>
  <dcterms:modified xsi:type="dcterms:W3CDTF">2013-03-03T05:42:46Z</dcterms:modified>
</cp:coreProperties>
</file>