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95" r:id="rId3"/>
    <p:sldId id="257" r:id="rId4"/>
    <p:sldId id="281" r:id="rId5"/>
    <p:sldId id="261" r:id="rId6"/>
    <p:sldId id="260" r:id="rId7"/>
    <p:sldId id="291" r:id="rId8"/>
    <p:sldId id="292" r:id="rId9"/>
    <p:sldId id="262" r:id="rId10"/>
    <p:sldId id="299" r:id="rId11"/>
    <p:sldId id="296" r:id="rId12"/>
    <p:sldId id="297" r:id="rId13"/>
    <p:sldId id="265" r:id="rId14"/>
    <p:sldId id="268" r:id="rId15"/>
    <p:sldId id="318" r:id="rId16"/>
    <p:sldId id="274" r:id="rId17"/>
    <p:sldId id="275" r:id="rId18"/>
    <p:sldId id="315" r:id="rId19"/>
    <p:sldId id="316" r:id="rId20"/>
    <p:sldId id="314" r:id="rId21"/>
    <p:sldId id="277" r:id="rId22"/>
    <p:sldId id="278" r:id="rId23"/>
    <p:sldId id="279" r:id="rId24"/>
    <p:sldId id="301" r:id="rId25"/>
    <p:sldId id="289" r:id="rId26"/>
    <p:sldId id="317" r:id="rId27"/>
    <p:sldId id="300" r:id="rId28"/>
    <p:sldId id="303" r:id="rId29"/>
    <p:sldId id="304" r:id="rId30"/>
    <p:sldId id="302" r:id="rId31"/>
    <p:sldId id="308" r:id="rId32"/>
    <p:sldId id="306" r:id="rId33"/>
    <p:sldId id="307" r:id="rId34"/>
    <p:sldId id="310" r:id="rId35"/>
    <p:sldId id="311" r:id="rId36"/>
    <p:sldId id="312" r:id="rId37"/>
    <p:sldId id="313" r:id="rId38"/>
    <p:sldId id="321" r:id="rId39"/>
    <p:sldId id="322" r:id="rId40"/>
    <p:sldId id="320" r:id="rId41"/>
    <p:sldId id="323" r:id="rId42"/>
    <p:sldId id="324" r:id="rId4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CA8F0-D8BC-8640-8CAD-A4EE7819806F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A22AC-EA29-5E4C-87CC-A74FDA0E5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39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559C-1DFB-474D-9C17-FA7694B40082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C01-9B5B-C440-B346-092757CFB5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15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559C-1DFB-474D-9C17-FA7694B40082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C01-9B5B-C440-B346-092757CFB5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94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559C-1DFB-474D-9C17-FA7694B40082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C01-9B5B-C440-B346-092757CFB5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31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559C-1DFB-474D-9C17-FA7694B40082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C01-9B5B-C440-B346-092757CFB5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45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559C-1DFB-474D-9C17-FA7694B40082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C01-9B5B-C440-B346-092757CFB5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0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559C-1DFB-474D-9C17-FA7694B40082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C01-9B5B-C440-B346-092757CFB5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24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559C-1DFB-474D-9C17-FA7694B40082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C01-9B5B-C440-B346-092757CFB5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98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559C-1DFB-474D-9C17-FA7694B40082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C01-9B5B-C440-B346-092757CFB5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94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559C-1DFB-474D-9C17-FA7694B40082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C01-9B5B-C440-B346-092757CFB5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43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559C-1DFB-474D-9C17-FA7694B40082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C01-9B5B-C440-B346-092757CFB5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90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559C-1DFB-474D-9C17-FA7694B40082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9C01-9B5B-C440-B346-092757CFB5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51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7559C-1DFB-474D-9C17-FA7694B40082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79C01-9B5B-C440-B346-092757CFB5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11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image" Target="../media/image5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07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Beam Loss Simulation at </a:t>
            </a:r>
            <a:r>
              <a:rPr kumimoji="1" lang="en-US" altLang="ja-JP" dirty="0" err="1" smtClean="0"/>
              <a:t>SuperKEKB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Y. Funakoshi</a:t>
            </a:r>
          </a:p>
          <a:p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KEKB Review</a:t>
            </a:r>
          </a:p>
          <a:p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2013. 03. 05</a:t>
            </a:r>
            <a:endParaRPr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8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02265"/>
            <a:ext cx="8229600" cy="1143000"/>
          </a:xfrm>
        </p:spPr>
        <p:txBody>
          <a:bodyPr/>
          <a:lstStyle/>
          <a:p>
            <a:r>
              <a:rPr lang="en-US" altLang="ja-JP" dirty="0"/>
              <a:t>Setting values for </a:t>
            </a:r>
            <a:r>
              <a:rPr lang="en-US" altLang="ja-JP" dirty="0" smtClean="0"/>
              <a:t>masks</a:t>
            </a:r>
            <a:endParaRPr kumimoji="1" lang="ja-JP" altLang="en-US" dirty="0"/>
          </a:p>
        </p:txBody>
      </p:sp>
      <p:pic>
        <p:nvPicPr>
          <p:cNvPr id="5" name="コンテンツ プレースホルダー 3" descr="PastedGraphic-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 b="-452"/>
          <a:stretch/>
        </p:blipFill>
        <p:spPr>
          <a:xfrm>
            <a:off x="539136" y="1106118"/>
            <a:ext cx="8229600" cy="2515420"/>
          </a:xfrm>
        </p:spPr>
      </p:pic>
      <p:pic>
        <p:nvPicPr>
          <p:cNvPr id="6" name="コンテンツ プレースホルダー 3" descr="PastedGraphic-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 b="12118"/>
          <a:stretch/>
        </p:blipFill>
        <p:spPr>
          <a:xfrm>
            <a:off x="539136" y="3793605"/>
            <a:ext cx="8229600" cy="288412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923162" y="966207"/>
            <a:ext cx="112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Y. Ohnishi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279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Loss distribution HER</a:t>
            </a:r>
            <a:br>
              <a:rPr kumimoji="1" lang="en-US" altLang="ja-JP" dirty="0" smtClean="0"/>
            </a:br>
            <a:r>
              <a:rPr lang="en-US" altLang="ja-JP" dirty="0" smtClean="0"/>
              <a:t>beam-gas Coulomb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" r="-2613" b="43484"/>
          <a:stretch/>
        </p:blipFill>
        <p:spPr>
          <a:xfrm>
            <a:off x="652757" y="1538983"/>
            <a:ext cx="7646917" cy="4965051"/>
          </a:xfrm>
        </p:spPr>
      </p:pic>
      <p:sp>
        <p:nvSpPr>
          <p:cNvPr id="5" name="正方形/長方形 4"/>
          <p:cNvSpPr/>
          <p:nvPr/>
        </p:nvSpPr>
        <p:spPr>
          <a:xfrm>
            <a:off x="2063352" y="4422425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Tracking: 3 turns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898859" y="4400563"/>
            <a:ext cx="3651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Total lost </a:t>
            </a:r>
            <a:r>
              <a:rPr lang="en-US" altLang="ja-JP" dirty="0" smtClean="0"/>
              <a:t>particles in simulation:</a:t>
            </a:r>
            <a:endParaRPr lang="en-US" altLang="ja-JP" dirty="0"/>
          </a:p>
          <a:p>
            <a:r>
              <a:rPr lang="en-US" altLang="ja-JP" dirty="0" smtClean="0"/>
              <a:t>1.16x10</a:t>
            </a:r>
            <a:r>
              <a:rPr lang="en-US" altLang="ja-JP" baseline="30000" dirty="0" smtClean="0"/>
              <a:t>6 </a:t>
            </a:r>
            <a:r>
              <a:rPr lang="en-US" altLang="ja-JP" dirty="0" smtClean="0"/>
              <a:t>(45.4 GHz)</a:t>
            </a:r>
          </a:p>
          <a:p>
            <a:r>
              <a:rPr lang="en-US" altLang="ja-JP" dirty="0" smtClean="0"/>
              <a:t>Analytic calculation: 59GHz</a:t>
            </a:r>
            <a:r>
              <a:rPr lang="en-US" altLang="ja-JP" baseline="30000" dirty="0" smtClean="0"/>
              <a:t> </a:t>
            </a:r>
            <a:endParaRPr lang="ja-JP" altLang="en-US" baseline="30000" dirty="0"/>
          </a:p>
        </p:txBody>
      </p:sp>
      <p:sp>
        <p:nvSpPr>
          <p:cNvPr id="7" name="正方形/長方形 6"/>
          <p:cNvSpPr/>
          <p:nvPr/>
        </p:nvSpPr>
        <p:spPr>
          <a:xfrm>
            <a:off x="239394" y="6099005"/>
            <a:ext cx="2486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IR Loss (-4m &lt; s &lt; 4m)</a:t>
            </a:r>
          </a:p>
          <a:p>
            <a:r>
              <a:rPr lang="en-US" altLang="ja-JP" dirty="0"/>
              <a:t>~1.09MHz (28 events)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11807" y="104830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V-mask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7497097" y="1417638"/>
            <a:ext cx="311355" cy="524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182263" y="251904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H-mask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207600" y="2384323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H-mask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8043976" y="1941871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H-mask</a:t>
            </a:r>
            <a:endParaRPr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7472515" y="2163097"/>
            <a:ext cx="546880" cy="450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358586" y="2703713"/>
            <a:ext cx="677108" cy="4906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200" dirty="0" smtClean="0"/>
              <a:t>｛</a:t>
            </a:r>
            <a:endParaRPr kumimoji="1" lang="ja-JP" altLang="en-US" sz="3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34233" y="2613742"/>
            <a:ext cx="954107" cy="2975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3200" dirty="0"/>
              <a:t>｛</a:t>
            </a:r>
          </a:p>
          <a:p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239394" y="335625"/>
            <a:ext cx="122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sher_5753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7214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39" r="416" b="40803"/>
          <a:stretch/>
        </p:blipFill>
        <p:spPr>
          <a:xfrm>
            <a:off x="376164" y="1432267"/>
            <a:ext cx="8051508" cy="5198225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Loss distribution LER</a:t>
            </a:r>
            <a:br>
              <a:rPr kumimoji="1" lang="en-US" altLang="ja-JP" dirty="0" smtClean="0"/>
            </a:br>
            <a:r>
              <a:rPr lang="en-US" altLang="ja-JP" dirty="0" smtClean="0"/>
              <a:t>beam-gas Coulomb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063352" y="4422425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Tracking: 10 turns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898859" y="4400563"/>
            <a:ext cx="34493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Total lost </a:t>
            </a:r>
            <a:r>
              <a:rPr lang="en-US" altLang="ja-JP" dirty="0" smtClean="0"/>
              <a:t>particles in simulation:</a:t>
            </a:r>
            <a:endParaRPr lang="en-US" altLang="ja-JP" dirty="0"/>
          </a:p>
          <a:p>
            <a:r>
              <a:rPr lang="en-US" altLang="ja-JP" dirty="0"/>
              <a:t>0.097x10</a:t>
            </a:r>
            <a:r>
              <a:rPr lang="en-US" altLang="ja-JP" baseline="30000" dirty="0"/>
              <a:t>6</a:t>
            </a:r>
            <a:r>
              <a:rPr lang="en-US" altLang="ja-JP" dirty="0" smtClean="0"/>
              <a:t>(126.6GHz)</a:t>
            </a:r>
          </a:p>
          <a:p>
            <a:r>
              <a:rPr lang="en-US" altLang="ja-JP" dirty="0" smtClean="0"/>
              <a:t>Analytic calculation: 197GHz</a:t>
            </a:r>
            <a:r>
              <a:rPr lang="en-US" altLang="ja-JP" baseline="30000" dirty="0" smtClean="0"/>
              <a:t> </a:t>
            </a:r>
            <a:endParaRPr lang="ja-JP" altLang="en-US" baseline="30000" dirty="0"/>
          </a:p>
        </p:txBody>
      </p:sp>
      <p:sp>
        <p:nvSpPr>
          <p:cNvPr id="7" name="正方形/長方形 6"/>
          <p:cNvSpPr/>
          <p:nvPr/>
        </p:nvSpPr>
        <p:spPr>
          <a:xfrm>
            <a:off x="239394" y="6099005"/>
            <a:ext cx="2486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IR Loss (-4m &lt; s &lt; 4m)</a:t>
            </a:r>
          </a:p>
          <a:p>
            <a:r>
              <a:rPr lang="en-US" altLang="ja-JP" dirty="0" smtClean="0"/>
              <a:t>~141MHz (108 </a:t>
            </a:r>
            <a:r>
              <a:rPr lang="en-US" altLang="ja-JP" dirty="0"/>
              <a:t>events)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7089091" y="108936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V-mask</a:t>
            </a:r>
            <a:endParaRPr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7534575" y="1417638"/>
            <a:ext cx="31339" cy="536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7164288" y="1417638"/>
            <a:ext cx="193518" cy="1256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7267678" y="1412776"/>
            <a:ext cx="184642" cy="1495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7806645" y="1950793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H-mask</a:t>
            </a:r>
            <a:endParaRPr lang="ja-JP" altLang="en-US" dirty="0"/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7452320" y="2212258"/>
            <a:ext cx="692067" cy="696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4780001" y="2674428"/>
            <a:ext cx="1015663" cy="3231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3600" dirty="0"/>
              <a:t>｛</a:t>
            </a:r>
          </a:p>
          <a:p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4941613" y="24897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H-mask</a:t>
            </a:r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0" y="29071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sler_1684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8124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0" y="226172"/>
            <a:ext cx="2995515" cy="247918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78579" y="839816"/>
            <a:ext cx="89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3 turns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75" y="226172"/>
            <a:ext cx="2868395" cy="248648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236916" y="839816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30 </a:t>
            </a:r>
            <a:r>
              <a:rPr lang="en-US" altLang="ja-JP" dirty="0"/>
              <a:t>turns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261241" y="260079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Element name: APT.6002</a:t>
            </a:r>
          </a:p>
          <a:p>
            <a:r>
              <a:rPr lang="en-US" altLang="ja-JP" dirty="0"/>
              <a:t>S [m] = 2934.3069853702323</a:t>
            </a:r>
          </a:p>
          <a:p>
            <a:r>
              <a:rPr lang="en-US" altLang="ja-JP" dirty="0"/>
              <a:t>BX = 16.68318748342323</a:t>
            </a:r>
          </a:p>
          <a:p>
            <a:r>
              <a:rPr lang="en-US" altLang="ja-JP" dirty="0"/>
              <a:t>BY = 142.88788115847524</a:t>
            </a:r>
          </a:p>
          <a:p>
            <a:r>
              <a:rPr lang="en-US" altLang="ja-JP" dirty="0" err="1"/>
              <a:t>sigmax</a:t>
            </a:r>
            <a:r>
              <a:rPr lang="en-US" altLang="ja-JP" dirty="0"/>
              <a:t> = .00023463699345008804</a:t>
            </a:r>
          </a:p>
          <a:p>
            <a:r>
              <a:rPr lang="en-US" altLang="ja-JP" dirty="0" err="1"/>
              <a:t>sigmapx</a:t>
            </a:r>
            <a:r>
              <a:rPr lang="en-US" altLang="ja-JP" dirty="0"/>
              <a:t> = 1.4064278405024721e-05</a:t>
            </a:r>
          </a:p>
          <a:p>
            <a:r>
              <a:rPr lang="en-US" altLang="ja-JP" dirty="0" err="1"/>
              <a:t>sigmay</a:t>
            </a:r>
            <a:r>
              <a:rPr lang="en-US" altLang="ja-JP" dirty="0"/>
              <a:t> = 4.3429483433398944e-05</a:t>
            </a:r>
          </a:p>
          <a:p>
            <a:r>
              <a:rPr lang="en-US" altLang="ja-JP" dirty="0" err="1"/>
              <a:t>sigmapy</a:t>
            </a:r>
            <a:r>
              <a:rPr lang="en-US" altLang="ja-JP" dirty="0"/>
              <a:t> = 3.0394098562656846e-07</a:t>
            </a:r>
          </a:p>
          <a:p>
            <a:r>
              <a:rPr lang="en-US" altLang="ja-JP" dirty="0" err="1"/>
              <a:t>sigmaz</a:t>
            </a:r>
            <a:r>
              <a:rPr lang="en-US" altLang="ja-JP" dirty="0"/>
              <a:t> = .006</a:t>
            </a:r>
          </a:p>
          <a:p>
            <a:r>
              <a:rPr lang="en-US" altLang="ja-JP" dirty="0" err="1"/>
              <a:t>sigmae</a:t>
            </a:r>
            <a:r>
              <a:rPr lang="en-US" altLang="ja-JP" dirty="0"/>
              <a:t> = .000809</a:t>
            </a:r>
          </a:p>
          <a:p>
            <a:r>
              <a:rPr lang="en-US" altLang="ja-JP" dirty="0" err="1"/>
              <a:t>Theta_c</a:t>
            </a:r>
            <a:r>
              <a:rPr lang="en-US" altLang="ja-JP" dirty="0"/>
              <a:t> = 1.8337874570821454e-05</a:t>
            </a:r>
          </a:p>
          <a:p>
            <a:r>
              <a:rPr lang="en-US" altLang="ja-JP" dirty="0"/>
              <a:t>Length which element represent for [m] = 5.098814615590072</a:t>
            </a:r>
          </a:p>
          <a:p>
            <a:r>
              <a:rPr lang="en-US" altLang="ja-JP" dirty="0"/>
              <a:t>Number of particles = 146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535" y="306461"/>
            <a:ext cx="2893029" cy="229433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035972" y="839816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10 </a:t>
            </a:r>
            <a:r>
              <a:rPr lang="en-US" altLang="ja-JP" dirty="0"/>
              <a:t>turns</a:t>
            </a: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28" y="3122907"/>
            <a:ext cx="3163883" cy="254008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200353" y="3723131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15 </a:t>
            </a:r>
            <a:r>
              <a:rPr lang="en-US" altLang="ja-JP" dirty="0"/>
              <a:t>turns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4309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Radiative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Bhabha</a:t>
            </a:r>
            <a:r>
              <a:rPr kumimoji="1" lang="en-US" altLang="ja-JP" dirty="0" smtClean="0"/>
              <a:t> simulation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405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Radiative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Bhabha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(LER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486" y="6377459"/>
            <a:ext cx="403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0.5% &lt;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D</a:t>
            </a:r>
            <a:r>
              <a:rPr kumimoji="1" lang="en-US" altLang="ja-JP" dirty="0" smtClean="0"/>
              <a:t>E &lt; 100%: using analytic formula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17233" y="6192793"/>
            <a:ext cx="2797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 turn tracking</a:t>
            </a:r>
          </a:p>
          <a:p>
            <a:r>
              <a:rPr lang="en-US" altLang="ja-JP" dirty="0" smtClean="0"/>
              <a:t>Multi-turn effects are small. </a:t>
            </a:r>
            <a:endParaRPr kumimoji="1" lang="ja-JP" altLang="en-US" dirty="0"/>
          </a:p>
        </p:txBody>
      </p:sp>
      <p:pic>
        <p:nvPicPr>
          <p:cNvPr id="7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24864" r="-24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1461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24374" r="-24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27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 smtClean="0"/>
              <a:t>Radiative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Bhabha</a:t>
            </a:r>
            <a:r>
              <a:rPr lang="en-US" altLang="ja-JP" dirty="0" smtClean="0"/>
              <a:t> (LER)</a:t>
            </a:r>
            <a:br>
              <a:rPr lang="en-US" altLang="ja-JP" dirty="0" smtClean="0"/>
            </a:br>
            <a:r>
              <a:rPr lang="en-US" altLang="ja-JP" dirty="0" smtClean="0"/>
              <a:t>beam loss rate per m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25935" r="-25935"/>
          <a:stretch>
            <a:fillRect/>
          </a:stretch>
        </p:blipFill>
        <p:spPr/>
      </p:pic>
      <p:sp>
        <p:nvSpPr>
          <p:cNvPr id="6" name="正方形/長方形 5"/>
          <p:cNvSpPr/>
          <p:nvPr/>
        </p:nvSpPr>
        <p:spPr>
          <a:xfrm>
            <a:off x="4675952" y="6325109"/>
            <a:ext cx="420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Loss rate = 2.04mA/s -&gt; </a:t>
            </a:r>
            <a:r>
              <a:rPr lang="en-US" altLang="ja-JP" dirty="0">
                <a:latin typeface="Symbol" charset="2"/>
                <a:cs typeface="Symbol" charset="2"/>
              </a:rPr>
              <a:t>t</a:t>
            </a:r>
            <a:r>
              <a:rPr lang="en-US" altLang="ja-JP" dirty="0"/>
              <a:t> = </a:t>
            </a:r>
            <a:r>
              <a:rPr lang="en-US" altLang="ja-JP" dirty="0" smtClean="0"/>
              <a:t>29.4min</a:t>
            </a:r>
            <a:r>
              <a:rPr lang="en-US" altLang="ja-JP" dirty="0"/>
              <a:t>. (3.6A)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25950" y="6325109"/>
            <a:ext cx="3972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CoordinateBeamLoss2013_3_5_1_18_32.dat</a:t>
            </a:r>
            <a:endParaRPr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8000" y="229419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H-mask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>
            <a:stCxn id="10" idx="1"/>
          </p:cNvCxnSpPr>
          <p:nvPr/>
        </p:nvCxnSpPr>
        <p:spPr>
          <a:xfrm flipH="1">
            <a:off x="5170129" y="2478860"/>
            <a:ext cx="417871" cy="102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5170129" y="2580968"/>
            <a:ext cx="712839" cy="614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2"/>
          </p:cNvCxnSpPr>
          <p:nvPr/>
        </p:nvCxnSpPr>
        <p:spPr>
          <a:xfrm>
            <a:off x="6032994" y="2663526"/>
            <a:ext cx="251458" cy="613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46524" y="27463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ja-JP" dirty="0" smtClean="0"/>
              <a:t>sler_1684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6271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Radiative</a:t>
            </a:r>
            <a:r>
              <a:rPr lang="en-US" altLang="ja-JP" dirty="0"/>
              <a:t> </a:t>
            </a:r>
            <a:r>
              <a:rPr lang="en-US" altLang="ja-JP" dirty="0" err="1"/>
              <a:t>Bhabha</a:t>
            </a:r>
            <a:r>
              <a:rPr lang="en-US" altLang="ja-JP" dirty="0"/>
              <a:t> </a:t>
            </a:r>
            <a:r>
              <a:rPr lang="en-US" altLang="ja-JP" dirty="0" smtClean="0"/>
              <a:t>(HER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23332" r="-233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6318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20985" r="-209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397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 Loss 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Needs of simulation on loss distribution around the ring</a:t>
            </a:r>
          </a:p>
          <a:p>
            <a:pPr lvl="1"/>
            <a:r>
              <a:rPr lang="en-US" altLang="ja-JP" dirty="0" smtClean="0"/>
              <a:t>Estimation of detector beam background (Y. Nakayama)</a:t>
            </a:r>
          </a:p>
          <a:p>
            <a:pPr lvl="1"/>
            <a:r>
              <a:rPr kumimoji="1" lang="en-US" altLang="ja-JP" dirty="0" smtClean="0"/>
              <a:t>Design of radiation shield </a:t>
            </a:r>
          </a:p>
          <a:p>
            <a:pPr lvl="1"/>
            <a:r>
              <a:rPr lang="en-US" altLang="ja-JP" dirty="0" smtClean="0"/>
              <a:t>Design of beam loss monitor</a:t>
            </a:r>
          </a:p>
          <a:p>
            <a:r>
              <a:rPr kumimoji="1" lang="en-US" altLang="ja-JP" dirty="0" smtClean="0"/>
              <a:t>Simulation</a:t>
            </a:r>
          </a:p>
          <a:p>
            <a:pPr lvl="1"/>
            <a:r>
              <a:rPr lang="en-US" altLang="ja-JP" dirty="0" err="1" smtClean="0"/>
              <a:t>Touschek</a:t>
            </a:r>
            <a:r>
              <a:rPr lang="en-US" altLang="ja-JP" dirty="0" smtClean="0"/>
              <a:t>: Y. Ohnishi</a:t>
            </a:r>
          </a:p>
          <a:p>
            <a:pPr lvl="1"/>
            <a:r>
              <a:rPr kumimoji="1" lang="en-US" altLang="ja-JP" dirty="0" smtClean="0"/>
              <a:t>Beam-gas Coulomb: Y. Funakoshi</a:t>
            </a:r>
          </a:p>
          <a:p>
            <a:pPr lvl="1"/>
            <a:r>
              <a:rPr lang="en-US" altLang="ja-JP" dirty="0" err="1" smtClean="0"/>
              <a:t>Radiative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Bhabbha</a:t>
            </a:r>
            <a:r>
              <a:rPr lang="en-US" altLang="ja-JP" dirty="0" smtClean="0"/>
              <a:t>: Y. Funakoshi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088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Radiative</a:t>
            </a:r>
            <a:r>
              <a:rPr lang="en-US" altLang="ja-JP" dirty="0"/>
              <a:t> </a:t>
            </a:r>
            <a:r>
              <a:rPr lang="en-US" altLang="ja-JP" dirty="0" err="1"/>
              <a:t>Bhabha</a:t>
            </a:r>
            <a:r>
              <a:rPr lang="en-US" altLang="ja-JP" dirty="0"/>
              <a:t> (HER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lang="en-US" altLang="ja-JP" dirty="0" smtClean="0"/>
              <a:t>beam loss rate per m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68108" y="6306064"/>
            <a:ext cx="420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Loss rate = 2.14mA/s -&gt;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t</a:t>
            </a:r>
            <a:r>
              <a:rPr kumimoji="1" lang="en-US" altLang="ja-JP" dirty="0" smtClean="0"/>
              <a:t> = 20.2min. (2.6A)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00275" y="6339985"/>
            <a:ext cx="3926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ja-JP" sz="1600" dirty="0"/>
              <a:t>CoordinateBeamLoss2013_3_5_0_28_36.dat</a:t>
            </a:r>
            <a:endParaRPr lang="ja-JP" altLang="en-US" sz="16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rcRect l="-25784" r="-25784"/>
          <a:stretch>
            <a:fillRect/>
          </a:stretch>
        </p:blipFill>
        <p:spPr/>
      </p:pic>
      <p:sp>
        <p:nvSpPr>
          <p:cNvPr id="3" name="正方形/長方形 2"/>
          <p:cNvSpPr/>
          <p:nvPr/>
        </p:nvSpPr>
        <p:spPr>
          <a:xfrm>
            <a:off x="300275" y="266133"/>
            <a:ext cx="1174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sher_5753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487522" y="205627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H-mask</a:t>
            </a:r>
            <a:endParaRPr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5377509" y="2220452"/>
            <a:ext cx="595588" cy="147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5096387" y="2425602"/>
            <a:ext cx="281122" cy="253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03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Touschek</a:t>
            </a:r>
            <a:r>
              <a:rPr kumimoji="1" lang="en-US" altLang="ja-JP" dirty="0" smtClean="0"/>
              <a:t> Beam Loss</a:t>
            </a:r>
            <a:br>
              <a:rPr kumimoji="1" lang="en-US" altLang="ja-JP" dirty="0" smtClean="0"/>
            </a:br>
            <a:r>
              <a:rPr lang="en-US" altLang="ja-JP" dirty="0" smtClean="0"/>
              <a:t>Y. Ohnishi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016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dirty="0"/>
              <a:t>sler_1672_5 </a:t>
            </a:r>
            <a:r>
              <a:rPr lang="es-ES_tradnl" altLang="ja-JP" dirty="0" err="1" smtClean="0"/>
              <a:t>loss</a:t>
            </a:r>
            <a:r>
              <a:rPr lang="es-ES_tradnl" altLang="ja-JP" dirty="0"/>
              <a:t> </a:t>
            </a:r>
            <a:r>
              <a:rPr lang="es-ES_tradnl" altLang="ja-JP" dirty="0" err="1" smtClean="0"/>
              <a:t>distribution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19991" r="-19991"/>
          <a:stretch>
            <a:fillRect/>
          </a:stretch>
        </p:blipFill>
        <p:spPr/>
      </p:pic>
      <p:sp>
        <p:nvSpPr>
          <p:cNvPr id="5" name="テキスト ボックス 4"/>
          <p:cNvSpPr txBox="1"/>
          <p:nvPr/>
        </p:nvSpPr>
        <p:spPr>
          <a:xfrm>
            <a:off x="7647215" y="6301405"/>
            <a:ext cx="112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Y. Ohnishi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74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dirty="0"/>
              <a:t>sher_5745_1 </a:t>
            </a:r>
            <a:r>
              <a:rPr lang="es-ES_tradnl" altLang="ja-JP" dirty="0" err="1" smtClean="0"/>
              <a:t>loss</a:t>
            </a:r>
            <a:r>
              <a:rPr lang="es-ES_tradnl" altLang="ja-JP" dirty="0"/>
              <a:t> </a:t>
            </a:r>
            <a:r>
              <a:rPr lang="es-ES_tradnl" altLang="ja-JP" dirty="0" err="1" smtClean="0"/>
              <a:t>distribution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20878" r="-20878"/>
          <a:stretch>
            <a:fillRect/>
          </a:stretch>
        </p:blipFill>
        <p:spPr/>
      </p:pic>
      <p:sp>
        <p:nvSpPr>
          <p:cNvPr id="5" name="テキスト ボックス 4"/>
          <p:cNvSpPr txBox="1"/>
          <p:nvPr/>
        </p:nvSpPr>
        <p:spPr>
          <a:xfrm>
            <a:off x="7883071" y="6431643"/>
            <a:ext cx="1120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Y. Ohnishi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5608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Sum of 3 processes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076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Beam loss rate (LER)</a:t>
            </a:r>
            <a:br>
              <a:rPr kumimoji="1" lang="en-US" altLang="ja-JP" dirty="0" smtClean="0"/>
            </a:br>
            <a:r>
              <a:rPr lang="en-US" altLang="ja-JP" dirty="0" smtClean="0"/>
              <a:t>sum of 3 processes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rcRect l="-19916" r="-19916"/>
          <a:stretch>
            <a:fillRect/>
          </a:stretch>
        </p:blipFill>
        <p:spPr/>
      </p:pic>
      <p:sp>
        <p:nvSpPr>
          <p:cNvPr id="3" name="テキスト ボックス 2"/>
          <p:cNvSpPr txBox="1"/>
          <p:nvPr/>
        </p:nvSpPr>
        <p:spPr>
          <a:xfrm>
            <a:off x="7144774" y="133554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V-mask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6939935" y="1704880"/>
            <a:ext cx="335936" cy="335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784646" y="271585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H-mask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5456903" y="3085182"/>
            <a:ext cx="327743" cy="274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6374581" y="3085182"/>
            <a:ext cx="426064" cy="700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528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Beam loss rate (HER)</a:t>
            </a:r>
            <a:br>
              <a:rPr kumimoji="1" lang="en-US" altLang="ja-JP" dirty="0" smtClean="0"/>
            </a:br>
            <a:r>
              <a:rPr lang="en-US" altLang="ja-JP" dirty="0" smtClean="0"/>
              <a:t>sum of 3 processes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22127" r="-22127"/>
          <a:stretch>
            <a:fillRect/>
          </a:stretch>
        </p:blipFill>
        <p:spPr/>
      </p:pic>
      <p:sp>
        <p:nvSpPr>
          <p:cNvPr id="6" name="テキスト ボックス 5"/>
          <p:cNvSpPr txBox="1"/>
          <p:nvPr/>
        </p:nvSpPr>
        <p:spPr>
          <a:xfrm>
            <a:off x="7005484" y="12392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V-mask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6898968" y="1600200"/>
            <a:ext cx="319548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5331457" y="3555689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H-mask</a:t>
            </a:r>
            <a:endParaRPr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6014065" y="3925021"/>
            <a:ext cx="147483" cy="8600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3" idx="2"/>
          </p:cNvCxnSpPr>
          <p:nvPr/>
        </p:nvCxnSpPr>
        <p:spPr>
          <a:xfrm flipH="1">
            <a:off x="5555226" y="3925021"/>
            <a:ext cx="221225" cy="1048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845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to use the simulation results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IR loss</a:t>
            </a:r>
          </a:p>
          <a:p>
            <a:pPr lvl="1"/>
            <a:r>
              <a:rPr lang="en-US" altLang="ja-JP" dirty="0" err="1" smtClean="0"/>
              <a:t>Touschek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Radiative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Bhabha</a:t>
            </a:r>
            <a:r>
              <a:rPr lang="en-US" altLang="ja-JP" dirty="0" smtClean="0"/>
              <a:t> -&gt;  already Nakayama san uses data for Belle II background estimation</a:t>
            </a:r>
          </a:p>
          <a:p>
            <a:pPr lvl="1"/>
            <a:r>
              <a:rPr lang="en-US" altLang="ja-JP" dirty="0" smtClean="0"/>
              <a:t>Beam-gas Coulomb -&gt; to be sent to Nakayama san</a:t>
            </a:r>
          </a:p>
          <a:p>
            <a:r>
              <a:rPr lang="en-US" altLang="ja-JP" dirty="0" smtClean="0"/>
              <a:t>Other loss</a:t>
            </a:r>
          </a:p>
          <a:p>
            <a:pPr lvl="1"/>
            <a:r>
              <a:rPr lang="en-US" altLang="ja-JP" dirty="0" smtClean="0"/>
              <a:t>I already passed a preliminary results of LER to radiation safety section. They started an estimation. After finishing the beam-gas simulation under way, I will send them the results.</a:t>
            </a:r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88376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AC6CB-C4F8-054D-ADCF-468689A7BD9C}" type="slidenum">
              <a:rPr lang="en-US" altLang="ja-JP"/>
              <a:pPr/>
              <a:t>28</a:t>
            </a:fld>
            <a:endParaRPr lang="en-US" altLang="ja-JP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27" y="955477"/>
            <a:ext cx="6747495" cy="558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1836" y="71438"/>
            <a:ext cx="8420695" cy="857250"/>
          </a:xfrm>
          <a:ln/>
        </p:spPr>
        <p:txBody>
          <a:bodyPr/>
          <a:lstStyle/>
          <a:p>
            <a:r>
              <a:rPr lang="en-US" altLang="ja-JP"/>
              <a:t>Phase-1 LER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2672209" y="765869"/>
            <a:ext cx="30911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000"/>
              <a:t>1 mA/bunch, 1 nTorr  k = 10%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69355" y="409677"/>
            <a:ext cx="112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Y. Ohnishi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605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9AFBC-7D16-F245-9737-6F29D185B80B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01836" y="62508"/>
            <a:ext cx="8420695" cy="857250"/>
          </a:xfrm>
          <a:ln/>
        </p:spPr>
        <p:txBody>
          <a:bodyPr/>
          <a:lstStyle/>
          <a:p>
            <a:r>
              <a:rPr lang="en-US" altLang="ja-JP"/>
              <a:t>Phase-1 HER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27" y="955476"/>
            <a:ext cx="6815584" cy="563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/>
          </p:cNvSpPr>
          <p:nvPr/>
        </p:nvSpPr>
        <p:spPr bwMode="auto">
          <a:xfrm>
            <a:off x="2672209" y="765869"/>
            <a:ext cx="30911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000"/>
              <a:t>1 mA/bunch, 1 nTorr  k = 10%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413957" y="404419"/>
            <a:ext cx="1120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Y. Ohnishi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94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of beam loss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5585"/>
              </p:ext>
            </p:extLst>
          </p:nvPr>
        </p:nvGraphicFramePr>
        <p:xfrm>
          <a:off x="457200" y="1600200"/>
          <a:ext cx="8229599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KEKB (design)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KEKB (achieved)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SuperKEKB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Radiative</a:t>
                      </a:r>
                      <a:r>
                        <a:rPr kumimoji="1" lang="en-US" altLang="ja-JP" dirty="0" smtClean="0"/>
                        <a:t> </a:t>
                      </a:r>
                      <a:r>
                        <a:rPr kumimoji="1" lang="en-US" altLang="ja-JP" dirty="0" err="1" smtClean="0"/>
                        <a:t>Bhabha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21.3h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9.0h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6.6h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4.5h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28min.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20min.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Beam-gas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45h</a:t>
                      </a:r>
                      <a:r>
                        <a:rPr kumimoji="1" lang="en-US" altLang="ja-JP" baseline="30000" dirty="0" smtClean="0"/>
                        <a:t>a)</a:t>
                      </a:r>
                      <a:endParaRPr kumimoji="1" lang="ja-JP" alt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45h</a:t>
                      </a:r>
                      <a:r>
                        <a:rPr kumimoji="1" lang="en-US" altLang="ja-JP" baseline="30000" dirty="0" smtClean="0"/>
                        <a:t>a)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24.5min.</a:t>
                      </a:r>
                      <a:r>
                        <a:rPr kumimoji="1" lang="en-US" altLang="ja-JP" baseline="30000" dirty="0" smtClean="0"/>
                        <a:t>b)</a:t>
                      </a:r>
                      <a:endParaRPr kumimoji="1" lang="ja-JP" alt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46min.</a:t>
                      </a:r>
                      <a:r>
                        <a:rPr kumimoji="1" lang="en-US" altLang="ja-JP" baseline="30000" dirty="0" smtClean="0"/>
                        <a:t> b)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Touschek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10h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10min.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10min.</a:t>
                      </a:r>
                      <a:endParaRPr kumimoji="1" lang="ja-JP" altLang="en-US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Total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5.9h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7.4h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~133min.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~200min.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6min.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6min.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 current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2.6A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1.1A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1.6A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1.1A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3.6A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2.6A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Loss</a:t>
                      </a:r>
                      <a:r>
                        <a:rPr kumimoji="1" lang="en-US" altLang="ja-JP" baseline="0" dirty="0" smtClean="0"/>
                        <a:t> Rate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0.12mA/s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0.04mA/s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0.23mA/s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0.11mA/s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10mA/s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7.2mA/s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867939" y="5129034"/>
            <a:ext cx="499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a</a:t>
            </a:r>
            <a:r>
              <a:rPr lang="en-US" altLang="ja-JP" dirty="0" smtClean="0"/>
              <a:t>) Bremsstrahlung</a:t>
            </a:r>
          </a:p>
          <a:p>
            <a:r>
              <a:rPr lang="en-US" altLang="ja-JP" dirty="0" smtClean="0"/>
              <a:t>b) Coulomb scattering, sensitive to mask setting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90675" y="5913533"/>
            <a:ext cx="638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Beam loss </a:t>
            </a:r>
            <a:r>
              <a:rPr lang="en-US" altLang="ja-JP" dirty="0" smtClean="0"/>
              <a:t>accompanied with </a:t>
            </a:r>
            <a:r>
              <a:rPr kumimoji="1" lang="en-US" altLang="ja-JP" dirty="0" smtClean="0"/>
              <a:t>the beam injection should be added.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0203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78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800" dirty="0"/>
              <a:t>Beam loss power (LER)</a:t>
            </a:r>
            <a:br>
              <a:rPr lang="en-US" altLang="ja-JP" sz="2800" dirty="0"/>
            </a:br>
            <a:r>
              <a:rPr lang="en-US" altLang="ja-JP" sz="2800" dirty="0"/>
              <a:t>sum of </a:t>
            </a:r>
            <a:r>
              <a:rPr lang="en-US" altLang="ja-JP" sz="2800" dirty="0" smtClean="0"/>
              <a:t>2 processes (beam-gas, </a:t>
            </a:r>
            <a:r>
              <a:rPr lang="en-US" altLang="ja-JP" sz="2800" dirty="0" err="1" smtClean="0"/>
              <a:t>radiative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Bhabah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22458" r="-224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87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Total cross section</a:t>
            </a:r>
            <a:endParaRPr lang="ja-JP" altLang="en-US" sz="40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1" name="コンテンツ プレースホルダ 6" descr="TotalCrossSection1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532" b="-42532"/>
          <a:stretch>
            <a:fillRect/>
          </a:stretch>
        </p:blipFill>
        <p:spPr>
          <a:xfrm>
            <a:off x="0" y="-155575"/>
            <a:ext cx="5227638" cy="5857875"/>
          </a:xfrm>
        </p:spPr>
      </p:pic>
      <p:pic>
        <p:nvPicPr>
          <p:cNvPr id="17412" name="コンテンツ プレースホルダ 7" descr="TotalCrossSection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23" b="-43823"/>
          <a:stretch>
            <a:fillRect/>
          </a:stretch>
        </p:blipFill>
        <p:spPr>
          <a:xfrm>
            <a:off x="4454525" y="2886075"/>
            <a:ext cx="4483100" cy="5022850"/>
          </a:xfrm>
        </p:spPr>
      </p:pic>
      <p:sp>
        <p:nvSpPr>
          <p:cNvPr id="17413" name="テキスト ボックス 4"/>
          <p:cNvSpPr txBox="1">
            <a:spLocks noChangeArrowheads="1"/>
          </p:cNvSpPr>
          <p:nvPr/>
        </p:nvSpPr>
        <p:spPr bwMode="auto">
          <a:xfrm>
            <a:off x="457200" y="5089525"/>
            <a:ext cx="3046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Symbol" charset="0"/>
                <a:cs typeface="Symbol" charset="0"/>
              </a:rPr>
              <a:t>s</a:t>
            </a:r>
            <a:r>
              <a:rPr lang="en-US" altLang="ja-JP" sz="1800"/>
              <a:t>(</a:t>
            </a:r>
            <a:r>
              <a:rPr lang="en-US" altLang="ja-JP" sz="1800">
                <a:latin typeface="Symbol" charset="0"/>
                <a:cs typeface="Symbol" charset="0"/>
              </a:rPr>
              <a:t>e</a:t>
            </a:r>
            <a:r>
              <a:rPr lang="en-US" altLang="ja-JP" sz="1800"/>
              <a:t>&gt;1.5%)= 1.55 x 10</a:t>
            </a:r>
            <a:r>
              <a:rPr lang="en-US" altLang="ja-JP" sz="1800" baseline="30000"/>
              <a:t>-25 </a:t>
            </a:r>
            <a:r>
              <a:rPr lang="en-US" altLang="ja-JP" sz="1800"/>
              <a:t>cm</a:t>
            </a:r>
            <a:r>
              <a:rPr lang="en-US" altLang="ja-JP" sz="1800" baseline="30000"/>
              <a:t>2</a:t>
            </a:r>
            <a:r>
              <a:rPr lang="en-US" altLang="ja-JP" sz="1800"/>
              <a:t> </a:t>
            </a:r>
          </a:p>
          <a:p>
            <a:r>
              <a:rPr lang="en-US" altLang="ja-JP" sz="1800">
                <a:latin typeface="Symbol" charset="0"/>
                <a:cs typeface="Symbol" charset="0"/>
              </a:rPr>
              <a:t>s</a:t>
            </a:r>
            <a:r>
              <a:rPr lang="en-US" altLang="ja-JP" sz="1800"/>
              <a:t>(</a:t>
            </a:r>
            <a:r>
              <a:rPr lang="en-US" altLang="ja-JP" sz="1800">
                <a:latin typeface="Symbol" charset="0"/>
                <a:cs typeface="Symbol" charset="0"/>
              </a:rPr>
              <a:t>e</a:t>
            </a:r>
            <a:r>
              <a:rPr lang="en-US" altLang="ja-JP" sz="1800"/>
              <a:t>&gt;5.0%)= 1.05 x 10</a:t>
            </a:r>
            <a:r>
              <a:rPr lang="en-US" altLang="ja-JP" sz="1800" baseline="30000"/>
              <a:t>-25 </a:t>
            </a:r>
            <a:r>
              <a:rPr lang="en-US" altLang="ja-JP" sz="1800"/>
              <a:t>cm</a:t>
            </a:r>
            <a:r>
              <a:rPr lang="en-US" altLang="ja-JP" sz="1800" baseline="30000"/>
              <a:t>2</a:t>
            </a:r>
            <a:r>
              <a:rPr lang="en-US" altLang="ja-JP" sz="1800"/>
              <a:t> </a:t>
            </a:r>
            <a:endParaRPr lang="ja-JP" altLang="en-US" sz="1800"/>
          </a:p>
          <a:p>
            <a:r>
              <a:rPr lang="en-US" altLang="ja-JP" sz="1800">
                <a:latin typeface="Symbol" charset="0"/>
                <a:cs typeface="Symbol" charset="0"/>
              </a:rPr>
              <a:t>s</a:t>
            </a:r>
            <a:r>
              <a:rPr lang="en-US" altLang="ja-JP" sz="1800"/>
              <a:t>(</a:t>
            </a:r>
            <a:r>
              <a:rPr lang="en-US" altLang="ja-JP" sz="1800">
                <a:latin typeface="Symbol" charset="0"/>
                <a:cs typeface="Symbol" charset="0"/>
              </a:rPr>
              <a:t>e</a:t>
            </a:r>
            <a:r>
              <a:rPr lang="en-US" altLang="ja-JP" sz="1800"/>
              <a:t>&gt;20%) = 0.51 x 10</a:t>
            </a:r>
            <a:r>
              <a:rPr lang="en-US" altLang="ja-JP" sz="1800" baseline="30000"/>
              <a:t>-25 </a:t>
            </a:r>
            <a:r>
              <a:rPr lang="en-US" altLang="ja-JP" sz="1800"/>
              <a:t>cm</a:t>
            </a:r>
            <a:r>
              <a:rPr lang="en-US" altLang="ja-JP" sz="1800" baseline="30000"/>
              <a:t>2</a:t>
            </a:r>
          </a:p>
          <a:p>
            <a:r>
              <a:rPr lang="en-US" altLang="ja-JP" sz="1800">
                <a:latin typeface="Symbol" charset="0"/>
                <a:cs typeface="Symbol" charset="0"/>
              </a:rPr>
              <a:t>s</a:t>
            </a:r>
            <a:r>
              <a:rPr lang="en-US" altLang="ja-JP" sz="1800"/>
              <a:t>(</a:t>
            </a:r>
            <a:r>
              <a:rPr lang="en-US" altLang="ja-JP" sz="1800">
                <a:latin typeface="Symbol" charset="0"/>
                <a:cs typeface="Symbol" charset="0"/>
              </a:rPr>
              <a:t>e</a:t>
            </a:r>
            <a:r>
              <a:rPr lang="en-US" altLang="ja-JP" sz="1800"/>
              <a:t>&gt;50%) = 0.20 x 10</a:t>
            </a:r>
            <a:r>
              <a:rPr lang="en-US" altLang="ja-JP" sz="1800" baseline="30000"/>
              <a:t>-25 </a:t>
            </a:r>
            <a:r>
              <a:rPr lang="en-US" altLang="ja-JP" sz="1800"/>
              <a:t>cm</a:t>
            </a:r>
            <a:r>
              <a:rPr lang="en-US" altLang="ja-JP" sz="1800" baseline="30000"/>
              <a:t>2</a:t>
            </a:r>
          </a:p>
        </p:txBody>
      </p:sp>
      <p:pic>
        <p:nvPicPr>
          <p:cNvPr id="17414" name="図 6" descr="te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731838"/>
            <a:ext cx="6959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テキスト ボックス 6"/>
          <p:cNvSpPr txBox="1">
            <a:spLocks noChangeArrowheads="1"/>
          </p:cNvSpPr>
          <p:nvPr/>
        </p:nvSpPr>
        <p:spPr bwMode="auto">
          <a:xfrm>
            <a:off x="0" y="6188075"/>
            <a:ext cx="53588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dirty="0" smtClean="0"/>
              <a:t>Assuming particles are lost with energy loss of </a:t>
            </a:r>
            <a:r>
              <a:rPr lang="en-US" altLang="ja-JP" sz="1400" dirty="0" smtClean="0">
                <a:latin typeface="Symbol" charset="0"/>
                <a:cs typeface="Symbol" charset="0"/>
              </a:rPr>
              <a:t>e</a:t>
            </a:r>
            <a:r>
              <a:rPr lang="en-US" altLang="ja-JP" sz="1400" dirty="0"/>
              <a:t>&gt;</a:t>
            </a:r>
            <a:r>
              <a:rPr lang="en-US" altLang="ja-JP" sz="1400" dirty="0" smtClean="0"/>
              <a:t>1.5%, </a:t>
            </a:r>
          </a:p>
          <a:p>
            <a:r>
              <a:rPr lang="en-US" altLang="ja-JP" sz="1400" dirty="0"/>
              <a:t>B</a:t>
            </a:r>
            <a:r>
              <a:rPr lang="en-US" altLang="ja-JP" sz="1400" dirty="0" smtClean="0"/>
              <a:t>eam lifetime </a:t>
            </a:r>
            <a:r>
              <a:rPr lang="en-US" altLang="ja-JP" sz="1400" dirty="0"/>
              <a:t>= 30.15 min. (L=8x10</a:t>
            </a:r>
            <a:r>
              <a:rPr lang="en-US" altLang="ja-JP" sz="1400" baseline="30000" dirty="0"/>
              <a:t>35</a:t>
            </a:r>
            <a:r>
              <a:rPr lang="en-US" altLang="ja-JP" sz="1400" dirty="0"/>
              <a:t> /cm</a:t>
            </a:r>
            <a:r>
              <a:rPr lang="en-US" altLang="ja-JP" sz="1400" baseline="30000" dirty="0"/>
              <a:t>2</a:t>
            </a:r>
            <a:r>
              <a:rPr lang="en-US" altLang="ja-JP" sz="1400" dirty="0"/>
              <a:t>/s, </a:t>
            </a:r>
            <a:r>
              <a:rPr lang="en-US" altLang="ja-JP" sz="1400" dirty="0" err="1"/>
              <a:t>Ib</a:t>
            </a:r>
            <a:r>
              <a:rPr lang="en-US" altLang="ja-JP" sz="1400" dirty="0"/>
              <a:t>=</a:t>
            </a:r>
            <a:r>
              <a:rPr lang="en-US" altLang="ja-JP" sz="1400" dirty="0" smtClean="0"/>
              <a:t>3.6A, LER case)</a:t>
            </a:r>
            <a:endParaRPr lang="en-US" altLang="ja-JP" sz="1400" dirty="0"/>
          </a:p>
          <a:p>
            <a:r>
              <a:rPr lang="en-US" altLang="ja-JP" sz="1400" dirty="0"/>
              <a:t>Loss rate 1.99mA/s</a:t>
            </a:r>
            <a:endParaRPr lang="ja-JP" altLang="en-US" sz="1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825315" y="2009234"/>
            <a:ext cx="413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Correction for finite beam size is included.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6498735" y="1227138"/>
            <a:ext cx="0" cy="782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0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Correction for cross section due to finite beam size</a:t>
            </a:r>
            <a:endParaRPr lang="ja-JP" altLang="en-US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459" name="コンテンツ プレースホルダ 3" descr="RatioOfWtoWOsizeCorrec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58" r="-10358"/>
          <a:stretch>
            <a:fillRect/>
          </a:stretch>
        </p:blipFill>
        <p:spPr/>
      </p:pic>
      <p:sp>
        <p:nvSpPr>
          <p:cNvPr id="19460" name="テキスト ボックス 4"/>
          <p:cNvSpPr txBox="1">
            <a:spLocks noChangeArrowheads="1"/>
          </p:cNvSpPr>
          <p:nvPr/>
        </p:nvSpPr>
        <p:spPr bwMode="auto">
          <a:xfrm>
            <a:off x="4781550" y="4367213"/>
            <a:ext cx="262123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dirty="0">
                <a:latin typeface="Calibri" charset="0"/>
              </a:rPr>
              <a:t>Energy acceptance = </a:t>
            </a:r>
            <a:r>
              <a:rPr lang="en-US" altLang="ja-JP" sz="1800" dirty="0" smtClean="0">
                <a:latin typeface="Calibri" charset="0"/>
              </a:rPr>
              <a:t>1.0</a:t>
            </a:r>
            <a:r>
              <a:rPr lang="en-US" altLang="ja-JP" sz="1800" dirty="0">
                <a:latin typeface="Calibri" charset="0"/>
              </a:rPr>
              <a:t>%</a:t>
            </a:r>
            <a:endParaRPr lang="ja-JP" altLang="en-US" sz="1800" dirty="0">
              <a:latin typeface="Calibri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rot="5400000">
            <a:off x="474663" y="3698875"/>
            <a:ext cx="3538538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2" name="テキスト ボックス 6"/>
          <p:cNvSpPr txBox="1">
            <a:spLocks noChangeArrowheads="1"/>
          </p:cNvSpPr>
          <p:nvPr/>
        </p:nvSpPr>
        <p:spPr bwMode="auto">
          <a:xfrm>
            <a:off x="1530350" y="6267450"/>
            <a:ext cx="325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~60nm (SuperKEKB, </a:t>
            </a:r>
            <a:r>
              <a:rPr lang="en-US" altLang="ja-JP" sz="1800">
                <a:latin typeface="Symbol" charset="0"/>
                <a:cs typeface="Symbol" charset="0"/>
              </a:rPr>
              <a:t>k</a:t>
            </a:r>
            <a:r>
              <a:rPr lang="en-US" altLang="ja-JP" sz="1800"/>
              <a:t>=0.4%)</a:t>
            </a:r>
            <a:endParaRPr lang="ja-JP" altLang="en-US" sz="1800"/>
          </a:p>
        </p:txBody>
      </p:sp>
      <p:cxnSp>
        <p:nvCxnSpPr>
          <p:cNvPr id="9" name="直線矢印コネクタ 8"/>
          <p:cNvCxnSpPr/>
          <p:nvPr/>
        </p:nvCxnSpPr>
        <p:spPr>
          <a:xfrm rot="16200000" flipV="1">
            <a:off x="1985169" y="5728494"/>
            <a:ext cx="839787" cy="320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07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Created distribution of Coulomb scattering angles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rcRect l="-22452" r="-224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430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Loss </a:t>
            </a:r>
            <a:r>
              <a:rPr lang="en-US" altLang="ja-JP" dirty="0" smtClean="0"/>
              <a:t>distribution (power) </a:t>
            </a:r>
            <a:r>
              <a:rPr lang="en-US" altLang="ja-JP" dirty="0"/>
              <a:t>HER</a:t>
            </a:r>
            <a:br>
              <a:rPr lang="en-US" altLang="ja-JP" dirty="0"/>
            </a:br>
            <a:r>
              <a:rPr lang="en-US" altLang="ja-JP" dirty="0"/>
              <a:t>beam-gas Coulomb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9880" r="-9880"/>
          <a:stretch>
            <a:fillRect/>
          </a:stretch>
        </p:blipFill>
        <p:spPr/>
      </p:pic>
      <p:cxnSp>
        <p:nvCxnSpPr>
          <p:cNvPr id="5" name="直線矢印コネクタ 4"/>
          <p:cNvCxnSpPr/>
          <p:nvPr/>
        </p:nvCxnSpPr>
        <p:spPr>
          <a:xfrm flipH="1">
            <a:off x="7341419" y="1679754"/>
            <a:ext cx="311355" cy="524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7591095" y="141400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V-mask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7679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Radiative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Bhabha</a:t>
            </a:r>
            <a:r>
              <a:rPr kumimoji="1" lang="en-US" altLang="ja-JP" dirty="0" smtClean="0"/>
              <a:t> (HER)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22603" r="-22603"/>
          <a:stretch>
            <a:fillRect/>
          </a:stretch>
        </p:blipFill>
        <p:spPr/>
      </p:pic>
      <p:sp>
        <p:nvSpPr>
          <p:cNvPr id="5" name="テキスト ボックス 4"/>
          <p:cNvSpPr txBox="1"/>
          <p:nvPr/>
        </p:nvSpPr>
        <p:spPr>
          <a:xfrm>
            <a:off x="940486" y="6377459"/>
            <a:ext cx="403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0.5% &lt;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D</a:t>
            </a:r>
            <a:r>
              <a:rPr kumimoji="1" lang="en-US" altLang="ja-JP" dirty="0" smtClean="0"/>
              <a:t>E &lt; 100%: using analytic formula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17233" y="6192793"/>
            <a:ext cx="2797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 turn tracking</a:t>
            </a:r>
          </a:p>
          <a:p>
            <a:r>
              <a:rPr lang="en-US" altLang="ja-JP" dirty="0" smtClean="0"/>
              <a:t>Multi-turn effects are small.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6582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20881" r="-208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6444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B5D47-C32A-0245-BEC2-E6AA9F3412B8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>
          <a:xfrm>
            <a:off x="401836" y="71438"/>
            <a:ext cx="8420695" cy="857250"/>
          </a:xfrm>
          <a:ln/>
        </p:spPr>
        <p:txBody>
          <a:bodyPr/>
          <a:lstStyle/>
          <a:p>
            <a:r>
              <a:rPr lang="en-US" altLang="ja-JP"/>
              <a:t>Phase-1 LER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8" y="759023"/>
            <a:ext cx="6919391" cy="574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/>
          </p:cNvSpPr>
          <p:nvPr/>
        </p:nvSpPr>
        <p:spPr bwMode="auto">
          <a:xfrm>
            <a:off x="4133330" y="6114752"/>
            <a:ext cx="8948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000"/>
              <a:t>φ40 mm</a:t>
            </a:r>
          </a:p>
        </p:txBody>
      </p:sp>
    </p:spTree>
    <p:extLst>
      <p:ext uri="{BB962C8B-B14F-4D97-AF65-F5344CB8AC3E}">
        <p14:creationId xmlns:p14="http://schemas.microsoft.com/office/powerpoint/2010/main" val="318765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7FE9-3796-0543-867A-717E2EDC5B0A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>
          <a:xfrm>
            <a:off x="401836" y="53578"/>
            <a:ext cx="8420695" cy="857250"/>
          </a:xfrm>
          <a:ln/>
        </p:spPr>
        <p:txBody>
          <a:bodyPr/>
          <a:lstStyle/>
          <a:p>
            <a:r>
              <a:rPr lang="en-US" altLang="ja-JP"/>
              <a:t>Phase-1 HER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08" y="843855"/>
            <a:ext cx="6732984" cy="561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/>
          </p:cNvSpPr>
          <p:nvPr/>
        </p:nvSpPr>
        <p:spPr bwMode="auto">
          <a:xfrm>
            <a:off x="4428009" y="6266557"/>
            <a:ext cx="8948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000"/>
              <a:t>φ40 mm</a:t>
            </a:r>
          </a:p>
        </p:txBody>
      </p:sp>
    </p:spTree>
    <p:extLst>
      <p:ext uri="{BB962C8B-B14F-4D97-AF65-F5344CB8AC3E}">
        <p14:creationId xmlns:p14="http://schemas.microsoft.com/office/powerpoint/2010/main" val="61244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Beam-gas Coulomb simulation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077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77E9-9DA4-AC4F-BEA9-6981B84EA180}" type="slidenum">
              <a:rPr lang="en-US" altLang="ja-JP"/>
              <a:pPr/>
              <a:t>40</a:t>
            </a:fld>
            <a:endParaRPr lang="en-US" altLang="ja-JP"/>
          </a:p>
        </p:txBody>
      </p:sp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>
          <a:xfrm>
            <a:off x="457200" y="-85878"/>
            <a:ext cx="8229600" cy="1143000"/>
          </a:xfrm>
          <a:ln/>
        </p:spPr>
        <p:txBody>
          <a:bodyPr/>
          <a:lstStyle/>
          <a:p>
            <a:r>
              <a:rPr lang="en-US" altLang="ja-JP" dirty="0"/>
              <a:t>Summary</a:t>
            </a:r>
          </a:p>
        </p:txBody>
      </p:sp>
      <p:graphicFrame>
        <p:nvGraphicFramePr>
          <p:cNvPr id="28674" name="Group 2"/>
          <p:cNvGraphicFramePr>
            <a:graphicFrameLocks noGrp="1"/>
          </p:cNvGraphicFramePr>
          <p:nvPr/>
        </p:nvGraphicFramePr>
        <p:xfrm>
          <a:off x="223243" y="1419821"/>
          <a:ext cx="8726537" cy="4007196"/>
        </p:xfrm>
        <a:graphic>
          <a:graphicData uri="http://schemas.openxmlformats.org/drawingml/2006/table">
            <a:tbl>
              <a:tblPr/>
              <a:tblGrid>
                <a:gridCol w="1342802"/>
                <a:gridCol w="1476747"/>
                <a:gridCol w="1476747"/>
                <a:gridCol w="1476747"/>
                <a:gridCol w="1476747"/>
                <a:gridCol w="1476747"/>
              </a:tblGrid>
              <a:tr h="1602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Phase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N</a:t>
                      </a:r>
                      <a:r>
                        <a:rPr kumimoji="0" lang="en-US" altLang="ja-JP" sz="25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b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Touschek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PPS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Coulomb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PPS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Brems.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PPS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PPS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HER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6.28x10</a:t>
                      </a:r>
                      <a:r>
                        <a:rPr kumimoji="0" lang="en-US" altLang="ja-JP" sz="20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10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1.41x10</a:t>
                      </a:r>
                      <a:r>
                        <a:rPr kumimoji="0" lang="en-US" altLang="ja-JP" sz="20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6.17x10</a:t>
                      </a:r>
                      <a:r>
                        <a:rPr kumimoji="0" lang="en-US" altLang="ja-JP" sz="20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2.94x10</a:t>
                      </a:r>
                      <a:r>
                        <a:rPr kumimoji="0" lang="en-US" altLang="ja-JP" sz="20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1.76x10</a:t>
                      </a:r>
                      <a:r>
                        <a:rPr kumimoji="0" lang="en-US" altLang="ja-JP" sz="20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LER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6.28x10</a:t>
                      </a:r>
                      <a:r>
                        <a:rPr kumimoji="0" lang="en-US" altLang="ja-JP" sz="20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10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8.74x10</a:t>
                      </a:r>
                      <a:r>
                        <a:rPr kumimoji="0" lang="en-US" altLang="ja-JP" sz="20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9.95x10</a:t>
                      </a:r>
                      <a:r>
                        <a:rPr kumimoji="0" lang="en-US" altLang="ja-JP" sz="20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2.72x10</a:t>
                      </a:r>
                      <a:r>
                        <a:rPr kumimoji="0" lang="en-US" altLang="ja-JP" sz="20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9.11x10</a:t>
                      </a:r>
                      <a:r>
                        <a:rPr kumimoji="0" lang="en-US" altLang="ja-JP" sz="20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condition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1 mA/bunch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10 %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coupling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P</a:t>
                      </a:r>
                      <a:r>
                        <a:rPr kumimoji="0" lang="en-US" altLang="ja-JP" sz="20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ave</a:t>
                      </a: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= 1 nTorr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ヒラギノ角ゴ Pro W3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1.09x10</a:t>
                      </a:r>
                      <a:r>
                        <a:rPr kumimoji="0" lang="en-US" altLang="ja-JP" sz="20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 W3" charset="0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54" name="Rectangle 82"/>
          <p:cNvSpPr>
            <a:spLocks/>
          </p:cNvSpPr>
          <p:nvPr/>
        </p:nvSpPr>
        <p:spPr bwMode="auto">
          <a:xfrm>
            <a:off x="4528468" y="5536406"/>
            <a:ext cx="380404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sz="1700"/>
              <a:t>w/o movable masks</a:t>
            </a:r>
          </a:p>
          <a:p>
            <a:pPr algn="l"/>
            <a:r>
              <a:rPr lang="en-US" altLang="ja-JP" sz="1700"/>
              <a:t>#bunches = 1000 - 2000</a:t>
            </a:r>
          </a:p>
          <a:p>
            <a:pPr algn="l"/>
            <a:r>
              <a:rPr lang="en-US" altLang="ja-JP" sz="1700"/>
              <a:t>P</a:t>
            </a:r>
            <a:r>
              <a:rPr lang="en-US" altLang="ja-JP" sz="1700" baseline="-6000"/>
              <a:t>ave</a:t>
            </a:r>
            <a:r>
              <a:rPr lang="en-US" altLang="ja-JP" sz="1700"/>
              <a:t> = 1 nTorr - 10 nTorr</a:t>
            </a:r>
          </a:p>
        </p:txBody>
      </p:sp>
      <p:sp>
        <p:nvSpPr>
          <p:cNvPr id="28755" name="Rectangle 83"/>
          <p:cNvSpPr>
            <a:spLocks/>
          </p:cNvSpPr>
          <p:nvPr/>
        </p:nvSpPr>
        <p:spPr bwMode="auto">
          <a:xfrm>
            <a:off x="3036094" y="998041"/>
            <a:ext cx="24911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000"/>
              <a:t>Total beam loss / bunch</a:t>
            </a:r>
          </a:p>
        </p:txBody>
      </p:sp>
      <p:sp>
        <p:nvSpPr>
          <p:cNvPr id="28756" name="Rectangle 84"/>
          <p:cNvSpPr>
            <a:spLocks/>
          </p:cNvSpPr>
          <p:nvPr/>
        </p:nvSpPr>
        <p:spPr bwMode="auto">
          <a:xfrm>
            <a:off x="340445" y="5813226"/>
            <a:ext cx="2991445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 sz="2000"/>
              <a:t>sher_5755_beast</a:t>
            </a:r>
          </a:p>
          <a:p>
            <a:r>
              <a:rPr lang="en-US" altLang="ja-JP" sz="2000"/>
              <a:t>sler_1684_beast</a:t>
            </a:r>
          </a:p>
        </p:txBody>
      </p:sp>
    </p:spTree>
    <p:extLst>
      <p:ext uri="{BB962C8B-B14F-4D97-AF65-F5344CB8AC3E}">
        <p14:creationId xmlns:p14="http://schemas.microsoft.com/office/powerpoint/2010/main" val="296579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64F84-ADBC-9346-8AB0-2F55415EC84D}" type="slidenum">
              <a:rPr lang="en-US" altLang="ja-JP"/>
              <a:pPr/>
              <a:t>41</a:t>
            </a:fld>
            <a:endParaRPr lang="en-US" altLang="ja-JP"/>
          </a:p>
        </p:txBody>
      </p:sp>
      <p:sp>
        <p:nvSpPr>
          <p:cNvPr id="32769" name="Rectangle 1"/>
          <p:cNvSpPr>
            <a:spLocks noChangeArrowheads="1"/>
          </p:cNvSpPr>
          <p:nvPr>
            <p:ph type="title"/>
          </p:nvPr>
        </p:nvSpPr>
        <p:spPr>
          <a:xfrm>
            <a:off x="457200" y="-174884"/>
            <a:ext cx="8229600" cy="1143000"/>
          </a:xfrm>
          <a:ln/>
        </p:spPr>
        <p:txBody>
          <a:bodyPr/>
          <a:lstStyle/>
          <a:p>
            <a:r>
              <a:rPr lang="en-US" altLang="ja-JP" dirty="0"/>
              <a:t>Phase-2 LER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26" y="919758"/>
            <a:ext cx="7550051" cy="563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/>
          </p:cNvSpPr>
          <p:nvPr/>
        </p:nvSpPr>
        <p:spPr bwMode="auto">
          <a:xfrm>
            <a:off x="6443886" y="676572"/>
            <a:ext cx="1949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000">
                <a:latin typeface="ヒラギノ角ゴ Pro W6" charset="0"/>
                <a:ea typeface="ヒラギノ角ゴ Pro W6" charset="0"/>
                <a:cs typeface="ヒラギノ角ゴ Pro W6" charset="0"/>
                <a:sym typeface="ヒラギノ角ゴ Pro W6" charset="0"/>
              </a:rPr>
              <a:t>Touschek loss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97" y="1348383"/>
            <a:ext cx="202703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83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932EC-AF55-DD43-8147-DA886149A9C7}" type="slidenum">
              <a:rPr lang="en-US" altLang="ja-JP"/>
              <a:pPr/>
              <a:t>42</a:t>
            </a:fld>
            <a:endParaRPr lang="en-US" altLang="ja-JP"/>
          </a:p>
        </p:txBody>
      </p:sp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>
          <a:xfrm>
            <a:off x="457200" y="-40814"/>
            <a:ext cx="8229600" cy="1143000"/>
          </a:xfrm>
          <a:ln/>
        </p:spPr>
        <p:txBody>
          <a:bodyPr/>
          <a:lstStyle/>
          <a:p>
            <a:r>
              <a:rPr lang="en-US" altLang="ja-JP" dirty="0"/>
              <a:t>Phase-2 HER</a:t>
            </a:r>
          </a:p>
        </p:txBody>
      </p:sp>
      <p:sp>
        <p:nvSpPr>
          <p:cNvPr id="35842" name="Rectangle 2"/>
          <p:cNvSpPr>
            <a:spLocks/>
          </p:cNvSpPr>
          <p:nvPr/>
        </p:nvSpPr>
        <p:spPr bwMode="auto">
          <a:xfrm>
            <a:off x="6443886" y="676572"/>
            <a:ext cx="1949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000">
                <a:latin typeface="ヒラギノ角ゴ Pro W6" charset="0"/>
                <a:ea typeface="ヒラギノ角ゴ Pro W6" charset="0"/>
                <a:cs typeface="ヒラギノ角ゴ Pro W6" charset="0"/>
                <a:sym typeface="ヒラギノ角ゴ Pro W6" charset="0"/>
              </a:rPr>
              <a:t>Touschek loss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77" y="982266"/>
            <a:ext cx="7236395" cy="551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61" y="1330523"/>
            <a:ext cx="203596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30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Cross section of Beam-Gas scattering</a:t>
            </a:r>
            <a:br>
              <a:rPr kumimoji="1" lang="en-US" altLang="ja-JP" dirty="0" smtClean="0"/>
            </a:br>
            <a:r>
              <a:rPr lang="en-US" altLang="ja-JP" dirty="0" smtClean="0"/>
              <a:t>(Coulomb scattering)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Differential c</a:t>
            </a:r>
            <a:r>
              <a:rPr kumimoji="1" lang="en-US" altLang="ja-JP" dirty="0" smtClean="0"/>
              <a:t>ross section</a:t>
            </a:r>
          </a:p>
          <a:p>
            <a:pPr lvl="1"/>
            <a:r>
              <a:rPr lang="en-US" altLang="ja-JP" dirty="0" smtClean="0"/>
              <a:t>Scattering angle: </a:t>
            </a:r>
            <a:r>
              <a:rPr lang="en-US" altLang="ja-JP" i="1" dirty="0" smtClean="0">
                <a:latin typeface="Symbol" charset="2"/>
                <a:cs typeface="Symbol" charset="2"/>
              </a:rPr>
              <a:t>q</a:t>
            </a:r>
            <a:endParaRPr lang="en-US" altLang="ja-JP" i="1" dirty="0"/>
          </a:p>
          <a:p>
            <a:pPr lvl="1"/>
            <a:r>
              <a:rPr lang="en-US" altLang="ja-JP" dirty="0" smtClean="0"/>
              <a:t>Azimuthal angle: </a:t>
            </a:r>
            <a:r>
              <a:rPr lang="en-US" altLang="ja-JP" i="1" dirty="0" smtClean="0">
                <a:latin typeface="Symbol" charset="2"/>
                <a:cs typeface="Symbol" charset="2"/>
              </a:rPr>
              <a:t>f</a:t>
            </a:r>
          </a:p>
          <a:p>
            <a:pPr lvl="1"/>
            <a:endParaRPr kumimoji="1" lang="en-US" altLang="ja-JP" i="1" dirty="0">
              <a:latin typeface="Symbol" charset="2"/>
              <a:cs typeface="Symbol" charset="2"/>
            </a:endParaRPr>
          </a:p>
          <a:p>
            <a:pPr lvl="1"/>
            <a:endParaRPr lang="en-US" altLang="ja-JP" i="1" dirty="0" smtClean="0">
              <a:latin typeface="Symbol" charset="2"/>
              <a:cs typeface="Symbol" charset="2"/>
            </a:endParaRPr>
          </a:p>
          <a:p>
            <a:r>
              <a:rPr lang="en-US" altLang="ja-JP" dirty="0"/>
              <a:t>T</a:t>
            </a:r>
            <a:r>
              <a:rPr lang="en-US" altLang="ja-JP" dirty="0" smtClean="0"/>
              <a:t>otal cross section</a:t>
            </a:r>
          </a:p>
          <a:p>
            <a:pPr lvl="1"/>
            <a:r>
              <a:rPr lang="en-US" altLang="ja-JP" i="1" dirty="0" smtClean="0">
                <a:latin typeface="Symbol" charset="2"/>
                <a:cs typeface="Symbol" charset="2"/>
              </a:rPr>
              <a:t>q </a:t>
            </a:r>
            <a:r>
              <a:rPr lang="en-US" altLang="ja-JP" dirty="0" smtClean="0">
                <a:latin typeface="Symbol" charset="2"/>
                <a:cs typeface="Symbol" charset="2"/>
              </a:rPr>
              <a:t>&gt; </a:t>
            </a:r>
            <a:r>
              <a:rPr lang="en-US" altLang="ja-JP" i="1" dirty="0" smtClean="0">
                <a:latin typeface="Symbol" charset="2"/>
                <a:cs typeface="Symbol" charset="2"/>
              </a:rPr>
              <a:t>q</a:t>
            </a:r>
            <a:r>
              <a:rPr lang="en-US" altLang="ja-JP" baseline="-25000" dirty="0" smtClean="0"/>
              <a:t>c</a:t>
            </a: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122077"/>
              </p:ext>
            </p:extLst>
          </p:nvPr>
        </p:nvGraphicFramePr>
        <p:xfrm>
          <a:off x="1852059" y="3342209"/>
          <a:ext cx="6087070" cy="829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Equation" r:id="rId3" imgW="4381500" imgH="596900" progId="Equation.3">
                  <p:embed/>
                </p:oleObj>
              </mc:Choice>
              <mc:Fallback>
                <p:oleObj name="Equation" r:id="rId3" imgW="43815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2059" y="3342209"/>
                        <a:ext cx="6087070" cy="829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658" y="4453675"/>
            <a:ext cx="2729685" cy="2201483"/>
          </a:xfrm>
          <a:prstGeom prst="rect">
            <a:avLst/>
          </a:prstGeom>
        </p:spPr>
      </p:pic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02417"/>
              </p:ext>
            </p:extLst>
          </p:nvPr>
        </p:nvGraphicFramePr>
        <p:xfrm>
          <a:off x="556635" y="5382512"/>
          <a:ext cx="48879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" name="Equation" r:id="rId6" imgW="3517900" imgH="622300" progId="Equation.3">
                  <p:embed/>
                </p:oleObj>
              </mc:Choice>
              <mc:Fallback>
                <p:oleObj name="Equation" r:id="rId6" imgW="35179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635" y="5382512"/>
                        <a:ext cx="4887913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線コネクタ 7"/>
          <p:cNvCxnSpPr/>
          <p:nvPr/>
        </p:nvCxnSpPr>
        <p:spPr>
          <a:xfrm>
            <a:off x="6420865" y="5256220"/>
            <a:ext cx="0" cy="110239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259122" y="6320031"/>
            <a:ext cx="3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Symbol" charset="2"/>
                <a:cs typeface="Symbol" charset="2"/>
              </a:rPr>
              <a:t>q</a:t>
            </a:r>
            <a:r>
              <a:rPr kumimoji="1" lang="en-US" altLang="ja-JP" baseline="-25000" dirty="0" smtClean="0"/>
              <a:t>c</a:t>
            </a:r>
            <a:endParaRPr kumimoji="1" lang="ja-JP" altLang="en-US" baseline="-25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53168" y="463634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Gas: CO</a:t>
            </a:r>
          </a:p>
          <a:p>
            <a:r>
              <a:rPr lang="en-US" altLang="ja-JP" dirty="0" smtClean="0">
                <a:latin typeface="Symbol" charset="2"/>
                <a:cs typeface="Symbol" charset="2"/>
              </a:rPr>
              <a:t>g</a:t>
            </a:r>
            <a:r>
              <a:rPr lang="en-US" altLang="ja-JP" dirty="0" smtClean="0"/>
              <a:t> = 4GeV/511keV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3843" y="2328347"/>
            <a:ext cx="338735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+1 comes from </a:t>
            </a:r>
            <a:r>
              <a:rPr kumimoji="1" lang="en-US" altLang="ja-JP" dirty="0" err="1" smtClean="0"/>
              <a:t>M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f</a:t>
            </a:r>
            <a:r>
              <a:rPr kumimoji="1" lang="en-US" altLang="ja-JP" dirty="0" err="1" smtClean="0"/>
              <a:t>ller</a:t>
            </a:r>
            <a:r>
              <a:rPr kumimoji="1" lang="en-US" altLang="ja-JP" dirty="0" smtClean="0"/>
              <a:t> scattering.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No energy loss is considered.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6719027" y="2974679"/>
            <a:ext cx="131719" cy="489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643204"/>
              </p:ext>
            </p:extLst>
          </p:nvPr>
        </p:nvGraphicFramePr>
        <p:xfrm>
          <a:off x="1503720" y="6210658"/>
          <a:ext cx="1276189" cy="647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" name="Equation" r:id="rId8" imgW="876300" imgH="444500" progId="Equation.DSMT4">
                  <p:embed/>
                </p:oleObj>
              </mc:Choice>
              <mc:Fallback>
                <p:oleObj name="Equation" r:id="rId8" imgW="8763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03720" y="6210658"/>
                        <a:ext cx="1276189" cy="647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609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Beam Lifetime from Coulomb scattering against residual gas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8693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Parameters (LER)</a:t>
            </a:r>
          </a:p>
          <a:p>
            <a:pPr lvl="1"/>
            <a:r>
              <a:rPr lang="en-US" altLang="ja-JP" dirty="0" smtClean="0"/>
              <a:t>Gas: CO</a:t>
            </a:r>
          </a:p>
          <a:p>
            <a:pPr lvl="1"/>
            <a:r>
              <a:rPr lang="en-US" altLang="ja-JP" dirty="0" smtClean="0"/>
              <a:t>Pressure: 1 x 10</a:t>
            </a:r>
            <a:r>
              <a:rPr lang="en-US" altLang="ja-JP" baseline="30000" dirty="0" smtClean="0"/>
              <a:t>-7</a:t>
            </a:r>
            <a:r>
              <a:rPr lang="en-US" altLang="ja-JP" dirty="0" smtClean="0"/>
              <a:t> Pa </a:t>
            </a:r>
          </a:p>
          <a:p>
            <a:pPr lvl="1"/>
            <a:r>
              <a:rPr lang="en-US" altLang="ja-JP" dirty="0" smtClean="0"/>
              <a:t>Temperature: 300°K</a:t>
            </a:r>
          </a:p>
          <a:p>
            <a:pPr lvl="1"/>
            <a:r>
              <a:rPr kumimoji="1" lang="en-US" altLang="ja-JP" dirty="0" smtClean="0"/>
              <a:t>Acceptance </a:t>
            </a:r>
          </a:p>
          <a:p>
            <a:pPr lvl="2"/>
            <a:r>
              <a:rPr lang="en-US" altLang="ja-JP" dirty="0" smtClean="0"/>
              <a:t>Vertical: QC1: 13.5mm (</a:t>
            </a:r>
            <a:r>
              <a:rPr lang="en-US" altLang="ja-JP" dirty="0" err="1" smtClean="0">
                <a:latin typeface="Symbol" charset="2"/>
                <a:cs typeface="Symbol" charset="2"/>
              </a:rPr>
              <a:t>b</a:t>
            </a:r>
            <a:r>
              <a:rPr lang="en-US" altLang="ja-JP" baseline="-25000" dirty="0" err="1" smtClean="0"/>
              <a:t>ym</a:t>
            </a:r>
            <a:r>
              <a:rPr lang="en-US" altLang="ja-JP" dirty="0" smtClean="0"/>
              <a:t> ~ 2888m)</a:t>
            </a:r>
          </a:p>
          <a:p>
            <a:pPr lvl="2"/>
            <a:r>
              <a:rPr kumimoji="1" lang="en-US" altLang="ja-JP" dirty="0" smtClean="0"/>
              <a:t>Horizontal: 20 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s</a:t>
            </a:r>
            <a:r>
              <a:rPr kumimoji="1" lang="en-US" altLang="ja-JP" baseline="-25000" dirty="0" err="1" smtClean="0"/>
              <a:t>x</a:t>
            </a:r>
            <a:endParaRPr kumimoji="1" lang="en-US" altLang="ja-JP" baseline="-25000" dirty="0" smtClean="0"/>
          </a:p>
          <a:p>
            <a:r>
              <a:rPr lang="en-US" altLang="ja-JP" dirty="0" smtClean="0"/>
              <a:t>Lifetime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Lifetime calculated = 1961 sec (@QC1</a:t>
            </a:r>
            <a:r>
              <a:rPr lang="en-US" altLang="ja-JP" baseline="-25000" dirty="0" smtClean="0"/>
              <a:t>ap</a:t>
            </a:r>
            <a:r>
              <a:rPr lang="en-US" altLang="ja-JP" dirty="0" smtClean="0"/>
              <a:t>=13.5mm), 1186 sec (@QC1</a:t>
            </a:r>
            <a:r>
              <a:rPr lang="en-US" altLang="ja-JP" baseline="-25000" dirty="0" smtClean="0"/>
              <a:t>ap</a:t>
            </a:r>
            <a:r>
              <a:rPr lang="en-US" altLang="ja-JP" dirty="0" smtClean="0"/>
              <a:t>=10.5mm)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78814"/>
              </p:ext>
            </p:extLst>
          </p:nvPr>
        </p:nvGraphicFramePr>
        <p:xfrm>
          <a:off x="993775" y="4565650"/>
          <a:ext cx="286702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" name="Equation" r:id="rId3" imgW="2222500" imgH="635000" progId="Equation.DSMT4">
                  <p:embed/>
                </p:oleObj>
              </mc:Choice>
              <mc:Fallback>
                <p:oleObj name="Equation" r:id="rId3" imgW="22225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775" y="4565650"/>
                        <a:ext cx="2867025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757367"/>
              </p:ext>
            </p:extLst>
          </p:nvPr>
        </p:nvGraphicFramePr>
        <p:xfrm>
          <a:off x="4777007" y="4570764"/>
          <a:ext cx="2973608" cy="835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" name="Equation" r:id="rId5" imgW="1943100" imgH="546100" progId="Equation.3">
                  <p:embed/>
                </p:oleObj>
              </mc:Choice>
              <mc:Fallback>
                <p:oleObj name="Equation" r:id="rId5" imgW="19431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77007" y="4570764"/>
                        <a:ext cx="2973608" cy="835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142940"/>
              </p:ext>
            </p:extLst>
          </p:nvPr>
        </p:nvGraphicFramePr>
        <p:xfrm>
          <a:off x="6899275" y="3152775"/>
          <a:ext cx="13827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" name="Equation" r:id="rId7" imgW="850900" imgH="279400" progId="Equation.DSMT4">
                  <p:embed/>
                </p:oleObj>
              </mc:Choice>
              <mc:Fallback>
                <p:oleObj name="Equation" r:id="rId7" imgW="850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99275" y="3152775"/>
                        <a:ext cx="138271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線矢印コネクタ 7"/>
          <p:cNvCxnSpPr/>
          <p:nvPr/>
        </p:nvCxnSpPr>
        <p:spPr>
          <a:xfrm flipH="1">
            <a:off x="7143385" y="3473942"/>
            <a:ext cx="326822" cy="1017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091451" y="2005182"/>
            <a:ext cx="3854165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Lifetime ~ 1468 sec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vertical mask: 2.0mm (</a:t>
            </a:r>
            <a:r>
              <a:rPr lang="en-US" altLang="ja-JP" dirty="0" err="1" smtClean="0">
                <a:latin typeface="Symbol" charset="2"/>
                <a:cs typeface="Symbol" charset="2"/>
              </a:rPr>
              <a:t>b</a:t>
            </a:r>
            <a:r>
              <a:rPr lang="en-US" altLang="ja-JP" baseline="-25000" dirty="0" err="1" smtClean="0"/>
              <a:t>ym</a:t>
            </a:r>
            <a:r>
              <a:rPr lang="en-US" altLang="ja-JP" dirty="0" smtClean="0"/>
              <a:t> ~ 104.57m)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3676540" y="2651513"/>
            <a:ext cx="1414911" cy="822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84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HER integral of vertical beta function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rcRect l="-25187" r="-25187"/>
          <a:stretch>
            <a:fillRect/>
          </a:stretch>
        </p:blipFill>
        <p:spPr/>
      </p:pic>
      <p:sp>
        <p:nvSpPr>
          <p:cNvPr id="7" name="テキスト ボックス 6"/>
          <p:cNvSpPr txBox="1"/>
          <p:nvPr/>
        </p:nvSpPr>
        <p:spPr>
          <a:xfrm>
            <a:off x="2750379" y="2345998"/>
            <a:ext cx="3911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HER: </a:t>
            </a:r>
          </a:p>
          <a:p>
            <a:r>
              <a:rPr kumimoji="1" lang="en-US" altLang="ja-JP" dirty="0" smtClean="0"/>
              <a:t>average vertical beta function = 52.78m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84277" y="4425038"/>
            <a:ext cx="4788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 area (IP +/- 100m) causes 68% of beam loss </a:t>
            </a:r>
            <a:br>
              <a:rPr lang="en-US" altLang="ja-JP" dirty="0" smtClean="0"/>
            </a:br>
            <a:r>
              <a:rPr lang="en-US" altLang="ja-JP" dirty="0" smtClean="0"/>
              <a:t>from beam-gas Coulomb scattering if the vacuum</a:t>
            </a:r>
            <a:br>
              <a:rPr lang="en-US" altLang="ja-JP" dirty="0" smtClean="0"/>
            </a:br>
            <a:r>
              <a:rPr lang="en-US" altLang="ja-JP" dirty="0" smtClean="0"/>
              <a:t>pressure is constant around the ring.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121529" y="6003258"/>
            <a:ext cx="56826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The area (IP +/- </a:t>
            </a:r>
            <a:r>
              <a:rPr lang="en-US" altLang="ja-JP" dirty="0" smtClean="0"/>
              <a:t>4m) causes ~7% beam loss. If the vacuum</a:t>
            </a:r>
            <a:br>
              <a:rPr lang="en-US" altLang="ja-JP" dirty="0" smtClean="0"/>
            </a:br>
            <a:r>
              <a:rPr lang="en-US" altLang="ja-JP" dirty="0" smtClean="0"/>
              <a:t>pressure in this region gets worse by a factor 10, the beam</a:t>
            </a:r>
            <a:br>
              <a:rPr lang="en-US" altLang="ja-JP" dirty="0" smtClean="0"/>
            </a:br>
            <a:r>
              <a:rPr lang="en-US" altLang="ja-JP" dirty="0" smtClean="0"/>
              <a:t>loss increases by about 63%.</a:t>
            </a:r>
          </a:p>
          <a:p>
            <a:r>
              <a:rPr lang="en-US" altLang="ja-JP" dirty="0" smtClean="0"/>
              <a:t>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360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LER </a:t>
            </a:r>
            <a:r>
              <a:rPr lang="en-US" altLang="ja-JP" dirty="0"/>
              <a:t>integral of vertical beta function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21135" r="-21135"/>
          <a:stretch>
            <a:fillRect/>
          </a:stretch>
        </p:blipFill>
        <p:spPr/>
      </p:pic>
      <p:sp>
        <p:nvSpPr>
          <p:cNvPr id="5" name="正方形/長方形 4"/>
          <p:cNvSpPr/>
          <p:nvPr/>
        </p:nvSpPr>
        <p:spPr>
          <a:xfrm>
            <a:off x="2504413" y="2191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LER</a:t>
            </a:r>
            <a:r>
              <a:rPr lang="en-US" altLang="ja-JP" dirty="0"/>
              <a:t>: </a:t>
            </a:r>
          </a:p>
          <a:p>
            <a:r>
              <a:rPr lang="en-US" altLang="ja-JP" dirty="0"/>
              <a:t>average vertical beta function = </a:t>
            </a:r>
            <a:r>
              <a:rPr lang="en-US" altLang="ja-JP" dirty="0" smtClean="0"/>
              <a:t>47.90m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936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Tracking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37226"/>
            <a:ext cx="8229600" cy="5620774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Starting points: each SAD element (minimum distance: 50cm)</a:t>
            </a:r>
          </a:p>
          <a:p>
            <a:r>
              <a:rPr lang="en-US" altLang="ja-JP" dirty="0" smtClean="0"/>
              <a:t># of turns: 3~10 turns (tracking of 30 turns is under way)</a:t>
            </a:r>
          </a:p>
          <a:p>
            <a:r>
              <a:rPr lang="en-US" altLang="ja-JP" dirty="0" smtClean="0"/>
              <a:t>Minimum scattering angle</a:t>
            </a:r>
            <a:r>
              <a:rPr lang="ja-JP" altLang="en-US" dirty="0" smtClean="0"/>
              <a:t>（</a:t>
            </a:r>
            <a:r>
              <a:rPr lang="en-US" altLang="ja-JP" i="1" dirty="0" smtClean="0">
                <a:latin typeface="Symbol" charset="2"/>
                <a:cs typeface="Symbol" charset="2"/>
              </a:rPr>
              <a:t>q</a:t>
            </a:r>
            <a:r>
              <a:rPr lang="en-US" altLang="ja-JP" i="1" baseline="-25000" dirty="0" smtClean="0"/>
              <a:t>c</a:t>
            </a:r>
            <a:r>
              <a:rPr lang="ja-JP" altLang="en-US" dirty="0" smtClean="0"/>
              <a:t>）</a:t>
            </a:r>
            <a:r>
              <a:rPr lang="en-US" altLang="ja-JP" dirty="0" smtClean="0"/>
              <a:t> depends on ring position</a:t>
            </a:r>
          </a:p>
          <a:p>
            <a:endParaRPr kumimoji="1" lang="en-US" altLang="ja-JP" dirty="0"/>
          </a:p>
          <a:p>
            <a:pPr lvl="1"/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Azimuthal angle </a:t>
            </a:r>
            <a:r>
              <a:rPr kumimoji="1" lang="en-US" altLang="ja-JP" i="1" dirty="0" smtClean="0">
                <a:latin typeface="Symbol" charset="2"/>
                <a:cs typeface="Symbol" charset="2"/>
              </a:rPr>
              <a:t>f </a:t>
            </a:r>
            <a:r>
              <a:rPr kumimoji="1" lang="en-US" altLang="ja-JP" dirty="0" smtClean="0"/>
              <a:t>: uniform distribution</a:t>
            </a:r>
            <a:endParaRPr lang="en-US" altLang="ja-JP" dirty="0"/>
          </a:p>
          <a:p>
            <a:r>
              <a:rPr lang="en-US" altLang="ja-JP" dirty="0" smtClean="0"/>
              <a:t># of particles</a:t>
            </a:r>
          </a:p>
          <a:p>
            <a:pPr lvl="1"/>
            <a:r>
              <a:rPr kumimoji="1" lang="en-US" altLang="ja-JP" dirty="0" smtClean="0"/>
              <a:t>~0.2 ~ 2 x 10</a:t>
            </a:r>
            <a:r>
              <a:rPr kumimoji="1" lang="en-US" altLang="ja-JP" baseline="30000" dirty="0" smtClean="0"/>
              <a:t>6</a:t>
            </a:r>
            <a:r>
              <a:rPr kumimoji="1" lang="en-US" altLang="ja-JP" dirty="0" smtClean="0"/>
              <a:t> particles in the ring</a:t>
            </a:r>
            <a:endParaRPr lang="en-US" altLang="ja-JP" dirty="0" smtClean="0"/>
          </a:p>
          <a:p>
            <a:r>
              <a:rPr kumimoji="1" lang="en-US" altLang="ja-JP" dirty="0" smtClean="0"/>
              <a:t>Consider beam size distribution</a:t>
            </a:r>
          </a:p>
          <a:p>
            <a:r>
              <a:rPr lang="en-US" altLang="ja-JP" dirty="0" smtClean="0"/>
              <a:t>Mask setting </a:t>
            </a:r>
          </a:p>
          <a:p>
            <a:pPr lvl="1"/>
            <a:r>
              <a:rPr kumimoji="1" lang="en-US" altLang="ja-JP" dirty="0" smtClean="0"/>
              <a:t>Optimized for </a:t>
            </a:r>
            <a:r>
              <a:rPr kumimoji="1" lang="en-US" altLang="ja-JP" dirty="0" err="1" smtClean="0"/>
              <a:t>Touschek</a:t>
            </a:r>
            <a:r>
              <a:rPr kumimoji="1" lang="en-US" altLang="ja-JP" dirty="0" smtClean="0"/>
              <a:t> background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599053"/>
              </p:ext>
            </p:extLst>
          </p:nvPr>
        </p:nvGraphicFramePr>
        <p:xfrm>
          <a:off x="2250123" y="3287803"/>
          <a:ext cx="35877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3" imgW="1981200" imgH="520700" progId="Equation.DSMT4">
                  <p:embed/>
                </p:oleObj>
              </mc:Choice>
              <mc:Fallback>
                <p:oleObj name="Equation" r:id="rId3" imgW="19812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0123" y="3287803"/>
                        <a:ext cx="3587750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256743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13633</TotalTime>
  <Words>1132</Words>
  <Application>Microsoft Macintosh PowerPoint</Application>
  <PresentationFormat>画面に合わせる (4:3)</PresentationFormat>
  <Paragraphs>270</Paragraphs>
  <Slides>42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4" baseType="lpstr">
      <vt:lpstr>ホワイト</vt:lpstr>
      <vt:lpstr>Equation</vt:lpstr>
      <vt:lpstr>Beam Loss Simulation at SuperKEKB</vt:lpstr>
      <vt:lpstr>Beam Loss Simulation</vt:lpstr>
      <vt:lpstr>Comparison of beam loss</vt:lpstr>
      <vt:lpstr>Beam-gas Coulomb simulation</vt:lpstr>
      <vt:lpstr>Cross section of Beam-Gas scattering (Coulomb scattering)</vt:lpstr>
      <vt:lpstr>Beam Lifetime from Coulomb scattering against residual gas </vt:lpstr>
      <vt:lpstr>HER integral of vertical beta function</vt:lpstr>
      <vt:lpstr>LER integral of vertical beta function</vt:lpstr>
      <vt:lpstr>Tracking</vt:lpstr>
      <vt:lpstr>Setting values for masks</vt:lpstr>
      <vt:lpstr>Loss distribution HER beam-gas Coulomb</vt:lpstr>
      <vt:lpstr>Loss distribution LER beam-gas Coulomb</vt:lpstr>
      <vt:lpstr>PowerPoint プレゼンテーション</vt:lpstr>
      <vt:lpstr>Radiative Bhabha simulation</vt:lpstr>
      <vt:lpstr>Radiative Bhabha (LER)</vt:lpstr>
      <vt:lpstr>PowerPoint プレゼンテーション</vt:lpstr>
      <vt:lpstr>Radiative Bhabha (LER) beam loss rate per m</vt:lpstr>
      <vt:lpstr>Radiative Bhabha (HER)</vt:lpstr>
      <vt:lpstr>PowerPoint プレゼンテーション</vt:lpstr>
      <vt:lpstr>Radiative Bhabha (HER) beam loss rate per m</vt:lpstr>
      <vt:lpstr>Touschek Beam Loss Y. Ohnishi</vt:lpstr>
      <vt:lpstr>sler_1672_5 loss distribution</vt:lpstr>
      <vt:lpstr>sher_5745_1 loss distribution</vt:lpstr>
      <vt:lpstr>Sum of 3 processes</vt:lpstr>
      <vt:lpstr>Beam loss rate (LER) sum of 3 processes</vt:lpstr>
      <vt:lpstr>Beam loss rate (HER) sum of 3 processes</vt:lpstr>
      <vt:lpstr>How to use the simulation results</vt:lpstr>
      <vt:lpstr>Phase-1 LER</vt:lpstr>
      <vt:lpstr>Phase-1 HER</vt:lpstr>
      <vt:lpstr>Backup</vt:lpstr>
      <vt:lpstr>Beam loss power (LER) sum of 2 processes (beam-gas, radiative Bhabah)</vt:lpstr>
      <vt:lpstr>Total cross section</vt:lpstr>
      <vt:lpstr>Correction for cross section due to finite beam size</vt:lpstr>
      <vt:lpstr>Created distribution of Coulomb scattering angles</vt:lpstr>
      <vt:lpstr>Loss distribution (power) HER beam-gas Coulomb</vt:lpstr>
      <vt:lpstr>Radiative Bhabha (HER)</vt:lpstr>
      <vt:lpstr>PowerPoint プレゼンテーション</vt:lpstr>
      <vt:lpstr>Phase-1 LER</vt:lpstr>
      <vt:lpstr>Phase-1 HER</vt:lpstr>
      <vt:lpstr>Summary</vt:lpstr>
      <vt:lpstr>Phase-2 LER</vt:lpstr>
      <vt:lpstr>Phase-2 HER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Funakoshi Yoshihiro</dc:creator>
  <cp:lastModifiedBy>Funakoshi Yoshihiro</cp:lastModifiedBy>
  <cp:revision>78</cp:revision>
  <dcterms:created xsi:type="dcterms:W3CDTF">2012-10-31T04:53:06Z</dcterms:created>
  <dcterms:modified xsi:type="dcterms:W3CDTF">2013-03-05T04:25:45Z</dcterms:modified>
</cp:coreProperties>
</file>