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93" r:id="rId3"/>
    <p:sldId id="289" r:id="rId4"/>
    <p:sldId id="324" r:id="rId5"/>
    <p:sldId id="273" r:id="rId6"/>
    <p:sldId id="262" r:id="rId7"/>
    <p:sldId id="363" r:id="rId8"/>
    <p:sldId id="292" r:id="rId9"/>
    <p:sldId id="354" r:id="rId10"/>
    <p:sldId id="355" r:id="rId11"/>
    <p:sldId id="347" r:id="rId12"/>
    <p:sldId id="348" r:id="rId13"/>
    <p:sldId id="349" r:id="rId14"/>
    <p:sldId id="362" r:id="rId15"/>
    <p:sldId id="350" r:id="rId16"/>
    <p:sldId id="361" r:id="rId17"/>
    <p:sldId id="351" r:id="rId18"/>
    <p:sldId id="360" r:id="rId19"/>
    <p:sldId id="364" r:id="rId20"/>
    <p:sldId id="272" r:id="rId21"/>
    <p:sldId id="358" r:id="rId22"/>
    <p:sldId id="359" r:id="rId23"/>
    <p:sldId id="356" r:id="rId24"/>
    <p:sldId id="357" r:id="rId25"/>
    <p:sldId id="352" r:id="rId26"/>
    <p:sldId id="345" r:id="rId27"/>
    <p:sldId id="279" r:id="rId28"/>
  </p:sldIdLst>
  <p:sldSz cx="9144000" cy="6858000" type="screen4x3"/>
  <p:notesSz cx="6858000" cy="9144000"/>
  <p:defaultTextStyle>
    <a:defPPr>
      <a:defRPr lang="ja-JP"/>
    </a:defPPr>
    <a:lvl1pPr marL="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964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93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90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865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483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1799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876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5730" algn="l" defTabSz="4569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47" autoAdjust="0"/>
  </p:normalViewPr>
  <p:slideViewPr>
    <p:cSldViewPr snapToGrid="0" snapToObjects="1">
      <p:cViewPr varScale="1">
        <p:scale>
          <a:sx n="157" d="100"/>
          <a:sy n="157" d="100"/>
        </p:scale>
        <p:origin x="-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4C1BD-B8C5-9244-93A3-FCA1098F3386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018B-8994-3846-9873-DC11A8400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8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64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3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90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865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83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799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76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730" algn="l" defTabSz="4569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Physical aperture LER 91*sigma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Physical aperture HER 48*sigma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rf</a:t>
            </a:r>
            <a:r>
              <a:rPr lang="en-US" altLang="ja-JP" dirty="0" smtClean="0"/>
              <a:t> bucket HER 36.07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rf</a:t>
            </a:r>
            <a:r>
              <a:rPr lang="en-US" altLang="ja-JP" dirty="0" smtClean="0"/>
              <a:t> bucket LER 33.89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2F38D-F1CF-47C0-AB6D-DD0F5043AAA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0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5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81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4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8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69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52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2F0C-876D-DB4B-8CC2-F0956A8E2A71}" type="datetimeFigureOut">
              <a:rPr kumimoji="1" lang="ja-JP" altLang="en-US" smtClean="0"/>
              <a:t>2013/03/05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2390-6B00-FF4B-A22D-3B1DC62F2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17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64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7" indent="-342727" algn="l" defTabSz="456964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456964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456964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456964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456964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456964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456964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456964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456964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45696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7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Ring Commissioning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Y. Funakoshi</a:t>
            </a: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KEKB Review</a:t>
            </a:r>
            <a:endParaRPr kumimoji="1"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2013. 03. 05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66" y="3410479"/>
            <a:ext cx="4528566" cy="298170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" y="3410479"/>
            <a:ext cx="4480560" cy="29763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706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1 - Dynamic Aperture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175" y="1100398"/>
            <a:ext cx="8381999" cy="1515799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DA example assuming,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- Design bunch current.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- 2%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ratio.</a:t>
            </a:r>
          </a:p>
          <a:p>
            <a:pPr lvl="0"/>
            <a:r>
              <a:rPr kumimoji="1" lang="en-US" altLang="ja-JP" dirty="0" smtClean="0"/>
              <a:t>Beam loss estimation is ongoing from view point of radiation protection.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4294967295"/>
          </p:nvPr>
        </p:nvSpPr>
        <p:spPr>
          <a:xfrm>
            <a:off x="50800" y="64706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294967295"/>
          </p:nvPr>
        </p:nvSpPr>
        <p:spPr>
          <a:xfrm>
            <a:off x="2777068" y="6470650"/>
            <a:ext cx="3513666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4706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7B698-058A-3B46-93B4-FFC810272E3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000" y="2765565"/>
            <a:ext cx="331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HER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Touscheck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Life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>
                <a:solidFill>
                  <a:srgbClr val="0000FF"/>
                </a:solidFill>
              </a:rPr>
              <a:t>~6.3 hours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06528" y="2765565"/>
            <a:ext cx="26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LER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Touscheck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Life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~1.4 hours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6857989" y="2466578"/>
            <a:ext cx="2167465" cy="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Funakoshi-san’s talk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6341538" y="2573864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326607" y="3716865"/>
            <a:ext cx="22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Physical Aperture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367661" y="4631265"/>
            <a:ext cx="22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RF Bucket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7187" y="25915"/>
            <a:ext cx="133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H. Sugimoto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99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182"/>
            <a:ext cx="8229600" cy="1143000"/>
          </a:xfrm>
        </p:spPr>
        <p:txBody>
          <a:bodyPr/>
          <a:lstStyle/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uperKEKB</a:t>
            </a:r>
            <a:r>
              <a:rPr kumimoji="1" lang="en-US" altLang="ja-JP" dirty="0" smtClean="0"/>
              <a:t> beam-beam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96423" y="3726534"/>
            <a:ext cx="92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</a:t>
            </a:r>
            <a:r>
              <a:rPr kumimoji="1" lang="en-US" altLang="ja-JP" dirty="0" err="1" smtClean="0"/>
              <a:t>Ohmi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57201" y="5718378"/>
            <a:ext cx="8229600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Smaller (single beam ) vertical </a:t>
            </a:r>
            <a:r>
              <a:rPr lang="en-US" altLang="ja-JP" dirty="0" err="1"/>
              <a:t>emittance</a:t>
            </a:r>
            <a:r>
              <a:rPr lang="en-US" altLang="ja-JP" dirty="0"/>
              <a:t> </a:t>
            </a:r>
            <a:r>
              <a:rPr lang="en-US" altLang="ja-JP" dirty="0" smtClean="0"/>
              <a:t>gives higher luminosity. Much lower vertical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than the design (</a:t>
            </a:r>
            <a:r>
              <a:rPr lang="en-US" altLang="ja-JP" dirty="0" smtClean="0">
                <a:solidFill>
                  <a:srgbClr val="FF0000"/>
                </a:solidFill>
              </a:rPr>
              <a:t>about half</a:t>
            </a:r>
            <a:r>
              <a:rPr lang="en-US" altLang="ja-JP" dirty="0" smtClean="0"/>
              <a:t>) will be needed to achieve the design luminosity. A tentative target of x-y coupling w/o beam-beam is 0.15%.</a:t>
            </a:r>
          </a:p>
        </p:txBody>
      </p:sp>
      <p:pic>
        <p:nvPicPr>
          <p:cNvPr id="7" name="コンテンツ プレースホルダー 6" descr="Lknb1007emy_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7" r="-13557"/>
          <a:stretch>
            <a:fillRect/>
          </a:stretch>
        </p:blipFill>
        <p:spPr>
          <a:xfrm>
            <a:off x="-708012" y="1273972"/>
            <a:ext cx="8229600" cy="4525963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2155641" y="4147714"/>
            <a:ext cx="3619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Strong-strong method (PIC)</a:t>
            </a:r>
          </a:p>
          <a:p>
            <a:r>
              <a:rPr lang="en-US" altLang="ja-JP" dirty="0" smtClean="0"/>
              <a:t>For the long-rage force, the </a:t>
            </a:r>
            <a:r>
              <a:rPr lang="en-US" altLang="ja-JP" dirty="0" err="1" smtClean="0"/>
              <a:t>gaussian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distribution was assumed.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78360"/>
              </p:ext>
            </p:extLst>
          </p:nvPr>
        </p:nvGraphicFramePr>
        <p:xfrm>
          <a:off x="6408664" y="1663083"/>
          <a:ext cx="25751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73"/>
                <a:gridCol w="858373"/>
                <a:gridCol w="858373"/>
              </a:tblGrid>
              <a:tr h="3277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27751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sz="1800" baseline="-25000" dirty="0" smtClean="0"/>
                        <a:t>x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dirty="0" smtClean="0"/>
                        <a:t>[nm]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277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sz="1800" baseline="-25000" dirty="0" err="1" smtClean="0"/>
                        <a:t>y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dirty="0" smtClean="0"/>
                        <a:t>[pm]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277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kumimoji="1" lang="en-US" altLang="ja-JP" dirty="0" smtClean="0"/>
                        <a:t> [%]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793185" y="1275466"/>
            <a:ext cx="18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SuperKEKB</a:t>
            </a:r>
            <a:r>
              <a:rPr kumimoji="1" lang="en-US" altLang="ja-JP" dirty="0" smtClean="0"/>
              <a:t> design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654601" y="2726306"/>
            <a:ext cx="7489399" cy="1184894"/>
            <a:chOff x="1654601" y="2726306"/>
            <a:chExt cx="7489399" cy="1184894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1654601" y="2726306"/>
              <a:ext cx="4754063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 flipV="1">
              <a:off x="4870586" y="2726306"/>
              <a:ext cx="2087474" cy="815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6259677" y="3541868"/>
              <a:ext cx="2884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S</a:t>
              </a:r>
              <a:r>
                <a:rPr kumimoji="1" lang="en-US" altLang="ja-JP" dirty="0" err="1" smtClean="0"/>
                <a:t>uperKEKB</a:t>
              </a:r>
              <a:r>
                <a:rPr kumimoji="1" lang="en-US" altLang="ja-JP" dirty="0" smtClean="0"/>
                <a:t> design luminosity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449027" y="6509825"/>
            <a:ext cx="569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At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SuperKEKB</a:t>
            </a:r>
            <a:r>
              <a:rPr kumimoji="1" lang="en-US" altLang="ja-JP" dirty="0" smtClean="0">
                <a:solidFill>
                  <a:srgbClr val="0000FF"/>
                </a:solidFill>
              </a:rPr>
              <a:t>, low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emittance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tuning will be very important.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0467" y="906134"/>
            <a:ext cx="598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non-linearity and space charge effect is not considered.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06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Comparison of </a:t>
            </a:r>
            <a:r>
              <a:rPr lang="en-US" altLang="ja-JP" dirty="0" err="1" smtClean="0"/>
              <a:t>emittances</a:t>
            </a:r>
            <a:r>
              <a:rPr lang="en-US" altLang="ja-JP" dirty="0" smtClean="0"/>
              <a:t> of colliders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l="-9479" r="-9479"/>
          <a:stretch>
            <a:fillRect/>
          </a:stretch>
        </p:blipFill>
        <p:spPr/>
      </p:pic>
      <p:cxnSp>
        <p:nvCxnSpPr>
          <p:cNvPr id="6" name="直線矢印コネクタ 5"/>
          <p:cNvCxnSpPr/>
          <p:nvPr/>
        </p:nvCxnSpPr>
        <p:spPr>
          <a:xfrm>
            <a:off x="3899792" y="4465210"/>
            <a:ext cx="977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101852" y="4465210"/>
            <a:ext cx="797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958052" y="3944544"/>
            <a:ext cx="0" cy="764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09312" y="4411683"/>
            <a:ext cx="17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Existing colliders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1556" y="374647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Future colliders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1317" y="6126163"/>
            <a:ext cx="515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Beam Dynamics </a:t>
            </a:r>
            <a:r>
              <a:rPr lang="en-US" altLang="ja-JP" dirty="0"/>
              <a:t>N</a:t>
            </a:r>
            <a:r>
              <a:rPr kumimoji="1" lang="en-US" altLang="ja-JP" dirty="0" smtClean="0"/>
              <a:t>ewsletter No. 31</a:t>
            </a:r>
          </a:p>
          <a:p>
            <a:r>
              <a:rPr lang="en-US" altLang="ja-JP" dirty="0" smtClean="0"/>
              <a:t>Courtesy of F. Zimmermann, H. </a:t>
            </a:r>
            <a:r>
              <a:rPr lang="en-US" altLang="ja-JP" dirty="0" err="1" smtClean="0"/>
              <a:t>Burkhardt</a:t>
            </a:r>
            <a:r>
              <a:rPr lang="en-US" altLang="ja-JP" dirty="0"/>
              <a:t> </a:t>
            </a:r>
            <a:r>
              <a:rPr lang="en-US" altLang="ja-JP" dirty="0" smtClean="0"/>
              <a:t>and Q. Qin</a:t>
            </a:r>
            <a:endParaRPr kumimoji="1" lang="ja-JP" altLang="en-US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497718" y="3674654"/>
            <a:ext cx="1131705" cy="452224"/>
            <a:chOff x="4497718" y="3663314"/>
            <a:chExt cx="1131705" cy="452224"/>
          </a:xfrm>
        </p:grpSpPr>
        <p:sp>
          <p:nvSpPr>
            <p:cNvPr id="5" name="円/楕円 4"/>
            <p:cNvSpPr/>
            <p:nvPr/>
          </p:nvSpPr>
          <p:spPr>
            <a:xfrm>
              <a:off x="4497718" y="3991148"/>
              <a:ext cx="124390" cy="12439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>
              <a:off x="4622108" y="3874638"/>
              <a:ext cx="376651" cy="170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998759" y="3663314"/>
              <a:ext cx="63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LEP3</a:t>
              </a:r>
              <a:endParaRPr kumimoji="1" lang="ja-JP" altLang="en-US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3289751" y="4243964"/>
            <a:ext cx="840645" cy="941336"/>
            <a:chOff x="3266447" y="4255615"/>
            <a:chExt cx="840645" cy="941336"/>
          </a:xfrm>
        </p:grpSpPr>
        <p:sp>
          <p:nvSpPr>
            <p:cNvPr id="16" name="円/楕円 15"/>
            <p:cNvSpPr/>
            <p:nvPr/>
          </p:nvSpPr>
          <p:spPr>
            <a:xfrm>
              <a:off x="3791638" y="4255615"/>
              <a:ext cx="116522" cy="116522"/>
            </a:xfrm>
            <a:prstGeom prst="ellips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3658765" y="4360480"/>
              <a:ext cx="156177" cy="4671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266447" y="4827619"/>
              <a:ext cx="84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TLEP-H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09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rcRect l="-13654" r="-13654"/>
          <a:stretch>
            <a:fillRect/>
          </a:stretch>
        </p:blipFill>
        <p:spPr>
          <a:xfrm>
            <a:off x="434722" y="1600200"/>
            <a:ext cx="8229600" cy="452596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Comparison of </a:t>
            </a:r>
            <a:r>
              <a:rPr lang="en-US" altLang="ja-JP" dirty="0" err="1" smtClean="0"/>
              <a:t>emittances</a:t>
            </a:r>
            <a:r>
              <a:rPr lang="en-US" altLang="ja-JP" dirty="0" smtClean="0"/>
              <a:t> of colliders [cont’d]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899792" y="4360351"/>
            <a:ext cx="977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101852" y="4360351"/>
            <a:ext cx="797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899792" y="3944544"/>
            <a:ext cx="0" cy="764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09312" y="4411683"/>
            <a:ext cx="17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Existing colliders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1556" y="394454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Future colliders</a:t>
            </a:r>
            <a:endParaRPr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4520398" y="4910714"/>
            <a:ext cx="1131705" cy="452224"/>
            <a:chOff x="4497718" y="3663314"/>
            <a:chExt cx="1131705" cy="452224"/>
          </a:xfrm>
        </p:grpSpPr>
        <p:sp>
          <p:nvSpPr>
            <p:cNvPr id="13" name="円/楕円 12"/>
            <p:cNvSpPr/>
            <p:nvPr/>
          </p:nvSpPr>
          <p:spPr>
            <a:xfrm>
              <a:off x="4497718" y="3991148"/>
              <a:ext cx="124390" cy="12439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4622108" y="3874638"/>
              <a:ext cx="376651" cy="170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4998759" y="3663314"/>
              <a:ext cx="630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LEP3</a:t>
              </a:r>
              <a:endParaRPr kumimoji="1" lang="ja-JP" altLang="en-US" dirty="0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2960891" y="5173844"/>
            <a:ext cx="970573" cy="725876"/>
            <a:chOff x="2960891" y="5173844"/>
            <a:chExt cx="970573" cy="725876"/>
          </a:xfrm>
        </p:grpSpPr>
        <p:sp>
          <p:nvSpPr>
            <p:cNvPr id="17" name="円/楕円 16"/>
            <p:cNvSpPr/>
            <p:nvPr/>
          </p:nvSpPr>
          <p:spPr>
            <a:xfrm>
              <a:off x="3814942" y="5173844"/>
              <a:ext cx="116522" cy="116522"/>
            </a:xfrm>
            <a:prstGeom prst="ellips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3537967" y="5267370"/>
              <a:ext cx="300279" cy="3800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960891" y="5530388"/>
              <a:ext cx="84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TLEP-H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78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A </a:t>
            </a:r>
            <a:r>
              <a:rPr lang="en-US" dirty="0" smtClean="0">
                <a:cs typeface="+mj-cs"/>
              </a:rPr>
              <a:t>Possible BEASTII Strategy</a:t>
            </a:r>
            <a:endParaRPr lang="en-US" dirty="0"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895475"/>
          <a:ext cx="5267325" cy="4051934"/>
        </p:xfrm>
        <a:graphic>
          <a:graphicData uri="http://schemas.openxmlformats.org/drawingml/2006/table">
            <a:tbl>
              <a:tblPr/>
              <a:tblGrid>
                <a:gridCol w="1316038"/>
                <a:gridCol w="1317625"/>
                <a:gridCol w="1316037"/>
                <a:gridCol w="1317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w/o QCS, w/o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w/ QCS, w/o soldenoid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w/QCS, w/ solenoid 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 SVD, PXD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ECL shielding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Diodes &amp; beam abort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Micro-TPCs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Y, in dock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CDC 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SVD, PXD ladders &amp; monitors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Diamonds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7297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Modular design, where we can easily add/remove sub detectors as required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Perhaps grouped into Inner BEAST, Outer BEAST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Three configuration: T0, T1, 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5176838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Inner Beast</a:t>
            </a:r>
          </a:p>
        </p:txBody>
      </p:sp>
      <p:sp>
        <p:nvSpPr>
          <p:cNvPr id="7" name="Right Brace 6"/>
          <p:cNvSpPr>
            <a:spLocks/>
          </p:cNvSpPr>
          <p:nvPr/>
        </p:nvSpPr>
        <p:spPr bwMode="auto">
          <a:xfrm>
            <a:off x="7162800" y="3276600"/>
            <a:ext cx="3048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3821113"/>
            <a:ext cx="12969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Outer Beast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1600200"/>
            <a:ext cx="1184275" cy="369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white"/>
                </a:solidFill>
              </a:rPr>
              <a:t>BEASTII-T0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000" y="1611313"/>
            <a:ext cx="1184275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white"/>
                </a:solidFill>
              </a:rPr>
              <a:t>BEASTII-T1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3988" y="1589088"/>
            <a:ext cx="1184275" cy="369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dirty="0">
                <a:solidFill>
                  <a:prstClr val="white"/>
                </a:solidFill>
              </a:rPr>
              <a:t>BEASTII-T2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3488" y="1338263"/>
            <a:ext cx="1144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 scenario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4300" y="1338263"/>
            <a:ext cx="10587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Scenario </a:t>
            </a:r>
            <a:r>
              <a:rPr kumimoji="0" lang="en-US" sz="1600" dirty="0">
                <a:solidFill>
                  <a:prstClr val="black"/>
                </a:solidFill>
                <a:latin typeface="Calibri"/>
              </a:rPr>
              <a:t>B</a:t>
            </a:r>
            <a:endParaRPr kumimoji="0"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6213" y="1312605"/>
            <a:ext cx="10658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Scenario 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kumimoji="0"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2275" y="5943600"/>
            <a:ext cx="61722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kumimoji="0" lang="en-US" sz="1800" dirty="0">
                <a:solidFill>
                  <a:prstClr val="white"/>
                </a:solidFill>
              </a:rPr>
              <a:t>For BEASTII_T2, place some sub system in PXD DOCK space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kumimoji="0" lang="en-US" sz="1800" dirty="0">
                <a:solidFill>
                  <a:prstClr val="white"/>
                </a:solidFill>
              </a:rPr>
              <a:t>Keep up development of all BEAST sub systems.</a:t>
            </a: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>
            <a:off x="7146925" y="4832350"/>
            <a:ext cx="304800" cy="1066800"/>
          </a:xfrm>
          <a:prstGeom prst="rightBrace">
            <a:avLst>
              <a:gd name="adj1" fmla="val 8329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64475" y="1127342"/>
            <a:ext cx="89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Y. Sakai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99084" y="2449054"/>
            <a:ext cx="9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 1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072928" y="2449054"/>
            <a:ext cx="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Phase </a:t>
            </a:r>
            <a:r>
              <a:rPr lang="en-US" altLang="ja-JP" dirty="0" smtClean="0"/>
              <a:t>2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333967" y="2492772"/>
            <a:ext cx="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Phase </a:t>
            </a:r>
            <a:r>
              <a:rPr lang="en-US" altLang="ja-JP" dirty="0" smtClean="0"/>
              <a:t>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29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>
                <a:solidFill>
                  <a:srgbClr val="660066"/>
                </a:solidFill>
                <a:latin typeface="Marker Felt"/>
                <a:cs typeface="Marker Felt"/>
              </a:rPr>
              <a:t>Commissioning phase 2 (2016 Jan. ~ April)</a:t>
            </a:r>
            <a:endParaRPr kumimoji="1" lang="ja-JP" altLang="en-US" sz="3600" dirty="0">
              <a:solidFill>
                <a:srgbClr val="660066"/>
              </a:solidFill>
              <a:latin typeface="Marker Felt"/>
              <a:cs typeface="Marker Fe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2887"/>
            <a:ext cx="8457500" cy="591462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Machine condition</a:t>
            </a:r>
          </a:p>
          <a:p>
            <a:pPr lvl="1"/>
            <a:r>
              <a:rPr kumimoji="1" lang="en-US" altLang="ja-JP" dirty="0" smtClean="0"/>
              <a:t>With QCS,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Belle II (no VXD)</a:t>
            </a:r>
          </a:p>
          <a:p>
            <a:pPr lvl="1"/>
            <a:r>
              <a:rPr lang="en-US" altLang="ja-JP" dirty="0" smtClean="0"/>
              <a:t>Full accelerator tuning, no physics run</a:t>
            </a:r>
          </a:p>
          <a:p>
            <a:pPr lvl="1"/>
            <a:r>
              <a:rPr kumimoji="1" lang="en-US" altLang="ja-JP" dirty="0" smtClean="0">
                <a:solidFill>
                  <a:srgbClr val="0000FF"/>
                </a:solidFill>
              </a:rPr>
              <a:t>Target luminosity </a:t>
            </a:r>
            <a:r>
              <a:rPr lang="en-US" altLang="ja-JP" dirty="0" smtClean="0">
                <a:solidFill>
                  <a:srgbClr val="0000FF"/>
                </a:solidFill>
              </a:rPr>
              <a:t>at the end of this phase: 1 x 10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34 </a:t>
            </a:r>
            <a:r>
              <a:rPr lang="en-US" altLang="ja-JP" dirty="0" smtClean="0">
                <a:solidFill>
                  <a:srgbClr val="0000FF"/>
                </a:solidFill>
              </a:rPr>
              <a:t>cm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-2 </a:t>
            </a:r>
            <a:r>
              <a:rPr lang="en-US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-1</a:t>
            </a:r>
            <a:endParaRPr kumimoji="1" lang="en-US" altLang="ja-JP" baseline="30000" dirty="0" smtClean="0">
              <a:solidFill>
                <a:srgbClr val="0000FF"/>
              </a:solidFill>
            </a:endParaRPr>
          </a:p>
          <a:p>
            <a:r>
              <a:rPr lang="en-US" altLang="ja-JP" dirty="0" smtClean="0"/>
              <a:t>Tuning items</a:t>
            </a:r>
          </a:p>
          <a:p>
            <a:pPr lvl="1"/>
            <a:r>
              <a:rPr lang="en-US" altLang="ja-JP" dirty="0" smtClean="0"/>
              <a:t>Injection tuning w/ Belle II detector starting from detuned optics</a:t>
            </a:r>
          </a:p>
          <a:p>
            <a:pPr lvl="1"/>
            <a:r>
              <a:rPr kumimoji="1" lang="en-US" altLang="ja-JP" dirty="0" smtClean="0"/>
              <a:t>Commissioning ite</a:t>
            </a:r>
            <a:r>
              <a:rPr lang="en-US" altLang="ja-JP" dirty="0" smtClean="0"/>
              <a:t>m II (vacuum scrubbing)</a:t>
            </a:r>
          </a:p>
          <a:p>
            <a:pPr lvl="2"/>
            <a:r>
              <a:rPr lang="en-US" altLang="ja-JP" dirty="0" smtClean="0"/>
              <a:t>Continue to increase beam currents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Commissioning III</a:t>
            </a:r>
          </a:p>
          <a:p>
            <a:pPr lvl="2"/>
            <a:r>
              <a:rPr lang="en-US" altLang="ja-JP" dirty="0"/>
              <a:t>Belle II Background study with </a:t>
            </a:r>
            <a:r>
              <a:rPr lang="en-US" altLang="ja-JP" dirty="0" smtClean="0"/>
              <a:t>Belle II (and with Beast II)</a:t>
            </a:r>
          </a:p>
          <a:p>
            <a:pPr lvl="2"/>
            <a:r>
              <a:rPr kumimoji="1" lang="en-US" altLang="ja-JP" dirty="0" smtClean="0"/>
              <a:t>Achieving a small x-y coupling with IR</a:t>
            </a:r>
          </a:p>
          <a:p>
            <a:pPr lvl="2"/>
            <a:r>
              <a:rPr lang="en-US" altLang="ja-JP" dirty="0" smtClean="0"/>
              <a:t>Squeezing IP beta functions</a:t>
            </a:r>
          </a:p>
          <a:p>
            <a:pPr lvl="2"/>
            <a:r>
              <a:rPr kumimoji="1" lang="en-US" altLang="ja-JP" dirty="0" smtClean="0"/>
              <a:t>Collision tuning with the </a:t>
            </a:r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-beam scheme</a:t>
            </a:r>
          </a:p>
          <a:p>
            <a:pPr lvl="3"/>
            <a:r>
              <a:rPr lang="en-US" altLang="ja-JP" dirty="0" smtClean="0"/>
              <a:t>Establishment of collision feedback</a:t>
            </a:r>
          </a:p>
          <a:p>
            <a:pPr lvl="2"/>
            <a:r>
              <a:rPr lang="en-US" altLang="ja-JP" dirty="0" smtClean="0"/>
              <a:t>Other beam dynamics issues</a:t>
            </a:r>
          </a:p>
          <a:p>
            <a:pPr lvl="2"/>
            <a:r>
              <a:rPr kumimoji="1" lang="en-US" altLang="ja-JP" dirty="0" smtClean="0"/>
              <a:t>Luminosity tuning</a:t>
            </a:r>
          </a:p>
        </p:txBody>
      </p:sp>
    </p:spTree>
    <p:extLst>
      <p:ext uri="{BB962C8B-B14F-4D97-AF65-F5344CB8AC3E}">
        <p14:creationId xmlns:p14="http://schemas.microsoft.com/office/powerpoint/2010/main" val="198064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EA10B-0606-254D-B122-A59FC55710F8}" type="slidenum">
              <a:rPr lang="en-US" altLang="ja-JP">
                <a:solidFill>
                  <a:srgbClr val="000000"/>
                </a:solidFill>
                <a:latin typeface="ヒラギノ角ゴ Pro W3"/>
                <a:ea typeface="ヒラギノ角ゴ Pro W3"/>
              </a:rPr>
              <a:pPr>
                <a:defRPr/>
              </a:pPr>
              <a:t>16</a:t>
            </a:fld>
            <a:endParaRPr lang="en-US" altLang="ja-JP">
              <a:solidFill>
                <a:srgbClr val="000000"/>
              </a:solidFill>
              <a:latin typeface="ヒラギノ角ゴ Pro W3"/>
              <a:ea typeface="ヒラギノ角ゴ Pro W3"/>
            </a:endParaRPr>
          </a:p>
        </p:txBody>
      </p:sp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" y="1276945"/>
            <a:ext cx="6804422" cy="466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38" y="62508"/>
            <a:ext cx="8420695" cy="85725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Detuned Optics (4x8)</a:t>
            </a:r>
          </a:p>
        </p:txBody>
      </p:sp>
      <p:sp>
        <p:nvSpPr>
          <p:cNvPr id="90116" name="Rectangle 3"/>
          <p:cNvSpPr>
            <a:spLocks/>
          </p:cNvSpPr>
          <p:nvPr/>
        </p:nvSpPr>
        <p:spPr bwMode="auto">
          <a:xfrm>
            <a:off x="1436575" y="5960566"/>
            <a:ext cx="5697141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58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β</a:t>
            </a:r>
            <a:r>
              <a:rPr kumimoji="0" lang="en-US" altLang="ja-JP" sz="1700" baseline="-60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x</a:t>
            </a: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*: x4, β</a:t>
            </a:r>
            <a:r>
              <a:rPr kumimoji="0" lang="en-US" altLang="ja-JP" sz="1700" baseline="-60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y</a:t>
            </a: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*: x8, coupling =2 %, ξ</a:t>
            </a:r>
            <a:r>
              <a:rPr kumimoji="0" lang="en-US" altLang="ja-JP" sz="1700" baseline="-60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y</a:t>
            </a: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 ~ 0.025, I</a:t>
            </a:r>
            <a:r>
              <a:rPr kumimoji="0" lang="en-US" altLang="ja-JP" sz="1700" baseline="-60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LER</a:t>
            </a: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 = 1 A. </a:t>
            </a:r>
          </a:p>
          <a:p>
            <a:pPr defTabSz="64258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70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The effect of intra-beam scattering is decreased in LER.</a:t>
            </a:r>
          </a:p>
        </p:txBody>
      </p:sp>
      <p:sp>
        <p:nvSpPr>
          <p:cNvPr id="90117" name="Rectangle 4"/>
          <p:cNvSpPr>
            <a:spLocks/>
          </p:cNvSpPr>
          <p:nvPr/>
        </p:nvSpPr>
        <p:spPr bwMode="auto">
          <a:xfrm>
            <a:off x="2777133" y="1732360"/>
            <a:ext cx="2982516" cy="2768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18" name="Rectangle 5"/>
          <p:cNvSpPr>
            <a:spLocks/>
          </p:cNvSpPr>
          <p:nvPr/>
        </p:nvSpPr>
        <p:spPr bwMode="auto">
          <a:xfrm>
            <a:off x="1775487" y="861342"/>
            <a:ext cx="559996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500" dirty="0" smtClean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Example of Parameters </a:t>
            </a:r>
            <a:r>
              <a:rPr kumimoji="0" lang="en-US" altLang="ja-JP" sz="25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for 10</a:t>
            </a:r>
            <a:r>
              <a:rPr kumimoji="0" lang="en-US" altLang="ja-JP" sz="2500" baseline="320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34</a:t>
            </a:r>
            <a:r>
              <a:rPr kumimoji="0" lang="en-US" altLang="ja-JP" sz="25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 cm</a:t>
            </a:r>
            <a:r>
              <a:rPr kumimoji="0" lang="en-US" altLang="ja-JP" sz="2500" baseline="320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-2</a:t>
            </a:r>
            <a:r>
              <a:rPr kumimoji="0" lang="en-US" altLang="ja-JP" sz="25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s</a:t>
            </a:r>
            <a:r>
              <a:rPr kumimoji="0" lang="en-US" altLang="ja-JP" sz="2500" baseline="32000" dirty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-</a:t>
            </a:r>
            <a:r>
              <a:rPr kumimoji="0" lang="en-US" altLang="ja-JP" sz="2500" baseline="32000" dirty="0" smtClean="0">
                <a:solidFill>
                  <a:srgbClr val="000000"/>
                </a:solidFill>
                <a:latin typeface="Helvetica Neue" charset="0"/>
                <a:ea typeface="ヒラギノ角ゴ Pro W3" charset="0"/>
                <a:cs typeface="Helvetica Neue" charset="0"/>
                <a:sym typeface="Helvetica Neue" charset="0"/>
              </a:rPr>
              <a:t>1</a:t>
            </a:r>
            <a:endParaRPr kumimoji="0" lang="en-US" altLang="ja-JP" sz="2500" baseline="32000" dirty="0">
              <a:solidFill>
                <a:srgbClr val="000000"/>
              </a:solidFill>
              <a:latin typeface="Helvetica Neue" charset="0"/>
              <a:ea typeface="ヒラギノ角ゴ Pro W3" charset="0"/>
              <a:cs typeface="Helvetica Neue" charset="0"/>
              <a:sym typeface="Helvetica Neue" charset="0"/>
            </a:endParaRPr>
          </a:p>
        </p:txBody>
      </p:sp>
      <p:sp>
        <p:nvSpPr>
          <p:cNvPr id="90119" name="Rectangle 6"/>
          <p:cNvSpPr>
            <a:spLocks/>
          </p:cNvSpPr>
          <p:nvPr/>
        </p:nvSpPr>
        <p:spPr bwMode="auto">
          <a:xfrm>
            <a:off x="1741300" y="3893344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20" name="Rectangle 7"/>
          <p:cNvSpPr>
            <a:spLocks/>
          </p:cNvSpPr>
          <p:nvPr/>
        </p:nvSpPr>
        <p:spPr bwMode="auto">
          <a:xfrm>
            <a:off x="5000636" y="3893344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21" name="Rectangle 8"/>
          <p:cNvSpPr>
            <a:spLocks/>
          </p:cNvSpPr>
          <p:nvPr/>
        </p:nvSpPr>
        <p:spPr bwMode="auto">
          <a:xfrm>
            <a:off x="1741300" y="3661172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22" name="Rectangle 9"/>
          <p:cNvSpPr>
            <a:spLocks/>
          </p:cNvSpPr>
          <p:nvPr/>
        </p:nvSpPr>
        <p:spPr bwMode="auto">
          <a:xfrm>
            <a:off x="5000636" y="3652242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23" name="Rectangle 10"/>
          <p:cNvSpPr>
            <a:spLocks/>
          </p:cNvSpPr>
          <p:nvPr/>
        </p:nvSpPr>
        <p:spPr bwMode="auto">
          <a:xfrm>
            <a:off x="5000636" y="3161109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  <p:sp>
        <p:nvSpPr>
          <p:cNvPr id="90124" name="Rectangle 11"/>
          <p:cNvSpPr>
            <a:spLocks/>
          </p:cNvSpPr>
          <p:nvPr/>
        </p:nvSpPr>
        <p:spPr bwMode="auto">
          <a:xfrm>
            <a:off x="1723441" y="3152180"/>
            <a:ext cx="759023" cy="1785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defTabSz="642585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3000">
              <a:solidFill>
                <a:srgbClr val="000000"/>
              </a:solidFill>
              <a:latin typeface="ヒラギノ角ゴ Pro W3" charset="0"/>
              <a:ea typeface="ヒラギノ角ゴ Pro W3" charset="0"/>
              <a:cs typeface="ヒラギノ角ゴ Pro W3" charset="0"/>
              <a:sym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470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660066"/>
                </a:solidFill>
                <a:latin typeface="Marker Felt"/>
                <a:cs typeface="Marker Felt"/>
              </a:rPr>
              <a:t>Commissioning phase </a:t>
            </a:r>
            <a:r>
              <a:rPr lang="en-US" altLang="ja-JP" sz="3600" dirty="0">
                <a:solidFill>
                  <a:srgbClr val="660066"/>
                </a:solidFill>
                <a:latin typeface="Marker Felt"/>
                <a:cs typeface="Marker Felt"/>
              </a:rPr>
              <a:t>3</a:t>
            </a:r>
            <a:r>
              <a:rPr kumimoji="1" lang="en-US" altLang="ja-JP" sz="3600" dirty="0" smtClean="0">
                <a:solidFill>
                  <a:srgbClr val="660066"/>
                </a:solidFill>
                <a:latin typeface="Marker Felt"/>
                <a:cs typeface="Marker Felt"/>
              </a:rPr>
              <a:t> (2016 Oct. ~ )</a:t>
            </a:r>
            <a:endParaRPr kumimoji="1" lang="ja-JP" altLang="en-US" sz="3600" dirty="0">
              <a:solidFill>
                <a:srgbClr val="660066"/>
              </a:solidFill>
              <a:latin typeface="Marker Felt"/>
              <a:cs typeface="Marker Fe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2887"/>
            <a:ext cx="8457500" cy="591462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Machine condition</a:t>
            </a:r>
          </a:p>
          <a:p>
            <a:pPr lvl="1"/>
            <a:r>
              <a:rPr kumimoji="1" lang="en-US" altLang="ja-JP" dirty="0" smtClean="0"/>
              <a:t>With QCS,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Belle II including VXD</a:t>
            </a:r>
          </a:p>
          <a:p>
            <a:pPr lvl="1"/>
            <a:r>
              <a:rPr lang="en-US" altLang="ja-JP" dirty="0" smtClean="0"/>
              <a:t>Continue full accelerator tuning. </a:t>
            </a:r>
            <a:r>
              <a:rPr lang="en-US" altLang="ja-JP" dirty="0">
                <a:solidFill>
                  <a:srgbClr val="FF0000"/>
                </a:solidFill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</a:rPr>
              <a:t>hysics run will start after some detector tuning period.</a:t>
            </a:r>
            <a:endParaRPr kumimoji="1" lang="en-US" altLang="ja-JP" baseline="30000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Tuning items</a:t>
            </a:r>
          </a:p>
          <a:p>
            <a:pPr lvl="1"/>
            <a:r>
              <a:rPr kumimoji="1" lang="en-US" altLang="ja-JP" dirty="0" smtClean="0"/>
              <a:t>Commissioning ite</a:t>
            </a:r>
            <a:r>
              <a:rPr lang="en-US" altLang="ja-JP" dirty="0" smtClean="0"/>
              <a:t>m II (vacuum scrubbing)</a:t>
            </a:r>
          </a:p>
          <a:p>
            <a:pPr lvl="2"/>
            <a:r>
              <a:rPr lang="en-US" altLang="ja-JP" dirty="0" smtClean="0"/>
              <a:t>Continue to increase beam currents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Commissioning III</a:t>
            </a:r>
          </a:p>
          <a:p>
            <a:pPr lvl="2"/>
            <a:r>
              <a:rPr kumimoji="1" lang="en-US" altLang="ja-JP" dirty="0" smtClean="0"/>
              <a:t>Achieving a small x-y coupling with IR?</a:t>
            </a:r>
          </a:p>
          <a:p>
            <a:pPr lvl="2"/>
            <a:r>
              <a:rPr lang="en-US" altLang="ja-JP" dirty="0" smtClean="0"/>
              <a:t>Squeezing IP beta functions</a:t>
            </a:r>
          </a:p>
          <a:p>
            <a:pPr lvl="2"/>
            <a:r>
              <a:rPr lang="en-US" altLang="ja-JP" dirty="0" smtClean="0"/>
              <a:t>Other beam dynamic issues</a:t>
            </a:r>
          </a:p>
          <a:p>
            <a:pPr lvl="2"/>
            <a:r>
              <a:rPr kumimoji="1" lang="en-US" altLang="ja-JP" dirty="0" smtClean="0"/>
              <a:t>Continue luminosity tuning</a:t>
            </a:r>
          </a:p>
        </p:txBody>
      </p:sp>
    </p:spTree>
    <p:extLst>
      <p:ext uri="{BB962C8B-B14F-4D97-AF65-F5344CB8AC3E}">
        <p14:creationId xmlns:p14="http://schemas.microsoft.com/office/powerpoint/2010/main" val="141164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660066"/>
                </a:solidFill>
                <a:latin typeface="Marker Felt"/>
                <a:cs typeface="Marker Felt"/>
              </a:rPr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93060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accelerator ground and Belle II ground agreed that the ring commissioning will be done with 3 phases. There are two possible scenarios. Scenario A has the first priority. Scenario B is kept for the situation where Belle II schedule delays.</a:t>
            </a:r>
          </a:p>
          <a:p>
            <a:r>
              <a:rPr kumimoji="1" lang="en-US" altLang="ja-JP" dirty="0" smtClean="0"/>
              <a:t>Phase 1 (scenario A) (</a:t>
            </a:r>
            <a:r>
              <a:rPr lang="tr-TR" altLang="ja-JP" dirty="0"/>
              <a:t>2015 Jan. ~ </a:t>
            </a:r>
            <a:r>
              <a:rPr lang="tr-TR" altLang="ja-JP" dirty="0" smtClean="0"/>
              <a:t>May)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No QCS, No Belle II</a:t>
            </a:r>
          </a:p>
          <a:p>
            <a:pPr lvl="1"/>
            <a:r>
              <a:rPr kumimoji="1" lang="en-US" altLang="ja-JP" dirty="0" smtClean="0"/>
              <a:t>Basic commissioning, vacuum scrubbing, low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tuning, detector background (Beast II), DR commissioning</a:t>
            </a:r>
          </a:p>
          <a:p>
            <a:r>
              <a:rPr lang="en-US" altLang="ja-JP" dirty="0" smtClean="0"/>
              <a:t>Phase 2 (scenario </a:t>
            </a:r>
            <a:r>
              <a:rPr lang="en-US" altLang="ja-JP" dirty="0"/>
              <a:t>A) (2016 Jan. ~ </a:t>
            </a:r>
            <a:r>
              <a:rPr lang="en-US" altLang="ja-JP" dirty="0" smtClean="0"/>
              <a:t>April)</a:t>
            </a:r>
          </a:p>
          <a:p>
            <a:pPr lvl="1"/>
            <a:r>
              <a:rPr kumimoji="1" lang="en-US" altLang="ja-JP" dirty="0" smtClean="0"/>
              <a:t>w/ QCS, w/ Belle II (no VXD)</a:t>
            </a:r>
          </a:p>
          <a:p>
            <a:pPr lvl="1"/>
            <a:r>
              <a:rPr lang="en-US" altLang="ja-JP" dirty="0" smtClean="0"/>
              <a:t>Full accelerator tuning, no physics run, detector background (Beast II)</a:t>
            </a:r>
          </a:p>
          <a:p>
            <a:pPr lvl="1"/>
            <a:r>
              <a:rPr lang="en-US" altLang="ja-JP" dirty="0" smtClean="0"/>
              <a:t>Target luminosity = 1 x 10</a:t>
            </a:r>
            <a:r>
              <a:rPr lang="en-US" altLang="ja-JP" baseline="30000" dirty="0" smtClean="0"/>
              <a:t>34</a:t>
            </a:r>
            <a:r>
              <a:rPr lang="en-US" altLang="ja-JP" dirty="0" smtClean="0"/>
              <a:t> cm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 s</a:t>
            </a:r>
            <a:r>
              <a:rPr lang="en-US" altLang="ja-JP" baseline="30000" dirty="0" smtClean="0"/>
              <a:t>-1</a:t>
            </a:r>
          </a:p>
          <a:p>
            <a:r>
              <a:rPr kumimoji="1" lang="en-US" altLang="ja-JP" dirty="0" smtClean="0"/>
              <a:t>Phase 3 (scenario </a:t>
            </a:r>
            <a:r>
              <a:rPr lang="en-US" altLang="ja-JP" dirty="0"/>
              <a:t>A) (2016 Oct. ~ 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w/ Belle II (w/ VXD)</a:t>
            </a:r>
          </a:p>
          <a:p>
            <a:pPr lvl="1"/>
            <a:r>
              <a:rPr kumimoji="1" lang="en-US" altLang="ja-JP" dirty="0" smtClean="0"/>
              <a:t>Continue accelerator tuning, Belle II tuning, physics run will start.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63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prospects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Tasks to be done (from summer 2013)</a:t>
            </a:r>
          </a:p>
          <a:p>
            <a:pPr lvl="1"/>
            <a:r>
              <a:rPr kumimoji="1" lang="en-US" altLang="ja-JP" dirty="0" smtClean="0"/>
              <a:t>More concrete and detailed scenarios for beam commissioning</a:t>
            </a:r>
          </a:p>
          <a:p>
            <a:pPr lvl="1"/>
            <a:r>
              <a:rPr lang="en-US" altLang="ja-JP" dirty="0" smtClean="0"/>
              <a:t>Development of operation software</a:t>
            </a:r>
          </a:p>
          <a:p>
            <a:r>
              <a:rPr kumimoji="1" lang="en-US" altLang="ja-JP" dirty="0" smtClean="0"/>
              <a:t>Ask for your cooperation</a:t>
            </a:r>
          </a:p>
          <a:p>
            <a:pPr lvl="1"/>
            <a:r>
              <a:rPr lang="en-US" altLang="ja-JP" dirty="0" err="1" smtClean="0"/>
              <a:t>SuperKEKB</a:t>
            </a:r>
            <a:r>
              <a:rPr lang="en-US" altLang="ja-JP" dirty="0" smtClean="0"/>
              <a:t> is an extremely difficult machine</a:t>
            </a:r>
          </a:p>
          <a:p>
            <a:pPr lvl="2"/>
            <a:r>
              <a:rPr kumimoji="1" lang="en-US" altLang="ja-JP" dirty="0" smtClean="0"/>
              <a:t>Low-beta, Low-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nano</a:t>
            </a:r>
            <a:r>
              <a:rPr kumimoji="1" lang="en-US" altLang="ja-JP" dirty="0" smtClean="0"/>
              <a:t>-beam scheme, high beam currents, high luminosity</a:t>
            </a:r>
          </a:p>
          <a:p>
            <a:pPr lvl="1"/>
            <a:r>
              <a:rPr kumimoji="1" lang="en-US" altLang="ja-JP" dirty="0" smtClean="0"/>
              <a:t>Pioneer for new accelerator physics</a:t>
            </a:r>
          </a:p>
          <a:p>
            <a:pPr lvl="1"/>
            <a:r>
              <a:rPr lang="en-US" altLang="ja-JP" dirty="0" smtClean="0"/>
              <a:t>Experiences in other laboratories are extremely helpful</a:t>
            </a:r>
          </a:p>
          <a:p>
            <a:pPr lvl="2"/>
            <a:r>
              <a:rPr kumimoji="1" lang="en-US" altLang="ja-JP" dirty="0" smtClean="0"/>
              <a:t>SLAC, BINP, DAFNE, , </a:t>
            </a:r>
            <a:r>
              <a:rPr kumimoji="1" lang="en-US" altLang="ja-JP" dirty="0" err="1" smtClean="0"/>
              <a:t>SuperB</a:t>
            </a:r>
            <a:r>
              <a:rPr kumimoji="1" lang="en-US" altLang="ja-JP" dirty="0" smtClean="0"/>
              <a:t>, Cornell….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59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0619" y="-39413"/>
            <a:ext cx="8641407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Commissioning schedule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1881"/>
            <a:ext cx="8229600" cy="5786119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Start-up time of </a:t>
            </a:r>
            <a:r>
              <a:rPr kumimoji="1" lang="en-US" altLang="ja-JP" dirty="0" err="1" smtClean="0"/>
              <a:t>SuperKEKB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SuperKEKB</a:t>
            </a:r>
            <a:r>
              <a:rPr lang="en-US" altLang="ja-JP" dirty="0" smtClean="0"/>
              <a:t> commissioning is expected to start in </a:t>
            </a:r>
            <a:r>
              <a:rPr lang="en-US" altLang="ja-JP" dirty="0" smtClean="0">
                <a:solidFill>
                  <a:srgbClr val="FF0000"/>
                </a:solidFill>
              </a:rPr>
              <a:t>January 2015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QCS schedule</a:t>
            </a:r>
          </a:p>
          <a:p>
            <a:pPr lvl="1"/>
            <a:r>
              <a:rPr lang="en-US" altLang="ja-JP" dirty="0"/>
              <a:t>Due to the background issues, the fabrication schedule of QCS’s on the right side of IP will be delayed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err="1"/>
              <a:t>SuperKEKB</a:t>
            </a:r>
            <a:r>
              <a:rPr lang="en-US" altLang="ja-JP" dirty="0"/>
              <a:t> commissioning </a:t>
            </a:r>
            <a:r>
              <a:rPr lang="en-US" altLang="ja-JP" dirty="0" smtClean="0"/>
              <a:t>will </a:t>
            </a:r>
            <a:r>
              <a:rPr lang="en-US" altLang="ja-JP" dirty="0" smtClean="0">
                <a:solidFill>
                  <a:srgbClr val="FF0000"/>
                </a:solidFill>
              </a:rPr>
              <a:t>start w/o QCS magnets</a:t>
            </a:r>
            <a:r>
              <a:rPr lang="en-US" altLang="ja-JP" dirty="0" smtClean="0"/>
              <a:t>.</a:t>
            </a:r>
          </a:p>
          <a:p>
            <a:r>
              <a:rPr lang="en-US" altLang="ja-JP" dirty="0" err="1"/>
              <a:t>Linac</a:t>
            </a:r>
            <a:r>
              <a:rPr lang="en-US" altLang="ja-JP" dirty="0"/>
              <a:t> commissioning</a:t>
            </a:r>
          </a:p>
          <a:p>
            <a:pPr lvl="1"/>
            <a:r>
              <a:rPr lang="en-US" altLang="ja-JP" dirty="0" err="1"/>
              <a:t>Linac</a:t>
            </a:r>
            <a:r>
              <a:rPr lang="en-US" altLang="ja-JP" dirty="0"/>
              <a:t> beams are expected to be ready by the </a:t>
            </a:r>
            <a:r>
              <a:rPr lang="en-US" altLang="ja-JP" dirty="0" err="1"/>
              <a:t>SuperKEKB</a:t>
            </a:r>
            <a:r>
              <a:rPr lang="en-US" altLang="ja-JP" dirty="0"/>
              <a:t> ring commissioning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Damping ring</a:t>
            </a:r>
          </a:p>
          <a:p>
            <a:pPr lvl="1"/>
            <a:r>
              <a:rPr lang="en-US" altLang="ja-JP" dirty="0" smtClean="0"/>
              <a:t>Commissioning of damping ring will start sometime after commissioning of </a:t>
            </a:r>
            <a:r>
              <a:rPr lang="en-US" altLang="ja-JP" dirty="0" err="1" smtClean="0"/>
              <a:t>SuperKEKB</a:t>
            </a:r>
            <a:r>
              <a:rPr lang="en-US" altLang="ja-JP" dirty="0" smtClean="0"/>
              <a:t> rings. (</a:t>
            </a:r>
            <a:r>
              <a:rPr lang="en-US" altLang="ja-JP" dirty="0" smtClean="0">
                <a:solidFill>
                  <a:srgbClr val="FF0000"/>
                </a:solidFill>
              </a:rPr>
              <a:t>May or June 2015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RF system reinforcement</a:t>
            </a:r>
          </a:p>
          <a:p>
            <a:pPr lvl="1"/>
            <a:r>
              <a:rPr lang="en-US" altLang="ja-JP" dirty="0" smtClean="0"/>
              <a:t>Works for reinforcements will continue in FY2015 and FY2016 due to budget constraint.</a:t>
            </a:r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677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Spare slides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9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09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86469" y="124480"/>
            <a:ext cx="3075481" cy="523220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sz="2800" dirty="0"/>
              <a:t>Detailed Schedule 1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33926" y="2919358"/>
            <a:ext cx="1175863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 smtClean="0"/>
              <a:t>Scenario 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4506" y="5582272"/>
            <a:ext cx="1172019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/>
              <a:t>Scenario</a:t>
            </a:r>
            <a:r>
              <a:rPr lang="en-US" altLang="ja-JP" dirty="0" smtClean="0"/>
              <a:t> 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74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16" y="523220"/>
            <a:ext cx="6844626" cy="61072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86469" y="0"/>
            <a:ext cx="3075481" cy="523220"/>
          </a:xfrm>
          <a:prstGeom prst="rect">
            <a:avLst/>
          </a:prstGeom>
          <a:noFill/>
        </p:spPr>
        <p:txBody>
          <a:bodyPr wrap="square" lIns="91392" tIns="45697" rIns="91392" bIns="45697" rtlCol="0">
            <a:spAutoFit/>
          </a:bodyPr>
          <a:lstStyle/>
          <a:p>
            <a:r>
              <a:rPr lang="en-US" altLang="ja-JP" sz="2800" dirty="0"/>
              <a:t>Detailed Schedule 2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08246" y="3125682"/>
            <a:ext cx="1175863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 smtClean="0"/>
              <a:t>Scenario A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19184" y="5637921"/>
            <a:ext cx="1172019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/>
              <a:t>Scenario</a:t>
            </a:r>
            <a:r>
              <a:rPr lang="en-US" altLang="ja-JP" dirty="0" smtClean="0"/>
              <a:t> B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1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203"/>
            <a:ext cx="8229600" cy="966357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Comparison of two scenarios</a:t>
            </a:r>
            <a:br>
              <a:rPr lang="en-US" altLang="ja-JP" sz="3600" dirty="0"/>
            </a:br>
            <a:r>
              <a:rPr lang="en-US" altLang="ja-JP" sz="3600" dirty="0"/>
              <a:t>during commissioning phase 2</a:t>
            </a:r>
            <a:endParaRPr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26201"/>
              </p:ext>
            </p:extLst>
          </p:nvPr>
        </p:nvGraphicFramePr>
        <p:xfrm>
          <a:off x="131380" y="1170151"/>
          <a:ext cx="8957889" cy="557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06"/>
                <a:gridCol w="3187868"/>
                <a:gridCol w="3538815"/>
              </a:tblGrid>
              <a:tr h="403416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Scenario A (w/ solenoid)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Scenario B (w/o solenoid)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Optics correction(1)</a:t>
                      </a:r>
                    </a:p>
                    <a:p>
                      <a:r>
                        <a:rPr kumimoji="1" lang="en-US" altLang="ja-JP" sz="1800" dirty="0" smtClean="0"/>
                        <a:t>Squeezing IP beta</a:t>
                      </a:r>
                    </a:p>
                    <a:p>
                      <a:r>
                        <a:rPr kumimoji="1" lang="en-US" altLang="ja-JP" sz="1800" dirty="0" smtClean="0"/>
                        <a:t>functions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</a:t>
                      </a:r>
                      <a:r>
                        <a:rPr kumimoji="1" lang="en-US" altLang="ja-JP" sz="1800" baseline="0" dirty="0" smtClean="0"/>
                        <a:t> can do full tuning.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</a:t>
                      </a:r>
                      <a:r>
                        <a:rPr kumimoji="1" lang="en-US" altLang="ja-JP" sz="1800" baseline="0" dirty="0" smtClean="0"/>
                        <a:t> can do something. But we will have to do tuning w/ Belle II solenoid almost from scratch.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Optics correction(2)</a:t>
                      </a:r>
                    </a:p>
                    <a:p>
                      <a:r>
                        <a:rPr kumimoji="1" lang="en-US" altLang="ja-JP" sz="1800" dirty="0" smtClean="0"/>
                        <a:t>Achieving a small x-y coupling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 can do full tuning.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 can do something. But we will have to do tuning w/</a:t>
                      </a:r>
                      <a:r>
                        <a:rPr kumimoji="1" lang="en-US" altLang="ja-JP" sz="1800" baseline="0" dirty="0" smtClean="0"/>
                        <a:t> Belle II solenoid again anyway.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Collision tuning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</a:t>
                      </a:r>
                      <a:r>
                        <a:rPr kumimoji="1" lang="en-US" altLang="ja-JP" sz="1800" baseline="0" dirty="0" smtClean="0"/>
                        <a:t> can do full tuning.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The</a:t>
                      </a:r>
                      <a:r>
                        <a:rPr kumimoji="1" lang="en-US" altLang="ja-JP" sz="1800" baseline="0" dirty="0" smtClean="0"/>
                        <a:t> beam collision may not be possible w/o Belle II solenoid.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Belle II background</a:t>
                      </a:r>
                    </a:p>
                    <a:p>
                      <a:r>
                        <a:rPr kumimoji="1" lang="en-US" altLang="ja-JP" sz="1800" dirty="0" smtClean="0"/>
                        <a:t>Study</a:t>
                      </a:r>
                      <a:r>
                        <a:rPr kumimoji="1" lang="en-US" altLang="ja-JP" sz="1800" baseline="0" dirty="0" smtClean="0"/>
                        <a:t> and tuning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The</a:t>
                      </a:r>
                      <a:r>
                        <a:rPr kumimoji="1" lang="en-US" altLang="ja-JP" sz="1600" baseline="0" dirty="0" smtClean="0"/>
                        <a:t> real beam background can be studied. Also some test detectors can be installed at the place of VXD.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Some studies</a:t>
                      </a:r>
                      <a:r>
                        <a:rPr kumimoji="1" lang="en-US" altLang="ja-JP" sz="1800" baseline="0" dirty="0" smtClean="0"/>
                        <a:t> can be possible. 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205865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Risk to Belle II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Maybe</a:t>
                      </a:r>
                      <a:r>
                        <a:rPr kumimoji="1" lang="en-US" altLang="ja-JP" sz="1800" baseline="0" dirty="0" smtClean="0"/>
                        <a:t> w</a:t>
                      </a:r>
                      <a:r>
                        <a:rPr kumimoji="1" lang="en-US" altLang="ja-JP" sz="1800" dirty="0" smtClean="0"/>
                        <a:t>e can avoid the risks by adiabatic</a:t>
                      </a:r>
                      <a:r>
                        <a:rPr kumimoji="1" lang="en-US" altLang="ja-JP" sz="1800" baseline="0" dirty="0" smtClean="0"/>
                        <a:t> tuning (start from small beam currents, with detuned optics).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Less risk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55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Comparison of two scenarios (cont’d)</a:t>
            </a:r>
            <a:br>
              <a:rPr lang="en-US" altLang="ja-JP" sz="3600" dirty="0"/>
            </a:br>
            <a:r>
              <a:rPr lang="en-US" altLang="ja-JP" sz="3600" dirty="0"/>
              <a:t>during commissioning phase 2</a:t>
            </a:r>
            <a:endParaRPr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68771"/>
              </p:ext>
            </p:extLst>
          </p:nvPr>
        </p:nvGraphicFramePr>
        <p:xfrm>
          <a:off x="131380" y="1170151"/>
          <a:ext cx="8957889" cy="337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206"/>
                <a:gridCol w="3187868"/>
                <a:gridCol w="3538815"/>
              </a:tblGrid>
              <a:tr h="403416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Scenario A (w/ solenoid)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Scenario B (w/o solenoid)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Works for accelerator setup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Less works.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One more QCS</a:t>
                      </a:r>
                      <a:r>
                        <a:rPr kumimoji="1" lang="en-US" altLang="ja-JP" sz="1800" baseline="0" dirty="0" smtClean="0"/>
                        <a:t> field measurement. (heavier load to QCS group)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Cosmic-ray run w/ VXD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Less time before phase 3.</a:t>
                      </a:r>
                      <a:r>
                        <a:rPr kumimoji="1" lang="en-US" altLang="ja-JP" sz="1800" baseline="0" dirty="0" smtClean="0"/>
                        <a:t> Can also be done in the beginning of phase 3.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More time before phase 3.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99161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Expected time for the first target luminosity  (1 </a:t>
                      </a:r>
                      <a:r>
                        <a:rPr kumimoji="1" lang="en-US" altLang="ja-JP" sz="1800" dirty="0" err="1" smtClean="0"/>
                        <a:t>x</a:t>
                      </a:r>
                      <a:r>
                        <a:rPr kumimoji="1" lang="en-US" altLang="ja-JP" sz="1800" dirty="0" smtClean="0"/>
                        <a:t> 10</a:t>
                      </a:r>
                      <a:r>
                        <a:rPr kumimoji="1" lang="en-US" altLang="ja-JP" sz="1800" baseline="30000" dirty="0" smtClean="0"/>
                        <a:t>34</a:t>
                      </a:r>
                      <a:r>
                        <a:rPr kumimoji="1" lang="en-US" altLang="ja-JP" sz="1800" dirty="0" smtClean="0"/>
                        <a:t> cm</a:t>
                      </a:r>
                      <a:r>
                        <a:rPr kumimoji="1" lang="en-US" altLang="ja-JP" sz="1800" baseline="30000" dirty="0" smtClean="0"/>
                        <a:t>-2</a:t>
                      </a:r>
                      <a:r>
                        <a:rPr kumimoji="1" lang="en-US" altLang="ja-JP" sz="1800" dirty="0" smtClean="0"/>
                        <a:t>s</a:t>
                      </a:r>
                      <a:r>
                        <a:rPr kumimoji="1" lang="en-US" altLang="ja-JP" sz="1800" baseline="30000" dirty="0" smtClean="0"/>
                        <a:t>-1</a:t>
                      </a:r>
                      <a:r>
                        <a:rPr kumimoji="1" lang="en-US" altLang="ja-JP" sz="1800" dirty="0" smtClean="0"/>
                        <a:t>) 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Earlier (maybe</a:t>
                      </a:r>
                      <a:r>
                        <a:rPr kumimoji="1" lang="en-US" altLang="ja-JP" sz="1800" baseline="0" dirty="0" smtClean="0"/>
                        <a:t> during phase 2).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Later (3〜5</a:t>
                      </a:r>
                      <a:r>
                        <a:rPr kumimoji="1" lang="en-US" altLang="ja-JP" sz="1800" baseline="0" dirty="0" smtClean="0"/>
                        <a:t> months after phase 3 start).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8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17760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</a:rPr>
              <a:t>Commissioning III : More sophisticated tuning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" y="722625"/>
            <a:ext cx="9250739" cy="6361201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Optics measurements and corrections (1) : squeezing IP beta functions at IP</a:t>
            </a:r>
          </a:p>
          <a:p>
            <a:pPr lvl="1"/>
            <a:r>
              <a:rPr lang="en-US" altLang="ja-JP" sz="1600" dirty="0"/>
              <a:t>We will squeeze the IP beta functions with observing the beam lifetime, the injection rate and the Belle II background. This study can be done with small beam currents (~30mA).</a:t>
            </a:r>
          </a:p>
          <a:p>
            <a:pPr lvl="1"/>
            <a:r>
              <a:rPr lang="en-US" altLang="ja-JP" sz="1600" dirty="0"/>
              <a:t>QCS’s are vital for this study. We can do something without solenoid (Belle II). However, we need to start tuning with solenoid (Belle II) almost from scratch.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This tuning is most important for the luminosity at </a:t>
            </a:r>
            <a:r>
              <a:rPr lang="en-US" altLang="ja-JP" sz="1600" dirty="0" err="1">
                <a:solidFill>
                  <a:srgbClr val="FF0000"/>
                </a:solidFill>
              </a:rPr>
              <a:t>SuperKEKB</a:t>
            </a:r>
            <a:r>
              <a:rPr lang="en-US" altLang="ja-JP" sz="1600" dirty="0">
                <a:solidFill>
                  <a:srgbClr val="FF0000"/>
                </a:solidFill>
              </a:rPr>
              <a:t>. A factor 20 of the luminosity gain  is expected by squeezing beta functions. </a:t>
            </a:r>
          </a:p>
          <a:p>
            <a:pPr lvl="2"/>
            <a:r>
              <a:rPr lang="en-US" altLang="ja-JP" sz="1400" dirty="0">
                <a:solidFill>
                  <a:srgbClr val="FF0000"/>
                </a:solidFill>
              </a:rPr>
              <a:t>The first target of vertical beta function at IP (</a:t>
            </a:r>
            <a:r>
              <a:rPr lang="en-US" altLang="ja-JP" sz="1400" dirty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altLang="ja-JP" sz="1400" dirty="0">
                <a:solidFill>
                  <a:srgbClr val="FF0000"/>
                </a:solidFill>
              </a:rPr>
              <a:t>y*) is 10 times larger values  of the design values.</a:t>
            </a:r>
          </a:p>
          <a:p>
            <a:r>
              <a:rPr lang="en-US" altLang="ja-JP" sz="2000" dirty="0"/>
              <a:t>Optics measurements and corrections (2) : achieving a small value of x-y coupling</a:t>
            </a:r>
          </a:p>
          <a:p>
            <a:pPr lvl="1"/>
            <a:r>
              <a:rPr lang="en-US" altLang="ja-JP" sz="1600" dirty="0"/>
              <a:t>We need to measure the beam size with x-ray monitor.</a:t>
            </a:r>
          </a:p>
          <a:p>
            <a:pPr lvl="2"/>
            <a:r>
              <a:rPr lang="en-US" altLang="en-US" sz="1400" dirty="0"/>
              <a:t>The beam size measurements will be possible with small beam currents with relatively high bunch currents.</a:t>
            </a:r>
          </a:p>
          <a:p>
            <a:pPr lvl="2"/>
            <a:r>
              <a:rPr lang="en-US" altLang="en-US" sz="1400" dirty="0"/>
              <a:t>We do not need the solenoid winding for clearing the electron clouds.</a:t>
            </a:r>
            <a:endParaRPr lang="en-US" altLang="ja-JP" sz="1400" dirty="0"/>
          </a:p>
          <a:p>
            <a:pPr lvl="1"/>
            <a:r>
              <a:rPr lang="en-US" altLang="ja-JP" sz="1600" dirty="0"/>
              <a:t>Although it is worthwhile to do this study w/o Belle II solenoid, we also need to do the study also with Belle II solenoid.</a:t>
            </a:r>
          </a:p>
          <a:p>
            <a:r>
              <a:rPr lang="en-US" altLang="ja-JP" sz="2000" dirty="0"/>
              <a:t>Collision tuning</a:t>
            </a:r>
          </a:p>
          <a:p>
            <a:pPr lvl="1"/>
            <a:r>
              <a:rPr lang="en-US" altLang="ja-JP" sz="1600" dirty="0"/>
              <a:t>We have no experience on the beam collision with Nano-beam scheme.</a:t>
            </a:r>
            <a:endParaRPr lang="en-US" altLang="ja-JP" sz="1400" dirty="0"/>
          </a:p>
          <a:p>
            <a:pPr lvl="2"/>
            <a:r>
              <a:rPr lang="en-US" altLang="ja-JP" sz="1400" dirty="0"/>
              <a:t>Finding beam collision, establishing  orbit feedback system</a:t>
            </a:r>
            <a:r>
              <a:rPr lang="ja-JP" altLang="en-US" sz="1400" dirty="0"/>
              <a:t>（</a:t>
            </a:r>
            <a:r>
              <a:rPr lang="en-US" altLang="ja-JP" sz="1400" dirty="0"/>
              <a:t>including dithering system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pPr lvl="2"/>
            <a:r>
              <a:rPr lang="en-US" altLang="ja-JP" sz="1400" dirty="0"/>
              <a:t>Luminosity tuning like at KEKB (this kind of tuning will continue many years.)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It is worthwhile to do this tuning w/o solenoid. However, there is a possibility that the beam collision will not be possible w/o Belle II solenoid.</a:t>
            </a:r>
          </a:p>
          <a:p>
            <a:r>
              <a:rPr lang="en-US" altLang="ja-JP" sz="2000" dirty="0"/>
              <a:t>Belle II (Beast II) background study, tuning</a:t>
            </a:r>
          </a:p>
          <a:p>
            <a:pPr lvl="1"/>
            <a:endParaRPr lang="en-US" altLang="ja-JP" sz="1600" dirty="0">
              <a:solidFill>
                <a:srgbClr val="FF0000"/>
              </a:solidFill>
            </a:endParaRPr>
          </a:p>
          <a:p>
            <a:pPr lvl="1"/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330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" y="0"/>
            <a:ext cx="8843211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47901" y="-5979"/>
            <a:ext cx="2534359" cy="373659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 smtClean="0"/>
              <a:t>Revised on April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2012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3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Facilities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214578"/>
          </a:xfrm>
        </p:spPr>
        <p:txBody>
          <a:bodyPr>
            <a:normAutofit fontScale="77500" lnSpcReduction="20000"/>
          </a:bodyPr>
          <a:lstStyle/>
          <a:p>
            <a:pPr marL="456964" indent="-456964"/>
            <a:r>
              <a:rPr lang="en-US" altLang="ja-JP" dirty="0" smtClean="0"/>
              <a:t>Storage and staging areas needed for magnet and vacuum components.</a:t>
            </a:r>
          </a:p>
          <a:p>
            <a:pPr marL="456964" indent="-456964"/>
            <a:r>
              <a:rPr kumimoji="1" lang="en-US" altLang="ja-JP" dirty="0" smtClean="0"/>
              <a:t>Need increased cooling water for klystrons and magnets:</a:t>
            </a:r>
          </a:p>
          <a:p>
            <a:pPr marL="856810" lvl="1" indent="-456964"/>
            <a:r>
              <a:rPr kumimoji="1" lang="en-US" altLang="ja-JP" dirty="0" smtClean="0"/>
              <a:t>24 klystrons for ARES cavities, 8 klystrons for SCC</a:t>
            </a:r>
          </a:p>
          <a:p>
            <a:pPr marL="856810" lvl="1" indent="-456964"/>
            <a:r>
              <a:rPr lang="en-US" altLang="ja-JP" dirty="0" smtClean="0"/>
              <a:t>Magnet cooling water needs double (4 plants -&gt; 8)</a:t>
            </a:r>
          </a:p>
          <a:p>
            <a:pPr marL="456964" indent="-456964"/>
            <a:r>
              <a:rPr kumimoji="1" lang="en-US" altLang="ja-JP" dirty="0" smtClean="0"/>
              <a:t>Electricity:</a:t>
            </a:r>
            <a:endParaRPr kumimoji="1" lang="ja-JP" altLang="en-US" dirty="0"/>
          </a:p>
        </p:txBody>
      </p:sp>
      <p:sp>
        <p:nvSpPr>
          <p:cNvPr id="4" name="スライド番号プレースホルダ 245"/>
          <p:cNvSpPr txBox="1">
            <a:spLocks/>
          </p:cNvSpPr>
          <p:nvPr/>
        </p:nvSpPr>
        <p:spPr bwMode="auto">
          <a:xfrm>
            <a:off x="0" y="10"/>
            <a:ext cx="541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7" rIns="91392" bIns="45697"/>
          <a:lstStyle/>
          <a:p>
            <a:pPr defTabSz="913930">
              <a:defRPr/>
            </a:pPr>
            <a:fld id="{0074059E-8910-4D14-90AB-2FE0A52340F1}" type="slidenum">
              <a:rPr lang="ja-JP" altLang="en-US">
                <a:latin typeface="Arial" pitchFamily="34" charset="0"/>
                <a:ea typeface="ＭＳ Ｐゴシック" pitchFamily="50" charset="-128"/>
                <a:cs typeface="Arial" pitchFamily="34" charset="0"/>
              </a:rPr>
              <a:pPr defTabSz="913930">
                <a:defRPr/>
              </a:pPr>
              <a:t>27</a:t>
            </a:fld>
            <a:endParaRPr lang="ja-JP" altLang="en-US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714876" y="3000374"/>
            <a:ext cx="1618657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7" rIns="91392" bIns="45697">
            <a:spAutoFit/>
          </a:bodyPr>
          <a:lstStyle/>
          <a:p>
            <a:r>
              <a:rPr lang="en-US" altLang="ja-JP" dirty="0"/>
              <a:t>KEKB/KEK total</a:t>
            </a: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714348" y="3071810"/>
            <a:ext cx="4298950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7" rIns="91392" bIns="45697">
            <a:spAutoFit/>
          </a:bodyPr>
          <a:lstStyle/>
          <a:p>
            <a:r>
              <a:rPr lang="en-US" altLang="ja-JP" dirty="0"/>
              <a:t>Electricity Consumption: June-09</a:t>
            </a:r>
          </a:p>
        </p:txBody>
      </p:sp>
      <p:graphicFrame>
        <p:nvGraphicFramePr>
          <p:cNvPr id="7" name="Group 209"/>
          <p:cNvGraphicFramePr>
            <a:graphicFrameLocks noGrp="1"/>
          </p:cNvGraphicFramePr>
          <p:nvPr/>
        </p:nvGraphicFramePr>
        <p:xfrm>
          <a:off x="714348" y="3500438"/>
          <a:ext cx="7239000" cy="2362202"/>
        </p:xfrm>
        <a:graphic>
          <a:graphicData uri="http://schemas.openxmlformats.org/drawingml/2006/table">
            <a:tbl>
              <a:tblPr/>
              <a:tblGrid>
                <a:gridCol w="2438400"/>
                <a:gridCol w="1447800"/>
                <a:gridCol w="1066800"/>
                <a:gridCol w="1295400"/>
                <a:gridCol w="990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(Design option)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KEKB:MW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ΔMW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KEK:MW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ΔMW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Present(Average)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45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64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Nano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 Beam: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June-09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70.7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24.3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96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Upgrade: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Feb.-09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94.8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49.8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120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Super: ‘07-July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102.6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57.6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128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" charset="-128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10"/>
          <p:cNvSpPr>
            <a:spLocks noChangeArrowheads="1"/>
          </p:cNvSpPr>
          <p:nvPr/>
        </p:nvSpPr>
        <p:spPr bwMode="auto">
          <a:xfrm>
            <a:off x="642919" y="5857893"/>
            <a:ext cx="5464009" cy="3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7" rIns="91392" bIns="45697">
            <a:spAutoFit/>
          </a:bodyPr>
          <a:lstStyle/>
          <a:p>
            <a:r>
              <a:rPr lang="en-US" altLang="ja-JP" dirty="0">
                <a:solidFill>
                  <a:srgbClr val="800000"/>
                </a:solidFill>
              </a:rPr>
              <a:t>Recent Design(Feb.-10): Add 2 ARES units--&gt; +(3~4)MW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55625" y="1"/>
            <a:ext cx="899313" cy="37365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392" tIns="45697" rIns="91392" bIns="45697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M. Ono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319"/>
            <a:ext cx="9144000" cy="59772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09526" y="30290"/>
            <a:ext cx="4005527" cy="584729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</a:rPr>
              <a:t>Two possible </a:t>
            </a:r>
            <a:r>
              <a:rPr lang="en-US" altLang="ja-JP" sz="3200" dirty="0" smtClean="0">
                <a:solidFill>
                  <a:srgbClr val="0000FF"/>
                </a:solidFill>
              </a:rPr>
              <a:t>scenarios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51863" y="4969141"/>
            <a:ext cx="2018501" cy="584776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sz="1600" dirty="0"/>
              <a:t>First target luminosity</a:t>
            </a:r>
          </a:p>
          <a:p>
            <a:r>
              <a:rPr lang="en-US" altLang="ja-JP" sz="1600" dirty="0"/>
              <a:t>1 x 10</a:t>
            </a:r>
            <a:r>
              <a:rPr lang="en-US" altLang="ja-JP" sz="1600" baseline="30000" dirty="0"/>
              <a:t>34</a:t>
            </a:r>
            <a:r>
              <a:rPr lang="en-US" altLang="ja-JP" sz="1600" dirty="0"/>
              <a:t> cm</a:t>
            </a:r>
            <a:r>
              <a:rPr lang="en-US" altLang="ja-JP" sz="1600" baseline="30000" dirty="0"/>
              <a:t>-2</a:t>
            </a:r>
            <a:r>
              <a:rPr lang="en-US" altLang="ja-JP" sz="1600" dirty="0"/>
              <a:t>s</a:t>
            </a:r>
            <a:r>
              <a:rPr lang="en-US" altLang="ja-JP" sz="1600" baseline="30000" dirty="0"/>
              <a:t>-1</a:t>
            </a:r>
            <a:endParaRPr lang="ja-JP" altLang="en-US" sz="1600" baseline="300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5591521" y="1584453"/>
            <a:ext cx="1731595" cy="900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193655" y="2435248"/>
            <a:ext cx="2018501" cy="584776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sz="1600" dirty="0"/>
              <a:t>First target luminosity</a:t>
            </a:r>
          </a:p>
          <a:p>
            <a:r>
              <a:rPr lang="en-US" altLang="ja-JP" sz="1600" dirty="0"/>
              <a:t>1 x 10</a:t>
            </a:r>
            <a:r>
              <a:rPr lang="en-US" altLang="ja-JP" sz="1600" baseline="30000" dirty="0"/>
              <a:t>34</a:t>
            </a:r>
            <a:r>
              <a:rPr lang="en-US" altLang="ja-JP" sz="1600" dirty="0"/>
              <a:t> cm</a:t>
            </a:r>
            <a:r>
              <a:rPr lang="en-US" altLang="ja-JP" sz="1600" baseline="30000" dirty="0"/>
              <a:t>-2</a:t>
            </a:r>
            <a:r>
              <a:rPr lang="en-US" altLang="ja-JP" sz="1600" dirty="0"/>
              <a:t>s</a:t>
            </a:r>
            <a:r>
              <a:rPr lang="en-US" altLang="ja-JP" sz="1600" baseline="30000" dirty="0"/>
              <a:t>-1</a:t>
            </a:r>
            <a:endParaRPr lang="ja-JP" altLang="en-US" sz="1600" baseline="300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7598730" y="4149593"/>
            <a:ext cx="0" cy="930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98637" y="1263499"/>
            <a:ext cx="690463" cy="135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98637" y="3791686"/>
            <a:ext cx="690463" cy="11545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9267" y="3385271"/>
            <a:ext cx="1175863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 smtClean="0"/>
              <a:t>Scenario A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3111" y="5897509"/>
            <a:ext cx="1172019" cy="369285"/>
          </a:xfrm>
          <a:prstGeom prst="rect">
            <a:avLst/>
          </a:prstGeom>
          <a:solidFill>
            <a:srgbClr val="FFFF00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/>
              <a:t>Scenario</a:t>
            </a:r>
            <a:r>
              <a:rPr lang="en-US" altLang="ja-JP" dirty="0" smtClean="0"/>
              <a:t> B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57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4027"/>
            <a:ext cx="8229600" cy="89269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Consensus between </a:t>
            </a:r>
            <a:r>
              <a:rPr lang="en-US" altLang="ja-JP" dirty="0" err="1" smtClean="0">
                <a:solidFill>
                  <a:srgbClr val="0000FF"/>
                </a:solidFill>
              </a:rPr>
              <a:t>SuperKEKB</a:t>
            </a:r>
            <a:r>
              <a:rPr lang="en-US" altLang="ja-JP" dirty="0" smtClean="0">
                <a:solidFill>
                  <a:srgbClr val="0000FF"/>
                </a:solidFill>
              </a:rPr>
              <a:t> accelerator group and Belle II group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849" y="1260816"/>
            <a:ext cx="8602845" cy="4865348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lang="en-US" altLang="ja-JP" dirty="0" smtClean="0">
                <a:solidFill>
                  <a:srgbClr val="FF0000"/>
                </a:solidFill>
              </a:rPr>
              <a:t>o proceed with Scenario A (phase 2 commissioning with QCS and Belle II solenoid)</a:t>
            </a:r>
            <a:endParaRPr lang="en-US" altLang="ja-JP" dirty="0" smtClean="0"/>
          </a:p>
          <a:p>
            <a:r>
              <a:rPr lang="en-US" altLang="ja-JP" dirty="0"/>
              <a:t>T</a:t>
            </a:r>
            <a:r>
              <a:rPr lang="en-US" altLang="ja-JP" dirty="0" smtClean="0"/>
              <a:t>o keep Scenario B (phase 2 commissioning with QCS without Belle II solenoid) as a backup option for some unexpected situations.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727" y="5707474"/>
            <a:ext cx="7572859" cy="830950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This proposal </a:t>
            </a:r>
            <a:r>
              <a:rPr lang="en-US" altLang="ja-JP" sz="2400" dirty="0" smtClean="0">
                <a:solidFill>
                  <a:srgbClr val="0000FF"/>
                </a:solidFill>
              </a:rPr>
              <a:t>by the accelerator group was </a:t>
            </a:r>
            <a:r>
              <a:rPr lang="en-US" altLang="ja-JP" sz="2400" dirty="0">
                <a:solidFill>
                  <a:srgbClr val="0000FF"/>
                </a:solidFill>
              </a:rPr>
              <a:t>accepted at the </a:t>
            </a:r>
            <a:r>
              <a:rPr lang="en-US" altLang="ja-JP" sz="2400" dirty="0" smtClean="0">
                <a:solidFill>
                  <a:srgbClr val="0000FF"/>
                </a:solidFill>
              </a:rPr>
              <a:t/>
            </a:r>
            <a:br>
              <a:rPr lang="en-US" altLang="ja-JP" sz="2400" dirty="0" smtClean="0">
                <a:solidFill>
                  <a:srgbClr val="0000FF"/>
                </a:solidFill>
              </a:rPr>
            </a:br>
            <a:r>
              <a:rPr lang="en-US" altLang="ja-JP" sz="2400" dirty="0" smtClean="0">
                <a:solidFill>
                  <a:srgbClr val="0000FF"/>
                </a:solidFill>
              </a:rPr>
              <a:t>Belle </a:t>
            </a:r>
            <a:r>
              <a:rPr lang="en-US" altLang="ja-JP" sz="2400" dirty="0">
                <a:solidFill>
                  <a:srgbClr val="0000FF"/>
                </a:solidFill>
              </a:rPr>
              <a:t>II EB meeting on Sep. 27</a:t>
            </a:r>
            <a:r>
              <a:rPr lang="en-US" altLang="ja-JP" sz="2400" baseline="30000" dirty="0">
                <a:solidFill>
                  <a:srgbClr val="0000FF"/>
                </a:solidFill>
              </a:rPr>
              <a:t>th</a:t>
            </a:r>
            <a:r>
              <a:rPr lang="en-US" altLang="ja-JP" sz="2400" dirty="0">
                <a:solidFill>
                  <a:srgbClr val="0000FF"/>
                </a:solidFill>
              </a:rPr>
              <a:t>.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176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Procedures of machine commissioning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94080"/>
            <a:ext cx="8422640" cy="583184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Commissioning I :Basic commissioning of machine</a:t>
            </a:r>
            <a:r>
              <a:rPr kumimoji="1" lang="en-US" altLang="ja-JP" dirty="0" smtClean="0"/>
              <a:t>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~ 1.5 month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err="1" smtClean="0"/>
              <a:t>Linac</a:t>
            </a:r>
            <a:r>
              <a:rPr lang="en-US" altLang="ja-JP" dirty="0" smtClean="0"/>
              <a:t> tuning</a:t>
            </a:r>
          </a:p>
          <a:p>
            <a:pPr lvl="1"/>
            <a:r>
              <a:rPr kumimoji="1" lang="en-US" altLang="ja-JP" dirty="0" smtClean="0">
                <a:solidFill>
                  <a:srgbClr val="F79646"/>
                </a:solidFill>
              </a:rPr>
              <a:t>Damping Ring tuning (new </a:t>
            </a:r>
            <a:r>
              <a:rPr lang="en-US" altLang="ja-JP" dirty="0" smtClean="0">
                <a:solidFill>
                  <a:srgbClr val="F79646"/>
                </a:solidFill>
              </a:rPr>
              <a:t>at </a:t>
            </a:r>
            <a:r>
              <a:rPr kumimoji="1" lang="en-US" altLang="ja-JP" dirty="0" err="1" smtClean="0">
                <a:solidFill>
                  <a:srgbClr val="F79646"/>
                </a:solidFill>
              </a:rPr>
              <a:t>SuperKEKB</a:t>
            </a:r>
            <a:r>
              <a:rPr kumimoji="1" lang="en-US" altLang="ja-JP" dirty="0" smtClean="0">
                <a:solidFill>
                  <a:srgbClr val="F79646"/>
                </a:solidFill>
              </a:rPr>
              <a:t>)</a:t>
            </a:r>
          </a:p>
          <a:p>
            <a:pPr lvl="1"/>
            <a:r>
              <a:rPr lang="en-US" altLang="ja-JP" dirty="0" smtClean="0"/>
              <a:t>BT tuning</a:t>
            </a:r>
          </a:p>
          <a:p>
            <a:pPr lvl="1"/>
            <a:r>
              <a:rPr kumimoji="1" lang="en-US" altLang="ja-JP" dirty="0" smtClean="0"/>
              <a:t>Injection tuning (including beam timing and simultaneous injection)</a:t>
            </a:r>
          </a:p>
          <a:p>
            <a:pPr lvl="1"/>
            <a:r>
              <a:rPr lang="en-US" altLang="ja-JP" dirty="0" smtClean="0"/>
              <a:t>COD correction, Optics correction (rough correction)</a:t>
            </a:r>
          </a:p>
          <a:p>
            <a:pPr lvl="1"/>
            <a:r>
              <a:rPr kumimoji="1" lang="en-US" altLang="ja-JP" dirty="0" smtClean="0"/>
              <a:t>Tuning on beam abort system</a:t>
            </a:r>
          </a:p>
          <a:p>
            <a:pPr lvl="1"/>
            <a:r>
              <a:rPr lang="en-US" altLang="ja-JP" dirty="0" smtClean="0"/>
              <a:t>Tuning on beam monitor system (including beam feedback)</a:t>
            </a:r>
          </a:p>
          <a:p>
            <a:pPr lvl="1"/>
            <a:r>
              <a:rPr kumimoji="1" lang="en-US" altLang="ja-JP" dirty="0" smtClean="0"/>
              <a:t>Tuning and measurement on radiation safety</a:t>
            </a:r>
          </a:p>
          <a:p>
            <a:pPr lvl="1"/>
            <a:r>
              <a:rPr lang="en-US" altLang="ja-JP" dirty="0" smtClean="0"/>
              <a:t>Tuning on other hardware systems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Test and debugging various kinds of control </a:t>
            </a:r>
            <a:r>
              <a:rPr lang="en-US" altLang="ja-JP" dirty="0" err="1" smtClean="0"/>
              <a:t>softwares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Commissioning II : Vacuum scrubbing 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&gt;~3 months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Commissioning III : More sophisticated tuning</a:t>
            </a:r>
          </a:p>
          <a:p>
            <a:pPr lvl="1"/>
            <a:r>
              <a:rPr kumimoji="1" lang="en-US" altLang="ja-JP" dirty="0" smtClean="0"/>
              <a:t>Optics measurements and corrections</a:t>
            </a:r>
          </a:p>
          <a:p>
            <a:pPr lvl="2"/>
            <a:r>
              <a:rPr kumimoji="1" lang="en-US" altLang="ja-JP" dirty="0" smtClean="0"/>
              <a:t>Squeezing IP beta function (</a:t>
            </a:r>
            <a:r>
              <a:rPr lang="en-US" altLang="ja-JP" dirty="0" smtClean="0"/>
              <a:t>more difficult than KEKB</a:t>
            </a:r>
            <a:r>
              <a:rPr kumimoji="1" lang="en-US" altLang="ja-JP" dirty="0" smtClean="0"/>
              <a:t>)</a:t>
            </a:r>
          </a:p>
          <a:p>
            <a:pPr lvl="2"/>
            <a:r>
              <a:rPr lang="en-US" altLang="ja-JP" dirty="0" smtClean="0"/>
              <a:t>Achieving a small x-y coupling (more difficult than KEKB)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Beam collision tuning and luminosity tuning (more difficult than KEKB)</a:t>
            </a:r>
          </a:p>
          <a:p>
            <a:pPr lvl="1"/>
            <a:r>
              <a:rPr lang="en-US" altLang="ja-JP" dirty="0"/>
              <a:t>Belle II beam background: study and tuning (more difficult than KEKB)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Increasing beam currents (final target is higher than KEKB)</a:t>
            </a:r>
          </a:p>
          <a:p>
            <a:pPr lvl="1"/>
            <a:r>
              <a:rPr lang="en-US" altLang="ja-JP" dirty="0" smtClean="0"/>
              <a:t>Study on the other beam dynamics issues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7890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785" y="-19773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Vacuum scrubbing at KEKB </a:t>
            </a:r>
            <a:r>
              <a:rPr lang="ja-JP" altLang="en-US" sz="3200" dirty="0"/>
              <a:t>（</a:t>
            </a:r>
            <a:r>
              <a:rPr lang="en-US" altLang="ja-JP" sz="3200" dirty="0"/>
              <a:t>HER/LER</a:t>
            </a:r>
            <a:r>
              <a:rPr lang="ja-JP" altLang="en-US" sz="3200" dirty="0"/>
              <a:t>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85" y="875566"/>
            <a:ext cx="4464472" cy="30764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6" y="3929140"/>
            <a:ext cx="4348311" cy="29378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32" y="3797184"/>
            <a:ext cx="4471454" cy="30608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3" y="852725"/>
            <a:ext cx="4445188" cy="307641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91308" y="2090796"/>
            <a:ext cx="572495" cy="373659"/>
          </a:xfrm>
          <a:prstGeom prst="rect">
            <a:avLst/>
          </a:prstGeom>
          <a:solidFill>
            <a:schemeClr val="bg1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kumimoji="1" lang="en-US" altLang="ja-JP" dirty="0" smtClean="0"/>
              <a:t>HER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1307" y="4999949"/>
            <a:ext cx="524989" cy="373659"/>
          </a:xfrm>
          <a:prstGeom prst="rect">
            <a:avLst/>
          </a:prstGeom>
          <a:solidFill>
            <a:schemeClr val="bg1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7634" y="2243197"/>
            <a:ext cx="572495" cy="373659"/>
          </a:xfrm>
          <a:prstGeom prst="rect">
            <a:avLst/>
          </a:prstGeom>
          <a:solidFill>
            <a:schemeClr val="bg1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kumimoji="1" lang="en-US" altLang="ja-JP" dirty="0" smtClean="0"/>
              <a:t>HER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91662" y="5024367"/>
            <a:ext cx="524989" cy="373659"/>
          </a:xfrm>
          <a:prstGeom prst="rect">
            <a:avLst/>
          </a:prstGeom>
          <a:solidFill>
            <a:schemeClr val="bg1"/>
          </a:solidFill>
        </p:spPr>
        <p:txBody>
          <a:bodyPr wrap="none" lIns="91392" tIns="45697" rIns="91392" bIns="45697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66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687588" y="890715"/>
            <a:ext cx="1772832" cy="2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>
                <a:solidFill>
                  <a:schemeClr val="tx1"/>
                </a:solidFill>
                <a:ea typeface="ＭＳ Ｐゴシック" charset="0"/>
                <a:cs typeface="Gill Sans" charset="0"/>
              </a:rPr>
              <a:t>DR Commissioning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1065982" y="1477873"/>
            <a:ext cx="3141886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LTR commissioning              2 days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BPM commission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First turn                            1 day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COD meas. and correction  2 day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BPM commission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Optics meas.                       2 days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RTL commissioning             2 days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Injection to LER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25 Hz operation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SR commission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altLang="ja-JP" sz="1700">
                <a:ea typeface="ＭＳ Ｐゴシック" charset="0"/>
                <a:cs typeface="Gill Sans" charset="0"/>
              </a:rPr>
              <a:t>Vacuum scrubbing             ~14 days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6052106" y="2704370"/>
            <a:ext cx="87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ea typeface="ＭＳ Ｐゴシック" charset="0"/>
                <a:cs typeface="Gill Sans" charset="0"/>
              </a:rPr>
              <a:t>~ 3 weeks</a:t>
            </a: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5706070" y="1607345"/>
            <a:ext cx="232172" cy="1276945"/>
          </a:xfrm>
          <a:custGeom>
            <a:avLst/>
            <a:gdLst>
              <a:gd name="T0" fmla="*/ 0 w 21600"/>
              <a:gd name="T1" fmla="*/ 0 h 21600"/>
              <a:gd name="T2" fmla="*/ 6646 w 21600"/>
              <a:gd name="T3" fmla="*/ 1168 h 21600"/>
              <a:gd name="T4" fmla="*/ 12462 w 21600"/>
              <a:gd name="T5" fmla="*/ 5254 h 21600"/>
              <a:gd name="T6" fmla="*/ 13292 w 21600"/>
              <a:gd name="T7" fmla="*/ 10508 h 21600"/>
              <a:gd name="T8" fmla="*/ 13292 w 21600"/>
              <a:gd name="T9" fmla="*/ 16930 h 21600"/>
              <a:gd name="T10" fmla="*/ 15785 w 21600"/>
              <a:gd name="T11" fmla="*/ 20724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93" y="385"/>
                  <a:pt x="5550" y="782"/>
                  <a:pt x="6646" y="1168"/>
                </a:cubicBezTo>
                <a:cubicBezTo>
                  <a:pt x="8565" y="1842"/>
                  <a:pt x="11743" y="4303"/>
                  <a:pt x="12462" y="5254"/>
                </a:cubicBezTo>
                <a:cubicBezTo>
                  <a:pt x="13290" y="6350"/>
                  <a:pt x="13201" y="9351"/>
                  <a:pt x="13292" y="10508"/>
                </a:cubicBezTo>
                <a:cubicBezTo>
                  <a:pt x="13404" y="11920"/>
                  <a:pt x="12840" y="15535"/>
                  <a:pt x="13292" y="16930"/>
                </a:cubicBezTo>
                <a:cubicBezTo>
                  <a:pt x="13566" y="17775"/>
                  <a:pt x="14390" y="20138"/>
                  <a:pt x="15785" y="20724"/>
                </a:cubicBezTo>
                <a:cubicBezTo>
                  <a:pt x="16581" y="21059"/>
                  <a:pt x="19681" y="21311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 rot="10800000" flipH="1">
            <a:off x="5706070" y="2866430"/>
            <a:ext cx="232172" cy="1348383"/>
          </a:xfrm>
          <a:custGeom>
            <a:avLst/>
            <a:gdLst>
              <a:gd name="T0" fmla="*/ 0 w 21600"/>
              <a:gd name="T1" fmla="*/ 0 h 21600"/>
              <a:gd name="T2" fmla="*/ 6646 w 21600"/>
              <a:gd name="T3" fmla="*/ 1168 h 21600"/>
              <a:gd name="T4" fmla="*/ 12462 w 21600"/>
              <a:gd name="T5" fmla="*/ 5254 h 21600"/>
              <a:gd name="T6" fmla="*/ 13292 w 21600"/>
              <a:gd name="T7" fmla="*/ 10508 h 21600"/>
              <a:gd name="T8" fmla="*/ 13292 w 21600"/>
              <a:gd name="T9" fmla="*/ 16930 h 21600"/>
              <a:gd name="T10" fmla="*/ 15785 w 21600"/>
              <a:gd name="T11" fmla="*/ 20724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93" y="385"/>
                  <a:pt x="5550" y="782"/>
                  <a:pt x="6646" y="1168"/>
                </a:cubicBezTo>
                <a:cubicBezTo>
                  <a:pt x="8565" y="1842"/>
                  <a:pt x="11743" y="4303"/>
                  <a:pt x="12462" y="5254"/>
                </a:cubicBezTo>
                <a:cubicBezTo>
                  <a:pt x="13290" y="6350"/>
                  <a:pt x="13201" y="9351"/>
                  <a:pt x="13292" y="10508"/>
                </a:cubicBezTo>
                <a:cubicBezTo>
                  <a:pt x="13404" y="11920"/>
                  <a:pt x="12840" y="15535"/>
                  <a:pt x="13292" y="16930"/>
                </a:cubicBezTo>
                <a:cubicBezTo>
                  <a:pt x="13566" y="17776"/>
                  <a:pt x="14390" y="20138"/>
                  <a:pt x="15785" y="20724"/>
                </a:cubicBezTo>
                <a:cubicBezTo>
                  <a:pt x="16581" y="21059"/>
                  <a:pt x="19681" y="21311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6565553" y="3052628"/>
            <a:ext cx="16669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ea typeface="ＭＳ Ｐゴシック" charset="0"/>
                <a:cs typeface="Gill Sans" charset="0"/>
              </a:rPr>
              <a:t>by wishful thinking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5645308" y="312539"/>
            <a:ext cx="3264289" cy="90189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437315" indent="-437315">
              <a:spcBef>
                <a:spcPts val="70"/>
              </a:spcBef>
              <a:tabLst>
                <a:tab pos="392692" algn="r"/>
                <a:tab pos="437315" algn="l"/>
              </a:tabLst>
            </a:pPr>
            <a:r>
              <a:rPr lang="en-US" altLang="ja-JP" sz="1400" b="1" dirty="0" err="1">
                <a:latin typeface="Helvetica"/>
                <a:ea typeface="ＭＳ Ｐゴシック" charset="0"/>
                <a:cs typeface="Helvetica"/>
                <a:sym typeface="Helvetica" charset="0"/>
              </a:rPr>
              <a:t>SuperKEKB</a:t>
            </a:r>
            <a:r>
              <a:rPr lang="en-US" altLang="ja-JP" sz="1400" b="1" dirty="0">
                <a:latin typeface="Helvetica"/>
                <a:cs typeface="Helvetica"/>
                <a:sym typeface="ヒラギノ角ゴ ProN W3" charset="0"/>
              </a:rPr>
              <a:t> Commissioning Meeting </a:t>
            </a:r>
            <a:r>
              <a:rPr lang="en-US" altLang="ja-JP" sz="1400" dirty="0">
                <a:ea typeface="ＭＳ Ｐゴシック" charset="0"/>
                <a:cs typeface="Gill Sans" charset="0"/>
              </a:rPr>
              <a:t>2011.11.08</a:t>
            </a:r>
            <a:r>
              <a:rPr lang="en-US" altLang="ja-JP" sz="1400" dirty="0">
                <a:latin typeface="ヒラギノ角ゴ ProN W3" charset="0"/>
                <a:sym typeface="ヒラギノ角ゴ ProN W3" charset="0"/>
              </a:rPr>
              <a:t> </a:t>
            </a:r>
            <a:r>
              <a:rPr lang="en-US" altLang="ja-JP" sz="1400" i="1" dirty="0">
                <a:solidFill>
                  <a:srgbClr val="7F7F7F"/>
                </a:solidFill>
                <a:ea typeface="ＭＳ Ｐゴシック" charset="0"/>
                <a:cs typeface="Gill Sans" charset="0"/>
              </a:rPr>
              <a:t>Kikuchi, M.</a:t>
            </a: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4446984" y="1669851"/>
            <a:ext cx="232172" cy="607219"/>
          </a:xfrm>
          <a:custGeom>
            <a:avLst/>
            <a:gdLst>
              <a:gd name="T0" fmla="*/ 0 w 21600"/>
              <a:gd name="T1" fmla="*/ 0 h 21600"/>
              <a:gd name="T2" fmla="*/ 6646 w 21600"/>
              <a:gd name="T3" fmla="*/ 1168 h 21600"/>
              <a:gd name="T4" fmla="*/ 12462 w 21600"/>
              <a:gd name="T5" fmla="*/ 5254 h 21600"/>
              <a:gd name="T6" fmla="*/ 13292 w 21600"/>
              <a:gd name="T7" fmla="*/ 10508 h 21600"/>
              <a:gd name="T8" fmla="*/ 13292 w 21600"/>
              <a:gd name="T9" fmla="*/ 16930 h 21600"/>
              <a:gd name="T10" fmla="*/ 15785 w 21600"/>
              <a:gd name="T11" fmla="*/ 20724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93" y="385"/>
                  <a:pt x="5550" y="782"/>
                  <a:pt x="6646" y="1168"/>
                </a:cubicBezTo>
                <a:cubicBezTo>
                  <a:pt x="8565" y="1842"/>
                  <a:pt x="11743" y="4303"/>
                  <a:pt x="12462" y="5254"/>
                </a:cubicBezTo>
                <a:cubicBezTo>
                  <a:pt x="13290" y="6350"/>
                  <a:pt x="13201" y="9351"/>
                  <a:pt x="13292" y="10508"/>
                </a:cubicBezTo>
                <a:cubicBezTo>
                  <a:pt x="13404" y="11920"/>
                  <a:pt x="12840" y="15535"/>
                  <a:pt x="13292" y="16930"/>
                </a:cubicBezTo>
                <a:cubicBezTo>
                  <a:pt x="13566" y="17775"/>
                  <a:pt x="14390" y="20138"/>
                  <a:pt x="15785" y="20724"/>
                </a:cubicBezTo>
                <a:cubicBezTo>
                  <a:pt x="16581" y="21059"/>
                  <a:pt x="19681" y="21311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 rot="10800000" flipH="1">
            <a:off x="4455914" y="2268141"/>
            <a:ext cx="232172" cy="884039"/>
          </a:xfrm>
          <a:custGeom>
            <a:avLst/>
            <a:gdLst>
              <a:gd name="T0" fmla="*/ 0 w 21600"/>
              <a:gd name="T1" fmla="*/ 0 h 21600"/>
              <a:gd name="T2" fmla="*/ 6646 w 21600"/>
              <a:gd name="T3" fmla="*/ 1168 h 21600"/>
              <a:gd name="T4" fmla="*/ 12462 w 21600"/>
              <a:gd name="T5" fmla="*/ 5254 h 21600"/>
              <a:gd name="T6" fmla="*/ 13292 w 21600"/>
              <a:gd name="T7" fmla="*/ 10508 h 21600"/>
              <a:gd name="T8" fmla="*/ 13292 w 21600"/>
              <a:gd name="T9" fmla="*/ 16930 h 21600"/>
              <a:gd name="T10" fmla="*/ 15785 w 21600"/>
              <a:gd name="T11" fmla="*/ 20724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93" y="385"/>
                  <a:pt x="5550" y="782"/>
                  <a:pt x="6646" y="1168"/>
                </a:cubicBezTo>
                <a:cubicBezTo>
                  <a:pt x="8565" y="1842"/>
                  <a:pt x="11743" y="4303"/>
                  <a:pt x="12462" y="5254"/>
                </a:cubicBezTo>
                <a:cubicBezTo>
                  <a:pt x="13290" y="6350"/>
                  <a:pt x="13201" y="9351"/>
                  <a:pt x="13292" y="10508"/>
                </a:cubicBezTo>
                <a:cubicBezTo>
                  <a:pt x="13404" y="11920"/>
                  <a:pt x="12840" y="15535"/>
                  <a:pt x="13292" y="16930"/>
                </a:cubicBezTo>
                <a:cubicBezTo>
                  <a:pt x="13566" y="17775"/>
                  <a:pt x="14390" y="20138"/>
                  <a:pt x="15785" y="20724"/>
                </a:cubicBezTo>
                <a:cubicBezTo>
                  <a:pt x="16581" y="21059"/>
                  <a:pt x="19681" y="21311"/>
                  <a:pt x="2160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4799707" y="2173054"/>
            <a:ext cx="720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ea typeface="ＭＳ Ｐゴシック" charset="0"/>
                <a:cs typeface="Gill Sans" charset="0"/>
              </a:rPr>
              <a:t>~ 9 days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24318" y="6408285"/>
            <a:ext cx="1178740" cy="373659"/>
          </a:xfrm>
          <a:prstGeom prst="rect">
            <a:avLst/>
          </a:prstGeom>
          <a:noFill/>
        </p:spPr>
        <p:txBody>
          <a:bodyPr wrap="none" lIns="91392" tIns="45697" rIns="91392" bIns="45697" rtlCol="0">
            <a:spAutoFit/>
          </a:bodyPr>
          <a:lstStyle/>
          <a:p>
            <a:r>
              <a:rPr kumimoji="1" lang="en-US" altLang="ja-JP" dirty="0" smtClean="0"/>
              <a:t>M. Kikuchi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30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>
                <a:solidFill>
                  <a:srgbClr val="660066"/>
                </a:solidFill>
                <a:latin typeface="Marker Felt"/>
                <a:cs typeface="Marker Felt"/>
              </a:rPr>
              <a:t>Commissioning phase 1 (2015 Jan. ~ May)</a:t>
            </a:r>
            <a:endParaRPr kumimoji="1" lang="ja-JP" altLang="en-US" sz="3600" dirty="0">
              <a:solidFill>
                <a:srgbClr val="660066"/>
              </a:solidFill>
              <a:latin typeface="Marker Felt"/>
              <a:cs typeface="Marker Fe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2887"/>
            <a:ext cx="8457500" cy="5821417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Machine condition</a:t>
            </a:r>
          </a:p>
          <a:p>
            <a:pPr lvl="1"/>
            <a:r>
              <a:rPr kumimoji="1" lang="en-US" altLang="ja-JP" dirty="0" smtClean="0"/>
              <a:t>No QCS, No solenoid (no Belle II)</a:t>
            </a:r>
          </a:p>
          <a:p>
            <a:r>
              <a:rPr lang="en-US" altLang="ja-JP" dirty="0" smtClean="0"/>
              <a:t>Tuning items</a:t>
            </a:r>
          </a:p>
          <a:p>
            <a:pPr lvl="1"/>
            <a:r>
              <a:rPr lang="en-US" altLang="ja-JP" dirty="0" smtClean="0"/>
              <a:t>Special optics for phase 1</a:t>
            </a:r>
          </a:p>
          <a:p>
            <a:pPr lvl="1"/>
            <a:r>
              <a:rPr kumimoji="1" lang="en-US" altLang="ja-JP" dirty="0" smtClean="0"/>
              <a:t>Commissioning item I </a:t>
            </a:r>
            <a:r>
              <a:rPr lang="en-US" altLang="ja-JP" dirty="0" smtClean="0"/>
              <a:t>(basic commissioning)</a:t>
            </a:r>
          </a:p>
          <a:p>
            <a:pPr lvl="1"/>
            <a:r>
              <a:rPr kumimoji="1" lang="en-US" altLang="ja-JP" dirty="0" smtClean="0"/>
              <a:t>Commissioning ite</a:t>
            </a:r>
            <a:r>
              <a:rPr lang="en-US" altLang="ja-JP" dirty="0" smtClean="0"/>
              <a:t>m II (vacuum scrubbing)</a:t>
            </a:r>
          </a:p>
          <a:p>
            <a:pPr lvl="2"/>
            <a:r>
              <a:rPr kumimoji="1" lang="en-US" altLang="ja-JP" dirty="0" smtClean="0"/>
              <a:t>HER beam current ( ~&lt; 1A)</a:t>
            </a:r>
          </a:p>
          <a:p>
            <a:pPr lvl="2"/>
            <a:r>
              <a:rPr lang="en-US" altLang="ja-JP" dirty="0" smtClean="0"/>
              <a:t>LER beam current (~ &lt;0.5A with low </a:t>
            </a:r>
            <a:r>
              <a:rPr lang="en-US" altLang="ja-JP" dirty="0" err="1" smtClean="0"/>
              <a:t>emittance</a:t>
            </a:r>
            <a:r>
              <a:rPr lang="en-US" altLang="ja-JP" dirty="0" smtClean="0"/>
              <a:t> beam)</a:t>
            </a:r>
          </a:p>
          <a:p>
            <a:pPr lvl="2"/>
            <a:r>
              <a:rPr lang="en-US" altLang="ja-JP" dirty="0"/>
              <a:t>Belle II people request enough vacuum scrubbing in this </a:t>
            </a:r>
            <a:r>
              <a:rPr lang="en-US" altLang="ja-JP" dirty="0" smtClean="0"/>
              <a:t>phase (</a:t>
            </a:r>
            <a:r>
              <a:rPr lang="en-US" altLang="ja-JP" dirty="0"/>
              <a:t>before Belle II roll-in).</a:t>
            </a:r>
          </a:p>
          <a:p>
            <a:pPr lvl="3"/>
            <a:r>
              <a:rPr lang="en-US" altLang="ja-JP" dirty="0"/>
              <a:t>At least one month with beam currents of 0.5 ~ 1 A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Damping ring commissioning (from May or June)</a:t>
            </a:r>
          </a:p>
          <a:p>
            <a:pPr lvl="2"/>
            <a:r>
              <a:rPr kumimoji="1" lang="en-US" altLang="ja-JP" dirty="0" smtClean="0"/>
              <a:t>If possible, we hope to check LER injection of the e+ beam from DR.</a:t>
            </a:r>
          </a:p>
          <a:p>
            <a:pPr lvl="1"/>
            <a:r>
              <a:rPr lang="en-US" altLang="ja-JP" dirty="0" smtClean="0"/>
              <a:t>Commissioning III</a:t>
            </a:r>
          </a:p>
          <a:p>
            <a:pPr lvl="2"/>
            <a:r>
              <a:rPr lang="en-US" altLang="ja-JP" dirty="0"/>
              <a:t>Belle II Background study with Beast II </a:t>
            </a:r>
            <a:r>
              <a:rPr lang="en-US" altLang="ja-JP" dirty="0" smtClean="0"/>
              <a:t>Detector</a:t>
            </a:r>
          </a:p>
          <a:p>
            <a:pPr lvl="2"/>
            <a:r>
              <a:rPr kumimoji="1" lang="en-US" altLang="ja-JP" dirty="0" smtClean="0"/>
              <a:t>Achieving a small x-y coupling</a:t>
            </a:r>
          </a:p>
          <a:p>
            <a:pPr lvl="3"/>
            <a:r>
              <a:rPr lang="en-US" altLang="ja-JP" dirty="0" smtClean="0"/>
              <a:t>In phase 1, we can study without IR.</a:t>
            </a:r>
            <a:endParaRPr kumimoji="1" lang="en-US" altLang="ja-JP" dirty="0" smtClean="0"/>
          </a:p>
          <a:p>
            <a:pPr lvl="3"/>
            <a:r>
              <a:rPr lang="en-US" altLang="ja-JP" dirty="0" smtClean="0"/>
              <a:t>Beam size monitor will have to work (with low beam current ~30mA?).</a:t>
            </a:r>
          </a:p>
        </p:txBody>
      </p:sp>
    </p:spTree>
    <p:extLst>
      <p:ext uri="{BB962C8B-B14F-4D97-AF65-F5344CB8AC3E}">
        <p14:creationId xmlns:p14="http://schemas.microsoft.com/office/powerpoint/2010/main" val="96646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522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1 - Linear Optics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141" y="1142731"/>
            <a:ext cx="8238067" cy="1194069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Optics W/O QCS and solenoid has been designed</a:t>
            </a:r>
          </a:p>
          <a:p>
            <a:r>
              <a:rPr kumimoji="1" lang="en-US" altLang="ja-JP" dirty="0" smtClean="0"/>
              <a:t>QCS and solenoid is replaced by drift space.</a:t>
            </a:r>
          </a:p>
          <a:p>
            <a:r>
              <a:rPr kumimoji="1" lang="en-US" altLang="ja-JP" dirty="0" smtClean="0"/>
              <a:t>Machine tuning except for IR is expected to be done in this phase.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4294967295"/>
          </p:nvPr>
        </p:nvSpPr>
        <p:spPr>
          <a:xfrm>
            <a:off x="50800" y="64706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294967295"/>
          </p:nvPr>
        </p:nvSpPr>
        <p:spPr>
          <a:xfrm>
            <a:off x="2777068" y="6470650"/>
            <a:ext cx="3513666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4706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7B698-058A-3B46-93B4-FFC810272E3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44" y="2708887"/>
            <a:ext cx="4461934" cy="341300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1" y="2711183"/>
            <a:ext cx="4456609" cy="34023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50514" y="23198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LER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0981" y="23198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HER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2235748" y="6165319"/>
            <a:ext cx="397949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1992848" y="6172201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Drift</a:t>
            </a:r>
            <a:endParaRPr kumimoji="1" lang="ja-JP" altLang="en-US" b="1" dirty="0"/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6892414" y="6148386"/>
            <a:ext cx="397949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6649514" y="61552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Drift</a:t>
            </a:r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760120" y="30760"/>
            <a:ext cx="133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H. Sugimoto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5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2292</Words>
  <Application>Microsoft Macintosh PowerPoint</Application>
  <PresentationFormat>画面に合わせる (4:3)</PresentationFormat>
  <Paragraphs>351</Paragraphs>
  <Slides>27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ホワイト</vt:lpstr>
      <vt:lpstr>Ring Commissioning</vt:lpstr>
      <vt:lpstr>Commissioning schedule</vt:lpstr>
      <vt:lpstr>PowerPoint プレゼンテーション</vt:lpstr>
      <vt:lpstr>Consensus between SuperKEKB accelerator group and Belle II group</vt:lpstr>
      <vt:lpstr>Procedures of machine commissioning</vt:lpstr>
      <vt:lpstr>Vacuum scrubbing at KEKB （HER/LER）</vt:lpstr>
      <vt:lpstr>PowerPoint プレゼンテーション</vt:lpstr>
      <vt:lpstr>Commissioning phase 1 (2015 Jan. ~ May)</vt:lpstr>
      <vt:lpstr>Phase 1 - Linear Optics -</vt:lpstr>
      <vt:lpstr>Phase 1 - Dynamic Aperture -</vt:lpstr>
      <vt:lpstr>SuperKEKB beam-beam simulation</vt:lpstr>
      <vt:lpstr>Comparison of emittances of colliders</vt:lpstr>
      <vt:lpstr>Comparison of emittances of colliders [cont’d]</vt:lpstr>
      <vt:lpstr>A Possible BEASTII Strategy</vt:lpstr>
      <vt:lpstr>Commissioning phase 2 (2016 Jan. ~ April)</vt:lpstr>
      <vt:lpstr>Detuned Optics (4x8)</vt:lpstr>
      <vt:lpstr>Commissioning phase 3 (2016 Oct. ~ )</vt:lpstr>
      <vt:lpstr>Summary</vt:lpstr>
      <vt:lpstr>Future prospects</vt:lpstr>
      <vt:lpstr>Spare slides</vt:lpstr>
      <vt:lpstr>PowerPoint プレゼンテーション</vt:lpstr>
      <vt:lpstr>PowerPoint プレゼンテーション</vt:lpstr>
      <vt:lpstr>Comparison of two scenarios during commissioning phase 2</vt:lpstr>
      <vt:lpstr>Comparison of two scenarios (cont’d) during commissioning phase 2</vt:lpstr>
      <vt:lpstr>Commissioning III : More sophisticated tuning</vt:lpstr>
      <vt:lpstr>PowerPoint プレゼンテーション</vt:lpstr>
      <vt:lpstr>Facilities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高度な調整</dc:title>
  <dc:creator>Funakoshi Yoshihiro</dc:creator>
  <cp:lastModifiedBy>Funakoshi Yoshihiro</cp:lastModifiedBy>
  <cp:revision>115</cp:revision>
  <cp:lastPrinted>2012-09-19T17:17:03Z</cp:lastPrinted>
  <dcterms:created xsi:type="dcterms:W3CDTF">2012-09-13T15:02:41Z</dcterms:created>
  <dcterms:modified xsi:type="dcterms:W3CDTF">2013-03-05T02:43:53Z</dcterms:modified>
</cp:coreProperties>
</file>