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80" r:id="rId2"/>
    <p:sldId id="281" r:id="rId3"/>
    <p:sldId id="290" r:id="rId4"/>
    <p:sldId id="296" r:id="rId5"/>
    <p:sldId id="291" r:id="rId6"/>
    <p:sldId id="295" r:id="rId7"/>
    <p:sldId id="283" r:id="rId8"/>
    <p:sldId id="284" r:id="rId9"/>
    <p:sldId id="285" r:id="rId10"/>
    <p:sldId id="286" r:id="rId11"/>
    <p:sldId id="298" r:id="rId12"/>
    <p:sldId id="297" r:id="rId13"/>
    <p:sldId id="287" r:id="rId14"/>
    <p:sldId id="288" r:id="rId15"/>
    <p:sldId id="289" r:id="rId16"/>
    <p:sldId id="299" r:id="rId17"/>
    <p:sldId id="282" r:id="rId18"/>
    <p:sldId id="273" r:id="rId19"/>
  </p:sldIdLst>
  <p:sldSz cx="10688638" cy="7562850"/>
  <p:notesSz cx="9144000" cy="6858000"/>
  <p:defaultTextStyle>
    <a:defPPr>
      <a:defRPr lang="ja-JP"/>
    </a:defPPr>
    <a:lvl1pPr marL="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60"/>
    <a:srgbClr val="004000"/>
    <a:srgbClr val="30632D"/>
    <a:srgbClr val="F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661" autoAdjust="0"/>
  </p:normalViewPr>
  <p:slideViewPr>
    <p:cSldViewPr snapToGrid="0" snapToObjects="1">
      <p:cViewPr>
        <p:scale>
          <a:sx n="100" d="100"/>
          <a:sy n="100" d="100"/>
        </p:scale>
        <p:origin x="-808" y="-80"/>
      </p:cViewPr>
      <p:guideLst>
        <p:guide orient="horz" pos="2382"/>
        <p:guide pos="32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9E33E2F4-2526-4743-B798-BF53C297C4F0}" type="datetimeFigureOut">
              <a:rPr lang="ja-JP" altLang="en-US" smtClean="0"/>
              <a:pPr/>
              <a:t>3/5/13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Rounded MT Bold"/>
                <a:ea typeface="ヒラギノ丸ゴ Pro W4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Rounded MT Bold"/>
                <a:ea typeface="ヒラギノ丸ゴ Pro W4"/>
              </a:defRPr>
            </a:lvl1pPr>
          </a:lstStyle>
          <a:p>
            <a:fld id="{2B267216-430B-D547-8DE6-8FEE06FF842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74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1pPr>
    <a:lvl2pPr marL="521437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2pPr>
    <a:lvl3pPr marL="1042873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3pPr>
    <a:lvl4pPr marL="1564310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4pPr>
    <a:lvl5pPr marL="2085746" algn="l" defTabSz="521437" rtl="0" eaLnBrk="1" latinLnBrk="0" hangingPunct="1">
      <a:defRPr kumimoji="1" sz="1400" kern="1200">
        <a:solidFill>
          <a:schemeClr val="tx1"/>
        </a:solidFill>
        <a:latin typeface="Arial Rounded MT Bold"/>
        <a:ea typeface="ヒラギノ丸ゴ Pro W4"/>
        <a:cs typeface="+mn-cs"/>
      </a:defRPr>
    </a:lvl5pPr>
    <a:lvl6pPr marL="260718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2700" dirty="0" smtClean="0"/>
              <a:t>Higher Injection Beam Current</a:t>
            </a:r>
          </a:p>
          <a:p>
            <a:pPr lvl="1"/>
            <a:r>
              <a:rPr lang="en-US" altLang="ja-JP" sz="23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2300" dirty="0" smtClean="0"/>
              <a:t>4~8-times larger bunch current for electron and positron</a:t>
            </a:r>
          </a:p>
          <a:p>
            <a:pPr lvl="1"/>
            <a:r>
              <a:rPr lang="en-US" altLang="ja-JP" sz="2300" dirty="0" smtClean="0"/>
              <a:t>Reconstruction of positron generator, etc</a:t>
            </a:r>
          </a:p>
          <a:p>
            <a:r>
              <a:rPr lang="en-US" altLang="ja-JP" sz="2700" dirty="0" smtClean="0"/>
              <a:t>Lower-emittance Injection Beam </a:t>
            </a:r>
          </a:p>
          <a:p>
            <a:pPr lvl="1"/>
            <a:r>
              <a:rPr lang="en-US" altLang="ja-JP" sz="2300" dirty="0" smtClean="0"/>
              <a:t>To meet nano-beam scheme in the ring</a:t>
            </a:r>
          </a:p>
          <a:p>
            <a:pPr lvl="1"/>
            <a:r>
              <a:rPr lang="en-US" altLang="ja-JP" sz="2300" dirty="0" smtClean="0"/>
              <a:t>Positron with a damping ring</a:t>
            </a:r>
          </a:p>
          <a:p>
            <a:pPr lvl="1"/>
            <a:r>
              <a:rPr lang="en-US" altLang="ja-JP" sz="2300" dirty="0" smtClean="0"/>
              <a:t>Electron with a photo-cathode RF gun</a:t>
            </a:r>
          </a:p>
          <a:p>
            <a:pPr lvl="1"/>
            <a:r>
              <a:rPr lang="en-US" altLang="ja-JP" sz="2300" dirty="0" smtClean="0"/>
              <a:t>Emittance preservation by alignment and beam instrumentation</a:t>
            </a:r>
          </a:p>
          <a:p>
            <a:r>
              <a:rPr lang="en-US" altLang="ja-JP" sz="2700" dirty="0" smtClean="0"/>
              <a:t>Quasi-simultaneous injections into 4 storage rings</a:t>
            </a:r>
          </a:p>
          <a:p>
            <a:pPr lvl="1"/>
            <a:r>
              <a:rPr lang="en-US" altLang="ja-JP" sz="2300" dirty="0" smtClean="0"/>
              <a:t>SuperKEKB e</a:t>
            </a:r>
            <a:r>
              <a:rPr lang="en-US" altLang="ja-JP" sz="2300" baseline="30000" dirty="0" smtClean="0"/>
              <a:t>–</a:t>
            </a:r>
            <a:r>
              <a:rPr lang="en-US" altLang="ja-JP" sz="2300" dirty="0" smtClean="0"/>
              <a:t>/e</a:t>
            </a:r>
            <a:r>
              <a:rPr lang="en-US" altLang="ja-JP" sz="2300" baseline="30000" dirty="0" smtClean="0"/>
              <a:t>+</a:t>
            </a:r>
            <a:r>
              <a:rPr lang="en-US" altLang="ja-JP" sz="2300" dirty="0" smtClean="0"/>
              <a:t> rings, and light sources of PF and PF-AR</a:t>
            </a:r>
          </a:p>
          <a:p>
            <a:pPr lvl="1"/>
            <a:r>
              <a:rPr lang="en-US" altLang="ja-JP" sz="2400" dirty="0" smtClean="0"/>
              <a:t>Improvements to beam instrumentation, low-level RF, controls, timing, etc </a:t>
            </a:r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87408-D3CD-0349-87E9-C35D7B81E6B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/>
            </a:lvl1pPr>
            <a:lvl2pPr marL="497754" indent="0" algn="ctr">
              <a:buNone/>
              <a:defRPr/>
            </a:lvl2pPr>
            <a:lvl3pPr marL="995507" indent="0" algn="ctr">
              <a:buNone/>
              <a:defRPr/>
            </a:lvl3pPr>
            <a:lvl4pPr marL="1493261" indent="0" algn="ctr">
              <a:buNone/>
              <a:defRPr/>
            </a:lvl4pPr>
            <a:lvl5pPr marL="1991015" indent="0" algn="ctr">
              <a:buNone/>
              <a:defRPr/>
            </a:lvl5pPr>
            <a:lvl6pPr marL="2488768" indent="0" algn="ctr">
              <a:buNone/>
              <a:defRPr/>
            </a:lvl6pPr>
            <a:lvl7pPr marL="2986522" indent="0" algn="ctr">
              <a:buNone/>
              <a:defRPr/>
            </a:lvl7pPr>
            <a:lvl8pPr marL="3484275" indent="0" algn="ctr">
              <a:buNone/>
              <a:defRPr/>
            </a:lvl8pPr>
            <a:lvl9pPr marL="3982029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53FE9-5C6C-6548-957D-1A4EE3A3B61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E322-4B46-D54A-9D81-82D8D5854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934258" y="462174"/>
            <a:ext cx="2589939" cy="6680518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4441" y="462174"/>
            <a:ext cx="7605377" cy="6680518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0852C-B4CE-6044-A8A3-AE7569FA2C5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21721-5FDC-D445-9F85-7F3CCA7B1AE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472" y="4859832"/>
            <a:ext cx="9085342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844472" y="3205459"/>
            <a:ext cx="9085342" cy="1654373"/>
          </a:xfrm>
        </p:spPr>
        <p:txBody>
          <a:bodyPr anchor="b"/>
          <a:lstStyle>
            <a:lvl1pPr marL="0" indent="0">
              <a:buNone/>
              <a:defRPr sz="2200"/>
            </a:lvl1pPr>
            <a:lvl2pPr marL="497754" indent="0">
              <a:buNone/>
              <a:defRPr sz="2000"/>
            </a:lvl2pPr>
            <a:lvl3pPr marL="995507" indent="0">
              <a:buNone/>
              <a:defRPr sz="1700"/>
            </a:lvl3pPr>
            <a:lvl4pPr marL="1493261" indent="0">
              <a:buNone/>
              <a:defRPr sz="1500"/>
            </a:lvl4pPr>
            <a:lvl5pPr marL="1991015" indent="0">
              <a:buNone/>
              <a:defRPr sz="1500"/>
            </a:lvl5pPr>
            <a:lvl6pPr marL="2488768" indent="0">
              <a:buNone/>
              <a:defRPr sz="1500"/>
            </a:lvl6pPr>
            <a:lvl7pPr marL="2986522" indent="0">
              <a:buNone/>
              <a:defRPr sz="1500"/>
            </a:lvl7pPr>
            <a:lvl8pPr marL="3484275" indent="0">
              <a:buNone/>
              <a:defRPr sz="1500"/>
            </a:lvl8pPr>
            <a:lvl9pPr marL="3982029" indent="0">
              <a:buNone/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B4DE4-18C0-CA4C-B6F1-505553AAF7C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7814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82004" y="1260475"/>
            <a:ext cx="5039419" cy="588221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0019-2845-704D-8DB1-1F79568350A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529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529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429966" y="1692889"/>
            <a:ext cx="4724241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429966" y="2398404"/>
            <a:ext cx="472424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22B60-6276-D242-83CB-B0C8473716D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83661-B5AA-2C4C-AEB0-47E793563D5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FF4-2407-AE4D-838C-76990F38DDA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432" y="301113"/>
            <a:ext cx="3516631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179531" y="301114"/>
            <a:ext cx="597467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34432" y="1582597"/>
            <a:ext cx="3516631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C998A-891B-BF4D-9808-29A40A5F591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4905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094905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094905" y="5918981"/>
            <a:ext cx="6413183" cy="887584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2A45-E3B9-EF40-9F67-1D5373393C6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95249" y="293688"/>
            <a:ext cx="10493375" cy="6965950"/>
          </a:xfrm>
          <a:prstGeom prst="rect">
            <a:avLst/>
          </a:prstGeom>
          <a:solidFill>
            <a:srgbClr val="FFFCE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+mn-lt"/>
              <a:ea typeface="ヒラギノ丸ゴ Pro W4"/>
              <a:cs typeface="ヒラギノ丸ゴ Pro W4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385763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3513" y="1100138"/>
            <a:ext cx="1052512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</a:t>
            </a:r>
            <a:r>
              <a:rPr lang="en-US" altLang="ja-JP" dirty="0"/>
              <a:t> </a:t>
            </a:r>
            <a:r>
              <a:rPr lang="ja-JP" altLang="en-US" dirty="0"/>
              <a:t>テキストの書式設定</a:t>
            </a:r>
            <a:endParaRPr lang="en-US" altLang="ja-JP" dirty="0"/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 2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 3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 4 </a:t>
            </a:r>
            <a:r>
              <a:rPr lang="ja-JP" altLang="en-US" dirty="0"/>
              <a:t>レベル</a:t>
            </a:r>
            <a:endParaRPr lang="en-US" altLang="ja-JP" dirty="0"/>
          </a:p>
          <a:p>
            <a:pPr lvl="4"/>
            <a:r>
              <a:rPr lang="ja-JP" altLang="en-US" dirty="0"/>
              <a:t>第</a:t>
            </a:r>
            <a:r>
              <a:rPr lang="en-US" altLang="ja-JP" dirty="0"/>
              <a:t> 5 </a:t>
            </a:r>
            <a:r>
              <a:rPr lang="ja-JP" altLang="en-US" dirty="0"/>
              <a:t>レベル</a:t>
            </a:r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>
            <a:off x="103188" y="293688"/>
            <a:ext cx="10485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68263" y="7254875"/>
            <a:ext cx="105108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9551" tIns="49775" rIns="99551" bIns="49775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 dirty="0">
              <a:latin typeface="Times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4" name="Text Box 16"/>
          <p:cNvSpPr txBox="1">
            <a:spLocks noChangeArrowheads="1"/>
          </p:cNvSpPr>
          <p:nvPr userDrawn="1"/>
        </p:nvSpPr>
        <p:spPr bwMode="auto">
          <a:xfrm>
            <a:off x="7262103" y="7240588"/>
            <a:ext cx="2938462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err="1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K.Furukawa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, </a:t>
            </a:r>
            <a:r>
              <a:rPr lang="en-US" altLang="ja-JP" sz="1300" i="1" dirty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KEK,</a:t>
            </a:r>
            <a:r>
              <a:rPr lang="en-US" altLang="ja-JP" sz="1300" i="1" dirty="0" smtClean="0">
                <a:solidFill>
                  <a:srgbClr val="000060"/>
                </a:solidFill>
                <a:latin typeface="Arial Rounded MT Bold" pitchFamily="-112" charset="0"/>
                <a:ea typeface="ヒラギノ丸ゴ Pro W4"/>
                <a:cs typeface="ヒラギノ丸ゴ Pro W4"/>
              </a:rPr>
              <a:t> Mar.2013.</a:t>
            </a:r>
            <a:endParaRPr lang="en-US" altLang="ja-JP" sz="1300" i="1" dirty="0">
              <a:solidFill>
                <a:srgbClr val="000060"/>
              </a:solidFill>
              <a:latin typeface="Arial Rounded MT Bold" pitchFamily="-112" charset="0"/>
              <a:ea typeface="ヒラギノ丸ゴ Pro W4"/>
              <a:cs typeface="ヒラギノ丸ゴ Pro W4"/>
            </a:endParaRPr>
          </a:p>
        </p:txBody>
      </p:sp>
      <p:sp>
        <p:nvSpPr>
          <p:cNvPr id="11470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86950" y="7254875"/>
            <a:ext cx="62388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 Rounded MT Bold"/>
                <a:ea typeface="ヒラギノ丸ゴ Pro W4"/>
                <a:cs typeface="ヒラギノ丸ゴ Pro W4"/>
              </a:defRPr>
            </a:lvl1pPr>
          </a:lstStyle>
          <a:p>
            <a:pPr>
              <a:defRPr/>
            </a:pPr>
            <a:fld id="{39DCC287-FB41-514C-BF81-F04C64726B3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pic>
        <p:nvPicPr>
          <p:cNvPr id="1033" name="図 11" descr="keklogo-a.gif"/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rcRect/>
          <a:stretch>
            <a:fillRect/>
          </a:stretch>
        </p:blipFill>
        <p:spPr bwMode="auto">
          <a:xfrm>
            <a:off x="177799" y="107950"/>
            <a:ext cx="681037" cy="396875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34" name="図 12" descr="SuperKEKBlogo25.png"/>
          <p:cNvPicPr>
            <a:picLocks noChangeAspect="1"/>
          </p:cNvPicPr>
          <p:nvPr userDrawn="1"/>
        </p:nvPicPr>
        <p:blipFill>
          <a:blip r:embed="rId14">
            <a:alphaModFix amt="75000"/>
          </a:blip>
          <a:srcRect/>
          <a:stretch>
            <a:fillRect/>
          </a:stretch>
        </p:blipFill>
        <p:spPr bwMode="auto">
          <a:xfrm>
            <a:off x="9688513" y="123825"/>
            <a:ext cx="79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6"/>
          <p:cNvSpPr txBox="1">
            <a:spLocks noChangeArrowheads="1"/>
          </p:cNvSpPr>
          <p:nvPr userDrawn="1"/>
        </p:nvSpPr>
        <p:spPr bwMode="auto">
          <a:xfrm>
            <a:off x="163513" y="725011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ヒラギノ丸ゴ Pro W4"/>
                <a:cs typeface="ヒラギノ丸ゴ Pro W4"/>
              </a:rPr>
              <a:t>Linac Upgrade Status towards SuperKEKB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ヒラギノ丸ゴ Pro W4"/>
              <a:cs typeface="ヒラギノ丸ゴ Pro W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charset="0"/>
          <a:ea typeface="ヒラギノ丸ゴ Pro W4" pitchFamily="-112" charset="-128"/>
          <a:cs typeface="ヒラギノ丸ゴ Pro W4" pitchFamily="-112" charset="-128"/>
        </a:defRPr>
      </a:lvl5pPr>
      <a:lvl6pPr marL="497754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6pPr>
      <a:lvl7pPr marL="995507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7pPr>
      <a:lvl8pPr marL="1493261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8pPr>
      <a:lvl9pPr marL="1991015" algn="ctr" rtl="0" fontAlgn="base">
        <a:spcBef>
          <a:spcPct val="0"/>
        </a:spcBef>
        <a:spcAft>
          <a:spcPct val="0"/>
        </a:spcAft>
        <a:defRPr kumimoji="1" sz="3900" b="1">
          <a:solidFill>
            <a:srgbClr val="4040C0"/>
          </a:solidFill>
          <a:latin typeface="Arial Rounded MT Bold" pitchFamily="-112" charset="0"/>
          <a:ea typeface="ヒラギノ丸ゴ Pro W4" pitchFamily="-112" charset="-128"/>
          <a:cs typeface="ヒラギノ丸ゴ Pro W4" pitchFamily="-112" charset="-128"/>
        </a:defRPr>
      </a:lvl9pPr>
    </p:titleStyle>
    <p:bodyStyle>
      <a:lvl1pPr marL="373063" indent="-373063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charset="2"/>
        <a:buChar char="u"/>
        <a:defRPr kumimoji="1" sz="3500" b="1">
          <a:solidFill>
            <a:srgbClr val="000060"/>
          </a:solidFill>
          <a:latin typeface="+mn-lt"/>
          <a:ea typeface="+mn-ea"/>
          <a:cs typeface="+mn-cs"/>
        </a:defRPr>
      </a:lvl1pPr>
      <a:lvl2pPr marL="541338" indent="-269875" algn="l" rtl="0" fontAlgn="base">
        <a:spcBef>
          <a:spcPct val="20000"/>
        </a:spcBef>
        <a:spcAft>
          <a:spcPct val="0"/>
        </a:spcAft>
        <a:buClr>
          <a:srgbClr val="FF3F00"/>
        </a:buClr>
        <a:buFont typeface="Wingdings" charset="2"/>
        <a:buChar char="v"/>
        <a:tabLst/>
        <a:defRPr kumimoji="1" sz="3000" b="1">
          <a:solidFill>
            <a:srgbClr val="600000"/>
          </a:solidFill>
          <a:latin typeface="+mn-lt"/>
          <a:ea typeface="+mn-ea"/>
          <a:cs typeface="+mn-cs"/>
        </a:defRPr>
      </a:lvl2pPr>
      <a:lvl3pPr marL="719138" indent="-269875" algn="l" rtl="0" fontAlgn="base">
        <a:spcBef>
          <a:spcPct val="20000"/>
        </a:spcBef>
        <a:spcAft>
          <a:spcPct val="0"/>
        </a:spcAft>
        <a:buClr>
          <a:srgbClr val="FF7F00"/>
        </a:buClr>
        <a:buFont typeface="Wingdings" charset="2"/>
        <a:buChar char="³"/>
        <a:defRPr kumimoji="1" sz="2600" b="1">
          <a:solidFill>
            <a:srgbClr val="004000"/>
          </a:solidFill>
          <a:latin typeface="+mn-lt"/>
          <a:ea typeface="+mn-ea"/>
          <a:cs typeface="+mn-cs"/>
        </a:defRPr>
      </a:lvl3pPr>
      <a:lvl4pPr marL="804863" indent="-177800" algn="l" rtl="0" fontAlgn="base">
        <a:spcBef>
          <a:spcPct val="20000"/>
        </a:spcBef>
        <a:spcAft>
          <a:spcPct val="0"/>
        </a:spcAft>
        <a:buClr>
          <a:srgbClr val="FFBF00"/>
        </a:buClr>
        <a:buFont typeface="Wingdings" charset="2"/>
        <a:buChar char="w"/>
        <a:defRPr kumimoji="1" sz="2200" b="1">
          <a:solidFill>
            <a:srgbClr val="400040"/>
          </a:solidFill>
          <a:latin typeface="+mn-lt"/>
          <a:ea typeface="+mn-ea"/>
          <a:cs typeface="+mn-cs"/>
        </a:defRPr>
      </a:lvl4pPr>
      <a:lvl5pPr marL="982663" indent="-17780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5pPr>
      <a:lvl6pPr marL="1327343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6pPr>
      <a:lvl7pPr marL="1825097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7pPr>
      <a:lvl8pPr marL="2322850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8pPr>
      <a:lvl9pPr marL="2820604" algn="l" rtl="0" fontAlgn="base">
        <a:spcBef>
          <a:spcPct val="20000"/>
        </a:spcBef>
        <a:spcAft>
          <a:spcPct val="0"/>
        </a:spcAft>
        <a:buChar char="»"/>
        <a:defRPr kumimoji="1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microsoft.com/office/2007/relationships/hdphoto" Target="../media/hdphoto1.wdp"/><Relationship Id="rId5" Type="http://schemas.openxmlformats.org/officeDocument/2006/relationships/image" Target="../media/image19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Overview of Electron / Positron Injector Linac Status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400" dirty="0" smtClean="0"/>
              <a:t>Kazuro Furukawa</a:t>
            </a:r>
          </a:p>
          <a:p>
            <a:r>
              <a:rPr lang="en-US" altLang="ja-JP" sz="2000" dirty="0" smtClean="0"/>
              <a:t>&lt;</a:t>
            </a:r>
            <a:r>
              <a:rPr lang="en-US" altLang="ja-JP" sz="2000" dirty="0" err="1" smtClean="0"/>
              <a:t>kazuro.furukawa@kek.jp</a:t>
            </a:r>
            <a:r>
              <a:rPr lang="en-US" altLang="ja-JP" sz="2000" dirty="0" smtClean="0"/>
              <a:t>&gt;</a:t>
            </a:r>
          </a:p>
          <a:p>
            <a:r>
              <a:rPr lang="en-US" altLang="ja-JP" sz="2400" dirty="0" smtClean="0"/>
              <a:t>for Linac division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7177396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</a:t>
            </a:r>
            <a:r>
              <a:rPr lang="en-US" altLang="ja-JP" dirty="0" smtClean="0"/>
              <a:t>Monitors: </a:t>
            </a:r>
            <a:r>
              <a:rPr kumimoji="1" lang="en-US" altLang="ja-JP" dirty="0" smtClean="0"/>
              <a:t>BPM and WS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altLang="ja-JP" sz="2000" dirty="0" smtClean="0"/>
              <a:t>Limited performance with present 8-bit 10GS/s digitizers (oscilloscopes)</a:t>
            </a:r>
          </a:p>
          <a:p>
            <a:r>
              <a:rPr kumimoji="1" lang="en-US" altLang="ja-JP" sz="2800" dirty="0" smtClean="0"/>
              <a:t>New BPM readout for precise orbit/emittance controls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Fast attenuator for 0.1-10nC</a:t>
            </a:r>
            <a:r>
              <a:rPr kumimoji="1" lang="en-US" altLang="ja-JP" sz="2000" dirty="0" smtClean="0"/>
              <a:t> (SuperKEKB, PF, PFAR) </a:t>
            </a:r>
            <a:r>
              <a:rPr kumimoji="1" lang="en-US" altLang="ja-JP" sz="2400" dirty="0" smtClean="0"/>
              <a:t>dynamic range</a:t>
            </a:r>
          </a:p>
          <a:p>
            <a:pPr lvl="1"/>
            <a:r>
              <a:rPr kumimoji="1" lang="en-US" altLang="ja-JP" sz="2400" dirty="0" smtClean="0"/>
              <a:t>Helical BSF (300MHz) for 2-bunch (96ns apart) readout</a:t>
            </a:r>
          </a:p>
          <a:p>
            <a:pPr lvl="1"/>
            <a:r>
              <a:rPr kumimoji="1" lang="en-US" altLang="ja-JP" sz="2400" dirty="0" smtClean="0"/>
              <a:t>16bit 250MS/s ADC, FPGA data processing</a:t>
            </a:r>
          </a:p>
          <a:p>
            <a:pPr lvl="1"/>
            <a:r>
              <a:rPr lang="en-US" altLang="ja-JP" sz="2400" dirty="0" smtClean="0"/>
              <a:t>50Hz event-control synchronization</a:t>
            </a:r>
          </a:p>
          <a:p>
            <a:endParaRPr kumimoji="1" lang="en-US" altLang="ja-JP" sz="2900" dirty="0"/>
          </a:p>
          <a:p>
            <a:endParaRPr lang="en-US" altLang="ja-JP" sz="2900" dirty="0" smtClean="0"/>
          </a:p>
          <a:p>
            <a:endParaRPr kumimoji="1" lang="en-US" altLang="ja-JP" sz="2900" dirty="0"/>
          </a:p>
          <a:p>
            <a:endParaRPr lang="en-US" altLang="ja-JP" sz="2900" dirty="0" smtClean="0"/>
          </a:p>
          <a:p>
            <a:endParaRPr kumimoji="1" lang="en-US" altLang="ja-JP" sz="2900" dirty="0"/>
          </a:p>
          <a:p>
            <a:r>
              <a:rPr kumimoji="1" lang="en-US" altLang="ja-JP" sz="2900" dirty="0" smtClean="0"/>
              <a:t>New wire scanner readout was also developed</a:t>
            </a:r>
            <a:endParaRPr kumimoji="1" lang="ja-JP" altLang="en-US" sz="2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pic>
        <p:nvPicPr>
          <p:cNvPr id="5" name="図 4" descr="bpm_ch1_2013Feb7_IntCal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16545" r="13182" b="12169"/>
          <a:stretch/>
        </p:blipFill>
        <p:spPr bwMode="auto">
          <a:xfrm>
            <a:off x="6556392" y="3439545"/>
            <a:ext cx="4044511" cy="269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 descr="DSC00494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1" y="3900403"/>
            <a:ext cx="3134563" cy="20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DSC00495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3" y="3906852"/>
            <a:ext cx="3133619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8737707" y="754261"/>
            <a:ext cx="1854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err="1" smtClean="0">
                <a:solidFill>
                  <a:srgbClr val="008000"/>
                </a:solidFill>
              </a:rPr>
              <a:t>Suwada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483589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ドーナツ 89"/>
          <p:cNvSpPr>
            <a:spLocks noChangeAspect="1"/>
          </p:cNvSpPr>
          <p:nvPr/>
        </p:nvSpPr>
        <p:spPr bwMode="auto">
          <a:xfrm rot="16200000">
            <a:off x="5893200" y="6369196"/>
            <a:ext cx="811213" cy="634999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50800" cap="flat" cmpd="sng" algn="ctr">
            <a:solidFill>
              <a:srgbClr val="FF00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88" name="ドーナツ 87"/>
          <p:cNvSpPr>
            <a:spLocks noChangeAspect="1"/>
          </p:cNvSpPr>
          <p:nvPr/>
        </p:nvSpPr>
        <p:spPr bwMode="auto">
          <a:xfrm rot="16200000">
            <a:off x="5561012" y="3672559"/>
            <a:ext cx="811213" cy="634999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7" name="アーチ 66"/>
          <p:cNvSpPr>
            <a:spLocks noChangeAspect="1"/>
          </p:cNvSpPr>
          <p:nvPr/>
        </p:nvSpPr>
        <p:spPr bwMode="auto">
          <a:xfrm rot="16200000">
            <a:off x="2947988" y="2255189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3112293" y="3600596"/>
            <a:ext cx="811213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04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smtClean="0">
                <a:latin typeface="Arial Rounded MT Bold" charset="0"/>
              </a:rPr>
              <a:t>Single</a:t>
            </a:r>
            <a:r>
              <a:rPr lang="en-US" altLang="ja-JP" sz="3200" smtClean="0">
                <a:latin typeface="Arial Rounded MT Bold" charset="0"/>
              </a:rPr>
              <a:t> </a:t>
            </a:r>
            <a:r>
              <a:rPr lang="en-US" altLang="ja-JP" sz="3200" dirty="0" smtClean="0">
                <a:latin typeface="Arial Rounded MT Bold" charset="0"/>
              </a:rPr>
              <a:t>Machine, Multiple Virtual Accelerators (</a:t>
            </a:r>
            <a:r>
              <a:rPr lang="en-US" altLang="ja-JP" sz="3200" dirty="0" err="1" smtClean="0">
                <a:latin typeface="Arial Rounded MT Bold" charset="0"/>
              </a:rPr>
              <a:t>VAs</a:t>
            </a:r>
            <a:r>
              <a:rPr lang="en-US" altLang="ja-JP" sz="3200" dirty="0" smtClean="0">
                <a:latin typeface="Arial Rounded MT Bold" charset="0"/>
              </a:rPr>
              <a:t>)</a:t>
            </a:r>
            <a:endParaRPr lang="ja-JP" altLang="en-US" sz="3200" dirty="0" smtClean="0">
              <a:latin typeface="Arial Rounded MT Bold" charset="0"/>
            </a:endParaRPr>
          </a:p>
        </p:txBody>
      </p:sp>
      <p:sp>
        <p:nvSpPr>
          <p:cNvPr id="60422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200" dirty="0" smtClean="0">
                <a:latin typeface="Arial Rounded MT Bold" charset="0"/>
              </a:rPr>
              <a:t>Simultaneous injection</a:t>
            </a:r>
            <a:r>
              <a:rPr lang="en-US" altLang="ja-JP" sz="2200" dirty="0">
                <a:latin typeface="Arial Rounded MT Bold" charset="0"/>
              </a:rPr>
              <a:t>, one of </a:t>
            </a:r>
            <a:r>
              <a:rPr lang="en-US" altLang="ja-JP" sz="2200" dirty="0" smtClean="0">
                <a:latin typeface="Arial Rounded MT Bold" charset="0"/>
              </a:rPr>
              <a:t>the VAs </a:t>
            </a:r>
            <a:r>
              <a:rPr lang="en-US" altLang="ja-JP" sz="2200" dirty="0">
                <a:latin typeface="Arial Rounded MT Bold" charset="0"/>
              </a:rPr>
              <a:t>is active at a time</a:t>
            </a:r>
            <a:endParaRPr lang="en-US" altLang="ja-JP" sz="2200" dirty="0" smtClean="0">
              <a:latin typeface="Arial Rounded MT Bold" charset="0"/>
            </a:endParaRPr>
          </a:p>
          <a:p>
            <a:r>
              <a:rPr lang="en-US" altLang="ja-JP" sz="2200" dirty="0" smtClean="0">
                <a:latin typeface="Arial Rounded MT Bold" charset="0"/>
              </a:rPr>
              <a:t>Independent parameter set for each VA, ~200 parameters are switched</a:t>
            </a:r>
            <a:r>
              <a:rPr lang="en-US" altLang="ja-JP" sz="2200" dirty="0">
                <a:latin typeface="Arial Rounded MT Bold" charset="0"/>
              </a:rPr>
              <a:t> </a:t>
            </a:r>
            <a:r>
              <a:rPr lang="en-US" altLang="ja-JP" sz="2200" dirty="0" smtClean="0">
                <a:latin typeface="Arial Rounded MT Bold" charset="0"/>
              </a:rPr>
              <a:t>every 20ms pulse</a:t>
            </a:r>
          </a:p>
        </p:txBody>
      </p:sp>
      <p:sp>
        <p:nvSpPr>
          <p:cNvPr id="60423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915894-7CD6-9645-9433-F8FCB01490F0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11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60424" name="Rectangle 746"/>
          <p:cNvSpPr>
            <a:spLocks noChangeArrowheads="1"/>
          </p:cNvSpPr>
          <p:nvPr/>
        </p:nvSpPr>
        <p:spPr bwMode="auto">
          <a:xfrm>
            <a:off x="3030538" y="2531414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53" name="Line 755"/>
          <p:cNvSpPr>
            <a:spLocks noChangeShapeType="1"/>
          </p:cNvSpPr>
          <p:nvPr/>
        </p:nvSpPr>
        <p:spPr bwMode="auto">
          <a:xfrm>
            <a:off x="3352800" y="2242489"/>
            <a:ext cx="12430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4" name="Line 756"/>
          <p:cNvSpPr>
            <a:spLocks noChangeShapeType="1"/>
          </p:cNvSpPr>
          <p:nvPr/>
        </p:nvSpPr>
        <p:spPr bwMode="auto">
          <a:xfrm>
            <a:off x="3341688" y="3055289"/>
            <a:ext cx="38465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29" name="Rectangle 762"/>
          <p:cNvSpPr>
            <a:spLocks noChangeArrowheads="1"/>
          </p:cNvSpPr>
          <p:nvPr/>
        </p:nvSpPr>
        <p:spPr bwMode="auto">
          <a:xfrm>
            <a:off x="7773988" y="2454211"/>
            <a:ext cx="7950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err="1" smtClean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100" b="1" baseline="30000" dirty="0" smtClean="0">
                <a:solidFill>
                  <a:srgbClr val="1E1B18"/>
                </a:solidFill>
                <a:latin typeface="+mn-lt"/>
              </a:rPr>
              <a:t>–</a:t>
            </a:r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 (2.5GeV)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60430" name="Rectangle 777"/>
          <p:cNvSpPr>
            <a:spLocks noChangeArrowheads="1"/>
          </p:cNvSpPr>
          <p:nvPr/>
        </p:nvSpPr>
        <p:spPr bwMode="auto">
          <a:xfrm>
            <a:off x="4465638" y="2296464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0431" name="Rectangle 746"/>
          <p:cNvSpPr>
            <a:spLocks noChangeArrowheads="1"/>
          </p:cNvSpPr>
          <p:nvPr/>
        </p:nvSpPr>
        <p:spPr bwMode="auto">
          <a:xfrm>
            <a:off x="3194050" y="3877614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60432" name="Rectangle 747"/>
          <p:cNvSpPr>
            <a:spLocks noChangeArrowheads="1"/>
          </p:cNvSpPr>
          <p:nvPr/>
        </p:nvSpPr>
        <p:spPr bwMode="auto">
          <a:xfrm>
            <a:off x="4595019" y="4482452"/>
            <a:ext cx="5826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3517900" y="3587102"/>
            <a:ext cx="12430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3506788" y="4399902"/>
            <a:ext cx="407828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35" name="Line 757"/>
          <p:cNvSpPr>
            <a:spLocks noChangeShapeType="1"/>
          </p:cNvSpPr>
          <p:nvPr/>
        </p:nvSpPr>
        <p:spPr bwMode="auto">
          <a:xfrm>
            <a:off x="4888707" y="4342752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0436" name="Rectangle 758"/>
          <p:cNvSpPr>
            <a:spLocks noChangeArrowheads="1"/>
          </p:cNvSpPr>
          <p:nvPr/>
        </p:nvSpPr>
        <p:spPr bwMode="auto">
          <a:xfrm>
            <a:off x="7920038" y="4147488"/>
            <a:ext cx="67967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</a:rPr>
              <a:t>+</a:t>
            </a:r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 (4GeV)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7562850" y="4284014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7661275" y="4284014"/>
            <a:ext cx="127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39" name="Rectangle 777"/>
          <p:cNvSpPr>
            <a:spLocks noChangeArrowheads="1"/>
          </p:cNvSpPr>
          <p:nvPr/>
        </p:nvSpPr>
        <p:spPr bwMode="auto">
          <a:xfrm>
            <a:off x="4630738" y="3595039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165100" y="4214163"/>
            <a:ext cx="2547938" cy="9239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9551" tIns="49775" rIns="99551" bIns="49775" anchor="ctr"/>
          <a:lstStyle/>
          <a:p>
            <a:pPr algn="ctr">
              <a:defRPr/>
            </a:pPr>
            <a:r>
              <a:rPr lang="en-US" altLang="ja-JP" sz="2200" dirty="0">
                <a:solidFill>
                  <a:srgbClr val="000090"/>
                </a:solidFill>
              </a:rPr>
              <a:t>Event-based Control System</a:t>
            </a:r>
            <a:endParaRPr lang="ja-JP" altLang="en-US" sz="2200" dirty="0">
              <a:solidFill>
                <a:srgbClr val="000090"/>
              </a:solidFill>
            </a:endParaRPr>
          </a:p>
        </p:txBody>
      </p:sp>
      <p:cxnSp>
        <p:nvCxnSpPr>
          <p:cNvPr id="114" name="直線矢印コネクタ 113"/>
          <p:cNvCxnSpPr/>
          <p:nvPr/>
        </p:nvCxnSpPr>
        <p:spPr>
          <a:xfrm rot="5400000" flipH="1" flipV="1">
            <a:off x="1680370" y="3010047"/>
            <a:ext cx="1573211" cy="822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rot="16200000" flipH="1">
            <a:off x="1962944" y="5230956"/>
            <a:ext cx="1489076" cy="1303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 flipV="1">
            <a:off x="2719388" y="4047477"/>
            <a:ext cx="317500" cy="295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53" name="テキスト ボックス 12"/>
          <p:cNvSpPr txBox="1">
            <a:spLocks noChangeArrowheads="1"/>
          </p:cNvSpPr>
          <p:nvPr/>
        </p:nvSpPr>
        <p:spPr bwMode="auto">
          <a:xfrm>
            <a:off x="3515519" y="2494902"/>
            <a:ext cx="1890713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PF Injection</a:t>
            </a:r>
            <a:endParaRPr lang="ja-JP" altLang="en-US" sz="2000" dirty="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60454" name="テキスト ボックス 12"/>
          <p:cNvSpPr txBox="1">
            <a:spLocks noChangeArrowheads="1"/>
          </p:cNvSpPr>
          <p:nvPr/>
        </p:nvSpPr>
        <p:spPr bwMode="auto">
          <a:xfrm>
            <a:off x="3680619" y="3788714"/>
            <a:ext cx="3041650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 anchor="ctr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KEKB-LER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60456" name="Rectangle 758"/>
          <p:cNvSpPr>
            <a:spLocks noChangeArrowheads="1"/>
          </p:cNvSpPr>
          <p:nvPr/>
        </p:nvSpPr>
        <p:spPr bwMode="auto">
          <a:xfrm>
            <a:off x="3452813" y="4210989"/>
            <a:ext cx="14234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Primary e</a:t>
            </a:r>
            <a:r>
              <a:rPr lang="en-US" altLang="ja-JP" sz="1100" b="1" baseline="30000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r>
              <a:rPr lang="en-US" altLang="ja-JP" sz="1100" b="1" dirty="0" smtClean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(3.5GeV)</a:t>
            </a:r>
            <a:endParaRPr lang="en-US" altLang="ja-JP" sz="11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51" name="Line 752"/>
          <p:cNvSpPr>
            <a:spLocks noChangeShapeType="1"/>
          </p:cNvSpPr>
          <p:nvPr/>
        </p:nvSpPr>
        <p:spPr bwMode="auto">
          <a:xfrm flipH="1">
            <a:off x="7188200" y="2707627"/>
            <a:ext cx="479425" cy="347662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0" name="Line 751"/>
          <p:cNvSpPr>
            <a:spLocks noChangeShapeType="1"/>
          </p:cNvSpPr>
          <p:nvPr/>
        </p:nvSpPr>
        <p:spPr bwMode="auto">
          <a:xfrm flipH="1">
            <a:off x="7667625" y="2707627"/>
            <a:ext cx="8651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52" name="Line 753"/>
          <p:cNvSpPr>
            <a:spLocks noChangeShapeType="1"/>
          </p:cNvSpPr>
          <p:nvPr/>
        </p:nvSpPr>
        <p:spPr bwMode="auto">
          <a:xfrm flipH="1">
            <a:off x="8532813" y="2531414"/>
            <a:ext cx="269875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7778750" y="4284014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7885113" y="4399902"/>
            <a:ext cx="5445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8426450" y="4399902"/>
            <a:ext cx="541338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10" name="アーチ 109"/>
          <p:cNvSpPr>
            <a:spLocks noChangeAspect="1"/>
          </p:cNvSpPr>
          <p:nvPr/>
        </p:nvSpPr>
        <p:spPr bwMode="auto">
          <a:xfrm rot="16200000">
            <a:off x="3276600" y="4949177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0440" name="Rectangle 746"/>
          <p:cNvSpPr>
            <a:spLocks noChangeArrowheads="1"/>
          </p:cNvSpPr>
          <p:nvPr/>
        </p:nvSpPr>
        <p:spPr bwMode="auto">
          <a:xfrm>
            <a:off x="3359150" y="5225402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96" name="Line 755"/>
          <p:cNvSpPr>
            <a:spLocks noChangeShapeType="1"/>
          </p:cNvSpPr>
          <p:nvPr/>
        </p:nvSpPr>
        <p:spPr bwMode="auto">
          <a:xfrm>
            <a:off x="3683000" y="4936477"/>
            <a:ext cx="12414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7" name="Line 756"/>
          <p:cNvSpPr>
            <a:spLocks noChangeShapeType="1"/>
          </p:cNvSpPr>
          <p:nvPr/>
        </p:nvSpPr>
        <p:spPr bwMode="auto">
          <a:xfrm>
            <a:off x="3670300" y="5747689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45" name="Rectangle 761"/>
          <p:cNvSpPr>
            <a:spLocks noChangeArrowheads="1"/>
          </p:cNvSpPr>
          <p:nvPr/>
        </p:nvSpPr>
        <p:spPr bwMode="auto">
          <a:xfrm>
            <a:off x="8197057" y="5671488"/>
            <a:ext cx="66684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</a:rPr>
              <a:t>–</a:t>
            </a:r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 (7GeV)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104" name="Line 763"/>
          <p:cNvSpPr>
            <a:spLocks noChangeShapeType="1"/>
          </p:cNvSpPr>
          <p:nvPr/>
        </p:nvSpPr>
        <p:spPr bwMode="auto">
          <a:xfrm flipH="1" flipV="1">
            <a:off x="7726363" y="5747689"/>
            <a:ext cx="431800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5" name="Line 764"/>
          <p:cNvSpPr>
            <a:spLocks noChangeShapeType="1"/>
          </p:cNvSpPr>
          <p:nvPr/>
        </p:nvSpPr>
        <p:spPr bwMode="auto">
          <a:xfrm flipH="1" flipV="1">
            <a:off x="8158163" y="5923902"/>
            <a:ext cx="4318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48" name="Rectangle 777"/>
          <p:cNvSpPr>
            <a:spLocks noChangeArrowheads="1"/>
          </p:cNvSpPr>
          <p:nvPr/>
        </p:nvSpPr>
        <p:spPr bwMode="auto">
          <a:xfrm>
            <a:off x="4794250" y="4992039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0455" name="テキスト ボックス 12"/>
          <p:cNvSpPr txBox="1">
            <a:spLocks noChangeArrowheads="1"/>
          </p:cNvSpPr>
          <p:nvPr/>
        </p:nvSpPr>
        <p:spPr bwMode="auto">
          <a:xfrm>
            <a:off x="3844132" y="5155552"/>
            <a:ext cx="3043237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lIns="99551" tIns="49775" rIns="99551" bIns="49775">
            <a:prstTxWarp prst="textNoShape">
              <a:avLst/>
            </a:prstTxWarp>
            <a:spAutoFit/>
          </a:bodyPr>
          <a:lstStyle/>
          <a:p>
            <a:r>
              <a:rPr lang="en-US" altLang="ja-JP" sz="2200" dirty="0">
                <a:solidFill>
                  <a:srgbClr val="006000"/>
                </a:solidFill>
                <a:latin typeface="Arial Rounded MT Bold" charset="0"/>
              </a:rPr>
              <a:t>KEKB-HER Injection</a:t>
            </a:r>
            <a:endParaRPr lang="ja-JP" altLang="en-US" sz="2000">
              <a:solidFill>
                <a:srgbClr val="006000"/>
              </a:solidFill>
              <a:latin typeface="Arial Rounded MT Bold" charset="0"/>
            </a:endParaRPr>
          </a:p>
        </p:txBody>
      </p:sp>
      <p:sp>
        <p:nvSpPr>
          <p:cNvPr id="101" name="Line 760"/>
          <p:cNvSpPr>
            <a:spLocks noChangeShapeType="1"/>
          </p:cNvSpPr>
          <p:nvPr/>
        </p:nvSpPr>
        <p:spPr bwMode="auto">
          <a:xfrm flipH="1" flipV="1">
            <a:off x="8589963" y="5923902"/>
            <a:ext cx="541337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1000125" y="-20638"/>
            <a:ext cx="2972594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/>
              </a:rPr>
              <a:t>Dual-layer Controls</a:t>
            </a:r>
            <a:endParaRPr lang="en-US" altLang="ja-JP" sz="1300" i="1" dirty="0">
              <a:solidFill>
                <a:srgbClr val="000060"/>
              </a:solidFill>
              <a:latin typeface="Arial Rounded MT Bold"/>
            </a:endParaRPr>
          </a:p>
        </p:txBody>
      </p:sp>
      <p:sp>
        <p:nvSpPr>
          <p:cNvPr id="56" name="アーチ 55"/>
          <p:cNvSpPr>
            <a:spLocks noChangeAspect="1"/>
          </p:cNvSpPr>
          <p:nvPr/>
        </p:nvSpPr>
        <p:spPr bwMode="auto">
          <a:xfrm rot="16200000">
            <a:off x="3484116" y="6295903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57" name="Rectangle 746"/>
          <p:cNvSpPr>
            <a:spLocks noChangeArrowheads="1"/>
          </p:cNvSpPr>
          <p:nvPr/>
        </p:nvSpPr>
        <p:spPr bwMode="auto">
          <a:xfrm>
            <a:off x="3566666" y="6572128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59" name="Line 755"/>
          <p:cNvSpPr>
            <a:spLocks noChangeShapeType="1"/>
          </p:cNvSpPr>
          <p:nvPr/>
        </p:nvSpPr>
        <p:spPr bwMode="auto">
          <a:xfrm>
            <a:off x="3890516" y="6283203"/>
            <a:ext cx="12414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" name="Line 756"/>
          <p:cNvSpPr>
            <a:spLocks noChangeShapeType="1"/>
          </p:cNvSpPr>
          <p:nvPr/>
        </p:nvSpPr>
        <p:spPr bwMode="auto">
          <a:xfrm>
            <a:off x="3877816" y="7094415"/>
            <a:ext cx="5544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1" name="Line 757"/>
          <p:cNvSpPr>
            <a:spLocks noChangeShapeType="1"/>
          </p:cNvSpPr>
          <p:nvPr/>
        </p:nvSpPr>
        <p:spPr bwMode="auto">
          <a:xfrm>
            <a:off x="5259735" y="7038853"/>
            <a:ext cx="0" cy="115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2" name="Rectangle 761"/>
          <p:cNvSpPr>
            <a:spLocks noChangeArrowheads="1"/>
          </p:cNvSpPr>
          <p:nvPr/>
        </p:nvSpPr>
        <p:spPr bwMode="auto">
          <a:xfrm>
            <a:off x="8404573" y="6837141"/>
            <a:ext cx="80791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100" b="1" baseline="30000" dirty="0" smtClean="0">
                <a:solidFill>
                  <a:srgbClr val="1E1B18"/>
                </a:solidFill>
                <a:latin typeface="+mn-lt"/>
              </a:rPr>
              <a:t>– </a:t>
            </a:r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 (6.5GeV)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65" name="Rectangle 777"/>
          <p:cNvSpPr>
            <a:spLocks noChangeArrowheads="1"/>
          </p:cNvSpPr>
          <p:nvPr/>
        </p:nvSpPr>
        <p:spPr bwMode="auto">
          <a:xfrm>
            <a:off x="5001766" y="6338765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6" name="テキスト ボックス 12"/>
          <p:cNvSpPr txBox="1">
            <a:spLocks noChangeArrowheads="1"/>
          </p:cNvSpPr>
          <p:nvPr/>
        </p:nvSpPr>
        <p:spPr bwMode="auto">
          <a:xfrm>
            <a:off x="4051648" y="6502278"/>
            <a:ext cx="2359471" cy="441325"/>
          </a:xfrm>
          <a:prstGeom prst="rect">
            <a:avLst/>
          </a:prstGeom>
          <a:noFill/>
          <a:ln w="12700">
            <a:solidFill>
              <a:srgbClr val="00E6CC"/>
            </a:solidFill>
            <a:round/>
            <a:headEnd/>
            <a:tailEnd/>
          </a:ln>
        </p:spPr>
        <p:txBody>
          <a:bodyPr wrap="square" lIns="99551" tIns="49775" rIns="99551" bIns="49775">
            <a:prstTxWarp prst="textNoShape">
              <a:avLst/>
            </a:prstTxWarp>
            <a:spAutoFit/>
          </a:bodyPr>
          <a:lstStyle/>
          <a:p>
            <a:r>
              <a:rPr lang="en-US" altLang="ja-JP" sz="2200" dirty="0" smtClean="0">
                <a:solidFill>
                  <a:srgbClr val="006000"/>
                </a:solidFill>
                <a:latin typeface="Arial Rounded MT Bold" charset="0"/>
              </a:rPr>
              <a:t>PF-AR Injection</a:t>
            </a:r>
            <a:endParaRPr lang="ja-JP" altLang="en-US" sz="2000" dirty="0">
              <a:solidFill>
                <a:srgbClr val="006000"/>
              </a:solidFill>
              <a:latin typeface="Arial Rounded MT Bold" charset="0"/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2719388" y="4992039"/>
            <a:ext cx="474662" cy="23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2264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図形グループ 182"/>
          <p:cNvGrpSpPr/>
          <p:nvPr/>
        </p:nvGrpSpPr>
        <p:grpSpPr>
          <a:xfrm>
            <a:off x="4845600" y="6044400"/>
            <a:ext cx="639019" cy="811214"/>
            <a:chOff x="4845050" y="4604400"/>
            <a:chExt cx="639019" cy="811214"/>
          </a:xfrm>
        </p:grpSpPr>
        <p:sp>
          <p:nvSpPr>
            <p:cNvPr id="184" name="ドーナツ 183"/>
            <p:cNvSpPr>
              <a:spLocks noChangeAspect="1"/>
            </p:cNvSpPr>
            <p:nvPr/>
          </p:nvSpPr>
          <p:spPr bwMode="auto">
            <a:xfrm rot="16200000">
              <a:off x="4756943" y="4692508"/>
              <a:ext cx="811213" cy="634999"/>
            </a:xfrm>
            <a:prstGeom prst="donut">
              <a:avLst>
                <a:gd name="adj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713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185" name="円/楕円 184"/>
            <p:cNvSpPr/>
            <p:nvPr/>
          </p:nvSpPr>
          <p:spPr bwMode="auto">
            <a:xfrm>
              <a:off x="5376069" y="47271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6" name="円/楕円 185"/>
            <p:cNvSpPr/>
            <p:nvPr/>
          </p:nvSpPr>
          <p:spPr bwMode="auto">
            <a:xfrm>
              <a:off x="4944269" y="460440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33" name="ドーナツ 132"/>
          <p:cNvSpPr>
            <a:spLocks noChangeAspect="1"/>
          </p:cNvSpPr>
          <p:nvPr/>
        </p:nvSpPr>
        <p:spPr bwMode="auto">
          <a:xfrm rot="16200000">
            <a:off x="4756943" y="4692508"/>
            <a:ext cx="811213" cy="634999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0421" name="タイトル 1"/>
          <p:cNvSpPr>
            <a:spLocks noGrp="1"/>
          </p:cNvSpPr>
          <p:nvPr>
            <p:ph type="title"/>
          </p:nvPr>
        </p:nvSpPr>
        <p:spPr>
          <a:xfrm>
            <a:off x="165100" y="296863"/>
            <a:ext cx="10358438" cy="714375"/>
          </a:xfrm>
        </p:spPr>
        <p:txBody>
          <a:bodyPr/>
          <a:lstStyle/>
          <a:p>
            <a:r>
              <a:rPr lang="en-US" altLang="ja-JP" sz="2800" dirty="0" smtClean="0">
                <a:latin typeface="Arial Rounded MT Bold" charset="0"/>
              </a:rPr>
              <a:t>Example of Beam Mode Pattern : </a:t>
            </a:r>
            <a:r>
              <a:rPr lang="en-US" altLang="ja-JP" sz="2800" dirty="0" err="1" smtClean="0">
                <a:latin typeface="Arial Rounded MT Bold" charset="0"/>
              </a:rPr>
              <a:t>e</a:t>
            </a:r>
            <a:r>
              <a:rPr lang="en-US" altLang="ja-JP" sz="2800" baseline="30000" dirty="0" smtClean="0">
                <a:latin typeface="Arial Rounded MT Bold" charset="0"/>
              </a:rPr>
              <a:t>+</a:t>
            </a:r>
            <a:r>
              <a:rPr lang="en-US" altLang="ja-JP" sz="2800" dirty="0" smtClean="0">
                <a:latin typeface="Arial Rounded MT Bold" charset="0"/>
              </a:rPr>
              <a:t> 25Hz / </a:t>
            </a:r>
            <a:r>
              <a:rPr lang="en-US" altLang="ja-JP" sz="2800" dirty="0" err="1" smtClean="0">
                <a:latin typeface="Arial Rounded MT Bold" charset="0"/>
              </a:rPr>
              <a:t>e</a:t>
            </a:r>
            <a:r>
              <a:rPr lang="en-US" altLang="ja-JP" sz="2800" baseline="30000" dirty="0" smtClean="0">
                <a:latin typeface="Arial Rounded MT Bold" charset="0"/>
              </a:rPr>
              <a:t>–</a:t>
            </a:r>
            <a:r>
              <a:rPr lang="en-US" altLang="ja-JP" sz="2800" dirty="0" smtClean="0">
                <a:latin typeface="Arial Rounded MT Bold" charset="0"/>
              </a:rPr>
              <a:t> 25Hz</a:t>
            </a:r>
            <a:endParaRPr lang="ja-JP" altLang="en-US" sz="2800" dirty="0" smtClean="0">
              <a:latin typeface="Arial Rounded MT Bold" charset="0"/>
            </a:endParaRPr>
          </a:p>
        </p:txBody>
      </p:sp>
      <p:sp>
        <p:nvSpPr>
          <p:cNvPr id="60422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846138"/>
            <a:ext cx="10525125" cy="6159500"/>
          </a:xfrm>
        </p:spPr>
        <p:txBody>
          <a:bodyPr/>
          <a:lstStyle/>
          <a:p>
            <a:r>
              <a:rPr lang="en-US" altLang="ja-JP" sz="2200" dirty="0" smtClean="0">
                <a:latin typeface="Arial Rounded MT Bold" charset="0"/>
              </a:rPr>
              <a:t>Interleaved e+ and e-, dependency between pulses mostly decoupled</a:t>
            </a:r>
          </a:p>
          <a:p>
            <a:r>
              <a:rPr lang="en-US" altLang="ja-JP" sz="2200" dirty="0" smtClean="0">
                <a:latin typeface="Arial Rounded MT Bold" charset="0"/>
              </a:rPr>
              <a:t>With bucket selection at the both DR and MR</a:t>
            </a:r>
          </a:p>
        </p:txBody>
      </p:sp>
      <p:sp>
        <p:nvSpPr>
          <p:cNvPr id="60423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915894-7CD6-9645-9433-F8FCB01490F0}" type="slidenum">
              <a:rPr lang="en-US" altLang="ja-JP" smtClean="0">
                <a:latin typeface="Arial Rounded MT Bold" charset="0"/>
                <a:ea typeface="Osaka" charset="-128"/>
                <a:cs typeface="Osaka" charset="-128"/>
              </a:rPr>
              <a:pPr/>
              <a:t>12</a:t>
            </a:fld>
            <a:endParaRPr lang="en-US" altLang="ja-JP" dirty="0" smtClean="0">
              <a:latin typeface="Arial Rounded MT Bold" charset="0"/>
              <a:ea typeface="Osaka" charset="-128"/>
              <a:cs typeface="Osaka" charset="-128"/>
            </a:endParaRP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1000125" y="-20638"/>
            <a:ext cx="2972594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60"/>
                </a:solidFill>
                <a:latin typeface="Arial Rounded MT Bold"/>
              </a:rPr>
              <a:t>Dual-layer Controls</a:t>
            </a:r>
            <a:endParaRPr lang="en-US" altLang="ja-JP" sz="1300" i="1" dirty="0">
              <a:solidFill>
                <a:srgbClr val="000060"/>
              </a:solidFill>
              <a:latin typeface="Arial Rounded MT Bold"/>
            </a:endParaRPr>
          </a:p>
        </p:txBody>
      </p:sp>
      <p:sp>
        <p:nvSpPr>
          <p:cNvPr id="88" name="ドーナツ 87"/>
          <p:cNvSpPr>
            <a:spLocks noChangeAspect="1"/>
          </p:cNvSpPr>
          <p:nvPr/>
        </p:nvSpPr>
        <p:spPr bwMode="auto">
          <a:xfrm rot="16200000">
            <a:off x="4756943" y="1812133"/>
            <a:ext cx="811213" cy="634999"/>
          </a:xfrm>
          <a:prstGeom prst="donut">
            <a:avLst>
              <a:gd name="adj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89" name="アーチ 88"/>
          <p:cNvSpPr>
            <a:spLocks noChangeAspect="1"/>
          </p:cNvSpPr>
          <p:nvPr/>
        </p:nvSpPr>
        <p:spPr bwMode="auto">
          <a:xfrm rot="16200000">
            <a:off x="2308224" y="1740170"/>
            <a:ext cx="811213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60431" name="Rectangle 746"/>
          <p:cNvSpPr>
            <a:spLocks noChangeArrowheads="1"/>
          </p:cNvSpPr>
          <p:nvPr/>
        </p:nvSpPr>
        <p:spPr bwMode="auto">
          <a:xfrm>
            <a:off x="2389981" y="2017188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60432" name="Rectangle 747"/>
          <p:cNvSpPr>
            <a:spLocks noChangeArrowheads="1"/>
          </p:cNvSpPr>
          <p:nvPr/>
        </p:nvSpPr>
        <p:spPr bwMode="auto">
          <a:xfrm>
            <a:off x="3790950" y="2622026"/>
            <a:ext cx="5826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75" name="Line 755"/>
          <p:cNvSpPr>
            <a:spLocks noChangeShapeType="1"/>
          </p:cNvSpPr>
          <p:nvPr/>
        </p:nvSpPr>
        <p:spPr bwMode="auto">
          <a:xfrm>
            <a:off x="2713831" y="1726676"/>
            <a:ext cx="12430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6" name="Line 756"/>
          <p:cNvSpPr>
            <a:spLocks noChangeShapeType="1"/>
          </p:cNvSpPr>
          <p:nvPr/>
        </p:nvSpPr>
        <p:spPr bwMode="auto">
          <a:xfrm>
            <a:off x="2702719" y="2539476"/>
            <a:ext cx="407828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35" name="Line 757"/>
          <p:cNvSpPr>
            <a:spLocks noChangeShapeType="1"/>
          </p:cNvSpPr>
          <p:nvPr/>
        </p:nvSpPr>
        <p:spPr bwMode="auto">
          <a:xfrm>
            <a:off x="4084638" y="2482326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0436" name="Rectangle 758"/>
          <p:cNvSpPr>
            <a:spLocks noChangeArrowheads="1"/>
          </p:cNvSpPr>
          <p:nvPr/>
        </p:nvSpPr>
        <p:spPr bwMode="auto">
          <a:xfrm>
            <a:off x="7115969" y="2257425"/>
            <a:ext cx="948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600" b="1" baseline="30000" dirty="0">
                <a:solidFill>
                  <a:srgbClr val="1E1B18"/>
                </a:solidFill>
                <a:latin typeface="+mn-lt"/>
              </a:rPr>
              <a:t>+</a:t>
            </a:r>
            <a:r>
              <a:rPr lang="en-US" altLang="ja-JP" sz="1600" b="1" dirty="0" smtClean="0">
                <a:solidFill>
                  <a:srgbClr val="1E1B18"/>
                </a:solidFill>
                <a:latin typeface="+mn-lt"/>
              </a:rPr>
              <a:t> (4GeV)</a:t>
            </a:r>
            <a:endParaRPr lang="en-US" altLang="ja-JP" sz="1600" b="1" dirty="0">
              <a:latin typeface="+mn-lt"/>
            </a:endParaRPr>
          </a:p>
        </p:txBody>
      </p:sp>
      <p:sp>
        <p:nvSpPr>
          <p:cNvPr id="86" name="Line 766"/>
          <p:cNvSpPr>
            <a:spLocks noChangeShapeType="1"/>
          </p:cNvSpPr>
          <p:nvPr/>
        </p:nvSpPr>
        <p:spPr bwMode="auto">
          <a:xfrm flipV="1">
            <a:off x="6758781" y="2423588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7" name="Line 767"/>
          <p:cNvSpPr>
            <a:spLocks noChangeShapeType="1"/>
          </p:cNvSpPr>
          <p:nvPr/>
        </p:nvSpPr>
        <p:spPr bwMode="auto">
          <a:xfrm flipH="1" flipV="1">
            <a:off x="6857206" y="2423588"/>
            <a:ext cx="127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60439" name="Rectangle 777"/>
          <p:cNvSpPr>
            <a:spLocks noChangeArrowheads="1"/>
          </p:cNvSpPr>
          <p:nvPr/>
        </p:nvSpPr>
        <p:spPr bwMode="auto">
          <a:xfrm>
            <a:off x="3826669" y="1734613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60456" name="Rectangle 758"/>
          <p:cNvSpPr>
            <a:spLocks noChangeArrowheads="1"/>
          </p:cNvSpPr>
          <p:nvPr/>
        </p:nvSpPr>
        <p:spPr bwMode="auto">
          <a:xfrm>
            <a:off x="2648744" y="2350563"/>
            <a:ext cx="14234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Primary e</a:t>
            </a:r>
            <a:r>
              <a:rPr lang="en-US" altLang="ja-JP" sz="1100" b="1" baseline="30000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r>
              <a:rPr lang="en-US" altLang="ja-JP" sz="1100" b="1" dirty="0" smtClean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(3.5GeV)</a:t>
            </a:r>
            <a:endParaRPr lang="en-US" altLang="ja-JP" sz="11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5" name="Line 765"/>
          <p:cNvSpPr>
            <a:spLocks noChangeShapeType="1"/>
          </p:cNvSpPr>
          <p:nvPr/>
        </p:nvSpPr>
        <p:spPr bwMode="auto">
          <a:xfrm flipH="1" flipV="1">
            <a:off x="6974681" y="2423588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12" name="Line 756"/>
          <p:cNvSpPr>
            <a:spLocks noChangeShapeType="1"/>
          </p:cNvSpPr>
          <p:nvPr/>
        </p:nvSpPr>
        <p:spPr bwMode="auto">
          <a:xfrm>
            <a:off x="7081044" y="2539476"/>
            <a:ext cx="5445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79" name="Line 759"/>
          <p:cNvSpPr>
            <a:spLocks noChangeShapeType="1"/>
          </p:cNvSpPr>
          <p:nvPr/>
        </p:nvSpPr>
        <p:spPr bwMode="auto">
          <a:xfrm flipH="1" flipV="1">
            <a:off x="7622381" y="2539476"/>
            <a:ext cx="541338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82" name="フリーフォーム 81"/>
          <p:cNvSpPr/>
          <p:nvPr/>
        </p:nvSpPr>
        <p:spPr>
          <a:xfrm>
            <a:off x="2895997" y="2224564"/>
            <a:ext cx="2542381" cy="400050"/>
          </a:xfrm>
          <a:custGeom>
            <a:avLst/>
            <a:gdLst>
              <a:gd name="connsiteX0" fmla="*/ 0 w 3054350"/>
              <a:gd name="connsiteY0" fmla="*/ 393700 h 400050"/>
              <a:gd name="connsiteX1" fmla="*/ 1333500 w 3054350"/>
              <a:gd name="connsiteY1" fmla="*/ 400050 h 400050"/>
              <a:gd name="connsiteX2" fmla="*/ 2349500 w 3054350"/>
              <a:gd name="connsiteY2" fmla="*/ 387350 h 400050"/>
              <a:gd name="connsiteX3" fmla="*/ 2838450 w 3054350"/>
              <a:gd name="connsiteY3" fmla="*/ 247650 h 400050"/>
              <a:gd name="connsiteX4" fmla="*/ 3054350 w 30543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350" h="400050">
                <a:moveTo>
                  <a:pt x="0" y="393700"/>
                </a:moveTo>
                <a:lnTo>
                  <a:pt x="1333500" y="400050"/>
                </a:lnTo>
                <a:lnTo>
                  <a:pt x="2349500" y="387350"/>
                </a:lnTo>
                <a:cubicBezTo>
                  <a:pt x="2600325" y="361950"/>
                  <a:pt x="2720975" y="312208"/>
                  <a:pt x="2838450" y="247650"/>
                </a:cubicBezTo>
                <a:cubicBezTo>
                  <a:pt x="2955925" y="183092"/>
                  <a:pt x="3054350" y="0"/>
                  <a:pt x="3054350" y="0"/>
                </a:cubicBezTo>
              </a:path>
            </a:pathLst>
          </a:custGeom>
          <a:ln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フリーフォーム 82"/>
          <p:cNvSpPr/>
          <p:nvPr/>
        </p:nvSpPr>
        <p:spPr>
          <a:xfrm flipH="1">
            <a:off x="4906168" y="2287061"/>
            <a:ext cx="2542381" cy="338663"/>
          </a:xfrm>
          <a:custGeom>
            <a:avLst/>
            <a:gdLst>
              <a:gd name="connsiteX0" fmla="*/ 0 w 3054350"/>
              <a:gd name="connsiteY0" fmla="*/ 393700 h 400050"/>
              <a:gd name="connsiteX1" fmla="*/ 1333500 w 3054350"/>
              <a:gd name="connsiteY1" fmla="*/ 400050 h 400050"/>
              <a:gd name="connsiteX2" fmla="*/ 2349500 w 3054350"/>
              <a:gd name="connsiteY2" fmla="*/ 387350 h 400050"/>
              <a:gd name="connsiteX3" fmla="*/ 2838450 w 3054350"/>
              <a:gd name="connsiteY3" fmla="*/ 247650 h 400050"/>
              <a:gd name="connsiteX4" fmla="*/ 3054350 w 30543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350" h="400050">
                <a:moveTo>
                  <a:pt x="0" y="393700"/>
                </a:moveTo>
                <a:lnTo>
                  <a:pt x="1333500" y="400050"/>
                </a:lnTo>
                <a:lnTo>
                  <a:pt x="2349500" y="387350"/>
                </a:lnTo>
                <a:cubicBezTo>
                  <a:pt x="2600325" y="361950"/>
                  <a:pt x="2720975" y="312208"/>
                  <a:pt x="2838450" y="247650"/>
                </a:cubicBezTo>
                <a:cubicBezTo>
                  <a:pt x="2955925" y="183092"/>
                  <a:pt x="3054350" y="0"/>
                  <a:pt x="3054350" y="0"/>
                </a:cubicBezTo>
              </a:path>
            </a:pathLst>
          </a:custGeom>
          <a:ln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 bwMode="auto">
          <a:xfrm>
            <a:off x="6576119" y="257492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3" name="円/楕円 92"/>
          <p:cNvSpPr/>
          <p:nvPr/>
        </p:nvSpPr>
        <p:spPr bwMode="auto">
          <a:xfrm>
            <a:off x="7065119" y="256857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4" name="円/楕円 93"/>
          <p:cNvSpPr/>
          <p:nvPr/>
        </p:nvSpPr>
        <p:spPr bwMode="auto">
          <a:xfrm>
            <a:off x="4277519" y="256857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5" name="円/楕円 94"/>
          <p:cNvSpPr/>
          <p:nvPr/>
        </p:nvSpPr>
        <p:spPr bwMode="auto">
          <a:xfrm>
            <a:off x="4766519" y="2562225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4" name="アーチ 133"/>
          <p:cNvSpPr>
            <a:spLocks noChangeAspect="1"/>
          </p:cNvSpPr>
          <p:nvPr/>
        </p:nvSpPr>
        <p:spPr bwMode="auto">
          <a:xfrm rot="16200000">
            <a:off x="2308224" y="4620545"/>
            <a:ext cx="811213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135" name="Rectangle 746"/>
          <p:cNvSpPr>
            <a:spLocks noChangeArrowheads="1"/>
          </p:cNvSpPr>
          <p:nvPr/>
        </p:nvSpPr>
        <p:spPr bwMode="auto">
          <a:xfrm>
            <a:off x="2389981" y="4897563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136" name="Rectangle 747"/>
          <p:cNvSpPr>
            <a:spLocks noChangeArrowheads="1"/>
          </p:cNvSpPr>
          <p:nvPr/>
        </p:nvSpPr>
        <p:spPr bwMode="auto">
          <a:xfrm>
            <a:off x="3790950" y="5502401"/>
            <a:ext cx="582613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+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Target</a:t>
            </a:r>
            <a:endParaRPr lang="en-US" altLang="ja-JP" sz="1700" dirty="0"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137" name="Line 755"/>
          <p:cNvSpPr>
            <a:spLocks noChangeShapeType="1"/>
          </p:cNvSpPr>
          <p:nvPr/>
        </p:nvSpPr>
        <p:spPr bwMode="auto">
          <a:xfrm>
            <a:off x="2713831" y="4607051"/>
            <a:ext cx="1243013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38" name="Line 756"/>
          <p:cNvSpPr>
            <a:spLocks noChangeShapeType="1"/>
          </p:cNvSpPr>
          <p:nvPr/>
        </p:nvSpPr>
        <p:spPr bwMode="auto">
          <a:xfrm>
            <a:off x="2702719" y="5419851"/>
            <a:ext cx="4078287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39" name="Line 757"/>
          <p:cNvSpPr>
            <a:spLocks noChangeShapeType="1"/>
          </p:cNvSpPr>
          <p:nvPr/>
        </p:nvSpPr>
        <p:spPr bwMode="auto">
          <a:xfrm>
            <a:off x="4084638" y="5362701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40" name="Rectangle 758"/>
          <p:cNvSpPr>
            <a:spLocks noChangeArrowheads="1"/>
          </p:cNvSpPr>
          <p:nvPr/>
        </p:nvSpPr>
        <p:spPr bwMode="auto">
          <a:xfrm>
            <a:off x="7115969" y="5137800"/>
            <a:ext cx="9489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600" b="1" baseline="30000" dirty="0">
                <a:solidFill>
                  <a:srgbClr val="1E1B18"/>
                </a:solidFill>
                <a:latin typeface="+mn-lt"/>
              </a:rPr>
              <a:t>+</a:t>
            </a:r>
            <a:r>
              <a:rPr lang="en-US" altLang="ja-JP" sz="1600" b="1" dirty="0" smtClean="0">
                <a:solidFill>
                  <a:srgbClr val="1E1B18"/>
                </a:solidFill>
                <a:latin typeface="+mn-lt"/>
              </a:rPr>
              <a:t> (4GeV)</a:t>
            </a:r>
            <a:endParaRPr lang="en-US" altLang="ja-JP" sz="1600" b="1" dirty="0">
              <a:latin typeface="+mn-lt"/>
            </a:endParaRPr>
          </a:p>
        </p:txBody>
      </p:sp>
      <p:sp>
        <p:nvSpPr>
          <p:cNvPr id="141" name="Line 766"/>
          <p:cNvSpPr>
            <a:spLocks noChangeShapeType="1"/>
          </p:cNvSpPr>
          <p:nvPr/>
        </p:nvSpPr>
        <p:spPr bwMode="auto">
          <a:xfrm flipV="1">
            <a:off x="6758781" y="5303963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2" name="Line 767"/>
          <p:cNvSpPr>
            <a:spLocks noChangeShapeType="1"/>
          </p:cNvSpPr>
          <p:nvPr/>
        </p:nvSpPr>
        <p:spPr bwMode="auto">
          <a:xfrm flipH="1" flipV="1">
            <a:off x="6857206" y="5303963"/>
            <a:ext cx="1270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3" name="Rectangle 777"/>
          <p:cNvSpPr>
            <a:spLocks noChangeArrowheads="1"/>
          </p:cNvSpPr>
          <p:nvPr/>
        </p:nvSpPr>
        <p:spPr bwMode="auto">
          <a:xfrm>
            <a:off x="3826669" y="4614988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sp>
        <p:nvSpPr>
          <p:cNvPr id="144" name="Rectangle 758"/>
          <p:cNvSpPr>
            <a:spLocks noChangeArrowheads="1"/>
          </p:cNvSpPr>
          <p:nvPr/>
        </p:nvSpPr>
        <p:spPr bwMode="auto">
          <a:xfrm>
            <a:off x="2648744" y="5230938"/>
            <a:ext cx="142346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Primary e</a:t>
            </a:r>
            <a:r>
              <a:rPr lang="en-US" altLang="ja-JP" sz="1100" b="1" baseline="30000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–</a:t>
            </a:r>
            <a:r>
              <a:rPr lang="en-US" altLang="ja-JP" sz="1100" b="1" dirty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  <a:r>
              <a:rPr lang="en-US" altLang="ja-JP" sz="1100" b="1" dirty="0" smtClean="0">
                <a:solidFill>
                  <a:srgbClr val="1E1B18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(3.5GeV)</a:t>
            </a:r>
            <a:endParaRPr lang="en-US" altLang="ja-JP" sz="1100" b="1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5" name="Line 765"/>
          <p:cNvSpPr>
            <a:spLocks noChangeShapeType="1"/>
          </p:cNvSpPr>
          <p:nvPr/>
        </p:nvSpPr>
        <p:spPr bwMode="auto">
          <a:xfrm flipH="1" flipV="1">
            <a:off x="6974681" y="5303963"/>
            <a:ext cx="106363" cy="115888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6" name="Line 756"/>
          <p:cNvSpPr>
            <a:spLocks noChangeShapeType="1"/>
          </p:cNvSpPr>
          <p:nvPr/>
        </p:nvSpPr>
        <p:spPr bwMode="auto">
          <a:xfrm>
            <a:off x="7081044" y="5419851"/>
            <a:ext cx="544512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7" name="Line 759"/>
          <p:cNvSpPr>
            <a:spLocks noChangeShapeType="1"/>
          </p:cNvSpPr>
          <p:nvPr/>
        </p:nvSpPr>
        <p:spPr bwMode="auto">
          <a:xfrm flipH="1" flipV="1">
            <a:off x="7622381" y="5419851"/>
            <a:ext cx="541338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48" name="フリーフォーム 147"/>
          <p:cNvSpPr/>
          <p:nvPr/>
        </p:nvSpPr>
        <p:spPr>
          <a:xfrm>
            <a:off x="2895997" y="5104939"/>
            <a:ext cx="2542381" cy="400050"/>
          </a:xfrm>
          <a:custGeom>
            <a:avLst/>
            <a:gdLst>
              <a:gd name="connsiteX0" fmla="*/ 0 w 3054350"/>
              <a:gd name="connsiteY0" fmla="*/ 393700 h 400050"/>
              <a:gd name="connsiteX1" fmla="*/ 1333500 w 3054350"/>
              <a:gd name="connsiteY1" fmla="*/ 400050 h 400050"/>
              <a:gd name="connsiteX2" fmla="*/ 2349500 w 3054350"/>
              <a:gd name="connsiteY2" fmla="*/ 387350 h 400050"/>
              <a:gd name="connsiteX3" fmla="*/ 2838450 w 3054350"/>
              <a:gd name="connsiteY3" fmla="*/ 247650 h 400050"/>
              <a:gd name="connsiteX4" fmla="*/ 3054350 w 30543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350" h="400050">
                <a:moveTo>
                  <a:pt x="0" y="393700"/>
                </a:moveTo>
                <a:lnTo>
                  <a:pt x="1333500" y="400050"/>
                </a:lnTo>
                <a:lnTo>
                  <a:pt x="2349500" y="387350"/>
                </a:lnTo>
                <a:cubicBezTo>
                  <a:pt x="2600325" y="361950"/>
                  <a:pt x="2720975" y="312208"/>
                  <a:pt x="2838450" y="247650"/>
                </a:cubicBezTo>
                <a:cubicBezTo>
                  <a:pt x="2955925" y="183092"/>
                  <a:pt x="3054350" y="0"/>
                  <a:pt x="3054350" y="0"/>
                </a:cubicBezTo>
              </a:path>
            </a:pathLst>
          </a:custGeom>
          <a:ln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 148"/>
          <p:cNvSpPr/>
          <p:nvPr/>
        </p:nvSpPr>
        <p:spPr>
          <a:xfrm flipH="1">
            <a:off x="4906168" y="5167436"/>
            <a:ext cx="2542381" cy="338663"/>
          </a:xfrm>
          <a:custGeom>
            <a:avLst/>
            <a:gdLst>
              <a:gd name="connsiteX0" fmla="*/ 0 w 3054350"/>
              <a:gd name="connsiteY0" fmla="*/ 393700 h 400050"/>
              <a:gd name="connsiteX1" fmla="*/ 1333500 w 3054350"/>
              <a:gd name="connsiteY1" fmla="*/ 400050 h 400050"/>
              <a:gd name="connsiteX2" fmla="*/ 2349500 w 3054350"/>
              <a:gd name="connsiteY2" fmla="*/ 387350 h 400050"/>
              <a:gd name="connsiteX3" fmla="*/ 2838450 w 3054350"/>
              <a:gd name="connsiteY3" fmla="*/ 247650 h 400050"/>
              <a:gd name="connsiteX4" fmla="*/ 3054350 w 3054350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4350" h="400050">
                <a:moveTo>
                  <a:pt x="0" y="393700"/>
                </a:moveTo>
                <a:lnTo>
                  <a:pt x="1333500" y="400050"/>
                </a:lnTo>
                <a:lnTo>
                  <a:pt x="2349500" y="387350"/>
                </a:lnTo>
                <a:cubicBezTo>
                  <a:pt x="2600325" y="361950"/>
                  <a:pt x="2720975" y="312208"/>
                  <a:pt x="2838450" y="247650"/>
                </a:cubicBezTo>
                <a:cubicBezTo>
                  <a:pt x="2955925" y="183092"/>
                  <a:pt x="3054350" y="0"/>
                  <a:pt x="3054350" y="0"/>
                </a:cubicBezTo>
              </a:path>
            </a:pathLst>
          </a:custGeom>
          <a:ln>
            <a:headEnd type="stealth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 bwMode="auto">
          <a:xfrm>
            <a:off x="6576119" y="545530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3" name="円/楕円 152"/>
          <p:cNvSpPr/>
          <p:nvPr/>
        </p:nvSpPr>
        <p:spPr bwMode="auto">
          <a:xfrm>
            <a:off x="7065119" y="544895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4" name="円/楕円 153"/>
          <p:cNvSpPr/>
          <p:nvPr/>
        </p:nvSpPr>
        <p:spPr bwMode="auto">
          <a:xfrm>
            <a:off x="4277519" y="544895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5" name="円/楕円 154"/>
          <p:cNvSpPr/>
          <p:nvPr/>
        </p:nvSpPr>
        <p:spPr bwMode="auto">
          <a:xfrm>
            <a:off x="4766519" y="544260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6" name="円弧 155"/>
          <p:cNvSpPr/>
          <p:nvPr/>
        </p:nvSpPr>
        <p:spPr>
          <a:xfrm>
            <a:off x="1689892" y="2486025"/>
            <a:ext cx="630238" cy="685800"/>
          </a:xfrm>
          <a:prstGeom prst="arc">
            <a:avLst>
              <a:gd name="adj1" fmla="val 5274017"/>
              <a:gd name="adj2" fmla="val 16131315"/>
            </a:avLst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51" tIns="49775" rIns="99551" bIns="49775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7" name="Rectangle 746"/>
          <p:cNvSpPr>
            <a:spLocks noChangeArrowheads="1"/>
          </p:cNvSpPr>
          <p:nvPr/>
        </p:nvSpPr>
        <p:spPr bwMode="auto">
          <a:xfrm>
            <a:off x="1280321" y="2757014"/>
            <a:ext cx="3718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20ms</a:t>
            </a:r>
          </a:p>
        </p:txBody>
      </p:sp>
      <p:sp>
        <p:nvSpPr>
          <p:cNvPr id="158" name="円弧 157"/>
          <p:cNvSpPr/>
          <p:nvPr/>
        </p:nvSpPr>
        <p:spPr>
          <a:xfrm>
            <a:off x="1677616" y="3933825"/>
            <a:ext cx="630238" cy="685800"/>
          </a:xfrm>
          <a:prstGeom prst="arc">
            <a:avLst>
              <a:gd name="adj1" fmla="val 5274017"/>
              <a:gd name="adj2" fmla="val 16131315"/>
            </a:avLst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51" tIns="49775" rIns="99551" bIns="49775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9" name="Rectangle 746"/>
          <p:cNvSpPr>
            <a:spLocks noChangeArrowheads="1"/>
          </p:cNvSpPr>
          <p:nvPr/>
        </p:nvSpPr>
        <p:spPr bwMode="auto">
          <a:xfrm>
            <a:off x="1268045" y="4204814"/>
            <a:ext cx="3718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20ms</a:t>
            </a:r>
          </a:p>
        </p:txBody>
      </p:sp>
      <p:sp>
        <p:nvSpPr>
          <p:cNvPr id="160" name="円弧 159"/>
          <p:cNvSpPr/>
          <p:nvPr/>
        </p:nvSpPr>
        <p:spPr>
          <a:xfrm>
            <a:off x="1674547" y="5381625"/>
            <a:ext cx="630238" cy="685800"/>
          </a:xfrm>
          <a:prstGeom prst="arc">
            <a:avLst>
              <a:gd name="adj1" fmla="val 5274017"/>
              <a:gd name="adj2" fmla="val 16131315"/>
            </a:avLst>
          </a:prstGeom>
          <a:ln>
            <a:headEnd type="triangle" w="lg" len="lg"/>
            <a:tailEnd type="non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9551" tIns="49775" rIns="99551" bIns="49775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1" name="Rectangle 746"/>
          <p:cNvSpPr>
            <a:spLocks noChangeArrowheads="1"/>
          </p:cNvSpPr>
          <p:nvPr/>
        </p:nvSpPr>
        <p:spPr bwMode="auto">
          <a:xfrm>
            <a:off x="1264976" y="5652614"/>
            <a:ext cx="371897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 smtClean="0">
                <a:solidFill>
                  <a:srgbClr val="1E1B18"/>
                </a:solidFill>
                <a:latin typeface="+mn-lt"/>
              </a:rPr>
              <a:t>20ms</a:t>
            </a:r>
          </a:p>
        </p:txBody>
      </p:sp>
      <p:sp>
        <p:nvSpPr>
          <p:cNvPr id="113" name="Line 760"/>
          <p:cNvSpPr>
            <a:spLocks noChangeShapeType="1"/>
          </p:cNvSpPr>
          <p:nvPr/>
        </p:nvSpPr>
        <p:spPr bwMode="auto">
          <a:xfrm flipH="1" flipV="1">
            <a:off x="7619063" y="7031825"/>
            <a:ext cx="541337" cy="174625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0" name="アーチ 89"/>
          <p:cNvSpPr>
            <a:spLocks noChangeAspect="1"/>
          </p:cNvSpPr>
          <p:nvPr/>
        </p:nvSpPr>
        <p:spPr bwMode="auto">
          <a:xfrm rot="16200000">
            <a:off x="2305700" y="6057100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96" name="Rectangle 746"/>
          <p:cNvSpPr>
            <a:spLocks noChangeArrowheads="1"/>
          </p:cNvSpPr>
          <p:nvPr/>
        </p:nvSpPr>
        <p:spPr bwMode="auto">
          <a:xfrm>
            <a:off x="2388250" y="6333325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97" name="Line 755"/>
          <p:cNvSpPr>
            <a:spLocks noChangeShapeType="1"/>
          </p:cNvSpPr>
          <p:nvPr/>
        </p:nvSpPr>
        <p:spPr bwMode="auto">
          <a:xfrm>
            <a:off x="2712100" y="6044400"/>
            <a:ext cx="12414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8" name="Line 756"/>
          <p:cNvSpPr>
            <a:spLocks noChangeShapeType="1"/>
          </p:cNvSpPr>
          <p:nvPr/>
        </p:nvSpPr>
        <p:spPr bwMode="auto">
          <a:xfrm>
            <a:off x="2699400" y="6855612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9" name="Rectangle 761"/>
          <p:cNvSpPr>
            <a:spLocks noChangeArrowheads="1"/>
          </p:cNvSpPr>
          <p:nvPr/>
        </p:nvSpPr>
        <p:spPr bwMode="auto">
          <a:xfrm>
            <a:off x="7226157" y="6749774"/>
            <a:ext cx="936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600" b="1" baseline="30000" dirty="0">
                <a:solidFill>
                  <a:srgbClr val="1E1B18"/>
                </a:solidFill>
                <a:latin typeface="+mn-lt"/>
              </a:rPr>
              <a:t>–</a:t>
            </a:r>
            <a:r>
              <a:rPr lang="en-US" altLang="ja-JP" sz="1600" b="1" dirty="0" smtClean="0">
                <a:solidFill>
                  <a:srgbClr val="1E1B18"/>
                </a:solidFill>
                <a:latin typeface="+mn-lt"/>
              </a:rPr>
              <a:t> (7GeV)</a:t>
            </a:r>
            <a:endParaRPr lang="en-US" altLang="ja-JP" sz="1600" b="1" dirty="0">
              <a:latin typeface="+mn-lt"/>
            </a:endParaRPr>
          </a:p>
        </p:txBody>
      </p:sp>
      <p:sp>
        <p:nvSpPr>
          <p:cNvPr id="101" name="Line 763"/>
          <p:cNvSpPr>
            <a:spLocks noChangeShapeType="1"/>
          </p:cNvSpPr>
          <p:nvPr/>
        </p:nvSpPr>
        <p:spPr bwMode="auto">
          <a:xfrm flipH="1" flipV="1">
            <a:off x="6755463" y="6855612"/>
            <a:ext cx="431800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4" name="Line 764"/>
          <p:cNvSpPr>
            <a:spLocks noChangeShapeType="1"/>
          </p:cNvSpPr>
          <p:nvPr/>
        </p:nvSpPr>
        <p:spPr bwMode="auto">
          <a:xfrm flipH="1" flipV="1">
            <a:off x="7187263" y="7031825"/>
            <a:ext cx="4318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05" name="Rectangle 777"/>
          <p:cNvSpPr>
            <a:spLocks noChangeArrowheads="1"/>
          </p:cNvSpPr>
          <p:nvPr/>
        </p:nvSpPr>
        <p:spPr bwMode="auto">
          <a:xfrm>
            <a:off x="3823350" y="6099962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cxnSp>
        <p:nvCxnSpPr>
          <p:cNvPr id="122" name="直線矢印コネクタ 121"/>
          <p:cNvCxnSpPr/>
          <p:nvPr/>
        </p:nvCxnSpPr>
        <p:spPr>
          <a:xfrm>
            <a:off x="2895997" y="6948688"/>
            <a:ext cx="37881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円/楕円 131"/>
          <p:cNvSpPr/>
          <p:nvPr/>
        </p:nvSpPr>
        <p:spPr bwMode="auto">
          <a:xfrm>
            <a:off x="5617319" y="6897158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2" name="円/楕円 161"/>
          <p:cNvSpPr/>
          <p:nvPr/>
        </p:nvSpPr>
        <p:spPr bwMode="auto">
          <a:xfrm>
            <a:off x="6150719" y="689760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 smtClean="0"/>
          </a:p>
          <a:p>
            <a:pPr algn="ctr">
              <a:defRPr/>
            </a:pPr>
            <a:endParaRPr lang="ja-JP" altLang="en-US" dirty="0"/>
          </a:p>
        </p:txBody>
      </p:sp>
      <p:grpSp>
        <p:nvGrpSpPr>
          <p:cNvPr id="179" name="図形グループ 178"/>
          <p:cNvGrpSpPr/>
          <p:nvPr/>
        </p:nvGrpSpPr>
        <p:grpSpPr>
          <a:xfrm>
            <a:off x="4845600" y="3164400"/>
            <a:ext cx="639019" cy="811214"/>
            <a:chOff x="4845050" y="4604400"/>
            <a:chExt cx="639019" cy="811214"/>
          </a:xfrm>
        </p:grpSpPr>
        <p:sp>
          <p:nvSpPr>
            <p:cNvPr id="180" name="ドーナツ 179"/>
            <p:cNvSpPr>
              <a:spLocks noChangeAspect="1"/>
            </p:cNvSpPr>
            <p:nvPr/>
          </p:nvSpPr>
          <p:spPr bwMode="auto">
            <a:xfrm rot="16200000">
              <a:off x="4756943" y="4692508"/>
              <a:ext cx="811213" cy="634999"/>
            </a:xfrm>
            <a:prstGeom prst="donut">
              <a:avLst>
                <a:gd name="adj" fmla="val 0"/>
              </a:avLst>
            </a:prstGeom>
            <a:solidFill>
              <a:srgbClr val="FFFFFF"/>
            </a:solidFill>
            <a:ln w="508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38100" dir="2700000" algn="tl" rotWithShape="0">
                <a:srgbClr val="808080">
                  <a:alpha val="75000"/>
                </a:srgbClr>
              </a:outerShdw>
            </a:effectLst>
          </p:spPr>
          <p:txBody>
            <a:bodyPr lIns="99551" tIns="49775" rIns="99551" bIns="49775">
              <a:prstTxWarp prst="textNoShape">
                <a:avLst/>
              </a:prstTxWarp>
            </a:bodyPr>
            <a:lstStyle/>
            <a:p>
              <a:pPr algn="just" defTabSz="3632713">
                <a:defRPr/>
              </a:pPr>
              <a:endParaRPr lang="ja-JP" altLang="en-US" sz="2800" dirty="0">
                <a:solidFill>
                  <a:srgbClr val="400040"/>
                </a:solidFill>
                <a:latin typeface="Arial Rounded MT Bold"/>
                <a:ea typeface="ヒラギノ丸ゴ Pro W4" pitchFamily="-108" charset="-128"/>
                <a:cs typeface="ヒラギノ丸ゴ Pro W4" pitchFamily="-108" charset="-128"/>
              </a:endParaRPr>
            </a:p>
          </p:txBody>
        </p:sp>
        <p:sp>
          <p:nvSpPr>
            <p:cNvPr id="181" name="円/楕円 180"/>
            <p:cNvSpPr/>
            <p:nvPr/>
          </p:nvSpPr>
          <p:spPr bwMode="auto">
            <a:xfrm>
              <a:off x="5376069" y="47271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2" name="円/楕円 181"/>
            <p:cNvSpPr/>
            <p:nvPr/>
          </p:nvSpPr>
          <p:spPr bwMode="auto">
            <a:xfrm>
              <a:off x="4944269" y="460440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165" name="アーチ 164"/>
          <p:cNvSpPr>
            <a:spLocks noChangeAspect="1"/>
          </p:cNvSpPr>
          <p:nvPr/>
        </p:nvSpPr>
        <p:spPr bwMode="auto">
          <a:xfrm rot="16200000">
            <a:off x="2305700" y="3177100"/>
            <a:ext cx="812800" cy="78740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solidFill>
            <a:srgbClr val="FFFFFF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100" dir="2700000" algn="tl" rotWithShape="0">
              <a:srgbClr val="808080">
                <a:alpha val="75000"/>
              </a:srgbClr>
            </a:outerShdw>
          </a:effectLst>
        </p:spPr>
        <p:txBody>
          <a:bodyPr lIns="99551" tIns="49775" rIns="99551" bIns="49775">
            <a:prstTxWarp prst="textNoShape">
              <a:avLst/>
            </a:prstTxWarp>
          </a:bodyPr>
          <a:lstStyle/>
          <a:p>
            <a:pPr algn="just" defTabSz="3632713">
              <a:defRPr/>
            </a:pPr>
            <a:endParaRPr lang="ja-JP" altLang="en-US" sz="2800" dirty="0">
              <a:solidFill>
                <a:srgbClr val="400040"/>
              </a:solidFill>
              <a:latin typeface="Arial Rounded MT Bold"/>
              <a:ea typeface="ヒラギノ丸ゴ Pro W4" pitchFamily="-108" charset="-128"/>
              <a:cs typeface="ヒラギノ丸ゴ Pro W4" pitchFamily="-108" charset="-128"/>
            </a:endParaRPr>
          </a:p>
        </p:txBody>
      </p:sp>
      <p:sp>
        <p:nvSpPr>
          <p:cNvPr id="166" name="Rectangle 746"/>
          <p:cNvSpPr>
            <a:spLocks noChangeArrowheads="1"/>
          </p:cNvSpPr>
          <p:nvPr/>
        </p:nvSpPr>
        <p:spPr bwMode="auto">
          <a:xfrm>
            <a:off x="2388250" y="3453325"/>
            <a:ext cx="320601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</a:rPr>
              <a:t>ARC</a:t>
            </a:r>
            <a:endParaRPr lang="en-US" altLang="ja-JP" sz="1100" b="1" dirty="0">
              <a:latin typeface="+mn-lt"/>
            </a:endParaRPr>
          </a:p>
        </p:txBody>
      </p:sp>
      <p:sp>
        <p:nvSpPr>
          <p:cNvPr id="167" name="Line 755"/>
          <p:cNvSpPr>
            <a:spLocks noChangeShapeType="1"/>
          </p:cNvSpPr>
          <p:nvPr/>
        </p:nvSpPr>
        <p:spPr bwMode="auto">
          <a:xfrm>
            <a:off x="2712100" y="3164400"/>
            <a:ext cx="1241425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68" name="Line 756"/>
          <p:cNvSpPr>
            <a:spLocks noChangeShapeType="1"/>
          </p:cNvSpPr>
          <p:nvPr/>
        </p:nvSpPr>
        <p:spPr bwMode="auto">
          <a:xfrm>
            <a:off x="2699400" y="3975612"/>
            <a:ext cx="4078288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69" name="Rectangle 761"/>
          <p:cNvSpPr>
            <a:spLocks noChangeArrowheads="1"/>
          </p:cNvSpPr>
          <p:nvPr/>
        </p:nvSpPr>
        <p:spPr bwMode="auto">
          <a:xfrm>
            <a:off x="7226157" y="3869774"/>
            <a:ext cx="9361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600" b="1" dirty="0">
                <a:solidFill>
                  <a:srgbClr val="1E1B18"/>
                </a:solidFill>
                <a:latin typeface="+mn-lt"/>
              </a:rPr>
              <a:t>e</a:t>
            </a:r>
            <a:r>
              <a:rPr lang="en-US" altLang="ja-JP" sz="1600" b="1" baseline="30000" dirty="0">
                <a:solidFill>
                  <a:srgbClr val="1E1B18"/>
                </a:solidFill>
                <a:latin typeface="+mn-lt"/>
              </a:rPr>
              <a:t>–</a:t>
            </a:r>
            <a:r>
              <a:rPr lang="en-US" altLang="ja-JP" sz="1600" b="1" dirty="0" smtClean="0">
                <a:solidFill>
                  <a:srgbClr val="1E1B18"/>
                </a:solidFill>
                <a:latin typeface="+mn-lt"/>
              </a:rPr>
              <a:t> (7GeV)</a:t>
            </a:r>
            <a:endParaRPr lang="en-US" altLang="ja-JP" sz="1600" b="1" dirty="0">
              <a:latin typeface="+mn-lt"/>
            </a:endParaRPr>
          </a:p>
        </p:txBody>
      </p:sp>
      <p:sp>
        <p:nvSpPr>
          <p:cNvPr id="170" name="Line 763"/>
          <p:cNvSpPr>
            <a:spLocks noChangeShapeType="1"/>
          </p:cNvSpPr>
          <p:nvPr/>
        </p:nvSpPr>
        <p:spPr bwMode="auto">
          <a:xfrm flipH="1" flipV="1">
            <a:off x="6755463" y="3975612"/>
            <a:ext cx="431800" cy="176213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71" name="Line 764"/>
          <p:cNvSpPr>
            <a:spLocks noChangeShapeType="1"/>
          </p:cNvSpPr>
          <p:nvPr/>
        </p:nvSpPr>
        <p:spPr bwMode="auto">
          <a:xfrm flipH="1" flipV="1">
            <a:off x="7187263" y="4151825"/>
            <a:ext cx="431800" cy="0"/>
          </a:xfrm>
          <a:prstGeom prst="lin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ffectLst>
            <a:outerShdw blurRad="63500" dist="38097" dir="2700000" algn="ctr" rotWithShape="0">
              <a:srgbClr val="808080">
                <a:alpha val="75000"/>
              </a:srgbClr>
            </a:outerShdw>
          </a:effectLst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ja-JP" altLang="en-US">
              <a:latin typeface="Times" pitchFamily="-108" charset="0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172" name="Rectangle 777"/>
          <p:cNvSpPr>
            <a:spLocks noChangeArrowheads="1"/>
          </p:cNvSpPr>
          <p:nvPr/>
        </p:nvSpPr>
        <p:spPr bwMode="auto">
          <a:xfrm>
            <a:off x="3823350" y="3219962"/>
            <a:ext cx="47448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e</a:t>
            </a:r>
            <a:r>
              <a:rPr lang="en-US" altLang="ja-JP" sz="1100" b="1" baseline="30000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−</a:t>
            </a:r>
            <a:r>
              <a:rPr lang="en-US" altLang="ja-JP" sz="1100" b="1" dirty="0">
                <a:solidFill>
                  <a:srgbClr val="1E1B18"/>
                </a:solidFill>
                <a:latin typeface="+mn-lt"/>
                <a:ea typeface="Helvetica" charset="0"/>
                <a:cs typeface="Helvetica" charset="0"/>
              </a:rPr>
              <a:t> Gun</a:t>
            </a:r>
          </a:p>
        </p:txBody>
      </p:sp>
      <p:cxnSp>
        <p:nvCxnSpPr>
          <p:cNvPr id="173" name="直線矢印コネクタ 172"/>
          <p:cNvCxnSpPr/>
          <p:nvPr/>
        </p:nvCxnSpPr>
        <p:spPr>
          <a:xfrm>
            <a:off x="2895997" y="4068688"/>
            <a:ext cx="37881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円/楕円 173"/>
          <p:cNvSpPr/>
          <p:nvPr/>
        </p:nvSpPr>
        <p:spPr bwMode="auto">
          <a:xfrm>
            <a:off x="5617319" y="4017158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5" name="円/楕円 174"/>
          <p:cNvSpPr/>
          <p:nvPr/>
        </p:nvSpPr>
        <p:spPr bwMode="auto">
          <a:xfrm>
            <a:off x="6150719" y="4017600"/>
            <a:ext cx="108000" cy="108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 smtClean="0"/>
          </a:p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3024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384009"/>
            <a:ext cx="10525125" cy="6932492"/>
          </a:xfrm>
        </p:spPr>
        <p:txBody>
          <a:bodyPr/>
          <a:lstStyle/>
          <a:p>
            <a:r>
              <a:rPr lang="en-US" altLang="ja-JP" sz="2400" dirty="0" smtClean="0"/>
              <a:t>Preliminary Beam Tests in Autumn 2012</a:t>
            </a:r>
          </a:p>
          <a:p>
            <a:pPr lvl="1"/>
            <a:r>
              <a:rPr lang="en-US" altLang="ja-JP" sz="1900" dirty="0" smtClean="0">
                <a:solidFill>
                  <a:srgbClr val="000090"/>
                </a:solidFill>
              </a:rPr>
              <a:t>Beam test along 600-m Linac </a:t>
            </a:r>
          </a:p>
          <a:p>
            <a:pPr lvl="1"/>
            <a:r>
              <a:rPr lang="en-US" altLang="ja-JP" sz="1900" dirty="0" smtClean="0"/>
              <a:t>for the first time after the earthquake</a:t>
            </a:r>
          </a:p>
          <a:p>
            <a:pPr lvl="1"/>
            <a:r>
              <a:rPr lang="en-US" altLang="ja-JP" sz="1900" dirty="0" smtClean="0"/>
              <a:t>Latter half was tuned for PF/PFAR injection</a:t>
            </a:r>
          </a:p>
          <a:p>
            <a:pPr lvl="1"/>
            <a:r>
              <a:rPr lang="en-US" altLang="ja-JP" sz="1900" dirty="0" smtClean="0"/>
              <a:t>Alignment will be recovered by 2014</a:t>
            </a:r>
          </a:p>
          <a:p>
            <a:pPr lvl="3"/>
            <a:endParaRPr lang="en-US" altLang="ja-JP" sz="1600" dirty="0" smtClean="0"/>
          </a:p>
          <a:p>
            <a:pPr lvl="1"/>
            <a:r>
              <a:rPr lang="en-US" altLang="ja-JP" sz="1900" dirty="0" smtClean="0">
                <a:solidFill>
                  <a:srgbClr val="000090"/>
                </a:solidFill>
              </a:rPr>
              <a:t>For energy spread optimization</a:t>
            </a:r>
          </a:p>
          <a:p>
            <a:pPr lvl="1"/>
            <a:r>
              <a:rPr lang="en-US" altLang="ja-JP" sz="1900" dirty="0" smtClean="0"/>
              <a:t>Longitudinal beam profile management</a:t>
            </a:r>
          </a:p>
          <a:p>
            <a:pPr lvl="1">
              <a:buNone/>
            </a:pPr>
            <a:r>
              <a:rPr lang="en-US" altLang="ja-JP" sz="1900" dirty="0" smtClean="0"/>
              <a:t>	</a:t>
            </a:r>
            <a:r>
              <a:rPr lang="en-US" altLang="ja-JP" sz="1500" dirty="0" smtClean="0"/>
              <a:t>by photo-cathode RF-gun (30ps square shape)</a:t>
            </a:r>
          </a:p>
          <a:p>
            <a:pPr lvl="1"/>
            <a:r>
              <a:rPr lang="en-US" altLang="ja-JP" sz="1900" dirty="0" smtClean="0"/>
              <a:t>and bunch compression at the middle of linac</a:t>
            </a:r>
          </a:p>
          <a:p>
            <a:pPr lvl="1">
              <a:buNone/>
            </a:pPr>
            <a:r>
              <a:rPr lang="en-US" altLang="ja-JP" sz="1900" dirty="0" smtClean="0"/>
              <a:t>	are crucial</a:t>
            </a:r>
          </a:p>
          <a:p>
            <a:pPr lvl="2"/>
            <a:endParaRPr lang="en-US" altLang="ja-JP" sz="1500" dirty="0" smtClean="0"/>
          </a:p>
          <a:p>
            <a:pPr lvl="2"/>
            <a:r>
              <a:rPr lang="en-US" altLang="ja-JP" sz="1500" dirty="0" smtClean="0"/>
              <a:t>Preliminary R56 control </a:t>
            </a:r>
          </a:p>
          <a:p>
            <a:pPr lvl="2">
              <a:buNone/>
            </a:pPr>
            <a:r>
              <a:rPr lang="en-US" altLang="ja-JP" sz="1500" dirty="0" smtClean="0"/>
              <a:t>	was performed</a:t>
            </a:r>
          </a:p>
          <a:p>
            <a:pPr lvl="2"/>
            <a:endParaRPr lang="en-US" altLang="ja-JP" sz="1500" dirty="0" smtClean="0"/>
          </a:p>
          <a:p>
            <a:pPr lvl="2"/>
            <a:r>
              <a:rPr lang="en-US" altLang="ja-JP" sz="1500" dirty="0" smtClean="0"/>
              <a:t>Design and measurement </a:t>
            </a:r>
          </a:p>
          <a:p>
            <a:pPr lvl="2">
              <a:buNone/>
            </a:pPr>
            <a:r>
              <a:rPr lang="en-US" altLang="ja-JP" sz="1500" dirty="0" smtClean="0"/>
              <a:t>	of dispersion function </a:t>
            </a:r>
          </a:p>
          <a:p>
            <a:pPr lvl="2">
              <a:buNone/>
            </a:pPr>
            <a:r>
              <a:rPr lang="en-US" altLang="ja-JP" sz="1500" dirty="0" smtClean="0"/>
              <a:t>	with R56=0 and R56=-0.6</a:t>
            </a:r>
          </a:p>
          <a:p>
            <a:pPr lvl="2">
              <a:buNone/>
            </a:pPr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pic>
        <p:nvPicPr>
          <p:cNvPr id="13" name="図 12" descr="スクリーンショット（2013-01-08 7.48.17）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22" y="3935452"/>
            <a:ext cx="2736850" cy="1708150"/>
          </a:xfrm>
          <a:prstGeom prst="rect">
            <a:avLst/>
          </a:prstGeom>
        </p:spPr>
      </p:pic>
      <p:pic>
        <p:nvPicPr>
          <p:cNvPr id="14" name="図 13" descr="スクリーンショット（2013-01-08 7.49.11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855" y="5173476"/>
            <a:ext cx="2724150" cy="1714500"/>
          </a:xfrm>
          <a:prstGeom prst="rect">
            <a:avLst/>
          </a:prstGeom>
        </p:spPr>
      </p:pic>
      <p:pic>
        <p:nvPicPr>
          <p:cNvPr id="12" name="図 11" descr="スクリーンショット（2013-01-08 7.45.18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474" y="3891233"/>
            <a:ext cx="2445512" cy="1760474"/>
          </a:xfrm>
          <a:prstGeom prst="rect">
            <a:avLst/>
          </a:prstGeom>
        </p:spPr>
      </p:pic>
      <p:pic>
        <p:nvPicPr>
          <p:cNvPr id="15" name="図 14" descr="スクリーンショット（2013-01-08 7.50.47）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532" y="5171692"/>
            <a:ext cx="2474976" cy="174574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383487" y="6859061"/>
            <a:ext cx="1958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Measurement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11033" y="6859829"/>
            <a:ext cx="178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Design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 r="18051" b="19159"/>
          <a:stretch>
            <a:fillRect/>
          </a:stretch>
        </p:blipFill>
        <p:spPr bwMode="auto">
          <a:xfrm>
            <a:off x="5794870" y="814243"/>
            <a:ext cx="4547539" cy="26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9491353" y="1072142"/>
            <a:ext cx="1162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X</a:t>
            </a:r>
          </a:p>
          <a:p>
            <a:pPr algn="r"/>
            <a:endParaRPr lang="en-US" altLang="ja-JP" sz="20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Y</a:t>
            </a:r>
          </a:p>
          <a:p>
            <a:pPr algn="r"/>
            <a:endParaRPr lang="en-US" altLang="ja-JP" sz="20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Charge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6166895" y="3348436"/>
            <a:ext cx="4175514" cy="962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166896" y="3271460"/>
            <a:ext cx="417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Beam along 600-m linac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47058" y="3896964"/>
            <a:ext cx="112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R56=0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59588" y="6095083"/>
            <a:ext cx="14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  <a:latin typeface="+mn-lt"/>
              </a:rPr>
              <a:t>R56=-0.6</a:t>
            </a:r>
            <a:endParaRPr kumimoji="1" lang="ja-JP" altLang="en-US" sz="2000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1140084"/>
      </p:ext>
    </p:extLst>
  </p:cSld>
  <p:clrMapOvr>
    <a:masterClrMapping/>
  </p:clrMapOvr>
  <p:transition xmlns:p14="http://schemas.microsoft.com/office/powerpoint/2010/main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Schedule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Winter 2013 : DR switchyard </a:t>
            </a:r>
            <a:r>
              <a:rPr lang="en-US" altLang="ja-JP" sz="2800" dirty="0"/>
              <a:t>/</a:t>
            </a:r>
            <a:r>
              <a:rPr lang="en-US" altLang="ja-JP" sz="2800" dirty="0" smtClean="0"/>
              <a:t> DR tunnel construction </a:t>
            </a:r>
          </a:p>
          <a:p>
            <a:r>
              <a:rPr lang="en-US" altLang="ja-JP" sz="2800" dirty="0" smtClean="0"/>
              <a:t>Spring 2013 : A1-RF-gun, Alignment</a:t>
            </a:r>
          </a:p>
          <a:p>
            <a:r>
              <a:rPr lang="en-US" altLang="ja-JP" sz="2800" dirty="0" smtClean="0"/>
              <a:t>Summer 2013 : Installation of many components</a:t>
            </a:r>
          </a:p>
          <a:p>
            <a:pPr lvl="1"/>
            <a:r>
              <a:rPr lang="en-US" altLang="ja-JP" sz="2300" dirty="0" smtClean="0"/>
              <a:t>ECS, FC (gen.2), DC solenoids, Klystron modulators, WS, </a:t>
            </a:r>
            <a:r>
              <a:rPr lang="en-US" altLang="ja-JP" sz="2300" dirty="0" err="1" smtClean="0"/>
              <a:t>etc</a:t>
            </a:r>
            <a:endParaRPr lang="en-US" altLang="ja-JP" sz="2300" dirty="0" smtClean="0"/>
          </a:p>
          <a:p>
            <a:r>
              <a:rPr lang="en-US" altLang="ja-JP" sz="2800" dirty="0" smtClean="0"/>
              <a:t>Autumn 2013 : e– then e+ commissioning (limited current)</a:t>
            </a:r>
          </a:p>
          <a:p>
            <a:pPr lvl="1"/>
            <a:r>
              <a:rPr lang="en-US" altLang="ja-JP" sz="2400" dirty="0" smtClean="0"/>
              <a:t>Half Linac: PF injection, Day: construction, Night: commissioning</a:t>
            </a:r>
          </a:p>
          <a:p>
            <a:r>
              <a:rPr lang="en-US" altLang="ja-JP" sz="2800" dirty="0" smtClean="0"/>
              <a:t>Spring 2014 : Pulsed </a:t>
            </a:r>
            <a:r>
              <a:rPr lang="en-US" altLang="ja-JP" sz="2800" dirty="0"/>
              <a:t>s</a:t>
            </a:r>
            <a:r>
              <a:rPr lang="en-US" altLang="ja-JP" sz="2800" dirty="0" smtClean="0"/>
              <a:t>teering, Alignment</a:t>
            </a:r>
          </a:p>
          <a:p>
            <a:r>
              <a:rPr lang="en-US" altLang="ja-JP" sz="2800" dirty="0" smtClean="0"/>
              <a:t>Summer 2014 : Installation of additional components</a:t>
            </a:r>
          </a:p>
          <a:p>
            <a:pPr lvl="1"/>
            <a:r>
              <a:rPr lang="en-US" altLang="ja-JP" sz="2300" dirty="0" smtClean="0"/>
              <a:t>Cooling water, FC (gen.3), BPM, Pulsed magnets, New PFAR BT, </a:t>
            </a:r>
            <a:r>
              <a:rPr lang="en-US" altLang="ja-JP" sz="2300" dirty="0" err="1" smtClean="0"/>
              <a:t>etc</a:t>
            </a:r>
            <a:endParaRPr lang="en-US" altLang="ja-JP" sz="2300" dirty="0" smtClean="0"/>
          </a:p>
          <a:p>
            <a:r>
              <a:rPr lang="en-US" altLang="ja-JP" sz="2800" dirty="0" smtClean="0"/>
              <a:t>Autumn 2014 : Linac Commissioning</a:t>
            </a:r>
          </a:p>
          <a:p>
            <a:r>
              <a:rPr lang="en-US" altLang="ja-JP" sz="2800" dirty="0" smtClean="0"/>
              <a:t>Winter 2015 : MR (then DR) injection commissioning</a:t>
            </a:r>
          </a:p>
          <a:p>
            <a:r>
              <a:rPr lang="en-US" altLang="ja-JP" sz="2800" dirty="0" smtClean="0"/>
              <a:t>…</a:t>
            </a:r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baseline="0" dirty="0" smtClean="0">
                <a:solidFill>
                  <a:srgbClr val="000090"/>
                </a:solidFill>
                <a:latin typeface="Arial Rounded MT Bold"/>
                <a:ea typeface="Osaka" charset="-128"/>
                <a:cs typeface="Osaka" charset="-128"/>
              </a:rPr>
              <a:t>Schedule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0839375"/>
      </p:ext>
    </p:extLst>
  </p:cSld>
  <p:clrMapOvr>
    <a:masterClrMapping/>
  </p:clrMapOvr>
  <p:transition xmlns:p14="http://schemas.microsoft.com/office/powerpoint/2010/main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Much progress in disaster recovery and construction.  </a:t>
            </a:r>
          </a:p>
          <a:p>
            <a:r>
              <a:rPr lang="en-US" altLang="ja-JP" sz="2400" dirty="0" smtClean="0"/>
              <a:t>Still expecting many challenging items to overcome</a:t>
            </a:r>
          </a:p>
          <a:p>
            <a:r>
              <a:rPr lang="en-US" altLang="ja-JP" sz="2400" dirty="0" smtClean="0"/>
              <a:t>Many items are connected with </a:t>
            </a:r>
            <a:r>
              <a:rPr lang="en-US" altLang="ja-JP" sz="2400" dirty="0"/>
              <a:t>b</a:t>
            </a:r>
            <a:r>
              <a:rPr lang="en-US" altLang="ja-JP" sz="2400" dirty="0" smtClean="0"/>
              <a:t>eam </a:t>
            </a:r>
            <a:r>
              <a:rPr lang="en-US" altLang="ja-JP" sz="2400" dirty="0"/>
              <a:t>emittance and energy spread </a:t>
            </a:r>
            <a:r>
              <a:rPr lang="en-US" altLang="ja-JP" sz="2400" dirty="0" smtClean="0"/>
              <a:t>management</a:t>
            </a:r>
          </a:p>
          <a:p>
            <a:r>
              <a:rPr lang="en-US" altLang="ja-JP" sz="2400" dirty="0" smtClean="0"/>
              <a:t>Injector should start at first !</a:t>
            </a:r>
          </a:p>
          <a:p>
            <a:pPr lvl="3"/>
            <a:endParaRPr kumimoji="1" lang="en-US" altLang="ja-JP" sz="1400" dirty="0" smtClean="0"/>
          </a:p>
          <a:p>
            <a:r>
              <a:rPr lang="en-US" altLang="ja-JP" sz="2400" dirty="0" smtClean="0">
                <a:solidFill>
                  <a:srgbClr val="660066"/>
                </a:solidFill>
              </a:rPr>
              <a:t>RF </a:t>
            </a:r>
            <a:r>
              <a:rPr lang="en-US" altLang="ja-JP" sz="2400" dirty="0">
                <a:solidFill>
                  <a:srgbClr val="660066"/>
                </a:solidFill>
              </a:rPr>
              <a:t>Gun (M. Yoshida</a:t>
            </a:r>
            <a:r>
              <a:rPr lang="en-US" altLang="ja-JP" sz="2400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altLang="ja-JP" sz="2400" dirty="0">
                <a:solidFill>
                  <a:srgbClr val="660066"/>
                </a:solidFill>
              </a:rPr>
              <a:t>Alignment and Support (T. Higo</a:t>
            </a:r>
            <a:r>
              <a:rPr lang="en-US" altLang="ja-JP" sz="2400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altLang="ja-JP" sz="2400" dirty="0">
                <a:solidFill>
                  <a:srgbClr val="660066"/>
                </a:solidFill>
              </a:rPr>
              <a:t>Positron Source (T. </a:t>
            </a:r>
            <a:r>
              <a:rPr lang="en-US" altLang="ja-JP" sz="2400" dirty="0" err="1">
                <a:solidFill>
                  <a:srgbClr val="660066"/>
                </a:solidFill>
              </a:rPr>
              <a:t>Kamitani</a:t>
            </a:r>
            <a:r>
              <a:rPr lang="en-US" altLang="ja-JP" sz="2400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altLang="ja-JP" sz="2400" dirty="0">
                <a:solidFill>
                  <a:srgbClr val="660066"/>
                </a:solidFill>
              </a:rPr>
              <a:t>Flux Concentrator Modulator Development (M. </a:t>
            </a:r>
            <a:r>
              <a:rPr lang="en-US" altLang="ja-JP" sz="2400" dirty="0" err="1">
                <a:solidFill>
                  <a:srgbClr val="660066"/>
                </a:solidFill>
              </a:rPr>
              <a:t>Akemoto</a:t>
            </a:r>
            <a:r>
              <a:rPr lang="en-US" altLang="ja-JP" sz="2400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altLang="ja-JP" sz="2400" dirty="0">
                <a:solidFill>
                  <a:srgbClr val="660066"/>
                </a:solidFill>
              </a:rPr>
              <a:t>Commissioning of Electron Beam (M. Satoh) </a:t>
            </a:r>
            <a:endParaRPr lang="en-US" altLang="ja-JP" sz="2400" dirty="0" smtClean="0">
              <a:solidFill>
                <a:srgbClr val="660066"/>
              </a:solidFill>
            </a:endParaRPr>
          </a:p>
          <a:p>
            <a:pPr lvl="3"/>
            <a:endParaRPr kumimoji="1" lang="en-US" altLang="ja-JP" sz="1400" dirty="0" smtClean="0">
              <a:solidFill>
                <a:srgbClr val="660066"/>
              </a:solidFill>
            </a:endParaRPr>
          </a:p>
          <a:p>
            <a:r>
              <a:rPr lang="en-US" altLang="ja-JP" sz="2000" dirty="0">
                <a:solidFill>
                  <a:srgbClr val="660066"/>
                </a:solidFill>
              </a:rPr>
              <a:t>New Transport Line for PF-AR (H. </a:t>
            </a:r>
            <a:r>
              <a:rPr lang="en-US" altLang="ja-JP" sz="2000" dirty="0" err="1">
                <a:solidFill>
                  <a:srgbClr val="660066"/>
                </a:solidFill>
              </a:rPr>
              <a:t>Takaki</a:t>
            </a:r>
            <a:r>
              <a:rPr lang="en-US" altLang="ja-JP" sz="2000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altLang="ja-JP" sz="2000" dirty="0">
                <a:solidFill>
                  <a:srgbClr val="660066"/>
                </a:solidFill>
              </a:rPr>
              <a:t>Construction status of the damping ring and the beam </a:t>
            </a:r>
            <a:r>
              <a:rPr lang="en-US" altLang="ja-JP" sz="2000" dirty="0" smtClean="0">
                <a:solidFill>
                  <a:srgbClr val="660066"/>
                </a:solidFill>
              </a:rPr>
              <a:t>transport </a:t>
            </a:r>
            <a:r>
              <a:rPr lang="en-US" altLang="ja-JP" sz="2000" dirty="0">
                <a:solidFill>
                  <a:srgbClr val="660066"/>
                </a:solidFill>
              </a:rPr>
              <a:t>(N. Iida)</a:t>
            </a:r>
          </a:p>
          <a:p>
            <a:r>
              <a:rPr lang="en-US" altLang="ja-JP" sz="2000" dirty="0">
                <a:solidFill>
                  <a:srgbClr val="660066"/>
                </a:solidFill>
              </a:rPr>
              <a:t>Control (T. Nakamura)</a:t>
            </a:r>
            <a:endParaRPr kumimoji="1" lang="ja-JP" altLang="en-US" sz="2000" dirty="0">
              <a:solidFill>
                <a:srgbClr val="660066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874796"/>
      </p:ext>
    </p:extLst>
  </p:cSld>
  <p:clrMapOvr>
    <a:masterClrMapping/>
  </p:clrMapOvr>
  <p:transition xmlns:p14="http://schemas.microsoft.com/office/powerpoint/2010/main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2620963"/>
            <a:ext cx="10358438" cy="714375"/>
          </a:xfrm>
        </p:spPr>
        <p:txBody>
          <a:bodyPr/>
          <a:lstStyle/>
          <a:p>
            <a:r>
              <a:rPr kumimoji="1" lang="en-US" altLang="ja-JP" dirty="0" smtClean="0"/>
              <a:t>Thank you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78909099"/>
      </p:ext>
    </p:extLst>
  </p:cSld>
  <p:clrMapOvr>
    <a:masterClrMapping/>
  </p:clrMapOvr>
  <p:transition xmlns:p14="http://schemas.microsoft.com/office/powerpoint/2010/main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52425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Linac Upgrade for SuperKEKB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1038225"/>
            <a:ext cx="10510839" cy="6083300"/>
          </a:xfrm>
        </p:spPr>
        <p:txBody>
          <a:bodyPr/>
          <a:lstStyle/>
          <a:p>
            <a:r>
              <a:rPr lang="en-US" altLang="ja-JP" sz="2000" dirty="0" smtClean="0"/>
              <a:t>Higher Injection Beam Current</a:t>
            </a:r>
          </a:p>
          <a:p>
            <a:pPr lvl="1"/>
            <a:r>
              <a:rPr lang="en-US" altLang="ja-JP" sz="1800" dirty="0" smtClean="0"/>
              <a:t>To Meet the larger stored beam current and shorter beam lifetime in the ring</a:t>
            </a:r>
          </a:p>
          <a:p>
            <a:pPr lvl="1"/>
            <a:r>
              <a:rPr lang="en-US" altLang="ja-JP" sz="1800" dirty="0" smtClean="0"/>
              <a:t>4~8-times larger bunch current for electron and positron</a:t>
            </a:r>
          </a:p>
          <a:p>
            <a:r>
              <a:rPr lang="en-US" altLang="ja-JP" sz="2000" dirty="0" smtClean="0"/>
              <a:t>Lower-</a:t>
            </a:r>
            <a:r>
              <a:rPr lang="en-US" altLang="ja-JP" sz="2000" dirty="0" err="1" smtClean="0"/>
              <a:t>emittance</a:t>
            </a:r>
            <a:r>
              <a:rPr lang="en-US" altLang="ja-JP" sz="2000" dirty="0" smtClean="0"/>
              <a:t> Injection Beam </a:t>
            </a:r>
          </a:p>
          <a:p>
            <a:pPr lvl="1"/>
            <a:r>
              <a:rPr lang="en-US" altLang="ja-JP" sz="1800" dirty="0" smtClean="0"/>
              <a:t>To meet </a:t>
            </a:r>
            <a:r>
              <a:rPr lang="en-US" altLang="ja-JP" sz="1800" dirty="0" err="1" smtClean="0"/>
              <a:t>nano</a:t>
            </a:r>
            <a:r>
              <a:rPr lang="en-US" altLang="ja-JP" sz="1800" dirty="0" smtClean="0"/>
              <a:t>-beam scheme in the ring</a:t>
            </a:r>
          </a:p>
          <a:p>
            <a:pPr lvl="1"/>
            <a:r>
              <a:rPr lang="en-US" altLang="ja-JP" sz="1800" dirty="0" smtClean="0"/>
              <a:t>Positron with a damping ring, Electron with a photo-cathode RF gun</a:t>
            </a:r>
          </a:p>
          <a:p>
            <a:pPr lvl="1"/>
            <a:r>
              <a:rPr lang="en-US" altLang="ja-JP" sz="1800" dirty="0" err="1" smtClean="0"/>
              <a:t>Emittance</a:t>
            </a:r>
            <a:r>
              <a:rPr lang="en-US" altLang="ja-JP" sz="1800" dirty="0" smtClean="0"/>
              <a:t> preservation by alignment and beam instrumentation</a:t>
            </a:r>
          </a:p>
          <a:p>
            <a:r>
              <a:rPr lang="en-US" altLang="ja-JP" sz="2000" dirty="0" smtClean="0"/>
              <a:t>Quasi-simultaneous injections into 4 storage rings</a:t>
            </a:r>
          </a:p>
          <a:p>
            <a:pPr lvl="1"/>
            <a:r>
              <a:rPr lang="en-US" altLang="ja-JP" sz="1800" dirty="0" smtClean="0"/>
              <a:t>SuperKEKB </a:t>
            </a:r>
            <a:r>
              <a:rPr lang="en-US" altLang="ja-JP" sz="1800" dirty="0" err="1" smtClean="0"/>
              <a:t>e</a:t>
            </a:r>
            <a:r>
              <a:rPr lang="en-US" altLang="ja-JP" sz="1800" baseline="30000" dirty="0" smtClean="0"/>
              <a:t>–</a:t>
            </a:r>
            <a:r>
              <a:rPr lang="en-US" altLang="ja-JP" sz="1800" dirty="0" smtClean="0"/>
              <a:t>/</a:t>
            </a:r>
            <a:r>
              <a:rPr lang="en-US" altLang="ja-JP" sz="1800" dirty="0" err="1" smtClean="0"/>
              <a:t>e</a:t>
            </a:r>
            <a:r>
              <a:rPr lang="en-US" altLang="ja-JP" sz="1800" baseline="30000" dirty="0" smtClean="0"/>
              <a:t>+</a:t>
            </a:r>
            <a:r>
              <a:rPr lang="en-US" altLang="ja-JP" sz="1800" dirty="0" smtClean="0"/>
              <a:t> rings, and light sources of PF and PF-AR</a:t>
            </a:r>
          </a:p>
          <a:p>
            <a:pPr lvl="1"/>
            <a:r>
              <a:rPr lang="en-US" altLang="ja-JP" sz="1800" dirty="0" smtClean="0"/>
              <a:t>Improvements to beam instrumentation, low-level RF, controls, timing, etc </a:t>
            </a:r>
          </a:p>
          <a:p>
            <a:endParaRPr lang="ja-JP" altLang="en-US" sz="2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pic>
        <p:nvPicPr>
          <p:cNvPr id="5" name="図 243" descr="SKB-DR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9" r="1974" b="8899"/>
          <a:stretch>
            <a:fillRect/>
          </a:stretch>
        </p:blipFill>
        <p:spPr bwMode="auto">
          <a:xfrm>
            <a:off x="4734376" y="4510299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1"/>
          <p:cNvSpPr>
            <a:spLocks noChangeArrowheads="1"/>
          </p:cNvSpPr>
          <p:nvPr/>
        </p:nvSpPr>
        <p:spPr bwMode="auto">
          <a:xfrm>
            <a:off x="6969576" y="6453399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3719963" y="6456574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" name="Line 91"/>
          <p:cNvSpPr>
            <a:spLocks noChangeShapeType="1"/>
          </p:cNvSpPr>
          <p:nvPr/>
        </p:nvSpPr>
        <p:spPr bwMode="auto">
          <a:xfrm>
            <a:off x="1543501" y="6507374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2422976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0" name="Line 87"/>
          <p:cNvSpPr>
            <a:spLocks noChangeShapeType="1"/>
          </p:cNvSpPr>
          <p:nvPr/>
        </p:nvSpPr>
        <p:spPr bwMode="auto">
          <a:xfrm>
            <a:off x="1543501" y="5067512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88"/>
          <p:cNvSpPr>
            <a:spLocks/>
          </p:cNvSpPr>
          <p:nvPr/>
        </p:nvSpPr>
        <p:spPr bwMode="auto">
          <a:xfrm flipH="1">
            <a:off x="857701" y="5067512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2" name="AutoShape 89"/>
          <p:cNvSpPr>
            <a:spLocks noChangeArrowheads="1"/>
          </p:cNvSpPr>
          <p:nvPr/>
        </p:nvSpPr>
        <p:spPr bwMode="auto">
          <a:xfrm rot="16200000" flipH="1">
            <a:off x="860876" y="5067512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3" name="Line 90"/>
          <p:cNvSpPr>
            <a:spLocks noChangeShapeType="1"/>
          </p:cNvSpPr>
          <p:nvPr/>
        </p:nvSpPr>
        <p:spPr bwMode="auto">
          <a:xfrm>
            <a:off x="857701" y="5731087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4" name="AutoShape 92"/>
          <p:cNvSpPr>
            <a:spLocks noChangeArrowheads="1"/>
          </p:cNvSpPr>
          <p:nvPr/>
        </p:nvSpPr>
        <p:spPr bwMode="auto">
          <a:xfrm>
            <a:off x="1543501" y="491511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5" name="Rectangle 93"/>
          <p:cNvSpPr>
            <a:spLocks noChangeArrowheads="1"/>
          </p:cNvSpPr>
          <p:nvPr/>
        </p:nvSpPr>
        <p:spPr bwMode="auto">
          <a:xfrm>
            <a:off x="1619701" y="501353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6" name="Rectangle 94"/>
          <p:cNvSpPr>
            <a:spLocks noChangeArrowheads="1"/>
          </p:cNvSpPr>
          <p:nvPr/>
        </p:nvSpPr>
        <p:spPr bwMode="auto">
          <a:xfrm>
            <a:off x="1734001" y="501353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1848301" y="501353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8" name="Rectangle 96"/>
          <p:cNvSpPr>
            <a:spLocks noChangeArrowheads="1"/>
          </p:cNvSpPr>
          <p:nvPr/>
        </p:nvSpPr>
        <p:spPr bwMode="auto">
          <a:xfrm>
            <a:off x="1964188" y="501353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2078488" y="501512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2192788" y="501353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1" name="Rectangle 99"/>
          <p:cNvSpPr>
            <a:spLocks noChangeArrowheads="1"/>
          </p:cNvSpPr>
          <p:nvPr/>
        </p:nvSpPr>
        <p:spPr bwMode="auto">
          <a:xfrm>
            <a:off x="2307088" y="501512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2421388" y="501512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3" name="AutoShape 101"/>
          <p:cNvSpPr>
            <a:spLocks noChangeArrowheads="1"/>
          </p:cNvSpPr>
          <p:nvPr/>
        </p:nvSpPr>
        <p:spPr bwMode="auto">
          <a:xfrm>
            <a:off x="1545088" y="6354974"/>
            <a:ext cx="11414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1621288" y="645339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5" name="Rectangle 103"/>
          <p:cNvSpPr>
            <a:spLocks noChangeArrowheads="1"/>
          </p:cNvSpPr>
          <p:nvPr/>
        </p:nvSpPr>
        <p:spPr bwMode="auto">
          <a:xfrm>
            <a:off x="1735588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1849888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7" name="Rectangle 105"/>
          <p:cNvSpPr>
            <a:spLocks noChangeArrowheads="1"/>
          </p:cNvSpPr>
          <p:nvPr/>
        </p:nvSpPr>
        <p:spPr bwMode="auto">
          <a:xfrm>
            <a:off x="1964188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2080076" y="6454987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9" name="Rectangle 107"/>
          <p:cNvSpPr>
            <a:spLocks noChangeArrowheads="1"/>
          </p:cNvSpPr>
          <p:nvPr/>
        </p:nvSpPr>
        <p:spPr bwMode="auto">
          <a:xfrm>
            <a:off x="2194376" y="6453399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2308676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2838901" y="635656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2" name="Rectangle 111"/>
          <p:cNvSpPr>
            <a:spLocks noChangeArrowheads="1"/>
          </p:cNvSpPr>
          <p:nvPr/>
        </p:nvSpPr>
        <p:spPr bwMode="auto">
          <a:xfrm>
            <a:off x="29151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3" name="Rectangle 112"/>
          <p:cNvSpPr>
            <a:spLocks noChangeArrowheads="1"/>
          </p:cNvSpPr>
          <p:nvPr/>
        </p:nvSpPr>
        <p:spPr bwMode="auto">
          <a:xfrm>
            <a:off x="30294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4" name="Rectangle 113"/>
          <p:cNvSpPr>
            <a:spLocks noChangeArrowheads="1"/>
          </p:cNvSpPr>
          <p:nvPr/>
        </p:nvSpPr>
        <p:spPr bwMode="auto">
          <a:xfrm>
            <a:off x="31437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5" name="Rectangle 114"/>
          <p:cNvSpPr>
            <a:spLocks noChangeArrowheads="1"/>
          </p:cNvSpPr>
          <p:nvPr/>
        </p:nvSpPr>
        <p:spPr bwMode="auto">
          <a:xfrm>
            <a:off x="32595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6" name="Rectangle 115"/>
          <p:cNvSpPr>
            <a:spLocks noChangeArrowheads="1"/>
          </p:cNvSpPr>
          <p:nvPr/>
        </p:nvSpPr>
        <p:spPr bwMode="auto">
          <a:xfrm>
            <a:off x="3373888" y="6456574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7" name="Rectangle 116"/>
          <p:cNvSpPr>
            <a:spLocks noChangeArrowheads="1"/>
          </p:cNvSpPr>
          <p:nvPr/>
        </p:nvSpPr>
        <p:spPr bwMode="auto">
          <a:xfrm>
            <a:off x="3488188" y="6454987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8" name="Rectangle 117"/>
          <p:cNvSpPr>
            <a:spLocks noChangeArrowheads="1"/>
          </p:cNvSpPr>
          <p:nvPr/>
        </p:nvSpPr>
        <p:spPr bwMode="auto">
          <a:xfrm>
            <a:off x="3602488" y="6456574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9" name="AutoShape 119"/>
          <p:cNvSpPr>
            <a:spLocks noChangeArrowheads="1"/>
          </p:cNvSpPr>
          <p:nvPr/>
        </p:nvSpPr>
        <p:spPr bwMode="auto">
          <a:xfrm>
            <a:off x="4058101" y="635656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0" name="Rectangle 120"/>
          <p:cNvSpPr>
            <a:spLocks noChangeArrowheads="1"/>
          </p:cNvSpPr>
          <p:nvPr/>
        </p:nvSpPr>
        <p:spPr bwMode="auto">
          <a:xfrm>
            <a:off x="4134301" y="6454987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1" name="Rectangle 121"/>
          <p:cNvSpPr>
            <a:spLocks noChangeArrowheads="1"/>
          </p:cNvSpPr>
          <p:nvPr/>
        </p:nvSpPr>
        <p:spPr bwMode="auto">
          <a:xfrm>
            <a:off x="42486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2" name="Rectangle 122"/>
          <p:cNvSpPr>
            <a:spLocks noChangeArrowheads="1"/>
          </p:cNvSpPr>
          <p:nvPr/>
        </p:nvSpPr>
        <p:spPr bwMode="auto">
          <a:xfrm>
            <a:off x="43629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3" name="Rectangle 123"/>
          <p:cNvSpPr>
            <a:spLocks noChangeArrowheads="1"/>
          </p:cNvSpPr>
          <p:nvPr/>
        </p:nvSpPr>
        <p:spPr bwMode="auto">
          <a:xfrm>
            <a:off x="44787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4" name="Rectangle 124"/>
          <p:cNvSpPr>
            <a:spLocks noChangeArrowheads="1"/>
          </p:cNvSpPr>
          <p:nvPr/>
        </p:nvSpPr>
        <p:spPr bwMode="auto">
          <a:xfrm>
            <a:off x="4593088" y="6456574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5" name="Rectangle 125"/>
          <p:cNvSpPr>
            <a:spLocks noChangeArrowheads="1"/>
          </p:cNvSpPr>
          <p:nvPr/>
        </p:nvSpPr>
        <p:spPr bwMode="auto">
          <a:xfrm>
            <a:off x="47073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6" name="Rectangle 126"/>
          <p:cNvSpPr>
            <a:spLocks noChangeArrowheads="1"/>
          </p:cNvSpPr>
          <p:nvPr/>
        </p:nvSpPr>
        <p:spPr bwMode="auto">
          <a:xfrm>
            <a:off x="48216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7" name="Rectangle 127"/>
          <p:cNvSpPr>
            <a:spLocks noChangeArrowheads="1"/>
          </p:cNvSpPr>
          <p:nvPr/>
        </p:nvSpPr>
        <p:spPr bwMode="auto">
          <a:xfrm>
            <a:off x="49359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8" name="AutoShape 128"/>
          <p:cNvSpPr>
            <a:spLocks noChangeArrowheads="1"/>
          </p:cNvSpPr>
          <p:nvPr/>
        </p:nvSpPr>
        <p:spPr bwMode="auto">
          <a:xfrm>
            <a:off x="5277301" y="6356562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9" name="Rectangle 130"/>
          <p:cNvSpPr>
            <a:spLocks noChangeArrowheads="1"/>
          </p:cNvSpPr>
          <p:nvPr/>
        </p:nvSpPr>
        <p:spPr bwMode="auto">
          <a:xfrm>
            <a:off x="54678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0" name="Rectangle 131"/>
          <p:cNvSpPr>
            <a:spLocks noChangeArrowheads="1"/>
          </p:cNvSpPr>
          <p:nvPr/>
        </p:nvSpPr>
        <p:spPr bwMode="auto">
          <a:xfrm>
            <a:off x="55821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1" name="Rectangle 132"/>
          <p:cNvSpPr>
            <a:spLocks noChangeArrowheads="1"/>
          </p:cNvSpPr>
          <p:nvPr/>
        </p:nvSpPr>
        <p:spPr bwMode="auto">
          <a:xfrm>
            <a:off x="56979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2" name="Rectangle 133"/>
          <p:cNvSpPr>
            <a:spLocks noChangeArrowheads="1"/>
          </p:cNvSpPr>
          <p:nvPr/>
        </p:nvSpPr>
        <p:spPr bwMode="auto">
          <a:xfrm>
            <a:off x="5812288" y="645657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3" name="Rectangle 134"/>
          <p:cNvSpPr>
            <a:spLocks noChangeArrowheads="1"/>
          </p:cNvSpPr>
          <p:nvPr/>
        </p:nvSpPr>
        <p:spPr bwMode="auto">
          <a:xfrm>
            <a:off x="59265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4" name="Rectangle 135"/>
          <p:cNvSpPr>
            <a:spLocks noChangeArrowheads="1"/>
          </p:cNvSpPr>
          <p:nvPr/>
        </p:nvSpPr>
        <p:spPr bwMode="auto">
          <a:xfrm>
            <a:off x="60408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61551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6" name="AutoShape 137"/>
          <p:cNvSpPr>
            <a:spLocks noChangeArrowheads="1"/>
          </p:cNvSpPr>
          <p:nvPr/>
        </p:nvSpPr>
        <p:spPr bwMode="auto">
          <a:xfrm>
            <a:off x="6496501" y="6354974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7" name="Rectangle 138"/>
          <p:cNvSpPr>
            <a:spLocks noChangeArrowheads="1"/>
          </p:cNvSpPr>
          <p:nvPr/>
        </p:nvSpPr>
        <p:spPr bwMode="auto">
          <a:xfrm>
            <a:off x="6572701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6687001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9" name="Rectangle 140"/>
          <p:cNvSpPr>
            <a:spLocks noChangeArrowheads="1"/>
          </p:cNvSpPr>
          <p:nvPr/>
        </p:nvSpPr>
        <p:spPr bwMode="auto">
          <a:xfrm>
            <a:off x="6801301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0" name="Rectangle 141"/>
          <p:cNvSpPr>
            <a:spLocks noChangeArrowheads="1"/>
          </p:cNvSpPr>
          <p:nvPr/>
        </p:nvSpPr>
        <p:spPr bwMode="auto">
          <a:xfrm>
            <a:off x="6904488" y="6453399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1" name="Rectangle 142"/>
          <p:cNvSpPr>
            <a:spLocks noChangeArrowheads="1"/>
          </p:cNvSpPr>
          <p:nvPr/>
        </p:nvSpPr>
        <p:spPr bwMode="auto">
          <a:xfrm>
            <a:off x="70314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2" name="Rectangle 143"/>
          <p:cNvSpPr>
            <a:spLocks noChangeArrowheads="1"/>
          </p:cNvSpPr>
          <p:nvPr/>
        </p:nvSpPr>
        <p:spPr bwMode="auto">
          <a:xfrm>
            <a:off x="7145788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3" name="Rectangle 144"/>
          <p:cNvSpPr>
            <a:spLocks noChangeArrowheads="1"/>
          </p:cNvSpPr>
          <p:nvPr/>
        </p:nvSpPr>
        <p:spPr bwMode="auto">
          <a:xfrm>
            <a:off x="72600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4" name="Rectangle 145"/>
          <p:cNvSpPr>
            <a:spLocks noChangeArrowheads="1"/>
          </p:cNvSpPr>
          <p:nvPr/>
        </p:nvSpPr>
        <p:spPr bwMode="auto">
          <a:xfrm>
            <a:off x="73743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5" name="AutoShape 146"/>
          <p:cNvSpPr>
            <a:spLocks noChangeArrowheads="1"/>
          </p:cNvSpPr>
          <p:nvPr/>
        </p:nvSpPr>
        <p:spPr bwMode="auto">
          <a:xfrm>
            <a:off x="7715701" y="6356562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6" name="Rectangle 147"/>
          <p:cNvSpPr>
            <a:spLocks noChangeArrowheads="1"/>
          </p:cNvSpPr>
          <p:nvPr/>
        </p:nvSpPr>
        <p:spPr bwMode="auto">
          <a:xfrm>
            <a:off x="77919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7" name="Rectangle 148"/>
          <p:cNvSpPr>
            <a:spLocks noChangeArrowheads="1"/>
          </p:cNvSpPr>
          <p:nvPr/>
        </p:nvSpPr>
        <p:spPr bwMode="auto">
          <a:xfrm>
            <a:off x="79062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8" name="Rectangle 149"/>
          <p:cNvSpPr>
            <a:spLocks noChangeArrowheads="1"/>
          </p:cNvSpPr>
          <p:nvPr/>
        </p:nvSpPr>
        <p:spPr bwMode="auto">
          <a:xfrm>
            <a:off x="8020501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9" name="Rectangle 150"/>
          <p:cNvSpPr>
            <a:spLocks noChangeArrowheads="1"/>
          </p:cNvSpPr>
          <p:nvPr/>
        </p:nvSpPr>
        <p:spPr bwMode="auto">
          <a:xfrm>
            <a:off x="8136388" y="6454987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0" name="Rectangle 151"/>
          <p:cNvSpPr>
            <a:spLocks noChangeArrowheads="1"/>
          </p:cNvSpPr>
          <p:nvPr/>
        </p:nvSpPr>
        <p:spPr bwMode="auto">
          <a:xfrm>
            <a:off x="8250688" y="645657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1" name="Rectangle 152"/>
          <p:cNvSpPr>
            <a:spLocks noChangeArrowheads="1"/>
          </p:cNvSpPr>
          <p:nvPr/>
        </p:nvSpPr>
        <p:spPr bwMode="auto">
          <a:xfrm>
            <a:off x="8364988" y="6454987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2" name="Rectangle 153"/>
          <p:cNvSpPr>
            <a:spLocks noChangeArrowheads="1"/>
          </p:cNvSpPr>
          <p:nvPr/>
        </p:nvSpPr>
        <p:spPr bwMode="auto">
          <a:xfrm>
            <a:off x="8479288" y="645657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3" name="Rectangle 154"/>
          <p:cNvSpPr>
            <a:spLocks noChangeArrowheads="1"/>
          </p:cNvSpPr>
          <p:nvPr/>
        </p:nvSpPr>
        <p:spPr bwMode="auto">
          <a:xfrm>
            <a:off x="8593588" y="6456574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4" name="AutoShape 155"/>
          <p:cNvSpPr>
            <a:spLocks noChangeArrowheads="1"/>
          </p:cNvSpPr>
          <p:nvPr/>
        </p:nvSpPr>
        <p:spPr bwMode="auto">
          <a:xfrm>
            <a:off x="2800801" y="4916699"/>
            <a:ext cx="573087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5" name="Rectangle 156"/>
          <p:cNvSpPr>
            <a:spLocks noChangeArrowheads="1"/>
          </p:cNvSpPr>
          <p:nvPr/>
        </p:nvSpPr>
        <p:spPr bwMode="auto">
          <a:xfrm>
            <a:off x="2877001" y="501512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6" name="Rectangle 157"/>
          <p:cNvSpPr>
            <a:spLocks noChangeArrowheads="1"/>
          </p:cNvSpPr>
          <p:nvPr/>
        </p:nvSpPr>
        <p:spPr bwMode="auto">
          <a:xfrm>
            <a:off x="2991301" y="501512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7" name="Rectangle 158"/>
          <p:cNvSpPr>
            <a:spLocks noChangeArrowheads="1"/>
          </p:cNvSpPr>
          <p:nvPr/>
        </p:nvSpPr>
        <p:spPr bwMode="auto">
          <a:xfrm>
            <a:off x="3107188" y="501512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8" name="Rectangle 159"/>
          <p:cNvSpPr>
            <a:spLocks noChangeArrowheads="1"/>
          </p:cNvSpPr>
          <p:nvPr/>
        </p:nvSpPr>
        <p:spPr bwMode="auto">
          <a:xfrm>
            <a:off x="3221488" y="5015124"/>
            <a:ext cx="53975" cy="107950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9" name="Rectangle 168"/>
          <p:cNvSpPr>
            <a:spLocks noChangeArrowheads="1"/>
          </p:cNvSpPr>
          <p:nvPr/>
        </p:nvSpPr>
        <p:spPr bwMode="auto">
          <a:xfrm>
            <a:off x="2537276" y="645339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0" name="Line 169"/>
          <p:cNvSpPr>
            <a:spLocks noChangeShapeType="1"/>
          </p:cNvSpPr>
          <p:nvPr/>
        </p:nvSpPr>
        <p:spPr bwMode="auto">
          <a:xfrm flipV="1">
            <a:off x="5153476" y="6339099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81" name="Line 176"/>
          <p:cNvSpPr>
            <a:spLocks noChangeShapeType="1"/>
          </p:cNvSpPr>
          <p:nvPr/>
        </p:nvSpPr>
        <p:spPr bwMode="auto">
          <a:xfrm>
            <a:off x="1356176" y="5067512"/>
            <a:ext cx="1889125" cy="1587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2" name="AutoShape 177"/>
          <p:cNvSpPr>
            <a:spLocks/>
          </p:cNvSpPr>
          <p:nvPr/>
        </p:nvSpPr>
        <p:spPr bwMode="auto">
          <a:xfrm>
            <a:off x="868813" y="5151649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31859C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3" name="Line 179"/>
          <p:cNvSpPr>
            <a:spLocks noChangeShapeType="1"/>
          </p:cNvSpPr>
          <p:nvPr/>
        </p:nvSpPr>
        <p:spPr bwMode="auto">
          <a:xfrm flipV="1">
            <a:off x="3438976" y="6507374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4" name="Line 178"/>
          <p:cNvSpPr>
            <a:spLocks noChangeShapeType="1"/>
          </p:cNvSpPr>
          <p:nvPr/>
        </p:nvSpPr>
        <p:spPr bwMode="auto">
          <a:xfrm>
            <a:off x="1592713" y="6507374"/>
            <a:ext cx="1800225" cy="1588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5350326" y="6507374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6" name="Rectangle 190"/>
          <p:cNvSpPr>
            <a:spLocks noChangeArrowheads="1"/>
          </p:cNvSpPr>
          <p:nvPr/>
        </p:nvSpPr>
        <p:spPr bwMode="auto">
          <a:xfrm>
            <a:off x="3208788" y="5175462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7" name="Line 191"/>
          <p:cNvSpPr>
            <a:spLocks noChangeShapeType="1"/>
          </p:cNvSpPr>
          <p:nvPr/>
        </p:nvSpPr>
        <p:spPr bwMode="auto">
          <a:xfrm flipH="1" flipV="1">
            <a:off x="3181801" y="5081799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8" name="テキスト ボックス 199"/>
          <p:cNvSpPr txBox="1">
            <a:spLocks noChangeArrowheads="1"/>
          </p:cNvSpPr>
          <p:nvPr/>
        </p:nvSpPr>
        <p:spPr bwMode="auto">
          <a:xfrm>
            <a:off x="8742812" y="6082856"/>
            <a:ext cx="1836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4.0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e</a:t>
            </a: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+ 4nC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x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 2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700788" y="6405774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0" name="テキスト ボックス 202"/>
          <p:cNvSpPr txBox="1">
            <a:spLocks noChangeArrowheads="1"/>
          </p:cNvSpPr>
          <p:nvPr/>
        </p:nvSpPr>
        <p:spPr bwMode="auto">
          <a:xfrm>
            <a:off x="2068963" y="5729499"/>
            <a:ext cx="1582602" cy="5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3.5 GeV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10nC x 2 (prim. e-)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5nC x 2 (inj. e-)</a:t>
            </a:r>
            <a:endParaRPr lang="ja-JP" altLang="en-US" sz="1400" b="1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91" name="Line 180"/>
          <p:cNvSpPr>
            <a:spLocks noChangeShapeType="1"/>
          </p:cNvSpPr>
          <p:nvPr/>
        </p:nvSpPr>
        <p:spPr bwMode="auto">
          <a:xfrm>
            <a:off x="9128576" y="6504199"/>
            <a:ext cx="706437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92" name="アーチ 91"/>
          <p:cNvSpPr/>
          <p:nvPr/>
        </p:nvSpPr>
        <p:spPr>
          <a:xfrm>
            <a:off x="8882513" y="6442287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9479413" y="644704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9295263" y="6447049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5" name="テキスト ボックス 212"/>
          <p:cNvSpPr txBox="1">
            <a:spLocks noChangeArrowheads="1"/>
          </p:cNvSpPr>
          <p:nvPr/>
        </p:nvSpPr>
        <p:spPr bwMode="auto">
          <a:xfrm>
            <a:off x="5726563" y="4738899"/>
            <a:ext cx="1415772" cy="6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1.1 GeV 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Damping Ring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circ. 136 m</a:t>
            </a:r>
            <a:endParaRPr lang="ja-JP" altLang="en-US" sz="1400" b="1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6" name="テキスト ボックス 214"/>
          <p:cNvSpPr txBox="1">
            <a:spLocks noChangeArrowheads="1"/>
          </p:cNvSpPr>
          <p:nvPr/>
        </p:nvSpPr>
        <p:spPr bwMode="auto">
          <a:xfrm>
            <a:off x="9003163" y="6491499"/>
            <a:ext cx="381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>
                <a:solidFill>
                  <a:srgbClr val="800000"/>
                </a:solidFill>
                <a:latin typeface="+mn-lt"/>
                <a:cs typeface="Arial" charset="0"/>
              </a:rPr>
              <a:t>ECS</a:t>
            </a:r>
            <a:endParaRPr lang="ja-JP" altLang="en-US" sz="1200" b="1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97" name="テキスト ボックス 215"/>
          <p:cNvSpPr txBox="1">
            <a:spLocks noChangeArrowheads="1"/>
          </p:cNvSpPr>
          <p:nvPr/>
        </p:nvSpPr>
        <p:spPr bwMode="auto">
          <a:xfrm>
            <a:off x="3440563" y="4662699"/>
            <a:ext cx="1077218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high current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 gun</a:t>
            </a:r>
            <a:endParaRPr lang="ja-JP" altLang="en-US" sz="1400" b="1" dirty="0">
              <a:solidFill>
                <a:srgbClr val="008000"/>
              </a:solidFill>
              <a:latin typeface="+mn-lt"/>
              <a:cs typeface="Arial" charset="0"/>
            </a:endParaRPr>
          </a:p>
        </p:txBody>
      </p:sp>
      <p:sp>
        <p:nvSpPr>
          <p:cNvPr id="98" name="Line 1"/>
          <p:cNvSpPr>
            <a:spLocks noChangeShapeType="1"/>
          </p:cNvSpPr>
          <p:nvPr/>
        </p:nvSpPr>
        <p:spPr bwMode="auto">
          <a:xfrm flipH="1" flipV="1">
            <a:off x="5193163" y="6339099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2980188" y="6405774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rot="5400000">
            <a:off x="5412238" y="6008899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874076" y="5729499"/>
            <a:ext cx="14287" cy="1397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233"/>
          <p:cNvSpPr txBox="1">
            <a:spLocks noChangeArrowheads="1"/>
          </p:cNvSpPr>
          <p:nvPr/>
        </p:nvSpPr>
        <p:spPr bwMode="auto">
          <a:xfrm>
            <a:off x="5641367" y="5749609"/>
            <a:ext cx="1573213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Energy-spread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Compression System</a:t>
            </a:r>
            <a:endParaRPr lang="ja-JP" altLang="en-US" sz="1200" b="1" dirty="0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821563" y="5577099"/>
            <a:ext cx="948978" cy="3016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Bunch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+mn-lt"/>
                <a:cs typeface="Arial" charset="0"/>
              </a:rPr>
              <a:t>C</a:t>
            </a:r>
            <a:r>
              <a:rPr lang="en-US" altLang="ja-JP" sz="1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ompressor</a:t>
            </a:r>
            <a:endParaRPr lang="ja-JP" altLang="en-US" sz="1200" b="1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04" name="Line 178"/>
          <p:cNvSpPr>
            <a:spLocks noChangeShapeType="1"/>
          </p:cNvSpPr>
          <p:nvPr/>
        </p:nvSpPr>
        <p:spPr bwMode="auto">
          <a:xfrm>
            <a:off x="3502476" y="6572462"/>
            <a:ext cx="5410200" cy="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05" name="Line 178"/>
          <p:cNvSpPr>
            <a:spLocks noChangeShapeType="1"/>
          </p:cNvSpPr>
          <p:nvPr/>
        </p:nvSpPr>
        <p:spPr bwMode="auto">
          <a:xfrm>
            <a:off x="8836476" y="6572462"/>
            <a:ext cx="914400" cy="38100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06" name="テキスト ボックス 199"/>
          <p:cNvSpPr txBox="1">
            <a:spLocks noChangeArrowheads="1"/>
          </p:cNvSpPr>
          <p:nvPr/>
        </p:nvSpPr>
        <p:spPr bwMode="auto">
          <a:xfrm>
            <a:off x="8317363" y="6720099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7.0 </a:t>
            </a:r>
            <a:r>
              <a:rPr lang="en-US" altLang="ja-JP" sz="1400" b="1" dirty="0" err="1">
                <a:solidFill>
                  <a:srgbClr val="0000FF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5nC x 2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9146038" y="6643899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9298438" y="6720099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9" name="アーチ 108"/>
          <p:cNvSpPr/>
          <p:nvPr/>
        </p:nvSpPr>
        <p:spPr>
          <a:xfrm rot="10800000">
            <a:off x="3278638" y="6415299"/>
            <a:ext cx="250825" cy="231775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0" name="テキスト ボックス 215"/>
          <p:cNvSpPr txBox="1">
            <a:spLocks noChangeArrowheads="1"/>
          </p:cNvSpPr>
          <p:nvPr/>
        </p:nvSpPr>
        <p:spPr bwMode="auto">
          <a:xfrm>
            <a:off x="3440563" y="5119899"/>
            <a:ext cx="1243930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low </a:t>
            </a:r>
            <a:r>
              <a:rPr lang="en-US" altLang="ja-JP" sz="1400" b="1" dirty="0" err="1">
                <a:solidFill>
                  <a:srgbClr val="FF6600"/>
                </a:solidFill>
                <a:latin typeface="+mn-lt"/>
                <a:cs typeface="Arial" charset="0"/>
              </a:rPr>
              <a:t>emittance</a:t>
            </a:r>
            <a:endParaRPr lang="en-US" altLang="ja-JP" sz="1400" b="1" dirty="0">
              <a:solidFill>
                <a:srgbClr val="FF6600"/>
              </a:solidFill>
              <a:latin typeface="+mn-lt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4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11" name="テキスト ボックス 152"/>
          <p:cNvSpPr txBox="1">
            <a:spLocks noChangeArrowheads="1"/>
          </p:cNvSpPr>
          <p:nvPr/>
        </p:nvSpPr>
        <p:spPr bwMode="auto">
          <a:xfrm>
            <a:off x="162719" y="4467225"/>
            <a:ext cx="3121367" cy="369332"/>
          </a:xfrm>
          <a:prstGeom prst="rect">
            <a:avLst/>
          </a:prstGeom>
          <a:solidFill>
            <a:srgbClr val="FF000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800" b="1" dirty="0">
                <a:solidFill>
                  <a:schemeClr val="bg1"/>
                </a:solidFill>
                <a:latin typeface="+mn-lt"/>
              </a:rPr>
              <a:t>SuperKEKB </a:t>
            </a:r>
            <a:r>
              <a:rPr lang="en-US" altLang="ja-JP" sz="1800" b="1" dirty="0" smtClean="0">
                <a:solidFill>
                  <a:schemeClr val="bg1"/>
                </a:solidFill>
                <a:latin typeface="+mn-lt"/>
              </a:rPr>
              <a:t>injector Linac</a:t>
            </a:r>
            <a:endParaRPr lang="ja-JP" altLang="en-US" sz="1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2" name="テキスト ボックス 212"/>
          <p:cNvSpPr txBox="1">
            <a:spLocks noChangeArrowheads="1"/>
          </p:cNvSpPr>
          <p:nvPr/>
        </p:nvSpPr>
        <p:spPr bwMode="auto">
          <a:xfrm>
            <a:off x="2907163" y="6643899"/>
            <a:ext cx="1556836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e+ target &amp;</a:t>
            </a:r>
            <a:endParaRPr lang="en-US" altLang="ja-JP" sz="1400" b="1" dirty="0" smtClean="0">
              <a:solidFill>
                <a:srgbClr val="FF0000"/>
              </a:solidFill>
              <a:latin typeface="+mn-lt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capture 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section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3" name="テキスト ボックス 246"/>
          <p:cNvSpPr txBox="1">
            <a:spLocks noChangeArrowheads="1"/>
          </p:cNvSpPr>
          <p:nvPr/>
        </p:nvSpPr>
        <p:spPr bwMode="auto">
          <a:xfrm>
            <a:off x="8984649" y="4566761"/>
            <a:ext cx="1541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50 Hz (e+ or e-</a:t>
            </a:r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)</a:t>
            </a:r>
          </a:p>
          <a:p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pulse-by-pulse</a:t>
            </a:r>
          </a:p>
          <a:p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mode switching</a:t>
            </a:r>
            <a:r>
              <a:rPr lang="en-US" altLang="ja-JP" sz="1400" b="1" dirty="0" smtClean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14" name="テキスト ボックス 212"/>
          <p:cNvSpPr txBox="1">
            <a:spLocks noChangeArrowheads="1"/>
          </p:cNvSpPr>
          <p:nvPr/>
        </p:nvSpPr>
        <p:spPr bwMode="auto">
          <a:xfrm>
            <a:off x="3973963" y="5958099"/>
            <a:ext cx="813043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linac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5" name="Line 178"/>
          <p:cNvSpPr>
            <a:spLocks noChangeShapeType="1"/>
          </p:cNvSpPr>
          <p:nvPr/>
        </p:nvSpPr>
        <p:spPr bwMode="auto">
          <a:xfrm flipV="1">
            <a:off x="8595705" y="5729499"/>
            <a:ext cx="74083" cy="821796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16" name="テキスト ボックス 199"/>
          <p:cNvSpPr txBox="1">
            <a:spLocks noChangeArrowheads="1"/>
          </p:cNvSpPr>
          <p:nvPr/>
        </p:nvSpPr>
        <p:spPr bwMode="auto">
          <a:xfrm>
            <a:off x="7926305" y="5283412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2.5 </a:t>
            </a:r>
            <a:r>
              <a:rPr lang="en-US" altLang="ja-JP" sz="1400" b="1" dirty="0" err="1">
                <a:solidFill>
                  <a:srgbClr val="0000FF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 e-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0.1nC 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1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858919" y="4942833"/>
            <a:ext cx="620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PF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565708" y="6677025"/>
            <a:ext cx="902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HER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738845" y="5651182"/>
            <a:ext cx="867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n-lt"/>
                <a:cs typeface="Arial"/>
              </a:rPr>
              <a:t>LER</a:t>
            </a:r>
            <a:endParaRPr kumimoji="1" lang="ja-JP" altLang="en-US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120" name="テキスト ボックス 246"/>
          <p:cNvSpPr txBox="1">
            <a:spLocks noChangeArrowheads="1"/>
          </p:cNvSpPr>
          <p:nvPr/>
        </p:nvSpPr>
        <p:spPr bwMode="auto">
          <a:xfrm>
            <a:off x="9502496" y="5440768"/>
            <a:ext cx="9669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 dirty="0" smtClean="0">
                <a:latin typeface="+mn-lt"/>
              </a:rPr>
              <a:t>PF-AR</a:t>
            </a:r>
          </a:p>
          <a:p>
            <a:r>
              <a:rPr lang="en-US" altLang="ja-JP" sz="1200" b="1" dirty="0" smtClean="0">
                <a:latin typeface="+mn-lt"/>
              </a:rPr>
              <a:t>6.5 </a:t>
            </a:r>
            <a:r>
              <a:rPr lang="en-US" altLang="ja-JP" sz="1200" b="1" dirty="0" err="1" smtClean="0">
                <a:latin typeface="+mn-lt"/>
              </a:rPr>
              <a:t>GeV</a:t>
            </a:r>
            <a:r>
              <a:rPr lang="en-US" altLang="ja-JP" sz="1200" b="1" dirty="0" smtClean="0">
                <a:latin typeface="+mn-lt"/>
              </a:rPr>
              <a:t> e-</a:t>
            </a:r>
            <a:r>
              <a:rPr lang="en-US" altLang="ja-JP" sz="1400" b="1" dirty="0" smtClean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1" name="テキスト ボックス 212"/>
          <p:cNvSpPr txBox="1">
            <a:spLocks noChangeArrowheads="1"/>
          </p:cNvSpPr>
          <p:nvPr/>
        </p:nvSpPr>
        <p:spPr bwMode="auto">
          <a:xfrm>
            <a:off x="6572701" y="6659774"/>
            <a:ext cx="922886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C-</a:t>
            </a:r>
            <a:r>
              <a:rPr lang="en-US" altLang="ja-JP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cs typeface="Arial" charset="0"/>
              </a:rPr>
              <a:t>modules</a:t>
            </a:r>
            <a:endParaRPr lang="ja-JP" altLang="en-US" sz="1400" b="1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75" name="Rectangle 190"/>
          <p:cNvSpPr>
            <a:spLocks noChangeArrowheads="1"/>
          </p:cNvSpPr>
          <p:nvPr/>
        </p:nvSpPr>
        <p:spPr bwMode="auto">
          <a:xfrm rot="19860000">
            <a:off x="5455896" y="6296210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6" name="Line 191"/>
          <p:cNvSpPr>
            <a:spLocks noChangeShapeType="1"/>
          </p:cNvSpPr>
          <p:nvPr/>
        </p:nvSpPr>
        <p:spPr bwMode="auto">
          <a:xfrm flipH="1" flipV="1">
            <a:off x="5496408" y="6367674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77" name="テキスト ボックス 215"/>
          <p:cNvSpPr txBox="1">
            <a:spLocks noChangeArrowheads="1"/>
          </p:cNvSpPr>
          <p:nvPr/>
        </p:nvSpPr>
        <p:spPr bwMode="auto">
          <a:xfrm>
            <a:off x="5569401" y="6040653"/>
            <a:ext cx="538609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 smtClean="0">
                <a:solidFill>
                  <a:srgbClr val="FF6600"/>
                </a:solidFill>
                <a:latin typeface="+mn-lt"/>
                <a:cs typeface="Arial" charset="0"/>
              </a:rPr>
              <a:t>3T</a:t>
            </a:r>
            <a:endParaRPr lang="en-US" altLang="ja-JP" sz="1200" b="1" dirty="0">
              <a:solidFill>
                <a:srgbClr val="FF6600"/>
              </a:solidFill>
              <a:latin typeface="+mn-lt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2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80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Overview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627565"/>
      </p:ext>
    </p:extLst>
  </p:cSld>
  <p:clrMapOvr>
    <a:masterClrMapping/>
  </p:clrMapOvr>
  <p:transition xmlns:p14="http://schemas.microsoft.com/office/powerpoint/2010/main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図 262" descr="fc-ihep2.png"/>
          <p:cNvPicPr>
            <a:picLocks noChangeAspect="1"/>
          </p:cNvPicPr>
          <p:nvPr/>
        </p:nvPicPr>
        <p:blipFill>
          <a:blip r:embed="rId2"/>
          <a:srcRect l="22271" t="11982" r="1713" b="10270"/>
          <a:stretch>
            <a:fillRect/>
          </a:stretch>
        </p:blipFill>
        <p:spPr>
          <a:xfrm>
            <a:off x="2911933" y="5219725"/>
            <a:ext cx="5751001" cy="1962131"/>
          </a:xfrm>
          <a:prstGeom prst="rect">
            <a:avLst/>
          </a:prstGeom>
        </p:spPr>
      </p:pic>
      <p:grpSp>
        <p:nvGrpSpPr>
          <p:cNvPr id="130" name="図形グループ 129"/>
          <p:cNvGrpSpPr/>
          <p:nvPr/>
        </p:nvGrpSpPr>
        <p:grpSpPr>
          <a:xfrm>
            <a:off x="451259" y="899044"/>
            <a:ext cx="9825422" cy="2707878"/>
            <a:chOff x="451259" y="1231900"/>
            <a:chExt cx="9825422" cy="2707878"/>
          </a:xfrm>
        </p:grpSpPr>
        <p:sp>
          <p:nvSpPr>
            <p:cNvPr id="132" name="テキスト ボックス 234"/>
            <p:cNvSpPr txBox="1">
              <a:spLocks noChangeArrowheads="1"/>
            </p:cNvSpPr>
            <p:nvPr/>
          </p:nvSpPr>
          <p:spPr bwMode="auto">
            <a:xfrm>
              <a:off x="451259" y="3068733"/>
              <a:ext cx="8238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000" b="1" dirty="0" smtClean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rPr>
                <a:t>Bunch</a:t>
              </a:r>
              <a:br>
                <a:rPr lang="en-US" altLang="ja-JP" sz="1000" b="1" dirty="0" smtClean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rPr>
              </a:br>
              <a:r>
                <a:rPr lang="en-US" altLang="ja-JP" sz="1000" b="1" dirty="0" smtClean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rPr>
                <a:t>Compression</a:t>
              </a:r>
              <a:endParaRPr lang="ja-JP" altLang="en-US" sz="1000" b="1" dirty="0">
                <a:solidFill>
                  <a:srgbClr val="3366FF"/>
                </a:solidFill>
                <a:latin typeface="Arial Rounded MT Bold"/>
                <a:ea typeface="ヒラギノ丸ゴ Pro W4"/>
                <a:cs typeface="Arial" charset="0"/>
              </a:endParaRPr>
            </a:p>
          </p:txBody>
        </p:sp>
        <p:grpSp>
          <p:nvGrpSpPr>
            <p:cNvPr id="3" name="図形グループ 128"/>
            <p:cNvGrpSpPr/>
            <p:nvPr/>
          </p:nvGrpSpPr>
          <p:grpSpPr>
            <a:xfrm>
              <a:off x="544385" y="1231900"/>
              <a:ext cx="9732296" cy="2707878"/>
              <a:chOff x="772319" y="1231900"/>
              <a:chExt cx="9732296" cy="2707878"/>
            </a:xfrm>
          </p:grpSpPr>
          <p:sp>
            <p:nvSpPr>
              <p:cNvPr id="136" name="Rectangle 140"/>
              <p:cNvSpPr>
                <a:spLocks noChangeArrowheads="1"/>
              </p:cNvSpPr>
              <p:nvPr/>
            </p:nvSpPr>
            <p:spPr bwMode="auto">
              <a:xfrm>
                <a:off x="6874669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37" name="Rectangle 115"/>
              <p:cNvSpPr>
                <a:spLocks noChangeArrowheads="1"/>
              </p:cNvSpPr>
              <p:nvPr/>
            </p:nvSpPr>
            <p:spPr bwMode="auto">
              <a:xfrm>
                <a:off x="3675856" y="3073400"/>
                <a:ext cx="74613" cy="107950"/>
              </a:xfrm>
              <a:prstGeom prst="rect">
                <a:avLst/>
              </a:prstGeom>
              <a:solidFill>
                <a:srgbClr val="00FFFF"/>
              </a:solidFill>
              <a:ln w="9360">
                <a:solidFill>
                  <a:srgbClr val="00FF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38" name="Rectangle 108"/>
              <p:cNvSpPr>
                <a:spLocks noChangeArrowheads="1"/>
              </p:cNvSpPr>
              <p:nvPr/>
            </p:nvSpPr>
            <p:spPr bwMode="auto">
              <a:xfrm>
                <a:off x="2378869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39" name="Line 87"/>
              <p:cNvSpPr>
                <a:spLocks noChangeShapeType="1"/>
              </p:cNvSpPr>
              <p:nvPr/>
            </p:nvSpPr>
            <p:spPr bwMode="auto">
              <a:xfrm>
                <a:off x="1499394" y="1684338"/>
                <a:ext cx="1677987" cy="1587"/>
              </a:xfrm>
              <a:prstGeom prst="line">
                <a:avLst/>
              </a:prstGeom>
              <a:noFill/>
              <a:ln w="25560">
                <a:solidFill>
                  <a:srgbClr val="BBE0E3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Arial Rounded MT Bold"/>
                  <a:ea typeface="ヒラギノ丸ゴ Pro W4"/>
                  <a:cs typeface="Arial"/>
                </a:endParaRPr>
              </a:p>
            </p:txBody>
          </p:sp>
          <p:sp>
            <p:nvSpPr>
              <p:cNvPr id="140" name="AutoShape 88"/>
              <p:cNvSpPr>
                <a:spLocks/>
              </p:cNvSpPr>
              <p:nvPr/>
            </p:nvSpPr>
            <p:spPr bwMode="auto">
              <a:xfrm flipH="1">
                <a:off x="813594" y="1684338"/>
                <a:ext cx="1439862" cy="1439862"/>
              </a:xfrm>
              <a:custGeom>
                <a:avLst/>
                <a:gdLst>
                  <a:gd name="T0" fmla="*/ 719931 w 1439862"/>
                  <a:gd name="T1" fmla="*/ 0 h 1439863"/>
                  <a:gd name="T2" fmla="*/ 719931 w 1439862"/>
                  <a:gd name="T3" fmla="*/ 719932 h 1439863"/>
                  <a:gd name="T4" fmla="*/ 1439402 w 1439862"/>
                  <a:gd name="T5" fmla="*/ 694206 h 1439863"/>
                  <a:gd name="T6" fmla="*/ 719931 w 1439862"/>
                  <a:gd name="T7" fmla="*/ 0 h 1439863"/>
                  <a:gd name="T8" fmla="*/ 1439402 w 1439862"/>
                  <a:gd name="T9" fmla="*/ 694206 h 1439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439862" h="1439863" stroke="0">
                    <a:moveTo>
                      <a:pt x="719931" y="0"/>
                    </a:moveTo>
                    <a:lnTo>
                      <a:pt x="719931" y="-1"/>
                    </a:lnTo>
                    <a:cubicBezTo>
                      <a:pt x="1107526" y="-1"/>
                      <a:pt x="1425552" y="306858"/>
                      <a:pt x="1439402" y="694206"/>
                    </a:cubicBezTo>
                    <a:lnTo>
                      <a:pt x="719931" y="719932"/>
                    </a:lnTo>
                    <a:close/>
                  </a:path>
                  <a:path w="1439862" h="1439863" fill="none">
                    <a:moveTo>
                      <a:pt x="719931" y="0"/>
                    </a:moveTo>
                    <a:lnTo>
                      <a:pt x="719931" y="-1"/>
                    </a:lnTo>
                    <a:cubicBezTo>
                      <a:pt x="1107526" y="-1"/>
                      <a:pt x="1425552" y="306858"/>
                      <a:pt x="1439402" y="694206"/>
                    </a:cubicBezTo>
                  </a:path>
                </a:pathLst>
              </a:custGeom>
              <a:noFill/>
              <a:ln w="25560">
                <a:solidFill>
                  <a:srgbClr val="BBE0E3"/>
                </a:solidFill>
                <a:miter lim="800000"/>
                <a:headEnd/>
                <a:tailEnd type="triangle" w="med" len="med"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1" name="AutoShape 89"/>
              <p:cNvSpPr>
                <a:spLocks noChangeArrowheads="1"/>
              </p:cNvSpPr>
              <p:nvPr/>
            </p:nvSpPr>
            <p:spPr bwMode="auto">
              <a:xfrm rot="16200000" flipH="1">
                <a:off x="816769" y="1684338"/>
                <a:ext cx="1439862" cy="1439862"/>
              </a:xfrm>
              <a:custGeom>
                <a:avLst/>
                <a:gdLst>
                  <a:gd name="T0" fmla="*/ 719931 w 1439863"/>
                  <a:gd name="T1" fmla="*/ 0 h 1439862"/>
                  <a:gd name="T2" fmla="*/ 719932 w 1439863"/>
                  <a:gd name="T3" fmla="*/ 719931 h 1439862"/>
                  <a:gd name="T4" fmla="*/ 1439403 w 1439863"/>
                  <a:gd name="T5" fmla="*/ 694206 h 1439862"/>
                  <a:gd name="T6" fmla="*/ 719931 w 1439863"/>
                  <a:gd name="T7" fmla="*/ 0 h 1439862"/>
                  <a:gd name="T8" fmla="*/ 1439403 w 1439863"/>
                  <a:gd name="T9" fmla="*/ 694206 h 1439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439863" h="1439862" stroke="0">
                    <a:moveTo>
                      <a:pt x="719931" y="0"/>
                    </a:moveTo>
                    <a:lnTo>
                      <a:pt x="719931" y="-1"/>
                    </a:lnTo>
                    <a:cubicBezTo>
                      <a:pt x="1107526" y="-1"/>
                      <a:pt x="1425552" y="306857"/>
                      <a:pt x="1439403" y="694204"/>
                    </a:cubicBezTo>
                    <a:lnTo>
                      <a:pt x="719932" y="719931"/>
                    </a:lnTo>
                    <a:close/>
                  </a:path>
                  <a:path w="1439863" h="1439862" fill="none">
                    <a:moveTo>
                      <a:pt x="719931" y="0"/>
                    </a:moveTo>
                    <a:lnTo>
                      <a:pt x="719931" y="-1"/>
                    </a:lnTo>
                    <a:cubicBezTo>
                      <a:pt x="1107526" y="-1"/>
                      <a:pt x="1425552" y="306857"/>
                      <a:pt x="1439403" y="694204"/>
                    </a:cubicBezTo>
                  </a:path>
                </a:pathLst>
              </a:custGeom>
              <a:noFill/>
              <a:ln w="25560">
                <a:solidFill>
                  <a:srgbClr val="BBE0E3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2" name="Line 90"/>
              <p:cNvSpPr>
                <a:spLocks noChangeShapeType="1"/>
              </p:cNvSpPr>
              <p:nvPr/>
            </p:nvSpPr>
            <p:spPr bwMode="auto">
              <a:xfrm>
                <a:off x="813594" y="2347913"/>
                <a:ext cx="1587" cy="61912"/>
              </a:xfrm>
              <a:prstGeom prst="line">
                <a:avLst/>
              </a:prstGeom>
              <a:noFill/>
              <a:ln w="25560">
                <a:solidFill>
                  <a:srgbClr val="BBE0E3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Arial Rounded MT Bold"/>
                  <a:ea typeface="ヒラギノ丸ゴ Pro W4"/>
                  <a:cs typeface="Arial"/>
                </a:endParaRPr>
              </a:p>
            </p:txBody>
          </p:sp>
          <p:sp>
            <p:nvSpPr>
              <p:cNvPr id="143" name="AutoShape 92"/>
              <p:cNvSpPr>
                <a:spLocks noChangeArrowheads="1"/>
              </p:cNvSpPr>
              <p:nvPr/>
            </p:nvSpPr>
            <p:spPr bwMode="auto">
              <a:xfrm>
                <a:off x="1499394" y="153193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4" name="Rectangle 93"/>
              <p:cNvSpPr>
                <a:spLocks noChangeArrowheads="1"/>
              </p:cNvSpPr>
              <p:nvPr/>
            </p:nvSpPr>
            <p:spPr bwMode="auto">
              <a:xfrm>
                <a:off x="1575594" y="163036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5" name="Rectangle 94"/>
              <p:cNvSpPr>
                <a:spLocks noChangeArrowheads="1"/>
              </p:cNvSpPr>
              <p:nvPr/>
            </p:nvSpPr>
            <p:spPr bwMode="auto">
              <a:xfrm>
                <a:off x="1689894" y="163036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6" name="Rectangle 95"/>
              <p:cNvSpPr>
                <a:spLocks noChangeArrowheads="1"/>
              </p:cNvSpPr>
              <p:nvPr/>
            </p:nvSpPr>
            <p:spPr bwMode="auto">
              <a:xfrm>
                <a:off x="1804194" y="163036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7" name="Rectangle 96"/>
              <p:cNvSpPr>
                <a:spLocks noChangeArrowheads="1"/>
              </p:cNvSpPr>
              <p:nvPr/>
            </p:nvSpPr>
            <p:spPr bwMode="auto">
              <a:xfrm>
                <a:off x="1920081" y="163036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8" name="Rectangle 97"/>
              <p:cNvSpPr>
                <a:spLocks noChangeArrowheads="1"/>
              </p:cNvSpPr>
              <p:nvPr/>
            </p:nvSpPr>
            <p:spPr bwMode="auto">
              <a:xfrm>
                <a:off x="2034381" y="1631950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49" name="Rectangle 98"/>
              <p:cNvSpPr>
                <a:spLocks noChangeArrowheads="1"/>
              </p:cNvSpPr>
              <p:nvPr/>
            </p:nvSpPr>
            <p:spPr bwMode="auto">
              <a:xfrm>
                <a:off x="2148681" y="163036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0" name="Rectangle 99"/>
              <p:cNvSpPr>
                <a:spLocks noChangeArrowheads="1"/>
              </p:cNvSpPr>
              <p:nvPr/>
            </p:nvSpPr>
            <p:spPr bwMode="auto">
              <a:xfrm>
                <a:off x="2262981" y="163195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1" name="Rectangle 100"/>
              <p:cNvSpPr>
                <a:spLocks noChangeArrowheads="1"/>
              </p:cNvSpPr>
              <p:nvPr/>
            </p:nvSpPr>
            <p:spPr bwMode="auto">
              <a:xfrm>
                <a:off x="2377281" y="163195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2" name="AutoShape 101"/>
              <p:cNvSpPr>
                <a:spLocks noChangeArrowheads="1"/>
              </p:cNvSpPr>
              <p:nvPr/>
            </p:nvSpPr>
            <p:spPr bwMode="auto">
              <a:xfrm>
                <a:off x="1500981" y="2971800"/>
                <a:ext cx="1141413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3" name="Rectangle 102"/>
              <p:cNvSpPr>
                <a:spLocks noChangeArrowheads="1"/>
              </p:cNvSpPr>
              <p:nvPr/>
            </p:nvSpPr>
            <p:spPr bwMode="auto">
              <a:xfrm>
                <a:off x="1577181" y="3070225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4" name="Rectangle 103"/>
              <p:cNvSpPr>
                <a:spLocks noChangeArrowheads="1"/>
              </p:cNvSpPr>
              <p:nvPr/>
            </p:nvSpPr>
            <p:spPr bwMode="auto">
              <a:xfrm>
                <a:off x="1691481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5" name="Rectangle 104"/>
              <p:cNvSpPr>
                <a:spLocks noChangeArrowheads="1"/>
              </p:cNvSpPr>
              <p:nvPr/>
            </p:nvSpPr>
            <p:spPr bwMode="auto">
              <a:xfrm>
                <a:off x="1805781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6" name="Rectangle 105"/>
              <p:cNvSpPr>
                <a:spLocks noChangeArrowheads="1"/>
              </p:cNvSpPr>
              <p:nvPr/>
            </p:nvSpPr>
            <p:spPr bwMode="auto">
              <a:xfrm>
                <a:off x="1920081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7" name="Rectangle 106"/>
              <p:cNvSpPr>
                <a:spLocks noChangeArrowheads="1"/>
              </p:cNvSpPr>
              <p:nvPr/>
            </p:nvSpPr>
            <p:spPr bwMode="auto">
              <a:xfrm>
                <a:off x="2035969" y="3071813"/>
                <a:ext cx="74612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8" name="Rectangle 107"/>
              <p:cNvSpPr>
                <a:spLocks noChangeArrowheads="1"/>
              </p:cNvSpPr>
              <p:nvPr/>
            </p:nvSpPr>
            <p:spPr bwMode="auto">
              <a:xfrm>
                <a:off x="2150269" y="3070225"/>
                <a:ext cx="74612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59" name="Rectangle 108"/>
              <p:cNvSpPr>
                <a:spLocks noChangeArrowheads="1"/>
              </p:cNvSpPr>
              <p:nvPr/>
            </p:nvSpPr>
            <p:spPr bwMode="auto">
              <a:xfrm>
                <a:off x="2264569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0" name="AutoShape 110"/>
              <p:cNvSpPr>
                <a:spLocks noChangeArrowheads="1"/>
              </p:cNvSpPr>
              <p:nvPr/>
            </p:nvSpPr>
            <p:spPr bwMode="auto">
              <a:xfrm>
                <a:off x="2794794" y="297338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1" name="Rectangle 111"/>
              <p:cNvSpPr>
                <a:spLocks noChangeArrowheads="1"/>
              </p:cNvSpPr>
              <p:nvPr/>
            </p:nvSpPr>
            <p:spPr bwMode="auto">
              <a:xfrm>
                <a:off x="28709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2" name="Rectangle 112"/>
              <p:cNvSpPr>
                <a:spLocks noChangeArrowheads="1"/>
              </p:cNvSpPr>
              <p:nvPr/>
            </p:nvSpPr>
            <p:spPr bwMode="auto">
              <a:xfrm>
                <a:off x="29852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3" name="Rectangle 113"/>
              <p:cNvSpPr>
                <a:spLocks noChangeArrowheads="1"/>
              </p:cNvSpPr>
              <p:nvPr/>
            </p:nvSpPr>
            <p:spPr bwMode="auto">
              <a:xfrm>
                <a:off x="30995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4" name="Rectangle 115"/>
              <p:cNvSpPr>
                <a:spLocks noChangeArrowheads="1"/>
              </p:cNvSpPr>
              <p:nvPr/>
            </p:nvSpPr>
            <p:spPr bwMode="auto">
              <a:xfrm>
                <a:off x="3329781" y="3073400"/>
                <a:ext cx="101600" cy="107950"/>
              </a:xfrm>
              <a:prstGeom prst="rect">
                <a:avLst/>
              </a:prstGeom>
              <a:solidFill>
                <a:srgbClr val="FF0000"/>
              </a:solidFill>
              <a:ln w="936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5" name="Rectangle 117"/>
              <p:cNvSpPr>
                <a:spLocks noChangeArrowheads="1"/>
              </p:cNvSpPr>
              <p:nvPr/>
            </p:nvSpPr>
            <p:spPr bwMode="auto">
              <a:xfrm>
                <a:off x="3558381" y="3073400"/>
                <a:ext cx="76200" cy="107950"/>
              </a:xfrm>
              <a:prstGeom prst="rect">
                <a:avLst/>
              </a:prstGeom>
              <a:solidFill>
                <a:srgbClr val="00FFFF"/>
              </a:solidFill>
              <a:ln w="9360">
                <a:solidFill>
                  <a:srgbClr val="00FF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6" name="AutoShape 119"/>
              <p:cNvSpPr>
                <a:spLocks noChangeArrowheads="1"/>
              </p:cNvSpPr>
              <p:nvPr/>
            </p:nvSpPr>
            <p:spPr bwMode="auto">
              <a:xfrm>
                <a:off x="4013994" y="297338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7" name="Rectangle 120"/>
              <p:cNvSpPr>
                <a:spLocks noChangeArrowheads="1"/>
              </p:cNvSpPr>
              <p:nvPr/>
            </p:nvSpPr>
            <p:spPr bwMode="auto">
              <a:xfrm>
                <a:off x="4090194" y="3071813"/>
                <a:ext cx="76200" cy="107950"/>
              </a:xfrm>
              <a:prstGeom prst="rect">
                <a:avLst/>
              </a:prstGeom>
              <a:solidFill>
                <a:schemeClr val="tx1"/>
              </a:solidFill>
              <a:ln w="936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8" name="Rectangle 121"/>
              <p:cNvSpPr>
                <a:spLocks noChangeArrowheads="1"/>
              </p:cNvSpPr>
              <p:nvPr/>
            </p:nvSpPr>
            <p:spPr bwMode="auto">
              <a:xfrm>
                <a:off x="42044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69" name="Rectangle 122"/>
              <p:cNvSpPr>
                <a:spLocks noChangeArrowheads="1"/>
              </p:cNvSpPr>
              <p:nvPr/>
            </p:nvSpPr>
            <p:spPr bwMode="auto">
              <a:xfrm>
                <a:off x="43187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0" name="Rectangle 123"/>
              <p:cNvSpPr>
                <a:spLocks noChangeArrowheads="1"/>
              </p:cNvSpPr>
              <p:nvPr/>
            </p:nvSpPr>
            <p:spPr bwMode="auto">
              <a:xfrm>
                <a:off x="4434681" y="307181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1" name="Rectangle 124"/>
              <p:cNvSpPr>
                <a:spLocks noChangeArrowheads="1"/>
              </p:cNvSpPr>
              <p:nvPr/>
            </p:nvSpPr>
            <p:spPr bwMode="auto">
              <a:xfrm>
                <a:off x="4548981" y="3073400"/>
                <a:ext cx="74613" cy="107950"/>
              </a:xfrm>
              <a:prstGeom prst="rect">
                <a:avLst/>
              </a:prstGeom>
              <a:solidFill>
                <a:srgbClr val="7F7F7F">
                  <a:alpha val="29999"/>
                </a:srgbClr>
              </a:solidFill>
              <a:ln w="9525">
                <a:noFill/>
                <a:round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2" name="Rectangle 125"/>
              <p:cNvSpPr>
                <a:spLocks noChangeArrowheads="1"/>
              </p:cNvSpPr>
              <p:nvPr/>
            </p:nvSpPr>
            <p:spPr bwMode="auto">
              <a:xfrm>
                <a:off x="46632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3" name="Rectangle 126"/>
              <p:cNvSpPr>
                <a:spLocks noChangeArrowheads="1"/>
              </p:cNvSpPr>
              <p:nvPr/>
            </p:nvSpPr>
            <p:spPr bwMode="auto">
              <a:xfrm>
                <a:off x="47775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4" name="Rectangle 127"/>
              <p:cNvSpPr>
                <a:spLocks noChangeArrowheads="1"/>
              </p:cNvSpPr>
              <p:nvPr/>
            </p:nvSpPr>
            <p:spPr bwMode="auto">
              <a:xfrm>
                <a:off x="48918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5" name="AutoShape 128"/>
              <p:cNvSpPr>
                <a:spLocks noChangeArrowheads="1"/>
              </p:cNvSpPr>
              <p:nvPr/>
            </p:nvSpPr>
            <p:spPr bwMode="auto">
              <a:xfrm>
                <a:off x="5233194" y="297338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6" name="Rectangle 130"/>
              <p:cNvSpPr>
                <a:spLocks noChangeArrowheads="1"/>
              </p:cNvSpPr>
              <p:nvPr/>
            </p:nvSpPr>
            <p:spPr bwMode="auto">
              <a:xfrm>
                <a:off x="54236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7" name="Rectangle 131"/>
              <p:cNvSpPr>
                <a:spLocks noChangeArrowheads="1"/>
              </p:cNvSpPr>
              <p:nvPr/>
            </p:nvSpPr>
            <p:spPr bwMode="auto">
              <a:xfrm>
                <a:off x="55379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8" name="Rectangle 132"/>
              <p:cNvSpPr>
                <a:spLocks noChangeArrowheads="1"/>
              </p:cNvSpPr>
              <p:nvPr/>
            </p:nvSpPr>
            <p:spPr bwMode="auto">
              <a:xfrm>
                <a:off x="5653881" y="307181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79" name="Rectangle 133"/>
              <p:cNvSpPr>
                <a:spLocks noChangeArrowheads="1"/>
              </p:cNvSpPr>
              <p:nvPr/>
            </p:nvSpPr>
            <p:spPr bwMode="auto">
              <a:xfrm>
                <a:off x="5768181" y="3073400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0" name="Rectangle 134"/>
              <p:cNvSpPr>
                <a:spLocks noChangeArrowheads="1"/>
              </p:cNvSpPr>
              <p:nvPr/>
            </p:nvSpPr>
            <p:spPr bwMode="auto">
              <a:xfrm>
                <a:off x="58824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1" name="Rectangle 135"/>
              <p:cNvSpPr>
                <a:spLocks noChangeArrowheads="1"/>
              </p:cNvSpPr>
              <p:nvPr/>
            </p:nvSpPr>
            <p:spPr bwMode="auto">
              <a:xfrm>
                <a:off x="59967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2" name="Rectangle 136"/>
              <p:cNvSpPr>
                <a:spLocks noChangeArrowheads="1"/>
              </p:cNvSpPr>
              <p:nvPr/>
            </p:nvSpPr>
            <p:spPr bwMode="auto">
              <a:xfrm>
                <a:off x="61110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3" name="AutoShape 137"/>
              <p:cNvSpPr>
                <a:spLocks noChangeArrowheads="1"/>
              </p:cNvSpPr>
              <p:nvPr/>
            </p:nvSpPr>
            <p:spPr bwMode="auto">
              <a:xfrm>
                <a:off x="6452394" y="2971800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4" name="Rectangle 138"/>
              <p:cNvSpPr>
                <a:spLocks noChangeArrowheads="1"/>
              </p:cNvSpPr>
              <p:nvPr/>
            </p:nvSpPr>
            <p:spPr bwMode="auto">
              <a:xfrm>
                <a:off x="6528594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5" name="Rectangle 139"/>
              <p:cNvSpPr>
                <a:spLocks noChangeArrowheads="1"/>
              </p:cNvSpPr>
              <p:nvPr/>
            </p:nvSpPr>
            <p:spPr bwMode="auto">
              <a:xfrm>
                <a:off x="6642894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6" name="Rectangle 140"/>
              <p:cNvSpPr>
                <a:spLocks noChangeArrowheads="1"/>
              </p:cNvSpPr>
              <p:nvPr/>
            </p:nvSpPr>
            <p:spPr bwMode="auto">
              <a:xfrm>
                <a:off x="6757194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7" name="Rectangle 142"/>
              <p:cNvSpPr>
                <a:spLocks noChangeArrowheads="1"/>
              </p:cNvSpPr>
              <p:nvPr/>
            </p:nvSpPr>
            <p:spPr bwMode="auto">
              <a:xfrm>
                <a:off x="6987381" y="307181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8" name="Rectangle 143"/>
              <p:cNvSpPr>
                <a:spLocks noChangeArrowheads="1"/>
              </p:cNvSpPr>
              <p:nvPr/>
            </p:nvSpPr>
            <p:spPr bwMode="auto">
              <a:xfrm>
                <a:off x="7101681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89" name="Rectangle 144"/>
              <p:cNvSpPr>
                <a:spLocks noChangeArrowheads="1"/>
              </p:cNvSpPr>
              <p:nvPr/>
            </p:nvSpPr>
            <p:spPr bwMode="auto">
              <a:xfrm>
                <a:off x="72159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0" name="Rectangle 145"/>
              <p:cNvSpPr>
                <a:spLocks noChangeArrowheads="1"/>
              </p:cNvSpPr>
              <p:nvPr/>
            </p:nvSpPr>
            <p:spPr bwMode="auto">
              <a:xfrm>
                <a:off x="73302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1" name="AutoShape 146"/>
              <p:cNvSpPr>
                <a:spLocks noChangeArrowheads="1"/>
              </p:cNvSpPr>
              <p:nvPr/>
            </p:nvSpPr>
            <p:spPr bwMode="auto">
              <a:xfrm>
                <a:off x="7671594" y="2973388"/>
                <a:ext cx="1066800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2" name="Rectangle 147"/>
              <p:cNvSpPr>
                <a:spLocks noChangeArrowheads="1"/>
              </p:cNvSpPr>
              <p:nvPr/>
            </p:nvSpPr>
            <p:spPr bwMode="auto">
              <a:xfrm>
                <a:off x="77477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3" name="Rectangle 148"/>
              <p:cNvSpPr>
                <a:spLocks noChangeArrowheads="1"/>
              </p:cNvSpPr>
              <p:nvPr/>
            </p:nvSpPr>
            <p:spPr bwMode="auto">
              <a:xfrm>
                <a:off x="78620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4" name="Rectangle 149"/>
              <p:cNvSpPr>
                <a:spLocks noChangeArrowheads="1"/>
              </p:cNvSpPr>
              <p:nvPr/>
            </p:nvSpPr>
            <p:spPr bwMode="auto">
              <a:xfrm>
                <a:off x="7976394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5" name="Rectangle 150"/>
              <p:cNvSpPr>
                <a:spLocks noChangeArrowheads="1"/>
              </p:cNvSpPr>
              <p:nvPr/>
            </p:nvSpPr>
            <p:spPr bwMode="auto">
              <a:xfrm>
                <a:off x="8092281" y="3071813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6" name="Rectangle 151"/>
              <p:cNvSpPr>
                <a:spLocks noChangeArrowheads="1"/>
              </p:cNvSpPr>
              <p:nvPr/>
            </p:nvSpPr>
            <p:spPr bwMode="auto">
              <a:xfrm>
                <a:off x="8206581" y="3073400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7" name="Rectangle 152"/>
              <p:cNvSpPr>
                <a:spLocks noChangeArrowheads="1"/>
              </p:cNvSpPr>
              <p:nvPr/>
            </p:nvSpPr>
            <p:spPr bwMode="auto">
              <a:xfrm>
                <a:off x="8320881" y="3071813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8" name="Rectangle 153"/>
              <p:cNvSpPr>
                <a:spLocks noChangeArrowheads="1"/>
              </p:cNvSpPr>
              <p:nvPr/>
            </p:nvSpPr>
            <p:spPr bwMode="auto">
              <a:xfrm>
                <a:off x="8435181" y="307340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199" name="Rectangle 154"/>
              <p:cNvSpPr>
                <a:spLocks noChangeArrowheads="1"/>
              </p:cNvSpPr>
              <p:nvPr/>
            </p:nvSpPr>
            <p:spPr bwMode="auto">
              <a:xfrm>
                <a:off x="8549481" y="3073400"/>
                <a:ext cx="76200" cy="107950"/>
              </a:xfrm>
              <a:prstGeom prst="rect">
                <a:avLst/>
              </a:prstGeom>
              <a:solidFill>
                <a:srgbClr val="7F7F7F">
                  <a:alpha val="29999"/>
                </a:srgbClr>
              </a:solidFill>
              <a:ln w="9525">
                <a:noFill/>
                <a:round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0" name="AutoShape 155"/>
              <p:cNvSpPr>
                <a:spLocks noChangeArrowheads="1"/>
              </p:cNvSpPr>
              <p:nvPr/>
            </p:nvSpPr>
            <p:spPr bwMode="auto">
              <a:xfrm>
                <a:off x="2756694" y="1533525"/>
                <a:ext cx="573087" cy="304800"/>
              </a:xfrm>
              <a:prstGeom prst="roundRect">
                <a:avLst>
                  <a:gd name="adj" fmla="val 16667"/>
                </a:avLst>
              </a:prstGeom>
              <a:noFill/>
              <a:ln w="3816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1" name="Rectangle 156"/>
              <p:cNvSpPr>
                <a:spLocks noChangeArrowheads="1"/>
              </p:cNvSpPr>
              <p:nvPr/>
            </p:nvSpPr>
            <p:spPr bwMode="auto">
              <a:xfrm>
                <a:off x="2832894" y="163195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2" name="Rectangle 157"/>
              <p:cNvSpPr>
                <a:spLocks noChangeArrowheads="1"/>
              </p:cNvSpPr>
              <p:nvPr/>
            </p:nvSpPr>
            <p:spPr bwMode="auto">
              <a:xfrm>
                <a:off x="2947194" y="1631950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3" name="Rectangle 158"/>
              <p:cNvSpPr>
                <a:spLocks noChangeArrowheads="1"/>
              </p:cNvSpPr>
              <p:nvPr/>
            </p:nvSpPr>
            <p:spPr bwMode="auto">
              <a:xfrm>
                <a:off x="3063081" y="1631950"/>
                <a:ext cx="74613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4" name="Rectangle 159"/>
              <p:cNvSpPr>
                <a:spLocks noChangeArrowheads="1"/>
              </p:cNvSpPr>
              <p:nvPr/>
            </p:nvSpPr>
            <p:spPr bwMode="auto">
              <a:xfrm>
                <a:off x="3177381" y="1631950"/>
                <a:ext cx="53975" cy="107950"/>
              </a:xfrm>
              <a:prstGeom prst="rect">
                <a:avLst/>
              </a:prstGeom>
              <a:solidFill>
                <a:srgbClr val="008000"/>
              </a:solidFill>
              <a:ln w="9360">
                <a:solidFill>
                  <a:srgbClr val="008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05" name="Text Box 160"/>
              <p:cNvSpPr txBox="1">
                <a:spLocks noChangeArrowheads="1"/>
              </p:cNvSpPr>
              <p:nvPr/>
            </p:nvSpPr>
            <p:spPr bwMode="auto">
              <a:xfrm>
                <a:off x="2701131" y="1774825"/>
                <a:ext cx="400050" cy="46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A</a:t>
                </a:r>
              </a:p>
            </p:txBody>
          </p:sp>
          <p:sp>
            <p:nvSpPr>
              <p:cNvPr id="206" name="Text Box 161"/>
              <p:cNvSpPr txBox="1">
                <a:spLocks noChangeArrowheads="1"/>
              </p:cNvSpPr>
              <p:nvPr/>
            </p:nvSpPr>
            <p:spPr bwMode="auto">
              <a:xfrm>
                <a:off x="1502569" y="1762125"/>
                <a:ext cx="403122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B</a:t>
                </a:r>
              </a:p>
            </p:txBody>
          </p:sp>
          <p:sp>
            <p:nvSpPr>
              <p:cNvPr id="207" name="Text Box 162"/>
              <p:cNvSpPr txBox="1">
                <a:spLocks noChangeArrowheads="1"/>
              </p:cNvSpPr>
              <p:nvPr/>
            </p:nvSpPr>
            <p:spPr bwMode="auto">
              <a:xfrm>
                <a:off x="1456531" y="3254375"/>
                <a:ext cx="409585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C</a:t>
                </a:r>
              </a:p>
            </p:txBody>
          </p:sp>
          <p:sp>
            <p:nvSpPr>
              <p:cNvPr id="208" name="Text Box 163"/>
              <p:cNvSpPr txBox="1">
                <a:spLocks noChangeArrowheads="1"/>
              </p:cNvSpPr>
              <p:nvPr/>
            </p:nvSpPr>
            <p:spPr bwMode="auto">
              <a:xfrm>
                <a:off x="2782094" y="3252788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1</a:t>
                </a:r>
              </a:p>
            </p:txBody>
          </p:sp>
          <p:sp>
            <p:nvSpPr>
              <p:cNvPr id="209" name="Text Box 164"/>
              <p:cNvSpPr txBox="1">
                <a:spLocks noChangeArrowheads="1"/>
              </p:cNvSpPr>
              <p:nvPr/>
            </p:nvSpPr>
            <p:spPr bwMode="auto">
              <a:xfrm>
                <a:off x="4018756" y="3254375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2</a:t>
                </a:r>
              </a:p>
            </p:txBody>
          </p:sp>
          <p:sp>
            <p:nvSpPr>
              <p:cNvPr id="210" name="Text Box 165"/>
              <p:cNvSpPr txBox="1">
                <a:spLocks noChangeArrowheads="1"/>
              </p:cNvSpPr>
              <p:nvPr/>
            </p:nvSpPr>
            <p:spPr bwMode="auto">
              <a:xfrm>
                <a:off x="5264944" y="3254375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3</a:t>
                </a:r>
              </a:p>
            </p:txBody>
          </p:sp>
          <p:sp>
            <p:nvSpPr>
              <p:cNvPr id="211" name="Text Box 166"/>
              <p:cNvSpPr txBox="1">
                <a:spLocks noChangeArrowheads="1"/>
              </p:cNvSpPr>
              <p:nvPr/>
            </p:nvSpPr>
            <p:spPr bwMode="auto">
              <a:xfrm>
                <a:off x="6439694" y="3254375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4</a:t>
                </a:r>
              </a:p>
            </p:txBody>
          </p:sp>
          <p:sp>
            <p:nvSpPr>
              <p:cNvPr id="212" name="Text Box 167"/>
              <p:cNvSpPr txBox="1">
                <a:spLocks noChangeArrowheads="1"/>
              </p:cNvSpPr>
              <p:nvPr/>
            </p:nvSpPr>
            <p:spPr bwMode="auto">
              <a:xfrm>
                <a:off x="7658894" y="3217880"/>
                <a:ext cx="364650" cy="4638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dirty="0">
                    <a:solidFill>
                      <a:srgbClr val="BFBFBF"/>
                    </a:solidFill>
                    <a:latin typeface="Arial Rounded MT Bold"/>
                    <a:ea typeface="ヒラギノ丸ゴ Pro W4"/>
                    <a:cs typeface="Arial" charset="0"/>
                  </a:rPr>
                  <a:t>5</a:t>
                </a:r>
              </a:p>
            </p:txBody>
          </p:sp>
          <p:sp>
            <p:nvSpPr>
              <p:cNvPr id="213" name="Rectangle 168"/>
              <p:cNvSpPr>
                <a:spLocks noChangeArrowheads="1"/>
              </p:cNvSpPr>
              <p:nvPr/>
            </p:nvSpPr>
            <p:spPr bwMode="auto">
              <a:xfrm>
                <a:off x="2493169" y="3070225"/>
                <a:ext cx="76200" cy="107950"/>
              </a:xfrm>
              <a:prstGeom prst="rect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14" name="Line 169"/>
              <p:cNvSpPr>
                <a:spLocks noChangeShapeType="1"/>
              </p:cNvSpPr>
              <p:nvPr/>
            </p:nvSpPr>
            <p:spPr bwMode="auto">
              <a:xfrm flipV="1">
                <a:off x="5109369" y="2325688"/>
                <a:ext cx="204787" cy="774700"/>
              </a:xfrm>
              <a:prstGeom prst="line">
                <a:avLst/>
              </a:prstGeom>
              <a:noFill/>
              <a:ln w="19050" cmpd="sng">
                <a:solidFill>
                  <a:srgbClr val="FF6FCF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Arial Rounded MT Bold"/>
                  <a:ea typeface="ヒラギノ丸ゴ Pro W4"/>
                  <a:cs typeface="Arial"/>
                </a:endParaRPr>
              </a:p>
            </p:txBody>
          </p:sp>
          <p:sp>
            <p:nvSpPr>
              <p:cNvPr id="215" name="Oval 170"/>
              <p:cNvSpPr>
                <a:spLocks noChangeArrowheads="1"/>
              </p:cNvSpPr>
              <p:nvPr/>
            </p:nvSpPr>
            <p:spPr bwMode="auto">
              <a:xfrm>
                <a:off x="4958556" y="1892300"/>
                <a:ext cx="417513" cy="509588"/>
              </a:xfrm>
              <a:prstGeom prst="ellipse">
                <a:avLst/>
              </a:prstGeom>
              <a:noFill/>
              <a:ln w="44323">
                <a:solidFill>
                  <a:srgbClr val="FF6FCF"/>
                </a:solidFill>
                <a:miter lim="800000"/>
                <a:headEnd/>
                <a:tailEnd/>
              </a:ln>
              <a:effectLst>
                <a:outerShdw blurRad="63500" dist="23040" dir="5400000" algn="ctr" rotWithShape="0">
                  <a:srgbClr val="000000">
                    <a:alpha val="35036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16" name="Line 176"/>
              <p:cNvSpPr>
                <a:spLocks noChangeShapeType="1"/>
              </p:cNvSpPr>
              <p:nvPr/>
            </p:nvSpPr>
            <p:spPr bwMode="auto">
              <a:xfrm>
                <a:off x="1378744" y="1665288"/>
                <a:ext cx="1790700" cy="0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17" name="AutoShape 177"/>
              <p:cNvSpPr>
                <a:spLocks/>
              </p:cNvSpPr>
              <p:nvPr/>
            </p:nvSpPr>
            <p:spPr bwMode="auto">
              <a:xfrm>
                <a:off x="824706" y="1768475"/>
                <a:ext cx="1042988" cy="1250950"/>
              </a:xfrm>
              <a:custGeom>
                <a:avLst/>
                <a:gdLst>
                  <a:gd name="T0" fmla="*/ 175447 w 1042988"/>
                  <a:gd name="T1" fmla="*/ 1093403 h 1250950"/>
                  <a:gd name="T2" fmla="*/ 521494 w 1042988"/>
                  <a:gd name="T3" fmla="*/ 625475 h 1250950"/>
                  <a:gd name="T4" fmla="*/ 71582 w 1042988"/>
                  <a:gd name="T5" fmla="*/ 309201 h 1250950"/>
                  <a:gd name="T6" fmla="*/ 0 w 1042988"/>
                  <a:gd name="T7" fmla="*/ 309201 h 1250950"/>
                  <a:gd name="T8" fmla="*/ 175447 w 1042988"/>
                  <a:gd name="T9" fmla="*/ 1093403 h 1250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T6" t="T7" r="T8" b="T9"/>
                <a:pathLst>
                  <a:path w="1042988" h="1250950" stroke="0">
                    <a:moveTo>
                      <a:pt x="175447" y="1093403"/>
                    </a:moveTo>
                    <a:lnTo>
                      <a:pt x="175447" y="1093402"/>
                    </a:lnTo>
                    <a:cubicBezTo>
                      <a:pt x="63864" y="974696"/>
                      <a:pt x="0" y="804366"/>
                      <a:pt x="0" y="625475"/>
                    </a:cubicBezTo>
                    <a:cubicBezTo>
                      <a:pt x="0" y="514293"/>
                      <a:pt x="24708" y="405121"/>
                      <a:pt x="71582" y="309201"/>
                    </a:cubicBezTo>
                    <a:lnTo>
                      <a:pt x="521494" y="625475"/>
                    </a:lnTo>
                    <a:close/>
                  </a:path>
                  <a:path w="1042988" h="1250950" fill="none">
                    <a:moveTo>
                      <a:pt x="175447" y="1093403"/>
                    </a:moveTo>
                    <a:lnTo>
                      <a:pt x="175447" y="1093402"/>
                    </a:lnTo>
                    <a:cubicBezTo>
                      <a:pt x="63864" y="974696"/>
                      <a:pt x="0" y="804366"/>
                      <a:pt x="0" y="625475"/>
                    </a:cubicBezTo>
                    <a:cubicBezTo>
                      <a:pt x="0" y="514293"/>
                      <a:pt x="24708" y="405121"/>
                      <a:pt x="71582" y="309201"/>
                    </a:cubicBezTo>
                  </a:path>
                </a:pathLst>
              </a:custGeom>
              <a:noFill/>
              <a:ln w="19050" cmpd="sng">
                <a:solidFill>
                  <a:srgbClr val="31859C"/>
                </a:solidFill>
                <a:round/>
                <a:headEnd type="triangle" w="med" len="med"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 wrap="none" anchor="ctr"/>
              <a:lstStyle/>
              <a:p>
                <a:endParaRPr lang="ja-JP" altLang="en-US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18" name="Line 179"/>
              <p:cNvSpPr>
                <a:spLocks noChangeShapeType="1"/>
              </p:cNvSpPr>
              <p:nvPr/>
            </p:nvSpPr>
            <p:spPr bwMode="auto">
              <a:xfrm flipV="1">
                <a:off x="3386931" y="3103563"/>
                <a:ext cx="1741488" cy="4762"/>
              </a:xfrm>
              <a:prstGeom prst="line">
                <a:avLst/>
              </a:prstGeom>
              <a:noFill/>
              <a:ln w="19050">
                <a:solidFill>
                  <a:srgbClr val="FF66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19" name="Line 178"/>
              <p:cNvSpPr>
                <a:spLocks noChangeShapeType="1"/>
              </p:cNvSpPr>
              <p:nvPr/>
            </p:nvSpPr>
            <p:spPr bwMode="auto">
              <a:xfrm>
                <a:off x="1556544" y="3106738"/>
                <a:ext cx="1800225" cy="1587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20" name="Line 180"/>
              <p:cNvSpPr>
                <a:spLocks noChangeShapeType="1"/>
              </p:cNvSpPr>
              <p:nvPr/>
            </p:nvSpPr>
            <p:spPr bwMode="auto">
              <a:xfrm>
                <a:off x="5318919" y="3103563"/>
                <a:ext cx="3567112" cy="1587"/>
              </a:xfrm>
              <a:prstGeom prst="line">
                <a:avLst/>
              </a:prstGeom>
              <a:noFill/>
              <a:ln w="19050">
                <a:solidFill>
                  <a:srgbClr val="FF66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21" name="Text Box 183"/>
              <p:cNvSpPr txBox="1">
                <a:spLocks noChangeArrowheads="1"/>
              </p:cNvSpPr>
              <p:nvPr/>
            </p:nvSpPr>
            <p:spPr bwMode="auto">
              <a:xfrm>
                <a:off x="5629169" y="1231900"/>
                <a:ext cx="181758" cy="340735"/>
              </a:xfrm>
              <a:prstGeom prst="rect">
                <a:avLst/>
              </a:prstGeom>
              <a:noFill/>
              <a:ln w="19050">
                <a:noFill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endParaRPr lang="en-US" altLang="ja-JP" b="1" baseline="30000" dirty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24" name="テキスト ボックス 196"/>
              <p:cNvSpPr txBox="1">
                <a:spLocks noChangeArrowheads="1"/>
              </p:cNvSpPr>
              <p:nvPr/>
            </p:nvSpPr>
            <p:spPr bwMode="auto">
              <a:xfrm>
                <a:off x="9710811" y="3215463"/>
                <a:ext cx="685800" cy="72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ja-JP" sz="16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HER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7.0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GeV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5nC </a:t>
                </a: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x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2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20 </a:t>
                </a:r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um</a:t>
                </a:r>
                <a:endParaRPr lang="en-US" altLang="ja-JP" sz="1200" b="1" dirty="0">
                  <a:solidFill>
                    <a:srgbClr val="0000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25" name="テキスト ボックス 199"/>
              <p:cNvSpPr txBox="1">
                <a:spLocks noChangeArrowheads="1"/>
              </p:cNvSpPr>
              <p:nvPr/>
            </p:nvSpPr>
            <p:spPr bwMode="auto">
              <a:xfrm>
                <a:off x="9683877" y="2517749"/>
                <a:ext cx="820738" cy="557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 </a:t>
                </a:r>
                <a:r>
                  <a:rPr lang="en-US" altLang="ja-JP" sz="16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LER</a:t>
                </a:r>
                <a:endParaRPr lang="en-US" altLang="ja-JP" sz="1200" b="1" dirty="0" smtClean="0">
                  <a:solidFill>
                    <a:srgbClr val="FF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4.0 GeV e+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ja-JP" sz="1200" b="1" dirty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4nC x </a:t>
                </a:r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2</a:t>
                </a:r>
              </a:p>
            </p:txBody>
          </p:sp>
          <p:sp>
            <p:nvSpPr>
              <p:cNvPr id="226" name="円/楕円 225"/>
              <p:cNvSpPr/>
              <p:nvPr/>
            </p:nvSpPr>
            <p:spPr>
              <a:xfrm>
                <a:off x="772319" y="2227263"/>
                <a:ext cx="127000" cy="12541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27" name="テキスト ボックス 202"/>
              <p:cNvSpPr txBox="1">
                <a:spLocks noChangeArrowheads="1"/>
              </p:cNvSpPr>
              <p:nvPr/>
            </p:nvSpPr>
            <p:spPr bwMode="auto">
              <a:xfrm>
                <a:off x="1568177" y="2573893"/>
                <a:ext cx="135934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Primary e– for e+</a:t>
                </a:r>
              </a:p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3.2 </a:t>
                </a: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GeV,  10nC x 2</a:t>
                </a:r>
                <a:endParaRPr lang="ja-JP" altLang="en-US" sz="1200" b="1" dirty="0">
                  <a:solidFill>
                    <a:srgbClr val="0000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28" name="Line 180"/>
              <p:cNvSpPr>
                <a:spLocks noChangeShapeType="1"/>
              </p:cNvSpPr>
              <p:nvPr/>
            </p:nvSpPr>
            <p:spPr bwMode="auto">
              <a:xfrm>
                <a:off x="9084469" y="3100388"/>
                <a:ext cx="706437" cy="1587"/>
              </a:xfrm>
              <a:prstGeom prst="line">
                <a:avLst/>
              </a:prstGeom>
              <a:noFill/>
              <a:ln w="19050">
                <a:solidFill>
                  <a:srgbClr val="FF66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29" name="アーチ 228"/>
              <p:cNvSpPr/>
              <p:nvPr/>
            </p:nvSpPr>
            <p:spPr>
              <a:xfrm>
                <a:off x="8843169" y="3028950"/>
                <a:ext cx="252412" cy="139700"/>
              </a:xfrm>
              <a:prstGeom prst="blockArc">
                <a:avLst/>
              </a:prstGeom>
              <a:solidFill>
                <a:srgbClr val="800000"/>
              </a:solidFill>
              <a:ln w="3175" cmpd="sng">
                <a:solidFill>
                  <a:srgbClr val="8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8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0" name="円/楕円 229"/>
              <p:cNvSpPr/>
              <p:nvPr/>
            </p:nvSpPr>
            <p:spPr>
              <a:xfrm>
                <a:off x="9435306" y="3025775"/>
                <a:ext cx="127000" cy="127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008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1" name="円/楕円 230"/>
              <p:cNvSpPr/>
              <p:nvPr/>
            </p:nvSpPr>
            <p:spPr>
              <a:xfrm>
                <a:off x="9243219" y="3033713"/>
                <a:ext cx="127000" cy="127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008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2" name="円/楕円 231"/>
              <p:cNvSpPr/>
              <p:nvPr/>
            </p:nvSpPr>
            <p:spPr>
              <a:xfrm>
                <a:off x="5180806" y="1857375"/>
                <a:ext cx="127000" cy="127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008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3" name="円/楕円 232"/>
              <p:cNvSpPr/>
              <p:nvPr/>
            </p:nvSpPr>
            <p:spPr>
              <a:xfrm>
                <a:off x="5310981" y="2012950"/>
                <a:ext cx="127000" cy="127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008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4" name="テキスト ボックス 212"/>
              <p:cNvSpPr txBox="1">
                <a:spLocks noChangeArrowheads="1"/>
              </p:cNvSpPr>
              <p:nvPr/>
            </p:nvSpPr>
            <p:spPr bwMode="auto">
              <a:xfrm>
                <a:off x="5399881" y="1808163"/>
                <a:ext cx="144142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1.1 GeV</a:t>
                </a:r>
              </a:p>
              <a:p>
                <a:r>
                  <a:rPr lang="en-US" altLang="ja-JP" sz="1200" b="1" dirty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 e+ damping ring</a:t>
                </a:r>
                <a:endParaRPr lang="ja-JP" altLang="en-US" sz="1200" b="1" dirty="0">
                  <a:solidFill>
                    <a:srgbClr val="FF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5" name="Line 1"/>
              <p:cNvSpPr>
                <a:spLocks noChangeShapeType="1"/>
              </p:cNvSpPr>
              <p:nvPr/>
            </p:nvSpPr>
            <p:spPr bwMode="auto">
              <a:xfrm flipH="1" flipV="1">
                <a:off x="5018881" y="2325688"/>
                <a:ext cx="314325" cy="785812"/>
              </a:xfrm>
              <a:prstGeom prst="line">
                <a:avLst/>
              </a:prstGeom>
              <a:noFill/>
              <a:ln w="19050" cmpd="sng">
                <a:solidFill>
                  <a:srgbClr val="FF6FCF"/>
                </a:solidFill>
                <a:miter lim="800000"/>
                <a:headEnd/>
                <a:tailEnd/>
              </a:ln>
              <a:effectLst>
                <a:outerShdw blurRad="63500" dist="20160" dir="5400000" algn="ctr" rotWithShape="0">
                  <a:srgbClr val="000000">
                    <a:alpha val="38034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ja-JP" altLang="en-US">
                  <a:latin typeface="Arial Rounded MT Bold"/>
                  <a:ea typeface="ヒラギノ丸ゴ Pro W4"/>
                  <a:cs typeface="Arial"/>
                </a:endParaRPr>
              </a:p>
            </p:txBody>
          </p:sp>
          <p:cxnSp>
            <p:nvCxnSpPr>
              <p:cNvPr id="236" name="直線コネクタ 235"/>
              <p:cNvCxnSpPr/>
              <p:nvPr/>
            </p:nvCxnSpPr>
            <p:spPr>
              <a:xfrm rot="5400000">
                <a:off x="5193506" y="2527300"/>
                <a:ext cx="136525" cy="34925"/>
              </a:xfrm>
              <a:prstGeom prst="line">
                <a:avLst/>
              </a:prstGeom>
              <a:ln w="76200">
                <a:solidFill>
                  <a:srgbClr val="8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直線コネクタ 236"/>
              <p:cNvCxnSpPr/>
              <p:nvPr/>
            </p:nvCxnSpPr>
            <p:spPr>
              <a:xfrm rot="16200000" flipH="1">
                <a:off x="5034756" y="2517775"/>
                <a:ext cx="139700" cy="50800"/>
              </a:xfrm>
              <a:prstGeom prst="line">
                <a:avLst/>
              </a:prstGeom>
              <a:ln w="76200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5276585" y="2613024"/>
                <a:ext cx="8238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Energy </a:t>
                </a:r>
                <a:b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</a:br>
                <a: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Compression</a:t>
                </a:r>
                <a:endParaRPr lang="ja-JP" altLang="en-US" sz="1000" b="1" dirty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39" name="テキスト ボックス 234"/>
              <p:cNvSpPr txBox="1">
                <a:spLocks noChangeArrowheads="1"/>
              </p:cNvSpPr>
              <p:nvPr/>
            </p:nvSpPr>
            <p:spPr bwMode="auto">
              <a:xfrm>
                <a:off x="4267226" y="2604557"/>
                <a:ext cx="8238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r"/>
                <a:r>
                  <a:rPr lang="en-US" altLang="ja-JP" sz="1000" b="1" dirty="0" smtClean="0">
                    <a:solidFill>
                      <a:srgbClr val="3366FF"/>
                    </a:solidFill>
                    <a:latin typeface="Arial Rounded MT Bold"/>
                    <a:ea typeface="ヒラギノ丸ゴ Pro W4"/>
                    <a:cs typeface="Arial" charset="0"/>
                  </a:rPr>
                  <a:t>Bunch </a:t>
                </a:r>
                <a:br>
                  <a:rPr lang="en-US" altLang="ja-JP" sz="1000" b="1" dirty="0" smtClean="0">
                    <a:solidFill>
                      <a:srgbClr val="3366FF"/>
                    </a:solidFill>
                    <a:latin typeface="Arial Rounded MT Bold"/>
                    <a:ea typeface="ヒラギノ丸ゴ Pro W4"/>
                    <a:cs typeface="Arial" charset="0"/>
                  </a:rPr>
                </a:br>
                <a:r>
                  <a:rPr lang="en-US" altLang="ja-JP" sz="1000" b="1" dirty="0" smtClean="0">
                    <a:solidFill>
                      <a:srgbClr val="3366FF"/>
                    </a:solidFill>
                    <a:latin typeface="Arial Rounded MT Bold"/>
                    <a:ea typeface="ヒラギノ丸ゴ Pro W4"/>
                    <a:cs typeface="Arial" charset="0"/>
                  </a:rPr>
                  <a:t>Compression</a:t>
                </a:r>
                <a:endParaRPr lang="ja-JP" altLang="en-US" sz="1000" b="1" dirty="0">
                  <a:solidFill>
                    <a:srgbClr val="3366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cxnSp>
            <p:nvCxnSpPr>
              <p:cNvPr id="240" name="直線コネクタ 239"/>
              <p:cNvCxnSpPr/>
              <p:nvPr/>
            </p:nvCxnSpPr>
            <p:spPr>
              <a:xfrm rot="5400000" flipH="1" flipV="1">
                <a:off x="8228012" y="2550319"/>
                <a:ext cx="987425" cy="242888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直線コネクタ 240"/>
              <p:cNvCxnSpPr/>
              <p:nvPr/>
            </p:nvCxnSpPr>
            <p:spPr>
              <a:xfrm>
                <a:off x="8835231" y="2185988"/>
                <a:ext cx="501650" cy="952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2" name="テキスト ボックス 243"/>
              <p:cNvSpPr txBox="1">
                <a:spLocks noChangeArrowheads="1"/>
              </p:cNvSpPr>
              <p:nvPr/>
            </p:nvSpPr>
            <p:spPr bwMode="auto">
              <a:xfrm>
                <a:off x="8946910" y="1514715"/>
                <a:ext cx="686486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600" b="1" dirty="0" smtClean="0">
                    <a:latin typeface="Arial Rounded MT Bold"/>
                    <a:ea typeface="ヒラギノ丸ゴ Pro W4"/>
                    <a:cs typeface="Arial" charset="0"/>
                  </a:rPr>
                  <a:t>PF</a:t>
                </a:r>
              </a:p>
              <a:p>
                <a:r>
                  <a:rPr lang="en-US" altLang="ja-JP" sz="1200" b="1" dirty="0">
                    <a:latin typeface="Arial Rounded MT Bold"/>
                    <a:ea typeface="ヒラギノ丸ゴ Pro W4"/>
                    <a:cs typeface="Arial" charset="0"/>
                  </a:rPr>
                  <a:t>2.5 GeV</a:t>
                </a:r>
              </a:p>
              <a:p>
                <a:r>
                  <a:rPr lang="en-US" altLang="ja-JP" sz="1200" b="1" dirty="0">
                    <a:latin typeface="Arial Rounded MT Bold"/>
                    <a:ea typeface="ヒラギノ丸ゴ Pro W4"/>
                    <a:cs typeface="Arial" charset="0"/>
                  </a:rPr>
                  <a:t>0.1nC x 1</a:t>
                </a:r>
                <a:endParaRPr lang="ja-JP" altLang="en-US" sz="1200" b="1" dirty="0"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43" name="Line 178"/>
              <p:cNvSpPr>
                <a:spLocks noChangeShapeType="1"/>
              </p:cNvSpPr>
              <p:nvPr/>
            </p:nvSpPr>
            <p:spPr bwMode="auto">
              <a:xfrm>
                <a:off x="3485356" y="3152775"/>
                <a:ext cx="1755775" cy="3175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4" name="Line 178"/>
              <p:cNvSpPr>
                <a:spLocks noChangeShapeType="1"/>
              </p:cNvSpPr>
              <p:nvPr/>
            </p:nvSpPr>
            <p:spPr bwMode="auto">
              <a:xfrm>
                <a:off x="5210969" y="3157538"/>
                <a:ext cx="3706812" cy="1587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5" name="Line 178"/>
              <p:cNvSpPr>
                <a:spLocks noChangeShapeType="1"/>
              </p:cNvSpPr>
              <p:nvPr/>
            </p:nvSpPr>
            <p:spPr bwMode="auto">
              <a:xfrm>
                <a:off x="8889206" y="3163888"/>
                <a:ext cx="825500" cy="457200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6" name="Line 178"/>
              <p:cNvSpPr>
                <a:spLocks noChangeShapeType="1"/>
              </p:cNvSpPr>
              <p:nvPr/>
            </p:nvSpPr>
            <p:spPr bwMode="auto">
              <a:xfrm>
                <a:off x="1556544" y="3154363"/>
                <a:ext cx="1728787" cy="1587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7" name="フリーフォーム 246"/>
              <p:cNvSpPr/>
              <p:nvPr/>
            </p:nvSpPr>
            <p:spPr>
              <a:xfrm>
                <a:off x="3264694" y="3143250"/>
                <a:ext cx="230187" cy="93663"/>
              </a:xfrm>
              <a:custGeom>
                <a:avLst/>
                <a:gdLst>
                  <a:gd name="connsiteX0" fmla="*/ 0 w 352073"/>
                  <a:gd name="connsiteY0" fmla="*/ 0 h 227894"/>
                  <a:gd name="connsiteX1" fmla="*/ 25400 w 352073"/>
                  <a:gd name="connsiteY1" fmla="*/ 101600 h 227894"/>
                  <a:gd name="connsiteX2" fmla="*/ 25400 w 352073"/>
                  <a:gd name="connsiteY2" fmla="*/ 97367 h 227894"/>
                  <a:gd name="connsiteX3" fmla="*/ 71967 w 352073"/>
                  <a:gd name="connsiteY3" fmla="*/ 177800 h 227894"/>
                  <a:gd name="connsiteX4" fmla="*/ 190500 w 352073"/>
                  <a:gd name="connsiteY4" fmla="*/ 215900 h 227894"/>
                  <a:gd name="connsiteX5" fmla="*/ 325967 w 352073"/>
                  <a:gd name="connsiteY5" fmla="*/ 105833 h 227894"/>
                  <a:gd name="connsiteX6" fmla="*/ 347134 w 352073"/>
                  <a:gd name="connsiteY6" fmla="*/ 0 h 227894"/>
                  <a:gd name="connsiteX7" fmla="*/ 347134 w 352073"/>
                  <a:gd name="connsiteY7" fmla="*/ 0 h 22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2073" h="227894">
                    <a:moveTo>
                      <a:pt x="0" y="0"/>
                    </a:moveTo>
                    <a:cubicBezTo>
                      <a:pt x="8467" y="33867"/>
                      <a:pt x="21167" y="85372"/>
                      <a:pt x="25400" y="101600"/>
                    </a:cubicBezTo>
                    <a:cubicBezTo>
                      <a:pt x="29633" y="117828"/>
                      <a:pt x="17639" y="84667"/>
                      <a:pt x="25400" y="97367"/>
                    </a:cubicBezTo>
                    <a:cubicBezTo>
                      <a:pt x="33161" y="110067"/>
                      <a:pt x="44450" y="158045"/>
                      <a:pt x="71967" y="177800"/>
                    </a:cubicBezTo>
                    <a:cubicBezTo>
                      <a:pt x="99484" y="197555"/>
                      <a:pt x="148167" y="227894"/>
                      <a:pt x="190500" y="215900"/>
                    </a:cubicBezTo>
                    <a:cubicBezTo>
                      <a:pt x="232833" y="203906"/>
                      <a:pt x="299861" y="141816"/>
                      <a:pt x="325967" y="105833"/>
                    </a:cubicBezTo>
                    <a:cubicBezTo>
                      <a:pt x="352073" y="69850"/>
                      <a:pt x="347134" y="0"/>
                      <a:pt x="347134" y="0"/>
                    </a:cubicBezTo>
                    <a:lnTo>
                      <a:pt x="347134" y="0"/>
                    </a:lnTo>
                  </a:path>
                </a:pathLst>
              </a:custGeom>
              <a:ln w="19050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8" name="Line 176"/>
              <p:cNvSpPr>
                <a:spLocks noChangeShapeType="1"/>
              </p:cNvSpPr>
              <p:nvPr/>
            </p:nvSpPr>
            <p:spPr bwMode="auto">
              <a:xfrm>
                <a:off x="1362869" y="1711325"/>
                <a:ext cx="1790700" cy="0"/>
              </a:xfrm>
              <a:prstGeom prst="line">
                <a:avLst/>
              </a:prstGeom>
              <a:noFill/>
              <a:ln w="19050">
                <a:solidFill>
                  <a:srgbClr val="4597A0"/>
                </a:solidFill>
                <a:miter lim="800000"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Arial Rounded MT Bold"/>
                  <a:ea typeface="ヒラギノ丸ゴ Pro W4"/>
                </a:endParaRPr>
              </a:p>
            </p:txBody>
          </p:sp>
          <p:sp>
            <p:nvSpPr>
              <p:cNvPr id="249" name="円/楕円 248"/>
              <p:cNvSpPr/>
              <p:nvPr/>
            </p:nvSpPr>
            <p:spPr>
              <a:xfrm>
                <a:off x="777081" y="2468563"/>
                <a:ext cx="125413" cy="125412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0" name="テキスト ボックス 215"/>
              <p:cNvSpPr txBox="1">
                <a:spLocks noChangeArrowheads="1"/>
              </p:cNvSpPr>
              <p:nvPr/>
            </p:nvSpPr>
            <p:spPr bwMode="auto">
              <a:xfrm>
                <a:off x="3125525" y="1857948"/>
                <a:ext cx="1790701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New </a:t>
                </a:r>
                <a:r>
                  <a:rPr lang="en-US" altLang="ja-JP" sz="1200" b="1" dirty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RF</a:t>
                </a:r>
                <a: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-gun</a:t>
                </a:r>
              </a:p>
              <a:p>
                <a: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5 nC for e–, 10nC for e+</a:t>
                </a:r>
                <a:b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</a:br>
                <a:r>
                  <a:rPr lang="en-US" altLang="ja-JP" sz="1200" b="1" dirty="0" smtClean="0">
                    <a:solidFill>
                      <a:srgbClr val="FF8000"/>
                    </a:solidFill>
                    <a:latin typeface="Arial Rounded MT Bold"/>
                    <a:ea typeface="ヒラギノ丸ゴ Pro W4"/>
                    <a:cs typeface="Arial" charset="0"/>
                  </a:rPr>
                  <a:t>IrCe cathode, Fiber laser, DAW cavity</a:t>
                </a:r>
                <a:endParaRPr lang="ja-JP" altLang="en-US" sz="1200" b="1" dirty="0">
                  <a:solidFill>
                    <a:srgbClr val="FF8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1" name="円/楕円 250"/>
              <p:cNvSpPr/>
              <p:nvPr/>
            </p:nvSpPr>
            <p:spPr>
              <a:xfrm>
                <a:off x="9236869" y="3324225"/>
                <a:ext cx="127000" cy="127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2" name="円/楕円 251"/>
              <p:cNvSpPr/>
              <p:nvPr/>
            </p:nvSpPr>
            <p:spPr>
              <a:xfrm>
                <a:off x="9430544" y="3422650"/>
                <a:ext cx="127000" cy="127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3" name="円/楕円 252"/>
              <p:cNvSpPr/>
              <p:nvPr/>
            </p:nvSpPr>
            <p:spPr>
              <a:xfrm>
                <a:off x="8987631" y="2117725"/>
                <a:ext cx="127000" cy="127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ja-JP" altLang="en-US">
                  <a:solidFill>
                    <a:srgbClr val="FFFF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4" name="テキスト ボックス 249"/>
              <p:cNvSpPr txBox="1">
                <a:spLocks noChangeArrowheads="1"/>
              </p:cNvSpPr>
              <p:nvPr/>
            </p:nvSpPr>
            <p:spPr bwMode="auto">
              <a:xfrm>
                <a:off x="3198920" y="3317288"/>
                <a:ext cx="615553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New e+ </a:t>
                </a:r>
              </a:p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Capture </a:t>
                </a:r>
              </a:p>
              <a:p>
                <a:r>
                  <a:rPr lang="en-US" altLang="ja-JP" sz="1200" b="1" dirty="0" smtClean="0">
                    <a:solidFill>
                      <a:srgbClr val="FF0000"/>
                    </a:solidFill>
                    <a:latin typeface="Arial Rounded MT Bold"/>
                    <a:ea typeface="ヒラギノ丸ゴ Pro W4"/>
                    <a:cs typeface="Arial" charset="0"/>
                  </a:rPr>
                  <a:t>with FC </a:t>
                </a:r>
                <a:endParaRPr lang="ja-JP" altLang="en-US" sz="1200" b="1" dirty="0">
                  <a:solidFill>
                    <a:srgbClr val="FF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5" name="テキスト ボックス 199"/>
              <p:cNvSpPr txBox="1">
                <a:spLocks noChangeArrowheads="1"/>
              </p:cNvSpPr>
              <p:nvPr/>
            </p:nvSpPr>
            <p:spPr bwMode="auto">
              <a:xfrm>
                <a:off x="8500687" y="3324225"/>
                <a:ext cx="628377" cy="615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6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PF-AR</a:t>
                </a:r>
              </a:p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6.5 </a:t>
                </a:r>
                <a:r>
                  <a:rPr lang="en-US" altLang="ja-JP" sz="1200" b="1" dirty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GeV</a:t>
                </a:r>
              </a:p>
              <a:p>
                <a:r>
                  <a:rPr lang="en-US" altLang="ja-JP" sz="1200" b="1" dirty="0" smtClean="0">
                    <a:solidFill>
                      <a:srgbClr val="0000FF"/>
                    </a:solidFill>
                    <a:latin typeface="Arial Rounded MT Bold"/>
                    <a:ea typeface="ヒラギノ丸ゴ Pro W4"/>
                    <a:cs typeface="Arial" charset="0"/>
                  </a:rPr>
                  <a:t>5nC</a:t>
                </a:r>
                <a:endParaRPr lang="ja-JP" altLang="en-US" sz="1200" b="1" dirty="0">
                  <a:solidFill>
                    <a:srgbClr val="0000FF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6" name="テキスト ボックス 215"/>
              <p:cNvSpPr txBox="1">
                <a:spLocks noChangeArrowheads="1"/>
              </p:cNvSpPr>
              <p:nvPr/>
            </p:nvSpPr>
            <p:spPr bwMode="auto">
              <a:xfrm>
                <a:off x="977540" y="2172811"/>
                <a:ext cx="6027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altLang="ja-JP" sz="12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J-arc</a:t>
                </a:r>
              </a:p>
              <a:p>
                <a:r>
                  <a:rPr lang="en-US" altLang="ja-JP" sz="12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1.5 GeV</a:t>
                </a:r>
                <a:endParaRPr lang="en-US" altLang="ja-JP" sz="1200" b="1" dirty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  <p:sp>
            <p:nvSpPr>
              <p:cNvPr id="257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8658643" y="2660846"/>
                <a:ext cx="8238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Energy</a:t>
                </a:r>
                <a:b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</a:br>
                <a:r>
                  <a:rPr lang="en-US" altLang="ja-JP" sz="1000" b="1" dirty="0" smtClean="0">
                    <a:solidFill>
                      <a:srgbClr val="800000"/>
                    </a:solidFill>
                    <a:latin typeface="Arial Rounded MT Bold"/>
                    <a:ea typeface="ヒラギノ丸ゴ Pro W4"/>
                    <a:cs typeface="Arial" charset="0"/>
                  </a:rPr>
                  <a:t>Compression</a:t>
                </a:r>
                <a:endParaRPr lang="ja-JP" altLang="en-US" sz="1000" b="1" dirty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endParaRPr>
              </a:p>
            </p:txBody>
          </p:sp>
        </p:grpSp>
        <p:sp>
          <p:nvSpPr>
            <p:cNvPr id="134" name="テキスト ボックス 215"/>
            <p:cNvSpPr txBox="1">
              <a:spLocks noChangeArrowheads="1"/>
            </p:cNvSpPr>
            <p:nvPr/>
          </p:nvSpPr>
          <p:spPr bwMode="auto">
            <a:xfrm>
              <a:off x="4735385" y="3324225"/>
              <a:ext cx="32060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rPr>
                <a:t>SY2</a:t>
              </a:r>
              <a:endParaRPr lang="en-US" altLang="ja-JP" sz="1200" b="1" dirty="0">
                <a:solidFill>
                  <a:srgbClr val="800000"/>
                </a:solidFill>
                <a:latin typeface="Arial Rounded MT Bold"/>
                <a:ea typeface="ヒラギノ丸ゴ Pro W4"/>
                <a:cs typeface="Arial" charset="0"/>
              </a:endParaRPr>
            </a:p>
          </p:txBody>
        </p:sp>
        <p:sp>
          <p:nvSpPr>
            <p:cNvPr id="135" name="テキスト ボックス 215"/>
            <p:cNvSpPr txBox="1">
              <a:spLocks noChangeArrowheads="1"/>
            </p:cNvSpPr>
            <p:nvPr/>
          </p:nvSpPr>
          <p:spPr bwMode="auto">
            <a:xfrm>
              <a:off x="8102115" y="2714625"/>
              <a:ext cx="3077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altLang="ja-JP" sz="1200" b="1" dirty="0" smtClean="0">
                  <a:solidFill>
                    <a:srgbClr val="800000"/>
                  </a:solidFill>
                  <a:latin typeface="Arial Rounded MT Bold"/>
                  <a:ea typeface="ヒラギノ丸ゴ Pro W4"/>
                  <a:cs typeface="Arial" charset="0"/>
                </a:rPr>
                <a:t>SY3</a:t>
              </a:r>
              <a:endParaRPr lang="en-US" altLang="ja-JP" sz="1200" b="1" dirty="0">
                <a:solidFill>
                  <a:srgbClr val="800000"/>
                </a:solidFill>
                <a:latin typeface="Arial Rounded MT Bold"/>
                <a:ea typeface="ヒラギノ丸ゴ Pro W4"/>
                <a:cs typeface="Arial" charset="0"/>
              </a:endParaRPr>
            </a:p>
          </p:txBody>
        </p:sp>
      </p:grpSp>
      <p:sp>
        <p:nvSpPr>
          <p:cNvPr id="129" name="タイトル 1"/>
          <p:cNvSpPr txBox="1">
            <a:spLocks/>
          </p:cNvSpPr>
          <p:nvPr/>
        </p:nvSpPr>
        <p:spPr bwMode="auto">
          <a:xfrm>
            <a:off x="165100" y="309947"/>
            <a:ext cx="103584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404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Linac Upgrade for SuperKEKB</a:t>
            </a:r>
            <a:endParaRPr kumimoji="1" lang="ja-JP" altLang="en-US" sz="3900" b="1" i="0" u="none" strike="noStrike" kern="0" cap="none" spc="0" normalizeH="0" baseline="0" noProof="0" dirty="0">
              <a:ln>
                <a:noFill/>
              </a:ln>
              <a:solidFill>
                <a:srgbClr val="404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233794" y="5976009"/>
            <a:ext cx="163553" cy="3271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3" name="直線矢印コネクタ 132"/>
          <p:cNvCxnSpPr>
            <a:endCxn id="131" idx="1"/>
          </p:cNvCxnSpPr>
          <p:nvPr/>
        </p:nvCxnSpPr>
        <p:spPr>
          <a:xfrm flipV="1">
            <a:off x="3474179" y="6139582"/>
            <a:ext cx="3759615" cy="5348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直線矢印コネクタ 221"/>
          <p:cNvCxnSpPr/>
          <p:nvPr/>
        </p:nvCxnSpPr>
        <p:spPr>
          <a:xfrm flipV="1">
            <a:off x="7432346" y="6139582"/>
            <a:ext cx="1413933" cy="53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222"/>
          <p:cNvCxnSpPr/>
          <p:nvPr/>
        </p:nvCxnSpPr>
        <p:spPr>
          <a:xfrm flipV="1">
            <a:off x="7397347" y="6014254"/>
            <a:ext cx="1433107" cy="125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直線矢印コネクタ 257"/>
          <p:cNvCxnSpPr/>
          <p:nvPr/>
        </p:nvCxnSpPr>
        <p:spPr>
          <a:xfrm>
            <a:off x="7432346" y="6144930"/>
            <a:ext cx="1413933" cy="114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9" name="テキスト ボックス 258"/>
          <p:cNvSpPr txBox="1"/>
          <p:nvPr/>
        </p:nvSpPr>
        <p:spPr>
          <a:xfrm>
            <a:off x="3151649" y="5756644"/>
            <a:ext cx="1266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electron </a:t>
            </a:r>
          </a:p>
          <a:p>
            <a:r>
              <a:rPr kumimoji="1" lang="en-US" altLang="ja-JP" dirty="0" smtClean="0">
                <a:solidFill>
                  <a:srgbClr val="0000FF"/>
                </a:solidFill>
              </a:rPr>
              <a:t>beam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8895923" y="5738513"/>
            <a:ext cx="1262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positron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beam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926563" y="5738435"/>
            <a:ext cx="1945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1"/>
                </a:solidFill>
              </a:rPr>
              <a:t>Flux  </a:t>
            </a:r>
          </a:p>
          <a:p>
            <a:pPr algn="ctr"/>
            <a:r>
              <a:rPr kumimoji="1" lang="en-US" altLang="ja-JP" dirty="0" smtClean="0">
                <a:solidFill>
                  <a:schemeClr val="accent1"/>
                </a:solidFill>
              </a:rPr>
              <a:t>Concentrator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62" name="正方形/長方形 261"/>
          <p:cNvSpPr/>
          <p:nvPr/>
        </p:nvSpPr>
        <p:spPr>
          <a:xfrm>
            <a:off x="7432346" y="5456424"/>
            <a:ext cx="1225317" cy="1347072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コンテンツ プレースホルダ 2"/>
          <p:cNvSpPr txBox="1">
            <a:spLocks/>
          </p:cNvSpPr>
          <p:nvPr/>
        </p:nvSpPr>
        <p:spPr bwMode="auto">
          <a:xfrm>
            <a:off x="163513" y="3781424"/>
            <a:ext cx="10525125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373063" lvl="0" indent="-373063" defTabSz="9144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</a:pPr>
            <a:r>
              <a:rPr lang="en-US" altLang="ja-JP" sz="2000" b="1" kern="0" dirty="0" smtClean="0">
                <a:solidFill>
                  <a:srgbClr val="600000"/>
                </a:solidFill>
              </a:rPr>
              <a:t>As a high-field (several Tesla) pulsed solenoid for the positron source of the SuperKEKB injector, KEK is going to fabricate a SLAC-type flux concentrator. </a:t>
            </a:r>
          </a:p>
          <a:p>
            <a:pPr marL="373063" lvl="0" indent="-373063" defTabSz="9144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2"/>
              <a:buChar char="u"/>
            </a:pPr>
            <a:r>
              <a:rPr lang="en-US" altLang="ja-JP" sz="2000" b="1" kern="0" dirty="0" smtClean="0">
                <a:solidFill>
                  <a:srgbClr val="600000"/>
                </a:solidFill>
              </a:rPr>
              <a:t>Technical advices from the IHEP experts and design information by the IHEP drawings are quite useful in the development. </a:t>
            </a:r>
          </a:p>
          <a:p>
            <a:pPr marL="373063" marR="0" lvl="0" indent="-373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ja-JP" altLang="en-US" sz="2000" b="1" i="0" u="none" strike="noStrike" kern="0" cap="none" spc="0" normalizeH="0" baseline="0" noProof="0" dirty="0">
              <a:ln>
                <a:noFill/>
              </a:ln>
              <a:solidFill>
                <a:srgbClr val="6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スクリーンショット（2013-01-23 21.28.42）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25" y="3467100"/>
            <a:ext cx="6073648" cy="37524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404333"/>
            <a:ext cx="10358438" cy="576262"/>
          </a:xfrm>
          <a:effectLst/>
        </p:spPr>
        <p:txBody>
          <a:bodyPr/>
          <a:lstStyle/>
          <a:p>
            <a:r>
              <a:rPr lang="en-US" altLang="ja-JP" sz="3200" dirty="0" smtClean="0"/>
              <a:t>Mission of electron/positron Injector in SuperKEKB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945091"/>
            <a:ext cx="10401301" cy="6221413"/>
          </a:xfrm>
          <a:effectLst/>
        </p:spPr>
        <p:txBody>
          <a:bodyPr/>
          <a:lstStyle/>
          <a:p>
            <a:r>
              <a:rPr lang="en-US" altLang="ja-JP" sz="2800" dirty="0" smtClean="0"/>
              <a:t>40-times higher Luminosity</a:t>
            </a:r>
          </a:p>
          <a:p>
            <a:pPr lvl="1"/>
            <a:r>
              <a:rPr lang="en-US" altLang="ja-JP" sz="2400" dirty="0" smtClean="0"/>
              <a:t>Twice larger storage beam		</a:t>
            </a:r>
            <a:r>
              <a:rPr lang="ja-JP" altLang="en-US" sz="2000" dirty="0" smtClean="0">
                <a:solidFill>
                  <a:srgbClr val="004000"/>
                </a:solidFill>
                <a:sym typeface="Wingdings"/>
              </a:rPr>
              <a:t></a:t>
            </a:r>
            <a:r>
              <a:rPr lang="en-US" altLang="ja-JP" sz="2000" dirty="0" smtClean="0">
                <a:solidFill>
                  <a:srgbClr val="004000"/>
                </a:solidFill>
                <a:sym typeface="Wingdings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sym typeface="Wingdings"/>
              </a:rPr>
              <a:t>Higher beam current </a:t>
            </a:r>
            <a:r>
              <a:rPr lang="en-US" altLang="ja-JP" sz="2000" dirty="0" smtClean="0">
                <a:solidFill>
                  <a:srgbClr val="004000"/>
                </a:solidFill>
                <a:sym typeface="Wingdings"/>
              </a:rPr>
              <a:t>at Linac</a:t>
            </a:r>
            <a:endParaRPr lang="en-US" altLang="ja-JP" sz="2400" dirty="0" smtClean="0">
              <a:solidFill>
                <a:srgbClr val="004000"/>
              </a:solidFill>
              <a:sym typeface="Wingdings"/>
            </a:endParaRPr>
          </a:p>
          <a:p>
            <a:pPr lvl="1"/>
            <a:r>
              <a:rPr lang="en-US" altLang="ja-JP" sz="2400" dirty="0" smtClean="0">
                <a:sym typeface="Wingdings"/>
              </a:rPr>
              <a:t>20-times higher collision rate with nano-beam scheme </a:t>
            </a:r>
            <a:r>
              <a:rPr lang="ja-JP" altLang="en-US" sz="2400" dirty="0" smtClean="0">
                <a:sym typeface="Wingdings"/>
              </a:rPr>
              <a:t>　</a:t>
            </a:r>
            <a:endParaRPr lang="en-US" altLang="ja-JP" sz="2400" dirty="0" smtClean="0">
              <a:sym typeface="Wingdings"/>
            </a:endParaRP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sym typeface="Wingdings"/>
              </a:rPr>
              <a:t>Low-emittance beam injection </a:t>
            </a:r>
            <a:r>
              <a:rPr lang="en-US" altLang="ja-JP" sz="2000" dirty="0" smtClean="0">
                <a:sym typeface="Wingdings"/>
              </a:rPr>
              <a:t>from Linac (20μm)</a:t>
            </a:r>
          </a:p>
          <a:p>
            <a:pPr lvl="2"/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Shorter storage lifetime		(</a:t>
            </a:r>
            <a:r>
              <a:rPr lang="ja-JP" altLang="en-US" sz="2000" dirty="0" smtClean="0">
                <a:sym typeface="Wingdings"/>
              </a:rPr>
              <a:t></a:t>
            </a:r>
            <a:r>
              <a:rPr lang="en-US" altLang="ja-JP" sz="2000" dirty="0" smtClean="0">
                <a:sym typeface="Wingdings"/>
              </a:rPr>
              <a:t> Higher Linac beam current)</a:t>
            </a:r>
            <a:endParaRPr lang="en-US" altLang="ja-JP" sz="1200" dirty="0" smtClean="0">
              <a:sym typeface="Wingdings"/>
            </a:endParaRPr>
          </a:p>
          <a:p>
            <a:r>
              <a:rPr lang="en-US" altLang="ja-JP" sz="2900" dirty="0" smtClean="0">
                <a:sym typeface="Wingdings"/>
              </a:rPr>
              <a:t>Linac challenges</a:t>
            </a:r>
          </a:p>
          <a:p>
            <a:pPr lvl="1"/>
            <a:r>
              <a:rPr lang="en-US" altLang="ja-JP" sz="2400" dirty="0" smtClean="0">
                <a:sym typeface="Wingdings"/>
              </a:rPr>
              <a:t>Low emittance e-</a:t>
            </a:r>
          </a:p>
          <a:p>
            <a:pPr lvl="2"/>
            <a:r>
              <a:rPr lang="en-US" altLang="ja-JP" sz="2000" dirty="0" smtClean="0">
                <a:sym typeface="Wingdings"/>
              </a:rPr>
              <a:t>with high-charge RF-gun</a:t>
            </a:r>
          </a:p>
          <a:p>
            <a:pPr lvl="1"/>
            <a:r>
              <a:rPr lang="en-US" altLang="ja-JP" sz="2400" dirty="0" smtClean="0"/>
              <a:t>Low emittance e+</a:t>
            </a:r>
          </a:p>
          <a:p>
            <a:pPr lvl="2"/>
            <a:r>
              <a:rPr lang="en-US" altLang="ja-JP" sz="2000" dirty="0" smtClean="0"/>
              <a:t>with damping ring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Higher e+ beam current</a:t>
            </a:r>
          </a:p>
          <a:p>
            <a:pPr lvl="2"/>
            <a:r>
              <a:rPr lang="en-US" altLang="ja-JP" sz="2000" dirty="0" smtClean="0"/>
              <a:t>with new capture section</a:t>
            </a:r>
          </a:p>
          <a:p>
            <a:pPr lvl="1"/>
            <a:r>
              <a:rPr lang="en-US" altLang="ja-JP" sz="2400" dirty="0" smtClean="0"/>
              <a:t>Emittance preservation</a:t>
            </a:r>
          </a:p>
          <a:p>
            <a:pPr lvl="2"/>
            <a:r>
              <a:rPr lang="en-US" altLang="ja-JP" sz="2000" dirty="0" smtClean="0"/>
              <a:t>with precise beam control</a:t>
            </a:r>
          </a:p>
          <a:p>
            <a:pPr lvl="1"/>
            <a:r>
              <a:rPr lang="en-US" altLang="ja-JP" sz="2400" dirty="0" smtClean="0"/>
              <a:t>4+1 ring simultaneous injection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591123" y="6555141"/>
            <a:ext cx="1371600" cy="561268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000" tIns="3600" rIns="36000" bIns="3600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2x beam current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410869" y="3260725"/>
            <a:ext cx="1447800" cy="56657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000" tIns="3600" rIns="36000" bIns="3600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40x Luminosity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417050" y="6562725"/>
            <a:ext cx="1140619" cy="304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000" tIns="3600" rIns="36000" bIns="3600" anchor="ctr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RF-gun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8468519" y="5461740"/>
            <a:ext cx="1676400" cy="284269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lIns="36000" tIns="3600" rIns="36000" bIns="3600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Font typeface="Wingdings" charset="2"/>
              <a:buNone/>
            </a:pPr>
            <a:r>
              <a:rPr lang="en-US" altLang="ja-JP" sz="1800" b="1" dirty="0" smtClean="0">
                <a:solidFill>
                  <a:srgbClr val="FF6600"/>
                </a:solidFill>
                <a:latin typeface="Arial Rounded MT Bold" charset="0"/>
                <a:ea typeface="ヒラギノ丸ゴ Pro W4" charset="-128"/>
                <a:cs typeface="ヒラギノ丸ゴ Pro W4" charset="-128"/>
              </a:rPr>
              <a:t>e+ efficiency</a:t>
            </a:r>
            <a:endParaRPr lang="en-US" altLang="ja-JP" sz="1800" b="1" dirty="0">
              <a:solidFill>
                <a:srgbClr val="FF6600"/>
              </a:solidFill>
              <a:latin typeface="Arial Rounded MT Bold" charset="0"/>
              <a:ea typeface="ヒラギノ丸ゴ Pro W4" charset="-128"/>
              <a:cs typeface="ヒラギノ丸ゴ Pro W4" charset="-128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Overview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Osaka" charset="-128"/>
              <a:cs typeface="Osaka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3338715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06383"/>
            <a:ext cx="10358438" cy="714375"/>
          </a:xfrm>
        </p:spPr>
        <p:txBody>
          <a:bodyPr/>
          <a:lstStyle/>
          <a:p>
            <a:r>
              <a:rPr lang="en-US" altLang="ja-JP" sz="3200" dirty="0" smtClean="0"/>
              <a:t>Review Items in 2012 and Reviewer’s Comments</a:t>
            </a:r>
            <a:endParaRPr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3513" y="1020758"/>
            <a:ext cx="10525125" cy="6238880"/>
          </a:xfrm>
        </p:spPr>
        <p:txBody>
          <a:bodyPr/>
          <a:lstStyle/>
          <a:p>
            <a:r>
              <a:rPr lang="en-US" altLang="ja-JP" sz="2800" dirty="0" smtClean="0"/>
              <a:t>Linac disaster recovery</a:t>
            </a:r>
          </a:p>
          <a:p>
            <a:pPr lvl="1"/>
            <a:r>
              <a:rPr lang="en-US" altLang="ja-JP" sz="2400" dirty="0"/>
              <a:t>Earthquake is a natural disaster, a </a:t>
            </a:r>
            <a:r>
              <a:rPr lang="en-US" altLang="ja-JP" sz="2400" i="1" dirty="0"/>
              <a:t>Force Majeure</a:t>
            </a:r>
            <a:r>
              <a:rPr lang="en-US" altLang="ja-JP" sz="2400" dirty="0"/>
              <a:t>. In view of the manpower shortage in the Linac and Storage Ring groups, the committee suggests that the management team look into timeline, milestones and resources, and revise the schedule accordingly</a:t>
            </a:r>
            <a:r>
              <a:rPr lang="en-US" altLang="ja-JP" sz="2400" dirty="0" smtClean="0"/>
              <a:t>.</a:t>
            </a:r>
          </a:p>
          <a:p>
            <a:pPr lvl="1"/>
            <a:endParaRPr lang="en-US" altLang="ja-JP" sz="2400" dirty="0" smtClean="0"/>
          </a:p>
          <a:p>
            <a:r>
              <a:rPr lang="en-US" altLang="ja-JP" sz="2800" dirty="0" smtClean="0"/>
              <a:t>RF gun and low-emittance transport</a:t>
            </a:r>
          </a:p>
          <a:p>
            <a:pPr lvl="1"/>
            <a:r>
              <a:rPr lang="en-US" altLang="ja-JP" sz="2400" dirty="0"/>
              <a:t>Aggressively pursue a demonstration of the QTW gun with LaB</a:t>
            </a:r>
            <a:r>
              <a:rPr lang="en-US" altLang="ja-JP" sz="2400" baseline="-25000" dirty="0"/>
              <a:t>6</a:t>
            </a:r>
            <a:r>
              <a:rPr lang="en-US" altLang="ja-JP" sz="2400" dirty="0"/>
              <a:t> cathode and the full power </a:t>
            </a:r>
            <a:r>
              <a:rPr lang="en-US" altLang="ja-JP" sz="2400" dirty="0" smtClean="0"/>
              <a:t>laser.</a:t>
            </a:r>
          </a:p>
          <a:p>
            <a:pPr lvl="1"/>
            <a:endParaRPr lang="en-US" altLang="ja-JP" sz="2400" dirty="0" smtClean="0"/>
          </a:p>
          <a:p>
            <a:r>
              <a:rPr lang="en-US" altLang="ja-JP" sz="2800" dirty="0" smtClean="0"/>
              <a:t>Positron source</a:t>
            </a:r>
          </a:p>
          <a:p>
            <a:pPr lvl="1"/>
            <a:r>
              <a:rPr lang="en-US" altLang="ja-JP" sz="2400" dirty="0"/>
              <a:t>CSR effects in the bunch compressor should be examined. A protection scheme for the target should be developed at least conceptually. 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52425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Facility Upgrade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7799" y="1038225"/>
            <a:ext cx="10510839" cy="6083300"/>
          </a:xfrm>
        </p:spPr>
        <p:txBody>
          <a:bodyPr/>
          <a:lstStyle/>
          <a:p>
            <a:r>
              <a:rPr lang="en-US" altLang="ja-JP" sz="2000" dirty="0" smtClean="0"/>
              <a:t>Addition of electric power and cooling water is crucial for the upgrade</a:t>
            </a:r>
          </a:p>
          <a:p>
            <a:pPr lvl="1"/>
            <a:r>
              <a:rPr lang="en-US" altLang="ja-JP" sz="1800" dirty="0" smtClean="0"/>
              <a:t>However, the facility division starts the design only after the budget is secured</a:t>
            </a:r>
          </a:p>
          <a:p>
            <a:pPr lvl="1"/>
            <a:r>
              <a:rPr lang="en-US" altLang="ja-JP" sz="1800" dirty="0" smtClean="0"/>
              <a:t>It was only approved in JFY2012 (the facility budget is different from the project one)</a:t>
            </a:r>
          </a:p>
          <a:p>
            <a:r>
              <a:rPr lang="en-US" altLang="ja-JP" sz="2000" dirty="0" smtClean="0"/>
              <a:t>Basic schedule </a:t>
            </a:r>
          </a:p>
          <a:p>
            <a:pPr lvl="1"/>
            <a:r>
              <a:rPr lang="en-US" altLang="ja-JP" sz="1800" dirty="0" smtClean="0"/>
              <a:t>Design JFY2012, Building JFY2013, Facility JFY2014</a:t>
            </a:r>
          </a:p>
          <a:p>
            <a:pPr lvl="1"/>
            <a:r>
              <a:rPr lang="en-US" altLang="ja-JP" sz="1800" dirty="0" smtClean="0"/>
              <a:t>Should not affect PF and PF-AR operation</a:t>
            </a:r>
          </a:p>
          <a:p>
            <a:pPr lvl="1"/>
            <a:r>
              <a:rPr lang="en-US" altLang="ja-JP" sz="1800" dirty="0" smtClean="0"/>
              <a:t>Not available during initial commissioning</a:t>
            </a:r>
            <a:endParaRPr lang="en-US" altLang="ja-JP" sz="2800" dirty="0" smtClean="0"/>
          </a:p>
          <a:p>
            <a:pPr lvl="2">
              <a:buNone/>
            </a:pPr>
            <a:endParaRPr lang="en-US" altLang="ja-JP" sz="1400" dirty="0" smtClean="0"/>
          </a:p>
          <a:p>
            <a:pPr lvl="2"/>
            <a:endParaRPr lang="en-US" altLang="ja-JP" sz="1400" dirty="0" smtClean="0"/>
          </a:p>
          <a:p>
            <a:endParaRPr lang="en-US" altLang="ja-JP" sz="2300" dirty="0" smtClean="0"/>
          </a:p>
          <a:p>
            <a:endParaRPr lang="en-US" altLang="ja-JP" sz="2300" dirty="0" smtClean="0"/>
          </a:p>
          <a:p>
            <a:endParaRPr lang="en-US" altLang="ja-JP" sz="2300" dirty="0" smtClean="0"/>
          </a:p>
          <a:p>
            <a:endParaRPr lang="en-US" altLang="ja-JP" sz="2300" dirty="0" smtClean="0"/>
          </a:p>
          <a:p>
            <a:endParaRPr lang="en-US" altLang="ja-JP" sz="230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5" name="図 243" descr="SKB-DR-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9" r="1974" b="8899"/>
          <a:stretch>
            <a:fillRect/>
          </a:stretch>
        </p:blipFill>
        <p:spPr bwMode="auto">
          <a:xfrm>
            <a:off x="4734376" y="3515214"/>
            <a:ext cx="1068387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1"/>
          <p:cNvSpPr>
            <a:spLocks noChangeArrowheads="1"/>
          </p:cNvSpPr>
          <p:nvPr/>
        </p:nvSpPr>
        <p:spPr bwMode="auto">
          <a:xfrm>
            <a:off x="6969576" y="5458314"/>
            <a:ext cx="39687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" name="Rectangle 115"/>
          <p:cNvSpPr>
            <a:spLocks noChangeArrowheads="1"/>
          </p:cNvSpPr>
          <p:nvPr/>
        </p:nvSpPr>
        <p:spPr bwMode="auto">
          <a:xfrm>
            <a:off x="3719963" y="5461489"/>
            <a:ext cx="74613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" name="Line 91"/>
          <p:cNvSpPr>
            <a:spLocks noChangeShapeType="1"/>
          </p:cNvSpPr>
          <p:nvPr/>
        </p:nvSpPr>
        <p:spPr bwMode="auto">
          <a:xfrm>
            <a:off x="1543501" y="5512289"/>
            <a:ext cx="7920037" cy="1588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" name="Rectangle 108"/>
          <p:cNvSpPr>
            <a:spLocks noChangeArrowheads="1"/>
          </p:cNvSpPr>
          <p:nvPr/>
        </p:nvSpPr>
        <p:spPr bwMode="auto">
          <a:xfrm>
            <a:off x="2422976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0" name="Line 87"/>
          <p:cNvSpPr>
            <a:spLocks noChangeShapeType="1"/>
          </p:cNvSpPr>
          <p:nvPr/>
        </p:nvSpPr>
        <p:spPr bwMode="auto">
          <a:xfrm>
            <a:off x="1543501" y="4072427"/>
            <a:ext cx="1677987" cy="1587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1" name="AutoShape 88"/>
          <p:cNvSpPr>
            <a:spLocks/>
          </p:cNvSpPr>
          <p:nvPr/>
        </p:nvSpPr>
        <p:spPr bwMode="auto">
          <a:xfrm flipH="1">
            <a:off x="857701" y="4072427"/>
            <a:ext cx="1439862" cy="1439862"/>
          </a:xfrm>
          <a:custGeom>
            <a:avLst/>
            <a:gdLst>
              <a:gd name="T0" fmla="*/ 719931 w 1439862"/>
              <a:gd name="T1" fmla="*/ 0 h 1439863"/>
              <a:gd name="T2" fmla="*/ 719931 w 1439862"/>
              <a:gd name="T3" fmla="*/ 719932 h 1439863"/>
              <a:gd name="T4" fmla="*/ 1439402 w 1439862"/>
              <a:gd name="T5" fmla="*/ 694206 h 1439863"/>
              <a:gd name="T6" fmla="*/ 719931 w 1439862"/>
              <a:gd name="T7" fmla="*/ 0 h 1439863"/>
              <a:gd name="T8" fmla="*/ 1439402 w 1439862"/>
              <a:gd name="T9" fmla="*/ 694206 h 1439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2" h="1439863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  <a:lnTo>
                  <a:pt x="719931" y="719932"/>
                </a:lnTo>
                <a:close/>
              </a:path>
              <a:path w="1439862" h="1439863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8"/>
                  <a:pt x="1439402" y="694206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 type="triangle" w="med" len="med"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2" name="AutoShape 89"/>
          <p:cNvSpPr>
            <a:spLocks noChangeArrowheads="1"/>
          </p:cNvSpPr>
          <p:nvPr/>
        </p:nvSpPr>
        <p:spPr bwMode="auto">
          <a:xfrm rot="16200000" flipH="1">
            <a:off x="860876" y="4072427"/>
            <a:ext cx="1439862" cy="1439862"/>
          </a:xfrm>
          <a:custGeom>
            <a:avLst/>
            <a:gdLst>
              <a:gd name="T0" fmla="*/ 719931 w 1439863"/>
              <a:gd name="T1" fmla="*/ 0 h 1439862"/>
              <a:gd name="T2" fmla="*/ 719932 w 1439863"/>
              <a:gd name="T3" fmla="*/ 719931 h 1439862"/>
              <a:gd name="T4" fmla="*/ 1439403 w 1439863"/>
              <a:gd name="T5" fmla="*/ 694206 h 1439862"/>
              <a:gd name="T6" fmla="*/ 719931 w 1439863"/>
              <a:gd name="T7" fmla="*/ 0 h 1439862"/>
              <a:gd name="T8" fmla="*/ 1439403 w 1439863"/>
              <a:gd name="T9" fmla="*/ 694206 h 1439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439863" h="1439862" stroke="0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  <a:lnTo>
                  <a:pt x="719932" y="719931"/>
                </a:lnTo>
                <a:close/>
              </a:path>
              <a:path w="1439863" h="1439862" fill="none">
                <a:moveTo>
                  <a:pt x="719931" y="0"/>
                </a:moveTo>
                <a:lnTo>
                  <a:pt x="719931" y="-1"/>
                </a:lnTo>
                <a:cubicBezTo>
                  <a:pt x="1107526" y="-1"/>
                  <a:pt x="1425552" y="306857"/>
                  <a:pt x="1439403" y="694204"/>
                </a:cubicBezTo>
              </a:path>
            </a:pathLst>
          </a:cu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3" name="Line 90"/>
          <p:cNvSpPr>
            <a:spLocks noChangeShapeType="1"/>
          </p:cNvSpPr>
          <p:nvPr/>
        </p:nvSpPr>
        <p:spPr bwMode="auto">
          <a:xfrm>
            <a:off x="857701" y="4736002"/>
            <a:ext cx="1587" cy="61912"/>
          </a:xfrm>
          <a:prstGeom prst="line">
            <a:avLst/>
          </a:prstGeom>
          <a:noFill/>
          <a:ln w="25560">
            <a:solidFill>
              <a:srgbClr val="BBE0E3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14" name="AutoShape 92"/>
          <p:cNvSpPr>
            <a:spLocks noChangeArrowheads="1"/>
          </p:cNvSpPr>
          <p:nvPr/>
        </p:nvSpPr>
        <p:spPr bwMode="auto">
          <a:xfrm>
            <a:off x="1543501" y="392002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5" name="Rectangle 93"/>
          <p:cNvSpPr>
            <a:spLocks noChangeArrowheads="1"/>
          </p:cNvSpPr>
          <p:nvPr/>
        </p:nvSpPr>
        <p:spPr bwMode="auto">
          <a:xfrm>
            <a:off x="1619701" y="401845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6" name="Rectangle 94"/>
          <p:cNvSpPr>
            <a:spLocks noChangeArrowheads="1"/>
          </p:cNvSpPr>
          <p:nvPr/>
        </p:nvSpPr>
        <p:spPr bwMode="auto">
          <a:xfrm>
            <a:off x="1734001" y="401845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" name="Rectangle 95"/>
          <p:cNvSpPr>
            <a:spLocks noChangeArrowheads="1"/>
          </p:cNvSpPr>
          <p:nvPr/>
        </p:nvSpPr>
        <p:spPr bwMode="auto">
          <a:xfrm>
            <a:off x="1848301" y="401845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8" name="Rectangle 96"/>
          <p:cNvSpPr>
            <a:spLocks noChangeArrowheads="1"/>
          </p:cNvSpPr>
          <p:nvPr/>
        </p:nvSpPr>
        <p:spPr bwMode="auto">
          <a:xfrm>
            <a:off x="1964188" y="401845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2078488" y="402003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2192788" y="401845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1" name="Rectangle 99"/>
          <p:cNvSpPr>
            <a:spLocks noChangeArrowheads="1"/>
          </p:cNvSpPr>
          <p:nvPr/>
        </p:nvSpPr>
        <p:spPr bwMode="auto">
          <a:xfrm>
            <a:off x="2307088" y="402003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2421388" y="402003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3" name="AutoShape 101"/>
          <p:cNvSpPr>
            <a:spLocks noChangeArrowheads="1"/>
          </p:cNvSpPr>
          <p:nvPr/>
        </p:nvSpPr>
        <p:spPr bwMode="auto">
          <a:xfrm>
            <a:off x="1545088" y="5359889"/>
            <a:ext cx="1141413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1621288" y="5458314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5" name="Rectangle 103"/>
          <p:cNvSpPr>
            <a:spLocks noChangeArrowheads="1"/>
          </p:cNvSpPr>
          <p:nvPr/>
        </p:nvSpPr>
        <p:spPr bwMode="auto">
          <a:xfrm>
            <a:off x="1735588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1849888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7" name="Rectangle 105"/>
          <p:cNvSpPr>
            <a:spLocks noChangeArrowheads="1"/>
          </p:cNvSpPr>
          <p:nvPr/>
        </p:nvSpPr>
        <p:spPr bwMode="auto">
          <a:xfrm>
            <a:off x="1964188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8" name="Rectangle 106"/>
          <p:cNvSpPr>
            <a:spLocks noChangeArrowheads="1"/>
          </p:cNvSpPr>
          <p:nvPr/>
        </p:nvSpPr>
        <p:spPr bwMode="auto">
          <a:xfrm>
            <a:off x="2080076" y="5459902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29" name="Rectangle 107"/>
          <p:cNvSpPr>
            <a:spLocks noChangeArrowheads="1"/>
          </p:cNvSpPr>
          <p:nvPr/>
        </p:nvSpPr>
        <p:spPr bwMode="auto">
          <a:xfrm>
            <a:off x="2194376" y="5458314"/>
            <a:ext cx="74612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2308676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1" name="AutoShape 110"/>
          <p:cNvSpPr>
            <a:spLocks noChangeArrowheads="1"/>
          </p:cNvSpPr>
          <p:nvPr/>
        </p:nvSpPr>
        <p:spPr bwMode="auto">
          <a:xfrm>
            <a:off x="2838901" y="536147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2" name="Rectangle 111"/>
          <p:cNvSpPr>
            <a:spLocks noChangeArrowheads="1"/>
          </p:cNvSpPr>
          <p:nvPr/>
        </p:nvSpPr>
        <p:spPr bwMode="auto">
          <a:xfrm>
            <a:off x="29151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3" name="Rectangle 112"/>
          <p:cNvSpPr>
            <a:spLocks noChangeArrowheads="1"/>
          </p:cNvSpPr>
          <p:nvPr/>
        </p:nvSpPr>
        <p:spPr bwMode="auto">
          <a:xfrm>
            <a:off x="30294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4" name="Rectangle 113"/>
          <p:cNvSpPr>
            <a:spLocks noChangeArrowheads="1"/>
          </p:cNvSpPr>
          <p:nvPr/>
        </p:nvSpPr>
        <p:spPr bwMode="auto">
          <a:xfrm>
            <a:off x="31437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5" name="Rectangle 114"/>
          <p:cNvSpPr>
            <a:spLocks noChangeArrowheads="1"/>
          </p:cNvSpPr>
          <p:nvPr/>
        </p:nvSpPr>
        <p:spPr bwMode="auto">
          <a:xfrm>
            <a:off x="32595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6" name="Rectangle 115"/>
          <p:cNvSpPr>
            <a:spLocks noChangeArrowheads="1"/>
          </p:cNvSpPr>
          <p:nvPr/>
        </p:nvSpPr>
        <p:spPr bwMode="auto">
          <a:xfrm>
            <a:off x="3373888" y="5461489"/>
            <a:ext cx="74613" cy="107950"/>
          </a:xfrm>
          <a:prstGeom prst="rect">
            <a:avLst/>
          </a:prstGeom>
          <a:solidFill>
            <a:srgbClr val="FF0000"/>
          </a:solidFill>
          <a:ln w="9360">
            <a:solidFill>
              <a:srgbClr val="FF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7" name="Rectangle 116"/>
          <p:cNvSpPr>
            <a:spLocks noChangeArrowheads="1"/>
          </p:cNvSpPr>
          <p:nvPr/>
        </p:nvSpPr>
        <p:spPr bwMode="auto">
          <a:xfrm>
            <a:off x="3488188" y="5459902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8" name="Rectangle 117"/>
          <p:cNvSpPr>
            <a:spLocks noChangeArrowheads="1"/>
          </p:cNvSpPr>
          <p:nvPr/>
        </p:nvSpPr>
        <p:spPr bwMode="auto">
          <a:xfrm>
            <a:off x="3602488" y="5461489"/>
            <a:ext cx="76200" cy="107950"/>
          </a:xfrm>
          <a:prstGeom prst="rect">
            <a:avLst/>
          </a:prstGeom>
          <a:solidFill>
            <a:srgbClr val="00FFFF"/>
          </a:solidFill>
          <a:ln w="9360">
            <a:solidFill>
              <a:srgbClr val="00FF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39" name="AutoShape 119"/>
          <p:cNvSpPr>
            <a:spLocks noChangeArrowheads="1"/>
          </p:cNvSpPr>
          <p:nvPr/>
        </p:nvSpPr>
        <p:spPr bwMode="auto">
          <a:xfrm>
            <a:off x="4058101" y="536147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0" name="Rectangle 120"/>
          <p:cNvSpPr>
            <a:spLocks noChangeArrowheads="1"/>
          </p:cNvSpPr>
          <p:nvPr/>
        </p:nvSpPr>
        <p:spPr bwMode="auto">
          <a:xfrm>
            <a:off x="4134301" y="5459902"/>
            <a:ext cx="76200" cy="107950"/>
          </a:xfrm>
          <a:prstGeom prst="rect">
            <a:avLst/>
          </a:prstGeom>
          <a:solidFill>
            <a:schemeClr val="tx1"/>
          </a:solidFill>
          <a:ln w="9360">
            <a:solidFill>
              <a:schemeClr val="tx1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1" name="Rectangle 121"/>
          <p:cNvSpPr>
            <a:spLocks noChangeArrowheads="1"/>
          </p:cNvSpPr>
          <p:nvPr/>
        </p:nvSpPr>
        <p:spPr bwMode="auto">
          <a:xfrm>
            <a:off x="42486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2" name="Rectangle 122"/>
          <p:cNvSpPr>
            <a:spLocks noChangeArrowheads="1"/>
          </p:cNvSpPr>
          <p:nvPr/>
        </p:nvSpPr>
        <p:spPr bwMode="auto">
          <a:xfrm>
            <a:off x="43629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3" name="Rectangle 123"/>
          <p:cNvSpPr>
            <a:spLocks noChangeArrowheads="1"/>
          </p:cNvSpPr>
          <p:nvPr/>
        </p:nvSpPr>
        <p:spPr bwMode="auto">
          <a:xfrm>
            <a:off x="44787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4" name="Rectangle 124"/>
          <p:cNvSpPr>
            <a:spLocks noChangeArrowheads="1"/>
          </p:cNvSpPr>
          <p:nvPr/>
        </p:nvSpPr>
        <p:spPr bwMode="auto">
          <a:xfrm>
            <a:off x="4593088" y="5461489"/>
            <a:ext cx="74613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5" name="Rectangle 125"/>
          <p:cNvSpPr>
            <a:spLocks noChangeArrowheads="1"/>
          </p:cNvSpPr>
          <p:nvPr/>
        </p:nvSpPr>
        <p:spPr bwMode="auto">
          <a:xfrm>
            <a:off x="47073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6" name="Rectangle 126"/>
          <p:cNvSpPr>
            <a:spLocks noChangeArrowheads="1"/>
          </p:cNvSpPr>
          <p:nvPr/>
        </p:nvSpPr>
        <p:spPr bwMode="auto">
          <a:xfrm>
            <a:off x="48216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7" name="Rectangle 127"/>
          <p:cNvSpPr>
            <a:spLocks noChangeArrowheads="1"/>
          </p:cNvSpPr>
          <p:nvPr/>
        </p:nvSpPr>
        <p:spPr bwMode="auto">
          <a:xfrm>
            <a:off x="49359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8" name="AutoShape 128"/>
          <p:cNvSpPr>
            <a:spLocks noChangeArrowheads="1"/>
          </p:cNvSpPr>
          <p:nvPr/>
        </p:nvSpPr>
        <p:spPr bwMode="auto">
          <a:xfrm>
            <a:off x="5277301" y="5361477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49" name="Rectangle 130"/>
          <p:cNvSpPr>
            <a:spLocks noChangeArrowheads="1"/>
          </p:cNvSpPr>
          <p:nvPr/>
        </p:nvSpPr>
        <p:spPr bwMode="auto">
          <a:xfrm>
            <a:off x="54678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0" name="Rectangle 131"/>
          <p:cNvSpPr>
            <a:spLocks noChangeArrowheads="1"/>
          </p:cNvSpPr>
          <p:nvPr/>
        </p:nvSpPr>
        <p:spPr bwMode="auto">
          <a:xfrm>
            <a:off x="55821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1" name="Rectangle 132"/>
          <p:cNvSpPr>
            <a:spLocks noChangeArrowheads="1"/>
          </p:cNvSpPr>
          <p:nvPr/>
        </p:nvSpPr>
        <p:spPr bwMode="auto">
          <a:xfrm>
            <a:off x="56979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2" name="Rectangle 133"/>
          <p:cNvSpPr>
            <a:spLocks noChangeArrowheads="1"/>
          </p:cNvSpPr>
          <p:nvPr/>
        </p:nvSpPr>
        <p:spPr bwMode="auto">
          <a:xfrm>
            <a:off x="5812288" y="54614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3" name="Rectangle 134"/>
          <p:cNvSpPr>
            <a:spLocks noChangeArrowheads="1"/>
          </p:cNvSpPr>
          <p:nvPr/>
        </p:nvSpPr>
        <p:spPr bwMode="auto">
          <a:xfrm>
            <a:off x="59265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4" name="Rectangle 135"/>
          <p:cNvSpPr>
            <a:spLocks noChangeArrowheads="1"/>
          </p:cNvSpPr>
          <p:nvPr/>
        </p:nvSpPr>
        <p:spPr bwMode="auto">
          <a:xfrm>
            <a:off x="60408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5" name="Rectangle 136"/>
          <p:cNvSpPr>
            <a:spLocks noChangeArrowheads="1"/>
          </p:cNvSpPr>
          <p:nvPr/>
        </p:nvSpPr>
        <p:spPr bwMode="auto">
          <a:xfrm>
            <a:off x="61551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6" name="AutoShape 137"/>
          <p:cNvSpPr>
            <a:spLocks noChangeArrowheads="1"/>
          </p:cNvSpPr>
          <p:nvPr/>
        </p:nvSpPr>
        <p:spPr bwMode="auto">
          <a:xfrm>
            <a:off x="6496501" y="5359889"/>
            <a:ext cx="1066800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7" name="Rectangle 138"/>
          <p:cNvSpPr>
            <a:spLocks noChangeArrowheads="1"/>
          </p:cNvSpPr>
          <p:nvPr/>
        </p:nvSpPr>
        <p:spPr bwMode="auto">
          <a:xfrm>
            <a:off x="6572701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8" name="Rectangle 139"/>
          <p:cNvSpPr>
            <a:spLocks noChangeArrowheads="1"/>
          </p:cNvSpPr>
          <p:nvPr/>
        </p:nvSpPr>
        <p:spPr bwMode="auto">
          <a:xfrm>
            <a:off x="6687001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59" name="Rectangle 140"/>
          <p:cNvSpPr>
            <a:spLocks noChangeArrowheads="1"/>
          </p:cNvSpPr>
          <p:nvPr/>
        </p:nvSpPr>
        <p:spPr bwMode="auto">
          <a:xfrm>
            <a:off x="6801301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0" name="Rectangle 141"/>
          <p:cNvSpPr>
            <a:spLocks noChangeArrowheads="1"/>
          </p:cNvSpPr>
          <p:nvPr/>
        </p:nvSpPr>
        <p:spPr bwMode="auto">
          <a:xfrm>
            <a:off x="6904488" y="5458314"/>
            <a:ext cx="39688" cy="107950"/>
          </a:xfrm>
          <a:prstGeom prst="rect">
            <a:avLst/>
          </a:prstGeom>
          <a:solidFill>
            <a:srgbClr val="00FF00"/>
          </a:solidFill>
          <a:ln w="9360">
            <a:solidFill>
              <a:srgbClr val="00FF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1" name="Rectangle 142"/>
          <p:cNvSpPr>
            <a:spLocks noChangeArrowheads="1"/>
          </p:cNvSpPr>
          <p:nvPr/>
        </p:nvSpPr>
        <p:spPr bwMode="auto">
          <a:xfrm>
            <a:off x="70314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2" name="Rectangle 143"/>
          <p:cNvSpPr>
            <a:spLocks noChangeArrowheads="1"/>
          </p:cNvSpPr>
          <p:nvPr/>
        </p:nvSpPr>
        <p:spPr bwMode="auto">
          <a:xfrm>
            <a:off x="7145788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3" name="Rectangle 144"/>
          <p:cNvSpPr>
            <a:spLocks noChangeArrowheads="1"/>
          </p:cNvSpPr>
          <p:nvPr/>
        </p:nvSpPr>
        <p:spPr bwMode="auto">
          <a:xfrm>
            <a:off x="72600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4" name="Rectangle 145"/>
          <p:cNvSpPr>
            <a:spLocks noChangeArrowheads="1"/>
          </p:cNvSpPr>
          <p:nvPr/>
        </p:nvSpPr>
        <p:spPr bwMode="auto">
          <a:xfrm>
            <a:off x="73743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5" name="AutoShape 146"/>
          <p:cNvSpPr>
            <a:spLocks noChangeArrowheads="1"/>
          </p:cNvSpPr>
          <p:nvPr/>
        </p:nvSpPr>
        <p:spPr bwMode="auto">
          <a:xfrm>
            <a:off x="7715701" y="5361477"/>
            <a:ext cx="957262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6" name="Rectangle 147"/>
          <p:cNvSpPr>
            <a:spLocks noChangeArrowheads="1"/>
          </p:cNvSpPr>
          <p:nvPr/>
        </p:nvSpPr>
        <p:spPr bwMode="auto">
          <a:xfrm>
            <a:off x="77919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7" name="Rectangle 148"/>
          <p:cNvSpPr>
            <a:spLocks noChangeArrowheads="1"/>
          </p:cNvSpPr>
          <p:nvPr/>
        </p:nvSpPr>
        <p:spPr bwMode="auto">
          <a:xfrm>
            <a:off x="79062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8" name="Rectangle 149"/>
          <p:cNvSpPr>
            <a:spLocks noChangeArrowheads="1"/>
          </p:cNvSpPr>
          <p:nvPr/>
        </p:nvSpPr>
        <p:spPr bwMode="auto">
          <a:xfrm>
            <a:off x="8020501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69" name="Rectangle 150"/>
          <p:cNvSpPr>
            <a:spLocks noChangeArrowheads="1"/>
          </p:cNvSpPr>
          <p:nvPr/>
        </p:nvSpPr>
        <p:spPr bwMode="auto">
          <a:xfrm>
            <a:off x="8136388" y="5459902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0" name="Rectangle 151"/>
          <p:cNvSpPr>
            <a:spLocks noChangeArrowheads="1"/>
          </p:cNvSpPr>
          <p:nvPr/>
        </p:nvSpPr>
        <p:spPr bwMode="auto">
          <a:xfrm>
            <a:off x="8250688" y="546148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1" name="Rectangle 152"/>
          <p:cNvSpPr>
            <a:spLocks noChangeArrowheads="1"/>
          </p:cNvSpPr>
          <p:nvPr/>
        </p:nvSpPr>
        <p:spPr bwMode="auto">
          <a:xfrm>
            <a:off x="8364988" y="5459902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2" name="Rectangle 153"/>
          <p:cNvSpPr>
            <a:spLocks noChangeArrowheads="1"/>
          </p:cNvSpPr>
          <p:nvPr/>
        </p:nvSpPr>
        <p:spPr bwMode="auto">
          <a:xfrm>
            <a:off x="8479288" y="546148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3" name="Rectangle 154"/>
          <p:cNvSpPr>
            <a:spLocks noChangeArrowheads="1"/>
          </p:cNvSpPr>
          <p:nvPr/>
        </p:nvSpPr>
        <p:spPr bwMode="auto">
          <a:xfrm>
            <a:off x="8593588" y="5461489"/>
            <a:ext cx="76200" cy="107950"/>
          </a:xfrm>
          <a:prstGeom prst="rect">
            <a:avLst/>
          </a:prstGeom>
          <a:solidFill>
            <a:srgbClr val="7F7F7F">
              <a:alpha val="29999"/>
            </a:srgbClr>
          </a:solidFill>
          <a:ln w="9525">
            <a:noFill/>
            <a:round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4" name="AutoShape 155"/>
          <p:cNvSpPr>
            <a:spLocks noChangeArrowheads="1"/>
          </p:cNvSpPr>
          <p:nvPr/>
        </p:nvSpPr>
        <p:spPr bwMode="auto">
          <a:xfrm>
            <a:off x="2800801" y="3921614"/>
            <a:ext cx="573087" cy="3048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0000FF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5" name="Rectangle 156"/>
          <p:cNvSpPr>
            <a:spLocks noChangeArrowheads="1"/>
          </p:cNvSpPr>
          <p:nvPr/>
        </p:nvSpPr>
        <p:spPr bwMode="auto">
          <a:xfrm>
            <a:off x="2877001" y="402003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6" name="Rectangle 157"/>
          <p:cNvSpPr>
            <a:spLocks noChangeArrowheads="1"/>
          </p:cNvSpPr>
          <p:nvPr/>
        </p:nvSpPr>
        <p:spPr bwMode="auto">
          <a:xfrm>
            <a:off x="2991301" y="4020039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7" name="Rectangle 158"/>
          <p:cNvSpPr>
            <a:spLocks noChangeArrowheads="1"/>
          </p:cNvSpPr>
          <p:nvPr/>
        </p:nvSpPr>
        <p:spPr bwMode="auto">
          <a:xfrm>
            <a:off x="3107188" y="4020039"/>
            <a:ext cx="74613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8" name="Rectangle 159"/>
          <p:cNvSpPr>
            <a:spLocks noChangeArrowheads="1"/>
          </p:cNvSpPr>
          <p:nvPr/>
        </p:nvSpPr>
        <p:spPr bwMode="auto">
          <a:xfrm>
            <a:off x="3221488" y="4020039"/>
            <a:ext cx="53975" cy="107950"/>
          </a:xfrm>
          <a:prstGeom prst="rect">
            <a:avLst/>
          </a:prstGeom>
          <a:solidFill>
            <a:srgbClr val="008000"/>
          </a:solidFill>
          <a:ln w="9360">
            <a:solidFill>
              <a:srgbClr val="008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79" name="Rectangle 168"/>
          <p:cNvSpPr>
            <a:spLocks noChangeArrowheads="1"/>
          </p:cNvSpPr>
          <p:nvPr/>
        </p:nvSpPr>
        <p:spPr bwMode="auto">
          <a:xfrm>
            <a:off x="2537276" y="5458314"/>
            <a:ext cx="76200" cy="10795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0" name="Line 169"/>
          <p:cNvSpPr>
            <a:spLocks noChangeShapeType="1"/>
          </p:cNvSpPr>
          <p:nvPr/>
        </p:nvSpPr>
        <p:spPr bwMode="auto">
          <a:xfrm flipV="1">
            <a:off x="5153476" y="5344014"/>
            <a:ext cx="192087" cy="173038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81" name="Line 176"/>
          <p:cNvSpPr>
            <a:spLocks noChangeShapeType="1"/>
          </p:cNvSpPr>
          <p:nvPr/>
        </p:nvSpPr>
        <p:spPr bwMode="auto">
          <a:xfrm>
            <a:off x="1356176" y="4072427"/>
            <a:ext cx="1889125" cy="1587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2" name="AutoShape 177"/>
          <p:cNvSpPr>
            <a:spLocks/>
          </p:cNvSpPr>
          <p:nvPr/>
        </p:nvSpPr>
        <p:spPr bwMode="auto">
          <a:xfrm>
            <a:off x="868813" y="4156564"/>
            <a:ext cx="1042988" cy="1250950"/>
          </a:xfrm>
          <a:custGeom>
            <a:avLst/>
            <a:gdLst>
              <a:gd name="T0" fmla="*/ 175447 w 1042988"/>
              <a:gd name="T1" fmla="*/ 1093403 h 1250950"/>
              <a:gd name="T2" fmla="*/ 521494 w 1042988"/>
              <a:gd name="T3" fmla="*/ 625475 h 1250950"/>
              <a:gd name="T4" fmla="*/ 71582 w 1042988"/>
              <a:gd name="T5" fmla="*/ 309201 h 1250950"/>
              <a:gd name="T6" fmla="*/ 0 w 1042988"/>
              <a:gd name="T7" fmla="*/ 309201 h 1250950"/>
              <a:gd name="T8" fmla="*/ 175447 w 1042988"/>
              <a:gd name="T9" fmla="*/ 1093403 h 1250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42988" h="1250950" stroke="0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  <a:lnTo>
                  <a:pt x="521494" y="625475"/>
                </a:lnTo>
                <a:close/>
              </a:path>
              <a:path w="1042988" h="1250950" fill="none">
                <a:moveTo>
                  <a:pt x="175447" y="1093403"/>
                </a:moveTo>
                <a:lnTo>
                  <a:pt x="175447" y="1093402"/>
                </a:lnTo>
                <a:cubicBezTo>
                  <a:pt x="63864" y="974696"/>
                  <a:pt x="0" y="804366"/>
                  <a:pt x="0" y="625475"/>
                </a:cubicBezTo>
                <a:cubicBezTo>
                  <a:pt x="0" y="514293"/>
                  <a:pt x="24708" y="405121"/>
                  <a:pt x="71582" y="309201"/>
                </a:cubicBezTo>
              </a:path>
            </a:pathLst>
          </a:custGeom>
          <a:noFill/>
          <a:ln w="57023">
            <a:solidFill>
              <a:srgbClr val="31859C"/>
            </a:solidFill>
            <a:round/>
            <a:headEnd type="triangle" w="med" len="med"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3" name="Line 179"/>
          <p:cNvSpPr>
            <a:spLocks noChangeShapeType="1"/>
          </p:cNvSpPr>
          <p:nvPr/>
        </p:nvSpPr>
        <p:spPr bwMode="auto">
          <a:xfrm flipV="1">
            <a:off x="3438976" y="5512289"/>
            <a:ext cx="1741487" cy="4763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4" name="Line 178"/>
          <p:cNvSpPr>
            <a:spLocks noChangeShapeType="1"/>
          </p:cNvSpPr>
          <p:nvPr/>
        </p:nvSpPr>
        <p:spPr bwMode="auto">
          <a:xfrm>
            <a:off x="1592713" y="5512289"/>
            <a:ext cx="1800225" cy="1588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5" name="Line 180"/>
          <p:cNvSpPr>
            <a:spLocks noChangeShapeType="1"/>
          </p:cNvSpPr>
          <p:nvPr/>
        </p:nvSpPr>
        <p:spPr bwMode="auto">
          <a:xfrm>
            <a:off x="5350326" y="5512289"/>
            <a:ext cx="3567112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6" name="Rectangle 190"/>
          <p:cNvSpPr>
            <a:spLocks noChangeArrowheads="1"/>
          </p:cNvSpPr>
          <p:nvPr/>
        </p:nvSpPr>
        <p:spPr bwMode="auto">
          <a:xfrm>
            <a:off x="3208788" y="4180377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87" name="Line 191"/>
          <p:cNvSpPr>
            <a:spLocks noChangeShapeType="1"/>
          </p:cNvSpPr>
          <p:nvPr/>
        </p:nvSpPr>
        <p:spPr bwMode="auto">
          <a:xfrm flipH="1" flipV="1">
            <a:off x="3181801" y="4086714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8" name="テキスト ボックス 199"/>
          <p:cNvSpPr txBox="1">
            <a:spLocks noChangeArrowheads="1"/>
          </p:cNvSpPr>
          <p:nvPr/>
        </p:nvSpPr>
        <p:spPr bwMode="auto">
          <a:xfrm>
            <a:off x="8742812" y="5087771"/>
            <a:ext cx="1836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4.0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e</a:t>
            </a: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+ 4nC </a:t>
            </a: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x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 2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2700788" y="5410689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0" name="テキスト ボックス 202"/>
          <p:cNvSpPr txBox="1">
            <a:spLocks noChangeArrowheads="1"/>
          </p:cNvSpPr>
          <p:nvPr/>
        </p:nvSpPr>
        <p:spPr bwMode="auto">
          <a:xfrm>
            <a:off x="2068963" y="4734414"/>
            <a:ext cx="1582602" cy="5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3.5 GeV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10nC x 2 (prim. e-)</a:t>
            </a:r>
          </a:p>
          <a:p>
            <a:pPr>
              <a:lnSpc>
                <a:spcPct val="90000"/>
              </a:lnSpc>
            </a:pPr>
            <a:r>
              <a:rPr lang="en-US" altLang="ja-JP" sz="1400" b="1">
                <a:solidFill>
                  <a:srgbClr val="0000FF"/>
                </a:solidFill>
                <a:latin typeface="+mn-lt"/>
                <a:cs typeface="Arial" charset="0"/>
              </a:rPr>
              <a:t>5nC x 2 (inj. e-)</a:t>
            </a:r>
            <a:endParaRPr lang="ja-JP" altLang="en-US" sz="1400" b="1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91" name="Line 180"/>
          <p:cNvSpPr>
            <a:spLocks noChangeShapeType="1"/>
          </p:cNvSpPr>
          <p:nvPr/>
        </p:nvSpPr>
        <p:spPr bwMode="auto">
          <a:xfrm>
            <a:off x="9128576" y="5509114"/>
            <a:ext cx="706437" cy="1588"/>
          </a:xfrm>
          <a:prstGeom prst="line">
            <a:avLst/>
          </a:prstGeom>
          <a:noFill/>
          <a:ln w="57240">
            <a:solidFill>
              <a:srgbClr val="FF66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92" name="アーチ 91"/>
          <p:cNvSpPr/>
          <p:nvPr/>
        </p:nvSpPr>
        <p:spPr>
          <a:xfrm>
            <a:off x="8882513" y="5447202"/>
            <a:ext cx="252413" cy="139700"/>
          </a:xfrm>
          <a:prstGeom prst="blockArc">
            <a:avLst/>
          </a:prstGeom>
          <a:solidFill>
            <a:srgbClr val="800000"/>
          </a:solidFill>
          <a:ln w="25400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800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9479413" y="5451964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9295263" y="5451964"/>
            <a:ext cx="127000" cy="1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5" name="テキスト ボックス 212"/>
          <p:cNvSpPr txBox="1">
            <a:spLocks noChangeArrowheads="1"/>
          </p:cNvSpPr>
          <p:nvPr/>
        </p:nvSpPr>
        <p:spPr bwMode="auto">
          <a:xfrm>
            <a:off x="5726563" y="3743814"/>
            <a:ext cx="1415772" cy="61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1.1 GeV 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Damping Ring</a:t>
            </a:r>
          </a:p>
          <a:p>
            <a:pPr>
              <a:lnSpc>
                <a:spcPct val="80000"/>
              </a:lnSpc>
            </a:pPr>
            <a:r>
              <a:rPr lang="en-US" altLang="ja-JP" sz="1400" b="1">
                <a:solidFill>
                  <a:srgbClr val="FF0000"/>
                </a:solidFill>
                <a:latin typeface="+mn-lt"/>
                <a:cs typeface="Arial" charset="0"/>
              </a:rPr>
              <a:t>circ. 136 m</a:t>
            </a:r>
            <a:endParaRPr lang="ja-JP" altLang="en-US" sz="1400" b="1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96" name="テキスト ボックス 214"/>
          <p:cNvSpPr txBox="1">
            <a:spLocks noChangeArrowheads="1"/>
          </p:cNvSpPr>
          <p:nvPr/>
        </p:nvSpPr>
        <p:spPr bwMode="auto">
          <a:xfrm>
            <a:off x="9003163" y="5496414"/>
            <a:ext cx="381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>
                <a:solidFill>
                  <a:srgbClr val="800000"/>
                </a:solidFill>
                <a:latin typeface="+mn-lt"/>
                <a:cs typeface="Arial" charset="0"/>
              </a:rPr>
              <a:t>ECS</a:t>
            </a:r>
            <a:endParaRPr lang="ja-JP" altLang="en-US" sz="1200" b="1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97" name="テキスト ボックス 215"/>
          <p:cNvSpPr txBox="1">
            <a:spLocks noChangeArrowheads="1"/>
          </p:cNvSpPr>
          <p:nvPr/>
        </p:nvSpPr>
        <p:spPr bwMode="auto">
          <a:xfrm>
            <a:off x="3440563" y="3667614"/>
            <a:ext cx="1077218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high current</a:t>
            </a: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008000"/>
                </a:solidFill>
                <a:latin typeface="+mn-lt"/>
                <a:cs typeface="Arial" charset="0"/>
              </a:rPr>
              <a:t> gun</a:t>
            </a:r>
            <a:endParaRPr lang="ja-JP" altLang="en-US" sz="1400" b="1" dirty="0">
              <a:solidFill>
                <a:srgbClr val="008000"/>
              </a:solidFill>
              <a:latin typeface="+mn-lt"/>
              <a:cs typeface="Arial" charset="0"/>
            </a:endParaRPr>
          </a:p>
        </p:txBody>
      </p:sp>
      <p:sp>
        <p:nvSpPr>
          <p:cNvPr id="98" name="Line 1"/>
          <p:cNvSpPr>
            <a:spLocks noChangeShapeType="1"/>
          </p:cNvSpPr>
          <p:nvPr/>
        </p:nvSpPr>
        <p:spPr bwMode="auto">
          <a:xfrm flipH="1" flipV="1">
            <a:off x="5193163" y="5344014"/>
            <a:ext cx="192088" cy="182563"/>
          </a:xfrm>
          <a:prstGeom prst="line">
            <a:avLst/>
          </a:prstGeom>
          <a:noFill/>
          <a:ln w="44323">
            <a:solidFill>
              <a:srgbClr val="FF6FCF"/>
            </a:solidFill>
            <a:miter lim="800000"/>
            <a:headEnd/>
            <a:tailEnd/>
          </a:ln>
          <a:effectLst>
            <a:outerShdw blurRad="63500" dist="20160" dir="5400000" algn="ctr" rotWithShape="0">
              <a:srgbClr val="000000">
                <a:alpha val="38034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ja-JP" altLang="en-US">
              <a:latin typeface="+mn-lt"/>
              <a:ea typeface="ＭＳ Ｐゴシック" pitchFamily="-112" charset="-128"/>
              <a:cs typeface="Arial"/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2980188" y="5410689"/>
            <a:ext cx="215900" cy="2159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cxnSp>
        <p:nvCxnSpPr>
          <p:cNvPr id="100" name="直線コネクタ 99"/>
          <p:cNvCxnSpPr/>
          <p:nvPr/>
        </p:nvCxnSpPr>
        <p:spPr>
          <a:xfrm rot="5400000">
            <a:off x="5412238" y="5013814"/>
            <a:ext cx="136525" cy="34925"/>
          </a:xfrm>
          <a:prstGeom prst="line">
            <a:avLst/>
          </a:prstGeom>
          <a:ln w="7620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4874076" y="4734414"/>
            <a:ext cx="14287" cy="1397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テキスト ボックス 233"/>
          <p:cNvSpPr txBox="1">
            <a:spLocks noChangeArrowheads="1"/>
          </p:cNvSpPr>
          <p:nvPr/>
        </p:nvSpPr>
        <p:spPr bwMode="auto">
          <a:xfrm>
            <a:off x="5641367" y="4754524"/>
            <a:ext cx="1573213" cy="301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Energy-spread</a:t>
            </a: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800000"/>
                </a:solidFill>
                <a:latin typeface="+mn-lt"/>
                <a:cs typeface="Arial" charset="0"/>
              </a:rPr>
              <a:t>Compression System</a:t>
            </a:r>
            <a:endParaRPr lang="ja-JP" altLang="en-US" sz="1200" b="1" dirty="0">
              <a:solidFill>
                <a:srgbClr val="800000"/>
              </a:solidFill>
              <a:latin typeface="+mn-lt"/>
              <a:cs typeface="Arial" charset="0"/>
            </a:endParaRPr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3821563" y="4582014"/>
            <a:ext cx="948978" cy="3016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ja-JP" sz="1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Bunch</a:t>
            </a:r>
          </a:p>
          <a:p>
            <a:pPr>
              <a:lnSpc>
                <a:spcPct val="80000"/>
              </a:lnSpc>
              <a:defRPr/>
            </a:pPr>
            <a:r>
              <a:rPr lang="en-US" altLang="ja-JP" sz="1200" b="1" dirty="0">
                <a:solidFill>
                  <a:srgbClr val="FFFF00"/>
                </a:solidFill>
                <a:latin typeface="+mn-lt"/>
                <a:cs typeface="Arial" charset="0"/>
              </a:rPr>
              <a:t>C</a:t>
            </a:r>
            <a:r>
              <a:rPr lang="en-US" altLang="ja-JP" sz="1200" b="1" dirty="0" smtClean="0">
                <a:solidFill>
                  <a:srgbClr val="FFFF00"/>
                </a:solidFill>
                <a:latin typeface="+mn-lt"/>
                <a:cs typeface="Arial" charset="0"/>
              </a:rPr>
              <a:t>ompressor</a:t>
            </a:r>
            <a:endParaRPr lang="ja-JP" altLang="en-US" sz="1200" b="1" dirty="0" smtClean="0">
              <a:solidFill>
                <a:srgbClr val="FFFF00"/>
              </a:solidFill>
              <a:latin typeface="+mn-lt"/>
              <a:cs typeface="Arial" charset="0"/>
            </a:endParaRPr>
          </a:p>
        </p:txBody>
      </p:sp>
      <p:sp>
        <p:nvSpPr>
          <p:cNvPr id="104" name="Line 178"/>
          <p:cNvSpPr>
            <a:spLocks noChangeShapeType="1"/>
          </p:cNvSpPr>
          <p:nvPr/>
        </p:nvSpPr>
        <p:spPr bwMode="auto">
          <a:xfrm>
            <a:off x="3502476" y="5577377"/>
            <a:ext cx="5410200" cy="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05" name="Line 178"/>
          <p:cNvSpPr>
            <a:spLocks noChangeShapeType="1"/>
          </p:cNvSpPr>
          <p:nvPr/>
        </p:nvSpPr>
        <p:spPr bwMode="auto">
          <a:xfrm>
            <a:off x="8836476" y="5577377"/>
            <a:ext cx="914400" cy="381000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06" name="テキスト ボックス 199"/>
          <p:cNvSpPr txBox="1">
            <a:spLocks noChangeArrowheads="1"/>
          </p:cNvSpPr>
          <p:nvPr/>
        </p:nvSpPr>
        <p:spPr bwMode="auto">
          <a:xfrm>
            <a:off x="8317363" y="5725014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7.0 </a:t>
            </a:r>
            <a:r>
              <a:rPr lang="en-US" altLang="ja-JP" sz="1400" b="1" dirty="0" err="1">
                <a:solidFill>
                  <a:srgbClr val="0000FF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 e-</a:t>
            </a:r>
          </a:p>
          <a:p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5nC x 2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9146038" y="5648814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9298438" y="5725014"/>
            <a:ext cx="127000" cy="127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0080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09" name="アーチ 108"/>
          <p:cNvSpPr/>
          <p:nvPr/>
        </p:nvSpPr>
        <p:spPr>
          <a:xfrm rot="10800000">
            <a:off x="3278638" y="5420214"/>
            <a:ext cx="250825" cy="231775"/>
          </a:xfrm>
          <a:prstGeom prst="blockArc">
            <a:avLst/>
          </a:prstGeom>
          <a:solidFill>
            <a:schemeClr val="accent5">
              <a:lumMod val="75000"/>
            </a:schemeClr>
          </a:solidFill>
          <a:ln w="190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110" name="テキスト ボックス 215"/>
          <p:cNvSpPr txBox="1">
            <a:spLocks noChangeArrowheads="1"/>
          </p:cNvSpPr>
          <p:nvPr/>
        </p:nvSpPr>
        <p:spPr bwMode="auto">
          <a:xfrm>
            <a:off x="3440563" y="4124814"/>
            <a:ext cx="1243930" cy="39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low </a:t>
            </a:r>
            <a:r>
              <a:rPr lang="en-US" altLang="ja-JP" sz="1400" b="1" dirty="0" err="1">
                <a:solidFill>
                  <a:srgbClr val="FF6600"/>
                </a:solidFill>
                <a:latin typeface="+mn-lt"/>
                <a:cs typeface="Arial" charset="0"/>
              </a:rPr>
              <a:t>emittance</a:t>
            </a:r>
            <a:endParaRPr lang="en-US" altLang="ja-JP" sz="1400" b="1" dirty="0">
              <a:solidFill>
                <a:srgbClr val="FF6600"/>
              </a:solidFill>
              <a:latin typeface="+mn-lt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ja-JP" sz="14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4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12" name="テキスト ボックス 212"/>
          <p:cNvSpPr txBox="1">
            <a:spLocks noChangeArrowheads="1"/>
          </p:cNvSpPr>
          <p:nvPr/>
        </p:nvSpPr>
        <p:spPr bwMode="auto">
          <a:xfrm>
            <a:off x="2907163" y="5648814"/>
            <a:ext cx="1556836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e+ target </a:t>
            </a: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&amp;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FF0000"/>
                </a:solidFill>
                <a:latin typeface="+mn-lt"/>
                <a:cs typeface="Arial" charset="0"/>
              </a:rPr>
              <a:t>capture </a:t>
            </a: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section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3" name="テキスト ボックス 246"/>
          <p:cNvSpPr txBox="1">
            <a:spLocks noChangeArrowheads="1"/>
          </p:cNvSpPr>
          <p:nvPr/>
        </p:nvSpPr>
        <p:spPr bwMode="auto">
          <a:xfrm>
            <a:off x="8984649" y="3571676"/>
            <a:ext cx="15412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>
                <a:solidFill>
                  <a:srgbClr val="808000"/>
                </a:solidFill>
                <a:latin typeface="+mn-lt"/>
              </a:rPr>
              <a:t>50 Hz (e+ or e-</a:t>
            </a:r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)</a:t>
            </a:r>
          </a:p>
          <a:p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pulse-by-pulse</a:t>
            </a:r>
          </a:p>
          <a:p>
            <a:r>
              <a:rPr lang="en-US" altLang="ja-JP" sz="1400" b="1" dirty="0" smtClean="0">
                <a:solidFill>
                  <a:srgbClr val="808000"/>
                </a:solidFill>
                <a:latin typeface="+mn-lt"/>
              </a:rPr>
              <a:t>mode switching</a:t>
            </a:r>
            <a:r>
              <a:rPr lang="en-US" altLang="ja-JP" sz="1400" b="1" dirty="0" smtClean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14" name="テキスト ボックス 212"/>
          <p:cNvSpPr txBox="1">
            <a:spLocks noChangeArrowheads="1"/>
          </p:cNvSpPr>
          <p:nvPr/>
        </p:nvSpPr>
        <p:spPr bwMode="auto">
          <a:xfrm>
            <a:off x="3973963" y="4963014"/>
            <a:ext cx="813043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+mn-lt"/>
                <a:cs typeface="Arial" charset="0"/>
              </a:rPr>
              <a:t>S-band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err="1">
                <a:solidFill>
                  <a:srgbClr val="FF0000"/>
                </a:solidFill>
                <a:latin typeface="+mn-lt"/>
                <a:cs typeface="Arial" charset="0"/>
              </a:rPr>
              <a:t>linac</a:t>
            </a:r>
            <a:endParaRPr lang="ja-JP" altLang="en-US" sz="14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115" name="Line 178"/>
          <p:cNvSpPr>
            <a:spLocks noChangeShapeType="1"/>
          </p:cNvSpPr>
          <p:nvPr/>
        </p:nvSpPr>
        <p:spPr bwMode="auto">
          <a:xfrm flipV="1">
            <a:off x="8595705" y="4734414"/>
            <a:ext cx="74083" cy="821796"/>
          </a:xfrm>
          <a:prstGeom prst="line">
            <a:avLst/>
          </a:prstGeom>
          <a:noFill/>
          <a:ln w="57023">
            <a:solidFill>
              <a:srgbClr val="4597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16" name="テキスト ボックス 199"/>
          <p:cNvSpPr txBox="1">
            <a:spLocks noChangeArrowheads="1"/>
          </p:cNvSpPr>
          <p:nvPr/>
        </p:nvSpPr>
        <p:spPr bwMode="auto">
          <a:xfrm>
            <a:off x="7926305" y="4288327"/>
            <a:ext cx="1082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2.5 </a:t>
            </a:r>
            <a:r>
              <a:rPr lang="en-US" altLang="ja-JP" sz="1400" b="1" dirty="0" err="1">
                <a:solidFill>
                  <a:srgbClr val="0000FF"/>
                </a:solidFill>
                <a:latin typeface="+mn-lt"/>
                <a:cs typeface="Arial" charset="0"/>
              </a:rPr>
              <a:t>GeV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 e-</a:t>
            </a:r>
          </a:p>
          <a:p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0.1nC </a:t>
            </a:r>
            <a:r>
              <a:rPr lang="en-US" altLang="ja-JP" sz="1400" b="1" dirty="0">
                <a:solidFill>
                  <a:srgbClr val="0000FF"/>
                </a:solidFill>
                <a:latin typeface="+mn-lt"/>
                <a:cs typeface="Arial" charset="0"/>
              </a:rPr>
              <a:t>x </a:t>
            </a:r>
            <a:r>
              <a:rPr lang="en-US" altLang="ja-JP" sz="1400" b="1" dirty="0" smtClean="0">
                <a:solidFill>
                  <a:srgbClr val="0000FF"/>
                </a:solidFill>
                <a:latin typeface="+mn-lt"/>
                <a:cs typeface="Arial" charset="0"/>
              </a:rPr>
              <a:t>1</a:t>
            </a:r>
            <a:endParaRPr lang="ja-JP" altLang="en-US" sz="1400" b="1" dirty="0">
              <a:solidFill>
                <a:srgbClr val="0000FF"/>
              </a:solidFill>
              <a:latin typeface="+mn-lt"/>
              <a:cs typeface="Arial" charset="0"/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858919" y="3947748"/>
            <a:ext cx="620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PF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7565708" y="5681940"/>
            <a:ext cx="9028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  <a:latin typeface="+mn-lt"/>
                <a:cs typeface="Arial"/>
              </a:rPr>
              <a:t>HER</a:t>
            </a:r>
            <a:endParaRPr kumimoji="1" lang="ja-JP" altLang="en-US" b="1" dirty="0">
              <a:solidFill>
                <a:srgbClr val="0000FF"/>
              </a:solidFill>
              <a:latin typeface="+mn-lt"/>
              <a:cs typeface="Arial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8738845" y="4656097"/>
            <a:ext cx="10120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n-lt"/>
                <a:cs typeface="Arial"/>
              </a:rPr>
              <a:t>LER</a:t>
            </a:r>
            <a:endParaRPr kumimoji="1" lang="ja-JP" altLang="en-US" b="1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121" name="テキスト ボックス 212"/>
          <p:cNvSpPr txBox="1">
            <a:spLocks noChangeArrowheads="1"/>
          </p:cNvSpPr>
          <p:nvPr/>
        </p:nvSpPr>
        <p:spPr bwMode="auto">
          <a:xfrm>
            <a:off x="6572701" y="5664689"/>
            <a:ext cx="922886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CCEEDF"/>
                </a:solidFill>
                <a:latin typeface="+mn-lt"/>
                <a:cs typeface="Arial" charset="0"/>
              </a:rPr>
              <a:t>C-</a:t>
            </a:r>
            <a:r>
              <a:rPr lang="en-US" altLang="ja-JP" sz="1400" b="1" dirty="0">
                <a:solidFill>
                  <a:srgbClr val="CCEEDF"/>
                </a:solidFill>
                <a:latin typeface="+mn-lt"/>
                <a:cs typeface="Arial" charset="0"/>
              </a:rPr>
              <a:t>band</a:t>
            </a:r>
          </a:p>
          <a:p>
            <a:pPr>
              <a:lnSpc>
                <a:spcPct val="80000"/>
              </a:lnSpc>
            </a:pPr>
            <a:r>
              <a:rPr lang="en-US" altLang="ja-JP" sz="1400" b="1" dirty="0" smtClean="0">
                <a:solidFill>
                  <a:srgbClr val="CCEEDF"/>
                </a:solidFill>
                <a:latin typeface="+mn-lt"/>
                <a:cs typeface="Arial" charset="0"/>
              </a:rPr>
              <a:t>modules</a:t>
            </a:r>
            <a:endParaRPr lang="ja-JP" altLang="en-US" sz="1400" b="1" dirty="0">
              <a:solidFill>
                <a:srgbClr val="CCEEDF"/>
              </a:solidFill>
              <a:latin typeface="+mn-lt"/>
              <a:cs typeface="Arial" charset="0"/>
            </a:endParaRPr>
          </a:p>
        </p:txBody>
      </p:sp>
      <p:sp>
        <p:nvSpPr>
          <p:cNvPr id="175" name="Rectangle 190"/>
          <p:cNvSpPr>
            <a:spLocks noChangeArrowheads="1"/>
          </p:cNvSpPr>
          <p:nvPr/>
        </p:nvSpPr>
        <p:spPr bwMode="auto">
          <a:xfrm rot="19860000">
            <a:off x="5455896" y="5301125"/>
            <a:ext cx="53975" cy="107950"/>
          </a:xfrm>
          <a:prstGeom prst="rect">
            <a:avLst/>
          </a:prstGeom>
          <a:solidFill>
            <a:srgbClr val="FF6600"/>
          </a:solidFill>
          <a:ln w="9360">
            <a:solidFill>
              <a:srgbClr val="FF6600"/>
            </a:solidFill>
            <a:miter lim="800000"/>
            <a:headEnd/>
            <a:tailEnd/>
          </a:ln>
          <a:effectLst>
            <a:outerShdw blurRad="63500"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  <a:cs typeface="Arial" charset="0"/>
            </a:endParaRPr>
          </a:p>
        </p:txBody>
      </p:sp>
      <p:sp>
        <p:nvSpPr>
          <p:cNvPr id="176" name="Line 191"/>
          <p:cNvSpPr>
            <a:spLocks noChangeShapeType="1"/>
          </p:cNvSpPr>
          <p:nvPr/>
        </p:nvSpPr>
        <p:spPr bwMode="auto">
          <a:xfrm flipH="1" flipV="1">
            <a:off x="5496408" y="5372589"/>
            <a:ext cx="55562" cy="95250"/>
          </a:xfrm>
          <a:prstGeom prst="line">
            <a:avLst/>
          </a:prstGeom>
          <a:noFill/>
          <a:ln w="2844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77" name="テキスト ボックス 215"/>
          <p:cNvSpPr txBox="1">
            <a:spLocks noChangeArrowheads="1"/>
          </p:cNvSpPr>
          <p:nvPr/>
        </p:nvSpPr>
        <p:spPr bwMode="auto">
          <a:xfrm>
            <a:off x="5569401" y="5045568"/>
            <a:ext cx="538609" cy="3016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ja-JP" sz="1200" b="1" dirty="0" smtClean="0">
                <a:solidFill>
                  <a:srgbClr val="FF6600"/>
                </a:solidFill>
                <a:latin typeface="+mn-lt"/>
                <a:cs typeface="Arial" charset="0"/>
              </a:rPr>
              <a:t>3T</a:t>
            </a:r>
            <a:endParaRPr lang="en-US" altLang="ja-JP" sz="1200" b="1" dirty="0">
              <a:solidFill>
                <a:srgbClr val="FF6600"/>
              </a:solidFill>
              <a:latin typeface="+mn-lt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altLang="ja-JP" sz="1200" b="1" dirty="0">
                <a:solidFill>
                  <a:srgbClr val="FF6600"/>
                </a:solidFill>
                <a:latin typeface="+mn-lt"/>
                <a:cs typeface="Arial" charset="0"/>
              </a:rPr>
              <a:t>RF gun</a:t>
            </a:r>
            <a:endParaRPr lang="ja-JP" altLang="en-US" sz="1200" b="1" dirty="0">
              <a:solidFill>
                <a:srgbClr val="FF6600"/>
              </a:solidFill>
              <a:latin typeface="+mn-lt"/>
              <a:cs typeface="Arial" charset="0"/>
            </a:endParaRPr>
          </a:p>
        </p:txBody>
      </p:sp>
      <p:sp>
        <p:nvSpPr>
          <p:cNvPr id="180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Linac Facility</a:t>
            </a:r>
            <a:endParaRPr lang="en-US" altLang="ja-JP" sz="1300" i="1" dirty="0">
              <a:solidFill>
                <a:srgbClr val="000090"/>
              </a:solidFill>
              <a:latin typeface="Arial Rounded MT Bold"/>
              <a:ea typeface="Osaka" charset="-128"/>
              <a:cs typeface="Osaka" charset="-128"/>
            </a:endParaRPr>
          </a:p>
        </p:txBody>
      </p:sp>
      <p:sp>
        <p:nvSpPr>
          <p:cNvPr id="126" name="コンテンツ プレースホルダ 2"/>
          <p:cNvSpPr txBox="1">
            <a:spLocks/>
          </p:cNvSpPr>
          <p:nvPr/>
        </p:nvSpPr>
        <p:spPr bwMode="auto">
          <a:xfrm>
            <a:off x="871770" y="6351829"/>
            <a:ext cx="2576626" cy="5570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Positron capture section</a:t>
            </a:r>
          </a:p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lang="en-US" altLang="ja-JP" sz="1400" b="1" kern="0" dirty="0" smtClean="0">
                <a:solidFill>
                  <a:srgbClr val="004000"/>
                </a:solidFill>
              </a:rPr>
              <a:t>920 </a:t>
            </a:r>
            <a:r>
              <a:rPr lang="en-US" altLang="ja-JP" sz="1400" b="1" kern="0" dirty="0" err="1" smtClean="0">
                <a:solidFill>
                  <a:srgbClr val="004000"/>
                </a:solidFill>
              </a:rPr>
              <a:t>kVA</a:t>
            </a:r>
            <a:r>
              <a:rPr lang="en-US" altLang="ja-JP" sz="1400" b="1" kern="0" dirty="0" smtClean="0">
                <a:solidFill>
                  <a:srgbClr val="004000"/>
                </a:solidFill>
              </a:rPr>
              <a:t>,  900 lit/min </a:t>
            </a: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138" marR="0" lvl="2" indent="-26987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SzTx/>
              <a:buFont typeface="Wingdings" charset="2"/>
              <a:buChar char="³"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テキスト ボックス 246"/>
          <p:cNvSpPr txBox="1">
            <a:spLocks noChangeArrowheads="1"/>
          </p:cNvSpPr>
          <p:nvPr/>
        </p:nvSpPr>
        <p:spPr bwMode="auto">
          <a:xfrm>
            <a:off x="9502496" y="4470571"/>
            <a:ext cx="96693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200" b="1" dirty="0" smtClean="0">
                <a:latin typeface="+mn-lt"/>
              </a:rPr>
              <a:t>PF-AR</a:t>
            </a:r>
          </a:p>
          <a:p>
            <a:r>
              <a:rPr lang="en-US" altLang="ja-JP" sz="1200" b="1" dirty="0" smtClean="0">
                <a:latin typeface="+mn-lt"/>
              </a:rPr>
              <a:t>6.5 </a:t>
            </a:r>
            <a:r>
              <a:rPr lang="en-US" altLang="ja-JP" sz="1200" b="1" dirty="0" err="1" smtClean="0">
                <a:latin typeface="+mn-lt"/>
              </a:rPr>
              <a:t>GeV</a:t>
            </a:r>
            <a:r>
              <a:rPr lang="en-US" altLang="ja-JP" sz="1200" b="1" dirty="0" smtClean="0">
                <a:latin typeface="+mn-lt"/>
              </a:rPr>
              <a:t> e-</a:t>
            </a:r>
            <a:r>
              <a:rPr lang="en-US" altLang="ja-JP" sz="1400" b="1" dirty="0" smtClean="0">
                <a:latin typeface="+mn-lt"/>
              </a:rPr>
              <a:t> </a:t>
            </a:r>
            <a:endParaRPr lang="ja-JP" altLang="en-US" sz="1400" b="1" dirty="0">
              <a:latin typeface="+mn-lt"/>
            </a:endParaRPr>
          </a:p>
        </p:txBody>
      </p:sp>
      <p:sp>
        <p:nvSpPr>
          <p:cNvPr id="128" name="コンテンツ プレースホルダ 2"/>
          <p:cNvSpPr txBox="1">
            <a:spLocks/>
          </p:cNvSpPr>
          <p:nvPr/>
        </p:nvSpPr>
        <p:spPr bwMode="auto">
          <a:xfrm>
            <a:off x="4028696" y="6352597"/>
            <a:ext cx="2913271" cy="5563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Damping ring BT</a:t>
            </a:r>
            <a:r>
              <a:rPr kumimoji="1" lang="en-US" altLang="ja-JP" sz="1400" b="1" i="0" u="none" strike="noStrike" kern="0" cap="none" spc="0" normalizeH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LTR, RTL)</a:t>
            </a:r>
          </a:p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lang="en-US" altLang="ja-JP" sz="1400" b="1" kern="0" dirty="0" smtClean="0">
                <a:solidFill>
                  <a:srgbClr val="004000"/>
                </a:solidFill>
              </a:rPr>
              <a:t>310 </a:t>
            </a:r>
            <a:r>
              <a:rPr lang="en-US" altLang="ja-JP" sz="1400" b="1" kern="0" dirty="0" err="1" smtClean="0">
                <a:solidFill>
                  <a:srgbClr val="004000"/>
                </a:solidFill>
              </a:rPr>
              <a:t>kVA</a:t>
            </a: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138" marR="0" lvl="2" indent="-26987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SzTx/>
              <a:buFont typeface="Wingdings" charset="2"/>
              <a:buChar char="³"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9" name="コンテンツ プレースホルダ 2"/>
          <p:cNvSpPr txBox="1">
            <a:spLocks/>
          </p:cNvSpPr>
          <p:nvPr/>
        </p:nvSpPr>
        <p:spPr bwMode="auto">
          <a:xfrm>
            <a:off x="7441529" y="6353365"/>
            <a:ext cx="2225800" cy="555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9538" tIns="49769" rIns="99538" bIns="49769" numCol="1" anchor="t" anchorCtr="0" compatLnSpc="1">
            <a:prstTxWarp prst="textNoShape">
              <a:avLst/>
            </a:prstTxWarp>
          </a:bodyPr>
          <a:lstStyle/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kumimoji="1" lang="en-US" altLang="ja-JP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Switch yard (3SY)</a:t>
            </a:r>
          </a:p>
          <a:p>
            <a:pPr marL="180000" marR="0" lvl="2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FF7F00"/>
              </a:buClr>
              <a:buSzTx/>
              <a:tabLst/>
              <a:defRPr/>
            </a:pPr>
            <a:r>
              <a:rPr lang="en-US" altLang="ja-JP" sz="1400" b="1" kern="0" dirty="0" smtClean="0">
                <a:solidFill>
                  <a:srgbClr val="004000"/>
                </a:solidFill>
              </a:rPr>
              <a:t>300 </a:t>
            </a:r>
            <a:r>
              <a:rPr lang="en-US" altLang="ja-JP" sz="1400" b="1" kern="0" dirty="0" err="1" smtClean="0">
                <a:solidFill>
                  <a:srgbClr val="004000"/>
                </a:solidFill>
              </a:rPr>
              <a:t>kVA</a:t>
            </a:r>
            <a:r>
              <a:rPr lang="en-US" altLang="ja-JP" sz="1400" b="1" kern="0" dirty="0" smtClean="0">
                <a:solidFill>
                  <a:srgbClr val="004000"/>
                </a:solidFill>
              </a:rPr>
              <a:t>, 460 lit/min</a:t>
            </a: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19138" marR="0" lvl="2" indent="-269875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7F00"/>
              </a:buClr>
              <a:buSzTx/>
              <a:buFont typeface="Wingdings" charset="2"/>
              <a:buChar char="³"/>
              <a:tabLst/>
              <a:defRPr/>
            </a:pPr>
            <a:endParaRPr kumimoji="1" lang="en-US" altLang="ja-JP" sz="1400" b="1" i="0" u="none" strike="noStrike" kern="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73063" marR="0" lvl="0" indent="-37306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charset="2"/>
              <a:buChar char="u"/>
              <a:tabLst/>
              <a:defRPr/>
            </a:pPr>
            <a:endParaRPr kumimoji="1" lang="en-US" altLang="ja-JP" sz="2300" b="1" i="0" u="none" strike="noStrike" kern="0" cap="none" spc="0" normalizeH="0" baseline="0" noProof="0" dirty="0" smtClean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0" name="Text Box 180"/>
          <p:cNvSpPr txBox="1">
            <a:spLocks noChangeAspect="1" noChangeArrowheads="1"/>
          </p:cNvSpPr>
          <p:nvPr/>
        </p:nvSpPr>
        <p:spPr bwMode="auto">
          <a:xfrm>
            <a:off x="8733324" y="728861"/>
            <a:ext cx="1858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err="1" smtClean="0">
                <a:solidFill>
                  <a:srgbClr val="008000"/>
                </a:solidFill>
              </a:rPr>
              <a:t>Ohsawa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6627565"/>
      </p:ext>
    </p:extLst>
  </p:cSld>
  <p:clrMapOvr>
    <a:masterClrMapping/>
  </p:clrMapOvr>
  <p:transition xmlns:p14="http://schemas.microsoft.com/office/powerpoint/2010/main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Girder Recovery and Alignment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Re-constructing 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oft-structure girder into hard-structure</a:t>
            </a:r>
          </a:p>
          <a:p>
            <a:r>
              <a:rPr lang="en-US" altLang="ja-JP" sz="2400" dirty="0" smtClean="0"/>
              <a:t>Alignment with </a:t>
            </a:r>
          </a:p>
          <a:p>
            <a:pPr lvl="1"/>
            <a:r>
              <a:rPr lang="en-US" altLang="ja-JP" sz="2000" dirty="0" smtClean="0"/>
              <a:t>120m and 480m long-baseline laser between girders</a:t>
            </a:r>
          </a:p>
          <a:p>
            <a:pPr lvl="1"/>
            <a:r>
              <a:rPr lang="en-US" altLang="ja-JP" sz="2000" dirty="0" smtClean="0"/>
              <a:t>Laser tracker within a girder (~10m)</a:t>
            </a:r>
          </a:p>
          <a:p>
            <a:pPr lvl="1"/>
            <a:r>
              <a:rPr lang="en-US" altLang="ja-JP" sz="2000" dirty="0" smtClean="0"/>
              <a:t>Target:  0.1mm local / 0.3mm global alignment </a:t>
            </a:r>
          </a:p>
          <a:p>
            <a:pPr lvl="2"/>
            <a:r>
              <a:rPr lang="en-US" altLang="ja-JP" sz="1800" dirty="0" smtClean="0"/>
              <a:t>Several iterations necessary for low-emittance beam transport</a:t>
            </a:r>
          </a:p>
          <a:p>
            <a:r>
              <a:rPr lang="en-US" altLang="ja-JP" sz="2400" dirty="0" smtClean="0"/>
              <a:t>Beam transport/acceleration test for 600m (Nov.2012)</a:t>
            </a:r>
          </a:p>
          <a:p>
            <a:pPr lvl="1"/>
            <a:r>
              <a:rPr lang="en-US" altLang="ja-JP" sz="2000" dirty="0" smtClean="0"/>
              <a:t>For the first time after the earthquake</a:t>
            </a:r>
          </a:p>
          <a:p>
            <a:pPr lvl="1"/>
            <a:endParaRPr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 r="18051" b="19159"/>
          <a:stretch>
            <a:fillRect/>
          </a:stretch>
        </p:blipFill>
        <p:spPr bwMode="auto">
          <a:xfrm>
            <a:off x="5794870" y="4399573"/>
            <a:ext cx="4547539" cy="261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9491353" y="4657472"/>
            <a:ext cx="11623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smtClean="0">
                <a:solidFill>
                  <a:srgbClr val="0000FF"/>
                </a:solidFill>
              </a:rPr>
              <a:t>X</a:t>
            </a:r>
          </a:p>
          <a:p>
            <a:pPr algn="r"/>
            <a:endParaRPr lang="en-US" altLang="ja-JP" dirty="0" smtClean="0">
              <a:solidFill>
                <a:srgbClr val="0000FF"/>
              </a:solidFill>
            </a:endParaRPr>
          </a:p>
          <a:p>
            <a:pPr algn="r"/>
            <a:r>
              <a:rPr kumimoji="1" lang="en-US" altLang="ja-JP" dirty="0" smtClean="0">
                <a:solidFill>
                  <a:srgbClr val="0000FF"/>
                </a:solidFill>
              </a:rPr>
              <a:t>Y</a:t>
            </a:r>
          </a:p>
          <a:p>
            <a:pPr algn="r"/>
            <a:endParaRPr lang="en-US" altLang="ja-JP" dirty="0" smtClean="0">
              <a:solidFill>
                <a:srgbClr val="0000FF"/>
              </a:solidFill>
            </a:endParaRPr>
          </a:p>
          <a:p>
            <a:pPr algn="r"/>
            <a:r>
              <a:rPr kumimoji="1" lang="en-US" altLang="ja-JP" dirty="0" smtClean="0">
                <a:solidFill>
                  <a:srgbClr val="0000FF"/>
                </a:solidFill>
              </a:rPr>
              <a:t>Charge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66895" y="6933766"/>
            <a:ext cx="4175514" cy="9622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166896" y="6856790"/>
            <a:ext cx="41755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00FF"/>
                </a:solidFill>
              </a:rPr>
              <a:t>Beam along 600-m linac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9" name="図 8" descr="gi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334" y="4931494"/>
            <a:ext cx="2438400" cy="1828800"/>
          </a:xfrm>
          <a:prstGeom prst="rect">
            <a:avLst/>
          </a:prstGeom>
        </p:spPr>
      </p:pic>
      <p:pic>
        <p:nvPicPr>
          <p:cNvPr id="11" name="図 10" descr="IMG_0574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46" y="4547308"/>
            <a:ext cx="2682240" cy="2509520"/>
          </a:xfrm>
          <a:prstGeom prst="rect">
            <a:avLst/>
          </a:prstGeom>
        </p:spPr>
      </p:pic>
      <p:sp>
        <p:nvSpPr>
          <p:cNvPr id="12" name="Text Box 180"/>
          <p:cNvSpPr txBox="1">
            <a:spLocks noChangeAspect="1" noChangeArrowheads="1"/>
          </p:cNvSpPr>
          <p:nvPr/>
        </p:nvSpPr>
        <p:spPr bwMode="auto">
          <a:xfrm>
            <a:off x="9160749" y="830461"/>
            <a:ext cx="1431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Higo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Microwave Power Source Upgrade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Pulsed power modulators</a:t>
            </a:r>
          </a:p>
          <a:p>
            <a:pPr lvl="1"/>
            <a:r>
              <a:rPr lang="en-US" altLang="ja-JP" dirty="0" smtClean="0"/>
              <a:t>Nine compact modulators are introduced</a:t>
            </a:r>
          </a:p>
          <a:p>
            <a:pPr lvl="1"/>
            <a:r>
              <a:rPr lang="en-US" altLang="ja-JP" dirty="0" smtClean="0"/>
              <a:t>Share the same basic design for klystron, flux concentrator, and gun high voltage</a:t>
            </a:r>
          </a:p>
          <a:p>
            <a:r>
              <a:rPr lang="en-US" altLang="ja-JP" dirty="0"/>
              <a:t>F</a:t>
            </a:r>
            <a:r>
              <a:rPr kumimoji="1" lang="en-US" altLang="ja-JP" dirty="0" smtClean="0"/>
              <a:t>ast LLRF controllers, power amplifiers, and LLRF monitors</a:t>
            </a:r>
          </a:p>
          <a:p>
            <a:pPr lvl="1"/>
            <a:r>
              <a:rPr lang="en-US" altLang="ja-JP" dirty="0" smtClean="0"/>
              <a:t>For simultaneous injection and bucket selection</a:t>
            </a:r>
          </a:p>
          <a:p>
            <a:pPr lvl="1"/>
            <a:r>
              <a:rPr lang="en-US" altLang="ja-JP" dirty="0" smtClean="0"/>
              <a:t>Pulse-to-pulse stability monitor</a:t>
            </a:r>
          </a:p>
          <a:p>
            <a:pPr lvl="1"/>
            <a:r>
              <a:rPr lang="en-US" altLang="ja-JP" dirty="0" smtClean="0"/>
              <a:t>50Hz event-based synchronized controls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sp>
        <p:nvSpPr>
          <p:cNvPr id="5" name="Text Box 180"/>
          <p:cNvSpPr txBox="1">
            <a:spLocks noChangeAspect="1" noChangeArrowheads="1"/>
          </p:cNvSpPr>
          <p:nvPr/>
        </p:nvSpPr>
        <p:spPr bwMode="auto">
          <a:xfrm>
            <a:off x="8485359" y="1109861"/>
            <a:ext cx="2106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err="1" smtClean="0">
                <a:solidFill>
                  <a:srgbClr val="008000"/>
                </a:solidFill>
              </a:rPr>
              <a:t>Michizono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80636084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97049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RF Gun Development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dirty="0" smtClean="0"/>
              <a:t>Photo cathode : </a:t>
            </a:r>
            <a:r>
              <a:rPr lang="en-US" altLang="ja-JP" sz="2800" dirty="0" smtClean="0">
                <a:solidFill>
                  <a:srgbClr val="006000"/>
                </a:solidFill>
              </a:rPr>
              <a:t>stability, longer life, efficiency</a:t>
            </a:r>
          </a:p>
          <a:p>
            <a:pPr lvl="1"/>
            <a:r>
              <a:rPr lang="en-US" altLang="ja-JP" sz="2400" dirty="0" smtClean="0"/>
              <a:t>At first LaB</a:t>
            </a:r>
            <a:r>
              <a:rPr lang="en-US" altLang="ja-JP" sz="2400" baseline="-25000" dirty="0" smtClean="0"/>
              <a:t>6</a:t>
            </a:r>
            <a:r>
              <a:rPr lang="en-US" altLang="ja-JP" sz="2400" dirty="0" smtClean="0"/>
              <a:t>, then Ir</a:t>
            </a:r>
            <a:r>
              <a:rPr lang="en-US" altLang="ja-JP" sz="2400" baseline="-25000" dirty="0" smtClean="0"/>
              <a:t>5</a:t>
            </a:r>
            <a:r>
              <a:rPr lang="en-US" altLang="ja-JP" sz="2400" dirty="0" smtClean="0"/>
              <a:t>Ce 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5nC / bunch</a:t>
            </a:r>
            <a:endParaRPr lang="en-US" altLang="ja-JP" sz="2400" dirty="0" smtClean="0"/>
          </a:p>
          <a:p>
            <a:r>
              <a:rPr lang="en-US" altLang="ja-JP" sz="2800" dirty="0" smtClean="0"/>
              <a:t>Laser : </a:t>
            </a:r>
            <a:r>
              <a:rPr lang="en-US" altLang="ja-JP" sz="2800" dirty="0" smtClean="0">
                <a:solidFill>
                  <a:srgbClr val="006000"/>
                </a:solidFill>
              </a:rPr>
              <a:t>higher power, pulse width control</a:t>
            </a:r>
          </a:p>
          <a:p>
            <a:pPr lvl="1"/>
            <a:r>
              <a:rPr lang="en-US" altLang="ja-JP" sz="2400" dirty="0" err="1" smtClean="0"/>
              <a:t>Nd:YAG</a:t>
            </a:r>
            <a:r>
              <a:rPr lang="en-US" altLang="ja-JP" sz="2400" dirty="0" smtClean="0"/>
              <a:t> medium, LD excitation </a:t>
            </a:r>
            <a:r>
              <a:rPr lang="ja-JP" altLang="en-US" sz="2400" dirty="0" smtClean="0">
                <a:sym typeface="Wingdings"/>
              </a:rPr>
              <a:t></a:t>
            </a:r>
            <a:r>
              <a:rPr lang="en-US" altLang="ja-JP" sz="2400" dirty="0" smtClean="0">
                <a:sym typeface="Wingdings"/>
              </a:rPr>
              <a:t> </a:t>
            </a:r>
            <a:r>
              <a:rPr lang="en-US" altLang="ja-JP" sz="2400" dirty="0" smtClean="0"/>
              <a:t>~1.5mJ / 30ps / pulse at 266nm</a:t>
            </a:r>
          </a:p>
          <a:p>
            <a:pPr lvl="1"/>
            <a:r>
              <a:rPr lang="en-US" altLang="ja-JP" sz="2400" dirty="0" smtClean="0"/>
              <a:t>Polarization control for slant irradiation</a:t>
            </a:r>
          </a:p>
          <a:p>
            <a:pPr lvl="1"/>
            <a:r>
              <a:rPr lang="en-US" altLang="ja-JP" sz="2400" dirty="0" err="1" smtClean="0"/>
              <a:t>Yb:YAG</a:t>
            </a:r>
            <a:r>
              <a:rPr lang="en-US" altLang="ja-JP" sz="2400" dirty="0" smtClean="0"/>
              <a:t> fiber laser is introduced</a:t>
            </a:r>
          </a:p>
          <a:p>
            <a:r>
              <a:rPr lang="en-US" altLang="ja-JP" sz="2800" dirty="0" smtClean="0"/>
              <a:t>Cavity : </a:t>
            </a:r>
            <a:r>
              <a:rPr lang="en-US" altLang="ja-JP" sz="2800" dirty="0" smtClean="0">
                <a:solidFill>
                  <a:srgbClr val="006000"/>
                </a:solidFill>
              </a:rPr>
              <a:t>better focusing field, higher gradient</a:t>
            </a:r>
          </a:p>
          <a:p>
            <a:pPr lvl="1"/>
            <a:r>
              <a:rPr lang="en-US" altLang="ja-JP" sz="2300" dirty="0" smtClean="0"/>
              <a:t>DAW </a:t>
            </a:r>
            <a:r>
              <a:rPr lang="en-US" altLang="ja-JP" sz="2400" dirty="0" smtClean="0"/>
              <a:t>(Disk and washer) type cavity</a:t>
            </a:r>
          </a:p>
          <a:p>
            <a:pPr lvl="1"/>
            <a:r>
              <a:rPr lang="en-US" altLang="ja-JP" sz="2400" dirty="0" smtClean="0"/>
              <a:t>Development of quasi-travelling-wave side-coupled cavity as well</a:t>
            </a:r>
            <a:endParaRPr lang="en-US" altLang="ja-JP" sz="2300" dirty="0" smtClean="0"/>
          </a:p>
          <a:p>
            <a:r>
              <a:rPr lang="en-US" altLang="ja-JP" sz="2800" dirty="0" smtClean="0"/>
              <a:t>Test stands</a:t>
            </a:r>
          </a:p>
          <a:p>
            <a:pPr lvl="1"/>
            <a:r>
              <a:rPr lang="en-US" altLang="ja-JP" sz="2300" dirty="0" err="1" smtClean="0"/>
              <a:t>RFgun</a:t>
            </a:r>
            <a:r>
              <a:rPr lang="en-US" altLang="ja-JP" sz="2300" dirty="0" smtClean="0"/>
              <a:t> at A-1 is constructed with fiber laser for SuperKEKB</a:t>
            </a:r>
          </a:p>
          <a:p>
            <a:pPr lvl="1"/>
            <a:r>
              <a:rPr lang="en-US" altLang="ja-JP" sz="2300" dirty="0" err="1" smtClean="0"/>
              <a:t>RFgun</a:t>
            </a:r>
            <a:r>
              <a:rPr lang="en-US" altLang="ja-JP" sz="2300" dirty="0" smtClean="0"/>
              <a:t> at 3-2 was used to inject into PF with proper synchronization</a:t>
            </a:r>
          </a:p>
          <a:p>
            <a:pPr lvl="1"/>
            <a:r>
              <a:rPr lang="en-US" altLang="ja-JP" sz="2300" dirty="0" smtClean="0"/>
              <a:t>Long-period demonstration will be performed</a:t>
            </a:r>
            <a:endParaRPr lang="ja-JP" altLang="en-US" sz="23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6" name="Picture 1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47150" y="1176338"/>
            <a:ext cx="1631950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0"/>
          <p:cNvSpPr txBox="1">
            <a:spLocks noChangeAspect="1" noChangeArrowheads="1"/>
          </p:cNvSpPr>
          <p:nvPr/>
        </p:nvSpPr>
        <p:spPr bwMode="auto">
          <a:xfrm>
            <a:off x="8947150" y="1176338"/>
            <a:ext cx="625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>
                <a:solidFill>
                  <a:schemeClr val="bg1"/>
                </a:solidFill>
                <a:latin typeface="+mn-ea"/>
                <a:ea typeface="+mn-ea"/>
              </a:rPr>
              <a:t>Ir</a:t>
            </a:r>
            <a:r>
              <a:rPr lang="en-US" altLang="ja-JP" sz="1400" baseline="-25000" dirty="0">
                <a:solidFill>
                  <a:schemeClr val="bg1"/>
                </a:solidFill>
                <a:latin typeface="+mn-ea"/>
                <a:ea typeface="+mn-ea"/>
              </a:rPr>
              <a:t>5</a:t>
            </a:r>
            <a:r>
              <a:rPr lang="en-US" altLang="ja-JP" sz="1400" dirty="0">
                <a:solidFill>
                  <a:schemeClr val="bg1"/>
                </a:solidFill>
                <a:latin typeface="+mn-ea"/>
                <a:ea typeface="+mn-ea"/>
              </a:rPr>
              <a:t>Ce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7875" y="3539726"/>
            <a:ext cx="2181225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8397875" y="4581324"/>
            <a:ext cx="636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  <a:ea typeface="+mn-ea"/>
              </a:rPr>
              <a:t>DAW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RF Gun for Low-</a:t>
            </a:r>
            <a:r>
              <a:rPr lang="en-US" altLang="ja-JP" sz="1300" i="1" dirty="0" err="1" smtClean="0">
                <a:solidFill>
                  <a:srgbClr val="000090"/>
                </a:solidFill>
                <a:latin typeface="Arial Rounded MT Bold"/>
              </a:rPr>
              <a:t>emittance</a:t>
            </a: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 Electron Beam</a:t>
            </a:r>
          </a:p>
        </p:txBody>
      </p:sp>
      <p:sp>
        <p:nvSpPr>
          <p:cNvPr id="10" name="Text Box 180"/>
          <p:cNvSpPr txBox="1">
            <a:spLocks noChangeAspect="1" noChangeArrowheads="1"/>
          </p:cNvSpPr>
          <p:nvPr/>
        </p:nvSpPr>
        <p:spPr bwMode="auto">
          <a:xfrm>
            <a:off x="8758746" y="601861"/>
            <a:ext cx="18335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sz="2000" dirty="0" smtClean="0">
                <a:solidFill>
                  <a:srgbClr val="008000"/>
                </a:solidFill>
              </a:rPr>
              <a:t>Yoshida</a:t>
            </a:r>
            <a:r>
              <a:rPr lang="en-US" altLang="ja-JP" sz="2000" dirty="0" smtClean="0">
                <a:solidFill>
                  <a:srgbClr val="008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8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0414149"/>
      </p:ext>
    </p:extLst>
  </p:cSld>
  <p:clrMapOvr>
    <a:masterClrMapping/>
  </p:clrMapOvr>
  <p:transition xmlns:p14="http://schemas.microsoft.com/office/powerpoint/2010/main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Acceleration Test (RF-gun)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Step-by-step beam tests</a:t>
            </a:r>
          </a:p>
          <a:p>
            <a:pPr lvl="1"/>
            <a:r>
              <a:rPr lang="en-US" altLang="ja-JP" dirty="0" smtClean="0"/>
              <a:t>4.5nC 240m acceleration</a:t>
            </a:r>
            <a:endParaRPr kumimoji="1" lang="en-US" altLang="ja-JP" dirty="0"/>
          </a:p>
          <a:p>
            <a:pPr lvl="1"/>
            <a:r>
              <a:rPr lang="en-US" altLang="ja-JP" dirty="0" smtClean="0"/>
              <a:t>Fiber-laser-based RF-gun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2" r="36576" b="20734"/>
          <a:stretch/>
        </p:blipFill>
        <p:spPr bwMode="auto">
          <a:xfrm>
            <a:off x="4984279" y="3177001"/>
            <a:ext cx="5558400" cy="39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160743" y="4069457"/>
            <a:ext cx="13994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</a:rPr>
              <a:t>X</a:t>
            </a:r>
          </a:p>
          <a:p>
            <a:pPr algn="r"/>
            <a:endParaRPr lang="en-US" altLang="ja-JP" sz="2400" dirty="0" smtClean="0">
              <a:solidFill>
                <a:srgbClr val="0000FF"/>
              </a:solidFill>
              <a:latin typeface="+mn-lt"/>
            </a:endParaRPr>
          </a:p>
          <a:p>
            <a:pPr algn="r"/>
            <a:endParaRPr lang="en-US" altLang="ja-JP" sz="24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</a:rPr>
              <a:t>Y</a:t>
            </a:r>
          </a:p>
          <a:p>
            <a:pPr algn="r"/>
            <a:endParaRPr lang="en-US" altLang="ja-JP" sz="2400" dirty="0" smtClean="0">
              <a:solidFill>
                <a:srgbClr val="0000FF"/>
              </a:solidFill>
              <a:latin typeface="+mn-lt"/>
            </a:endParaRPr>
          </a:p>
          <a:p>
            <a:pPr algn="r"/>
            <a:endParaRPr lang="en-US" altLang="ja-JP" sz="2400" dirty="0" smtClean="0">
              <a:solidFill>
                <a:srgbClr val="0000FF"/>
              </a:solidFill>
              <a:latin typeface="+mn-lt"/>
            </a:endParaRPr>
          </a:p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  <a:latin typeface="+mn-lt"/>
              </a:rPr>
              <a:t>Charge</a:t>
            </a:r>
            <a:endParaRPr kumimoji="1" lang="ja-JP" altLang="en-US" sz="24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r="37"/>
          <a:stretch/>
        </p:blipFill>
        <p:spPr bwMode="auto">
          <a:xfrm>
            <a:off x="6640463" y="1311275"/>
            <a:ext cx="3214800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2" descr="C:\Users\ushiroda\Sync Folder\Project\Belle II\Meetings\学術会議大型計画シンポジウム\参考資料\CIMG3365_a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3" t="47635" r="11493" b="15378"/>
          <a:stretch/>
        </p:blipFill>
        <p:spPr bwMode="auto">
          <a:xfrm>
            <a:off x="216293" y="5120906"/>
            <a:ext cx="4629408" cy="21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 descr="fiber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b="3076"/>
          <a:stretch/>
        </p:blipFill>
        <p:spPr>
          <a:xfrm>
            <a:off x="790749" y="3209595"/>
            <a:ext cx="3473450" cy="2083998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5632351" y="2125241"/>
            <a:ext cx="720080" cy="72008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680023" y="2759501"/>
            <a:ext cx="0" cy="72008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290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5100" y="397049"/>
            <a:ext cx="10358438" cy="714375"/>
          </a:xfrm>
        </p:spPr>
        <p:txBody>
          <a:bodyPr/>
          <a:lstStyle/>
          <a:p>
            <a:r>
              <a:rPr lang="en-US" altLang="ja-JP" dirty="0" smtClean="0"/>
              <a:t>Positron Generator Development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400" dirty="0" smtClean="0"/>
              <a:t>Flux concentrator</a:t>
            </a:r>
          </a:p>
          <a:p>
            <a:pPr lvl="1"/>
            <a:r>
              <a:rPr lang="en-US" altLang="ja-JP" sz="1900" dirty="0" smtClean="0"/>
              <a:t>Collaborations with BINP and IHEP</a:t>
            </a:r>
          </a:p>
          <a:p>
            <a:pPr lvl="1"/>
            <a:r>
              <a:rPr lang="en-US" altLang="ja-JP" sz="2000" dirty="0" smtClean="0">
                <a:cs typeface="Arial"/>
              </a:rPr>
              <a:t>Finalized optimization of field and mechanical design </a:t>
            </a:r>
          </a:p>
          <a:p>
            <a:pPr lvl="1"/>
            <a:r>
              <a:rPr lang="en-US" altLang="ja-JP" sz="2000" dirty="0" smtClean="0">
                <a:cs typeface="Arial"/>
              </a:rPr>
              <a:t>Fabricated 1st version of 2nd generation, being tested</a:t>
            </a:r>
          </a:p>
          <a:p>
            <a:r>
              <a:rPr lang="en-US" altLang="ja-JP" sz="2400" dirty="0" smtClean="0">
                <a:cs typeface="Arial"/>
              </a:rPr>
              <a:t>Large-aperture S-band (LAS) </a:t>
            </a:r>
            <a:br>
              <a:rPr lang="en-US" altLang="ja-JP" sz="2400" dirty="0" smtClean="0">
                <a:cs typeface="Arial"/>
              </a:rPr>
            </a:br>
            <a:r>
              <a:rPr lang="en-US" altLang="ja-JP" sz="2400" dirty="0" smtClean="0">
                <a:cs typeface="Arial"/>
              </a:rPr>
              <a:t>		cavity structure</a:t>
            </a:r>
          </a:p>
          <a:p>
            <a:pPr lvl="1"/>
            <a:r>
              <a:rPr lang="en-US" altLang="ja-JP" sz="2000" dirty="0" smtClean="0">
                <a:cs typeface="Arial"/>
              </a:rPr>
              <a:t>Positron capture tracking simulation</a:t>
            </a:r>
          </a:p>
          <a:p>
            <a:pPr lvl="1"/>
            <a:r>
              <a:rPr lang="en-US" altLang="ja-JP" sz="2000" dirty="0" smtClean="0">
                <a:cs typeface="Arial"/>
              </a:rPr>
              <a:t>L-band structure as backup</a:t>
            </a:r>
            <a:br>
              <a:rPr lang="en-US" altLang="ja-JP" sz="2000" dirty="0" smtClean="0">
                <a:cs typeface="Arial"/>
              </a:rPr>
            </a:br>
            <a:r>
              <a:rPr lang="en-US" altLang="ja-JP" sz="2000" dirty="0" smtClean="0">
                <a:cs typeface="Arial"/>
              </a:rPr>
              <a:t>		with co-linear load</a:t>
            </a:r>
          </a:p>
          <a:p>
            <a:r>
              <a:rPr lang="en-US" altLang="ja-JP" sz="2400" dirty="0" smtClean="0">
                <a:cs typeface="Arial"/>
              </a:rPr>
              <a:t>Magnet design and fabrication</a:t>
            </a:r>
          </a:p>
          <a:p>
            <a:pPr lvl="1"/>
            <a:r>
              <a:rPr lang="en-US" altLang="ja-JP" sz="2000" dirty="0" smtClean="0">
                <a:cs typeface="Arial"/>
              </a:rPr>
              <a:t>Solenoid and pulsed steering and quad </a:t>
            </a:r>
            <a:br>
              <a:rPr lang="en-US" altLang="ja-JP" sz="2000" dirty="0" smtClean="0">
                <a:cs typeface="Arial"/>
              </a:rPr>
            </a:br>
            <a:r>
              <a:rPr lang="en-US" altLang="ja-JP" sz="2000" dirty="0" smtClean="0">
                <a:cs typeface="Arial"/>
              </a:rPr>
              <a:t>		magnet system</a:t>
            </a:r>
          </a:p>
          <a:p>
            <a:r>
              <a:rPr lang="en-US" altLang="ja-JP" sz="2400" dirty="0" smtClean="0">
                <a:cs typeface="Arial"/>
              </a:rPr>
              <a:t>Reliability</a:t>
            </a:r>
          </a:p>
          <a:p>
            <a:pPr lvl="1"/>
            <a:r>
              <a:rPr lang="en-US" altLang="ja-JP" sz="2000" dirty="0" smtClean="0">
                <a:cs typeface="Arial"/>
              </a:rPr>
              <a:t>Strategy for failed component replacement</a:t>
            </a:r>
          </a:p>
          <a:p>
            <a:pPr lvl="1"/>
            <a:r>
              <a:rPr lang="en-US" altLang="ja-JP" sz="2000" dirty="0" smtClean="0">
                <a:cs typeface="Arial"/>
              </a:rPr>
              <a:t>Acceleration gradient distribution and </a:t>
            </a:r>
            <a:br>
              <a:rPr lang="en-US" altLang="ja-JP" sz="2000" dirty="0" smtClean="0">
                <a:cs typeface="Arial"/>
              </a:rPr>
            </a:br>
            <a:r>
              <a:rPr lang="en-US" altLang="ja-JP" sz="2000" dirty="0" smtClean="0">
                <a:cs typeface="Arial"/>
              </a:rPr>
              <a:t>optimization with backups</a:t>
            </a:r>
            <a:endParaRPr lang="ja-JP" altLang="en-US" sz="20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21721-5FDC-D445-9F85-7F3CCA7B1AE5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pic>
        <p:nvPicPr>
          <p:cNvPr id="5" name="図 4" descr="LAS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489" y="5316812"/>
            <a:ext cx="3576049" cy="1836041"/>
          </a:xfrm>
          <a:prstGeom prst="rect">
            <a:avLst/>
          </a:prstGeom>
        </p:spPr>
      </p:pic>
      <p:pic>
        <p:nvPicPr>
          <p:cNvPr id="6" name="図 5" descr="SLAC-FC-CA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50" y="1595438"/>
            <a:ext cx="2564188" cy="1643881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942881" y="-5483"/>
            <a:ext cx="3668638" cy="3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538" tIns="49769" rIns="99538" bIns="49769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ja-JP" sz="1300" i="1" dirty="0" smtClean="0">
                <a:solidFill>
                  <a:srgbClr val="000090"/>
                </a:solidFill>
                <a:latin typeface="Arial Rounded MT Bold"/>
              </a:rPr>
              <a:t>Positron Capture for High-current Positron</a:t>
            </a:r>
          </a:p>
        </p:txBody>
      </p:sp>
      <p:sp>
        <p:nvSpPr>
          <p:cNvPr id="8" name="Text Box 180"/>
          <p:cNvSpPr txBox="1">
            <a:spLocks noChangeAspect="1" noChangeArrowheads="1"/>
          </p:cNvSpPr>
          <p:nvPr/>
        </p:nvSpPr>
        <p:spPr bwMode="auto">
          <a:xfrm>
            <a:off x="9952831" y="5376936"/>
            <a:ext cx="554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1400" dirty="0" smtClean="0">
                <a:solidFill>
                  <a:schemeClr val="bg1"/>
                </a:solidFill>
                <a:latin typeface="+mn-ea"/>
                <a:ea typeface="+mn-ea"/>
              </a:rPr>
              <a:t>LAS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9" name="図 8" descr="fc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87" y="3329037"/>
            <a:ext cx="2133600" cy="1879600"/>
          </a:xfrm>
          <a:prstGeom prst="rect">
            <a:avLst/>
          </a:prstGeom>
        </p:spPr>
      </p:pic>
      <p:sp>
        <p:nvSpPr>
          <p:cNvPr id="10" name="Text Box 180"/>
          <p:cNvSpPr txBox="1">
            <a:spLocks noChangeAspect="1" noChangeArrowheads="1"/>
          </p:cNvSpPr>
          <p:nvPr/>
        </p:nvSpPr>
        <p:spPr bwMode="auto">
          <a:xfrm>
            <a:off x="8682165" y="944761"/>
            <a:ext cx="19612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000" dirty="0" err="1" smtClean="0">
                <a:solidFill>
                  <a:srgbClr val="000000"/>
                </a:solidFill>
                <a:ea typeface="+mn-ea"/>
              </a:rPr>
              <a:t>Kamitani</a:t>
            </a:r>
            <a:r>
              <a:rPr lang="en-US" altLang="ja-JP" sz="2000" dirty="0" smtClean="0">
                <a:solidFill>
                  <a:srgbClr val="000000"/>
                </a:solidFill>
                <a:ea typeface="+mn-ea"/>
              </a:rPr>
              <a:t> et al.</a:t>
            </a:r>
            <a:endParaRPr lang="en-US" altLang="ja-JP" sz="2000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3106781"/>
      </p:ext>
    </p:extLst>
  </p:cSld>
  <p:clrMapOvr>
    <a:masterClrMapping/>
  </p:clrMapOvr>
  <p:transition xmlns:p14="http://schemas.microsoft.com/office/powerpoint/2010/main">
    <p:fade/>
  </p:transition>
</p:sld>
</file>

<file path=ppt/theme/theme1.xml><?xml version="1.0" encoding="utf-8"?>
<a:theme xmlns:a="http://schemas.openxmlformats.org/drawingml/2006/main" name="java-jca-caj-furukawa">
  <a:themeElements>
    <a:clrScheme name="java-jca-caj-furukaw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ava-jca-caj-furukawa">
      <a:majorFont>
        <a:latin typeface="Arial Rounded MT Bold"/>
        <a:ea typeface="ヒラギノ丸ゴ Pro W4"/>
        <a:cs typeface="ヒラギノ丸ゴ Pro W4"/>
      </a:majorFont>
      <a:minorFont>
        <a:latin typeface="Arial Rounded MT Bold"/>
        <a:ea typeface="ヒラギノ丸ゴ Pro W4"/>
        <a:cs typeface="ヒラギノ丸ゴ Pro W4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java-jca-caj-furukaw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a-jca-caj-furukaw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a-jca-caj-furukaw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1790</Words>
  <Application>Microsoft Macintosh PowerPoint</Application>
  <PresentationFormat>ユーザー設定</PresentationFormat>
  <Paragraphs>417</Paragraphs>
  <Slides>18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java-jca-caj-furukawa</vt:lpstr>
      <vt:lpstr>Overview of Electron / Positron Injector Linac Status</vt:lpstr>
      <vt:lpstr>Mission of electron/positron Injector in SuperKEKB</vt:lpstr>
      <vt:lpstr>Review Items in 2012 and Reviewer’s Comments</vt:lpstr>
      <vt:lpstr>Facility Upgrade</vt:lpstr>
      <vt:lpstr>Girder Recovery and Alignment</vt:lpstr>
      <vt:lpstr>Microwave Power Source Upgrade</vt:lpstr>
      <vt:lpstr>RF Gun Development</vt:lpstr>
      <vt:lpstr>Beam Acceleration Test (RF-gun)</vt:lpstr>
      <vt:lpstr>Positron Generator Development</vt:lpstr>
      <vt:lpstr>Beam Monitors: BPM and WS</vt:lpstr>
      <vt:lpstr>Single Machine, Multiple Virtual Accelerators (VAs)</vt:lpstr>
      <vt:lpstr>Example of Beam Mode Pattern : e+ 25Hz / e– 25Hz</vt:lpstr>
      <vt:lpstr>PowerPoint プレゼンテーション</vt:lpstr>
      <vt:lpstr>Schedule</vt:lpstr>
      <vt:lpstr>Summary</vt:lpstr>
      <vt:lpstr>Thank you</vt:lpstr>
      <vt:lpstr>Linac Upgrade for SuperKEKB</vt:lpstr>
      <vt:lpstr>PowerPoint プレゼンテーション</vt:lpstr>
    </vt:vector>
  </TitlesOfParts>
  <Manager/>
  <Company>kek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Linac progress</dc:title>
  <dc:subject/>
  <dc:creator>k.furukawa</dc:creator>
  <cp:keywords/>
  <dc:description>a4</dc:description>
  <cp:lastModifiedBy>Kazuro Furukawa</cp:lastModifiedBy>
  <cp:revision>85</cp:revision>
  <cp:lastPrinted>2013-01-24T04:24:53Z</cp:lastPrinted>
  <dcterms:created xsi:type="dcterms:W3CDTF">2013-03-04T13:54:17Z</dcterms:created>
  <dcterms:modified xsi:type="dcterms:W3CDTF">2013-03-05T00:08:47Z</dcterms:modified>
  <cp:category/>
</cp:coreProperties>
</file>