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95" r:id="rId4"/>
    <p:sldId id="284" r:id="rId5"/>
    <p:sldId id="271" r:id="rId6"/>
    <p:sldId id="272" r:id="rId7"/>
    <p:sldId id="297" r:id="rId8"/>
    <p:sldId id="273" r:id="rId9"/>
    <p:sldId id="274" r:id="rId10"/>
    <p:sldId id="275" r:id="rId11"/>
    <p:sldId id="287" r:id="rId12"/>
    <p:sldId id="277" r:id="rId13"/>
    <p:sldId id="258" r:id="rId14"/>
    <p:sldId id="259" r:id="rId15"/>
    <p:sldId id="263" r:id="rId16"/>
    <p:sldId id="280" r:id="rId17"/>
    <p:sldId id="265" r:id="rId18"/>
    <p:sldId id="264" r:id="rId19"/>
    <p:sldId id="267" r:id="rId20"/>
    <p:sldId id="296" r:id="rId21"/>
    <p:sldId id="269" r:id="rId22"/>
    <p:sldId id="293" r:id="rId23"/>
    <p:sldId id="279" r:id="rId24"/>
    <p:sldId id="291" r:id="rId25"/>
    <p:sldId id="281" r:id="rId26"/>
    <p:sldId id="285" r:id="rId27"/>
    <p:sldId id="294" r:id="rId28"/>
    <p:sldId id="292" r:id="rId29"/>
    <p:sldId id="288" r:id="rId30"/>
    <p:sldId id="289" r:id="rId31"/>
    <p:sldId id="290" r:id="rId32"/>
    <p:sldId id="282" r:id="rId33"/>
    <p:sldId id="283" r:id="rId34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CCFF66"/>
    <a:srgbClr val="332F81"/>
    <a:srgbClr val="000080"/>
    <a:srgbClr val="FF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261" autoAdjust="0"/>
  </p:normalViewPr>
  <p:slideViewPr>
    <p:cSldViewPr snapToGrid="0" snapToObjects="1">
      <p:cViewPr varScale="1">
        <p:scale>
          <a:sx n="80" d="100"/>
          <a:sy n="80" d="100"/>
        </p:scale>
        <p:origin x="-133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CC3EE9-4AE2-4044-A6CF-265D2C0188E5}" type="datetimeFigureOut">
              <a:rPr kumimoji="1" lang="ja-JP" altLang="en-US" smtClean="0"/>
              <a:t>13/03/04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07C246-338F-5B4F-92FC-BC2AD5C0B3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565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I would</a:t>
            </a:r>
            <a:r>
              <a:rPr kumimoji="1" lang="en-US" altLang="ja-JP" baseline="0" dirty="0" smtClean="0"/>
              <a:t> like to talk </a:t>
            </a:r>
            <a:r>
              <a:rPr kumimoji="1" lang="en-US" altLang="ja-JP" baseline="0" dirty="0" smtClean="0"/>
              <a:t>about two </a:t>
            </a:r>
            <a:r>
              <a:rPr kumimoji="1" lang="en-US" altLang="ja-JP" baseline="0" dirty="0" smtClean="0"/>
              <a:t>subjects. </a:t>
            </a:r>
            <a:endParaRPr kumimoji="1" lang="en-US" altLang="ja-JP" baseline="0" dirty="0" smtClean="0"/>
          </a:p>
          <a:p>
            <a:r>
              <a:rPr kumimoji="1" lang="en-US" altLang="ja-JP" baseline="0" dirty="0" smtClean="0"/>
              <a:t>One </a:t>
            </a:r>
            <a:r>
              <a:rPr kumimoji="1" lang="en-US" altLang="ja-JP" baseline="0" dirty="0" smtClean="0"/>
              <a:t>is about the DR and the BT status, and another is the new HER abort system</a:t>
            </a:r>
            <a:r>
              <a:rPr kumimoji="1" lang="en-US" altLang="ja-JP" baseline="0" dirty="0" smtClean="0"/>
              <a:t>.</a:t>
            </a:r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07C246-338F-5B4F-92FC-BC2AD5C0B36A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91387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This is the</a:t>
            </a:r>
            <a:r>
              <a:rPr kumimoji="1" lang="en-US" altLang="ja-JP" baseline="0" dirty="0" smtClean="0"/>
              <a:t> </a:t>
            </a:r>
            <a:r>
              <a:rPr kumimoji="1" lang="en-US" altLang="ja-JP" baseline="0" dirty="0" smtClean="0"/>
              <a:t>milestones of the DR, LTR and RTL.</a:t>
            </a:r>
            <a:endParaRPr kumimoji="1" lang="en-US" altLang="ja-JP" baseline="0" dirty="0" smtClean="0"/>
          </a:p>
          <a:p>
            <a:r>
              <a:rPr kumimoji="1" lang="en-US" altLang="ja-JP" baseline="0" dirty="0" smtClean="0"/>
              <a:t>In September,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07C246-338F-5B4F-92FC-BC2AD5C0B36A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61577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Let me</a:t>
            </a:r>
            <a:r>
              <a:rPr kumimoji="1" lang="en-US" altLang="ja-JP" baseline="0" dirty="0" smtClean="0"/>
              <a:t> move to the next subject,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07C246-338F-5B4F-92FC-BC2AD5C0B36A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57973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The</a:t>
            </a:r>
            <a:r>
              <a:rPr kumimoji="1" lang="en-US" altLang="ja-JP" baseline="0" dirty="0" smtClean="0"/>
              <a:t> KEKB Abort system is like this.</a:t>
            </a:r>
          </a:p>
          <a:p>
            <a:r>
              <a:rPr kumimoji="1" lang="en-US" altLang="ja-JP" baseline="0" dirty="0" smtClean="0"/>
              <a:t>The horizontal kickers kick the beam horizontally and out of the vacuum through the Abort </a:t>
            </a:r>
            <a:r>
              <a:rPr kumimoji="1" lang="en-US" altLang="ja-JP" baseline="0" dirty="0" err="1" smtClean="0"/>
              <a:t>winsdow</a:t>
            </a:r>
            <a:r>
              <a:rPr kumimoji="1" lang="en-US" altLang="ja-JP" baseline="0" dirty="0" smtClean="0"/>
              <a:t>, Lambertson magnet kicks downward to the Dump.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07C246-338F-5B4F-92FC-BC2AD5C0B36A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76607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In </a:t>
            </a:r>
            <a:r>
              <a:rPr kumimoji="1" lang="en-US" altLang="ja-JP" dirty="0" err="1" smtClean="0"/>
              <a:t>SuperKEKB</a:t>
            </a:r>
            <a:r>
              <a:rPr kumimoji="1" lang="en-US" altLang="ja-JP" dirty="0" smtClean="0"/>
              <a:t>, the low</a:t>
            </a:r>
            <a:r>
              <a:rPr kumimoji="1" lang="en-US" altLang="ja-JP" baseline="0" dirty="0" smtClean="0"/>
              <a:t> </a:t>
            </a:r>
            <a:r>
              <a:rPr kumimoji="1" lang="en-US" altLang="ja-JP" baseline="0" dirty="0" err="1" smtClean="0"/>
              <a:t>emittance</a:t>
            </a:r>
            <a:r>
              <a:rPr kumimoji="1" lang="en-US" altLang="ja-JP" baseline="0" dirty="0" smtClean="0"/>
              <a:t> beam has a possibility of destroying the abort </a:t>
            </a:r>
            <a:r>
              <a:rPr kumimoji="1" lang="en-US" altLang="ja-JP" baseline="0" dirty="0" smtClean="0"/>
              <a:t>window more than KEKB.</a:t>
            </a:r>
            <a:endParaRPr kumimoji="1" lang="en-US" altLang="ja-JP" baseline="0" dirty="0" smtClean="0"/>
          </a:p>
          <a:p>
            <a:r>
              <a:rPr kumimoji="1" lang="en-US" altLang="ja-JP" baseline="0" dirty="0" smtClean="0"/>
              <a:t>So enlarging horizontal beam size is needed other than the vertical sweep.</a:t>
            </a:r>
          </a:p>
          <a:p>
            <a:r>
              <a:rPr kumimoji="1" lang="en-US" altLang="ja-JP" baseline="0" dirty="0" smtClean="0"/>
              <a:t>At the last </a:t>
            </a:r>
            <a:r>
              <a:rPr kumimoji="1" lang="en-US" altLang="ja-JP" baseline="0" dirty="0" smtClean="0"/>
              <a:t>review committ</a:t>
            </a:r>
            <a:r>
              <a:rPr kumimoji="1" lang="en-US" altLang="ja-JP" baseline="0" dirty="0" smtClean="0"/>
              <a:t>ee</a:t>
            </a:r>
            <a:r>
              <a:rPr kumimoji="1" lang="en-US" altLang="ja-JP" baseline="0" dirty="0" smtClean="0"/>
              <a:t>, </a:t>
            </a:r>
            <a:r>
              <a:rPr kumimoji="1" lang="en-US" altLang="ja-JP" baseline="0" dirty="0" err="1" smtClean="0"/>
              <a:t>Mimashi</a:t>
            </a:r>
            <a:r>
              <a:rPr kumimoji="1" lang="en-US" altLang="ja-JP" baseline="0" dirty="0" smtClean="0"/>
              <a:t>-san showed the abort system </a:t>
            </a:r>
            <a:r>
              <a:rPr kumimoji="1" lang="en-US" altLang="ja-JP" baseline="0" dirty="0" smtClean="0"/>
              <a:t>using pulsed </a:t>
            </a:r>
            <a:r>
              <a:rPr kumimoji="1" lang="en-US" altLang="ja-JP" baseline="0" dirty="0" err="1" smtClean="0"/>
              <a:t>quadrupoles</a:t>
            </a:r>
            <a:r>
              <a:rPr kumimoji="1" lang="en-US" altLang="ja-JP" baseline="0" dirty="0" smtClean="0"/>
              <a:t>.</a:t>
            </a:r>
          </a:p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07C246-338F-5B4F-92FC-BC2AD5C0B36A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36684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For LER, </a:t>
            </a:r>
            <a:r>
              <a:rPr kumimoji="1" lang="en-US" altLang="ja-JP" dirty="0" smtClean="0"/>
              <a:t>it is no </a:t>
            </a:r>
            <a:r>
              <a:rPr kumimoji="1" lang="en-US" altLang="ja-JP" dirty="0" smtClean="0"/>
              <a:t>problem for installing</a:t>
            </a:r>
            <a:r>
              <a:rPr kumimoji="1" lang="en-US" altLang="ja-JP" baseline="0" dirty="0" smtClean="0"/>
              <a:t> pulsed </a:t>
            </a:r>
            <a:r>
              <a:rPr kumimoji="1" lang="en-US" altLang="ja-JP" baseline="0" dirty="0" err="1" smtClean="0"/>
              <a:t>quadrupole</a:t>
            </a:r>
            <a:r>
              <a:rPr kumimoji="1" lang="en-US" altLang="ja-JP" baseline="0" dirty="0" smtClean="0"/>
              <a:t>.</a:t>
            </a:r>
          </a:p>
          <a:p>
            <a:r>
              <a:rPr kumimoji="1" lang="en-US" altLang="ja-JP" baseline="0" dirty="0" smtClean="0"/>
              <a:t>However, for HER, the number of </a:t>
            </a:r>
            <a:r>
              <a:rPr kumimoji="1" lang="en-US" altLang="ja-JP" baseline="0" dirty="0" err="1" smtClean="0"/>
              <a:t>quadrupoles</a:t>
            </a:r>
            <a:r>
              <a:rPr kumimoji="1" lang="en-US" altLang="ja-JP" baseline="0" dirty="0" smtClean="0"/>
              <a:t> is too many.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07C246-338F-5B4F-92FC-BC2AD5C0B36A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69366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 smtClean="0"/>
              <a:t>So for HER, Abort DC </a:t>
            </a:r>
            <a:r>
              <a:rPr kumimoji="1" lang="en-US" altLang="ja-JP" baseline="0" dirty="0" err="1" smtClean="0"/>
              <a:t>sextupole</a:t>
            </a:r>
            <a:r>
              <a:rPr kumimoji="1" lang="en-US" altLang="ja-JP" baseline="0" dirty="0" smtClean="0"/>
              <a:t> is proposed.</a:t>
            </a:r>
            <a:endParaRPr kumimoji="1" lang="ja-JP" altLang="en-US" dirty="0" smtClean="0"/>
          </a:p>
          <a:p>
            <a:r>
              <a:rPr kumimoji="1" lang="en-US" altLang="ja-JP" dirty="0" smtClean="0"/>
              <a:t>Cancellation of Geometrical aberration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07C246-338F-5B4F-92FC-BC2AD5C0B36A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957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This is a</a:t>
            </a:r>
            <a:r>
              <a:rPr kumimoji="1" lang="en-US" altLang="ja-JP" baseline="0" dirty="0" smtClean="0"/>
              <a:t> new abort optics in Synchrotron injection scheme</a:t>
            </a:r>
            <a:r>
              <a:rPr kumimoji="1" lang="en-US" altLang="ja-JP" baseline="0" dirty="0" smtClean="0"/>
              <a:t>.</a:t>
            </a:r>
          </a:p>
          <a:p>
            <a:r>
              <a:rPr kumimoji="1" lang="en-US" altLang="ja-JP" baseline="0" dirty="0" smtClean="0"/>
              <a:t>Electron beam comes from the left side.</a:t>
            </a:r>
            <a:endParaRPr kumimoji="1" lang="en-US" altLang="ja-JP" baseline="0" dirty="0" smtClean="0"/>
          </a:p>
          <a:p>
            <a:r>
              <a:rPr kumimoji="1" lang="en-US" altLang="ja-JP" baseline="0" dirty="0" smtClean="0"/>
              <a:t>Here are Abort kickers, </a:t>
            </a:r>
            <a:r>
              <a:rPr kumimoji="1" lang="en-US" altLang="ja-JP" baseline="0" dirty="0" err="1" smtClean="0"/>
              <a:t>sextupole</a:t>
            </a:r>
            <a:r>
              <a:rPr kumimoji="1" lang="en-US" altLang="ja-JP" baseline="0" dirty="0" smtClean="0"/>
              <a:t>, and abort window.</a:t>
            </a:r>
          </a:p>
          <a:p>
            <a:r>
              <a:rPr kumimoji="1" lang="en-US" altLang="ja-JP" baseline="0" dirty="0" smtClean="0"/>
              <a:t>At the </a:t>
            </a:r>
            <a:r>
              <a:rPr kumimoji="1" lang="en-US" altLang="ja-JP" baseline="0" dirty="0" err="1" smtClean="0"/>
              <a:t>sextupole</a:t>
            </a:r>
            <a:r>
              <a:rPr kumimoji="1" lang="en-US" altLang="ja-JP" baseline="0" dirty="0" smtClean="0"/>
              <a:t>, the horizontal orbit becomes about 40mm, and at the abort window, the beam size is 1.2mm, which is large enough</a:t>
            </a:r>
            <a:r>
              <a:rPr kumimoji="1" lang="en-US" altLang="ja-JP" baseline="0" dirty="0" smtClean="0"/>
              <a:t>.</a:t>
            </a:r>
          </a:p>
          <a:p>
            <a:r>
              <a:rPr kumimoji="1" lang="en-US" altLang="ja-JP" baseline="0" dirty="0" smtClean="0"/>
              <a:t> </a:t>
            </a:r>
            <a:r>
              <a:rPr kumimoji="1" lang="en-US" altLang="ja-JP" baseline="0" dirty="0" smtClean="0"/>
              <a:t>This beam size is about 5 times </a:t>
            </a:r>
            <a:r>
              <a:rPr kumimoji="1" lang="en-US" altLang="ja-JP" baseline="0" dirty="0" smtClean="0"/>
              <a:t>larger </a:t>
            </a:r>
            <a:r>
              <a:rPr kumimoji="1" lang="en-US" altLang="ja-JP" baseline="0" dirty="0" smtClean="0"/>
              <a:t>than that without the </a:t>
            </a:r>
            <a:r>
              <a:rPr kumimoji="1" lang="en-US" altLang="ja-JP" baseline="0" dirty="0" err="1" smtClean="0"/>
              <a:t>sextupole</a:t>
            </a:r>
            <a:r>
              <a:rPr kumimoji="1" lang="en-US" altLang="ja-JP" baseline="0" dirty="0" smtClean="0"/>
              <a:t>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07C246-338F-5B4F-92FC-BC2AD5C0B36A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28686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This is HER optics around Fuji</a:t>
            </a:r>
            <a:r>
              <a:rPr kumimoji="1" lang="en-US" altLang="ja-JP" baseline="0" dirty="0" smtClean="0"/>
              <a:t> straight section.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 smtClean="0"/>
              <a:t>e- beam comes from </a:t>
            </a:r>
            <a:r>
              <a:rPr kumimoji="1" lang="en-US" altLang="ja-JP" baseline="0" dirty="0" smtClean="0"/>
              <a:t>the right side.  </a:t>
            </a:r>
            <a:r>
              <a:rPr kumimoji="1" lang="en-US" altLang="ja-JP" baseline="0" dirty="0" smtClean="0"/>
              <a:t>This is an injection point</a:t>
            </a:r>
            <a:r>
              <a:rPr kumimoji="1" lang="en-US" altLang="ja-JP" baseline="0" dirty="0" smtClean="0"/>
              <a:t>. .  This is the abort region shown in the previous slide.</a:t>
            </a:r>
            <a:endParaRPr kumimoji="1" lang="en-US" altLang="ja-JP" baseline="0" dirty="0" smtClean="0"/>
          </a:p>
          <a:p>
            <a:r>
              <a:rPr kumimoji="1" lang="en-US" altLang="ja-JP" baseline="0" dirty="0" smtClean="0"/>
              <a:t>For the synchrotron injection scheme, there is a large non-dispersion </a:t>
            </a:r>
            <a:r>
              <a:rPr kumimoji="1" lang="en-US" altLang="ja-JP" baseline="0" dirty="0" smtClean="0"/>
              <a:t>region. </a:t>
            </a:r>
          </a:p>
          <a:p>
            <a:r>
              <a:rPr kumimoji="1" lang="en-US" altLang="ja-JP" baseline="0" dirty="0" smtClean="0"/>
              <a:t>We </a:t>
            </a:r>
            <a:r>
              <a:rPr kumimoji="1" lang="en-US" altLang="ja-JP" baseline="0" dirty="0" smtClean="0"/>
              <a:t>searched the position of one more </a:t>
            </a:r>
            <a:r>
              <a:rPr kumimoji="1" lang="en-US" altLang="ja-JP" baseline="0" dirty="0" err="1" smtClean="0"/>
              <a:t>sextupole</a:t>
            </a:r>
            <a:r>
              <a:rPr kumimoji="1" lang="en-US" altLang="ja-JP" baseline="0" dirty="0" smtClean="0"/>
              <a:t> and found here is the best.</a:t>
            </a:r>
          </a:p>
          <a:p>
            <a:r>
              <a:rPr kumimoji="1" lang="en-US" altLang="ja-JP" baseline="0" dirty="0" smtClean="0"/>
              <a:t>We matched the beta functions at the two points, and </a:t>
            </a:r>
            <a:r>
              <a:rPr kumimoji="1" lang="en-US" altLang="ja-JP" baseline="0" dirty="0" smtClean="0"/>
              <a:t>made the </a:t>
            </a:r>
            <a:r>
              <a:rPr kumimoji="1" lang="en-US" altLang="ja-JP" baseline="0" dirty="0" smtClean="0"/>
              <a:t>dispersion function </a:t>
            </a:r>
            <a:r>
              <a:rPr kumimoji="1" lang="en-US" altLang="ja-JP" baseline="0" dirty="0" smtClean="0"/>
              <a:t>0 crossing </a:t>
            </a:r>
            <a:r>
              <a:rPr kumimoji="1" lang="en-US" altLang="ja-JP" baseline="0" dirty="0" smtClean="0"/>
              <a:t>at the center of the </a:t>
            </a:r>
            <a:r>
              <a:rPr kumimoji="1" lang="en-US" altLang="ja-JP" baseline="0" dirty="0" err="1" smtClean="0"/>
              <a:t>sextupole</a:t>
            </a:r>
            <a:r>
              <a:rPr kumimoji="1" lang="en-US" altLang="ja-JP" baseline="0" dirty="0" smtClean="0"/>
              <a:t>.</a:t>
            </a:r>
          </a:p>
          <a:p>
            <a:r>
              <a:rPr kumimoji="1" lang="en-US" altLang="ja-JP" baseline="0" dirty="0" smtClean="0"/>
              <a:t>After these matching, the </a:t>
            </a:r>
            <a:r>
              <a:rPr kumimoji="1" lang="en-US" altLang="ja-JP" baseline="0" dirty="0" err="1" smtClean="0"/>
              <a:t>emittance</a:t>
            </a:r>
            <a:r>
              <a:rPr kumimoji="1" lang="en-US" altLang="ja-JP" baseline="0" dirty="0" smtClean="0"/>
              <a:t> changes are negligible.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07C246-338F-5B4F-92FC-BC2AD5C0B36A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03274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Similarly, also in the </a:t>
            </a:r>
            <a:r>
              <a:rPr kumimoji="1" lang="en-US" altLang="ja-JP" dirty="0" err="1" smtClean="0"/>
              <a:t>betatron</a:t>
            </a:r>
            <a:r>
              <a:rPr kumimoji="1" lang="en-US" altLang="ja-JP" baseline="0" dirty="0" smtClean="0"/>
              <a:t> injection scheme, we can design the abort optics using the DC </a:t>
            </a:r>
            <a:r>
              <a:rPr kumimoji="1" lang="en-US" altLang="ja-JP" baseline="0" dirty="0" err="1" smtClean="0"/>
              <a:t>sextupole</a:t>
            </a:r>
            <a:r>
              <a:rPr kumimoji="1" lang="en-US" altLang="ja-JP" baseline="0" dirty="0" smtClean="0"/>
              <a:t>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07C246-338F-5B4F-92FC-BC2AD5C0B36A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63299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This is the same</a:t>
            </a:r>
            <a:r>
              <a:rPr kumimoji="1" lang="en-US" altLang="ja-JP" baseline="0" dirty="0" smtClean="0"/>
              <a:t> graph as the synchrotron injection scheme.</a:t>
            </a:r>
          </a:p>
          <a:p>
            <a:r>
              <a:rPr kumimoji="1" lang="en-US" altLang="ja-JP" baseline="0" dirty="0" smtClean="0"/>
              <a:t>The </a:t>
            </a:r>
            <a:r>
              <a:rPr kumimoji="1" lang="en-US" altLang="ja-JP" baseline="0" dirty="0" err="1" smtClean="0"/>
              <a:t>emittance</a:t>
            </a:r>
            <a:r>
              <a:rPr kumimoji="1" lang="en-US" altLang="ja-JP" baseline="0" dirty="0" smtClean="0"/>
              <a:t> change is also negligibly small.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07C246-338F-5B4F-92FC-BC2AD5C0B36A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2780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The contents of my talk is like these</a:t>
            </a:r>
            <a:r>
              <a:rPr kumimoji="1" lang="en-US" altLang="ja-JP" dirty="0" smtClean="0"/>
              <a:t>.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07C246-338F-5B4F-92FC-BC2AD5C0B36A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1550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The dynamic aperture was checked by Ohnishi-san</a:t>
            </a:r>
            <a:r>
              <a:rPr kumimoji="1" lang="en-US" altLang="ja-JP" dirty="0" smtClean="0"/>
              <a:t>.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07C246-338F-5B4F-92FC-BC2AD5C0B36A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06631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err="1" smtClean="0"/>
              <a:t>Egawa</a:t>
            </a:r>
            <a:r>
              <a:rPr kumimoji="1" lang="en-US" altLang="ja-JP" dirty="0" smtClean="0"/>
              <a:t>-san designed the </a:t>
            </a:r>
            <a:r>
              <a:rPr kumimoji="1" lang="en-US" altLang="ja-JP" dirty="0" smtClean="0"/>
              <a:t>magnet.</a:t>
            </a:r>
          </a:p>
          <a:p>
            <a:r>
              <a:rPr kumimoji="1" lang="en-US" altLang="ja-JP" baseline="0" dirty="0" smtClean="0"/>
              <a:t>The specification is not so special.</a:t>
            </a:r>
          </a:p>
          <a:p>
            <a:r>
              <a:rPr kumimoji="1" lang="en-US" altLang="ja-JP" baseline="0" dirty="0" smtClean="0"/>
              <a:t>The power supply for this is also not challenging. 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07C246-338F-5B4F-92FC-BC2AD5C0B36A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40657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The chamber design is under going</a:t>
            </a:r>
            <a:r>
              <a:rPr kumimoji="1" lang="en-US" altLang="ja-JP" baseline="0" dirty="0" smtClean="0"/>
              <a:t> by </a:t>
            </a:r>
            <a:r>
              <a:rPr kumimoji="1" lang="en-US" altLang="ja-JP" baseline="0" dirty="0" err="1" smtClean="0"/>
              <a:t>Suetsugu</a:t>
            </a:r>
            <a:r>
              <a:rPr kumimoji="1" lang="en-US" altLang="ja-JP" baseline="0" dirty="0" smtClean="0"/>
              <a:t>-san</a:t>
            </a:r>
            <a:r>
              <a:rPr kumimoji="1" lang="en-US" altLang="ja-JP" baseline="0" dirty="0" smtClean="0"/>
              <a:t>.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07C246-338F-5B4F-92FC-BC2AD5C0B36A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46645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This is a last slide</a:t>
            </a:r>
            <a:r>
              <a:rPr kumimoji="1" lang="en-US" altLang="ja-JP" baseline="0" dirty="0" smtClean="0"/>
              <a:t> of my talk.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07C246-338F-5B4F-92FC-BC2AD5C0B36A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81169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As</a:t>
            </a:r>
            <a:r>
              <a:rPr kumimoji="1" lang="en-US" altLang="ja-JP" baseline="0" dirty="0" smtClean="0"/>
              <a:t> </a:t>
            </a:r>
            <a:r>
              <a:rPr kumimoji="1" lang="en-US" altLang="ja-JP" baseline="0" dirty="0" err="1" smtClean="0"/>
              <a:t>Takaki</a:t>
            </a:r>
            <a:r>
              <a:rPr kumimoji="1" lang="en-US" altLang="ja-JP" baseline="0" dirty="0" smtClean="0"/>
              <a:t>-san talked, in 2015, the new AR direct injection line will be </a:t>
            </a:r>
            <a:r>
              <a:rPr kumimoji="1" lang="en-US" altLang="ja-JP" baseline="0" dirty="0" err="1" smtClean="0"/>
              <a:t>constracted</a:t>
            </a:r>
            <a:r>
              <a:rPr kumimoji="1" lang="en-US" altLang="ja-JP" baseline="0" dirty="0" smtClean="0"/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 smtClean="0"/>
              <a:t>For this work, the re-used magnets are carried out from here, and are carried from here.</a:t>
            </a:r>
          </a:p>
          <a:p>
            <a:r>
              <a:rPr kumimoji="1" lang="en-US" altLang="ja-JP" baseline="0" dirty="0" smtClean="0"/>
              <a:t>one bending magnet will be moved.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07C246-338F-5B4F-92FC-BC2AD5C0B36A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8343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This </a:t>
            </a:r>
            <a:r>
              <a:rPr kumimoji="1" lang="en-US" altLang="ja-JP" dirty="0" smtClean="0"/>
              <a:t>is a </a:t>
            </a:r>
            <a:r>
              <a:rPr kumimoji="1" lang="en-US" altLang="ja-JP" dirty="0" smtClean="0"/>
              <a:t>plain </a:t>
            </a:r>
            <a:r>
              <a:rPr kumimoji="1" lang="en-US" altLang="ja-JP" dirty="0" smtClean="0"/>
              <a:t>view of DR.</a:t>
            </a:r>
          </a:p>
          <a:p>
            <a:r>
              <a:rPr kumimoji="1" lang="en-US" altLang="ja-JP" dirty="0" smtClean="0"/>
              <a:t>Here is Sector-2</a:t>
            </a:r>
            <a:r>
              <a:rPr kumimoji="1" lang="en-US" altLang="ja-JP" baseline="0" dirty="0" smtClean="0"/>
              <a:t> of LINAC. The e+ beam comes from here, </a:t>
            </a:r>
            <a:r>
              <a:rPr kumimoji="1" lang="en-US" altLang="ja-JP" baseline="0" dirty="0" smtClean="0"/>
              <a:t>is injected </a:t>
            </a:r>
            <a:r>
              <a:rPr kumimoji="1" lang="en-US" altLang="ja-JP" baseline="0" dirty="0" smtClean="0"/>
              <a:t>to DR through LTR, </a:t>
            </a:r>
            <a:endParaRPr kumimoji="1" lang="en-US" altLang="ja-JP" baseline="0" dirty="0" smtClean="0"/>
          </a:p>
          <a:p>
            <a:r>
              <a:rPr kumimoji="1" lang="en-US" altLang="ja-JP" baseline="0" dirty="0" smtClean="0"/>
              <a:t>goes around for 20ms, and is extracted </a:t>
            </a:r>
            <a:r>
              <a:rPr kumimoji="1" lang="en-US" altLang="ja-JP" baseline="0" dirty="0" smtClean="0"/>
              <a:t>and returns to the LINAC through RTL.</a:t>
            </a:r>
          </a:p>
          <a:p>
            <a:r>
              <a:rPr kumimoji="1" lang="en-US" altLang="ja-JP" baseline="0" dirty="0" smtClean="0"/>
              <a:t>The extraction and return region is called the second switching yard.</a:t>
            </a:r>
          </a:p>
          <a:p>
            <a:r>
              <a:rPr kumimoji="1" lang="en-US" altLang="ja-JP" baseline="0" dirty="0" smtClean="0"/>
              <a:t>Safety fences will be installed around here and here.   </a:t>
            </a:r>
          </a:p>
          <a:p>
            <a:r>
              <a:rPr kumimoji="1" lang="en-US" altLang="ja-JP" baseline="0" dirty="0" smtClean="0"/>
              <a:t>Power supply building and machine building will be built </a:t>
            </a:r>
            <a:r>
              <a:rPr kumimoji="1" lang="en-US" altLang="ja-JP" baseline="0" dirty="0" smtClean="0"/>
              <a:t>above the </a:t>
            </a:r>
            <a:r>
              <a:rPr kumimoji="1" lang="en-US" altLang="ja-JP" baseline="0" dirty="0" smtClean="0"/>
              <a:t>DR.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07C246-338F-5B4F-92FC-BC2AD5C0B36A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0219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These</a:t>
            </a:r>
            <a:r>
              <a:rPr kumimoji="1" lang="en-US" altLang="ja-JP" baseline="0" dirty="0" smtClean="0"/>
              <a:t> are photographs of DR under construction in December last year.</a:t>
            </a:r>
          </a:p>
          <a:p>
            <a:r>
              <a:rPr kumimoji="1" lang="en-US" altLang="ja-JP" baseline="0" dirty="0" smtClean="0"/>
              <a:t>Here </a:t>
            </a:r>
            <a:r>
              <a:rPr kumimoji="1" lang="en-US" altLang="ja-JP" baseline="0" dirty="0" smtClean="0"/>
              <a:t>is DR </a:t>
            </a:r>
            <a:r>
              <a:rPr kumimoji="1" lang="en-US" altLang="ja-JP" baseline="0" dirty="0" smtClean="0"/>
              <a:t>tunnel</a:t>
            </a:r>
            <a:r>
              <a:rPr kumimoji="1" lang="en-US" altLang="ja-JP" baseline="0" dirty="0" smtClean="0"/>
              <a:t>, and this is LINAC.</a:t>
            </a:r>
          </a:p>
          <a:p>
            <a:r>
              <a:rPr kumimoji="1" lang="en-US" altLang="ja-JP" baseline="0" dirty="0" smtClean="0"/>
              <a:t>These are </a:t>
            </a:r>
            <a:r>
              <a:rPr kumimoji="1" lang="en-US" altLang="ja-JP" baseline="0" dirty="0" smtClean="0"/>
              <a:t>inside the DR tunnel at </a:t>
            </a:r>
            <a:r>
              <a:rPr kumimoji="1" lang="en-US" altLang="ja-JP" baseline="0" dirty="0" smtClean="0"/>
              <a:t>the time.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07C246-338F-5B4F-92FC-BC2AD5C0B36A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6799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These</a:t>
            </a:r>
            <a:r>
              <a:rPr kumimoji="1" lang="en-US" altLang="ja-JP" baseline="0" dirty="0" smtClean="0"/>
              <a:t> are photographs in February this year.</a:t>
            </a:r>
          </a:p>
          <a:p>
            <a:r>
              <a:rPr kumimoji="1" lang="en-US" altLang="ja-JP" baseline="0" dirty="0" smtClean="0"/>
              <a:t>Now </a:t>
            </a:r>
            <a:r>
              <a:rPr kumimoji="1" lang="en-US" altLang="ja-JP" baseline="0" dirty="0" smtClean="0"/>
              <a:t>DR </a:t>
            </a:r>
            <a:r>
              <a:rPr kumimoji="1" lang="en-US" altLang="ja-JP" baseline="0" dirty="0" smtClean="0"/>
              <a:t>has been </a:t>
            </a:r>
            <a:r>
              <a:rPr kumimoji="1" lang="en-US" altLang="ja-JP" baseline="0" dirty="0" smtClean="0"/>
              <a:t>buried.</a:t>
            </a:r>
          </a:p>
          <a:p>
            <a:r>
              <a:rPr kumimoji="1" lang="en-US" altLang="ja-JP" baseline="0" dirty="0" smtClean="0"/>
              <a:t>The construction of the buildings above the DR will start</a:t>
            </a:r>
            <a:r>
              <a:rPr kumimoji="1" lang="en-US" altLang="ja-JP" baseline="0" dirty="0" smtClean="0"/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 smtClean="0"/>
              <a:t>The tunnel becomes clean.</a:t>
            </a:r>
          </a:p>
          <a:p>
            <a:endParaRPr kumimoji="1" lang="ja-JP" altLang="en-US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07C246-338F-5B4F-92FC-BC2AD5C0B36A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5039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This is a</a:t>
            </a:r>
            <a:r>
              <a:rPr kumimoji="1" lang="en-US" altLang="ja-JP" baseline="0" dirty="0" smtClean="0"/>
              <a:t> 3D Drawing of the </a:t>
            </a:r>
            <a:r>
              <a:rPr kumimoji="1" lang="en-US" altLang="ja-JP" baseline="0" dirty="0" smtClean="0"/>
              <a:t>SY2.</a:t>
            </a:r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07C246-338F-5B4F-92FC-BC2AD5C0B36A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7315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These are pictures of the</a:t>
            </a:r>
            <a:r>
              <a:rPr kumimoji="1" lang="en-US" altLang="ja-JP" baseline="0" dirty="0" smtClean="0"/>
              <a:t> second switching </a:t>
            </a:r>
            <a:r>
              <a:rPr kumimoji="1" lang="en-US" altLang="ja-JP" baseline="0" dirty="0" smtClean="0"/>
              <a:t>yard.  This </a:t>
            </a:r>
            <a:r>
              <a:rPr kumimoji="1" lang="en-US" altLang="ja-JP" baseline="0" dirty="0" smtClean="0"/>
              <a:t>is </a:t>
            </a:r>
            <a:r>
              <a:rPr kumimoji="1" lang="en-US" altLang="ja-JP" baseline="0" dirty="0" smtClean="0"/>
              <a:t>the narrow tunnel.</a:t>
            </a:r>
            <a:endParaRPr kumimoji="1" lang="en-US" altLang="ja-JP" baseline="0" dirty="0" smtClean="0"/>
          </a:p>
          <a:p>
            <a:r>
              <a:rPr kumimoji="1" lang="en-US" altLang="ja-JP" baseline="0" dirty="0" smtClean="0"/>
              <a:t>In last September, many things were placed complicated.</a:t>
            </a:r>
          </a:p>
          <a:p>
            <a:r>
              <a:rPr kumimoji="1" lang="en-US" altLang="ja-JP" baseline="0" dirty="0" smtClean="0"/>
              <a:t>But after cleaning, </a:t>
            </a:r>
            <a:r>
              <a:rPr kumimoji="1" lang="en-US" altLang="ja-JP" baseline="0" dirty="0" smtClean="0"/>
              <a:t>it was</a:t>
            </a:r>
            <a:r>
              <a:rPr kumimoji="1" lang="en-US" altLang="ja-JP" baseline="0" dirty="0" smtClean="0"/>
              <a:t> re-fleshed.</a:t>
            </a:r>
          </a:p>
          <a:p>
            <a:r>
              <a:rPr kumimoji="1" lang="en-US" altLang="ja-JP" baseline="0" dirty="0" smtClean="0"/>
              <a:t>After painting</a:t>
            </a:r>
            <a:r>
              <a:rPr kumimoji="1" lang="en-US" altLang="ja-JP" baseline="0" dirty="0" smtClean="0"/>
              <a:t>, placing anchor holes, </a:t>
            </a:r>
            <a:r>
              <a:rPr kumimoji="1" lang="en-US" altLang="ja-JP" baseline="0" dirty="0" smtClean="0"/>
              <a:t>drilling holes </a:t>
            </a:r>
            <a:r>
              <a:rPr kumimoji="1" lang="en-US" altLang="ja-JP" baseline="0" dirty="0" smtClean="0"/>
              <a:t>to DR, </a:t>
            </a:r>
            <a:r>
              <a:rPr kumimoji="1" lang="en-US" altLang="ja-JP" baseline="0" dirty="0" smtClean="0"/>
              <a:t>it was like this.</a:t>
            </a:r>
          </a:p>
          <a:p>
            <a:r>
              <a:rPr kumimoji="1" lang="en-US" altLang="ja-JP" baseline="0" dirty="0" smtClean="0"/>
              <a:t>After piping </a:t>
            </a:r>
            <a:r>
              <a:rPr kumimoji="1" lang="en-US" altLang="ja-JP" baseline="0" dirty="0" smtClean="0"/>
              <a:t>for cooling water, and installing </a:t>
            </a:r>
            <a:r>
              <a:rPr kumimoji="1" lang="en-US" altLang="ja-JP" baseline="0" dirty="0" smtClean="0"/>
              <a:t>cable racks</a:t>
            </a:r>
            <a:r>
              <a:rPr kumimoji="1" lang="en-US" altLang="ja-JP" baseline="0" dirty="0" smtClean="0"/>
              <a:t>, it is in such a state now.</a:t>
            </a:r>
          </a:p>
          <a:p>
            <a:r>
              <a:rPr kumimoji="1" lang="en-US" altLang="ja-JP" baseline="0" dirty="0" smtClean="0"/>
              <a:t>The magnets will be installed the next summer.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07C246-338F-5B4F-92FC-BC2AD5C0B36A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6668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Now here</a:t>
            </a:r>
            <a:r>
              <a:rPr kumimoji="1" lang="en-US" altLang="ja-JP" baseline="0" dirty="0" smtClean="0"/>
              <a:t> is the 3</a:t>
            </a:r>
            <a:r>
              <a:rPr kumimoji="1" lang="en-US" altLang="ja-JP" baseline="30000" dirty="0" smtClean="0"/>
              <a:t>rd</a:t>
            </a:r>
            <a:r>
              <a:rPr kumimoji="1" lang="en-US" altLang="ja-JP" baseline="0" dirty="0" smtClean="0"/>
              <a:t> switching yard.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07C246-338F-5B4F-92FC-BC2AD5C0B36A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06088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The status</a:t>
            </a:r>
            <a:r>
              <a:rPr kumimoji="1" lang="en-US" altLang="ja-JP" baseline="0" dirty="0" smtClean="0"/>
              <a:t> of </a:t>
            </a:r>
            <a:r>
              <a:rPr kumimoji="1" lang="en-US" altLang="ja-JP" baseline="0" dirty="0" smtClean="0"/>
              <a:t>construction of main components is </a:t>
            </a:r>
            <a:r>
              <a:rPr kumimoji="1" lang="en-US" altLang="ja-JP" baseline="0" dirty="0" smtClean="0"/>
              <a:t>like this</a:t>
            </a:r>
            <a:r>
              <a:rPr kumimoji="1" lang="en-US" altLang="ja-JP" baseline="0" dirty="0" smtClean="0"/>
              <a:t>.</a:t>
            </a:r>
          </a:p>
          <a:p>
            <a:r>
              <a:rPr kumimoji="1" lang="en-US" altLang="ja-JP" baseline="0" dirty="0" smtClean="0"/>
              <a:t>This is magnet, Power supply, Vacuum chamber, beam instrumentation, Kicker, and Septum.</a:t>
            </a:r>
            <a:endParaRPr kumimoji="1" lang="en-US" altLang="ja-JP" baseline="0" dirty="0" smtClean="0"/>
          </a:p>
          <a:p>
            <a:r>
              <a:rPr kumimoji="1" lang="en-US" altLang="ja-JP" baseline="0" dirty="0" smtClean="0"/>
              <a:t>I am sorry the </a:t>
            </a:r>
            <a:r>
              <a:rPr kumimoji="1" lang="en-US" altLang="ja-JP" baseline="0" dirty="0" smtClean="0"/>
              <a:t>characters </a:t>
            </a:r>
            <a:r>
              <a:rPr kumimoji="1" lang="en-US" altLang="ja-JP" baseline="0" dirty="0" smtClean="0"/>
              <a:t>are too small, but the important is the numbers of the components.</a:t>
            </a:r>
          </a:p>
          <a:p>
            <a:r>
              <a:rPr kumimoji="1" lang="en-US" altLang="ja-JP" baseline="0" dirty="0" smtClean="0"/>
              <a:t>The blue </a:t>
            </a:r>
            <a:r>
              <a:rPr kumimoji="1" lang="en-US" altLang="ja-JP" baseline="0" dirty="0" smtClean="0"/>
              <a:t>characters </a:t>
            </a:r>
            <a:r>
              <a:rPr kumimoji="1" lang="en-US" altLang="ja-JP" baseline="0" dirty="0" smtClean="0"/>
              <a:t>shows finishing of delivery, and red ones are not yet.</a:t>
            </a:r>
          </a:p>
          <a:p>
            <a:r>
              <a:rPr kumimoji="1" lang="en-US" altLang="ja-JP" baseline="0" dirty="0" smtClean="0"/>
              <a:t>In DR, </a:t>
            </a:r>
            <a:r>
              <a:rPr kumimoji="1" lang="en-US" altLang="ja-JP" baseline="0" dirty="0" smtClean="0"/>
              <a:t>The bigger magnets and power supplies are already delivered.</a:t>
            </a:r>
          </a:p>
          <a:p>
            <a:r>
              <a:rPr kumimoji="1" lang="en-US" altLang="ja-JP" baseline="0" dirty="0" smtClean="0"/>
              <a:t>In </a:t>
            </a:r>
            <a:r>
              <a:rPr kumimoji="1" lang="en-US" altLang="ja-JP" baseline="0" dirty="0" smtClean="0"/>
              <a:t>LTR and RTL, almost all the magnets and power supplies have been delivered.</a:t>
            </a:r>
          </a:p>
          <a:p>
            <a:r>
              <a:rPr kumimoji="1" lang="en-US" altLang="ja-JP" baseline="0" dirty="0" smtClean="0"/>
              <a:t>The vacuum chambers and </a:t>
            </a:r>
            <a:r>
              <a:rPr kumimoji="1" lang="en-US" altLang="ja-JP" baseline="0" dirty="0" smtClean="0"/>
              <a:t>beam instrumentation and kickers and </a:t>
            </a:r>
            <a:r>
              <a:rPr kumimoji="1" lang="en-US" altLang="ja-JP" baseline="0" dirty="0" err="1" smtClean="0"/>
              <a:t>septums</a:t>
            </a:r>
            <a:r>
              <a:rPr kumimoji="1" lang="en-US" altLang="ja-JP" baseline="0" dirty="0" smtClean="0"/>
              <a:t> will </a:t>
            </a:r>
            <a:r>
              <a:rPr kumimoji="1" lang="en-US" altLang="ja-JP" baseline="0" dirty="0" smtClean="0"/>
              <a:t>be </a:t>
            </a:r>
            <a:r>
              <a:rPr kumimoji="1" lang="en-US" altLang="ja-JP" baseline="0" dirty="0" smtClean="0"/>
              <a:t>ordered </a:t>
            </a:r>
            <a:r>
              <a:rPr kumimoji="1" lang="en-US" altLang="ja-JP" baseline="0" dirty="0" smtClean="0"/>
              <a:t>from now for both of DR and LTR, RTL.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07C246-338F-5B4F-92FC-BC2AD5C0B36A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841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5106A-62CD-114D-9B82-2E1A622113B2}" type="datetimeFigureOut">
              <a:rPr kumimoji="1" lang="ja-JP" altLang="en-US" smtClean="0"/>
              <a:t>13/03/04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060E9-8280-5144-8768-1FE1D60636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0135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5106A-62CD-114D-9B82-2E1A622113B2}" type="datetimeFigureOut">
              <a:rPr kumimoji="1" lang="ja-JP" altLang="en-US" smtClean="0"/>
              <a:t>13/03/04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060E9-8280-5144-8768-1FE1D60636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7268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5106A-62CD-114D-9B82-2E1A622113B2}" type="datetimeFigureOut">
              <a:rPr kumimoji="1" lang="ja-JP" altLang="en-US" smtClean="0"/>
              <a:t>13/03/04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060E9-8280-5144-8768-1FE1D60636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7676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5106A-62CD-114D-9B82-2E1A622113B2}" type="datetimeFigureOut">
              <a:rPr kumimoji="1" lang="ja-JP" altLang="en-US" smtClean="0"/>
              <a:t>13/03/04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060E9-8280-5144-8768-1FE1D60636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4211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5106A-62CD-114D-9B82-2E1A622113B2}" type="datetimeFigureOut">
              <a:rPr kumimoji="1" lang="ja-JP" altLang="en-US" smtClean="0"/>
              <a:t>13/03/04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060E9-8280-5144-8768-1FE1D60636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5956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5106A-62CD-114D-9B82-2E1A622113B2}" type="datetimeFigureOut">
              <a:rPr kumimoji="1" lang="ja-JP" altLang="en-US" smtClean="0"/>
              <a:t>13/03/04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060E9-8280-5144-8768-1FE1D60636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5263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5106A-62CD-114D-9B82-2E1A622113B2}" type="datetimeFigureOut">
              <a:rPr kumimoji="1" lang="ja-JP" altLang="en-US" smtClean="0"/>
              <a:t>13/03/04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060E9-8280-5144-8768-1FE1D60636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5651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5106A-62CD-114D-9B82-2E1A622113B2}" type="datetimeFigureOut">
              <a:rPr kumimoji="1" lang="ja-JP" altLang="en-US" smtClean="0"/>
              <a:t>13/03/04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060E9-8280-5144-8768-1FE1D60636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5193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5106A-62CD-114D-9B82-2E1A622113B2}" type="datetimeFigureOut">
              <a:rPr kumimoji="1" lang="ja-JP" altLang="en-US" smtClean="0"/>
              <a:t>13/03/04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060E9-8280-5144-8768-1FE1D60636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3462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5106A-62CD-114D-9B82-2E1A622113B2}" type="datetimeFigureOut">
              <a:rPr kumimoji="1" lang="ja-JP" altLang="en-US" smtClean="0"/>
              <a:t>13/03/04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060E9-8280-5144-8768-1FE1D60636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818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5106A-62CD-114D-9B82-2E1A622113B2}" type="datetimeFigureOut">
              <a:rPr kumimoji="1" lang="ja-JP" altLang="en-US" smtClean="0"/>
              <a:t>13/03/04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060E9-8280-5144-8768-1FE1D60636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945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5106A-62CD-114D-9B82-2E1A622113B2}" type="datetimeFigureOut">
              <a:rPr kumimoji="1" lang="ja-JP" altLang="en-US" smtClean="0"/>
              <a:t>13/03/04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060E9-8280-5144-8768-1FE1D60636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0335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6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7800"/>
            <a:ext cx="9144000" cy="64841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06423" y="1956932"/>
            <a:ext cx="7772400" cy="1470025"/>
          </a:xfrm>
        </p:spPr>
        <p:txBody>
          <a:bodyPr>
            <a:noAutofit/>
          </a:bodyPr>
          <a:lstStyle/>
          <a:p>
            <a:r>
              <a:rPr lang="en-US" altLang="ja-JP" sz="4000" b="1" dirty="0" smtClean="0">
                <a:solidFill>
                  <a:srgbClr val="FFFF66"/>
                </a:solidFill>
                <a:effectLst/>
              </a:rPr>
              <a:t>Construction Status of</a:t>
            </a:r>
            <a:br>
              <a:rPr lang="en-US" altLang="ja-JP" sz="4000" b="1" dirty="0" smtClean="0">
                <a:solidFill>
                  <a:srgbClr val="FFFF66"/>
                </a:solidFill>
                <a:effectLst/>
              </a:rPr>
            </a:br>
            <a:r>
              <a:rPr lang="en-US" altLang="ja-JP" sz="4000" b="1" dirty="0" smtClean="0">
                <a:solidFill>
                  <a:srgbClr val="FFFF66"/>
                </a:solidFill>
                <a:effectLst/>
              </a:rPr>
              <a:t>the </a:t>
            </a:r>
            <a:r>
              <a:rPr lang="en-US" altLang="ja-JP" sz="4000" b="1" dirty="0">
                <a:solidFill>
                  <a:srgbClr val="FFFF66"/>
                </a:solidFill>
                <a:effectLst/>
              </a:rPr>
              <a:t>D</a:t>
            </a:r>
            <a:r>
              <a:rPr lang="en-US" altLang="ja-JP" sz="4000" b="1" dirty="0" smtClean="0">
                <a:solidFill>
                  <a:srgbClr val="FFFF66"/>
                </a:solidFill>
                <a:effectLst/>
              </a:rPr>
              <a:t>amping </a:t>
            </a:r>
            <a:r>
              <a:rPr lang="en-US" altLang="ja-JP" sz="4000" b="1" dirty="0" smtClean="0">
                <a:solidFill>
                  <a:srgbClr val="FFFF66"/>
                </a:solidFill>
                <a:effectLst/>
              </a:rPr>
              <a:t>R</a:t>
            </a:r>
            <a:r>
              <a:rPr lang="en-US" altLang="ja-JP" sz="4000" b="1" dirty="0" smtClean="0">
                <a:solidFill>
                  <a:srgbClr val="FFFF66"/>
                </a:solidFill>
                <a:effectLst/>
              </a:rPr>
              <a:t>ing</a:t>
            </a:r>
            <a:r>
              <a:rPr lang="en-US" altLang="ja-JP" sz="4000" b="1" dirty="0" smtClean="0">
                <a:solidFill>
                  <a:srgbClr val="FFFF66"/>
                </a:solidFill>
                <a:effectLst/>
              </a:rPr>
              <a:t/>
            </a:r>
            <a:br>
              <a:rPr lang="en-US" altLang="ja-JP" sz="4000" b="1" dirty="0" smtClean="0">
                <a:solidFill>
                  <a:srgbClr val="FFFF66"/>
                </a:solidFill>
                <a:effectLst/>
              </a:rPr>
            </a:br>
            <a:r>
              <a:rPr lang="en-US" altLang="ja-JP" sz="4000" b="1" dirty="0" smtClean="0">
                <a:solidFill>
                  <a:srgbClr val="FFFF66"/>
                </a:solidFill>
                <a:effectLst/>
              </a:rPr>
              <a:t>and </a:t>
            </a:r>
            <a:br>
              <a:rPr lang="en-US" altLang="ja-JP" sz="4000" b="1" dirty="0" smtClean="0">
                <a:solidFill>
                  <a:srgbClr val="FFFF66"/>
                </a:solidFill>
                <a:effectLst/>
              </a:rPr>
            </a:br>
            <a:r>
              <a:rPr lang="en-US" altLang="ja-JP" sz="4000" b="1" dirty="0">
                <a:solidFill>
                  <a:srgbClr val="FFFF66"/>
                </a:solidFill>
                <a:effectLst/>
              </a:rPr>
              <a:t>t</a:t>
            </a:r>
            <a:r>
              <a:rPr lang="en-US" altLang="ja-JP" sz="4000" b="1" dirty="0" smtClean="0">
                <a:solidFill>
                  <a:srgbClr val="FFFF66"/>
                </a:solidFill>
                <a:effectLst/>
              </a:rPr>
              <a:t>he </a:t>
            </a:r>
            <a:r>
              <a:rPr lang="en-US" altLang="ja-JP" sz="4000" b="1" dirty="0">
                <a:solidFill>
                  <a:srgbClr val="FFFF66"/>
                </a:solidFill>
                <a:effectLst/>
              </a:rPr>
              <a:t>B</a:t>
            </a:r>
            <a:r>
              <a:rPr lang="en-US" altLang="ja-JP" sz="4000" b="1" dirty="0" smtClean="0">
                <a:solidFill>
                  <a:srgbClr val="FFFF66"/>
                </a:solidFill>
                <a:effectLst/>
              </a:rPr>
              <a:t>eam Transport Lines</a:t>
            </a:r>
            <a:r>
              <a:rPr lang="en-US" altLang="ja-JP" sz="4000" b="1" dirty="0" smtClean="0">
                <a:solidFill>
                  <a:srgbClr val="FFFF66"/>
                </a:solidFill>
                <a:effectLst/>
              </a:rPr>
              <a:t/>
            </a:r>
            <a:br>
              <a:rPr lang="en-US" altLang="ja-JP" sz="4000" b="1" dirty="0" smtClean="0">
                <a:solidFill>
                  <a:srgbClr val="FFFF66"/>
                </a:solidFill>
                <a:effectLst/>
              </a:rPr>
            </a:br>
            <a:r>
              <a:rPr lang="en-US" altLang="ja-JP" sz="4000" b="1" dirty="0" smtClean="0">
                <a:solidFill>
                  <a:srgbClr val="FFFF66"/>
                </a:solidFill>
                <a:effectLst/>
              </a:rPr>
              <a:t/>
            </a:r>
            <a:br>
              <a:rPr lang="en-US" altLang="ja-JP" sz="4000" b="1" dirty="0" smtClean="0">
                <a:solidFill>
                  <a:srgbClr val="FFFF66"/>
                </a:solidFill>
                <a:effectLst/>
              </a:rPr>
            </a:br>
            <a:r>
              <a:rPr lang="en-US" altLang="ja-JP" sz="4000" b="1" dirty="0" smtClean="0">
                <a:solidFill>
                  <a:srgbClr val="FFFF66"/>
                </a:solidFill>
                <a:effectLst/>
              </a:rPr>
              <a:t>The new HER Abort </a:t>
            </a:r>
            <a:r>
              <a:rPr lang="en-US" altLang="ja-JP" sz="4000" b="1" dirty="0" smtClean="0">
                <a:solidFill>
                  <a:srgbClr val="FFFF66"/>
                </a:solidFill>
                <a:effectLst/>
              </a:rPr>
              <a:t>System</a:t>
            </a:r>
            <a:endParaRPr kumimoji="1" lang="ja-JP" altLang="en-US" sz="4000" b="1" dirty="0">
              <a:solidFill>
                <a:srgbClr val="FFFF66"/>
              </a:solidFill>
              <a:effectLst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4745426"/>
            <a:ext cx="6400800" cy="1752600"/>
          </a:xfrm>
        </p:spPr>
        <p:txBody>
          <a:bodyPr>
            <a:normAutofit/>
          </a:bodyPr>
          <a:lstStyle/>
          <a:p>
            <a:pPr algn="r"/>
            <a:r>
              <a:rPr kumimoji="1" lang="en-US" altLang="ja-JP" sz="28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5/Mar/2013</a:t>
            </a:r>
          </a:p>
          <a:p>
            <a:pPr algn="r"/>
            <a:r>
              <a:rPr lang="en-US" altLang="ja-JP" sz="28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18</a:t>
            </a:r>
            <a:r>
              <a:rPr lang="en-US" altLang="ja-JP" sz="2800" baseline="30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th</a:t>
            </a:r>
            <a:r>
              <a:rPr lang="en-US" altLang="ja-JP" sz="28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ja-JP" sz="28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SuperKEKB</a:t>
            </a:r>
            <a:r>
              <a:rPr lang="en-US" altLang="ja-JP" sz="28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Review Committee</a:t>
            </a:r>
          </a:p>
          <a:p>
            <a:pPr algn="r"/>
            <a:r>
              <a:rPr kumimoji="1" lang="en-US" altLang="ja-JP" sz="28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Naoko Iida</a:t>
            </a:r>
            <a:endParaRPr kumimoji="1" lang="ja-JP" altLang="en-US" sz="28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772400" y="6292577"/>
            <a:ext cx="1406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2">
                    <a:lumMod val="75000"/>
                  </a:schemeClr>
                </a:solidFill>
              </a:rPr>
              <a:t>Google earth</a:t>
            </a:r>
            <a:endParaRPr kumimoji="1" lang="ja-JP" altLang="en-US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426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0" cy="685548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3160"/>
            <a:ext cx="8229600" cy="447216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Construction of main </a:t>
            </a:r>
            <a:r>
              <a:rPr kumimoji="1" lang="en-US" altLang="ja-JP" dirty="0" smtClean="0"/>
              <a:t>Components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-1575" y="544578"/>
            <a:ext cx="460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80"/>
                </a:solidFill>
              </a:rPr>
              <a:t>DR</a:t>
            </a:r>
            <a:endParaRPr kumimoji="1" lang="ja-JP" altLang="en-US" b="1" dirty="0">
              <a:solidFill>
                <a:srgbClr val="FF008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492961" y="561588"/>
            <a:ext cx="980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80"/>
                </a:solidFill>
              </a:rPr>
              <a:t>LTR, RTL</a:t>
            </a:r>
            <a:endParaRPr kumimoji="1" lang="ja-JP" altLang="en-US" b="1" dirty="0">
              <a:solidFill>
                <a:srgbClr val="FF0080"/>
              </a:solidFill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18106"/>
            <a:ext cx="3951627" cy="5737374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748" y="1115586"/>
            <a:ext cx="3635252" cy="5730408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-1575" y="977086"/>
            <a:ext cx="671979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u="sng" dirty="0" smtClean="0">
                <a:solidFill>
                  <a:srgbClr val="0000FF"/>
                </a:solidFill>
              </a:rPr>
              <a:t>Magnet</a:t>
            </a:r>
            <a:endParaRPr kumimoji="1" lang="ja-JP" altLang="en-US" sz="1200" u="sng" dirty="0">
              <a:solidFill>
                <a:srgbClr val="0000FF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7963" y="2934097"/>
            <a:ext cx="1031051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u="sng" dirty="0" smtClean="0">
                <a:solidFill>
                  <a:srgbClr val="0000FF"/>
                </a:solidFill>
              </a:rPr>
              <a:t>Power supply</a:t>
            </a:r>
            <a:endParaRPr kumimoji="1" lang="ja-JP" altLang="en-US" sz="1200" u="sng" dirty="0">
              <a:solidFill>
                <a:srgbClr val="0000FF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0" y="5788640"/>
            <a:ext cx="1287532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u="sng" dirty="0" smtClean="0">
                <a:solidFill>
                  <a:srgbClr val="0000FF"/>
                </a:solidFill>
              </a:rPr>
              <a:t>Vacuum chamber</a:t>
            </a:r>
            <a:endParaRPr kumimoji="1" lang="ja-JP" altLang="en-US" sz="1200" u="sng" dirty="0">
              <a:solidFill>
                <a:srgbClr val="0000FF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0" y="6578481"/>
            <a:ext cx="1605216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u="sng" dirty="0" smtClean="0">
                <a:solidFill>
                  <a:srgbClr val="0000FF"/>
                </a:solidFill>
              </a:rPr>
              <a:t>Beam instrumentation</a:t>
            </a:r>
            <a:endParaRPr kumimoji="1" lang="ja-JP" altLang="en-US" sz="1200" u="sng" dirty="0">
              <a:solidFill>
                <a:srgbClr val="0000FF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502730" y="977086"/>
            <a:ext cx="671979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u="sng" dirty="0" smtClean="0">
                <a:solidFill>
                  <a:srgbClr val="0000FF"/>
                </a:solidFill>
              </a:rPr>
              <a:t>Magnet</a:t>
            </a:r>
            <a:endParaRPr kumimoji="1" lang="ja-JP" altLang="en-US" sz="1200" u="sng" dirty="0">
              <a:solidFill>
                <a:srgbClr val="0000FF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492961" y="2953635"/>
            <a:ext cx="1031051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u="sng" dirty="0" smtClean="0">
                <a:solidFill>
                  <a:srgbClr val="0000FF"/>
                </a:solidFill>
              </a:rPr>
              <a:t>Power supply</a:t>
            </a:r>
            <a:endParaRPr kumimoji="1" lang="ja-JP" altLang="en-US" sz="1200" u="sng" dirty="0">
              <a:solidFill>
                <a:srgbClr val="0000FF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494536" y="5886330"/>
            <a:ext cx="1287532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u="sng" dirty="0" smtClean="0">
                <a:solidFill>
                  <a:srgbClr val="0000FF"/>
                </a:solidFill>
              </a:rPr>
              <a:t>Vacuum chamber</a:t>
            </a:r>
            <a:endParaRPr kumimoji="1" lang="ja-JP" altLang="en-US" sz="1200" u="sng" dirty="0">
              <a:solidFill>
                <a:srgbClr val="0000FF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502730" y="6577217"/>
            <a:ext cx="1605216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u="sng" dirty="0" smtClean="0">
                <a:solidFill>
                  <a:srgbClr val="0000FF"/>
                </a:solidFill>
              </a:rPr>
              <a:t>Beam instrumentation</a:t>
            </a:r>
            <a:endParaRPr kumimoji="1" lang="ja-JP" altLang="en-US" sz="1200" u="sng" dirty="0">
              <a:solidFill>
                <a:srgbClr val="0000FF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260346" y="6568995"/>
            <a:ext cx="1605216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altLang="ja-JP" sz="1200" u="sng" dirty="0" smtClean="0">
                <a:solidFill>
                  <a:srgbClr val="0000FF"/>
                </a:solidFill>
              </a:rPr>
              <a:t>Kicker, Septum</a:t>
            </a:r>
            <a:endParaRPr kumimoji="1" lang="ja-JP" altLang="en-US" sz="1200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219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Milestones of </a:t>
            </a:r>
            <a:r>
              <a:rPr kumimoji="1" lang="en-US" altLang="ja-JP" dirty="0" smtClean="0"/>
              <a:t>DR, LTR, and RTL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Sep/2014</a:t>
            </a:r>
          </a:p>
          <a:p>
            <a:pPr lvl="1"/>
            <a:r>
              <a:rPr lang="en-US" altLang="ja-JP" dirty="0" smtClean="0"/>
              <a:t>LINAC commissioning will start.</a:t>
            </a:r>
          </a:p>
          <a:p>
            <a:pPr lvl="1"/>
            <a:r>
              <a:rPr lang="en-US" altLang="ja-JP" dirty="0" smtClean="0"/>
              <a:t>Access to LTR</a:t>
            </a:r>
            <a:r>
              <a:rPr lang="en-US" altLang="ja-JP" dirty="0"/>
              <a:t> </a:t>
            </a:r>
            <a:r>
              <a:rPr lang="en-US" altLang="ja-JP" dirty="0" smtClean="0"/>
              <a:t>and RTL </a:t>
            </a:r>
            <a:r>
              <a:rPr lang="en-US" altLang="ja-JP" dirty="0" smtClean="0"/>
              <a:t>area will </a:t>
            </a:r>
            <a:r>
              <a:rPr lang="en-US" altLang="ja-JP" dirty="0" smtClean="0"/>
              <a:t>be limited due to the </a:t>
            </a:r>
            <a:r>
              <a:rPr lang="en-US" altLang="ja-JP" dirty="0" smtClean="0"/>
              <a:t>LINAC commissioning</a:t>
            </a:r>
            <a:r>
              <a:rPr lang="en-US" altLang="ja-JP" dirty="0" smtClean="0"/>
              <a:t>.</a:t>
            </a:r>
          </a:p>
          <a:p>
            <a:pPr lvl="1"/>
            <a:r>
              <a:rPr kumimoji="1" lang="en-US" altLang="ja-JP" dirty="0" smtClean="0"/>
              <a:t>By this time, the construction of LTR,RTL </a:t>
            </a:r>
            <a:r>
              <a:rPr kumimoji="1" lang="en-US" altLang="ja-JP" dirty="0" smtClean="0"/>
              <a:t>has </a:t>
            </a:r>
            <a:r>
              <a:rPr kumimoji="1" lang="en-US" altLang="ja-JP" dirty="0" smtClean="0"/>
              <a:t>to be completed.</a:t>
            </a:r>
          </a:p>
          <a:p>
            <a:r>
              <a:rPr lang="en-US" altLang="ja-JP" dirty="0" smtClean="0">
                <a:solidFill>
                  <a:srgbClr val="0000FF"/>
                </a:solidFill>
              </a:rPr>
              <a:t>May/2015</a:t>
            </a:r>
          </a:p>
          <a:p>
            <a:pPr lvl="1"/>
            <a:r>
              <a:rPr kumimoji="1" lang="en-US" altLang="ja-JP" dirty="0" smtClean="0"/>
              <a:t>The beam from DR will be injected to LER.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40804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The </a:t>
            </a:r>
            <a:r>
              <a:rPr kumimoji="1" lang="en-US" altLang="ja-JP" dirty="0" smtClean="0">
                <a:solidFill>
                  <a:srgbClr val="0000FF"/>
                </a:solidFill>
              </a:rPr>
              <a:t>New </a:t>
            </a:r>
            <a:r>
              <a:rPr kumimoji="1" lang="en-US" altLang="ja-JP" dirty="0" smtClean="0">
                <a:solidFill>
                  <a:srgbClr val="0000FF"/>
                </a:solidFill>
              </a:rPr>
              <a:t>HER Abort </a:t>
            </a:r>
            <a:r>
              <a:rPr kumimoji="1" lang="en-US" altLang="ja-JP" dirty="0" smtClean="0">
                <a:solidFill>
                  <a:srgbClr val="0000FF"/>
                </a:solidFill>
              </a:rPr>
              <a:t>System</a:t>
            </a:r>
            <a:r>
              <a:rPr kumimoji="1" lang="en-US" altLang="ja-JP" dirty="0" smtClean="0">
                <a:solidFill>
                  <a:srgbClr val="0000FF"/>
                </a:solidFill>
              </a:rPr>
              <a:t/>
            </a:r>
            <a:br>
              <a:rPr kumimoji="1" lang="en-US" altLang="ja-JP" dirty="0" smtClean="0">
                <a:solidFill>
                  <a:srgbClr val="0000FF"/>
                </a:solidFill>
              </a:rPr>
            </a:br>
            <a:r>
              <a:rPr lang="en-US" altLang="ja-JP" dirty="0" smtClean="0">
                <a:solidFill>
                  <a:srgbClr val="0000FF"/>
                </a:solidFill>
              </a:rPr>
              <a:t>utilizing DC </a:t>
            </a:r>
            <a:r>
              <a:rPr lang="en-US" altLang="ja-JP" dirty="0" err="1" smtClean="0">
                <a:solidFill>
                  <a:srgbClr val="0000FF"/>
                </a:solidFill>
              </a:rPr>
              <a:t>Sextupoles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4" name="サブタイトル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2230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図形グループ 4"/>
          <p:cNvGrpSpPr/>
          <p:nvPr/>
        </p:nvGrpSpPr>
        <p:grpSpPr>
          <a:xfrm>
            <a:off x="1483897" y="2881444"/>
            <a:ext cx="6181228" cy="3984625"/>
            <a:chOff x="1030288" y="2441575"/>
            <a:chExt cx="6181228" cy="3984625"/>
          </a:xfrm>
        </p:grpSpPr>
        <p:pic>
          <p:nvPicPr>
            <p:cNvPr id="14339" name="図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0288" y="2441575"/>
              <a:ext cx="6059487" cy="398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0" name="テキスト ボックス 6"/>
            <p:cNvSpPr txBox="1">
              <a:spLocks noChangeArrowheads="1"/>
            </p:cNvSpPr>
            <p:nvPr/>
          </p:nvSpPr>
          <p:spPr bwMode="auto">
            <a:xfrm>
              <a:off x="6259513" y="5775325"/>
              <a:ext cx="952003" cy="3693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altLang="ja-JP" sz="1800" dirty="0"/>
                <a:t>K. </a:t>
              </a:r>
              <a:r>
                <a:rPr lang="en-US" altLang="ja-JP" sz="1800" dirty="0" smtClean="0"/>
                <a:t>Satoh</a:t>
              </a:r>
              <a:endParaRPr lang="ja-JP" altLang="en-US" sz="1800" dirty="0"/>
            </a:p>
          </p:txBody>
        </p:sp>
        <p:grpSp>
          <p:nvGrpSpPr>
            <p:cNvPr id="3" name="図形グループ 2"/>
            <p:cNvGrpSpPr/>
            <p:nvPr/>
          </p:nvGrpSpPr>
          <p:grpSpPr>
            <a:xfrm>
              <a:off x="1811525" y="2698842"/>
              <a:ext cx="4173978" cy="1850933"/>
              <a:chOff x="1811525" y="2698842"/>
              <a:chExt cx="4173978" cy="1850933"/>
            </a:xfrm>
          </p:grpSpPr>
          <p:cxnSp>
            <p:nvCxnSpPr>
              <p:cNvPr id="24" name="直線コネクタ 23"/>
              <p:cNvCxnSpPr/>
              <p:nvPr/>
            </p:nvCxnSpPr>
            <p:spPr>
              <a:xfrm flipH="1">
                <a:off x="3525838" y="4549775"/>
                <a:ext cx="703262" cy="0"/>
              </a:xfrm>
              <a:prstGeom prst="line">
                <a:avLst/>
              </a:prstGeom>
              <a:ln>
                <a:solidFill>
                  <a:srgbClr val="FF008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" name="正方形/長方形 1"/>
              <p:cNvSpPr/>
              <p:nvPr/>
            </p:nvSpPr>
            <p:spPr>
              <a:xfrm>
                <a:off x="1811525" y="3455265"/>
                <a:ext cx="943114" cy="1094510"/>
              </a:xfrm>
              <a:prstGeom prst="rect">
                <a:avLst/>
              </a:prstGeom>
              <a:noFill/>
              <a:ln w="19050" cmpd="sng">
                <a:solidFill>
                  <a:srgbClr val="FF008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4821279" y="2838920"/>
                <a:ext cx="491906" cy="1170727"/>
              </a:xfrm>
              <a:prstGeom prst="rect">
                <a:avLst/>
              </a:prstGeom>
              <a:noFill/>
              <a:ln w="19050" cmpd="sng">
                <a:solidFill>
                  <a:srgbClr val="FF008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" name="正方形/長方形 18"/>
              <p:cNvSpPr/>
              <p:nvPr/>
            </p:nvSpPr>
            <p:spPr>
              <a:xfrm>
                <a:off x="5651610" y="2698842"/>
                <a:ext cx="333893" cy="988921"/>
              </a:xfrm>
              <a:prstGeom prst="rect">
                <a:avLst/>
              </a:prstGeom>
              <a:noFill/>
              <a:ln w="19050" cmpd="sng">
                <a:solidFill>
                  <a:srgbClr val="FF008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14337" name="タイトル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74618"/>
          </a:xfrm>
        </p:spPr>
        <p:txBody>
          <a:bodyPr/>
          <a:lstStyle/>
          <a:p>
            <a:r>
              <a:rPr lang="en-US" altLang="ja-JP" dirty="0" smtClean="0">
                <a:latin typeface="Calibri" charset="0"/>
                <a:ea typeface="ＭＳ Ｐゴシック" charset="0"/>
              </a:rPr>
              <a:t>Abort system of KEKB</a:t>
            </a:r>
            <a:endParaRPr lang="ja-JP" altLang="en-US" dirty="0">
              <a:latin typeface="Calibri" charset="0"/>
              <a:ea typeface="ＭＳ Ｐゴシック" charset="0"/>
            </a:endParaRPr>
          </a:p>
        </p:txBody>
      </p:sp>
      <p:sp>
        <p:nvSpPr>
          <p:cNvPr id="14338" name="テキスト ボックス 4"/>
          <p:cNvSpPr txBox="1">
            <a:spLocks noChangeArrowheads="1"/>
          </p:cNvSpPr>
          <p:nvPr/>
        </p:nvSpPr>
        <p:spPr bwMode="auto">
          <a:xfrm>
            <a:off x="272165" y="875323"/>
            <a:ext cx="887183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buFont typeface="Calibri" charset="0"/>
              <a:buAutoNum type="arabicPeriod"/>
            </a:pPr>
            <a:r>
              <a:rPr lang="en-US" altLang="ja-JP" sz="1600" dirty="0" smtClean="0"/>
              <a:t>The </a:t>
            </a:r>
            <a:r>
              <a:rPr lang="en-US" altLang="ja-JP" sz="1600" dirty="0" smtClean="0">
                <a:solidFill>
                  <a:srgbClr val="0000FF"/>
                </a:solidFill>
              </a:rPr>
              <a:t>horizontal abort kickers </a:t>
            </a:r>
            <a:r>
              <a:rPr lang="en-US" altLang="ja-JP" sz="1600" dirty="0" smtClean="0"/>
              <a:t>kick the stored beam out of </a:t>
            </a:r>
            <a:r>
              <a:rPr lang="en-US" altLang="ja-JP" sz="1600" dirty="0" smtClean="0"/>
              <a:t>vacuum chamber (</a:t>
            </a:r>
            <a:r>
              <a:rPr lang="en-US" altLang="ja-JP" sz="1600" dirty="0" smtClean="0"/>
              <a:t>The rise time〜</a:t>
            </a:r>
            <a:r>
              <a:rPr lang="en-US" altLang="ja-JP" sz="1600" dirty="0"/>
              <a:t>500n</a:t>
            </a:r>
            <a:r>
              <a:rPr lang="ja-JP" altLang="en-US" sz="1600" dirty="0"/>
              <a:t>ｓ</a:t>
            </a:r>
            <a:r>
              <a:rPr lang="en-US" altLang="ja-JP" sz="1600" dirty="0" smtClean="0"/>
              <a:t>)</a:t>
            </a:r>
            <a:r>
              <a:rPr lang="en-US" altLang="ja-JP" sz="1600" dirty="0"/>
              <a:t>.</a:t>
            </a:r>
            <a:r>
              <a:rPr lang="en-US" altLang="ja-JP" sz="1600" dirty="0"/>
              <a:t/>
            </a:r>
            <a:br>
              <a:rPr lang="en-US" altLang="ja-JP" sz="1600" dirty="0"/>
            </a:br>
            <a:r>
              <a:rPr lang="en-US" altLang="ja-JP" sz="1600" dirty="0"/>
              <a:t>The beam is extracted through </a:t>
            </a:r>
            <a:r>
              <a:rPr lang="en-US" altLang="ja-JP" sz="1600" dirty="0">
                <a:solidFill>
                  <a:srgbClr val="0000FF"/>
                </a:solidFill>
              </a:rPr>
              <a:t>Ti window </a:t>
            </a:r>
            <a:r>
              <a:rPr lang="en-US" altLang="ja-JP" sz="1600" dirty="0"/>
              <a:t>to the atmosphere before entering </a:t>
            </a:r>
            <a:r>
              <a:rPr lang="en-US" altLang="ja-JP" sz="1600" dirty="0">
                <a:solidFill>
                  <a:srgbClr val="0000FF"/>
                </a:solidFill>
              </a:rPr>
              <a:t>the </a:t>
            </a:r>
            <a:r>
              <a:rPr lang="en-US" altLang="ja-JP" sz="1600" dirty="0" err="1">
                <a:solidFill>
                  <a:srgbClr val="0000FF"/>
                </a:solidFill>
              </a:rPr>
              <a:t>Lambertson</a:t>
            </a:r>
            <a:r>
              <a:rPr lang="en-US" altLang="ja-JP" sz="1600" dirty="0">
                <a:solidFill>
                  <a:srgbClr val="0000FF"/>
                </a:solidFill>
              </a:rPr>
              <a:t> magnet.</a:t>
            </a:r>
            <a:endParaRPr lang="en-US" altLang="ja-JP" sz="1600" dirty="0">
              <a:solidFill>
                <a:srgbClr val="0000FF"/>
              </a:solidFill>
            </a:endParaRPr>
          </a:p>
          <a:p>
            <a:pPr>
              <a:buFont typeface="Calibri" charset="0"/>
              <a:buAutoNum type="arabicPeriod"/>
            </a:pPr>
            <a:r>
              <a:rPr lang="en-US" altLang="ja-JP" sz="1600" dirty="0" smtClean="0"/>
              <a:t>Power </a:t>
            </a:r>
            <a:r>
              <a:rPr lang="en-US" altLang="ja-JP" sz="1600" dirty="0"/>
              <a:t>density on the Ti window is diffused by introducing </a:t>
            </a:r>
            <a:r>
              <a:rPr lang="en-US" altLang="ja-JP" sz="1600" dirty="0">
                <a:solidFill>
                  <a:srgbClr val="0000FF"/>
                </a:solidFill>
              </a:rPr>
              <a:t>vertical kicker </a:t>
            </a:r>
            <a:r>
              <a:rPr lang="en-US" altLang="ja-JP" sz="1600" dirty="0"/>
              <a:t>that sweeps the beam vertically</a:t>
            </a:r>
            <a:r>
              <a:rPr lang="en-US" altLang="ja-JP" sz="1600" dirty="0" smtClean="0"/>
              <a:t>.</a:t>
            </a:r>
          </a:p>
          <a:p>
            <a:pPr>
              <a:buFont typeface="Calibri" charset="0"/>
              <a:buAutoNum type="arabicPeriod"/>
            </a:pPr>
            <a:r>
              <a:rPr lang="en-US" altLang="ja-JP" sz="1600" dirty="0" smtClean="0"/>
              <a:t>The </a:t>
            </a:r>
            <a:r>
              <a:rPr lang="en-US" altLang="ja-JP" sz="1600" dirty="0" smtClean="0"/>
              <a:t>beam </a:t>
            </a:r>
            <a:r>
              <a:rPr lang="en-US" altLang="ja-JP" sz="1600" dirty="0"/>
              <a:t>comes out to the atmosphere from a vacuum </a:t>
            </a:r>
            <a:r>
              <a:rPr lang="en-US" altLang="ja-JP" sz="1600" dirty="0" smtClean="0"/>
              <a:t>through the </a:t>
            </a:r>
            <a:r>
              <a:rPr lang="en-US" altLang="ja-JP" sz="1600" dirty="0"/>
              <a:t>Abort </a:t>
            </a:r>
            <a:r>
              <a:rPr lang="en-US" altLang="ja-JP" sz="1600" dirty="0" smtClean="0"/>
              <a:t>window(Ti) at the entrance of Lambertson magnet. </a:t>
            </a:r>
          </a:p>
          <a:p>
            <a:pPr>
              <a:buFont typeface="Calibri" charset="0"/>
              <a:buAutoNum type="arabicPeriod"/>
            </a:pPr>
            <a:r>
              <a:rPr lang="en-US" altLang="ja-JP" sz="1600" dirty="0" smtClean="0"/>
              <a:t>The beam </a:t>
            </a:r>
            <a:r>
              <a:rPr lang="en-US" altLang="ja-JP" sz="1600" dirty="0" smtClean="0"/>
              <a:t>is bent </a:t>
            </a:r>
            <a:r>
              <a:rPr lang="en-US" altLang="ja-JP" sz="1600" dirty="0"/>
              <a:t>downward </a:t>
            </a:r>
            <a:r>
              <a:rPr lang="en-US" altLang="ja-JP" sz="1600" dirty="0" smtClean="0"/>
              <a:t>by </a:t>
            </a:r>
            <a:r>
              <a:rPr lang="en-US" altLang="ja-JP" sz="1600" dirty="0">
                <a:solidFill>
                  <a:srgbClr val="0000FF"/>
                </a:solidFill>
              </a:rPr>
              <a:t>Lambertson</a:t>
            </a:r>
            <a:r>
              <a:rPr lang="en-US" altLang="ja-JP" sz="1600" dirty="0"/>
              <a:t> and leads to </a:t>
            </a:r>
            <a:r>
              <a:rPr lang="en-US" altLang="ja-JP" sz="1600" dirty="0">
                <a:solidFill>
                  <a:srgbClr val="0000FF"/>
                </a:solidFill>
              </a:rPr>
              <a:t>Dump.</a:t>
            </a:r>
            <a:r>
              <a:rPr lang="en-US" altLang="ja-JP" sz="1600" dirty="0"/>
              <a:t> 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779160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タイトル 3"/>
          <p:cNvSpPr>
            <a:spLocks noGrp="1"/>
          </p:cNvSpPr>
          <p:nvPr>
            <p:ph type="title"/>
          </p:nvPr>
        </p:nvSpPr>
        <p:spPr>
          <a:xfrm>
            <a:off x="509588" y="9525"/>
            <a:ext cx="8229600" cy="752475"/>
          </a:xfrm>
        </p:spPr>
        <p:txBody>
          <a:bodyPr>
            <a:normAutofit/>
          </a:bodyPr>
          <a:lstStyle/>
          <a:p>
            <a:r>
              <a:rPr lang="en-US" altLang="ja-JP" sz="4000" dirty="0" smtClean="0">
                <a:latin typeface="Calibri" charset="0"/>
                <a:ea typeface="ＭＳ Ｐゴシック" charset="0"/>
              </a:rPr>
              <a:t>Abort system of </a:t>
            </a:r>
            <a:r>
              <a:rPr lang="en-US" altLang="ja-JP" sz="4000" dirty="0" err="1" smtClean="0">
                <a:latin typeface="Calibri" charset="0"/>
                <a:ea typeface="ＭＳ Ｐゴシック" charset="0"/>
              </a:rPr>
              <a:t>SuperKEKB</a:t>
            </a:r>
            <a:endParaRPr lang="ja-JP" altLang="en-US" sz="4000" dirty="0">
              <a:latin typeface="Calibri" charset="0"/>
              <a:ea typeface="ＭＳ Ｐゴシック" charset="0"/>
            </a:endParaRPr>
          </a:p>
        </p:txBody>
      </p:sp>
      <p:pic>
        <p:nvPicPr>
          <p:cNvPr id="15362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4475163"/>
            <a:ext cx="2427287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2009775"/>
            <a:ext cx="2813050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直線矢印コネクタ 7"/>
          <p:cNvCxnSpPr/>
          <p:nvPr/>
        </p:nvCxnSpPr>
        <p:spPr>
          <a:xfrm>
            <a:off x="1133475" y="4799013"/>
            <a:ext cx="800100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>
            <a:off x="1133475" y="4799013"/>
            <a:ext cx="0" cy="1412875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66" name="テキスト ボックス 9"/>
          <p:cNvSpPr txBox="1">
            <a:spLocks noChangeArrowheads="1"/>
          </p:cNvSpPr>
          <p:nvPr/>
        </p:nvSpPr>
        <p:spPr bwMode="auto">
          <a:xfrm>
            <a:off x="454025" y="5056188"/>
            <a:ext cx="736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rgbClr val="FF0000"/>
                </a:solidFill>
              </a:rPr>
              <a:t>V.kick　</a:t>
            </a:r>
            <a:endParaRPr lang="ja-JP" altLang="en-US" sz="1800">
              <a:solidFill>
                <a:srgbClr val="FF0000"/>
              </a:solidFill>
            </a:endParaRPr>
          </a:p>
        </p:txBody>
      </p:sp>
      <p:sp>
        <p:nvSpPr>
          <p:cNvPr id="15367" name="テキスト ボックス 10"/>
          <p:cNvSpPr txBox="1">
            <a:spLocks noChangeArrowheads="1"/>
          </p:cNvSpPr>
          <p:nvPr/>
        </p:nvSpPr>
        <p:spPr bwMode="auto">
          <a:xfrm>
            <a:off x="1277938" y="4418013"/>
            <a:ext cx="530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rgbClr val="FF0000"/>
                </a:solidFill>
              </a:rPr>
              <a:t>±σx</a:t>
            </a:r>
            <a:endParaRPr lang="ja-JP" altLang="en-US" sz="1800">
              <a:solidFill>
                <a:srgbClr val="FF0000"/>
              </a:solidFill>
            </a:endParaRPr>
          </a:p>
        </p:txBody>
      </p:sp>
      <p:grpSp>
        <p:nvGrpSpPr>
          <p:cNvPr id="15368" name="図形グループ 33"/>
          <p:cNvGrpSpPr>
            <a:grpSpLocks/>
          </p:cNvGrpSpPr>
          <p:nvPr/>
        </p:nvGrpSpPr>
        <p:grpSpPr bwMode="auto">
          <a:xfrm>
            <a:off x="4918869" y="5255419"/>
            <a:ext cx="998537" cy="1531937"/>
            <a:chOff x="3509432" y="5005160"/>
            <a:chExt cx="999067" cy="1532467"/>
          </a:xfrm>
        </p:grpSpPr>
        <p:sp>
          <p:nvSpPr>
            <p:cNvPr id="15" name="円/楕円 14"/>
            <p:cNvSpPr/>
            <p:nvPr/>
          </p:nvSpPr>
          <p:spPr>
            <a:xfrm>
              <a:off x="3619027" y="5089326"/>
              <a:ext cx="719520" cy="18739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6" name="円/楕円 15"/>
            <p:cNvSpPr/>
            <p:nvPr/>
          </p:nvSpPr>
          <p:spPr>
            <a:xfrm>
              <a:off x="3619027" y="5200490"/>
              <a:ext cx="719520" cy="18580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7" name="円/楕円 16"/>
            <p:cNvSpPr/>
            <p:nvPr/>
          </p:nvSpPr>
          <p:spPr>
            <a:xfrm>
              <a:off x="3619027" y="5335474"/>
              <a:ext cx="719520" cy="18580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8" name="円/楕円 17"/>
            <p:cNvSpPr/>
            <p:nvPr/>
          </p:nvSpPr>
          <p:spPr>
            <a:xfrm>
              <a:off x="3619027" y="5429169"/>
              <a:ext cx="719520" cy="18580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9" name="円/楕円 18"/>
            <p:cNvSpPr/>
            <p:nvPr/>
          </p:nvSpPr>
          <p:spPr>
            <a:xfrm>
              <a:off x="3619027" y="5538745"/>
              <a:ext cx="719520" cy="18580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0" name="円/楕円 19"/>
            <p:cNvSpPr/>
            <p:nvPr/>
          </p:nvSpPr>
          <p:spPr>
            <a:xfrm>
              <a:off x="3619027" y="5673728"/>
              <a:ext cx="719520" cy="18580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1" name="円/楕円 20"/>
            <p:cNvSpPr/>
            <p:nvPr/>
          </p:nvSpPr>
          <p:spPr>
            <a:xfrm>
              <a:off x="3619027" y="5767424"/>
              <a:ext cx="719520" cy="18580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2" name="円/楕円 21"/>
            <p:cNvSpPr/>
            <p:nvPr/>
          </p:nvSpPr>
          <p:spPr>
            <a:xfrm>
              <a:off x="3619027" y="5876999"/>
              <a:ext cx="719520" cy="18580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3" name="円/楕円 22"/>
            <p:cNvSpPr/>
            <p:nvPr/>
          </p:nvSpPr>
          <p:spPr>
            <a:xfrm>
              <a:off x="3619027" y="6011983"/>
              <a:ext cx="719520" cy="18739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4" name="円/楕円 23"/>
            <p:cNvSpPr/>
            <p:nvPr/>
          </p:nvSpPr>
          <p:spPr>
            <a:xfrm>
              <a:off x="3619027" y="6105678"/>
              <a:ext cx="719520" cy="18580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5" name="円/楕円 24"/>
            <p:cNvSpPr/>
            <p:nvPr/>
          </p:nvSpPr>
          <p:spPr>
            <a:xfrm>
              <a:off x="3619027" y="6215254"/>
              <a:ext cx="719520" cy="18739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6" name="円/楕円 25"/>
            <p:cNvSpPr/>
            <p:nvPr/>
          </p:nvSpPr>
          <p:spPr>
            <a:xfrm>
              <a:off x="3619027" y="6351826"/>
              <a:ext cx="719520" cy="18580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7" name="円/楕円 26"/>
            <p:cNvSpPr/>
            <p:nvPr/>
          </p:nvSpPr>
          <p:spPr>
            <a:xfrm>
              <a:off x="3509432" y="5005160"/>
              <a:ext cx="999067" cy="516115"/>
            </a:xfrm>
            <a:prstGeom prst="ellipse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sp>
        <p:nvSpPr>
          <p:cNvPr id="15369" name="テキスト ボックス 27"/>
          <p:cNvSpPr txBox="1">
            <a:spLocks noChangeArrowheads="1"/>
          </p:cNvSpPr>
          <p:nvPr/>
        </p:nvSpPr>
        <p:spPr bwMode="auto">
          <a:xfrm>
            <a:off x="3048968" y="2499617"/>
            <a:ext cx="302457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1400" dirty="0" err="1" smtClean="0"/>
              <a:t>Horisontal</a:t>
            </a:r>
            <a:r>
              <a:rPr lang="en-US" altLang="ja-JP" sz="1400" dirty="0" smtClean="0"/>
              <a:t> </a:t>
            </a:r>
            <a:r>
              <a:rPr lang="en-US" altLang="ja-JP" sz="1400" dirty="0" smtClean="0"/>
              <a:t>kicker</a:t>
            </a:r>
            <a:r>
              <a:rPr lang="ja-JP" altLang="en-US" sz="1400" dirty="0" smtClean="0"/>
              <a:t>：</a:t>
            </a:r>
            <a:endParaRPr lang="en-US" altLang="ja-JP" sz="1400" dirty="0" smtClean="0"/>
          </a:p>
          <a:p>
            <a:r>
              <a:rPr lang="en-US" altLang="ja-JP" sz="1400" dirty="0" smtClean="0"/>
              <a:t>	fast kick to the Abort window</a:t>
            </a:r>
          </a:p>
          <a:p>
            <a:r>
              <a:rPr lang="en-US" altLang="ja-JP" sz="1400" dirty="0"/>
              <a:t>V</a:t>
            </a:r>
            <a:r>
              <a:rPr lang="en-US" altLang="ja-JP" sz="1400" dirty="0" smtClean="0"/>
              <a:t>ertical </a:t>
            </a:r>
            <a:r>
              <a:rPr lang="en-US" altLang="ja-JP" sz="1400" dirty="0" smtClean="0"/>
              <a:t>kicker</a:t>
            </a:r>
            <a:r>
              <a:rPr lang="ja-JP" altLang="en-US" sz="1400" dirty="0" smtClean="0"/>
              <a:t>：</a:t>
            </a:r>
            <a:endParaRPr lang="en-US" altLang="ja-JP" sz="1400" dirty="0"/>
          </a:p>
          <a:p>
            <a:r>
              <a:rPr lang="en-US" altLang="ja-JP" sz="1400" dirty="0"/>
              <a:t>	</a:t>
            </a:r>
            <a:r>
              <a:rPr lang="en-US" altLang="ja-JP" sz="1400" dirty="0" smtClean="0"/>
              <a:t>slow sweep vertically</a:t>
            </a:r>
            <a:endParaRPr lang="ja-JP" altLang="en-US" sz="1400" dirty="0"/>
          </a:p>
          <a:p>
            <a:r>
              <a:rPr lang="en-US" altLang="ja-JP" sz="1400" dirty="0" err="1" smtClean="0">
                <a:solidFill>
                  <a:srgbClr val="0000FF"/>
                </a:solidFill>
              </a:rPr>
              <a:t>PULSEd</a:t>
            </a:r>
            <a:r>
              <a:rPr lang="en-US" altLang="ja-JP" sz="1400" dirty="0" smtClean="0">
                <a:solidFill>
                  <a:srgbClr val="0000FF"/>
                </a:solidFill>
              </a:rPr>
              <a:t> </a:t>
            </a:r>
            <a:r>
              <a:rPr lang="en-US" altLang="ja-JP" sz="1400" dirty="0" err="1" smtClean="0">
                <a:solidFill>
                  <a:srgbClr val="0000FF"/>
                </a:solidFill>
              </a:rPr>
              <a:t>quadrupole</a:t>
            </a:r>
            <a:r>
              <a:rPr lang="ja-JP" altLang="en-US" sz="1400" dirty="0" smtClean="0">
                <a:solidFill>
                  <a:srgbClr val="0000FF"/>
                </a:solidFill>
              </a:rPr>
              <a:t>：</a:t>
            </a:r>
            <a:endParaRPr lang="en-US" altLang="ja-JP" sz="1400" dirty="0">
              <a:solidFill>
                <a:srgbClr val="0000FF"/>
              </a:solidFill>
            </a:endParaRPr>
          </a:p>
          <a:p>
            <a:r>
              <a:rPr lang="en-US" altLang="ja-JP" sz="1400" dirty="0">
                <a:solidFill>
                  <a:schemeClr val="tx2"/>
                </a:solidFill>
              </a:rPr>
              <a:t>	</a:t>
            </a:r>
            <a:r>
              <a:rPr lang="en-US" altLang="ja-JP" sz="1400" dirty="0" smtClean="0">
                <a:solidFill>
                  <a:srgbClr val="0000FF"/>
                </a:solidFill>
              </a:rPr>
              <a:t>enlarge the </a:t>
            </a:r>
            <a:r>
              <a:rPr lang="en-US" altLang="ja-JP" sz="1400" dirty="0" smtClean="0">
                <a:solidFill>
                  <a:srgbClr val="0000FF"/>
                </a:solidFill>
              </a:rPr>
              <a:t>horizontal beam </a:t>
            </a:r>
            <a:r>
              <a:rPr lang="en-US" altLang="ja-JP" sz="1400" dirty="0" smtClean="0">
                <a:solidFill>
                  <a:srgbClr val="0000FF"/>
                </a:solidFill>
              </a:rPr>
              <a:t>size</a:t>
            </a:r>
            <a:endParaRPr lang="ja-JP" altLang="en-US" sz="1400" dirty="0">
              <a:solidFill>
                <a:srgbClr val="0000FF"/>
              </a:solidFill>
            </a:endParaRPr>
          </a:p>
        </p:txBody>
      </p:sp>
      <p:sp>
        <p:nvSpPr>
          <p:cNvPr id="15370" name="テキスト ボックス 28"/>
          <p:cNvSpPr txBox="1">
            <a:spLocks noChangeArrowheads="1"/>
          </p:cNvSpPr>
          <p:nvPr/>
        </p:nvSpPr>
        <p:spPr bwMode="auto">
          <a:xfrm>
            <a:off x="3029918" y="2188217"/>
            <a:ext cx="16818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1800" u="sng" dirty="0" err="1"/>
              <a:t>SuperKEKB</a:t>
            </a:r>
            <a:r>
              <a:rPr lang="en-US" altLang="ja-JP" sz="1800" u="sng" dirty="0" smtClean="0"/>
              <a:t>(</a:t>
            </a:r>
            <a:r>
              <a:rPr lang="en-US" altLang="ja-JP" sz="1800" u="sng" dirty="0" smtClean="0">
                <a:solidFill>
                  <a:srgbClr val="FF0000"/>
                </a:solidFill>
              </a:rPr>
              <a:t>LER</a:t>
            </a:r>
            <a:r>
              <a:rPr lang="en-US" altLang="ja-JP" sz="1800" u="sng" dirty="0" smtClean="0"/>
              <a:t>)</a:t>
            </a:r>
            <a:endParaRPr lang="ja-JP" altLang="en-US" sz="1800" u="sng" dirty="0"/>
          </a:p>
        </p:txBody>
      </p:sp>
      <p:grpSp>
        <p:nvGrpSpPr>
          <p:cNvPr id="15371" name="図形グループ 35"/>
          <p:cNvGrpSpPr>
            <a:grpSpLocks/>
          </p:cNvGrpSpPr>
          <p:nvPr/>
        </p:nvGrpSpPr>
        <p:grpSpPr bwMode="auto">
          <a:xfrm>
            <a:off x="5369719" y="3977481"/>
            <a:ext cx="2062162" cy="863600"/>
            <a:chOff x="6942667" y="389467"/>
            <a:chExt cx="2062783" cy="863599"/>
          </a:xfrm>
        </p:grpSpPr>
        <p:sp>
          <p:nvSpPr>
            <p:cNvPr id="30" name="円/楕円 29"/>
            <p:cNvSpPr/>
            <p:nvPr/>
          </p:nvSpPr>
          <p:spPr>
            <a:xfrm>
              <a:off x="6942667" y="389467"/>
              <a:ext cx="1252914" cy="63499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1" name="円/楕円 30"/>
            <p:cNvSpPr/>
            <p:nvPr/>
          </p:nvSpPr>
          <p:spPr>
            <a:xfrm>
              <a:off x="6942667" y="618067"/>
              <a:ext cx="1252914" cy="63499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ja-JP" dirty="0"/>
                <a:t>20μm</a:t>
              </a:r>
              <a:endParaRPr lang="ja-JP" altLang="en-US" dirty="0"/>
            </a:p>
          </p:txBody>
        </p:sp>
        <p:cxnSp>
          <p:nvCxnSpPr>
            <p:cNvPr id="32" name="直線矢印コネクタ 31"/>
            <p:cNvCxnSpPr/>
            <p:nvPr/>
          </p:nvCxnSpPr>
          <p:spPr>
            <a:xfrm>
              <a:off x="8243221" y="660930"/>
              <a:ext cx="0" cy="269875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矢印コネクタ 32"/>
            <p:cNvCxnSpPr>
              <a:stCxn id="31" idx="0"/>
              <a:endCxn id="31" idx="4"/>
            </p:cNvCxnSpPr>
            <p:nvPr/>
          </p:nvCxnSpPr>
          <p:spPr>
            <a:xfrm>
              <a:off x="7569918" y="618067"/>
              <a:ext cx="0" cy="634999"/>
            </a:xfrm>
            <a:prstGeom prst="straightConnector1">
              <a:avLst/>
            </a:prstGeom>
            <a:ln>
              <a:solidFill>
                <a:srgbClr val="FFFF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401" name="テキスト ボックス 34"/>
            <p:cNvSpPr txBox="1">
              <a:spLocks noChangeArrowheads="1"/>
            </p:cNvSpPr>
            <p:nvPr/>
          </p:nvSpPr>
          <p:spPr bwMode="auto">
            <a:xfrm>
              <a:off x="8382000" y="623900"/>
              <a:ext cx="62345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altLang="ja-JP" sz="1800"/>
                <a:t>6μm</a:t>
              </a:r>
              <a:endParaRPr lang="ja-JP" altLang="en-US" sz="1800"/>
            </a:p>
          </p:txBody>
        </p:sp>
      </p:grpSp>
      <p:cxnSp>
        <p:nvCxnSpPr>
          <p:cNvPr id="37" name="直線矢印コネクタ 36"/>
          <p:cNvCxnSpPr/>
          <p:nvPr/>
        </p:nvCxnSpPr>
        <p:spPr>
          <a:xfrm flipV="1">
            <a:off x="5741194" y="4841081"/>
            <a:ext cx="176212" cy="4397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73" name="テキスト ボックス 39"/>
          <p:cNvSpPr txBox="1">
            <a:spLocks noChangeArrowheads="1"/>
          </p:cNvSpPr>
          <p:nvPr/>
        </p:nvSpPr>
        <p:spPr bwMode="auto">
          <a:xfrm>
            <a:off x="6256963" y="6266655"/>
            <a:ext cx="1103312" cy="338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1600" dirty="0"/>
              <a:t>T. </a:t>
            </a:r>
            <a:r>
              <a:rPr lang="en-US" altLang="ja-JP" sz="1600" dirty="0" err="1"/>
              <a:t>Mimashi</a:t>
            </a:r>
            <a:endParaRPr lang="ja-JP" altLang="en-US" sz="1600" dirty="0"/>
          </a:p>
        </p:txBody>
      </p:sp>
      <p:cxnSp>
        <p:nvCxnSpPr>
          <p:cNvPr id="45" name="直線コネクタ 44"/>
          <p:cNvCxnSpPr/>
          <p:nvPr/>
        </p:nvCxnSpPr>
        <p:spPr>
          <a:xfrm>
            <a:off x="6034688" y="2210978"/>
            <a:ext cx="0" cy="1791186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/>
          <p:cNvCxnSpPr/>
          <p:nvPr/>
        </p:nvCxnSpPr>
        <p:spPr>
          <a:xfrm>
            <a:off x="5028406" y="5203031"/>
            <a:ext cx="719138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/>
          <p:cNvCxnSpPr/>
          <p:nvPr/>
        </p:nvCxnSpPr>
        <p:spPr>
          <a:xfrm>
            <a:off x="4809331" y="5339556"/>
            <a:ext cx="0" cy="1444625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79" name="テキスト ボックス 47"/>
          <p:cNvSpPr txBox="1">
            <a:spLocks noChangeArrowheads="1"/>
          </p:cNvSpPr>
          <p:nvPr/>
        </p:nvSpPr>
        <p:spPr bwMode="auto">
          <a:xfrm>
            <a:off x="4283869" y="5739606"/>
            <a:ext cx="73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rgbClr val="FF0000"/>
                </a:solidFill>
              </a:rPr>
              <a:t>V.kick　</a:t>
            </a:r>
            <a:endParaRPr lang="ja-JP" altLang="en-US" sz="1800">
              <a:solidFill>
                <a:srgbClr val="FF0000"/>
              </a:solidFill>
            </a:endParaRPr>
          </a:p>
        </p:txBody>
      </p:sp>
      <p:sp>
        <p:nvSpPr>
          <p:cNvPr id="15380" name="テキスト ボックス 48"/>
          <p:cNvSpPr txBox="1">
            <a:spLocks noChangeArrowheads="1"/>
          </p:cNvSpPr>
          <p:nvPr/>
        </p:nvSpPr>
        <p:spPr bwMode="auto">
          <a:xfrm>
            <a:off x="5109369" y="4845844"/>
            <a:ext cx="530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rgbClr val="FF0000"/>
                </a:solidFill>
              </a:rPr>
              <a:t>±σx</a:t>
            </a:r>
            <a:endParaRPr lang="ja-JP" altLang="en-US" sz="1800">
              <a:solidFill>
                <a:srgbClr val="FF0000"/>
              </a:solidFill>
            </a:endParaRPr>
          </a:p>
        </p:txBody>
      </p:sp>
      <p:sp>
        <p:nvSpPr>
          <p:cNvPr id="15382" name="テキスト ボックス 53"/>
          <p:cNvSpPr txBox="1">
            <a:spLocks noChangeArrowheads="1"/>
          </p:cNvSpPr>
          <p:nvPr/>
        </p:nvSpPr>
        <p:spPr bwMode="auto">
          <a:xfrm>
            <a:off x="0" y="4405313"/>
            <a:ext cx="12779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1600" dirty="0" smtClean="0"/>
              <a:t>beam profile at Abort window</a:t>
            </a:r>
            <a:endParaRPr lang="ja-JP" altLang="en-US" sz="1600" dirty="0"/>
          </a:p>
        </p:txBody>
      </p:sp>
      <p:sp>
        <p:nvSpPr>
          <p:cNvPr id="15384" name="テキスト ボックス 55"/>
          <p:cNvSpPr txBox="1">
            <a:spLocks noChangeArrowheads="1"/>
          </p:cNvSpPr>
          <p:nvPr/>
        </p:nvSpPr>
        <p:spPr bwMode="auto">
          <a:xfrm>
            <a:off x="242679" y="1239572"/>
            <a:ext cx="2800767" cy="95410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1400" dirty="0" err="1" smtClean="0"/>
              <a:t>Horisontal</a:t>
            </a:r>
            <a:r>
              <a:rPr lang="en-US" altLang="ja-JP" sz="1400" dirty="0" smtClean="0"/>
              <a:t> </a:t>
            </a:r>
            <a:r>
              <a:rPr lang="en-US" altLang="ja-JP" sz="1400" dirty="0"/>
              <a:t>kicker</a:t>
            </a:r>
            <a:r>
              <a:rPr lang="ja-JP" altLang="en-US" sz="1400" dirty="0"/>
              <a:t>：</a:t>
            </a:r>
            <a:endParaRPr lang="en-US" altLang="ja-JP" sz="1400" dirty="0"/>
          </a:p>
          <a:p>
            <a:r>
              <a:rPr lang="en-US" altLang="ja-JP" sz="1400" dirty="0"/>
              <a:t>	fast kick to the Abort window</a:t>
            </a:r>
          </a:p>
          <a:p>
            <a:r>
              <a:rPr lang="en-US" altLang="ja-JP" sz="1400" dirty="0"/>
              <a:t>V</a:t>
            </a:r>
            <a:r>
              <a:rPr lang="en-US" altLang="ja-JP" sz="1400" dirty="0" smtClean="0"/>
              <a:t>ertical </a:t>
            </a:r>
            <a:r>
              <a:rPr lang="en-US" altLang="ja-JP" sz="1400" dirty="0"/>
              <a:t>kicker</a:t>
            </a:r>
            <a:r>
              <a:rPr lang="ja-JP" altLang="en-US" sz="1400" dirty="0"/>
              <a:t>：</a:t>
            </a:r>
            <a:endParaRPr lang="en-US" altLang="ja-JP" sz="1400" dirty="0"/>
          </a:p>
          <a:p>
            <a:r>
              <a:rPr lang="en-US" altLang="ja-JP" sz="1400" dirty="0"/>
              <a:t>	slow sweep vertically</a:t>
            </a:r>
            <a:endParaRPr lang="ja-JP" altLang="en-US" sz="1400" dirty="0"/>
          </a:p>
        </p:txBody>
      </p:sp>
      <p:sp>
        <p:nvSpPr>
          <p:cNvPr id="15385" name="テキスト ボックス 58"/>
          <p:cNvSpPr txBox="1">
            <a:spLocks noChangeArrowheads="1"/>
          </p:cNvSpPr>
          <p:nvPr/>
        </p:nvSpPr>
        <p:spPr bwMode="auto">
          <a:xfrm>
            <a:off x="1793875" y="3859213"/>
            <a:ext cx="1069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1200">
                <a:solidFill>
                  <a:srgbClr val="FF0080"/>
                </a:solidFill>
              </a:rPr>
              <a:t>Vertical kicker</a:t>
            </a:r>
            <a:endParaRPr lang="ja-JP" altLang="en-US" sz="1200">
              <a:solidFill>
                <a:srgbClr val="FF0080"/>
              </a:solidFill>
            </a:endParaRPr>
          </a:p>
        </p:txBody>
      </p:sp>
      <p:cxnSp>
        <p:nvCxnSpPr>
          <p:cNvPr id="61" name="直線矢印コネクタ 60"/>
          <p:cNvCxnSpPr/>
          <p:nvPr/>
        </p:nvCxnSpPr>
        <p:spPr>
          <a:xfrm flipH="1" flipV="1">
            <a:off x="2492375" y="3613150"/>
            <a:ext cx="107950" cy="342900"/>
          </a:xfrm>
          <a:prstGeom prst="straightConnector1">
            <a:avLst/>
          </a:prstGeom>
          <a:ln w="9525" cmpd="sng">
            <a:solidFill>
              <a:srgbClr val="FF008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87" name="テキスト ボックス 6"/>
          <p:cNvSpPr txBox="1">
            <a:spLocks noChangeArrowheads="1"/>
          </p:cNvSpPr>
          <p:nvPr/>
        </p:nvSpPr>
        <p:spPr bwMode="auto">
          <a:xfrm>
            <a:off x="368301" y="926379"/>
            <a:ext cx="6619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1800" u="sng" dirty="0"/>
              <a:t>KEKB</a:t>
            </a:r>
            <a:endParaRPr lang="ja-JP" altLang="en-US" sz="1800" u="sng" dirty="0"/>
          </a:p>
        </p:txBody>
      </p:sp>
      <p:cxnSp>
        <p:nvCxnSpPr>
          <p:cNvPr id="44" name="直線コネクタ 43"/>
          <p:cNvCxnSpPr/>
          <p:nvPr/>
        </p:nvCxnSpPr>
        <p:spPr>
          <a:xfrm>
            <a:off x="2982913" y="1795462"/>
            <a:ext cx="0" cy="5334000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89" name="テキスト ボックス 63"/>
          <p:cNvSpPr txBox="1">
            <a:spLocks noChangeArrowheads="1"/>
          </p:cNvSpPr>
          <p:nvPr/>
        </p:nvSpPr>
        <p:spPr bwMode="auto">
          <a:xfrm>
            <a:off x="1933575" y="5181600"/>
            <a:ext cx="1017588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1400" dirty="0" smtClean="0">
                <a:solidFill>
                  <a:srgbClr val="FF0080"/>
                </a:solidFill>
              </a:rPr>
              <a:t>Maximum power density at </a:t>
            </a:r>
            <a:r>
              <a:rPr lang="en-US" altLang="ja-JP" sz="1400" dirty="0" smtClean="0">
                <a:solidFill>
                  <a:srgbClr val="FF0080"/>
                </a:solidFill>
              </a:rPr>
              <a:t>the turning point !!</a:t>
            </a:r>
            <a:endParaRPr lang="ja-JP" altLang="en-US" sz="1400" dirty="0">
              <a:solidFill>
                <a:srgbClr val="FF0080"/>
              </a:solidFill>
            </a:endParaRPr>
          </a:p>
        </p:txBody>
      </p:sp>
      <p:sp>
        <p:nvSpPr>
          <p:cNvPr id="65" name="円/楕円 64"/>
          <p:cNvSpPr/>
          <p:nvPr/>
        </p:nvSpPr>
        <p:spPr>
          <a:xfrm>
            <a:off x="1698625" y="5105400"/>
            <a:ext cx="288925" cy="280988"/>
          </a:xfrm>
          <a:prstGeom prst="ellipse">
            <a:avLst/>
          </a:prstGeom>
          <a:noFill/>
          <a:ln w="12700" cmpd="sng">
            <a:solidFill>
              <a:srgbClr val="FF008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66" name="円/楕円 65"/>
          <p:cNvSpPr/>
          <p:nvPr/>
        </p:nvSpPr>
        <p:spPr>
          <a:xfrm>
            <a:off x="1698625" y="5499100"/>
            <a:ext cx="288925" cy="280988"/>
          </a:xfrm>
          <a:prstGeom prst="ellipse">
            <a:avLst/>
          </a:prstGeom>
          <a:noFill/>
          <a:ln w="12700" cmpd="sng">
            <a:solidFill>
              <a:srgbClr val="FF008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67" name="円/楕円 66"/>
          <p:cNvSpPr/>
          <p:nvPr/>
        </p:nvSpPr>
        <p:spPr>
          <a:xfrm>
            <a:off x="1643063" y="5872163"/>
            <a:ext cx="290512" cy="280987"/>
          </a:xfrm>
          <a:prstGeom prst="ellipse">
            <a:avLst/>
          </a:prstGeom>
          <a:noFill/>
          <a:ln w="12700" cmpd="sng">
            <a:solidFill>
              <a:srgbClr val="FF008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68" name="円/楕円 67"/>
          <p:cNvSpPr/>
          <p:nvPr/>
        </p:nvSpPr>
        <p:spPr>
          <a:xfrm>
            <a:off x="1085850" y="5767388"/>
            <a:ext cx="290513" cy="280987"/>
          </a:xfrm>
          <a:prstGeom prst="ellipse">
            <a:avLst/>
          </a:prstGeom>
          <a:noFill/>
          <a:ln w="12700" cmpd="sng">
            <a:solidFill>
              <a:srgbClr val="FF008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69" name="円/楕円 68"/>
          <p:cNvSpPr/>
          <p:nvPr/>
        </p:nvSpPr>
        <p:spPr>
          <a:xfrm>
            <a:off x="1157288" y="5973763"/>
            <a:ext cx="288925" cy="280987"/>
          </a:xfrm>
          <a:prstGeom prst="ellipse">
            <a:avLst/>
          </a:prstGeom>
          <a:noFill/>
          <a:ln w="12700" cmpd="sng">
            <a:solidFill>
              <a:srgbClr val="FF008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0" name="円/楕円 69"/>
          <p:cNvSpPr/>
          <p:nvPr/>
        </p:nvSpPr>
        <p:spPr>
          <a:xfrm>
            <a:off x="1301750" y="5337175"/>
            <a:ext cx="288925" cy="280988"/>
          </a:xfrm>
          <a:prstGeom prst="ellipse">
            <a:avLst/>
          </a:prstGeom>
          <a:noFill/>
          <a:ln w="12700" cmpd="sng">
            <a:solidFill>
              <a:srgbClr val="FF008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1" name="円/楕円 70"/>
          <p:cNvSpPr/>
          <p:nvPr/>
        </p:nvSpPr>
        <p:spPr>
          <a:xfrm>
            <a:off x="1354138" y="4946650"/>
            <a:ext cx="288925" cy="282575"/>
          </a:xfrm>
          <a:prstGeom prst="ellipse">
            <a:avLst/>
          </a:prstGeom>
          <a:noFill/>
          <a:ln w="12700" cmpd="sng">
            <a:solidFill>
              <a:srgbClr val="FF008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56" name="テキスト ボックス 27"/>
          <p:cNvSpPr txBox="1">
            <a:spLocks noChangeArrowheads="1"/>
          </p:cNvSpPr>
          <p:nvPr/>
        </p:nvSpPr>
        <p:spPr bwMode="auto">
          <a:xfrm>
            <a:off x="6126583" y="2499617"/>
            <a:ext cx="302457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1400" dirty="0" err="1" smtClean="0"/>
              <a:t>Horisontal</a:t>
            </a:r>
            <a:r>
              <a:rPr lang="en-US" altLang="ja-JP" sz="1400" dirty="0" smtClean="0"/>
              <a:t> </a:t>
            </a:r>
            <a:r>
              <a:rPr lang="en-US" altLang="ja-JP" sz="1400" dirty="0"/>
              <a:t>kicker</a:t>
            </a:r>
            <a:r>
              <a:rPr lang="ja-JP" altLang="en-US" sz="1400" dirty="0"/>
              <a:t>：</a:t>
            </a:r>
            <a:endParaRPr lang="en-US" altLang="ja-JP" sz="1400" dirty="0"/>
          </a:p>
          <a:p>
            <a:r>
              <a:rPr lang="en-US" altLang="ja-JP" sz="1400" dirty="0"/>
              <a:t>	fast kick to the Abort window</a:t>
            </a:r>
          </a:p>
          <a:p>
            <a:r>
              <a:rPr lang="en-US" altLang="ja-JP" sz="1400" dirty="0" smtClean="0"/>
              <a:t>V</a:t>
            </a:r>
            <a:r>
              <a:rPr lang="en-US" altLang="ja-JP" sz="1400" dirty="0" smtClean="0"/>
              <a:t>ertical </a:t>
            </a:r>
            <a:r>
              <a:rPr lang="en-US" altLang="ja-JP" sz="1400" dirty="0"/>
              <a:t>kicker</a:t>
            </a:r>
            <a:r>
              <a:rPr lang="ja-JP" altLang="en-US" sz="1400" dirty="0"/>
              <a:t>：</a:t>
            </a:r>
            <a:endParaRPr lang="en-US" altLang="ja-JP" sz="1400" dirty="0"/>
          </a:p>
          <a:p>
            <a:r>
              <a:rPr lang="en-US" altLang="ja-JP" sz="1400" dirty="0"/>
              <a:t>	slow sweep vertically</a:t>
            </a:r>
            <a:endParaRPr lang="ja-JP" altLang="en-US" sz="1400" dirty="0"/>
          </a:p>
          <a:p>
            <a:r>
              <a:rPr lang="en-US" altLang="ja-JP" sz="1400" u="sng" dirty="0" smtClean="0">
                <a:solidFill>
                  <a:srgbClr val="FF0080"/>
                </a:solidFill>
              </a:rPr>
              <a:t>DC </a:t>
            </a:r>
            <a:r>
              <a:rPr lang="en-US" altLang="ja-JP" sz="1400" u="sng" dirty="0" err="1" smtClean="0">
                <a:solidFill>
                  <a:srgbClr val="FF0080"/>
                </a:solidFill>
              </a:rPr>
              <a:t>sextupole</a:t>
            </a:r>
            <a:r>
              <a:rPr lang="ja-JP" altLang="en-US" sz="1400" u="sng" dirty="0" smtClean="0">
                <a:solidFill>
                  <a:srgbClr val="FF0080"/>
                </a:solidFill>
              </a:rPr>
              <a:t>：</a:t>
            </a:r>
            <a:endParaRPr lang="en-US" altLang="ja-JP" sz="1400" u="sng" dirty="0">
              <a:solidFill>
                <a:srgbClr val="FF0080"/>
              </a:solidFill>
            </a:endParaRPr>
          </a:p>
          <a:p>
            <a:r>
              <a:rPr lang="en-US" altLang="ja-JP" sz="1400" dirty="0">
                <a:solidFill>
                  <a:schemeClr val="tx2"/>
                </a:solidFill>
              </a:rPr>
              <a:t>	</a:t>
            </a:r>
            <a:r>
              <a:rPr lang="en-US" altLang="ja-JP" sz="1400" dirty="0">
                <a:solidFill>
                  <a:srgbClr val="0000FF"/>
                </a:solidFill>
              </a:rPr>
              <a:t>enlarge the </a:t>
            </a:r>
            <a:r>
              <a:rPr lang="en-US" altLang="ja-JP" sz="1400" dirty="0" smtClean="0">
                <a:solidFill>
                  <a:srgbClr val="0000FF"/>
                </a:solidFill>
              </a:rPr>
              <a:t>horizontal beam </a:t>
            </a:r>
            <a:r>
              <a:rPr lang="en-US" altLang="ja-JP" sz="1400" dirty="0">
                <a:solidFill>
                  <a:srgbClr val="0000FF"/>
                </a:solidFill>
              </a:rPr>
              <a:t>size</a:t>
            </a:r>
            <a:endParaRPr lang="ja-JP" altLang="en-US" sz="1400" dirty="0">
              <a:solidFill>
                <a:srgbClr val="0000FF"/>
              </a:solidFill>
            </a:endParaRPr>
          </a:p>
        </p:txBody>
      </p:sp>
      <p:sp>
        <p:nvSpPr>
          <p:cNvPr id="57" name="テキスト ボックス 28"/>
          <p:cNvSpPr txBox="1">
            <a:spLocks noChangeArrowheads="1"/>
          </p:cNvSpPr>
          <p:nvPr/>
        </p:nvSpPr>
        <p:spPr bwMode="auto">
          <a:xfrm>
            <a:off x="6107533" y="2188217"/>
            <a:ext cx="17623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1800" u="sng" dirty="0" err="1"/>
              <a:t>SuperKEKB</a:t>
            </a:r>
            <a:r>
              <a:rPr lang="en-US" altLang="ja-JP" sz="1800" u="sng" dirty="0" smtClean="0"/>
              <a:t>(</a:t>
            </a:r>
            <a:r>
              <a:rPr lang="en-US" altLang="ja-JP" sz="1800" u="sng" dirty="0" smtClean="0">
                <a:solidFill>
                  <a:srgbClr val="0000FF"/>
                </a:solidFill>
              </a:rPr>
              <a:t>HER</a:t>
            </a:r>
            <a:r>
              <a:rPr lang="en-US" altLang="ja-JP" sz="1800" u="sng" dirty="0" smtClean="0"/>
              <a:t>)</a:t>
            </a:r>
            <a:endParaRPr lang="ja-JP" altLang="en-US" sz="1800" u="sng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423166" y="900479"/>
            <a:ext cx="548680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In </a:t>
            </a:r>
            <a:r>
              <a:rPr lang="en-US" altLang="ja-JP" sz="1600" dirty="0" err="1">
                <a:solidFill>
                  <a:srgbClr val="FF0000"/>
                </a:solidFill>
              </a:rPr>
              <a:t>SuperKEKB</a:t>
            </a:r>
            <a:r>
              <a:rPr lang="en-US" altLang="ja-JP" sz="1600" dirty="0">
                <a:solidFill>
                  <a:srgbClr val="FF0000"/>
                </a:solidFill>
              </a:rPr>
              <a:t>, the low </a:t>
            </a:r>
            <a:r>
              <a:rPr lang="en-US" altLang="ja-JP" sz="1600" dirty="0" err="1">
                <a:solidFill>
                  <a:srgbClr val="FF0000"/>
                </a:solidFill>
              </a:rPr>
              <a:t>emittance</a:t>
            </a:r>
            <a:r>
              <a:rPr lang="en-US" altLang="ja-JP" sz="1600" dirty="0">
                <a:solidFill>
                  <a:srgbClr val="FF0000"/>
                </a:solidFill>
              </a:rPr>
              <a:t> beam has a possibility of destroying the abort window more than KEKB</a:t>
            </a:r>
            <a:r>
              <a:rPr lang="en-US" altLang="ja-JP" sz="1600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altLang="ja-JP" sz="1600" dirty="0" smtClean="0">
                <a:solidFill>
                  <a:srgbClr val="FF0000"/>
                </a:solidFill>
              </a:rPr>
              <a:t>Enlarging </a:t>
            </a:r>
            <a:r>
              <a:rPr lang="en-US" altLang="ja-JP" sz="1600" dirty="0">
                <a:solidFill>
                  <a:srgbClr val="FF0000"/>
                </a:solidFill>
              </a:rPr>
              <a:t>horizontal beam size is needed other than the vertical sweep.</a:t>
            </a:r>
          </a:p>
          <a:p>
            <a:endParaRPr lang="en-US" altLang="ja-JP" sz="1600" dirty="0">
              <a:solidFill>
                <a:srgbClr val="FF0000"/>
              </a:solidFill>
            </a:endParaRPr>
          </a:p>
          <a:p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317875" y="218654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3317875" y="926379"/>
            <a:ext cx="5671473" cy="1083396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2809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254988" y="5023789"/>
            <a:ext cx="8889012" cy="1443788"/>
          </a:xfrm>
          <a:prstGeom prst="rect">
            <a:avLst/>
          </a:prstGeom>
          <a:effectLst/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kumimoji="1"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marL="0" indent="0">
              <a:buFont typeface="Georgia" pitchFamily="18" charset="0"/>
              <a:buNone/>
              <a:defRPr/>
            </a:pPr>
            <a:r>
              <a:rPr lang="en-US" altLang="ja-JP" sz="4000" dirty="0" smtClean="0"/>
              <a:t>Abort Kicker and Pulsed Quadrupole magnet Specifications</a:t>
            </a:r>
            <a:endParaRPr lang="ja-JP" altLang="en-US" sz="4000" dirty="0"/>
          </a:p>
        </p:txBody>
      </p:sp>
      <p:graphicFrame>
        <p:nvGraphicFramePr>
          <p:cNvPr id="5" name="コンテンツ プレースホルダ 3"/>
          <p:cNvGraphicFramePr>
            <a:graphicFrameLocks/>
          </p:cNvGraphicFramePr>
          <p:nvPr/>
        </p:nvGraphicFramePr>
        <p:xfrm>
          <a:off x="255588" y="385763"/>
          <a:ext cx="8767764" cy="44989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7736"/>
                <a:gridCol w="1213338"/>
                <a:gridCol w="1213338"/>
                <a:gridCol w="1213338"/>
                <a:gridCol w="1213338"/>
                <a:gridCol w="1213338"/>
                <a:gridCol w="1213338"/>
              </a:tblGrid>
              <a:tr h="365878">
                <a:tc rowSpan="2"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L="91431" marR="91431" marT="45733" marB="45733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HER(7</a:t>
                      </a:r>
                      <a:r>
                        <a:rPr kumimoji="1" lang="en-US" altLang="ja-JP" sz="1800" baseline="0" dirty="0" smtClean="0"/>
                        <a:t> </a:t>
                      </a:r>
                      <a:r>
                        <a:rPr kumimoji="1" lang="en-US" altLang="ja-JP" sz="1800" dirty="0" err="1" smtClean="0"/>
                        <a:t>GeV</a:t>
                      </a:r>
                      <a:r>
                        <a:rPr kumimoji="1" lang="en-US" altLang="ja-JP" sz="1800" dirty="0" smtClean="0"/>
                        <a:t>)</a:t>
                      </a:r>
                      <a:endParaRPr kumimoji="1" lang="ja-JP" altLang="en-US" sz="1800" dirty="0"/>
                    </a:p>
                  </a:txBody>
                  <a:tcPr marL="91431" marR="91431" marT="45733" marB="45733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LER</a:t>
                      </a:r>
                      <a:endParaRPr kumimoji="1" lang="ja-JP" altLang="en-US" sz="1800" dirty="0"/>
                    </a:p>
                  </a:txBody>
                  <a:tcPr marL="91431" marR="91431" marT="45733" marB="45733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36587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H</a:t>
                      </a:r>
                      <a:endParaRPr kumimoji="1" lang="ja-JP" altLang="en-US" sz="1800" dirty="0"/>
                    </a:p>
                  </a:txBody>
                  <a:tcPr marL="91431" marR="91431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V</a:t>
                      </a:r>
                      <a:endParaRPr kumimoji="1" lang="ja-JP" altLang="en-US" sz="1800" dirty="0"/>
                    </a:p>
                  </a:txBody>
                  <a:tcPr marL="91431" marR="91431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Q</a:t>
                      </a:r>
                      <a:endParaRPr kumimoji="1" lang="ja-JP" altLang="en-US" sz="1800" dirty="0"/>
                    </a:p>
                  </a:txBody>
                  <a:tcPr marL="91431" marR="91431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H</a:t>
                      </a:r>
                      <a:endParaRPr kumimoji="1" lang="ja-JP" altLang="en-US" sz="1800" dirty="0"/>
                    </a:p>
                  </a:txBody>
                  <a:tcPr marL="91431" marR="91431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V</a:t>
                      </a:r>
                      <a:endParaRPr kumimoji="1" lang="ja-JP" altLang="en-US" sz="1800" dirty="0"/>
                    </a:p>
                  </a:txBody>
                  <a:tcPr marL="91431" marR="91431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Q</a:t>
                      </a:r>
                      <a:endParaRPr kumimoji="1" lang="ja-JP" altLang="en-US" sz="1800" dirty="0"/>
                    </a:p>
                  </a:txBody>
                  <a:tcPr marL="91431" marR="91431" marT="45733" marB="45733"/>
                </a:tc>
              </a:tr>
              <a:tr h="49732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θ(mrad)</a:t>
                      </a:r>
                      <a:endParaRPr kumimoji="1" lang="ja-JP" altLang="en-US" sz="1800" dirty="0"/>
                    </a:p>
                  </a:txBody>
                  <a:tcPr marL="91431" marR="9143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rgbClr val="0000FF"/>
                          </a:solidFill>
                        </a:rPr>
                        <a:t>4.6</a:t>
                      </a:r>
                      <a:endParaRPr kumimoji="1" lang="ja-JP" alt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L="91431" marR="9143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rgbClr val="0000FF"/>
                          </a:solidFill>
                        </a:rPr>
                        <a:t>0.35</a:t>
                      </a:r>
                      <a:endParaRPr kumimoji="1" lang="ja-JP" alt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L="91431" marR="9143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rgbClr val="0000FF"/>
                          </a:solidFill>
                        </a:rPr>
                        <a:t>-</a:t>
                      </a:r>
                      <a:endParaRPr kumimoji="1" lang="ja-JP" alt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L="91431" marR="9143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rgbClr val="0000FF"/>
                          </a:solidFill>
                        </a:rPr>
                        <a:t>1.68</a:t>
                      </a:r>
                      <a:endParaRPr kumimoji="1" lang="ja-JP" alt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L="91431" marR="9143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rgbClr val="0000FF"/>
                          </a:solidFill>
                        </a:rPr>
                        <a:t>1.05</a:t>
                      </a:r>
                      <a:endParaRPr kumimoji="1" lang="ja-JP" alt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L="91431" marR="9143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rgbClr val="0000FF"/>
                          </a:solidFill>
                        </a:rPr>
                        <a:t>-</a:t>
                      </a:r>
                      <a:endParaRPr kumimoji="1" lang="ja-JP" alt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L="91431" marR="91431" marT="45733" marB="45733" anchor="ctr"/>
                </a:tc>
              </a:tr>
              <a:tr h="49732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B (T,T/m)</a:t>
                      </a:r>
                      <a:endParaRPr kumimoji="1" lang="ja-JP" altLang="en-US" sz="1800" dirty="0"/>
                    </a:p>
                  </a:txBody>
                  <a:tcPr marL="91431" marR="9143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rgbClr val="0000FF"/>
                          </a:solidFill>
                        </a:rPr>
                        <a:t>6.7e-2</a:t>
                      </a:r>
                      <a:endParaRPr kumimoji="1" lang="ja-JP" alt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L="91431" marR="9143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rgbClr val="0000FF"/>
                          </a:solidFill>
                        </a:rPr>
                        <a:t>2.5e-2</a:t>
                      </a:r>
                      <a:endParaRPr kumimoji="1" lang="ja-JP" alt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L="91431" marR="9143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aseline="0" dirty="0" smtClean="0">
                          <a:solidFill>
                            <a:srgbClr val="0000FF"/>
                          </a:solidFill>
                        </a:rPr>
                        <a:t>1.5 (B’)</a:t>
                      </a:r>
                      <a:endParaRPr kumimoji="1" lang="ja-JP" alt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L="91431" marR="9143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rgbClr val="0000FF"/>
                          </a:solidFill>
                        </a:rPr>
                        <a:t>3.3e-2</a:t>
                      </a:r>
                      <a:endParaRPr kumimoji="1" lang="ja-JP" alt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L="91431" marR="9143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rgbClr val="0000FF"/>
                          </a:solidFill>
                        </a:rPr>
                        <a:t>4.1e-2</a:t>
                      </a:r>
                      <a:endParaRPr kumimoji="1" lang="ja-JP" alt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L="91431" marR="9143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rgbClr val="0000FF"/>
                          </a:solidFill>
                        </a:rPr>
                        <a:t>1.5(B’)</a:t>
                      </a:r>
                      <a:endParaRPr kumimoji="1" lang="ja-JP" alt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L="91431" marR="91431" marT="45733" marB="45733" anchor="ctr"/>
                </a:tc>
              </a:tr>
              <a:tr h="64029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I total (kA)</a:t>
                      </a:r>
                    </a:p>
                    <a:p>
                      <a:pPr algn="ctr"/>
                      <a:r>
                        <a:rPr kumimoji="1" lang="en-US" altLang="ja-JP" sz="1800" dirty="0" smtClean="0"/>
                        <a:t>(/coil)</a:t>
                      </a:r>
                      <a:endParaRPr kumimoji="1" lang="ja-JP" altLang="en-US" sz="1800" dirty="0"/>
                    </a:p>
                  </a:txBody>
                  <a:tcPr marL="91431" marR="9143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rgbClr val="0000FF"/>
                          </a:solidFill>
                        </a:rPr>
                        <a:t>14.9</a:t>
                      </a:r>
                    </a:p>
                    <a:p>
                      <a:pPr algn="ctr"/>
                      <a:r>
                        <a:rPr kumimoji="1" lang="en-US" altLang="ja-JP" sz="1800" dirty="0" smtClean="0">
                          <a:solidFill>
                            <a:srgbClr val="0000FF"/>
                          </a:solidFill>
                        </a:rPr>
                        <a:t>(2.5)</a:t>
                      </a:r>
                    </a:p>
                  </a:txBody>
                  <a:tcPr marL="91431" marR="9143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rgbClr val="0000FF"/>
                          </a:solidFill>
                        </a:rPr>
                        <a:t>0.47</a:t>
                      </a:r>
                      <a:endParaRPr kumimoji="1" lang="ja-JP" alt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L="91431" marR="9143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rgbClr val="0000FF"/>
                          </a:solidFill>
                        </a:rPr>
                        <a:t>11.7</a:t>
                      </a:r>
                    </a:p>
                    <a:p>
                      <a:pPr algn="ctr"/>
                      <a:r>
                        <a:rPr kumimoji="1" lang="en-US" altLang="ja-JP" sz="1800" baseline="0" dirty="0" smtClean="0">
                          <a:solidFill>
                            <a:srgbClr val="0000FF"/>
                          </a:solidFill>
                        </a:rPr>
                        <a:t> (2.2)</a:t>
                      </a:r>
                    </a:p>
                  </a:txBody>
                  <a:tcPr marL="91431" marR="9143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rgbClr val="0000FF"/>
                          </a:solidFill>
                        </a:rPr>
                        <a:t>3.6</a:t>
                      </a:r>
                    </a:p>
                    <a:p>
                      <a:pPr algn="ctr"/>
                      <a:r>
                        <a:rPr kumimoji="1" lang="en-US" altLang="ja-JP" sz="1800" dirty="0" smtClean="0">
                          <a:solidFill>
                            <a:srgbClr val="0000FF"/>
                          </a:solidFill>
                        </a:rPr>
                        <a:t> (1.8)</a:t>
                      </a:r>
                      <a:endParaRPr kumimoji="1" lang="ja-JP" alt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L="91431" marR="9143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rgbClr val="0000FF"/>
                          </a:solidFill>
                        </a:rPr>
                        <a:t>0.8</a:t>
                      </a:r>
                      <a:endParaRPr kumimoji="1" lang="ja-JP" alt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L="91431" marR="9143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rgbClr val="0000FF"/>
                          </a:solidFill>
                        </a:rPr>
                        <a:t>4.3 </a:t>
                      </a:r>
                    </a:p>
                    <a:p>
                      <a:pPr algn="ctr"/>
                      <a:r>
                        <a:rPr kumimoji="1" lang="en-US" altLang="ja-JP" sz="1800" dirty="0" smtClean="0">
                          <a:solidFill>
                            <a:srgbClr val="0000FF"/>
                          </a:solidFill>
                        </a:rPr>
                        <a:t>(2.15)</a:t>
                      </a:r>
                      <a:endParaRPr kumimoji="1" lang="ja-JP" alt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L="91431" marR="91431" marT="45733" marB="45733" anchor="ctr"/>
                </a:tc>
              </a:tr>
              <a:tr h="64029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Gap (mm)</a:t>
                      </a:r>
                      <a:endParaRPr kumimoji="1" lang="ja-JP" altLang="en-US" sz="1800" dirty="0"/>
                    </a:p>
                  </a:txBody>
                  <a:tcPr marL="91431" marR="9143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rgbClr val="0000FF"/>
                          </a:solidFill>
                        </a:rPr>
                        <a:t>70</a:t>
                      </a:r>
                      <a:endParaRPr kumimoji="1" lang="ja-JP" alt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L="91431" marR="9143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rgbClr val="0000FF"/>
                          </a:solidFill>
                        </a:rPr>
                        <a:t>70</a:t>
                      </a:r>
                      <a:endParaRPr kumimoji="1" lang="ja-JP" alt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L="91431" marR="9143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rgbClr val="0000FF"/>
                          </a:solidFill>
                        </a:rPr>
                        <a:t>35</a:t>
                      </a:r>
                    </a:p>
                    <a:p>
                      <a:pPr algn="ctr"/>
                      <a:r>
                        <a:rPr kumimoji="1" lang="en-US" altLang="ja-JP" sz="1800" dirty="0" smtClean="0">
                          <a:solidFill>
                            <a:srgbClr val="0000FF"/>
                          </a:solidFill>
                        </a:rPr>
                        <a:t>Bohr</a:t>
                      </a:r>
                      <a:r>
                        <a:rPr kumimoji="1" lang="en-US" altLang="ja-JP" sz="1800" baseline="0" dirty="0" smtClean="0">
                          <a:solidFill>
                            <a:srgbClr val="0000FF"/>
                          </a:solidFill>
                        </a:rPr>
                        <a:t> Rad</a:t>
                      </a:r>
                      <a:endParaRPr kumimoji="1" lang="ja-JP" alt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L="91431" marR="9143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rgbClr val="0000FF"/>
                          </a:solidFill>
                        </a:rPr>
                        <a:t>70</a:t>
                      </a:r>
                      <a:endParaRPr kumimoji="1" lang="ja-JP" alt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L="91431" marR="9143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rgbClr val="0000FF"/>
                          </a:solidFill>
                        </a:rPr>
                        <a:t>70</a:t>
                      </a:r>
                      <a:endParaRPr kumimoji="1" lang="ja-JP" alt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L="91431" marR="9143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rgbClr val="0000FF"/>
                          </a:solidFill>
                        </a:rPr>
                        <a:t>42.5</a:t>
                      </a:r>
                    </a:p>
                    <a:p>
                      <a:pPr algn="ctr"/>
                      <a:r>
                        <a:rPr kumimoji="1" lang="en-US" altLang="ja-JP" sz="1800" dirty="0" smtClean="0">
                          <a:solidFill>
                            <a:srgbClr val="0000FF"/>
                          </a:solidFill>
                        </a:rPr>
                        <a:t>Bohr rad</a:t>
                      </a:r>
                      <a:endParaRPr kumimoji="1" lang="ja-JP" alt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L="91431" marR="91431" marT="45733" marB="45733" anchor="ctr"/>
                </a:tc>
              </a:tr>
              <a:tr h="49732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L of Ferrite</a:t>
                      </a:r>
                      <a:endParaRPr kumimoji="1" lang="ja-JP" altLang="en-US" sz="1800" dirty="0"/>
                    </a:p>
                  </a:txBody>
                  <a:tcPr marL="91431" marR="9143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rgbClr val="0000FF"/>
                          </a:solidFill>
                        </a:rPr>
                        <a:t>400x6</a:t>
                      </a:r>
                      <a:endParaRPr kumimoji="1" lang="ja-JP" alt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L="91431" marR="9143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rgbClr val="0000FF"/>
                          </a:solidFill>
                        </a:rPr>
                        <a:t>400x1</a:t>
                      </a:r>
                      <a:endParaRPr kumimoji="1" lang="ja-JP" alt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L="91431" marR="9143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rgbClr val="0000FF"/>
                          </a:solidFill>
                        </a:rPr>
                        <a:t>400x8</a:t>
                      </a:r>
                      <a:endParaRPr kumimoji="1" lang="ja-JP" alt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L="91431" marR="9143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rgbClr val="0000FF"/>
                          </a:solidFill>
                        </a:rPr>
                        <a:t>350x2</a:t>
                      </a:r>
                      <a:endParaRPr kumimoji="1" lang="ja-JP" alt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L="91431" marR="9143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rgbClr val="0000FF"/>
                          </a:solidFill>
                        </a:rPr>
                        <a:t>350x1</a:t>
                      </a:r>
                      <a:endParaRPr kumimoji="1" lang="ja-JP" alt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L="91431" marR="9143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rgbClr val="0000FF"/>
                          </a:solidFill>
                        </a:rPr>
                        <a:t>400x2</a:t>
                      </a:r>
                      <a:endParaRPr kumimoji="1" lang="ja-JP" alt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L="91431" marR="91431" marT="45733" marB="45733" anchor="ctr"/>
                </a:tc>
              </a:tr>
              <a:tr h="49732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# of coil</a:t>
                      </a:r>
                      <a:endParaRPr kumimoji="1" lang="ja-JP" altLang="en-US" sz="1800" dirty="0"/>
                    </a:p>
                  </a:txBody>
                  <a:tcPr marL="91431" marR="9143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rgbClr val="0000FF"/>
                          </a:solidFill>
                        </a:rPr>
                        <a:t>6</a:t>
                      </a:r>
                      <a:endParaRPr kumimoji="1" lang="ja-JP" alt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L="91431" marR="9143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rgbClr val="0000FF"/>
                          </a:solidFill>
                        </a:rPr>
                        <a:t>1</a:t>
                      </a:r>
                      <a:endParaRPr kumimoji="1" lang="ja-JP" alt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L="91431" marR="9143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rgbClr val="0000FF"/>
                          </a:solidFill>
                        </a:rPr>
                        <a:t>8</a:t>
                      </a:r>
                      <a:endParaRPr kumimoji="1" lang="ja-JP" alt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L="91431" marR="9143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rgbClr val="0000FF"/>
                          </a:solidFill>
                        </a:rPr>
                        <a:t>2</a:t>
                      </a:r>
                      <a:endParaRPr kumimoji="1" lang="ja-JP" alt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L="91431" marR="9143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rgbClr val="0000FF"/>
                          </a:solidFill>
                        </a:rPr>
                        <a:t>1</a:t>
                      </a:r>
                      <a:endParaRPr kumimoji="1" lang="ja-JP" alt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L="91431" marR="9143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rgbClr val="0000FF"/>
                          </a:solidFill>
                        </a:rPr>
                        <a:t>2</a:t>
                      </a:r>
                      <a:endParaRPr kumimoji="1" lang="ja-JP" alt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L="91431" marR="91431" marT="45733" marB="45733" anchor="ctr"/>
                </a:tc>
              </a:tr>
              <a:tr h="49732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L of Ceramic</a:t>
                      </a:r>
                      <a:endParaRPr kumimoji="1" lang="ja-JP" altLang="en-US" sz="1800" dirty="0"/>
                    </a:p>
                  </a:txBody>
                  <a:tcPr marL="91431" marR="9143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rgbClr val="0000FF"/>
                          </a:solidFill>
                        </a:rPr>
                        <a:t>500x6</a:t>
                      </a:r>
                      <a:endParaRPr kumimoji="1" lang="ja-JP" alt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L="91431" marR="9143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rgbClr val="0000FF"/>
                          </a:solidFill>
                        </a:rPr>
                        <a:t>500x1</a:t>
                      </a:r>
                      <a:endParaRPr kumimoji="1" lang="ja-JP" alt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L="91431" marR="9143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rgbClr val="0000FF"/>
                          </a:solidFill>
                        </a:rPr>
                        <a:t>500x8</a:t>
                      </a:r>
                      <a:endParaRPr kumimoji="1" lang="ja-JP" alt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L="91431" marR="9143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rgbClr val="0000FF"/>
                          </a:solidFill>
                        </a:rPr>
                        <a:t>500x2</a:t>
                      </a:r>
                      <a:endParaRPr kumimoji="1" lang="ja-JP" alt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L="91431" marR="9143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rgbClr val="0000FF"/>
                          </a:solidFill>
                        </a:rPr>
                        <a:t>500x1</a:t>
                      </a:r>
                      <a:endParaRPr kumimoji="1" lang="ja-JP" alt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L="91431" marR="9143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rgbClr val="0000FF"/>
                          </a:solidFill>
                        </a:rPr>
                        <a:t>500x2</a:t>
                      </a:r>
                      <a:endParaRPr kumimoji="1" lang="ja-JP" alt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L="91431" marR="91431" marT="45733" marB="45733" anchor="ctr"/>
                </a:tc>
              </a:tr>
            </a:tbl>
          </a:graphicData>
        </a:graphic>
      </p:graphicFrame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74C4E2-3E39-1B4F-B678-E48D98F79F85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 17th KEKB Accelerator Review Committee</a:t>
            </a:r>
            <a:endParaRPr lang="en-US" dirty="0"/>
          </a:p>
        </p:txBody>
      </p:sp>
      <p:sp>
        <p:nvSpPr>
          <p:cNvPr id="19540" name="テキスト ボックス 5"/>
          <p:cNvSpPr txBox="1">
            <a:spLocks noChangeArrowheads="1"/>
          </p:cNvSpPr>
          <p:nvPr/>
        </p:nvSpPr>
        <p:spPr bwMode="auto">
          <a:xfrm>
            <a:off x="0" y="-1588"/>
            <a:ext cx="31737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1800" dirty="0">
                <a:solidFill>
                  <a:srgbClr val="0000FF"/>
                </a:solidFill>
              </a:rPr>
              <a:t>17</a:t>
            </a:r>
            <a:r>
              <a:rPr lang="en-US" altLang="ja-JP" sz="1800" baseline="30000" dirty="0">
                <a:solidFill>
                  <a:srgbClr val="0000FF"/>
                </a:solidFill>
              </a:rPr>
              <a:t>th</a:t>
            </a:r>
            <a:r>
              <a:rPr lang="en-US" altLang="ja-JP" sz="1800" dirty="0">
                <a:solidFill>
                  <a:srgbClr val="0000FF"/>
                </a:solidFill>
              </a:rPr>
              <a:t> KEKB Review by </a:t>
            </a:r>
            <a:r>
              <a:rPr lang="en-US" altLang="ja-JP" sz="1800" dirty="0" smtClean="0">
                <a:solidFill>
                  <a:srgbClr val="0000FF"/>
                </a:solidFill>
              </a:rPr>
              <a:t>T. </a:t>
            </a:r>
            <a:r>
              <a:rPr lang="en-US" altLang="ja-JP" sz="1800" dirty="0" err="1" smtClean="0">
                <a:solidFill>
                  <a:srgbClr val="0000FF"/>
                </a:solidFill>
              </a:rPr>
              <a:t>Mimashi</a:t>
            </a:r>
            <a:endParaRPr lang="ja-JP" altLang="en-US" sz="1800" dirty="0">
              <a:solidFill>
                <a:srgbClr val="0000FF"/>
              </a:solidFill>
            </a:endParaRPr>
          </a:p>
        </p:txBody>
      </p:sp>
      <p:sp>
        <p:nvSpPr>
          <p:cNvPr id="2" name="円/楕円 1"/>
          <p:cNvSpPr/>
          <p:nvPr/>
        </p:nvSpPr>
        <p:spPr>
          <a:xfrm>
            <a:off x="4354421" y="3776294"/>
            <a:ext cx="850473" cy="759795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148021" y="4792956"/>
            <a:ext cx="1592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</a:rPr>
              <a:t>T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oo many !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cxnSp>
        <p:nvCxnSpPr>
          <p:cNvPr id="7" name="直線矢印コネクタ 6"/>
          <p:cNvCxnSpPr>
            <a:endCxn id="2" idx="3"/>
          </p:cNvCxnSpPr>
          <p:nvPr/>
        </p:nvCxnSpPr>
        <p:spPr>
          <a:xfrm flipV="1">
            <a:off x="3912521" y="4424820"/>
            <a:ext cx="566449" cy="4599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円/楕円 10"/>
          <p:cNvSpPr/>
          <p:nvPr/>
        </p:nvSpPr>
        <p:spPr>
          <a:xfrm>
            <a:off x="7996996" y="3776294"/>
            <a:ext cx="850473" cy="759795"/>
          </a:xfrm>
          <a:prstGeom prst="ellipse">
            <a:avLst/>
          </a:prstGeom>
          <a:noFill/>
          <a:ln w="190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8519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Abort optics with DC </a:t>
            </a:r>
            <a:r>
              <a:rPr kumimoji="1" lang="en-US" altLang="ja-JP" dirty="0" err="1" smtClean="0"/>
              <a:t>sextupole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8959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dirty="0" smtClean="0"/>
              <a:t>Instead </a:t>
            </a:r>
            <a:r>
              <a:rPr lang="en-US" altLang="ja-JP" dirty="0"/>
              <a:t>of </a:t>
            </a:r>
            <a:r>
              <a:rPr lang="en-US" altLang="ja-JP" dirty="0" smtClean="0"/>
              <a:t>pulsed </a:t>
            </a:r>
            <a:r>
              <a:rPr lang="en-US" altLang="ja-JP" dirty="0" err="1" smtClean="0"/>
              <a:t>quadrupoles</a:t>
            </a:r>
            <a:r>
              <a:rPr lang="en-US" altLang="ja-JP" dirty="0" smtClean="0"/>
              <a:t>, </a:t>
            </a:r>
            <a:r>
              <a:rPr lang="en-US" altLang="ja-JP" dirty="0">
                <a:solidFill>
                  <a:srgbClr val="0000FF"/>
                </a:solidFill>
              </a:rPr>
              <a:t>a</a:t>
            </a:r>
            <a:r>
              <a:rPr kumimoji="1" lang="en-US" altLang="ja-JP" dirty="0" smtClean="0">
                <a:solidFill>
                  <a:srgbClr val="0000FF"/>
                </a:solidFill>
              </a:rPr>
              <a:t> DC </a:t>
            </a:r>
            <a:r>
              <a:rPr kumimoji="1" lang="en-US" altLang="ja-JP" dirty="0" err="1" smtClean="0">
                <a:solidFill>
                  <a:srgbClr val="0000FF"/>
                </a:solidFill>
              </a:rPr>
              <a:t>sextupole</a:t>
            </a:r>
            <a:r>
              <a:rPr kumimoji="1" lang="en-US" altLang="ja-JP" dirty="0" smtClean="0">
                <a:solidFill>
                  <a:srgbClr val="0000FF"/>
                </a:solidFill>
              </a:rPr>
              <a:t> </a:t>
            </a:r>
            <a:r>
              <a:rPr kumimoji="1" lang="en-US" altLang="ja-JP" dirty="0" smtClean="0">
                <a:solidFill>
                  <a:srgbClr val="000000"/>
                </a:solidFill>
              </a:rPr>
              <a:t>is used for enlarging the </a:t>
            </a:r>
            <a:r>
              <a:rPr kumimoji="1" lang="en-US" altLang="ja-JP" dirty="0" smtClean="0"/>
              <a:t>horizontal beam size. </a:t>
            </a:r>
          </a:p>
          <a:p>
            <a:r>
              <a:rPr kumimoji="1" lang="en-US" altLang="ja-JP" dirty="0" smtClean="0"/>
              <a:t> </a:t>
            </a:r>
            <a:r>
              <a:rPr lang="en-US" altLang="ja-JP" dirty="0" smtClean="0"/>
              <a:t>A DC </a:t>
            </a:r>
            <a:r>
              <a:rPr lang="en-US" altLang="ja-JP" dirty="0" err="1"/>
              <a:t>sextupole</a:t>
            </a:r>
            <a:r>
              <a:rPr lang="en-US" altLang="ja-JP" dirty="0"/>
              <a:t> is installed between the abort kickers and the abort </a:t>
            </a:r>
            <a:r>
              <a:rPr lang="en-US" altLang="ja-JP" dirty="0" smtClean="0"/>
              <a:t>window.  </a:t>
            </a:r>
            <a:r>
              <a:rPr kumimoji="1" lang="en-US" altLang="ja-JP" dirty="0" smtClean="0"/>
              <a:t>The </a:t>
            </a:r>
            <a:r>
              <a:rPr kumimoji="1" lang="en-US" altLang="ja-JP" dirty="0" smtClean="0"/>
              <a:t>deflected beam </a:t>
            </a:r>
            <a:r>
              <a:rPr kumimoji="1" lang="en-US" altLang="ja-JP" dirty="0" smtClean="0"/>
              <a:t>feels an additional </a:t>
            </a:r>
            <a:r>
              <a:rPr kumimoji="1" lang="en-US" altLang="ja-JP" dirty="0" err="1" smtClean="0"/>
              <a:t>quadrupole</a:t>
            </a:r>
            <a:r>
              <a:rPr kumimoji="1" lang="en-US" altLang="ja-JP" dirty="0" smtClean="0"/>
              <a:t> </a:t>
            </a:r>
            <a:r>
              <a:rPr kumimoji="1" lang="en-US" altLang="ja-JP" dirty="0" smtClean="0"/>
              <a:t>kick effectively</a:t>
            </a:r>
            <a:r>
              <a:rPr kumimoji="1" lang="en-US" altLang="ja-JP" dirty="0" smtClean="0"/>
              <a:t>.</a:t>
            </a:r>
            <a:endParaRPr kumimoji="1" lang="en-US" altLang="ja-JP" dirty="0" smtClean="0">
              <a:solidFill>
                <a:srgbClr val="0000FF"/>
              </a:solidFill>
            </a:endParaRPr>
          </a:p>
          <a:p>
            <a:r>
              <a:rPr kumimoji="1" lang="en-US" altLang="ja-JP" dirty="0" smtClean="0"/>
              <a:t>Another DC </a:t>
            </a:r>
            <a:r>
              <a:rPr kumimoji="1" lang="en-US" altLang="ja-JP" dirty="0" err="1" smtClean="0"/>
              <a:t>sextupole</a:t>
            </a:r>
            <a:r>
              <a:rPr kumimoji="1" lang="en-US" altLang="ja-JP" dirty="0" smtClean="0"/>
              <a:t> </a:t>
            </a:r>
            <a:r>
              <a:rPr lang="en-US" altLang="ja-JP" dirty="0" smtClean="0"/>
              <a:t>is needed</a:t>
            </a:r>
            <a:r>
              <a:rPr kumimoji="1" lang="en-US" altLang="ja-JP" dirty="0" smtClean="0"/>
              <a:t> to make a pair of </a:t>
            </a:r>
            <a:r>
              <a:rPr kumimoji="1" lang="en-US" altLang="ja-JP" dirty="0" err="1" smtClean="0"/>
              <a:t>sextupoles</a:t>
            </a:r>
            <a:r>
              <a:rPr kumimoji="1" lang="en-US" altLang="ja-JP" dirty="0" smtClean="0"/>
              <a:t> for cancellation of the </a:t>
            </a:r>
            <a:r>
              <a:rPr kumimoji="1" lang="en-US" altLang="ja-JP" dirty="0" smtClean="0"/>
              <a:t>geometrical nonlinearity</a:t>
            </a:r>
            <a:r>
              <a:rPr kumimoji="1" lang="en-US" altLang="ja-JP" dirty="0" smtClean="0"/>
              <a:t>.</a:t>
            </a:r>
            <a:br>
              <a:rPr kumimoji="1" lang="en-US" altLang="ja-JP" dirty="0" smtClean="0"/>
            </a:br>
            <a:r>
              <a:rPr lang="en-US" altLang="ja-JP" dirty="0" smtClean="0">
                <a:solidFill>
                  <a:srgbClr val="0000FF"/>
                </a:solidFill>
              </a:rPr>
              <a:t>The pair of </a:t>
            </a:r>
            <a:r>
              <a:rPr lang="en-US" altLang="ja-JP" dirty="0" err="1" smtClean="0">
                <a:solidFill>
                  <a:srgbClr val="0000FF"/>
                </a:solidFill>
              </a:rPr>
              <a:t>Sextupoles</a:t>
            </a:r>
            <a:r>
              <a:rPr lang="en-US" altLang="ja-JP" dirty="0" smtClean="0">
                <a:solidFill>
                  <a:srgbClr val="0000FF"/>
                </a:solidFill>
              </a:rPr>
              <a:t> </a:t>
            </a:r>
            <a:r>
              <a:rPr lang="en-US" altLang="ja-JP" dirty="0" smtClean="0"/>
              <a:t>is connected </a:t>
            </a:r>
            <a:r>
              <a:rPr lang="en-US" altLang="ja-JP" dirty="0" smtClean="0">
                <a:solidFill>
                  <a:srgbClr val="0000FF"/>
                </a:solidFill>
              </a:rPr>
              <a:t>by </a:t>
            </a:r>
            <a:r>
              <a:rPr lang="en-US" altLang="ja-JP" i="1" dirty="0" smtClean="0">
                <a:solidFill>
                  <a:srgbClr val="0000FF"/>
                </a:solidFill>
              </a:rPr>
              <a:t>I</a:t>
            </a:r>
            <a:r>
              <a:rPr lang="en-US" altLang="ja-JP" dirty="0" smtClean="0">
                <a:solidFill>
                  <a:srgbClr val="0000FF"/>
                </a:solidFill>
              </a:rPr>
              <a:t> or - </a:t>
            </a:r>
            <a:r>
              <a:rPr lang="en-US" altLang="ja-JP" i="1" dirty="0" smtClean="0">
                <a:solidFill>
                  <a:srgbClr val="0000FF"/>
                </a:solidFill>
              </a:rPr>
              <a:t>I</a:t>
            </a:r>
            <a:r>
              <a:rPr lang="en-US" altLang="ja-JP" dirty="0" smtClean="0">
                <a:solidFill>
                  <a:srgbClr val="0000FF"/>
                </a:solidFill>
              </a:rPr>
              <a:t> transformation.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150820" y="89972"/>
            <a:ext cx="856988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K. </a:t>
            </a:r>
            <a:r>
              <a:rPr kumimoji="1" lang="en-US" altLang="ja-JP" dirty="0" err="1" smtClean="0">
                <a:solidFill>
                  <a:srgbClr val="0000FF"/>
                </a:solidFill>
              </a:rPr>
              <a:t>Oide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986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189" y="1280663"/>
            <a:ext cx="6620281" cy="5096024"/>
          </a:xfrm>
          <a:prstGeom prst="rect">
            <a:avLst/>
          </a:prstGeom>
        </p:spPr>
      </p:pic>
      <p:sp>
        <p:nvSpPr>
          <p:cNvPr id="27652" name="テキスト ボックス 15"/>
          <p:cNvSpPr txBox="1">
            <a:spLocks noChangeArrowheads="1"/>
          </p:cNvSpPr>
          <p:nvPr/>
        </p:nvSpPr>
        <p:spPr bwMode="auto">
          <a:xfrm>
            <a:off x="1379539" y="1015922"/>
            <a:ext cx="2941831" cy="24622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1000" dirty="0" smtClean="0">
                <a:solidFill>
                  <a:srgbClr val="0000FF"/>
                </a:solidFill>
              </a:rPr>
              <a:t>herfqlc5605_AbortSext_20121128a2_Extracted</a:t>
            </a:r>
            <a:r>
              <a:rPr lang="en-US" altLang="ja-JP" sz="1000" dirty="0">
                <a:solidFill>
                  <a:srgbClr val="0000FF"/>
                </a:solidFill>
              </a:rPr>
              <a:t>.deck</a:t>
            </a:r>
            <a:endParaRPr lang="ja-JP" altLang="en-US" sz="1000" dirty="0">
              <a:solidFill>
                <a:srgbClr val="0000F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0118"/>
          </a:xfrm>
        </p:spPr>
        <p:txBody>
          <a:bodyPr>
            <a:noAutofit/>
          </a:bodyPr>
          <a:lstStyle/>
          <a:p>
            <a:r>
              <a:rPr lang="en-US" altLang="ja-JP" sz="3600" dirty="0"/>
              <a:t>Abort beam parameters for the ring optics of the </a:t>
            </a:r>
            <a:r>
              <a:rPr lang="en-US" altLang="ja-JP" sz="3600" dirty="0" smtClean="0">
                <a:solidFill>
                  <a:srgbClr val="0000FF"/>
                </a:solidFill>
              </a:rPr>
              <a:t>Synchrotron </a:t>
            </a:r>
            <a:r>
              <a:rPr lang="en-US" altLang="ja-JP" sz="3600" dirty="0">
                <a:solidFill>
                  <a:srgbClr val="0000FF"/>
                </a:solidFill>
              </a:rPr>
              <a:t>injection</a:t>
            </a:r>
            <a:endParaRPr kumimoji="1" lang="ja-JP" altLang="en-US" sz="3600" dirty="0">
              <a:solidFill>
                <a:srgbClr val="0000FF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1496" y="9271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HER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482124" y="6498007"/>
            <a:ext cx="1417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Abort kickers</a:t>
            </a:r>
            <a:endParaRPr kumimoji="1" lang="ja-JP" altLang="en-US" dirty="0"/>
          </a:p>
        </p:txBody>
      </p:sp>
      <p:sp>
        <p:nvSpPr>
          <p:cNvPr id="9" name="左中かっこ 8"/>
          <p:cNvSpPr/>
          <p:nvPr/>
        </p:nvSpPr>
        <p:spPr>
          <a:xfrm rot="16200000">
            <a:off x="5135786" y="6049812"/>
            <a:ext cx="186683" cy="709705"/>
          </a:xfrm>
          <a:prstGeom prst="lef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859984" y="6465741"/>
            <a:ext cx="1685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Abort </a:t>
            </a:r>
            <a:r>
              <a:rPr lang="en-US" altLang="ja-JP" dirty="0" err="1" smtClean="0">
                <a:solidFill>
                  <a:srgbClr val="0000FF"/>
                </a:solidFill>
              </a:rPr>
              <a:t>s</a:t>
            </a:r>
            <a:r>
              <a:rPr kumimoji="1" lang="en-US" altLang="ja-JP" dirty="0" err="1" smtClean="0">
                <a:solidFill>
                  <a:srgbClr val="0000FF"/>
                </a:solidFill>
              </a:rPr>
              <a:t>ext</a:t>
            </a:r>
            <a:r>
              <a:rPr lang="en-US" altLang="ja-JP" dirty="0" err="1" smtClean="0">
                <a:solidFill>
                  <a:srgbClr val="0000FF"/>
                </a:solidFill>
              </a:rPr>
              <a:t>upole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cxnSp>
        <p:nvCxnSpPr>
          <p:cNvPr id="11" name="直線矢印コネクタ 10"/>
          <p:cNvCxnSpPr/>
          <p:nvPr/>
        </p:nvCxnSpPr>
        <p:spPr>
          <a:xfrm flipH="1" flipV="1">
            <a:off x="6032191" y="6204737"/>
            <a:ext cx="114117" cy="3439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6786492" y="6281075"/>
            <a:ext cx="1518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Abort </a:t>
            </a:r>
            <a:r>
              <a:rPr lang="en-US" altLang="ja-JP" dirty="0" smtClean="0"/>
              <a:t>window</a:t>
            </a:r>
            <a:endParaRPr kumimoji="1" lang="ja-JP" altLang="en-US" dirty="0"/>
          </a:p>
        </p:txBody>
      </p:sp>
      <p:cxnSp>
        <p:nvCxnSpPr>
          <p:cNvPr id="23" name="直線矢印コネクタ 22"/>
          <p:cNvCxnSpPr/>
          <p:nvPr/>
        </p:nvCxnSpPr>
        <p:spPr>
          <a:xfrm flipV="1">
            <a:off x="7230109" y="5743459"/>
            <a:ext cx="0" cy="6332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7366344" y="5835405"/>
            <a:ext cx="1320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Beam dump</a:t>
            </a:r>
            <a:endParaRPr kumimoji="1" lang="ja-JP" altLang="en-US" dirty="0"/>
          </a:p>
        </p:txBody>
      </p:sp>
      <p:cxnSp>
        <p:nvCxnSpPr>
          <p:cNvPr id="28" name="直線矢印コネクタ 27"/>
          <p:cNvCxnSpPr/>
          <p:nvPr/>
        </p:nvCxnSpPr>
        <p:spPr>
          <a:xfrm flipV="1">
            <a:off x="7673726" y="5586021"/>
            <a:ext cx="0" cy="32572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>
            <a:off x="617459" y="5562713"/>
            <a:ext cx="1087437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9"/>
          <p:cNvSpPr txBox="1">
            <a:spLocks noChangeArrowheads="1"/>
          </p:cNvSpPr>
          <p:nvPr/>
        </p:nvSpPr>
        <p:spPr bwMode="auto">
          <a:xfrm>
            <a:off x="713420" y="5586021"/>
            <a:ext cx="958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1800" dirty="0">
                <a:solidFill>
                  <a:srgbClr val="0000FF"/>
                </a:solidFill>
              </a:rPr>
              <a:t>e- Beam</a:t>
            </a:r>
            <a:endParaRPr lang="ja-JP" altLang="en-US" sz="1800" dirty="0">
              <a:solidFill>
                <a:srgbClr val="0000FF"/>
              </a:solidFill>
            </a:endParaRPr>
          </a:p>
        </p:txBody>
      </p:sp>
      <p:sp>
        <p:nvSpPr>
          <p:cNvPr id="3" name="円/楕円 2"/>
          <p:cNvSpPr/>
          <p:nvPr/>
        </p:nvSpPr>
        <p:spPr>
          <a:xfrm>
            <a:off x="5258868" y="1660572"/>
            <a:ext cx="1971241" cy="195362"/>
          </a:xfrm>
          <a:prstGeom prst="ellipse">
            <a:avLst/>
          </a:prstGeom>
          <a:noFill/>
          <a:ln>
            <a:solidFill>
              <a:srgbClr val="FF00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7349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図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54" y="1327201"/>
            <a:ext cx="6638925" cy="536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22225"/>
            <a:ext cx="8229600" cy="806119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ja-JP" sz="3600" dirty="0" smtClean="0"/>
              <a:t>HER </a:t>
            </a:r>
            <a:r>
              <a:rPr lang="en-US" altLang="ja-JP" sz="3600" dirty="0" smtClean="0"/>
              <a:t>Optics</a:t>
            </a:r>
            <a:r>
              <a:rPr lang="en-US" altLang="ja-JP" sz="3600" dirty="0" smtClean="0"/>
              <a:t/>
            </a:r>
            <a:br>
              <a:rPr lang="en-US" altLang="ja-JP" sz="3600" dirty="0" smtClean="0"/>
            </a:br>
            <a:r>
              <a:rPr lang="en-US" altLang="ja-JP" sz="3600" dirty="0" smtClean="0"/>
              <a:t>for </a:t>
            </a:r>
            <a:r>
              <a:rPr lang="en-US" altLang="ja-JP" sz="3600" dirty="0" smtClean="0">
                <a:solidFill>
                  <a:srgbClr val="0000FF"/>
                </a:solidFill>
              </a:rPr>
              <a:t>Synchrotron </a:t>
            </a:r>
            <a:r>
              <a:rPr lang="en-US" altLang="ja-JP" sz="3600" dirty="0" smtClean="0">
                <a:solidFill>
                  <a:srgbClr val="0000FF"/>
                </a:solidFill>
              </a:rPr>
              <a:t>injection</a:t>
            </a:r>
            <a:endParaRPr lang="ja-JP" altLang="en-US" sz="3600" dirty="0" smtClean="0">
              <a:solidFill>
                <a:srgbClr val="0000FF"/>
              </a:solidFill>
            </a:endParaRPr>
          </a:p>
        </p:txBody>
      </p:sp>
      <p:sp>
        <p:nvSpPr>
          <p:cNvPr id="25603" name="テキスト ボックス 20"/>
          <p:cNvSpPr txBox="1">
            <a:spLocks noChangeArrowheads="1"/>
          </p:cNvSpPr>
          <p:nvPr/>
        </p:nvSpPr>
        <p:spPr bwMode="auto">
          <a:xfrm>
            <a:off x="7369479" y="2249489"/>
            <a:ext cx="1637017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1800" u="sng" dirty="0" smtClean="0"/>
              <a:t>Matching</a:t>
            </a:r>
            <a:r>
              <a:rPr lang="ja-JP" altLang="en-US" sz="1800" u="sng" dirty="0" smtClean="0"/>
              <a:t>：</a:t>
            </a:r>
            <a:endParaRPr lang="en-US" altLang="ja-JP" sz="1800" u="sng" dirty="0"/>
          </a:p>
          <a:p>
            <a:r>
              <a:rPr lang="ja-JP" altLang="en-US" sz="1800" dirty="0"/>
              <a:t>　　</a:t>
            </a:r>
            <a:r>
              <a:rPr lang="en-US" altLang="ja-JP" sz="1800" dirty="0"/>
              <a:t>βx</a:t>
            </a:r>
            <a:r>
              <a:rPr lang="en-US" altLang="ja-JP" sz="1800" baseline="-25000" dirty="0"/>
              <a:t>1</a:t>
            </a:r>
            <a:r>
              <a:rPr lang="en-US" altLang="ja-JP" sz="1800" dirty="0"/>
              <a:t>=βx</a:t>
            </a:r>
            <a:r>
              <a:rPr lang="en-US" altLang="ja-JP" sz="1800" baseline="-25000" dirty="0"/>
              <a:t>2</a:t>
            </a:r>
          </a:p>
          <a:p>
            <a:r>
              <a:rPr lang="ja-JP" altLang="en-US" sz="1800" dirty="0"/>
              <a:t>　　</a:t>
            </a:r>
            <a:r>
              <a:rPr lang="en-US" altLang="ja-JP" sz="1800" dirty="0"/>
              <a:t>βy</a:t>
            </a:r>
            <a:r>
              <a:rPr lang="en-US" altLang="ja-JP" sz="1800" baseline="-25000" dirty="0"/>
              <a:t>1</a:t>
            </a:r>
            <a:r>
              <a:rPr lang="en-US" altLang="ja-JP" sz="1800" dirty="0"/>
              <a:t>=βy</a:t>
            </a:r>
            <a:r>
              <a:rPr lang="en-US" altLang="ja-JP" sz="1800" baseline="-25000" dirty="0"/>
              <a:t>2</a:t>
            </a:r>
          </a:p>
          <a:p>
            <a:r>
              <a:rPr lang="ja-JP" altLang="en-US" sz="1800" dirty="0"/>
              <a:t>　　</a:t>
            </a:r>
            <a:r>
              <a:rPr lang="en-US" altLang="ja-JP" sz="1800" dirty="0"/>
              <a:t>ν</a:t>
            </a:r>
            <a:r>
              <a:rPr lang="en-US" altLang="ja-JP" sz="1800" baseline="-25000" dirty="0"/>
              <a:t>x1</a:t>
            </a:r>
            <a:r>
              <a:rPr lang="en-US" altLang="ja-JP" sz="1800" dirty="0"/>
              <a:t>-ν</a:t>
            </a:r>
            <a:r>
              <a:rPr lang="en-US" altLang="ja-JP" sz="1800" baseline="-25000" dirty="0"/>
              <a:t>x2</a:t>
            </a:r>
            <a:r>
              <a:rPr lang="en-US" altLang="ja-JP" sz="1800" dirty="0"/>
              <a:t>=1.5</a:t>
            </a:r>
          </a:p>
          <a:p>
            <a:r>
              <a:rPr lang="ja-JP" altLang="en-US" sz="1800" dirty="0"/>
              <a:t>　　</a:t>
            </a:r>
            <a:r>
              <a:rPr lang="en-US" altLang="ja-JP" sz="1800" dirty="0"/>
              <a:t>ν</a:t>
            </a:r>
            <a:r>
              <a:rPr lang="en-US" altLang="ja-JP" sz="1800" baseline="-25000" dirty="0"/>
              <a:t>y1</a:t>
            </a:r>
            <a:r>
              <a:rPr lang="en-US" altLang="ja-JP" sz="1800" dirty="0"/>
              <a:t>-ν</a:t>
            </a:r>
            <a:r>
              <a:rPr lang="en-US" altLang="ja-JP" sz="1800" baseline="-25000" dirty="0"/>
              <a:t>y2</a:t>
            </a:r>
            <a:r>
              <a:rPr lang="en-US" altLang="ja-JP" sz="1800" dirty="0"/>
              <a:t>=</a:t>
            </a:r>
            <a:r>
              <a:rPr lang="en-US" altLang="ja-JP" sz="1800" dirty="0" smtClean="0"/>
              <a:t>1.0</a:t>
            </a:r>
          </a:p>
          <a:p>
            <a:r>
              <a:rPr lang="en-US" altLang="ja-JP" sz="1600" dirty="0" smtClean="0"/>
              <a:t>  1: </a:t>
            </a:r>
            <a:r>
              <a:rPr lang="en-US" altLang="ja-JP" sz="1600" dirty="0" err="1" smtClean="0"/>
              <a:t>AbortSext</a:t>
            </a:r>
            <a:r>
              <a:rPr lang="en-US" altLang="ja-JP" sz="1600" dirty="0" smtClean="0"/>
              <a:t>(1)</a:t>
            </a:r>
          </a:p>
          <a:p>
            <a:r>
              <a:rPr lang="en-US" altLang="ja-JP" sz="1600" dirty="0" smtClean="0"/>
              <a:t>  2: </a:t>
            </a:r>
            <a:r>
              <a:rPr lang="en-US" altLang="ja-JP" sz="1600" dirty="0" err="1"/>
              <a:t>AbortSext</a:t>
            </a:r>
            <a:r>
              <a:rPr lang="en-US" altLang="ja-JP" sz="1600" dirty="0" smtClean="0"/>
              <a:t>(2)</a:t>
            </a:r>
            <a:endParaRPr lang="en-US" altLang="ja-JP" sz="1600" dirty="0"/>
          </a:p>
          <a:p>
            <a:endParaRPr lang="en-US" altLang="ja-JP" sz="1800" dirty="0"/>
          </a:p>
          <a:p>
            <a:r>
              <a:rPr lang="ja-JP" altLang="en-US" sz="1800" dirty="0"/>
              <a:t>　　</a:t>
            </a:r>
            <a:r>
              <a:rPr lang="en-US" altLang="ja-JP" sz="1800" dirty="0" err="1"/>
              <a:t>ηx</a:t>
            </a:r>
            <a:r>
              <a:rPr lang="en-US" altLang="ja-JP" sz="1800" dirty="0"/>
              <a:t>=</a:t>
            </a:r>
            <a:r>
              <a:rPr lang="en-US" altLang="ja-JP" sz="1800" dirty="0" smtClean="0"/>
              <a:t>0 </a:t>
            </a:r>
          </a:p>
          <a:p>
            <a:pPr algn="r"/>
            <a:r>
              <a:rPr lang="en-US" altLang="ja-JP" sz="1800" dirty="0" smtClean="0"/>
              <a:t>      </a:t>
            </a:r>
            <a:r>
              <a:rPr lang="en-US" altLang="ja-JP" sz="1600" dirty="0" smtClean="0"/>
              <a:t>at the center </a:t>
            </a:r>
          </a:p>
          <a:p>
            <a:pPr algn="r"/>
            <a:r>
              <a:rPr lang="en-US" altLang="ja-JP" sz="1600" dirty="0" smtClean="0"/>
              <a:t>       of the </a:t>
            </a:r>
            <a:r>
              <a:rPr lang="en-US" altLang="ja-JP" sz="1600" dirty="0" err="1" smtClean="0"/>
              <a:t>sexts</a:t>
            </a:r>
            <a:r>
              <a:rPr lang="en-US" altLang="ja-JP" sz="1600" dirty="0" smtClean="0"/>
              <a:t>.</a:t>
            </a:r>
            <a:endParaRPr lang="en-US" altLang="ja-JP" sz="1600" dirty="0"/>
          </a:p>
          <a:p>
            <a:endParaRPr lang="en-US" altLang="ja-JP" sz="1800" dirty="0"/>
          </a:p>
          <a:p>
            <a:r>
              <a:rPr lang="en-US" altLang="ja-JP" sz="1800" dirty="0" err="1"/>
              <a:t>εx</a:t>
            </a:r>
            <a:r>
              <a:rPr lang="en-US" altLang="ja-JP" sz="1800" dirty="0"/>
              <a:t>=4.646nm</a:t>
            </a:r>
          </a:p>
          <a:p>
            <a:r>
              <a:rPr lang="en-US" altLang="ja-JP" sz="1800" dirty="0" err="1"/>
              <a:t>εy</a:t>
            </a:r>
            <a:r>
              <a:rPr lang="en-US" altLang="ja-JP" sz="1800" dirty="0"/>
              <a:t>=11.62pm</a:t>
            </a:r>
            <a:endParaRPr lang="ja-JP" altLang="en-US" sz="1800" dirty="0"/>
          </a:p>
        </p:txBody>
      </p:sp>
      <p:sp>
        <p:nvSpPr>
          <p:cNvPr id="25604" name="テキスト ボックス 5"/>
          <p:cNvSpPr txBox="1">
            <a:spLocks noChangeArrowheads="1"/>
          </p:cNvSpPr>
          <p:nvPr/>
        </p:nvSpPr>
        <p:spPr bwMode="auto">
          <a:xfrm>
            <a:off x="3095929" y="3600501"/>
            <a:ext cx="13742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1800" dirty="0" err="1">
                <a:solidFill>
                  <a:srgbClr val="FF0000"/>
                </a:solidFill>
              </a:rPr>
              <a:t>AbortSext</a:t>
            </a:r>
            <a:r>
              <a:rPr lang="en-US" altLang="ja-JP" sz="1800" dirty="0" smtClean="0">
                <a:solidFill>
                  <a:srgbClr val="FF0000"/>
                </a:solidFill>
              </a:rPr>
              <a:t>(1)</a:t>
            </a:r>
            <a:endParaRPr lang="ja-JP" altLang="en-US" sz="1800" dirty="0">
              <a:solidFill>
                <a:srgbClr val="FF0000"/>
              </a:solidFill>
            </a:endParaRPr>
          </a:p>
        </p:txBody>
      </p:sp>
      <p:cxnSp>
        <p:nvCxnSpPr>
          <p:cNvPr id="8" name="直線矢印コネクタ 7"/>
          <p:cNvCxnSpPr/>
          <p:nvPr/>
        </p:nvCxnSpPr>
        <p:spPr>
          <a:xfrm>
            <a:off x="3605517" y="4010076"/>
            <a:ext cx="0" cy="6746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606" name="テキスト ボックス 11"/>
          <p:cNvSpPr txBox="1">
            <a:spLocks noChangeArrowheads="1"/>
          </p:cNvSpPr>
          <p:nvPr/>
        </p:nvSpPr>
        <p:spPr bwMode="auto">
          <a:xfrm>
            <a:off x="5080304" y="3592564"/>
            <a:ext cx="13742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1800" dirty="0" err="1" smtClean="0">
                <a:solidFill>
                  <a:srgbClr val="FF0000"/>
                </a:solidFill>
              </a:rPr>
              <a:t>AbortSext</a:t>
            </a:r>
            <a:r>
              <a:rPr lang="en-US" altLang="ja-JP" sz="1800" dirty="0" smtClean="0">
                <a:solidFill>
                  <a:srgbClr val="FF0000"/>
                </a:solidFill>
              </a:rPr>
              <a:t>(2)</a:t>
            </a:r>
            <a:endParaRPr lang="ja-JP" altLang="en-US" sz="1800" dirty="0">
              <a:solidFill>
                <a:srgbClr val="FF0000"/>
              </a:solidFill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>
            <a:off x="5539092" y="4010076"/>
            <a:ext cx="0" cy="6746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 flipV="1">
            <a:off x="5539092" y="1327201"/>
            <a:ext cx="0" cy="3143250"/>
          </a:xfrm>
          <a:prstGeom prst="line">
            <a:avLst/>
          </a:prstGeom>
          <a:ln w="9525" cmpd="sng">
            <a:solidFill>
              <a:srgbClr val="0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 flipV="1">
            <a:off x="3613454" y="1327201"/>
            <a:ext cx="0" cy="3143250"/>
          </a:xfrm>
          <a:prstGeom prst="line">
            <a:avLst/>
          </a:prstGeom>
          <a:ln w="9525" cmpd="sng">
            <a:solidFill>
              <a:srgbClr val="0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610" name="テキスト ボックス 15"/>
          <p:cNvSpPr txBox="1">
            <a:spLocks noChangeArrowheads="1"/>
          </p:cNvSpPr>
          <p:nvPr/>
        </p:nvSpPr>
        <p:spPr bwMode="auto">
          <a:xfrm>
            <a:off x="552754" y="989064"/>
            <a:ext cx="77406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cs-CZ" altLang="ja-JP" sz="1600" dirty="0">
                <a:solidFill>
                  <a:schemeClr val="bg1">
                    <a:lumMod val="65000"/>
                  </a:schemeClr>
                </a:solidFill>
              </a:rPr>
              <a:t> /</a:t>
            </a:r>
            <a:r>
              <a:rPr lang="cs-CZ" altLang="ja-JP" sz="1600" dirty="0" err="1">
                <a:solidFill>
                  <a:schemeClr val="bg1">
                    <a:lumMod val="65000"/>
                  </a:schemeClr>
                </a:solidFill>
              </a:rPr>
              <a:t>users</a:t>
            </a:r>
            <a:r>
              <a:rPr lang="cs-CZ" altLang="ja-JP" sz="16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cs-CZ" altLang="ja-JP" sz="1600" dirty="0" err="1">
                <a:solidFill>
                  <a:schemeClr val="bg1">
                    <a:lumMod val="65000"/>
                  </a:schemeClr>
                </a:solidFill>
              </a:rPr>
              <a:t>iida</a:t>
            </a:r>
            <a:r>
              <a:rPr lang="cs-CZ" altLang="ja-JP" sz="1600" dirty="0">
                <a:solidFill>
                  <a:schemeClr val="bg1">
                    <a:lumMod val="65000"/>
                  </a:schemeClr>
                </a:solidFill>
              </a:rPr>
              <a:t>/sad/</a:t>
            </a:r>
            <a:r>
              <a:rPr lang="cs-CZ" altLang="ja-JP" sz="1600" dirty="0" err="1">
                <a:solidFill>
                  <a:schemeClr val="bg1">
                    <a:lumMod val="65000"/>
                  </a:schemeClr>
                </a:solidFill>
              </a:rPr>
              <a:t>skekb</a:t>
            </a:r>
            <a:r>
              <a:rPr lang="cs-CZ" altLang="ja-JP" sz="16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cs-CZ" altLang="ja-JP" sz="1600" dirty="0" err="1">
                <a:solidFill>
                  <a:schemeClr val="bg1">
                    <a:lumMod val="65000"/>
                  </a:schemeClr>
                </a:solidFill>
              </a:rPr>
              <a:t>injection</a:t>
            </a:r>
            <a:r>
              <a:rPr lang="cs-CZ" altLang="ja-JP" sz="1600" dirty="0">
                <a:solidFill>
                  <a:schemeClr val="bg1">
                    <a:lumMod val="65000"/>
                  </a:schemeClr>
                </a:solidFill>
              </a:rPr>
              <a:t>/her/herfqlc5605_20111227_AbortSext_20120316a2.deck</a:t>
            </a:r>
            <a:endParaRPr lang="ja-JP" alt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 flipH="1">
            <a:off x="6282042" y="3442102"/>
            <a:ext cx="1087437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614" name="テキスト ボックス 9"/>
          <p:cNvSpPr txBox="1">
            <a:spLocks noChangeArrowheads="1"/>
          </p:cNvSpPr>
          <p:nvPr/>
        </p:nvSpPr>
        <p:spPr bwMode="auto">
          <a:xfrm>
            <a:off x="6282042" y="3432628"/>
            <a:ext cx="958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1800" dirty="0">
                <a:solidFill>
                  <a:srgbClr val="0000FF"/>
                </a:solidFill>
              </a:rPr>
              <a:t>e- Beam</a:t>
            </a:r>
            <a:endParaRPr lang="ja-JP" altLang="en-US" sz="1800" dirty="0">
              <a:solidFill>
                <a:srgbClr val="0000FF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668401" y="5596279"/>
            <a:ext cx="1550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Injection point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cxnSp>
        <p:nvCxnSpPr>
          <p:cNvPr id="17" name="直線矢印コネクタ 16"/>
          <p:cNvCxnSpPr/>
          <p:nvPr/>
        </p:nvCxnSpPr>
        <p:spPr>
          <a:xfrm flipH="1" flipV="1">
            <a:off x="2618258" y="4979934"/>
            <a:ext cx="1" cy="70848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正方形/長方形 4"/>
          <p:cNvSpPr/>
          <p:nvPr/>
        </p:nvSpPr>
        <p:spPr>
          <a:xfrm>
            <a:off x="3199793" y="4578378"/>
            <a:ext cx="532252" cy="819174"/>
          </a:xfrm>
          <a:prstGeom prst="rect">
            <a:avLst/>
          </a:prstGeom>
          <a:noFill/>
          <a:ln w="38100" cmpd="sng">
            <a:solidFill>
              <a:srgbClr val="FF008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875752" y="5313499"/>
            <a:ext cx="1371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80"/>
                </a:solidFill>
              </a:rPr>
              <a:t>Abort region</a:t>
            </a:r>
            <a:endParaRPr kumimoji="1" lang="ja-JP" altLang="en-US" dirty="0">
              <a:solidFill>
                <a:srgbClr val="FF008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240893" y="6046620"/>
            <a:ext cx="190310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err="1" smtClean="0">
                <a:solidFill>
                  <a:srgbClr val="0000FF"/>
                </a:solidFill>
              </a:rPr>
              <a:t>Emittance</a:t>
            </a:r>
            <a:r>
              <a:rPr kumimoji="1" lang="en-US" altLang="ja-JP" sz="1600" dirty="0" smtClean="0">
                <a:solidFill>
                  <a:srgbClr val="0000FF"/>
                </a:solidFill>
              </a:rPr>
              <a:t> </a:t>
            </a:r>
            <a:r>
              <a:rPr kumimoji="1" lang="en-US" altLang="ja-JP" sz="1600" dirty="0" smtClean="0">
                <a:solidFill>
                  <a:srgbClr val="0000FF"/>
                </a:solidFill>
              </a:rPr>
              <a:t>changes are negligible</a:t>
            </a:r>
            <a:r>
              <a:rPr kumimoji="1" lang="en-US" altLang="ja-JP" sz="1600" dirty="0" smtClean="0">
                <a:solidFill>
                  <a:srgbClr val="0000FF"/>
                </a:solidFill>
              </a:rPr>
              <a:t>.</a:t>
            </a:r>
            <a:endParaRPr kumimoji="1" lang="ja-JP" alt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818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145" y="1288779"/>
            <a:ext cx="6512580" cy="5108129"/>
          </a:xfrm>
          <a:prstGeom prst="rect">
            <a:avLst/>
          </a:prstGeom>
        </p:spPr>
      </p:pic>
      <p:sp>
        <p:nvSpPr>
          <p:cNvPr id="27652" name="テキスト ボックス 15"/>
          <p:cNvSpPr txBox="1">
            <a:spLocks noChangeArrowheads="1"/>
          </p:cNvSpPr>
          <p:nvPr/>
        </p:nvSpPr>
        <p:spPr bwMode="auto">
          <a:xfrm>
            <a:off x="1379539" y="1001331"/>
            <a:ext cx="3108543" cy="24622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1000" dirty="0" smtClean="0">
                <a:solidFill>
                  <a:srgbClr val="0000FF"/>
                </a:solidFill>
              </a:rPr>
              <a:t>herfqlc5605_AbortSext_BI_20121128a2_Extracted</a:t>
            </a:r>
            <a:r>
              <a:rPr lang="en-US" altLang="ja-JP" sz="1000" dirty="0">
                <a:solidFill>
                  <a:srgbClr val="0000FF"/>
                </a:solidFill>
              </a:rPr>
              <a:t>.deck</a:t>
            </a:r>
            <a:endParaRPr lang="ja-JP" altLang="en-US" sz="1000" dirty="0">
              <a:solidFill>
                <a:srgbClr val="0000F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9085"/>
          </a:xfrm>
        </p:spPr>
        <p:txBody>
          <a:bodyPr>
            <a:normAutofit fontScale="90000"/>
          </a:bodyPr>
          <a:lstStyle/>
          <a:p>
            <a:r>
              <a:rPr lang="en-US" altLang="ja-JP" sz="4000" dirty="0"/>
              <a:t>Abort beam parameters for the ring optics  </a:t>
            </a:r>
            <a:r>
              <a:rPr lang="en-US" altLang="ja-JP" sz="4000" dirty="0" smtClean="0"/>
              <a:t>of the </a:t>
            </a:r>
            <a:r>
              <a:rPr lang="en-US" altLang="ja-JP" sz="4000" dirty="0" err="1" smtClean="0">
                <a:solidFill>
                  <a:srgbClr val="FF0000"/>
                </a:solidFill>
              </a:rPr>
              <a:t>Betatron</a:t>
            </a:r>
            <a:r>
              <a:rPr lang="en-US" altLang="ja-JP" sz="4000" dirty="0" smtClean="0">
                <a:solidFill>
                  <a:srgbClr val="FF0000"/>
                </a:solidFill>
              </a:rPr>
              <a:t> </a:t>
            </a:r>
            <a:r>
              <a:rPr lang="en-US" altLang="ja-JP" sz="4000" dirty="0">
                <a:solidFill>
                  <a:srgbClr val="FF0000"/>
                </a:solidFill>
              </a:rPr>
              <a:t>Injection</a:t>
            </a:r>
            <a:endParaRPr kumimoji="1" lang="ja-JP" altLang="en-US" sz="4000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1496" y="9271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HER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575504" y="6507346"/>
            <a:ext cx="1417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Abort kickers</a:t>
            </a:r>
            <a:endParaRPr kumimoji="1" lang="ja-JP" altLang="en-US" dirty="0"/>
          </a:p>
        </p:txBody>
      </p:sp>
      <p:sp>
        <p:nvSpPr>
          <p:cNvPr id="18" name="左中かっこ 17"/>
          <p:cNvSpPr/>
          <p:nvPr/>
        </p:nvSpPr>
        <p:spPr>
          <a:xfrm rot="16200000">
            <a:off x="5229166" y="6059151"/>
            <a:ext cx="186683" cy="709705"/>
          </a:xfrm>
          <a:prstGeom prst="lef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953364" y="6475080"/>
            <a:ext cx="1685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Abort </a:t>
            </a:r>
            <a:r>
              <a:rPr lang="en-US" altLang="ja-JP" dirty="0" err="1" smtClean="0">
                <a:solidFill>
                  <a:srgbClr val="0000FF"/>
                </a:solidFill>
              </a:rPr>
              <a:t>s</a:t>
            </a:r>
            <a:r>
              <a:rPr kumimoji="1" lang="en-US" altLang="ja-JP" dirty="0" err="1" smtClean="0">
                <a:solidFill>
                  <a:srgbClr val="0000FF"/>
                </a:solidFill>
              </a:rPr>
              <a:t>ext</a:t>
            </a:r>
            <a:r>
              <a:rPr lang="en-US" altLang="ja-JP" dirty="0" err="1" smtClean="0">
                <a:solidFill>
                  <a:srgbClr val="0000FF"/>
                </a:solidFill>
              </a:rPr>
              <a:t>upole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cxnSp>
        <p:nvCxnSpPr>
          <p:cNvPr id="21" name="直線矢印コネクタ 20"/>
          <p:cNvCxnSpPr/>
          <p:nvPr/>
        </p:nvCxnSpPr>
        <p:spPr>
          <a:xfrm flipH="1" flipV="1">
            <a:off x="6125571" y="6214076"/>
            <a:ext cx="114117" cy="3439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6879872" y="6290414"/>
            <a:ext cx="1518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Abort </a:t>
            </a:r>
            <a:r>
              <a:rPr lang="en-US" altLang="ja-JP" dirty="0" smtClean="0"/>
              <a:t>window</a:t>
            </a:r>
            <a:endParaRPr kumimoji="1" lang="ja-JP" altLang="en-US" dirty="0"/>
          </a:p>
        </p:txBody>
      </p:sp>
      <p:cxnSp>
        <p:nvCxnSpPr>
          <p:cNvPr id="23" name="直線矢印コネクタ 22"/>
          <p:cNvCxnSpPr/>
          <p:nvPr/>
        </p:nvCxnSpPr>
        <p:spPr>
          <a:xfrm flipV="1">
            <a:off x="7323489" y="5752798"/>
            <a:ext cx="0" cy="6332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7459724" y="5844744"/>
            <a:ext cx="1320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Beam dump</a:t>
            </a:r>
            <a:endParaRPr kumimoji="1" lang="ja-JP" altLang="en-US" dirty="0"/>
          </a:p>
        </p:txBody>
      </p:sp>
      <p:cxnSp>
        <p:nvCxnSpPr>
          <p:cNvPr id="25" name="直線矢印コネクタ 24"/>
          <p:cNvCxnSpPr/>
          <p:nvPr/>
        </p:nvCxnSpPr>
        <p:spPr>
          <a:xfrm flipV="1">
            <a:off x="7767106" y="5595360"/>
            <a:ext cx="0" cy="32572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>
            <a:off x="617459" y="5580351"/>
            <a:ext cx="1087437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9"/>
          <p:cNvSpPr txBox="1">
            <a:spLocks noChangeArrowheads="1"/>
          </p:cNvSpPr>
          <p:nvPr/>
        </p:nvSpPr>
        <p:spPr bwMode="auto">
          <a:xfrm>
            <a:off x="713420" y="5603659"/>
            <a:ext cx="958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1800" dirty="0">
                <a:solidFill>
                  <a:srgbClr val="0000FF"/>
                </a:solidFill>
              </a:rPr>
              <a:t>e- Beam</a:t>
            </a:r>
            <a:endParaRPr lang="ja-JP" altLang="en-US" sz="1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079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Contents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199" y="1600200"/>
            <a:ext cx="8563075" cy="4850599"/>
          </a:xfrm>
        </p:spPr>
        <p:txBody>
          <a:bodyPr>
            <a:norm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Construction status </a:t>
            </a:r>
            <a:endParaRPr kumimoji="1" lang="en-US" altLang="ja-JP" dirty="0" smtClean="0">
              <a:solidFill>
                <a:srgbClr val="0000FF"/>
              </a:solidFill>
            </a:endParaRPr>
          </a:p>
          <a:p>
            <a:pPr lvl="1"/>
            <a:r>
              <a:rPr lang="en-US" altLang="ja-JP" dirty="0" smtClean="0"/>
              <a:t>Damping </a:t>
            </a:r>
            <a:r>
              <a:rPr lang="en-US" altLang="ja-JP" dirty="0" smtClean="0"/>
              <a:t>ring (DR)</a:t>
            </a:r>
          </a:p>
          <a:p>
            <a:pPr lvl="1"/>
            <a:r>
              <a:rPr kumimoji="1" lang="en-US" altLang="ja-JP" dirty="0" smtClean="0"/>
              <a:t>Beam </a:t>
            </a:r>
            <a:r>
              <a:rPr kumimoji="1" lang="en-US" altLang="ja-JP" dirty="0" smtClean="0"/>
              <a:t>transport lines </a:t>
            </a:r>
            <a:r>
              <a:rPr kumimoji="1" lang="en-US" altLang="ja-JP" dirty="0" smtClean="0"/>
              <a:t>(</a:t>
            </a:r>
            <a:r>
              <a:rPr kumimoji="1" lang="en-US" altLang="ja-JP" dirty="0" smtClean="0"/>
              <a:t>BTs)</a:t>
            </a:r>
            <a:endParaRPr kumimoji="1" lang="en-US" altLang="ja-JP" dirty="0" smtClean="0"/>
          </a:p>
          <a:p>
            <a:pPr lvl="2"/>
            <a:r>
              <a:rPr lang="en-US" altLang="ja-JP" dirty="0" smtClean="0"/>
              <a:t>2</a:t>
            </a:r>
            <a:r>
              <a:rPr lang="en-US" altLang="ja-JP" baseline="30000" dirty="0" smtClean="0"/>
              <a:t>nd</a:t>
            </a:r>
            <a:r>
              <a:rPr lang="en-US" altLang="ja-JP" dirty="0" smtClean="0"/>
              <a:t> switching yard (SY2)</a:t>
            </a:r>
          </a:p>
          <a:p>
            <a:pPr lvl="2"/>
            <a:r>
              <a:rPr kumimoji="1" lang="en-US" altLang="ja-JP" dirty="0" smtClean="0"/>
              <a:t>3</a:t>
            </a:r>
            <a:r>
              <a:rPr kumimoji="1" lang="en-US" altLang="ja-JP" baseline="30000" dirty="0" smtClean="0"/>
              <a:t>rd</a:t>
            </a:r>
            <a:r>
              <a:rPr kumimoji="1" lang="en-US" altLang="ja-JP" dirty="0" smtClean="0"/>
              <a:t> switching yard (SY3)</a:t>
            </a:r>
          </a:p>
          <a:p>
            <a:pPr lvl="1"/>
            <a:r>
              <a:rPr lang="en-US" altLang="ja-JP" dirty="0"/>
              <a:t>Milestones of DR, LTR, and RTL</a:t>
            </a:r>
            <a:endParaRPr kumimoji="1" lang="en-US" altLang="ja-JP" dirty="0" smtClean="0"/>
          </a:p>
          <a:p>
            <a:r>
              <a:rPr lang="en-US" altLang="ja-JP" dirty="0" smtClean="0">
                <a:solidFill>
                  <a:srgbClr val="0000FF"/>
                </a:solidFill>
              </a:rPr>
              <a:t>The new HER abort </a:t>
            </a:r>
            <a:r>
              <a:rPr lang="en-US" altLang="ja-JP" dirty="0" smtClean="0">
                <a:solidFill>
                  <a:srgbClr val="0000FF"/>
                </a:solidFill>
              </a:rPr>
              <a:t>system</a:t>
            </a:r>
          </a:p>
          <a:p>
            <a:pPr lvl="1"/>
            <a:r>
              <a:rPr kumimoji="1" lang="en-US" altLang="ja-JP" dirty="0" smtClean="0"/>
              <a:t>Abort system utilizing DC </a:t>
            </a:r>
            <a:r>
              <a:rPr kumimoji="1" lang="en-US" altLang="ja-JP" dirty="0" err="1" smtClean="0"/>
              <a:t>sextupoles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Construction </a:t>
            </a:r>
            <a:r>
              <a:rPr lang="en-US" altLang="ja-JP" dirty="0" smtClean="0"/>
              <a:t>of Abort system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3525416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図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71" y="1493283"/>
            <a:ext cx="6638925" cy="531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22225"/>
            <a:ext cx="8229600" cy="930371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ja-JP" sz="3600" dirty="0" smtClean="0">
                <a:cs typeface="+mj-cs"/>
              </a:rPr>
              <a:t>HER </a:t>
            </a:r>
            <a:r>
              <a:rPr lang="en-US" altLang="ja-JP" sz="3600" dirty="0" smtClean="0">
                <a:cs typeface="+mj-cs"/>
              </a:rPr>
              <a:t>Optics</a:t>
            </a:r>
            <a:r>
              <a:rPr lang="en-US" altLang="ja-JP" sz="3600" dirty="0" smtClean="0">
                <a:cs typeface="+mj-cs"/>
              </a:rPr>
              <a:t/>
            </a:r>
            <a:br>
              <a:rPr lang="en-US" altLang="ja-JP" sz="3600" dirty="0" smtClean="0">
                <a:cs typeface="+mj-cs"/>
              </a:rPr>
            </a:br>
            <a:r>
              <a:rPr lang="en-US" altLang="ja-JP" sz="3600" dirty="0" smtClean="0">
                <a:cs typeface="+mj-cs"/>
              </a:rPr>
              <a:t>for </a:t>
            </a:r>
            <a:r>
              <a:rPr lang="en-US" altLang="ja-JP" sz="3600" dirty="0" err="1" smtClean="0">
                <a:solidFill>
                  <a:srgbClr val="FF0000"/>
                </a:solidFill>
                <a:cs typeface="+mj-cs"/>
              </a:rPr>
              <a:t>Betatron</a:t>
            </a:r>
            <a:r>
              <a:rPr lang="en-US" altLang="ja-JP" sz="3600" dirty="0" smtClean="0">
                <a:solidFill>
                  <a:srgbClr val="FF0000"/>
                </a:solidFill>
                <a:cs typeface="+mj-cs"/>
              </a:rPr>
              <a:t> </a:t>
            </a:r>
            <a:r>
              <a:rPr lang="en-US" altLang="ja-JP" sz="3600" dirty="0" smtClean="0">
                <a:solidFill>
                  <a:srgbClr val="FF0000"/>
                </a:solidFill>
                <a:cs typeface="+mj-cs"/>
              </a:rPr>
              <a:t>injection</a:t>
            </a:r>
            <a:endParaRPr lang="ja-JP" altLang="en-US" sz="3600" dirty="0" smtClean="0">
              <a:solidFill>
                <a:srgbClr val="FF0000"/>
              </a:solidFill>
              <a:cs typeface="+mj-cs"/>
            </a:endParaRPr>
          </a:p>
        </p:txBody>
      </p:sp>
      <p:sp>
        <p:nvSpPr>
          <p:cNvPr id="14346" name="テキスト ボックス 15"/>
          <p:cNvSpPr txBox="1">
            <a:spLocks noChangeArrowheads="1"/>
          </p:cNvSpPr>
          <p:nvPr/>
        </p:nvSpPr>
        <p:spPr bwMode="auto">
          <a:xfrm>
            <a:off x="565150" y="1182688"/>
            <a:ext cx="6807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cs-CZ" altLang="ja-JP" sz="1600" dirty="0">
                <a:solidFill>
                  <a:schemeClr val="bg1">
                    <a:lumMod val="75000"/>
                  </a:schemeClr>
                </a:solidFill>
              </a:rPr>
              <a:t> /</a:t>
            </a:r>
            <a:r>
              <a:rPr lang="cs-CZ" altLang="ja-JP" sz="1600" dirty="0" err="1">
                <a:solidFill>
                  <a:schemeClr val="bg1">
                    <a:lumMod val="75000"/>
                  </a:schemeClr>
                </a:solidFill>
              </a:rPr>
              <a:t>users</a:t>
            </a:r>
            <a:r>
              <a:rPr lang="cs-CZ" altLang="ja-JP" sz="16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cs-CZ" altLang="ja-JP" sz="1600" dirty="0" err="1">
                <a:solidFill>
                  <a:schemeClr val="bg1">
                    <a:lumMod val="75000"/>
                  </a:schemeClr>
                </a:solidFill>
              </a:rPr>
              <a:t>iida</a:t>
            </a:r>
            <a:r>
              <a:rPr lang="cs-CZ" altLang="ja-JP" sz="1600" dirty="0">
                <a:solidFill>
                  <a:schemeClr val="bg1">
                    <a:lumMod val="75000"/>
                  </a:schemeClr>
                </a:solidFill>
              </a:rPr>
              <a:t>/sad/</a:t>
            </a:r>
            <a:r>
              <a:rPr lang="cs-CZ" altLang="ja-JP" sz="1600" dirty="0" err="1">
                <a:solidFill>
                  <a:schemeClr val="bg1">
                    <a:lumMod val="75000"/>
                  </a:schemeClr>
                </a:solidFill>
              </a:rPr>
              <a:t>skekb</a:t>
            </a:r>
            <a:r>
              <a:rPr lang="cs-CZ" altLang="ja-JP" sz="16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cs-CZ" altLang="ja-JP" sz="1600" dirty="0" err="1">
                <a:solidFill>
                  <a:schemeClr val="bg1">
                    <a:lumMod val="75000"/>
                  </a:schemeClr>
                </a:solidFill>
              </a:rPr>
              <a:t>injection</a:t>
            </a:r>
            <a:r>
              <a:rPr lang="cs-CZ" altLang="ja-JP" sz="1600" dirty="0">
                <a:solidFill>
                  <a:schemeClr val="bg1">
                    <a:lumMod val="75000"/>
                  </a:schemeClr>
                </a:solidFill>
              </a:rPr>
              <a:t>/her/herfqlc5605_AbortSext_20120316a2.deck</a:t>
            </a:r>
            <a:endParaRPr lang="ja-JP" altLang="en-US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7" name="テキスト ボックス 20"/>
          <p:cNvSpPr txBox="1">
            <a:spLocks noChangeArrowheads="1"/>
          </p:cNvSpPr>
          <p:nvPr/>
        </p:nvSpPr>
        <p:spPr bwMode="auto">
          <a:xfrm>
            <a:off x="7369479" y="2249489"/>
            <a:ext cx="1637017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1800" u="sng" dirty="0" smtClean="0"/>
              <a:t>Matching</a:t>
            </a:r>
            <a:r>
              <a:rPr lang="ja-JP" altLang="en-US" sz="1800" u="sng" dirty="0" smtClean="0"/>
              <a:t>：</a:t>
            </a:r>
            <a:endParaRPr lang="en-US" altLang="ja-JP" sz="1800" u="sng" dirty="0"/>
          </a:p>
          <a:p>
            <a:r>
              <a:rPr lang="ja-JP" altLang="en-US" sz="1800" dirty="0"/>
              <a:t>　　</a:t>
            </a:r>
            <a:r>
              <a:rPr lang="en-US" altLang="ja-JP" sz="1800" dirty="0"/>
              <a:t>βx</a:t>
            </a:r>
            <a:r>
              <a:rPr lang="en-US" altLang="ja-JP" sz="1800" baseline="-25000" dirty="0"/>
              <a:t>1</a:t>
            </a:r>
            <a:r>
              <a:rPr lang="en-US" altLang="ja-JP" sz="1800" dirty="0"/>
              <a:t>=βx</a:t>
            </a:r>
            <a:r>
              <a:rPr lang="en-US" altLang="ja-JP" sz="1800" baseline="-25000" dirty="0"/>
              <a:t>2</a:t>
            </a:r>
          </a:p>
          <a:p>
            <a:r>
              <a:rPr lang="ja-JP" altLang="en-US" sz="1800" dirty="0"/>
              <a:t>　　</a:t>
            </a:r>
            <a:r>
              <a:rPr lang="en-US" altLang="ja-JP" sz="1800" dirty="0"/>
              <a:t>βy</a:t>
            </a:r>
            <a:r>
              <a:rPr lang="en-US" altLang="ja-JP" sz="1800" baseline="-25000" dirty="0"/>
              <a:t>1</a:t>
            </a:r>
            <a:r>
              <a:rPr lang="en-US" altLang="ja-JP" sz="1800" dirty="0"/>
              <a:t>=βy</a:t>
            </a:r>
            <a:r>
              <a:rPr lang="en-US" altLang="ja-JP" sz="1800" baseline="-25000" dirty="0"/>
              <a:t>2</a:t>
            </a:r>
          </a:p>
          <a:p>
            <a:r>
              <a:rPr lang="ja-JP" altLang="en-US" sz="1800" dirty="0"/>
              <a:t>　　</a:t>
            </a:r>
            <a:r>
              <a:rPr lang="en-US" altLang="ja-JP" sz="1800" dirty="0"/>
              <a:t>ν</a:t>
            </a:r>
            <a:r>
              <a:rPr lang="en-US" altLang="ja-JP" sz="1800" baseline="-25000" dirty="0"/>
              <a:t>x1</a:t>
            </a:r>
            <a:r>
              <a:rPr lang="en-US" altLang="ja-JP" sz="1800" dirty="0"/>
              <a:t>-ν</a:t>
            </a:r>
            <a:r>
              <a:rPr lang="en-US" altLang="ja-JP" sz="1800" baseline="-25000" dirty="0"/>
              <a:t>x2</a:t>
            </a:r>
            <a:r>
              <a:rPr lang="en-US" altLang="ja-JP" sz="1800" dirty="0"/>
              <a:t>=1.5</a:t>
            </a:r>
          </a:p>
          <a:p>
            <a:r>
              <a:rPr lang="ja-JP" altLang="en-US" sz="1800" dirty="0"/>
              <a:t>　　</a:t>
            </a:r>
            <a:r>
              <a:rPr lang="en-US" altLang="ja-JP" sz="1800" dirty="0"/>
              <a:t>ν</a:t>
            </a:r>
            <a:r>
              <a:rPr lang="en-US" altLang="ja-JP" sz="1800" baseline="-25000" dirty="0"/>
              <a:t>y1</a:t>
            </a:r>
            <a:r>
              <a:rPr lang="en-US" altLang="ja-JP" sz="1800" dirty="0"/>
              <a:t>-ν</a:t>
            </a:r>
            <a:r>
              <a:rPr lang="en-US" altLang="ja-JP" sz="1800" baseline="-25000" dirty="0"/>
              <a:t>y2</a:t>
            </a:r>
            <a:r>
              <a:rPr lang="en-US" altLang="ja-JP" sz="1800" dirty="0"/>
              <a:t>=</a:t>
            </a:r>
            <a:r>
              <a:rPr lang="en-US" altLang="ja-JP" sz="1800" dirty="0" smtClean="0"/>
              <a:t>1.0</a:t>
            </a:r>
          </a:p>
          <a:p>
            <a:r>
              <a:rPr lang="en-US" altLang="ja-JP" sz="1600" dirty="0" smtClean="0"/>
              <a:t>  1: </a:t>
            </a:r>
            <a:r>
              <a:rPr lang="en-US" altLang="ja-JP" sz="1600" dirty="0" err="1" smtClean="0"/>
              <a:t>AbortSext</a:t>
            </a:r>
            <a:r>
              <a:rPr lang="en-US" altLang="ja-JP" sz="1600" dirty="0" smtClean="0"/>
              <a:t>(1)</a:t>
            </a:r>
          </a:p>
          <a:p>
            <a:r>
              <a:rPr lang="en-US" altLang="ja-JP" sz="1600" dirty="0" smtClean="0"/>
              <a:t>  2: </a:t>
            </a:r>
            <a:r>
              <a:rPr lang="en-US" altLang="ja-JP" sz="1600" dirty="0" err="1"/>
              <a:t>AbortSext</a:t>
            </a:r>
            <a:r>
              <a:rPr lang="en-US" altLang="ja-JP" sz="1600" dirty="0" smtClean="0"/>
              <a:t>(2)</a:t>
            </a:r>
            <a:endParaRPr lang="en-US" altLang="ja-JP" sz="1600" dirty="0"/>
          </a:p>
          <a:p>
            <a:endParaRPr lang="en-US" altLang="ja-JP" sz="1800" dirty="0"/>
          </a:p>
          <a:p>
            <a:r>
              <a:rPr lang="ja-JP" altLang="en-US" sz="1800" dirty="0"/>
              <a:t>　　</a:t>
            </a:r>
            <a:r>
              <a:rPr lang="en-US" altLang="ja-JP" sz="1800" dirty="0" err="1"/>
              <a:t>ηx</a:t>
            </a:r>
            <a:r>
              <a:rPr lang="en-US" altLang="ja-JP" sz="1800" dirty="0"/>
              <a:t>=</a:t>
            </a:r>
            <a:r>
              <a:rPr lang="en-US" altLang="ja-JP" sz="1800" dirty="0" smtClean="0"/>
              <a:t>0 </a:t>
            </a:r>
          </a:p>
          <a:p>
            <a:pPr algn="r"/>
            <a:r>
              <a:rPr lang="en-US" altLang="ja-JP" sz="1800" dirty="0" smtClean="0"/>
              <a:t>      </a:t>
            </a:r>
            <a:r>
              <a:rPr lang="en-US" altLang="ja-JP" sz="1600" dirty="0" smtClean="0"/>
              <a:t>at the center </a:t>
            </a:r>
          </a:p>
          <a:p>
            <a:pPr algn="r"/>
            <a:r>
              <a:rPr lang="en-US" altLang="ja-JP" sz="1600" dirty="0" smtClean="0"/>
              <a:t>       of the </a:t>
            </a:r>
            <a:r>
              <a:rPr lang="en-US" altLang="ja-JP" sz="1600" dirty="0" err="1" smtClean="0"/>
              <a:t>sexts</a:t>
            </a:r>
            <a:r>
              <a:rPr lang="en-US" altLang="ja-JP" sz="1600" dirty="0" smtClean="0"/>
              <a:t>.</a:t>
            </a:r>
            <a:endParaRPr lang="en-US" altLang="ja-JP" sz="1600" dirty="0"/>
          </a:p>
          <a:p>
            <a:endParaRPr lang="en-US" altLang="ja-JP" sz="1800" dirty="0"/>
          </a:p>
          <a:p>
            <a:r>
              <a:rPr lang="en-US" altLang="ja-JP" sz="1800" dirty="0" err="1"/>
              <a:t>εx</a:t>
            </a:r>
            <a:r>
              <a:rPr lang="en-US" altLang="ja-JP" sz="1800" dirty="0"/>
              <a:t>=4.511nm</a:t>
            </a:r>
          </a:p>
          <a:p>
            <a:r>
              <a:rPr lang="en-US" altLang="ja-JP" sz="1800" dirty="0" err="1"/>
              <a:t>εy</a:t>
            </a:r>
            <a:r>
              <a:rPr lang="en-US" altLang="ja-JP" sz="1800" dirty="0"/>
              <a:t>=11.28pm</a:t>
            </a:r>
            <a:endParaRPr lang="ja-JP" altLang="en-US" sz="1800" dirty="0"/>
          </a:p>
        </p:txBody>
      </p:sp>
      <p:sp>
        <p:nvSpPr>
          <p:cNvPr id="19" name="テキスト ボックス 5"/>
          <p:cNvSpPr txBox="1">
            <a:spLocks noChangeArrowheads="1"/>
          </p:cNvSpPr>
          <p:nvPr/>
        </p:nvSpPr>
        <p:spPr bwMode="auto">
          <a:xfrm>
            <a:off x="3095929" y="3600501"/>
            <a:ext cx="13742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1800" dirty="0" err="1">
                <a:solidFill>
                  <a:srgbClr val="FF0000"/>
                </a:solidFill>
              </a:rPr>
              <a:t>AbortSext</a:t>
            </a:r>
            <a:r>
              <a:rPr lang="en-US" altLang="ja-JP" sz="1800" dirty="0" smtClean="0">
                <a:solidFill>
                  <a:srgbClr val="FF0000"/>
                </a:solidFill>
              </a:rPr>
              <a:t>(1)</a:t>
            </a:r>
            <a:endParaRPr lang="ja-JP" altLang="en-US" sz="1800" dirty="0">
              <a:solidFill>
                <a:srgbClr val="FF0000"/>
              </a:solidFill>
            </a:endParaRPr>
          </a:p>
        </p:txBody>
      </p:sp>
      <p:cxnSp>
        <p:nvCxnSpPr>
          <p:cNvPr id="21" name="直線矢印コネクタ 20"/>
          <p:cNvCxnSpPr/>
          <p:nvPr/>
        </p:nvCxnSpPr>
        <p:spPr>
          <a:xfrm>
            <a:off x="3605517" y="4010076"/>
            <a:ext cx="0" cy="6746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11"/>
          <p:cNvSpPr txBox="1">
            <a:spLocks noChangeArrowheads="1"/>
          </p:cNvSpPr>
          <p:nvPr/>
        </p:nvSpPr>
        <p:spPr bwMode="auto">
          <a:xfrm>
            <a:off x="5080304" y="3592564"/>
            <a:ext cx="13742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1800" dirty="0" err="1" smtClean="0">
                <a:solidFill>
                  <a:srgbClr val="FF0000"/>
                </a:solidFill>
              </a:rPr>
              <a:t>AbortSext</a:t>
            </a:r>
            <a:r>
              <a:rPr lang="en-US" altLang="ja-JP" sz="1800" dirty="0" smtClean="0">
                <a:solidFill>
                  <a:srgbClr val="FF0000"/>
                </a:solidFill>
              </a:rPr>
              <a:t>(2)</a:t>
            </a:r>
            <a:endParaRPr lang="ja-JP" altLang="en-US" sz="1800" dirty="0">
              <a:solidFill>
                <a:srgbClr val="FF0000"/>
              </a:solidFill>
            </a:endParaRPr>
          </a:p>
        </p:txBody>
      </p:sp>
      <p:cxnSp>
        <p:nvCxnSpPr>
          <p:cNvPr id="23" name="直線矢印コネクタ 22"/>
          <p:cNvCxnSpPr/>
          <p:nvPr/>
        </p:nvCxnSpPr>
        <p:spPr>
          <a:xfrm>
            <a:off x="5539092" y="4010076"/>
            <a:ext cx="0" cy="6746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 flipV="1">
            <a:off x="5539092" y="1327201"/>
            <a:ext cx="0" cy="3143250"/>
          </a:xfrm>
          <a:prstGeom prst="line">
            <a:avLst/>
          </a:prstGeom>
          <a:ln w="9525" cmpd="sng">
            <a:solidFill>
              <a:srgbClr val="0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 flipV="1">
            <a:off x="3613454" y="1327201"/>
            <a:ext cx="0" cy="3143250"/>
          </a:xfrm>
          <a:prstGeom prst="line">
            <a:avLst/>
          </a:prstGeom>
          <a:ln w="9525" cmpd="sng">
            <a:solidFill>
              <a:srgbClr val="0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9"/>
          <p:cNvSpPr txBox="1">
            <a:spLocks noChangeArrowheads="1"/>
          </p:cNvSpPr>
          <p:nvPr/>
        </p:nvSpPr>
        <p:spPr bwMode="auto">
          <a:xfrm>
            <a:off x="6282042" y="3432628"/>
            <a:ext cx="958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1800" dirty="0">
                <a:solidFill>
                  <a:srgbClr val="0000FF"/>
                </a:solidFill>
              </a:rPr>
              <a:t>e- Beam</a:t>
            </a:r>
            <a:endParaRPr lang="ja-JP" altLang="en-US" sz="1800" dirty="0">
              <a:solidFill>
                <a:srgbClr val="0000FF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668401" y="5503750"/>
            <a:ext cx="1550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Injection point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cxnSp>
        <p:nvCxnSpPr>
          <p:cNvPr id="28" name="直線矢印コネクタ 27"/>
          <p:cNvCxnSpPr/>
          <p:nvPr/>
        </p:nvCxnSpPr>
        <p:spPr>
          <a:xfrm flipH="1" flipV="1">
            <a:off x="2618258" y="4979934"/>
            <a:ext cx="1" cy="70848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正方形/長方形 28"/>
          <p:cNvSpPr/>
          <p:nvPr/>
        </p:nvSpPr>
        <p:spPr>
          <a:xfrm>
            <a:off x="3199793" y="4578378"/>
            <a:ext cx="532252" cy="819174"/>
          </a:xfrm>
          <a:prstGeom prst="rect">
            <a:avLst/>
          </a:prstGeom>
          <a:noFill/>
          <a:ln w="38100" cmpd="sng">
            <a:solidFill>
              <a:srgbClr val="FF008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875752" y="5313499"/>
            <a:ext cx="1371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80"/>
                </a:solidFill>
              </a:rPr>
              <a:t>Abort region</a:t>
            </a:r>
            <a:endParaRPr kumimoji="1" lang="ja-JP" altLang="en-US" dirty="0">
              <a:solidFill>
                <a:srgbClr val="FF0080"/>
              </a:solidFill>
            </a:endParaRPr>
          </a:p>
        </p:txBody>
      </p:sp>
      <p:cxnSp>
        <p:nvCxnSpPr>
          <p:cNvPr id="31" name="直線矢印コネクタ 30"/>
          <p:cNvCxnSpPr/>
          <p:nvPr/>
        </p:nvCxnSpPr>
        <p:spPr>
          <a:xfrm flipH="1">
            <a:off x="6282042" y="3442102"/>
            <a:ext cx="1087437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>
            <a:off x="7240893" y="6046620"/>
            <a:ext cx="1903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0000FF"/>
                </a:solidFill>
              </a:rPr>
              <a:t>Emittance</a:t>
            </a:r>
            <a:r>
              <a:rPr kumimoji="1" lang="en-US" altLang="ja-JP" dirty="0" smtClean="0">
                <a:solidFill>
                  <a:srgbClr val="0000FF"/>
                </a:solidFill>
              </a:rPr>
              <a:t> change is negligible.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311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タイトル 1"/>
          <p:cNvSpPr>
            <a:spLocks noGrp="1"/>
          </p:cNvSpPr>
          <p:nvPr>
            <p:ph type="title"/>
          </p:nvPr>
        </p:nvSpPr>
        <p:spPr>
          <a:xfrm>
            <a:off x="457200" y="17463"/>
            <a:ext cx="8229600" cy="993775"/>
          </a:xfrm>
        </p:spPr>
        <p:txBody>
          <a:bodyPr/>
          <a:lstStyle/>
          <a:p>
            <a:r>
              <a:rPr lang="en-US" altLang="ja-JP" dirty="0">
                <a:latin typeface="Calibri" charset="0"/>
                <a:ea typeface="ＭＳ Ｐゴシック" charset="0"/>
              </a:rPr>
              <a:t>Dynamic aperture</a:t>
            </a:r>
            <a:endParaRPr lang="ja-JP" altLang="en-US" dirty="0">
              <a:latin typeface="Calibri" charset="0"/>
              <a:ea typeface="ＭＳ Ｐゴシック" charset="0"/>
            </a:endParaRPr>
          </a:p>
        </p:txBody>
      </p:sp>
      <p:sp>
        <p:nvSpPr>
          <p:cNvPr id="25602" name="テキスト ボックス 6"/>
          <p:cNvSpPr txBox="1">
            <a:spLocks noChangeArrowheads="1"/>
          </p:cNvSpPr>
          <p:nvPr/>
        </p:nvSpPr>
        <p:spPr bwMode="auto">
          <a:xfrm>
            <a:off x="7439267" y="220663"/>
            <a:ext cx="1120775" cy="3683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1800" dirty="0">
                <a:solidFill>
                  <a:srgbClr val="0000FF"/>
                </a:solidFill>
              </a:rPr>
              <a:t>Y. Ohnishi</a:t>
            </a:r>
            <a:endParaRPr lang="ja-JP" altLang="en-US" sz="1800" dirty="0">
              <a:solidFill>
                <a:srgbClr val="0000FF"/>
              </a:solidFill>
            </a:endParaRPr>
          </a:p>
        </p:txBody>
      </p:sp>
      <p:sp>
        <p:nvSpPr>
          <p:cNvPr id="25603" name="正方形/長方形 1"/>
          <p:cNvSpPr>
            <a:spLocks noChangeArrowheads="1"/>
          </p:cNvSpPr>
          <p:nvPr/>
        </p:nvSpPr>
        <p:spPr bwMode="auto">
          <a:xfrm>
            <a:off x="254000" y="1185863"/>
            <a:ext cx="475138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1100" dirty="0" smtClean="0"/>
              <a:t>The  life time is optimized for each </a:t>
            </a:r>
            <a:r>
              <a:rPr lang="en-US" altLang="ja-JP" sz="1100" dirty="0" err="1" smtClean="0"/>
              <a:t>sextupoles</a:t>
            </a:r>
            <a:r>
              <a:rPr lang="en-US" altLang="ja-JP" sz="1100" dirty="0" smtClean="0"/>
              <a:t>.</a:t>
            </a:r>
            <a:endParaRPr lang="ja-JP" altLang="en-US" sz="1100" dirty="0"/>
          </a:p>
          <a:p>
            <a:r>
              <a:rPr lang="cs-CZ" altLang="ja-JP" sz="1100" dirty="0"/>
              <a:t>Case1: SEXT FSXAB1 =(L =.334 K2 =0 ) -&gt; 610 sec  Case2: SEXT FSXAB1 =(L =.334 K2 =2.777278350689298 ) -&gt; 600 sec Case3: SEXT FSXAB1 =(L =.334 K2 =4.52820764294694 ) -&gt; 620 sec</a:t>
            </a:r>
            <a:endParaRPr lang="ja-JP" altLang="en-US" sz="1100" dirty="0"/>
          </a:p>
        </p:txBody>
      </p:sp>
      <p:pic>
        <p:nvPicPr>
          <p:cNvPr id="25604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2433638"/>
            <a:ext cx="3835400" cy="283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1011238"/>
            <a:ext cx="3835400" cy="284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図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88" y="3976688"/>
            <a:ext cx="3836987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テキスト ボックス 5"/>
          <p:cNvSpPr txBox="1">
            <a:spLocks noChangeArrowheads="1"/>
          </p:cNvSpPr>
          <p:nvPr/>
        </p:nvSpPr>
        <p:spPr bwMode="auto">
          <a:xfrm>
            <a:off x="1120775" y="2584450"/>
            <a:ext cx="1271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1800"/>
              <a:t>Case1:K2=0</a:t>
            </a:r>
            <a:endParaRPr lang="ja-JP" altLang="en-US" sz="1800"/>
          </a:p>
        </p:txBody>
      </p:sp>
      <p:sp>
        <p:nvSpPr>
          <p:cNvPr id="25608" name="テキスト ボックス 12"/>
          <p:cNvSpPr txBox="1">
            <a:spLocks noChangeArrowheads="1"/>
          </p:cNvSpPr>
          <p:nvPr/>
        </p:nvSpPr>
        <p:spPr bwMode="auto">
          <a:xfrm>
            <a:off x="5561013" y="1185863"/>
            <a:ext cx="16811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1800"/>
              <a:t>Case2:K2=2.777</a:t>
            </a:r>
            <a:endParaRPr lang="ja-JP" altLang="en-US" sz="1800"/>
          </a:p>
        </p:txBody>
      </p:sp>
      <p:sp>
        <p:nvSpPr>
          <p:cNvPr id="25609" name="テキスト ボックス 13"/>
          <p:cNvSpPr txBox="1">
            <a:spLocks noChangeArrowheads="1"/>
          </p:cNvSpPr>
          <p:nvPr/>
        </p:nvSpPr>
        <p:spPr bwMode="auto">
          <a:xfrm>
            <a:off x="5561013" y="4183063"/>
            <a:ext cx="1685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1800"/>
              <a:t>Case3:K2=4.528</a:t>
            </a:r>
            <a:endParaRPr lang="ja-JP" altLang="en-US" sz="1800"/>
          </a:p>
        </p:txBody>
      </p:sp>
      <p:sp>
        <p:nvSpPr>
          <p:cNvPr id="25610" name="テキスト ボックス 6"/>
          <p:cNvSpPr txBox="1">
            <a:spLocks noChangeArrowheads="1"/>
          </p:cNvSpPr>
          <p:nvPr/>
        </p:nvSpPr>
        <p:spPr bwMode="auto">
          <a:xfrm>
            <a:off x="0" y="5619649"/>
            <a:ext cx="60054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1800" dirty="0" smtClean="0">
                <a:solidFill>
                  <a:srgbClr val="0000FF"/>
                </a:solidFill>
              </a:rPr>
              <a:t>No </a:t>
            </a:r>
            <a:r>
              <a:rPr lang="en-US" altLang="ja-JP" sz="1800" dirty="0" smtClean="0">
                <a:solidFill>
                  <a:srgbClr val="0000FF"/>
                </a:solidFill>
              </a:rPr>
              <a:t>adverse </a:t>
            </a:r>
            <a:r>
              <a:rPr lang="en-US" altLang="ja-JP" sz="1800" dirty="0">
                <a:solidFill>
                  <a:srgbClr val="0000FF"/>
                </a:solidFill>
              </a:rPr>
              <a:t>effect due </a:t>
            </a:r>
            <a:r>
              <a:rPr lang="en-US" altLang="ja-JP" sz="1800" dirty="0" smtClean="0">
                <a:solidFill>
                  <a:srgbClr val="0000FF"/>
                </a:solidFill>
              </a:rPr>
              <a:t>to</a:t>
            </a:r>
            <a:r>
              <a:rPr lang="en-US" altLang="ja-JP" sz="1800" dirty="0">
                <a:solidFill>
                  <a:srgbClr val="0000FF"/>
                </a:solidFill>
              </a:rPr>
              <a:t> </a:t>
            </a:r>
            <a:r>
              <a:rPr lang="en-US" altLang="ja-JP" sz="1800" dirty="0" smtClean="0">
                <a:solidFill>
                  <a:srgbClr val="0000FF"/>
                </a:solidFill>
              </a:rPr>
              <a:t>the </a:t>
            </a:r>
            <a:r>
              <a:rPr lang="en-US" altLang="ja-JP" sz="1800" dirty="0" smtClean="0">
                <a:solidFill>
                  <a:srgbClr val="0000FF"/>
                </a:solidFill>
              </a:rPr>
              <a:t>insertion of the Abort </a:t>
            </a:r>
            <a:r>
              <a:rPr lang="en-US" altLang="ja-JP" sz="1800" dirty="0" err="1" smtClean="0">
                <a:solidFill>
                  <a:srgbClr val="0000FF"/>
                </a:solidFill>
              </a:rPr>
              <a:t>sextupoles</a:t>
            </a:r>
            <a:r>
              <a:rPr lang="en-US" altLang="ja-JP" sz="1800" dirty="0" smtClean="0">
                <a:solidFill>
                  <a:srgbClr val="0000FF"/>
                </a:solidFill>
              </a:rPr>
              <a:t>.</a:t>
            </a:r>
            <a:endParaRPr lang="ja-JP" altLang="en-US" sz="1800" dirty="0">
              <a:solidFill>
                <a:srgbClr val="0000FF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6281" y="5320455"/>
            <a:ext cx="6192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</a:rPr>
              <a:t>At the several values of K2, </a:t>
            </a:r>
            <a:r>
              <a:rPr lang="en-US" altLang="ja-JP" dirty="0" err="1">
                <a:solidFill>
                  <a:srgbClr val="0000FF"/>
                </a:solidFill>
              </a:rPr>
              <a:t>tousheck</a:t>
            </a:r>
            <a:r>
              <a:rPr lang="en-US" altLang="ja-JP" dirty="0">
                <a:solidFill>
                  <a:srgbClr val="0000FF"/>
                </a:solidFill>
              </a:rPr>
              <a:t> life </a:t>
            </a:r>
            <a:r>
              <a:rPr lang="en-US" altLang="ja-JP" dirty="0" smtClean="0">
                <a:solidFill>
                  <a:srgbClr val="0000FF"/>
                </a:solidFill>
              </a:rPr>
              <a:t>times </a:t>
            </a:r>
            <a:r>
              <a:rPr lang="en-US" altLang="ja-JP" dirty="0">
                <a:solidFill>
                  <a:srgbClr val="0000FF"/>
                </a:solidFill>
              </a:rPr>
              <a:t>are almost </a:t>
            </a:r>
            <a:r>
              <a:rPr lang="en-US" altLang="ja-JP" dirty="0" smtClean="0">
                <a:solidFill>
                  <a:srgbClr val="0000FF"/>
                </a:solidFill>
              </a:rPr>
              <a:t>same.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370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772"/>
            <a:ext cx="8229600" cy="949265"/>
          </a:xfrm>
        </p:spPr>
        <p:txBody>
          <a:bodyPr/>
          <a:lstStyle/>
          <a:p>
            <a:r>
              <a:rPr lang="en-US" altLang="ja-JP" dirty="0"/>
              <a:t>M</a:t>
            </a:r>
            <a:r>
              <a:rPr kumimoji="1" lang="en-US" altLang="ja-JP" dirty="0" smtClean="0"/>
              <a:t>agnet design </a:t>
            </a:r>
            <a:r>
              <a:rPr lang="en-US" altLang="ja-JP" dirty="0"/>
              <a:t>of the </a:t>
            </a:r>
            <a:r>
              <a:rPr lang="en-US" altLang="ja-JP" dirty="0" err="1" smtClean="0"/>
              <a:t>sextupole</a:t>
            </a:r>
            <a:r>
              <a:rPr lang="en-US" altLang="ja-JP" dirty="0" smtClean="0"/>
              <a:t> 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618" y="1262735"/>
            <a:ext cx="7432304" cy="5416531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7399843" y="893403"/>
            <a:ext cx="1022561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K. </a:t>
            </a:r>
            <a:r>
              <a:rPr kumimoji="1" lang="en-US" altLang="ja-JP" dirty="0" err="1" smtClean="0">
                <a:solidFill>
                  <a:srgbClr val="0000FF"/>
                </a:solidFill>
              </a:rPr>
              <a:t>Egawa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54618" y="957037"/>
            <a:ext cx="3153816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The </a:t>
            </a:r>
            <a:r>
              <a:rPr kumimoji="1" lang="en-US" altLang="ja-JP" dirty="0" smtClean="0">
                <a:solidFill>
                  <a:srgbClr val="0000FF"/>
                </a:solidFill>
              </a:rPr>
              <a:t>specification </a:t>
            </a:r>
            <a:r>
              <a:rPr lang="en-US" altLang="ja-JP" dirty="0" smtClean="0">
                <a:solidFill>
                  <a:srgbClr val="0000FF"/>
                </a:solidFill>
              </a:rPr>
              <a:t>is </a:t>
            </a:r>
            <a:r>
              <a:rPr lang="en-US" altLang="ja-JP" dirty="0" smtClean="0">
                <a:solidFill>
                  <a:srgbClr val="0000FF"/>
                </a:solidFill>
              </a:rPr>
              <a:t>not special.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175125" y="1078069"/>
            <a:ext cx="246537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8000"/>
                </a:solidFill>
              </a:rPr>
              <a:t>Power supply: 20V 600A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988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82700" y="247889"/>
            <a:ext cx="8229600" cy="893546"/>
          </a:xfrm>
        </p:spPr>
        <p:txBody>
          <a:bodyPr/>
          <a:lstStyle/>
          <a:p>
            <a:r>
              <a:rPr kumimoji="1" lang="en-US" altLang="ja-JP" dirty="0" smtClean="0"/>
              <a:t>Chamber in the abort region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82700" y="4583236"/>
            <a:ext cx="8305847" cy="2274763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sz="2400" dirty="0" smtClean="0"/>
              <a:t>The </a:t>
            </a:r>
            <a:r>
              <a:rPr lang="en-US" altLang="ja-JP" sz="2400" dirty="0" smtClean="0">
                <a:solidFill>
                  <a:srgbClr val="0000FF"/>
                </a:solidFill>
              </a:rPr>
              <a:t>coherent </a:t>
            </a:r>
            <a:r>
              <a:rPr lang="en-US" altLang="ja-JP" sz="2400" dirty="0" err="1" smtClean="0">
                <a:solidFill>
                  <a:srgbClr val="0000FF"/>
                </a:solidFill>
              </a:rPr>
              <a:t>betatron</a:t>
            </a:r>
            <a:r>
              <a:rPr lang="en-US" altLang="ja-JP" sz="2400" dirty="0" smtClean="0">
                <a:solidFill>
                  <a:srgbClr val="0000FF"/>
                </a:solidFill>
              </a:rPr>
              <a:t> </a:t>
            </a:r>
            <a:r>
              <a:rPr lang="en-US" altLang="ja-JP" sz="2400" dirty="0">
                <a:solidFill>
                  <a:srgbClr val="0000FF"/>
                </a:solidFill>
              </a:rPr>
              <a:t>oscillation </a:t>
            </a:r>
            <a:r>
              <a:rPr lang="en-US" altLang="ja-JP" sz="2400" dirty="0"/>
              <a:t>is </a:t>
            </a:r>
            <a:r>
              <a:rPr lang="en-US" altLang="ja-JP" sz="2400" dirty="0" smtClean="0"/>
              <a:t>considered.   </a:t>
            </a:r>
            <a:endParaRPr lang="en-US" altLang="ja-JP" sz="2400" dirty="0" smtClean="0"/>
          </a:p>
          <a:p>
            <a:pPr lvl="1"/>
            <a:r>
              <a:rPr lang="en-US" altLang="ja-JP" sz="1900" dirty="0"/>
              <a:t>The chamber apertures have been designed so that the </a:t>
            </a:r>
            <a:r>
              <a:rPr lang="en-US" altLang="ja-JP" sz="2000" dirty="0"/>
              <a:t>aborted beam with the coherent oscillation is accepted</a:t>
            </a:r>
            <a:r>
              <a:rPr lang="en-US" altLang="ja-JP" sz="2000" dirty="0" smtClean="0"/>
              <a:t>.</a:t>
            </a:r>
            <a:endParaRPr lang="en-US" altLang="ja-JP" sz="2000" dirty="0"/>
          </a:p>
          <a:p>
            <a:pPr lvl="1"/>
            <a:r>
              <a:rPr lang="en-US" altLang="ja-JP" sz="1900" dirty="0"/>
              <a:t>W</a:t>
            </a:r>
            <a:r>
              <a:rPr lang="en-US" altLang="ja-JP" sz="1900" dirty="0" smtClean="0"/>
              <a:t>hen </a:t>
            </a:r>
            <a:r>
              <a:rPr lang="en-US" altLang="ja-JP" sz="1900" dirty="0"/>
              <a:t>the amplitude of coherent </a:t>
            </a:r>
            <a:r>
              <a:rPr lang="en-US" altLang="ja-JP" sz="1900" dirty="0" err="1" smtClean="0"/>
              <a:t>betatron</a:t>
            </a:r>
            <a:r>
              <a:rPr lang="en-US" altLang="ja-JP" sz="1900" dirty="0" smtClean="0"/>
              <a:t> oscillation </a:t>
            </a:r>
            <a:r>
              <a:rPr lang="en-US" altLang="ja-JP" sz="1900" dirty="0"/>
              <a:t>is </a:t>
            </a:r>
            <a:r>
              <a:rPr lang="en-US" altLang="ja-JP" sz="1900" dirty="0" smtClean="0"/>
              <a:t>expected to be larger </a:t>
            </a:r>
            <a:r>
              <a:rPr lang="en-US" altLang="ja-JP" sz="1900" dirty="0" smtClean="0"/>
              <a:t>than </a:t>
            </a:r>
            <a:r>
              <a:rPr lang="en-US" altLang="ja-JP" sz="1900" dirty="0"/>
              <a:t>the </a:t>
            </a:r>
            <a:r>
              <a:rPr lang="en-US" altLang="ja-JP" sz="1900" dirty="0"/>
              <a:t>aperture of the window, the beam must be </a:t>
            </a:r>
            <a:r>
              <a:rPr lang="en-US" altLang="ja-JP" sz="1900" dirty="0" smtClean="0"/>
              <a:t>aborted</a:t>
            </a:r>
            <a:r>
              <a:rPr lang="en-US" altLang="ja-JP" sz="1900" dirty="0" smtClean="0"/>
              <a:t>. </a:t>
            </a:r>
            <a:br>
              <a:rPr lang="en-US" altLang="ja-JP" sz="1900" dirty="0" smtClean="0"/>
            </a:br>
            <a:r>
              <a:rPr lang="en-US" altLang="ja-JP" sz="1900" dirty="0" smtClean="0"/>
              <a:t>The </a:t>
            </a:r>
            <a:r>
              <a:rPr lang="en-US" altLang="ja-JP" sz="1900" dirty="0"/>
              <a:t>detection </a:t>
            </a:r>
            <a:r>
              <a:rPr lang="en-US" altLang="ja-JP" sz="1900" dirty="0" smtClean="0"/>
              <a:t>of beam </a:t>
            </a:r>
            <a:r>
              <a:rPr lang="en-US" altLang="ja-JP" sz="1900" dirty="0"/>
              <a:t>oscillation </a:t>
            </a:r>
            <a:r>
              <a:rPr lang="en-US" altLang="ja-JP" sz="1900" dirty="0" smtClean="0"/>
              <a:t>should </a:t>
            </a:r>
            <a:r>
              <a:rPr lang="en-US" altLang="ja-JP" sz="1900" dirty="0"/>
              <a:t>be </a:t>
            </a:r>
            <a:r>
              <a:rPr lang="en-US" altLang="ja-JP" sz="1900" dirty="0" smtClean="0"/>
              <a:t>faster </a:t>
            </a:r>
            <a:r>
              <a:rPr lang="en-US" altLang="ja-JP" sz="1900" dirty="0" smtClean="0"/>
              <a:t>than </a:t>
            </a:r>
            <a:r>
              <a:rPr lang="en-US" altLang="ja-JP" sz="1900" dirty="0"/>
              <a:t>the growth rate of the </a:t>
            </a:r>
            <a:r>
              <a:rPr lang="en-US" altLang="ja-JP" sz="1900" dirty="0" smtClean="0"/>
              <a:t>oscillation.</a:t>
            </a:r>
          </a:p>
          <a:p>
            <a:pPr lvl="1"/>
            <a:r>
              <a:rPr lang="en-US" altLang="ja-JP" sz="2000" dirty="0" smtClean="0"/>
              <a:t>This </a:t>
            </a:r>
            <a:r>
              <a:rPr lang="en-US" altLang="ja-JP" sz="2000" dirty="0" smtClean="0"/>
              <a:t>is still under </a:t>
            </a:r>
            <a:r>
              <a:rPr lang="en-US" altLang="ja-JP" sz="2000" dirty="0" smtClean="0"/>
              <a:t>undergoing now.</a:t>
            </a:r>
            <a:endParaRPr lang="en-US" altLang="ja-JP" sz="2000" dirty="0" smtClean="0"/>
          </a:p>
          <a:p>
            <a:pPr lvl="1"/>
            <a:endParaRPr lang="en-US" altLang="ja-JP" sz="2000" dirty="0"/>
          </a:p>
          <a:p>
            <a:endParaRPr kumimoji="1" lang="ja-JP" altLang="en-US" sz="24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530" y="1863925"/>
            <a:ext cx="3849949" cy="2692781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7059345" y="1219009"/>
            <a:ext cx="1268609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Y. </a:t>
            </a:r>
            <a:r>
              <a:rPr kumimoji="1" lang="en-US" altLang="ja-JP" dirty="0" err="1" smtClean="0">
                <a:solidFill>
                  <a:srgbClr val="0000FF"/>
                </a:solidFill>
              </a:rPr>
              <a:t>Suetsugu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9956" y="2243243"/>
            <a:ext cx="2921848" cy="2313463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109956" y="1863925"/>
            <a:ext cx="1518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Abort window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5224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6749" y="5069372"/>
            <a:ext cx="2127251" cy="1788627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57200" y="81358"/>
            <a:ext cx="8229600" cy="719375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Construction </a:t>
            </a:r>
            <a:r>
              <a:rPr kumimoji="1" lang="en-US" altLang="ja-JP" dirty="0" smtClean="0"/>
              <a:t>of </a:t>
            </a:r>
            <a:r>
              <a:rPr kumimoji="1" lang="en-US" altLang="ja-JP" dirty="0" smtClean="0"/>
              <a:t>the Abort systems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319151" y="802383"/>
            <a:ext cx="8686800" cy="5733734"/>
          </a:xfrm>
        </p:spPr>
        <p:txBody>
          <a:bodyPr>
            <a:noAutofit/>
          </a:bodyPr>
          <a:lstStyle/>
          <a:p>
            <a:r>
              <a:rPr lang="en-US" altLang="ja-JP" sz="2400" b="1" dirty="0" smtClean="0"/>
              <a:t>Phase </a:t>
            </a:r>
            <a:r>
              <a:rPr lang="en-US" altLang="ja-JP" sz="2400" b="1" i="1" dirty="0" smtClean="0"/>
              <a:t>1</a:t>
            </a:r>
            <a:endParaRPr lang="en-US" altLang="ja-JP" sz="2400" b="1" dirty="0"/>
          </a:p>
          <a:p>
            <a:pPr lvl="1"/>
            <a:r>
              <a:rPr lang="en-US" altLang="ja-JP" sz="2000" dirty="0" smtClean="0">
                <a:solidFill>
                  <a:srgbClr val="0000FF"/>
                </a:solidFill>
              </a:rPr>
              <a:t>The new HER abort system </a:t>
            </a:r>
            <a:r>
              <a:rPr lang="en-US" altLang="ja-JP" sz="2000" dirty="0" smtClean="0"/>
              <a:t>is </a:t>
            </a:r>
            <a:r>
              <a:rPr lang="en-US" altLang="ja-JP" sz="2000" dirty="0" smtClean="0"/>
              <a:t>installed.</a:t>
            </a:r>
            <a:endParaRPr lang="en-US" altLang="ja-JP" sz="2000" dirty="0" smtClean="0"/>
          </a:p>
          <a:p>
            <a:pPr lvl="1"/>
            <a:r>
              <a:rPr lang="en-US" altLang="ja-JP" sz="2000" dirty="0"/>
              <a:t>The chambers of Fuji straight section</a:t>
            </a:r>
          </a:p>
          <a:p>
            <a:pPr lvl="2"/>
            <a:r>
              <a:rPr lang="en-US" altLang="ja-JP" sz="1600" dirty="0" smtClean="0"/>
              <a:t>The chambers </a:t>
            </a:r>
            <a:r>
              <a:rPr lang="en-US" altLang="ja-JP" sz="1600" dirty="0"/>
              <a:t>near the injection (kickers and abort kickers) will be smaller than those of KEKB</a:t>
            </a:r>
            <a:r>
              <a:rPr lang="en-US" altLang="ja-JP" sz="1600" dirty="0" smtClean="0"/>
              <a:t>.</a:t>
            </a:r>
          </a:p>
          <a:p>
            <a:pPr lvl="1"/>
            <a:r>
              <a:rPr lang="en-US" altLang="ja-JP" sz="2000" dirty="0" smtClean="0">
                <a:solidFill>
                  <a:srgbClr val="FF0080"/>
                </a:solidFill>
              </a:rPr>
              <a:t>The LER abort system is still old.</a:t>
            </a:r>
          </a:p>
          <a:p>
            <a:pPr lvl="2"/>
            <a:r>
              <a:rPr lang="en-US" altLang="ja-JP" sz="1600" dirty="0" smtClean="0">
                <a:solidFill>
                  <a:srgbClr val="FF0000"/>
                </a:solidFill>
              </a:rPr>
              <a:t>Since DR is not completed </a:t>
            </a:r>
            <a:r>
              <a:rPr lang="en-US" altLang="ja-JP" sz="1600" dirty="0" smtClean="0"/>
              <a:t>at the beginning of Phase 1, </a:t>
            </a:r>
            <a:br>
              <a:rPr lang="en-US" altLang="ja-JP" sz="1600" dirty="0" smtClean="0"/>
            </a:br>
            <a:r>
              <a:rPr lang="en-US" altLang="ja-JP" sz="1600" dirty="0" smtClean="0"/>
              <a:t>the </a:t>
            </a:r>
            <a:r>
              <a:rPr lang="en-US" altLang="ja-JP" sz="1600" dirty="0" err="1" smtClean="0"/>
              <a:t>emittance</a:t>
            </a:r>
            <a:r>
              <a:rPr lang="en-US" altLang="ja-JP" sz="1600" dirty="0" smtClean="0"/>
              <a:t> of the injected </a:t>
            </a:r>
            <a:r>
              <a:rPr lang="en-US" altLang="ja-JP" sz="1600" dirty="0" smtClean="0"/>
              <a:t>beam</a:t>
            </a:r>
            <a:r>
              <a:rPr lang="en-US" altLang="ja-JP" sz="1600" dirty="0" smtClean="0">
                <a:solidFill>
                  <a:srgbClr val="000000"/>
                </a:solidFill>
              </a:rPr>
              <a:t> </a:t>
            </a:r>
            <a:r>
              <a:rPr lang="en-US" altLang="ja-JP" sz="1600" dirty="0" smtClean="0">
                <a:solidFill>
                  <a:srgbClr val="000000"/>
                </a:solidFill>
              </a:rPr>
              <a:t>is </a:t>
            </a:r>
            <a:r>
              <a:rPr lang="en-US" altLang="ja-JP" sz="1600" dirty="0" smtClean="0">
                <a:solidFill>
                  <a:srgbClr val="FF0000"/>
                </a:solidFill>
              </a:rPr>
              <a:t>large.</a:t>
            </a:r>
          </a:p>
          <a:p>
            <a:pPr lvl="2"/>
            <a:r>
              <a:rPr lang="en-US" altLang="ja-JP" sz="1600" dirty="0" smtClean="0"/>
              <a:t>All of the new LER chambers in the </a:t>
            </a:r>
            <a:r>
              <a:rPr lang="en-US" altLang="ja-JP" sz="1600" dirty="0" smtClean="0"/>
              <a:t>abort </a:t>
            </a:r>
            <a:r>
              <a:rPr lang="en-US" altLang="ja-JP" sz="1600" dirty="0" smtClean="0"/>
              <a:t>section and the new injection chamber with a </a:t>
            </a:r>
            <a:r>
              <a:rPr lang="en-US" altLang="ja-JP" sz="1600" dirty="0" smtClean="0"/>
              <a:t>narrow </a:t>
            </a:r>
            <a:r>
              <a:rPr lang="en-US" altLang="ja-JP" sz="1600" dirty="0" smtClean="0"/>
              <a:t>slit </a:t>
            </a:r>
            <a:r>
              <a:rPr lang="en-US" altLang="ja-JP" sz="1600" dirty="0" smtClean="0"/>
              <a:t>have </a:t>
            </a:r>
            <a:r>
              <a:rPr lang="en-US" altLang="ja-JP" sz="1600" dirty="0" smtClean="0"/>
              <a:t>smaller apertures than those of KEKB.  </a:t>
            </a:r>
            <a:br>
              <a:rPr lang="en-US" altLang="ja-JP" sz="1600" dirty="0" smtClean="0"/>
            </a:br>
            <a:r>
              <a:rPr lang="en-US" altLang="ja-JP" sz="1600" dirty="0" smtClean="0"/>
              <a:t>	</a:t>
            </a:r>
            <a:r>
              <a:rPr lang="en-US" altLang="ja-JP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</a:t>
            </a:r>
            <a:r>
              <a:rPr lang="en-US" altLang="ja-JP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slit is for improving the vacuum pressure around the </a:t>
            </a:r>
            <a:r>
              <a:rPr lang="en-US" altLang="ja-JP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septum.</a:t>
            </a:r>
          </a:p>
          <a:p>
            <a:pPr lvl="2"/>
            <a:r>
              <a:rPr lang="en-US" altLang="ja-JP" sz="1600" dirty="0" smtClean="0"/>
              <a:t>They </a:t>
            </a:r>
            <a:r>
              <a:rPr lang="en-US" altLang="ja-JP" sz="1600" dirty="0" smtClean="0"/>
              <a:t>should be installed at the same time in order to avoid a cavity structure.</a:t>
            </a:r>
            <a:br>
              <a:rPr lang="en-US" altLang="ja-JP" sz="1600" dirty="0" smtClean="0"/>
            </a:br>
            <a:r>
              <a:rPr lang="en-US" altLang="ja-JP" sz="1600" dirty="0" smtClean="0"/>
              <a:t>	</a:t>
            </a:r>
            <a:r>
              <a:rPr lang="en-US" altLang="ja-JP" sz="1600" dirty="0" smtClean="0">
                <a:solidFill>
                  <a:srgbClr val="7F7F7F"/>
                </a:solidFill>
              </a:rPr>
              <a:t>The </a:t>
            </a:r>
            <a:r>
              <a:rPr lang="en-US" altLang="ja-JP" sz="1600" dirty="0" smtClean="0">
                <a:solidFill>
                  <a:srgbClr val="7F7F7F"/>
                </a:solidFill>
              </a:rPr>
              <a:t>larger beam without damping ring can not pass through the narrow slit.</a:t>
            </a:r>
          </a:p>
          <a:p>
            <a:pPr lvl="2"/>
            <a:r>
              <a:rPr lang="en-US" altLang="ja-JP" sz="1600" dirty="0" smtClean="0"/>
              <a:t>So at the time the abort system is still old.</a:t>
            </a:r>
          </a:p>
          <a:p>
            <a:pPr lvl="1"/>
            <a:r>
              <a:rPr lang="en-US" altLang="ja-JP" sz="2000" dirty="0" smtClean="0"/>
              <a:t>The </a:t>
            </a:r>
            <a:r>
              <a:rPr lang="en-US" altLang="ja-JP" sz="2000" dirty="0" smtClean="0"/>
              <a:t>stored </a:t>
            </a:r>
            <a:r>
              <a:rPr lang="en-US" altLang="ja-JP" sz="2000" dirty="0" smtClean="0"/>
              <a:t>current </a:t>
            </a:r>
            <a:r>
              <a:rPr lang="en-US" altLang="ja-JP" sz="2000" dirty="0"/>
              <a:t>of LER must be </a:t>
            </a:r>
            <a:r>
              <a:rPr lang="en-US" altLang="ja-JP" sz="2000" dirty="0" smtClean="0"/>
              <a:t>low to </a:t>
            </a:r>
            <a:r>
              <a:rPr lang="en-US" altLang="ja-JP" sz="2000" dirty="0"/>
              <a:t>protect the abort </a:t>
            </a:r>
            <a:r>
              <a:rPr lang="en-US" altLang="ja-JP" sz="2000" dirty="0" smtClean="0"/>
              <a:t>window</a:t>
            </a:r>
            <a:r>
              <a:rPr lang="en-US" altLang="ja-JP" sz="2000" dirty="0" smtClean="0"/>
              <a:t>. </a:t>
            </a:r>
            <a:r>
              <a:rPr lang="en-US" altLang="ja-JP" sz="2000" dirty="0" smtClean="0"/>
              <a:t>(500mA max)</a:t>
            </a:r>
          </a:p>
          <a:p>
            <a:r>
              <a:rPr kumimoji="1" lang="en-US" altLang="ja-JP" sz="2400" b="1" dirty="0" smtClean="0"/>
              <a:t>Phase </a:t>
            </a:r>
            <a:r>
              <a:rPr kumimoji="1" lang="en-US" altLang="ja-JP" sz="2400" b="1" i="1" dirty="0" smtClean="0"/>
              <a:t>2</a:t>
            </a:r>
            <a:endParaRPr lang="en-US" altLang="ja-JP" sz="2400" b="1" dirty="0"/>
          </a:p>
          <a:p>
            <a:pPr lvl="1"/>
            <a:r>
              <a:rPr kumimoji="1" lang="en-US" altLang="ja-JP" sz="2000" dirty="0" smtClean="0">
                <a:solidFill>
                  <a:srgbClr val="FF0080"/>
                </a:solidFill>
              </a:rPr>
              <a:t>The new LER abort system </a:t>
            </a:r>
            <a:r>
              <a:rPr kumimoji="1" lang="en-US" altLang="ja-JP" sz="2000" dirty="0" smtClean="0"/>
              <a:t>is </a:t>
            </a:r>
            <a:r>
              <a:rPr kumimoji="1" lang="en-US" altLang="ja-JP" sz="2000" dirty="0" smtClean="0"/>
              <a:t>installed.</a:t>
            </a:r>
            <a:endParaRPr kumimoji="1" lang="en-US" altLang="ja-JP" sz="2000" dirty="0" smtClean="0"/>
          </a:p>
        </p:txBody>
      </p:sp>
    </p:spTree>
    <p:extLst>
      <p:ext uri="{BB962C8B-B14F-4D97-AF65-F5344CB8AC3E}">
        <p14:creationId xmlns:p14="http://schemas.microsoft.com/office/powerpoint/2010/main" val="1449406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Backup slides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64794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Plan view of DR</a:t>
            </a:r>
            <a:endParaRPr kumimoji="1" lang="ja-JP" altLang="en-US"/>
          </a:p>
        </p:txBody>
      </p:sp>
      <p:grpSp>
        <p:nvGrpSpPr>
          <p:cNvPr id="33" name="図形グループ 32"/>
          <p:cNvGrpSpPr/>
          <p:nvPr/>
        </p:nvGrpSpPr>
        <p:grpSpPr>
          <a:xfrm rot="10800000">
            <a:off x="0" y="988337"/>
            <a:ext cx="9144000" cy="5795876"/>
            <a:chOff x="0" y="1661342"/>
            <a:chExt cx="9144000" cy="5795876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677322"/>
              <a:ext cx="9144000" cy="5180678"/>
            </a:xfrm>
            <a:prstGeom prst="rect">
              <a:avLst/>
            </a:prstGeom>
          </p:spPr>
        </p:pic>
        <p:sp>
          <p:nvSpPr>
            <p:cNvPr id="2" name="テキスト ボックス 1"/>
            <p:cNvSpPr txBox="1"/>
            <p:nvPr/>
          </p:nvSpPr>
          <p:spPr>
            <a:xfrm rot="10800000">
              <a:off x="6489742" y="2203899"/>
              <a:ext cx="14862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00FF"/>
                  </a:solidFill>
                </a:rPr>
                <a:t>Damping Ring</a:t>
              </a:r>
              <a:endParaRPr kumimoji="1" lang="ja-JP" altLang="en-US" dirty="0">
                <a:solidFill>
                  <a:srgbClr val="0000FF"/>
                </a:solidFill>
              </a:endParaRPr>
            </a:p>
          </p:txBody>
        </p:sp>
        <p:cxnSp>
          <p:nvCxnSpPr>
            <p:cNvPr id="6" name="直線矢印コネクタ 5"/>
            <p:cNvCxnSpPr/>
            <p:nvPr/>
          </p:nvCxnSpPr>
          <p:spPr>
            <a:xfrm flipH="1">
              <a:off x="6377689" y="2573231"/>
              <a:ext cx="560266" cy="891372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テキスト ボックス 6"/>
            <p:cNvSpPr txBox="1"/>
            <p:nvPr/>
          </p:nvSpPr>
          <p:spPr>
            <a:xfrm rot="10800000">
              <a:off x="2337435" y="2405137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00FF"/>
                  </a:solidFill>
                </a:rPr>
                <a:t>RTL</a:t>
              </a:r>
              <a:endParaRPr kumimoji="1" lang="ja-JP" altLang="en-US" dirty="0">
                <a:solidFill>
                  <a:srgbClr val="0000FF"/>
                </a:solidFill>
              </a:endParaRPr>
            </a:p>
          </p:txBody>
        </p:sp>
        <p:cxnSp>
          <p:nvCxnSpPr>
            <p:cNvPr id="8" name="直線矢印コネクタ 7"/>
            <p:cNvCxnSpPr/>
            <p:nvPr/>
          </p:nvCxnSpPr>
          <p:spPr>
            <a:xfrm>
              <a:off x="2682933" y="2757897"/>
              <a:ext cx="519918" cy="891372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テキスト ボックス 9"/>
            <p:cNvSpPr txBox="1"/>
            <p:nvPr/>
          </p:nvSpPr>
          <p:spPr>
            <a:xfrm rot="10800000">
              <a:off x="3546018" y="6758462"/>
              <a:ext cx="5195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00FF"/>
                  </a:solidFill>
                </a:rPr>
                <a:t>LTR</a:t>
              </a:r>
            </a:p>
          </p:txBody>
        </p:sp>
        <p:cxnSp>
          <p:nvCxnSpPr>
            <p:cNvPr id="11" name="直線矢印コネクタ 10"/>
            <p:cNvCxnSpPr/>
            <p:nvPr/>
          </p:nvCxnSpPr>
          <p:spPr>
            <a:xfrm rot="10800000">
              <a:off x="3416142" y="5982451"/>
              <a:ext cx="259761" cy="776011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矢印コネクタ 13"/>
            <p:cNvCxnSpPr/>
            <p:nvPr/>
          </p:nvCxnSpPr>
          <p:spPr>
            <a:xfrm>
              <a:off x="282953" y="2051345"/>
              <a:ext cx="417379" cy="116111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テキスト ボックス 19"/>
            <p:cNvSpPr txBox="1"/>
            <p:nvPr/>
          </p:nvSpPr>
          <p:spPr>
            <a:xfrm rot="15027182">
              <a:off x="632209" y="2647322"/>
              <a:ext cx="9703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00FF"/>
                  </a:solidFill>
                </a:rPr>
                <a:t>LINAC</a:t>
              </a:r>
            </a:p>
            <a:p>
              <a:r>
                <a:rPr lang="en-US" altLang="ja-JP" dirty="0" smtClean="0">
                  <a:solidFill>
                    <a:srgbClr val="0000FF"/>
                  </a:solidFill>
                </a:rPr>
                <a:t>Sector-2</a:t>
              </a:r>
              <a:endParaRPr kumimoji="1" lang="ja-JP" altLang="en-US" dirty="0">
                <a:solidFill>
                  <a:srgbClr val="0000FF"/>
                </a:solidFill>
              </a:endParaRPr>
            </a:p>
          </p:txBody>
        </p:sp>
        <p:cxnSp>
          <p:nvCxnSpPr>
            <p:cNvPr id="21" name="直線矢印コネクタ 20"/>
            <p:cNvCxnSpPr/>
            <p:nvPr/>
          </p:nvCxnSpPr>
          <p:spPr>
            <a:xfrm>
              <a:off x="1779992" y="6452889"/>
              <a:ext cx="171601" cy="47738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テキスト ボックス 21"/>
            <p:cNvSpPr txBox="1"/>
            <p:nvPr/>
          </p:nvSpPr>
          <p:spPr>
            <a:xfrm rot="14947091">
              <a:off x="1220104" y="6787365"/>
              <a:ext cx="9703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srgbClr val="0000FF"/>
                  </a:solidFill>
                </a:rPr>
                <a:t>Sector-3</a:t>
              </a:r>
              <a:endParaRPr kumimoji="1" lang="ja-JP" altLang="en-US" dirty="0">
                <a:solidFill>
                  <a:srgbClr val="0000FF"/>
                </a:solidFill>
              </a:endParaRPr>
            </a:p>
          </p:txBody>
        </p:sp>
        <p:sp>
          <p:nvSpPr>
            <p:cNvPr id="24" name="正方形/長方形 23"/>
            <p:cNvSpPr/>
            <p:nvPr/>
          </p:nvSpPr>
          <p:spPr>
            <a:xfrm rot="4333039">
              <a:off x="1157091" y="5067061"/>
              <a:ext cx="1171470" cy="1304140"/>
            </a:xfrm>
            <a:prstGeom prst="rect">
              <a:avLst/>
            </a:prstGeom>
            <a:noFill/>
            <a:ln w="1905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テキスト ボックス 24"/>
            <p:cNvSpPr txBox="1"/>
            <p:nvPr/>
          </p:nvSpPr>
          <p:spPr>
            <a:xfrm rot="10800000">
              <a:off x="84040" y="1661342"/>
              <a:ext cx="997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</a:rPr>
                <a:t>e+ beam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26" name="直線矢印コネクタ 25"/>
            <p:cNvCxnSpPr/>
            <p:nvPr/>
          </p:nvCxnSpPr>
          <p:spPr>
            <a:xfrm flipV="1">
              <a:off x="2619491" y="5791815"/>
              <a:ext cx="1166719" cy="17195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矢印コネクタ 28"/>
            <p:cNvCxnSpPr/>
            <p:nvPr/>
          </p:nvCxnSpPr>
          <p:spPr>
            <a:xfrm flipH="1">
              <a:off x="2619491" y="3649269"/>
              <a:ext cx="910183" cy="38498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テキスト ボックス 31"/>
            <p:cNvSpPr txBox="1"/>
            <p:nvPr/>
          </p:nvSpPr>
          <p:spPr>
            <a:xfrm rot="10800000">
              <a:off x="1846692" y="5206605"/>
              <a:ext cx="5202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</a:rPr>
                <a:t>SY2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3809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0"/>
            <a:ext cx="9144000" cy="5317397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790062" y="3026114"/>
            <a:ext cx="1243727" cy="995283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 rot="21265728">
            <a:off x="2469229" y="2379028"/>
            <a:ext cx="3154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80"/>
                </a:solidFill>
              </a:rPr>
              <a:t>The new AR direct injection line</a:t>
            </a:r>
            <a:endParaRPr kumimoji="1" lang="ja-JP" altLang="en-US" dirty="0">
              <a:solidFill>
                <a:srgbClr val="FF0080"/>
              </a:solidFill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 flipV="1">
            <a:off x="2033789" y="2900606"/>
            <a:ext cx="2627523" cy="125509"/>
          </a:xfrm>
          <a:prstGeom prst="line">
            <a:avLst/>
          </a:prstGeom>
          <a:ln w="3175" cmpd="sng">
            <a:solidFill>
              <a:srgbClr val="0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790062" y="4021397"/>
            <a:ext cx="3871250" cy="2684862"/>
          </a:xfrm>
          <a:prstGeom prst="line">
            <a:avLst/>
          </a:prstGeom>
          <a:ln w="3175" cmpd="sng">
            <a:solidFill>
              <a:srgbClr val="0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タイトル 23"/>
          <p:cNvSpPr>
            <a:spLocks noGrp="1"/>
          </p:cNvSpPr>
          <p:nvPr>
            <p:ph type="title"/>
          </p:nvPr>
        </p:nvSpPr>
        <p:spPr>
          <a:xfrm>
            <a:off x="541590" y="0"/>
            <a:ext cx="8229600" cy="747084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Work for AR/BT in 2015</a:t>
            </a:r>
            <a:endParaRPr kumimoji="1" lang="ja-JP" altLang="en-US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1312" y="2900607"/>
            <a:ext cx="4478225" cy="3805652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21" name="テキスト ボックス 20"/>
          <p:cNvSpPr txBox="1"/>
          <p:nvPr/>
        </p:nvSpPr>
        <p:spPr>
          <a:xfrm>
            <a:off x="3691508" y="5934545"/>
            <a:ext cx="2623909" cy="830997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This magnet will be moved during the AR-BT magnets installation</a:t>
            </a:r>
            <a:endParaRPr kumimoji="1" lang="ja-JP" altLang="en-US" sz="1600" dirty="0"/>
          </a:p>
        </p:txBody>
      </p:sp>
      <p:cxnSp>
        <p:nvCxnSpPr>
          <p:cNvPr id="23" name="直線矢印コネクタ 22"/>
          <p:cNvCxnSpPr/>
          <p:nvPr/>
        </p:nvCxnSpPr>
        <p:spPr>
          <a:xfrm flipV="1">
            <a:off x="6178296" y="5572432"/>
            <a:ext cx="394086" cy="3236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/>
          <p:cNvSpPr txBox="1"/>
          <p:nvPr/>
        </p:nvSpPr>
        <p:spPr>
          <a:xfrm>
            <a:off x="5085306" y="5359111"/>
            <a:ext cx="1239880" cy="307777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0000"/>
                </a:solidFill>
              </a:rPr>
              <a:t>Carry-in Route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514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Recent discussion of DR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1" lang="en-US" altLang="ja-JP" dirty="0" smtClean="0"/>
              <a:t>Beam abort of MR</a:t>
            </a:r>
          </a:p>
          <a:p>
            <a:pPr lvl="1"/>
            <a:r>
              <a:rPr kumimoji="1" lang="en-US" altLang="ja-JP" dirty="0" smtClean="0">
                <a:solidFill>
                  <a:srgbClr val="0000FF"/>
                </a:solidFill>
              </a:rPr>
              <a:t>When the beam in LER is aborted, the 2 or 4 positron bunches are still stored in the DR.</a:t>
            </a:r>
          </a:p>
          <a:p>
            <a:pPr lvl="2"/>
            <a:r>
              <a:rPr lang="en-US" altLang="ja-JP" dirty="0" smtClean="0"/>
              <a:t>The interval of the extraction trigger signal is 20 ms in minimum.</a:t>
            </a:r>
          </a:p>
          <a:p>
            <a:pPr lvl="2"/>
            <a:r>
              <a:rPr lang="en-US" altLang="ja-JP" dirty="0" smtClean="0"/>
              <a:t>Time from the abort trigger to the working of the abort system is a few 100 </a:t>
            </a:r>
            <a:r>
              <a:rPr lang="en-US" altLang="ja-JP" dirty="0" err="1" smtClean="0">
                <a:latin typeface="Symbol" charset="2"/>
                <a:cs typeface="Symbol" charset="2"/>
              </a:rPr>
              <a:t>m</a:t>
            </a:r>
            <a:r>
              <a:rPr lang="en-US" altLang="ja-JP" dirty="0" err="1" smtClean="0"/>
              <a:t>s.</a:t>
            </a:r>
            <a:r>
              <a:rPr lang="en-US" altLang="ja-JP" dirty="0" smtClean="0"/>
              <a:t> </a:t>
            </a:r>
            <a:endParaRPr kumimoji="1" lang="en-US" altLang="ja-JP" dirty="0" smtClean="0"/>
          </a:p>
          <a:p>
            <a:pPr lvl="1"/>
            <a:r>
              <a:rPr lang="en-US" altLang="ja-JP" dirty="0" smtClean="0">
                <a:solidFill>
                  <a:srgbClr val="0000FF"/>
                </a:solidFill>
              </a:rPr>
              <a:t>What do we do with them ?</a:t>
            </a:r>
          </a:p>
          <a:p>
            <a:pPr lvl="2"/>
            <a:r>
              <a:rPr lang="en-US" altLang="ja-JP" dirty="0" smtClean="0"/>
              <a:t>Wait for injection ready and inhibit the extraction signal. </a:t>
            </a:r>
          </a:p>
          <a:p>
            <a:pPr marL="1828800" lvl="3" indent="-457200">
              <a:buFont typeface="+mj-lt"/>
              <a:buAutoNum type="alphaUcPeriod"/>
            </a:pPr>
            <a:r>
              <a:rPr lang="en-US" altLang="ja-JP" dirty="0" smtClean="0"/>
              <a:t>Inject to LER and continue the experiment.</a:t>
            </a:r>
          </a:p>
          <a:p>
            <a:pPr marL="1828800" lvl="3" indent="-457200">
              <a:buFont typeface="+mj-lt"/>
              <a:buAutoNum type="alphaUcPeriod"/>
            </a:pPr>
            <a:r>
              <a:rPr lang="en-US" altLang="ja-JP" dirty="0" smtClean="0"/>
              <a:t>Inject </a:t>
            </a:r>
            <a:r>
              <a:rPr lang="en-US" altLang="ja-JP" dirty="0"/>
              <a:t>to LER and abort again after 1 minute for charging the abort magnet</a:t>
            </a:r>
            <a:r>
              <a:rPr lang="en-US" altLang="ja-JP" dirty="0" smtClean="0"/>
              <a:t>.</a:t>
            </a:r>
          </a:p>
          <a:p>
            <a:pPr marL="1828800" lvl="3" indent="-457200">
              <a:buFont typeface="+mj-lt"/>
              <a:buAutoNum type="alphaUcPeriod"/>
            </a:pPr>
            <a:r>
              <a:rPr lang="en-US" altLang="ja-JP" dirty="0" smtClean="0"/>
              <a:t>Make a small beam dump in the RTL or LINAC using a pulsed steering magnet or DC steering magnet.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5725188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Calibri" charset="0"/>
                <a:ea typeface="ＭＳ Ｐゴシック" charset="0"/>
              </a:rPr>
              <a:t>KEKB Abort system</a:t>
            </a:r>
            <a:endParaRPr lang="ja-JP" altLang="en-US">
              <a:latin typeface="Calibri" charset="0"/>
              <a:ea typeface="ＭＳ Ｐゴシック" charset="0"/>
            </a:endParaRPr>
          </a:p>
        </p:txBody>
      </p:sp>
      <p:sp>
        <p:nvSpPr>
          <p:cNvPr id="14338" name="テキスト ボックス 4"/>
          <p:cNvSpPr txBox="1">
            <a:spLocks noChangeArrowheads="1"/>
          </p:cNvSpPr>
          <p:nvPr/>
        </p:nvSpPr>
        <p:spPr bwMode="auto">
          <a:xfrm>
            <a:off x="457200" y="1366838"/>
            <a:ext cx="796766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buFont typeface="Calibri" charset="0"/>
              <a:buAutoNum type="arabicPeriod"/>
            </a:pPr>
            <a:r>
              <a:rPr lang="en-US" altLang="ja-JP" sz="1600"/>
              <a:t>Abort (pulsed) kicker</a:t>
            </a:r>
            <a:r>
              <a:rPr lang="ja-JP" altLang="en-US" sz="1600"/>
              <a:t>で周回ビームを水平に蹴る</a:t>
            </a:r>
            <a:r>
              <a:rPr lang="en-US" altLang="ja-JP" sz="1600"/>
              <a:t>(</a:t>
            </a:r>
            <a:r>
              <a:rPr lang="ja-JP" altLang="en-US" sz="1600"/>
              <a:t>立ち上がり時間</a:t>
            </a:r>
            <a:r>
              <a:rPr lang="en-US" altLang="ja-JP" sz="1600"/>
              <a:t>〜500n</a:t>
            </a:r>
            <a:r>
              <a:rPr lang="ja-JP" altLang="en-US" sz="1600"/>
              <a:t>ｓ</a:t>
            </a:r>
            <a:r>
              <a:rPr lang="en-US" altLang="ja-JP" sz="1600"/>
              <a:t>)</a:t>
            </a:r>
            <a:r>
              <a:rPr lang="ja-JP" altLang="en-US" sz="1600"/>
              <a:t>。</a:t>
            </a:r>
            <a:r>
              <a:rPr lang="en-US" altLang="ja-JP" sz="1600"/>
              <a:t/>
            </a:r>
            <a:br>
              <a:rPr lang="en-US" altLang="ja-JP" sz="1600"/>
            </a:br>
            <a:r>
              <a:rPr lang="ja-JP" altLang="en-US" sz="1600"/>
              <a:t>同時に垂直にゆっくり</a:t>
            </a:r>
            <a:r>
              <a:rPr lang="en-US" altLang="ja-JP" sz="1600"/>
              <a:t>Sweep</a:t>
            </a:r>
            <a:r>
              <a:rPr lang="en-US" sz="1600"/>
              <a:t>することで、</a:t>
            </a:r>
            <a:r>
              <a:rPr lang="en-US" altLang="ja-JP" sz="1600"/>
              <a:t>Abort</a:t>
            </a:r>
            <a:r>
              <a:rPr lang="en-US" sz="1600"/>
              <a:t>窓でビームが１点に集中しないようにする</a:t>
            </a:r>
            <a:endParaRPr lang="en-US" altLang="ja-JP" sz="1600"/>
          </a:p>
          <a:p>
            <a:pPr>
              <a:buFont typeface="Calibri" charset="0"/>
              <a:buAutoNum type="arabicPeriod"/>
            </a:pPr>
            <a:r>
              <a:rPr lang="en-US" altLang="ja-JP" sz="1600"/>
              <a:t>Abort</a:t>
            </a:r>
            <a:r>
              <a:rPr lang="ja-JP" altLang="en-US" sz="1600"/>
              <a:t>窓</a:t>
            </a:r>
            <a:r>
              <a:rPr lang="en-US" altLang="ja-JP" sz="1600"/>
              <a:t>(Lambertson magnet</a:t>
            </a:r>
            <a:r>
              <a:rPr lang="ja-JP" altLang="en-US" sz="1600"/>
              <a:t>入口</a:t>
            </a:r>
            <a:r>
              <a:rPr lang="en-US" altLang="ja-JP" sz="1600"/>
              <a:t>)</a:t>
            </a:r>
            <a:r>
              <a:rPr lang="ja-JP" altLang="en-US" sz="1600"/>
              <a:t>で真空から大気に出る。</a:t>
            </a:r>
            <a:endParaRPr lang="en-US" altLang="ja-JP" sz="1600"/>
          </a:p>
          <a:p>
            <a:pPr>
              <a:buFont typeface="Calibri" charset="0"/>
              <a:buAutoNum type="arabicPeriod"/>
            </a:pPr>
            <a:r>
              <a:rPr lang="en-US" altLang="ja-JP" sz="1600"/>
              <a:t>Lambertson</a:t>
            </a:r>
            <a:r>
              <a:rPr lang="ja-JP" altLang="en-US" sz="1600"/>
              <a:t>で大きく下に曲げて</a:t>
            </a:r>
            <a:r>
              <a:rPr lang="en-US" altLang="ja-JP" sz="1600"/>
              <a:t>Dump</a:t>
            </a:r>
            <a:r>
              <a:rPr lang="ja-JP" altLang="en-US" sz="1600"/>
              <a:t>に導く。</a:t>
            </a:r>
          </a:p>
        </p:txBody>
      </p:sp>
      <p:pic>
        <p:nvPicPr>
          <p:cNvPr id="14339" name="図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8" y="2441575"/>
            <a:ext cx="6059487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テキスト ボックス 6"/>
          <p:cNvSpPr txBox="1">
            <a:spLocks noChangeArrowheads="1"/>
          </p:cNvSpPr>
          <p:nvPr/>
        </p:nvSpPr>
        <p:spPr bwMode="auto">
          <a:xfrm>
            <a:off x="6259513" y="5775325"/>
            <a:ext cx="95200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1800" dirty="0"/>
              <a:t>K. </a:t>
            </a:r>
            <a:r>
              <a:rPr lang="en-US" altLang="ja-JP" sz="1800" dirty="0" smtClean="0"/>
              <a:t>Satoh</a:t>
            </a:r>
            <a:endParaRPr lang="ja-JP" altLang="en-US" sz="1800" dirty="0"/>
          </a:p>
        </p:txBody>
      </p:sp>
      <p:cxnSp>
        <p:nvCxnSpPr>
          <p:cNvPr id="24" name="直線コネクタ 23"/>
          <p:cNvCxnSpPr/>
          <p:nvPr/>
        </p:nvCxnSpPr>
        <p:spPr>
          <a:xfrm flipH="1">
            <a:off x="3525838" y="4549775"/>
            <a:ext cx="703262" cy="0"/>
          </a:xfrm>
          <a:prstGeom prst="line">
            <a:avLst/>
          </a:prstGeom>
          <a:ln>
            <a:solidFill>
              <a:srgbClr val="FF00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1811525" y="3455265"/>
            <a:ext cx="943114" cy="1094510"/>
          </a:xfrm>
          <a:prstGeom prst="rect">
            <a:avLst/>
          </a:prstGeom>
          <a:noFill/>
          <a:ln w="19050" cmpd="sng">
            <a:solidFill>
              <a:srgbClr val="FF00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4821279" y="2838920"/>
            <a:ext cx="491906" cy="1170727"/>
          </a:xfrm>
          <a:prstGeom prst="rect">
            <a:avLst/>
          </a:prstGeom>
          <a:noFill/>
          <a:ln w="19050" cmpd="sng">
            <a:solidFill>
              <a:srgbClr val="FF00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5651610" y="2698842"/>
            <a:ext cx="333893" cy="988921"/>
          </a:xfrm>
          <a:prstGeom prst="rect">
            <a:avLst/>
          </a:prstGeom>
          <a:noFill/>
          <a:ln w="19050" cmpd="sng">
            <a:solidFill>
              <a:srgbClr val="FF00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5970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ctrTitle"/>
          </p:nvPr>
        </p:nvSpPr>
        <p:spPr>
          <a:xfrm>
            <a:off x="0" y="2130425"/>
            <a:ext cx="9022727" cy="1470025"/>
          </a:xfrm>
        </p:spPr>
        <p:txBody>
          <a:bodyPr>
            <a:normAutofit fontScale="90000"/>
          </a:bodyPr>
          <a:lstStyle/>
          <a:p>
            <a:r>
              <a:rPr lang="en-US" altLang="ja-JP" sz="5300" dirty="0">
                <a:solidFill>
                  <a:srgbClr val="0000FF"/>
                </a:solidFill>
              </a:rPr>
              <a:t>Construction status </a:t>
            </a:r>
            <a:r>
              <a:rPr lang="en-US" altLang="ja-JP" sz="5300" dirty="0" smtClean="0">
                <a:solidFill>
                  <a:srgbClr val="0000FF"/>
                </a:solidFill>
              </a:rPr>
              <a:t/>
            </a:r>
            <a:br>
              <a:rPr lang="en-US" altLang="ja-JP" sz="5300" dirty="0" smtClean="0">
                <a:solidFill>
                  <a:srgbClr val="0000FF"/>
                </a:solidFill>
              </a:rPr>
            </a:br>
            <a:r>
              <a:rPr lang="en-US" altLang="ja-JP" dirty="0" smtClean="0"/>
              <a:t>of</a:t>
            </a:r>
            <a:r>
              <a:rPr lang="en-US" altLang="ja-JP" dirty="0" smtClean="0">
                <a:solidFill>
                  <a:srgbClr val="0000FF"/>
                </a:solidFill>
              </a:rPr>
              <a:t> </a:t>
            </a:r>
            <a:r>
              <a:rPr lang="en-US" altLang="ja-JP" dirty="0">
                <a:solidFill>
                  <a:srgbClr val="0000FF"/>
                </a:solidFill>
              </a:rPr>
              <a:t/>
            </a:r>
            <a:br>
              <a:rPr lang="en-US" altLang="ja-JP" dirty="0">
                <a:solidFill>
                  <a:srgbClr val="0000FF"/>
                </a:solidFill>
              </a:rPr>
            </a:br>
            <a:r>
              <a:rPr lang="en-US" altLang="ja-JP" sz="5300" dirty="0" smtClean="0">
                <a:solidFill>
                  <a:srgbClr val="0000FF"/>
                </a:solidFill>
              </a:rPr>
              <a:t>the </a:t>
            </a:r>
            <a:r>
              <a:rPr lang="en-US" altLang="ja-JP" sz="5300" dirty="0">
                <a:solidFill>
                  <a:srgbClr val="0000FF"/>
                </a:solidFill>
              </a:rPr>
              <a:t>D</a:t>
            </a:r>
            <a:r>
              <a:rPr lang="en-US" altLang="ja-JP" sz="5300" dirty="0" smtClean="0">
                <a:solidFill>
                  <a:srgbClr val="0000FF"/>
                </a:solidFill>
              </a:rPr>
              <a:t>amping </a:t>
            </a:r>
            <a:r>
              <a:rPr lang="en-US" altLang="ja-JP" sz="5300" dirty="0">
                <a:solidFill>
                  <a:srgbClr val="0000FF"/>
                </a:solidFill>
              </a:rPr>
              <a:t>R</a:t>
            </a:r>
            <a:r>
              <a:rPr lang="en-US" altLang="ja-JP" sz="5300" dirty="0" smtClean="0">
                <a:solidFill>
                  <a:srgbClr val="0000FF"/>
                </a:solidFill>
              </a:rPr>
              <a:t>ing </a:t>
            </a:r>
            <a:r>
              <a:rPr lang="en-US" altLang="ja-JP" dirty="0">
                <a:solidFill>
                  <a:srgbClr val="000000"/>
                </a:solidFill>
              </a:rPr>
              <a:t>and</a:t>
            </a:r>
            <a:r>
              <a:rPr lang="en-US" altLang="ja-JP" dirty="0">
                <a:solidFill>
                  <a:srgbClr val="0000FF"/>
                </a:solidFill>
              </a:rPr>
              <a:t> </a:t>
            </a:r>
            <a:r>
              <a:rPr lang="en-US" altLang="ja-JP" dirty="0" smtClean="0">
                <a:solidFill>
                  <a:srgbClr val="0000FF"/>
                </a:solidFill>
              </a:rPr>
              <a:t/>
            </a:r>
            <a:br>
              <a:rPr lang="en-US" altLang="ja-JP" dirty="0" smtClean="0">
                <a:solidFill>
                  <a:srgbClr val="0000FF"/>
                </a:solidFill>
              </a:rPr>
            </a:br>
            <a:r>
              <a:rPr lang="en-US" altLang="ja-JP" sz="5300" dirty="0" smtClean="0">
                <a:solidFill>
                  <a:srgbClr val="0000FF"/>
                </a:solidFill>
              </a:rPr>
              <a:t>the </a:t>
            </a:r>
            <a:r>
              <a:rPr lang="en-US" altLang="ja-JP" sz="5300" dirty="0">
                <a:solidFill>
                  <a:srgbClr val="0000FF"/>
                </a:solidFill>
              </a:rPr>
              <a:t>B</a:t>
            </a:r>
            <a:r>
              <a:rPr lang="en-US" altLang="ja-JP" sz="5300" dirty="0" smtClean="0">
                <a:solidFill>
                  <a:srgbClr val="0000FF"/>
                </a:solidFill>
              </a:rPr>
              <a:t>eam </a:t>
            </a:r>
            <a:r>
              <a:rPr lang="en-US" altLang="ja-JP" sz="5300" dirty="0">
                <a:solidFill>
                  <a:srgbClr val="0000FF"/>
                </a:solidFill>
              </a:rPr>
              <a:t>T</a:t>
            </a:r>
            <a:r>
              <a:rPr lang="en-US" altLang="ja-JP" sz="5300" dirty="0" smtClean="0">
                <a:solidFill>
                  <a:srgbClr val="0000FF"/>
                </a:solidFill>
              </a:rPr>
              <a:t>ransport </a:t>
            </a:r>
            <a:r>
              <a:rPr lang="en-US" altLang="ja-JP" sz="5300" dirty="0" smtClean="0">
                <a:solidFill>
                  <a:srgbClr val="0000FF"/>
                </a:solidFill>
              </a:rPr>
              <a:t>lines</a:t>
            </a:r>
            <a:endParaRPr lang="en-US" altLang="ja-JP" sz="5300" dirty="0">
              <a:solidFill>
                <a:srgbClr val="0000FF"/>
              </a:solidFill>
            </a:endParaRPr>
          </a:p>
        </p:txBody>
      </p:sp>
      <p:sp>
        <p:nvSpPr>
          <p:cNvPr id="4" name="サブタイトル 3"/>
          <p:cNvSpPr>
            <a:spLocks noGrp="1"/>
          </p:cNvSpPr>
          <p:nvPr>
            <p:ph type="subTitle" idx="1"/>
          </p:nvPr>
        </p:nvSpPr>
        <p:spPr>
          <a:xfrm>
            <a:off x="1371600" y="4485903"/>
            <a:ext cx="6400800" cy="1752600"/>
          </a:xfr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92699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タイトル 3"/>
          <p:cNvSpPr>
            <a:spLocks noGrp="1"/>
          </p:cNvSpPr>
          <p:nvPr>
            <p:ph type="title"/>
          </p:nvPr>
        </p:nvSpPr>
        <p:spPr>
          <a:xfrm>
            <a:off x="509588" y="9525"/>
            <a:ext cx="8229600" cy="752475"/>
          </a:xfrm>
        </p:spPr>
        <p:txBody>
          <a:bodyPr/>
          <a:lstStyle/>
          <a:p>
            <a:r>
              <a:rPr lang="en-US" altLang="ja-JP" sz="4000">
                <a:latin typeface="Calibri" charset="0"/>
                <a:ea typeface="ＭＳ Ｐゴシック" charset="0"/>
              </a:rPr>
              <a:t>SuperKEKB Abort system</a:t>
            </a:r>
            <a:endParaRPr lang="ja-JP" altLang="en-US" sz="4000">
              <a:latin typeface="Calibri" charset="0"/>
              <a:ea typeface="ＭＳ Ｐゴシック" charset="0"/>
            </a:endParaRPr>
          </a:p>
        </p:txBody>
      </p:sp>
      <p:pic>
        <p:nvPicPr>
          <p:cNvPr id="15362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4475163"/>
            <a:ext cx="2427287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2009775"/>
            <a:ext cx="2813050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直線矢印コネクタ 7"/>
          <p:cNvCxnSpPr/>
          <p:nvPr/>
        </p:nvCxnSpPr>
        <p:spPr>
          <a:xfrm>
            <a:off x="1133475" y="4799013"/>
            <a:ext cx="800100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>
            <a:off x="1133475" y="4799013"/>
            <a:ext cx="0" cy="1412875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66" name="テキスト ボックス 9"/>
          <p:cNvSpPr txBox="1">
            <a:spLocks noChangeArrowheads="1"/>
          </p:cNvSpPr>
          <p:nvPr/>
        </p:nvSpPr>
        <p:spPr bwMode="auto">
          <a:xfrm>
            <a:off x="454025" y="5056188"/>
            <a:ext cx="736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rgbClr val="FF0000"/>
                </a:solidFill>
              </a:rPr>
              <a:t>V.kick　</a:t>
            </a:r>
            <a:endParaRPr lang="ja-JP" altLang="en-US" sz="1800">
              <a:solidFill>
                <a:srgbClr val="FF0000"/>
              </a:solidFill>
            </a:endParaRPr>
          </a:p>
        </p:txBody>
      </p:sp>
      <p:sp>
        <p:nvSpPr>
          <p:cNvPr id="15367" name="テキスト ボックス 10"/>
          <p:cNvSpPr txBox="1">
            <a:spLocks noChangeArrowheads="1"/>
          </p:cNvSpPr>
          <p:nvPr/>
        </p:nvSpPr>
        <p:spPr bwMode="auto">
          <a:xfrm>
            <a:off x="1277938" y="4418013"/>
            <a:ext cx="530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rgbClr val="FF0000"/>
                </a:solidFill>
              </a:rPr>
              <a:t>±σx</a:t>
            </a:r>
            <a:endParaRPr lang="ja-JP" altLang="en-US" sz="1800">
              <a:solidFill>
                <a:srgbClr val="FF0000"/>
              </a:solidFill>
            </a:endParaRPr>
          </a:p>
        </p:txBody>
      </p:sp>
      <p:grpSp>
        <p:nvGrpSpPr>
          <p:cNvPr id="15368" name="図形グループ 33"/>
          <p:cNvGrpSpPr>
            <a:grpSpLocks/>
          </p:cNvGrpSpPr>
          <p:nvPr/>
        </p:nvGrpSpPr>
        <p:grpSpPr bwMode="auto">
          <a:xfrm>
            <a:off x="3509963" y="5005388"/>
            <a:ext cx="998537" cy="1531937"/>
            <a:chOff x="3509432" y="5005160"/>
            <a:chExt cx="999067" cy="1532467"/>
          </a:xfrm>
        </p:grpSpPr>
        <p:sp>
          <p:nvSpPr>
            <p:cNvPr id="15" name="円/楕円 14"/>
            <p:cNvSpPr/>
            <p:nvPr/>
          </p:nvSpPr>
          <p:spPr>
            <a:xfrm>
              <a:off x="3619027" y="5089326"/>
              <a:ext cx="719520" cy="18739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6" name="円/楕円 15"/>
            <p:cNvSpPr/>
            <p:nvPr/>
          </p:nvSpPr>
          <p:spPr>
            <a:xfrm>
              <a:off x="3619027" y="5200490"/>
              <a:ext cx="719520" cy="18580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7" name="円/楕円 16"/>
            <p:cNvSpPr/>
            <p:nvPr/>
          </p:nvSpPr>
          <p:spPr>
            <a:xfrm>
              <a:off x="3619027" y="5335474"/>
              <a:ext cx="719520" cy="18580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8" name="円/楕円 17"/>
            <p:cNvSpPr/>
            <p:nvPr/>
          </p:nvSpPr>
          <p:spPr>
            <a:xfrm>
              <a:off x="3619027" y="5429169"/>
              <a:ext cx="719520" cy="18580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9" name="円/楕円 18"/>
            <p:cNvSpPr/>
            <p:nvPr/>
          </p:nvSpPr>
          <p:spPr>
            <a:xfrm>
              <a:off x="3619027" y="5538745"/>
              <a:ext cx="719520" cy="18580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0" name="円/楕円 19"/>
            <p:cNvSpPr/>
            <p:nvPr/>
          </p:nvSpPr>
          <p:spPr>
            <a:xfrm>
              <a:off x="3619027" y="5673728"/>
              <a:ext cx="719520" cy="18580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1" name="円/楕円 20"/>
            <p:cNvSpPr/>
            <p:nvPr/>
          </p:nvSpPr>
          <p:spPr>
            <a:xfrm>
              <a:off x="3619027" y="5767424"/>
              <a:ext cx="719520" cy="18580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2" name="円/楕円 21"/>
            <p:cNvSpPr/>
            <p:nvPr/>
          </p:nvSpPr>
          <p:spPr>
            <a:xfrm>
              <a:off x="3619027" y="5876999"/>
              <a:ext cx="719520" cy="18580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3" name="円/楕円 22"/>
            <p:cNvSpPr/>
            <p:nvPr/>
          </p:nvSpPr>
          <p:spPr>
            <a:xfrm>
              <a:off x="3619027" y="6011983"/>
              <a:ext cx="719520" cy="18739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4" name="円/楕円 23"/>
            <p:cNvSpPr/>
            <p:nvPr/>
          </p:nvSpPr>
          <p:spPr>
            <a:xfrm>
              <a:off x="3619027" y="6105678"/>
              <a:ext cx="719520" cy="18580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5" name="円/楕円 24"/>
            <p:cNvSpPr/>
            <p:nvPr/>
          </p:nvSpPr>
          <p:spPr>
            <a:xfrm>
              <a:off x="3619027" y="6215254"/>
              <a:ext cx="719520" cy="18739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6" name="円/楕円 25"/>
            <p:cNvSpPr/>
            <p:nvPr/>
          </p:nvSpPr>
          <p:spPr>
            <a:xfrm>
              <a:off x="3619027" y="6351826"/>
              <a:ext cx="719520" cy="18580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7" name="円/楕円 26"/>
            <p:cNvSpPr/>
            <p:nvPr/>
          </p:nvSpPr>
          <p:spPr>
            <a:xfrm>
              <a:off x="3509432" y="5005160"/>
              <a:ext cx="999067" cy="516115"/>
            </a:xfrm>
            <a:prstGeom prst="ellipse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sp>
        <p:nvSpPr>
          <p:cNvPr id="15369" name="テキスト ボックス 27"/>
          <p:cNvSpPr txBox="1">
            <a:spLocks noChangeArrowheads="1"/>
          </p:cNvSpPr>
          <p:nvPr/>
        </p:nvSpPr>
        <p:spPr bwMode="auto">
          <a:xfrm>
            <a:off x="3365500" y="1771650"/>
            <a:ext cx="24447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1400"/>
              <a:t>Abort kicker(</a:t>
            </a:r>
            <a:r>
              <a:rPr lang="ja-JP" altLang="en-US" sz="1400"/>
              <a:t>水平</a:t>
            </a:r>
            <a:r>
              <a:rPr lang="en-US" altLang="ja-JP" sz="1400"/>
              <a:t>)</a:t>
            </a:r>
            <a:r>
              <a:rPr lang="ja-JP" altLang="en-US" sz="1400"/>
              <a:t>：</a:t>
            </a:r>
            <a:endParaRPr lang="en-US" altLang="ja-JP" sz="1400"/>
          </a:p>
          <a:p>
            <a:r>
              <a:rPr lang="en-US" altLang="ja-JP" sz="1400"/>
              <a:t>	Abort</a:t>
            </a:r>
            <a:r>
              <a:rPr lang="ja-JP" altLang="en-US" sz="1400"/>
              <a:t>窓に蹴り出す。</a:t>
            </a:r>
            <a:endParaRPr lang="en-US" altLang="ja-JP" sz="1400"/>
          </a:p>
          <a:p>
            <a:r>
              <a:rPr lang="en-US" altLang="ja-JP" sz="1400"/>
              <a:t>Abort kicker(</a:t>
            </a:r>
            <a:r>
              <a:rPr lang="ja-JP" altLang="en-US" sz="1400"/>
              <a:t>垂直</a:t>
            </a:r>
            <a:r>
              <a:rPr lang="en-US" altLang="ja-JP" sz="1400"/>
              <a:t>)</a:t>
            </a:r>
            <a:r>
              <a:rPr lang="ja-JP" altLang="en-US" sz="1400"/>
              <a:t>：</a:t>
            </a:r>
            <a:endParaRPr lang="en-US" altLang="ja-JP" sz="1400"/>
          </a:p>
          <a:p>
            <a:r>
              <a:rPr lang="en-US" altLang="ja-JP" sz="1400"/>
              <a:t>	</a:t>
            </a:r>
            <a:r>
              <a:rPr lang="ja-JP" altLang="en-US" sz="1400"/>
              <a:t>垂直に</a:t>
            </a:r>
            <a:r>
              <a:rPr lang="en-US" altLang="ja-JP" sz="1400"/>
              <a:t>Sweep</a:t>
            </a:r>
            <a:r>
              <a:rPr lang="ja-JP" altLang="en-US" sz="1400"/>
              <a:t>させる。</a:t>
            </a:r>
          </a:p>
          <a:p>
            <a:r>
              <a:rPr lang="en-US" altLang="ja-JP" sz="1400">
                <a:solidFill>
                  <a:srgbClr val="0000FF"/>
                </a:solidFill>
              </a:rPr>
              <a:t>Abort quad</a:t>
            </a:r>
            <a:r>
              <a:rPr lang="ja-JP" altLang="en-US" sz="1400">
                <a:solidFill>
                  <a:srgbClr val="0000FF"/>
                </a:solidFill>
              </a:rPr>
              <a:t>：</a:t>
            </a:r>
            <a:endParaRPr lang="en-US" altLang="ja-JP" sz="1400">
              <a:solidFill>
                <a:srgbClr val="0000FF"/>
              </a:solidFill>
            </a:endParaRPr>
          </a:p>
          <a:p>
            <a:r>
              <a:rPr lang="en-US" altLang="ja-JP" sz="1400">
                <a:solidFill>
                  <a:schemeClr val="tx2"/>
                </a:solidFill>
              </a:rPr>
              <a:t>	Abort</a:t>
            </a:r>
            <a:r>
              <a:rPr lang="ja-JP" altLang="en-US" sz="1400">
                <a:solidFill>
                  <a:schemeClr val="tx2"/>
                </a:solidFill>
              </a:rPr>
              <a:t>窓での水平ビーム</a:t>
            </a:r>
            <a:endParaRPr lang="en-US" altLang="ja-JP" sz="1400">
              <a:solidFill>
                <a:schemeClr val="tx2"/>
              </a:solidFill>
            </a:endParaRPr>
          </a:p>
          <a:p>
            <a:r>
              <a:rPr lang="en-US" altLang="ja-JP" sz="1400">
                <a:solidFill>
                  <a:schemeClr val="tx2"/>
                </a:solidFill>
              </a:rPr>
              <a:t>	</a:t>
            </a:r>
            <a:r>
              <a:rPr lang="ja-JP" altLang="en-US" sz="1400">
                <a:solidFill>
                  <a:schemeClr val="tx2"/>
                </a:solidFill>
              </a:rPr>
              <a:t>サイズを大きくする。</a:t>
            </a:r>
          </a:p>
        </p:txBody>
      </p:sp>
      <p:sp>
        <p:nvSpPr>
          <p:cNvPr id="15370" name="テキスト ボックス 28"/>
          <p:cNvSpPr txBox="1">
            <a:spLocks noChangeArrowheads="1"/>
          </p:cNvSpPr>
          <p:nvPr/>
        </p:nvSpPr>
        <p:spPr bwMode="auto">
          <a:xfrm>
            <a:off x="3346450" y="1417638"/>
            <a:ext cx="2252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1800" u="sng"/>
              <a:t>SuperKEKB(w AbortQ)</a:t>
            </a:r>
            <a:endParaRPr lang="ja-JP" altLang="en-US" sz="1800" u="sng"/>
          </a:p>
        </p:txBody>
      </p:sp>
      <p:grpSp>
        <p:nvGrpSpPr>
          <p:cNvPr id="15371" name="図形グループ 35"/>
          <p:cNvGrpSpPr>
            <a:grpSpLocks/>
          </p:cNvGrpSpPr>
          <p:nvPr/>
        </p:nvGrpSpPr>
        <p:grpSpPr bwMode="auto">
          <a:xfrm>
            <a:off x="3960813" y="3727450"/>
            <a:ext cx="2062162" cy="863600"/>
            <a:chOff x="6942667" y="389467"/>
            <a:chExt cx="2062783" cy="863599"/>
          </a:xfrm>
        </p:grpSpPr>
        <p:sp>
          <p:nvSpPr>
            <p:cNvPr id="30" name="円/楕円 29"/>
            <p:cNvSpPr/>
            <p:nvPr/>
          </p:nvSpPr>
          <p:spPr>
            <a:xfrm>
              <a:off x="6942667" y="389467"/>
              <a:ext cx="1252914" cy="63499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1" name="円/楕円 30"/>
            <p:cNvSpPr/>
            <p:nvPr/>
          </p:nvSpPr>
          <p:spPr>
            <a:xfrm>
              <a:off x="6942667" y="618067"/>
              <a:ext cx="1252914" cy="63499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ja-JP" dirty="0"/>
                <a:t>20μm</a:t>
              </a:r>
              <a:endParaRPr lang="ja-JP" altLang="en-US" dirty="0"/>
            </a:p>
          </p:txBody>
        </p:sp>
        <p:cxnSp>
          <p:nvCxnSpPr>
            <p:cNvPr id="32" name="直線矢印コネクタ 31"/>
            <p:cNvCxnSpPr/>
            <p:nvPr/>
          </p:nvCxnSpPr>
          <p:spPr>
            <a:xfrm>
              <a:off x="8243221" y="660930"/>
              <a:ext cx="0" cy="269875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矢印コネクタ 32"/>
            <p:cNvCxnSpPr>
              <a:stCxn id="31" idx="0"/>
              <a:endCxn id="31" idx="4"/>
            </p:cNvCxnSpPr>
            <p:nvPr/>
          </p:nvCxnSpPr>
          <p:spPr>
            <a:xfrm>
              <a:off x="7569918" y="618067"/>
              <a:ext cx="0" cy="634999"/>
            </a:xfrm>
            <a:prstGeom prst="straightConnector1">
              <a:avLst/>
            </a:prstGeom>
            <a:ln>
              <a:solidFill>
                <a:srgbClr val="FFFF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401" name="テキスト ボックス 34"/>
            <p:cNvSpPr txBox="1">
              <a:spLocks noChangeArrowheads="1"/>
            </p:cNvSpPr>
            <p:nvPr/>
          </p:nvSpPr>
          <p:spPr bwMode="auto">
            <a:xfrm>
              <a:off x="8382000" y="623900"/>
              <a:ext cx="62345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altLang="ja-JP" sz="1800"/>
                <a:t>6μm</a:t>
              </a:r>
              <a:endParaRPr lang="ja-JP" altLang="en-US" sz="1800"/>
            </a:p>
          </p:txBody>
        </p:sp>
      </p:grpSp>
      <p:cxnSp>
        <p:nvCxnSpPr>
          <p:cNvPr id="37" name="直線矢印コネクタ 36"/>
          <p:cNvCxnSpPr/>
          <p:nvPr/>
        </p:nvCxnSpPr>
        <p:spPr>
          <a:xfrm flipV="1">
            <a:off x="4332288" y="4591050"/>
            <a:ext cx="176212" cy="4397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73" name="テキスト ボックス 39"/>
          <p:cNvSpPr txBox="1">
            <a:spLocks noChangeArrowheads="1"/>
          </p:cNvSpPr>
          <p:nvPr/>
        </p:nvSpPr>
        <p:spPr bwMode="auto">
          <a:xfrm>
            <a:off x="4491038" y="6369050"/>
            <a:ext cx="1103312" cy="338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1600"/>
              <a:t>T. Mimashi</a:t>
            </a:r>
            <a:endParaRPr lang="ja-JP" altLang="en-US" sz="1600"/>
          </a:p>
        </p:txBody>
      </p:sp>
      <p:sp>
        <p:nvSpPr>
          <p:cNvPr id="15374" name="テキスト ボックス 40"/>
          <p:cNvSpPr txBox="1">
            <a:spLocks noChangeArrowheads="1"/>
          </p:cNvSpPr>
          <p:nvPr/>
        </p:nvSpPr>
        <p:spPr bwMode="auto">
          <a:xfrm>
            <a:off x="6580188" y="1417638"/>
            <a:ext cx="2297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1800" u="sng"/>
              <a:t>SuperKEKB(w DC-Sext)</a:t>
            </a:r>
            <a:endParaRPr lang="ja-JP" altLang="en-US" sz="1800" u="sng"/>
          </a:p>
        </p:txBody>
      </p:sp>
      <p:sp>
        <p:nvSpPr>
          <p:cNvPr id="15375" name="テキスト ボックス 41"/>
          <p:cNvSpPr txBox="1">
            <a:spLocks noChangeArrowheads="1"/>
          </p:cNvSpPr>
          <p:nvPr/>
        </p:nvSpPr>
        <p:spPr bwMode="auto">
          <a:xfrm>
            <a:off x="6246813" y="1787525"/>
            <a:ext cx="2897187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1400"/>
              <a:t>Abort kicker(</a:t>
            </a:r>
            <a:r>
              <a:rPr lang="ja-JP" altLang="en-US" sz="1400"/>
              <a:t>水平</a:t>
            </a:r>
            <a:r>
              <a:rPr lang="en-US" altLang="ja-JP" sz="1400"/>
              <a:t>)</a:t>
            </a:r>
            <a:r>
              <a:rPr lang="ja-JP" altLang="en-US" sz="1400"/>
              <a:t>：</a:t>
            </a:r>
            <a:endParaRPr lang="en-US" altLang="ja-JP" sz="1400"/>
          </a:p>
          <a:p>
            <a:r>
              <a:rPr lang="en-US" altLang="ja-JP" sz="1400"/>
              <a:t>	Abort</a:t>
            </a:r>
            <a:r>
              <a:rPr lang="ja-JP" altLang="en-US" sz="1400"/>
              <a:t>窓に蹴り出す。</a:t>
            </a:r>
            <a:endParaRPr lang="en-US" altLang="ja-JP" sz="1400"/>
          </a:p>
          <a:p>
            <a:r>
              <a:rPr lang="en-US" altLang="ja-JP" sz="1400"/>
              <a:t>Abort kicker(</a:t>
            </a:r>
            <a:r>
              <a:rPr lang="ja-JP" altLang="en-US" sz="1400"/>
              <a:t>垂直</a:t>
            </a:r>
            <a:r>
              <a:rPr lang="en-US" altLang="ja-JP" sz="1400"/>
              <a:t>)</a:t>
            </a:r>
            <a:r>
              <a:rPr lang="ja-JP" altLang="en-US" sz="1400"/>
              <a:t>：</a:t>
            </a:r>
            <a:endParaRPr lang="en-US" altLang="ja-JP" sz="1400"/>
          </a:p>
          <a:p>
            <a:r>
              <a:rPr lang="en-US" altLang="ja-JP" sz="1400"/>
              <a:t>	</a:t>
            </a:r>
            <a:r>
              <a:rPr lang="ja-JP" altLang="en-US" sz="1400"/>
              <a:t>垂直に</a:t>
            </a:r>
            <a:r>
              <a:rPr lang="en-US" altLang="ja-JP" sz="1400"/>
              <a:t>Sweep</a:t>
            </a:r>
            <a:r>
              <a:rPr lang="ja-JP" altLang="en-US" sz="1400"/>
              <a:t>させる。</a:t>
            </a:r>
          </a:p>
          <a:p>
            <a:r>
              <a:rPr lang="en-US" altLang="ja-JP" sz="1400">
                <a:solidFill>
                  <a:srgbClr val="0000FF"/>
                </a:solidFill>
              </a:rPr>
              <a:t>DC Sext</a:t>
            </a:r>
            <a:r>
              <a:rPr lang="ja-JP" altLang="en-US" sz="1400">
                <a:solidFill>
                  <a:srgbClr val="0000FF"/>
                </a:solidFill>
              </a:rPr>
              <a:t>：</a:t>
            </a:r>
            <a:endParaRPr lang="en-US" altLang="ja-JP" sz="1400">
              <a:solidFill>
                <a:srgbClr val="0000FF"/>
              </a:solidFill>
            </a:endParaRPr>
          </a:p>
          <a:p>
            <a:r>
              <a:rPr lang="en-US" altLang="ja-JP" sz="1400"/>
              <a:t>	</a:t>
            </a:r>
            <a:r>
              <a:rPr lang="en-US" altLang="ja-JP" sz="1400">
                <a:solidFill>
                  <a:schemeClr val="tx2"/>
                </a:solidFill>
              </a:rPr>
              <a:t>kicker</a:t>
            </a:r>
            <a:r>
              <a:rPr lang="ja-JP" altLang="en-US" sz="1400">
                <a:solidFill>
                  <a:schemeClr val="tx2"/>
                </a:solidFill>
              </a:rPr>
              <a:t>によって</a:t>
            </a:r>
            <a:r>
              <a:rPr lang="en-US" altLang="ja-JP" sz="1400">
                <a:solidFill>
                  <a:schemeClr val="tx2"/>
                </a:solidFill>
              </a:rPr>
              <a:t>ΔX</a:t>
            </a:r>
            <a:r>
              <a:rPr lang="ja-JP" altLang="en-US" sz="1400">
                <a:solidFill>
                  <a:schemeClr val="tx2"/>
                </a:solidFill>
              </a:rPr>
              <a:t>蹴られた場所に</a:t>
            </a:r>
            <a:r>
              <a:rPr lang="en-US" altLang="ja-JP" sz="1400">
                <a:solidFill>
                  <a:schemeClr val="tx2"/>
                </a:solidFill>
              </a:rPr>
              <a:t>DC</a:t>
            </a:r>
            <a:r>
              <a:rPr lang="ja-JP" altLang="en-US" sz="1400">
                <a:solidFill>
                  <a:schemeClr val="tx2"/>
                </a:solidFill>
              </a:rPr>
              <a:t>の六極を設置することで、四極成分を感じ</a:t>
            </a:r>
            <a:r>
              <a:rPr lang="en-US" altLang="ja-JP" sz="1400">
                <a:solidFill>
                  <a:schemeClr val="tx2"/>
                </a:solidFill>
              </a:rPr>
              <a:t>Abort</a:t>
            </a:r>
            <a:r>
              <a:rPr lang="ja-JP" altLang="en-US" sz="1400">
                <a:solidFill>
                  <a:schemeClr val="tx2"/>
                </a:solidFill>
              </a:rPr>
              <a:t>窓での水平ビームサイズを大きくする案（生出さん）。</a:t>
            </a:r>
            <a:endParaRPr lang="en-US" altLang="ja-JP" sz="1400">
              <a:solidFill>
                <a:schemeClr val="tx2"/>
              </a:solidFill>
            </a:endParaRPr>
          </a:p>
          <a:p>
            <a:r>
              <a:rPr lang="en-US" altLang="ja-JP" sz="1400">
                <a:solidFill>
                  <a:schemeClr val="tx2"/>
                </a:solidFill>
              </a:rPr>
              <a:t>	kicker</a:t>
            </a:r>
            <a:r>
              <a:rPr lang="ja-JP" altLang="en-US" sz="1400">
                <a:solidFill>
                  <a:schemeClr val="tx2"/>
                </a:solidFill>
              </a:rPr>
              <a:t>が</a:t>
            </a:r>
            <a:r>
              <a:rPr lang="en-US" altLang="ja-JP" sz="1400">
                <a:solidFill>
                  <a:schemeClr val="tx2"/>
                </a:solidFill>
              </a:rPr>
              <a:t>Fire</a:t>
            </a:r>
            <a:r>
              <a:rPr lang="ja-JP" altLang="en-US" sz="1400">
                <a:solidFill>
                  <a:schemeClr val="tx2"/>
                </a:solidFill>
              </a:rPr>
              <a:t>しない場合、ビームは六極の中心を通り、四極を感じない。　</a:t>
            </a:r>
            <a:r>
              <a:rPr lang="en-US" altLang="ja-JP" sz="1400">
                <a:solidFill>
                  <a:schemeClr val="tx2"/>
                </a:solidFill>
              </a:rPr>
              <a:t>-I</a:t>
            </a:r>
            <a:r>
              <a:rPr lang="ja-JP" altLang="en-US" sz="1400">
                <a:solidFill>
                  <a:schemeClr val="tx2"/>
                </a:solidFill>
              </a:rPr>
              <a:t>の場所に対の六極を置くことで</a:t>
            </a:r>
            <a:r>
              <a:rPr lang="en-US" altLang="ja-JP" sz="1400">
                <a:solidFill>
                  <a:schemeClr val="tx2"/>
                </a:solidFill>
              </a:rPr>
              <a:t>Non-linear</a:t>
            </a:r>
            <a:r>
              <a:rPr lang="ja-JP" altLang="en-US" sz="1400">
                <a:solidFill>
                  <a:schemeClr val="tx2"/>
                </a:solidFill>
              </a:rPr>
              <a:t>成分を</a:t>
            </a:r>
            <a:r>
              <a:rPr lang="en-US" altLang="ja-JP" sz="1400">
                <a:solidFill>
                  <a:schemeClr val="tx2"/>
                </a:solidFill>
              </a:rPr>
              <a:t>Cancel</a:t>
            </a:r>
            <a:r>
              <a:rPr lang="ja-JP" altLang="en-US" sz="1400">
                <a:solidFill>
                  <a:schemeClr val="tx2"/>
                </a:solidFill>
              </a:rPr>
              <a:t>する。</a:t>
            </a:r>
          </a:p>
        </p:txBody>
      </p:sp>
      <p:cxnSp>
        <p:nvCxnSpPr>
          <p:cNvPr id="45" name="直線コネクタ 44"/>
          <p:cNvCxnSpPr/>
          <p:nvPr/>
        </p:nvCxnSpPr>
        <p:spPr>
          <a:xfrm>
            <a:off x="6129338" y="1524000"/>
            <a:ext cx="0" cy="5334000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/>
          <p:cNvCxnSpPr/>
          <p:nvPr/>
        </p:nvCxnSpPr>
        <p:spPr>
          <a:xfrm>
            <a:off x="3619500" y="4953000"/>
            <a:ext cx="719138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/>
          <p:cNvCxnSpPr/>
          <p:nvPr/>
        </p:nvCxnSpPr>
        <p:spPr>
          <a:xfrm>
            <a:off x="3400425" y="5089525"/>
            <a:ext cx="0" cy="1444625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79" name="テキスト ボックス 47"/>
          <p:cNvSpPr txBox="1">
            <a:spLocks noChangeArrowheads="1"/>
          </p:cNvSpPr>
          <p:nvPr/>
        </p:nvSpPr>
        <p:spPr bwMode="auto">
          <a:xfrm>
            <a:off x="2874963" y="5489575"/>
            <a:ext cx="73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rgbClr val="FF0000"/>
                </a:solidFill>
              </a:rPr>
              <a:t>V.kick　</a:t>
            </a:r>
            <a:endParaRPr lang="ja-JP" altLang="en-US" sz="1800">
              <a:solidFill>
                <a:srgbClr val="FF0000"/>
              </a:solidFill>
            </a:endParaRPr>
          </a:p>
        </p:txBody>
      </p:sp>
      <p:sp>
        <p:nvSpPr>
          <p:cNvPr id="15380" name="テキスト ボックス 48"/>
          <p:cNvSpPr txBox="1">
            <a:spLocks noChangeArrowheads="1"/>
          </p:cNvSpPr>
          <p:nvPr/>
        </p:nvSpPr>
        <p:spPr bwMode="auto">
          <a:xfrm>
            <a:off x="3700463" y="4595813"/>
            <a:ext cx="530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rgbClr val="FF0000"/>
                </a:solidFill>
              </a:rPr>
              <a:t>±σx</a:t>
            </a:r>
            <a:endParaRPr lang="ja-JP" altLang="en-US" sz="1800">
              <a:solidFill>
                <a:srgbClr val="FF0000"/>
              </a:solidFill>
            </a:endParaRPr>
          </a:p>
        </p:txBody>
      </p:sp>
      <p:sp>
        <p:nvSpPr>
          <p:cNvPr id="15381" name="テキスト ボックス 52"/>
          <p:cNvSpPr txBox="1">
            <a:spLocks noChangeArrowheads="1"/>
          </p:cNvSpPr>
          <p:nvPr/>
        </p:nvSpPr>
        <p:spPr bwMode="auto">
          <a:xfrm>
            <a:off x="5213350" y="4870450"/>
            <a:ext cx="3578225" cy="11699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ja-JP" altLang="en-US" sz="1400"/>
              <a:t>また、</a:t>
            </a:r>
            <a:r>
              <a:rPr lang="en-US" altLang="ja-JP" sz="1400"/>
              <a:t>SuperKEKB</a:t>
            </a:r>
            <a:r>
              <a:rPr lang="ja-JP" altLang="en-US" sz="1400"/>
              <a:t>の</a:t>
            </a:r>
            <a:r>
              <a:rPr lang="en-US" altLang="ja-JP" sz="1400"/>
              <a:t>HER</a:t>
            </a:r>
            <a:r>
              <a:rPr lang="ja-JP" altLang="en-US" sz="1400"/>
              <a:t>では、今までの</a:t>
            </a:r>
            <a:r>
              <a:rPr lang="en-US" altLang="ja-JP" sz="1400"/>
              <a:t>Betatron injection</a:t>
            </a:r>
            <a:r>
              <a:rPr lang="ja-JP" altLang="en-US" sz="1400"/>
              <a:t>ではなく、</a:t>
            </a:r>
            <a:endParaRPr lang="en-US" altLang="ja-JP" sz="1400"/>
          </a:p>
          <a:p>
            <a:r>
              <a:rPr lang="en-US" altLang="ja-JP" sz="1400"/>
              <a:t>Synchrotron injection</a:t>
            </a:r>
            <a:r>
              <a:rPr lang="ja-JP" altLang="en-US" sz="1400"/>
              <a:t>を試みる予定である。</a:t>
            </a:r>
            <a:endParaRPr lang="en-US" altLang="ja-JP" sz="1400"/>
          </a:p>
          <a:p>
            <a:r>
              <a:rPr lang="ja-JP" altLang="en-US" sz="1400"/>
              <a:t>入射点付近に設置している</a:t>
            </a:r>
            <a:r>
              <a:rPr lang="en-US" altLang="ja-JP" sz="1400"/>
              <a:t>Abort system</a:t>
            </a:r>
            <a:r>
              <a:rPr lang="ja-JP" altLang="en-US" sz="1400"/>
              <a:t>も、</a:t>
            </a:r>
            <a:r>
              <a:rPr lang="en-US" altLang="ja-JP" sz="1400"/>
              <a:t>Synchrotron injection</a:t>
            </a:r>
            <a:r>
              <a:rPr lang="ja-JP" altLang="en-US" sz="1400"/>
              <a:t>の</a:t>
            </a:r>
            <a:r>
              <a:rPr lang="en-US" altLang="ja-JP" sz="1400"/>
              <a:t>Optics</a:t>
            </a:r>
            <a:r>
              <a:rPr lang="ja-JP" altLang="en-US" sz="1400"/>
              <a:t>で検討した。</a:t>
            </a:r>
          </a:p>
        </p:txBody>
      </p:sp>
      <p:sp>
        <p:nvSpPr>
          <p:cNvPr id="15382" name="テキスト ボックス 53"/>
          <p:cNvSpPr txBox="1">
            <a:spLocks noChangeArrowheads="1"/>
          </p:cNvSpPr>
          <p:nvPr/>
        </p:nvSpPr>
        <p:spPr bwMode="auto">
          <a:xfrm>
            <a:off x="241300" y="4405313"/>
            <a:ext cx="949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1800"/>
              <a:t>Abort</a:t>
            </a:r>
            <a:r>
              <a:rPr lang="ja-JP" altLang="en-US" sz="1800"/>
              <a:t>窓</a:t>
            </a:r>
          </a:p>
        </p:txBody>
      </p:sp>
      <p:sp>
        <p:nvSpPr>
          <p:cNvPr id="15383" name="テキスト ボックス 54"/>
          <p:cNvSpPr txBox="1">
            <a:spLocks noChangeArrowheads="1"/>
          </p:cNvSpPr>
          <p:nvPr/>
        </p:nvSpPr>
        <p:spPr bwMode="auto">
          <a:xfrm>
            <a:off x="268288" y="700088"/>
            <a:ext cx="486568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buFont typeface="Calibri" charset="0"/>
              <a:buAutoNum type="arabicPeriod"/>
            </a:pPr>
            <a:r>
              <a:rPr lang="en-US" altLang="ja-JP" sz="1400">
                <a:solidFill>
                  <a:srgbClr val="0000FF"/>
                </a:solidFill>
              </a:rPr>
              <a:t>Abort (pulsed) kicker</a:t>
            </a:r>
            <a:r>
              <a:rPr lang="ja-JP" altLang="en-US" sz="1400">
                <a:solidFill>
                  <a:srgbClr val="0000FF"/>
                </a:solidFill>
              </a:rPr>
              <a:t>で周回ビームを水平に蹴る。</a:t>
            </a:r>
            <a:endParaRPr lang="en-US" altLang="ja-JP" sz="1400">
              <a:solidFill>
                <a:srgbClr val="0000FF"/>
              </a:solidFill>
            </a:endParaRPr>
          </a:p>
          <a:p>
            <a:pPr>
              <a:buFont typeface="Calibri" charset="0"/>
              <a:buAutoNum type="arabicPeriod"/>
            </a:pPr>
            <a:r>
              <a:rPr lang="en-US" altLang="ja-JP" sz="1400">
                <a:solidFill>
                  <a:srgbClr val="0000FF"/>
                </a:solidFill>
              </a:rPr>
              <a:t>Abort</a:t>
            </a:r>
            <a:r>
              <a:rPr lang="ja-JP" altLang="en-US" sz="1400">
                <a:solidFill>
                  <a:srgbClr val="0000FF"/>
                </a:solidFill>
              </a:rPr>
              <a:t>窓</a:t>
            </a:r>
            <a:r>
              <a:rPr lang="en-US" altLang="ja-JP" sz="1400">
                <a:solidFill>
                  <a:srgbClr val="0000FF"/>
                </a:solidFill>
              </a:rPr>
              <a:t>(Lambertson magnet</a:t>
            </a:r>
            <a:r>
              <a:rPr lang="ja-JP" altLang="en-US" sz="1400">
                <a:solidFill>
                  <a:srgbClr val="0000FF"/>
                </a:solidFill>
              </a:rPr>
              <a:t>入口</a:t>
            </a:r>
            <a:r>
              <a:rPr lang="en-US" altLang="ja-JP" sz="1400">
                <a:solidFill>
                  <a:srgbClr val="0000FF"/>
                </a:solidFill>
              </a:rPr>
              <a:t>)</a:t>
            </a:r>
            <a:r>
              <a:rPr lang="ja-JP" altLang="en-US" sz="1400">
                <a:solidFill>
                  <a:srgbClr val="0000FF"/>
                </a:solidFill>
              </a:rPr>
              <a:t>で真空から大気に出る。</a:t>
            </a:r>
            <a:endParaRPr lang="en-US" altLang="ja-JP" sz="1400">
              <a:solidFill>
                <a:srgbClr val="0000FF"/>
              </a:solidFill>
            </a:endParaRPr>
          </a:p>
          <a:p>
            <a:pPr>
              <a:buFont typeface="Calibri" charset="0"/>
              <a:buAutoNum type="arabicPeriod"/>
            </a:pPr>
            <a:r>
              <a:rPr lang="en-US" altLang="ja-JP" sz="1400">
                <a:solidFill>
                  <a:srgbClr val="0000FF"/>
                </a:solidFill>
              </a:rPr>
              <a:t>Lambertson</a:t>
            </a:r>
            <a:r>
              <a:rPr lang="ja-JP" altLang="en-US" sz="1400">
                <a:solidFill>
                  <a:srgbClr val="0000FF"/>
                </a:solidFill>
              </a:rPr>
              <a:t>で大きく下に曲げて</a:t>
            </a:r>
            <a:r>
              <a:rPr lang="en-US" altLang="ja-JP" sz="1400">
                <a:solidFill>
                  <a:srgbClr val="0000FF"/>
                </a:solidFill>
              </a:rPr>
              <a:t>Dump</a:t>
            </a:r>
            <a:r>
              <a:rPr lang="ja-JP" altLang="en-US" sz="1400">
                <a:solidFill>
                  <a:srgbClr val="0000FF"/>
                </a:solidFill>
              </a:rPr>
              <a:t>に導く。</a:t>
            </a:r>
          </a:p>
        </p:txBody>
      </p:sp>
      <p:sp>
        <p:nvSpPr>
          <p:cNvPr id="15384" name="テキスト ボックス 55"/>
          <p:cNvSpPr txBox="1">
            <a:spLocks noChangeArrowheads="1"/>
          </p:cNvSpPr>
          <p:nvPr/>
        </p:nvSpPr>
        <p:spPr bwMode="auto">
          <a:xfrm>
            <a:off x="844550" y="1709738"/>
            <a:ext cx="2249488" cy="9540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1400"/>
              <a:t>Abort kicker(</a:t>
            </a:r>
            <a:r>
              <a:rPr lang="ja-JP" altLang="en-US" sz="1400"/>
              <a:t>水平</a:t>
            </a:r>
            <a:r>
              <a:rPr lang="en-US" altLang="ja-JP" sz="1400"/>
              <a:t>)</a:t>
            </a:r>
            <a:r>
              <a:rPr lang="ja-JP" altLang="en-US" sz="1400"/>
              <a:t>：</a:t>
            </a:r>
            <a:endParaRPr lang="en-US" altLang="ja-JP" sz="1400"/>
          </a:p>
          <a:p>
            <a:r>
              <a:rPr lang="en-US" altLang="ja-JP" sz="1400"/>
              <a:t>	Abort</a:t>
            </a:r>
            <a:r>
              <a:rPr lang="ja-JP" altLang="en-US" sz="1400"/>
              <a:t>窓に蹴り出す。</a:t>
            </a:r>
            <a:endParaRPr lang="en-US" altLang="ja-JP" sz="1400"/>
          </a:p>
          <a:p>
            <a:r>
              <a:rPr lang="en-US" altLang="ja-JP" sz="1400"/>
              <a:t>Abort kicker(</a:t>
            </a:r>
            <a:r>
              <a:rPr lang="ja-JP" altLang="en-US" sz="1400"/>
              <a:t>垂直</a:t>
            </a:r>
            <a:r>
              <a:rPr lang="en-US" altLang="ja-JP" sz="1400"/>
              <a:t>)</a:t>
            </a:r>
            <a:r>
              <a:rPr lang="ja-JP" altLang="en-US" sz="1400"/>
              <a:t>：</a:t>
            </a:r>
            <a:endParaRPr lang="en-US" altLang="ja-JP" sz="1400"/>
          </a:p>
          <a:p>
            <a:r>
              <a:rPr lang="en-US" altLang="ja-JP" sz="1400"/>
              <a:t>	</a:t>
            </a:r>
            <a:r>
              <a:rPr lang="ja-JP" altLang="en-US" sz="1400"/>
              <a:t>垂直に</a:t>
            </a:r>
            <a:r>
              <a:rPr lang="en-US" altLang="ja-JP" sz="1400"/>
              <a:t>Sweep</a:t>
            </a:r>
            <a:r>
              <a:rPr lang="ja-JP" altLang="en-US" sz="1400"/>
              <a:t>させる。</a:t>
            </a:r>
          </a:p>
        </p:txBody>
      </p:sp>
      <p:sp>
        <p:nvSpPr>
          <p:cNvPr id="15385" name="テキスト ボックス 58"/>
          <p:cNvSpPr txBox="1">
            <a:spLocks noChangeArrowheads="1"/>
          </p:cNvSpPr>
          <p:nvPr/>
        </p:nvSpPr>
        <p:spPr bwMode="auto">
          <a:xfrm>
            <a:off x="1793875" y="3859213"/>
            <a:ext cx="1069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1200">
                <a:solidFill>
                  <a:srgbClr val="FF0080"/>
                </a:solidFill>
              </a:rPr>
              <a:t>Vertical kicker</a:t>
            </a:r>
            <a:endParaRPr lang="ja-JP" altLang="en-US" sz="1200">
              <a:solidFill>
                <a:srgbClr val="FF0080"/>
              </a:solidFill>
            </a:endParaRPr>
          </a:p>
        </p:txBody>
      </p:sp>
      <p:cxnSp>
        <p:nvCxnSpPr>
          <p:cNvPr id="61" name="直線矢印コネクタ 60"/>
          <p:cNvCxnSpPr/>
          <p:nvPr/>
        </p:nvCxnSpPr>
        <p:spPr>
          <a:xfrm flipH="1" flipV="1">
            <a:off x="2492375" y="3613150"/>
            <a:ext cx="107950" cy="342900"/>
          </a:xfrm>
          <a:prstGeom prst="straightConnector1">
            <a:avLst/>
          </a:prstGeom>
          <a:ln w="9525" cmpd="sng">
            <a:solidFill>
              <a:srgbClr val="FF008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87" name="テキスト ボックス 6"/>
          <p:cNvSpPr txBox="1">
            <a:spLocks noChangeArrowheads="1"/>
          </p:cNvSpPr>
          <p:nvPr/>
        </p:nvSpPr>
        <p:spPr bwMode="auto">
          <a:xfrm>
            <a:off x="423863" y="1417638"/>
            <a:ext cx="6619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1800" u="sng"/>
              <a:t>KEKB</a:t>
            </a:r>
            <a:endParaRPr lang="ja-JP" altLang="en-US" sz="1800" u="sng"/>
          </a:p>
        </p:txBody>
      </p:sp>
      <p:cxnSp>
        <p:nvCxnSpPr>
          <p:cNvPr id="44" name="直線コネクタ 43"/>
          <p:cNvCxnSpPr/>
          <p:nvPr/>
        </p:nvCxnSpPr>
        <p:spPr>
          <a:xfrm>
            <a:off x="2982913" y="1524000"/>
            <a:ext cx="0" cy="5334000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89" name="テキスト ボックス 63"/>
          <p:cNvSpPr txBox="1">
            <a:spLocks noChangeArrowheads="1"/>
          </p:cNvSpPr>
          <p:nvPr/>
        </p:nvSpPr>
        <p:spPr bwMode="auto">
          <a:xfrm>
            <a:off x="1933575" y="5181600"/>
            <a:ext cx="101758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1400">
                <a:solidFill>
                  <a:srgbClr val="FF0080"/>
                </a:solidFill>
              </a:rPr>
              <a:t>Ringing</a:t>
            </a:r>
            <a:r>
              <a:rPr lang="ja-JP" altLang="en-US" sz="1400">
                <a:solidFill>
                  <a:srgbClr val="FF0080"/>
                </a:solidFill>
              </a:rPr>
              <a:t>は、折り返しが危ない</a:t>
            </a:r>
          </a:p>
        </p:txBody>
      </p:sp>
      <p:sp>
        <p:nvSpPr>
          <p:cNvPr id="65" name="円/楕円 64"/>
          <p:cNvSpPr/>
          <p:nvPr/>
        </p:nvSpPr>
        <p:spPr>
          <a:xfrm>
            <a:off x="1698625" y="5105400"/>
            <a:ext cx="288925" cy="280988"/>
          </a:xfrm>
          <a:prstGeom prst="ellipse">
            <a:avLst/>
          </a:prstGeom>
          <a:noFill/>
          <a:ln w="12700" cmpd="sng">
            <a:solidFill>
              <a:srgbClr val="FF008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66" name="円/楕円 65"/>
          <p:cNvSpPr/>
          <p:nvPr/>
        </p:nvSpPr>
        <p:spPr>
          <a:xfrm>
            <a:off x="1698625" y="5499100"/>
            <a:ext cx="288925" cy="280988"/>
          </a:xfrm>
          <a:prstGeom prst="ellipse">
            <a:avLst/>
          </a:prstGeom>
          <a:noFill/>
          <a:ln w="12700" cmpd="sng">
            <a:solidFill>
              <a:srgbClr val="FF008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67" name="円/楕円 66"/>
          <p:cNvSpPr/>
          <p:nvPr/>
        </p:nvSpPr>
        <p:spPr>
          <a:xfrm>
            <a:off x="1643063" y="5872163"/>
            <a:ext cx="290512" cy="280987"/>
          </a:xfrm>
          <a:prstGeom prst="ellipse">
            <a:avLst/>
          </a:prstGeom>
          <a:noFill/>
          <a:ln w="12700" cmpd="sng">
            <a:solidFill>
              <a:srgbClr val="FF008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68" name="円/楕円 67"/>
          <p:cNvSpPr/>
          <p:nvPr/>
        </p:nvSpPr>
        <p:spPr>
          <a:xfrm>
            <a:off x="1085850" y="5767388"/>
            <a:ext cx="290513" cy="280987"/>
          </a:xfrm>
          <a:prstGeom prst="ellipse">
            <a:avLst/>
          </a:prstGeom>
          <a:noFill/>
          <a:ln w="12700" cmpd="sng">
            <a:solidFill>
              <a:srgbClr val="FF008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69" name="円/楕円 68"/>
          <p:cNvSpPr/>
          <p:nvPr/>
        </p:nvSpPr>
        <p:spPr>
          <a:xfrm>
            <a:off x="1157288" y="5973763"/>
            <a:ext cx="288925" cy="280987"/>
          </a:xfrm>
          <a:prstGeom prst="ellipse">
            <a:avLst/>
          </a:prstGeom>
          <a:noFill/>
          <a:ln w="12700" cmpd="sng">
            <a:solidFill>
              <a:srgbClr val="FF008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0" name="円/楕円 69"/>
          <p:cNvSpPr/>
          <p:nvPr/>
        </p:nvSpPr>
        <p:spPr>
          <a:xfrm>
            <a:off x="1301750" y="5337175"/>
            <a:ext cx="288925" cy="280988"/>
          </a:xfrm>
          <a:prstGeom prst="ellipse">
            <a:avLst/>
          </a:prstGeom>
          <a:noFill/>
          <a:ln w="12700" cmpd="sng">
            <a:solidFill>
              <a:srgbClr val="FF008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1" name="円/楕円 70"/>
          <p:cNvSpPr/>
          <p:nvPr/>
        </p:nvSpPr>
        <p:spPr>
          <a:xfrm>
            <a:off x="1354138" y="4946650"/>
            <a:ext cx="288925" cy="282575"/>
          </a:xfrm>
          <a:prstGeom prst="ellipse">
            <a:avLst/>
          </a:prstGeom>
          <a:noFill/>
          <a:ln w="12700" cmpd="sng">
            <a:solidFill>
              <a:srgbClr val="FF008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54770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9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638" y="1483008"/>
            <a:ext cx="6647114" cy="4736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テキスト ボックス 6"/>
          <p:cNvSpPr txBox="1">
            <a:spLocks noChangeArrowheads="1"/>
          </p:cNvSpPr>
          <p:nvPr/>
        </p:nvSpPr>
        <p:spPr bwMode="auto">
          <a:xfrm>
            <a:off x="7620000" y="169863"/>
            <a:ext cx="1343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1800"/>
              <a:t>N.Iida et al</a:t>
            </a:r>
            <a:endParaRPr lang="ja-JP" altLang="en-US" sz="1800"/>
          </a:p>
        </p:txBody>
      </p:sp>
      <p:sp>
        <p:nvSpPr>
          <p:cNvPr id="18441" name="テキスト ボックス 5"/>
          <p:cNvSpPr txBox="1">
            <a:spLocks noChangeArrowheads="1"/>
          </p:cNvSpPr>
          <p:nvPr/>
        </p:nvSpPr>
        <p:spPr bwMode="auto">
          <a:xfrm>
            <a:off x="3175" y="3175"/>
            <a:ext cx="31737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1800" dirty="0">
                <a:solidFill>
                  <a:srgbClr val="0000FF"/>
                </a:solidFill>
              </a:rPr>
              <a:t>17</a:t>
            </a:r>
            <a:r>
              <a:rPr lang="en-US" altLang="ja-JP" sz="1800" baseline="30000" dirty="0">
                <a:solidFill>
                  <a:srgbClr val="0000FF"/>
                </a:solidFill>
              </a:rPr>
              <a:t>th</a:t>
            </a:r>
            <a:r>
              <a:rPr lang="en-US" altLang="ja-JP" sz="1800" dirty="0">
                <a:solidFill>
                  <a:srgbClr val="0000FF"/>
                </a:solidFill>
              </a:rPr>
              <a:t> KEKB Review by </a:t>
            </a:r>
            <a:r>
              <a:rPr lang="en-US" altLang="ja-JP" sz="1800" dirty="0" smtClean="0">
                <a:solidFill>
                  <a:srgbClr val="0000FF"/>
                </a:solidFill>
              </a:rPr>
              <a:t>T. </a:t>
            </a:r>
            <a:r>
              <a:rPr lang="en-US" altLang="ja-JP" sz="1800" dirty="0" err="1" smtClean="0">
                <a:solidFill>
                  <a:srgbClr val="0000FF"/>
                </a:solidFill>
              </a:rPr>
              <a:t>Mimashi</a:t>
            </a:r>
            <a:endParaRPr lang="ja-JP" altLang="en-US" sz="1800" dirty="0">
              <a:solidFill>
                <a:srgbClr val="0000F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HER Abort optics </a:t>
            </a:r>
            <a:br>
              <a:rPr kumimoji="1" lang="en-US" altLang="ja-JP" dirty="0" smtClean="0"/>
            </a:br>
            <a:r>
              <a:rPr kumimoji="1" lang="en-US" altLang="ja-JP" dirty="0" smtClean="0"/>
              <a:t>with Pulsed </a:t>
            </a:r>
            <a:r>
              <a:rPr kumimoji="1" lang="en-US" altLang="ja-JP" dirty="0" err="1" smtClean="0"/>
              <a:t>Quadrupoles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098416" y="6459025"/>
            <a:ext cx="2034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Pulsed </a:t>
            </a:r>
            <a:r>
              <a:rPr kumimoji="1" lang="en-US" altLang="ja-JP" dirty="0" err="1" smtClean="0"/>
              <a:t>quadrupoles</a:t>
            </a:r>
            <a:endParaRPr kumimoji="1" lang="ja-JP" altLang="en-US" dirty="0"/>
          </a:p>
        </p:txBody>
      </p:sp>
      <p:cxnSp>
        <p:nvCxnSpPr>
          <p:cNvPr id="6" name="直線矢印コネクタ 5"/>
          <p:cNvCxnSpPr/>
          <p:nvPr/>
        </p:nvCxnSpPr>
        <p:spPr>
          <a:xfrm flipH="1" flipV="1">
            <a:off x="5546629" y="5575116"/>
            <a:ext cx="224106" cy="9042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 flipV="1">
            <a:off x="6134107" y="5565777"/>
            <a:ext cx="801" cy="9135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7193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ja-JP" dirty="0" smtClean="0">
                <a:cs typeface="+mj-cs"/>
              </a:rPr>
              <a:t>HER Optics</a:t>
            </a:r>
            <a:br>
              <a:rPr lang="en-US" altLang="ja-JP" dirty="0" smtClean="0">
                <a:cs typeface="+mj-cs"/>
              </a:rPr>
            </a:br>
            <a:r>
              <a:rPr lang="en-US" altLang="ja-JP" dirty="0" smtClean="0">
                <a:cs typeface="+mj-cs"/>
              </a:rPr>
              <a:t>for </a:t>
            </a:r>
            <a:r>
              <a:rPr lang="en-US" altLang="ja-JP" dirty="0" err="1" smtClean="0">
                <a:cs typeface="+mj-cs"/>
              </a:rPr>
              <a:t>betatron</a:t>
            </a:r>
            <a:r>
              <a:rPr lang="en-US" altLang="ja-JP" dirty="0" smtClean="0">
                <a:cs typeface="+mj-cs"/>
              </a:rPr>
              <a:t> injection</a:t>
            </a:r>
            <a:endParaRPr lang="ja-JP" altLang="en-US" dirty="0" smtClean="0">
              <a:cs typeface="+mj-cs"/>
            </a:endParaRPr>
          </a:p>
        </p:txBody>
      </p:sp>
      <p:sp>
        <p:nvSpPr>
          <p:cNvPr id="16386" name="テキスト ボックス 5"/>
          <p:cNvSpPr txBox="1">
            <a:spLocks noChangeArrowheads="1"/>
          </p:cNvSpPr>
          <p:nvPr/>
        </p:nvSpPr>
        <p:spPr bwMode="auto">
          <a:xfrm>
            <a:off x="7242175" y="2451100"/>
            <a:ext cx="1341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1800"/>
              <a:t>εx=4.559nm</a:t>
            </a:r>
          </a:p>
          <a:p>
            <a:r>
              <a:rPr lang="en-US" altLang="ja-JP" sz="1800"/>
              <a:t>εy=11.40pm</a:t>
            </a:r>
            <a:endParaRPr lang="ja-JP" altLang="en-US" sz="1800"/>
          </a:p>
        </p:txBody>
      </p:sp>
      <p:pic>
        <p:nvPicPr>
          <p:cNvPr id="1638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506538"/>
            <a:ext cx="6384925" cy="514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直線矢印コネクタ 8"/>
          <p:cNvCxnSpPr/>
          <p:nvPr/>
        </p:nvCxnSpPr>
        <p:spPr>
          <a:xfrm flipH="1">
            <a:off x="7019925" y="3784600"/>
            <a:ext cx="1087438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89" name="テキスト ボックス 9"/>
          <p:cNvSpPr txBox="1">
            <a:spLocks noChangeArrowheads="1"/>
          </p:cNvSpPr>
          <p:nvPr/>
        </p:nvSpPr>
        <p:spPr bwMode="auto">
          <a:xfrm>
            <a:off x="7148513" y="3784600"/>
            <a:ext cx="958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1800"/>
              <a:t>e- Beam</a:t>
            </a:r>
            <a:endParaRPr lang="ja-JP" altLang="en-US" sz="1800"/>
          </a:p>
        </p:txBody>
      </p:sp>
      <p:sp>
        <p:nvSpPr>
          <p:cNvPr id="16390" name="テキスト ボックス 1"/>
          <p:cNvSpPr txBox="1">
            <a:spLocks noChangeArrowheads="1"/>
          </p:cNvSpPr>
          <p:nvPr/>
        </p:nvSpPr>
        <p:spPr bwMode="auto">
          <a:xfrm>
            <a:off x="276225" y="496888"/>
            <a:ext cx="1885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rgbClr val="008000"/>
                </a:solidFill>
              </a:rPr>
              <a:t>Betatron Injection</a:t>
            </a:r>
            <a:endParaRPr lang="ja-JP" altLang="en-US" sz="180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853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ja-JP" dirty="0" smtClean="0">
                <a:cs typeface="+mj-cs"/>
              </a:rPr>
              <a:t>HER Optics </a:t>
            </a:r>
            <a:br>
              <a:rPr lang="en-US" altLang="ja-JP" dirty="0" smtClean="0">
                <a:cs typeface="+mj-cs"/>
              </a:rPr>
            </a:br>
            <a:r>
              <a:rPr lang="en-US" altLang="ja-JP" dirty="0" smtClean="0">
                <a:cs typeface="+mj-cs"/>
              </a:rPr>
              <a:t>for Synchrotron injection</a:t>
            </a:r>
            <a:endParaRPr lang="ja-JP" altLang="en-US" dirty="0" smtClean="0">
              <a:cs typeface="+mj-cs"/>
            </a:endParaRPr>
          </a:p>
        </p:txBody>
      </p:sp>
      <p:sp>
        <p:nvSpPr>
          <p:cNvPr id="17410" name="テキスト ボックス 5"/>
          <p:cNvSpPr txBox="1">
            <a:spLocks noChangeArrowheads="1"/>
          </p:cNvSpPr>
          <p:nvPr/>
        </p:nvSpPr>
        <p:spPr bwMode="auto">
          <a:xfrm>
            <a:off x="7242175" y="2451100"/>
            <a:ext cx="1341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1800"/>
              <a:t>εx=4.644nm</a:t>
            </a:r>
          </a:p>
          <a:p>
            <a:r>
              <a:rPr lang="en-US" altLang="ja-JP" sz="1800"/>
              <a:t>εy=11.61pm</a:t>
            </a:r>
            <a:endParaRPr lang="ja-JP" altLang="en-US" sz="1800"/>
          </a:p>
        </p:txBody>
      </p:sp>
      <p:pic>
        <p:nvPicPr>
          <p:cNvPr id="17411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1506538"/>
            <a:ext cx="6657975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テキスト ボックス 1"/>
          <p:cNvSpPr txBox="1">
            <a:spLocks noChangeArrowheads="1"/>
          </p:cNvSpPr>
          <p:nvPr/>
        </p:nvSpPr>
        <p:spPr bwMode="auto">
          <a:xfrm>
            <a:off x="7600950" y="1057275"/>
            <a:ext cx="1377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1800"/>
              <a:t>T. Mori et al.</a:t>
            </a:r>
            <a:endParaRPr lang="ja-JP" altLang="en-US" sz="1800"/>
          </a:p>
        </p:txBody>
      </p:sp>
      <p:cxnSp>
        <p:nvCxnSpPr>
          <p:cNvPr id="7" name="直線矢印コネクタ 6"/>
          <p:cNvCxnSpPr/>
          <p:nvPr/>
        </p:nvCxnSpPr>
        <p:spPr>
          <a:xfrm flipH="1">
            <a:off x="7191375" y="3600450"/>
            <a:ext cx="1087438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14" name="テキスト ボックス 9"/>
          <p:cNvSpPr txBox="1">
            <a:spLocks noChangeArrowheads="1"/>
          </p:cNvSpPr>
          <p:nvPr/>
        </p:nvSpPr>
        <p:spPr bwMode="auto">
          <a:xfrm>
            <a:off x="7319963" y="3600450"/>
            <a:ext cx="958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1800"/>
              <a:t>e- Beam</a:t>
            </a:r>
            <a:endParaRPr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298990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図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4674"/>
            <a:ext cx="9144000" cy="5373905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2660766" y="1317761"/>
            <a:ext cx="1486254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Damping Ring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cxnSp>
        <p:nvCxnSpPr>
          <p:cNvPr id="6" name="直線矢印コネクタ 5"/>
          <p:cNvCxnSpPr>
            <a:stCxn id="2" idx="2"/>
          </p:cNvCxnSpPr>
          <p:nvPr/>
        </p:nvCxnSpPr>
        <p:spPr>
          <a:xfrm>
            <a:off x="3403893" y="1687093"/>
            <a:ext cx="329931" cy="83433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7294271" y="5368993"/>
            <a:ext cx="530915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RTL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cxnSp>
        <p:nvCxnSpPr>
          <p:cNvPr id="8" name="直線矢印コネクタ 7"/>
          <p:cNvCxnSpPr/>
          <p:nvPr/>
        </p:nvCxnSpPr>
        <p:spPr>
          <a:xfrm rot="10800000">
            <a:off x="6737800" y="4477621"/>
            <a:ext cx="519918" cy="89137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6197933" y="1165784"/>
            <a:ext cx="519531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LTR</a:t>
            </a:r>
          </a:p>
        </p:txBody>
      </p:sp>
      <p:cxnSp>
        <p:nvCxnSpPr>
          <p:cNvPr id="11" name="直線矢印コネクタ 10"/>
          <p:cNvCxnSpPr/>
          <p:nvPr/>
        </p:nvCxnSpPr>
        <p:spPr>
          <a:xfrm>
            <a:off x="6598744" y="1535116"/>
            <a:ext cx="259761" cy="62505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H="1" flipV="1">
            <a:off x="8924308" y="4690968"/>
            <a:ext cx="157266" cy="4375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 rot="4227182">
            <a:off x="8129511" y="4933152"/>
            <a:ext cx="970375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LINAC</a:t>
            </a:r>
          </a:p>
          <a:p>
            <a:r>
              <a:rPr lang="en-US" altLang="ja-JP" dirty="0" smtClean="0">
                <a:solidFill>
                  <a:srgbClr val="0000FF"/>
                </a:solidFill>
              </a:rPr>
              <a:t>Sector-2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cxnSp>
        <p:nvCxnSpPr>
          <p:cNvPr id="21" name="直線矢印コネクタ 20"/>
          <p:cNvCxnSpPr/>
          <p:nvPr/>
        </p:nvCxnSpPr>
        <p:spPr>
          <a:xfrm rot="10800000">
            <a:off x="7559729" y="594284"/>
            <a:ext cx="171601" cy="47738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 rot="4147091">
            <a:off x="6812120" y="886998"/>
            <a:ext cx="970375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Sector-3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24" name="正方形/長方形 23"/>
          <p:cNvSpPr/>
          <p:nvPr/>
        </p:nvSpPr>
        <p:spPr>
          <a:xfrm rot="15133039">
            <a:off x="7333370" y="1803871"/>
            <a:ext cx="1116624" cy="130414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203214" y="183190"/>
            <a:ext cx="9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00"/>
                </a:solidFill>
              </a:rPr>
              <a:t>e+ beam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cxnSp>
        <p:nvCxnSpPr>
          <p:cNvPr id="26" name="直線矢印コネクタ 25"/>
          <p:cNvCxnSpPr/>
          <p:nvPr/>
        </p:nvCxnSpPr>
        <p:spPr>
          <a:xfrm flipH="1">
            <a:off x="6201107" y="2194733"/>
            <a:ext cx="796652" cy="11741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>
          <a:xfrm rot="10800000" flipH="1">
            <a:off x="5827616" y="4427720"/>
            <a:ext cx="910183" cy="38498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>
            <a:off x="7140873" y="2606906"/>
            <a:ext cx="520207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SY2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27" name="直線矢印コネクタ 26"/>
          <p:cNvCxnSpPr/>
          <p:nvPr/>
        </p:nvCxnSpPr>
        <p:spPr>
          <a:xfrm flipH="1" flipV="1">
            <a:off x="4864776" y="5438548"/>
            <a:ext cx="519918" cy="84641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/>
          <p:nvPr/>
        </p:nvCxnSpPr>
        <p:spPr>
          <a:xfrm>
            <a:off x="5451810" y="1851759"/>
            <a:ext cx="413378" cy="409331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/>
          <p:nvPr/>
        </p:nvCxnSpPr>
        <p:spPr>
          <a:xfrm flipV="1">
            <a:off x="6426965" y="4690968"/>
            <a:ext cx="0" cy="543326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22784"/>
            <a:ext cx="8229600" cy="1048881"/>
          </a:xfrm>
        </p:spPr>
        <p:txBody>
          <a:bodyPr/>
          <a:lstStyle/>
          <a:p>
            <a:r>
              <a:rPr kumimoji="1" lang="en-US" altLang="ja-JP" dirty="0" smtClean="0"/>
              <a:t>Plain view of DR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943327" y="6256831"/>
            <a:ext cx="2254606" cy="369332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8000"/>
                </a:solidFill>
              </a:rPr>
              <a:t>Power supply building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742985" y="5484625"/>
            <a:ext cx="1805452" cy="369332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8000"/>
                </a:solidFill>
              </a:rPr>
              <a:t>Machine building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756707" y="1559371"/>
            <a:ext cx="703538" cy="584776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6600"/>
                </a:solidFill>
              </a:rPr>
              <a:t>Safety</a:t>
            </a:r>
          </a:p>
          <a:p>
            <a:r>
              <a:rPr lang="en-US" altLang="ja-JP" sz="1600" dirty="0" smtClean="0">
                <a:solidFill>
                  <a:srgbClr val="FF6600"/>
                </a:solidFill>
              </a:rPr>
              <a:t>fence</a:t>
            </a:r>
            <a:endParaRPr kumimoji="1" lang="ja-JP" altLang="en-US" sz="1600" dirty="0">
              <a:solidFill>
                <a:srgbClr val="FF6600"/>
              </a:solidFill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5851887" y="5236891"/>
            <a:ext cx="703538" cy="584776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6600"/>
                </a:solidFill>
              </a:rPr>
              <a:t>Safety</a:t>
            </a:r>
          </a:p>
          <a:p>
            <a:r>
              <a:rPr lang="en-US" altLang="ja-JP" sz="1600" dirty="0" smtClean="0">
                <a:solidFill>
                  <a:srgbClr val="FF6600"/>
                </a:solidFill>
              </a:rPr>
              <a:t>fence</a:t>
            </a:r>
            <a:endParaRPr kumimoji="1" lang="ja-JP" altLang="en-US" sz="1600" dirty="0">
              <a:solidFill>
                <a:srgbClr val="FF6600"/>
              </a:solidFill>
            </a:endParaRPr>
          </a:p>
        </p:txBody>
      </p:sp>
      <p:cxnSp>
        <p:nvCxnSpPr>
          <p:cNvPr id="37" name="直線矢印コネクタ 36"/>
          <p:cNvCxnSpPr/>
          <p:nvPr/>
        </p:nvCxnSpPr>
        <p:spPr>
          <a:xfrm flipH="1" flipV="1">
            <a:off x="1645711" y="5128468"/>
            <a:ext cx="176417" cy="448114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6193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DSCN21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752" y="0"/>
            <a:ext cx="5985839" cy="4489379"/>
          </a:xfrm>
          <a:prstGeom prst="rect">
            <a:avLst/>
          </a:prstGeom>
        </p:spPr>
      </p:pic>
      <p:pic>
        <p:nvPicPr>
          <p:cNvPr id="4" name="図 3" descr="DSCN207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4690"/>
            <a:ext cx="3297745" cy="2473309"/>
          </a:xfrm>
          <a:prstGeom prst="rect">
            <a:avLst/>
          </a:prstGeom>
        </p:spPr>
      </p:pic>
      <p:pic>
        <p:nvPicPr>
          <p:cNvPr id="5" name="図 4" descr="DSCN209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82" y="4395136"/>
            <a:ext cx="3283818" cy="2462864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42636" y="65124"/>
            <a:ext cx="3902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DR under construction on </a:t>
            </a:r>
            <a:r>
              <a:rPr lang="en-US" altLang="ja-JP" dirty="0" smtClean="0"/>
              <a:t>18/Dec/2012</a:t>
            </a:r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150603" y="1968329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LINAC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615944" y="2709057"/>
            <a:ext cx="11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DR tunnel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691431" y="5831117"/>
            <a:ext cx="1724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Inside</a:t>
            </a:r>
            <a:r>
              <a:rPr lang="en-US" altLang="ja-JP" dirty="0"/>
              <a:t> </a:t>
            </a:r>
            <a:r>
              <a:rPr lang="en-US" altLang="ja-JP" dirty="0" smtClean="0"/>
              <a:t>DR tunnel</a:t>
            </a:r>
          </a:p>
        </p:txBody>
      </p:sp>
    </p:spTree>
    <p:extLst>
      <p:ext uri="{BB962C8B-B14F-4D97-AF65-F5344CB8AC3E}">
        <p14:creationId xmlns:p14="http://schemas.microsoft.com/office/powerpoint/2010/main" val="1089815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3"/>
          <a:srcRect t="3024"/>
          <a:stretch/>
        </p:blipFill>
        <p:spPr>
          <a:xfrm>
            <a:off x="1753750" y="0"/>
            <a:ext cx="5985839" cy="4489379"/>
          </a:xfrm>
          <a:prstGeom prst="rect">
            <a:avLst/>
          </a:prstGeom>
        </p:spPr>
      </p:pic>
      <p:pic>
        <p:nvPicPr>
          <p:cNvPr id="9" name="図 8" descr="DSCN237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4689"/>
            <a:ext cx="3297745" cy="2473309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42636" y="65124"/>
            <a:ext cx="3864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DR under construction </a:t>
            </a:r>
            <a:r>
              <a:rPr lang="en-US" altLang="ja-JP" dirty="0" smtClean="0"/>
              <a:t>on 26/Feb/2013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150603" y="1968329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LINAC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615944" y="2709057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DR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851524" y="5831117"/>
            <a:ext cx="1724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Inside DR tunnel</a:t>
            </a:r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679048" y="3304619"/>
            <a:ext cx="6362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Now DR has been buried.</a:t>
            </a:r>
          </a:p>
          <a:p>
            <a:r>
              <a:rPr lang="en-US" altLang="ja-JP" dirty="0" smtClean="0"/>
              <a:t>The construction of the building </a:t>
            </a:r>
            <a:r>
              <a:rPr lang="en-US" altLang="ja-JP" dirty="0" smtClean="0"/>
              <a:t>above the DR </a:t>
            </a:r>
            <a:r>
              <a:rPr lang="en-US" altLang="ja-JP" dirty="0" smtClean="0"/>
              <a:t>will </a:t>
            </a:r>
            <a:r>
              <a:rPr lang="en-US" altLang="ja-JP" dirty="0" smtClean="0"/>
              <a:t>start from April.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9720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23442"/>
            <a:ext cx="3890421" cy="83935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3D Drawing</a:t>
            </a:r>
            <a:r>
              <a:rPr lang="en-US" altLang="ja-JP" dirty="0"/>
              <a:t> </a:t>
            </a:r>
            <a:r>
              <a:rPr lang="en-US" altLang="ja-JP" dirty="0" smtClean="0"/>
              <a:t>of SY2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3988"/>
            <a:ext cx="9144000" cy="5535867"/>
          </a:xfrm>
          <a:prstGeom prst="rect">
            <a:avLst/>
          </a:prstGeom>
        </p:spPr>
      </p:pic>
      <p:sp>
        <p:nvSpPr>
          <p:cNvPr id="4" name="左矢印 3"/>
          <p:cNvSpPr/>
          <p:nvPr/>
        </p:nvSpPr>
        <p:spPr>
          <a:xfrm rot="1501345">
            <a:off x="7811077" y="4384685"/>
            <a:ext cx="875723" cy="62494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矢印コネクタ 5"/>
          <p:cNvCxnSpPr/>
          <p:nvPr/>
        </p:nvCxnSpPr>
        <p:spPr>
          <a:xfrm flipH="1" flipV="1">
            <a:off x="4585858" y="635023"/>
            <a:ext cx="221734" cy="4789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4202863" y="207215"/>
            <a:ext cx="541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DR</a:t>
            </a:r>
            <a:endParaRPr kumimoji="1" lang="ja-JP" altLang="en-US" sz="2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807592" y="71686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e+</a:t>
            </a:r>
            <a:endParaRPr kumimoji="1" lang="ja-JP" altLang="en-US" dirty="0"/>
          </a:p>
        </p:txBody>
      </p:sp>
      <p:cxnSp>
        <p:nvCxnSpPr>
          <p:cNvPr id="9" name="直線矢印コネクタ 8"/>
          <p:cNvCxnSpPr/>
          <p:nvPr/>
        </p:nvCxnSpPr>
        <p:spPr>
          <a:xfrm flipV="1">
            <a:off x="212873" y="4808034"/>
            <a:ext cx="734535" cy="10079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5124" y="456288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FF"/>
                </a:solidFill>
              </a:rPr>
              <a:t>e+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 flipV="1">
            <a:off x="2228931" y="6078699"/>
            <a:ext cx="734535" cy="36858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2021182" y="583355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FF"/>
                </a:solidFill>
              </a:rPr>
              <a:t>e+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 rot="20167083">
            <a:off x="1082804" y="6105321"/>
            <a:ext cx="932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bg1"/>
                </a:solidFill>
              </a:rPr>
              <a:t>LINAC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540375" y="207215"/>
            <a:ext cx="36036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The narrow tunnel of LTR will be very complicated with magnets, cable racks, pipes for cooling water and wave-guides, and so on</a:t>
            </a:r>
            <a:r>
              <a:rPr lang="en-US" altLang="ja-JP" sz="1400" dirty="0" smtClean="0"/>
              <a:t>.</a:t>
            </a:r>
            <a:endParaRPr lang="en-US" altLang="ja-JP" sz="1400" dirty="0"/>
          </a:p>
        </p:txBody>
      </p:sp>
      <p:sp>
        <p:nvSpPr>
          <p:cNvPr id="17" name="四角形吹き出し 16"/>
          <p:cNvSpPr/>
          <p:nvPr/>
        </p:nvSpPr>
        <p:spPr>
          <a:xfrm>
            <a:off x="5492750" y="123442"/>
            <a:ext cx="3603625" cy="839350"/>
          </a:xfrm>
          <a:prstGeom prst="wedgeRectCallout">
            <a:avLst>
              <a:gd name="adj1" fmla="val -59600"/>
              <a:gd name="adj2" fmla="val 85196"/>
            </a:avLst>
          </a:prstGeom>
          <a:noFill/>
          <a:ln>
            <a:solidFill>
              <a:srgbClr val="FF00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9272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3859"/>
            <a:ext cx="8229600" cy="951855"/>
          </a:xfrm>
        </p:spPr>
        <p:txBody>
          <a:bodyPr/>
          <a:lstStyle/>
          <a:p>
            <a:r>
              <a:rPr kumimoji="1" lang="en-US" altLang="ja-JP" dirty="0" smtClean="0"/>
              <a:t>SY2 Construction</a:t>
            </a:r>
            <a:endParaRPr kumimoji="1" lang="ja-JP" altLang="en-US" dirty="0"/>
          </a:p>
        </p:txBody>
      </p:sp>
      <p:pic>
        <p:nvPicPr>
          <p:cNvPr id="3" name="図 2" descr="DSCN18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88" y="966377"/>
            <a:ext cx="3860909" cy="2895682"/>
          </a:xfrm>
          <a:prstGeom prst="rect">
            <a:avLst/>
          </a:prstGeom>
        </p:spPr>
      </p:pic>
      <p:pic>
        <p:nvPicPr>
          <p:cNvPr id="6" name="図 5" descr="DSCN182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373" y="966377"/>
            <a:ext cx="3860909" cy="2895682"/>
          </a:xfrm>
          <a:prstGeom prst="rect">
            <a:avLst/>
          </a:prstGeom>
        </p:spPr>
      </p:pic>
      <p:pic>
        <p:nvPicPr>
          <p:cNvPr id="7" name="図 6" descr="DSCN206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373" y="3962318"/>
            <a:ext cx="3860909" cy="2895682"/>
          </a:xfrm>
          <a:prstGeom prst="rect">
            <a:avLst/>
          </a:prstGeom>
        </p:spPr>
      </p:pic>
      <p:pic>
        <p:nvPicPr>
          <p:cNvPr id="8" name="図 7" descr="DSCN238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7" y="3965655"/>
            <a:ext cx="3856460" cy="2892345"/>
          </a:xfrm>
          <a:prstGeom prst="rect">
            <a:avLst/>
          </a:prstGeom>
        </p:spPr>
      </p:pic>
      <p:sp>
        <p:nvSpPr>
          <p:cNvPr id="9" name="下カーブ矢印 8"/>
          <p:cNvSpPr/>
          <p:nvPr/>
        </p:nvSpPr>
        <p:spPr>
          <a:xfrm>
            <a:off x="3609694" y="966377"/>
            <a:ext cx="1102961" cy="292432"/>
          </a:xfrm>
          <a:prstGeom prst="curvedDownArrow">
            <a:avLst/>
          </a:prstGeom>
          <a:solidFill>
            <a:srgbClr val="FF0080"/>
          </a:solidFill>
          <a:ln>
            <a:solidFill>
              <a:srgbClr val="FF00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下カーブ矢印 9"/>
          <p:cNvSpPr/>
          <p:nvPr/>
        </p:nvSpPr>
        <p:spPr>
          <a:xfrm rot="5400000">
            <a:off x="7134225" y="3715845"/>
            <a:ext cx="1102961" cy="292432"/>
          </a:xfrm>
          <a:prstGeom prst="curvedDownArrow">
            <a:avLst/>
          </a:prstGeom>
          <a:solidFill>
            <a:srgbClr val="FF0080"/>
          </a:solidFill>
          <a:ln>
            <a:solidFill>
              <a:srgbClr val="FF00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" name="下カーブ矢印 10"/>
          <p:cNvSpPr/>
          <p:nvPr/>
        </p:nvSpPr>
        <p:spPr>
          <a:xfrm rot="10800000">
            <a:off x="3631976" y="6565568"/>
            <a:ext cx="1102961" cy="292432"/>
          </a:xfrm>
          <a:prstGeom prst="curvedDownArrow">
            <a:avLst/>
          </a:prstGeom>
          <a:solidFill>
            <a:srgbClr val="FF0080"/>
          </a:solidFill>
          <a:ln>
            <a:solidFill>
              <a:srgbClr val="FF00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955858" y="947996"/>
            <a:ext cx="1158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11/Oct/12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806922" y="3962318"/>
            <a:ext cx="1185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14/</a:t>
            </a:r>
            <a:r>
              <a:rPr lang="en-US" altLang="ja-JP" dirty="0" smtClean="0">
                <a:solidFill>
                  <a:srgbClr val="FFFF00"/>
                </a:solidFill>
              </a:rPr>
              <a:t>Dec</a:t>
            </a:r>
            <a:r>
              <a:rPr kumimoji="1" lang="en-US" altLang="ja-JP" dirty="0" smtClean="0">
                <a:solidFill>
                  <a:srgbClr val="FFFF00"/>
                </a:solidFill>
              </a:rPr>
              <a:t>/12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72426" y="966377"/>
            <a:ext cx="1056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</a:rPr>
              <a:t>5</a:t>
            </a:r>
            <a:r>
              <a:rPr kumimoji="1" lang="en-US" altLang="ja-JP" dirty="0" smtClean="0">
                <a:solidFill>
                  <a:srgbClr val="FFFF00"/>
                </a:solidFill>
              </a:rPr>
              <a:t>/</a:t>
            </a:r>
            <a:r>
              <a:rPr lang="en-US" altLang="ja-JP" dirty="0" smtClean="0">
                <a:solidFill>
                  <a:srgbClr val="FFFF00"/>
                </a:solidFill>
              </a:rPr>
              <a:t>Sep</a:t>
            </a:r>
            <a:r>
              <a:rPr kumimoji="1" lang="en-US" altLang="ja-JP" dirty="0" smtClean="0">
                <a:solidFill>
                  <a:srgbClr val="FFFF00"/>
                </a:solidFill>
              </a:rPr>
              <a:t>/12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72426" y="3974101"/>
            <a:ext cx="1173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26</a:t>
            </a:r>
            <a:r>
              <a:rPr kumimoji="1" lang="en-US" altLang="ja-JP" dirty="0" smtClean="0">
                <a:solidFill>
                  <a:srgbClr val="FFFF00"/>
                </a:solidFill>
              </a:rPr>
              <a:t>/</a:t>
            </a:r>
            <a:r>
              <a:rPr lang="en-US" altLang="ja-JP" dirty="0" smtClean="0">
                <a:solidFill>
                  <a:srgbClr val="FFFF00"/>
                </a:solidFill>
              </a:rPr>
              <a:t>Feb</a:t>
            </a:r>
            <a:r>
              <a:rPr kumimoji="1" lang="en-US" altLang="ja-JP" dirty="0" smtClean="0">
                <a:solidFill>
                  <a:srgbClr val="FFFF00"/>
                </a:solidFill>
              </a:rPr>
              <a:t>/13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609694" y="1258809"/>
            <a:ext cx="99032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Cleaning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806753" y="3003486"/>
            <a:ext cx="131287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1600" dirty="0"/>
              <a:t>Painting, </a:t>
            </a:r>
          </a:p>
          <a:p>
            <a:pPr algn="r"/>
            <a:r>
              <a:rPr lang="en-US" altLang="ja-JP" sz="1600" dirty="0"/>
              <a:t>Placing </a:t>
            </a:r>
          </a:p>
          <a:p>
            <a:pPr algn="r"/>
            <a:r>
              <a:rPr lang="en-US" altLang="ja-JP" sz="1600" dirty="0" smtClean="0"/>
              <a:t>anchor </a:t>
            </a:r>
            <a:r>
              <a:rPr lang="en-US" altLang="ja-JP" sz="1600" dirty="0" smtClean="0"/>
              <a:t>holes, </a:t>
            </a:r>
          </a:p>
          <a:p>
            <a:pPr algn="r"/>
            <a:r>
              <a:rPr kumimoji="1" lang="en-US" altLang="ja-JP" sz="1600" dirty="0" smtClean="0"/>
              <a:t>Drilling</a:t>
            </a:r>
            <a:endParaRPr kumimoji="1" lang="en-US" altLang="ja-JP" sz="1600" dirty="0" smtClean="0"/>
          </a:p>
          <a:p>
            <a:pPr algn="r"/>
            <a:r>
              <a:rPr lang="en-US" altLang="ja-JP" sz="1600" dirty="0" smtClean="0"/>
              <a:t>holes to DR</a:t>
            </a:r>
            <a:endParaRPr kumimoji="1" lang="ja-JP" altLang="en-US" sz="16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872819" y="6001879"/>
            <a:ext cx="2473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Piping for cooling water, </a:t>
            </a:r>
          </a:p>
          <a:p>
            <a:pPr algn="ctr"/>
            <a:r>
              <a:rPr lang="en-US" altLang="ja-JP" dirty="0" smtClean="0"/>
              <a:t>Installing cable  </a:t>
            </a:r>
            <a:r>
              <a:rPr lang="en-US" altLang="ja-JP" dirty="0" smtClean="0"/>
              <a:t>racks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302126" y="1942420"/>
            <a:ext cx="4451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LTR</a:t>
            </a:r>
          </a:p>
          <a:p>
            <a:r>
              <a:rPr kumimoji="1" lang="en-US" altLang="ja-JP" sz="1400" dirty="0" smtClean="0"/>
              <a:t>for</a:t>
            </a:r>
          </a:p>
          <a:p>
            <a:r>
              <a:rPr lang="en-US" altLang="ja-JP" sz="1400" dirty="0" smtClean="0"/>
              <a:t>DR</a:t>
            </a:r>
            <a:endParaRPr kumimoji="1" lang="ja-JP" altLang="en-US" sz="14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436874" y="1942420"/>
            <a:ext cx="486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2m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>
            <a:off x="3124431" y="2311752"/>
            <a:ext cx="857366" cy="0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>
            <a:off x="3276831" y="2136904"/>
            <a:ext cx="0" cy="967655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191276" y="3437580"/>
            <a:ext cx="3790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FFFF"/>
                </a:solidFill>
              </a:rPr>
              <a:t>many things were placed complicated</a:t>
            </a:r>
            <a:r>
              <a:rPr lang="en-US" altLang="ja-JP" dirty="0" smtClean="0">
                <a:solidFill>
                  <a:srgbClr val="FFFFFF"/>
                </a:solidFill>
              </a:rPr>
              <a:t>.</a:t>
            </a:r>
            <a:endParaRPr lang="en-US" altLang="ja-JP" dirty="0">
              <a:solidFill>
                <a:srgbClr val="FFFFFF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436373" y="3405314"/>
            <a:ext cx="1828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</a:rPr>
              <a:t>It was re-</a:t>
            </a:r>
            <a:r>
              <a:rPr lang="en-US" altLang="ja-JP" dirty="0" err="1" smtClean="0">
                <a:solidFill>
                  <a:srgbClr val="FFFFFF"/>
                </a:solidFill>
              </a:rPr>
              <a:t>freshed</a:t>
            </a:r>
            <a:r>
              <a:rPr lang="en-US" altLang="ja-JP" dirty="0" smtClean="0">
                <a:solidFill>
                  <a:srgbClr val="FFFFFF"/>
                </a:solidFill>
              </a:rPr>
              <a:t>.</a:t>
            </a:r>
            <a:endParaRPr lang="en-US" altLang="ja-JP" dirty="0">
              <a:solidFill>
                <a:srgbClr val="FFFFFF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25337" y="6211669"/>
            <a:ext cx="3122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FFFF"/>
                </a:solidFill>
              </a:rPr>
              <a:t>The magnets will be installed the next summer.</a:t>
            </a:r>
            <a:endParaRPr lang="ja-JP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877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46742"/>
            <a:ext cx="9144000" cy="313451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3859"/>
            <a:ext cx="8229600" cy="857012"/>
          </a:xfrm>
        </p:spPr>
        <p:txBody>
          <a:bodyPr/>
          <a:lstStyle/>
          <a:p>
            <a:r>
              <a:rPr kumimoji="1" lang="en-US" altLang="ja-JP" dirty="0" smtClean="0"/>
              <a:t>SY3 Construction</a:t>
            </a:r>
            <a:endParaRPr kumimoji="1" lang="ja-JP" altLang="en-US" dirty="0"/>
          </a:p>
        </p:txBody>
      </p:sp>
      <p:pic>
        <p:nvPicPr>
          <p:cNvPr id="4" name="図 3" descr="DSCN165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27" y="853154"/>
            <a:ext cx="3421638" cy="2566228"/>
          </a:xfrm>
          <a:prstGeom prst="rect">
            <a:avLst/>
          </a:prstGeom>
        </p:spPr>
      </p:pic>
      <p:pic>
        <p:nvPicPr>
          <p:cNvPr id="16" name="図 15" descr="DSCN170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693" y="2357443"/>
            <a:ext cx="3566048" cy="2674536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172426" y="853154"/>
            <a:ext cx="1078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20</a:t>
            </a:r>
            <a:r>
              <a:rPr kumimoji="1" lang="en-US" altLang="ja-JP" dirty="0" smtClean="0">
                <a:solidFill>
                  <a:srgbClr val="FFFF00"/>
                </a:solidFill>
              </a:rPr>
              <a:t>/</a:t>
            </a:r>
            <a:r>
              <a:rPr lang="en-US" altLang="ja-JP" dirty="0" smtClean="0">
                <a:solidFill>
                  <a:srgbClr val="FFFF00"/>
                </a:solidFill>
              </a:rPr>
              <a:t>Jul</a:t>
            </a:r>
            <a:r>
              <a:rPr kumimoji="1" lang="en-US" altLang="ja-JP" dirty="0" smtClean="0">
                <a:solidFill>
                  <a:srgbClr val="FFFF00"/>
                </a:solidFill>
              </a:rPr>
              <a:t>/12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719347" y="787783"/>
            <a:ext cx="34165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New Energy </a:t>
            </a:r>
            <a:r>
              <a:rPr lang="en-US" altLang="ja-JP" sz="1600" dirty="0"/>
              <a:t>C</a:t>
            </a:r>
            <a:r>
              <a:rPr kumimoji="1" lang="en-US" altLang="ja-JP" sz="1600" dirty="0" smtClean="0"/>
              <a:t>ompression </a:t>
            </a:r>
            <a:r>
              <a:rPr lang="en-US" altLang="ja-JP" sz="1600" dirty="0"/>
              <a:t>S</a:t>
            </a:r>
            <a:r>
              <a:rPr kumimoji="1" lang="en-US" altLang="ja-JP" sz="1600" dirty="0" smtClean="0"/>
              <a:t>ystem</a:t>
            </a:r>
            <a:r>
              <a:rPr kumimoji="1" lang="en-US" altLang="ja-JP" sz="1600" dirty="0" smtClean="0"/>
              <a:t>(ECS) of </a:t>
            </a:r>
            <a:r>
              <a:rPr lang="en-US" altLang="ja-JP" sz="1600" dirty="0" smtClean="0"/>
              <a:t>positron</a:t>
            </a:r>
            <a:r>
              <a:rPr kumimoji="1" lang="en-US" altLang="ja-JP" sz="1600" dirty="0" smtClean="0"/>
              <a:t> line at the end of LINAC is under </a:t>
            </a:r>
            <a:r>
              <a:rPr kumimoji="1" lang="en-US" altLang="ja-JP" sz="1600" dirty="0" smtClean="0"/>
              <a:t>construction, which is needed to change the </a:t>
            </a:r>
            <a:r>
              <a:rPr kumimoji="1" lang="en-US" altLang="ja-JP" sz="1600" dirty="0" smtClean="0"/>
              <a:t>energy of positron from 3.5 </a:t>
            </a:r>
            <a:r>
              <a:rPr kumimoji="1" lang="en-US" altLang="ja-JP" sz="1600" dirty="0" err="1" smtClean="0"/>
              <a:t>GeV</a:t>
            </a:r>
            <a:r>
              <a:rPr kumimoji="1" lang="en-US" altLang="ja-JP" sz="1600" dirty="0" smtClean="0"/>
              <a:t> to 4 </a:t>
            </a:r>
            <a:r>
              <a:rPr kumimoji="1" lang="en-US" altLang="ja-JP" sz="1600" dirty="0" err="1" smtClean="0"/>
              <a:t>GeV</a:t>
            </a:r>
            <a:r>
              <a:rPr kumimoji="1" lang="en-US" altLang="ja-JP" sz="1600" dirty="0" smtClean="0"/>
              <a:t>. 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73656" y="3585030"/>
            <a:ext cx="3014467" cy="83099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Magnets of ECS were removed</a:t>
            </a:r>
          </a:p>
          <a:p>
            <a:r>
              <a:rPr lang="en-US" altLang="ja-JP" sz="1600" dirty="0" smtClean="0"/>
              <a:t>and the new ones will be installed</a:t>
            </a:r>
          </a:p>
          <a:p>
            <a:r>
              <a:rPr kumimoji="1" lang="en-US" altLang="ja-JP" sz="1600" dirty="0" smtClean="0"/>
              <a:t>in this summer.</a:t>
            </a:r>
            <a:endParaRPr kumimoji="1" lang="ja-JP" altLang="en-US" sz="1600" dirty="0"/>
          </a:p>
        </p:txBody>
      </p:sp>
      <p:sp>
        <p:nvSpPr>
          <p:cNvPr id="7" name="正方形/長方形 6"/>
          <p:cNvSpPr/>
          <p:nvPr/>
        </p:nvSpPr>
        <p:spPr>
          <a:xfrm>
            <a:off x="6993981" y="5901966"/>
            <a:ext cx="1540730" cy="364203"/>
          </a:xfrm>
          <a:prstGeom prst="rect">
            <a:avLst/>
          </a:prstGeom>
          <a:noFill/>
          <a:ln w="190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180736" y="6208815"/>
            <a:ext cx="520207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SY3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20" name="テキスト ボックス 5"/>
          <p:cNvSpPr txBox="1">
            <a:spLocks noChangeArrowheads="1"/>
          </p:cNvSpPr>
          <p:nvPr/>
        </p:nvSpPr>
        <p:spPr bwMode="auto">
          <a:xfrm>
            <a:off x="702757" y="4761211"/>
            <a:ext cx="453309" cy="368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>
                <a:solidFill>
                  <a:srgbClr val="000000"/>
                </a:solidFill>
                <a:latin typeface="Calibri" charset="0"/>
              </a:rPr>
              <a:t>DR</a:t>
            </a:r>
            <a:endParaRPr lang="ja-JP" altLang="en-US" sz="18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 rot="20436835">
            <a:off x="8727678" y="5543182"/>
            <a:ext cx="3599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PF</a:t>
            </a:r>
            <a:endParaRPr kumimoji="1" lang="ja-JP" altLang="en-US" sz="1400" dirty="0"/>
          </a:p>
        </p:txBody>
      </p:sp>
      <p:sp>
        <p:nvSpPr>
          <p:cNvPr id="22" name="テキスト ボックス 21"/>
          <p:cNvSpPr txBox="1"/>
          <p:nvPr/>
        </p:nvSpPr>
        <p:spPr>
          <a:xfrm rot="1303317">
            <a:off x="8177016" y="6198895"/>
            <a:ext cx="445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0080"/>
                </a:solidFill>
              </a:rPr>
              <a:t>LER</a:t>
            </a:r>
            <a:endParaRPr kumimoji="1" lang="ja-JP" altLang="en-US" sz="1400" dirty="0">
              <a:solidFill>
                <a:srgbClr val="FF008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 rot="1191281">
            <a:off x="8608842" y="6254310"/>
            <a:ext cx="481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</a:rPr>
              <a:t>HER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724507" y="5307508"/>
            <a:ext cx="1411364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</a:rPr>
              <a:t>Chicane of ECS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cxnSp>
        <p:nvCxnSpPr>
          <p:cNvPr id="24" name="直線矢印コネクタ 23"/>
          <p:cNvCxnSpPr/>
          <p:nvPr/>
        </p:nvCxnSpPr>
        <p:spPr>
          <a:xfrm>
            <a:off x="7180736" y="5646062"/>
            <a:ext cx="249453" cy="3586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下カーブ矢印 9"/>
          <p:cNvSpPr/>
          <p:nvPr/>
        </p:nvSpPr>
        <p:spPr>
          <a:xfrm rot="13198022" flipH="1">
            <a:off x="3151996" y="3884042"/>
            <a:ext cx="1102961" cy="292432"/>
          </a:xfrm>
          <a:prstGeom prst="curvedDownArrow">
            <a:avLst/>
          </a:prstGeom>
          <a:solidFill>
            <a:srgbClr val="FF0080"/>
          </a:solidFill>
          <a:ln>
            <a:solidFill>
              <a:srgbClr val="FF00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988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7080</TotalTime>
  <Words>2352</Words>
  <Application>Microsoft Macintosh PowerPoint</Application>
  <PresentationFormat>画面に合わせる (4:3)</PresentationFormat>
  <Paragraphs>476</Paragraphs>
  <Slides>33</Slides>
  <Notes>24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33</vt:i4>
      </vt:variant>
    </vt:vector>
  </HeadingPairs>
  <TitlesOfParts>
    <vt:vector size="34" baseType="lpstr">
      <vt:lpstr>ホワイト</vt:lpstr>
      <vt:lpstr>Construction Status of the Damping Ring and  the Beam Transport Lines  The new HER Abort System</vt:lpstr>
      <vt:lpstr>Contents</vt:lpstr>
      <vt:lpstr>Construction status  of  the Damping Ring and  the Beam Transport lines</vt:lpstr>
      <vt:lpstr>Plain view of DR</vt:lpstr>
      <vt:lpstr>PowerPoint プレゼンテーション</vt:lpstr>
      <vt:lpstr>PowerPoint プレゼンテーション</vt:lpstr>
      <vt:lpstr>3D Drawing of SY2</vt:lpstr>
      <vt:lpstr>SY2 Construction</vt:lpstr>
      <vt:lpstr>SY3 Construction</vt:lpstr>
      <vt:lpstr>Construction of main Components</vt:lpstr>
      <vt:lpstr>Milestones of DR, LTR, and RTL</vt:lpstr>
      <vt:lpstr>The New HER Abort System utilizing DC Sextupoles</vt:lpstr>
      <vt:lpstr>Abort system of KEKB</vt:lpstr>
      <vt:lpstr>Abort system of SuperKEKB</vt:lpstr>
      <vt:lpstr>PowerPoint プレゼンテーション</vt:lpstr>
      <vt:lpstr>Abort optics with DC sextupole</vt:lpstr>
      <vt:lpstr>Abort beam parameters for the ring optics of the Synchrotron injection</vt:lpstr>
      <vt:lpstr>HER Optics for Synchrotron injection</vt:lpstr>
      <vt:lpstr>Abort beam parameters for the ring optics  of the Betatron Injection</vt:lpstr>
      <vt:lpstr>HER Optics for Betatron injection</vt:lpstr>
      <vt:lpstr>Dynamic aperture</vt:lpstr>
      <vt:lpstr>Magnet design of the sextupole </vt:lpstr>
      <vt:lpstr>Chamber in the abort region</vt:lpstr>
      <vt:lpstr>Construction of the Abort systems</vt:lpstr>
      <vt:lpstr>Backup slides</vt:lpstr>
      <vt:lpstr>Plan view of DR</vt:lpstr>
      <vt:lpstr>Work for AR/BT in 2015</vt:lpstr>
      <vt:lpstr>Recent discussion of DR</vt:lpstr>
      <vt:lpstr>KEKB Abort system</vt:lpstr>
      <vt:lpstr>SuperKEKB Abort system</vt:lpstr>
      <vt:lpstr>HER Abort optics  with Pulsed Quadrupoles</vt:lpstr>
      <vt:lpstr>HER Optics for betatron injection</vt:lpstr>
      <vt:lpstr>HER Optics  for Synchrotron injection</vt:lpstr>
    </vt:vector>
  </TitlesOfParts>
  <Company>高エネルギー加速器研究機構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the damping ring and  beam transport construction  The new HER Abort system</dc:title>
  <dc:creator>飯田 直子</dc:creator>
  <cp:lastModifiedBy>飯田 直子</cp:lastModifiedBy>
  <cp:revision>146</cp:revision>
  <cp:lastPrinted>2013-03-04T07:53:30Z</cp:lastPrinted>
  <dcterms:created xsi:type="dcterms:W3CDTF">2013-02-26T02:09:41Z</dcterms:created>
  <dcterms:modified xsi:type="dcterms:W3CDTF">2013-03-05T00:53:51Z</dcterms:modified>
</cp:coreProperties>
</file>