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67"/>
  </p:notesMasterIdLst>
  <p:sldIdLst>
    <p:sldId id="256" r:id="rId2"/>
    <p:sldId id="257" r:id="rId3"/>
    <p:sldId id="324" r:id="rId4"/>
    <p:sldId id="31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15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18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27" r:id="rId47"/>
    <p:sldId id="284" r:id="rId48"/>
    <p:sldId id="328" r:id="rId49"/>
    <p:sldId id="329" r:id="rId50"/>
    <p:sldId id="325" r:id="rId51"/>
    <p:sldId id="326" r:id="rId52"/>
    <p:sldId id="319" r:id="rId53"/>
    <p:sldId id="330" r:id="rId54"/>
    <p:sldId id="300" r:id="rId55"/>
    <p:sldId id="301" r:id="rId56"/>
    <p:sldId id="302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x="9906000" cy="6858000" type="A4"/>
  <p:notesSz cx="10223500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 P丸ゴシック体M" pitchFamily="50" charset="-128"/>
        <a:ea typeface="AR P丸ゴシック体M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4" autoAdjust="0"/>
    <p:restoredTop sz="99332" autoAdjust="0"/>
  </p:normalViewPr>
  <p:slideViewPr>
    <p:cSldViewPr>
      <p:cViewPr varScale="1">
        <p:scale>
          <a:sx n="78" d="100"/>
          <a:sy n="78" d="100"/>
        </p:scale>
        <p:origin x="-960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0659" cy="355600"/>
          </a:xfrm>
          <a:prstGeom prst="rect">
            <a:avLst/>
          </a:prstGeom>
        </p:spPr>
        <p:txBody>
          <a:bodyPr vert="horz" lIns="91371" tIns="45685" rIns="91371" bIns="4568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791256" y="1"/>
            <a:ext cx="4430659" cy="355600"/>
          </a:xfrm>
          <a:prstGeom prst="rect">
            <a:avLst/>
          </a:prstGeom>
        </p:spPr>
        <p:txBody>
          <a:bodyPr vert="horz" lIns="91371" tIns="45685" rIns="91371" bIns="45685" rtlCol="0"/>
          <a:lstStyle>
            <a:lvl1pPr algn="r">
              <a:defRPr sz="1200"/>
            </a:lvl1pPr>
          </a:lstStyle>
          <a:p>
            <a:fld id="{A170A890-5607-4EC5-B23D-0FD348A0A312}" type="datetimeFigureOut">
              <a:rPr kumimoji="1" lang="ja-JP" altLang="en-US" smtClean="0"/>
              <a:pPr/>
              <a:t>2013/3/4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190875" y="531813"/>
            <a:ext cx="3843338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1" tIns="45685" rIns="91371" bIns="4568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1022827" y="3371851"/>
            <a:ext cx="8177848" cy="3195638"/>
          </a:xfrm>
          <a:prstGeom prst="rect">
            <a:avLst/>
          </a:prstGeom>
        </p:spPr>
        <p:txBody>
          <a:bodyPr vert="horz" lIns="91371" tIns="45685" rIns="91371" bIns="4568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743701"/>
            <a:ext cx="4430659" cy="354013"/>
          </a:xfrm>
          <a:prstGeom prst="rect">
            <a:avLst/>
          </a:prstGeom>
        </p:spPr>
        <p:txBody>
          <a:bodyPr vert="horz" lIns="91371" tIns="45685" rIns="91371" bIns="4568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791256" y="6743701"/>
            <a:ext cx="4430659" cy="354013"/>
          </a:xfrm>
          <a:prstGeom prst="rect">
            <a:avLst/>
          </a:prstGeom>
        </p:spPr>
        <p:txBody>
          <a:bodyPr vert="horz" lIns="91371" tIns="45685" rIns="91371" bIns="45685" rtlCol="0" anchor="b"/>
          <a:lstStyle>
            <a:lvl1pPr algn="r">
              <a:defRPr sz="1200"/>
            </a:lvl1pPr>
          </a:lstStyle>
          <a:p>
            <a:fld id="{ED3FAEC1-93E9-4F3F-BF59-D40EB471429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9D5D2-E91D-4E62-979E-7EEE0001183F}" type="slidenum">
              <a:rPr lang="en-US" altLang="ja-JP" smtClean="0">
                <a:latin typeface="ＭＳ Ｐゴシック" pitchFamily="50" charset="-128"/>
                <a:ea typeface="ＭＳ Ｐゴシック" pitchFamily="50" charset="-128"/>
              </a:rPr>
              <a:pPr/>
              <a:t>19</a:t>
            </a:fld>
            <a:endParaRPr lang="en-US" altLang="ja-JP" smtClean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12644" name="ヘッダー プレースホルダ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ja-JP" smtClean="0"/>
              <a:t>SuperKEKB</a:t>
            </a:r>
          </a:p>
        </p:txBody>
      </p:sp>
      <p:sp>
        <p:nvSpPr>
          <p:cNvPr id="112645" name="スライド番号プレースホルダ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9BFAF0C-4C98-488A-B2CE-DC1968F7CE30}" type="slidenum">
              <a:rPr lang="en-US" altLang="ja-JP" smtClean="0"/>
              <a:pPr>
                <a:defRPr/>
              </a:pPr>
              <a:t>34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4820" name="ヘッダー プレースホルダ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SuperKEKB</a:t>
            </a:r>
          </a:p>
        </p:txBody>
      </p:sp>
      <p:sp>
        <p:nvSpPr>
          <p:cNvPr id="34821" name="スライド番号プレースホルダ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6B2D2-36DB-4CDE-B610-64BD0138864A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9152B-5B79-445B-AF99-A253FB1738AC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ja-JP" sz="18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FADF4-0D3F-4F0D-B76E-11E392B5E7F1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altLang="ja-JP" smtClean="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90875" y="539750"/>
            <a:ext cx="3840163" cy="2660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2350" y="3372169"/>
            <a:ext cx="8178800" cy="313429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1" name="Rectangle 1028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" name="Rectangle 1029"/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pic>
          <p:nvPicPr>
            <p:cNvPr id="6" name="Picture 1030" descr="A:\grapes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31"/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9" name="Rectangle 1032"/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" name="Rectangle 1033"/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sp>
          <p:nvSpPr>
            <p:cNvPr id="8" name="Rectangle 1034"/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38923" name="Rectangle 1035"/>
          <p:cNvSpPr>
            <a:spLocks noGrp="1" noChangeArrowheads="1"/>
          </p:cNvSpPr>
          <p:nvPr>
            <p:ph type="ctrTitle"/>
          </p:nvPr>
        </p:nvSpPr>
        <p:spPr>
          <a:xfrm>
            <a:off x="1485900" y="1100138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8924" name="Rectangle 1036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 smtClean="0">
                <a:solidFill>
                  <a:srgbClr val="660066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mtClean="0">
                <a:solidFill>
                  <a:srgbClr val="660066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mtClean="0">
                <a:solidFill>
                  <a:srgbClr val="660066"/>
                </a:solidFill>
              </a:defRPr>
            </a:lvl1pPr>
          </a:lstStyle>
          <a:p>
            <a:pPr>
              <a:defRPr/>
            </a:pPr>
            <a:fld id="{04E56C72-90AA-48B2-8B0F-98466364C7E6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FDA5-F462-48F6-A181-E8C29C02BD0C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184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03350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DF41-289E-4D42-A542-E954DA3EC6DE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3350" y="609600"/>
            <a:ext cx="84201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403350" y="1981200"/>
            <a:ext cx="413385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5689600" y="1981200"/>
            <a:ext cx="413385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1403350" y="4114800"/>
            <a:ext cx="84201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A296F-AB4E-4CBF-854A-B0653C6ED0C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1403350" y="609600"/>
            <a:ext cx="8420100" cy="5486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A296F-AB4E-4CBF-854A-B0653C6ED0C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D92EA-13CC-4EE4-96FD-6933EA58B1C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2C376-8607-40F3-8A5A-15904A7859F1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033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896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53A-ECBE-410E-BDC1-65425F2C11A1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6B31-595B-4021-A5AA-C40EE7689BA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5BA18-4A12-4586-94A5-A2031EEBC8C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8B0D-0EF8-40AC-BD43-5C512AF6EDF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80659-5409-48E1-8E40-CF1D977F8A4B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35EBB-C6FB-427A-B5A0-E1047A715BAA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7892" name="Rectangle 4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7893" name="Rectangle 5"/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1034" name="Picture 7" descr="A:\grapes.GIF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37897" name="Rectangle 9"/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37898" name="Rectangle 10"/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37899" name="Rectangle 11"/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10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2 レベル</a:t>
            </a:r>
          </a:p>
          <a:p>
            <a:pPr lvl="2"/>
            <a:r>
              <a:rPr lang="ja-JP" altLang="en-US" smtClean="0"/>
              <a:t>第 3 レベル</a:t>
            </a:r>
          </a:p>
          <a:p>
            <a:pPr lvl="3"/>
            <a:r>
              <a:rPr lang="ja-JP" altLang="en-US" smtClean="0"/>
              <a:t>第 4 レベル</a:t>
            </a:r>
          </a:p>
          <a:p>
            <a:pPr lvl="4"/>
            <a:r>
              <a:rPr lang="ja-JP" altLang="en-US" smtClean="0"/>
              <a:t>第 5 レベル</a:t>
            </a:r>
          </a:p>
        </p:txBody>
      </p:sp>
      <p:sp>
        <p:nvSpPr>
          <p:cNvPr id="3790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+mj-lt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790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449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latin typeface="+mj-lt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790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+mj-lt"/>
                <a:ea typeface="ＭＳ Ｐゴシック" charset="-128"/>
              </a:defRPr>
            </a:lvl1pPr>
          </a:lstStyle>
          <a:p>
            <a:pPr>
              <a:defRPr/>
            </a:pPr>
            <a:fld id="{4E8A296F-AB4E-4CBF-854A-B0653C6ED0C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  <a:ea typeface="ＤＦＰPOP体" pitchFamily="8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__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jpeg"/><Relationship Id="rId4" Type="http://schemas.openxmlformats.org/officeDocument/2006/relationships/package" Target="../embeddings/Microsoft_Office_Excel_______1.xlsx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oleObject" Target="../embeddings/Microsoft_Office_Excel_97-2003_______2.xls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inal.mpg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______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oleObject" Target="../embeddings/Microsoft_Office_Excel_97-2003_______3.xls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Beam Diagnostics </a:t>
            </a:r>
            <a:endParaRPr kumimoji="1" lang="ja-JP" altLang="en-US" dirty="0">
              <a:latin typeface="Times New Roman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8420100" cy="2711152"/>
          </a:xfrm>
        </p:spPr>
        <p:txBody>
          <a:bodyPr/>
          <a:lstStyle/>
          <a:p>
            <a:r>
              <a:rPr lang="en-US" altLang="ja-JP" dirty="0" smtClean="0"/>
              <a:t>The 18th KEKB Accelerator Review Committee</a:t>
            </a:r>
          </a:p>
          <a:p>
            <a:r>
              <a:rPr kumimoji="1" lang="en-US" altLang="ja-JP" dirty="0" smtClean="0">
                <a:latin typeface="Times New Roman" pitchFamily="18" charset="0"/>
              </a:rPr>
              <a:t>March 5</a:t>
            </a:r>
            <a:r>
              <a:rPr kumimoji="1" lang="en-US" altLang="ja-JP" baseline="30000" dirty="0" smtClean="0">
                <a:latin typeface="Times New Roman" pitchFamily="18" charset="0"/>
              </a:rPr>
              <a:t>th</a:t>
            </a:r>
            <a:r>
              <a:rPr kumimoji="1" lang="en-US" altLang="ja-JP" dirty="0" smtClean="0">
                <a:latin typeface="Times New Roman" pitchFamily="18" charset="0"/>
              </a:rPr>
              <a:t>, 2013</a:t>
            </a:r>
          </a:p>
          <a:p>
            <a:r>
              <a:rPr lang="en-US" altLang="ja-JP" dirty="0" smtClean="0">
                <a:latin typeface="Times New Roman" pitchFamily="18" charset="0"/>
              </a:rPr>
              <a:t>KEKB Monitor Group  </a:t>
            </a:r>
          </a:p>
          <a:p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M. Arinaga, J. Flanagan, H. Fukuma, </a:t>
            </a:r>
            <a:r>
              <a:rPr lang="en-US" altLang="ja-JP" dirty="0" smtClean="0">
                <a:solidFill>
                  <a:schemeClr val="tx2"/>
                </a:solidFill>
                <a:latin typeface="Times New Roman" pitchFamily="18" charset="0"/>
              </a:rPr>
              <a:t>H. Ikeda,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H. Ishii, </a:t>
            </a:r>
          </a:p>
          <a:p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S. </a:t>
            </a:r>
            <a:r>
              <a:rPr lang="en-US" altLang="ja-JP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Kanaeda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, K. Mori, M. Tejima and M. Tobiyama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正方形/長方形 202"/>
          <p:cNvSpPr>
            <a:spLocks noChangeArrowheads="1"/>
          </p:cNvSpPr>
          <p:nvPr/>
        </p:nvSpPr>
        <p:spPr bwMode="auto">
          <a:xfrm>
            <a:off x="1208584" y="188640"/>
            <a:ext cx="8697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2075" indent="-92075"/>
            <a:r>
              <a:rPr lang="en-US" altLang="ja-JP" sz="2800" dirty="0" smtClean="0">
                <a:latin typeface="+mj-lt"/>
              </a:rPr>
              <a:t>509 MHz Narrowband </a:t>
            </a:r>
            <a:r>
              <a:rPr lang="en-US" altLang="ja-JP" sz="2800" dirty="0" smtClean="0">
                <a:latin typeface="+mj-lt"/>
              </a:rPr>
              <a:t>Detector : </a:t>
            </a:r>
            <a:r>
              <a:rPr lang="en-US" altLang="ja-JP" sz="2800" dirty="0" smtClean="0">
                <a:latin typeface="+mj-lt"/>
              </a:rPr>
              <a:t>Performance </a:t>
            </a:r>
            <a:r>
              <a:rPr lang="en-US" altLang="ja-JP" sz="2800" dirty="0">
                <a:latin typeface="+mj-lt"/>
              </a:rPr>
              <a:t>(tentative)</a:t>
            </a:r>
            <a:endParaRPr lang="ja-JP" altLang="en-US" sz="2800" dirty="0">
              <a:latin typeface="+mj-lt"/>
            </a:endParaRPr>
          </a:p>
        </p:txBody>
      </p:sp>
      <p:sp>
        <p:nvSpPr>
          <p:cNvPr id="21507" name="テキスト ボックス 2"/>
          <p:cNvSpPr txBox="1">
            <a:spLocks noChangeArrowheads="1"/>
          </p:cNvSpPr>
          <p:nvPr/>
        </p:nvSpPr>
        <p:spPr bwMode="auto">
          <a:xfrm>
            <a:off x="1208584" y="980728"/>
            <a:ext cx="78353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313" indent="-87313"/>
            <a:r>
              <a:rPr lang="en-US" altLang="ja-JP" dirty="0">
                <a:latin typeface="+mn-lt"/>
              </a:rPr>
              <a:t>•</a:t>
            </a:r>
            <a:r>
              <a:rPr lang="en-US" altLang="ja-JP" dirty="0">
                <a:latin typeface="+mn-lt"/>
                <a:cs typeface="Times" charset="0"/>
              </a:rPr>
              <a:t>Performance of the detectors is being measured at the company as </a:t>
            </a:r>
            <a:r>
              <a:rPr lang="en-US" altLang="ja-JP" dirty="0" smtClean="0">
                <a:latin typeface="+mn-lt"/>
                <a:cs typeface="Times" charset="0"/>
              </a:rPr>
              <a:t>part </a:t>
            </a:r>
            <a:r>
              <a:rPr lang="en-US" altLang="ja-JP" dirty="0">
                <a:latin typeface="+mn-lt"/>
                <a:cs typeface="Times" charset="0"/>
              </a:rPr>
              <a:t>of the production. </a:t>
            </a:r>
            <a:endParaRPr lang="en-US" altLang="ja-JP" dirty="0" smtClean="0">
              <a:latin typeface="+mn-lt"/>
              <a:cs typeface="Times" charset="0"/>
            </a:endParaRPr>
          </a:p>
          <a:p>
            <a:pPr marL="457200" indent="-457200">
              <a:buAutoNum type="arabicParenR"/>
            </a:pPr>
            <a:r>
              <a:rPr lang="en-US" altLang="ja-JP" dirty="0" smtClean="0">
                <a:latin typeface="+mn-lt"/>
                <a:cs typeface="Times" charset="0"/>
              </a:rPr>
              <a:t>Ratio SNRs (B/A, C/A, D/A) are larger than 90 dB.</a:t>
            </a:r>
          </a:p>
          <a:p>
            <a:pPr marL="914400" lvl="1" indent="-457200"/>
            <a:r>
              <a:rPr lang="en-US" altLang="ja-JP" dirty="0" smtClean="0">
                <a:latin typeface="+mn-lt"/>
                <a:cs typeface="Times" charset="0"/>
              </a:rPr>
              <a:t> (A, B, C, D : voltages of four electrodes)  </a:t>
            </a:r>
            <a:endParaRPr lang="ja-JP" altLang="en-US" dirty="0">
              <a:latin typeface="+mn-lt"/>
              <a:cs typeface="Times" charset="0"/>
            </a:endParaRPr>
          </a:p>
        </p:txBody>
      </p:sp>
      <p:pic>
        <p:nvPicPr>
          <p:cNvPr id="21510" name="図 10" descr="plt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69749" y="1113697"/>
            <a:ext cx="4783138" cy="670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テキスト ボックス 3"/>
          <p:cNvSpPr txBox="1">
            <a:spLocks noChangeArrowheads="1"/>
          </p:cNvSpPr>
          <p:nvPr/>
        </p:nvSpPr>
        <p:spPr bwMode="auto">
          <a:xfrm>
            <a:off x="2792760" y="3717032"/>
            <a:ext cx="3945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+mn-lt"/>
                <a:cs typeface="Times" charset="0"/>
              </a:rPr>
              <a:t>Temperature at the measurement: 25deg.</a:t>
            </a:r>
            <a:endParaRPr lang="ja-JP" altLang="en-US" sz="1800" dirty="0">
              <a:latin typeface="+mn-lt"/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12" descr="1212010-010deg20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469" y="2636912"/>
            <a:ext cx="4686835" cy="3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テキスト ボックス 13"/>
          <p:cNvSpPr txBox="1">
            <a:spLocks noChangeArrowheads="1"/>
          </p:cNvSpPr>
          <p:nvPr/>
        </p:nvSpPr>
        <p:spPr bwMode="auto">
          <a:xfrm>
            <a:off x="2000672" y="6093296"/>
            <a:ext cx="3812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Example of linearity analysis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2532" name="テキスト ボックス 8"/>
          <p:cNvSpPr txBox="1">
            <a:spLocks noChangeArrowheads="1"/>
          </p:cNvSpPr>
          <p:nvPr/>
        </p:nvSpPr>
        <p:spPr bwMode="auto">
          <a:xfrm>
            <a:off x="1208584" y="692696"/>
            <a:ext cx="798327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/>
            <a:r>
              <a:rPr lang="en-US" altLang="ja-JP" dirty="0">
                <a:latin typeface="+mn-lt"/>
                <a:cs typeface="Times" charset="0"/>
              </a:rPr>
              <a:t>2) Apparent position shift by changing attenuation of the variable attenuator from 0 to 55dB is about 3 </a:t>
            </a:r>
            <a:r>
              <a:rPr lang="en-US" altLang="ja-JP" dirty="0" err="1" smtClean="0">
                <a:latin typeface="+mn-lt"/>
              </a:rPr>
              <a:t>μ</a:t>
            </a:r>
            <a:r>
              <a:rPr lang="en-US" altLang="ja-JP" dirty="0" err="1" smtClean="0">
                <a:latin typeface="+mn-lt"/>
                <a:cs typeface="Times" charset="0"/>
              </a:rPr>
              <a:t>m</a:t>
            </a:r>
            <a:r>
              <a:rPr lang="en-US" altLang="ja-JP" dirty="0" smtClean="0">
                <a:latin typeface="+mn-lt"/>
                <a:cs typeface="Times" charset="0"/>
              </a:rPr>
              <a:t> </a:t>
            </a:r>
            <a:r>
              <a:rPr lang="en-US" altLang="ja-JP" dirty="0">
                <a:latin typeface="+mn-lt"/>
                <a:cs typeface="Times" charset="0"/>
              </a:rPr>
              <a:t>p-p</a:t>
            </a:r>
            <a:r>
              <a:rPr lang="en-US" altLang="ja-JP" dirty="0" smtClean="0">
                <a:latin typeface="+mn-lt"/>
                <a:cs typeface="Times" charset="0"/>
              </a:rPr>
              <a:t>. </a:t>
            </a:r>
          </a:p>
          <a:p>
            <a:pPr marL="269875" indent="-269875"/>
            <a:r>
              <a:rPr lang="en-US" altLang="ja-JP" dirty="0" smtClean="0">
                <a:latin typeface="+mn-lt"/>
                <a:cs typeface="Times" charset="0"/>
              </a:rPr>
              <a:t>3) Linearity is better than 0.05% in the voltage range of 1/4 full scale to full scale.  </a:t>
            </a:r>
            <a:endParaRPr lang="ja-JP" altLang="en-US" dirty="0" smtClean="0">
              <a:latin typeface="+mn-lt"/>
              <a:cs typeface="Times" charset="0"/>
            </a:endParaRPr>
          </a:p>
          <a:p>
            <a:pPr marL="269875" indent="-269875"/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2533" name="テキスト ボックス 10"/>
          <p:cNvSpPr txBox="1">
            <a:spLocks noChangeArrowheads="1"/>
          </p:cNvSpPr>
          <p:nvPr/>
        </p:nvSpPr>
        <p:spPr bwMode="auto">
          <a:xfrm>
            <a:off x="662121" y="1404938"/>
            <a:ext cx="759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/>
            <a:endParaRPr lang="ja-JP" altLang="en-US" dirty="0">
              <a:cs typeface="Times" charset="0"/>
            </a:endParaRPr>
          </a:p>
        </p:txBody>
      </p:sp>
      <p:sp>
        <p:nvSpPr>
          <p:cNvPr id="22534" name="テキスト ボックス 7"/>
          <p:cNvSpPr txBox="1">
            <a:spLocks noChangeArrowheads="1"/>
          </p:cNvSpPr>
          <p:nvPr/>
        </p:nvSpPr>
        <p:spPr bwMode="auto">
          <a:xfrm>
            <a:off x="3296816" y="2204864"/>
            <a:ext cx="1508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Channel A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2535" name="テキスト ボックス 6"/>
          <p:cNvSpPr txBox="1">
            <a:spLocks noChangeArrowheads="1"/>
          </p:cNvSpPr>
          <p:nvPr/>
        </p:nvSpPr>
        <p:spPr bwMode="auto">
          <a:xfrm>
            <a:off x="6177136" y="2780928"/>
            <a:ext cx="331919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  <a:cs typeface="Times" charset="0"/>
              </a:rPr>
              <a:t>Linearity </a:t>
            </a:r>
            <a:r>
              <a:rPr lang="en-US" altLang="ja-JP" dirty="0">
                <a:latin typeface="+mn-lt"/>
                <a:cs typeface="Times" charset="0"/>
              </a:rPr>
              <a:t>was measured by changing input power level with variable and fixed attenuators</a:t>
            </a:r>
            <a:r>
              <a:rPr lang="en-US" altLang="ja-JP" dirty="0" smtClean="0">
                <a:latin typeface="+mn-lt"/>
                <a:cs typeface="Times" charset="0"/>
              </a:rPr>
              <a:t>. 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  <a:cs typeface="Times" charset="0"/>
              </a:rPr>
              <a:t>Attenuation at each setting of the attenuators was calibrated by the fit to data.</a:t>
            </a:r>
            <a:endParaRPr lang="ja-JP" altLang="en-US" dirty="0" smtClean="0">
              <a:latin typeface="+mn-lt"/>
              <a:cs typeface="Times" charset="0"/>
            </a:endParaRPr>
          </a:p>
          <a:p>
            <a:pPr marL="88900" indent="-88900"/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2537" name="テキスト ボックス 8"/>
          <p:cNvSpPr txBox="1">
            <a:spLocks noChangeArrowheads="1"/>
          </p:cNvSpPr>
          <p:nvPr/>
        </p:nvSpPr>
        <p:spPr bwMode="auto">
          <a:xfrm rot="-5400000">
            <a:off x="229066" y="4114285"/>
            <a:ext cx="2114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+mj-lt"/>
                <a:cs typeface="Times" charset="0"/>
              </a:rPr>
              <a:t>deviation from a line</a:t>
            </a:r>
            <a:endParaRPr lang="ja-JP" altLang="en-US" sz="1800">
              <a:latin typeface="+mj-lt"/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9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108" y="2328863"/>
            <a:ext cx="6031309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図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078" y="2632075"/>
            <a:ext cx="327792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テキスト ボックス 4"/>
          <p:cNvSpPr txBox="1">
            <a:spLocks noChangeArrowheads="1"/>
          </p:cNvSpPr>
          <p:nvPr/>
        </p:nvSpPr>
        <p:spPr bwMode="auto">
          <a:xfrm>
            <a:off x="8604118" y="5018089"/>
            <a:ext cx="9220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</a:rPr>
              <a:t>Fast gate</a:t>
            </a:r>
            <a:endParaRPr lang="ja-JP" altLang="en-US" sz="1600" dirty="0">
              <a:latin typeface="+mn-lt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8457935" y="3482975"/>
            <a:ext cx="564092" cy="15700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558" name="テキスト ボックス 5"/>
          <p:cNvSpPr txBox="1">
            <a:spLocks noChangeArrowheads="1"/>
          </p:cNvSpPr>
          <p:nvPr/>
        </p:nvSpPr>
        <p:spPr bwMode="auto">
          <a:xfrm>
            <a:off x="6801777" y="4962525"/>
            <a:ext cx="1603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</a:rPr>
              <a:t>Log amp &amp; ADC</a:t>
            </a:r>
            <a:endParaRPr lang="ja-JP" altLang="en-US" sz="1600" dirty="0">
              <a:latin typeface="+mn-lt"/>
            </a:endParaRPr>
          </a:p>
        </p:txBody>
      </p:sp>
      <p:sp>
        <p:nvSpPr>
          <p:cNvPr id="103" name="円/楕円 102"/>
          <p:cNvSpPr/>
          <p:nvPr/>
        </p:nvSpPr>
        <p:spPr>
          <a:xfrm>
            <a:off x="7300516" y="4292600"/>
            <a:ext cx="968242" cy="6921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05" name="直線コネクタ 104"/>
          <p:cNvCxnSpPr/>
          <p:nvPr/>
        </p:nvCxnSpPr>
        <p:spPr>
          <a:xfrm rot="5400000" flipH="1" flipV="1">
            <a:off x="7003918" y="3543301"/>
            <a:ext cx="517525" cy="206375"/>
          </a:xfrm>
          <a:prstGeom prst="line">
            <a:avLst/>
          </a:prstGeom>
          <a:ln w="38100" cmpd="sng">
            <a:solidFill>
              <a:srgbClr val="FF0000"/>
            </a:solidFill>
            <a:headEnd type="triangl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1" name="テキスト ボックス 9"/>
          <p:cNvSpPr txBox="1">
            <a:spLocks noChangeArrowheads="1"/>
          </p:cNvSpPr>
          <p:nvPr/>
        </p:nvSpPr>
        <p:spPr bwMode="auto">
          <a:xfrm>
            <a:off x="7008152" y="2843214"/>
            <a:ext cx="106971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dirty="0">
                <a:latin typeface="+mn-lt"/>
              </a:rPr>
              <a:t>FPGA(Spartan6)</a:t>
            </a:r>
            <a:endParaRPr lang="ja-JP" altLang="en-US" sz="1400" dirty="0">
              <a:latin typeface="+mn-lt"/>
            </a:endParaRPr>
          </a:p>
        </p:txBody>
      </p:sp>
      <p:sp>
        <p:nvSpPr>
          <p:cNvPr id="23562" name="正方形/長方形 5"/>
          <p:cNvSpPr>
            <a:spLocks noChangeArrowheads="1"/>
          </p:cNvSpPr>
          <p:nvPr/>
        </p:nvSpPr>
        <p:spPr bwMode="auto">
          <a:xfrm>
            <a:off x="1614885" y="2425700"/>
            <a:ext cx="3535892" cy="2319338"/>
          </a:xfrm>
          <a:prstGeom prst="rect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ＭＳ Ｐゴシック" charset="-128"/>
            </a:endParaRPr>
          </a:p>
        </p:txBody>
      </p:sp>
      <p:sp>
        <p:nvSpPr>
          <p:cNvPr id="23563" name="正方形/長方形 109"/>
          <p:cNvSpPr>
            <a:spLocks noChangeArrowheads="1"/>
          </p:cNvSpPr>
          <p:nvPr/>
        </p:nvSpPr>
        <p:spPr bwMode="auto">
          <a:xfrm>
            <a:off x="1554692" y="2413001"/>
            <a:ext cx="2055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n-lt"/>
              </a:rPr>
              <a:t>glitch cancellation circuit</a:t>
            </a:r>
            <a:r>
              <a:rPr lang="ja-JP" altLang="ja-JP" sz="1400" dirty="0">
                <a:latin typeface="+mn-lt"/>
              </a:rPr>
              <a:t> </a:t>
            </a:r>
            <a:endParaRPr lang="ja-JP" altLang="en-US" sz="1400" dirty="0">
              <a:latin typeface="+mn-lt"/>
            </a:endParaRPr>
          </a:p>
        </p:txBody>
      </p:sp>
      <p:sp>
        <p:nvSpPr>
          <p:cNvPr id="23564" name="正方形/長方形 18"/>
          <p:cNvSpPr>
            <a:spLocks noChangeArrowheads="1"/>
          </p:cNvSpPr>
          <p:nvPr/>
        </p:nvSpPr>
        <p:spPr bwMode="auto">
          <a:xfrm>
            <a:off x="992560" y="5805264"/>
            <a:ext cx="39709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</a:rPr>
              <a:t>Switch : Hittite </a:t>
            </a:r>
            <a:r>
              <a:rPr lang="en-US" altLang="ja-JP" sz="1600" dirty="0" err="1">
                <a:latin typeface="+mn-lt"/>
              </a:rPr>
              <a:t>GaAs</a:t>
            </a:r>
            <a:r>
              <a:rPr lang="en-US" altLang="ja-JP" sz="1600" dirty="0">
                <a:latin typeface="+mn-lt"/>
              </a:rPr>
              <a:t> MESFET, DC – </a:t>
            </a:r>
            <a:r>
              <a:rPr lang="en-US" altLang="ja-JP" sz="1600" dirty="0" smtClean="0">
                <a:latin typeface="+mn-lt"/>
              </a:rPr>
              <a:t>12GHz</a:t>
            </a:r>
          </a:p>
          <a:p>
            <a:r>
              <a:rPr lang="en-US" altLang="ja-JP" sz="1600" dirty="0" smtClean="0">
                <a:latin typeface="+mn-lt"/>
              </a:rPr>
              <a:t>Log amp : ADL5513 (AD)</a:t>
            </a:r>
          </a:p>
          <a:p>
            <a:r>
              <a:rPr lang="en-US" altLang="ja-JP" sz="1600" dirty="0" smtClean="0">
                <a:latin typeface="+mn-lt"/>
              </a:rPr>
              <a:t> ADC : ADS850 (TI)</a:t>
            </a:r>
            <a:endParaRPr lang="ja-JP" altLang="en-US" sz="1600" dirty="0">
              <a:latin typeface="+mn-lt"/>
            </a:endParaRPr>
          </a:p>
        </p:txBody>
      </p:sp>
      <p:sp>
        <p:nvSpPr>
          <p:cNvPr id="23567" name="テキスト ボックス 15"/>
          <p:cNvSpPr txBox="1">
            <a:spLocks noChangeArrowheads="1"/>
          </p:cNvSpPr>
          <p:nvPr/>
        </p:nvSpPr>
        <p:spPr bwMode="auto">
          <a:xfrm>
            <a:off x="1208584" y="188640"/>
            <a:ext cx="4131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</a:rPr>
              <a:t>Gated turn-by-turn detector</a:t>
            </a:r>
            <a:endParaRPr lang="ja-JP" altLang="en-US" sz="2800" dirty="0">
              <a:latin typeface="+mj-lt"/>
            </a:endParaRPr>
          </a:p>
        </p:txBody>
      </p:sp>
      <p:sp>
        <p:nvSpPr>
          <p:cNvPr id="23568" name="テキスト ボックス 16"/>
          <p:cNvSpPr txBox="1">
            <a:spLocks noChangeArrowheads="1"/>
          </p:cNvSpPr>
          <p:nvPr/>
        </p:nvSpPr>
        <p:spPr bwMode="auto">
          <a:xfrm>
            <a:off x="3038873" y="2073275"/>
            <a:ext cx="8290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n-lt"/>
              </a:rPr>
              <a:t>Fast gate</a:t>
            </a:r>
            <a:endParaRPr lang="ja-JP" altLang="en-US" sz="1400" dirty="0">
              <a:latin typeface="+mn-lt"/>
            </a:endParaRPr>
          </a:p>
        </p:txBody>
      </p:sp>
      <p:sp>
        <p:nvSpPr>
          <p:cNvPr id="19" name="左中かっこ 18"/>
          <p:cNvSpPr/>
          <p:nvPr/>
        </p:nvSpPr>
        <p:spPr>
          <a:xfrm>
            <a:off x="822061" y="5891214"/>
            <a:ext cx="149622" cy="738187"/>
          </a:xfrm>
          <a:prstGeom prst="leftBrac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570" name="正方形/長方形 202"/>
          <p:cNvSpPr>
            <a:spLocks noChangeArrowheads="1"/>
          </p:cNvSpPr>
          <p:nvPr/>
        </p:nvSpPr>
        <p:spPr bwMode="auto">
          <a:xfrm>
            <a:off x="1150848" y="1052736"/>
            <a:ext cx="875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</a:rPr>
              <a:t>Twelve </a:t>
            </a:r>
            <a:r>
              <a:rPr lang="en-US" altLang="ja-JP" dirty="0">
                <a:latin typeface="+mn-lt"/>
              </a:rPr>
              <a:t>turn-by-turn detectors have been ordered in this FY. </a:t>
            </a:r>
            <a:endParaRPr lang="en-US" altLang="ja-JP" dirty="0" smtClean="0">
              <a:latin typeface="+mn-lt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</a:rPr>
              <a:t>60 turn-by-turn detectors will be ordered in next FY for Phase 1. </a:t>
            </a:r>
            <a:endParaRPr lang="ja-JP" altLang="en-US" dirty="0">
              <a:latin typeface="+mn-lt"/>
            </a:endParaRPr>
          </a:p>
        </p:txBody>
      </p:sp>
      <p:sp>
        <p:nvSpPr>
          <p:cNvPr id="23571" name="正方形/長方形 202"/>
          <p:cNvSpPr>
            <a:spLocks noChangeArrowheads="1"/>
          </p:cNvSpPr>
          <p:nvPr/>
        </p:nvSpPr>
        <p:spPr bwMode="auto">
          <a:xfrm>
            <a:off x="3008784" y="2204864"/>
            <a:ext cx="7166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/>
            <a:r>
              <a:rPr lang="en-US" altLang="ja-JP" dirty="0" smtClean="0"/>
              <a:t>•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28"/>
          <p:cNvSpPr txBox="1">
            <a:spLocks noChangeArrowheads="1"/>
          </p:cNvSpPr>
          <p:nvPr/>
        </p:nvSpPr>
        <p:spPr bwMode="auto">
          <a:xfrm>
            <a:off x="1208584" y="188640"/>
            <a:ext cx="3369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</a:rPr>
              <a:t>IP Feedback Detector</a:t>
            </a:r>
            <a:r>
              <a:rPr lang="ja-JP" altLang="ja-JP" sz="2800" dirty="0">
                <a:latin typeface="+mj-lt"/>
              </a:rPr>
              <a:t> </a:t>
            </a:r>
            <a:endParaRPr lang="ja-JP" altLang="en-US" sz="2800" dirty="0">
              <a:latin typeface="+mj-lt"/>
              <a:cs typeface="Times" charset="0"/>
            </a:endParaRPr>
          </a:p>
        </p:txBody>
      </p:sp>
      <p:sp>
        <p:nvSpPr>
          <p:cNvPr id="24580" name="テキスト ボックス 29"/>
          <p:cNvSpPr txBox="1">
            <a:spLocks noChangeArrowheads="1"/>
          </p:cNvSpPr>
          <p:nvPr/>
        </p:nvSpPr>
        <p:spPr bwMode="auto">
          <a:xfrm>
            <a:off x="1671637" y="5146675"/>
            <a:ext cx="2732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dirty="0">
                <a:latin typeface="ＭＳ ゴシック" charset="-128"/>
                <a:ea typeface="ＭＳ ゴシック" charset="-128"/>
              </a:rPr>
              <a:t>　</a:t>
            </a:r>
            <a:endParaRPr lang="en-US" altLang="ja-JP" dirty="0">
              <a:latin typeface="ＭＳ ゴシック" charset="-128"/>
              <a:ea typeface="ＭＳ ゴシック" charset="-128"/>
            </a:endParaRPr>
          </a:p>
        </p:txBody>
      </p:sp>
      <p:pic>
        <p:nvPicPr>
          <p:cNvPr id="24583" name="図 5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762" y="776289"/>
            <a:ext cx="627208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テキスト ボックス 17"/>
          <p:cNvSpPr txBox="1">
            <a:spLocks noChangeArrowheads="1"/>
          </p:cNvSpPr>
          <p:nvPr/>
        </p:nvSpPr>
        <p:spPr bwMode="auto">
          <a:xfrm>
            <a:off x="920552" y="2924944"/>
            <a:ext cx="89854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227388" indent="-3227388"/>
            <a:r>
              <a:rPr lang="en-US" altLang="ja-JP" dirty="0" smtClean="0">
                <a:latin typeface="+mn-lt"/>
              </a:rPr>
              <a:t>Main </a:t>
            </a:r>
            <a:r>
              <a:rPr lang="en-US" altLang="ja-JP" dirty="0">
                <a:latin typeface="+mn-lt"/>
              </a:rPr>
              <a:t>sources of orbit </a:t>
            </a:r>
            <a:r>
              <a:rPr lang="en-US" altLang="ja-JP" dirty="0" smtClean="0">
                <a:latin typeface="+mn-lt"/>
              </a:rPr>
              <a:t>movement: </a:t>
            </a:r>
            <a:r>
              <a:rPr lang="en-US" altLang="ja-JP" dirty="0">
                <a:latin typeface="+mn-lt"/>
              </a:rPr>
              <a:t>vibration of </a:t>
            </a:r>
            <a:r>
              <a:rPr lang="en-US" altLang="ja-JP" dirty="0" err="1">
                <a:latin typeface="+mn-lt"/>
              </a:rPr>
              <a:t>quadrupoles</a:t>
            </a:r>
            <a:r>
              <a:rPr lang="en-US" altLang="ja-JP" dirty="0">
                <a:latin typeface="+mn-lt"/>
              </a:rPr>
              <a:t> closest to </a:t>
            </a:r>
            <a:r>
              <a:rPr lang="en-US" altLang="ja-JP" dirty="0" smtClean="0">
                <a:latin typeface="+mn-lt"/>
              </a:rPr>
              <a:t>IP</a:t>
            </a:r>
          </a:p>
          <a:p>
            <a:pPr marL="3227388" indent="-3227388"/>
            <a:r>
              <a:rPr lang="en-US" altLang="ja-JP" dirty="0" smtClean="0">
                <a:latin typeface="+mn-lt"/>
              </a:rPr>
              <a:t>Main frequency components: 3, 36, 53Hz (simulation) </a:t>
            </a:r>
          </a:p>
          <a:p>
            <a:pPr marL="3227388" indent="-3227388"/>
            <a:r>
              <a:rPr lang="en-US" altLang="ja-JP" dirty="0" smtClean="0">
                <a:latin typeface="+mn-lt"/>
              </a:rPr>
              <a:t>Tentative specification for the detector</a:t>
            </a:r>
          </a:p>
          <a:p>
            <a:pPr marL="3684588" lvl="1" indent="-3227388"/>
            <a:r>
              <a:rPr lang="en-US" altLang="ja-JP" dirty="0" smtClean="0">
                <a:latin typeface="+mn-lt"/>
                <a:cs typeface="Times" charset="0"/>
              </a:rPr>
              <a:t>Resolution    &lt; 1 </a:t>
            </a:r>
            <a:r>
              <a:rPr lang="en-US" altLang="ja-JP" dirty="0" err="1" smtClean="0">
                <a:latin typeface="+mn-lt"/>
              </a:rPr>
              <a:t>μ</a:t>
            </a:r>
            <a:r>
              <a:rPr lang="en-US" altLang="ja-JP" dirty="0" err="1" smtClean="0">
                <a:latin typeface="+mn-lt"/>
                <a:cs typeface="Times" charset="0"/>
              </a:rPr>
              <a:t>m</a:t>
            </a:r>
            <a:endParaRPr lang="en-US" altLang="ja-JP" dirty="0" smtClean="0">
              <a:latin typeface="+mn-lt"/>
              <a:cs typeface="Times" charset="0"/>
            </a:endParaRPr>
          </a:p>
          <a:p>
            <a:pPr marL="3684588" lvl="1" indent="-3227388"/>
            <a:r>
              <a:rPr lang="en-US" altLang="ja-JP" dirty="0" smtClean="0">
                <a:latin typeface="+mn-lt"/>
                <a:cs typeface="Times" charset="0"/>
              </a:rPr>
              <a:t>Repetition     5kHz</a:t>
            </a:r>
          </a:p>
          <a:p>
            <a:pPr marL="3684588" lvl="1" indent="-3227388"/>
            <a:r>
              <a:rPr lang="en-US" altLang="ja-JP" dirty="0" smtClean="0">
                <a:latin typeface="+mn-lt"/>
                <a:cs typeface="Times" charset="0"/>
              </a:rPr>
              <a:t>Bandwidth</a:t>
            </a:r>
            <a:r>
              <a:rPr lang="ja-JP" altLang="en-US" dirty="0" smtClean="0">
                <a:latin typeface="+mn-lt"/>
                <a:ea typeface="ＭＳ ゴシック" charset="-128"/>
              </a:rPr>
              <a:t>　</a:t>
            </a:r>
            <a:r>
              <a:rPr lang="en-US" altLang="ja-JP" dirty="0" smtClean="0">
                <a:latin typeface="+mn-lt"/>
                <a:cs typeface="Times" charset="0"/>
              </a:rPr>
              <a:t>1kHz</a:t>
            </a:r>
            <a:r>
              <a:rPr lang="ja-JP" altLang="en-US" dirty="0" smtClean="0">
                <a:latin typeface="+mn-lt"/>
                <a:ea typeface="ＭＳ ゴシック" charset="-128"/>
              </a:rPr>
              <a:t>　</a:t>
            </a:r>
            <a:endParaRPr lang="ja-JP" altLang="en-US" dirty="0">
              <a:latin typeface="+mn-lt"/>
            </a:endParaRPr>
          </a:p>
        </p:txBody>
      </p:sp>
      <p:sp>
        <p:nvSpPr>
          <p:cNvPr id="14" name="左中かっこ 13"/>
          <p:cNvSpPr/>
          <p:nvPr/>
        </p:nvSpPr>
        <p:spPr>
          <a:xfrm>
            <a:off x="1208584" y="4149080"/>
            <a:ext cx="168540" cy="914400"/>
          </a:xfrm>
          <a:prstGeom prst="leftBrac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24586" name="図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056" y="4206174"/>
            <a:ext cx="4212754" cy="199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テキスト ボックス 15"/>
          <p:cNvSpPr txBox="1">
            <a:spLocks noChangeArrowheads="1"/>
          </p:cNvSpPr>
          <p:nvPr/>
        </p:nvSpPr>
        <p:spPr bwMode="auto">
          <a:xfrm>
            <a:off x="5745088" y="6309320"/>
            <a:ext cx="3978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n-lt"/>
              </a:rPr>
              <a:t>Movement of QC1RP by a simulation (H. Yamaoka)</a:t>
            </a:r>
            <a:endParaRPr lang="ja-JP" altLang="en-US" sz="1400" dirty="0">
              <a:latin typeface="+mn-lt"/>
            </a:endParaRPr>
          </a:p>
        </p:txBody>
      </p:sp>
      <p:sp>
        <p:nvSpPr>
          <p:cNvPr id="24588" name="テキスト ボックス 18"/>
          <p:cNvSpPr txBox="1">
            <a:spLocks noChangeArrowheads="1"/>
          </p:cNvSpPr>
          <p:nvPr/>
        </p:nvSpPr>
        <p:spPr bwMode="auto">
          <a:xfrm>
            <a:off x="9273480" y="6093296"/>
            <a:ext cx="3946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n-lt"/>
              </a:rPr>
              <a:t>Hz</a:t>
            </a:r>
            <a:endParaRPr lang="ja-JP" altLang="en-US" sz="1400" dirty="0">
              <a:latin typeface="+mn-lt"/>
            </a:endParaRPr>
          </a:p>
        </p:txBody>
      </p:sp>
      <p:pic>
        <p:nvPicPr>
          <p:cNvPr id="24590" name="図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712" y="5293059"/>
            <a:ext cx="3024336" cy="156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正方形/長方形 15"/>
          <p:cNvSpPr>
            <a:spLocks noChangeArrowheads="1"/>
          </p:cNvSpPr>
          <p:nvPr/>
        </p:nvSpPr>
        <p:spPr bwMode="auto">
          <a:xfrm>
            <a:off x="1208584" y="692696"/>
            <a:ext cx="41068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Down-convert </a:t>
            </a:r>
            <a:r>
              <a:rPr lang="en-US" altLang="ja-JP" sz="1800" dirty="0">
                <a:latin typeface="+mn-lt"/>
              </a:rPr>
              <a:t>508.8MHz component to intermediate frequency (IF) of 16.9 MHz with an analog mixer to reduce the degradation of the SNR by the clock jitter of ADC</a:t>
            </a:r>
            <a:r>
              <a:rPr lang="en-US" altLang="ja-JP" sz="1800" dirty="0" smtClean="0">
                <a:latin typeface="+mn-lt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altLang="ja-JP" sz="1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AD </a:t>
            </a:r>
            <a:r>
              <a:rPr lang="en-US" altLang="ja-JP" sz="1800" dirty="0" smtClean="0">
                <a:latin typeface="+mn-lt"/>
              </a:rPr>
              <a:t>conversion 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Digital filters (2 CICs, 1 FIR)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  <a:cs typeface="Times" charset="0"/>
              </a:rPr>
              <a:t> Position </a:t>
            </a:r>
            <a:r>
              <a:rPr lang="en-US" altLang="ja-JP" sz="1800" dirty="0" smtClean="0">
                <a:latin typeface="+mn-lt"/>
                <a:cs typeface="Times" charset="0"/>
              </a:rPr>
              <a:t>calculation</a:t>
            </a:r>
            <a:endParaRPr lang="ja-JP" altLang="en-US" sz="1800" dirty="0">
              <a:latin typeface="+mn-lt"/>
            </a:endParaRPr>
          </a:p>
        </p:txBody>
      </p:sp>
      <p:sp>
        <p:nvSpPr>
          <p:cNvPr id="25602" name="テキスト ボックス 2"/>
          <p:cNvSpPr txBox="1">
            <a:spLocks noChangeArrowheads="1"/>
          </p:cNvSpPr>
          <p:nvPr/>
        </p:nvSpPr>
        <p:spPr bwMode="auto">
          <a:xfrm>
            <a:off x="1208584" y="188640"/>
            <a:ext cx="8352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+mj-lt"/>
              </a:rPr>
              <a:t>IP Feedback </a:t>
            </a:r>
            <a:r>
              <a:rPr lang="en-US" altLang="ja-JP" sz="2800" dirty="0" smtClean="0">
                <a:latin typeface="+mj-lt"/>
              </a:rPr>
              <a:t>Detector</a:t>
            </a:r>
            <a:r>
              <a:rPr lang="en-US" altLang="ja-JP" sz="2800" dirty="0" smtClean="0">
                <a:latin typeface="+mj-lt"/>
                <a:cs typeface="Times" charset="0"/>
              </a:rPr>
              <a:t> : Detector</a:t>
            </a:r>
            <a:endParaRPr lang="en-US" altLang="ja-JP" sz="2800" dirty="0">
              <a:latin typeface="+mj-lt"/>
              <a:cs typeface="Times" charset="0"/>
            </a:endParaRPr>
          </a:p>
        </p:txBody>
      </p:sp>
      <p:pic>
        <p:nvPicPr>
          <p:cNvPr id="25605" name="Picture 16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8270" y="757239"/>
            <a:ext cx="297008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3748" y="2874963"/>
            <a:ext cx="2963202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テキスト ボックス 9"/>
          <p:cNvSpPr txBox="1">
            <a:spLocks noChangeArrowheads="1"/>
          </p:cNvSpPr>
          <p:nvPr/>
        </p:nvSpPr>
        <p:spPr bwMode="auto">
          <a:xfrm>
            <a:off x="6033120" y="4869160"/>
            <a:ext cx="37047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The </a:t>
            </a:r>
            <a:r>
              <a:rPr lang="en-US" altLang="ja-JP" sz="2000" dirty="0">
                <a:latin typeface="+mn-lt"/>
              </a:rPr>
              <a:t>digital part is implemented in a </a:t>
            </a:r>
            <a:r>
              <a:rPr lang="en-US" altLang="ja-JP" sz="2000" dirty="0" err="1" smtClean="0">
                <a:latin typeface="+mn-lt"/>
              </a:rPr>
              <a:t>μTCA</a:t>
            </a:r>
            <a:r>
              <a:rPr lang="en-US" altLang="ja-JP" sz="2000" dirty="0" smtClean="0">
                <a:latin typeface="+mn-lt"/>
              </a:rPr>
              <a:t> </a:t>
            </a:r>
            <a:r>
              <a:rPr lang="en-US" altLang="ja-JP" sz="2000" dirty="0">
                <a:latin typeface="+mn-lt"/>
              </a:rPr>
              <a:t>board developed for </a:t>
            </a:r>
            <a:r>
              <a:rPr lang="en-US" altLang="ja-JP" sz="2000" dirty="0" smtClean="0">
                <a:latin typeface="+mn-lt"/>
              </a:rPr>
              <a:t>SuperKEKB </a:t>
            </a:r>
            <a:r>
              <a:rPr lang="en-US" altLang="ja-JP" sz="2000" dirty="0">
                <a:latin typeface="+mn-lt"/>
              </a:rPr>
              <a:t>LLRF system</a:t>
            </a:r>
            <a:r>
              <a:rPr lang="en-US" altLang="ja-JP" sz="2000" dirty="0" smtClean="0">
                <a:latin typeface="+mn-lt"/>
              </a:rPr>
              <a:t>.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EPICS is embedded in the board.</a:t>
            </a:r>
            <a:endParaRPr lang="en-US" altLang="ja-JP" sz="2000" dirty="0">
              <a:latin typeface="+mn-lt"/>
            </a:endParaRPr>
          </a:p>
        </p:txBody>
      </p:sp>
      <p:sp>
        <p:nvSpPr>
          <p:cNvPr id="11" name="右中かっこ 10"/>
          <p:cNvSpPr/>
          <p:nvPr/>
        </p:nvSpPr>
        <p:spPr>
          <a:xfrm>
            <a:off x="4232920" y="2348880"/>
            <a:ext cx="168540" cy="914400"/>
          </a:xfrm>
          <a:prstGeom prst="rightBrac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609" name="テキスト ボックス 11"/>
          <p:cNvSpPr txBox="1">
            <a:spLocks noChangeArrowheads="1"/>
          </p:cNvSpPr>
          <p:nvPr/>
        </p:nvSpPr>
        <p:spPr bwMode="auto">
          <a:xfrm>
            <a:off x="4520952" y="2636912"/>
            <a:ext cx="1356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</a:rPr>
              <a:t>Digital part</a:t>
            </a:r>
            <a:endParaRPr lang="ja-JP" altLang="en-US" sz="2000" dirty="0">
              <a:latin typeface="+mn-lt"/>
            </a:endParaRPr>
          </a:p>
        </p:txBody>
      </p:sp>
      <p:sp>
        <p:nvSpPr>
          <p:cNvPr id="25613" name="テキスト ボックス 11"/>
          <p:cNvSpPr txBox="1">
            <a:spLocks noChangeArrowheads="1"/>
          </p:cNvSpPr>
          <p:nvPr/>
        </p:nvSpPr>
        <p:spPr bwMode="auto">
          <a:xfrm>
            <a:off x="5241032" y="1196752"/>
            <a:ext cx="14013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+mn-lt"/>
              </a:rPr>
              <a:t>Analog </a:t>
            </a:r>
            <a:r>
              <a:rPr lang="en-US" altLang="ja-JP" sz="2000" dirty="0">
                <a:latin typeface="+mn-lt"/>
              </a:rPr>
              <a:t>part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6" name="右中かっこ 15"/>
          <p:cNvSpPr/>
          <p:nvPr/>
        </p:nvSpPr>
        <p:spPr>
          <a:xfrm>
            <a:off x="5097016" y="764704"/>
            <a:ext cx="142742" cy="1200150"/>
          </a:xfrm>
          <a:prstGeom prst="rightBrac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25615" name="図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66" y="3279776"/>
            <a:ext cx="541906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テキスト ボックス 11"/>
          <p:cNvSpPr txBox="1">
            <a:spLocks noChangeArrowheads="1"/>
          </p:cNvSpPr>
          <p:nvPr/>
        </p:nvSpPr>
        <p:spPr bwMode="auto">
          <a:xfrm>
            <a:off x="6990954" y="4313239"/>
            <a:ext cx="2165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</a:rPr>
              <a:t>Digital processor board</a:t>
            </a:r>
            <a:endParaRPr lang="ja-JP" altLang="en-US" sz="1600" dirty="0">
              <a:latin typeface="+mn-lt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rot="5400000">
            <a:off x="8185547" y="719006"/>
            <a:ext cx="396875" cy="333640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8" name="テキスト ボックス 20"/>
          <p:cNvSpPr txBox="1">
            <a:spLocks noChangeArrowheads="1"/>
          </p:cNvSpPr>
          <p:nvPr/>
        </p:nvSpPr>
        <p:spPr bwMode="auto">
          <a:xfrm>
            <a:off x="8464815" y="396875"/>
            <a:ext cx="7553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</a:rPr>
              <a:t> </a:t>
            </a:r>
            <a:r>
              <a:rPr lang="en-US" altLang="ja-JP" sz="1600" dirty="0" err="1" smtClean="0">
                <a:latin typeface="+mn-lt"/>
              </a:rPr>
              <a:t>μTCA</a:t>
            </a:r>
            <a:endParaRPr lang="ja-JP" altLang="en-US" sz="1600" dirty="0">
              <a:latin typeface="+mn-lt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rot="16200000" flipV="1">
            <a:off x="8138120" y="2090937"/>
            <a:ext cx="207963" cy="159941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20" name="テキスト ボックス 24"/>
          <p:cNvSpPr txBox="1">
            <a:spLocks noChangeArrowheads="1"/>
          </p:cNvSpPr>
          <p:nvPr/>
        </p:nvSpPr>
        <p:spPr bwMode="auto">
          <a:xfrm>
            <a:off x="7360708" y="2257426"/>
            <a:ext cx="2175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+mn-lt"/>
                <a:cs typeface="Times" charset="0"/>
              </a:rPr>
              <a:t>analogue down converter</a:t>
            </a:r>
            <a:endParaRPr lang="ja-JP" altLang="en-US" sz="1400" dirty="0">
              <a:solidFill>
                <a:schemeClr val="bg1"/>
              </a:solidFill>
              <a:latin typeface="+mn-lt"/>
              <a:cs typeface="Times" charset="0"/>
            </a:endParaRPr>
          </a:p>
        </p:txBody>
      </p:sp>
      <p:sp>
        <p:nvSpPr>
          <p:cNvPr id="25621" name="テキスト ボックス 20"/>
          <p:cNvSpPr txBox="1">
            <a:spLocks noChangeArrowheads="1"/>
          </p:cNvSpPr>
          <p:nvPr/>
        </p:nvSpPr>
        <p:spPr bwMode="auto">
          <a:xfrm>
            <a:off x="6681192" y="260648"/>
            <a:ext cx="1380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Prototype</a:t>
            </a:r>
            <a:endParaRPr lang="ja-JP" altLang="en-US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図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3645024"/>
            <a:ext cx="454197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図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048" y="3789040"/>
            <a:ext cx="404839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テキスト ボックス 8"/>
          <p:cNvSpPr txBox="1">
            <a:spLocks noChangeArrowheads="1"/>
          </p:cNvSpPr>
          <p:nvPr/>
        </p:nvSpPr>
        <p:spPr bwMode="auto">
          <a:xfrm>
            <a:off x="1485900" y="4202114"/>
            <a:ext cx="1503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new board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6632" name="テキスト ボックス 9"/>
          <p:cNvSpPr txBox="1">
            <a:spLocks noChangeArrowheads="1"/>
          </p:cNvSpPr>
          <p:nvPr/>
        </p:nvSpPr>
        <p:spPr bwMode="auto">
          <a:xfrm>
            <a:off x="5921244" y="4181475"/>
            <a:ext cx="1370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old board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6635" name="テキスト ボックス 10"/>
          <p:cNvSpPr txBox="1">
            <a:spLocks noChangeArrowheads="1"/>
          </p:cNvSpPr>
          <p:nvPr/>
        </p:nvSpPr>
        <p:spPr bwMode="auto">
          <a:xfrm>
            <a:off x="1136576" y="188640"/>
            <a:ext cx="6465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+mj-lt"/>
              </a:rPr>
              <a:t>IP Feedback Detector</a:t>
            </a:r>
            <a:r>
              <a:rPr lang="ja-JP" altLang="ja-JP" sz="2800" dirty="0" smtClean="0">
                <a:latin typeface="+mj-lt"/>
              </a:rPr>
              <a:t> </a:t>
            </a:r>
            <a:r>
              <a:rPr lang="en-US" altLang="ja-JP" sz="2800" dirty="0" smtClean="0">
                <a:latin typeface="+mj-lt"/>
              </a:rPr>
              <a:t>: </a:t>
            </a:r>
            <a:r>
              <a:rPr lang="en-US" altLang="ja-JP" sz="2800" dirty="0" smtClean="0">
                <a:latin typeface="+mj-lt"/>
                <a:cs typeface="Times" charset="0"/>
              </a:rPr>
              <a:t>Activity </a:t>
            </a:r>
            <a:r>
              <a:rPr lang="en-US" altLang="ja-JP" sz="2800" dirty="0">
                <a:latin typeface="+mj-lt"/>
                <a:cs typeface="Times" charset="0"/>
              </a:rPr>
              <a:t>in this FY</a:t>
            </a:r>
            <a:endParaRPr lang="ja-JP" altLang="en-US" sz="2800" dirty="0">
              <a:latin typeface="+mj-lt"/>
              <a:cs typeface="Times" charset="0"/>
            </a:endParaRPr>
          </a:p>
        </p:txBody>
      </p:sp>
      <p:sp>
        <p:nvSpPr>
          <p:cNvPr id="26636" name="テキスト ボックス 11"/>
          <p:cNvSpPr txBox="1">
            <a:spLocks noChangeArrowheads="1"/>
          </p:cNvSpPr>
          <p:nvPr/>
        </p:nvSpPr>
        <p:spPr bwMode="auto">
          <a:xfrm>
            <a:off x="1064568" y="6396335"/>
            <a:ext cx="70198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  <a:cs typeface="Times" charset="0"/>
              </a:rPr>
              <a:t>Comparison of SINAD between old and new LLRF digital boards.</a:t>
            </a:r>
            <a:endParaRPr lang="ja-JP" altLang="en-US" sz="2000" dirty="0">
              <a:latin typeface="+mn-lt"/>
              <a:cs typeface="Times" charset="0"/>
            </a:endParaRPr>
          </a:p>
        </p:txBody>
      </p:sp>
      <p:sp>
        <p:nvSpPr>
          <p:cNvPr id="26626" name="テキスト ボックス 11"/>
          <p:cNvSpPr txBox="1">
            <a:spLocks noChangeArrowheads="1"/>
          </p:cNvSpPr>
          <p:nvPr/>
        </p:nvSpPr>
        <p:spPr bwMode="auto">
          <a:xfrm>
            <a:off x="1208584" y="908720"/>
            <a:ext cx="8424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ja-JP" sz="2000" dirty="0" smtClean="0">
                <a:latin typeface="+mn-lt"/>
              </a:rPr>
              <a:t>New </a:t>
            </a:r>
            <a:r>
              <a:rPr lang="en-US" altLang="ja-JP" sz="2000" dirty="0">
                <a:latin typeface="+mn-lt"/>
              </a:rPr>
              <a:t>digital processor </a:t>
            </a:r>
            <a:r>
              <a:rPr lang="en-US" altLang="ja-JP" sz="2000" dirty="0" smtClean="0">
                <a:latin typeface="+mn-lt"/>
              </a:rPr>
              <a:t>board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A new digital processor board</a:t>
            </a:r>
            <a:r>
              <a:rPr lang="en-US" altLang="ja-JP" sz="2000" dirty="0" smtClean="0">
                <a:latin typeface="+mn-lt"/>
                <a:cs typeface="Times" charset="0"/>
              </a:rPr>
              <a:t> developed for LLRF was tested.</a:t>
            </a:r>
            <a:r>
              <a:rPr lang="en-US" altLang="ja-JP" sz="2000" dirty="0" smtClean="0">
                <a:latin typeface="+mn-lt"/>
              </a:rPr>
              <a:t>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" charset="0"/>
              </a:rPr>
              <a:t>Difference of SINAD among four channels is improved comparing with the old module.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" charset="0"/>
              </a:rPr>
              <a:t> 73-taps FIR was implemented to reduce the group delay to 1ms. </a:t>
            </a:r>
          </a:p>
          <a:p>
            <a:pPr marL="457200" indent="-457200"/>
            <a:r>
              <a:rPr lang="en-US" altLang="ja-JP" sz="2000" dirty="0" smtClean="0">
                <a:latin typeface="+mn-lt"/>
                <a:cs typeface="Times" charset="0"/>
              </a:rPr>
              <a:t>A measurement showed that resolution is about 0.1</a:t>
            </a:r>
            <a:r>
              <a:rPr lang="en-US" altLang="ja-JP" sz="2000" dirty="0" smtClean="0">
                <a:latin typeface="+mn-lt"/>
              </a:rPr>
              <a:t>μ</a:t>
            </a:r>
            <a:r>
              <a:rPr lang="en-US" altLang="ja-JP" sz="2000" dirty="0" smtClean="0">
                <a:latin typeface="+mn-lt"/>
                <a:cs typeface="Times" charset="0"/>
              </a:rPr>
              <a:t>m after the change of FIR.</a:t>
            </a:r>
            <a:endParaRPr lang="ja-JP" altLang="en-US" sz="2000" dirty="0" smtClean="0">
              <a:latin typeface="+mn-lt"/>
              <a:cs typeface="Times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1"/>
          <p:cNvSpPr txBox="1">
            <a:spLocks noChangeArrowheads="1"/>
          </p:cNvSpPr>
          <p:nvPr/>
        </p:nvSpPr>
        <p:spPr bwMode="auto">
          <a:xfrm>
            <a:off x="920552" y="692696"/>
            <a:ext cx="468052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lt"/>
              </a:rPr>
              <a:t>2) Improvement of </a:t>
            </a:r>
            <a:r>
              <a:rPr lang="en-US" altLang="ja-JP" sz="2000" dirty="0" smtClean="0">
                <a:latin typeface="+mn-lt"/>
              </a:rPr>
              <a:t>analog part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a)Expansion of dynamic range of the down converter to remove saturation of SINAD.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Rearrangement of level distribution through circuit elements by removing LNA and using a high P1dB(30dBm) and high gain(36) IF amp. 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b)Phase noise improvement</a:t>
            </a:r>
          </a:p>
          <a:p>
            <a:pPr marL="546100" lvl="1" indent="-88900" algn="just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" charset="0"/>
              </a:rPr>
              <a:t>Replacement of the switching power unit with a series dropper regulator. </a:t>
            </a:r>
          </a:p>
          <a:p>
            <a:pPr marL="546100" lvl="1" indent="-88900" algn="just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A </a:t>
            </a:r>
            <a:r>
              <a:rPr lang="en-US" altLang="ja-JP" sz="2000" dirty="0" smtClean="0">
                <a:latin typeface="+mn-lt"/>
                <a:cs typeface="Times" charset="0"/>
              </a:rPr>
              <a:t>new oscillator board for sampling clocks and local signals 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Separation of power lines between analogue and digital parts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Hoping for clock jitter reduction from 1.66 </a:t>
            </a:r>
            <a:r>
              <a:rPr lang="en-US" altLang="ja-JP" sz="2000" dirty="0" err="1" smtClean="0">
                <a:latin typeface="+mn-lt"/>
                <a:cs typeface="Times" charset="0"/>
              </a:rPr>
              <a:t>ps</a:t>
            </a:r>
            <a:r>
              <a:rPr lang="en-US" altLang="ja-JP" sz="2000" dirty="0" smtClean="0">
                <a:latin typeface="+mn-lt"/>
                <a:cs typeface="Times" charset="0"/>
              </a:rPr>
              <a:t> to 1ps. </a:t>
            </a:r>
          </a:p>
          <a:p>
            <a:pPr marL="546100" lvl="1" indent="-88900" algn="just"/>
            <a:r>
              <a:rPr lang="en-US" altLang="ja-JP" sz="2000" dirty="0" smtClean="0">
                <a:latin typeface="+mn-lt"/>
                <a:cs typeface="Times" charset="0"/>
              </a:rPr>
              <a:t>The modified circuit will be tested this spring. </a:t>
            </a:r>
            <a:endParaRPr lang="ja-JP" altLang="en-US" sz="2000" dirty="0">
              <a:latin typeface="+mn-lt"/>
            </a:endParaRPr>
          </a:p>
        </p:txBody>
      </p:sp>
      <p:sp>
        <p:nvSpPr>
          <p:cNvPr id="27654" name="テキスト ボックス 6"/>
          <p:cNvSpPr txBox="1">
            <a:spLocks noChangeArrowheads="1"/>
          </p:cNvSpPr>
          <p:nvPr/>
        </p:nvSpPr>
        <p:spPr bwMode="auto">
          <a:xfrm>
            <a:off x="-4768080" y="40050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dirty="0">
              <a:cs typeface="Times" charset="0"/>
            </a:endParaRPr>
          </a:p>
        </p:txBody>
      </p:sp>
      <p:sp>
        <p:nvSpPr>
          <p:cNvPr id="27656" name="テキスト ボックス 8"/>
          <p:cNvSpPr txBox="1">
            <a:spLocks noChangeArrowheads="1"/>
          </p:cNvSpPr>
          <p:nvPr/>
        </p:nvSpPr>
        <p:spPr bwMode="auto">
          <a:xfrm>
            <a:off x="811742" y="1709739"/>
            <a:ext cx="4156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indent="-88900" algn="just"/>
            <a:r>
              <a:rPr lang="en-US" altLang="ja-JP" dirty="0" smtClean="0"/>
              <a:t>•</a:t>
            </a:r>
            <a:endParaRPr lang="ja-JP" altLang="en-US" dirty="0">
              <a:cs typeface="Times" charset="0"/>
            </a:endParaRPr>
          </a:p>
        </p:txBody>
      </p:sp>
      <p:sp>
        <p:nvSpPr>
          <p:cNvPr id="27657" name="テキスト ボックス 9"/>
          <p:cNvSpPr txBox="1">
            <a:spLocks noChangeArrowheads="1"/>
          </p:cNvSpPr>
          <p:nvPr/>
        </p:nvSpPr>
        <p:spPr bwMode="auto">
          <a:xfrm>
            <a:off x="-4120008" y="414908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dirty="0">
              <a:cs typeface="Times" charset="0"/>
            </a:endParaRPr>
          </a:p>
        </p:txBody>
      </p:sp>
      <p:sp>
        <p:nvSpPr>
          <p:cNvPr id="27659" name="テキスト ボックス 11"/>
          <p:cNvSpPr txBox="1">
            <a:spLocks noChangeArrowheads="1"/>
          </p:cNvSpPr>
          <p:nvPr/>
        </p:nvSpPr>
        <p:spPr bwMode="auto">
          <a:xfrm>
            <a:off x="-3471936" y="522920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dirty="0">
              <a:cs typeface="Times" charset="0"/>
            </a:endParaRPr>
          </a:p>
        </p:txBody>
      </p:sp>
      <p:sp>
        <p:nvSpPr>
          <p:cNvPr id="27660" name="テキスト ボックス 12"/>
          <p:cNvSpPr txBox="1">
            <a:spLocks noChangeArrowheads="1"/>
          </p:cNvSpPr>
          <p:nvPr/>
        </p:nvSpPr>
        <p:spPr bwMode="auto">
          <a:xfrm>
            <a:off x="6681192" y="3933056"/>
            <a:ext cx="2537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Saturation of SNR</a:t>
            </a:r>
            <a:endParaRPr lang="ja-JP" altLang="en-US" dirty="0">
              <a:latin typeface="+mn-lt"/>
              <a:cs typeface="Times" charset="0"/>
            </a:endParaRPr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5662613" y="1052736"/>
          <a:ext cx="4243387" cy="2868613"/>
        </p:xfrm>
        <a:graphic>
          <a:graphicData uri="http://schemas.openxmlformats.org/presentationml/2006/ole">
            <p:oleObj spid="_x0000_s17409" name="グラフ" r:id="rId3" imgW="4971948" imgH="3362463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24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3280" y="836712"/>
            <a:ext cx="225464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25" name="正方形/長方形 2"/>
          <p:cNvSpPr>
            <a:spLocks noChangeArrowheads="1"/>
          </p:cNvSpPr>
          <p:nvPr/>
        </p:nvSpPr>
        <p:spPr bwMode="auto">
          <a:xfrm>
            <a:off x="1208584" y="188640"/>
            <a:ext cx="5472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+mj-lt"/>
              </a:rPr>
              <a:t>IP Feedback processor unit </a:t>
            </a:r>
            <a:r>
              <a:rPr lang="en-US" altLang="ja-JP" sz="2800" dirty="0" smtClean="0">
                <a:latin typeface="+mj-lt"/>
              </a:rPr>
              <a:t>(</a:t>
            </a:r>
            <a:r>
              <a:rPr lang="en-US" altLang="ja-JP" sz="2800" dirty="0" err="1" smtClean="0">
                <a:latin typeface="+mj-lt"/>
              </a:rPr>
              <a:t>μTCA</a:t>
            </a:r>
            <a:r>
              <a:rPr lang="en-US" altLang="ja-JP" sz="2800" dirty="0">
                <a:latin typeface="+mj-lt"/>
              </a:rPr>
              <a:t>)</a:t>
            </a:r>
            <a:endParaRPr lang="ja-JP" altLang="en-US" sz="2800" dirty="0">
              <a:latin typeface="+mj-lt"/>
            </a:endParaRPr>
          </a:p>
        </p:txBody>
      </p:sp>
      <p:grpSp>
        <p:nvGrpSpPr>
          <p:cNvPr id="74" name="グループ化 73"/>
          <p:cNvGrpSpPr/>
          <p:nvPr/>
        </p:nvGrpSpPr>
        <p:grpSpPr>
          <a:xfrm>
            <a:off x="251090" y="3602236"/>
            <a:ext cx="9654910" cy="3255764"/>
            <a:chOff x="104908" y="3449639"/>
            <a:chExt cx="9654910" cy="3255764"/>
          </a:xfrm>
        </p:grpSpPr>
        <p:sp>
          <p:nvSpPr>
            <p:cNvPr id="7" name="正方形/長方形 6"/>
            <p:cNvSpPr/>
            <p:nvPr/>
          </p:nvSpPr>
          <p:spPr>
            <a:xfrm>
              <a:off x="2571089" y="3543300"/>
              <a:ext cx="4786180" cy="254000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531652" y="3709989"/>
              <a:ext cx="1958842" cy="139858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674512" y="3746501"/>
              <a:ext cx="51593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664193" y="4095751"/>
              <a:ext cx="51593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652154" y="4438651"/>
              <a:ext cx="51765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653875" y="4762501"/>
              <a:ext cx="517657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662237" y="4197351"/>
              <a:ext cx="51765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662237" y="4610101"/>
              <a:ext cx="51765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670837" y="5010151"/>
              <a:ext cx="517657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336396" y="5030788"/>
              <a:ext cx="400712" cy="21590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292600" y="5305425"/>
              <a:ext cx="772187" cy="43180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618560" y="6407151"/>
              <a:ext cx="607086" cy="288925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 rot="16200000" flipH="1">
              <a:off x="3347774" y="5394723"/>
              <a:ext cx="1160463" cy="10319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4361392" y="6389689"/>
              <a:ext cx="634604" cy="306387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688" name="テキスト ボックス 21"/>
            <p:cNvSpPr txBox="1">
              <a:spLocks noChangeArrowheads="1"/>
            </p:cNvSpPr>
            <p:nvPr/>
          </p:nvSpPr>
          <p:spPr bwMode="auto">
            <a:xfrm>
              <a:off x="2624403" y="4160839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689" name="テキスト ボックス 22"/>
            <p:cNvSpPr txBox="1">
              <a:spLocks noChangeArrowheads="1"/>
            </p:cNvSpPr>
            <p:nvPr/>
          </p:nvSpPr>
          <p:spPr bwMode="auto">
            <a:xfrm>
              <a:off x="2624403" y="4575176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cxnSp>
          <p:nvCxnSpPr>
            <p:cNvPr id="25" name="直線コネクタ 24"/>
            <p:cNvCxnSpPr>
              <a:stCxn id="13" idx="3"/>
            </p:cNvCxnSpPr>
            <p:nvPr/>
          </p:nvCxnSpPr>
          <p:spPr>
            <a:xfrm>
              <a:off x="3179896" y="4322764"/>
              <a:ext cx="1346596" cy="952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>
              <a:stCxn id="13" idx="1"/>
            </p:cNvCxnSpPr>
            <p:nvPr/>
          </p:nvCxnSpPr>
          <p:spPr>
            <a:xfrm rot="10800000">
              <a:off x="2178977" y="4319588"/>
              <a:ext cx="483261" cy="4762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10800000">
              <a:off x="2178977" y="4716464"/>
              <a:ext cx="472942" cy="1587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93" name="テキスト ボックス 29"/>
            <p:cNvSpPr txBox="1">
              <a:spLocks noChangeArrowheads="1"/>
            </p:cNvSpPr>
            <p:nvPr/>
          </p:nvSpPr>
          <p:spPr bwMode="auto">
            <a:xfrm>
              <a:off x="2622683" y="4975226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694" name="テキスト ボックス 30"/>
            <p:cNvSpPr txBox="1">
              <a:spLocks noChangeArrowheads="1"/>
            </p:cNvSpPr>
            <p:nvPr/>
          </p:nvSpPr>
          <p:spPr bwMode="auto">
            <a:xfrm>
              <a:off x="3277923" y="4994275"/>
              <a:ext cx="49084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100">
                  <a:latin typeface="+mn-lt"/>
                </a:rPr>
                <a:t>FIFO</a:t>
              </a:r>
              <a:endParaRPr lang="ja-JP" altLang="en-US" sz="1100">
                <a:latin typeface="+mn-lt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rot="10800000">
              <a:off x="2027636" y="5127625"/>
              <a:ext cx="643202" cy="7938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>
              <a:stCxn id="15" idx="3"/>
              <a:endCxn id="16" idx="1"/>
            </p:cNvCxnSpPr>
            <p:nvPr/>
          </p:nvCxnSpPr>
          <p:spPr>
            <a:xfrm>
              <a:off x="3188494" y="5135564"/>
              <a:ext cx="147902" cy="317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>
              <a:stCxn id="16" idx="3"/>
            </p:cNvCxnSpPr>
            <p:nvPr/>
          </p:nvCxnSpPr>
          <p:spPr>
            <a:xfrm flipV="1">
              <a:off x="3737108" y="5138738"/>
              <a:ext cx="175419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98" name="テキスト ボックス 43"/>
            <p:cNvSpPr txBox="1">
              <a:spLocks noChangeArrowheads="1"/>
            </p:cNvSpPr>
            <p:nvPr/>
          </p:nvSpPr>
          <p:spPr bwMode="auto">
            <a:xfrm>
              <a:off x="4263364" y="5349876"/>
              <a:ext cx="793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PPC440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699" name="テキスト ボックス 45"/>
            <p:cNvSpPr txBox="1">
              <a:spLocks noChangeArrowheads="1"/>
            </p:cNvSpPr>
            <p:nvPr/>
          </p:nvSpPr>
          <p:spPr bwMode="auto">
            <a:xfrm>
              <a:off x="4282281" y="6392864"/>
              <a:ext cx="7248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DRAM</a:t>
              </a:r>
              <a:endParaRPr lang="ja-JP" altLang="en-US" sz="1400">
                <a:latin typeface="+mn-lt"/>
              </a:endParaRPr>
            </a:p>
          </p:txBody>
        </p:sp>
        <p:cxnSp>
          <p:nvCxnSpPr>
            <p:cNvPr id="48" name="直線コネクタ 47"/>
            <p:cNvCxnSpPr>
              <a:endCxn id="21" idx="0"/>
            </p:cNvCxnSpPr>
            <p:nvPr/>
          </p:nvCxnSpPr>
          <p:spPr>
            <a:xfrm rot="5400000">
              <a:off x="4360466" y="6070601"/>
              <a:ext cx="638175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01" name="テキスト ボックス 48"/>
            <p:cNvSpPr txBox="1">
              <a:spLocks noChangeArrowheads="1"/>
            </p:cNvSpPr>
            <p:nvPr/>
          </p:nvSpPr>
          <p:spPr bwMode="auto">
            <a:xfrm>
              <a:off x="5599642" y="6397626"/>
              <a:ext cx="6238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JTAG</a:t>
              </a:r>
              <a:endParaRPr lang="ja-JP" altLang="en-US" sz="1400">
                <a:latin typeface="+mn-lt"/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 rot="5400000">
              <a:off x="5786901" y="6252170"/>
              <a:ext cx="304800" cy="516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3941763" y="4972050"/>
              <a:ext cx="595048" cy="1588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04" name="テキスト ボックス 54"/>
            <p:cNvSpPr txBox="1">
              <a:spLocks noChangeArrowheads="1"/>
            </p:cNvSpPr>
            <p:nvPr/>
          </p:nvSpPr>
          <p:spPr bwMode="auto">
            <a:xfrm>
              <a:off x="6624638" y="3702050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05" name="テキスト ボックス 55"/>
            <p:cNvSpPr txBox="1">
              <a:spLocks noChangeArrowheads="1"/>
            </p:cNvSpPr>
            <p:nvPr/>
          </p:nvSpPr>
          <p:spPr bwMode="auto">
            <a:xfrm>
              <a:off x="6643556" y="4059239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06" name="テキスト ボックス 56"/>
            <p:cNvSpPr txBox="1">
              <a:spLocks noChangeArrowheads="1"/>
            </p:cNvSpPr>
            <p:nvPr/>
          </p:nvSpPr>
          <p:spPr bwMode="auto">
            <a:xfrm>
              <a:off x="6641836" y="4402139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07" name="テキスト ボックス 57"/>
            <p:cNvSpPr txBox="1">
              <a:spLocks noChangeArrowheads="1"/>
            </p:cNvSpPr>
            <p:nvPr/>
          </p:nvSpPr>
          <p:spPr bwMode="auto">
            <a:xfrm>
              <a:off x="6628078" y="4737101"/>
              <a:ext cx="5533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GTX</a:t>
              </a:r>
              <a:endParaRPr lang="ja-JP" altLang="en-US" sz="1400">
                <a:latin typeface="+mn-lt"/>
              </a:endParaRPr>
            </a:p>
          </p:txBody>
        </p:sp>
        <p:cxnSp>
          <p:nvCxnSpPr>
            <p:cNvPr id="59" name="直線コネクタ 58"/>
            <p:cNvCxnSpPr/>
            <p:nvPr/>
          </p:nvCxnSpPr>
          <p:spPr>
            <a:xfrm rot="10800000">
              <a:off x="7180131" y="3863975"/>
              <a:ext cx="643202" cy="7938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rot="10800000">
              <a:off x="7169813" y="4214814"/>
              <a:ext cx="643202" cy="9525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rot="10800000">
              <a:off x="7178411" y="4560889"/>
              <a:ext cx="643202" cy="7937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10800000">
              <a:off x="7159494" y="4870450"/>
              <a:ext cx="643202" cy="7938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>
              <a:endCxn id="9" idx="1"/>
            </p:cNvCxnSpPr>
            <p:nvPr/>
          </p:nvCxnSpPr>
          <p:spPr>
            <a:xfrm>
              <a:off x="6528329" y="3873500"/>
              <a:ext cx="146183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6516292" y="4224338"/>
              <a:ext cx="147902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6516292" y="4578350"/>
              <a:ext cx="146182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6505973" y="4908550"/>
              <a:ext cx="146182" cy="1588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16" name="テキスト ボックス 70"/>
            <p:cNvSpPr txBox="1">
              <a:spLocks noChangeArrowheads="1"/>
            </p:cNvSpPr>
            <p:nvPr/>
          </p:nvSpPr>
          <p:spPr bwMode="auto">
            <a:xfrm rot="-5400000">
              <a:off x="3525181" y="5396805"/>
              <a:ext cx="5132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PLB</a:t>
              </a:r>
              <a:endParaRPr lang="ja-JP" altLang="en-US" sz="1400">
                <a:latin typeface="+mn-lt"/>
              </a:endParaRPr>
            </a:p>
          </p:txBody>
        </p:sp>
        <p:cxnSp>
          <p:nvCxnSpPr>
            <p:cNvPr id="72" name="直線コネクタ 71"/>
            <p:cNvCxnSpPr>
              <a:endCxn id="17" idx="1"/>
            </p:cNvCxnSpPr>
            <p:nvPr/>
          </p:nvCxnSpPr>
          <p:spPr>
            <a:xfrm flipV="1">
              <a:off x="3931444" y="5521325"/>
              <a:ext cx="361156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18" name="テキスト ボックス 76"/>
            <p:cNvSpPr txBox="1">
              <a:spLocks noChangeArrowheads="1"/>
            </p:cNvSpPr>
            <p:nvPr/>
          </p:nvSpPr>
          <p:spPr bwMode="auto">
            <a:xfrm>
              <a:off x="4557448" y="3719514"/>
              <a:ext cx="18549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+mn-lt"/>
                </a:rPr>
                <a:t>FPGA Vertex 5FXT</a:t>
              </a:r>
              <a:endParaRPr lang="ja-JP" altLang="en-US" sz="1600">
                <a:latin typeface="+mn-lt"/>
              </a:endParaRPr>
            </a:p>
          </p:txBody>
        </p:sp>
        <p:sp>
          <p:nvSpPr>
            <p:cNvPr id="28719" name="テキスト ボックス 77"/>
            <p:cNvSpPr txBox="1">
              <a:spLocks noChangeArrowheads="1"/>
            </p:cNvSpPr>
            <p:nvPr/>
          </p:nvSpPr>
          <p:spPr bwMode="auto">
            <a:xfrm>
              <a:off x="104908" y="4187826"/>
              <a:ext cx="11859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Corrector P.S.</a:t>
              </a:r>
              <a:endParaRPr lang="ja-JP" altLang="en-US" sz="1400" dirty="0">
                <a:latin typeface="+mn-lt"/>
              </a:endParaRPr>
            </a:p>
          </p:txBody>
        </p:sp>
        <p:sp>
          <p:nvSpPr>
            <p:cNvPr id="28720" name="テキスト ボックス 78"/>
            <p:cNvSpPr txBox="1">
              <a:spLocks noChangeArrowheads="1"/>
            </p:cNvSpPr>
            <p:nvPr/>
          </p:nvSpPr>
          <p:spPr bwMode="auto">
            <a:xfrm>
              <a:off x="975123" y="4965701"/>
              <a:ext cx="10246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GbE server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21" name="テキスト ボックス 79"/>
            <p:cNvSpPr txBox="1">
              <a:spLocks noChangeArrowheads="1"/>
            </p:cNvSpPr>
            <p:nvPr/>
          </p:nvSpPr>
          <p:spPr bwMode="auto">
            <a:xfrm>
              <a:off x="347398" y="4522789"/>
              <a:ext cx="9140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Extension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81" name="右中かっこ 80"/>
            <p:cNvSpPr/>
            <p:nvPr/>
          </p:nvSpPr>
          <p:spPr>
            <a:xfrm>
              <a:off x="7864608" y="3800476"/>
              <a:ext cx="204655" cy="1387475"/>
            </a:xfrm>
            <a:prstGeom prst="rightBrace">
              <a:avLst/>
            </a:prstGeom>
            <a:ln w="28575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723" name="テキスト ボックス 82"/>
            <p:cNvSpPr txBox="1">
              <a:spLocks noChangeArrowheads="1"/>
            </p:cNvSpPr>
            <p:nvPr/>
          </p:nvSpPr>
          <p:spPr bwMode="auto">
            <a:xfrm>
              <a:off x="8108818" y="4187825"/>
              <a:ext cx="1651000" cy="54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>
                  <a:latin typeface="+mn-lt"/>
                </a:rPr>
                <a:t>from BPM degital processing boards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27" name="テキスト ボックス 5"/>
            <p:cNvSpPr txBox="1">
              <a:spLocks noChangeArrowheads="1"/>
            </p:cNvSpPr>
            <p:nvPr/>
          </p:nvSpPr>
          <p:spPr bwMode="auto">
            <a:xfrm>
              <a:off x="6813815" y="6226175"/>
              <a:ext cx="24644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>
                  <a:latin typeface="+mn-lt"/>
                </a:rPr>
                <a:t>Embedded EPICS</a:t>
              </a:r>
              <a:endParaRPr lang="ja-JP" altLang="en-US" dirty="0">
                <a:latin typeface="+mn-lt"/>
              </a:endParaRPr>
            </a:p>
          </p:txBody>
        </p:sp>
        <p:sp>
          <p:nvSpPr>
            <p:cNvPr id="28728" name="テキスト ボックス 87"/>
            <p:cNvSpPr txBox="1">
              <a:spLocks noChangeArrowheads="1"/>
            </p:cNvSpPr>
            <p:nvPr/>
          </p:nvSpPr>
          <p:spPr bwMode="auto">
            <a:xfrm>
              <a:off x="4605602" y="4098925"/>
              <a:ext cx="190209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400">
                  <a:latin typeface="+mn-lt"/>
                </a:rPr>
                <a:t>MATLAB/Simlink+Xilinx System Generator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29" name="テキスト ボックス 88"/>
            <p:cNvSpPr txBox="1">
              <a:spLocks noChangeArrowheads="1"/>
            </p:cNvSpPr>
            <p:nvPr/>
          </p:nvSpPr>
          <p:spPr bwMode="auto">
            <a:xfrm>
              <a:off x="7426061" y="3449639"/>
              <a:ext cx="7729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FabricA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28730" name="テキスト ボックス 21"/>
            <p:cNvSpPr txBox="1">
              <a:spLocks noChangeArrowheads="1"/>
            </p:cNvSpPr>
            <p:nvPr/>
          </p:nvSpPr>
          <p:spPr bwMode="auto">
            <a:xfrm>
              <a:off x="1690556" y="4164014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SFP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1661319" y="4191001"/>
              <a:ext cx="517658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732" name="テキスト ボックス 21"/>
            <p:cNvSpPr txBox="1">
              <a:spLocks noChangeArrowheads="1"/>
            </p:cNvSpPr>
            <p:nvPr/>
          </p:nvSpPr>
          <p:spPr bwMode="auto">
            <a:xfrm>
              <a:off x="1683677" y="4554539"/>
              <a:ext cx="5020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+mn-lt"/>
                </a:rPr>
                <a:t>SFP</a:t>
              </a:r>
              <a:endParaRPr lang="ja-JP" altLang="en-US" sz="1400">
                <a:latin typeface="+mn-lt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1673358" y="4581526"/>
              <a:ext cx="517657" cy="25241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73" name="直線コネクタ 72"/>
            <p:cNvCxnSpPr/>
            <p:nvPr/>
          </p:nvCxnSpPr>
          <p:spPr>
            <a:xfrm rot="10800000" flipV="1">
              <a:off x="1319081" y="4325939"/>
              <a:ext cx="352557" cy="1587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rot="10800000" flipV="1">
              <a:off x="1312202" y="4706939"/>
              <a:ext cx="352557" cy="3175"/>
            </a:xfrm>
            <a:prstGeom prst="line">
              <a:avLst/>
            </a:prstGeom>
            <a:ln w="38100" cmpd="sng">
              <a:solidFill>
                <a:srgbClr val="3366FF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36" name="テキスト ボックス 38"/>
          <p:cNvSpPr txBox="1">
            <a:spLocks noChangeArrowheads="1"/>
          </p:cNvSpPr>
          <p:nvPr/>
        </p:nvSpPr>
        <p:spPr bwMode="auto">
          <a:xfrm>
            <a:off x="1208584" y="764704"/>
            <a:ext cx="62646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Prototype </a:t>
            </a:r>
            <a:r>
              <a:rPr lang="en-US" altLang="ja-JP" sz="2000" dirty="0">
                <a:latin typeface="+mn-lt"/>
              </a:rPr>
              <a:t>of a feedback processor module has been made</a:t>
            </a:r>
            <a:r>
              <a:rPr lang="en-US" altLang="ja-JP" sz="2000" dirty="0" smtClean="0">
                <a:latin typeface="+mn-lt"/>
              </a:rPr>
              <a:t>.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 Implemented with </a:t>
            </a:r>
            <a:r>
              <a:rPr lang="en-US" altLang="ja-JP" sz="2000" dirty="0" err="1" smtClean="0">
                <a:latin typeface="+mn-lt"/>
              </a:rPr>
              <a:t>Matlab</a:t>
            </a:r>
            <a:r>
              <a:rPr lang="en-US" altLang="ja-JP" sz="2000" dirty="0" smtClean="0">
                <a:latin typeface="+mn-lt"/>
              </a:rPr>
              <a:t>/</a:t>
            </a:r>
            <a:r>
              <a:rPr lang="en-US" altLang="ja-JP" sz="2000" dirty="0" err="1" smtClean="0">
                <a:latin typeface="+mn-lt"/>
              </a:rPr>
              <a:t>Simulink</a:t>
            </a:r>
            <a:r>
              <a:rPr lang="en-US" altLang="ja-JP" sz="2000" dirty="0" smtClean="0">
                <a:latin typeface="+mn-lt"/>
              </a:rPr>
              <a:t> with system generator (HDL coder) for easy </a:t>
            </a:r>
            <a:r>
              <a:rPr lang="en-US" altLang="ja-JP" sz="2000" dirty="0" smtClean="0">
                <a:latin typeface="+mn-lt"/>
              </a:rPr>
              <a:t>coding.</a:t>
            </a:r>
            <a:endParaRPr lang="en-US" altLang="ja-JP" sz="2000" dirty="0" smtClean="0">
              <a:latin typeface="+mn-lt"/>
            </a:endParaRPr>
          </a:p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Simple PID algorithm is implemented now. 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We are planning a feedback simulation using Co-simulation with </a:t>
            </a:r>
            <a:r>
              <a:rPr lang="en-US" altLang="ja-JP" sz="2000" dirty="0" err="1" smtClean="0">
                <a:latin typeface="+mn-lt"/>
              </a:rPr>
              <a:t>Simulink</a:t>
            </a:r>
            <a:r>
              <a:rPr lang="en-US" altLang="ja-JP" sz="2000" dirty="0" smtClean="0">
                <a:latin typeface="+mn-lt"/>
              </a:rPr>
              <a:t> and the ML507 evaluation kit. </a:t>
            </a:r>
          </a:p>
          <a:p>
            <a:pPr marL="90488" indent="-90488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A receiver and a power supply interface will be developed in next FY.</a:t>
            </a:r>
            <a:endParaRPr lang="ja-JP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"/>
          <p:cNvSpPr txBox="1">
            <a:spLocks noChangeArrowheads="1"/>
          </p:cNvSpPr>
          <p:nvPr/>
        </p:nvSpPr>
        <p:spPr bwMode="auto">
          <a:xfrm>
            <a:off x="1208584" y="188640"/>
            <a:ext cx="78058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err="1">
                <a:latin typeface="+mn-lt"/>
                <a:cs typeface="Times" charset="0"/>
              </a:rPr>
              <a:t>Libera</a:t>
            </a:r>
            <a:r>
              <a:rPr lang="en-US" altLang="ja-JP" sz="2800" dirty="0">
                <a:latin typeface="+mn-lt"/>
                <a:cs typeface="Times" charset="0"/>
              </a:rPr>
              <a:t> brilliance+ (by Instrumentation Technologies)</a:t>
            </a:r>
            <a:endParaRPr lang="ja-JP" altLang="en-US" sz="2800" dirty="0">
              <a:latin typeface="+mn-lt"/>
              <a:cs typeface="Times" charset="0"/>
            </a:endParaRPr>
          </a:p>
        </p:txBody>
      </p:sp>
      <p:sp>
        <p:nvSpPr>
          <p:cNvPr id="29699" name="テキスト ボックス 2"/>
          <p:cNvSpPr txBox="1">
            <a:spLocks noChangeArrowheads="1"/>
          </p:cNvSpPr>
          <p:nvPr/>
        </p:nvSpPr>
        <p:spPr bwMode="auto">
          <a:xfrm>
            <a:off x="1136576" y="764704"/>
            <a:ext cx="56649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7313" indent="-87313" algn="just"/>
            <a:r>
              <a:rPr lang="en-US" altLang="ja-JP" dirty="0">
                <a:latin typeface="+mn-lt"/>
              </a:rPr>
              <a:t>•</a:t>
            </a:r>
            <a:r>
              <a:rPr lang="en-US" altLang="ja-JP" dirty="0">
                <a:latin typeface="+mn-lt"/>
                <a:cs typeface="Times" charset="0"/>
              </a:rPr>
              <a:t>We are considering the use of commercial </a:t>
            </a:r>
            <a:r>
              <a:rPr lang="en-US" altLang="ja-JP" dirty="0" err="1">
                <a:latin typeface="+mn-lt"/>
                <a:cs typeface="Times" charset="0"/>
              </a:rPr>
              <a:t>Libera</a:t>
            </a:r>
            <a:r>
              <a:rPr lang="en-US" altLang="ja-JP" dirty="0">
                <a:latin typeface="+mn-lt"/>
                <a:cs typeface="Times" charset="0"/>
              </a:rPr>
              <a:t> based detectors for medium band detectors, orbit interlock modules and longitudinal phase monitors.</a:t>
            </a:r>
            <a:endParaRPr lang="ja-JP" altLang="en-US" dirty="0">
              <a:latin typeface="+mn-lt"/>
              <a:cs typeface="Times" charset="0"/>
            </a:endParaRPr>
          </a:p>
        </p:txBody>
      </p:sp>
      <p:pic>
        <p:nvPicPr>
          <p:cNvPr id="29700" name="図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446" y="764704"/>
            <a:ext cx="302855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/>
          <a:srcRect l="21124" t="27699" r="15709" b="22878"/>
          <a:stretch>
            <a:fillRect/>
          </a:stretch>
        </p:blipFill>
        <p:spPr bwMode="auto">
          <a:xfrm>
            <a:off x="5601072" y="2276872"/>
            <a:ext cx="42801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 cstate="print"/>
          <a:srcRect l="11913" t="35335" r="9718" b="6779"/>
          <a:stretch>
            <a:fillRect/>
          </a:stretch>
        </p:blipFill>
        <p:spPr bwMode="auto">
          <a:xfrm>
            <a:off x="416496" y="2276872"/>
            <a:ext cx="525568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テキスト ボックス 7"/>
          <p:cNvSpPr txBox="1">
            <a:spLocks noChangeArrowheads="1"/>
          </p:cNvSpPr>
          <p:nvPr/>
        </p:nvSpPr>
        <p:spPr bwMode="auto">
          <a:xfrm>
            <a:off x="810023" y="5262564"/>
            <a:ext cx="90959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•</a:t>
            </a:r>
            <a:r>
              <a:rPr lang="en-US" altLang="ja-JP" dirty="0">
                <a:latin typeface="+mn-lt"/>
                <a:cs typeface="Times" charset="0"/>
              </a:rPr>
              <a:t>Three acquisition modes : </a:t>
            </a:r>
            <a:r>
              <a:rPr lang="en-US" altLang="ja-JP" dirty="0" smtClean="0">
                <a:latin typeface="+mn-lt"/>
                <a:cs typeface="Times" charset="0"/>
              </a:rPr>
              <a:t>Turn-by-turn</a:t>
            </a:r>
            <a:r>
              <a:rPr lang="en-US" altLang="ja-JP" dirty="0">
                <a:latin typeface="+mn-lt"/>
                <a:cs typeface="Times" charset="0"/>
              </a:rPr>
              <a:t>, FA (repetition 10kHz), SA (repetition 10 Hz</a:t>
            </a:r>
            <a:r>
              <a:rPr lang="en-US" altLang="ja-JP" dirty="0" smtClean="0">
                <a:latin typeface="+mn-lt"/>
                <a:cs typeface="Times" charset="0"/>
              </a:rPr>
              <a:t>)</a:t>
            </a:r>
          </a:p>
          <a:p>
            <a:r>
              <a:rPr lang="en-US" altLang="ja-JP" dirty="0" smtClean="0">
                <a:latin typeface="+mn-lt"/>
              </a:rPr>
              <a:t> •</a:t>
            </a:r>
            <a:r>
              <a:rPr lang="en-US" altLang="ja-JP" dirty="0" smtClean="0">
                <a:latin typeface="+mn-lt"/>
                <a:cs typeface="Times" charset="0"/>
              </a:rPr>
              <a:t>One </a:t>
            </a:r>
            <a:r>
              <a:rPr lang="en-US" altLang="ja-JP" dirty="0" err="1" smtClean="0">
                <a:latin typeface="+mn-lt"/>
                <a:cs typeface="Times" charset="0"/>
              </a:rPr>
              <a:t>Libera</a:t>
            </a:r>
            <a:r>
              <a:rPr lang="en-US" altLang="ja-JP" dirty="0" smtClean="0">
                <a:latin typeface="+mn-lt"/>
                <a:cs typeface="Times" charset="0"/>
              </a:rPr>
              <a:t> brilliance+ was purchased and is being tested at laboratory.</a:t>
            </a:r>
            <a:endParaRPr lang="ja-JP" altLang="en-US" dirty="0">
              <a:latin typeface="+mn-lt"/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8"/>
          <p:cNvPicPr>
            <a:picLocks noChangeAspect="1"/>
          </p:cNvPicPr>
          <p:nvPr/>
        </p:nvPicPr>
        <p:blipFill>
          <a:blip r:embed="rId3" cstate="print"/>
          <a:srcRect t="18626" b="4576"/>
          <a:stretch>
            <a:fillRect/>
          </a:stretch>
        </p:blipFill>
        <p:spPr bwMode="auto">
          <a:xfrm>
            <a:off x="3279644" y="1063625"/>
            <a:ext cx="288581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図 9"/>
          <p:cNvPicPr>
            <a:picLocks noChangeAspect="1"/>
          </p:cNvPicPr>
          <p:nvPr/>
        </p:nvPicPr>
        <p:blipFill>
          <a:blip r:embed="rId4" cstate="print"/>
          <a:srcRect t="17165" b="6412"/>
          <a:stretch>
            <a:fillRect/>
          </a:stretch>
        </p:blipFill>
        <p:spPr bwMode="auto">
          <a:xfrm>
            <a:off x="579571" y="1017589"/>
            <a:ext cx="288581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図 7"/>
          <p:cNvPicPr>
            <a:picLocks noChangeAspect="1"/>
          </p:cNvPicPr>
          <p:nvPr/>
        </p:nvPicPr>
        <p:blipFill>
          <a:blip r:embed="rId5" cstate="print"/>
          <a:srcRect l="4666" t="18336" b="6062"/>
          <a:stretch>
            <a:fillRect/>
          </a:stretch>
        </p:blipFill>
        <p:spPr bwMode="auto">
          <a:xfrm>
            <a:off x="3420666" y="3652838"/>
            <a:ext cx="2758546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図 5"/>
          <p:cNvPicPr>
            <a:picLocks noChangeAspect="1"/>
          </p:cNvPicPr>
          <p:nvPr/>
        </p:nvPicPr>
        <p:blipFill>
          <a:blip r:embed="rId6" cstate="print"/>
          <a:srcRect l="3845" t="18170" r="9029" b="6918"/>
          <a:stretch>
            <a:fillRect/>
          </a:stretch>
        </p:blipFill>
        <p:spPr bwMode="auto">
          <a:xfrm>
            <a:off x="669000" y="3652838"/>
            <a:ext cx="2543571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テキスト ボックス 2"/>
          <p:cNvSpPr txBox="1">
            <a:spLocks noChangeArrowheads="1"/>
          </p:cNvSpPr>
          <p:nvPr/>
        </p:nvSpPr>
        <p:spPr bwMode="auto">
          <a:xfrm>
            <a:off x="1208584" y="188640"/>
            <a:ext cx="48365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  <a:cs typeface="Times" charset="0"/>
              </a:rPr>
              <a:t>Bench test of </a:t>
            </a:r>
            <a:r>
              <a:rPr lang="en-US" altLang="ja-JP" sz="2800" dirty="0" err="1">
                <a:latin typeface="+mj-lt"/>
                <a:cs typeface="Times" charset="0"/>
              </a:rPr>
              <a:t>Libera</a:t>
            </a:r>
            <a:r>
              <a:rPr lang="en-US" altLang="ja-JP" sz="2800" dirty="0">
                <a:latin typeface="+mj-lt"/>
                <a:cs typeface="Times" charset="0"/>
              </a:rPr>
              <a:t> brilliance+ </a:t>
            </a:r>
            <a:endParaRPr lang="ja-JP" altLang="en-US" sz="2800" dirty="0">
              <a:latin typeface="+mj-lt"/>
              <a:cs typeface="Times" charset="0"/>
            </a:endParaRPr>
          </a:p>
        </p:txBody>
      </p:sp>
      <p:sp>
        <p:nvSpPr>
          <p:cNvPr id="2055" name="テキスト ボックス 8"/>
          <p:cNvSpPr txBox="1">
            <a:spLocks noChangeArrowheads="1"/>
          </p:cNvSpPr>
          <p:nvPr/>
        </p:nvSpPr>
        <p:spPr bwMode="auto">
          <a:xfrm>
            <a:off x="1264047" y="5699126"/>
            <a:ext cx="4318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+mn-lt"/>
                <a:cs typeface="Times" charset="0"/>
              </a:rPr>
              <a:t>Measurement of resolution of Turn by Turn data</a:t>
            </a:r>
            <a:endParaRPr lang="ja-JP" altLang="en-US" sz="1600" dirty="0">
              <a:latin typeface="+mn-lt"/>
              <a:cs typeface="Times" charset="0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/>
        </p:nvGraphicFramePr>
        <p:xfrm>
          <a:off x="6738144" y="4573588"/>
          <a:ext cx="2440384" cy="755650"/>
        </p:xfrm>
        <a:graphic>
          <a:graphicData uri="http://schemas.openxmlformats.org/drawingml/2006/table">
            <a:tbl>
              <a:tblPr/>
              <a:tblGrid>
                <a:gridCol w="1221052"/>
                <a:gridCol w="1219332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horizontal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vertical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0.310  [μm]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0.160  [μm]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/>
        </p:nvGraphicFramePr>
        <p:xfrm>
          <a:off x="6695149" y="1941513"/>
          <a:ext cx="2545291" cy="857250"/>
        </p:xfrm>
        <a:graphic>
          <a:graphicData uri="http://schemas.openxmlformats.org/drawingml/2006/table">
            <a:tbl>
              <a:tblPr/>
              <a:tblGrid>
                <a:gridCol w="1210733"/>
                <a:gridCol w="133455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horizontal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vertical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0.105  [μm]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0.075  [μm]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2078" name="テキスト ボックス 19"/>
          <p:cNvSpPr txBox="1">
            <a:spLocks noChangeArrowheads="1"/>
          </p:cNvSpPr>
          <p:nvPr/>
        </p:nvSpPr>
        <p:spPr bwMode="auto">
          <a:xfrm>
            <a:off x="1136576" y="620688"/>
            <a:ext cx="1879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1) Resolution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079" name="テキスト ボックス 18"/>
          <p:cNvSpPr txBox="1">
            <a:spLocks noChangeArrowheads="1"/>
          </p:cNvSpPr>
          <p:nvPr/>
        </p:nvSpPr>
        <p:spPr bwMode="auto">
          <a:xfrm>
            <a:off x="8377106" y="2797175"/>
            <a:ext cx="10653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(</a:t>
            </a:r>
            <a:r>
              <a:rPr lang="en-US" altLang="ja-JP" dirty="0" err="1" smtClean="0">
                <a:latin typeface="+mn-lt"/>
                <a:cs typeface="Times" charset="0"/>
              </a:rPr>
              <a:t>r.m.s</a:t>
            </a:r>
            <a:r>
              <a:rPr lang="en-US" altLang="ja-JP" dirty="0" smtClean="0">
                <a:latin typeface="+mn-lt"/>
                <a:cs typeface="Times" charset="0"/>
              </a:rPr>
              <a:t>.)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080" name="テキスト ボックス 19"/>
          <p:cNvSpPr txBox="1">
            <a:spLocks noChangeArrowheads="1"/>
          </p:cNvSpPr>
          <p:nvPr/>
        </p:nvSpPr>
        <p:spPr bwMode="auto">
          <a:xfrm>
            <a:off x="8325512" y="5329239"/>
            <a:ext cx="10653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(</a:t>
            </a:r>
            <a:r>
              <a:rPr lang="en-US" altLang="ja-JP" dirty="0" err="1" smtClean="0">
                <a:latin typeface="+mn-lt"/>
                <a:cs typeface="Times" charset="0"/>
              </a:rPr>
              <a:t>r.m.s</a:t>
            </a:r>
            <a:r>
              <a:rPr lang="en-US" altLang="ja-JP" dirty="0" smtClean="0">
                <a:latin typeface="+mn-lt"/>
                <a:cs typeface="Times" charset="0"/>
              </a:rPr>
              <a:t>.)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081" name="テキスト ボックス 19"/>
          <p:cNvSpPr txBox="1">
            <a:spLocks noChangeArrowheads="1"/>
          </p:cNvSpPr>
          <p:nvPr/>
        </p:nvSpPr>
        <p:spPr bwMode="auto">
          <a:xfrm>
            <a:off x="1021557" y="6270625"/>
            <a:ext cx="7724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The resolution is good enough for the </a:t>
            </a:r>
            <a:r>
              <a:rPr lang="en-US" altLang="ja-JP" dirty="0" smtClean="0">
                <a:latin typeface="+mn-lt"/>
                <a:cs typeface="Times" charset="0"/>
              </a:rPr>
              <a:t>medium-band </a:t>
            </a:r>
            <a:r>
              <a:rPr lang="en-US" altLang="ja-JP" dirty="0">
                <a:latin typeface="+mn-lt"/>
                <a:cs typeface="Times" charset="0"/>
              </a:rPr>
              <a:t>detector.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082" name="テキスト ボックス 22"/>
          <p:cNvSpPr txBox="1">
            <a:spLocks noChangeArrowheads="1"/>
          </p:cNvSpPr>
          <p:nvPr/>
        </p:nvSpPr>
        <p:spPr bwMode="auto">
          <a:xfrm>
            <a:off x="3047472" y="5430839"/>
            <a:ext cx="4619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cs typeface="Times" charset="0"/>
              </a:rPr>
              <a:t>[μm]</a:t>
            </a:r>
            <a:endParaRPr lang="ja-JP" altLang="en-US" sz="900">
              <a:cs typeface="Times" charset="0"/>
            </a:endParaRPr>
          </a:p>
        </p:txBody>
      </p:sp>
      <p:sp>
        <p:nvSpPr>
          <p:cNvPr id="2083" name="テキスト ボックス 5"/>
          <p:cNvSpPr txBox="1">
            <a:spLocks noChangeArrowheads="1"/>
          </p:cNvSpPr>
          <p:nvPr/>
        </p:nvSpPr>
        <p:spPr bwMode="auto">
          <a:xfrm>
            <a:off x="1676798" y="3052764"/>
            <a:ext cx="33063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+mn-lt"/>
                <a:cs typeface="Times" charset="0"/>
              </a:rPr>
              <a:t>Measurement of resolution of FA data</a:t>
            </a:r>
            <a:endParaRPr lang="ja-JP" altLang="en-US" sz="1600">
              <a:latin typeface="+mn-lt"/>
              <a:cs typeface="Times" charset="0"/>
            </a:endParaRPr>
          </a:p>
        </p:txBody>
      </p:sp>
      <p:sp>
        <p:nvSpPr>
          <p:cNvPr id="2084" name="テキスト ボックス 22"/>
          <p:cNvSpPr txBox="1">
            <a:spLocks noChangeArrowheads="1"/>
          </p:cNvSpPr>
          <p:nvPr/>
        </p:nvSpPr>
        <p:spPr bwMode="auto">
          <a:xfrm>
            <a:off x="5756144" y="5402264"/>
            <a:ext cx="4619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cs typeface="Times" charset="0"/>
              </a:rPr>
              <a:t>[μm]</a:t>
            </a:r>
            <a:endParaRPr lang="ja-JP" altLang="en-US" sz="900">
              <a:cs typeface="Times" charset="0"/>
            </a:endParaRPr>
          </a:p>
        </p:txBody>
      </p:sp>
      <p:sp>
        <p:nvSpPr>
          <p:cNvPr id="2085" name="テキスト ボックス 22"/>
          <p:cNvSpPr txBox="1">
            <a:spLocks noChangeArrowheads="1"/>
          </p:cNvSpPr>
          <p:nvPr/>
        </p:nvSpPr>
        <p:spPr bwMode="auto">
          <a:xfrm>
            <a:off x="3033713" y="2813050"/>
            <a:ext cx="4619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cs typeface="Times" charset="0"/>
              </a:rPr>
              <a:t>[μm]</a:t>
            </a:r>
            <a:endParaRPr lang="ja-JP" altLang="en-US" sz="900">
              <a:cs typeface="Times" charset="0"/>
            </a:endParaRPr>
          </a:p>
        </p:txBody>
      </p:sp>
      <p:sp>
        <p:nvSpPr>
          <p:cNvPr id="2086" name="テキスト ボックス 22"/>
          <p:cNvSpPr txBox="1">
            <a:spLocks noChangeArrowheads="1"/>
          </p:cNvSpPr>
          <p:nvPr/>
        </p:nvSpPr>
        <p:spPr bwMode="auto">
          <a:xfrm>
            <a:off x="5749265" y="2798764"/>
            <a:ext cx="46198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>
                <a:cs typeface="Times" charset="0"/>
              </a:rPr>
              <a:t>[μm]</a:t>
            </a:r>
            <a:endParaRPr lang="ja-JP" altLang="en-US" sz="900">
              <a:cs typeface="Times" charset="0"/>
            </a:endParaRPr>
          </a:p>
        </p:txBody>
      </p:sp>
      <p:sp>
        <p:nvSpPr>
          <p:cNvPr id="37" name="テキスト ボックス 12"/>
          <p:cNvSpPr txBox="1">
            <a:spLocks noChangeArrowheads="1"/>
          </p:cNvSpPr>
          <p:nvPr/>
        </p:nvSpPr>
        <p:spPr bwMode="auto">
          <a:xfrm>
            <a:off x="1152261" y="1093788"/>
            <a:ext cx="72808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050" dirty="0" smtClean="0"/>
              <a:t>horizontal</a:t>
            </a:r>
            <a:endParaRPr lang="ja-JP" altLang="en-US" sz="1050" dirty="0" smtClean="0"/>
          </a:p>
        </p:txBody>
      </p:sp>
      <p:sp>
        <p:nvSpPr>
          <p:cNvPr id="38" name="テキスト ボックス 12"/>
          <p:cNvSpPr txBox="1">
            <a:spLocks noChangeArrowheads="1"/>
          </p:cNvSpPr>
          <p:nvPr/>
        </p:nvSpPr>
        <p:spPr bwMode="auto">
          <a:xfrm>
            <a:off x="1131623" y="3695700"/>
            <a:ext cx="72808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050" dirty="0" smtClean="0"/>
              <a:t>horizontal</a:t>
            </a:r>
            <a:endParaRPr lang="ja-JP" altLang="en-US" sz="1050" dirty="0" smtClean="0"/>
          </a:p>
        </p:txBody>
      </p:sp>
      <p:sp>
        <p:nvSpPr>
          <p:cNvPr id="39" name="テキスト ボックス 12"/>
          <p:cNvSpPr txBox="1">
            <a:spLocks noChangeArrowheads="1"/>
          </p:cNvSpPr>
          <p:nvPr/>
        </p:nvSpPr>
        <p:spPr bwMode="auto">
          <a:xfrm>
            <a:off x="3862652" y="1093788"/>
            <a:ext cx="58541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050" dirty="0" smtClean="0"/>
              <a:t>vertical</a:t>
            </a:r>
            <a:endParaRPr lang="ja-JP" altLang="en-US" sz="1050" dirty="0" smtClean="0"/>
          </a:p>
        </p:txBody>
      </p:sp>
      <p:sp>
        <p:nvSpPr>
          <p:cNvPr id="40" name="テキスト ボックス 12"/>
          <p:cNvSpPr txBox="1">
            <a:spLocks noChangeArrowheads="1"/>
          </p:cNvSpPr>
          <p:nvPr/>
        </p:nvSpPr>
        <p:spPr bwMode="auto">
          <a:xfrm>
            <a:off x="3855773" y="3695700"/>
            <a:ext cx="58541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050" dirty="0" smtClean="0"/>
              <a:t>vertical</a:t>
            </a:r>
            <a:endParaRPr lang="ja-JP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</a:p>
          <a:p>
            <a:r>
              <a:rPr lang="en-US" altLang="ja-JP" dirty="0" smtClean="0"/>
              <a:t>Beam Position Monitor System</a:t>
            </a:r>
            <a:endParaRPr lang="ja-JP" altLang="en-US" dirty="0" smtClean="0"/>
          </a:p>
          <a:p>
            <a:r>
              <a:rPr lang="en-US" altLang="ja-JP" dirty="0" smtClean="0"/>
              <a:t>Bunch Feedback Systems</a:t>
            </a:r>
          </a:p>
          <a:p>
            <a:r>
              <a:rPr kumimoji="1" lang="en-US" altLang="ja-JP" dirty="0" smtClean="0"/>
              <a:t>Photon Monitor System </a:t>
            </a:r>
          </a:p>
          <a:p>
            <a:r>
              <a:rPr lang="en-US" altLang="ja-JP" dirty="0" smtClean="0"/>
              <a:t>Misc.</a:t>
            </a:r>
          </a:p>
          <a:p>
            <a:r>
              <a:rPr kumimoji="1" lang="en-US" altLang="ja-JP" dirty="0" smtClean="0"/>
              <a:t>Construction Plan</a:t>
            </a:r>
          </a:p>
          <a:p>
            <a:r>
              <a:rPr lang="en-US" altLang="ja-JP" dirty="0" smtClean="0"/>
              <a:t>Summary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naeda\Documents\FY2012\LiberaBrilliance+\interlock_latency\200um\P1060852.JPG"/>
          <p:cNvPicPr>
            <a:picLocks noChangeAspect="1" noChangeArrowheads="1"/>
          </p:cNvPicPr>
          <p:nvPr/>
        </p:nvPicPr>
        <p:blipFill>
          <a:blip r:embed="rId2" cstate="print"/>
          <a:srcRect l="13286" t="12691" r="12579" b="13107"/>
          <a:stretch>
            <a:fillRect/>
          </a:stretch>
        </p:blipFill>
        <p:spPr bwMode="auto">
          <a:xfrm>
            <a:off x="4934083" y="1139825"/>
            <a:ext cx="468127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矢印コネクタ 4"/>
          <p:cNvCxnSpPr/>
          <p:nvPr/>
        </p:nvCxnSpPr>
        <p:spPr>
          <a:xfrm>
            <a:off x="6290999" y="2290764"/>
            <a:ext cx="1209014" cy="7937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テキスト ボックス 7"/>
          <p:cNvSpPr txBox="1">
            <a:spLocks noChangeArrowheads="1"/>
          </p:cNvSpPr>
          <p:nvPr/>
        </p:nvSpPr>
        <p:spPr bwMode="auto">
          <a:xfrm>
            <a:off x="8624756" y="3292476"/>
            <a:ext cx="8370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FF00"/>
                </a:solidFill>
              </a:rPr>
              <a:t>Interlock</a:t>
            </a:r>
            <a:endParaRPr lang="ja-JP" altLang="en-US" sz="1400">
              <a:solidFill>
                <a:srgbClr val="00FF00"/>
              </a:solidFill>
            </a:endParaRPr>
          </a:p>
        </p:txBody>
      </p:sp>
      <p:sp>
        <p:nvSpPr>
          <p:cNvPr id="2053" name="テキスト ボックス 8"/>
          <p:cNvSpPr txBox="1">
            <a:spLocks noChangeArrowheads="1"/>
          </p:cNvSpPr>
          <p:nvPr/>
        </p:nvSpPr>
        <p:spPr bwMode="auto">
          <a:xfrm>
            <a:off x="8621317" y="2041526"/>
            <a:ext cx="9541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FF00"/>
                </a:solidFill>
              </a:rPr>
              <a:t>SG output</a:t>
            </a:r>
            <a:endParaRPr lang="ja-JP" altLang="en-US" sz="1400">
              <a:solidFill>
                <a:srgbClr val="00FF00"/>
              </a:solidFill>
            </a:endParaRPr>
          </a:p>
        </p:txBody>
      </p:sp>
      <p:sp>
        <p:nvSpPr>
          <p:cNvPr id="2054" name="テキスト ボックス 10"/>
          <p:cNvSpPr txBox="1">
            <a:spLocks noChangeArrowheads="1"/>
          </p:cNvSpPr>
          <p:nvPr/>
        </p:nvSpPr>
        <p:spPr bwMode="auto">
          <a:xfrm>
            <a:off x="5869650" y="4460876"/>
            <a:ext cx="7681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SG</a:t>
            </a:r>
            <a:r>
              <a:rPr lang="ja-JP" altLang="en-US" sz="1400">
                <a:solidFill>
                  <a:srgbClr val="FF0000"/>
                </a:solidFill>
              </a:rPr>
              <a:t>　</a:t>
            </a:r>
            <a:r>
              <a:rPr lang="en-US" altLang="ja-JP" sz="1400">
                <a:solidFill>
                  <a:srgbClr val="FF0000"/>
                </a:solidFill>
              </a:rPr>
              <a:t>Off</a:t>
            </a:r>
          </a:p>
        </p:txBody>
      </p:sp>
      <p:sp>
        <p:nvSpPr>
          <p:cNvPr id="2055" name="テキスト ボックス 13"/>
          <p:cNvSpPr txBox="1">
            <a:spLocks noChangeArrowheads="1"/>
          </p:cNvSpPr>
          <p:nvPr/>
        </p:nvSpPr>
        <p:spPr bwMode="auto">
          <a:xfrm>
            <a:off x="7076944" y="4465639"/>
            <a:ext cx="830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interlock</a:t>
            </a:r>
          </a:p>
        </p:txBody>
      </p:sp>
      <p:sp>
        <p:nvSpPr>
          <p:cNvPr id="2056" name="テキスト ボックス 14"/>
          <p:cNvSpPr txBox="1">
            <a:spLocks noChangeArrowheads="1"/>
          </p:cNvSpPr>
          <p:nvPr/>
        </p:nvSpPr>
        <p:spPr bwMode="auto">
          <a:xfrm>
            <a:off x="1064568" y="620688"/>
            <a:ext cx="2672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2) Interlock latency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2057" name="テキスト ボックス 16"/>
          <p:cNvSpPr txBox="1">
            <a:spLocks noChangeArrowheads="1"/>
          </p:cNvSpPr>
          <p:nvPr/>
        </p:nvSpPr>
        <p:spPr bwMode="auto">
          <a:xfrm>
            <a:off x="344487" y="4725144"/>
            <a:ext cx="95615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  <a:cs typeface="Times" charset="0"/>
              </a:rPr>
              <a:t>Latency</a:t>
            </a:r>
          </a:p>
          <a:p>
            <a:r>
              <a:rPr lang="en-US" altLang="ja-JP" dirty="0">
                <a:latin typeface="+mn-lt"/>
                <a:cs typeface="Times" charset="0"/>
              </a:rPr>
              <a:t>      </a:t>
            </a:r>
            <a:r>
              <a:rPr lang="en-US" altLang="ja-JP" dirty="0" smtClean="0">
                <a:latin typeface="+mn-lt"/>
              </a:rPr>
              <a:t>400±50μs  </a:t>
            </a:r>
            <a:r>
              <a:rPr lang="en-US" altLang="ja-JP" dirty="0">
                <a:latin typeface="+mn-lt"/>
                <a:cs typeface="Times" charset="0"/>
              </a:rPr>
              <a:t>(40 turns ≈ a synchrotron period</a:t>
            </a:r>
            <a:r>
              <a:rPr lang="en-US" altLang="ja-JP" dirty="0" smtClean="0">
                <a:latin typeface="+mn-lt"/>
                <a:cs typeface="Times" charset="0"/>
              </a:rPr>
              <a:t>) </a:t>
            </a:r>
          </a:p>
          <a:p>
            <a:r>
              <a:rPr lang="en-US" altLang="ja-JP" dirty="0" smtClean="0">
                <a:latin typeface="+mn-lt"/>
                <a:cs typeface="Times" charset="0"/>
              </a:rPr>
              <a:t>Probably, the latency is not short enough for our purpose .</a:t>
            </a:r>
          </a:p>
          <a:p>
            <a:r>
              <a:rPr lang="en-US" altLang="ja-JP" dirty="0" smtClean="0">
                <a:latin typeface="+mn-lt"/>
                <a:cs typeface="Times" charset="0"/>
              </a:rPr>
              <a:t>The </a:t>
            </a:r>
            <a:r>
              <a:rPr lang="en-US" altLang="ja-JP" dirty="0" smtClean="0">
                <a:latin typeface="+mn-lt"/>
              </a:rPr>
              <a:t>assessment</a:t>
            </a:r>
            <a:r>
              <a:rPr lang="en-US" altLang="ja-JP" dirty="0" smtClean="0">
                <a:latin typeface="+mn-lt"/>
                <a:cs typeface="Times" charset="0"/>
              </a:rPr>
              <a:t> by the company shows interlock latency will be reduced to a few turns by using Turn-by-Turn data if software is modified.</a:t>
            </a:r>
            <a:endParaRPr lang="en-US" altLang="ja-JP" dirty="0">
              <a:latin typeface="+mn-lt"/>
              <a:cs typeface="Times" charset="0"/>
            </a:endParaRPr>
          </a:p>
        </p:txBody>
      </p:sp>
      <p:pic>
        <p:nvPicPr>
          <p:cNvPr id="2060" name="Picture 3" descr="C:\Users\kanaeda\Pictures\libera\P1060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9" y="1304926"/>
            <a:ext cx="44250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テキスト ボックス 10"/>
          <p:cNvSpPr txBox="1">
            <a:spLocks noChangeArrowheads="1"/>
          </p:cNvSpPr>
          <p:nvPr/>
        </p:nvSpPr>
        <p:spPr bwMode="auto">
          <a:xfrm>
            <a:off x="3441304" y="900114"/>
            <a:ext cx="140506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" charset="0"/>
              </a:rPr>
              <a:t>Pulse generator</a:t>
            </a:r>
            <a:endParaRPr lang="ja-JP" altLang="en-US" sz="1400">
              <a:cs typeface="Times" charset="0"/>
            </a:endParaRPr>
          </a:p>
        </p:txBody>
      </p:sp>
      <p:sp>
        <p:nvSpPr>
          <p:cNvPr id="2062" name="テキスト ボックス 44"/>
          <p:cNvSpPr txBox="1">
            <a:spLocks noChangeArrowheads="1"/>
          </p:cNvSpPr>
          <p:nvPr/>
        </p:nvSpPr>
        <p:spPr bwMode="auto">
          <a:xfrm>
            <a:off x="4462861" y="1633539"/>
            <a:ext cx="413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" charset="0"/>
              </a:rPr>
              <a:t>SG</a:t>
            </a:r>
            <a:endParaRPr lang="ja-JP" altLang="en-US" sz="1400">
              <a:cs typeface="Times" charset="0"/>
            </a:endParaRPr>
          </a:p>
        </p:txBody>
      </p:sp>
      <p:sp>
        <p:nvSpPr>
          <p:cNvPr id="2063" name="テキスト ボックス 45"/>
          <p:cNvSpPr txBox="1">
            <a:spLocks noChangeArrowheads="1"/>
          </p:cNvSpPr>
          <p:nvPr/>
        </p:nvSpPr>
        <p:spPr bwMode="auto">
          <a:xfrm>
            <a:off x="3148939" y="4367214"/>
            <a:ext cx="1099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" charset="0"/>
              </a:rPr>
              <a:t>oscilloscope</a:t>
            </a:r>
            <a:endParaRPr lang="ja-JP" altLang="en-US" sz="1400">
              <a:cs typeface="Times" charset="0"/>
            </a:endParaRPr>
          </a:p>
        </p:txBody>
      </p:sp>
      <p:sp>
        <p:nvSpPr>
          <p:cNvPr id="2064" name="テキスト ボックス 46"/>
          <p:cNvSpPr txBox="1">
            <a:spLocks noChangeArrowheads="1"/>
          </p:cNvSpPr>
          <p:nvPr/>
        </p:nvSpPr>
        <p:spPr bwMode="auto">
          <a:xfrm>
            <a:off x="2031075" y="1041401"/>
            <a:ext cx="6559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" charset="0"/>
              </a:rPr>
              <a:t>circuit</a:t>
            </a:r>
            <a:endParaRPr lang="ja-JP" altLang="en-US" sz="1400">
              <a:cs typeface="Times" charset="0"/>
            </a:endParaRPr>
          </a:p>
        </p:txBody>
      </p:sp>
      <p:sp>
        <p:nvSpPr>
          <p:cNvPr id="2065" name="テキスト ボックス 47"/>
          <p:cNvSpPr txBox="1">
            <a:spLocks noChangeArrowheads="1"/>
          </p:cNvSpPr>
          <p:nvPr/>
        </p:nvSpPr>
        <p:spPr bwMode="auto">
          <a:xfrm>
            <a:off x="1231371" y="3446464"/>
            <a:ext cx="109722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cs typeface="Times" charset="0"/>
              </a:rPr>
              <a:t>Frequency divider</a:t>
            </a:r>
            <a:endParaRPr lang="ja-JP" altLang="en-US" sz="1400">
              <a:solidFill>
                <a:schemeClr val="bg1"/>
              </a:solidFill>
              <a:cs typeface="Times" charset="0"/>
            </a:endParaRPr>
          </a:p>
        </p:txBody>
      </p:sp>
      <p:sp>
        <p:nvSpPr>
          <p:cNvPr id="2066" name="テキスト ボックス 48"/>
          <p:cNvSpPr txBox="1">
            <a:spLocks noChangeArrowheads="1"/>
          </p:cNvSpPr>
          <p:nvPr/>
        </p:nvSpPr>
        <p:spPr bwMode="auto">
          <a:xfrm>
            <a:off x="1007798" y="1190626"/>
            <a:ext cx="108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cs typeface="Times" charset="0"/>
              </a:rPr>
              <a:t>Libera Brilliance+</a:t>
            </a:r>
            <a:endParaRPr lang="ja-JP" altLang="en-US" sz="1400">
              <a:cs typeface="Times" charset="0"/>
            </a:endParaRPr>
          </a:p>
        </p:txBody>
      </p:sp>
      <p:cxnSp>
        <p:nvCxnSpPr>
          <p:cNvPr id="50" name="直線コネクタ 49"/>
          <p:cNvCxnSpPr/>
          <p:nvPr/>
        </p:nvCxnSpPr>
        <p:spPr>
          <a:xfrm flipH="1">
            <a:off x="3441304" y="1139825"/>
            <a:ext cx="106627" cy="209550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stCxn id="2062" idx="1"/>
          </p:cNvCxnSpPr>
          <p:nvPr/>
        </p:nvCxnSpPr>
        <p:spPr>
          <a:xfrm flipH="1">
            <a:off x="4253047" y="1787428"/>
            <a:ext cx="209814" cy="560485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H="1">
            <a:off x="4144698" y="1795464"/>
            <a:ext cx="318162" cy="198437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H="1" flipV="1">
            <a:off x="2882371" y="4367214"/>
            <a:ext cx="333640" cy="153987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2170377" y="3446464"/>
            <a:ext cx="290645" cy="193675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H="1">
            <a:off x="2237450" y="1335088"/>
            <a:ext cx="142742" cy="690562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1542654" y="1674813"/>
            <a:ext cx="0" cy="673100"/>
          </a:xfrm>
          <a:prstGeom prst="line">
            <a:avLst/>
          </a:prstGeom>
          <a:ln w="28575" cmpd="sng">
            <a:solidFill>
              <a:srgbClr val="FF66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 flipV="1">
            <a:off x="7522369" y="4086225"/>
            <a:ext cx="0" cy="406400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V="1">
            <a:off x="6304756" y="4094163"/>
            <a:ext cx="0" cy="406400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2"/>
          <p:cNvSpPr txBox="1">
            <a:spLocks noChangeArrowheads="1"/>
          </p:cNvSpPr>
          <p:nvPr/>
        </p:nvSpPr>
        <p:spPr bwMode="auto">
          <a:xfrm>
            <a:off x="1208584" y="188640"/>
            <a:ext cx="3471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  <a:cs typeface="Times" charset="0"/>
              </a:rPr>
              <a:t>Main </a:t>
            </a:r>
            <a:r>
              <a:rPr lang="en-US" altLang="ja-JP" sz="2800" dirty="0" smtClean="0">
                <a:latin typeface="+mj-lt"/>
                <a:cs typeface="Times" charset="0"/>
              </a:rPr>
              <a:t>work </a:t>
            </a:r>
            <a:r>
              <a:rPr lang="en-US" altLang="ja-JP" sz="2800" dirty="0">
                <a:latin typeface="+mj-lt"/>
                <a:cs typeface="Times" charset="0"/>
              </a:rPr>
              <a:t>in next FY </a:t>
            </a:r>
            <a:endParaRPr lang="ja-JP" altLang="en-US" sz="2800" dirty="0">
              <a:latin typeface="+mj-lt"/>
              <a:cs typeface="Times" charset="0"/>
            </a:endParaRPr>
          </a:p>
        </p:txBody>
      </p:sp>
      <p:sp>
        <p:nvSpPr>
          <p:cNvPr id="32771" name="テキスト ボックス 2"/>
          <p:cNvSpPr txBox="1">
            <a:spLocks noChangeArrowheads="1"/>
          </p:cNvSpPr>
          <p:nvPr/>
        </p:nvSpPr>
        <p:spPr bwMode="auto">
          <a:xfrm>
            <a:off x="1136577" y="692696"/>
            <a:ext cx="84249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•</a:t>
            </a:r>
            <a:r>
              <a:rPr lang="en-US" altLang="ja-JP" dirty="0">
                <a:latin typeface="+mn-lt"/>
                <a:cs typeface="Times" charset="0"/>
              </a:rPr>
              <a:t>Production of 120 509MHz </a:t>
            </a:r>
            <a:r>
              <a:rPr lang="en-US" altLang="ja-JP" dirty="0" smtClean="0">
                <a:latin typeface="+mn-lt"/>
                <a:cs typeface="Times" charset="0"/>
              </a:rPr>
              <a:t>detectors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Production of 60 gated turn by turn detectors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Development of a receiver and power supply interface for IP orbit feedback.</a:t>
            </a:r>
            <a:r>
              <a:rPr lang="en-US" altLang="ja-JP" dirty="0" smtClean="0">
                <a:latin typeface="+mn-lt"/>
              </a:rPr>
              <a:t> 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Development of a feedback algorism in the </a:t>
            </a:r>
            <a:r>
              <a:rPr lang="en-US" altLang="ja-JP" dirty="0" smtClean="0">
                <a:latin typeface="+mn-lt"/>
              </a:rPr>
              <a:t>IP Feedback processor unit. 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Order/fabrication of the medium-band detectors, the orbit interlock modules and the longitudinal phase monitors. 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Design and fabrication of displacement sensors at rotatable </a:t>
            </a:r>
            <a:r>
              <a:rPr lang="en-US" altLang="ja-JP" dirty="0" err="1" smtClean="0">
                <a:latin typeface="+mn-lt"/>
                <a:cs typeface="Times" charset="0"/>
              </a:rPr>
              <a:t>sextupoles</a:t>
            </a:r>
            <a:r>
              <a:rPr lang="en-US" altLang="ja-JP" dirty="0" smtClean="0">
                <a:latin typeface="+mn-lt"/>
                <a:cs typeface="Times" charset="0"/>
              </a:rPr>
              <a:t>. </a:t>
            </a:r>
          </a:p>
          <a:p>
            <a:r>
              <a:rPr lang="en-US" altLang="ja-JP" dirty="0" smtClean="0">
                <a:latin typeface="+mn-lt"/>
              </a:rPr>
              <a:t>•Purchase of signal cables and so on</a:t>
            </a:r>
            <a:r>
              <a:rPr lang="en-US" altLang="ja-JP" dirty="0" smtClean="0">
                <a:latin typeface="+mn-lt"/>
                <a:cs typeface="Times" charset="0"/>
              </a:rPr>
              <a:t>. </a:t>
            </a:r>
          </a:p>
          <a:p>
            <a:r>
              <a:rPr lang="en-US" altLang="ja-JP" dirty="0" smtClean="0">
                <a:latin typeface="+mn-lt"/>
              </a:rPr>
              <a:t>•</a:t>
            </a:r>
            <a:r>
              <a:rPr lang="en-US" altLang="ja-JP" dirty="0" smtClean="0">
                <a:latin typeface="+mn-lt"/>
                <a:cs typeface="Times" charset="0"/>
              </a:rPr>
              <a:t>Schedule of cable connection of BPMs is not decided yet because it  strongly depends on vacuum, magnet and facilities work in the tunnel. </a:t>
            </a:r>
            <a:endParaRPr lang="ja-JP" altLang="en-US" dirty="0" smtClean="0">
              <a:latin typeface="+mn-lt"/>
              <a:cs typeface="Times" charset="0"/>
            </a:endParaRPr>
          </a:p>
          <a:p>
            <a:endParaRPr lang="ja-JP" altLang="en-US" dirty="0">
              <a:latin typeface="+mn-lt"/>
              <a:cs typeface="Times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Bunch Feedback Systems</a:t>
            </a:r>
            <a:endParaRPr lang="ja-JP" altLang="en-US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208584" y="188640"/>
            <a:ext cx="5760640" cy="576064"/>
          </a:xfrm>
        </p:spPr>
        <p:txBody>
          <a:bodyPr/>
          <a:lstStyle/>
          <a:p>
            <a:r>
              <a:rPr lang="en-US" altLang="ja-JP" sz="2800" dirty="0" smtClean="0"/>
              <a:t>Preparation status</a:t>
            </a:r>
            <a:endParaRPr lang="ja-JP" altLang="en-US" sz="2800" dirty="0" smtClean="0"/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0592" y="980728"/>
            <a:ext cx="8420100" cy="5661248"/>
          </a:xfrm>
        </p:spPr>
        <p:txBody>
          <a:bodyPr/>
          <a:lstStyle/>
          <a:p>
            <a:r>
              <a:rPr lang="en-US" altLang="ja-JP" sz="2400" dirty="0" smtClean="0"/>
              <a:t>Most of the hardware needed for the SuperKEKB rings (HER, LER, DR) will be ready by the end of this FY.</a:t>
            </a:r>
          </a:p>
          <a:p>
            <a:pPr lvl="1"/>
            <a:r>
              <a:rPr lang="en-US" altLang="ja-JP" sz="2400" dirty="0" smtClean="0"/>
              <a:t>Bunch detection circuits</a:t>
            </a:r>
          </a:p>
          <a:p>
            <a:pPr lvl="1"/>
            <a:r>
              <a:rPr lang="en-US" altLang="ja-JP" sz="2400" dirty="0" smtClean="0"/>
              <a:t>iGp12 digital filters</a:t>
            </a:r>
          </a:p>
          <a:p>
            <a:pPr lvl="1"/>
            <a:r>
              <a:rPr lang="en-US" altLang="ja-JP" sz="2400" dirty="0" smtClean="0"/>
              <a:t>Digital QPSK back-end</a:t>
            </a:r>
          </a:p>
          <a:p>
            <a:pPr lvl="1"/>
            <a:r>
              <a:rPr lang="en-US" altLang="ja-JP" sz="2400" dirty="0" smtClean="0"/>
              <a:t>Temperature monitor systems</a:t>
            </a:r>
          </a:p>
          <a:p>
            <a:pPr lvl="1"/>
            <a:r>
              <a:rPr lang="en-US" altLang="ja-JP" sz="2400" dirty="0" smtClean="0"/>
              <a:t>Position monitor chambers</a:t>
            </a:r>
          </a:p>
          <a:p>
            <a:pPr lvl="1"/>
            <a:r>
              <a:rPr lang="en-US" altLang="ja-JP" sz="2400" dirty="0" smtClean="0"/>
              <a:t>Transverse kickers</a:t>
            </a:r>
          </a:p>
          <a:p>
            <a:pPr lvl="2"/>
            <a:r>
              <a:rPr lang="en-US" altLang="ja-JP" sz="2400" dirty="0" smtClean="0"/>
              <a:t>Longitudinal kickers : still in design stage</a:t>
            </a:r>
          </a:p>
          <a:p>
            <a:pPr lvl="1"/>
            <a:r>
              <a:rPr lang="en-US" altLang="ja-JP" sz="2400" dirty="0" smtClean="0"/>
              <a:t>High power final amplifiers (Transverse, Longitudinal)</a:t>
            </a:r>
          </a:p>
          <a:p>
            <a:pPr lvl="1"/>
            <a:r>
              <a:rPr lang="en-US" altLang="ja-JP" sz="2400" dirty="0" smtClean="0"/>
              <a:t>1.5kW high power attenuators</a:t>
            </a:r>
          </a:p>
          <a:p>
            <a:pPr lvl="1"/>
            <a:r>
              <a:rPr lang="en-US" altLang="ja-JP" sz="2400" dirty="0" smtClean="0"/>
              <a:t>Circulators, low-pass filters for Longitudinal Kickers</a:t>
            </a:r>
          </a:p>
          <a:p>
            <a:pPr lvl="1"/>
            <a:r>
              <a:rPr lang="en-US" altLang="ja-JP" sz="2400" dirty="0" smtClean="0"/>
              <a:t>High power cables, </a:t>
            </a:r>
            <a:r>
              <a:rPr lang="en-US" altLang="ja-JP" sz="2400" dirty="0" err="1" smtClean="0"/>
              <a:t>bpm</a:t>
            </a:r>
            <a:r>
              <a:rPr lang="en-US" altLang="ja-JP" sz="2400" dirty="0" smtClean="0"/>
              <a:t> cables</a:t>
            </a:r>
          </a:p>
          <a:p>
            <a:pPr lvl="1"/>
            <a:endParaRPr lang="ja-JP" altLang="en-US" sz="24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8504" y="836712"/>
            <a:ext cx="8915400" cy="2690812"/>
          </a:xfrm>
        </p:spPr>
      </p:pic>
      <p:sp>
        <p:nvSpPr>
          <p:cNvPr id="6" name="下カーブ矢印 5"/>
          <p:cNvSpPr/>
          <p:nvPr/>
        </p:nvSpPr>
        <p:spPr>
          <a:xfrm flipH="1">
            <a:off x="7052949" y="1844774"/>
            <a:ext cx="701675" cy="503238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9221" name="テキスト ボックス 6"/>
          <p:cNvSpPr txBox="1">
            <a:spLocks noChangeArrowheads="1"/>
          </p:cNvSpPr>
          <p:nvPr/>
        </p:nvSpPr>
        <p:spPr bwMode="auto">
          <a:xfrm>
            <a:off x="4232920" y="2924944"/>
            <a:ext cx="1559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(Optional)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9222" name="テキスト ボックス 7"/>
          <p:cNvSpPr txBox="1">
            <a:spLocks noChangeArrowheads="1"/>
          </p:cNvSpPr>
          <p:nvPr/>
        </p:nvSpPr>
        <p:spPr bwMode="auto">
          <a:xfrm>
            <a:off x="507340" y="4508500"/>
            <a:ext cx="88913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+mn-lt"/>
              </a:rPr>
              <a:t>New FB monitor using glass-type sealing </a:t>
            </a:r>
            <a:r>
              <a:rPr lang="en-US" altLang="ja-JP" dirty="0" err="1">
                <a:latin typeface="+mn-lt"/>
              </a:rPr>
              <a:t>feedthroughs</a:t>
            </a:r>
            <a:r>
              <a:rPr lang="en-US" altLang="ja-JP" dirty="0">
                <a:latin typeface="+mn-lt"/>
              </a:rPr>
              <a:t> (all)</a:t>
            </a:r>
          </a:p>
          <a:p>
            <a:r>
              <a:rPr lang="en-US" altLang="ja-JP" dirty="0">
                <a:latin typeface="+mn-lt"/>
              </a:rPr>
              <a:t>Move HER Upstream monitor one section downstream to adjust phase advance</a:t>
            </a:r>
          </a:p>
          <a:p>
            <a:r>
              <a:rPr lang="en-US" altLang="ja-JP" dirty="0">
                <a:latin typeface="+mn-lt"/>
              </a:rPr>
              <a:t>Add another transverse </a:t>
            </a:r>
            <a:r>
              <a:rPr lang="en-US" altLang="ja-JP" dirty="0" err="1">
                <a:latin typeface="+mn-lt"/>
              </a:rPr>
              <a:t>stripline</a:t>
            </a:r>
            <a:r>
              <a:rPr lang="en-US" altLang="ja-JP" dirty="0">
                <a:latin typeface="+mn-lt"/>
              </a:rPr>
              <a:t> kicker next to the original one</a:t>
            </a:r>
          </a:p>
          <a:p>
            <a:r>
              <a:rPr lang="en-US" altLang="ja-JP" dirty="0">
                <a:latin typeface="+mn-lt"/>
              </a:rPr>
              <a:t>Prepare better longitudinal kickers for LER. HER is optional.</a:t>
            </a:r>
            <a:endParaRPr lang="ja-JP" altLang="en-US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1136576" y="260648"/>
            <a:ext cx="8420100" cy="1143000"/>
          </a:xfrm>
        </p:spPr>
        <p:txBody>
          <a:bodyPr/>
          <a:lstStyle/>
          <a:p>
            <a:r>
              <a:rPr lang="en-US" altLang="ja-JP" sz="2800" dirty="0" smtClean="0"/>
              <a:t>iGp12s</a:t>
            </a:r>
            <a:endParaRPr lang="ja-JP" altLang="en-US" sz="2800" dirty="0" smtClean="0"/>
          </a:p>
        </p:txBody>
      </p:sp>
      <p:pic>
        <p:nvPicPr>
          <p:cNvPr id="10243" name="Picture 2" descr="C:\Users\tobiyama\Pictures\camera\2013_01_17\CIMG1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393" y="1590676"/>
            <a:ext cx="3804179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tobiyama\Pictures\camera\2013_01_10\CIMG1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123" y="1590676"/>
            <a:ext cx="3804179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テキスト ボックス 5"/>
          <p:cNvSpPr txBox="1">
            <a:spLocks noChangeArrowheads="1"/>
          </p:cNvSpPr>
          <p:nvPr/>
        </p:nvSpPr>
        <p:spPr bwMode="auto">
          <a:xfrm>
            <a:off x="1121304" y="2206625"/>
            <a:ext cx="1012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+mn-lt"/>
              </a:rPr>
              <a:t>HER</a:t>
            </a:r>
            <a:endParaRPr lang="ja-JP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246" name="テキスト ボックス 6"/>
          <p:cNvSpPr txBox="1">
            <a:spLocks noChangeArrowheads="1"/>
          </p:cNvSpPr>
          <p:nvPr/>
        </p:nvSpPr>
        <p:spPr bwMode="auto">
          <a:xfrm>
            <a:off x="7274719" y="2206625"/>
            <a:ext cx="1246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LER</a:t>
            </a:r>
            <a:endParaRPr lang="ja-JP" altLang="en-US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1485900" y="260648"/>
            <a:ext cx="8420100" cy="1143000"/>
          </a:xfrm>
        </p:spPr>
        <p:txBody>
          <a:bodyPr/>
          <a:lstStyle/>
          <a:p>
            <a:r>
              <a:rPr lang="en-US" altLang="ja-JP" sz="2800" dirty="0" smtClean="0"/>
              <a:t>Bunch detection electronics</a:t>
            </a:r>
            <a:endParaRPr lang="ja-JP" altLang="en-US" sz="2800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2906" y="1408114"/>
            <a:ext cx="7130256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1485900" y="260648"/>
            <a:ext cx="8420100" cy="1143000"/>
          </a:xfrm>
        </p:spPr>
        <p:txBody>
          <a:bodyPr/>
          <a:lstStyle/>
          <a:p>
            <a:r>
              <a:rPr lang="en-US" altLang="ja-JP" sz="2800" dirty="0" smtClean="0"/>
              <a:t>Power amplifiers</a:t>
            </a:r>
            <a:endParaRPr lang="ja-JP" altLang="en-US" sz="2800" dirty="0" smtClean="0"/>
          </a:p>
        </p:txBody>
      </p:sp>
      <p:sp>
        <p:nvSpPr>
          <p:cNvPr id="1229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85900" y="1340768"/>
            <a:ext cx="8420100" cy="4680520"/>
          </a:xfrm>
        </p:spPr>
        <p:txBody>
          <a:bodyPr/>
          <a:lstStyle/>
          <a:p>
            <a:r>
              <a:rPr lang="en-US" altLang="ja-JP" sz="2400" dirty="0" smtClean="0"/>
              <a:t>Transverse power amplifiers</a:t>
            </a:r>
          </a:p>
          <a:p>
            <a:pPr lvl="1"/>
            <a:r>
              <a:rPr lang="en-US" altLang="ja-JP" sz="2400" dirty="0" smtClean="0"/>
              <a:t>10k-255MHz </a:t>
            </a:r>
            <a:r>
              <a:rPr lang="en-US" altLang="ja-JP" sz="2400" dirty="0" err="1" smtClean="0"/>
              <a:t>Pmax</a:t>
            </a:r>
            <a:r>
              <a:rPr lang="en-US" altLang="ja-JP" sz="2400" dirty="0" smtClean="0"/>
              <a:t>=500W amplifiers</a:t>
            </a:r>
          </a:p>
          <a:p>
            <a:pPr marL="914400" lvl="2" indent="0">
              <a:buFont typeface="Arial" charset="0"/>
              <a:buNone/>
            </a:pPr>
            <a:r>
              <a:rPr lang="en-US" altLang="ja-JP" sz="2400" dirty="0" smtClean="0"/>
              <a:t>R+K : 10 units ready (2 for spares)</a:t>
            </a:r>
          </a:p>
          <a:p>
            <a:pPr lvl="1"/>
            <a:r>
              <a:rPr lang="en-US" altLang="ja-JP" sz="2400" dirty="0" smtClean="0"/>
              <a:t>10k-255MHz </a:t>
            </a:r>
            <a:r>
              <a:rPr lang="en-US" altLang="ja-JP" sz="2400" dirty="0" err="1" smtClean="0"/>
              <a:t>Pmax</a:t>
            </a:r>
            <a:r>
              <a:rPr lang="en-US" altLang="ja-JP" sz="2400" dirty="0" smtClean="0"/>
              <a:t>=250W amplifiers </a:t>
            </a:r>
          </a:p>
          <a:p>
            <a:pPr marL="914400" lvl="2" indent="0">
              <a:buFont typeface="Arial" charset="0"/>
              <a:buNone/>
            </a:pPr>
            <a:r>
              <a:rPr lang="en-US" altLang="ja-JP" sz="2400" dirty="0" smtClean="0"/>
              <a:t>(AR250A250, used for KEKB) : 11 units ready </a:t>
            </a:r>
          </a:p>
          <a:p>
            <a:pPr lvl="3"/>
            <a:r>
              <a:rPr lang="en-US" altLang="ja-JP" sz="2400" dirty="0" smtClean="0"/>
              <a:t>8 for SuperKEKB MR, 3 for Damping Ring</a:t>
            </a:r>
          </a:p>
          <a:p>
            <a:r>
              <a:rPr lang="en-US" altLang="ja-JP" sz="2400" dirty="0" smtClean="0"/>
              <a:t>Longitudinal power amplifiers</a:t>
            </a:r>
          </a:p>
          <a:p>
            <a:pPr lvl="1"/>
            <a:r>
              <a:rPr lang="en-US" altLang="ja-JP" sz="2400" dirty="0" smtClean="0"/>
              <a:t>900MHz-1.8GHz </a:t>
            </a:r>
            <a:r>
              <a:rPr lang="en-US" altLang="ja-JP" sz="2400" dirty="0" err="1" smtClean="0"/>
              <a:t>Pmax</a:t>
            </a:r>
            <a:r>
              <a:rPr lang="en-US" altLang="ja-JP" sz="2400" dirty="0" smtClean="0"/>
              <a:t>=500W amplifiers</a:t>
            </a:r>
          </a:p>
          <a:p>
            <a:pPr marL="914400" lvl="2" indent="0">
              <a:buFont typeface="Arial" charset="0"/>
              <a:buNone/>
            </a:pPr>
            <a:r>
              <a:rPr lang="en-US" altLang="ja-JP" sz="2400" dirty="0" smtClean="0"/>
              <a:t>R+K : 8 units ready </a:t>
            </a:r>
          </a:p>
          <a:p>
            <a:pPr marL="914400" lvl="2" indent="0">
              <a:buFont typeface="Arial" charset="0"/>
              <a:buNone/>
            </a:pPr>
            <a:r>
              <a:rPr lang="en-US" altLang="ja-JP" sz="2400" dirty="0" err="1" smtClean="0"/>
              <a:t>Milmega</a:t>
            </a:r>
            <a:r>
              <a:rPr lang="en-US" altLang="ja-JP" sz="2400" dirty="0" smtClean="0"/>
              <a:t> : 2units ready (for spares) </a:t>
            </a:r>
            <a:endParaRPr lang="ja-JP" altLang="en-US" sz="24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High power amplifiers</a:t>
            </a:r>
            <a:endParaRPr lang="ja-JP" altLang="en-US" sz="2800" dirty="0" smtClean="0"/>
          </a:p>
        </p:txBody>
      </p:sp>
      <p:pic>
        <p:nvPicPr>
          <p:cNvPr id="13316" name="Picture 2" descr="C:\Users\tobiyama\Pictures\camera\2013_02_23\IMGP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120" y="1851025"/>
            <a:ext cx="26949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Users\tobiyama\Pictures\camera\2013_02_23\IMGP0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3542" y="1851025"/>
            <a:ext cx="2693194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C:\Users\tobiyama\Pictures\camera\2013_02_23\IMGP0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9353" y="1851025"/>
            <a:ext cx="2694914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テキスト ボックス 1"/>
          <p:cNvSpPr txBox="1">
            <a:spLocks noChangeArrowheads="1"/>
          </p:cNvSpPr>
          <p:nvPr/>
        </p:nvSpPr>
        <p:spPr bwMode="auto">
          <a:xfrm>
            <a:off x="1052512" y="2133601"/>
            <a:ext cx="18122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LER Transverse</a:t>
            </a:r>
            <a:endParaRPr lang="ja-JP" alt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320" name="テキスト ボックス 2"/>
          <p:cNvSpPr txBox="1">
            <a:spLocks noChangeArrowheads="1"/>
          </p:cNvSpPr>
          <p:nvPr/>
        </p:nvSpPr>
        <p:spPr bwMode="auto">
          <a:xfrm>
            <a:off x="4094825" y="1989138"/>
            <a:ext cx="21841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+mn-lt"/>
              </a:rPr>
              <a:t>LER Longitudinal</a:t>
            </a:r>
            <a:endParaRPr lang="ja-JP" altLang="en-US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321" name="テキスト ボックス 3"/>
          <p:cNvSpPr txBox="1">
            <a:spLocks noChangeArrowheads="1"/>
          </p:cNvSpPr>
          <p:nvPr/>
        </p:nvSpPr>
        <p:spPr bwMode="auto">
          <a:xfrm>
            <a:off x="6949679" y="2066925"/>
            <a:ext cx="2027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+mn-lt"/>
              </a:rPr>
              <a:t>HER Transverse</a:t>
            </a:r>
            <a:endParaRPr lang="ja-JP" altLang="en-US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1485900" y="0"/>
            <a:ext cx="8420100" cy="980728"/>
          </a:xfrm>
        </p:spPr>
        <p:txBody>
          <a:bodyPr/>
          <a:lstStyle/>
          <a:p>
            <a:r>
              <a:rPr lang="en-US" altLang="ja-JP" sz="2800" dirty="0" smtClean="0"/>
              <a:t>Next FY</a:t>
            </a:r>
            <a:endParaRPr lang="ja-JP" altLang="en-US" sz="2800" dirty="0" smtClean="0"/>
          </a:p>
        </p:txBody>
      </p:sp>
      <p:sp>
        <p:nvSpPr>
          <p:cNvPr id="1433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0592" y="1124744"/>
            <a:ext cx="8420100" cy="5373216"/>
          </a:xfrm>
        </p:spPr>
        <p:txBody>
          <a:bodyPr/>
          <a:lstStyle/>
          <a:p>
            <a:r>
              <a:rPr lang="en-US" altLang="ja-JP" sz="2400" dirty="0" smtClean="0"/>
              <a:t>Fabricate longitudinal kickers for LER</a:t>
            </a:r>
          </a:p>
          <a:p>
            <a:r>
              <a:rPr lang="en-US" altLang="ja-JP" sz="2400" dirty="0" smtClean="0"/>
              <a:t>Re-arrange the local control room (FB4) to install new detection circuits</a:t>
            </a:r>
          </a:p>
          <a:p>
            <a:r>
              <a:rPr lang="en-US" altLang="ja-JP" sz="2400" dirty="0" smtClean="0"/>
              <a:t>Cabling work (High power, </a:t>
            </a:r>
            <a:r>
              <a:rPr lang="en-US" altLang="ja-JP" sz="2400" dirty="0" err="1" smtClean="0"/>
              <a:t>bpm</a:t>
            </a:r>
            <a:r>
              <a:rPr lang="en-US" altLang="ja-JP" sz="2400" dirty="0" smtClean="0"/>
              <a:t>, temperature monitor)</a:t>
            </a:r>
          </a:p>
          <a:p>
            <a:pPr lvl="1"/>
            <a:r>
              <a:rPr lang="en-US" altLang="ja-JP" sz="2400" dirty="0" smtClean="0"/>
              <a:t>Installation of vacuum components? (Depends on vacuum schedule.)</a:t>
            </a:r>
          </a:p>
          <a:p>
            <a:r>
              <a:rPr lang="en-US" altLang="ja-JP" sz="2400" dirty="0" smtClean="0"/>
              <a:t>Tuning of the digital circuits (iGp12, iGp8, bunch current monitors, etc)</a:t>
            </a:r>
          </a:p>
          <a:p>
            <a:pPr lvl="1"/>
            <a:r>
              <a:rPr lang="en-US" altLang="ja-JP" sz="2400" dirty="0" smtClean="0"/>
              <a:t>Mainly FPGA firmware</a:t>
            </a:r>
          </a:p>
          <a:p>
            <a:r>
              <a:rPr lang="en-US" altLang="ja-JP" sz="2400" dirty="0" smtClean="0"/>
              <a:t>Special monitors related to bunch feedback systems</a:t>
            </a:r>
          </a:p>
          <a:p>
            <a:pPr lvl="1"/>
            <a:r>
              <a:rPr lang="en-US" altLang="ja-JP" sz="2400" dirty="0" smtClean="0"/>
              <a:t>Pilot bunch excitation using PLL tech. (by iGp12?)</a:t>
            </a:r>
          </a:p>
          <a:p>
            <a:pPr lvl="1"/>
            <a:r>
              <a:rPr lang="en-US" altLang="ja-JP" sz="2400" dirty="0" smtClean="0"/>
              <a:t>Gated measurement systems (tune, beam-beam kick) using old BOD?</a:t>
            </a:r>
          </a:p>
          <a:p>
            <a:pPr lvl="1"/>
            <a:endParaRPr lang="ja-JP" altLang="en-US" sz="24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0"/>
            <a:ext cx="8420100" cy="1143000"/>
          </a:xfrm>
        </p:spPr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1208584" y="1052736"/>
          <a:ext cx="8420100" cy="5191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9690"/>
                <a:gridCol w="1440160"/>
                <a:gridCol w="1512168"/>
                <a:gridCol w="1558082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System</a:t>
                      </a:r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Quantity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DR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position monitor (BPM)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466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445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Displacement</a:t>
                      </a:r>
                      <a:r>
                        <a:rPr kumimoji="1" lang="en-US" altLang="ja-JP" baseline="0" dirty="0" smtClean="0"/>
                        <a:t> sensor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Transverse bunch by bunch feedback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Longitudinal bunch by bunch feedback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Visible light monitor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X-ray light monitor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Beamstrahlung</a:t>
                      </a:r>
                      <a:r>
                        <a:rPr kumimoji="1" lang="en-US" altLang="ja-JP" dirty="0" smtClean="0"/>
                        <a:t> monitor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Gated measurement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Tune monitor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Loss Monitor</a:t>
                      </a:r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DCCT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Bunch current monitor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85900" y="1100138"/>
            <a:ext cx="7499548" cy="1032718"/>
          </a:xfrm>
        </p:spPr>
        <p:txBody>
          <a:bodyPr/>
          <a:lstStyle/>
          <a:p>
            <a:r>
              <a:rPr lang="en-US" altLang="ja-JP" dirty="0" smtClean="0"/>
              <a:t>Photon Monitor System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5900" y="260648"/>
            <a:ext cx="5843364" cy="576064"/>
          </a:xfrm>
        </p:spPr>
        <p:txBody>
          <a:bodyPr/>
          <a:lstStyle/>
          <a:p>
            <a:r>
              <a:rPr kumimoji="1" lang="en-US" altLang="ja-JP" sz="2800" dirty="0" smtClean="0"/>
              <a:t>Photon Monitors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08584" y="1340768"/>
            <a:ext cx="8202116" cy="518457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SRM:  Synchrotron Radiation Monitor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Visible light monitor,  Interferometer, streak, etc.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z</a:t>
            </a:r>
            <a:r>
              <a:rPr lang="en-US" altLang="ja-JP" dirty="0" smtClean="0"/>
              <a:t>, </a:t>
            </a: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x</a:t>
            </a:r>
            <a:r>
              <a:rPr lang="en-US" altLang="ja-JP" dirty="0" smtClean="0"/>
              <a:t> (</a:t>
            </a: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y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XRM:  X-ray Monitor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Pinhole, URA mask, etc.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y</a:t>
            </a:r>
            <a:r>
              <a:rPr lang="en-US" altLang="ja-JP" dirty="0" smtClean="0"/>
              <a:t> (</a:t>
            </a: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x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LABM:  Large Angle </a:t>
            </a:r>
            <a:r>
              <a:rPr lang="en-US" altLang="ja-JP" dirty="0" err="1" smtClean="0"/>
              <a:t>Beamstrahlung</a:t>
            </a:r>
            <a:r>
              <a:rPr lang="en-US" altLang="ja-JP" dirty="0" smtClean="0"/>
              <a:t> Monitor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SR-like radiation from interaction point (~300-600 nm)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Can measure relative offsets and size ratios at collision point.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CSM:  Compton-scattering based beam energy monitor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Brand new subject, collaboration with SLAC under US-Japan program, and possibly BINP.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Not much to say about this yet!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 txBox="1">
            <a:spLocks noChangeArrowheads="1"/>
          </p:cNvSpPr>
          <p:nvPr/>
        </p:nvSpPr>
        <p:spPr bwMode="auto">
          <a:xfrm>
            <a:off x="5238486" y="793750"/>
            <a:ext cx="445942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88900"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altLang="ja-JP" sz="1600" dirty="0">
                <a:latin typeface="+mn-lt"/>
                <a:cs typeface="Times" charset="0"/>
              </a:rPr>
              <a:t>•Resolution fundamentally limited by measurement wavelength and opening angle between slits from beam (D/F).</a:t>
            </a:r>
            <a:endParaRPr lang="en-US" altLang="ja-JP" sz="1600" dirty="0">
              <a:latin typeface="+mn-lt"/>
              <a:cs typeface="Times" charset="0"/>
            </a:endParaRPr>
          </a:p>
          <a:p>
            <a:pPr marL="88900" indent="-88900"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altLang="ja-JP" sz="1600" dirty="0">
                <a:latin typeface="+mn-lt"/>
                <a:cs typeface="Times" charset="0"/>
              </a:rPr>
              <a:t>•Max. slit separation determined by beam spread and mechanical considerations.</a:t>
            </a:r>
            <a:endParaRPr lang="en-GB" altLang="ja-JP" sz="1600" dirty="0">
              <a:latin typeface="+mn-lt"/>
              <a:cs typeface="Times" charset="0"/>
            </a:endParaRP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992" y="2132857"/>
            <a:ext cx="4798219" cy="167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コンテンツ プレースホルダ 4"/>
          <p:cNvSpPr txBox="1">
            <a:spLocks/>
          </p:cNvSpPr>
          <p:nvPr/>
        </p:nvSpPr>
        <p:spPr bwMode="auto">
          <a:xfrm>
            <a:off x="506507" y="3717032"/>
            <a:ext cx="678675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>
                <a:latin typeface="+mn-lt"/>
                <a:cs typeface="Times" charset="0"/>
              </a:rPr>
              <a:t>Vertical beam </a:t>
            </a:r>
            <a:r>
              <a:rPr lang="en-US" altLang="ja-JP" sz="1600" dirty="0">
                <a:latin typeface="+mn-lt"/>
                <a:cs typeface="Times" charset="0"/>
              </a:rPr>
              <a:t>size measurement is possible with interferometers, though is </a:t>
            </a:r>
            <a:r>
              <a:rPr lang="en-US" altLang="ja-JP" sz="1600" dirty="0" smtClean="0">
                <a:latin typeface="+mn-lt"/>
                <a:cs typeface="Times" charset="0"/>
              </a:rPr>
              <a:t>near </a:t>
            </a:r>
            <a:r>
              <a:rPr lang="en-US" altLang="ja-JP" sz="1600" dirty="0">
                <a:latin typeface="+mn-lt"/>
                <a:cs typeface="Times" charset="0"/>
              </a:rPr>
              <a:t>the limit of the interferometer </a:t>
            </a:r>
            <a:r>
              <a:rPr lang="en-US" altLang="ja-JP" sz="1600" dirty="0" smtClean="0">
                <a:latin typeface="+mn-lt"/>
                <a:cs typeface="Times" charset="0"/>
              </a:rPr>
              <a:t>resolution, and single-shot measurement is not possible.</a:t>
            </a: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>
                <a:latin typeface="+mn-lt"/>
                <a:cs typeface="Times" charset="0"/>
              </a:rPr>
              <a:t>To minimize deformation due to heat load, gold-coated diamond mirrors are under development.</a:t>
            </a:r>
          </a:p>
          <a:p>
            <a:pPr marL="546100" lvl="1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>
                <a:latin typeface="+mn-lt"/>
                <a:cs typeface="Times" charset="0"/>
              </a:rPr>
              <a:t>28 mm x 18 mm prototype in fabrication now.</a:t>
            </a: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>
                <a:latin typeface="+mn-lt"/>
                <a:cs typeface="Times" charset="0"/>
              </a:rPr>
              <a:t>Cavities below optics hut floors in D4 and D8 klystron galleries have been filled to reduce the amount of floor vibration, which had been a problem during KEKB operation.</a:t>
            </a: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>
                <a:latin typeface="+mn-lt"/>
                <a:cs typeface="Times" charset="0"/>
              </a:rPr>
              <a:t>D4 hut has been expanded to accommodate second optical table and x-ray  monitor readout space.</a:t>
            </a: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endParaRPr lang="en-US" altLang="ja-JP" sz="1600" dirty="0" smtClean="0">
              <a:latin typeface="+mn-lt"/>
              <a:cs typeface="Times" charset="0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1600" dirty="0" smtClean="0">
              <a:latin typeface="+mn-lt"/>
              <a:cs typeface="Times" charset="0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1600" dirty="0">
              <a:latin typeface="+mn-lt"/>
              <a:cs typeface="Times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4472" y="692696"/>
          <a:ext cx="4500695" cy="3016250"/>
        </p:xfrm>
        <a:graphic>
          <a:graphicData uri="http://schemas.openxmlformats.org/presentationml/2006/ole">
            <p:oleObj spid="_x0000_s1026" name="ワークシート" r:id="rId4" imgW="4076767" imgH="2962343" progId="Excel.Sheet.12">
              <p:embed/>
            </p:oleObj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1280592" y="0"/>
            <a:ext cx="4332481" cy="5486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SRM: Interferometers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図 7" descr="IMG_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4573" y="3933056"/>
            <a:ext cx="2591427" cy="234888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605295" y="6211670"/>
            <a:ext cx="206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Diamond mirror prototype</a:t>
            </a:r>
            <a:endParaRPr kumimoji="1" lang="ja-JP" alt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188640"/>
            <a:ext cx="7272808" cy="648072"/>
          </a:xfrm>
        </p:spPr>
        <p:txBody>
          <a:bodyPr/>
          <a:lstStyle/>
          <a:p>
            <a:r>
              <a:rPr kumimoji="1" lang="en-US" altLang="ja-JP" sz="2800" dirty="0" smtClean="0"/>
              <a:t>SRM:</a:t>
            </a:r>
            <a:r>
              <a:rPr kumimoji="1" lang="ja-JP" altLang="en-US" sz="2800" dirty="0" smtClean="0"/>
              <a:t>　</a:t>
            </a:r>
            <a:r>
              <a:rPr kumimoji="1" lang="en-US" altLang="ja-JP" sz="2800" dirty="0" smtClean="0"/>
              <a:t>Summary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6496" y="908720"/>
            <a:ext cx="9489504" cy="580526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sz="2000" dirty="0" smtClean="0"/>
              <a:t>Reuse present source bend locations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 smtClean="0"/>
              <a:t>LER bend becomes longer, to reduce heat load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 smtClean="0"/>
              <a:t>HER remains the same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smtClean="0"/>
              <a:t>Move extraction chambers downstream ~few meters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 smtClean="0"/>
              <a:t>Put mirror in antechamber for reduced impedance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smtClean="0"/>
              <a:t>Floors under above-ground tunnel components have been reinforced to reduce vibrations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smtClean="0"/>
              <a:t>Transfer lines will be rebuilt to be better sealed against air flow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z</a:t>
            </a:r>
            <a:r>
              <a:rPr lang="en-US" altLang="ja-JP" sz="2000" dirty="0" smtClean="0"/>
              <a:t>:  Streak Camera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OK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x</a:t>
            </a:r>
            <a:r>
              <a:rPr lang="en-US" altLang="ja-JP" sz="2000" dirty="0" smtClean="0"/>
              <a:t>:  Interferometer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OK (not single-shot, though)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/>
              <a:t>y</a:t>
            </a:r>
            <a:r>
              <a:rPr lang="en-US" altLang="ja-JP" sz="2000" dirty="0" smtClean="0"/>
              <a:t>:  Interferometer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/>
              <a:t>W</a:t>
            </a:r>
            <a:r>
              <a:rPr lang="en-US" altLang="ja-JP" sz="2000" dirty="0" smtClean="0"/>
              <a:t>ill be difficult to get required resolution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 smtClean="0"/>
              <a:t>Not possible to get single-shot (single bunch, single turn) measurements, which will probably be needed for low-</a:t>
            </a:r>
            <a:r>
              <a:rPr lang="en-US" altLang="ja-JP" sz="2000" dirty="0" err="1" smtClean="0"/>
              <a:t>emittance</a:t>
            </a:r>
            <a:r>
              <a:rPr lang="en-US" altLang="ja-JP" sz="2000" dirty="0" smtClean="0"/>
              <a:t> tuning, based on experience at </a:t>
            </a:r>
            <a:r>
              <a:rPr lang="en-US" altLang="ja-JP" sz="2000" dirty="0" err="1" smtClean="0"/>
              <a:t>CesrTA</a:t>
            </a:r>
            <a:r>
              <a:rPr lang="en-US" altLang="ja-JP" sz="2000" dirty="0" smtClean="0"/>
              <a:t>.</a:t>
            </a:r>
          </a:p>
          <a:p>
            <a:pPr lvl="1">
              <a:buFont typeface="Wingdings" pitchFamily="2" charset="2"/>
              <a:buChar char="u"/>
            </a:pPr>
            <a:r>
              <a:rPr lang="en-US" altLang="ja-JP" sz="2000" dirty="0" smtClean="0"/>
              <a:t>However, should be useful for cross-checking with x-ray monitor at larger beam sizes.</a:t>
            </a:r>
            <a:endParaRPr lang="ja-JP" altLang="en-US" sz="2000" dirty="0"/>
          </a:p>
          <a:p>
            <a:pPr>
              <a:buNone/>
            </a:pPr>
            <a:endParaRPr kumimoji="1" lang="ja-JP" altLang="en-U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bin_width50pitch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7231" y="3429000"/>
            <a:ext cx="3458768" cy="23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208584" y="188640"/>
            <a:ext cx="54006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800" dirty="0" smtClean="0">
                <a:latin typeface="+mj-lt"/>
                <a:ea typeface="HG丸ｺﾞｼｯｸM-PRO" pitchFamily="50" charset="-128"/>
              </a:rPr>
              <a:t>XRM:  Coded Aperture Imaging</a:t>
            </a:r>
            <a:endParaRPr lang="en-US" altLang="ja-JP" sz="2800" dirty="0">
              <a:latin typeface="+mj-lt"/>
              <a:ea typeface="HG丸ｺﾞｼｯｸM-PRO" pitchFamily="50" charset="-128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064568" y="692696"/>
            <a:ext cx="5616624" cy="347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lt"/>
              </a:rPr>
              <a:t>Technique </a:t>
            </a:r>
            <a:r>
              <a:rPr lang="en-US" altLang="ja-JP" sz="2000" dirty="0">
                <a:latin typeface="+mn-lt"/>
              </a:rPr>
              <a:t>developed by x-ray astronomers using a mask to modulate incoming light.  Resulting image must be </a:t>
            </a:r>
            <a:r>
              <a:rPr lang="en-US" altLang="ja-JP" sz="2000" dirty="0" err="1">
                <a:latin typeface="+mn-lt"/>
              </a:rPr>
              <a:t>deconvolved</a:t>
            </a:r>
            <a:r>
              <a:rPr lang="en-US" altLang="ja-JP" sz="2000" dirty="0">
                <a:latin typeface="+mn-lt"/>
              </a:rPr>
              <a:t> through mask response (including diffraction and spectral width) to reconstruct object.  Open aperture of 50% gives high flux throughput for bunch-by-bunch measurements.  Heat-sensitive </a:t>
            </a:r>
            <a:r>
              <a:rPr lang="en-US" altLang="ja-JP" sz="2000" dirty="0" smtClean="0">
                <a:latin typeface="+mn-lt"/>
              </a:rPr>
              <a:t>and flux-limiting </a:t>
            </a:r>
            <a:r>
              <a:rPr lang="en-US" altLang="ja-JP" sz="2000" dirty="0" err="1" smtClean="0">
                <a:latin typeface="+mn-lt"/>
              </a:rPr>
              <a:t>monochromator</a:t>
            </a:r>
            <a:r>
              <a:rPr lang="en-US" altLang="ja-JP" sz="2000" dirty="0" smtClean="0">
                <a:latin typeface="+mn-lt"/>
              </a:rPr>
              <a:t> </a:t>
            </a:r>
            <a:r>
              <a:rPr lang="en-US" altLang="ja-JP" sz="2000" dirty="0">
                <a:latin typeface="+mn-lt"/>
              </a:rPr>
              <a:t>not needed</a:t>
            </a:r>
            <a:r>
              <a:rPr lang="en-US" altLang="ja-JP" sz="2000" dirty="0" smtClean="0">
                <a:latin typeface="+mn-lt"/>
              </a:rPr>
              <a:t>.</a:t>
            </a:r>
            <a:endParaRPr lang="en-US" altLang="ja-JP" sz="2000" dirty="0">
              <a:latin typeface="+mn-lt"/>
              <a:ea typeface="HG丸ｺﾞｼｯｸM-PRO" pitchFamily="50" charset="-128"/>
            </a:endParaRPr>
          </a:p>
          <a:p>
            <a:r>
              <a:rPr lang="en-US" altLang="ja-JP" sz="2000" dirty="0" smtClean="0">
                <a:latin typeface="+mn-lt"/>
                <a:ea typeface="HG丸ｺﾞｼｯｸM-PRO" pitchFamily="50" charset="-128"/>
              </a:rPr>
              <a:t>We need such a wide aperture, wide spectrum technique for shot-by-shot (single bunch, single turn) measurements.</a:t>
            </a:r>
            <a:endParaRPr lang="en-US" altLang="ja-JP" sz="2000" dirty="0" smtClean="0">
              <a:latin typeface="+mn-lt"/>
            </a:endParaRPr>
          </a:p>
        </p:txBody>
      </p:sp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752" y="4221088"/>
            <a:ext cx="363736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8235" y="5786439"/>
            <a:ext cx="36322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テキスト ボックス 13"/>
          <p:cNvSpPr txBox="1">
            <a:spLocks noChangeArrowheads="1"/>
          </p:cNvSpPr>
          <p:nvPr/>
        </p:nvSpPr>
        <p:spPr bwMode="auto">
          <a:xfrm>
            <a:off x="272480" y="4293096"/>
            <a:ext cx="2209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</a:rPr>
              <a:t>Source distribution:</a:t>
            </a:r>
            <a:endParaRPr lang="ja-JP" altLang="en-US" sz="2000" dirty="0">
              <a:latin typeface="+mn-lt"/>
            </a:endParaRPr>
          </a:p>
        </p:txBody>
      </p:sp>
      <p:sp>
        <p:nvSpPr>
          <p:cNvPr id="6153" name="テキスト ボックス 14"/>
          <p:cNvSpPr txBox="1">
            <a:spLocks noChangeArrowheads="1"/>
          </p:cNvSpPr>
          <p:nvPr/>
        </p:nvSpPr>
        <p:spPr bwMode="auto">
          <a:xfrm>
            <a:off x="0" y="5157192"/>
            <a:ext cx="304747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800" dirty="0">
                <a:latin typeface="+mn-lt"/>
              </a:rPr>
              <a:t>+</a:t>
            </a:r>
          </a:p>
          <a:p>
            <a:pPr algn="ctr"/>
            <a:endParaRPr lang="en-US" altLang="ja-JP" sz="1800" dirty="0">
              <a:latin typeface="+mn-lt"/>
            </a:endParaRPr>
          </a:p>
          <a:p>
            <a:pPr algn="ctr"/>
            <a:r>
              <a:rPr lang="en-US" altLang="ja-JP" sz="1800" dirty="0">
                <a:latin typeface="+mn-lt"/>
              </a:rPr>
              <a:t>Kirchhoff integral over mask</a:t>
            </a:r>
          </a:p>
          <a:p>
            <a:pPr algn="ctr"/>
            <a:r>
              <a:rPr lang="en-US" altLang="ja-JP" sz="1800" dirty="0">
                <a:latin typeface="+mn-lt"/>
              </a:rPr>
              <a:t>(+ detector response)</a:t>
            </a:r>
          </a:p>
          <a:p>
            <a:pPr algn="ctr"/>
            <a:r>
              <a:rPr lang="en-US" altLang="ja-JP" sz="1800" dirty="0">
                <a:latin typeface="+mn-lt"/>
                <a:sym typeface="Wingdings" pitchFamily="2" charset="2"/>
              </a:rPr>
              <a:t></a:t>
            </a:r>
            <a:r>
              <a:rPr lang="en-US" altLang="ja-JP" sz="1800" dirty="0">
                <a:latin typeface="+mn-lt"/>
              </a:rPr>
              <a:t> Detected pattern:</a:t>
            </a:r>
            <a:endParaRPr lang="ja-JP" altLang="en-US" sz="1800" dirty="0"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903217" y="2205708"/>
            <a:ext cx="2677742" cy="122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Uniformly Redundant Array (URA) for x-ray imaging to be used at SuperKEKB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981226" y="5806159"/>
            <a:ext cx="2589415" cy="827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Simulated detector response for various beam sizes at SuperKEKB LER</a:t>
            </a:r>
          </a:p>
        </p:txBody>
      </p:sp>
      <p:pic>
        <p:nvPicPr>
          <p:cNvPr id="19" name="Picture 3" descr="mask1x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7199" y="908720"/>
            <a:ext cx="299542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136576" y="188640"/>
            <a:ext cx="58816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800" dirty="0" smtClean="0">
                <a:latin typeface="+mn-lt"/>
                <a:ea typeface="HG丸ｺﾞｼｯｸM-PRO" pitchFamily="50" charset="-128"/>
              </a:rPr>
              <a:t>XRM:  </a:t>
            </a:r>
            <a:r>
              <a:rPr lang="en-US" altLang="ja-JP" sz="2800" dirty="0" err="1" smtClean="0">
                <a:latin typeface="+mn-lt"/>
                <a:ea typeface="HG丸ｺﾞｼｯｸM-PRO" pitchFamily="50" charset="-128"/>
              </a:rPr>
              <a:t>SuperKEKB</a:t>
            </a:r>
            <a:r>
              <a:rPr lang="en-US" altLang="ja-JP" sz="2800" dirty="0" smtClean="0">
                <a:latin typeface="+mn-lt"/>
                <a:ea typeface="HG丸ｺﾞｼｯｸM-PRO" pitchFamily="50" charset="-128"/>
              </a:rPr>
              <a:t> </a:t>
            </a:r>
            <a:r>
              <a:rPr lang="en-US" altLang="ja-JP" sz="2800" dirty="0">
                <a:latin typeface="+mn-lt"/>
                <a:ea typeface="HG丸ｺﾞｼｯｸM-PRO" pitchFamily="50" charset="-128"/>
              </a:rPr>
              <a:t>x-ray monitor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50489" y="836713"/>
          <a:ext cx="5001154" cy="2792413"/>
        </p:xfrm>
        <a:graphic>
          <a:graphicData uri="http://schemas.openxmlformats.org/presentationml/2006/ole">
            <p:oleObj spid="_x0000_s2050" name="Worksheet" r:id="rId4" imgW="8477216" imgH="5067300" progId="Excel.Sheet.8">
              <p:embed/>
            </p:oleObj>
          </a:graphicData>
        </a:graphic>
      </p:graphicFrame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194471" y="3573016"/>
            <a:ext cx="5850650" cy="32849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600" dirty="0">
                <a:latin typeface="+mn-lt"/>
                <a:ea typeface="+mn-ea"/>
              </a:rPr>
              <a:t>Mask: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59-element, 10 </a:t>
            </a:r>
            <a:r>
              <a:rPr lang="en-US" altLang="ja-JP" sz="1400" dirty="0" err="1" smtClean="0">
                <a:latin typeface="+mn-lt"/>
                <a:ea typeface="+mn-ea"/>
              </a:rPr>
              <a:t>μm</a:t>
            </a:r>
            <a:r>
              <a:rPr lang="en-US" altLang="ja-JP" sz="1400" dirty="0" smtClean="0">
                <a:latin typeface="+mn-lt"/>
                <a:ea typeface="+mn-ea"/>
              </a:rPr>
              <a:t>/element </a:t>
            </a:r>
            <a:r>
              <a:rPr lang="en-US" altLang="ja-JP" sz="1400" dirty="0">
                <a:latin typeface="+mn-lt"/>
                <a:ea typeface="+mn-ea"/>
              </a:rPr>
              <a:t>URA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High-power design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10 </a:t>
            </a:r>
            <a:r>
              <a:rPr lang="en-US" altLang="ja-JP" sz="1400" dirty="0" err="1" smtClean="0">
                <a:latin typeface="+mn-lt"/>
                <a:ea typeface="+mn-ea"/>
              </a:rPr>
              <a:t>μm</a:t>
            </a:r>
            <a:r>
              <a:rPr lang="en-US" altLang="ja-JP" sz="1400" dirty="0" smtClean="0">
                <a:latin typeface="+mn-lt"/>
                <a:ea typeface="+mn-ea"/>
              </a:rPr>
              <a:t> </a:t>
            </a:r>
            <a:r>
              <a:rPr lang="en-US" altLang="ja-JP" sz="1400" dirty="0">
                <a:latin typeface="+mn-lt"/>
                <a:ea typeface="+mn-ea"/>
              </a:rPr>
              <a:t>Au mask</a:t>
            </a: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625 </a:t>
            </a:r>
            <a:r>
              <a:rPr lang="en-US" altLang="ja-JP" sz="1400" dirty="0" err="1" smtClean="0">
                <a:latin typeface="+mn-lt"/>
                <a:ea typeface="+mn-ea"/>
              </a:rPr>
              <a:t>μm</a:t>
            </a:r>
            <a:r>
              <a:rPr lang="en-US" altLang="ja-JP" sz="1400" dirty="0" smtClean="0">
                <a:latin typeface="+mn-lt"/>
                <a:ea typeface="+mn-ea"/>
              </a:rPr>
              <a:t> </a:t>
            </a:r>
            <a:r>
              <a:rPr lang="en-US" altLang="ja-JP" sz="1400" dirty="0">
                <a:latin typeface="+mn-lt"/>
                <a:ea typeface="+mn-ea"/>
              </a:rPr>
              <a:t>Si </a:t>
            </a:r>
            <a:r>
              <a:rPr lang="en-US" altLang="ja-JP" sz="1400" dirty="0" smtClean="0">
                <a:latin typeface="+mn-lt"/>
                <a:ea typeface="+mn-ea"/>
              </a:rPr>
              <a:t>or CVD diamond substrate</a:t>
            </a:r>
            <a:endParaRPr lang="en-US" altLang="ja-JP" sz="1400" dirty="0">
              <a:latin typeface="+mn-lt"/>
              <a:ea typeface="+mn-ea"/>
            </a:endParaRPr>
          </a:p>
          <a:p>
            <a:pPr marL="1257300" lvl="2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T</a:t>
            </a:r>
            <a:r>
              <a:rPr lang="en-US" altLang="ja-JP" sz="1400" dirty="0" err="1">
                <a:latin typeface="+mn-lt"/>
                <a:ea typeface="+mn-ea"/>
              </a:rPr>
              <a:t>est</a:t>
            </a:r>
            <a:r>
              <a:rPr lang="en-US" altLang="ja-JP" sz="1400" dirty="0">
                <a:latin typeface="+mn-lt"/>
                <a:ea typeface="+mn-ea"/>
              </a:rPr>
              <a:t> at </a:t>
            </a:r>
            <a:r>
              <a:rPr lang="en-US" altLang="ja-JP" sz="1400" dirty="0" err="1">
                <a:latin typeface="+mn-lt"/>
                <a:ea typeface="+mn-ea"/>
              </a:rPr>
              <a:t>CesrTA</a:t>
            </a:r>
            <a:endParaRPr lang="en-US" altLang="ja-JP" sz="1600" dirty="0">
              <a:latin typeface="+mn-lt"/>
              <a:ea typeface="+mn-ea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Other patterns, materials </a:t>
            </a:r>
            <a:r>
              <a:rPr lang="en-US" altLang="ja-JP" sz="1400" dirty="0" err="1">
                <a:latin typeface="+mn-lt"/>
                <a:ea typeface="+mn-ea"/>
              </a:rPr>
              <a:t>unde</a:t>
            </a:r>
            <a:r>
              <a:rPr lang="en-US" altLang="ja-JP" sz="1400" dirty="0">
                <a:latin typeface="+mn-lt"/>
                <a:ea typeface="+mn-ea"/>
              </a:rPr>
              <a:t>r study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Detector: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>
                <a:latin typeface="+mn-lt"/>
                <a:ea typeface="+mn-ea"/>
              </a:rPr>
              <a:t>64-channel, 50 </a:t>
            </a:r>
            <a:r>
              <a:rPr lang="en-US" altLang="ja-JP" sz="1400" dirty="0" err="1" smtClean="0">
                <a:latin typeface="+mn-lt"/>
                <a:ea typeface="+mn-ea"/>
              </a:rPr>
              <a:t>μm</a:t>
            </a:r>
            <a:r>
              <a:rPr lang="en-US" altLang="ja-JP" sz="1400" dirty="0" smtClean="0">
                <a:latin typeface="+mn-lt"/>
              </a:rPr>
              <a:t> </a:t>
            </a:r>
            <a:r>
              <a:rPr lang="en-US" altLang="ja-JP" sz="1400" dirty="0" err="1" smtClean="0">
                <a:latin typeface="+mn-lt"/>
              </a:rPr>
              <a:t>InGaAs</a:t>
            </a:r>
            <a:r>
              <a:rPr lang="en-US" altLang="ja-JP" sz="1400" dirty="0" smtClean="0">
                <a:latin typeface="+mn-lt"/>
              </a:rPr>
              <a:t> detector (same as at </a:t>
            </a:r>
            <a:r>
              <a:rPr lang="en-US" altLang="ja-JP" sz="1400" dirty="0" err="1" smtClean="0">
                <a:latin typeface="+mn-lt"/>
              </a:rPr>
              <a:t>CesrTA</a:t>
            </a:r>
            <a:r>
              <a:rPr lang="en-US" altLang="ja-JP" sz="1400" dirty="0" smtClean="0">
                <a:latin typeface="+mn-lt"/>
              </a:rPr>
              <a:t>) can be used at first.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1400" dirty="0" smtClean="0">
                <a:latin typeface="+mn-lt"/>
                <a:ea typeface="+mn-ea"/>
              </a:rPr>
              <a:t>For better detection efficiency at 10-20 </a:t>
            </a:r>
            <a:r>
              <a:rPr lang="en-US" altLang="ja-JP" sz="1400" dirty="0" err="1" smtClean="0">
                <a:latin typeface="+mn-lt"/>
                <a:ea typeface="+mn-ea"/>
              </a:rPr>
              <a:t>keV</a:t>
            </a:r>
            <a:r>
              <a:rPr lang="en-US" altLang="ja-JP" sz="1400" dirty="0" smtClean="0">
                <a:latin typeface="+mn-lt"/>
                <a:ea typeface="+mn-ea"/>
              </a:rPr>
              <a:t> (SuperKEKB), deep-pixel design being developed at SLAC under the US-Japan program.</a:t>
            </a:r>
          </a:p>
        </p:txBody>
      </p:sp>
      <p:pic>
        <p:nvPicPr>
          <p:cNvPr id="9" name="Picture 4" descr="resolution_width50pitch50_1000_10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1139" y="692696"/>
            <a:ext cx="3432516" cy="237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resolution_width50pitch50_200_2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9147" y="4483040"/>
            <a:ext cx="3432516" cy="237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コンテンツ プレースホルダ 2"/>
          <p:cNvSpPr txBox="1">
            <a:spLocks/>
          </p:cNvSpPr>
          <p:nvPr/>
        </p:nvSpPr>
        <p:spPr bwMode="auto">
          <a:xfrm>
            <a:off x="6123130" y="2924944"/>
            <a:ext cx="378287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88900">
              <a:spcBef>
                <a:spcPct val="20000"/>
              </a:spcBef>
            </a:pPr>
            <a:r>
              <a:rPr lang="en-US" altLang="ja-JP" sz="1600" dirty="0">
                <a:latin typeface="+mn-lt"/>
              </a:rPr>
              <a:t>•</a:t>
            </a:r>
            <a:r>
              <a:rPr lang="en-US" altLang="ja-JP" sz="1600" dirty="0">
                <a:solidFill>
                  <a:srgbClr val="FF0000"/>
                </a:solidFill>
                <a:latin typeface="+mn-lt"/>
              </a:rPr>
              <a:t>Red points</a:t>
            </a:r>
            <a:r>
              <a:rPr lang="en-US" altLang="ja-JP" sz="1600" dirty="0">
                <a:latin typeface="+mn-lt"/>
              </a:rPr>
              <a:t>:  using 64-pixel detector of same type as at </a:t>
            </a:r>
            <a:r>
              <a:rPr lang="en-US" altLang="ja-JP" sz="1600" dirty="0" err="1" smtClean="0">
                <a:latin typeface="+mn-lt"/>
              </a:rPr>
              <a:t>CesrTA</a:t>
            </a:r>
            <a:r>
              <a:rPr lang="en-US" altLang="ja-JP" sz="1600" dirty="0" smtClean="0">
                <a:latin typeface="+mn-lt"/>
              </a:rPr>
              <a:t> (</a:t>
            </a:r>
            <a:r>
              <a:rPr lang="en-US" altLang="ja-JP" sz="1600" dirty="0" err="1" smtClean="0">
                <a:latin typeface="+mn-lt"/>
              </a:rPr>
              <a:t>Fermionics</a:t>
            </a:r>
            <a:r>
              <a:rPr lang="en-US" altLang="ja-JP" sz="1600" dirty="0" smtClean="0">
                <a:latin typeface="+mn-lt"/>
              </a:rPr>
              <a:t>)</a:t>
            </a:r>
            <a:endParaRPr lang="en-US" altLang="ja-JP" sz="1600" dirty="0">
              <a:latin typeface="+mn-lt"/>
            </a:endParaRP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>
                <a:solidFill>
                  <a:srgbClr val="00B050"/>
                </a:solidFill>
                <a:latin typeface="+mn-lt"/>
              </a:rPr>
              <a:t>Green points</a:t>
            </a:r>
            <a:r>
              <a:rPr lang="en-US" altLang="ja-JP" sz="1600" dirty="0">
                <a:latin typeface="+mn-lt"/>
              </a:rPr>
              <a:t>:  using detector with improved photon detection efficiency at higher x-ray energies </a:t>
            </a:r>
            <a:r>
              <a:rPr lang="en-US" altLang="ja-JP" sz="1600" dirty="0" smtClean="0">
                <a:latin typeface="+mn-lt"/>
              </a:rPr>
              <a:t>(to be </a:t>
            </a:r>
            <a:r>
              <a:rPr lang="en-US" altLang="ja-JP" sz="1600" dirty="0">
                <a:latin typeface="+mn-lt"/>
              </a:rPr>
              <a:t>developed)</a:t>
            </a:r>
          </a:p>
          <a:p>
            <a:pPr marL="88900" indent="-88900">
              <a:spcBef>
                <a:spcPct val="20000"/>
              </a:spcBef>
            </a:pPr>
            <a:endParaRPr lang="en-US" altLang="ja-JP" sz="1600" dirty="0">
              <a:latin typeface="+mn-lt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1600" dirty="0">
              <a:latin typeface="+mn-lt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1600" dirty="0">
              <a:latin typeface="+mn-lt"/>
            </a:endParaRPr>
          </a:p>
        </p:txBody>
      </p:sp>
      <p:sp>
        <p:nvSpPr>
          <p:cNvPr id="16" name="テキスト ボックス 6"/>
          <p:cNvSpPr txBox="1">
            <a:spLocks noChangeArrowheads="1"/>
          </p:cNvSpPr>
          <p:nvPr/>
        </p:nvSpPr>
        <p:spPr bwMode="auto">
          <a:xfrm>
            <a:off x="6981226" y="908721"/>
            <a:ext cx="69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Calibri" pitchFamily="34" charset="0"/>
              </a:rPr>
              <a:t>HER</a:t>
            </a:r>
            <a:endParaRPr lang="ja-JP" altLang="en-US" sz="2400" dirty="0">
              <a:latin typeface="Calibri" pitchFamily="34" charset="0"/>
            </a:endParaRPr>
          </a:p>
        </p:txBody>
      </p:sp>
      <p:sp>
        <p:nvSpPr>
          <p:cNvPr id="17" name="テキスト ボックス 6"/>
          <p:cNvSpPr txBox="1">
            <a:spLocks noChangeArrowheads="1"/>
          </p:cNvSpPr>
          <p:nvPr/>
        </p:nvSpPr>
        <p:spPr bwMode="auto">
          <a:xfrm>
            <a:off x="7059235" y="4725144"/>
            <a:ext cx="631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Calibri" pitchFamily="34" charset="0"/>
              </a:rPr>
              <a:t>LER</a:t>
            </a:r>
            <a:endParaRPr lang="ja-JP" alt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36576" y="188640"/>
            <a:ext cx="6192688" cy="620688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XRM:  Coded Aperture tests at </a:t>
            </a:r>
            <a:r>
              <a:rPr kumimoji="1" lang="en-US" altLang="ja-JP" sz="2800" dirty="0" err="1" smtClean="0"/>
              <a:t>CesrTA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04528" y="764704"/>
            <a:ext cx="5874653" cy="367240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Low-energy masks: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smtClean="0"/>
              <a:t>Continued study of </a:t>
            </a:r>
            <a:r>
              <a:rPr lang="en-US" altLang="ja-JP" dirty="0" err="1" smtClean="0"/>
              <a:t>systematics</a:t>
            </a:r>
            <a:r>
              <a:rPr lang="en-US" altLang="ja-JP" dirty="0" smtClean="0"/>
              <a:t> in analysis of coded aperture data.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smtClean="0"/>
              <a:t>Coded aperture regularly used for electron-cloud and Intra-Beam Scattering (IBS) studies.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smtClean="0"/>
              <a:t>Evaluated new designs for low-energy mask, selected one design (Cornell design) for testing at </a:t>
            </a:r>
            <a:r>
              <a:rPr lang="en-US" altLang="ja-JP" dirty="0" err="1" smtClean="0"/>
              <a:t>CesrTA</a:t>
            </a:r>
            <a:r>
              <a:rPr lang="en-US" altLang="ja-JP" dirty="0" smtClean="0"/>
              <a:t> in 2013.</a:t>
            </a:r>
            <a:endParaRPr lang="ja-JP" altLang="en-US" dirty="0" smtClean="0"/>
          </a:p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High-energy mask high-power tests: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err="1" smtClean="0"/>
              <a:t>Au+Si</a:t>
            </a:r>
            <a:r>
              <a:rPr lang="en-US" altLang="ja-JP" dirty="0" smtClean="0"/>
              <a:t> mask tested at 120% of SuperKEKB SR power load</a:t>
            </a:r>
          </a:p>
          <a:p>
            <a:pPr lvl="2">
              <a:buFont typeface="Wingdings" pitchFamily="2" charset="2"/>
              <a:buChar char="l"/>
            </a:pPr>
            <a:r>
              <a:rPr lang="en-US" altLang="ja-JP" dirty="0" smtClean="0"/>
              <a:t>Melted</a:t>
            </a:r>
            <a:r>
              <a:rPr kumimoji="1" lang="en-US" altLang="ja-JP" dirty="0" smtClean="0"/>
              <a:t>!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err="1" smtClean="0"/>
              <a:t>Au+Si</a:t>
            </a:r>
            <a:r>
              <a:rPr lang="en-US" altLang="ja-JP" dirty="0" smtClean="0"/>
              <a:t> mask survived at 100% previously.  </a:t>
            </a:r>
          </a:p>
          <a:p>
            <a:pPr lvl="1">
              <a:buFont typeface="Wingdings" pitchFamily="2" charset="2"/>
              <a:buChar char="l"/>
            </a:pPr>
            <a:r>
              <a:rPr kumimoji="1" lang="en-US" altLang="ja-JP" dirty="0" smtClean="0"/>
              <a:t>Flaw in heat sink design </a:t>
            </a:r>
            <a:r>
              <a:rPr lang="en-US" altLang="ja-JP" dirty="0" smtClean="0"/>
              <a:t>possible -- will change design for SuperKEKB.</a:t>
            </a:r>
            <a:endParaRPr kumimoji="1" lang="en-US" altLang="ja-JP" dirty="0" smtClean="0"/>
          </a:p>
          <a:p>
            <a:pPr lvl="1">
              <a:buFont typeface="Wingdings" pitchFamily="2" charset="2"/>
              <a:buChar char="l"/>
            </a:pPr>
            <a:r>
              <a:rPr lang="en-US" altLang="ja-JP" dirty="0" err="1" smtClean="0"/>
              <a:t>Au+CVD</a:t>
            </a:r>
            <a:r>
              <a:rPr lang="en-US" altLang="ja-JP" dirty="0" smtClean="0"/>
              <a:t> (diamond) mask installed for testing in April 2013</a:t>
            </a:r>
          </a:p>
          <a:p>
            <a:pPr lvl="2">
              <a:buFont typeface="Wingdings" pitchFamily="2" charset="2"/>
              <a:buChar char="l"/>
            </a:pPr>
            <a:r>
              <a:rPr lang="en-US" altLang="ja-JP" dirty="0" smtClean="0"/>
              <a:t>Will use factory-damaged mask for burn test at D Line.</a:t>
            </a:r>
          </a:p>
          <a:p>
            <a:pPr lvl="2">
              <a:buFont typeface="Wingdings" pitchFamily="2" charset="2"/>
              <a:buChar char="l"/>
            </a:pPr>
            <a:r>
              <a:rPr lang="en-US" altLang="ja-JP" dirty="0" smtClean="0"/>
              <a:t>Will use good mask for imaging test at C Line.</a:t>
            </a:r>
          </a:p>
        </p:txBody>
      </p:sp>
      <p:pic>
        <p:nvPicPr>
          <p:cNvPr id="1026" name="Picture 2" descr="Z:\xray\mask\high_energy_test\111123 [2], HE CA, 200X, Unmounted, Post Heat Load 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985792"/>
            <a:ext cx="2704300" cy="1872208"/>
          </a:xfrm>
          <a:prstGeom prst="rect">
            <a:avLst/>
          </a:prstGeom>
          <a:noFill/>
        </p:spPr>
      </p:pic>
      <p:pic>
        <p:nvPicPr>
          <p:cNvPr id="1027" name="Picture 3" descr="Z:\xray\mask\high_energy_test\P108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704862" y="4941168"/>
            <a:ext cx="2768757" cy="1916832"/>
          </a:xfrm>
          <a:prstGeom prst="rect">
            <a:avLst/>
          </a:prstGeom>
          <a:noFill/>
        </p:spPr>
      </p:pic>
      <p:pic>
        <p:nvPicPr>
          <p:cNvPr id="1029" name="Picture 5" descr="Z:\xray\mask\diamondmask\P108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242" y="4941168"/>
            <a:ext cx="2768758" cy="1916833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0" y="4365105"/>
            <a:ext cx="347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+mn-lt"/>
              </a:rPr>
              <a:t>Au+Si</a:t>
            </a:r>
            <a:r>
              <a:rPr kumimoji="1" lang="en-US" altLang="ja-JP" sz="2000" dirty="0" smtClean="0">
                <a:latin typeface="+mn-lt"/>
              </a:rPr>
              <a:t> mask after 100% SuperKEKB equivalent power: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70836" y="4293097"/>
            <a:ext cx="347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+mn-lt"/>
              </a:rPr>
              <a:t>Au+Si</a:t>
            </a:r>
            <a:r>
              <a:rPr kumimoji="1" lang="en-US" altLang="ja-JP" sz="2000" dirty="0" smtClean="0">
                <a:latin typeface="+mn-lt"/>
              </a:rPr>
              <a:t> mask after 120% SuperKEKB equivalent power: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25209" y="4293097"/>
            <a:ext cx="308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n-lt"/>
              </a:rPr>
              <a:t>Factory-damaged </a:t>
            </a:r>
            <a:r>
              <a:rPr kumimoji="1" lang="en-US" altLang="ja-JP" sz="2000" dirty="0" err="1" smtClean="0">
                <a:latin typeface="+mn-lt"/>
              </a:rPr>
              <a:t>Au+CVD</a:t>
            </a:r>
            <a:r>
              <a:rPr kumimoji="1" lang="en-US" altLang="ja-JP" sz="2000" dirty="0" smtClean="0">
                <a:latin typeface="+mn-lt"/>
              </a:rPr>
              <a:t> mask for burn test:</a:t>
            </a:r>
            <a:endParaRPr kumimoji="1" lang="ja-JP" altLang="en-US" sz="2000" dirty="0">
              <a:latin typeface="+mn-lt"/>
            </a:endParaRPr>
          </a:p>
        </p:txBody>
      </p:sp>
      <p:pic>
        <p:nvPicPr>
          <p:cNvPr id="12" name="図 11" descr="run373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629" y="764704"/>
            <a:ext cx="3328371" cy="2304256"/>
          </a:xfrm>
          <a:prstGeom prst="rect">
            <a:avLst/>
          </a:prstGeom>
        </p:spPr>
      </p:pic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6537176" y="2996952"/>
            <a:ext cx="33688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+mn-lt"/>
              </a:rPr>
              <a:t>Examples </a:t>
            </a:r>
            <a:r>
              <a:rPr lang="en-US" altLang="ja-JP" sz="1600" dirty="0">
                <a:latin typeface="+mn-lt"/>
              </a:rPr>
              <a:t>of </a:t>
            </a:r>
            <a:r>
              <a:rPr lang="en-US" altLang="ja-JP" sz="1600" dirty="0" smtClean="0">
                <a:latin typeface="+mn-lt"/>
              </a:rPr>
              <a:t>bunch-by-bunch </a:t>
            </a:r>
            <a:r>
              <a:rPr lang="en-US" altLang="ja-JP" sz="1600" dirty="0">
                <a:latin typeface="+mn-lt"/>
              </a:rPr>
              <a:t>data </a:t>
            </a:r>
            <a:r>
              <a:rPr lang="en-US" altLang="ja-JP" sz="1600" dirty="0" smtClean="0">
                <a:latin typeface="+mn-lt"/>
              </a:rPr>
              <a:t>(electron-cloud blow-up study data)</a:t>
            </a:r>
          </a:p>
          <a:p>
            <a:r>
              <a:rPr lang="en-US" altLang="ja-JP" sz="1600" dirty="0" smtClean="0">
                <a:latin typeface="+mn-lt"/>
              </a:rPr>
              <a:t>Single-shot data average for each bunch</a:t>
            </a:r>
            <a:endParaRPr lang="ja-JP" altLang="en-US" sz="1600" dirty="0"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08584" y="188640"/>
            <a:ext cx="5832648" cy="634082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XRM:  Coded Aperture tests at ATF2</a:t>
            </a:r>
            <a:endParaRPr kumimoji="1" lang="ja-JP" altLang="en-US" sz="2800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>
          <a:xfrm>
            <a:off x="1136576" y="1268760"/>
            <a:ext cx="4039551" cy="639762"/>
          </a:xfrm>
        </p:spPr>
        <p:txBody>
          <a:bodyPr/>
          <a:lstStyle/>
          <a:p>
            <a:r>
              <a:rPr kumimoji="1" lang="en-US" altLang="ja-JP" b="0" dirty="0" smtClean="0"/>
              <a:t>Data:  Dispersion Knob Scans</a:t>
            </a:r>
            <a:endParaRPr kumimoji="1" lang="ja-JP" altLang="en-US" b="0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sz="quarter" idx="3"/>
          </p:nvPr>
        </p:nvSpPr>
        <p:spPr>
          <a:xfrm>
            <a:off x="5961112" y="1270819"/>
            <a:ext cx="3795158" cy="639762"/>
          </a:xfrm>
        </p:spPr>
        <p:txBody>
          <a:bodyPr/>
          <a:lstStyle/>
          <a:p>
            <a:r>
              <a:rPr kumimoji="1" lang="en-US" altLang="ja-JP" b="0" dirty="0" smtClean="0"/>
              <a:t>Simulations</a:t>
            </a:r>
            <a:endParaRPr kumimoji="1" lang="ja-JP" altLang="en-US" b="0" dirty="0"/>
          </a:p>
        </p:txBody>
      </p:sp>
      <p:pic>
        <p:nvPicPr>
          <p:cNvPr id="9" name="コンテンツ プレースホルダ 8" descr="rebin_width50pitch50_fine.gif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527410" y="1916832"/>
            <a:ext cx="4378590" cy="3031331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913449" y="5308982"/>
            <a:ext cx="8651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Measured beams of 7.5 </a:t>
            </a:r>
            <a:r>
              <a:rPr lang="en-US" altLang="ja-JP" dirty="0" err="1" smtClean="0">
                <a:latin typeface="+mn-lt"/>
              </a:rPr>
              <a:t>μ</a:t>
            </a:r>
            <a:r>
              <a:rPr kumimoji="1" lang="en-US" altLang="ja-JP" dirty="0" err="1" smtClean="0">
                <a:latin typeface="+mn-lt"/>
              </a:rPr>
              <a:t>m</a:t>
            </a:r>
            <a:r>
              <a:rPr kumimoji="1" lang="en-US" altLang="ja-JP" dirty="0" smtClean="0">
                <a:latin typeface="+mn-lt"/>
              </a:rPr>
              <a:t> or less with scanned-pixel measurements</a:t>
            </a:r>
          </a:p>
          <a:p>
            <a:r>
              <a:rPr lang="en-US" altLang="ja-JP" dirty="0" smtClean="0">
                <a:latin typeface="+mn-lt"/>
                <a:sym typeface="Wingdings" pitchFamily="2" charset="2"/>
              </a:rPr>
              <a:t></a:t>
            </a:r>
            <a:r>
              <a:rPr lang="en-US" altLang="ja-JP" dirty="0" smtClean="0">
                <a:latin typeface="+mn-lt"/>
              </a:rPr>
              <a:t>New world record for coded aperture measurements</a:t>
            </a:r>
          </a:p>
        </p:txBody>
      </p:sp>
      <p:pic>
        <p:nvPicPr>
          <p:cNvPr id="12" name="コンテンツ プレースホルダ 8" descr="atf2_20130208_first_disp_scans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92560" y="1916832"/>
            <a:ext cx="4376870" cy="30301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188640"/>
            <a:ext cx="5544616" cy="692696"/>
          </a:xfrm>
        </p:spPr>
        <p:txBody>
          <a:bodyPr/>
          <a:lstStyle/>
          <a:p>
            <a:r>
              <a:rPr kumimoji="1" lang="en-US" altLang="ja-JP" sz="2800" dirty="0" smtClean="0"/>
              <a:t>XRM:  Readout development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64568" y="980728"/>
            <a:ext cx="8640960" cy="3096344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High-speed readout for SuperKEKB (U. Hawaii)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Evaluated STURM2 motherboard design in lab and at U. Hawaii XFEL.</a:t>
            </a:r>
          </a:p>
          <a:p>
            <a:pPr lvl="1"/>
            <a:r>
              <a:rPr kumimoji="1" lang="en-US" altLang="ja-JP" dirty="0" smtClean="0"/>
              <a:t>Based on results, have redesigned motherboard layout, especially:</a:t>
            </a:r>
          </a:p>
          <a:p>
            <a:pPr lvl="2"/>
            <a:r>
              <a:rPr lang="en-US" altLang="ja-JP" dirty="0" smtClean="0"/>
              <a:t>Improved shielding for pre-amp daughter cards</a:t>
            </a:r>
          </a:p>
          <a:p>
            <a:pPr lvl="2"/>
            <a:r>
              <a:rPr lang="en-US" altLang="ja-JP" dirty="0" smtClean="0"/>
              <a:t>Re-designed detector daughter card for improved signal impedance.</a:t>
            </a:r>
          </a:p>
          <a:p>
            <a:pPr lvl="1"/>
            <a:r>
              <a:rPr kumimoji="1" lang="en-US" altLang="ja-JP" dirty="0" smtClean="0"/>
              <a:t>New boards designed and laid out, and fabrication started.</a:t>
            </a:r>
          </a:p>
          <a:p>
            <a:pPr lvl="2"/>
            <a:r>
              <a:rPr lang="en-US" altLang="ja-JP" dirty="0" smtClean="0"/>
              <a:t>Plan to test at UH XFEL, and ATF2.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374972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862" y="4797152"/>
            <a:ext cx="2514243" cy="94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4861" y="5949280"/>
            <a:ext cx="2630769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8365" y="4437112"/>
            <a:ext cx="289763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424608" y="4005064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Shielded pre-amp daughter card: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29994" y="4005064"/>
            <a:ext cx="367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New detector daughter card:</a:t>
            </a:r>
            <a:endParaRPr kumimoji="1" lang="ja-JP" altLang="en-US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5900" y="0"/>
            <a:ext cx="3755132" cy="764704"/>
          </a:xfrm>
        </p:spPr>
        <p:txBody>
          <a:bodyPr/>
          <a:lstStyle/>
          <a:p>
            <a:r>
              <a:rPr lang="en-US" altLang="ja-JP" sz="2800" dirty="0"/>
              <a:t>X</a:t>
            </a:r>
            <a:r>
              <a:rPr kumimoji="1" lang="en-US" altLang="ja-JP" sz="2800" dirty="0" smtClean="0"/>
              <a:t>RM:</a:t>
            </a:r>
            <a:r>
              <a:rPr kumimoji="1" lang="ja-JP" altLang="en-US" sz="2800" dirty="0" smtClean="0"/>
              <a:t>　</a:t>
            </a:r>
            <a:r>
              <a:rPr kumimoji="1" lang="en-US" altLang="ja-JP" sz="2800" dirty="0" smtClean="0"/>
              <a:t>Summary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08584" y="1052736"/>
            <a:ext cx="8420100" cy="56166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Source bends upstream of SRM source bends</a:t>
            </a:r>
          </a:p>
          <a:p>
            <a:pPr lvl="1"/>
            <a:r>
              <a:rPr lang="en-US" altLang="ja-JP" sz="2000" dirty="0" smtClean="0"/>
              <a:t>LER bend is reused KEKB LER bend magnet (at half strength)</a:t>
            </a:r>
          </a:p>
          <a:p>
            <a:pPr lvl="1"/>
            <a:r>
              <a:rPr lang="en-US" altLang="ja-JP" sz="2000" dirty="0" smtClean="0"/>
              <a:t>HER uses same current arc bend magnet</a:t>
            </a:r>
          </a:p>
          <a:p>
            <a:pPr lvl="1"/>
            <a:r>
              <a:rPr lang="en-US" altLang="ja-JP" sz="2000" dirty="0" smtClean="0"/>
              <a:t>Some modifications to magnets downstream of source point have been requested of magnet group, to accommodate x-ray extraction line.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/>
              <a:t>y</a:t>
            </a:r>
            <a:r>
              <a:rPr lang="en-US" altLang="ja-JP" sz="2000" dirty="0" smtClean="0"/>
              <a:t>:  Coded Aperture Mask</a:t>
            </a:r>
          </a:p>
          <a:p>
            <a:pPr lvl="1"/>
            <a:r>
              <a:rPr lang="en-US" altLang="ja-JP" sz="2000" dirty="0" smtClean="0"/>
              <a:t>Single-shot (single-bunch, single turn) resolution expected to be sufficient.</a:t>
            </a:r>
          </a:p>
          <a:p>
            <a:pPr lvl="1"/>
            <a:r>
              <a:rPr lang="en-US" altLang="ja-JP" sz="2000" dirty="0" smtClean="0"/>
              <a:t>Single-shot mode probably be needed for low-</a:t>
            </a:r>
            <a:r>
              <a:rPr lang="en-US" altLang="ja-JP" sz="2000" dirty="0" err="1" smtClean="0"/>
              <a:t>emittance</a:t>
            </a:r>
            <a:r>
              <a:rPr lang="en-US" altLang="ja-JP" sz="2000" dirty="0" smtClean="0"/>
              <a:t> tuning, based on experience at </a:t>
            </a:r>
            <a:r>
              <a:rPr lang="en-US" altLang="ja-JP" sz="2000" dirty="0" err="1" smtClean="0"/>
              <a:t>CesrTA</a:t>
            </a:r>
            <a:r>
              <a:rPr lang="en-US" altLang="ja-JP" sz="2000" dirty="0" smtClean="0"/>
              <a:t>.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x</a:t>
            </a:r>
            <a:r>
              <a:rPr lang="en-US" altLang="ja-JP" sz="2000" dirty="0" smtClean="0"/>
              <a:t>:  Possible, if single-shot measurements are needed</a:t>
            </a:r>
          </a:p>
          <a:p>
            <a:pPr lvl="1"/>
            <a:r>
              <a:rPr lang="en-US" altLang="ja-JP" sz="2000" dirty="0" smtClean="0"/>
              <a:t>SRM should work for this in slow integration mode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Being developed in collaboration with Cornell U., U. Hawaii and SLAC</a:t>
            </a:r>
          </a:p>
          <a:p>
            <a:pPr lvl="1"/>
            <a:r>
              <a:rPr lang="en-US" altLang="ja-JP" sz="2000" dirty="0" smtClean="0"/>
              <a:t>Testing different components at </a:t>
            </a:r>
            <a:r>
              <a:rPr lang="en-US" altLang="ja-JP" sz="2000" dirty="0" err="1" smtClean="0"/>
              <a:t>CesrTA</a:t>
            </a:r>
            <a:r>
              <a:rPr lang="en-US" altLang="ja-JP" sz="2000" dirty="0" smtClean="0"/>
              <a:t> and ATF2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Development work continuing on detector and readout</a:t>
            </a:r>
            <a:endParaRPr lang="ja-JP" alt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85900" y="1340768"/>
            <a:ext cx="8420100" cy="1143000"/>
          </a:xfrm>
        </p:spPr>
        <p:txBody>
          <a:bodyPr/>
          <a:lstStyle/>
          <a:p>
            <a:r>
              <a:rPr lang="en-US" altLang="ja-JP" dirty="0" smtClean="0"/>
              <a:t>Beam Position Monitor System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8584" y="188640"/>
            <a:ext cx="7200800" cy="7200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>
                <a:ea typeface="ＭＳ Ｐゴシック" charset="-128"/>
              </a:rPr>
              <a:t>LABM:  Large Angle </a:t>
            </a:r>
            <a:r>
              <a:rPr lang="en-US" altLang="ja-JP" sz="2800" dirty="0" err="1" smtClean="0">
                <a:ea typeface="ＭＳ Ｐゴシック" charset="-128"/>
              </a:rPr>
              <a:t>Beamstrahlung</a:t>
            </a:r>
            <a:r>
              <a:rPr lang="en-US" altLang="ja-JP" sz="2800" dirty="0" smtClean="0">
                <a:ea typeface="ＭＳ Ｐゴシック" charset="-128"/>
              </a:rPr>
              <a:t> Monitor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584" y="1268760"/>
            <a:ext cx="8697416" cy="1612776"/>
          </a:xfrm>
        </p:spPr>
        <p:txBody>
          <a:bodyPr/>
          <a:lstStyle/>
          <a:p>
            <a:pPr eaLnBrk="1" hangingPunct="1"/>
            <a:r>
              <a:rPr lang="en-US" altLang="ja-JP" sz="2000" dirty="0" smtClean="0">
                <a:ea typeface="ＭＳ Ｐゴシック" charset="-128"/>
              </a:rPr>
              <a:t>The radiation of the particles of one beam due to the bending force of the EM field of the other beam</a:t>
            </a:r>
          </a:p>
          <a:p>
            <a:pPr eaLnBrk="1" hangingPunct="1"/>
            <a:r>
              <a:rPr lang="en-US" altLang="ja-JP" sz="2000" dirty="0" err="1" smtClean="0">
                <a:ea typeface="ＭＳ Ｐゴシック" charset="-128"/>
              </a:rPr>
              <a:t>Beamstrahlung</a:t>
            </a:r>
            <a:r>
              <a:rPr lang="en-US" altLang="ja-JP" sz="2000" dirty="0" smtClean="0">
                <a:ea typeface="ＭＳ Ｐゴシック" charset="-128"/>
              </a:rPr>
              <a:t> POLARIZATION at specific </a:t>
            </a:r>
            <a:r>
              <a:rPr lang="en-US" altLang="ja-JP" sz="2000" dirty="0" err="1" smtClean="0">
                <a:ea typeface="ＭＳ Ｐゴシック" charset="-128"/>
              </a:rPr>
              <a:t>azimuthal</a:t>
            </a:r>
            <a:r>
              <a:rPr lang="en-US" altLang="ja-JP" sz="2000" dirty="0" smtClean="0">
                <a:ea typeface="ＭＳ Ｐゴシック" charset="-128"/>
              </a:rPr>
              <a:t> points provides information about  the beam-beam geometry.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95275" y="6021288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G. </a:t>
            </a:r>
            <a:r>
              <a:rPr kumimoji="1" lang="en-US" altLang="ja-JP" dirty="0" err="1" smtClean="0">
                <a:latin typeface="+mn-lt"/>
              </a:rPr>
              <a:t>Bonvicini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74558" y="3068961"/>
            <a:ext cx="6906551" cy="3482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6"/>
          <p:cNvSpPr>
            <a:spLocks noGrp="1"/>
          </p:cNvSpPr>
          <p:nvPr>
            <p:ph type="title"/>
          </p:nvPr>
        </p:nvSpPr>
        <p:spPr>
          <a:xfrm>
            <a:off x="1208584" y="188640"/>
            <a:ext cx="4104456" cy="576064"/>
          </a:xfrm>
        </p:spPr>
        <p:txBody>
          <a:bodyPr/>
          <a:lstStyle/>
          <a:p>
            <a:r>
              <a:rPr lang="en-US" altLang="ja-JP" sz="2800" dirty="0" smtClean="0">
                <a:latin typeface="+mn-lt"/>
              </a:rPr>
              <a:t>LABM: Layout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4294967295"/>
          </p:nvPr>
        </p:nvSpPr>
        <p:spPr>
          <a:xfrm>
            <a:off x="1136576" y="980729"/>
            <a:ext cx="8285330" cy="3528391"/>
          </a:xfrm>
        </p:spPr>
        <p:txBody>
          <a:bodyPr/>
          <a:lstStyle/>
          <a:p>
            <a:r>
              <a:rPr lang="en-US" altLang="ja-JP" sz="2400" dirty="0" smtClean="0"/>
              <a:t>4 viewports and associated 5.6 mm</a:t>
            </a:r>
            <a:r>
              <a:rPr lang="en-US" altLang="ja-JP" sz="2400" baseline="30000" dirty="0" smtClean="0"/>
              <a:t>2 </a:t>
            </a:r>
            <a:r>
              <a:rPr lang="en-US" altLang="ja-JP" sz="2400" dirty="0" smtClean="0"/>
              <a:t>mirrors on Beam Pipe (KEK), at 7-8 </a:t>
            </a:r>
            <a:r>
              <a:rPr lang="en-US" altLang="ja-JP" sz="2400" dirty="0" err="1" smtClean="0"/>
              <a:t>mrad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w.r.t</a:t>
            </a:r>
            <a:r>
              <a:rPr lang="en-US" altLang="ja-JP" sz="2400" dirty="0" smtClean="0"/>
              <a:t> beam axis</a:t>
            </a:r>
          </a:p>
          <a:p>
            <a:r>
              <a:rPr lang="en-US" altLang="ja-JP" sz="2400" dirty="0" smtClean="0"/>
              <a:t>4 narrow acceptance telescopes, which count photons in two polarizations and 4 bands (32 channels total, WSU)</a:t>
            </a:r>
          </a:p>
          <a:p>
            <a:r>
              <a:rPr lang="en-US" altLang="ja-JP" sz="2400" dirty="0" smtClean="0"/>
              <a:t>Build flexible electronics for a variety of beam measurements (</a:t>
            </a:r>
            <a:r>
              <a:rPr lang="en-US" altLang="ja-JP" sz="2400" dirty="0" err="1" smtClean="0"/>
              <a:t>Tabruk</a:t>
            </a:r>
            <a:r>
              <a:rPr lang="en-US" altLang="ja-JP" sz="2400" dirty="0" smtClean="0"/>
              <a:t> U. (Saudi Arabia), WSU)</a:t>
            </a:r>
          </a:p>
          <a:p>
            <a:r>
              <a:rPr lang="en-US" altLang="ja-JP" sz="2400" dirty="0" smtClean="0"/>
              <a:t>Be extraction mirror prototype (2 mm x 2.8 mm) and extraction windows fabricated.  (KEK)</a:t>
            </a:r>
            <a:endParaRPr lang="en-US" altLang="ja-JP" dirty="0" smtClean="0"/>
          </a:p>
        </p:txBody>
      </p:sp>
      <p:pic>
        <p:nvPicPr>
          <p:cNvPr id="5" name="Picture 6" descr="beampip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10662" y="4941168"/>
            <a:ext cx="2862730" cy="1749896"/>
          </a:xfrm>
          <a:prstGeom prst="rect">
            <a:avLst/>
          </a:prstGeom>
        </p:spPr>
      </p:pic>
      <p:pic>
        <p:nvPicPr>
          <p:cNvPr id="6" name="Picture 7" descr="viewpor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4797152"/>
            <a:ext cx="2476422" cy="2060848"/>
          </a:xfrm>
          <a:prstGeom prst="rect">
            <a:avLst/>
          </a:prstGeom>
        </p:spPr>
      </p:pic>
      <p:pic>
        <p:nvPicPr>
          <p:cNvPr id="8" name="final.mpg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1139" y="4293096"/>
            <a:ext cx="3432704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8190939" y="6236196"/>
            <a:ext cx="1572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Optics box</a:t>
            </a:r>
            <a:endParaRPr lang="ja-JP" alt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テキスト ボックス 13"/>
          <p:cNvSpPr txBox="1">
            <a:spLocks noChangeArrowheads="1"/>
          </p:cNvSpPr>
          <p:nvPr/>
        </p:nvSpPr>
        <p:spPr bwMode="auto">
          <a:xfrm>
            <a:off x="6787588" y="4364533"/>
            <a:ext cx="2143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Optical channel</a:t>
            </a:r>
            <a:endParaRPr lang="ja-JP" alt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テキスト ボックス 14"/>
          <p:cNvSpPr txBox="1">
            <a:spLocks noChangeArrowheads="1"/>
          </p:cNvSpPr>
          <p:nvPr/>
        </p:nvSpPr>
        <p:spPr bwMode="auto">
          <a:xfrm>
            <a:off x="7645763" y="5444033"/>
            <a:ext cx="1723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Tunnel floor</a:t>
            </a:r>
            <a:endParaRPr lang="ja-JP" altLang="en-US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0"/>
            <a:ext cx="4608512" cy="692696"/>
          </a:xfrm>
        </p:spPr>
        <p:txBody>
          <a:bodyPr/>
          <a:lstStyle/>
          <a:p>
            <a:r>
              <a:rPr kumimoji="1" lang="en-US" altLang="ja-JP" sz="2800" dirty="0" err="1" smtClean="0"/>
              <a:t>Beamstrahlung</a:t>
            </a:r>
            <a:r>
              <a:rPr kumimoji="1" lang="en-US" altLang="ja-JP" sz="2800" dirty="0" smtClean="0"/>
              <a:t> Monitor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92560" y="908720"/>
            <a:ext cx="5081769" cy="316835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ja-JP" dirty="0" smtClean="0"/>
              <a:t>2012 results (Wayne State U.):</a:t>
            </a:r>
            <a:endParaRPr lang="en-US" altLang="ja-JP" dirty="0"/>
          </a:p>
          <a:p>
            <a:r>
              <a:rPr lang="en-US" altLang="ja-JP" dirty="0" smtClean="0"/>
              <a:t>First (of two) optics box built and tested.</a:t>
            </a:r>
          </a:p>
          <a:p>
            <a:r>
              <a:rPr lang="en-US" altLang="ja-JP" dirty="0" smtClean="0"/>
              <a:t>Second optics box started.</a:t>
            </a:r>
          </a:p>
          <a:p>
            <a:r>
              <a:rPr lang="en-US" altLang="ja-JP" dirty="0" smtClean="0"/>
              <a:t>Remote-controlled primary mirror for optical transfer line built and tested.</a:t>
            </a:r>
          </a:p>
          <a:p>
            <a:r>
              <a:rPr kumimoji="1" lang="en-US" altLang="ja-JP" dirty="0" smtClean="0"/>
              <a:t>24 elbows for optical transfer lines built.</a:t>
            </a:r>
          </a:p>
          <a:p>
            <a:r>
              <a:rPr lang="en-US" altLang="ja-JP" dirty="0" smtClean="0"/>
              <a:t>Electronics for readout at SuperKEKB under development with </a:t>
            </a:r>
            <a:r>
              <a:rPr lang="en-US" altLang="ja-JP" dirty="0" err="1" smtClean="0"/>
              <a:t>Tabruk</a:t>
            </a:r>
            <a:r>
              <a:rPr lang="en-US" altLang="ja-JP" dirty="0" smtClean="0"/>
              <a:t> U. (outside of </a:t>
            </a:r>
            <a:r>
              <a:rPr lang="en-US" altLang="ja-JP" dirty="0" err="1" smtClean="0"/>
              <a:t>Nichibei</a:t>
            </a:r>
            <a:r>
              <a:rPr lang="en-US" altLang="ja-JP" dirty="0" smtClean="0"/>
              <a:t>).</a:t>
            </a:r>
          </a:p>
          <a:p>
            <a:r>
              <a:rPr lang="en-US" altLang="ja-JP" dirty="0" smtClean="0"/>
              <a:t>Calculations for beam test at </a:t>
            </a:r>
            <a:r>
              <a:rPr lang="en-US" altLang="ja-JP" dirty="0" err="1" smtClean="0"/>
              <a:t>Frascati</a:t>
            </a:r>
            <a:r>
              <a:rPr lang="en-US" altLang="ja-JP" dirty="0" smtClean="0"/>
              <a:t> carried out.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0549" y="1196752"/>
            <a:ext cx="3755452" cy="25999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303" y="4417161"/>
            <a:ext cx="2222697" cy="2440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4991" y="4427732"/>
            <a:ext cx="2106234" cy="24302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20239" y="4109209"/>
            <a:ext cx="2425102" cy="30724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7059235" y="836712"/>
            <a:ext cx="27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Prototype optics box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31009" y="4077072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Final optics box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17329" y="4077072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n-lt"/>
              </a:rPr>
              <a:t>Movable mirror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6550" y="4077072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PMT mounts inside optics box</a:t>
            </a:r>
            <a:endParaRPr kumimoji="1" lang="ja-JP" altLang="en-US" dirty="0"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36576" y="188640"/>
            <a:ext cx="6840760" cy="648072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LABM:  Extraction mirror prototype (KEK)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46766" y="6093296"/>
            <a:ext cx="460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+mj-lt"/>
              </a:rPr>
              <a:t>Currently in fabrication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619" y="1412776"/>
            <a:ext cx="71141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0592" y="0"/>
            <a:ext cx="5616624" cy="764704"/>
          </a:xfrm>
        </p:spPr>
        <p:txBody>
          <a:bodyPr/>
          <a:lstStyle/>
          <a:p>
            <a:r>
              <a:rPr lang="en-US" altLang="ja-JP" sz="2800" dirty="0" err="1" smtClean="0"/>
              <a:t>Beamstrahlung</a:t>
            </a:r>
            <a:r>
              <a:rPr kumimoji="1" lang="en-US" altLang="ja-JP" sz="2800" dirty="0" smtClean="0"/>
              <a:t> monitor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08584" y="836712"/>
            <a:ext cx="8420100" cy="554461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kumimoji="1" lang="en-US" altLang="ja-JP" sz="2000" dirty="0" smtClean="0"/>
              <a:t>Plans for 2013</a:t>
            </a:r>
          </a:p>
          <a:p>
            <a:r>
              <a:rPr lang="en-US" altLang="ja-JP" sz="2000" dirty="0" smtClean="0"/>
              <a:t>At Wayne State:</a:t>
            </a:r>
          </a:p>
          <a:p>
            <a:pPr lvl="1"/>
            <a:r>
              <a:rPr lang="en-US" altLang="ja-JP" sz="2000" dirty="0" smtClean="0"/>
              <a:t>Complete</a:t>
            </a:r>
            <a:r>
              <a:rPr kumimoji="1" lang="en-US" altLang="ja-JP" sz="2000" dirty="0" smtClean="0"/>
              <a:t> second optics box</a:t>
            </a:r>
          </a:p>
          <a:p>
            <a:pPr lvl="1"/>
            <a:r>
              <a:rPr lang="en-US" altLang="ja-JP" sz="2000" dirty="0" smtClean="0"/>
              <a:t>Complete 3 more remotely controlled Primary Mirrors for optical transfer lines</a:t>
            </a:r>
          </a:p>
          <a:p>
            <a:pPr lvl="1"/>
            <a:r>
              <a:rPr kumimoji="1" lang="en-US" altLang="ja-JP" sz="2000" dirty="0" smtClean="0"/>
              <a:t>Build relay line interfaces with accelerator extraction window flange</a:t>
            </a:r>
          </a:p>
          <a:p>
            <a:pPr lvl="1"/>
            <a:r>
              <a:rPr lang="en-US" altLang="ja-JP" sz="2000" dirty="0" smtClean="0"/>
              <a:t>Precision bench test calibration of all viewports and PMTs of both </a:t>
            </a:r>
            <a:r>
              <a:rPr lang="en-US" altLang="ja-JP" sz="2000" dirty="0" smtClean="0"/>
              <a:t>optics </a:t>
            </a:r>
            <a:r>
              <a:rPr lang="en-US" altLang="ja-JP" sz="2000" dirty="0" smtClean="0"/>
              <a:t>boxes</a:t>
            </a:r>
          </a:p>
          <a:p>
            <a:pPr lvl="1"/>
            <a:r>
              <a:rPr lang="en-US" altLang="ja-JP" sz="2000" dirty="0" smtClean="0"/>
              <a:t>Prepare for beam test at </a:t>
            </a:r>
            <a:r>
              <a:rPr lang="en-US" altLang="ja-JP" sz="2000" dirty="0" err="1" smtClean="0"/>
              <a:t>Frascati</a:t>
            </a:r>
            <a:endParaRPr lang="en-US" altLang="ja-JP" sz="2000" dirty="0" smtClean="0"/>
          </a:p>
          <a:p>
            <a:pPr lvl="2"/>
            <a:r>
              <a:rPr lang="en-US" altLang="ja-JP" sz="2000" dirty="0"/>
              <a:t>Design and </a:t>
            </a:r>
            <a:r>
              <a:rPr lang="en-US" altLang="ja-JP" sz="2000" dirty="0" smtClean="0"/>
              <a:t>make optical </a:t>
            </a:r>
            <a:r>
              <a:rPr lang="en-US" altLang="ja-JP" sz="2000" dirty="0"/>
              <a:t>transfer beam pipes and supports</a:t>
            </a:r>
            <a:r>
              <a:rPr lang="en-US" altLang="ja-JP" sz="2000" dirty="0" smtClean="0"/>
              <a:t>.</a:t>
            </a:r>
          </a:p>
          <a:p>
            <a:pPr lvl="2"/>
            <a:r>
              <a:rPr lang="en-US" altLang="ja-JP" sz="2000" dirty="0" smtClean="0"/>
              <a:t>Beam test would start summer 2013, continue 10 months.</a:t>
            </a:r>
          </a:p>
          <a:p>
            <a:pPr lvl="1"/>
            <a:r>
              <a:rPr kumimoji="1" lang="en-US" altLang="ja-JP" sz="2000" dirty="0" smtClean="0"/>
              <a:t>Finalize electronics (collaboration with </a:t>
            </a:r>
            <a:r>
              <a:rPr kumimoji="1" lang="en-US" altLang="ja-JP" sz="2000" dirty="0" err="1" smtClean="0"/>
              <a:t>Tabruk</a:t>
            </a:r>
            <a:r>
              <a:rPr kumimoji="1" lang="en-US" altLang="ja-JP" sz="2000" dirty="0" smtClean="0"/>
              <a:t> U.)</a:t>
            </a:r>
          </a:p>
          <a:p>
            <a:r>
              <a:rPr lang="en-US" altLang="ja-JP" sz="2000" dirty="0" smtClean="0"/>
              <a:t>At KEK:</a:t>
            </a:r>
          </a:p>
          <a:p>
            <a:pPr lvl="1"/>
            <a:r>
              <a:rPr lang="en-US" altLang="ja-JP" sz="2000" dirty="0" smtClean="0"/>
              <a:t>Finalize design of extraction mirror, make production versions.</a:t>
            </a:r>
          </a:p>
          <a:p>
            <a:pPr lvl="1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xtraction window flange hardware.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0"/>
            <a:ext cx="6048672" cy="764704"/>
          </a:xfrm>
        </p:spPr>
        <p:txBody>
          <a:bodyPr/>
          <a:lstStyle/>
          <a:p>
            <a:r>
              <a:rPr kumimoji="1" lang="en-US" altLang="ja-JP" sz="2800" dirty="0" smtClean="0"/>
              <a:t>Photon Monitors Schedule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08584" y="620688"/>
            <a:ext cx="8267328" cy="6237312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2013:</a:t>
            </a:r>
          </a:p>
          <a:p>
            <a:pPr lvl="1"/>
            <a:r>
              <a:rPr lang="en-US" altLang="ja-JP" sz="1600" dirty="0" smtClean="0"/>
              <a:t>SRM</a:t>
            </a:r>
          </a:p>
          <a:p>
            <a:pPr lvl="2"/>
            <a:r>
              <a:rPr lang="en-US" altLang="ja-JP" sz="1400" dirty="0" smtClean="0"/>
              <a:t>Final mirror prototyping and testing</a:t>
            </a:r>
          </a:p>
          <a:p>
            <a:pPr lvl="2"/>
            <a:r>
              <a:rPr lang="en-US" altLang="ja-JP" sz="1400" dirty="0" smtClean="0"/>
              <a:t>Extraction chamber design</a:t>
            </a:r>
          </a:p>
          <a:p>
            <a:pPr lvl="1"/>
            <a:r>
              <a:rPr kumimoji="1" lang="en-US" altLang="ja-JP" sz="1600" dirty="0" smtClean="0"/>
              <a:t>XRM</a:t>
            </a:r>
          </a:p>
          <a:p>
            <a:pPr lvl="2"/>
            <a:r>
              <a:rPr lang="en-US" altLang="ja-JP" sz="1400" dirty="0" smtClean="0"/>
              <a:t>Continue heat and imaging tests with high-power optics at </a:t>
            </a:r>
            <a:r>
              <a:rPr lang="en-US" altLang="ja-JP" sz="1400" dirty="0" err="1" smtClean="0"/>
              <a:t>CesrTA</a:t>
            </a:r>
            <a:endParaRPr lang="en-US" altLang="ja-JP" sz="1400" dirty="0" smtClean="0"/>
          </a:p>
          <a:p>
            <a:pPr lvl="2"/>
            <a:r>
              <a:rPr kumimoji="1" lang="en-US" altLang="ja-JP" sz="1400" dirty="0" smtClean="0"/>
              <a:t>Continue Electronics and detector development</a:t>
            </a:r>
          </a:p>
          <a:p>
            <a:pPr lvl="2"/>
            <a:r>
              <a:rPr lang="en-US" altLang="ja-JP" sz="1400" dirty="0" smtClean="0"/>
              <a:t>Construction of major components of extraction </a:t>
            </a:r>
            <a:r>
              <a:rPr lang="en-US" altLang="ja-JP" sz="1400" dirty="0" err="1" smtClean="0"/>
              <a:t>beamline</a:t>
            </a:r>
            <a:r>
              <a:rPr lang="en-US" altLang="ja-JP" sz="1400" dirty="0" smtClean="0"/>
              <a:t>.</a:t>
            </a:r>
          </a:p>
          <a:p>
            <a:pPr lvl="1"/>
            <a:r>
              <a:rPr lang="en-US" altLang="ja-JP" sz="1600" dirty="0" smtClean="0"/>
              <a:t>LABM</a:t>
            </a:r>
          </a:p>
          <a:p>
            <a:pPr lvl="2"/>
            <a:r>
              <a:rPr lang="en-US" altLang="ja-JP" sz="1400" dirty="0" smtClean="0"/>
              <a:t>Construction of second optics box and extraction mirrors.</a:t>
            </a:r>
          </a:p>
          <a:p>
            <a:pPr lvl="2"/>
            <a:r>
              <a:rPr lang="en-US" altLang="ja-JP" sz="1400" dirty="0" smtClean="0"/>
              <a:t>Continue electronics readout development</a:t>
            </a:r>
          </a:p>
          <a:p>
            <a:pPr lvl="2"/>
            <a:r>
              <a:rPr lang="en-US" altLang="ja-JP" sz="1400" dirty="0" err="1" smtClean="0"/>
              <a:t>Frascati</a:t>
            </a:r>
            <a:r>
              <a:rPr lang="en-US" altLang="ja-JP" sz="1400" dirty="0" smtClean="0"/>
              <a:t> beam test planned starting in summer, 2013.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CSM</a:t>
            </a:r>
          </a:p>
          <a:p>
            <a:pPr lvl="2"/>
            <a:r>
              <a:rPr lang="en-US" altLang="ja-JP" sz="1400" dirty="0" smtClean="0"/>
              <a:t>Investigate design of system with SLAC and BINP.</a:t>
            </a:r>
          </a:p>
          <a:p>
            <a:r>
              <a:rPr lang="en-US" altLang="ja-JP" sz="2000" dirty="0" smtClean="0"/>
              <a:t>At SuperKEKB turn-on (non-collision):</a:t>
            </a:r>
          </a:p>
          <a:p>
            <a:pPr lvl="1"/>
            <a:r>
              <a:rPr lang="en-US" altLang="ja-JP" sz="1600" dirty="0" smtClean="0"/>
              <a:t>SRM &amp; XRM commissioning and </a:t>
            </a:r>
            <a:r>
              <a:rPr lang="en-US" altLang="ja-JP" sz="1600" dirty="0" err="1" smtClean="0"/>
              <a:t>emittance</a:t>
            </a:r>
            <a:r>
              <a:rPr lang="en-US" altLang="ja-JP" sz="1600" dirty="0" smtClean="0"/>
              <a:t> measurements</a:t>
            </a:r>
          </a:p>
          <a:p>
            <a:pPr lvl="1"/>
            <a:r>
              <a:rPr lang="en-US" altLang="ja-JP" sz="1600" dirty="0" smtClean="0"/>
              <a:t>LABM commissioning and background studies</a:t>
            </a:r>
          </a:p>
          <a:p>
            <a:r>
              <a:rPr lang="en-US" altLang="ja-JP" sz="2000" dirty="0" smtClean="0"/>
              <a:t>Sometime soon after (real, non-</a:t>
            </a:r>
            <a:r>
              <a:rPr lang="en-US" altLang="ja-JP" sz="2000" dirty="0" err="1" smtClean="0"/>
              <a:t>bakeout</a:t>
            </a:r>
            <a:r>
              <a:rPr lang="en-US" altLang="ja-JP" sz="2000" dirty="0" smtClean="0"/>
              <a:t>) turn-on:</a:t>
            </a:r>
          </a:p>
          <a:p>
            <a:pPr lvl="1"/>
            <a:r>
              <a:rPr lang="en-US" altLang="ja-JP" sz="1600" dirty="0" smtClean="0"/>
              <a:t>LABM </a:t>
            </a:r>
            <a:r>
              <a:rPr lang="en-US" altLang="ja-JP" sz="1600" dirty="0" err="1" smtClean="0"/>
              <a:t>comissioning</a:t>
            </a:r>
            <a:r>
              <a:rPr lang="en-US" altLang="ja-JP" sz="1600" dirty="0" smtClean="0"/>
              <a:t> and collision measurements</a:t>
            </a:r>
          </a:p>
          <a:p>
            <a:r>
              <a:rPr lang="en-US" altLang="ja-JP" sz="2000" dirty="0" smtClean="0"/>
              <a:t>Somewhat further ahead:</a:t>
            </a:r>
          </a:p>
          <a:p>
            <a:pPr lvl="1"/>
            <a:r>
              <a:rPr lang="en-US" altLang="ja-JP" sz="1600" dirty="0" smtClean="0"/>
              <a:t>Compton-scattering-based beam energy monitor</a:t>
            </a:r>
          </a:p>
          <a:p>
            <a:endParaRPr lang="en-US" altLang="ja-JP" sz="2000" dirty="0" smtClean="0"/>
          </a:p>
          <a:p>
            <a:pPr lvl="2"/>
            <a:endParaRPr lang="en-US" altLang="ja-JP" sz="1400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Ｍｉｓｃ．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CT, DCCT</a:t>
            </a:r>
            <a:endParaRPr lang="ja-JP" altLang="en-US" smtClean="0"/>
          </a:p>
        </p:txBody>
      </p:sp>
      <p:sp>
        <p:nvSpPr>
          <p:cNvPr id="1536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Remodeling the original DCCT in progress</a:t>
            </a:r>
          </a:p>
          <a:p>
            <a:pPr lvl="1"/>
            <a:r>
              <a:rPr lang="en-US" altLang="ja-JP" dirty="0" smtClean="0"/>
              <a:t>Exchange the old cables</a:t>
            </a:r>
          </a:p>
          <a:p>
            <a:pPr lvl="1"/>
            <a:r>
              <a:rPr lang="en-US" altLang="ja-JP" dirty="0" smtClean="0"/>
              <a:t>New circuit to allow increase in maximum beam current from 3 A to 5 A</a:t>
            </a:r>
          </a:p>
          <a:p>
            <a:pPr lvl="1"/>
            <a:r>
              <a:rPr lang="en-US" altLang="ja-JP" dirty="0" smtClean="0"/>
              <a:t>Tune the step response of DR DCCT if needed.</a:t>
            </a:r>
            <a:endParaRPr lang="ja-JP" altLang="en-US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Loss Monitor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Re-use </a:t>
            </a:r>
            <a:r>
              <a:rPr kumimoji="1" lang="en-US" altLang="ja-JP" sz="2400" dirty="0" smtClean="0"/>
              <a:t>the sensors (ion chamber and PIN PD)  of  KEKB.</a:t>
            </a:r>
          </a:p>
          <a:p>
            <a:r>
              <a:rPr lang="en-US" altLang="ja-JP" sz="2400" dirty="0" smtClean="0"/>
              <a:t>Because </a:t>
            </a:r>
            <a:r>
              <a:rPr lang="en-US" altLang="ja-JP" sz="2400" dirty="0" smtClean="0"/>
              <a:t>of recent results </a:t>
            </a:r>
            <a:r>
              <a:rPr lang="en-US" altLang="ja-JP" sz="2400" dirty="0" smtClean="0"/>
              <a:t>of </a:t>
            </a:r>
            <a:r>
              <a:rPr lang="en-US" altLang="ja-JP" sz="2400" dirty="0" smtClean="0"/>
              <a:t>beam </a:t>
            </a:r>
            <a:r>
              <a:rPr lang="en-US" altLang="ja-JP" sz="2400" dirty="0" smtClean="0"/>
              <a:t>loss </a:t>
            </a:r>
            <a:r>
              <a:rPr lang="en-US" altLang="ja-JP" sz="2400" dirty="0" smtClean="0"/>
              <a:t>simulation, we are studying whether the </a:t>
            </a:r>
            <a:r>
              <a:rPr lang="en-US" altLang="ja-JP" sz="2400" dirty="0" smtClean="0"/>
              <a:t>dynamic range of readout is </a:t>
            </a:r>
            <a:r>
              <a:rPr lang="en-US" altLang="ja-JP" sz="2400" dirty="0" smtClean="0"/>
              <a:t>sufficient </a:t>
            </a:r>
            <a:r>
              <a:rPr lang="en-US" altLang="ja-JP" sz="2400" dirty="0" smtClean="0"/>
              <a:t>or </a:t>
            </a:r>
            <a:r>
              <a:rPr lang="en-US" altLang="ja-JP" sz="2400" dirty="0" smtClean="0"/>
              <a:t>not, and will redesign it </a:t>
            </a:r>
            <a:r>
              <a:rPr lang="en-US" altLang="ja-JP" sz="2400" dirty="0" smtClean="0"/>
              <a:t>if necessary</a:t>
            </a:r>
            <a:r>
              <a:rPr lang="en-US" altLang="ja-JP" sz="2400" dirty="0" smtClean="0"/>
              <a:t>.</a:t>
            </a:r>
            <a:r>
              <a:rPr lang="en-US" altLang="ja-JP" sz="2400" dirty="0" smtClean="0"/>
              <a:t> </a:t>
            </a:r>
            <a:endParaRPr lang="en-US" altLang="ja-JP" sz="2400" dirty="0" smtClean="0"/>
          </a:p>
          <a:p>
            <a:pPr lvl="1"/>
            <a:r>
              <a:rPr kumimoji="1" lang="en-US" altLang="ja-JP" sz="2400" dirty="0" smtClean="0"/>
              <a:t>R&amp;D:  next </a:t>
            </a:r>
            <a:r>
              <a:rPr kumimoji="1" lang="en-US" altLang="ja-JP" sz="2400" dirty="0" smtClean="0"/>
              <a:t>FY</a:t>
            </a:r>
          </a:p>
          <a:p>
            <a:pPr lvl="1"/>
            <a:r>
              <a:rPr lang="en-US" altLang="ja-JP" sz="2400" dirty="0" smtClean="0"/>
              <a:t>Production:  FY2014</a:t>
            </a:r>
            <a:endParaRPr lang="en-US" altLang="ja-JP" sz="2400" dirty="0" smtClean="0"/>
          </a:p>
          <a:p>
            <a:r>
              <a:rPr lang="en-US" altLang="ja-JP" sz="2400" dirty="0" smtClean="0"/>
              <a:t>If we increase the number of channels, extra cabling is necessary.</a:t>
            </a:r>
            <a:endParaRPr kumimoji="1" lang="ja-JP" altLang="en-US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5900" y="188640"/>
            <a:ext cx="8420100" cy="936104"/>
          </a:xfrm>
        </p:spPr>
        <p:txBody>
          <a:bodyPr/>
          <a:lstStyle/>
          <a:p>
            <a:r>
              <a:rPr kumimoji="1" lang="en-US" altLang="ja-JP" dirty="0" smtClean="0"/>
              <a:t>DR Monitor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85900" y="1052736"/>
            <a:ext cx="8420100" cy="5472608"/>
          </a:xfrm>
        </p:spPr>
        <p:txBody>
          <a:bodyPr/>
          <a:lstStyle/>
          <a:p>
            <a:r>
              <a:rPr kumimoji="1" lang="en-US" altLang="ja-JP" sz="2000" dirty="0" smtClean="0"/>
              <a:t>BPM</a:t>
            </a:r>
          </a:p>
          <a:p>
            <a:pPr lvl="1"/>
            <a:r>
              <a:rPr kumimoji="1" lang="en-US" altLang="ja-JP" sz="2000" dirty="0" smtClean="0"/>
              <a:t>Electrode, Detector, Signal cable: </a:t>
            </a:r>
            <a:r>
              <a:rPr lang="en-US" altLang="ja-JP" sz="2000" dirty="0" smtClean="0"/>
              <a:t>ready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FB</a:t>
            </a:r>
          </a:p>
          <a:p>
            <a:pPr lvl="1"/>
            <a:r>
              <a:rPr kumimoji="1" lang="en-US" altLang="ja-JP" sz="2000" dirty="0" smtClean="0"/>
              <a:t>Kicker, </a:t>
            </a:r>
            <a:r>
              <a:rPr kumimoji="1" lang="en-US" altLang="ja-JP" sz="2000" dirty="0" err="1" smtClean="0"/>
              <a:t>Amp&amp;filter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FT&amp;cable</a:t>
            </a:r>
            <a:r>
              <a:rPr lang="en-US" altLang="ja-JP" sz="2000" dirty="0" smtClean="0"/>
              <a:t>, </a:t>
            </a:r>
            <a:r>
              <a:rPr kumimoji="1" lang="en-US" altLang="ja-JP" sz="2000" dirty="0" smtClean="0"/>
              <a:t>Low level: </a:t>
            </a:r>
            <a:r>
              <a:rPr lang="en-US" altLang="ja-JP" sz="2000" dirty="0" smtClean="0"/>
              <a:t>ready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  SRM</a:t>
            </a:r>
          </a:p>
          <a:p>
            <a:pPr lvl="1"/>
            <a:r>
              <a:rPr lang="en-US" altLang="ja-JP" sz="2000" dirty="0" smtClean="0"/>
              <a:t>Extraction mirror, transport line, streak camera, gated camera and optical elements: ready</a:t>
            </a:r>
          </a:p>
          <a:p>
            <a:pPr lvl="1"/>
            <a:r>
              <a:rPr kumimoji="1" lang="en-US" altLang="ja-JP" sz="2000" dirty="0" smtClean="0"/>
              <a:t> extraction mirror chamber : need to consult </a:t>
            </a:r>
            <a:r>
              <a:rPr lang="en-US" altLang="ja-JP" sz="2000" dirty="0" smtClean="0"/>
              <a:t>with</a:t>
            </a:r>
            <a:r>
              <a:rPr kumimoji="1" lang="en-US" altLang="ja-JP" sz="2000" dirty="0" smtClean="0"/>
              <a:t> vacuum group</a:t>
            </a:r>
          </a:p>
          <a:p>
            <a:r>
              <a:rPr lang="en-US" altLang="ja-JP" sz="2000" dirty="0" smtClean="0"/>
              <a:t>DCCT</a:t>
            </a:r>
          </a:p>
          <a:p>
            <a:pPr lvl="1"/>
            <a:r>
              <a:rPr lang="en-US" altLang="ja-JP" sz="2000" dirty="0" smtClean="0"/>
              <a:t>Remodeling in progress</a:t>
            </a:r>
          </a:p>
          <a:p>
            <a:r>
              <a:rPr kumimoji="1" lang="en-US" altLang="ja-JP" sz="2000" dirty="0" smtClean="0"/>
              <a:t>Loss Monitor</a:t>
            </a:r>
          </a:p>
          <a:p>
            <a:pPr lvl="1"/>
            <a:r>
              <a:rPr lang="en-US" altLang="ja-JP" sz="2000" dirty="0" smtClean="0"/>
              <a:t>Sensor: Reuse the </a:t>
            </a:r>
            <a:r>
              <a:rPr lang="en-US" altLang="ja-JP" sz="2000" dirty="0" err="1" smtClean="0"/>
              <a:t>linac</a:t>
            </a:r>
            <a:r>
              <a:rPr lang="en-US" altLang="ja-JP" sz="2000" dirty="0" smtClean="0"/>
              <a:t> ion chambers </a:t>
            </a:r>
          </a:p>
          <a:p>
            <a:pPr lvl="1"/>
            <a:r>
              <a:rPr kumimoji="1" lang="en-US" altLang="ja-JP" sz="2000" dirty="0" smtClean="0"/>
              <a:t>Read-out:  FY2014</a:t>
            </a:r>
          </a:p>
          <a:p>
            <a:pPr lvl="1"/>
            <a:r>
              <a:rPr lang="en-US" altLang="ja-JP" sz="2000" dirty="0" smtClean="0"/>
              <a:t>Cables: ready</a:t>
            </a:r>
          </a:p>
          <a:p>
            <a:r>
              <a:rPr kumimoji="1" lang="en-US" altLang="ja-JP" sz="2000" dirty="0" smtClean="0"/>
              <a:t>Control rack, VME rack, NIM BIN etc. : </a:t>
            </a:r>
            <a:r>
              <a:rPr lang="en-US" altLang="ja-JP" sz="2000" dirty="0" smtClean="0"/>
              <a:t>ready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テキスト ボックス 1"/>
          <p:cNvSpPr txBox="1">
            <a:spLocks noChangeArrowheads="1"/>
          </p:cNvSpPr>
          <p:nvPr/>
        </p:nvSpPr>
        <p:spPr bwMode="auto">
          <a:xfrm>
            <a:off x="1136576" y="836712"/>
            <a:ext cx="8531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j-lt"/>
                <a:cs typeface="Times" charset="0"/>
              </a:rPr>
              <a:t>Decisions made after last </a:t>
            </a:r>
            <a:r>
              <a:rPr lang="en-US" altLang="ja-JP" sz="2000" dirty="0" smtClean="0">
                <a:latin typeface="+mj-lt"/>
                <a:cs typeface="Times" charset="0"/>
              </a:rPr>
              <a:t>ARC</a:t>
            </a:r>
          </a:p>
          <a:p>
            <a:pPr marL="457200" indent="-457200">
              <a:buAutoNum type="arabicPeriod"/>
            </a:pPr>
            <a:r>
              <a:rPr lang="en-US" altLang="ja-JP" sz="2000" dirty="0" smtClean="0">
                <a:latin typeface="+mj-lt"/>
                <a:cs typeface="Times" charset="0"/>
              </a:rPr>
              <a:t>70 turn-by-turn BPM detectors out of 270, 35 in each ring, will be installed for Phase 1. </a:t>
            </a:r>
          </a:p>
          <a:p>
            <a:pPr marL="914400" lvl="1" indent="-457200"/>
            <a:r>
              <a:rPr lang="en-US" altLang="ja-JP" sz="2000" dirty="0" smtClean="0">
                <a:latin typeface="+mj-lt"/>
                <a:cs typeface="Times" charset="0"/>
              </a:rPr>
              <a:t>The detectors will be mainly used for injection tuning. 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smtClean="0">
                <a:latin typeface="+mj-lt"/>
                <a:cs typeface="Times" charset="0"/>
              </a:rPr>
              <a:t> Four medium-band detectors will be installed for Phase 1.</a:t>
            </a:r>
          </a:p>
          <a:p>
            <a:pPr marL="914400" lvl="1" indent="-457200"/>
            <a:r>
              <a:rPr lang="en-US" altLang="ja-JP" sz="2000" dirty="0" smtClean="0">
                <a:latin typeface="+mj-lt"/>
                <a:cs typeface="Times" charset="0"/>
              </a:rPr>
              <a:t> The detectors will be used for measuring orbit variation near local chromaticity correction </a:t>
            </a:r>
            <a:r>
              <a:rPr lang="en-US" altLang="ja-JP" sz="2000" dirty="0" err="1" smtClean="0">
                <a:latin typeface="+mj-lt"/>
                <a:cs typeface="Times" charset="0"/>
              </a:rPr>
              <a:t>sextupoles</a:t>
            </a:r>
            <a:r>
              <a:rPr lang="en-US" altLang="ja-JP" sz="2000" dirty="0" smtClean="0">
                <a:latin typeface="+mj-lt"/>
                <a:cs typeface="Times" charset="0"/>
              </a:rPr>
              <a:t>. No orbit feedback will be applied. </a:t>
            </a:r>
          </a:p>
          <a:p>
            <a:pPr marL="914400" lvl="1" indent="-457200"/>
            <a:r>
              <a:rPr lang="en-US" altLang="ja-JP" sz="2000" dirty="0" smtClean="0">
                <a:latin typeface="+mj-lt"/>
                <a:cs typeface="Times" charset="0"/>
              </a:rPr>
              <a:t>HER : SLYTRE.1, SLYTRE.2</a:t>
            </a:r>
          </a:p>
          <a:p>
            <a:pPr marL="914400" lvl="1" indent="-457200"/>
            <a:r>
              <a:rPr lang="en-US" altLang="ja-JP" sz="2000" dirty="0" smtClean="0">
                <a:latin typeface="+mj-lt"/>
                <a:cs typeface="Times" charset="0"/>
              </a:rPr>
              <a:t>LER : SLYTRP.1, SLYTRP.2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+mj-lt"/>
                <a:cs typeface="Times" charset="0"/>
              </a:rPr>
              <a:t>Four BPMs will be used for triggering the beam abort if a large horizontal orbit deviation is observed. The purpose of the monitors is to protect extraction windows for aborted beams.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+mj-lt"/>
                <a:cs typeface="Times" charset="0"/>
              </a:rPr>
              <a:t>A monitor measuring longitudinal position/phase of the injected bunch will be installed. </a:t>
            </a:r>
          </a:p>
          <a:p>
            <a:pPr marL="914400" lvl="1" indent="-457200"/>
            <a:endParaRPr lang="en-US" altLang="ja-JP" sz="2000" dirty="0" smtClean="0">
              <a:latin typeface="+mj-lt"/>
              <a:cs typeface="Times" charset="0"/>
            </a:endParaRPr>
          </a:p>
          <a:p>
            <a:pPr marL="914400" lvl="1" indent="-457200"/>
            <a:r>
              <a:rPr lang="en-US" altLang="ja-JP" sz="2000" dirty="0" smtClean="0">
                <a:latin typeface="+mj-lt"/>
                <a:cs typeface="Times" charset="0"/>
              </a:rPr>
              <a:t>We </a:t>
            </a:r>
            <a:r>
              <a:rPr lang="en-US" altLang="ja-JP" sz="2000" dirty="0" smtClean="0">
                <a:latin typeface="+mj-lt"/>
                <a:cs typeface="Times" charset="0"/>
              </a:rPr>
              <a:t>are considering the use of commercial </a:t>
            </a:r>
            <a:r>
              <a:rPr lang="en-US" altLang="ja-JP" sz="2000" dirty="0" err="1" smtClean="0">
                <a:latin typeface="+mj-lt"/>
                <a:cs typeface="Times" charset="0"/>
              </a:rPr>
              <a:t>Libera</a:t>
            </a:r>
            <a:r>
              <a:rPr lang="en-US" altLang="ja-JP" sz="2000" dirty="0" smtClean="0">
                <a:latin typeface="+mj-lt"/>
                <a:cs typeface="Times" charset="0"/>
              </a:rPr>
              <a:t> based detectors for items 2, 3 and 4 above.</a:t>
            </a:r>
            <a:endParaRPr lang="ja-JP" altLang="en-US" sz="2000" dirty="0" smtClean="0">
              <a:latin typeface="+mj-lt"/>
              <a:cs typeface="Times" charset="0"/>
            </a:endParaRPr>
          </a:p>
          <a:p>
            <a:endParaRPr lang="ja-JP" altLang="en-US" sz="2000" dirty="0">
              <a:latin typeface="+mj-lt"/>
              <a:cs typeface="Times" charset="0"/>
            </a:endParaRPr>
          </a:p>
        </p:txBody>
      </p:sp>
      <p:sp>
        <p:nvSpPr>
          <p:cNvPr id="15367" name="テキスト ボックス 6"/>
          <p:cNvSpPr txBox="1">
            <a:spLocks noChangeArrowheads="1"/>
          </p:cNvSpPr>
          <p:nvPr/>
        </p:nvSpPr>
        <p:spPr bwMode="auto">
          <a:xfrm>
            <a:off x="1174618" y="48942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>
              <a:cs typeface="Times" charset="0"/>
            </a:endParaRPr>
          </a:p>
        </p:txBody>
      </p:sp>
      <p:sp>
        <p:nvSpPr>
          <p:cNvPr id="15373" name="正方形/長方形 4"/>
          <p:cNvSpPr>
            <a:spLocks noChangeArrowheads="1"/>
          </p:cNvSpPr>
          <p:nvPr/>
        </p:nvSpPr>
        <p:spPr bwMode="auto">
          <a:xfrm>
            <a:off x="1208584" y="188640"/>
            <a:ext cx="584385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dirty="0">
                <a:latin typeface="+mj-lt"/>
              </a:rPr>
              <a:t>Beam Position Monitor System</a:t>
            </a:r>
            <a:endParaRPr lang="ja-JP" altLang="en-US" sz="2800" dirty="0">
              <a:latin typeface="+mj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416496" y="980728"/>
          <a:ext cx="9273480" cy="579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8152"/>
                <a:gridCol w="2232248"/>
                <a:gridCol w="1418270"/>
                <a:gridCol w="1418270"/>
                <a:gridCol w="1080889"/>
                <a:gridCol w="337381"/>
                <a:gridCol w="1418270"/>
              </a:tblGrid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FY2012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2013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2015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BPM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Electrode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Detector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More </a:t>
                      </a:r>
                      <a:r>
                        <a:rPr kumimoji="1" lang="en-US" altLang="ja-JP" sz="1400" dirty="0" err="1" smtClean="0"/>
                        <a:t>TbT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Displacement</a:t>
                      </a:r>
                      <a:r>
                        <a:rPr kumimoji="1" lang="en-US" altLang="ja-JP" sz="1400" baseline="0" dirty="0" smtClean="0"/>
                        <a:t> censor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Local corr. SX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Signal cable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Bunch feedback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Kicker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Amp&amp;filter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FT&amp;cable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Low level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Photon Monitor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Visible light beam line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Extraction mirror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X-ray beam line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X-ray detector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Beam</a:t>
                      </a:r>
                      <a:r>
                        <a:rPr kumimoji="1" lang="en-US" altLang="ja-JP" sz="1400" baseline="0" dirty="0" err="1" smtClean="0"/>
                        <a:t>strahlung</a:t>
                      </a:r>
                      <a:r>
                        <a:rPr kumimoji="1" lang="en-US" altLang="ja-JP" sz="1400" baseline="0" dirty="0" smtClean="0"/>
                        <a:t>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Compton scattering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Misc.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Loss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readout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DCCT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Bunch current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Gated measurement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cxnSp>
        <p:nvCxnSpPr>
          <p:cNvPr id="8" name="直線コネクタ 7"/>
          <p:cNvCxnSpPr/>
          <p:nvPr/>
        </p:nvCxnSpPr>
        <p:spPr bwMode="auto">
          <a:xfrm>
            <a:off x="4088904" y="1844824"/>
            <a:ext cx="5544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0592" y="188640"/>
            <a:ext cx="5400600" cy="875184"/>
          </a:xfrm>
        </p:spPr>
        <p:txBody>
          <a:bodyPr/>
          <a:lstStyle/>
          <a:p>
            <a:r>
              <a:rPr kumimoji="1" lang="en-US" altLang="ja-JP" dirty="0" smtClean="0"/>
              <a:t>Construction </a:t>
            </a:r>
            <a:r>
              <a:rPr kumimoji="1" lang="en-US" altLang="ja-JP" dirty="0" err="1" smtClean="0"/>
              <a:t>Plan:MR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 bwMode="auto">
          <a:xfrm>
            <a:off x="4016896" y="1412776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コネクタ 8"/>
          <p:cNvCxnSpPr/>
          <p:nvPr/>
        </p:nvCxnSpPr>
        <p:spPr bwMode="auto">
          <a:xfrm>
            <a:off x="5457056" y="2132856"/>
            <a:ext cx="136815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>
            <a:off x="4016896" y="2348880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4016896" y="2636912"/>
            <a:ext cx="388843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線コネクタ 39"/>
          <p:cNvCxnSpPr/>
          <p:nvPr/>
        </p:nvCxnSpPr>
        <p:spPr bwMode="auto">
          <a:xfrm>
            <a:off x="4016896" y="2996952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線コネクタ 41"/>
          <p:cNvCxnSpPr/>
          <p:nvPr/>
        </p:nvCxnSpPr>
        <p:spPr bwMode="auto">
          <a:xfrm>
            <a:off x="4016896" y="3284984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線コネクタ 43"/>
          <p:cNvCxnSpPr/>
          <p:nvPr/>
        </p:nvCxnSpPr>
        <p:spPr bwMode="auto">
          <a:xfrm>
            <a:off x="4016896" y="3645024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直線コネクタ 44"/>
          <p:cNvCxnSpPr/>
          <p:nvPr/>
        </p:nvCxnSpPr>
        <p:spPr bwMode="auto">
          <a:xfrm>
            <a:off x="4016896" y="3501008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線コネクタ 48"/>
          <p:cNvCxnSpPr/>
          <p:nvPr/>
        </p:nvCxnSpPr>
        <p:spPr bwMode="auto">
          <a:xfrm>
            <a:off x="4016896" y="3933056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線コネクタ 49"/>
          <p:cNvCxnSpPr/>
          <p:nvPr/>
        </p:nvCxnSpPr>
        <p:spPr bwMode="auto">
          <a:xfrm>
            <a:off x="6825208" y="3933056"/>
            <a:ext cx="108012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線コネクタ 52"/>
          <p:cNvCxnSpPr/>
          <p:nvPr/>
        </p:nvCxnSpPr>
        <p:spPr bwMode="auto">
          <a:xfrm>
            <a:off x="4016896" y="4149080"/>
            <a:ext cx="216024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線コネクタ 54"/>
          <p:cNvCxnSpPr/>
          <p:nvPr/>
        </p:nvCxnSpPr>
        <p:spPr bwMode="auto">
          <a:xfrm>
            <a:off x="6177136" y="4149080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直線コネクタ 56"/>
          <p:cNvCxnSpPr/>
          <p:nvPr/>
        </p:nvCxnSpPr>
        <p:spPr bwMode="auto">
          <a:xfrm>
            <a:off x="4016896" y="4509120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直線コネクタ 58"/>
          <p:cNvCxnSpPr/>
          <p:nvPr/>
        </p:nvCxnSpPr>
        <p:spPr bwMode="auto">
          <a:xfrm>
            <a:off x="5457056" y="4509120"/>
            <a:ext cx="24482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線コネクタ 60"/>
          <p:cNvCxnSpPr/>
          <p:nvPr/>
        </p:nvCxnSpPr>
        <p:spPr bwMode="auto">
          <a:xfrm>
            <a:off x="4016896" y="4725144"/>
            <a:ext cx="568863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直線コネクタ 62"/>
          <p:cNvCxnSpPr/>
          <p:nvPr/>
        </p:nvCxnSpPr>
        <p:spPr bwMode="auto">
          <a:xfrm>
            <a:off x="5457056" y="4869160"/>
            <a:ext cx="24482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直線コネクタ 63"/>
          <p:cNvCxnSpPr/>
          <p:nvPr/>
        </p:nvCxnSpPr>
        <p:spPr bwMode="auto">
          <a:xfrm>
            <a:off x="4016896" y="5085184"/>
            <a:ext cx="280831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直線コネクタ 65"/>
          <p:cNvCxnSpPr/>
          <p:nvPr/>
        </p:nvCxnSpPr>
        <p:spPr bwMode="auto">
          <a:xfrm>
            <a:off x="4808984" y="5157192"/>
            <a:ext cx="309634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直線コネクタ 67"/>
          <p:cNvCxnSpPr/>
          <p:nvPr/>
        </p:nvCxnSpPr>
        <p:spPr bwMode="auto">
          <a:xfrm>
            <a:off x="5457056" y="5445224"/>
            <a:ext cx="42484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直線コネクタ 69"/>
          <p:cNvCxnSpPr/>
          <p:nvPr/>
        </p:nvCxnSpPr>
        <p:spPr bwMode="auto">
          <a:xfrm>
            <a:off x="5457056" y="5661248"/>
            <a:ext cx="86409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直線コネクタ 71"/>
          <p:cNvCxnSpPr/>
          <p:nvPr/>
        </p:nvCxnSpPr>
        <p:spPr bwMode="auto">
          <a:xfrm>
            <a:off x="6321152" y="5661248"/>
            <a:ext cx="158417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直線コネクタ 73"/>
          <p:cNvCxnSpPr/>
          <p:nvPr/>
        </p:nvCxnSpPr>
        <p:spPr bwMode="auto">
          <a:xfrm>
            <a:off x="4016896" y="6021288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直線コネクタ 75"/>
          <p:cNvCxnSpPr/>
          <p:nvPr/>
        </p:nvCxnSpPr>
        <p:spPr bwMode="auto">
          <a:xfrm>
            <a:off x="4016896" y="6309320"/>
            <a:ext cx="216024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直線コネクタ 77"/>
          <p:cNvCxnSpPr/>
          <p:nvPr/>
        </p:nvCxnSpPr>
        <p:spPr bwMode="auto">
          <a:xfrm>
            <a:off x="6177136" y="6309320"/>
            <a:ext cx="172819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直線コネクタ 79"/>
          <p:cNvCxnSpPr/>
          <p:nvPr/>
        </p:nvCxnSpPr>
        <p:spPr bwMode="auto">
          <a:xfrm>
            <a:off x="5457056" y="6597352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直線コネクタ 81"/>
          <p:cNvCxnSpPr/>
          <p:nvPr/>
        </p:nvCxnSpPr>
        <p:spPr bwMode="auto">
          <a:xfrm>
            <a:off x="6897216" y="6597352"/>
            <a:ext cx="27363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直線コネクタ 83"/>
          <p:cNvCxnSpPr/>
          <p:nvPr/>
        </p:nvCxnSpPr>
        <p:spPr bwMode="auto">
          <a:xfrm>
            <a:off x="7041232" y="404664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直線コネクタ 84"/>
          <p:cNvCxnSpPr/>
          <p:nvPr/>
        </p:nvCxnSpPr>
        <p:spPr bwMode="auto">
          <a:xfrm>
            <a:off x="7041232" y="692696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テキスト ボックス 85"/>
          <p:cNvSpPr txBox="1"/>
          <p:nvPr/>
        </p:nvSpPr>
        <p:spPr>
          <a:xfrm>
            <a:off x="7689304" y="18864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+mn-lt"/>
              </a:rPr>
              <a:t>R&amp;D</a:t>
            </a:r>
            <a:endParaRPr kumimoji="1" lang="ja-JP" alt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689304" y="476672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C000"/>
                </a:solidFill>
                <a:latin typeface="+mn-lt"/>
              </a:rPr>
              <a:t>fabrication, installation</a:t>
            </a:r>
            <a:endParaRPr kumimoji="1" lang="ja-JP" altLang="en-US" sz="1600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89" name="直線コネクタ 88"/>
          <p:cNvCxnSpPr/>
          <p:nvPr/>
        </p:nvCxnSpPr>
        <p:spPr bwMode="auto">
          <a:xfrm>
            <a:off x="4016896" y="5661248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 bwMode="auto">
          <a:xfrm>
            <a:off x="1280592" y="188640"/>
            <a:ext cx="8420100" cy="87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Construction </a:t>
            </a:r>
            <a:r>
              <a:rPr kumimoji="1" lang="en-US" altLang="ja-JP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Plan:DR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5313040" y="4423048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>
            <a:off x="5313040" y="3774976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コンテンツ プレースホルダ 3"/>
          <p:cNvGraphicFramePr>
            <a:graphicFrameLocks/>
          </p:cNvGraphicFramePr>
          <p:nvPr/>
        </p:nvGraphicFramePr>
        <p:xfrm>
          <a:off x="272480" y="1124744"/>
          <a:ext cx="927348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8152"/>
                <a:gridCol w="2232248"/>
                <a:gridCol w="1418270"/>
                <a:gridCol w="1418270"/>
                <a:gridCol w="1080889"/>
                <a:gridCol w="337381"/>
                <a:gridCol w="1418270"/>
              </a:tblGrid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FY2012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2013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2015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BPM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Electrode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Detector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Signal cable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Bunch feedback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Kicker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Amp&amp;filter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FT&amp;cable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Low level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Photon Monitor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Visible light beam line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chamber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Extraction mirror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Misc.</a:t>
                      </a:r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Loss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 smtClean="0"/>
                        <a:t>readout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DCCT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Bunch current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Tune monitor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cxnSp>
        <p:nvCxnSpPr>
          <p:cNvPr id="6" name="直線コネクタ 5"/>
          <p:cNvCxnSpPr/>
          <p:nvPr/>
        </p:nvCxnSpPr>
        <p:spPr bwMode="auto">
          <a:xfrm>
            <a:off x="3872880" y="1614736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線コネクタ 6"/>
          <p:cNvCxnSpPr/>
          <p:nvPr/>
        </p:nvCxnSpPr>
        <p:spPr bwMode="auto">
          <a:xfrm>
            <a:off x="3872880" y="1902768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コネクタ 7"/>
          <p:cNvCxnSpPr/>
          <p:nvPr/>
        </p:nvCxnSpPr>
        <p:spPr bwMode="auto">
          <a:xfrm>
            <a:off x="3872880" y="2190800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コネクタ 8"/>
          <p:cNvCxnSpPr/>
          <p:nvPr/>
        </p:nvCxnSpPr>
        <p:spPr bwMode="auto">
          <a:xfrm>
            <a:off x="3872880" y="2478832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コネクタ 9"/>
          <p:cNvCxnSpPr/>
          <p:nvPr/>
        </p:nvCxnSpPr>
        <p:spPr bwMode="auto">
          <a:xfrm>
            <a:off x="3872880" y="2766864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コネクタ 10"/>
          <p:cNvCxnSpPr/>
          <p:nvPr/>
        </p:nvCxnSpPr>
        <p:spPr bwMode="auto">
          <a:xfrm>
            <a:off x="3872880" y="3126904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コネクタ 11"/>
          <p:cNvCxnSpPr/>
          <p:nvPr/>
        </p:nvCxnSpPr>
        <p:spPr bwMode="auto">
          <a:xfrm>
            <a:off x="3872880" y="3414936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3872880" y="3991000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 flipV="1">
            <a:off x="6249144" y="4365104"/>
            <a:ext cx="1512168" cy="1406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>
            <a:off x="3872880" y="4639072"/>
            <a:ext cx="14401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>
            <a:off x="5313040" y="5215136"/>
            <a:ext cx="136815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5313040" y="4927104"/>
            <a:ext cx="136815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>
            <a:off x="6681192" y="4927104"/>
            <a:ext cx="108012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>
            <a:off x="6681192" y="5215136"/>
            <a:ext cx="108012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直線コネクタ 32"/>
          <p:cNvCxnSpPr/>
          <p:nvPr/>
        </p:nvCxnSpPr>
        <p:spPr bwMode="auto">
          <a:xfrm>
            <a:off x="6537176" y="6021288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>
            <a:off x="6537176" y="6309320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テキスト ボックス 34"/>
          <p:cNvSpPr txBox="1"/>
          <p:nvPr/>
        </p:nvSpPr>
        <p:spPr>
          <a:xfrm>
            <a:off x="7185248" y="580526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+mn-lt"/>
              </a:rPr>
              <a:t>R&amp;D</a:t>
            </a:r>
            <a:endParaRPr kumimoji="1" lang="ja-JP" alt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85248" y="6093296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C000"/>
                </a:solidFill>
                <a:latin typeface="+mn-lt"/>
              </a:rPr>
              <a:t>fabrication</a:t>
            </a:r>
            <a:endParaRPr kumimoji="1" lang="ja-JP" altLang="en-US" sz="16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188640"/>
            <a:ext cx="8420100" cy="1143000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36576" y="1196752"/>
            <a:ext cx="8686874" cy="5400600"/>
          </a:xfrm>
        </p:spPr>
        <p:txBody>
          <a:bodyPr/>
          <a:lstStyle/>
          <a:p>
            <a:r>
              <a:rPr lang="en-US" altLang="ja-JP" sz="2000" dirty="0" smtClean="0"/>
              <a:t>Upgrade of beam diagnostics system is advancing smoothly.  The installation schedule depends on other components. The tuning of each detector will be done.</a:t>
            </a:r>
          </a:p>
          <a:p>
            <a:r>
              <a:rPr kumimoji="1" lang="en-US" altLang="ja-JP" sz="2000" dirty="0" smtClean="0"/>
              <a:t>BPM</a:t>
            </a:r>
          </a:p>
          <a:p>
            <a:pPr lvl="1"/>
            <a:r>
              <a:rPr lang="en-US" altLang="ja-JP" sz="2000" dirty="0" smtClean="0"/>
              <a:t>Electrode: ready</a:t>
            </a:r>
          </a:p>
          <a:p>
            <a:pPr lvl="1"/>
            <a:r>
              <a:rPr kumimoji="1" lang="en-US" altLang="ja-JP" sz="2000" dirty="0" smtClean="0"/>
              <a:t>Narrowband detector: production in next FY</a:t>
            </a:r>
          </a:p>
          <a:p>
            <a:pPr lvl="1"/>
            <a:r>
              <a:rPr lang="en-US" altLang="ja-JP" sz="2000" dirty="0" err="1" smtClean="0"/>
              <a:t>TbT</a:t>
            </a:r>
            <a:r>
              <a:rPr lang="en-US" altLang="ja-JP" sz="2000" dirty="0" smtClean="0"/>
              <a:t>: production in next FY and after</a:t>
            </a:r>
          </a:p>
          <a:p>
            <a:pPr lvl="1"/>
            <a:r>
              <a:rPr lang="en-US" altLang="ja-JP" sz="2000" dirty="0" err="1" smtClean="0"/>
              <a:t>Mediumband</a:t>
            </a:r>
            <a:r>
              <a:rPr lang="en-US" altLang="ja-JP" sz="2000" dirty="0" smtClean="0"/>
              <a:t> detector: order/fabrication in next FY</a:t>
            </a:r>
          </a:p>
          <a:p>
            <a:pPr lvl="1"/>
            <a:r>
              <a:rPr kumimoji="1" lang="en-US" altLang="ja-JP" sz="2000" dirty="0" smtClean="0"/>
              <a:t>Displacement sensor at local chromaticity correction section: design and fabrication in next FY</a:t>
            </a:r>
          </a:p>
          <a:p>
            <a:r>
              <a:rPr lang="en-US" altLang="ja-JP" sz="2000" dirty="0" smtClean="0"/>
              <a:t>FB</a:t>
            </a:r>
          </a:p>
          <a:p>
            <a:pPr lvl="1"/>
            <a:r>
              <a:rPr lang="en-US" altLang="ja-JP" sz="2000" dirty="0" smtClean="0"/>
              <a:t>Most hardware is ready.</a:t>
            </a:r>
          </a:p>
          <a:p>
            <a:pPr lvl="1"/>
            <a:r>
              <a:rPr lang="en-US" altLang="ja-JP" sz="2000" dirty="0" smtClean="0"/>
              <a:t>Longitudinal kicker and special monitor (pilot bunch excitation, gated measurement): production in next FY. </a:t>
            </a:r>
          </a:p>
          <a:p>
            <a:endParaRPr kumimoji="1" lang="ja-JP" altLang="en-US" sz="2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03350" y="1268760"/>
            <a:ext cx="8420100" cy="5328592"/>
          </a:xfrm>
        </p:spPr>
        <p:txBody>
          <a:bodyPr/>
          <a:lstStyle/>
          <a:p>
            <a:r>
              <a:rPr lang="en-US" altLang="ja-JP" sz="2000" dirty="0" smtClean="0"/>
              <a:t>Photon Monitors</a:t>
            </a:r>
          </a:p>
          <a:p>
            <a:pPr lvl="1"/>
            <a:r>
              <a:rPr lang="en-US" altLang="ja-JP" sz="2000" dirty="0" smtClean="0"/>
              <a:t>SRM: testing the final extraction mirror and design chamber . </a:t>
            </a:r>
          </a:p>
          <a:p>
            <a:pPr lvl="1"/>
            <a:r>
              <a:rPr lang="en-US" altLang="ja-JP" sz="2000" dirty="0" smtClean="0"/>
              <a:t>XRM: continue  the testing of electronics, detector and construction of beam line. </a:t>
            </a:r>
          </a:p>
          <a:p>
            <a:pPr lvl="1"/>
            <a:r>
              <a:rPr lang="en-US" altLang="ja-JP" sz="2000" dirty="0" smtClean="0"/>
              <a:t>LABM: continue the readout system and construction of optics box and extraction mirror.</a:t>
            </a:r>
          </a:p>
          <a:p>
            <a:pPr lvl="1"/>
            <a:r>
              <a:rPr lang="en-US" altLang="ja-JP" sz="2000" dirty="0" smtClean="0"/>
              <a:t>CSM: future plan</a:t>
            </a:r>
          </a:p>
          <a:p>
            <a:r>
              <a:rPr lang="en-US" altLang="ja-JP" sz="2000" dirty="0" smtClean="0"/>
              <a:t>DCCT/CT: ready</a:t>
            </a:r>
          </a:p>
          <a:p>
            <a:r>
              <a:rPr lang="en-US" altLang="ja-JP" sz="2000" dirty="0" smtClean="0"/>
              <a:t>LM: </a:t>
            </a:r>
            <a:r>
              <a:rPr lang="ja-JP" altLang="en-US" sz="2000" dirty="0" smtClean="0"/>
              <a:t> </a:t>
            </a:r>
            <a:r>
              <a:rPr lang="en-US" altLang="ja-JP" sz="2000" smtClean="0"/>
              <a:t>studying specifications of </a:t>
            </a:r>
            <a:r>
              <a:rPr lang="en-US" altLang="ja-JP" sz="2000" dirty="0" smtClean="0"/>
              <a:t>readout electronics</a:t>
            </a:r>
          </a:p>
          <a:p>
            <a:r>
              <a:rPr kumimoji="1" lang="en-US" altLang="ja-JP" sz="2000" dirty="0" smtClean="0"/>
              <a:t>DR</a:t>
            </a:r>
          </a:p>
          <a:p>
            <a:pPr lvl="1"/>
            <a:r>
              <a:rPr lang="en-US" altLang="ja-JP" sz="2000" dirty="0" smtClean="0"/>
              <a:t>R&amp;D of LM readout, BCM and Tune meter</a:t>
            </a:r>
          </a:p>
          <a:p>
            <a:pPr lvl="1"/>
            <a:r>
              <a:rPr lang="en-US" altLang="ja-JP" sz="2000" dirty="0" smtClean="0"/>
              <a:t>Installation time is restricted after DR construction.  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3350" y="609600"/>
            <a:ext cx="8158162" cy="512365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Spares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8584" y="0"/>
            <a:ext cx="8202116" cy="1052736"/>
          </a:xfrm>
        </p:spPr>
        <p:txBody>
          <a:bodyPr/>
          <a:lstStyle/>
          <a:p>
            <a:r>
              <a:rPr kumimoji="1" lang="en-US" altLang="ja-JP" dirty="0" smtClean="0"/>
              <a:t>X-ray monitor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980729"/>
            <a:ext cx="9410700" cy="273630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kumimoji="1" lang="en-US" altLang="ja-JP" dirty="0" smtClean="0"/>
              <a:t>2012 </a:t>
            </a:r>
            <a:r>
              <a:rPr lang="en-US" altLang="ja-JP" dirty="0" smtClean="0"/>
              <a:t>result</a:t>
            </a:r>
            <a:r>
              <a:rPr kumimoji="1" lang="en-US" altLang="ja-JP" dirty="0" smtClean="0"/>
              <a:t>s</a:t>
            </a:r>
          </a:p>
          <a:p>
            <a:r>
              <a:rPr lang="en-US" altLang="ja-JP" dirty="0" smtClean="0"/>
              <a:t>High-speed readout for SuperKEKB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Evaluated STURM2 motherboard design in lab and at U. Hawaii XFEL.</a:t>
            </a:r>
          </a:p>
          <a:p>
            <a:pPr lvl="1"/>
            <a:r>
              <a:rPr kumimoji="1" lang="en-US" altLang="ja-JP" dirty="0" smtClean="0"/>
              <a:t>Based on results, have redesigned motherboard layout, especially:</a:t>
            </a:r>
          </a:p>
          <a:p>
            <a:pPr lvl="2"/>
            <a:r>
              <a:rPr lang="en-US" altLang="ja-JP" dirty="0" smtClean="0"/>
              <a:t>Improved shielding for pre-amps daughter cards</a:t>
            </a:r>
          </a:p>
          <a:p>
            <a:pPr lvl="2"/>
            <a:r>
              <a:rPr lang="en-US" altLang="ja-JP" dirty="0" smtClean="0"/>
              <a:t>Re-designed daughter card for detector for improved signal impedance.</a:t>
            </a:r>
          </a:p>
          <a:p>
            <a:pPr lvl="1"/>
            <a:r>
              <a:rPr kumimoji="1" lang="en-US" altLang="ja-JP" dirty="0" smtClean="0"/>
              <a:t>New boards designed and laid out, and fabrication started.</a:t>
            </a:r>
          </a:p>
          <a:p>
            <a:pPr lvl="2"/>
            <a:r>
              <a:rPr lang="en-US" altLang="ja-JP" dirty="0" smtClean="0"/>
              <a:t>Plan to test at UH XFEL, and ATF2.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374972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862" y="4797152"/>
            <a:ext cx="2514243" cy="94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4861" y="5949280"/>
            <a:ext cx="2630769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8365" y="4437112"/>
            <a:ext cx="289763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598628" y="4005064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Shielded pre-amp daughter card: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2936" y="4077072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New detector daughter card: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X-ray monitor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50691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kumimoji="1" lang="en-US" altLang="ja-JP" dirty="0" smtClean="0"/>
              <a:t>Plans for 2013</a:t>
            </a:r>
          </a:p>
          <a:p>
            <a:r>
              <a:rPr lang="en-US" altLang="ja-JP" dirty="0" smtClean="0"/>
              <a:t>At Cornell: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Test </a:t>
            </a:r>
            <a:r>
              <a:rPr lang="en-US" altLang="ja-JP" dirty="0" err="1" smtClean="0"/>
              <a:t>Au+CVD</a:t>
            </a:r>
            <a:r>
              <a:rPr lang="en-US" altLang="ja-JP" dirty="0" smtClean="0"/>
              <a:t> (diamond) high-energy mask at </a:t>
            </a:r>
            <a:r>
              <a:rPr lang="en-US" altLang="ja-JP" dirty="0" err="1" smtClean="0"/>
              <a:t>CesrTA</a:t>
            </a:r>
            <a:r>
              <a:rPr lang="en-US" altLang="ja-JP" dirty="0" smtClean="0"/>
              <a:t>.</a:t>
            </a:r>
          </a:p>
          <a:p>
            <a:pPr lvl="2"/>
            <a:r>
              <a:rPr lang="en-US" altLang="ja-JP" dirty="0" smtClean="0"/>
              <a:t>Imaging tests</a:t>
            </a:r>
          </a:p>
          <a:p>
            <a:pPr lvl="2"/>
            <a:r>
              <a:rPr lang="en-US" altLang="ja-JP" dirty="0" smtClean="0"/>
              <a:t>Burn tests</a:t>
            </a:r>
          </a:p>
          <a:p>
            <a:pPr lvl="1"/>
            <a:r>
              <a:rPr kumimoji="1" lang="en-US" altLang="ja-JP" dirty="0" smtClean="0"/>
              <a:t>Test new design of low-energy coded aperture (Cornell design) in 2013 at </a:t>
            </a:r>
            <a:r>
              <a:rPr kumimoji="1" lang="en-US" altLang="ja-JP" dirty="0" err="1" smtClean="0"/>
              <a:t>CesrTA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dirty="0" smtClean="0"/>
              <a:t>Continue </a:t>
            </a:r>
            <a:r>
              <a:rPr lang="en-US" altLang="ja-JP" dirty="0" err="1" smtClean="0"/>
              <a:t>systematics</a:t>
            </a:r>
            <a:r>
              <a:rPr lang="en-US" altLang="ja-JP" dirty="0" smtClean="0"/>
              <a:t> studies of x-ray optics at </a:t>
            </a:r>
            <a:r>
              <a:rPr lang="en-US" altLang="ja-JP" dirty="0" err="1" smtClean="0"/>
              <a:t>CesrTA</a:t>
            </a:r>
            <a:r>
              <a:rPr lang="en-US" altLang="ja-JP" dirty="0" smtClean="0"/>
              <a:t>, and continue using coded aperture optics for electron-cloud and IBS studies.</a:t>
            </a:r>
            <a:endParaRPr kumimoji="1" lang="en-US" altLang="ja-JP" dirty="0" smtClean="0"/>
          </a:p>
          <a:p>
            <a:r>
              <a:rPr lang="en-US" altLang="ja-JP" dirty="0" smtClean="0"/>
              <a:t>At UH: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Complete fabrication of redesigned 64-channel readout system for SuperKEKB.</a:t>
            </a:r>
          </a:p>
          <a:p>
            <a:pPr lvl="1"/>
            <a:r>
              <a:rPr kumimoji="1" lang="en-US" altLang="ja-JP" dirty="0" smtClean="0"/>
              <a:t>Test 64-channel readout system at UH XFEL and ATF2.</a:t>
            </a:r>
          </a:p>
          <a:p>
            <a:r>
              <a:rPr lang="en-US" altLang="ja-JP" dirty="0" smtClean="0"/>
              <a:t>At SLAC: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Develop new high-energy detector for increased detection efficiency over </a:t>
            </a:r>
            <a:r>
              <a:rPr lang="en-US" altLang="ja-JP" dirty="0" err="1" smtClean="0"/>
              <a:t>SuperKEKB’s</a:t>
            </a:r>
            <a:r>
              <a:rPr lang="en-US" altLang="ja-JP" dirty="0" smtClean="0"/>
              <a:t> x-ray spectral range.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テキスト ボックス 8"/>
          <p:cNvSpPr txBox="1">
            <a:spLocks noChangeArrowheads="1"/>
          </p:cNvSpPr>
          <p:nvPr/>
        </p:nvSpPr>
        <p:spPr bwMode="auto">
          <a:xfrm>
            <a:off x="428498" y="980729"/>
            <a:ext cx="883456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ja-JP" dirty="0" smtClean="0"/>
              <a:t>Large incident power a source of heat-load induced deformations</a:t>
            </a:r>
            <a:endParaRPr lang="en-US" altLang="ja-JP" dirty="0"/>
          </a:p>
          <a:p>
            <a:pPr>
              <a:buFont typeface="Arial" charset="0"/>
              <a:buChar char="•"/>
            </a:pPr>
            <a:r>
              <a:rPr lang="en-US" altLang="ja-JP" dirty="0" err="1" smtClean="0"/>
              <a:t>SuperKEKB</a:t>
            </a:r>
            <a:r>
              <a:rPr lang="en-US" altLang="ja-JP" dirty="0" smtClean="0"/>
              <a:t> LER source bend is recycled arc bend, with bending radius twice that of KEKB source bend.</a:t>
            </a:r>
          </a:p>
          <a:p>
            <a:pPr lvl="1">
              <a:buFont typeface="Arial" charset="0"/>
              <a:buChar char="•"/>
            </a:pPr>
            <a:r>
              <a:rPr lang="en-US" altLang="ja-JP" dirty="0" smtClean="0"/>
              <a:t>Incident power becomes less than that of the KEKB HER, though more than that of the KEKB LER.</a:t>
            </a:r>
          </a:p>
          <a:p>
            <a:pPr>
              <a:buFont typeface="Arial" charset="0"/>
              <a:buChar char="•"/>
            </a:pPr>
            <a:r>
              <a:rPr lang="en-US" altLang="ja-JP" dirty="0" smtClean="0"/>
              <a:t>HER bend does not change, and incident power becomes a bit higher than that of the KEKB HER.</a:t>
            </a:r>
            <a:endParaRPr lang="en-US" altLang="ja-JP" dirty="0"/>
          </a:p>
        </p:txBody>
      </p:sp>
      <p:sp>
        <p:nvSpPr>
          <p:cNvPr id="2052" name="Rectangle 99"/>
          <p:cNvSpPr>
            <a:spLocks noChangeArrowheads="1"/>
          </p:cNvSpPr>
          <p:nvPr/>
        </p:nvSpPr>
        <p:spPr bwMode="auto">
          <a:xfrm>
            <a:off x="818541" y="5589240"/>
            <a:ext cx="8359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8900" indent="-88900" hangingPunct="0"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kumimoji="0" lang="en-US" altLang="ja-JP" dirty="0" smtClean="0">
                <a:solidFill>
                  <a:srgbClr val="000000"/>
                </a:solidFill>
                <a:ea typeface="ヒラギノ角ゴ Pro W3" charset="-128"/>
              </a:rPr>
              <a:t>The heat deformation was already a great problem at KEKB, so would like to have a mirror that does not deform as much under the same heat load:  diamond mirrors. </a:t>
            </a:r>
            <a:endParaRPr kumimoji="0" lang="ja-JP" altLang="en-US" dirty="0">
              <a:solidFill>
                <a:srgbClr val="000000"/>
              </a:solidFill>
              <a:ea typeface="ヒラギノ角ゴ Pro W3" charset="-128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40532" y="3068960"/>
          <a:ext cx="8437988" cy="2304256"/>
        </p:xfrm>
        <a:graphic>
          <a:graphicData uri="http://schemas.openxmlformats.org/presentationml/2006/ole">
            <p:oleObj spid="_x0000_s3074" name="ワークシート" r:id="rId3" imgW="7248576" imgH="2152785" progId="Excel.Sheet.12">
              <p:embed/>
            </p:oleObj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428497" y="0"/>
            <a:ext cx="8915400" cy="764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SRM:</a:t>
            </a: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Extraction mirrors</a:t>
            </a:r>
            <a:endParaRPr kumimoji="1" lang="ja-JP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101012DIAtemp500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312" y="708318"/>
            <a:ext cx="2842610" cy="1671392"/>
          </a:xfrm>
          <a:prstGeom prst="rect">
            <a:avLst/>
          </a:prstGeom>
        </p:spPr>
      </p:pic>
      <p:pic>
        <p:nvPicPr>
          <p:cNvPr id="6" name="図 5" descr="200W_Be_D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905" y="4077072"/>
            <a:ext cx="2872768" cy="19888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76470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SRM: Diamond Mirrors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4472" y="620689"/>
            <a:ext cx="6708745" cy="3384376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err="1" smtClean="0"/>
              <a:t>Monocrystalline</a:t>
            </a:r>
            <a:r>
              <a:rPr lang="en-US" altLang="ja-JP" dirty="0" smtClean="0"/>
              <a:t> diamond: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Being developed by Seki </a:t>
            </a:r>
            <a:r>
              <a:rPr lang="en-US" altLang="ja-JP" dirty="0" err="1" smtClean="0"/>
              <a:t>Technotron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10 mm x 20 mm x 0.5 mm prototype completed.</a:t>
            </a:r>
          </a:p>
          <a:p>
            <a:pPr lvl="2"/>
            <a:r>
              <a:rPr lang="en-US" altLang="ja-JP" dirty="0" smtClean="0"/>
              <a:t>20 mm x 20 mm </a:t>
            </a:r>
            <a:r>
              <a:rPr lang="ja-JP" altLang="en-US" dirty="0" smtClean="0"/>
              <a:t> </a:t>
            </a:r>
            <a:r>
              <a:rPr lang="en-US" altLang="ja-JP" dirty="0" smtClean="0"/>
              <a:t>x 1 mm prototype in fabrication</a:t>
            </a:r>
          </a:p>
          <a:p>
            <a:pPr lvl="1"/>
            <a:r>
              <a:rPr lang="en-US" altLang="ja-JP" dirty="0" smtClean="0"/>
              <a:t>Surface:  3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Au, with thin Cr layer below that.</a:t>
            </a:r>
            <a:endParaRPr lang="en-US" altLang="ja-JP" dirty="0"/>
          </a:p>
          <a:p>
            <a:pPr lvl="1"/>
            <a:r>
              <a:rPr lang="en-US" altLang="ja-JP" dirty="0" smtClean="0"/>
              <a:t>Diamond surface is (nearly) a single crystal, so good surface flatness expected (Ra ~ 2 nm, &lt;~λ/50)</a:t>
            </a:r>
          </a:p>
          <a:p>
            <a:pPr lvl="1"/>
            <a:r>
              <a:rPr lang="en-US" altLang="ja-JP" dirty="0" smtClean="0"/>
              <a:t>Very good heat conductance and low thermal expansion coefficient makes apparent change in magnification smaller than that of Be mirrors used at KEKB:</a:t>
            </a:r>
          </a:p>
          <a:p>
            <a:pPr lvl="2"/>
            <a:r>
              <a:rPr lang="en-US" altLang="ja-JP" dirty="0" err="1" smtClean="0"/>
              <a:t>Berylllium</a:t>
            </a:r>
            <a:r>
              <a:rPr lang="en-US" altLang="ja-JP" dirty="0" smtClean="0"/>
              <a:t>:  </a:t>
            </a:r>
            <a:r>
              <a:rPr lang="en-US" altLang="ja-JP" dirty="0" err="1" smtClean="0"/>
              <a:t>δmagnification</a:t>
            </a:r>
            <a:r>
              <a:rPr lang="en-US" altLang="ja-JP" dirty="0" smtClean="0"/>
              <a:t> = 43% @ HER full current</a:t>
            </a:r>
          </a:p>
          <a:p>
            <a:pPr lvl="2"/>
            <a:r>
              <a:rPr lang="en-US" altLang="ja-JP" dirty="0" smtClean="0"/>
              <a:t>Diamond:  </a:t>
            </a:r>
            <a:r>
              <a:rPr lang="en-US" altLang="ja-JP" dirty="0" err="1" smtClean="0"/>
              <a:t>δmagnification</a:t>
            </a:r>
            <a:r>
              <a:rPr lang="en-US" altLang="ja-JP" dirty="0" smtClean="0"/>
              <a:t> = 3% @ HER full current</a:t>
            </a:r>
          </a:p>
        </p:txBody>
      </p:sp>
      <p:pic>
        <p:nvPicPr>
          <p:cNvPr id="5" name="図 4" descr="20101012DIA500u2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9738" y="3657517"/>
            <a:ext cx="2804212" cy="164881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72913" y="602700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Mirror surface distortion due to 400W of SR power at center of </a:t>
            </a:r>
            <a:r>
              <a:rPr lang="en-US" altLang="ja-JP" sz="1600" dirty="0" err="1" smtClean="0"/>
              <a:t>Au+Dia</a:t>
            </a:r>
            <a:r>
              <a:rPr lang="en-US" altLang="ja-JP" sz="1600" dirty="0" smtClean="0"/>
              <a:t> mirror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93260" y="2420888"/>
            <a:ext cx="2418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Diamond mirror temperature distribution due to 400W of SR power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93260" y="5373216"/>
            <a:ext cx="2418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Diamond mirror surface distortion due to 400W of SR power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93260" y="6211670"/>
            <a:ext cx="2300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ANSYS simulations:  M. </a:t>
            </a:r>
            <a:r>
              <a:rPr kumimoji="1" lang="en-US" altLang="ja-JP" dirty="0" err="1" smtClean="0"/>
              <a:t>Arinaga</a:t>
            </a:r>
            <a:endParaRPr kumimoji="1" lang="ja-JP" altLang="en-US" dirty="0"/>
          </a:p>
        </p:txBody>
      </p:sp>
      <p:pic>
        <p:nvPicPr>
          <p:cNvPr id="12" name="図 11" descr="200W_Be_Di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506" y="4077072"/>
            <a:ext cx="2872768" cy="198884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84515" y="602700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Mirror surface distortion due to 200W of SR power at center of Be mirror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図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07" y="1916832"/>
            <a:ext cx="86263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XRM:  LER X-ray </a:t>
            </a:r>
            <a:r>
              <a:rPr lang="en-US" altLang="ja-JP" dirty="0" err="1" smtClean="0"/>
              <a:t>beamline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(Fuji D8)</a:t>
            </a:r>
            <a:endParaRPr lang="ja-JP" altLang="en-US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81226" y="5445224"/>
            <a:ext cx="17941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Detector Box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16896" y="5517232"/>
            <a:ext cx="17941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X-ray </a:t>
            </a:r>
            <a:r>
              <a:rPr lang="en-US" altLang="ja-JP" dirty="0" err="1" smtClean="0"/>
              <a:t>beamline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44688" y="5301209"/>
            <a:ext cx="124813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Optics box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0532" y="5301209"/>
            <a:ext cx="124813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Magnet passage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1052736"/>
            <a:ext cx="4765543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角丸四角形 2"/>
          <p:cNvSpPr/>
          <p:nvPr/>
        </p:nvSpPr>
        <p:spPr>
          <a:xfrm>
            <a:off x="1712640" y="1412776"/>
            <a:ext cx="1109265" cy="64770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1400">
                <a:solidFill>
                  <a:srgbClr val="000000"/>
                </a:solidFill>
              </a:rPr>
              <a:t>Gated TbT </a:t>
            </a: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16388" name="テキスト ボックス 4"/>
          <p:cNvSpPr txBox="1">
            <a:spLocks noChangeArrowheads="1"/>
          </p:cNvSpPr>
          <p:nvPr/>
        </p:nvSpPr>
        <p:spPr bwMode="auto">
          <a:xfrm>
            <a:off x="1352600" y="188640"/>
            <a:ext cx="5416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  <a:cs typeface="Times" charset="0"/>
              </a:rPr>
              <a:t>Configuration of main BPM system </a:t>
            </a:r>
            <a:endParaRPr lang="ja-JP" altLang="en-US" sz="2800" dirty="0">
              <a:latin typeface="+mj-lt"/>
              <a:cs typeface="Times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712640" y="4725144"/>
            <a:ext cx="1109266" cy="64770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1400">
                <a:solidFill>
                  <a:srgbClr val="000000"/>
                </a:solidFill>
              </a:rPr>
              <a:t>Gated TbT </a:t>
            </a: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16390" name="テキスト ボックス 9"/>
          <p:cNvSpPr txBox="1">
            <a:spLocks noChangeArrowheads="1"/>
          </p:cNvSpPr>
          <p:nvPr/>
        </p:nvSpPr>
        <p:spPr bwMode="auto">
          <a:xfrm>
            <a:off x="5313040" y="1412776"/>
            <a:ext cx="43769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313" indent="-87313" algn="just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  <a:cs typeface="Times" charset="0"/>
              </a:rPr>
              <a:t>Super-heterodyne </a:t>
            </a:r>
            <a:r>
              <a:rPr lang="en-US" altLang="ja-JP" dirty="0">
                <a:latin typeface="+mj-lt"/>
                <a:cs typeface="Times" charset="0"/>
              </a:rPr>
              <a:t>detectors in KEKB BPM system are also main detectors in SuperKEKB. </a:t>
            </a:r>
            <a:endParaRPr lang="en-US" altLang="ja-JP" dirty="0" smtClean="0">
              <a:latin typeface="+mj-lt"/>
              <a:cs typeface="Times" charset="0"/>
            </a:endParaRPr>
          </a:p>
          <a:p>
            <a:pPr marL="87313" indent="-87313" algn="just">
              <a:buFont typeface="Arial" pitchFamily="34" charset="0"/>
              <a:buChar char="•"/>
            </a:pPr>
            <a:endParaRPr lang="en-US" altLang="ja-JP" dirty="0" smtClean="0">
              <a:latin typeface="+mj-lt"/>
              <a:cs typeface="Times" charset="0"/>
            </a:endParaRPr>
          </a:p>
          <a:p>
            <a:pPr marL="87313" indent="-87313" algn="just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  <a:cs typeface="Times" charset="0"/>
              </a:rPr>
              <a:t>Detection frequency in LER is lowered to 509 MHz due to the chamber cutoff frequency of 989 </a:t>
            </a:r>
            <a:r>
              <a:rPr lang="en-US" altLang="ja-JP" dirty="0" err="1" smtClean="0">
                <a:latin typeface="+mj-lt"/>
                <a:cs typeface="Times" charset="0"/>
              </a:rPr>
              <a:t>MHz.</a:t>
            </a:r>
            <a:r>
              <a:rPr lang="en-US" altLang="ja-JP" dirty="0" smtClean="0">
                <a:latin typeface="+mj-lt"/>
                <a:cs typeface="Times" charset="0"/>
              </a:rPr>
              <a:t> </a:t>
            </a:r>
          </a:p>
          <a:p>
            <a:pPr marL="87313" indent="-87313" algn="just">
              <a:buFont typeface="Arial" pitchFamily="34" charset="0"/>
              <a:buChar char="•"/>
            </a:pPr>
            <a:endParaRPr lang="en-US" altLang="ja-JP" dirty="0" smtClean="0">
              <a:latin typeface="+mj-lt"/>
              <a:cs typeface="Times" charset="0"/>
            </a:endParaRPr>
          </a:p>
          <a:p>
            <a:pPr marL="87313" indent="-87313" algn="just">
              <a:buFont typeface="Arial" pitchFamily="34" charset="0"/>
              <a:buChar char="•"/>
            </a:pPr>
            <a:r>
              <a:rPr lang="en-US" altLang="ja-JP" dirty="0" smtClean="0">
                <a:latin typeface="+mj-lt"/>
              </a:rPr>
              <a:t>Selected 270 BPMs have</a:t>
            </a:r>
            <a:r>
              <a:rPr lang="en-US" altLang="ja-JP" i="1" dirty="0" smtClean="0">
                <a:latin typeface="+mj-lt"/>
              </a:rPr>
              <a:t> gated</a:t>
            </a:r>
            <a:r>
              <a:rPr lang="en-US" altLang="ja-JP" dirty="0" smtClean="0">
                <a:latin typeface="+mj-lt"/>
              </a:rPr>
              <a:t> turn-by-turn monitoring function. </a:t>
            </a:r>
            <a:endParaRPr lang="ja-JP" altLang="en-US" dirty="0" smtClean="0">
              <a:latin typeface="+mj-lt"/>
              <a:cs typeface="Times" charset="0"/>
            </a:endParaRPr>
          </a:p>
          <a:p>
            <a:pPr marL="87313" indent="-87313" algn="just"/>
            <a:endParaRPr lang="ja-JP" altLang="en-US" dirty="0">
              <a:latin typeface="+mj-lt"/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XRM:  HER X-ray monitor </a:t>
            </a:r>
            <a:r>
              <a:rPr lang="en-US" altLang="ja-JP" dirty="0" err="1" smtClean="0"/>
              <a:t>beamline</a:t>
            </a:r>
            <a:r>
              <a:rPr lang="en-US" altLang="ja-JP" dirty="0" smtClean="0"/>
              <a:t> (Oho D4)</a:t>
            </a:r>
            <a:endParaRPr lang="ja-JP" altLang="en-US" dirty="0" smtClean="0"/>
          </a:p>
        </p:txBody>
      </p:sp>
      <p:pic>
        <p:nvPicPr>
          <p:cNvPr id="5122" name="図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48" y="1700808"/>
            <a:ext cx="939053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18541" y="5589240"/>
            <a:ext cx="17941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Detector Box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4862" y="5589240"/>
            <a:ext cx="17941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X-ray </a:t>
            </a:r>
            <a:r>
              <a:rPr lang="en-US" altLang="ja-JP" dirty="0" err="1" smtClean="0"/>
              <a:t>beamline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35165" y="5373217"/>
            <a:ext cx="124813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Optics box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73347" y="4941169"/>
            <a:ext cx="124813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Magnet passage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1700808"/>
            <a:ext cx="2596885" cy="1231900"/>
          </a:xfrm>
        </p:spPr>
        <p:txBody>
          <a:bodyPr tIns="5029" rtlCol="0">
            <a:normAutofit fontScale="90000"/>
          </a:bodyPr>
          <a:lstStyle/>
          <a:p>
            <a:pPr eaLnBrk="1" fontAlgn="auto" hangingPunct="1">
              <a:lnSpc>
                <a:spcPct val="99000"/>
              </a:lnSpc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US" altLang="ja-JP" dirty="0" smtClean="0">
                <a:latin typeface="Century Gothic" pitchFamily="32" charset="0"/>
              </a:rPr>
              <a:t>STURM2</a:t>
            </a:r>
            <a:br>
              <a:rPr lang="en-US" altLang="ja-JP" dirty="0" smtClean="0">
                <a:latin typeface="Century Gothic" pitchFamily="32" charset="0"/>
              </a:rPr>
            </a:br>
            <a:r>
              <a:rPr lang="en-US" altLang="ja-JP" dirty="0" smtClean="0">
                <a:latin typeface="Century Gothic" pitchFamily="32" charset="0"/>
              </a:rPr>
              <a:t>ASIC</a:t>
            </a:r>
          </a:p>
        </p:txBody>
      </p:sp>
      <p:pic>
        <p:nvPicPr>
          <p:cNvPr id="1028" name="図 9" descr="STUR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1030" y="1614488"/>
            <a:ext cx="4798219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6256" y="254000"/>
            <a:ext cx="1657879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2489" y="123825"/>
            <a:ext cx="4877329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1560" y="2651126"/>
            <a:ext cx="111442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398" y="5567363"/>
            <a:ext cx="216177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3" name="直線矢印コネクタ 18"/>
          <p:cNvCxnSpPr>
            <a:cxnSpLocks noChangeShapeType="1"/>
          </p:cNvCxnSpPr>
          <p:nvPr/>
        </p:nvCxnSpPr>
        <p:spPr bwMode="auto">
          <a:xfrm rot="16200000" flipH="1">
            <a:off x="3585435" y="1310549"/>
            <a:ext cx="1106487" cy="92696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4" name="直線矢印コネクタ 20"/>
          <p:cNvCxnSpPr>
            <a:cxnSpLocks noChangeShapeType="1"/>
          </p:cNvCxnSpPr>
          <p:nvPr/>
        </p:nvCxnSpPr>
        <p:spPr bwMode="auto">
          <a:xfrm rot="5400000">
            <a:off x="6369514" y="1375634"/>
            <a:ext cx="1079500" cy="82378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5" name="直線矢印コネクタ 22"/>
          <p:cNvCxnSpPr>
            <a:cxnSpLocks noChangeShapeType="1"/>
          </p:cNvCxnSpPr>
          <p:nvPr/>
        </p:nvCxnSpPr>
        <p:spPr bwMode="auto">
          <a:xfrm rot="10800000" flipV="1">
            <a:off x="6848210" y="3592513"/>
            <a:ext cx="1403350" cy="225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6" name="直線矢印コネクタ 24"/>
          <p:cNvCxnSpPr>
            <a:cxnSpLocks noChangeShapeType="1"/>
          </p:cNvCxnSpPr>
          <p:nvPr/>
        </p:nvCxnSpPr>
        <p:spPr bwMode="auto">
          <a:xfrm rot="10800000">
            <a:off x="7059746" y="5438775"/>
            <a:ext cx="560652" cy="698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0" y="4725145"/>
          <a:ext cx="2744788" cy="1285875"/>
        </p:xfrm>
        <a:graphic>
          <a:graphicData uri="http://schemas.openxmlformats.org/presentationml/2006/ole">
            <p:oleObj spid="_x0000_s4098" name="Worksheet" r:id="rId9" imgW="2666910" imgH="1466940" progId="Excel.Sheet.8">
              <p:embed/>
            </p:oleObj>
          </a:graphicData>
        </a:graphic>
      </p:graphicFrame>
      <p:sp>
        <p:nvSpPr>
          <p:cNvPr id="1037" name="Text Box 7"/>
          <p:cNvSpPr txBox="1">
            <a:spLocks noChangeArrowheads="1"/>
          </p:cNvSpPr>
          <p:nvPr/>
        </p:nvSpPr>
        <p:spPr bwMode="auto">
          <a:xfrm>
            <a:off x="0" y="3068960"/>
            <a:ext cx="2553891" cy="164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STURM ASIC for high-speed readout (G. Varner).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Ver. 1 tested at KEK PF, March 2009.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Ver. 2 fabricated.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Ver. 2 specs: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194472" y="274638"/>
            <a:ext cx="249627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XRM:  Digitizer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XRM:  64-channel system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6506" y="1484784"/>
            <a:ext cx="8915400" cy="74868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64-channel system for testing at ATF2</a:t>
            </a:r>
          </a:p>
          <a:p>
            <a:pPr lvl="1"/>
            <a:r>
              <a:rPr lang="en-US" altLang="ja-JP" dirty="0" smtClean="0"/>
              <a:t>Using </a:t>
            </a:r>
            <a:r>
              <a:rPr lang="en-US" altLang="ja-JP" dirty="0" err="1" smtClean="0"/>
              <a:t>Fermionics</a:t>
            </a:r>
            <a:r>
              <a:rPr lang="en-US" altLang="ja-JP" dirty="0" smtClean="0"/>
              <a:t> (low-energy) detector.</a:t>
            </a:r>
            <a:endParaRPr kumimoji="1" lang="ja-JP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082" y="2852738"/>
            <a:ext cx="1064552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4030" y="5445125"/>
            <a:ext cx="126920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394" y="2565400"/>
            <a:ext cx="785944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9" descr="STUR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4029" y="2490789"/>
            <a:ext cx="140335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1325" y="3713164"/>
            <a:ext cx="266223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874" y="3943350"/>
            <a:ext cx="258484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11"/>
          <p:cNvSpPr txBox="1">
            <a:spLocks noChangeArrowheads="1"/>
          </p:cNvSpPr>
          <p:nvPr/>
        </p:nvSpPr>
        <p:spPr bwMode="auto">
          <a:xfrm>
            <a:off x="4875611" y="6308725"/>
            <a:ext cx="18117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Motherboard</a:t>
            </a:r>
            <a:endParaRPr lang="ja-JP" altLang="en-US" dirty="0"/>
          </a:p>
        </p:txBody>
      </p:sp>
      <p:sp>
        <p:nvSpPr>
          <p:cNvPr id="11" name="テキスト ボックス 12"/>
          <p:cNvSpPr txBox="1">
            <a:spLocks noChangeArrowheads="1"/>
          </p:cNvSpPr>
          <p:nvPr/>
        </p:nvSpPr>
        <p:spPr bwMode="auto">
          <a:xfrm>
            <a:off x="7604919" y="6308725"/>
            <a:ext cx="148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I/O Board</a:t>
            </a:r>
            <a:endParaRPr lang="ja-JP" altLang="en-US" dirty="0"/>
          </a:p>
        </p:txBody>
      </p:sp>
      <p:sp>
        <p:nvSpPr>
          <p:cNvPr id="12" name="テキスト ボックス 13"/>
          <p:cNvSpPr txBox="1">
            <a:spLocks noChangeArrowheads="1"/>
          </p:cNvSpPr>
          <p:nvPr/>
        </p:nvSpPr>
        <p:spPr bwMode="auto">
          <a:xfrm>
            <a:off x="7684030" y="3789363"/>
            <a:ext cx="13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Digitizer ASIC</a:t>
            </a:r>
          </a:p>
          <a:p>
            <a:r>
              <a:rPr lang="en-US" altLang="ja-JP" sz="1600" dirty="0" smtClean="0"/>
              <a:t>(</a:t>
            </a:r>
            <a:r>
              <a:rPr lang="en-US" altLang="ja-JP" sz="1600" dirty="0"/>
              <a:t>STURM2)</a:t>
            </a:r>
            <a:endParaRPr lang="ja-JP" altLang="en-US" sz="1600" dirty="0"/>
          </a:p>
        </p:txBody>
      </p:sp>
      <p:sp>
        <p:nvSpPr>
          <p:cNvPr id="13" name="テキスト ボックス 14"/>
          <p:cNvSpPr txBox="1">
            <a:spLocks noChangeArrowheads="1"/>
          </p:cNvSpPr>
          <p:nvPr/>
        </p:nvSpPr>
        <p:spPr bwMode="auto">
          <a:xfrm>
            <a:off x="3704861" y="2780929"/>
            <a:ext cx="20217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Digitizer</a:t>
            </a:r>
          </a:p>
          <a:p>
            <a:r>
              <a:rPr lang="en-US" altLang="ja-JP" dirty="0" smtClean="0"/>
              <a:t>daughterboard</a:t>
            </a:r>
            <a:endParaRPr lang="ja-JP" altLang="en-US" dirty="0"/>
          </a:p>
        </p:txBody>
      </p:sp>
      <p:sp>
        <p:nvSpPr>
          <p:cNvPr id="14" name="テキスト ボックス 15"/>
          <p:cNvSpPr txBox="1">
            <a:spLocks noChangeArrowheads="1"/>
          </p:cNvSpPr>
          <p:nvPr/>
        </p:nvSpPr>
        <p:spPr bwMode="auto">
          <a:xfrm>
            <a:off x="1286593" y="2996953"/>
            <a:ext cx="11624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Preamp</a:t>
            </a:r>
          </a:p>
          <a:p>
            <a:r>
              <a:rPr lang="en-US" altLang="ja-JP" dirty="0" smtClean="0"/>
              <a:t>board</a:t>
            </a:r>
            <a:endParaRPr lang="ja-JP" altLang="en-US" dirty="0"/>
          </a:p>
        </p:txBody>
      </p:sp>
      <p:sp>
        <p:nvSpPr>
          <p:cNvPr id="15" name="下矢印 14"/>
          <p:cNvSpPr/>
          <p:nvPr/>
        </p:nvSpPr>
        <p:spPr>
          <a:xfrm rot="16200000">
            <a:off x="4071145" y="4119431"/>
            <a:ext cx="360363" cy="1716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下矢印 15"/>
          <p:cNvSpPr/>
          <p:nvPr/>
        </p:nvSpPr>
        <p:spPr>
          <a:xfrm rot="18413864">
            <a:off x="3722887" y="3482512"/>
            <a:ext cx="360362" cy="13741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5577285" y="3500438"/>
            <a:ext cx="390392" cy="398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下矢印 17"/>
          <p:cNvSpPr/>
          <p:nvPr/>
        </p:nvSpPr>
        <p:spPr>
          <a:xfrm rot="5400000">
            <a:off x="6603141" y="2132212"/>
            <a:ext cx="288925" cy="1872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下矢印 18"/>
          <p:cNvSpPr/>
          <p:nvPr/>
        </p:nvSpPr>
        <p:spPr>
          <a:xfrm rot="7774383">
            <a:off x="6986191" y="4869260"/>
            <a:ext cx="360363" cy="1372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6903244" y="4724400"/>
            <a:ext cx="1559852" cy="43338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テキスト ボックス 11"/>
          <p:cNvSpPr txBox="1">
            <a:spLocks noChangeArrowheads="1"/>
          </p:cNvSpPr>
          <p:nvPr/>
        </p:nvSpPr>
        <p:spPr bwMode="auto">
          <a:xfrm>
            <a:off x="8463390" y="4725144"/>
            <a:ext cx="1449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Computer</a:t>
            </a:r>
            <a:endParaRPr lang="ja-JP" altLang="en-US" dirty="0"/>
          </a:p>
        </p:txBody>
      </p:sp>
      <p:sp>
        <p:nvSpPr>
          <p:cNvPr id="22" name="テキスト ボックス 15"/>
          <p:cNvSpPr txBox="1">
            <a:spLocks noChangeArrowheads="1"/>
          </p:cNvSpPr>
          <p:nvPr/>
        </p:nvSpPr>
        <p:spPr bwMode="auto">
          <a:xfrm>
            <a:off x="1208584" y="6165304"/>
            <a:ext cx="2129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Detector Array</a:t>
            </a:r>
            <a:endParaRPr lang="ja-JP" alt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7339" y="0"/>
            <a:ext cx="8915400" cy="692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ATF2 x-ray </a:t>
            </a:r>
            <a:r>
              <a:rPr lang="en-US" altLang="ja-JP" dirty="0" err="1" smtClean="0"/>
              <a:t>beamline</a:t>
            </a:r>
            <a:endParaRPr lang="ja-JP" altLang="en-US" dirty="0"/>
          </a:p>
        </p:txBody>
      </p:sp>
      <p:pic>
        <p:nvPicPr>
          <p:cNvPr id="21507" name="コンテンツ プレースホルダ 3" descr="10-09-07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4172215" cy="5137150"/>
          </a:xfrm>
        </p:spPr>
      </p:pic>
      <p:pic>
        <p:nvPicPr>
          <p:cNvPr id="21508" name="図 4" descr="P10500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500" y="765176"/>
            <a:ext cx="4810257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図 5" descr="P10500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079" y="4184650"/>
            <a:ext cx="386093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図 6" descr="P105003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662" y="4221164"/>
            <a:ext cx="380933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テキスト ボックス 7"/>
          <p:cNvSpPr txBox="1">
            <a:spLocks noChangeArrowheads="1"/>
          </p:cNvSpPr>
          <p:nvPr/>
        </p:nvSpPr>
        <p:spPr bwMode="auto">
          <a:xfrm>
            <a:off x="0" y="6027738"/>
            <a:ext cx="1988079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Rotating mask holder</a:t>
            </a:r>
            <a:endParaRPr lang="ja-JP" altLang="en-US" sz="2400">
              <a:latin typeface="Calibri" pitchFamily="34" charset="0"/>
            </a:endParaRPr>
          </a:p>
        </p:txBody>
      </p:sp>
      <p:sp>
        <p:nvSpPr>
          <p:cNvPr id="9" name="右矢印 8"/>
          <p:cNvSpPr/>
          <p:nvPr/>
        </p:nvSpPr>
        <p:spPr>
          <a:xfrm rot="20443461">
            <a:off x="1688835" y="6154739"/>
            <a:ext cx="1403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22459" y="6027738"/>
            <a:ext cx="1405070" cy="830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latin typeface="+mn-lt"/>
                <a:ea typeface="+mn-ea"/>
              </a:rPr>
              <a:t>Detector table</a:t>
            </a:r>
            <a:endParaRPr lang="ja-JP" altLang="en-US" sz="2400" dirty="0">
              <a:latin typeface="+mn-lt"/>
              <a:ea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4337" y="765176"/>
            <a:ext cx="1950244" cy="830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>
                <a:latin typeface="+mn-lt"/>
                <a:ea typeface="+mn-ea"/>
              </a:rPr>
              <a:t>During </a:t>
            </a:r>
            <a:r>
              <a:rPr lang="en-US" altLang="ja-JP" sz="2400" dirty="0">
                <a:latin typeface="+mn-lt"/>
                <a:ea typeface="+mn-ea"/>
              </a:rPr>
              <a:t>construction</a:t>
            </a:r>
            <a:endParaRPr lang="ja-JP" altLang="en-US" sz="2400" dirty="0">
              <a:latin typeface="+mn-lt"/>
              <a:ea typeface="+mn-ea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6591963" y="620714"/>
            <a:ext cx="388673" cy="1584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signal_her_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2138"/>
            <a:ext cx="354965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resolution_width50pitch50_1000_1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1176" y="981075"/>
            <a:ext cx="390048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resolution_width50pitch50_200_2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176" y="3860800"/>
            <a:ext cx="390048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タイトル 1"/>
          <p:cNvSpPr txBox="1">
            <a:spLocks/>
          </p:cNvSpPr>
          <p:nvPr/>
        </p:nvSpPr>
        <p:spPr bwMode="auto">
          <a:xfrm>
            <a:off x="1432587" y="282576"/>
            <a:ext cx="175934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latin typeface="Calibri" pitchFamily="34" charset="0"/>
            </a:endParaRPr>
          </a:p>
        </p:txBody>
      </p:sp>
      <p:sp>
        <p:nvSpPr>
          <p:cNvPr id="27654" name="コンテンツ プレースホルダ 2"/>
          <p:cNvSpPr txBox="1">
            <a:spLocks/>
          </p:cNvSpPr>
          <p:nvPr/>
        </p:nvSpPr>
        <p:spPr bwMode="auto">
          <a:xfrm>
            <a:off x="272480" y="1700808"/>
            <a:ext cx="507166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88900">
              <a:spcBef>
                <a:spcPct val="20000"/>
              </a:spcBef>
            </a:pPr>
            <a:r>
              <a:rPr lang="en-US" altLang="ja-JP" sz="2400" dirty="0">
                <a:latin typeface="Calibri" pitchFamily="34" charset="0"/>
              </a:rPr>
              <a:t>•</a:t>
            </a:r>
            <a:r>
              <a:rPr lang="en-US" altLang="ja-JP" sz="2400" dirty="0">
                <a:solidFill>
                  <a:srgbClr val="FF0000"/>
                </a:solidFill>
                <a:latin typeface="Calibri" pitchFamily="34" charset="0"/>
              </a:rPr>
              <a:t>Red points</a:t>
            </a:r>
            <a:r>
              <a:rPr lang="en-US" altLang="ja-JP" sz="2400" dirty="0">
                <a:latin typeface="Calibri" pitchFamily="34" charset="0"/>
              </a:rPr>
              <a:t>:  using 64-pixel detector of same type as at </a:t>
            </a:r>
            <a:r>
              <a:rPr lang="en-US" altLang="ja-JP" sz="2400" dirty="0" err="1" smtClean="0">
                <a:latin typeface="Calibri" pitchFamily="34" charset="0"/>
              </a:rPr>
              <a:t>CesrTA</a:t>
            </a:r>
            <a:r>
              <a:rPr lang="en-US" altLang="ja-JP" sz="2400" dirty="0" smtClean="0">
                <a:latin typeface="Calibri" pitchFamily="34" charset="0"/>
              </a:rPr>
              <a:t> (</a:t>
            </a:r>
            <a:r>
              <a:rPr lang="en-US" altLang="ja-JP" sz="2400" dirty="0" err="1" smtClean="0">
                <a:latin typeface="Calibri" pitchFamily="34" charset="0"/>
              </a:rPr>
              <a:t>Fermionics</a:t>
            </a:r>
            <a:r>
              <a:rPr lang="en-US" altLang="ja-JP" sz="2400" dirty="0" smtClean="0">
                <a:latin typeface="Calibri" pitchFamily="34" charset="0"/>
              </a:rPr>
              <a:t>)</a:t>
            </a:r>
            <a:endParaRPr lang="en-US" altLang="ja-JP" sz="2400" dirty="0">
              <a:latin typeface="Calibri" pitchFamily="34" charset="0"/>
            </a:endParaRPr>
          </a:p>
          <a:p>
            <a:pPr marL="88900" indent="-88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>
                <a:solidFill>
                  <a:srgbClr val="00B050"/>
                </a:solidFill>
                <a:latin typeface="Calibri" pitchFamily="34" charset="0"/>
              </a:rPr>
              <a:t>Green points</a:t>
            </a:r>
            <a:r>
              <a:rPr lang="en-US" altLang="ja-JP" sz="2400" dirty="0">
                <a:latin typeface="Calibri" pitchFamily="34" charset="0"/>
              </a:rPr>
              <a:t>:  using detector with improved photon detection efficiency at higher x-ray energies </a:t>
            </a:r>
            <a:r>
              <a:rPr lang="en-US" altLang="ja-JP" sz="2400" dirty="0" smtClean="0">
                <a:latin typeface="Calibri" pitchFamily="34" charset="0"/>
              </a:rPr>
              <a:t>(to be </a:t>
            </a:r>
            <a:r>
              <a:rPr lang="en-US" altLang="ja-JP" sz="2400" dirty="0">
                <a:latin typeface="Calibri" pitchFamily="34" charset="0"/>
              </a:rPr>
              <a:t>developed)</a:t>
            </a:r>
          </a:p>
          <a:p>
            <a:pPr marL="88900" indent="-88900">
              <a:spcBef>
                <a:spcPct val="20000"/>
              </a:spcBef>
            </a:pPr>
            <a:endParaRPr lang="en-US" altLang="ja-JP" sz="2400" dirty="0">
              <a:latin typeface="Calibri" pitchFamily="34" charset="0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2400" dirty="0">
              <a:latin typeface="Calibri" pitchFamily="34" charset="0"/>
            </a:endParaRPr>
          </a:p>
          <a:p>
            <a:pPr marL="88900" indent="-88900">
              <a:spcBef>
                <a:spcPct val="20000"/>
              </a:spcBef>
            </a:pPr>
            <a:endParaRPr lang="en-US" altLang="ja-JP" sz="2400" dirty="0">
              <a:latin typeface="Calibri" pitchFamily="34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423422" y="123825"/>
            <a:ext cx="3018234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en-US" altLang="ja-JP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6" name="テキスト ボックス 6"/>
          <p:cNvSpPr txBox="1">
            <a:spLocks noChangeArrowheads="1"/>
          </p:cNvSpPr>
          <p:nvPr/>
        </p:nvSpPr>
        <p:spPr bwMode="auto">
          <a:xfrm>
            <a:off x="8542207" y="2276476"/>
            <a:ext cx="69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Calibri" pitchFamily="34" charset="0"/>
              </a:rPr>
              <a:t>HER</a:t>
            </a:r>
            <a:endParaRPr lang="ja-JP" altLang="en-US" sz="2400" dirty="0">
              <a:latin typeface="Calibri" pitchFamily="34" charset="0"/>
            </a:endParaRPr>
          </a:p>
        </p:txBody>
      </p:sp>
      <p:sp>
        <p:nvSpPr>
          <p:cNvPr id="27657" name="テキスト ボックス 10"/>
          <p:cNvSpPr txBox="1">
            <a:spLocks noChangeArrowheads="1"/>
          </p:cNvSpPr>
          <p:nvPr/>
        </p:nvSpPr>
        <p:spPr bwMode="auto">
          <a:xfrm>
            <a:off x="254530" y="188914"/>
            <a:ext cx="922324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2800" dirty="0" smtClean="0">
                <a:solidFill>
                  <a:srgbClr val="000000"/>
                </a:solidFill>
                <a:latin typeface="Calibri" pitchFamily="34" charset="0"/>
              </a:rPr>
              <a:t>XRM:  </a:t>
            </a:r>
            <a:r>
              <a:rPr lang="en-US" altLang="ja-JP" sz="2800" dirty="0" err="1" smtClean="0">
                <a:solidFill>
                  <a:srgbClr val="000000"/>
                </a:solidFill>
                <a:latin typeface="Calibri" pitchFamily="34" charset="0"/>
              </a:rPr>
              <a:t>SuperKEKB</a:t>
            </a:r>
            <a:r>
              <a:rPr lang="en-US" altLang="ja-JP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ja-JP" sz="2800" dirty="0" smtClean="0">
                <a:solidFill>
                  <a:srgbClr val="000000"/>
                </a:solidFill>
                <a:latin typeface="Calibri" pitchFamily="34" charset="0"/>
              </a:rPr>
              <a:t>stimated </a:t>
            </a:r>
            <a:r>
              <a:rPr lang="en-US" altLang="ja-JP" sz="2800" dirty="0">
                <a:solidFill>
                  <a:srgbClr val="000000"/>
                </a:solidFill>
                <a:latin typeface="Calibri" pitchFamily="34" charset="0"/>
              </a:rPr>
              <a:t>single-shot resolutions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28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altLang="ja-JP" sz="2800" dirty="0" err="1">
                <a:solidFill>
                  <a:srgbClr val="000000"/>
                </a:solidFill>
                <a:latin typeface="Calibri" pitchFamily="34" charset="0"/>
              </a:rPr>
              <a:t>SuperKEKB</a:t>
            </a:r>
            <a:r>
              <a:rPr lang="ja-JP" altLang="en-US" sz="2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latin typeface="Calibri" pitchFamily="34" charset="0"/>
              </a:rPr>
              <a:t>full current)</a:t>
            </a:r>
          </a:p>
        </p:txBody>
      </p:sp>
      <p:sp>
        <p:nvSpPr>
          <p:cNvPr id="27658" name="テキスト ボックス 11"/>
          <p:cNvSpPr txBox="1">
            <a:spLocks noChangeArrowheads="1"/>
          </p:cNvSpPr>
          <p:nvPr/>
        </p:nvSpPr>
        <p:spPr bwMode="auto">
          <a:xfrm>
            <a:off x="6512852" y="1125538"/>
            <a:ext cx="201215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</a:rPr>
              <a:t>Beam to mask:  12 m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</a:rPr>
              <a:t>Mask to detector:  36 m</a:t>
            </a:r>
          </a:p>
        </p:txBody>
      </p:sp>
      <p:cxnSp>
        <p:nvCxnSpPr>
          <p:cNvPr id="27659" name="直線コネクタ 14"/>
          <p:cNvCxnSpPr>
            <a:cxnSpLocks noChangeShapeType="1"/>
          </p:cNvCxnSpPr>
          <p:nvPr/>
        </p:nvCxnSpPr>
        <p:spPr bwMode="auto">
          <a:xfrm flipV="1">
            <a:off x="5264283" y="2781300"/>
            <a:ext cx="624284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660" name="直線コネクタ 15"/>
          <p:cNvCxnSpPr>
            <a:cxnSpLocks noChangeShapeType="1"/>
          </p:cNvCxnSpPr>
          <p:nvPr/>
        </p:nvCxnSpPr>
        <p:spPr bwMode="auto">
          <a:xfrm rot="16200000" flipH="1">
            <a:off x="4601899" y="3515122"/>
            <a:ext cx="1871662" cy="5468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661" name="テキスト ボックス 11"/>
          <p:cNvSpPr txBox="1">
            <a:spLocks noChangeArrowheads="1"/>
          </p:cNvSpPr>
          <p:nvPr/>
        </p:nvSpPr>
        <p:spPr bwMode="auto">
          <a:xfrm>
            <a:off x="6591963" y="4005263"/>
            <a:ext cx="193476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</a:rPr>
              <a:t>Beam to mask:  8 m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</a:rPr>
              <a:t>Mask to detector:  32 m</a:t>
            </a:r>
          </a:p>
        </p:txBody>
      </p:sp>
      <p:sp>
        <p:nvSpPr>
          <p:cNvPr id="27662" name="テキスト ボックス 16"/>
          <p:cNvSpPr txBox="1">
            <a:spLocks noChangeArrowheads="1"/>
          </p:cNvSpPr>
          <p:nvPr/>
        </p:nvSpPr>
        <p:spPr bwMode="auto">
          <a:xfrm>
            <a:off x="3393150" y="5013326"/>
            <a:ext cx="28636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Detected spectrum</a:t>
            </a:r>
          </a:p>
          <a:p>
            <a:r>
              <a:rPr lang="en-US" altLang="ja-JP">
                <a:latin typeface="Calibri" pitchFamily="34" charset="0"/>
              </a:rPr>
              <a:t>(Fermionics detector)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7664" name="テキスト ボックス 6"/>
          <p:cNvSpPr txBox="1">
            <a:spLocks noChangeArrowheads="1"/>
          </p:cNvSpPr>
          <p:nvPr/>
        </p:nvSpPr>
        <p:spPr bwMode="auto">
          <a:xfrm>
            <a:off x="8619596" y="5084763"/>
            <a:ext cx="631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LER</a:t>
            </a:r>
            <a:endParaRPr lang="ja-JP" alt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XRM:  Detector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Tests with </a:t>
            </a:r>
            <a:r>
              <a:rPr kumimoji="1" lang="en-US" altLang="ja-JP" dirty="0" err="1" smtClean="0"/>
              <a:t>Fermionics</a:t>
            </a:r>
            <a:r>
              <a:rPr kumimoji="1" lang="en-US" altLang="ja-JP" dirty="0" smtClean="0"/>
              <a:t> detector at Photon Factory showed that detection efficiency at high energies is very low</a:t>
            </a:r>
          </a:p>
          <a:p>
            <a:pPr lvl="1"/>
            <a:r>
              <a:rPr lang="en-US" altLang="ja-JP" dirty="0" smtClean="0"/>
              <a:t>Active pixel depth is only 3.5 microns.</a:t>
            </a:r>
          </a:p>
          <a:p>
            <a:r>
              <a:rPr lang="en-US" altLang="ja-JP" dirty="0" smtClean="0"/>
              <a:t>Detector development needed for the future</a:t>
            </a:r>
          </a:p>
          <a:p>
            <a:pPr lvl="1"/>
            <a:r>
              <a:rPr lang="en-US" altLang="ja-JP" dirty="0" smtClean="0"/>
              <a:t>Higher efficiency at hard x-ray spectrum seen at </a:t>
            </a:r>
            <a:r>
              <a:rPr lang="en-US" altLang="ja-JP" dirty="0" err="1" smtClean="0"/>
              <a:t>SuperKEKB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Faster response for being able to directly diagnose head-tail instabilities at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Trench diode design being pursued:</a:t>
            </a:r>
          </a:p>
          <a:p>
            <a:pPr lvl="2"/>
            <a:r>
              <a:rPr lang="en-US" altLang="ja-JP" dirty="0" smtClean="0"/>
              <a:t>Deep but narrow pixels</a:t>
            </a:r>
          </a:p>
          <a:p>
            <a:pPr lvl="2"/>
            <a:r>
              <a:rPr lang="en-US" altLang="ja-JP" dirty="0" smtClean="0"/>
              <a:t>First prototype fabricated at SLAC</a:t>
            </a:r>
          </a:p>
          <a:p>
            <a:pPr lvl="2"/>
            <a:r>
              <a:rPr lang="en-US" altLang="ja-JP" dirty="0" smtClean="0"/>
              <a:t>Detector development to continue</a:t>
            </a:r>
          </a:p>
          <a:p>
            <a:pPr>
              <a:buNone/>
            </a:pP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627" y="3861049"/>
            <a:ext cx="4058374" cy="29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下矢印 4"/>
          <p:cNvSpPr/>
          <p:nvPr/>
        </p:nvSpPr>
        <p:spPr>
          <a:xfrm rot="17395008">
            <a:off x="4770093" y="4556883"/>
            <a:ext cx="576064" cy="1490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280592" y="980728"/>
          <a:ext cx="8424935" cy="4378552"/>
        </p:xfrm>
        <a:graphic>
          <a:graphicData uri="http://schemas.openxmlformats.org/drawingml/2006/table">
            <a:tbl>
              <a:tblPr/>
              <a:tblGrid>
                <a:gridCol w="2026496"/>
                <a:gridCol w="2068377"/>
                <a:gridCol w="1298374"/>
                <a:gridCol w="1395028"/>
                <a:gridCol w="1636660"/>
              </a:tblGrid>
              <a:tr h="99519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Type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Function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Resolution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Repetition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Number of units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1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Narrow-band of KEKB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Closed orbit correction, CCC, optics measurement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3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0.25Hz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109 (already have.)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9951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New narrow-band with 509MHz detection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As above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2 to 3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0.25Hz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133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64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Gated turn by turn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Injection tuning, optics measurement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50 - 100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100kHz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70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964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Medium-band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Measurement of orbit variation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&lt; 2 to 3 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m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10kHz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  <a:cs typeface="Times" charset="0"/>
                        </a:rPr>
                        <a:t>4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  <a:cs typeface="Times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8" name="テキスト ボックス 3"/>
          <p:cNvSpPr txBox="1">
            <a:spLocks noChangeArrowheads="1"/>
          </p:cNvSpPr>
          <p:nvPr/>
        </p:nvSpPr>
        <p:spPr bwMode="auto">
          <a:xfrm>
            <a:off x="0" y="5657671"/>
            <a:ext cx="9658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n-lt"/>
                <a:cs typeface="Times" charset="0"/>
              </a:rPr>
              <a:t>                                                    One </a:t>
            </a:r>
            <a:r>
              <a:rPr lang="en-US" altLang="ja-JP" dirty="0">
                <a:latin typeface="+mn-lt"/>
                <a:cs typeface="Times" charset="0"/>
              </a:rPr>
              <a:t>narrowband detector covers four BPMs</a:t>
            </a:r>
            <a:r>
              <a:rPr lang="en-US" altLang="ja-JP" dirty="0" smtClean="0">
                <a:latin typeface="+mn-lt"/>
                <a:cs typeface="Times" charset="0"/>
              </a:rPr>
              <a:t>.</a:t>
            </a:r>
          </a:p>
          <a:p>
            <a:r>
              <a:rPr lang="en-US" altLang="ja-JP" dirty="0" smtClean="0">
                <a:latin typeface="+mn-lt"/>
                <a:cs typeface="Times" charset="0"/>
              </a:rPr>
              <a:t> IP feedback detectors might be tested though they are not needed at Phase 1.</a:t>
            </a:r>
            <a:endParaRPr lang="ja-JP" altLang="en-US" dirty="0">
              <a:latin typeface="+mn-lt"/>
              <a:cs typeface="Times" charset="0"/>
            </a:endParaRPr>
          </a:p>
        </p:txBody>
      </p:sp>
      <p:sp>
        <p:nvSpPr>
          <p:cNvPr id="17449" name="テキスト ボックス 3"/>
          <p:cNvSpPr txBox="1">
            <a:spLocks noChangeArrowheads="1"/>
          </p:cNvSpPr>
          <p:nvPr/>
        </p:nvSpPr>
        <p:spPr bwMode="auto">
          <a:xfrm>
            <a:off x="1208584" y="188640"/>
            <a:ext cx="3571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  <a:cs typeface="Times" charset="0"/>
              </a:rPr>
              <a:t>BPM system at Phase 1</a:t>
            </a:r>
            <a:endParaRPr lang="ja-JP" altLang="en-US" sz="2800" dirty="0">
              <a:latin typeface="+mj-lt"/>
              <a:cs typeface="Times" charset="0"/>
            </a:endParaRPr>
          </a:p>
        </p:txBody>
      </p:sp>
    </p:spTree>
  </p:cSld>
  <p:clrMapOvr>
    <a:masterClrMapping/>
  </p:clrMapOvr>
  <p:transition advTm="76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5"/>
          <p:cNvSpPr txBox="1">
            <a:spLocks noChangeArrowheads="1"/>
          </p:cNvSpPr>
          <p:nvPr/>
        </p:nvSpPr>
        <p:spPr bwMode="auto">
          <a:xfrm>
            <a:off x="1280592" y="188640"/>
            <a:ext cx="699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</a:rPr>
              <a:t>Button electrode and BPM support for the LER</a:t>
            </a:r>
            <a:endParaRPr lang="ja-JP" altLang="en-US" sz="2800" dirty="0">
              <a:latin typeface="+mj-lt"/>
            </a:endParaRPr>
          </a:p>
        </p:txBody>
      </p:sp>
      <p:pic>
        <p:nvPicPr>
          <p:cNvPr id="18438" name="Picture 5" descr="C:\Users\tobiyama\Pictures\camera\2010_02_26B\IMGP1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45" y="4365104"/>
            <a:ext cx="3272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正方形/長方形 11"/>
          <p:cNvSpPr>
            <a:spLocks noChangeArrowheads="1"/>
          </p:cNvSpPr>
          <p:nvPr/>
        </p:nvSpPr>
        <p:spPr bwMode="auto">
          <a:xfrm>
            <a:off x="3584848" y="6457890"/>
            <a:ext cx="3342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</a:rPr>
              <a:t>BPM block at wiggler sections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8440" name="テキスト ボックス 5"/>
          <p:cNvSpPr txBox="1">
            <a:spLocks noChangeArrowheads="1"/>
          </p:cNvSpPr>
          <p:nvPr/>
        </p:nvSpPr>
        <p:spPr bwMode="auto">
          <a:xfrm>
            <a:off x="1064568" y="6457890"/>
            <a:ext cx="1883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j-lt"/>
              </a:rPr>
              <a:t>Button electrode</a:t>
            </a:r>
            <a:endParaRPr lang="ja-JP" altLang="en-US" sz="2000" dirty="0">
              <a:latin typeface="+mj-lt"/>
            </a:endParaRPr>
          </a:p>
        </p:txBody>
      </p:sp>
      <p:pic>
        <p:nvPicPr>
          <p:cNvPr id="18441" name="Picture 4" descr="H:\_WorkFolder_20111109\BINP_20110926 photo\result\DSC02614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8524"/>
          <a:stretch>
            <a:fillRect/>
          </a:stretch>
        </p:blipFill>
        <p:spPr bwMode="auto">
          <a:xfrm>
            <a:off x="7185248" y="4365104"/>
            <a:ext cx="2486819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正方形/長方形 11"/>
          <p:cNvSpPr>
            <a:spLocks noChangeArrowheads="1"/>
          </p:cNvSpPr>
          <p:nvPr/>
        </p:nvSpPr>
        <p:spPr bwMode="auto">
          <a:xfrm>
            <a:off x="7018671" y="6457890"/>
            <a:ext cx="2887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</a:rPr>
              <a:t>BPM block in arc sections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8443" name="テキスト ボックス 16"/>
          <p:cNvSpPr txBox="1">
            <a:spLocks noChangeArrowheads="1"/>
          </p:cNvSpPr>
          <p:nvPr/>
        </p:nvSpPr>
        <p:spPr bwMode="auto">
          <a:xfrm>
            <a:off x="1193032" y="836712"/>
            <a:ext cx="871296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lt"/>
              </a:rPr>
              <a:t>•</a:t>
            </a:r>
            <a:r>
              <a:rPr lang="en-US" altLang="ja-JP" sz="2000" dirty="0">
                <a:latin typeface="+mn-lt"/>
                <a:cs typeface="Times" charset="0"/>
              </a:rPr>
              <a:t>Button </a:t>
            </a:r>
            <a:r>
              <a:rPr lang="en-US" altLang="ja-JP" sz="2000" dirty="0" smtClean="0">
                <a:latin typeface="+mn-lt"/>
                <a:cs typeface="Times" charset="0"/>
              </a:rPr>
              <a:t>electrode</a:t>
            </a:r>
          </a:p>
          <a:p>
            <a:pPr lvl="1"/>
            <a:r>
              <a:rPr lang="en-US" altLang="ja-JP" sz="2000" dirty="0" smtClean="0">
                <a:latin typeface="+mn-lt"/>
                <a:cs typeface="Times" charset="0"/>
              </a:rPr>
              <a:t>Production </a:t>
            </a:r>
            <a:r>
              <a:rPr lang="en-US" altLang="ja-JP" sz="2000" dirty="0" smtClean="0">
                <a:latin typeface="+mn-lt"/>
                <a:cs typeface="Times" charset="0"/>
              </a:rPr>
              <a:t>of all electrodes is completed.</a:t>
            </a:r>
          </a:p>
          <a:p>
            <a:pPr lvl="1"/>
            <a:r>
              <a:rPr lang="en-US" altLang="ja-JP" sz="2000" dirty="0" smtClean="0">
                <a:latin typeface="+mn-lt"/>
                <a:cs typeface="Times" charset="0"/>
              </a:rPr>
              <a:t>The </a:t>
            </a:r>
            <a:r>
              <a:rPr lang="en-US" altLang="ja-JP" sz="2000" dirty="0" smtClean="0">
                <a:latin typeface="+mn-lt"/>
                <a:cs typeface="Times" charset="0"/>
              </a:rPr>
              <a:t>electrodes are being installed on BPM blocks after coating with </a:t>
            </a:r>
            <a:r>
              <a:rPr lang="en-US" altLang="ja-JP" sz="2000" dirty="0" err="1" smtClean="0">
                <a:latin typeface="+mn-lt"/>
                <a:cs typeface="Times" charset="0"/>
              </a:rPr>
              <a:t>TiN</a:t>
            </a:r>
            <a:r>
              <a:rPr lang="en-US" altLang="ja-JP" sz="2000" dirty="0" smtClean="0">
                <a:latin typeface="+mn-lt"/>
                <a:cs typeface="Times" charset="0"/>
              </a:rPr>
              <a:t>.</a:t>
            </a:r>
            <a:r>
              <a:rPr lang="en-US" altLang="ja-JP" sz="2000" dirty="0" smtClean="0">
                <a:latin typeface="+mn-lt"/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Diameter : 6mm</a:t>
            </a:r>
          </a:p>
          <a:p>
            <a:pPr lvl="2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Flange type for easy replacement  and for removal during </a:t>
            </a:r>
            <a:r>
              <a:rPr lang="en-US" altLang="ja-JP" sz="2000" dirty="0" err="1" smtClean="0">
                <a:latin typeface="+mn-lt"/>
              </a:rPr>
              <a:t>TiN</a:t>
            </a:r>
            <a:r>
              <a:rPr lang="en-US" altLang="ja-JP" sz="2000" dirty="0" smtClean="0">
                <a:latin typeface="+mn-lt"/>
              </a:rPr>
              <a:t> coating of the chamber</a:t>
            </a:r>
          </a:p>
          <a:p>
            <a:pPr lvl="2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</a:rPr>
              <a:t>Pin-type inner conductor for tight electrical connection</a:t>
            </a:r>
            <a:r>
              <a:rPr lang="en-US" altLang="ja-JP" sz="2000" dirty="0" smtClean="0">
                <a:latin typeface="+mn-lt"/>
              </a:rPr>
              <a:t>..</a:t>
            </a:r>
            <a:endParaRPr lang="en-US" altLang="ja-JP" sz="2000" dirty="0" smtClean="0">
              <a:latin typeface="+mn-lt"/>
            </a:endParaRPr>
          </a:p>
          <a:p>
            <a:pPr lvl="1">
              <a:buFont typeface="Arial" pitchFamily="34" charset="0"/>
              <a:buChar char="•"/>
            </a:pPr>
            <a:endParaRPr lang="en-US" altLang="ja-JP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" charset="0"/>
              </a:rPr>
              <a:t>BPM block</a:t>
            </a:r>
            <a:endParaRPr lang="ja-JP" altLang="en-US" sz="2000" dirty="0" smtClean="0">
              <a:latin typeface="+mn-lt"/>
              <a:cs typeface="Times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>
                <a:latin typeface="+mn-lt"/>
                <a:cs typeface="Times" charset="0"/>
              </a:rPr>
              <a:t>All BPM blocks connected to LER arc chambers have been made by the vacuum group.  </a:t>
            </a:r>
            <a:endParaRPr lang="ja-JP" altLang="en-US" sz="2000" dirty="0" smtClean="0">
              <a:latin typeface="+mn-lt"/>
              <a:cs typeface="Times" charset="0"/>
            </a:endParaRPr>
          </a:p>
        </p:txBody>
      </p:sp>
      <p:sp>
        <p:nvSpPr>
          <p:cNvPr id="18445" name="テキスト ボックス 18"/>
          <p:cNvSpPr txBox="1">
            <a:spLocks noChangeArrowheads="1"/>
          </p:cNvSpPr>
          <p:nvPr/>
        </p:nvSpPr>
        <p:spPr bwMode="auto">
          <a:xfrm>
            <a:off x="698236" y="2073276"/>
            <a:ext cx="3878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ja-JP" altLang="en-US" dirty="0">
              <a:cs typeface="Times" charset="0"/>
            </a:endParaRPr>
          </a:p>
        </p:txBody>
      </p:sp>
      <p:pic>
        <p:nvPicPr>
          <p:cNvPr id="18448" name="図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290230" y="3694181"/>
            <a:ext cx="2088233" cy="34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"/>
          <p:cNvSpPr txBox="1">
            <a:spLocks noChangeArrowheads="1"/>
          </p:cNvSpPr>
          <p:nvPr/>
        </p:nvSpPr>
        <p:spPr bwMode="auto">
          <a:xfrm>
            <a:off x="1208584" y="188640"/>
            <a:ext cx="47596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+mj-lt"/>
              </a:rPr>
              <a:t>509 MHz Narrowband Detector</a:t>
            </a:r>
            <a:endParaRPr lang="ja-JP" altLang="en-US" sz="2800" dirty="0">
              <a:latin typeface="+mj-lt"/>
            </a:endParaRPr>
          </a:p>
        </p:txBody>
      </p:sp>
      <p:pic>
        <p:nvPicPr>
          <p:cNvPr id="20483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8547" y="3048000"/>
            <a:ext cx="5763022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図形グループ 79"/>
          <p:cNvGrpSpPr>
            <a:grpSpLocks/>
          </p:cNvGrpSpPr>
          <p:nvPr/>
        </p:nvGrpSpPr>
        <p:grpSpPr bwMode="auto">
          <a:xfrm>
            <a:off x="1252008" y="3952875"/>
            <a:ext cx="1164300" cy="488950"/>
            <a:chOff x="2188883" y="3206751"/>
            <a:chExt cx="1379817" cy="669924"/>
          </a:xfrm>
        </p:grpSpPr>
        <p:sp>
          <p:nvSpPr>
            <p:cNvPr id="7" name="正方形/長方形 6"/>
            <p:cNvSpPr/>
            <p:nvPr/>
          </p:nvSpPr>
          <p:spPr>
            <a:xfrm>
              <a:off x="2188883" y="3474286"/>
              <a:ext cx="927351" cy="139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451803" y="3350306"/>
              <a:ext cx="381130" cy="395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804399" y="3478636"/>
              <a:ext cx="40763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439574" y="3478636"/>
              <a:ext cx="40763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3" name="直線コネクタ 12"/>
            <p:cNvCxnSpPr>
              <a:stCxn id="8" idx="1"/>
              <a:endCxn id="8" idx="1"/>
            </p:cNvCxnSpPr>
            <p:nvPr/>
          </p:nvCxnSpPr>
          <p:spPr>
            <a:xfrm rot="5400000" flipH="1" flipV="1">
              <a:off x="2507851" y="3408015"/>
              <a:ext cx="0" cy="2039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/>
            <p:cNvSpPr/>
            <p:nvPr/>
          </p:nvSpPr>
          <p:spPr>
            <a:xfrm rot="8089879" flipH="1" flipV="1">
              <a:off x="2492138" y="3412030"/>
              <a:ext cx="78303" cy="2445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 rot="13510121" flipV="1">
              <a:off x="2716333" y="3414206"/>
              <a:ext cx="78303" cy="2445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3510121" flipH="1">
              <a:off x="2490101" y="3659989"/>
              <a:ext cx="78303" cy="2445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 rot="8089879">
              <a:off x="2720409" y="3655639"/>
              <a:ext cx="78303" cy="2445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2" name="直線コネクタ 21"/>
            <p:cNvCxnSpPr>
              <a:stCxn id="16" idx="0"/>
            </p:cNvCxnSpPr>
            <p:nvPr/>
          </p:nvCxnSpPr>
          <p:spPr>
            <a:xfrm flipV="1">
              <a:off x="2763637" y="3352482"/>
              <a:ext cx="63183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rot="16200000" flipV="1">
              <a:off x="2454775" y="3349098"/>
              <a:ext cx="67428" cy="61144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2767713" y="3680918"/>
              <a:ext cx="61144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rot="5400000">
              <a:off x="2454776" y="3681884"/>
              <a:ext cx="67427" cy="61144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正方形/長方形 68"/>
            <p:cNvSpPr/>
            <p:nvPr/>
          </p:nvSpPr>
          <p:spPr>
            <a:xfrm>
              <a:off x="3318009" y="3206751"/>
              <a:ext cx="250691" cy="669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2824781" y="3354656"/>
              <a:ext cx="495267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2826819" y="3743996"/>
              <a:ext cx="495266" cy="2174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2455879" y="3254603"/>
              <a:ext cx="864169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5400000">
              <a:off x="2408909" y="3301436"/>
              <a:ext cx="100054" cy="2039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2451803" y="3839699"/>
              <a:ext cx="864169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>
              <a:off x="2404832" y="3793004"/>
              <a:ext cx="100054" cy="2039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図形グループ 80"/>
          <p:cNvGrpSpPr>
            <a:grpSpLocks/>
          </p:cNvGrpSpPr>
          <p:nvPr/>
        </p:nvGrpSpPr>
        <p:grpSpPr bwMode="auto">
          <a:xfrm>
            <a:off x="1270927" y="3429000"/>
            <a:ext cx="1148821" cy="488950"/>
            <a:chOff x="2206897" y="3206751"/>
            <a:chExt cx="1361803" cy="669924"/>
          </a:xfrm>
        </p:grpSpPr>
        <p:sp>
          <p:nvSpPr>
            <p:cNvPr id="82" name="正方形/長方形 81"/>
            <p:cNvSpPr/>
            <p:nvPr/>
          </p:nvSpPr>
          <p:spPr>
            <a:xfrm>
              <a:off x="2206897" y="3474286"/>
              <a:ext cx="927575" cy="139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2451532" y="3350306"/>
              <a:ext cx="381223" cy="395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2804214" y="3478636"/>
              <a:ext cx="42812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2439301" y="3478636"/>
              <a:ext cx="40773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86" name="直線コネクタ 85"/>
            <p:cNvCxnSpPr>
              <a:stCxn id="83" idx="1"/>
              <a:endCxn id="83" idx="1"/>
            </p:cNvCxnSpPr>
            <p:nvPr/>
          </p:nvCxnSpPr>
          <p:spPr>
            <a:xfrm rot="5400000" flipH="1" flipV="1">
              <a:off x="2507594" y="3408014"/>
              <a:ext cx="0" cy="2039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正方形/長方形 86"/>
            <p:cNvSpPr/>
            <p:nvPr/>
          </p:nvSpPr>
          <p:spPr>
            <a:xfrm rot="8089879" flipH="1" flipV="1">
              <a:off x="2491887" y="3412027"/>
              <a:ext cx="78303" cy="2446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 rot="13510121" flipV="1">
              <a:off x="2716136" y="3414203"/>
              <a:ext cx="78303" cy="2446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 rot="13510121" flipH="1">
              <a:off x="2489849" y="3659986"/>
              <a:ext cx="78303" cy="2446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 rot="8089879">
              <a:off x="2720213" y="3655636"/>
              <a:ext cx="78303" cy="2446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1" name="直線コネクタ 90"/>
            <p:cNvCxnSpPr>
              <a:stCxn id="88" idx="0"/>
            </p:cNvCxnSpPr>
            <p:nvPr/>
          </p:nvCxnSpPr>
          <p:spPr>
            <a:xfrm flipV="1">
              <a:off x="2763442" y="3352482"/>
              <a:ext cx="63198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rot="16200000" flipV="1">
              <a:off x="2454513" y="3349091"/>
              <a:ext cx="67428" cy="61159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/>
            <p:nvPr/>
          </p:nvCxnSpPr>
          <p:spPr>
            <a:xfrm>
              <a:off x="2767519" y="3680918"/>
              <a:ext cx="63198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 rot="5400000">
              <a:off x="2454514" y="3681877"/>
              <a:ext cx="67427" cy="61159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正方形/長方形 94"/>
            <p:cNvSpPr/>
            <p:nvPr/>
          </p:nvSpPr>
          <p:spPr>
            <a:xfrm>
              <a:off x="3317948" y="3206751"/>
              <a:ext cx="250752" cy="669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6" name="直線コネクタ 95"/>
            <p:cNvCxnSpPr/>
            <p:nvPr/>
          </p:nvCxnSpPr>
          <p:spPr>
            <a:xfrm>
              <a:off x="2824600" y="3354656"/>
              <a:ext cx="495387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2826640" y="3743996"/>
              <a:ext cx="495386" cy="2174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2455610" y="3254603"/>
              <a:ext cx="864378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rot="5400000">
              <a:off x="2408640" y="3301436"/>
              <a:ext cx="100054" cy="2039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>
              <a:off x="2451532" y="3839699"/>
              <a:ext cx="864378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rot="5400000">
              <a:off x="2405582" y="3794023"/>
              <a:ext cx="100054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図形グループ 101"/>
          <p:cNvGrpSpPr>
            <a:grpSpLocks/>
          </p:cNvGrpSpPr>
          <p:nvPr/>
        </p:nvGrpSpPr>
        <p:grpSpPr bwMode="auto">
          <a:xfrm>
            <a:off x="1252008" y="4473575"/>
            <a:ext cx="1162579" cy="488950"/>
            <a:chOff x="2188883" y="3206751"/>
            <a:chExt cx="1379817" cy="669924"/>
          </a:xfrm>
        </p:grpSpPr>
        <p:sp>
          <p:nvSpPr>
            <p:cNvPr id="103" name="正方形/長方形 102"/>
            <p:cNvSpPr/>
            <p:nvPr/>
          </p:nvSpPr>
          <p:spPr>
            <a:xfrm>
              <a:off x="2188883" y="3474286"/>
              <a:ext cx="926682" cy="139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2452192" y="3350306"/>
              <a:ext cx="381694" cy="395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2803270" y="3478636"/>
              <a:ext cx="42863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2437903" y="3478636"/>
              <a:ext cx="42865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07" name="直線コネクタ 106"/>
            <p:cNvCxnSpPr>
              <a:stCxn id="104" idx="1"/>
              <a:endCxn id="104" idx="1"/>
            </p:cNvCxnSpPr>
            <p:nvPr/>
          </p:nvCxnSpPr>
          <p:spPr>
            <a:xfrm rot="5400000" flipH="1" flipV="1">
              <a:off x="2507302" y="3409034"/>
              <a:ext cx="0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正方形/長方形 107"/>
            <p:cNvSpPr/>
            <p:nvPr/>
          </p:nvSpPr>
          <p:spPr>
            <a:xfrm rot="8089879" flipH="1" flipV="1">
              <a:off x="2490604" y="3412012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 rot="13510121" flipV="1">
              <a:off x="2715131" y="3414188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 rot="13510121" flipH="1">
              <a:off x="2490604" y="3659971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 rot="8089879">
              <a:off x="2721253" y="3655621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12" name="直線コネクタ 111"/>
            <p:cNvCxnSpPr>
              <a:stCxn id="109" idx="0"/>
            </p:cNvCxnSpPr>
            <p:nvPr/>
          </p:nvCxnSpPr>
          <p:spPr>
            <a:xfrm flipV="1">
              <a:off x="2762447" y="3352482"/>
              <a:ext cx="63275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16200000" flipV="1">
              <a:off x="2454197" y="3348033"/>
              <a:ext cx="67428" cy="6327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>
              <a:off x="2766529" y="3680918"/>
              <a:ext cx="63275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rot="5400000">
              <a:off x="2454198" y="3680819"/>
              <a:ext cx="67427" cy="6327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正方形/長方形 115"/>
            <p:cNvSpPr/>
            <p:nvPr/>
          </p:nvSpPr>
          <p:spPr>
            <a:xfrm>
              <a:off x="3317639" y="3206751"/>
              <a:ext cx="251061" cy="669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17" name="直線コネクタ 116"/>
            <p:cNvCxnSpPr/>
            <p:nvPr/>
          </p:nvCxnSpPr>
          <p:spPr>
            <a:xfrm>
              <a:off x="2825722" y="3354656"/>
              <a:ext cx="493958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>
              <a:off x="2827763" y="3743996"/>
              <a:ext cx="493958" cy="2174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>
              <a:off x="2456274" y="3254603"/>
              <a:ext cx="863406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 rot="5400000">
              <a:off x="2409308" y="3301435"/>
              <a:ext cx="100054" cy="2042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>
              <a:off x="2452192" y="3839699"/>
              <a:ext cx="863406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rot="5400000">
              <a:off x="2405226" y="3793003"/>
              <a:ext cx="100054" cy="2042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図形グループ 122"/>
          <p:cNvGrpSpPr>
            <a:grpSpLocks/>
          </p:cNvGrpSpPr>
          <p:nvPr/>
        </p:nvGrpSpPr>
        <p:grpSpPr bwMode="auto">
          <a:xfrm>
            <a:off x="1250289" y="4995863"/>
            <a:ext cx="1162579" cy="488950"/>
            <a:chOff x="2188883" y="3206751"/>
            <a:chExt cx="1379817" cy="669924"/>
          </a:xfrm>
        </p:grpSpPr>
        <p:sp>
          <p:nvSpPr>
            <p:cNvPr id="124" name="正方形/長方形 123"/>
            <p:cNvSpPr/>
            <p:nvPr/>
          </p:nvSpPr>
          <p:spPr>
            <a:xfrm>
              <a:off x="2188883" y="3474285"/>
              <a:ext cx="926682" cy="139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2452191" y="3350306"/>
              <a:ext cx="381696" cy="395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2803268" y="3478635"/>
              <a:ext cx="42865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7" name="正方形/長方形 126"/>
            <p:cNvSpPr/>
            <p:nvPr/>
          </p:nvSpPr>
          <p:spPr>
            <a:xfrm>
              <a:off x="2437903" y="3478635"/>
              <a:ext cx="42863" cy="13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8" name="直線コネクタ 127"/>
            <p:cNvCxnSpPr>
              <a:stCxn id="125" idx="1"/>
              <a:endCxn id="125" idx="1"/>
            </p:cNvCxnSpPr>
            <p:nvPr/>
          </p:nvCxnSpPr>
          <p:spPr>
            <a:xfrm rot="5400000" flipH="1" flipV="1">
              <a:off x="2507302" y="3409033"/>
              <a:ext cx="0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正方形/長方形 128"/>
            <p:cNvSpPr/>
            <p:nvPr/>
          </p:nvSpPr>
          <p:spPr>
            <a:xfrm rot="8089879" flipH="1" flipV="1">
              <a:off x="2490603" y="3412012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0" name="正方形/長方形 129"/>
            <p:cNvSpPr/>
            <p:nvPr/>
          </p:nvSpPr>
          <p:spPr>
            <a:xfrm rot="13510121" flipV="1">
              <a:off x="2715129" y="3414186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1" name="正方形/長方形 130"/>
            <p:cNvSpPr/>
            <p:nvPr/>
          </p:nvSpPr>
          <p:spPr>
            <a:xfrm rot="13510121" flipH="1">
              <a:off x="2490603" y="3659971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2" name="正方形/長方形 131"/>
            <p:cNvSpPr/>
            <p:nvPr/>
          </p:nvSpPr>
          <p:spPr>
            <a:xfrm rot="8089879">
              <a:off x="2721253" y="3655621"/>
              <a:ext cx="78303" cy="2449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33" name="直線コネクタ 132"/>
            <p:cNvCxnSpPr>
              <a:stCxn id="130" idx="0"/>
            </p:cNvCxnSpPr>
            <p:nvPr/>
          </p:nvCxnSpPr>
          <p:spPr>
            <a:xfrm flipV="1">
              <a:off x="2762445" y="3352481"/>
              <a:ext cx="63276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 rot="16200000" flipV="1">
              <a:off x="2454198" y="3348031"/>
              <a:ext cx="67427" cy="6327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>
              <a:off x="2766528" y="3680918"/>
              <a:ext cx="63276" cy="65252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/>
            <p:cNvCxnSpPr/>
            <p:nvPr/>
          </p:nvCxnSpPr>
          <p:spPr>
            <a:xfrm rot="5400000">
              <a:off x="2454197" y="3680818"/>
              <a:ext cx="67428" cy="6327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正方形/長方形 136"/>
            <p:cNvSpPr/>
            <p:nvPr/>
          </p:nvSpPr>
          <p:spPr>
            <a:xfrm>
              <a:off x="3317638" y="3206751"/>
              <a:ext cx="251062" cy="669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38" name="直線コネクタ 137"/>
            <p:cNvCxnSpPr/>
            <p:nvPr/>
          </p:nvCxnSpPr>
          <p:spPr>
            <a:xfrm>
              <a:off x="2825722" y="3354656"/>
              <a:ext cx="493958" cy="2174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/>
            <p:cNvCxnSpPr/>
            <p:nvPr/>
          </p:nvCxnSpPr>
          <p:spPr>
            <a:xfrm>
              <a:off x="2827762" y="3743995"/>
              <a:ext cx="493958" cy="2176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/>
            <p:cNvCxnSpPr/>
            <p:nvPr/>
          </p:nvCxnSpPr>
          <p:spPr>
            <a:xfrm>
              <a:off x="2456273" y="3254603"/>
              <a:ext cx="863407" cy="2174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 rot="5400000">
              <a:off x="2409308" y="3301433"/>
              <a:ext cx="100054" cy="2041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>
              <a:off x="2452191" y="3839698"/>
              <a:ext cx="863407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 rot="5400000">
              <a:off x="2405226" y="3793001"/>
              <a:ext cx="100054" cy="2041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0" name="直線コネクタ 159"/>
          <p:cNvCxnSpPr/>
          <p:nvPr/>
        </p:nvCxnSpPr>
        <p:spPr>
          <a:xfrm>
            <a:off x="2418027" y="4195764"/>
            <a:ext cx="197777" cy="1587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/>
          <p:cNvCxnSpPr/>
          <p:nvPr/>
        </p:nvCxnSpPr>
        <p:spPr>
          <a:xfrm>
            <a:off x="2407708" y="4805363"/>
            <a:ext cx="304404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 flipV="1">
            <a:off x="2416308" y="5326063"/>
            <a:ext cx="412750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/>
          <p:cNvCxnSpPr/>
          <p:nvPr/>
        </p:nvCxnSpPr>
        <p:spPr>
          <a:xfrm rot="10800000" flipV="1">
            <a:off x="2419747" y="3673475"/>
            <a:ext cx="529696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/>
          <p:cNvCxnSpPr/>
          <p:nvPr/>
        </p:nvCxnSpPr>
        <p:spPr>
          <a:xfrm rot="10800000">
            <a:off x="2615804" y="3913188"/>
            <a:ext cx="330200" cy="31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 rot="16200000" flipH="1">
            <a:off x="2471937" y="4063008"/>
            <a:ext cx="282575" cy="516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/>
          <p:cNvCxnSpPr/>
          <p:nvPr/>
        </p:nvCxnSpPr>
        <p:spPr>
          <a:xfrm rot="5400000">
            <a:off x="2407643" y="4489120"/>
            <a:ext cx="617538" cy="8598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/>
          <p:cNvCxnSpPr/>
          <p:nvPr/>
        </p:nvCxnSpPr>
        <p:spPr>
          <a:xfrm rot="10800000" flipV="1">
            <a:off x="2715552" y="4183063"/>
            <a:ext cx="216694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/>
          <p:cNvCxnSpPr/>
          <p:nvPr/>
        </p:nvCxnSpPr>
        <p:spPr>
          <a:xfrm rot="5400000">
            <a:off x="2390776" y="4894131"/>
            <a:ext cx="873125" cy="344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直線コネクタ 193"/>
          <p:cNvCxnSpPr/>
          <p:nvPr/>
        </p:nvCxnSpPr>
        <p:spPr>
          <a:xfrm rot="10800000">
            <a:off x="2832497" y="4452938"/>
            <a:ext cx="110067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8" name="テキスト ボックス 195"/>
          <p:cNvSpPr txBox="1">
            <a:spLocks noChangeArrowheads="1"/>
          </p:cNvSpPr>
          <p:nvPr/>
        </p:nvSpPr>
        <p:spPr bwMode="auto">
          <a:xfrm>
            <a:off x="1843617" y="3063876"/>
            <a:ext cx="811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/>
              <a:t>MUX 4:1</a:t>
            </a:r>
            <a:endParaRPr lang="ja-JP" altLang="en-US" sz="1400"/>
          </a:p>
        </p:txBody>
      </p:sp>
      <p:sp>
        <p:nvSpPr>
          <p:cNvPr id="20500" name="正方形/長方形 202"/>
          <p:cNvSpPr>
            <a:spLocks noChangeArrowheads="1"/>
          </p:cNvSpPr>
          <p:nvPr/>
        </p:nvSpPr>
        <p:spPr bwMode="auto">
          <a:xfrm>
            <a:off x="1208584" y="908720"/>
            <a:ext cx="7895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</a:rPr>
              <a:t>Twenty </a:t>
            </a:r>
            <a:r>
              <a:rPr lang="en-US" altLang="ja-JP" dirty="0">
                <a:latin typeface="+mn-lt"/>
              </a:rPr>
              <a:t>509 MHz narrowband detectors have been ordered in this FY. </a:t>
            </a:r>
            <a:endParaRPr lang="en-US" altLang="ja-JP" dirty="0" smtClean="0">
              <a:latin typeface="+mn-lt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en-US" altLang="ja-JP" dirty="0" smtClean="0">
                <a:latin typeface="+mn-lt"/>
              </a:rPr>
              <a:t>Mass production of 120 units is scheduled in next FY.</a:t>
            </a:r>
            <a:endParaRPr lang="ja-JP" altLang="en-US" dirty="0">
              <a:latin typeface="+mn-lt"/>
            </a:endParaRPr>
          </a:p>
        </p:txBody>
      </p:sp>
      <p:sp>
        <p:nvSpPr>
          <p:cNvPr id="20501" name="テキスト ボックス 144"/>
          <p:cNvSpPr txBox="1">
            <a:spLocks noChangeArrowheads="1"/>
          </p:cNvSpPr>
          <p:nvPr/>
        </p:nvSpPr>
        <p:spPr bwMode="auto">
          <a:xfrm>
            <a:off x="454025" y="4210050"/>
            <a:ext cx="835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BPM</a:t>
            </a:r>
            <a:endParaRPr lang="ja-JP" altLang="en-US" dirty="0">
              <a:latin typeface="+mn-lt"/>
            </a:endParaRPr>
          </a:p>
        </p:txBody>
      </p:sp>
      <p:sp>
        <p:nvSpPr>
          <p:cNvPr id="20502" name="テキスト ボックス 145"/>
          <p:cNvSpPr txBox="1">
            <a:spLocks noChangeArrowheads="1"/>
          </p:cNvSpPr>
          <p:nvPr/>
        </p:nvSpPr>
        <p:spPr bwMode="auto">
          <a:xfrm>
            <a:off x="2072680" y="2564904"/>
            <a:ext cx="6409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Super heterodyne detector with 509MHz detection</a:t>
            </a:r>
          </a:p>
        </p:txBody>
      </p:sp>
      <p:sp>
        <p:nvSpPr>
          <p:cNvPr id="20503" name="正方形/長方形 122"/>
          <p:cNvSpPr>
            <a:spLocks noChangeArrowheads="1"/>
          </p:cNvSpPr>
          <p:nvPr/>
        </p:nvSpPr>
        <p:spPr bwMode="auto">
          <a:xfrm>
            <a:off x="5666715" y="5819775"/>
            <a:ext cx="1802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 VXI module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Blush 5">
      <a:dk1>
        <a:srgbClr val="660066"/>
      </a:dk1>
      <a:lt1>
        <a:srgbClr val="FFFFFF"/>
      </a:lt1>
      <a:dk2>
        <a:srgbClr val="CC0099"/>
      </a:dk2>
      <a:lt2>
        <a:srgbClr val="FFE7FF"/>
      </a:lt2>
      <a:accent1>
        <a:srgbClr val="FFCCCC"/>
      </a:accent1>
      <a:accent2>
        <a:srgbClr val="9966FF"/>
      </a:accent2>
      <a:accent3>
        <a:srgbClr val="FFFFFF"/>
      </a:accent3>
      <a:accent4>
        <a:srgbClr val="560056"/>
      </a:accent4>
      <a:accent5>
        <a:srgbClr val="FFE2E2"/>
      </a:accent5>
      <a:accent6>
        <a:srgbClr val="8A5CE7"/>
      </a:accent6>
      <a:hlink>
        <a:srgbClr val="FF99CC"/>
      </a:hlink>
      <a:folHlink>
        <a:srgbClr val="006600"/>
      </a:folHlink>
    </a:clrScheme>
    <a:fontScheme name="ユーザー定義 1">
      <a:majorFont>
        <a:latin typeface="Times New Roman"/>
        <a:ea typeface="HGP平成明朝体W3"/>
        <a:cs typeface=""/>
      </a:majorFont>
      <a:minorFont>
        <a:latin typeface="Times New Roman"/>
        <a:ea typeface="HGP平成明朝体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 P丸ゴシック体M" pitchFamily="50" charset="-128"/>
            <a:ea typeface="AR P丸ゴシック体M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 P丸ゴシック体M" pitchFamily="50" charset="-128"/>
            <a:ea typeface="AR P丸ゴシック体M" pitchFamily="50" charset="-128"/>
          </a:defRPr>
        </a:defPPr>
      </a:lstStyle>
    </a:lnDef>
  </a:objectDefaults>
  <a:extraClrSchemeLst>
    <a:extraClrScheme>
      <a:clrScheme name="Blush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sh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sh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sh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sh 5">
        <a:dk1>
          <a:srgbClr val="660066"/>
        </a:dk1>
        <a:lt1>
          <a:srgbClr val="FFFFFF"/>
        </a:lt1>
        <a:dk2>
          <a:srgbClr val="CC0099"/>
        </a:dk2>
        <a:lt2>
          <a:srgbClr val="FFE7FF"/>
        </a:lt2>
        <a:accent1>
          <a:srgbClr val="FFCCCC"/>
        </a:accent1>
        <a:accent2>
          <a:srgbClr val="9966FF"/>
        </a:accent2>
        <a:accent3>
          <a:srgbClr val="FFFFFF"/>
        </a:accent3>
        <a:accent4>
          <a:srgbClr val="560056"/>
        </a:accent4>
        <a:accent5>
          <a:srgbClr val="FFE2E2"/>
        </a:accent5>
        <a:accent6>
          <a:srgbClr val="8A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1695</TotalTime>
  <Words>4400</Words>
  <Application>Microsoft Office PowerPoint</Application>
  <PresentationFormat>A4 210 x 297 mm</PresentationFormat>
  <Paragraphs>714</Paragraphs>
  <Slides>65</Slides>
  <Notes>7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65</vt:i4>
      </vt:variant>
    </vt:vector>
  </HeadingPairs>
  <TitlesOfParts>
    <vt:vector size="69" baseType="lpstr">
      <vt:lpstr>テーマ1</vt:lpstr>
      <vt:lpstr>グラフ</vt:lpstr>
      <vt:lpstr>ワークシート</vt:lpstr>
      <vt:lpstr>Worksheet</vt:lpstr>
      <vt:lpstr>Beam Diagnostics </vt:lpstr>
      <vt:lpstr>Contents</vt:lpstr>
      <vt:lpstr>Introduction</vt:lpstr>
      <vt:lpstr>Beam Position Monitor System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Bunch Feedback Systems</vt:lpstr>
      <vt:lpstr>Preparation status</vt:lpstr>
      <vt:lpstr>スライド 24</vt:lpstr>
      <vt:lpstr>iGp12s</vt:lpstr>
      <vt:lpstr>Bunch detection electronics</vt:lpstr>
      <vt:lpstr>Power amplifiers</vt:lpstr>
      <vt:lpstr>High power amplifiers</vt:lpstr>
      <vt:lpstr>Next FY</vt:lpstr>
      <vt:lpstr>Photon Monitor System</vt:lpstr>
      <vt:lpstr>Photon Monitors</vt:lpstr>
      <vt:lpstr>スライド 32</vt:lpstr>
      <vt:lpstr>SRM:　Summary</vt:lpstr>
      <vt:lpstr>スライド 34</vt:lpstr>
      <vt:lpstr>スライド 35</vt:lpstr>
      <vt:lpstr>XRM:  Coded Aperture tests at CesrTA</vt:lpstr>
      <vt:lpstr>XRM:  Coded Aperture tests at ATF2</vt:lpstr>
      <vt:lpstr>XRM:  Readout development</vt:lpstr>
      <vt:lpstr>XRM:　Summary</vt:lpstr>
      <vt:lpstr>LABM:  Large Angle Beamstrahlung Monitor</vt:lpstr>
      <vt:lpstr>LABM: Layout</vt:lpstr>
      <vt:lpstr>Beamstrahlung Monitor</vt:lpstr>
      <vt:lpstr>LABM:  Extraction mirror prototype (KEK)</vt:lpstr>
      <vt:lpstr>Beamstrahlung monitor</vt:lpstr>
      <vt:lpstr>Photon Monitors Schedule</vt:lpstr>
      <vt:lpstr>Ｍｉｓｃ．</vt:lpstr>
      <vt:lpstr>CT, DCCT</vt:lpstr>
      <vt:lpstr>Loss Monitor</vt:lpstr>
      <vt:lpstr>DR Monitor</vt:lpstr>
      <vt:lpstr>Construction Plan:MR</vt:lpstr>
      <vt:lpstr>スライド 51</vt:lpstr>
      <vt:lpstr>Summary</vt:lpstr>
      <vt:lpstr>スライド 53</vt:lpstr>
      <vt:lpstr>Spares</vt:lpstr>
      <vt:lpstr>X-ray monitor</vt:lpstr>
      <vt:lpstr>X-ray monitor</vt:lpstr>
      <vt:lpstr>スライド 57</vt:lpstr>
      <vt:lpstr>SRM: Diamond Mirrors</vt:lpstr>
      <vt:lpstr>XRM:  LER X-ray beamline (Fuji D8)</vt:lpstr>
      <vt:lpstr>XRM:  HER X-ray monitor beamline (Oho D4)</vt:lpstr>
      <vt:lpstr>STURM2 ASIC</vt:lpstr>
      <vt:lpstr>XRM:  64-channel system</vt:lpstr>
      <vt:lpstr>ATF2 x-ray beamline</vt:lpstr>
      <vt:lpstr>スライド 64</vt:lpstr>
      <vt:lpstr>XRM:  Detector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Diagnostics</dc:title>
  <dc:creator>hitomi</dc:creator>
  <cp:lastModifiedBy>hitomi</cp:lastModifiedBy>
  <cp:revision>42</cp:revision>
  <dcterms:created xsi:type="dcterms:W3CDTF">2013-02-21T02:44:28Z</dcterms:created>
  <dcterms:modified xsi:type="dcterms:W3CDTF">2013-03-04T10:34:59Z</dcterms:modified>
</cp:coreProperties>
</file>