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5" r:id="rId3"/>
    <p:sldId id="296" r:id="rId4"/>
    <p:sldId id="257" r:id="rId5"/>
    <p:sldId id="262" r:id="rId6"/>
    <p:sldId id="328" r:id="rId7"/>
    <p:sldId id="273" r:id="rId8"/>
    <p:sldId id="306" r:id="rId9"/>
    <p:sldId id="327" r:id="rId10"/>
    <p:sldId id="260" r:id="rId11"/>
    <p:sldId id="303" r:id="rId12"/>
    <p:sldId id="290" r:id="rId13"/>
    <p:sldId id="322" r:id="rId14"/>
    <p:sldId id="324" r:id="rId15"/>
    <p:sldId id="325" r:id="rId16"/>
    <p:sldId id="326" r:id="rId17"/>
    <p:sldId id="261" r:id="rId18"/>
    <p:sldId id="329" r:id="rId19"/>
    <p:sldId id="308" r:id="rId20"/>
    <p:sldId id="339" r:id="rId21"/>
    <p:sldId id="299" r:id="rId22"/>
    <p:sldId id="337" r:id="rId23"/>
    <p:sldId id="272" r:id="rId24"/>
    <p:sldId id="330" r:id="rId25"/>
    <p:sldId id="336" r:id="rId26"/>
    <p:sldId id="284" r:id="rId27"/>
    <p:sldId id="334" r:id="rId28"/>
    <p:sldId id="338" r:id="rId29"/>
    <p:sldId id="335" r:id="rId30"/>
    <p:sldId id="313" r:id="rId31"/>
    <p:sldId id="294" r:id="rId32"/>
    <p:sldId id="317" r:id="rId3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CC66"/>
    <a:srgbClr val="66CCFF"/>
    <a:srgbClr val="FF00FF"/>
    <a:srgbClr val="00FFFF"/>
    <a:srgbClr val="FF0000"/>
    <a:srgbClr val="808000"/>
    <a:srgbClr val="FF6FCF"/>
    <a:srgbClr val="800080"/>
    <a:srgbClr val="00FF00"/>
    <a:srgbClr val="8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87" autoAdjust="0"/>
  </p:normalViewPr>
  <p:slideViewPr>
    <p:cSldViewPr snapToGrid="0">
      <p:cViewPr varScale="1">
        <p:scale>
          <a:sx n="143" d="100"/>
          <a:sy n="143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9" d="100"/>
        <a:sy n="219" d="100"/>
      </p:scale>
      <p:origin x="0" y="7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B7555-F46A-B942-97B5-31CA91D4028C}" type="datetimeFigureOut">
              <a:rPr kumimoji="1" lang="ja-JP" altLang="en-US" smtClean="0"/>
              <a:t>13/03/05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7EBA6-C739-9B41-AB99-C69F82D7EB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140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90C56-870C-6044-BA9D-6D017242AE1B}" type="datetimeFigureOut">
              <a:rPr kumimoji="1" lang="ja-JP" altLang="en-US" smtClean="0"/>
              <a:t>13/03/05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4CB58-A9E8-D642-B42E-293F8E1A3A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5271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800" b="1" i="0">
                <a:solidFill>
                  <a:srgbClr val="800000"/>
                </a:solidFill>
                <a:latin typeface="Verdana"/>
                <a:cs typeface="Verdana"/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74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2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22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36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722313" y="2357559"/>
            <a:ext cx="7772400" cy="255909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i="0">
                <a:solidFill>
                  <a:srgbClr val="0000FF"/>
                </a:solidFill>
                <a:latin typeface="Verdana"/>
                <a:cs typeface="Verdan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dirty="0" smtClean="0"/>
              <a:t>title</a:t>
            </a:r>
            <a:endParaRPr kumimoji="1" lang="ja-JP" altLang="en-US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1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6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00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74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18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11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KEKB Review Comittee (2013.03.05)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02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6632760"/>
            <a:ext cx="9144000" cy="22524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"/>
            <a:ext cx="9144000" cy="81515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91749" y="1081143"/>
            <a:ext cx="8598041" cy="527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0" y="6632760"/>
            <a:ext cx="9144000" cy="225239"/>
          </a:xfrm>
          <a:prstGeom prst="rect">
            <a:avLst/>
          </a:prstGeom>
        </p:spPr>
        <p:txBody>
          <a:bodyPr vert="horz" lIns="91440" tIns="36000" rIns="91440" bIns="45720" rtlCol="0" anchor="ctr" anchorCtr="0"/>
          <a:lstStyle>
            <a:lvl1pPr algn="l"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altLang="ja-JP" smtClean="0"/>
              <a:t>KEKB Review Comittee (2013.03.05)</a:t>
            </a:r>
            <a:endParaRPr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152669" y="658474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sz="1400" b="0" dirty="0" smtClean="0">
                <a:solidFill>
                  <a:schemeClr val="bg1"/>
                </a:solidFill>
                <a:latin typeface="Arial"/>
                <a:cs typeface="Arial"/>
              </a:rPr>
              <a:t>Positron Source Upgrade   (Takuya </a:t>
            </a:r>
            <a:r>
              <a:rPr kumimoji="1" lang="en-US" altLang="ja-JP" sz="1400" b="0" dirty="0" err="1" smtClean="0">
                <a:solidFill>
                  <a:schemeClr val="bg1"/>
                </a:solidFill>
                <a:latin typeface="Arial"/>
                <a:cs typeface="Arial"/>
              </a:rPr>
              <a:t>Kamitani</a:t>
            </a:r>
            <a:r>
              <a:rPr kumimoji="1" lang="en-US" altLang="ja-JP" sz="1400" b="0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kumimoji="1" lang="ja-JP" altLang="en-US" sz="14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06622" y="0"/>
            <a:ext cx="537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6F59C70-3E41-F24E-B7F7-A4C9A2C082C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065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3600" b="1" i="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00FF"/>
        </a:buClr>
        <a:buSzPct val="90000"/>
        <a:buFont typeface="Wingdings" charset="2"/>
        <a:buChar char="n"/>
        <a:defRPr kumimoji="1"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23888" indent="-271463" algn="l" defTabSz="457200" rtl="0" eaLnBrk="1" latinLnBrk="0" hangingPunct="1">
        <a:spcBef>
          <a:spcPct val="20000"/>
        </a:spcBef>
        <a:buClr>
          <a:srgbClr val="008000"/>
        </a:buClr>
        <a:buSzPct val="80000"/>
        <a:buFont typeface="Wingdings" charset="2"/>
        <a:buChar char="u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89013" indent="-228600" algn="l" defTabSz="457200" rtl="0" eaLnBrk="1" latinLnBrk="0" hangingPunct="1">
        <a:spcBef>
          <a:spcPct val="20000"/>
        </a:spcBef>
        <a:buClr>
          <a:srgbClr val="FF6600"/>
        </a:buClr>
        <a:buFont typeface="Wingdings" charset="2"/>
        <a:buChar char="l"/>
        <a:defRPr kumimoji="1"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8583" y="2514153"/>
            <a:ext cx="8333078" cy="1470025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>
                <a:solidFill>
                  <a:srgbClr val="0000FF"/>
                </a:solidFill>
              </a:rPr>
              <a:t>Positron Source Upgrade</a:t>
            </a:r>
            <a:endParaRPr kumimoji="1" lang="ja-JP" altLang="en-US" sz="4400" dirty="0">
              <a:solidFill>
                <a:srgbClr val="0000FF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887280"/>
            <a:ext cx="6400800" cy="1294131"/>
          </a:xfrm>
        </p:spPr>
        <p:txBody>
          <a:bodyPr/>
          <a:lstStyle/>
          <a:p>
            <a:r>
              <a:rPr kumimoji="1" lang="en-US" altLang="ja-JP" dirty="0" smtClean="0">
                <a:latin typeface="Arial"/>
                <a:cs typeface="Arial"/>
              </a:rPr>
              <a:t>KEKB injector </a:t>
            </a:r>
            <a:r>
              <a:rPr kumimoji="1" lang="en-US" altLang="ja-JP" dirty="0" err="1" smtClean="0">
                <a:latin typeface="Arial"/>
                <a:cs typeface="Arial"/>
              </a:rPr>
              <a:t>linac</a:t>
            </a:r>
            <a:endParaRPr kumimoji="1" lang="en-US" altLang="ja-JP" dirty="0" smtClean="0">
              <a:latin typeface="Arial"/>
              <a:cs typeface="Arial"/>
            </a:endParaRPr>
          </a:p>
          <a:p>
            <a:r>
              <a:rPr lang="en-US" altLang="ja-JP" dirty="0">
                <a:latin typeface="Arial"/>
                <a:cs typeface="Arial"/>
              </a:rPr>
              <a:t>Takuya </a:t>
            </a:r>
            <a:r>
              <a:rPr lang="en-US" altLang="ja-JP" dirty="0" err="1" smtClean="0">
                <a:latin typeface="Arial"/>
                <a:cs typeface="Arial"/>
              </a:rPr>
              <a:t>Kamitani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3923" y="180458"/>
            <a:ext cx="2973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Arial"/>
                <a:cs typeface="Arial"/>
              </a:rPr>
              <a:t>KEKB Review 2013</a:t>
            </a:r>
            <a:endParaRPr kumimoji="1" lang="ja-JP" alt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08928" y="3827315"/>
            <a:ext cx="803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(FC modulator development is covered by M. </a:t>
            </a:r>
            <a:r>
              <a:rPr kumimoji="1" lang="en-US" altLang="ja-JP" sz="2400" b="1" dirty="0" err="1" smtClean="0">
                <a:solidFill>
                  <a:srgbClr val="0000FF"/>
                </a:solidFill>
              </a:rPr>
              <a:t>Akemoto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's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talk )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6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(2) Flux Concentrator system development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44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Verdana" charset="0"/>
                <a:ea typeface="ＭＳ Ｐゴシック" charset="0"/>
                <a:cs typeface="Verdana" charset="0"/>
              </a:rPr>
              <a:t>SLAC-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type Flux Concentrator</a:t>
            </a:r>
            <a:endParaRPr lang="ja-JP" alt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066800"/>
            <a:ext cx="4572000" cy="5334000"/>
          </a:xfrm>
        </p:spPr>
        <p:txBody>
          <a:bodyPr/>
          <a:lstStyle/>
          <a:p>
            <a:pPr marL="355600" indent="-355600">
              <a:defRPr/>
            </a:pPr>
            <a:r>
              <a:rPr lang="en-US" altLang="ja-JP" sz="2400" dirty="0" smtClean="0">
                <a:solidFill>
                  <a:srgbClr val="0000FF"/>
                </a:solidFill>
              </a:rPr>
              <a:t>First prototype</a:t>
            </a:r>
            <a:r>
              <a:rPr lang="en-US" altLang="ja-JP" sz="2400" dirty="0" smtClean="0"/>
              <a:t> </a:t>
            </a:r>
            <a:r>
              <a:rPr lang="en-US" altLang="ja-JP" dirty="0"/>
              <a:t>is </a:t>
            </a:r>
            <a:r>
              <a:rPr lang="en-US" altLang="ja-JP" dirty="0" smtClean="0"/>
              <a:t>fabricated </a:t>
            </a:r>
            <a:r>
              <a:rPr lang="en-US" altLang="ja-JP" dirty="0"/>
              <a:t>with helps of drawings from SLAC and </a:t>
            </a:r>
            <a:r>
              <a:rPr lang="en-US" altLang="ja-JP" dirty="0" smtClean="0"/>
              <a:t>IHEP</a:t>
            </a:r>
            <a:endParaRPr lang="en-US" altLang="ja-JP" sz="2400" dirty="0" smtClean="0"/>
          </a:p>
          <a:p>
            <a:pPr marL="355600" indent="-355600">
              <a:defRPr/>
            </a:pPr>
            <a:r>
              <a:rPr lang="en-US" altLang="ja-JP" dirty="0" smtClean="0"/>
              <a:t>it is for stand-alone test with a simplified vacuum chamber</a:t>
            </a:r>
            <a:endParaRPr lang="en-US" altLang="ja-JP" sz="2400" dirty="0" smtClean="0"/>
          </a:p>
          <a:p>
            <a:pPr marL="355600" indent="-355600">
              <a:defRPr/>
            </a:pPr>
            <a:r>
              <a:rPr lang="en-US" altLang="ja-JP" dirty="0" smtClean="0"/>
              <a:t>started a test operation and field measurement with a prototype modulator</a:t>
            </a:r>
          </a:p>
          <a:p>
            <a:pPr marL="355600" indent="-355600">
              <a:defRPr/>
            </a:pPr>
            <a:r>
              <a:rPr lang="en-US" altLang="ja-JP" sz="2400" dirty="0" smtClean="0"/>
              <a:t>conductor is made of HRSC copper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81489-3C24-0443-93CC-7FF2F9790A4A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376114"/>
              </p:ext>
            </p:extLst>
          </p:nvPr>
        </p:nvGraphicFramePr>
        <p:xfrm>
          <a:off x="4998268" y="4116492"/>
          <a:ext cx="3874798" cy="228430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90078"/>
                <a:gridCol w="1584720"/>
              </a:tblGrid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SLAC-type FC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parameters 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length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100 mm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outer diameter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100 mm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/>
                        <a:t>inner diameter</a:t>
                      </a:r>
                      <a:r>
                        <a:rPr kumimoji="1" lang="en-US" altLang="ja-JP" sz="1200" b="1" baseline="0" dirty="0" smtClean="0"/>
                        <a:t> (min.)</a:t>
                      </a:r>
                      <a:endParaRPr kumimoji="1" lang="ja-JP" alt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7 mm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1" dirty="0" smtClean="0"/>
                        <a:t>inner diameter (max.)</a:t>
                      </a:r>
                      <a:endParaRPr kumimoji="1" lang="ja-JP" alt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52 mm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peak</a:t>
                      </a:r>
                      <a:r>
                        <a:rPr kumimoji="1" lang="en-US" altLang="ja-JP" sz="1200" b="1" baseline="0" dirty="0" smtClean="0"/>
                        <a:t> current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12 kA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pulse width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5 </a:t>
                      </a:r>
                      <a:r>
                        <a:rPr kumimoji="1" lang="en-US" altLang="ja-JP" sz="1200" b="1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200" b="1" dirty="0" err="1" smtClean="0"/>
                        <a:t>s</a:t>
                      </a:r>
                      <a:r>
                        <a:rPr kumimoji="1" lang="en-US" altLang="ja-JP" sz="1200" b="1" dirty="0" smtClean="0"/>
                        <a:t> (half-sine)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peak field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3.9 T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  <a:tr h="25381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inductance</a:t>
                      </a:r>
                      <a:endParaRPr kumimoji="1" lang="ja-JP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en-US" altLang="ja-JP" sz="1200" b="1" dirty="0" smtClean="0"/>
                        <a:t>1.0 </a:t>
                      </a:r>
                      <a:r>
                        <a:rPr kumimoji="1" lang="en-US" altLang="ja-JP" sz="1200" b="1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kumimoji="1" lang="en-US" altLang="ja-JP" sz="1200" b="1" dirty="0" err="1" smtClean="0"/>
                        <a:t>H</a:t>
                      </a:r>
                      <a:endParaRPr kumimoji="1" lang="ja-JP" altLang="en-US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図 1" descr="RIMG01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73" y="1132732"/>
            <a:ext cx="3891418" cy="291856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36413" y="3697568"/>
            <a:ext cx="131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prototype-1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FC material choice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070" y="1129421"/>
            <a:ext cx="5043591" cy="543262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candidate material OFC &amp; HRSC</a:t>
            </a:r>
            <a:br>
              <a:rPr kumimoji="1" lang="en-US" altLang="ja-JP" dirty="0" smtClean="0"/>
            </a:br>
            <a:r>
              <a:rPr lang="en-US" altLang="ja-JP" sz="1400" dirty="0" smtClean="0">
                <a:solidFill>
                  <a:srgbClr val="008000"/>
                </a:solidFill>
              </a:rPr>
              <a:t>Heat </a:t>
            </a:r>
            <a:r>
              <a:rPr lang="en-US" altLang="ja-JP" sz="1400" dirty="0">
                <a:solidFill>
                  <a:srgbClr val="008000"/>
                </a:solidFill>
              </a:rPr>
              <a:t>Resistance, high Strength &amp; Conductivity copper</a:t>
            </a:r>
            <a:r>
              <a:rPr lang="en-US" altLang="ja-JP" sz="1400" dirty="0"/>
              <a:t> (Mitsubishi Material co.</a:t>
            </a:r>
            <a:r>
              <a:rPr lang="en-US" altLang="ja-JP" sz="1400" dirty="0" smtClean="0"/>
              <a:t>)</a:t>
            </a:r>
            <a:endParaRPr kumimoji="1" lang="en-US" altLang="ja-JP" sz="1400" dirty="0" smtClean="0"/>
          </a:p>
          <a:p>
            <a:r>
              <a:rPr lang="en-US" altLang="ja-JP" dirty="0" smtClean="0"/>
              <a:t>vibration measurement gives similar result</a:t>
            </a:r>
            <a:endParaRPr lang="en-US" altLang="ja-JP" sz="1800" dirty="0" smtClean="0"/>
          </a:p>
          <a:p>
            <a:r>
              <a:rPr kumimoji="1" lang="en-US" altLang="ja-JP" dirty="0" smtClean="0">
                <a:solidFill>
                  <a:srgbClr val="000000"/>
                </a:solidFill>
              </a:rPr>
              <a:t>avoid hardening of copper by manual pressing</a:t>
            </a:r>
          </a:p>
          <a:p>
            <a:r>
              <a:rPr lang="en-US" altLang="ja-JP" dirty="0" smtClean="0"/>
              <a:t>difference in impedances</a:t>
            </a:r>
            <a:br>
              <a:rPr lang="en-US" altLang="ja-JP" dirty="0" smtClean="0"/>
            </a:br>
            <a:r>
              <a:rPr lang="en-US" altLang="ja-JP" sz="1800" dirty="0" smtClean="0"/>
              <a:t>(80 % conductivity in HRSC)</a:t>
            </a:r>
          </a:p>
          <a:p>
            <a:r>
              <a:rPr lang="en-US" altLang="ja-JP" dirty="0" smtClean="0"/>
              <a:t>decision will be made with results of operation tests of </a:t>
            </a:r>
            <a:br>
              <a:rPr lang="en-US" altLang="ja-JP" dirty="0" smtClean="0"/>
            </a:br>
            <a:r>
              <a:rPr lang="en-US" altLang="ja-JP" dirty="0" smtClean="0"/>
              <a:t>prototype-1 (HRSC)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prototype-2 (OFC) </a:t>
            </a:r>
            <a:r>
              <a:rPr lang="en-US" altLang="ja-JP" sz="1800" dirty="0" smtClean="0"/>
              <a:t>under fabrication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915" y="981554"/>
            <a:ext cx="3887086" cy="27973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626" y="3637738"/>
            <a:ext cx="3917374" cy="281934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99649" y="1665456"/>
            <a:ext cx="4437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44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FC slit machining at KEK</a:t>
            </a:r>
            <a:endParaRPr lang="ja-JP" alt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2400" y="1066800"/>
            <a:ext cx="4572000" cy="5334000"/>
          </a:xfrm>
        </p:spPr>
        <p:txBody>
          <a:bodyPr/>
          <a:lstStyle/>
          <a:p>
            <a:pPr marL="355600" indent="-355600">
              <a:defRPr/>
            </a:pPr>
            <a:r>
              <a:rPr lang="en-US" altLang="ja-JP" dirty="0" smtClean="0"/>
              <a:t>Slit machining was performed </a:t>
            </a:r>
            <a:br>
              <a:rPr lang="en-US" altLang="ja-JP" dirty="0" smtClean="0"/>
            </a:br>
            <a:r>
              <a:rPr lang="en-US" altLang="ja-JP" dirty="0" smtClean="0"/>
              <a:t>at KEK machine workshop </a:t>
            </a:r>
            <a:br>
              <a:rPr lang="en-US" altLang="ja-JP" dirty="0" smtClean="0"/>
            </a:br>
            <a:r>
              <a:rPr lang="en-US" altLang="ja-JP" dirty="0" smtClean="0"/>
              <a:t>with an electrical discharge wire cutting machine.</a:t>
            </a:r>
          </a:p>
          <a:p>
            <a:pPr marL="355600" indent="-355600">
              <a:defRPr/>
            </a:pPr>
            <a:r>
              <a:rPr lang="en-US" altLang="ja-JP" sz="2400" dirty="0" smtClean="0"/>
              <a:t>0.15 mm thick wire</a:t>
            </a:r>
          </a:p>
          <a:p>
            <a:pPr marL="355600" indent="-355600">
              <a:defRPr/>
            </a:pPr>
            <a:r>
              <a:rPr lang="en-US" altLang="ja-JP" dirty="0" smtClean="0"/>
              <a:t>0.2 ~ 0.25 mm slit gap</a:t>
            </a:r>
          </a:p>
          <a:p>
            <a:pPr marL="355600" indent="-355600">
              <a:defRPr/>
            </a:pPr>
            <a:r>
              <a:rPr lang="en-US" altLang="ja-JP" sz="2400" dirty="0" smtClean="0"/>
              <a:t>special wire path shape with a </a:t>
            </a:r>
            <a:r>
              <a:rPr lang="en-US" altLang="ja-JP" dirty="0" smtClean="0"/>
              <a:t>sapphire</a:t>
            </a:r>
            <a:r>
              <a:rPr lang="en-US" altLang="ja-JP" sz="2400" dirty="0" smtClean="0"/>
              <a:t> pulley devised for FC fabrication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81489-3C24-0443-93CC-7FF2F9790A4A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2" name="図 1" descr="IMG_63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44" y="1151465"/>
            <a:ext cx="3804356" cy="2853267"/>
          </a:xfrm>
          <a:prstGeom prst="rect">
            <a:avLst/>
          </a:prstGeom>
        </p:spPr>
      </p:pic>
      <p:pic>
        <p:nvPicPr>
          <p:cNvPr id="6" name="図 5" descr="IMG_632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4"/>
          <a:stretch/>
        </p:blipFill>
        <p:spPr>
          <a:xfrm>
            <a:off x="4907844" y="4191000"/>
            <a:ext cx="3804356" cy="2345266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H="1" flipV="1">
            <a:off x="6824133" y="1016000"/>
            <a:ext cx="16935" cy="1337733"/>
          </a:xfrm>
          <a:prstGeom prst="line">
            <a:avLst/>
          </a:prstGeom>
          <a:ln w="9525" cmpd="sng"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7488903" y="2853267"/>
            <a:ext cx="80297" cy="710927"/>
          </a:xfrm>
          <a:prstGeom prst="line">
            <a:avLst/>
          </a:prstGeom>
          <a:ln w="9525" cmpd="sng"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 flipV="1">
            <a:off x="6985001" y="2734733"/>
            <a:ext cx="601132" cy="101600"/>
          </a:xfrm>
          <a:prstGeom prst="line">
            <a:avLst/>
          </a:prstGeom>
          <a:ln w="9525" cmpd="sng">
            <a:solidFill>
              <a:srgbClr val="00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6826250" y="2711450"/>
            <a:ext cx="158751" cy="25400"/>
          </a:xfrm>
          <a:prstGeom prst="line">
            <a:avLst/>
          </a:prstGeom>
          <a:ln w="9525" cmpd="sng">
            <a:solidFill>
              <a:srgbClr val="00FFFF">
                <a:alpha val="73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6835775" y="2346326"/>
            <a:ext cx="3175" cy="371474"/>
          </a:xfrm>
          <a:prstGeom prst="line">
            <a:avLst/>
          </a:prstGeom>
          <a:ln w="9525" cmpd="sng">
            <a:solidFill>
              <a:srgbClr val="00FFFF">
                <a:alpha val="73000"/>
              </a:srgb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4971404" y="4153769"/>
            <a:ext cx="371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Machining by </a:t>
            </a:r>
            <a:r>
              <a:rPr lang="en-US" altLang="ja-JP" dirty="0">
                <a:solidFill>
                  <a:srgbClr val="FFFF00"/>
                </a:solidFill>
              </a:rPr>
              <a:t>T. </a:t>
            </a:r>
            <a:r>
              <a:rPr lang="en-US" altLang="ja-JP" dirty="0" err="1">
                <a:solidFill>
                  <a:srgbClr val="FFFF00"/>
                </a:solidFill>
              </a:rPr>
              <a:t>Takatomi</a:t>
            </a:r>
            <a:r>
              <a:rPr lang="en-US" altLang="ja-JP" dirty="0">
                <a:solidFill>
                  <a:srgbClr val="FFFF00"/>
                </a:solidFill>
              </a:rPr>
              <a:t> &amp; N. Okada</a:t>
            </a:r>
            <a:endParaRPr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85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FC test stand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49" y="1081143"/>
            <a:ext cx="4762851" cy="299978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started operation on 2013/2/26</a:t>
            </a:r>
          </a:p>
          <a:p>
            <a:r>
              <a:rPr lang="en-US" altLang="ja-JP" dirty="0" smtClean="0"/>
              <a:t>low current </a:t>
            </a:r>
            <a:r>
              <a:rPr lang="en-US" altLang="ja-JP" dirty="0"/>
              <a:t>operation (</a:t>
            </a:r>
            <a:r>
              <a:rPr lang="en-US" altLang="ja-JP" dirty="0" smtClean="0"/>
              <a:t>1.36 </a:t>
            </a:r>
            <a:r>
              <a:rPr lang="en-US" altLang="ja-JP" dirty="0"/>
              <a:t>kA</a:t>
            </a:r>
            <a:r>
              <a:rPr lang="en-US" altLang="ja-JP" dirty="0" smtClean="0"/>
              <a:t>) in the air for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field measurement</a:t>
            </a:r>
          </a:p>
          <a:p>
            <a:r>
              <a:rPr lang="en-US" altLang="ja-JP" dirty="0" smtClean="0"/>
              <a:t>high current operation </a:t>
            </a:r>
            <a:r>
              <a:rPr lang="en-US" altLang="ja-JP" dirty="0"/>
              <a:t>(~6 kA) </a:t>
            </a:r>
            <a:r>
              <a:rPr lang="en-US" altLang="ja-JP" dirty="0" smtClean="0"/>
              <a:t>in a vacuum will start soon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 descr="IMG_0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23" y="1069259"/>
            <a:ext cx="3637935" cy="2728451"/>
          </a:xfrm>
          <a:prstGeom prst="rect">
            <a:avLst/>
          </a:prstGeom>
        </p:spPr>
      </p:pic>
      <p:pic>
        <p:nvPicPr>
          <p:cNvPr id="8" name="図 7" descr="FC_field_20130304_B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835579"/>
            <a:ext cx="3902075" cy="2724150"/>
          </a:xfrm>
          <a:prstGeom prst="rect">
            <a:avLst/>
          </a:prstGeom>
        </p:spPr>
      </p:pic>
      <p:pic>
        <p:nvPicPr>
          <p:cNvPr id="9" name="図 8" descr="FC_field_20130304_B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5" y="3860979"/>
            <a:ext cx="39020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2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FC modulator (prototype)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9333" y="1081143"/>
            <a:ext cx="4741334" cy="457459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modulator with </a:t>
            </a:r>
            <a:r>
              <a:rPr kumimoji="1" lang="en-US" altLang="ja-JP" dirty="0" err="1" smtClean="0"/>
              <a:t>thyratron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66CCFF"/>
                </a:solidFill>
              </a:rPr>
              <a:t>[1]</a:t>
            </a:r>
            <a:r>
              <a:rPr lang="en-US" altLang="ja-JP" dirty="0" smtClean="0">
                <a:solidFill>
                  <a:schemeClr val="accent6"/>
                </a:solidFill>
              </a:rPr>
              <a:t> </a:t>
            </a:r>
            <a:r>
              <a:rPr lang="en-US" altLang="ja-JP" dirty="0" smtClean="0"/>
              <a:t>prototype modulator</a:t>
            </a:r>
            <a:br>
              <a:rPr lang="en-US" altLang="ja-JP" dirty="0" smtClean="0"/>
            </a:br>
            <a:r>
              <a:rPr lang="en-US" altLang="ja-JP" dirty="0" err="1" smtClean="0"/>
              <a:t>I</a:t>
            </a:r>
            <a:r>
              <a:rPr lang="en-US" altLang="ja-JP" baseline="-25000" dirty="0" err="1" smtClean="0"/>
              <a:t>peak</a:t>
            </a:r>
            <a:r>
              <a:rPr lang="en-US" altLang="ja-JP" dirty="0" smtClean="0"/>
              <a:t> = 6 kA for FC tests and </a:t>
            </a:r>
            <a:br>
              <a:rPr lang="en-US" altLang="ja-JP" dirty="0" smtClean="0"/>
            </a:br>
            <a:r>
              <a:rPr lang="en-US" altLang="ja-JP" dirty="0" smtClean="0"/>
              <a:t>for initial commissioning</a:t>
            </a:r>
            <a:br>
              <a:rPr lang="en-US" altLang="ja-JP" dirty="0" smtClean="0"/>
            </a:br>
            <a:r>
              <a:rPr lang="en-US" altLang="ja-JP" dirty="0" smtClean="0"/>
              <a:t>(2013 Dec. -&gt; 2014 Jun.) 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[2] </a:t>
            </a:r>
            <a:r>
              <a:rPr lang="en-US" altLang="ja-JP" dirty="0" smtClean="0"/>
              <a:t>operation model modulator</a:t>
            </a:r>
            <a:br>
              <a:rPr lang="en-US" altLang="ja-JP" dirty="0" smtClean="0"/>
            </a:br>
            <a:r>
              <a:rPr lang="en-US" altLang="ja-JP" dirty="0" err="1"/>
              <a:t>I</a:t>
            </a:r>
            <a:r>
              <a:rPr lang="en-US" altLang="ja-JP" baseline="-25000" dirty="0" err="1"/>
              <a:t>peak</a:t>
            </a:r>
            <a:r>
              <a:rPr lang="en-US" altLang="ja-JP" dirty="0"/>
              <a:t> = 12 </a:t>
            </a:r>
            <a:r>
              <a:rPr lang="en-US" altLang="ja-JP" dirty="0" smtClean="0"/>
              <a:t>kA </a:t>
            </a:r>
            <a:r>
              <a:rPr lang="en-US" altLang="ja-JP" dirty="0"/>
              <a:t>for FC tests and for </a:t>
            </a:r>
            <a:r>
              <a:rPr lang="en-US" altLang="ja-JP" dirty="0" smtClean="0"/>
              <a:t>commissioning</a:t>
            </a:r>
            <a:br>
              <a:rPr lang="en-US" altLang="ja-JP" dirty="0" smtClean="0"/>
            </a:br>
            <a:r>
              <a:rPr lang="en-US" altLang="ja-JP" dirty="0" smtClean="0"/>
              <a:t> </a:t>
            </a:r>
            <a:r>
              <a:rPr lang="en-US" altLang="ja-JP" dirty="0"/>
              <a:t>(2014 Oct. -&gt; 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half-sine 5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m</a:t>
            </a:r>
            <a:r>
              <a:rPr kumimoji="1" lang="en-US" altLang="ja-JP" dirty="0" err="1" smtClean="0"/>
              <a:t>sec</a:t>
            </a:r>
            <a:r>
              <a:rPr kumimoji="1" lang="en-US" altLang="ja-JP" dirty="0" smtClean="0"/>
              <a:t> pulse</a:t>
            </a:r>
          </a:p>
          <a:p>
            <a:r>
              <a:rPr lang="en-US" altLang="ja-JP" dirty="0" smtClean="0"/>
              <a:t>stability 0.3% p-p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 descr="IMG_0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87" y="1052872"/>
            <a:ext cx="3932903" cy="2949677"/>
          </a:xfrm>
          <a:prstGeom prst="rect">
            <a:avLst/>
          </a:prstGeom>
        </p:spPr>
      </p:pic>
      <p:pic>
        <p:nvPicPr>
          <p:cNvPr id="7" name="図 6" descr="IMG_003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6344" r="16613" b="16344"/>
          <a:stretch/>
        </p:blipFill>
        <p:spPr>
          <a:xfrm>
            <a:off x="4883355" y="4095464"/>
            <a:ext cx="3842773" cy="24347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4904" y="5694244"/>
            <a:ext cx="400664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</a:rPr>
              <a:t>Details on the modulator is covered by M. </a:t>
            </a:r>
            <a:r>
              <a:rPr kumimoji="1" lang="en-US" altLang="ja-JP" sz="2400" dirty="0" err="1" smtClean="0">
                <a:solidFill>
                  <a:srgbClr val="FF6600"/>
                </a:solidFill>
              </a:rPr>
              <a:t>Akemoto's</a:t>
            </a:r>
            <a:r>
              <a:rPr kumimoji="1" lang="en-US" altLang="ja-JP" sz="2400" dirty="0" smtClean="0">
                <a:solidFill>
                  <a:srgbClr val="FF6600"/>
                </a:solidFill>
              </a:rPr>
              <a:t> talk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3869267" y="1769533"/>
            <a:ext cx="16764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34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quick detachable girder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50" y="971383"/>
            <a:ext cx="4294460" cy="3646349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FC girder is designed to be </a:t>
            </a:r>
            <a:r>
              <a:rPr kumimoji="1" lang="en-US" altLang="ja-JP" dirty="0" smtClean="0">
                <a:solidFill>
                  <a:srgbClr val="0000FF"/>
                </a:solidFill>
              </a:rPr>
              <a:t>quick detachable</a:t>
            </a:r>
            <a:r>
              <a:rPr kumimoji="1" lang="en-US" altLang="ja-JP" dirty="0" smtClean="0"/>
              <a:t> to minimize worker's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radiation dose</a:t>
            </a:r>
            <a:r>
              <a:rPr kumimoji="1" lang="en-US" altLang="ja-JP" dirty="0" smtClean="0"/>
              <a:t> in FC exchange work.</a:t>
            </a:r>
          </a:p>
          <a:p>
            <a:r>
              <a:rPr lang="en-US" altLang="ja-JP" dirty="0" smtClean="0"/>
              <a:t>wave guide disconnection in distant position from FC</a:t>
            </a:r>
          </a:p>
          <a:p>
            <a:r>
              <a:rPr lang="en-US" altLang="ja-JP" dirty="0" smtClean="0"/>
              <a:t>quick coupling vacuum flange</a:t>
            </a:r>
          </a:p>
          <a:p>
            <a:r>
              <a:rPr lang="en-US" altLang="ja-JP" dirty="0"/>
              <a:t>quick coupling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w</a:t>
            </a:r>
            <a:r>
              <a:rPr kumimoji="1" lang="en-US" altLang="ja-JP" dirty="0" smtClean="0"/>
              <a:t>ater, electricity connection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08" y="954744"/>
            <a:ext cx="41846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" y="4586140"/>
            <a:ext cx="2825750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81" y="4635353"/>
            <a:ext cx="1895475" cy="152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739525" y="6115164"/>
            <a:ext cx="118238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err="1" smtClean="0"/>
              <a:t>Solton</a:t>
            </a:r>
            <a:r>
              <a:rPr kumimoji="1" lang="en-US" altLang="ja-JP" dirty="0" smtClean="0"/>
              <a:t> Co.</a:t>
            </a:r>
          </a:p>
          <a:p>
            <a:pPr>
              <a:lnSpc>
                <a:spcPct val="80000"/>
              </a:lnSpc>
            </a:pPr>
            <a:r>
              <a:rPr lang="en-US" altLang="ja-JP" dirty="0" err="1" smtClean="0"/>
              <a:t>Staubli</a:t>
            </a:r>
            <a:r>
              <a:rPr lang="en-US" altLang="ja-JP" dirty="0" smtClean="0"/>
              <a:t> Co.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808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>
          <a:xfrm>
            <a:off x="722313" y="2357559"/>
            <a:ext cx="8110332" cy="2773241"/>
          </a:xfrm>
        </p:spPr>
        <p:txBody>
          <a:bodyPr>
            <a:normAutofit lnSpcReduction="10000"/>
          </a:bodyPr>
          <a:lstStyle/>
          <a:p>
            <a:pPr algn="l"/>
            <a:r>
              <a:rPr kumimoji="1" lang="en-US" altLang="ja-JP" dirty="0" smtClean="0"/>
              <a:t>(3) Capture parameter optimization 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e+ yield and </a:t>
            </a:r>
            <a:br>
              <a:rPr kumimoji="1" lang="en-US" altLang="ja-JP" dirty="0" smtClean="0"/>
            </a:br>
            <a:r>
              <a:rPr kumimoji="1" lang="en-US" altLang="ja-JP" dirty="0" smtClean="0"/>
              <a:t>satellite elimination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579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Capture Section with LAS</a:t>
            </a:r>
            <a:endParaRPr kumimoji="1" lang="ja-JP" altLang="en-US" dirty="0"/>
          </a:p>
        </p:txBody>
      </p:sp>
      <p:pic>
        <p:nvPicPr>
          <p:cNvPr id="4" name="コンテンツ プレースホルダー 3" descr="スクリーンショット（2012-10-16 18.20.34）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8" b="-8367"/>
          <a:stretch/>
        </p:blipFill>
        <p:spPr>
          <a:xfrm>
            <a:off x="25684" y="2694291"/>
            <a:ext cx="9092628" cy="2531260"/>
          </a:xfrm>
        </p:spPr>
      </p:pic>
      <p:grpSp>
        <p:nvGrpSpPr>
          <p:cNvPr id="51" name="図形グループ 50"/>
          <p:cNvGrpSpPr/>
          <p:nvPr/>
        </p:nvGrpSpPr>
        <p:grpSpPr>
          <a:xfrm>
            <a:off x="431156" y="3276600"/>
            <a:ext cx="1349912" cy="554696"/>
            <a:chOff x="431156" y="3276600"/>
            <a:chExt cx="1349912" cy="554696"/>
          </a:xfrm>
        </p:grpSpPr>
        <p:cxnSp>
          <p:nvCxnSpPr>
            <p:cNvPr id="36" name="直線コネクタ 35"/>
            <p:cNvCxnSpPr/>
            <p:nvPr/>
          </p:nvCxnSpPr>
          <p:spPr>
            <a:xfrm>
              <a:off x="451802" y="3276600"/>
              <a:ext cx="0" cy="55469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431156" y="3276600"/>
              <a:ext cx="1349912" cy="0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764135" y="3276600"/>
              <a:ext cx="0" cy="55469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角丸四角形 4"/>
          <p:cNvSpPr/>
          <p:nvPr/>
        </p:nvSpPr>
        <p:spPr>
          <a:xfrm>
            <a:off x="2022788" y="1141212"/>
            <a:ext cx="574920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1-5</a:t>
            </a:r>
            <a:endParaRPr kumimoji="1" lang="ja-JP" altLang="en-US" dirty="0"/>
          </a:p>
        </p:txBody>
      </p:sp>
      <p:sp>
        <p:nvSpPr>
          <p:cNvPr id="7" name="円柱 6"/>
          <p:cNvSpPr/>
          <p:nvPr/>
        </p:nvSpPr>
        <p:spPr>
          <a:xfrm rot="10800000">
            <a:off x="1156120" y="1235598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柱 8"/>
          <p:cNvSpPr/>
          <p:nvPr/>
        </p:nvSpPr>
        <p:spPr>
          <a:xfrm rot="10800000">
            <a:off x="1149772" y="1668404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>
            <a:stCxn id="5" idx="0"/>
          </p:cNvCxnSpPr>
          <p:nvPr/>
        </p:nvCxnSpPr>
        <p:spPr>
          <a:xfrm flipV="1">
            <a:off x="2310248" y="948267"/>
            <a:ext cx="0" cy="19294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1026378" y="978182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035989" y="948267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026378" y="1600803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026378" y="1668404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ひし形 33"/>
          <p:cNvSpPr/>
          <p:nvPr/>
        </p:nvSpPr>
        <p:spPr>
          <a:xfrm>
            <a:off x="1104051" y="1600803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3" name="直線コネクタ 42"/>
          <p:cNvCxnSpPr/>
          <p:nvPr/>
        </p:nvCxnSpPr>
        <p:spPr>
          <a:xfrm>
            <a:off x="1041934" y="1668404"/>
            <a:ext cx="0" cy="16081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図形グループ 51"/>
          <p:cNvGrpSpPr/>
          <p:nvPr/>
        </p:nvGrpSpPr>
        <p:grpSpPr>
          <a:xfrm>
            <a:off x="3029107" y="3448220"/>
            <a:ext cx="1349912" cy="554696"/>
            <a:chOff x="431156" y="3276600"/>
            <a:chExt cx="1349912" cy="554696"/>
          </a:xfrm>
        </p:grpSpPr>
        <p:cxnSp>
          <p:nvCxnSpPr>
            <p:cNvPr id="53" name="直線コネクタ 52"/>
            <p:cNvCxnSpPr/>
            <p:nvPr/>
          </p:nvCxnSpPr>
          <p:spPr>
            <a:xfrm>
              <a:off x="451802" y="3276600"/>
              <a:ext cx="0" cy="55469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H="1">
              <a:off x="431156" y="3276600"/>
              <a:ext cx="1349912" cy="0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1764135" y="3276600"/>
              <a:ext cx="0" cy="55469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図形グループ 55"/>
          <p:cNvGrpSpPr/>
          <p:nvPr/>
        </p:nvGrpSpPr>
        <p:grpSpPr>
          <a:xfrm>
            <a:off x="5652801" y="3445011"/>
            <a:ext cx="1349912" cy="554696"/>
            <a:chOff x="431156" y="3276600"/>
            <a:chExt cx="1349912" cy="554696"/>
          </a:xfrm>
        </p:grpSpPr>
        <p:cxnSp>
          <p:nvCxnSpPr>
            <p:cNvPr id="57" name="直線コネクタ 56"/>
            <p:cNvCxnSpPr/>
            <p:nvPr/>
          </p:nvCxnSpPr>
          <p:spPr>
            <a:xfrm>
              <a:off x="451802" y="3276600"/>
              <a:ext cx="0" cy="55469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31156" y="3276600"/>
              <a:ext cx="1349912" cy="0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1764135" y="3276600"/>
              <a:ext cx="0" cy="554696"/>
            </a:xfrm>
            <a:prstGeom prst="line">
              <a:avLst/>
            </a:prstGeom>
            <a:ln w="57150" cmpd="sng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直線コネクタ 60"/>
          <p:cNvCxnSpPr/>
          <p:nvPr/>
        </p:nvCxnSpPr>
        <p:spPr>
          <a:xfrm>
            <a:off x="3707776" y="2890315"/>
            <a:ext cx="0" cy="5546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3687130" y="2890315"/>
            <a:ext cx="2664000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341583" y="2890315"/>
            <a:ext cx="0" cy="5546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角丸四角形 67"/>
          <p:cNvSpPr/>
          <p:nvPr/>
        </p:nvSpPr>
        <p:spPr>
          <a:xfrm>
            <a:off x="5994250" y="1141224"/>
            <a:ext cx="574920" cy="729346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KLY</a:t>
            </a:r>
          </a:p>
          <a:p>
            <a:pPr algn="ctr"/>
            <a:r>
              <a:rPr lang="en-US" altLang="ja-JP" dirty="0" smtClean="0"/>
              <a:t>1-6</a:t>
            </a:r>
            <a:endParaRPr kumimoji="1" lang="ja-JP" altLang="en-US" dirty="0"/>
          </a:p>
        </p:txBody>
      </p:sp>
      <p:sp>
        <p:nvSpPr>
          <p:cNvPr id="69" name="円柱 68"/>
          <p:cNvSpPr/>
          <p:nvPr/>
        </p:nvSpPr>
        <p:spPr>
          <a:xfrm rot="10800000">
            <a:off x="5127582" y="1235610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柱 69"/>
          <p:cNvSpPr/>
          <p:nvPr/>
        </p:nvSpPr>
        <p:spPr>
          <a:xfrm rot="10800000">
            <a:off x="5121234" y="1668416"/>
            <a:ext cx="266007" cy="36896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68" idx="0"/>
          </p:cNvCxnSpPr>
          <p:nvPr/>
        </p:nvCxnSpPr>
        <p:spPr>
          <a:xfrm flipV="1">
            <a:off x="6281710" y="948279"/>
            <a:ext cx="0" cy="192945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H="1">
            <a:off x="4997840" y="978194"/>
            <a:ext cx="1283871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007451" y="948279"/>
            <a:ext cx="0" cy="656296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997840" y="1600815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4997840" y="1668416"/>
            <a:ext cx="246786" cy="0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ひし形 75"/>
          <p:cNvSpPr/>
          <p:nvPr/>
        </p:nvSpPr>
        <p:spPr>
          <a:xfrm>
            <a:off x="5075513" y="1600815"/>
            <a:ext cx="104134" cy="67601"/>
          </a:xfrm>
          <a:prstGeom prst="diamon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コネクタ 76"/>
          <p:cNvCxnSpPr/>
          <p:nvPr/>
        </p:nvCxnSpPr>
        <p:spPr>
          <a:xfrm>
            <a:off x="5013396" y="1668416"/>
            <a:ext cx="0" cy="1221899"/>
          </a:xfrm>
          <a:prstGeom prst="line">
            <a:avLst/>
          </a:prstGeom>
          <a:ln w="571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正方形/長方形 78"/>
          <p:cNvSpPr/>
          <p:nvPr/>
        </p:nvSpPr>
        <p:spPr>
          <a:xfrm>
            <a:off x="175179" y="3981063"/>
            <a:ext cx="102188" cy="160571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1208185" y="20665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179647" y="20959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SLED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97334" y="4223817"/>
            <a:ext cx="2659101" cy="539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LAS 14 MV/m </a:t>
            </a:r>
          </a:p>
          <a:p>
            <a:pPr>
              <a:lnSpc>
                <a:spcPct val="90000"/>
              </a:lnSpc>
            </a:pPr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deceleration &amp; phase slip</a:t>
            </a:r>
            <a:endParaRPr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597200" y="4203035"/>
            <a:ext cx="164698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LAS</a:t>
            </a: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10 MV/m</a:t>
            </a:r>
          </a:p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acceleration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049753" y="4494199"/>
            <a:ext cx="4982964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389337" y="4489069"/>
            <a:ext cx="2660416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/>
          <p:cNvSpPr/>
          <p:nvPr/>
        </p:nvSpPr>
        <p:spPr>
          <a:xfrm>
            <a:off x="175179" y="3831296"/>
            <a:ext cx="7857538" cy="467506"/>
          </a:xfrm>
          <a:prstGeom prst="roundRect">
            <a:avLst/>
          </a:prstGeom>
          <a:noFill/>
          <a:ln w="38100" cmpd="sng">
            <a:solidFill>
              <a:srgbClr val="FF00FF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438806" y="2509625"/>
            <a:ext cx="12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Solenoids</a:t>
            </a:r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7175170" y="2789879"/>
            <a:ext cx="108550" cy="1041417"/>
          </a:xfrm>
          <a:prstGeom prst="line">
            <a:avLst/>
          </a:prstGeom>
          <a:ln w="1270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18160" y="2273434"/>
            <a:ext cx="825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target</a:t>
            </a:r>
          </a:p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+FC</a:t>
            </a:r>
          </a:p>
        </p:txBody>
      </p:sp>
      <p:cxnSp>
        <p:nvCxnSpPr>
          <p:cNvPr id="65" name="直線コネクタ 64"/>
          <p:cNvCxnSpPr/>
          <p:nvPr/>
        </p:nvCxnSpPr>
        <p:spPr>
          <a:xfrm flipH="1">
            <a:off x="223092" y="2878957"/>
            <a:ext cx="108550" cy="1041417"/>
          </a:xfrm>
          <a:prstGeom prst="line">
            <a:avLst/>
          </a:prstGeom>
          <a:ln w="1270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図 65" descr="LAS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36" y="4999825"/>
            <a:ext cx="3049784" cy="1565842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1853033" y="4976685"/>
            <a:ext cx="16211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FF00"/>
                </a:solidFill>
                <a:latin typeface="Arial"/>
                <a:cs typeface="Arial"/>
              </a:rPr>
              <a:t>Large Aperture</a:t>
            </a:r>
          </a:p>
          <a:p>
            <a:r>
              <a:rPr lang="en-US" altLang="ja-JP" sz="1400" b="1" dirty="0" smtClean="0">
                <a:solidFill>
                  <a:srgbClr val="FFFF00"/>
                </a:solidFill>
                <a:latin typeface="Arial"/>
                <a:cs typeface="Arial"/>
              </a:rPr>
              <a:t>S-band structure</a:t>
            </a:r>
            <a:br>
              <a:rPr lang="en-US" altLang="ja-JP" sz="1400" b="1" dirty="0" smtClean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en-US" altLang="ja-JP" sz="1400" b="1" dirty="0" smtClean="0">
                <a:solidFill>
                  <a:srgbClr val="FFFF00"/>
                </a:solidFill>
                <a:latin typeface="Arial"/>
                <a:cs typeface="Arial"/>
              </a:rPr>
              <a:t>               (LAS)</a:t>
            </a:r>
          </a:p>
        </p:txBody>
      </p:sp>
      <p:sp>
        <p:nvSpPr>
          <p:cNvPr id="78" name="コンテンツ プレースホルダー 2"/>
          <p:cNvSpPr txBox="1">
            <a:spLocks/>
          </p:cNvSpPr>
          <p:nvPr/>
        </p:nvSpPr>
        <p:spPr>
          <a:xfrm>
            <a:off x="3587883" y="5141835"/>
            <a:ext cx="5133163" cy="1420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00FF"/>
              </a:buClr>
              <a:buSzPct val="90000"/>
              <a:buFont typeface="Wingdings" charset="2"/>
              <a:buChar char="n"/>
              <a:defRPr kumimoji="1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3888" indent="-271463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SzPct val="80000"/>
              <a:buFont typeface="Wingdings" charset="2"/>
              <a:buChar char="u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9013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l"/>
              <a:defRPr kumimoji="1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/>
              <a:t>LAS with SLEDs for sufficient field gradient</a:t>
            </a:r>
          </a:p>
          <a:p>
            <a:r>
              <a:rPr lang="en-US" altLang="ja-JP" sz="1800" dirty="0" smtClean="0"/>
              <a:t>breakdown issue of LAS in solenoid field</a:t>
            </a:r>
          </a:p>
          <a:p>
            <a:r>
              <a:rPr lang="en-US" altLang="ja-JP" sz="1800" dirty="0" smtClean="0"/>
              <a:t>non sharp-peaked RF pulse shape</a:t>
            </a:r>
            <a:endParaRPr lang="ja-JP" altLang="en-US" sz="1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33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why no L-band in PCS ?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91749" y="971982"/>
            <a:ext cx="8572851" cy="15056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ja-JP" dirty="0" smtClean="0"/>
              <a:t>L-band first introduced for </a:t>
            </a:r>
            <a:r>
              <a:rPr lang="en-US" altLang="ja-JP" dirty="0" smtClean="0">
                <a:solidFill>
                  <a:srgbClr val="0000FF"/>
                </a:solidFill>
              </a:rPr>
              <a:t>larger acceptance</a:t>
            </a:r>
            <a:r>
              <a:rPr lang="en-US" altLang="ja-JP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/>
              <a:t>Later, L-band found useful for </a:t>
            </a:r>
            <a:r>
              <a:rPr lang="en-US" altLang="ja-JP" dirty="0" smtClean="0">
                <a:solidFill>
                  <a:srgbClr val="0000FF"/>
                </a:solidFill>
              </a:rPr>
              <a:t>satellite particle elimination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/>
              <a:t>However, L-band components are </a:t>
            </a:r>
            <a:r>
              <a:rPr lang="en-US" altLang="ja-JP" dirty="0" smtClean="0">
                <a:solidFill>
                  <a:srgbClr val="FF0000"/>
                </a:solidFill>
              </a:rPr>
              <a:t>costly</a:t>
            </a:r>
            <a:r>
              <a:rPr kumimoji="1" lang="en-US" altLang="ja-JP" sz="2400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ja-JP" altLang="en-US" sz="2400" dirty="0"/>
          </a:p>
        </p:txBody>
      </p:sp>
      <p:sp>
        <p:nvSpPr>
          <p:cNvPr id="7" name="コンテンツ プレースホルダー 4"/>
          <p:cNvSpPr txBox="1">
            <a:spLocks/>
          </p:cNvSpPr>
          <p:nvPr/>
        </p:nvSpPr>
        <p:spPr>
          <a:xfrm>
            <a:off x="302053" y="2772624"/>
            <a:ext cx="8572851" cy="1806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00FF"/>
              </a:buClr>
              <a:buSzPct val="90000"/>
              <a:buFont typeface="Wingdings" charset="2"/>
              <a:buChar char="n"/>
              <a:defRPr kumimoji="1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3888" indent="-271463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SzPct val="80000"/>
              <a:buFont typeface="Wingdings" charset="2"/>
              <a:buChar char="u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89013" indent="-228600" algn="l" defTabSz="457200" rtl="0" eaLnBrk="1" latinLnBrk="0" hangingPunct="1">
              <a:spcBef>
                <a:spcPct val="20000"/>
              </a:spcBef>
              <a:buClr>
                <a:srgbClr val="FF6600"/>
              </a:buClr>
              <a:buFont typeface="Wingdings" charset="2"/>
              <a:buChar char="l"/>
              <a:defRPr kumimoji="1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ja-JP" dirty="0" smtClean="0"/>
              <a:t>Recent simulation study shows </a:t>
            </a:r>
            <a:r>
              <a:rPr lang="en-US" altLang="ja-JP" dirty="0" smtClean="0">
                <a:solidFill>
                  <a:srgbClr val="0000FF"/>
                </a:solidFill>
              </a:rPr>
              <a:t>capture section of all LAS</a:t>
            </a:r>
            <a:r>
              <a:rPr lang="en-US" altLang="ja-JP" dirty="0" smtClean="0"/>
              <a:t> can give </a:t>
            </a:r>
            <a:r>
              <a:rPr lang="en-US" altLang="ja-JP" dirty="0"/>
              <a:t>sufficient satellite particle elimination </a:t>
            </a:r>
            <a:r>
              <a:rPr lang="en-US" altLang="ja-JP" dirty="0" smtClean="0"/>
              <a:t>as L-band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>
                <a:solidFill>
                  <a:srgbClr val="FF6600"/>
                </a:solidFill>
              </a:rPr>
              <a:t>e+ capture with high-field deceleration is effective in this elimination</a:t>
            </a:r>
            <a:r>
              <a:rPr lang="en-US" altLang="ja-JP" dirty="0" smtClean="0"/>
              <a:t>  </a:t>
            </a:r>
          </a:p>
          <a:p>
            <a:pPr marL="0" indent="0">
              <a:lnSpc>
                <a:spcPct val="110000"/>
              </a:lnSpc>
              <a:buFont typeface="Wingdings" charset="2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6417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図 243" descr="SKB-DR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4037013" y="990600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latin typeface="Verdana" charset="0"/>
                <a:ea typeface="ＭＳ Ｐゴシック" charset="0"/>
                <a:cs typeface="Verdana" charset="0"/>
              </a:rPr>
              <a:t>SuperKEKB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 Injector</a:t>
            </a:r>
            <a:endParaRPr lang="ja-JP" alt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73323-9D05-4E4C-A3DC-3B0E69D926B1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30" name="Rectangle 141"/>
          <p:cNvSpPr>
            <a:spLocks noChangeArrowheads="1"/>
          </p:cNvSpPr>
          <p:nvPr/>
        </p:nvSpPr>
        <p:spPr bwMode="auto">
          <a:xfrm>
            <a:off x="6272213" y="2933700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1" name="Rectangle 115"/>
          <p:cNvSpPr>
            <a:spLocks noChangeArrowheads="1"/>
          </p:cNvSpPr>
          <p:nvPr/>
        </p:nvSpPr>
        <p:spPr bwMode="auto">
          <a:xfrm>
            <a:off x="3022600" y="2936875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2" name="Line 91"/>
          <p:cNvSpPr>
            <a:spLocks noChangeShapeType="1"/>
          </p:cNvSpPr>
          <p:nvPr/>
        </p:nvSpPr>
        <p:spPr bwMode="auto">
          <a:xfrm>
            <a:off x="846138" y="2987675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33" name="Rectangle 108"/>
          <p:cNvSpPr>
            <a:spLocks noChangeArrowheads="1"/>
          </p:cNvSpPr>
          <p:nvPr/>
        </p:nvSpPr>
        <p:spPr bwMode="auto">
          <a:xfrm>
            <a:off x="1725613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4" name="Line 87"/>
          <p:cNvSpPr>
            <a:spLocks noChangeShapeType="1"/>
          </p:cNvSpPr>
          <p:nvPr/>
        </p:nvSpPr>
        <p:spPr bwMode="auto">
          <a:xfrm>
            <a:off x="846138" y="1547813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35" name="AutoShape 88"/>
          <p:cNvSpPr>
            <a:spLocks/>
          </p:cNvSpPr>
          <p:nvPr/>
        </p:nvSpPr>
        <p:spPr bwMode="auto">
          <a:xfrm flipH="1">
            <a:off x="160338" y="1547813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6" name="AutoShape 89"/>
          <p:cNvSpPr>
            <a:spLocks noChangeArrowheads="1"/>
          </p:cNvSpPr>
          <p:nvPr/>
        </p:nvSpPr>
        <p:spPr bwMode="auto">
          <a:xfrm rot="16200000" flipH="1">
            <a:off x="163513" y="1547813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7" name="Line 90"/>
          <p:cNvSpPr>
            <a:spLocks noChangeShapeType="1"/>
          </p:cNvSpPr>
          <p:nvPr/>
        </p:nvSpPr>
        <p:spPr bwMode="auto">
          <a:xfrm>
            <a:off x="160338" y="2211388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38" name="AutoShape 92"/>
          <p:cNvSpPr>
            <a:spLocks noChangeArrowheads="1"/>
          </p:cNvSpPr>
          <p:nvPr/>
        </p:nvSpPr>
        <p:spPr bwMode="auto">
          <a:xfrm>
            <a:off x="846138" y="139541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39" name="Rectangle 93"/>
          <p:cNvSpPr>
            <a:spLocks noChangeArrowheads="1"/>
          </p:cNvSpPr>
          <p:nvPr/>
        </p:nvSpPr>
        <p:spPr bwMode="auto">
          <a:xfrm>
            <a:off x="922338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>
            <a:off x="1036638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1" name="Rectangle 95"/>
          <p:cNvSpPr>
            <a:spLocks noChangeArrowheads="1"/>
          </p:cNvSpPr>
          <p:nvPr/>
        </p:nvSpPr>
        <p:spPr bwMode="auto">
          <a:xfrm>
            <a:off x="1150938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2" name="Rectangle 96"/>
          <p:cNvSpPr>
            <a:spLocks noChangeArrowheads="1"/>
          </p:cNvSpPr>
          <p:nvPr/>
        </p:nvSpPr>
        <p:spPr bwMode="auto">
          <a:xfrm>
            <a:off x="1266825" y="149383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3" name="Rectangle 97"/>
          <p:cNvSpPr>
            <a:spLocks noChangeArrowheads="1"/>
          </p:cNvSpPr>
          <p:nvPr/>
        </p:nvSpPr>
        <p:spPr bwMode="auto">
          <a:xfrm>
            <a:off x="1381125" y="14954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4" name="Rectangle 98"/>
          <p:cNvSpPr>
            <a:spLocks noChangeArrowheads="1"/>
          </p:cNvSpPr>
          <p:nvPr/>
        </p:nvSpPr>
        <p:spPr bwMode="auto">
          <a:xfrm>
            <a:off x="1495425" y="149383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5" name="Rectangle 99"/>
          <p:cNvSpPr>
            <a:spLocks noChangeArrowheads="1"/>
          </p:cNvSpPr>
          <p:nvPr/>
        </p:nvSpPr>
        <p:spPr bwMode="auto">
          <a:xfrm>
            <a:off x="1609725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6" name="Rectangle 100"/>
          <p:cNvSpPr>
            <a:spLocks noChangeArrowheads="1"/>
          </p:cNvSpPr>
          <p:nvPr/>
        </p:nvSpPr>
        <p:spPr bwMode="auto">
          <a:xfrm>
            <a:off x="1724025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7" name="AutoShape 101"/>
          <p:cNvSpPr>
            <a:spLocks noChangeArrowheads="1"/>
          </p:cNvSpPr>
          <p:nvPr/>
        </p:nvSpPr>
        <p:spPr bwMode="auto">
          <a:xfrm>
            <a:off x="847725" y="2835275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8" name="Rectangle 102"/>
          <p:cNvSpPr>
            <a:spLocks noChangeArrowheads="1"/>
          </p:cNvSpPr>
          <p:nvPr/>
        </p:nvSpPr>
        <p:spPr bwMode="auto">
          <a:xfrm>
            <a:off x="923925" y="2933700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49" name="Rectangle 103"/>
          <p:cNvSpPr>
            <a:spLocks noChangeArrowheads="1"/>
          </p:cNvSpPr>
          <p:nvPr/>
        </p:nvSpPr>
        <p:spPr bwMode="auto">
          <a:xfrm>
            <a:off x="10382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0" name="Rectangle 104"/>
          <p:cNvSpPr>
            <a:spLocks noChangeArrowheads="1"/>
          </p:cNvSpPr>
          <p:nvPr/>
        </p:nvSpPr>
        <p:spPr bwMode="auto">
          <a:xfrm>
            <a:off x="11525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1" name="Rectangle 105"/>
          <p:cNvSpPr>
            <a:spLocks noChangeArrowheads="1"/>
          </p:cNvSpPr>
          <p:nvPr/>
        </p:nvSpPr>
        <p:spPr bwMode="auto">
          <a:xfrm>
            <a:off x="12668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2" name="Rectangle 106"/>
          <p:cNvSpPr>
            <a:spLocks noChangeArrowheads="1"/>
          </p:cNvSpPr>
          <p:nvPr/>
        </p:nvSpPr>
        <p:spPr bwMode="auto">
          <a:xfrm>
            <a:off x="1382713" y="2935288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3" name="Rectangle 107"/>
          <p:cNvSpPr>
            <a:spLocks noChangeArrowheads="1"/>
          </p:cNvSpPr>
          <p:nvPr/>
        </p:nvSpPr>
        <p:spPr bwMode="auto">
          <a:xfrm>
            <a:off x="1497013" y="2933700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4" name="Rectangle 108"/>
          <p:cNvSpPr>
            <a:spLocks noChangeArrowheads="1"/>
          </p:cNvSpPr>
          <p:nvPr/>
        </p:nvSpPr>
        <p:spPr bwMode="auto">
          <a:xfrm>
            <a:off x="1611313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5" name="AutoShape 110"/>
          <p:cNvSpPr>
            <a:spLocks noChangeArrowheads="1"/>
          </p:cNvSpPr>
          <p:nvPr/>
        </p:nvSpPr>
        <p:spPr bwMode="auto">
          <a:xfrm>
            <a:off x="2141538" y="283686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6" name="Rectangle 111"/>
          <p:cNvSpPr>
            <a:spLocks noChangeArrowheads="1"/>
          </p:cNvSpPr>
          <p:nvPr/>
        </p:nvSpPr>
        <p:spPr bwMode="auto">
          <a:xfrm>
            <a:off x="22177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7" name="Rectangle 112"/>
          <p:cNvSpPr>
            <a:spLocks noChangeArrowheads="1"/>
          </p:cNvSpPr>
          <p:nvPr/>
        </p:nvSpPr>
        <p:spPr bwMode="auto">
          <a:xfrm>
            <a:off x="23320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8" name="Rectangle 113"/>
          <p:cNvSpPr>
            <a:spLocks noChangeArrowheads="1"/>
          </p:cNvSpPr>
          <p:nvPr/>
        </p:nvSpPr>
        <p:spPr bwMode="auto">
          <a:xfrm>
            <a:off x="24463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59" name="Rectangle 114"/>
          <p:cNvSpPr>
            <a:spLocks noChangeArrowheads="1"/>
          </p:cNvSpPr>
          <p:nvPr/>
        </p:nvSpPr>
        <p:spPr bwMode="auto">
          <a:xfrm>
            <a:off x="25622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0" name="Rectangle 115"/>
          <p:cNvSpPr>
            <a:spLocks noChangeArrowheads="1"/>
          </p:cNvSpPr>
          <p:nvPr/>
        </p:nvSpPr>
        <p:spPr bwMode="auto">
          <a:xfrm>
            <a:off x="2676525" y="2936875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1" name="Rectangle 116"/>
          <p:cNvSpPr>
            <a:spLocks noChangeArrowheads="1"/>
          </p:cNvSpPr>
          <p:nvPr/>
        </p:nvSpPr>
        <p:spPr bwMode="auto">
          <a:xfrm>
            <a:off x="2790825" y="2935288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2" name="Rectangle 117"/>
          <p:cNvSpPr>
            <a:spLocks noChangeArrowheads="1"/>
          </p:cNvSpPr>
          <p:nvPr/>
        </p:nvSpPr>
        <p:spPr bwMode="auto">
          <a:xfrm>
            <a:off x="2905125" y="2936875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3" name="AutoShape 119"/>
          <p:cNvSpPr>
            <a:spLocks noChangeArrowheads="1"/>
          </p:cNvSpPr>
          <p:nvPr/>
        </p:nvSpPr>
        <p:spPr bwMode="auto">
          <a:xfrm>
            <a:off x="3360738" y="283686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4" name="Rectangle 120"/>
          <p:cNvSpPr>
            <a:spLocks noChangeArrowheads="1"/>
          </p:cNvSpPr>
          <p:nvPr/>
        </p:nvSpPr>
        <p:spPr bwMode="auto">
          <a:xfrm>
            <a:off x="3436938" y="2935288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5" name="Rectangle 121"/>
          <p:cNvSpPr>
            <a:spLocks noChangeArrowheads="1"/>
          </p:cNvSpPr>
          <p:nvPr/>
        </p:nvSpPr>
        <p:spPr bwMode="auto">
          <a:xfrm>
            <a:off x="35512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6" name="Rectangle 122"/>
          <p:cNvSpPr>
            <a:spLocks noChangeArrowheads="1"/>
          </p:cNvSpPr>
          <p:nvPr/>
        </p:nvSpPr>
        <p:spPr bwMode="auto">
          <a:xfrm>
            <a:off x="36655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7" name="Rectangle 123"/>
          <p:cNvSpPr>
            <a:spLocks noChangeArrowheads="1"/>
          </p:cNvSpPr>
          <p:nvPr/>
        </p:nvSpPr>
        <p:spPr bwMode="auto">
          <a:xfrm>
            <a:off x="37814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8" name="Rectangle 124"/>
          <p:cNvSpPr>
            <a:spLocks noChangeArrowheads="1"/>
          </p:cNvSpPr>
          <p:nvPr/>
        </p:nvSpPr>
        <p:spPr bwMode="auto">
          <a:xfrm>
            <a:off x="3895725" y="2936875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69" name="Rectangle 125"/>
          <p:cNvSpPr>
            <a:spLocks noChangeArrowheads="1"/>
          </p:cNvSpPr>
          <p:nvPr/>
        </p:nvSpPr>
        <p:spPr bwMode="auto">
          <a:xfrm>
            <a:off x="40100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0" name="Rectangle 126"/>
          <p:cNvSpPr>
            <a:spLocks noChangeArrowheads="1"/>
          </p:cNvSpPr>
          <p:nvPr/>
        </p:nvSpPr>
        <p:spPr bwMode="auto">
          <a:xfrm>
            <a:off x="41243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1" name="Rectangle 127"/>
          <p:cNvSpPr>
            <a:spLocks noChangeArrowheads="1"/>
          </p:cNvSpPr>
          <p:nvPr/>
        </p:nvSpPr>
        <p:spPr bwMode="auto">
          <a:xfrm>
            <a:off x="42386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2" name="AutoShape 128"/>
          <p:cNvSpPr>
            <a:spLocks noChangeArrowheads="1"/>
          </p:cNvSpPr>
          <p:nvPr/>
        </p:nvSpPr>
        <p:spPr bwMode="auto">
          <a:xfrm>
            <a:off x="4579938" y="2836863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3" name="Rectangle 130"/>
          <p:cNvSpPr>
            <a:spLocks noChangeArrowheads="1"/>
          </p:cNvSpPr>
          <p:nvPr/>
        </p:nvSpPr>
        <p:spPr bwMode="auto">
          <a:xfrm>
            <a:off x="47704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4" name="Rectangle 131"/>
          <p:cNvSpPr>
            <a:spLocks noChangeArrowheads="1"/>
          </p:cNvSpPr>
          <p:nvPr/>
        </p:nvSpPr>
        <p:spPr bwMode="auto">
          <a:xfrm>
            <a:off x="48847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5" name="Rectangle 132"/>
          <p:cNvSpPr>
            <a:spLocks noChangeArrowheads="1"/>
          </p:cNvSpPr>
          <p:nvPr/>
        </p:nvSpPr>
        <p:spPr bwMode="auto">
          <a:xfrm>
            <a:off x="50006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6" name="Rectangle 133"/>
          <p:cNvSpPr>
            <a:spLocks noChangeArrowheads="1"/>
          </p:cNvSpPr>
          <p:nvPr/>
        </p:nvSpPr>
        <p:spPr bwMode="auto">
          <a:xfrm>
            <a:off x="5114925" y="293687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7" name="Rectangle 134"/>
          <p:cNvSpPr>
            <a:spLocks noChangeArrowheads="1"/>
          </p:cNvSpPr>
          <p:nvPr/>
        </p:nvSpPr>
        <p:spPr bwMode="auto">
          <a:xfrm>
            <a:off x="52292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8" name="Rectangle 135"/>
          <p:cNvSpPr>
            <a:spLocks noChangeArrowheads="1"/>
          </p:cNvSpPr>
          <p:nvPr/>
        </p:nvSpPr>
        <p:spPr bwMode="auto">
          <a:xfrm>
            <a:off x="53435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79" name="Rectangle 136"/>
          <p:cNvSpPr>
            <a:spLocks noChangeArrowheads="1"/>
          </p:cNvSpPr>
          <p:nvPr/>
        </p:nvSpPr>
        <p:spPr bwMode="auto">
          <a:xfrm>
            <a:off x="54578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0" name="AutoShape 137"/>
          <p:cNvSpPr>
            <a:spLocks noChangeArrowheads="1"/>
          </p:cNvSpPr>
          <p:nvPr/>
        </p:nvSpPr>
        <p:spPr bwMode="auto">
          <a:xfrm>
            <a:off x="5799138" y="2835275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1" name="Rectangle 138"/>
          <p:cNvSpPr>
            <a:spLocks noChangeArrowheads="1"/>
          </p:cNvSpPr>
          <p:nvPr/>
        </p:nvSpPr>
        <p:spPr bwMode="auto">
          <a:xfrm>
            <a:off x="5875338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2" name="Rectangle 139"/>
          <p:cNvSpPr>
            <a:spLocks noChangeArrowheads="1"/>
          </p:cNvSpPr>
          <p:nvPr/>
        </p:nvSpPr>
        <p:spPr bwMode="auto">
          <a:xfrm>
            <a:off x="5989638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3" name="Rectangle 140"/>
          <p:cNvSpPr>
            <a:spLocks noChangeArrowheads="1"/>
          </p:cNvSpPr>
          <p:nvPr/>
        </p:nvSpPr>
        <p:spPr bwMode="auto">
          <a:xfrm>
            <a:off x="6103938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4" name="Rectangle 141"/>
          <p:cNvSpPr>
            <a:spLocks noChangeArrowheads="1"/>
          </p:cNvSpPr>
          <p:nvPr/>
        </p:nvSpPr>
        <p:spPr bwMode="auto">
          <a:xfrm>
            <a:off x="6207125" y="2933700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5" name="Rectangle 142"/>
          <p:cNvSpPr>
            <a:spLocks noChangeArrowheads="1"/>
          </p:cNvSpPr>
          <p:nvPr/>
        </p:nvSpPr>
        <p:spPr bwMode="auto">
          <a:xfrm>
            <a:off x="63341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6" name="Rectangle 143"/>
          <p:cNvSpPr>
            <a:spLocks noChangeArrowheads="1"/>
          </p:cNvSpPr>
          <p:nvPr/>
        </p:nvSpPr>
        <p:spPr bwMode="auto">
          <a:xfrm>
            <a:off x="6448425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7" name="Rectangle 144"/>
          <p:cNvSpPr>
            <a:spLocks noChangeArrowheads="1"/>
          </p:cNvSpPr>
          <p:nvPr/>
        </p:nvSpPr>
        <p:spPr bwMode="auto">
          <a:xfrm>
            <a:off x="65627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8" name="Rectangle 145"/>
          <p:cNvSpPr>
            <a:spLocks noChangeArrowheads="1"/>
          </p:cNvSpPr>
          <p:nvPr/>
        </p:nvSpPr>
        <p:spPr bwMode="auto">
          <a:xfrm>
            <a:off x="66770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89" name="AutoShape 146"/>
          <p:cNvSpPr>
            <a:spLocks noChangeArrowheads="1"/>
          </p:cNvSpPr>
          <p:nvPr/>
        </p:nvSpPr>
        <p:spPr bwMode="auto">
          <a:xfrm>
            <a:off x="7018338" y="2836863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0" name="Rectangle 147"/>
          <p:cNvSpPr>
            <a:spLocks noChangeArrowheads="1"/>
          </p:cNvSpPr>
          <p:nvPr/>
        </p:nvSpPr>
        <p:spPr bwMode="auto">
          <a:xfrm>
            <a:off x="70945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1" name="Rectangle 148"/>
          <p:cNvSpPr>
            <a:spLocks noChangeArrowheads="1"/>
          </p:cNvSpPr>
          <p:nvPr/>
        </p:nvSpPr>
        <p:spPr bwMode="auto">
          <a:xfrm>
            <a:off x="72088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2" name="Rectangle 149"/>
          <p:cNvSpPr>
            <a:spLocks noChangeArrowheads="1"/>
          </p:cNvSpPr>
          <p:nvPr/>
        </p:nvSpPr>
        <p:spPr bwMode="auto">
          <a:xfrm>
            <a:off x="7323138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3" name="Rectangle 150"/>
          <p:cNvSpPr>
            <a:spLocks noChangeArrowheads="1"/>
          </p:cNvSpPr>
          <p:nvPr/>
        </p:nvSpPr>
        <p:spPr bwMode="auto">
          <a:xfrm>
            <a:off x="7439025" y="2935288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4" name="Rectangle 151"/>
          <p:cNvSpPr>
            <a:spLocks noChangeArrowheads="1"/>
          </p:cNvSpPr>
          <p:nvPr/>
        </p:nvSpPr>
        <p:spPr bwMode="auto">
          <a:xfrm>
            <a:off x="7553325" y="293687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5" name="Rectangle 152"/>
          <p:cNvSpPr>
            <a:spLocks noChangeArrowheads="1"/>
          </p:cNvSpPr>
          <p:nvPr/>
        </p:nvSpPr>
        <p:spPr bwMode="auto">
          <a:xfrm>
            <a:off x="7667625" y="2935288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6" name="Rectangle 153"/>
          <p:cNvSpPr>
            <a:spLocks noChangeArrowheads="1"/>
          </p:cNvSpPr>
          <p:nvPr/>
        </p:nvSpPr>
        <p:spPr bwMode="auto">
          <a:xfrm>
            <a:off x="7781925" y="293687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7" name="Rectangle 154"/>
          <p:cNvSpPr>
            <a:spLocks noChangeArrowheads="1"/>
          </p:cNvSpPr>
          <p:nvPr/>
        </p:nvSpPr>
        <p:spPr bwMode="auto">
          <a:xfrm>
            <a:off x="7896225" y="2936875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8" name="AutoShape 155"/>
          <p:cNvSpPr>
            <a:spLocks noChangeArrowheads="1"/>
          </p:cNvSpPr>
          <p:nvPr/>
        </p:nvSpPr>
        <p:spPr bwMode="auto">
          <a:xfrm>
            <a:off x="2103438" y="1397000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99" name="Rectangle 156"/>
          <p:cNvSpPr>
            <a:spLocks noChangeArrowheads="1"/>
          </p:cNvSpPr>
          <p:nvPr/>
        </p:nvSpPr>
        <p:spPr bwMode="auto">
          <a:xfrm>
            <a:off x="2179638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00" name="Rectangle 157"/>
          <p:cNvSpPr>
            <a:spLocks noChangeArrowheads="1"/>
          </p:cNvSpPr>
          <p:nvPr/>
        </p:nvSpPr>
        <p:spPr bwMode="auto">
          <a:xfrm>
            <a:off x="2293938" y="1495425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01" name="Rectangle 158"/>
          <p:cNvSpPr>
            <a:spLocks noChangeArrowheads="1"/>
          </p:cNvSpPr>
          <p:nvPr/>
        </p:nvSpPr>
        <p:spPr bwMode="auto">
          <a:xfrm>
            <a:off x="2409825" y="1495425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11" name="Rectangle 168"/>
          <p:cNvSpPr>
            <a:spLocks noChangeArrowheads="1"/>
          </p:cNvSpPr>
          <p:nvPr/>
        </p:nvSpPr>
        <p:spPr bwMode="auto">
          <a:xfrm>
            <a:off x="1839913" y="2933700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112" name="Line 169"/>
          <p:cNvSpPr>
            <a:spLocks noChangeShapeType="1"/>
          </p:cNvSpPr>
          <p:nvPr/>
        </p:nvSpPr>
        <p:spPr bwMode="auto">
          <a:xfrm flipV="1">
            <a:off x="4456113" y="2819400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22608" name="Line 176"/>
          <p:cNvSpPr>
            <a:spLocks noChangeShapeType="1"/>
          </p:cNvSpPr>
          <p:nvPr/>
        </p:nvSpPr>
        <p:spPr bwMode="auto">
          <a:xfrm>
            <a:off x="658813" y="1547813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5" name="AutoShape 177"/>
          <p:cNvSpPr>
            <a:spLocks/>
          </p:cNvSpPr>
          <p:nvPr/>
        </p:nvSpPr>
        <p:spPr bwMode="auto">
          <a:xfrm>
            <a:off x="171450" y="1631950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2610" name="Line 179"/>
          <p:cNvSpPr>
            <a:spLocks noChangeShapeType="1"/>
          </p:cNvSpPr>
          <p:nvPr/>
        </p:nvSpPr>
        <p:spPr bwMode="auto">
          <a:xfrm flipV="1">
            <a:off x="2741613" y="2987675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11" name="Line 178"/>
          <p:cNvSpPr>
            <a:spLocks noChangeShapeType="1"/>
          </p:cNvSpPr>
          <p:nvPr/>
        </p:nvSpPr>
        <p:spPr bwMode="auto">
          <a:xfrm>
            <a:off x="895350" y="2987675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12" name="Line 180"/>
          <p:cNvSpPr>
            <a:spLocks noChangeShapeType="1"/>
          </p:cNvSpPr>
          <p:nvPr/>
        </p:nvSpPr>
        <p:spPr bwMode="auto">
          <a:xfrm>
            <a:off x="4652963" y="2987675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15" name="テキスト ボックス 199"/>
          <p:cNvSpPr txBox="1">
            <a:spLocks noChangeArrowheads="1"/>
          </p:cNvSpPr>
          <p:nvPr/>
        </p:nvSpPr>
        <p:spPr bwMode="auto">
          <a:xfrm>
            <a:off x="8045450" y="2362200"/>
            <a:ext cx="1098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4.0 GeV e+</a:t>
            </a:r>
          </a:p>
          <a:p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4nC x 2</a:t>
            </a:r>
            <a:endParaRPr lang="ja-JP" altLang="en-US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2003425" y="2886075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17" name="テキスト ボックス 202"/>
          <p:cNvSpPr txBox="1">
            <a:spLocks noChangeArrowheads="1"/>
          </p:cNvSpPr>
          <p:nvPr/>
        </p:nvSpPr>
        <p:spPr bwMode="auto">
          <a:xfrm>
            <a:off x="1371600" y="2209800"/>
            <a:ext cx="1555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cs typeface="Arial" charset="0"/>
              </a:rPr>
              <a:t>5nC x 2 (inj. e-)</a:t>
            </a:r>
            <a:endParaRPr lang="ja-JP" altLang="en-US" sz="1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618" name="Line 180"/>
          <p:cNvSpPr>
            <a:spLocks noChangeShapeType="1"/>
          </p:cNvSpPr>
          <p:nvPr/>
        </p:nvSpPr>
        <p:spPr bwMode="auto">
          <a:xfrm>
            <a:off x="8431213" y="2984500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7" name="アーチ 126"/>
          <p:cNvSpPr/>
          <p:nvPr/>
        </p:nvSpPr>
        <p:spPr>
          <a:xfrm>
            <a:off x="8185150" y="2922588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8" name="円/楕円 127"/>
          <p:cNvSpPr/>
          <p:nvPr/>
        </p:nvSpPr>
        <p:spPr>
          <a:xfrm>
            <a:off x="8782050" y="2927350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" name="円/楕円 128"/>
          <p:cNvSpPr/>
          <p:nvPr/>
        </p:nvSpPr>
        <p:spPr>
          <a:xfrm>
            <a:off x="8597900" y="2927350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22" name="テキスト ボックス 212"/>
          <p:cNvSpPr txBox="1">
            <a:spLocks noChangeArrowheads="1"/>
          </p:cNvSpPr>
          <p:nvPr/>
        </p:nvSpPr>
        <p:spPr bwMode="auto">
          <a:xfrm>
            <a:off x="5029200" y="1219200"/>
            <a:ext cx="14017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cs typeface="Arial" charset="0"/>
              </a:rPr>
              <a:t>circ. 136 m</a:t>
            </a:r>
            <a:endParaRPr lang="ja-JP" altLang="en-US" sz="1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623" name="テキスト ボックス 214"/>
          <p:cNvSpPr txBox="1">
            <a:spLocks noChangeArrowheads="1"/>
          </p:cNvSpPr>
          <p:nvPr/>
        </p:nvSpPr>
        <p:spPr bwMode="auto">
          <a:xfrm>
            <a:off x="8305800" y="2971800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>
                <a:solidFill>
                  <a:srgbClr val="800000"/>
                </a:solidFill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37" name="Line 1"/>
          <p:cNvSpPr>
            <a:spLocks noChangeShapeType="1"/>
          </p:cNvSpPr>
          <p:nvPr/>
        </p:nvSpPr>
        <p:spPr bwMode="auto">
          <a:xfrm flipH="1" flipV="1">
            <a:off x="4495800" y="2819400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138" name="円/楕円 137"/>
          <p:cNvSpPr/>
          <p:nvPr/>
        </p:nvSpPr>
        <p:spPr>
          <a:xfrm>
            <a:off x="2282825" y="2886075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39" name="直線コネクタ 138"/>
          <p:cNvCxnSpPr/>
          <p:nvPr/>
        </p:nvCxnSpPr>
        <p:spPr>
          <a:xfrm rot="5400000">
            <a:off x="4714875" y="2489200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4176713" y="2209800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29" name="テキスト ボックス 233"/>
          <p:cNvSpPr txBox="1">
            <a:spLocks noChangeArrowheads="1"/>
          </p:cNvSpPr>
          <p:nvPr/>
        </p:nvSpPr>
        <p:spPr bwMode="auto">
          <a:xfrm>
            <a:off x="4944004" y="2229910"/>
            <a:ext cx="15732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3124200" y="2057400"/>
            <a:ext cx="906463" cy="3016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cs typeface="Arial" charset="0"/>
              </a:rPr>
              <a:t>C</a:t>
            </a:r>
            <a:r>
              <a:rPr lang="en-US" altLang="ja-JP" sz="1200" b="1" dirty="0" smtClean="0">
                <a:solidFill>
                  <a:srgbClr val="FFFF00"/>
                </a:solidFill>
                <a:cs typeface="Arial" charset="0"/>
              </a:rPr>
              <a:t>ompressor</a:t>
            </a:r>
            <a:endParaRPr lang="ja-JP" altLang="en-US" sz="1200" b="1" dirty="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2631" name="Line 178"/>
          <p:cNvSpPr>
            <a:spLocks noChangeShapeType="1"/>
          </p:cNvSpPr>
          <p:nvPr/>
        </p:nvSpPr>
        <p:spPr bwMode="auto">
          <a:xfrm>
            <a:off x="2805113" y="3052763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32" name="Line 178"/>
          <p:cNvSpPr>
            <a:spLocks noChangeShapeType="1"/>
          </p:cNvSpPr>
          <p:nvPr/>
        </p:nvSpPr>
        <p:spPr bwMode="auto">
          <a:xfrm>
            <a:off x="8139113" y="3052763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633" name="テキスト ボックス 199"/>
          <p:cNvSpPr txBox="1">
            <a:spLocks noChangeArrowheads="1"/>
          </p:cNvSpPr>
          <p:nvPr/>
        </p:nvSpPr>
        <p:spPr bwMode="auto">
          <a:xfrm>
            <a:off x="7620000" y="3200400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7.0 </a:t>
            </a:r>
            <a:r>
              <a:rPr lang="en-US" altLang="ja-JP" sz="1400" b="1" dirty="0" err="1">
                <a:solidFill>
                  <a:srgbClr val="0000FF"/>
                </a:solidFill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8" name="円/楕円 147"/>
          <p:cNvSpPr/>
          <p:nvPr/>
        </p:nvSpPr>
        <p:spPr>
          <a:xfrm>
            <a:off x="8448675" y="3124200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9" name="円/楕円 148"/>
          <p:cNvSpPr/>
          <p:nvPr/>
        </p:nvSpPr>
        <p:spPr>
          <a:xfrm>
            <a:off x="8601075" y="3200400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0" name="アーチ 149"/>
          <p:cNvSpPr/>
          <p:nvPr/>
        </p:nvSpPr>
        <p:spPr>
          <a:xfrm rot="10800000">
            <a:off x="2581275" y="2895600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637" name="テキスト ボックス 215"/>
          <p:cNvSpPr txBox="1">
            <a:spLocks noChangeArrowheads="1"/>
          </p:cNvSpPr>
          <p:nvPr/>
        </p:nvSpPr>
        <p:spPr bwMode="auto">
          <a:xfrm>
            <a:off x="2715418" y="1351756"/>
            <a:ext cx="11922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FF00"/>
                </a:solidFill>
                <a:cs typeface="Arial" charset="0"/>
              </a:rPr>
              <a:t>low </a:t>
            </a:r>
            <a:r>
              <a:rPr lang="en-US" altLang="ja-JP" sz="1400" b="1" dirty="0" err="1">
                <a:solidFill>
                  <a:srgbClr val="00FF00"/>
                </a:solidFill>
                <a:cs typeface="Arial" charset="0"/>
              </a:rPr>
              <a:t>emittance</a:t>
            </a:r>
            <a:endParaRPr lang="en-US" altLang="ja-JP" sz="1400" b="1" dirty="0">
              <a:solidFill>
                <a:srgbClr val="00FF00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FF00"/>
                </a:solidFill>
                <a:cs typeface="Arial" charset="0"/>
              </a:rPr>
              <a:t>RF gun</a:t>
            </a:r>
            <a:endParaRPr lang="ja-JP" altLang="en-US" sz="1400" b="1" dirty="0">
              <a:solidFill>
                <a:srgbClr val="00FF00"/>
              </a:solidFill>
              <a:cs typeface="Arial" charset="0"/>
            </a:endParaRPr>
          </a:p>
        </p:txBody>
      </p:sp>
      <p:sp>
        <p:nvSpPr>
          <p:cNvPr id="22638" name="テキスト ボックス 152"/>
          <p:cNvSpPr txBox="1">
            <a:spLocks noChangeArrowheads="1"/>
          </p:cNvSpPr>
          <p:nvPr/>
        </p:nvSpPr>
        <p:spPr bwMode="auto">
          <a:xfrm>
            <a:off x="76200" y="914400"/>
            <a:ext cx="2390775" cy="369888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>
                <a:solidFill>
                  <a:schemeClr val="bg1"/>
                </a:solidFill>
              </a:rPr>
              <a:t>SuperKEKB injector</a:t>
            </a:r>
            <a:endParaRPr lang="ja-JP" altLang="en-US" sz="1800" b="1">
              <a:solidFill>
                <a:schemeClr val="bg1"/>
              </a:solidFill>
            </a:endParaRPr>
          </a:p>
        </p:txBody>
      </p:sp>
      <p:sp>
        <p:nvSpPr>
          <p:cNvPr id="22639" name="テキスト ボックス 212"/>
          <p:cNvSpPr txBox="1">
            <a:spLocks noChangeArrowheads="1"/>
          </p:cNvSpPr>
          <p:nvPr/>
        </p:nvSpPr>
        <p:spPr bwMode="auto">
          <a:xfrm>
            <a:off x="2209800" y="3203848"/>
            <a:ext cx="1920593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e+ target </a:t>
            </a: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&amp; 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cs typeface="Arial" charset="0"/>
              </a:rPr>
              <a:t>LAS capture </a:t>
            </a: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section</a:t>
            </a:r>
            <a:endParaRPr lang="ja-JP" altLang="en-US" sz="1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2674" name="テキスト ボックス 246"/>
          <p:cNvSpPr txBox="1">
            <a:spLocks noChangeArrowheads="1"/>
          </p:cNvSpPr>
          <p:nvPr/>
        </p:nvSpPr>
        <p:spPr bwMode="auto">
          <a:xfrm>
            <a:off x="7596380" y="870003"/>
            <a:ext cx="1541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FFFF"/>
                </a:solidFill>
              </a:rPr>
              <a:t>50 Hz (e+ or e-</a:t>
            </a:r>
            <a:r>
              <a:rPr lang="en-US" altLang="ja-JP" sz="1400" b="1" dirty="0" smtClean="0">
                <a:solidFill>
                  <a:srgbClr val="00FFFF"/>
                </a:solidFill>
              </a:rPr>
              <a:t>)</a:t>
            </a:r>
          </a:p>
          <a:p>
            <a:r>
              <a:rPr lang="en-US" altLang="ja-JP" sz="1400" b="1" dirty="0" smtClean="0">
                <a:solidFill>
                  <a:srgbClr val="00FFFF"/>
                </a:solidFill>
              </a:rPr>
              <a:t>pulse-by-pulse</a:t>
            </a:r>
          </a:p>
          <a:p>
            <a:r>
              <a:rPr lang="en-US" altLang="ja-JP" sz="1400" b="1" dirty="0" smtClean="0">
                <a:solidFill>
                  <a:srgbClr val="00FFFF"/>
                </a:solidFill>
              </a:rPr>
              <a:t>mode switching</a:t>
            </a:r>
            <a:r>
              <a:rPr lang="en-US" altLang="ja-JP" sz="1400" b="1" dirty="0" smtClean="0"/>
              <a:t> </a:t>
            </a:r>
            <a:endParaRPr lang="ja-JP" altLang="en-US" sz="1400" b="1" dirty="0"/>
          </a:p>
        </p:txBody>
      </p:sp>
      <p:sp>
        <p:nvSpPr>
          <p:cNvPr id="22677" name="テキスト ボックス 212"/>
          <p:cNvSpPr txBox="1">
            <a:spLocks noChangeArrowheads="1"/>
          </p:cNvSpPr>
          <p:nvPr/>
        </p:nvSpPr>
        <p:spPr bwMode="auto">
          <a:xfrm>
            <a:off x="3276600" y="2438400"/>
            <a:ext cx="7937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err="1">
                <a:solidFill>
                  <a:srgbClr val="FF0000"/>
                </a:solidFill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52" name="Line 178"/>
          <p:cNvSpPr>
            <a:spLocks noChangeShapeType="1"/>
          </p:cNvSpPr>
          <p:nvPr/>
        </p:nvSpPr>
        <p:spPr bwMode="auto">
          <a:xfrm flipV="1">
            <a:off x="7898342" y="2209800"/>
            <a:ext cx="74083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" name="テキスト ボックス 199"/>
          <p:cNvSpPr txBox="1">
            <a:spLocks noChangeArrowheads="1"/>
          </p:cNvSpPr>
          <p:nvPr/>
        </p:nvSpPr>
        <p:spPr bwMode="auto">
          <a:xfrm>
            <a:off x="7228942" y="1763713"/>
            <a:ext cx="105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2.5 </a:t>
            </a:r>
            <a:r>
              <a:rPr lang="en-US" altLang="ja-JP" sz="1400" b="1" dirty="0" err="1">
                <a:solidFill>
                  <a:srgbClr val="0000FF"/>
                </a:solidFill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 e-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0.1nC </a:t>
            </a:r>
            <a:r>
              <a:rPr lang="en-US" altLang="ja-JP" sz="1400" b="1" dirty="0">
                <a:solidFill>
                  <a:srgbClr val="0000FF"/>
                </a:solidFill>
                <a:cs typeface="Arial" charset="0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cs typeface="Arial" charset="0"/>
              </a:rPr>
              <a:t>1</a:t>
            </a:r>
            <a:endParaRPr lang="ja-JP" altLang="en-US" sz="1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221534" y="1482196"/>
            <a:ext cx="47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7742767" y="3655483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8068724" y="2112980"/>
            <a:ext cx="109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LER, AR</a:t>
            </a:r>
            <a:endParaRPr kumimoji="1"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7" name="テキスト ボックス 246"/>
          <p:cNvSpPr txBox="1">
            <a:spLocks noChangeArrowheads="1"/>
          </p:cNvSpPr>
          <p:nvPr/>
        </p:nvSpPr>
        <p:spPr bwMode="auto">
          <a:xfrm>
            <a:off x="8277272" y="1639174"/>
            <a:ext cx="9416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 smtClean="0"/>
              <a:t>AR (later)</a:t>
            </a:r>
          </a:p>
          <a:p>
            <a:r>
              <a:rPr lang="en-US" altLang="ja-JP" sz="1200" b="1" dirty="0" smtClean="0"/>
              <a:t>6.5 </a:t>
            </a:r>
            <a:r>
              <a:rPr lang="en-US" altLang="ja-JP" sz="1200" b="1" dirty="0" err="1" smtClean="0"/>
              <a:t>GeV</a:t>
            </a:r>
            <a:r>
              <a:rPr lang="en-US" altLang="ja-JP" sz="1200" b="1" dirty="0" smtClean="0"/>
              <a:t> e-</a:t>
            </a:r>
            <a:r>
              <a:rPr lang="en-US" altLang="ja-JP" sz="1400" b="1" dirty="0" smtClean="0"/>
              <a:t> </a:t>
            </a:r>
            <a:endParaRPr lang="ja-JP" altLang="en-US" sz="1400" b="1" dirty="0"/>
          </a:p>
        </p:txBody>
      </p:sp>
      <p:cxnSp>
        <p:nvCxnSpPr>
          <p:cNvPr id="160" name="直線コネクタ 159"/>
          <p:cNvCxnSpPr/>
          <p:nvPr/>
        </p:nvCxnSpPr>
        <p:spPr bwMode="auto">
          <a:xfrm>
            <a:off x="263525" y="5585559"/>
            <a:ext cx="86391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1" name="角丸四角形 36"/>
          <p:cNvSpPr>
            <a:spLocks noChangeArrowheads="1"/>
          </p:cNvSpPr>
          <p:nvPr/>
        </p:nvSpPr>
        <p:spPr bwMode="auto">
          <a:xfrm>
            <a:off x="430213" y="5514122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2" name="角丸四角形 37"/>
          <p:cNvSpPr>
            <a:spLocks noChangeArrowheads="1"/>
          </p:cNvSpPr>
          <p:nvPr/>
        </p:nvSpPr>
        <p:spPr bwMode="auto">
          <a:xfrm>
            <a:off x="1006475" y="5515709"/>
            <a:ext cx="360363" cy="14287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" name="角丸四角形 38"/>
          <p:cNvSpPr>
            <a:spLocks noChangeArrowheads="1"/>
          </p:cNvSpPr>
          <p:nvPr/>
        </p:nvSpPr>
        <p:spPr bwMode="auto">
          <a:xfrm>
            <a:off x="1763713" y="5515709"/>
            <a:ext cx="180975" cy="142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4" name="角丸四角形 39"/>
          <p:cNvSpPr>
            <a:spLocks noChangeArrowheads="1"/>
          </p:cNvSpPr>
          <p:nvPr/>
        </p:nvSpPr>
        <p:spPr bwMode="auto">
          <a:xfrm>
            <a:off x="1979613" y="5515709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5" name="角丸四角形 40"/>
          <p:cNvSpPr>
            <a:spLocks noChangeArrowheads="1"/>
          </p:cNvSpPr>
          <p:nvPr/>
        </p:nvSpPr>
        <p:spPr bwMode="auto">
          <a:xfrm>
            <a:off x="2806700" y="5515709"/>
            <a:ext cx="360363" cy="142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6" name="テキスト ボックス 41"/>
          <p:cNvSpPr txBox="1">
            <a:spLocks noChangeArrowheads="1"/>
          </p:cNvSpPr>
          <p:nvPr/>
        </p:nvSpPr>
        <p:spPr bwMode="auto">
          <a:xfrm>
            <a:off x="885825" y="4864834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1-4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67" name="テキスト ボックス 42"/>
          <p:cNvSpPr txBox="1">
            <a:spLocks noChangeArrowheads="1"/>
          </p:cNvSpPr>
          <p:nvPr/>
        </p:nvSpPr>
        <p:spPr bwMode="auto">
          <a:xfrm>
            <a:off x="3227388" y="4866422"/>
            <a:ext cx="569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1-8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68" name="角丸四角形 43"/>
          <p:cNvSpPr>
            <a:spLocks noChangeArrowheads="1"/>
          </p:cNvSpPr>
          <p:nvPr/>
        </p:nvSpPr>
        <p:spPr bwMode="auto">
          <a:xfrm>
            <a:off x="4030663" y="5515709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" name="角丸四角形 44"/>
          <p:cNvSpPr>
            <a:spLocks noChangeArrowheads="1"/>
          </p:cNvSpPr>
          <p:nvPr/>
        </p:nvSpPr>
        <p:spPr bwMode="auto">
          <a:xfrm>
            <a:off x="4606925" y="5515709"/>
            <a:ext cx="360363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" name="角丸四角形 45"/>
          <p:cNvSpPr>
            <a:spLocks noChangeArrowheads="1"/>
          </p:cNvSpPr>
          <p:nvPr/>
        </p:nvSpPr>
        <p:spPr bwMode="auto">
          <a:xfrm>
            <a:off x="5183188" y="5515709"/>
            <a:ext cx="358775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1" name="角丸四角形 46"/>
          <p:cNvSpPr>
            <a:spLocks noChangeArrowheads="1"/>
          </p:cNvSpPr>
          <p:nvPr/>
        </p:nvSpPr>
        <p:spPr bwMode="auto">
          <a:xfrm>
            <a:off x="5757863" y="5515709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2" name="角丸四角形 47"/>
          <p:cNvSpPr>
            <a:spLocks noChangeArrowheads="1"/>
          </p:cNvSpPr>
          <p:nvPr/>
        </p:nvSpPr>
        <p:spPr bwMode="auto">
          <a:xfrm>
            <a:off x="6334125" y="5515709"/>
            <a:ext cx="360363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3" name="角丸四角形 48"/>
          <p:cNvSpPr>
            <a:spLocks noChangeArrowheads="1"/>
          </p:cNvSpPr>
          <p:nvPr/>
        </p:nvSpPr>
        <p:spPr bwMode="auto">
          <a:xfrm>
            <a:off x="6910388" y="5515709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4" name="角丸四角形 49"/>
          <p:cNvSpPr>
            <a:spLocks noChangeArrowheads="1"/>
          </p:cNvSpPr>
          <p:nvPr/>
        </p:nvSpPr>
        <p:spPr bwMode="auto">
          <a:xfrm>
            <a:off x="7486650" y="5515709"/>
            <a:ext cx="360363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5" name="角丸四角形 50"/>
          <p:cNvSpPr>
            <a:spLocks noChangeArrowheads="1"/>
          </p:cNvSpPr>
          <p:nvPr/>
        </p:nvSpPr>
        <p:spPr bwMode="auto">
          <a:xfrm>
            <a:off x="3382963" y="5515709"/>
            <a:ext cx="360362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6" name="角丸四角形 51"/>
          <p:cNvSpPr>
            <a:spLocks noChangeArrowheads="1"/>
          </p:cNvSpPr>
          <p:nvPr/>
        </p:nvSpPr>
        <p:spPr bwMode="auto">
          <a:xfrm>
            <a:off x="8350250" y="5515709"/>
            <a:ext cx="360363" cy="142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7" name="テキスト ボックス 52"/>
          <p:cNvSpPr txBox="1">
            <a:spLocks noChangeArrowheads="1"/>
          </p:cNvSpPr>
          <p:nvPr/>
        </p:nvSpPr>
        <p:spPr bwMode="auto">
          <a:xfrm>
            <a:off x="3875088" y="4864834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2-1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78" name="テキスト ボックス 53"/>
          <p:cNvSpPr txBox="1">
            <a:spLocks noChangeArrowheads="1"/>
          </p:cNvSpPr>
          <p:nvPr/>
        </p:nvSpPr>
        <p:spPr bwMode="auto">
          <a:xfrm>
            <a:off x="7351713" y="4864834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2-8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79" name="テキスト ボックス 54"/>
          <p:cNvSpPr txBox="1">
            <a:spLocks noChangeArrowheads="1"/>
          </p:cNvSpPr>
          <p:nvPr/>
        </p:nvSpPr>
        <p:spPr bwMode="auto">
          <a:xfrm>
            <a:off x="8185150" y="4864834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3-2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0" name="テキスト ボックス 55"/>
          <p:cNvSpPr txBox="1">
            <a:spLocks noChangeArrowheads="1"/>
          </p:cNvSpPr>
          <p:nvPr/>
        </p:nvSpPr>
        <p:spPr bwMode="auto">
          <a:xfrm>
            <a:off x="287338" y="4864834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1-3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1" name="テキスト ボックス 56"/>
          <p:cNvSpPr txBox="1">
            <a:spLocks noChangeArrowheads="1"/>
          </p:cNvSpPr>
          <p:nvPr/>
        </p:nvSpPr>
        <p:spPr bwMode="auto">
          <a:xfrm>
            <a:off x="1438275" y="4864834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1-5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2" name="テキスト ボックス 57"/>
          <p:cNvSpPr txBox="1">
            <a:spLocks noChangeArrowheads="1"/>
          </p:cNvSpPr>
          <p:nvPr/>
        </p:nvSpPr>
        <p:spPr bwMode="auto">
          <a:xfrm>
            <a:off x="1990725" y="4864834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1-6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3" name="テキスト ボックス 58"/>
          <p:cNvSpPr txBox="1">
            <a:spLocks noChangeArrowheads="1"/>
          </p:cNvSpPr>
          <p:nvPr/>
        </p:nvSpPr>
        <p:spPr bwMode="auto">
          <a:xfrm>
            <a:off x="2671763" y="4880709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1-7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4" name="テキスト ボックス 59"/>
          <p:cNvSpPr txBox="1">
            <a:spLocks noChangeArrowheads="1"/>
          </p:cNvSpPr>
          <p:nvPr/>
        </p:nvSpPr>
        <p:spPr bwMode="auto">
          <a:xfrm>
            <a:off x="4437063" y="4864834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2-2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5" name="テキスト ボックス 60"/>
          <p:cNvSpPr txBox="1">
            <a:spLocks noChangeArrowheads="1"/>
          </p:cNvSpPr>
          <p:nvPr/>
        </p:nvSpPr>
        <p:spPr bwMode="auto">
          <a:xfrm>
            <a:off x="5014913" y="4864834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2-3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6" name="テキスト ボックス 61"/>
          <p:cNvSpPr txBox="1">
            <a:spLocks noChangeArrowheads="1"/>
          </p:cNvSpPr>
          <p:nvPr/>
        </p:nvSpPr>
        <p:spPr bwMode="auto">
          <a:xfrm>
            <a:off x="5594350" y="4864834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2-4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7" name="テキスト ボックス 62"/>
          <p:cNvSpPr txBox="1">
            <a:spLocks noChangeArrowheads="1"/>
          </p:cNvSpPr>
          <p:nvPr/>
        </p:nvSpPr>
        <p:spPr bwMode="auto">
          <a:xfrm>
            <a:off x="6205538" y="4864834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2-6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88" name="テキスト ボックス 63"/>
          <p:cNvSpPr txBox="1">
            <a:spLocks noChangeArrowheads="1"/>
          </p:cNvSpPr>
          <p:nvPr/>
        </p:nvSpPr>
        <p:spPr bwMode="auto">
          <a:xfrm>
            <a:off x="6742113" y="4864834"/>
            <a:ext cx="569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2-7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190" name="正方形/長方形 71"/>
          <p:cNvSpPr>
            <a:spLocks noChangeArrowheads="1"/>
          </p:cNvSpPr>
          <p:nvPr/>
        </p:nvSpPr>
        <p:spPr bwMode="auto">
          <a:xfrm>
            <a:off x="1627188" y="5536347"/>
            <a:ext cx="85725" cy="857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1" name="角丸四角形 72"/>
          <p:cNvSpPr>
            <a:spLocks noChangeArrowheads="1"/>
          </p:cNvSpPr>
          <p:nvPr/>
        </p:nvSpPr>
        <p:spPr bwMode="auto">
          <a:xfrm>
            <a:off x="1728788" y="5471259"/>
            <a:ext cx="628650" cy="228600"/>
          </a:xfrm>
          <a:prstGeom prst="roundRect">
            <a:avLst>
              <a:gd name="adj" fmla="val 16667"/>
            </a:avLst>
          </a:prstGeom>
          <a:solidFill>
            <a:srgbClr val="66CCFF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2" name="テキスト ボックス 73"/>
          <p:cNvSpPr txBox="1">
            <a:spLocks noChangeArrowheads="1"/>
          </p:cNvSpPr>
          <p:nvPr/>
        </p:nvSpPr>
        <p:spPr bwMode="auto">
          <a:xfrm>
            <a:off x="1076325" y="5274409"/>
            <a:ext cx="646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solidFill>
                  <a:srgbClr val="008000"/>
                </a:solidFill>
              </a:rPr>
              <a:t>target</a:t>
            </a:r>
            <a:endParaRPr lang="ja-JP" altLang="en-US" sz="1400" dirty="0">
              <a:solidFill>
                <a:srgbClr val="008000"/>
              </a:solidFill>
            </a:endParaRPr>
          </a:p>
        </p:txBody>
      </p:sp>
      <p:sp>
        <p:nvSpPr>
          <p:cNvPr id="193" name="テキスト ボックス 74"/>
          <p:cNvSpPr txBox="1">
            <a:spLocks noChangeArrowheads="1"/>
          </p:cNvSpPr>
          <p:nvPr/>
        </p:nvSpPr>
        <p:spPr bwMode="auto">
          <a:xfrm>
            <a:off x="1685925" y="5214084"/>
            <a:ext cx="85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rgbClr val="66CCFF"/>
                </a:solidFill>
              </a:rPr>
              <a:t>solenoid</a:t>
            </a:r>
            <a:endParaRPr lang="ja-JP" altLang="en-US" sz="1400">
              <a:solidFill>
                <a:srgbClr val="66CCFF"/>
              </a:solidFill>
            </a:endParaRPr>
          </a:p>
        </p:txBody>
      </p:sp>
      <p:sp>
        <p:nvSpPr>
          <p:cNvPr id="195" name="テキスト ボックス 76"/>
          <p:cNvSpPr txBox="1">
            <a:spLocks noChangeArrowheads="1"/>
          </p:cNvSpPr>
          <p:nvPr/>
        </p:nvSpPr>
        <p:spPr bwMode="auto">
          <a:xfrm>
            <a:off x="1677194" y="5669697"/>
            <a:ext cx="17417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dirty="0">
                <a:solidFill>
                  <a:srgbClr val="FF6600"/>
                </a:solidFill>
              </a:rPr>
              <a:t>LAS</a:t>
            </a:r>
            <a:br>
              <a:rPr lang="en-US" altLang="ja-JP" sz="1400" dirty="0">
                <a:solidFill>
                  <a:srgbClr val="FF6600"/>
                </a:solidFill>
              </a:rPr>
            </a:br>
            <a:r>
              <a:rPr lang="en-US" altLang="ja-JP" sz="1200" dirty="0">
                <a:solidFill>
                  <a:srgbClr val="FF6600"/>
                </a:solidFill>
              </a:rPr>
              <a:t>Large Aperture S-</a:t>
            </a:r>
            <a:r>
              <a:rPr lang="en-US" altLang="ja-JP" sz="1200" dirty="0" smtClean="0">
                <a:solidFill>
                  <a:srgbClr val="FF6600"/>
                </a:solidFill>
              </a:rPr>
              <a:t>band</a:t>
            </a:r>
          </a:p>
          <a:p>
            <a:r>
              <a:rPr lang="en-US" altLang="ja-JP" sz="1200" dirty="0" smtClean="0">
                <a:solidFill>
                  <a:srgbClr val="FF6600"/>
                </a:solidFill>
              </a:rPr>
              <a:t>accelerating structure</a:t>
            </a:r>
            <a:endParaRPr lang="ja-JP" altLang="en-US" sz="1200" dirty="0">
              <a:solidFill>
                <a:srgbClr val="FF6600"/>
              </a:solidFill>
            </a:endParaRPr>
          </a:p>
        </p:txBody>
      </p:sp>
      <p:cxnSp>
        <p:nvCxnSpPr>
          <p:cNvPr id="196" name="直線矢印コネクタ 195"/>
          <p:cNvCxnSpPr/>
          <p:nvPr/>
        </p:nvCxnSpPr>
        <p:spPr bwMode="auto">
          <a:xfrm>
            <a:off x="2668588" y="5449034"/>
            <a:ext cx="2965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ys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7" name="テキスト ボックス 79"/>
          <p:cNvSpPr txBox="1">
            <a:spLocks noChangeArrowheads="1"/>
          </p:cNvSpPr>
          <p:nvPr/>
        </p:nvSpPr>
        <p:spPr bwMode="auto">
          <a:xfrm>
            <a:off x="3311525" y="5185509"/>
            <a:ext cx="1890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rgbClr val="008000"/>
                </a:solidFill>
              </a:rPr>
              <a:t>FODO singlet system</a:t>
            </a:r>
            <a:endParaRPr lang="ja-JP" altLang="en-US" sz="1200">
              <a:solidFill>
                <a:srgbClr val="008000"/>
              </a:solidFill>
            </a:endParaRPr>
          </a:p>
        </p:txBody>
      </p:sp>
      <p:cxnSp>
        <p:nvCxnSpPr>
          <p:cNvPr id="198" name="直線矢印コネクタ 197"/>
          <p:cNvCxnSpPr/>
          <p:nvPr/>
        </p:nvCxnSpPr>
        <p:spPr bwMode="auto">
          <a:xfrm>
            <a:off x="5684838" y="5439509"/>
            <a:ext cx="10922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ys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9" name="直線矢印コネクタ 198"/>
          <p:cNvCxnSpPr/>
          <p:nvPr/>
        </p:nvCxnSpPr>
        <p:spPr bwMode="auto">
          <a:xfrm>
            <a:off x="6799263" y="5439509"/>
            <a:ext cx="1092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8000"/>
            </a:solidFill>
            <a:prstDash val="sys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0" name="テキスト ボックス 84"/>
          <p:cNvSpPr txBox="1">
            <a:spLocks noChangeArrowheads="1"/>
          </p:cNvSpPr>
          <p:nvPr/>
        </p:nvSpPr>
        <p:spPr bwMode="auto">
          <a:xfrm>
            <a:off x="5586413" y="5175984"/>
            <a:ext cx="1111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rgbClr val="008000"/>
                </a:solidFill>
              </a:rPr>
              <a:t>Q triplet 3m</a:t>
            </a:r>
            <a:endParaRPr lang="ja-JP" altLang="en-US" sz="1200">
              <a:solidFill>
                <a:srgbClr val="008000"/>
              </a:solidFill>
            </a:endParaRPr>
          </a:p>
        </p:txBody>
      </p:sp>
      <p:sp>
        <p:nvSpPr>
          <p:cNvPr id="201" name="テキスト ボックス 85"/>
          <p:cNvSpPr txBox="1">
            <a:spLocks noChangeArrowheads="1"/>
          </p:cNvSpPr>
          <p:nvPr/>
        </p:nvSpPr>
        <p:spPr bwMode="auto">
          <a:xfrm>
            <a:off x="6811963" y="5191859"/>
            <a:ext cx="1112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rgbClr val="008000"/>
                </a:solidFill>
              </a:rPr>
              <a:t>Q triplet 5m</a:t>
            </a:r>
            <a:endParaRPr lang="ja-JP" altLang="en-US" sz="1200">
              <a:solidFill>
                <a:srgbClr val="008000"/>
              </a:solidFill>
            </a:endParaRPr>
          </a:p>
        </p:txBody>
      </p:sp>
      <p:cxnSp>
        <p:nvCxnSpPr>
          <p:cNvPr id="202" name="直線矢印コネクタ 201"/>
          <p:cNvCxnSpPr/>
          <p:nvPr/>
        </p:nvCxnSpPr>
        <p:spPr bwMode="auto">
          <a:xfrm flipV="1">
            <a:off x="7927975" y="4664809"/>
            <a:ext cx="331788" cy="9207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" name="直線矢印コネクタ 202"/>
          <p:cNvCxnSpPr/>
          <p:nvPr/>
        </p:nvCxnSpPr>
        <p:spPr bwMode="auto">
          <a:xfrm>
            <a:off x="7867650" y="4699734"/>
            <a:ext cx="400050" cy="8953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4" name="円/楕円 91"/>
          <p:cNvSpPr>
            <a:spLocks noChangeArrowheads="1"/>
          </p:cNvSpPr>
          <p:nvPr/>
        </p:nvSpPr>
        <p:spPr bwMode="auto">
          <a:xfrm>
            <a:off x="7705725" y="4452084"/>
            <a:ext cx="655638" cy="265113"/>
          </a:xfrm>
          <a:prstGeom prst="ellipse">
            <a:avLst/>
          </a:prstGeom>
          <a:pattFill prst="divot">
            <a:fgClr>
              <a:srgbClr val="FF0000"/>
            </a:fgClr>
            <a:bgClr>
              <a:srgbClr val="FFFFFF"/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5" name="テキスト ボックス 92"/>
          <p:cNvSpPr txBox="1">
            <a:spLocks noChangeArrowheads="1"/>
          </p:cNvSpPr>
          <p:nvPr/>
        </p:nvSpPr>
        <p:spPr bwMode="auto">
          <a:xfrm>
            <a:off x="7775575" y="4412397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>
                <a:latin typeface="Arial Black" charset="0"/>
                <a:cs typeface="Arial Black" charset="0"/>
              </a:rPr>
              <a:t>DR</a:t>
            </a:r>
            <a:endParaRPr lang="ja-JP" altLang="en-US" sz="1800">
              <a:latin typeface="Arial Black" charset="0"/>
              <a:cs typeface="Arial Black" charset="0"/>
            </a:endParaRPr>
          </a:p>
        </p:txBody>
      </p:sp>
      <p:sp>
        <p:nvSpPr>
          <p:cNvPr id="206" name="テキスト ボックス 93"/>
          <p:cNvSpPr txBox="1">
            <a:spLocks noChangeArrowheads="1"/>
          </p:cNvSpPr>
          <p:nvPr/>
        </p:nvSpPr>
        <p:spPr bwMode="auto">
          <a:xfrm>
            <a:off x="3933825" y="5653822"/>
            <a:ext cx="1362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normal S-band</a:t>
            </a:r>
            <a:endParaRPr lang="ja-JP" altLang="en-US" sz="1200">
              <a:solidFill>
                <a:srgbClr val="FF0000"/>
              </a:solidFill>
            </a:endParaRPr>
          </a:p>
        </p:txBody>
      </p:sp>
      <p:sp>
        <p:nvSpPr>
          <p:cNvPr id="207" name="角丸四角形 106"/>
          <p:cNvSpPr>
            <a:spLocks noChangeArrowheads="1"/>
          </p:cNvSpPr>
          <p:nvPr/>
        </p:nvSpPr>
        <p:spPr bwMode="auto">
          <a:xfrm>
            <a:off x="2533650" y="5517297"/>
            <a:ext cx="107950" cy="1524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2511426" y="2648780"/>
            <a:ext cx="2224324" cy="602420"/>
          </a:xfrm>
          <a:prstGeom prst="roundRect">
            <a:avLst/>
          </a:prstGeom>
          <a:noFill/>
          <a:ln w="19050" cmpd="sng">
            <a:solidFill>
              <a:srgbClr val="FF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左中かっこ 6"/>
          <p:cNvSpPr/>
          <p:nvPr/>
        </p:nvSpPr>
        <p:spPr>
          <a:xfrm rot="5400000">
            <a:off x="4372769" y="115594"/>
            <a:ext cx="414336" cy="8639177"/>
          </a:xfrm>
          <a:prstGeom prst="leftBrace">
            <a:avLst/>
          </a:prstGeom>
          <a:ln>
            <a:solidFill>
              <a:srgbClr val="FF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15"/>
          <p:cNvSpPr txBox="1">
            <a:spLocks noChangeArrowheads="1"/>
          </p:cNvSpPr>
          <p:nvPr/>
        </p:nvSpPr>
        <p:spPr bwMode="auto">
          <a:xfrm>
            <a:off x="1415209" y="4612959"/>
            <a:ext cx="2979832" cy="33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200" b="1" dirty="0" smtClean="0">
                <a:solidFill>
                  <a:srgbClr val="008000"/>
                </a:solidFill>
                <a:cs typeface="Arial" charset="0"/>
              </a:rPr>
              <a:t>positron target relocation from 2-1 to 1-5 </a:t>
            </a:r>
          </a:p>
          <a:p>
            <a:pPr>
              <a:lnSpc>
                <a:spcPct val="90000"/>
              </a:lnSpc>
            </a:pPr>
            <a:r>
              <a:rPr lang="en-US" altLang="ja-JP" sz="1200" b="1" dirty="0" smtClean="0">
                <a:solidFill>
                  <a:srgbClr val="008000"/>
                </a:solidFill>
                <a:cs typeface="Arial" charset="0"/>
              </a:rPr>
              <a:t>for energy margin in </a:t>
            </a:r>
            <a:r>
              <a:rPr lang="en-US" altLang="ja-JP" sz="1200" b="1" dirty="0">
                <a:solidFill>
                  <a:srgbClr val="008000"/>
                </a:solidFill>
                <a:cs typeface="Arial" charset="0"/>
              </a:rPr>
              <a:t>DR injection</a:t>
            </a:r>
            <a:endParaRPr lang="ja-JP" altLang="en-US" sz="1200" b="1" dirty="0">
              <a:solidFill>
                <a:srgbClr val="008000"/>
              </a:solidFill>
              <a:cs typeface="Arial" charset="0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4070598" y="4952476"/>
            <a:ext cx="0" cy="583871"/>
          </a:xfrm>
          <a:prstGeom prst="line">
            <a:avLst/>
          </a:prstGeom>
          <a:ln w="12700" cmpd="sng">
            <a:solidFill>
              <a:srgbClr val="008000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1687513" y="4952476"/>
            <a:ext cx="0" cy="547358"/>
          </a:xfrm>
          <a:prstGeom prst="line">
            <a:avLst/>
          </a:prstGeom>
          <a:ln w="12700" cmpd="sng">
            <a:solidFill>
              <a:srgbClr val="008000"/>
            </a:solidFill>
            <a:tailEnd type="arrow" w="lg" len="lg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 flipH="1">
            <a:off x="1685927" y="4952476"/>
            <a:ext cx="2384671" cy="0"/>
          </a:xfrm>
          <a:prstGeom prst="line">
            <a:avLst/>
          </a:prstGeom>
          <a:ln w="12700" cmpd="sng">
            <a:solidFill>
              <a:srgbClr val="008000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Rectangle 190"/>
          <p:cNvSpPr>
            <a:spLocks noChangeArrowheads="1"/>
          </p:cNvSpPr>
          <p:nvPr/>
        </p:nvSpPr>
        <p:spPr bwMode="auto">
          <a:xfrm rot="19860000">
            <a:off x="4758533" y="2776511"/>
            <a:ext cx="53975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  <p:sp>
        <p:nvSpPr>
          <p:cNvPr id="208" name="Line 191"/>
          <p:cNvSpPr>
            <a:spLocks noChangeShapeType="1"/>
          </p:cNvSpPr>
          <p:nvPr/>
        </p:nvSpPr>
        <p:spPr bwMode="auto">
          <a:xfrm flipH="1" flipV="1">
            <a:off x="4799045" y="2847975"/>
            <a:ext cx="55562" cy="95250"/>
          </a:xfrm>
          <a:prstGeom prst="line">
            <a:avLst/>
          </a:prstGeom>
          <a:noFill/>
          <a:ln w="2844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9" name="テキスト ボックス 215"/>
          <p:cNvSpPr txBox="1">
            <a:spLocks noChangeArrowheads="1"/>
          </p:cNvSpPr>
          <p:nvPr/>
        </p:nvSpPr>
        <p:spPr bwMode="auto">
          <a:xfrm>
            <a:off x="4872038" y="2520954"/>
            <a:ext cx="529893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 smtClean="0">
                <a:solidFill>
                  <a:srgbClr val="00FF00"/>
                </a:solidFill>
                <a:cs typeface="Arial" charset="0"/>
              </a:rPr>
              <a:t>3T</a:t>
            </a:r>
            <a:endParaRPr lang="en-US" altLang="ja-JP" sz="1200" b="1" dirty="0">
              <a:solidFill>
                <a:srgbClr val="00FF00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00FF00"/>
                </a:solidFill>
                <a:cs typeface="Arial" charset="0"/>
              </a:rPr>
              <a:t>RF gun</a:t>
            </a:r>
            <a:endParaRPr lang="ja-JP" altLang="en-US" sz="1200" b="1" dirty="0">
              <a:solidFill>
                <a:srgbClr val="00FF00"/>
              </a:solidFill>
              <a:cs typeface="Arial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579938" y="3327400"/>
            <a:ext cx="0" cy="900614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159"/>
          <p:cNvSpPr>
            <a:spLocks noChangeArrowheads="1"/>
          </p:cNvSpPr>
          <p:nvPr/>
        </p:nvSpPr>
        <p:spPr bwMode="auto">
          <a:xfrm>
            <a:off x="2524125" y="1495425"/>
            <a:ext cx="53975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high-field </a:t>
            </a:r>
            <a:r>
              <a:rPr lang="en-US" altLang="ja-JP" dirty="0" err="1" smtClean="0"/>
              <a:t>decel</a:t>
            </a:r>
            <a:r>
              <a:rPr lang="en-US" altLang="ja-JP" dirty="0" smtClean="0"/>
              <a:t>. eliminate satellites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3" name="図 2" descr="satellite-f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" y="1180786"/>
            <a:ext cx="7627199" cy="5324767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3706102" y="3960092"/>
            <a:ext cx="3244273" cy="2389498"/>
          </a:xfrm>
          <a:prstGeom prst="ellipse">
            <a:avLst/>
          </a:prstGeom>
          <a:noFill/>
          <a:ln w="190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27139" y="5829210"/>
            <a:ext cx="2411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66CCFF"/>
                </a:solidFill>
              </a:rPr>
              <a:t>field &gt;= 14 MV/m</a:t>
            </a:r>
          </a:p>
          <a:p>
            <a:r>
              <a:rPr kumimoji="1" lang="en-US" altLang="ja-JP" sz="2400" b="1" dirty="0" smtClean="0">
                <a:solidFill>
                  <a:srgbClr val="66CCFF"/>
                </a:solidFill>
              </a:rPr>
              <a:t>preferable</a:t>
            </a:r>
            <a:endParaRPr kumimoji="1" lang="ja-JP" altLang="en-US" sz="2400" b="1" dirty="0">
              <a:solidFill>
                <a:srgbClr val="66CC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43546" y="1466273"/>
            <a:ext cx="3386790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satellite fraction with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Acc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mode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is 10 times larger &amp; over-scaled !!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3971636" y="889000"/>
            <a:ext cx="11546" cy="56572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age1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" y="843651"/>
            <a:ext cx="5692429" cy="5692429"/>
          </a:xfrm>
          <a:prstGeom prst="rect">
            <a:avLst/>
          </a:prstGeom>
        </p:spPr>
      </p:pic>
      <p:sp>
        <p:nvSpPr>
          <p:cNvPr id="3276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Verdana" charset="0"/>
                <a:ea typeface="ＭＳ Ｐゴシック" charset="0"/>
                <a:cs typeface="Verdana" charset="0"/>
              </a:rPr>
              <a:t>e+ capture 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simulation</a:t>
            </a:r>
            <a:endParaRPr lang="ja-JP" altLang="en-US" sz="16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4236D-7795-6940-A391-546CC7A22E85}" type="slidenum">
              <a:rPr lang="en-US" altLang="ja-JP" smtClean="0"/>
              <a:pPr>
                <a:defRPr/>
              </a:pPr>
              <a:t>21</a:t>
            </a:fld>
            <a:endParaRPr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68326" y="977621"/>
            <a:ext cx="357567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l"/>
            </a:pPr>
            <a:r>
              <a:rPr kumimoji="1" lang="en-US" altLang="ja-JP" dirty="0" smtClean="0"/>
              <a:t>capture tracking simulation with GPT by F. Miyahara &amp; L. </a:t>
            </a:r>
            <a:r>
              <a:rPr kumimoji="1" lang="en-US" altLang="ja-JP" dirty="0" err="1" smtClean="0"/>
              <a:t>Zang</a:t>
            </a:r>
            <a:endParaRPr kumimoji="1" lang="en-US" altLang="ja-JP" dirty="0" smtClean="0"/>
          </a:p>
          <a:p>
            <a:pPr marL="342900" indent="-342900">
              <a:buFont typeface="Wingdings" charset="2"/>
              <a:buChar char="l"/>
            </a:pPr>
            <a:r>
              <a:rPr lang="en-US" altLang="ja-JP" dirty="0" smtClean="0"/>
              <a:t>beam line optics design with SAD by T. Miura</a:t>
            </a:r>
          </a:p>
          <a:p>
            <a:pPr marL="342900" indent="-342900">
              <a:buFont typeface="Wingdings" charset="2"/>
              <a:buChar char="l"/>
            </a:pPr>
            <a:r>
              <a:rPr lang="en-US" altLang="ja-JP" dirty="0" smtClean="0"/>
              <a:t>beam line tracking simulation with SAD by N. Iida</a:t>
            </a:r>
            <a:endParaRPr kumimoji="1" lang="ja-JP" altLang="en-US" dirty="0"/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0565" y="2892775"/>
            <a:ext cx="3436915" cy="284405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capture parameters optimized with the simulations</a:t>
            </a:r>
          </a:p>
          <a:p>
            <a:r>
              <a:rPr lang="en-US" altLang="ja-JP" dirty="0" smtClean="0">
                <a:solidFill>
                  <a:srgbClr val="0000FF"/>
                </a:solidFill>
              </a:rPr>
              <a:t>deceleration capture</a:t>
            </a:r>
            <a:r>
              <a:rPr lang="en-US" altLang="ja-JP" dirty="0" smtClean="0"/>
              <a:t> with RF phase-slip</a:t>
            </a:r>
            <a:br>
              <a:rPr lang="en-US" altLang="ja-JP" dirty="0" smtClean="0"/>
            </a:br>
            <a:r>
              <a:rPr lang="en-US" altLang="ja-JP" dirty="0" smtClean="0"/>
              <a:t>gives less satellite particles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4551010" y="6215186"/>
            <a:ext cx="2593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Animation by F. Miyahara</a:t>
            </a:r>
            <a:endParaRPr lang="en-US" altLang="ja-JP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7618" y="3836393"/>
            <a:ext cx="571998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See external movie file, capture-anim1.avi !!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page1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647"/>
            <a:ext cx="9144000" cy="5112254"/>
          </a:xfrm>
          <a:prstGeom prst="rect">
            <a:avLst/>
          </a:prstGeom>
        </p:spPr>
      </p:pic>
      <p:sp>
        <p:nvSpPr>
          <p:cNvPr id="3276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satellite formation</a:t>
            </a:r>
            <a:endParaRPr lang="ja-JP" altLang="en-US" sz="16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4236D-7795-6940-A391-546CC7A22E85}" type="slidenum">
              <a:rPr lang="en-US" altLang="ja-JP" smtClean="0"/>
              <a:pPr>
                <a:defRPr/>
              </a:pPr>
              <a:t>22</a:t>
            </a:fld>
            <a:endParaRPr lang="en-US" altLang="ja-JP" dirty="0"/>
          </a:p>
        </p:txBody>
      </p:sp>
      <p:sp>
        <p:nvSpPr>
          <p:cNvPr id="8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979121" y="5490407"/>
            <a:ext cx="6919545" cy="1287668"/>
          </a:xfrm>
        </p:spPr>
        <p:txBody>
          <a:bodyPr>
            <a:normAutofit/>
          </a:bodyPr>
          <a:lstStyle/>
          <a:p>
            <a:r>
              <a:rPr lang="en-US" altLang="ja-JP" sz="2000" dirty="0" smtClean="0"/>
              <a:t>in deceleration capture, satellites </a:t>
            </a:r>
            <a:r>
              <a:rPr lang="en-US" altLang="ja-JP" sz="2000" dirty="0"/>
              <a:t>are mainly generated 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by low-energy particles at </a:t>
            </a:r>
            <a:r>
              <a:rPr lang="en-US" altLang="ja-JP" sz="2000" dirty="0" err="1" smtClean="0"/>
              <a:t>accel</a:t>
            </a:r>
            <a:r>
              <a:rPr lang="en-US" altLang="ja-JP" sz="2000" dirty="0" smtClean="0"/>
              <a:t>. structure gap</a:t>
            </a:r>
          </a:p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high-field deceleration can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</a:rPr>
              <a:t>avoid this trap</a:t>
            </a:r>
            <a:r>
              <a:rPr kumimoji="1" lang="en-US" altLang="ja-JP" sz="2000" dirty="0" smtClean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6185096" y="4128259"/>
            <a:ext cx="2593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Animation by F. Miyahara</a:t>
            </a:r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6355" y="4209377"/>
            <a:ext cx="571998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See external movie file, capture-anim2.avi !!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kumimoji="1" lang="en-US" altLang="ja-JP" dirty="0" smtClean="0"/>
              <a:t>(4) e+/e- compatible beam optics design &amp;  direct e+ injection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without DR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80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15153"/>
          </a:xfrm>
        </p:spPr>
        <p:txBody>
          <a:bodyPr/>
          <a:lstStyle/>
          <a:p>
            <a:r>
              <a:rPr kumimoji="1" lang="en-US" altLang="ja-JP" dirty="0" smtClean="0"/>
              <a:t>e+ beam line </a:t>
            </a:r>
            <a:r>
              <a:rPr kumimoji="1" lang="en-US" altLang="ja-JP" sz="2000" dirty="0" smtClean="0"/>
              <a:t>(1-6→2-8) </a:t>
            </a:r>
            <a:r>
              <a:rPr kumimoji="1" lang="en-US" altLang="ja-JP" dirty="0" smtClean="0"/>
              <a:t>&amp; optics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8" b="-441"/>
          <a:stretch/>
        </p:blipFill>
        <p:spPr bwMode="auto">
          <a:xfrm>
            <a:off x="236340" y="1324952"/>
            <a:ext cx="8697834" cy="509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1389443" y="6111691"/>
            <a:ext cx="4092344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481787" y="6101255"/>
            <a:ext cx="3256937" cy="0"/>
          </a:xfrm>
          <a:prstGeom prst="straightConnector1">
            <a:avLst/>
          </a:prstGeom>
          <a:ln w="38100" cmpd="sng">
            <a:solidFill>
              <a:srgbClr val="00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760281" y="6122965"/>
            <a:ext cx="629162" cy="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431525" y="6165849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FODO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760" y="6262798"/>
            <a:ext cx="1082348" cy="5447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b="1" dirty="0" smtClean="0">
                <a:solidFill>
                  <a:srgbClr val="008000"/>
                </a:solidFill>
              </a:rPr>
              <a:t>matching</a:t>
            </a:r>
          </a:p>
          <a:p>
            <a:pPr>
              <a:lnSpc>
                <a:spcPct val="80000"/>
              </a:lnSpc>
            </a:pPr>
            <a:r>
              <a:rPr lang="en-US" altLang="ja-JP" b="1" dirty="0" smtClean="0">
                <a:solidFill>
                  <a:srgbClr val="008000"/>
                </a:solidFill>
              </a:rPr>
              <a:t>section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70453" y="6144976"/>
            <a:ext cx="87231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b="1" dirty="0" smtClean="0">
                <a:solidFill>
                  <a:srgbClr val="00FF00"/>
                </a:solidFill>
              </a:rPr>
              <a:t>triplets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70038" y="5710211"/>
            <a:ext cx="957678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1-7</a:t>
            </a:r>
            <a:r>
              <a:rPr kumimoji="1"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(LAS)</a:t>
            </a:r>
            <a:endParaRPr kumimoji="1" lang="ja-JP" alt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88534" y="5710211"/>
            <a:ext cx="71835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1-8</a:t>
            </a:r>
            <a:r>
              <a:rPr lang="en-US" altLang="ja-JP" sz="1400" b="1" dirty="0" smtClean="0">
                <a:solidFill>
                  <a:srgbClr val="FF6600"/>
                </a:solidFill>
                <a:latin typeface="Arial"/>
                <a:cs typeface="Arial"/>
              </a:rPr>
              <a:t>(S)</a:t>
            </a:r>
            <a:endParaRPr lang="ja-JP" altLang="en-US" sz="14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06585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2-1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77276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2-2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37558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2-3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18397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2-4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73623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2-6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288180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2-7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070172" y="5710211"/>
            <a:ext cx="47903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2-8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3475" y="5059298"/>
            <a:ext cx="620033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PCS</a:t>
            </a:r>
            <a:endParaRPr kumimoji="1"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4640" y="5336297"/>
            <a:ext cx="620033" cy="37391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39697" y="5274733"/>
            <a:ext cx="77642" cy="495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665169" y="4754695"/>
            <a:ext cx="478831" cy="553998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to</a:t>
            </a:r>
          </a:p>
          <a:p>
            <a:r>
              <a:rPr kumimoji="1"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DR</a:t>
            </a:r>
            <a:endParaRPr kumimoji="1" lang="ja-JP" altLang="en-US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327191" y="949023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SAD calculation by T. Miura</a:t>
            </a:r>
            <a:endParaRPr lang="en-US" altLang="ja-JP" dirty="0"/>
          </a:p>
        </p:txBody>
      </p:sp>
      <p:sp>
        <p:nvSpPr>
          <p:cNvPr id="29" name="角丸四角形 28"/>
          <p:cNvSpPr/>
          <p:nvPr/>
        </p:nvSpPr>
        <p:spPr>
          <a:xfrm>
            <a:off x="2930856" y="5274733"/>
            <a:ext cx="293086" cy="495300"/>
          </a:xfrm>
          <a:prstGeom prst="roundRect">
            <a:avLst/>
          </a:prstGeom>
          <a:noFill/>
          <a:ln w="38100" cmpd="sng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38114" y="4792814"/>
            <a:ext cx="1300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6600"/>
                </a:solidFill>
              </a:rPr>
              <a:t>emittance</a:t>
            </a:r>
            <a:r>
              <a:rPr kumimoji="1" lang="en-US" altLang="ja-JP" sz="1400" b="1" dirty="0" smtClean="0">
                <a:solidFill>
                  <a:srgbClr val="FF6600"/>
                </a:solidFill>
              </a:rPr>
              <a:t> halo</a:t>
            </a:r>
          </a:p>
          <a:p>
            <a:r>
              <a:rPr kumimoji="1" lang="en-US" altLang="ja-JP" sz="1400" b="1" dirty="0" smtClean="0">
                <a:solidFill>
                  <a:srgbClr val="FF6600"/>
                </a:solidFill>
              </a:rPr>
              <a:t>collimators x3</a:t>
            </a:r>
            <a:endParaRPr kumimoji="1" lang="ja-JP" altLang="en-US" sz="1400" b="1" dirty="0">
              <a:solidFill>
                <a:srgbClr val="FF66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17568" y="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before DR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8670680" y="5284129"/>
            <a:ext cx="407663" cy="235199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123152" y="4115673"/>
            <a:ext cx="3449119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quads are densely placed in FODO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to accept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large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emittance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e+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92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8" y="1337312"/>
            <a:ext cx="8421686" cy="516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8727" y="0"/>
            <a:ext cx="8174182" cy="815153"/>
          </a:xfrm>
        </p:spPr>
        <p:txBody>
          <a:bodyPr/>
          <a:lstStyle/>
          <a:p>
            <a:r>
              <a:rPr kumimoji="1" lang="en-US" altLang="ja-JP" dirty="0" smtClean="0"/>
              <a:t>e+ beam line </a:t>
            </a:r>
            <a:r>
              <a:rPr kumimoji="1" lang="en-US" altLang="ja-JP" sz="2000" dirty="0" smtClean="0"/>
              <a:t>(3-1→</a:t>
            </a:r>
            <a:r>
              <a:rPr lang="en-US" altLang="ja-JP" sz="2000" dirty="0"/>
              <a:t>5</a:t>
            </a:r>
            <a:r>
              <a:rPr kumimoji="1" lang="en-US" altLang="ja-JP" sz="2000" dirty="0" smtClean="0"/>
              <a:t>-8) </a:t>
            </a:r>
            <a:r>
              <a:rPr kumimoji="1" lang="en-US" altLang="ja-JP" dirty="0" smtClean="0"/>
              <a:t>&amp; optics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136753" y="4978365"/>
            <a:ext cx="7463370" cy="23519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043225" y="3991343"/>
            <a:ext cx="7313705" cy="830997"/>
          </a:xfrm>
          <a:prstGeom prst="rect">
            <a:avLst/>
          </a:prstGeom>
          <a:solidFill>
            <a:schemeClr val="bg2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Font typeface="Wingdings" charset="2"/>
              <a:buChar char="l"/>
            </a:pPr>
            <a:r>
              <a:rPr lang="en-US" altLang="ja-JP" b="1" dirty="0" smtClean="0"/>
              <a:t>to</a:t>
            </a:r>
            <a:r>
              <a:rPr lang="en-US" altLang="ja-JP" b="1" dirty="0"/>
              <a:t> switch optics flexibly </a:t>
            </a:r>
            <a:r>
              <a:rPr lang="en-US" altLang="ja-JP" b="1" dirty="0" smtClean="0"/>
              <a:t>for e+/e-/PF/AR,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pulse quads are preferable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</a:rPr>
              <a:t>triplets are replaced by FODO</a:t>
            </a:r>
            <a:r>
              <a:rPr lang="en-US" altLang="ja-JP" b="1" dirty="0" smtClean="0"/>
              <a:t> and </a:t>
            </a:r>
            <a:r>
              <a:rPr lang="en-US" altLang="ja-JP" b="1" dirty="0" smtClean="0">
                <a:solidFill>
                  <a:srgbClr val="FF0000"/>
                </a:solidFill>
              </a:rPr>
              <a:t>beam pipe aperture is reduced to half </a:t>
            </a:r>
            <a:r>
              <a:rPr lang="en-US" altLang="ja-JP" b="1" dirty="0" smtClean="0"/>
              <a:t>to relax pulse quad specification and cost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540742" y="5867010"/>
            <a:ext cx="106907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Sector-3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327191" y="949023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SAD calculation by T. Miura</a:t>
            </a:r>
            <a:endParaRPr lang="en-US" altLang="ja-JP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17568" y="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after DR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950969" y="5854771"/>
            <a:ext cx="106907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Sector-4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96386" y="5834691"/>
            <a:ext cx="106907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Sector-5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0" y="4825255"/>
            <a:ext cx="681410" cy="738664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FF"/>
                </a:solidFill>
                <a:latin typeface="Arial"/>
                <a:cs typeface="Arial"/>
              </a:rPr>
              <a:t>beam </a:t>
            </a:r>
          </a:p>
          <a:p>
            <a:r>
              <a:rPr lang="en-US" altLang="ja-JP" sz="1600" b="1" dirty="0" smtClean="0">
                <a:solidFill>
                  <a:srgbClr val="FF00FF"/>
                </a:solidFill>
                <a:latin typeface="Arial"/>
                <a:cs typeface="Arial"/>
              </a:rPr>
              <a:t>from</a:t>
            </a:r>
            <a:endParaRPr kumimoji="1" lang="en-US" altLang="ja-JP" sz="1600" b="1" dirty="0" smtClean="0">
              <a:solidFill>
                <a:srgbClr val="FF00FF"/>
              </a:solidFill>
              <a:latin typeface="Arial"/>
              <a:cs typeface="Arial"/>
            </a:endParaRPr>
          </a:p>
          <a:p>
            <a:r>
              <a:rPr kumimoji="1" lang="en-US" altLang="ja-JP" sz="1600" b="1" dirty="0" smtClean="0">
                <a:solidFill>
                  <a:srgbClr val="FF00FF"/>
                </a:solidFill>
                <a:latin typeface="Arial"/>
                <a:cs typeface="Arial"/>
              </a:rPr>
              <a:t>DR</a:t>
            </a:r>
            <a:endParaRPr kumimoji="1" lang="ja-JP" altLang="en-US" sz="1600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462541" y="5339009"/>
            <a:ext cx="407663" cy="227359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878044" y="5832926"/>
            <a:ext cx="2312703" cy="784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3264752" y="5832926"/>
            <a:ext cx="2607164" cy="1128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5894489" y="5820687"/>
            <a:ext cx="2607164" cy="1128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576079" y="6211482"/>
            <a:ext cx="5686172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quads are sparsely placed </a:t>
            </a:r>
            <a:r>
              <a:rPr lang="en-US" altLang="ja-JP" b="1" dirty="0" smtClean="0">
                <a:solidFill>
                  <a:srgbClr val="FF0000"/>
                </a:solidFill>
              </a:rPr>
              <a:t>for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small </a:t>
            </a:r>
            <a:r>
              <a:rPr kumimoji="1" lang="en-US" altLang="ja-JP" b="1" dirty="0" err="1" smtClean="0">
                <a:solidFill>
                  <a:srgbClr val="FF0000"/>
                </a:solidFill>
              </a:rPr>
              <a:t>emittance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e+ from DR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8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e- beam optics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1"/>
          <a:stretch/>
        </p:blipFill>
        <p:spPr bwMode="auto">
          <a:xfrm>
            <a:off x="217538" y="1366630"/>
            <a:ext cx="8661639" cy="387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6327191" y="949024"/>
            <a:ext cx="2816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SAD calculation by T. Miura</a:t>
            </a:r>
            <a:endParaRPr lang="en-US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782202" y="4068936"/>
            <a:ext cx="3974714" cy="78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236900" y="3614219"/>
            <a:ext cx="3362895" cy="493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kumimoji="1" lang="en-US" altLang="ja-JP" b="1" dirty="0" smtClean="0">
                <a:solidFill>
                  <a:schemeClr val="accent1"/>
                </a:solidFill>
              </a:rPr>
              <a:t>pulse quads for mode dependent </a:t>
            </a:r>
            <a:br>
              <a:rPr kumimoji="1" lang="en-US" altLang="ja-JP" b="1" dirty="0" smtClean="0">
                <a:solidFill>
                  <a:schemeClr val="accent1"/>
                </a:solidFill>
              </a:rPr>
            </a:br>
            <a:r>
              <a:rPr kumimoji="1" lang="en-US" altLang="ja-JP" b="1" dirty="0" smtClean="0">
                <a:solidFill>
                  <a:schemeClr val="accent1"/>
                </a:solidFill>
              </a:rPr>
              <a:t>optical setting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2634131" y="4068936"/>
            <a:ext cx="2175035" cy="3441"/>
          </a:xfrm>
          <a:prstGeom prst="straightConnector1">
            <a:avLst/>
          </a:prstGeom>
          <a:ln>
            <a:solidFill>
              <a:srgbClr val="FF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472941" y="3609820"/>
            <a:ext cx="2456246" cy="493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kumimoji="1" lang="en-US" altLang="ja-JP" b="1" dirty="0" smtClean="0">
                <a:solidFill>
                  <a:srgbClr val="FF00FF"/>
                </a:solidFill>
              </a:rPr>
              <a:t>e+/e- compatible optics</a:t>
            </a:r>
          </a:p>
          <a:p>
            <a:pPr>
              <a:lnSpc>
                <a:spcPct val="70000"/>
              </a:lnSpc>
            </a:pPr>
            <a:r>
              <a:rPr lang="en-US" altLang="ja-JP" b="1" dirty="0" smtClean="0">
                <a:solidFill>
                  <a:srgbClr val="FF00FF"/>
                </a:solidFill>
              </a:rPr>
              <a:t>with DC quads</a:t>
            </a:r>
            <a:endParaRPr kumimoji="1" lang="ja-JP" altLang="en-US" b="1" dirty="0">
              <a:solidFill>
                <a:srgbClr val="FF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15634" y="4863495"/>
            <a:ext cx="9664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Sector-3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40154" y="4859096"/>
            <a:ext cx="9664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Sector-4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99864" y="4854696"/>
            <a:ext cx="9664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Sector-5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001713" y="4766692"/>
            <a:ext cx="1199469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141912" y="4766692"/>
            <a:ext cx="1352817" cy="344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471210" y="4735332"/>
            <a:ext cx="1293546" cy="2352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3559212" y="4754453"/>
            <a:ext cx="135187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817694" y="4859096"/>
            <a:ext cx="9664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Sector-2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45751" y="4851256"/>
            <a:ext cx="966444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Sector-1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92934" y="4839017"/>
            <a:ext cx="100050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  <a:latin typeface="Arial"/>
                <a:cs typeface="Arial"/>
              </a:rPr>
              <a:t>Sector-C</a:t>
            </a:r>
            <a:endParaRPr kumimoji="1" lang="ja-JP" altLang="en-US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2237753" y="4773574"/>
            <a:ext cx="135187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900615" y="4784855"/>
            <a:ext cx="135187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59036" y="5394470"/>
            <a:ext cx="7722226" cy="1107996"/>
          </a:xfrm>
          <a:prstGeom prst="rect">
            <a:avLst/>
          </a:prstGeom>
          <a:solidFill>
            <a:schemeClr val="bg2"/>
          </a:solidFill>
        </p:spPr>
        <p:txBody>
          <a:bodyPr wrap="square" lIns="36000" tIns="0" rIns="36000" bIns="0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</a:rPr>
              <a:t>e+/e- compatible (compromised) optics</a:t>
            </a:r>
            <a:r>
              <a:rPr lang="en-US" altLang="ja-JP" b="1" dirty="0" smtClean="0"/>
              <a:t> in Sector-1, 2 of DC quads area</a:t>
            </a:r>
            <a:br>
              <a:rPr lang="en-US" altLang="ja-JP" b="1" dirty="0" smtClean="0"/>
            </a:br>
            <a:r>
              <a:rPr lang="en-US" altLang="ja-JP" b="1" dirty="0" smtClean="0"/>
              <a:t>   (e+ oriented optics with adjustment for e- matching)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chemeClr val="tx1"/>
              </a:buClr>
              <a:buFont typeface="Wingdings" charset="2"/>
              <a:buChar char="l"/>
            </a:pPr>
            <a:r>
              <a:rPr lang="en-US" altLang="ja-JP" b="1" dirty="0" smtClean="0">
                <a:solidFill>
                  <a:srgbClr val="FF0000"/>
                </a:solidFill>
              </a:rPr>
              <a:t>e- oriented optics setting in Sector-3,4,5 by pulse quads</a:t>
            </a:r>
          </a:p>
          <a:p>
            <a:pPr marL="285750" indent="-285750">
              <a:buClr>
                <a:schemeClr val="tx1"/>
              </a:buClr>
              <a:buFont typeface="Wingdings" charset="2"/>
              <a:buChar char="l"/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small acceptance </a:t>
            </a:r>
            <a:r>
              <a:rPr lang="en-US" altLang="ja-JP" b="1" dirty="0">
                <a:solidFill>
                  <a:srgbClr val="FF0000"/>
                </a:solidFill>
              </a:rPr>
              <a:t>in Sector-</a:t>
            </a:r>
            <a:r>
              <a:rPr lang="en-US" altLang="ja-JP" b="1" dirty="0" smtClean="0">
                <a:solidFill>
                  <a:srgbClr val="FF0000"/>
                </a:solidFill>
              </a:rPr>
              <a:t>3,4,5 is sufficient for small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emittance</a:t>
            </a:r>
            <a:r>
              <a:rPr lang="en-US" altLang="ja-JP" b="1" dirty="0" smtClean="0">
                <a:solidFill>
                  <a:srgbClr val="FF0000"/>
                </a:solidFill>
              </a:rPr>
              <a:t> e-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6714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direct e+ injection w/o DR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72998" y="1114468"/>
            <a:ext cx="845462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in early design stage, LER injection w/o DR is not expected</a:t>
            </a:r>
            <a:endParaRPr lang="en-US" altLang="ja-JP" sz="2400" dirty="0">
              <a:latin typeface="Arial"/>
              <a:cs typeface="Arial"/>
            </a:endParaRP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in sector-3, 4, 5, acceptance becomes smaller </a:t>
            </a:r>
            <a:br>
              <a:rPr lang="en-US" altLang="ja-JP" sz="2400" dirty="0" smtClean="0">
                <a:latin typeface="Arial"/>
                <a:cs typeface="Arial"/>
              </a:rPr>
            </a:br>
            <a:r>
              <a:rPr lang="en-US" altLang="ja-JP" sz="2400" dirty="0" smtClean="0">
                <a:latin typeface="Arial"/>
                <a:cs typeface="Arial"/>
              </a:rPr>
              <a:t>by introducing pulse quads, 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400" dirty="0" smtClean="0">
                <a:latin typeface="Arial"/>
                <a:cs typeface="Arial"/>
              </a:rPr>
              <a:t>[1] triplet-&gt;FODO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400" dirty="0" smtClean="0">
                <a:latin typeface="Arial"/>
                <a:cs typeface="Arial"/>
              </a:rPr>
              <a:t>[2] smaller aperture</a:t>
            </a: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this acceptance is sufficient for small </a:t>
            </a:r>
            <a:r>
              <a:rPr lang="en-US" altLang="ja-JP" sz="2400" dirty="0" err="1" smtClean="0">
                <a:latin typeface="Arial"/>
                <a:cs typeface="Arial"/>
              </a:rPr>
              <a:t>emittance</a:t>
            </a:r>
            <a:r>
              <a:rPr lang="en-US" altLang="ja-JP" sz="2400" dirty="0" smtClean="0">
                <a:latin typeface="Arial"/>
                <a:cs typeface="Arial"/>
              </a:rPr>
              <a:t> e+/e-,</a:t>
            </a:r>
            <a:br>
              <a:rPr lang="en-US" altLang="ja-JP" sz="2400" dirty="0" smtClean="0">
                <a:latin typeface="Arial"/>
                <a:cs typeface="Arial"/>
              </a:rPr>
            </a:br>
            <a:r>
              <a:rPr lang="en-US" altLang="ja-JP" sz="2400" dirty="0" smtClean="0">
                <a:latin typeface="Arial"/>
                <a:cs typeface="Arial"/>
              </a:rPr>
              <a:t>but not for large </a:t>
            </a:r>
            <a:r>
              <a:rPr lang="en-US" altLang="ja-JP" sz="2400" dirty="0" err="1" smtClean="0">
                <a:latin typeface="Arial"/>
                <a:cs typeface="Arial"/>
              </a:rPr>
              <a:t>emittance</a:t>
            </a:r>
            <a:r>
              <a:rPr lang="en-US" altLang="ja-JP" sz="2400" dirty="0" smtClean="0">
                <a:latin typeface="Arial"/>
                <a:cs typeface="Arial"/>
              </a:rPr>
              <a:t> e+</a:t>
            </a: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very low 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+ transmission </a:t>
            </a:r>
            <a:r>
              <a:rPr lang="en-US" altLang="ja-JP" sz="2400" dirty="0">
                <a:solidFill>
                  <a:srgbClr val="FF0000"/>
                </a:solidFill>
                <a:latin typeface="Arial"/>
                <a:cs typeface="Arial"/>
              </a:rPr>
              <a:t>in sector-3, 4, 5</a:t>
            </a:r>
            <a:endParaRPr lang="ja-JP" alt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79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loss of large </a:t>
            </a:r>
            <a:r>
              <a:rPr kumimoji="1" lang="en-US" altLang="ja-JP" dirty="0" err="1" smtClean="0"/>
              <a:t>emittance</a:t>
            </a:r>
            <a:r>
              <a:rPr kumimoji="1" lang="en-US" altLang="ja-JP" dirty="0" smtClean="0"/>
              <a:t> e+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74532"/>
          <a:stretch/>
        </p:blipFill>
        <p:spPr>
          <a:xfrm>
            <a:off x="175264" y="1132884"/>
            <a:ext cx="6186409" cy="136022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t="42348"/>
          <a:stretch/>
        </p:blipFill>
        <p:spPr>
          <a:xfrm>
            <a:off x="175264" y="2461747"/>
            <a:ext cx="6186409" cy="30791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t="81186"/>
          <a:stretch/>
        </p:blipFill>
        <p:spPr>
          <a:xfrm>
            <a:off x="181476" y="5542849"/>
            <a:ext cx="6168646" cy="99913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353372" y="4534420"/>
            <a:ext cx="28103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No Collimation Case</a:t>
            </a:r>
          </a:p>
          <a:p>
            <a:r>
              <a:rPr lang="en-US" altLang="ja-JP" sz="1600" b="1" dirty="0" smtClean="0"/>
              <a:t>gradual beam loss &amp; activation</a:t>
            </a:r>
            <a:endParaRPr kumimoji="1" lang="ja-JP" altLang="en-US" sz="1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96015" y="5557055"/>
            <a:ext cx="2294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Collimation@1-8 Case</a:t>
            </a:r>
          </a:p>
          <a:p>
            <a:r>
              <a:rPr lang="en-US" altLang="ja-JP" sz="1600" b="1" dirty="0" smtClean="0">
                <a:solidFill>
                  <a:schemeClr val="accent1"/>
                </a:solidFill>
              </a:rPr>
              <a:t>localized beam loss</a:t>
            </a:r>
            <a:endParaRPr kumimoji="1" lang="ja-JP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72491" y="5898613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0.346nC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65638" y="4217346"/>
            <a:ext cx="127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e+ intensity</a:t>
            </a:r>
          </a:p>
          <a:p>
            <a:r>
              <a:rPr lang="en-US" altLang="ja-JP" dirty="0" smtClean="0"/>
              <a:t>at </a:t>
            </a:r>
            <a:r>
              <a:rPr lang="en-US" altLang="ja-JP" dirty="0" err="1" smtClean="0"/>
              <a:t>linac</a:t>
            </a:r>
            <a:r>
              <a:rPr lang="en-US" altLang="ja-JP" dirty="0" smtClean="0"/>
              <a:t>-end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69083" y="4910845"/>
            <a:ext cx="95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8000"/>
                </a:solidFill>
              </a:rPr>
              <a:t>0.355nC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43682" y="5349882"/>
            <a:ext cx="1382723" cy="12095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e+ intensity at BT-line</a:t>
            </a:r>
          </a:p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will be ½ by energy acceptance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045845" y="862784"/>
            <a:ext cx="230487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ja-JP" dirty="0" smtClean="0"/>
              <a:t>SAD tracking by N. Iida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2875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e+ injection with old quads ?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6334" b="15339"/>
          <a:stretch/>
        </p:blipFill>
        <p:spPr>
          <a:xfrm>
            <a:off x="253370" y="1176860"/>
            <a:ext cx="5987012" cy="50715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199474" y="4989753"/>
            <a:ext cx="127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e+ intensity</a:t>
            </a:r>
          </a:p>
          <a:p>
            <a:r>
              <a:rPr lang="en-US" altLang="ja-JP" dirty="0" smtClean="0"/>
              <a:t>at </a:t>
            </a:r>
            <a:r>
              <a:rPr lang="en-US" altLang="ja-JP" dirty="0" err="1" smtClean="0"/>
              <a:t>linac</a:t>
            </a:r>
            <a:r>
              <a:rPr lang="en-US" altLang="ja-JP" dirty="0" smtClean="0"/>
              <a:t>-end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82847" y="5608601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</a:rPr>
              <a:t>3.41 </a:t>
            </a:r>
            <a:r>
              <a:rPr kumimoji="1" lang="en-US" altLang="ja-JP" b="1" dirty="0" err="1" smtClean="0">
                <a:solidFill>
                  <a:srgbClr val="008000"/>
                </a:solidFill>
              </a:rPr>
              <a:t>nC</a:t>
            </a:r>
            <a:endParaRPr kumimoji="1"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444212" y="1700584"/>
            <a:ext cx="26997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Existing triplets </a:t>
            </a:r>
            <a:r>
              <a:rPr lang="en-US" altLang="ja-JP" dirty="0">
                <a:latin typeface="Arial"/>
                <a:cs typeface="Arial"/>
              </a:rPr>
              <a:t>in sector-3, 4, </a:t>
            </a:r>
            <a:r>
              <a:rPr lang="en-US" altLang="ja-JP" dirty="0" smtClean="0">
                <a:latin typeface="Arial"/>
                <a:cs typeface="Arial"/>
              </a:rPr>
              <a:t>5 with large aperture</a:t>
            </a:r>
            <a:r>
              <a:rPr lang="en-US" altLang="ja-JP" sz="1000" dirty="0" smtClean="0">
                <a:latin typeface="Arial"/>
                <a:cs typeface="Arial"/>
              </a:rPr>
              <a:t> </a:t>
            </a:r>
            <a:r>
              <a:rPr lang="en-US" altLang="ja-JP" sz="1000" dirty="0">
                <a:latin typeface="Arial"/>
                <a:cs typeface="Arial"/>
              </a:rPr>
              <a:t>(a = </a:t>
            </a:r>
            <a:r>
              <a:rPr lang="en-US" altLang="ja-JP" sz="1000" dirty="0" smtClean="0">
                <a:latin typeface="Arial"/>
                <a:cs typeface="Arial"/>
              </a:rPr>
              <a:t>10 mm)</a:t>
            </a:r>
            <a:br>
              <a:rPr lang="en-US" altLang="ja-JP" sz="1000" dirty="0" smtClean="0">
                <a:latin typeface="Arial"/>
                <a:cs typeface="Arial"/>
              </a:rPr>
            </a:br>
            <a:r>
              <a:rPr lang="en-US" altLang="ja-JP" dirty="0" smtClean="0">
                <a:latin typeface="Arial"/>
                <a:cs typeface="Arial"/>
              </a:rPr>
              <a:t>gives larger beam transmission in </a:t>
            </a:r>
            <a:r>
              <a:rPr lang="en-US" altLang="ja-JP" dirty="0" err="1" smtClean="0">
                <a:latin typeface="Arial"/>
                <a:cs typeface="Arial"/>
              </a:rPr>
              <a:t>linac</a:t>
            </a:r>
            <a:endParaRPr lang="en-US" altLang="ja-JP" dirty="0" smtClean="0">
              <a:latin typeface="Arial"/>
              <a:cs typeface="Arial"/>
            </a:endParaRPr>
          </a:p>
          <a:p>
            <a:pPr marL="180975" indent="-180975"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cannot switch optics pulse-by-pulse with DC magnets</a:t>
            </a:r>
          </a:p>
          <a:p>
            <a:pPr marL="180975" indent="-180975"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dirty="0" smtClean="0">
                <a:latin typeface="Arial"/>
                <a:cs typeface="Arial"/>
              </a:rPr>
              <a:t>budget constraint on pulse quad fabrication and installation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18247" y="5342042"/>
            <a:ext cx="1513057" cy="12095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transmission effic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iency</a:t>
            </a:r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 at BT-line</a:t>
            </a:r>
          </a:p>
          <a:p>
            <a:pPr>
              <a:lnSpc>
                <a:spcPct val="80000"/>
              </a:lnSpc>
            </a:pP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should be evaluated !!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045845" y="862784"/>
            <a:ext cx="2304875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>
            <a:spAutoFit/>
          </a:bodyPr>
          <a:lstStyle/>
          <a:p>
            <a:r>
              <a:rPr lang="en-US" altLang="ja-JP" dirty="0" smtClean="0"/>
              <a:t>SAD tracking by N. Iida</a:t>
            </a:r>
            <a:endParaRPr lang="en-US" altLang="ja-JP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80749" y="1056785"/>
            <a:ext cx="2357624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Option to achieve</a:t>
            </a:r>
          </a:p>
          <a:p>
            <a:r>
              <a:rPr lang="en-US" altLang="ja-JP" b="1" dirty="0" smtClean="0">
                <a:solidFill>
                  <a:srgbClr val="0000FF"/>
                </a:solidFill>
              </a:rPr>
              <a:t>higher e+ transmission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454637" y="5264281"/>
            <a:ext cx="2635484" cy="1135530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5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Positron </a:t>
            </a:r>
            <a:r>
              <a:rPr lang="en-US" altLang="ja-JP" dirty="0">
                <a:latin typeface="Verdana" charset="0"/>
                <a:ea typeface="ＭＳ Ｐゴシック" charset="0"/>
                <a:cs typeface="Verdana" charset="0"/>
              </a:rPr>
              <a:t>Capture </a:t>
            </a:r>
            <a:r>
              <a:rPr lang="en-US" altLang="ja-JP" dirty="0" smtClean="0">
                <a:latin typeface="Verdana" charset="0"/>
                <a:ea typeface="ＭＳ Ｐゴシック" charset="0"/>
                <a:cs typeface="Verdana" charset="0"/>
              </a:rPr>
              <a:t>Section (PCS)</a:t>
            </a:r>
            <a:endParaRPr lang="ja-JP" alt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pic>
        <p:nvPicPr>
          <p:cNvPr id="2" name="コンテンツ プレースホルダー 1" descr="capture-section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" b="72321"/>
          <a:stretch/>
        </p:blipFill>
        <p:spPr>
          <a:xfrm>
            <a:off x="152400" y="1062038"/>
            <a:ext cx="8875713" cy="642937"/>
          </a:xfr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7C519-6EC3-2C48-9B54-C88C1D21339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23557" name="テキスト ボックス 2"/>
          <p:cNvSpPr txBox="1">
            <a:spLocks noChangeArrowheads="1"/>
          </p:cNvSpPr>
          <p:nvPr/>
        </p:nvSpPr>
        <p:spPr bwMode="auto">
          <a:xfrm>
            <a:off x="152400" y="757238"/>
            <a:ext cx="3614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008000"/>
                </a:solidFill>
              </a:rPr>
              <a:t>KEKB e+ capture section</a:t>
            </a:r>
            <a:endParaRPr lang="ja-JP" altLang="en-US">
              <a:solidFill>
                <a:srgbClr val="008000"/>
              </a:solidFill>
            </a:endParaRPr>
          </a:p>
        </p:txBody>
      </p:sp>
      <p:sp>
        <p:nvSpPr>
          <p:cNvPr id="23558" name="テキスト ボックス 6"/>
          <p:cNvSpPr txBox="1">
            <a:spLocks noChangeArrowheads="1"/>
          </p:cNvSpPr>
          <p:nvPr/>
        </p:nvSpPr>
        <p:spPr bwMode="auto">
          <a:xfrm>
            <a:off x="228600" y="3629979"/>
            <a:ext cx="443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SuperKEKB e+ capture section</a:t>
            </a: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23560" name="テキスト ボックス 5"/>
          <p:cNvSpPr txBox="1">
            <a:spLocks noChangeArrowheads="1"/>
          </p:cNvSpPr>
          <p:nvPr/>
        </p:nvSpPr>
        <p:spPr bwMode="auto">
          <a:xfrm>
            <a:off x="685800" y="1519238"/>
            <a:ext cx="64556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Wingdings" charset="0"/>
              <a:buChar char="l"/>
            </a:pPr>
            <a:r>
              <a:rPr lang="en-US" altLang="ja-JP" sz="1800" dirty="0"/>
              <a:t>QWT system (2.0 T x45mm 	+ 0.4 T x8m)</a:t>
            </a:r>
            <a:br>
              <a:rPr lang="en-US" altLang="ja-JP" sz="1800" dirty="0"/>
            </a:br>
            <a:r>
              <a:rPr lang="en-US" altLang="ja-JP" sz="1800" dirty="0"/>
              <a:t> 	air-core pulse coil	DC solenoids</a:t>
            </a:r>
          </a:p>
          <a:p>
            <a:pPr>
              <a:buFont typeface="Wingdings" charset="0"/>
              <a:buChar char="l"/>
            </a:pPr>
            <a:r>
              <a:rPr lang="en-US" altLang="ja-JP" sz="1800" dirty="0"/>
              <a:t>KLY1 (S-band) -&gt; </a:t>
            </a:r>
            <a:r>
              <a:rPr lang="en-US" altLang="ja-JP" sz="1800" dirty="0" smtClean="0"/>
              <a:t>2 x 1m </a:t>
            </a:r>
            <a:r>
              <a:rPr lang="en-US" altLang="ja-JP" sz="1800" dirty="0"/>
              <a:t>12 MV/m, </a:t>
            </a:r>
            <a:r>
              <a:rPr lang="en-US" altLang="ja-JP" sz="1800" dirty="0" err="1"/>
              <a:t>aper</a:t>
            </a:r>
            <a:r>
              <a:rPr lang="en-US" altLang="ja-JP" sz="1800" dirty="0"/>
              <a:t> 2a = 27 -&gt; 25 mm</a:t>
            </a:r>
          </a:p>
          <a:p>
            <a:pPr>
              <a:buFont typeface="Wingdings" charset="0"/>
              <a:buChar char="l"/>
            </a:pPr>
            <a:r>
              <a:rPr lang="en-US" altLang="ja-JP" sz="1800" dirty="0"/>
              <a:t>KLY2 (S-band) -&gt; </a:t>
            </a:r>
            <a:r>
              <a:rPr lang="en-US" altLang="ja-JP" sz="1800" dirty="0" smtClean="0"/>
              <a:t>2 x 2m </a:t>
            </a:r>
            <a:r>
              <a:rPr lang="en-US" altLang="ja-JP" sz="1800" dirty="0"/>
              <a:t>10 MV/m, </a:t>
            </a:r>
            <a:r>
              <a:rPr lang="en-US" altLang="ja-JP" sz="1800" dirty="0" err="1"/>
              <a:t>aper</a:t>
            </a:r>
            <a:r>
              <a:rPr lang="en-US" altLang="ja-JP" sz="1800" dirty="0"/>
              <a:t> 2a = 25 -&gt; 21 mm</a:t>
            </a:r>
          </a:p>
          <a:p>
            <a:pPr>
              <a:buFont typeface="Wingdings" charset="0"/>
              <a:buChar char="l"/>
            </a:pPr>
            <a:r>
              <a:rPr lang="en-US" altLang="ja-JP" sz="1800" dirty="0"/>
              <a:t>beam energy at capture section exit : 80 MeV</a:t>
            </a:r>
          </a:p>
        </p:txBody>
      </p:sp>
      <p:sp>
        <p:nvSpPr>
          <p:cNvPr id="23561" name="テキスト ボックス 10"/>
          <p:cNvSpPr txBox="1">
            <a:spLocks noChangeArrowheads="1"/>
          </p:cNvSpPr>
          <p:nvPr/>
        </p:nvSpPr>
        <p:spPr bwMode="auto">
          <a:xfrm>
            <a:off x="447675" y="4461829"/>
            <a:ext cx="61350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3944938" algn="l"/>
              </a:tabLs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>
                <a:solidFill>
                  <a:srgbClr val="FF0000"/>
                </a:solidFill>
              </a:rPr>
              <a:t>AMD system </a:t>
            </a:r>
            <a:r>
              <a:rPr lang="en-US" altLang="ja-JP" sz="1800" dirty="0" smtClean="0"/>
              <a:t>(</a:t>
            </a:r>
            <a:r>
              <a:rPr lang="en-US" altLang="ja-JP" sz="1800" dirty="0" smtClean="0">
                <a:solidFill>
                  <a:srgbClr val="FF0000"/>
                </a:solidFill>
              </a:rPr>
              <a:t>5.0 </a:t>
            </a:r>
            <a:r>
              <a:rPr lang="en-US" altLang="ja-JP" sz="1800" dirty="0">
                <a:solidFill>
                  <a:srgbClr val="FF0000"/>
                </a:solidFill>
              </a:rPr>
              <a:t>T x200mm </a:t>
            </a:r>
            <a:r>
              <a:rPr lang="en-US" altLang="ja-JP" sz="1800" dirty="0"/>
              <a:t>	+ 0.4 T x</a:t>
            </a:r>
            <a:r>
              <a:rPr lang="en-US" altLang="ja-JP" sz="1800" dirty="0">
                <a:solidFill>
                  <a:srgbClr val="FF0000"/>
                </a:solidFill>
              </a:rPr>
              <a:t>15m</a:t>
            </a:r>
            <a:r>
              <a:rPr lang="en-US" altLang="ja-JP" sz="1800" dirty="0"/>
              <a:t>)</a:t>
            </a:r>
            <a:br>
              <a:rPr lang="en-US" altLang="ja-JP" sz="1800" dirty="0"/>
            </a:br>
            <a:r>
              <a:rPr lang="en-US" altLang="ja-JP" sz="1800" dirty="0"/>
              <a:t> 	</a:t>
            </a:r>
            <a:r>
              <a:rPr lang="en-US" altLang="ja-JP" sz="1800" dirty="0">
                <a:solidFill>
                  <a:srgbClr val="FF0000"/>
                </a:solidFill>
              </a:rPr>
              <a:t>flux concentrator</a:t>
            </a:r>
            <a:r>
              <a:rPr lang="en-US" altLang="ja-JP" sz="1800" dirty="0"/>
              <a:t>	DC </a:t>
            </a:r>
            <a:r>
              <a:rPr lang="en-US" altLang="ja-JP" sz="1800" dirty="0" smtClean="0"/>
              <a:t>solenoids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/>
              <a:t>KLY1 </a:t>
            </a:r>
            <a:r>
              <a:rPr lang="en-US" altLang="ja-JP" sz="1800" dirty="0" smtClean="0">
                <a:solidFill>
                  <a:srgbClr val="FF0000"/>
                </a:solidFill>
              </a:rPr>
              <a:t>LAS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-&gt; 2</a:t>
            </a:r>
            <a:r>
              <a:rPr lang="en-US" altLang="ja-JP" sz="1800" dirty="0" smtClean="0"/>
              <a:t> x 2m </a:t>
            </a:r>
            <a:r>
              <a:rPr lang="en-US" altLang="ja-JP" sz="1800" dirty="0" smtClean="0">
                <a:solidFill>
                  <a:srgbClr val="0000FF"/>
                </a:solidFill>
              </a:rPr>
              <a:t>14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MV/m, </a:t>
            </a:r>
            <a:r>
              <a:rPr lang="en-US" altLang="ja-JP" sz="1800" dirty="0" err="1"/>
              <a:t>aper</a:t>
            </a:r>
            <a:r>
              <a:rPr lang="en-US" altLang="ja-JP" sz="1800" dirty="0"/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2a = 32 -&gt; 30 </a:t>
            </a:r>
            <a:r>
              <a:rPr lang="en-US" altLang="ja-JP" sz="1800" dirty="0" smtClean="0">
                <a:solidFill>
                  <a:srgbClr val="FF0000"/>
                </a:solidFill>
              </a:rPr>
              <a:t>mm</a:t>
            </a:r>
          </a:p>
          <a:p>
            <a:pPr>
              <a:buClr>
                <a:schemeClr val="tx1"/>
              </a:buClr>
              <a:buFont typeface="Wingdings" charset="0"/>
              <a:buChar char="l"/>
            </a:pPr>
            <a:r>
              <a:rPr lang="en-US" altLang="ja-JP" sz="1800" dirty="0" smtClean="0">
                <a:solidFill>
                  <a:srgbClr val="000000"/>
                </a:solidFill>
              </a:rPr>
              <a:t>KLY2</a:t>
            </a:r>
            <a:r>
              <a:rPr lang="en-US" altLang="ja-JP" sz="1800" dirty="0" smtClean="0">
                <a:solidFill>
                  <a:srgbClr val="FF0000"/>
                </a:solidFill>
              </a:rPr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LAS</a:t>
            </a:r>
            <a:r>
              <a:rPr lang="en-US" altLang="ja-JP" sz="1800" dirty="0"/>
              <a:t> -&gt; </a:t>
            </a:r>
            <a:r>
              <a:rPr lang="en-US" altLang="ja-JP" sz="1800" dirty="0" smtClean="0"/>
              <a:t>4 </a:t>
            </a:r>
            <a:r>
              <a:rPr lang="en-US" altLang="ja-JP" sz="1800" dirty="0"/>
              <a:t>x 2m </a:t>
            </a:r>
            <a:r>
              <a:rPr lang="en-US" altLang="ja-JP" sz="1800" dirty="0" smtClean="0"/>
              <a:t>10 </a:t>
            </a:r>
            <a:r>
              <a:rPr lang="en-US" altLang="ja-JP" sz="1800" dirty="0"/>
              <a:t>MV/m, </a:t>
            </a:r>
            <a:r>
              <a:rPr lang="en-US" altLang="ja-JP" sz="1800" dirty="0" err="1"/>
              <a:t>aper</a:t>
            </a:r>
            <a:r>
              <a:rPr lang="en-US" altLang="ja-JP" sz="1800" dirty="0"/>
              <a:t> </a:t>
            </a:r>
            <a:r>
              <a:rPr lang="en-US" altLang="ja-JP" sz="1800" dirty="0">
                <a:solidFill>
                  <a:srgbClr val="FF0000"/>
                </a:solidFill>
              </a:rPr>
              <a:t>2a = 32 -&gt; 30 </a:t>
            </a:r>
            <a:r>
              <a:rPr lang="en-US" altLang="ja-JP" sz="1800" dirty="0" smtClean="0">
                <a:solidFill>
                  <a:srgbClr val="FF0000"/>
                </a:solidFill>
              </a:rPr>
              <a:t>mm</a:t>
            </a:r>
            <a:endParaRPr lang="en-US" altLang="ja-JP" sz="1800" dirty="0"/>
          </a:p>
          <a:p>
            <a:pPr>
              <a:buFont typeface="Wingdings" charset="0"/>
              <a:buChar char="l"/>
            </a:pPr>
            <a:r>
              <a:rPr lang="en-US" altLang="ja-JP" sz="1800" dirty="0"/>
              <a:t>beam energy at capture section exit : </a:t>
            </a:r>
            <a:r>
              <a:rPr lang="en-US" altLang="ja-JP" sz="1800" dirty="0" smtClean="0">
                <a:solidFill>
                  <a:srgbClr val="FF0000"/>
                </a:solidFill>
              </a:rPr>
              <a:t>120 </a:t>
            </a:r>
            <a:r>
              <a:rPr lang="en-US" altLang="ja-JP" sz="1800" dirty="0">
                <a:solidFill>
                  <a:srgbClr val="FF0000"/>
                </a:solidFill>
              </a:rPr>
              <a:t>MeV</a:t>
            </a:r>
          </a:p>
        </p:txBody>
      </p:sp>
      <p:sp>
        <p:nvSpPr>
          <p:cNvPr id="10" name="下矢印 9"/>
          <p:cNvSpPr/>
          <p:nvPr/>
        </p:nvSpPr>
        <p:spPr bwMode="auto">
          <a:xfrm>
            <a:off x="2142565" y="3126164"/>
            <a:ext cx="5334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23564" name="テキスト ボックス 12"/>
          <p:cNvSpPr txBox="1">
            <a:spLocks noChangeArrowheads="1"/>
          </p:cNvSpPr>
          <p:nvPr/>
        </p:nvSpPr>
        <p:spPr bwMode="auto">
          <a:xfrm>
            <a:off x="6420721" y="5245152"/>
            <a:ext cx="263711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</a:rPr>
              <a:t>We omit L-band components and redesign PCS with all LAS configuration which can give sufficient e+ yield and satellite elimination. </a:t>
            </a:r>
          </a:p>
        </p:txBody>
      </p:sp>
      <p:sp>
        <p:nvSpPr>
          <p:cNvPr id="23566" name="テキスト ボックス 14"/>
          <p:cNvSpPr txBox="1">
            <a:spLocks noChangeArrowheads="1"/>
          </p:cNvSpPr>
          <p:nvPr/>
        </p:nvSpPr>
        <p:spPr bwMode="auto">
          <a:xfrm>
            <a:off x="2741475" y="5851059"/>
            <a:ext cx="3712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>
                <a:solidFill>
                  <a:srgbClr val="FF0000"/>
                </a:solidFill>
              </a:rPr>
              <a:t>N(e+)/N(e-) = </a:t>
            </a:r>
            <a:r>
              <a:rPr lang="en-US" altLang="ja-JP" sz="1800" dirty="0" smtClean="0">
                <a:solidFill>
                  <a:srgbClr val="FF0000"/>
                </a:solidFill>
              </a:rPr>
              <a:t>49 </a:t>
            </a:r>
            <a:r>
              <a:rPr lang="en-US" altLang="ja-JP" sz="1800" dirty="0">
                <a:solidFill>
                  <a:srgbClr val="FF0000"/>
                </a:solidFill>
              </a:rPr>
              <a:t>% at 1.1 </a:t>
            </a:r>
            <a:r>
              <a:rPr lang="en-US" altLang="ja-JP" sz="1800" dirty="0" err="1">
                <a:solidFill>
                  <a:srgbClr val="FF0000"/>
                </a:solidFill>
              </a:rPr>
              <a:t>GeV</a:t>
            </a:r>
            <a:r>
              <a:rPr lang="en-US" altLang="ja-JP" sz="1800" dirty="0">
                <a:solidFill>
                  <a:srgbClr val="FF0000"/>
                </a:solidFill>
              </a:rPr>
              <a:t> DR</a:t>
            </a:r>
          </a:p>
          <a:p>
            <a:r>
              <a:rPr lang="en-US" altLang="ja-JP" sz="1800" dirty="0">
                <a:solidFill>
                  <a:srgbClr val="FF0000"/>
                </a:solidFill>
              </a:rPr>
              <a:t>N(e+)/N(e-)/E(e-) = </a:t>
            </a:r>
            <a:r>
              <a:rPr lang="en-US" altLang="ja-JP" sz="1800" dirty="0" smtClean="0">
                <a:solidFill>
                  <a:srgbClr val="FF0000"/>
                </a:solidFill>
              </a:rPr>
              <a:t>14 </a:t>
            </a:r>
            <a:r>
              <a:rPr lang="en-US" altLang="ja-JP" sz="1800" dirty="0">
                <a:solidFill>
                  <a:srgbClr val="FF0000"/>
                </a:solidFill>
              </a:rPr>
              <a:t>%/</a:t>
            </a:r>
            <a:r>
              <a:rPr lang="en-US" altLang="ja-JP" sz="1800" dirty="0" err="1">
                <a:solidFill>
                  <a:srgbClr val="FF0000"/>
                </a:solidFill>
              </a:rPr>
              <a:t>GeV</a:t>
            </a:r>
            <a:endParaRPr lang="en-US" altLang="ja-JP" sz="1800" dirty="0">
              <a:solidFill>
                <a:srgbClr val="FF0000"/>
              </a:solidFill>
            </a:endParaRPr>
          </a:p>
        </p:txBody>
      </p:sp>
      <p:sp>
        <p:nvSpPr>
          <p:cNvPr id="23567" name="テキスト ボックス 15"/>
          <p:cNvSpPr txBox="1">
            <a:spLocks noChangeArrowheads="1"/>
          </p:cNvSpPr>
          <p:nvPr/>
        </p:nvSpPr>
        <p:spPr bwMode="auto">
          <a:xfrm>
            <a:off x="3430588" y="2898220"/>
            <a:ext cx="4316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/>
              <a:t>N(e+)/N(e-) = 10 % at 3.5 </a:t>
            </a:r>
            <a:r>
              <a:rPr lang="en-US" altLang="ja-JP" sz="1800" dirty="0" err="1"/>
              <a:t>GeV</a:t>
            </a:r>
            <a:r>
              <a:rPr lang="en-US" altLang="ja-JP" sz="1800" dirty="0"/>
              <a:t> </a:t>
            </a:r>
            <a:r>
              <a:rPr lang="en-US" altLang="ja-JP" sz="1800" dirty="0" err="1"/>
              <a:t>linac</a:t>
            </a:r>
            <a:r>
              <a:rPr lang="en-US" altLang="ja-JP" sz="1800" dirty="0"/>
              <a:t>-end</a:t>
            </a:r>
          </a:p>
          <a:p>
            <a:r>
              <a:rPr lang="en-US" altLang="ja-JP" sz="1800" dirty="0"/>
              <a:t>N(e+)/N(e-)/E(e-) = 2.5 %/</a:t>
            </a:r>
            <a:r>
              <a:rPr lang="en-US" altLang="ja-JP" sz="1800" dirty="0" err="1"/>
              <a:t>GeV</a:t>
            </a:r>
            <a:endParaRPr lang="en-US" altLang="ja-JP" sz="1800" dirty="0"/>
          </a:p>
        </p:txBody>
      </p:sp>
      <p:sp>
        <p:nvSpPr>
          <p:cNvPr id="23568" name="テキスト ボックス 2"/>
          <p:cNvSpPr txBox="1">
            <a:spLocks noChangeArrowheads="1"/>
          </p:cNvSpPr>
          <p:nvPr/>
        </p:nvSpPr>
        <p:spPr bwMode="auto">
          <a:xfrm>
            <a:off x="6454637" y="4461829"/>
            <a:ext cx="2314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dirty="0" smtClean="0">
                <a:solidFill>
                  <a:srgbClr val="0000FF"/>
                </a:solidFill>
              </a:rPr>
              <a:t>Deceleration capture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pic>
        <p:nvPicPr>
          <p:cNvPr id="7" name="図 6" descr="capture-section Layout allL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7" y="4024815"/>
            <a:ext cx="8796867" cy="4407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3134" y="6070599"/>
            <a:ext cx="185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FF00"/>
                </a:solidFill>
              </a:rPr>
              <a:t>LAS : Large Aperture </a:t>
            </a:r>
            <a:br>
              <a:rPr kumimoji="1" lang="en-US" altLang="ja-JP" sz="1400" b="1" dirty="0" smtClean="0">
                <a:solidFill>
                  <a:srgbClr val="00FF00"/>
                </a:solidFill>
              </a:rPr>
            </a:br>
            <a:r>
              <a:rPr kumimoji="1" lang="en-US" altLang="ja-JP" sz="1400" b="1" dirty="0" smtClean="0">
                <a:solidFill>
                  <a:srgbClr val="00FF00"/>
                </a:solidFill>
              </a:rPr>
              <a:t>          S-band structure</a:t>
            </a:r>
            <a:endParaRPr kumimoji="1" lang="ja-JP" altLang="en-US" sz="1400" b="1" dirty="0">
              <a:solidFill>
                <a:srgbClr val="00FF00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04726" y="4426410"/>
            <a:ext cx="741430" cy="513845"/>
          </a:xfrm>
          <a:prstGeom prst="ellipse">
            <a:avLst/>
          </a:prstGeom>
          <a:noFill/>
          <a:ln w="28575" cmpd="sng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423161" y="5026588"/>
            <a:ext cx="1029483" cy="596347"/>
          </a:xfrm>
          <a:prstGeom prst="ellipse">
            <a:avLst/>
          </a:prstGeom>
          <a:noFill/>
          <a:ln w="28575" cmpd="sng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507308" y="5490804"/>
            <a:ext cx="1145179" cy="519432"/>
          </a:xfrm>
          <a:prstGeom prst="ellipse">
            <a:avLst/>
          </a:prstGeom>
          <a:noFill/>
          <a:ln w="28575" cmpd="sng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384818" y="4417315"/>
            <a:ext cx="1543347" cy="519432"/>
          </a:xfrm>
          <a:prstGeom prst="ellipse">
            <a:avLst/>
          </a:prstGeom>
          <a:noFill/>
          <a:ln w="28575" cmpd="sng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Schedule &amp; Summary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e+ schedule for next 1 year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72998" y="883562"/>
            <a:ext cx="8771002" cy="5695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components development &amp; fabrication</a:t>
            </a: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e+ capture section </a:t>
            </a:r>
            <a:r>
              <a:rPr lang="en-US" altLang="ja-JP" sz="2400" dirty="0">
                <a:latin typeface="Arial"/>
                <a:cs typeface="Arial"/>
              </a:rPr>
              <a:t>installation (2013 </a:t>
            </a:r>
            <a:r>
              <a:rPr lang="en-US" altLang="ja-JP" sz="2400" dirty="0" smtClean="0">
                <a:latin typeface="Arial"/>
                <a:cs typeface="Arial"/>
              </a:rPr>
              <a:t>Jul, Aug, Sep)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solidFill>
                  <a:srgbClr val="66CCFF"/>
                </a:solidFill>
                <a:latin typeface="Arial"/>
                <a:cs typeface="Arial"/>
              </a:rPr>
              <a:t>DC solenoids &amp; LAS installation</a:t>
            </a: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e- commissioning from A1-gun to </a:t>
            </a:r>
            <a:r>
              <a:rPr lang="en-US" altLang="ja-JP" sz="2400" dirty="0" err="1" smtClean="0">
                <a:latin typeface="Arial"/>
                <a:cs typeface="Arial"/>
              </a:rPr>
              <a:t>linac</a:t>
            </a:r>
            <a:r>
              <a:rPr lang="en-US" altLang="ja-JP" sz="2400" dirty="0" smtClean="0">
                <a:latin typeface="Arial"/>
                <a:cs typeface="Arial"/>
              </a:rPr>
              <a:t>-end (2013 Oct)</a:t>
            </a: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>
                <a:latin typeface="Arial"/>
                <a:cs typeface="Arial"/>
              </a:rPr>
              <a:t>e+ </a:t>
            </a:r>
            <a:r>
              <a:rPr lang="en-US" altLang="ja-JP" sz="2400" dirty="0" smtClean="0">
                <a:latin typeface="Arial"/>
                <a:cs typeface="Arial"/>
              </a:rPr>
              <a:t>target installation (2013 Nov) 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solidFill>
                  <a:srgbClr val="66CCFF"/>
                </a:solidFill>
                <a:latin typeface="Arial"/>
                <a:cs typeface="Arial"/>
              </a:rPr>
              <a:t>e+ target, FC &amp; FODO (Sector-1, 2) installation </a:t>
            </a:r>
            <a:endParaRPr lang="en-US" altLang="ja-JP" sz="2000" dirty="0">
              <a:solidFill>
                <a:srgbClr val="66CCFF"/>
              </a:solidFill>
              <a:latin typeface="Arial"/>
              <a:cs typeface="Arial"/>
            </a:endParaRPr>
          </a:p>
          <a:p>
            <a:pPr marL="266700" indent="-2667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n"/>
            </a:pPr>
            <a:r>
              <a:rPr lang="en-US" altLang="ja-JP" sz="2400" dirty="0" smtClean="0">
                <a:latin typeface="Arial"/>
                <a:cs typeface="Arial"/>
              </a:rPr>
              <a:t>e</a:t>
            </a:r>
            <a:r>
              <a:rPr lang="en-US" altLang="ja-JP" sz="2400" dirty="0">
                <a:latin typeface="Arial"/>
                <a:cs typeface="Arial"/>
              </a:rPr>
              <a:t>+ </a:t>
            </a:r>
            <a:r>
              <a:rPr lang="en-US" altLang="ja-JP" sz="2400" dirty="0" smtClean="0">
                <a:latin typeface="Arial"/>
                <a:cs typeface="Arial"/>
              </a:rPr>
              <a:t>commissioning (2013 Dec-2014 Jun)</a:t>
            </a:r>
            <a:br>
              <a:rPr lang="en-US" altLang="ja-JP" sz="2400" dirty="0" smtClean="0">
                <a:latin typeface="Arial"/>
                <a:cs typeface="Arial"/>
              </a:rPr>
            </a:br>
            <a:r>
              <a:rPr lang="en-US" altLang="ja-JP" sz="2400" dirty="0" smtClean="0">
                <a:solidFill>
                  <a:srgbClr val="FF0000"/>
                </a:solidFill>
                <a:latin typeface="Arial"/>
                <a:cs typeface="Arial"/>
              </a:rPr>
              <a:t>      [Constraints]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latin typeface="Arial"/>
                <a:cs typeface="Arial"/>
              </a:rPr>
              <a:t>e- intensity 5 </a:t>
            </a:r>
            <a:r>
              <a:rPr lang="en-US" altLang="ja-JP" sz="2000" dirty="0" err="1" smtClean="0">
                <a:latin typeface="Arial"/>
                <a:cs typeface="Arial"/>
              </a:rPr>
              <a:t>nC</a:t>
            </a:r>
            <a:r>
              <a:rPr lang="en-US" altLang="ja-JP" sz="2000" dirty="0" smtClean="0">
                <a:latin typeface="Arial"/>
                <a:cs typeface="Arial"/>
              </a:rPr>
              <a:t> (~ 10 </a:t>
            </a:r>
            <a:r>
              <a:rPr lang="en-US" altLang="ja-JP" sz="2000" dirty="0" err="1" smtClean="0">
                <a:latin typeface="Arial"/>
                <a:cs typeface="Arial"/>
              </a:rPr>
              <a:t>nC</a:t>
            </a:r>
            <a:r>
              <a:rPr lang="en-US" altLang="ja-JP" sz="2000" dirty="0" smtClean="0">
                <a:latin typeface="Arial"/>
                <a:cs typeface="Arial"/>
              </a:rPr>
              <a:t>)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latin typeface="Arial"/>
                <a:cs typeface="Arial"/>
              </a:rPr>
              <a:t>beam repetition ~ 1 Hz	</a:t>
            </a: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radiation limit, w/o shield around target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latin typeface="Arial"/>
                <a:cs typeface="Arial"/>
              </a:rPr>
              <a:t>FC current 6 kA (half of full spec.)	    </a:t>
            </a: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prototype half spec. modulator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latin typeface="Arial"/>
                <a:cs typeface="Arial"/>
              </a:rPr>
              <a:t>DC solenoid currents 325 A (</a:t>
            </a:r>
            <a:r>
              <a:rPr lang="en-US" altLang="ja-JP" sz="2000" dirty="0">
                <a:latin typeface="Arial"/>
                <a:cs typeface="Arial"/>
              </a:rPr>
              <a:t>half of full spec.</a:t>
            </a:r>
            <a:r>
              <a:rPr lang="en-US" altLang="ja-JP" sz="2000" dirty="0" smtClean="0">
                <a:latin typeface="Arial"/>
                <a:cs typeface="Arial"/>
              </a:rPr>
              <a:t>)</a:t>
            </a:r>
            <a:br>
              <a:rPr lang="en-US" altLang="ja-JP" sz="2000" dirty="0" smtClean="0">
                <a:latin typeface="Arial"/>
                <a:cs typeface="Arial"/>
              </a:rPr>
            </a:br>
            <a:r>
              <a:rPr lang="en-US" altLang="ja-JP" sz="2000" dirty="0" smtClean="0">
                <a:latin typeface="Arial"/>
                <a:cs typeface="Arial"/>
              </a:rPr>
              <a:t>						</a:t>
            </a:r>
            <a:r>
              <a:rPr lang="en-US" altLang="ja-JP" sz="2000" dirty="0" smtClean="0">
                <a:solidFill>
                  <a:srgbClr val="FF0000"/>
                </a:solidFill>
                <a:latin typeface="Arial"/>
                <a:cs typeface="Arial"/>
              </a:rPr>
              <a:t>water &amp; electricity facilities are not yet upgraded</a:t>
            </a:r>
          </a:p>
          <a:p>
            <a:pPr marL="800100" lvl="1" indent="-342900">
              <a:lnSpc>
                <a:spcPct val="120000"/>
              </a:lnSpc>
              <a:buClr>
                <a:srgbClr val="0000FF"/>
              </a:buClr>
              <a:buSzPct val="80000"/>
              <a:buFont typeface="Wingdings" charset="2"/>
              <a:buChar char="v"/>
            </a:pPr>
            <a:r>
              <a:rPr lang="en-US" altLang="ja-JP" sz="2000" dirty="0" smtClean="0">
                <a:latin typeface="Arial"/>
                <a:cs typeface="Arial"/>
              </a:rPr>
              <a:t>pulse quads not yet installed</a:t>
            </a:r>
          </a:p>
        </p:txBody>
      </p:sp>
    </p:spTree>
    <p:extLst>
      <p:ext uri="{BB962C8B-B14F-4D97-AF65-F5344CB8AC3E}">
        <p14:creationId xmlns:p14="http://schemas.microsoft.com/office/powerpoint/2010/main" val="22129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49" y="952465"/>
            <a:ext cx="8598041" cy="5680296"/>
          </a:xfrm>
        </p:spPr>
        <p:txBody>
          <a:bodyPr>
            <a:norm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target &amp; spoiler 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design is ongoing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FC</a:t>
            </a:r>
            <a:r>
              <a:rPr kumimoji="1" lang="en-US" altLang="ja-JP" b="1" dirty="0" smtClean="0"/>
              <a:t> prototype-1 started test operation 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with a prototype (half spec.) modulator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kumimoji="1" lang="en-US" altLang="ja-JP" b="1" dirty="0" smtClean="0">
                <a:solidFill>
                  <a:srgbClr val="0000FF"/>
                </a:solidFill>
              </a:rPr>
              <a:t>Capture section with no L-band </a:t>
            </a:r>
            <a:r>
              <a:rPr kumimoji="1" lang="en-US" altLang="ja-JP" b="1" dirty="0" smtClean="0"/>
              <a:t>designed 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for sufficient e+ yield and satellite elimination</a:t>
            </a:r>
            <a:r>
              <a:rPr lang="en-US" altLang="ja-JP" b="1" dirty="0" smtClean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altLang="ja-JP" b="1" dirty="0" smtClean="0">
                <a:solidFill>
                  <a:srgbClr val="0000FF"/>
                </a:solidFill>
              </a:rPr>
              <a:t>e+/e- compatible optics</a:t>
            </a:r>
            <a:r>
              <a:rPr lang="en-US" altLang="ja-JP" b="1" dirty="0" smtClean="0">
                <a:solidFill>
                  <a:srgbClr val="000000"/>
                </a:solidFill>
              </a:rPr>
              <a:t> in Sector-1, 2 and </a:t>
            </a:r>
            <a:br>
              <a:rPr lang="en-US" altLang="ja-JP" b="1" dirty="0" smtClean="0">
                <a:solidFill>
                  <a:srgbClr val="000000"/>
                </a:solidFill>
              </a:rPr>
            </a:br>
            <a:r>
              <a:rPr lang="en-US" altLang="ja-JP" b="1" dirty="0" smtClean="0">
                <a:solidFill>
                  <a:srgbClr val="000000"/>
                </a:solidFill>
              </a:rPr>
              <a:t>independent optics with </a:t>
            </a:r>
            <a:r>
              <a:rPr lang="en-US" altLang="ja-JP" b="1" dirty="0" smtClean="0">
                <a:solidFill>
                  <a:srgbClr val="0000FF"/>
                </a:solidFill>
              </a:rPr>
              <a:t>pulse quads</a:t>
            </a:r>
            <a:r>
              <a:rPr lang="en-US" altLang="ja-JP" b="1" dirty="0" smtClean="0">
                <a:solidFill>
                  <a:srgbClr val="000000"/>
                </a:solidFill>
              </a:rPr>
              <a:t> in Sector-3, 4, 5 designed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altLang="ja-JP" b="1" dirty="0" smtClean="0">
                <a:solidFill>
                  <a:srgbClr val="0000FF"/>
                </a:solidFill>
              </a:rPr>
              <a:t>direct e+ injection w/o DR</a:t>
            </a:r>
            <a:r>
              <a:rPr lang="en-US" altLang="ja-JP" b="1" dirty="0" smtClean="0">
                <a:solidFill>
                  <a:srgbClr val="000000"/>
                </a:solidFill>
              </a:rPr>
              <a:t> gives large beam loss in </a:t>
            </a:r>
            <a:r>
              <a:rPr lang="en-US" altLang="ja-JP" b="1" dirty="0" err="1" smtClean="0">
                <a:solidFill>
                  <a:srgbClr val="000000"/>
                </a:solidFill>
              </a:rPr>
              <a:t>linac</a:t>
            </a:r>
            <a:endParaRPr lang="en-US" altLang="ja-JP" b="1" dirty="0" smtClean="0">
              <a:solidFill>
                <a:srgbClr val="000000"/>
              </a:solidFill>
            </a:endParaRP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altLang="ja-JP" b="1" dirty="0" smtClean="0">
                <a:solidFill>
                  <a:srgbClr val="000000"/>
                </a:solidFill>
              </a:rPr>
              <a:t>development, fabrication and installation of components will be performed for </a:t>
            </a:r>
            <a:r>
              <a:rPr lang="en-US" altLang="ja-JP" b="1" dirty="0" smtClean="0">
                <a:solidFill>
                  <a:srgbClr val="0000FF"/>
                </a:solidFill>
              </a:rPr>
              <a:t>1-st stage e+ commissioning at 2013 December</a:t>
            </a:r>
            <a:r>
              <a:rPr lang="en-US" altLang="ja-JP" b="1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74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e+ source issues discussed here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749" y="1081143"/>
            <a:ext cx="8598041" cy="54614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SzPct val="100000"/>
              <a:buFont typeface="+mj-lt"/>
              <a:buAutoNum type="arabicParenR"/>
            </a:pPr>
            <a:r>
              <a:rPr kumimoji="1" lang="en-US" altLang="ja-JP" sz="2800" b="1" dirty="0" smtClean="0">
                <a:solidFill>
                  <a:srgbClr val="FF6600"/>
                </a:solidFill>
              </a:rPr>
              <a:t>target &amp; beam-spoiler</a:t>
            </a:r>
            <a:r>
              <a:rPr kumimoji="1" lang="en-US" altLang="ja-JP" sz="2800" b="1" dirty="0" smtClean="0"/>
              <a:t> design </a:t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/>
              <a:t>for protection against target </a:t>
            </a:r>
            <a:r>
              <a:rPr kumimoji="1" lang="en-US" altLang="ja-JP" sz="2800" b="1" dirty="0" smtClean="0">
                <a:solidFill>
                  <a:srgbClr val="FF6FCF"/>
                </a:solidFill>
              </a:rPr>
              <a:t>destruction</a:t>
            </a:r>
            <a:r>
              <a:rPr kumimoji="1" lang="en-US" altLang="ja-JP" sz="2800" b="1" dirty="0" smtClean="0"/>
              <a:t/>
            </a:r>
            <a:br>
              <a:rPr kumimoji="1" lang="en-US" altLang="ja-JP" sz="2800" b="1" dirty="0" smtClean="0"/>
            </a:br>
            <a:endParaRPr kumimoji="1" lang="en-US" altLang="ja-JP" sz="2800" b="1" dirty="0" smtClean="0"/>
          </a:p>
          <a:p>
            <a:pPr marL="457200" indent="-457200">
              <a:lnSpc>
                <a:spcPct val="90000"/>
              </a:lnSpc>
              <a:buSzPct val="100000"/>
              <a:buFont typeface="+mj-lt"/>
              <a:buAutoNum type="arabicParenR"/>
            </a:pPr>
            <a:r>
              <a:rPr kumimoji="1" lang="en-US" altLang="ja-JP" sz="2800" b="1" dirty="0" smtClean="0">
                <a:solidFill>
                  <a:srgbClr val="FF6600"/>
                </a:solidFill>
              </a:rPr>
              <a:t>Flux Concentrator</a:t>
            </a:r>
            <a:r>
              <a:rPr kumimoji="1" lang="en-US" altLang="ja-JP" sz="2800" b="1" dirty="0" smtClean="0"/>
              <a:t> system development</a:t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/>
              <a:t>(magnet, modulator, detachable girder)</a:t>
            </a:r>
            <a:br>
              <a:rPr kumimoji="1" lang="en-US" altLang="ja-JP" sz="2800" b="1" dirty="0" smtClean="0"/>
            </a:br>
            <a:endParaRPr kumimoji="1" lang="en-US" altLang="ja-JP" sz="2800" b="1" dirty="0" smtClean="0"/>
          </a:p>
          <a:p>
            <a:pPr marL="457200" indent="-457200">
              <a:lnSpc>
                <a:spcPct val="90000"/>
              </a:lnSpc>
              <a:buSzPct val="100000"/>
              <a:buFont typeface="+mj-lt"/>
              <a:buAutoNum type="arabicParenR"/>
            </a:pPr>
            <a:r>
              <a:rPr lang="en-US" altLang="ja-JP" sz="2800" b="1" dirty="0" smtClean="0">
                <a:solidFill>
                  <a:srgbClr val="FF6600"/>
                </a:solidFill>
              </a:rPr>
              <a:t>Capture parameter</a:t>
            </a:r>
            <a:r>
              <a:rPr lang="en-US" altLang="ja-JP" sz="2800" b="1" dirty="0" smtClean="0"/>
              <a:t> optimization on </a:t>
            </a:r>
            <a:br>
              <a:rPr lang="en-US" altLang="ja-JP" sz="2800" b="1" dirty="0" smtClean="0"/>
            </a:br>
            <a:r>
              <a:rPr lang="en-US" altLang="ja-JP" sz="2800" b="1" dirty="0" smtClean="0"/>
              <a:t>e+ yield and </a:t>
            </a:r>
            <a:r>
              <a:rPr lang="en-US" altLang="ja-JP" sz="2800" b="1" dirty="0" smtClean="0">
                <a:solidFill>
                  <a:srgbClr val="FF6FCF"/>
                </a:solidFill>
              </a:rPr>
              <a:t>satellite particle</a:t>
            </a:r>
            <a:r>
              <a:rPr lang="en-US" altLang="ja-JP" sz="2800" b="1" dirty="0" smtClean="0"/>
              <a:t> elimination</a:t>
            </a:r>
          </a:p>
          <a:p>
            <a:pPr marL="0" indent="0">
              <a:lnSpc>
                <a:spcPct val="90000"/>
              </a:lnSpc>
              <a:buSzPct val="100000"/>
              <a:buNone/>
            </a:pPr>
            <a:endParaRPr lang="en-US" altLang="ja-JP" sz="2800" b="1" dirty="0" smtClean="0"/>
          </a:p>
          <a:p>
            <a:pPr marL="457200" indent="-457200">
              <a:lnSpc>
                <a:spcPct val="90000"/>
              </a:lnSpc>
              <a:buSzPct val="100000"/>
              <a:buFont typeface="+mj-lt"/>
              <a:buAutoNum type="arabicParenR"/>
            </a:pPr>
            <a:r>
              <a:rPr kumimoji="1" lang="en-US" altLang="ja-JP" sz="2800" b="1" dirty="0" smtClean="0">
                <a:solidFill>
                  <a:srgbClr val="FF6600"/>
                </a:solidFill>
              </a:rPr>
              <a:t>e+/e- compatible optics</a:t>
            </a:r>
            <a:r>
              <a:rPr kumimoji="1" lang="en-US" altLang="ja-JP" sz="2800" b="1" dirty="0" smtClean="0"/>
              <a:t> design and </a:t>
            </a:r>
            <a:br>
              <a:rPr kumimoji="1" lang="en-US" altLang="ja-JP" sz="2800" b="1" dirty="0" smtClean="0"/>
            </a:br>
            <a:r>
              <a:rPr kumimoji="1" lang="en-US" altLang="ja-JP" sz="2800" b="1" dirty="0" smtClean="0">
                <a:solidFill>
                  <a:srgbClr val="FF6FCF"/>
                </a:solidFill>
              </a:rPr>
              <a:t>direct e+ injection</a:t>
            </a:r>
            <a:r>
              <a:rPr kumimoji="1" lang="en-US" altLang="ja-JP" sz="2800" b="1" dirty="0" smtClean="0"/>
              <a:t> without DR</a:t>
            </a:r>
            <a:br>
              <a:rPr kumimoji="1" lang="en-US" altLang="ja-JP" sz="2800" b="1" dirty="0" smtClean="0"/>
            </a:br>
            <a:endParaRPr kumimoji="1" lang="en-US" altLang="ja-JP" sz="2800" b="1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59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(1) Positron Production Target &amp;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Beam-Spoiler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96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target-offset概念図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149"/>
            <a:ext cx="8988552" cy="47000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 offset &amp; beam hole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45823" y="3766316"/>
            <a:ext cx="1472879" cy="494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Arial"/>
                <a:cs typeface="Arial"/>
              </a:rPr>
              <a:t>Flux </a:t>
            </a:r>
          </a:p>
          <a:p>
            <a:pPr>
              <a:lnSpc>
                <a:spcPct val="80000"/>
              </a:lnSpc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Arial"/>
                <a:cs typeface="Arial"/>
              </a:rPr>
              <a:t>Concentrator</a:t>
            </a:r>
            <a:endParaRPr kumimoji="1" lang="ja-JP" alt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75557" y="2755899"/>
            <a:ext cx="447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e+</a:t>
            </a:r>
            <a:endParaRPr kumimoji="1"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01451" y="3185661"/>
            <a:ext cx="140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injection e</a:t>
            </a:r>
            <a:r>
              <a:rPr lang="en-US" altLang="ja-JP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740" y="2244786"/>
            <a:ext cx="130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primary</a:t>
            </a:r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 e</a:t>
            </a:r>
            <a:r>
              <a:rPr lang="en-US" altLang="ja-JP" b="1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endParaRPr kumimoji="1" lang="ja-JP" alt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89493" y="1215132"/>
            <a:ext cx="12955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bridge coils</a:t>
            </a:r>
            <a:endParaRPr kumimoji="1" lang="ja-JP" altLang="en-US" b="1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973333" y="2616167"/>
            <a:ext cx="173680" cy="455934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3459106" y="2514547"/>
            <a:ext cx="57006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800000"/>
                </a:solidFill>
                <a:latin typeface="Arial"/>
                <a:cs typeface="Arial"/>
              </a:rPr>
              <a:t>target</a:t>
            </a:r>
            <a:endParaRPr kumimoji="1" lang="ja-JP" altLang="en-US" sz="1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81747" y="3279274"/>
            <a:ext cx="536004" cy="402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b="1" dirty="0" smtClean="0">
                <a:latin typeface="Arial"/>
                <a:cs typeface="Arial"/>
              </a:rPr>
              <a:t>beam</a:t>
            </a:r>
          </a:p>
          <a:p>
            <a:pPr>
              <a:lnSpc>
                <a:spcPct val="80000"/>
              </a:lnSpc>
            </a:pPr>
            <a:r>
              <a:rPr lang="en-US" altLang="ja-JP" sz="1600" b="1" dirty="0" smtClean="0">
                <a:latin typeface="Arial"/>
                <a:cs typeface="Arial"/>
              </a:rPr>
              <a:t>hole</a:t>
            </a:r>
            <a:endParaRPr kumimoji="1" lang="ja-JP" altLang="en-US" sz="1600" b="1" dirty="0"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4528" y="4006955"/>
            <a:ext cx="96199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FF00FF"/>
                </a:solidFill>
                <a:latin typeface="Arial"/>
                <a:cs typeface="Arial"/>
              </a:rPr>
              <a:t>pulse ST</a:t>
            </a:r>
            <a:endParaRPr kumimoji="1" lang="ja-JP" altLang="en-US" b="1" dirty="0"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64131" y="2184685"/>
            <a:ext cx="7693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008000"/>
                </a:solidFill>
                <a:latin typeface="Arial"/>
                <a:cs typeface="Arial"/>
              </a:rPr>
              <a:t>DC QM</a:t>
            </a:r>
            <a:endParaRPr kumimoji="1" lang="ja-JP" alt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22454" y="4352845"/>
            <a:ext cx="10388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00FFFF"/>
                </a:solidFill>
                <a:latin typeface="Arial"/>
                <a:cs typeface="Arial"/>
              </a:rPr>
              <a:t>pulse QM</a:t>
            </a:r>
            <a:endParaRPr kumimoji="1" lang="ja-JP" altLang="en-US" b="1" dirty="0">
              <a:solidFill>
                <a:srgbClr val="00FFFF"/>
              </a:solidFill>
              <a:latin typeface="Arial"/>
              <a:cs typeface="Arial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823166" y="3582859"/>
            <a:ext cx="56091" cy="492041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879257" y="3575019"/>
            <a:ext cx="531884" cy="499881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2441884" y="3846933"/>
            <a:ext cx="519429" cy="594811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669851" y="3833738"/>
            <a:ext cx="772033" cy="59106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70671" y="1154266"/>
            <a:ext cx="134288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side view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36754" y="1248853"/>
            <a:ext cx="1352203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rear view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12994" y="5188747"/>
            <a:ext cx="8560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Font typeface="Wingdings" charset="2"/>
              <a:buChar char="l"/>
            </a:pPr>
            <a:r>
              <a:rPr kumimoji="1"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injection e- beam on axis to preserve low </a:t>
            </a:r>
            <a:r>
              <a:rPr kumimoji="1" lang="en-US" altLang="ja-JP" b="1" dirty="0" err="1" smtClean="0">
                <a:solidFill>
                  <a:srgbClr val="0000FF"/>
                </a:solidFill>
                <a:latin typeface="Arial"/>
                <a:cs typeface="Arial"/>
              </a:rPr>
              <a:t>emittance</a:t>
            </a:r>
            <a:endParaRPr kumimoji="1" lang="en-US" altLang="ja-JP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271463" indent="-271463">
              <a:buFont typeface="Wingdings" charset="2"/>
              <a:buChar char="l"/>
            </a:pPr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primary e- beam 2~3 mm off axis</a:t>
            </a:r>
            <a:b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  <a:t> (target offset 3.5 mm, FC offset 2.0mm)</a:t>
            </a:r>
            <a:br>
              <a:rPr lang="en-US" altLang="ja-JP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altLang="ja-JP" dirty="0" smtClean="0">
                <a:solidFill>
                  <a:srgbClr val="0000FF"/>
                </a:solidFill>
                <a:latin typeface="Arial"/>
                <a:cs typeface="Arial"/>
              </a:rPr>
              <a:t>           </a:t>
            </a: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e+ yield degradation by this offset </a:t>
            </a:r>
            <a:b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		  should be evaluated with full 3D tracking simulation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13649" y="2457893"/>
            <a:ext cx="86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/>
                <a:cs typeface="Arial"/>
              </a:rPr>
              <a:t>target </a:t>
            </a:r>
          </a:p>
          <a:p>
            <a:r>
              <a:rPr kumimoji="1" lang="en-US" altLang="ja-JP" sz="1200" dirty="0" smtClean="0">
                <a:latin typeface="Arial"/>
                <a:cs typeface="Arial"/>
              </a:rPr>
              <a:t>offset</a:t>
            </a:r>
          </a:p>
          <a:p>
            <a:r>
              <a:rPr lang="en-US" altLang="ja-JP" sz="1200" dirty="0">
                <a:latin typeface="Arial"/>
                <a:cs typeface="Arial"/>
              </a:rPr>
              <a:t> </a:t>
            </a:r>
            <a:r>
              <a:rPr lang="en-US" altLang="ja-JP" sz="1200" dirty="0" smtClean="0">
                <a:latin typeface="Arial"/>
                <a:cs typeface="Arial"/>
              </a:rPr>
              <a:t>   3.5 mm</a:t>
            </a:r>
            <a:endParaRPr kumimoji="1" lang="ja-JP" altLang="en-US" sz="1200" dirty="0">
              <a:latin typeface="Arial"/>
              <a:cs typeface="Arial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049489" y="3219893"/>
            <a:ext cx="806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2.0 mm</a:t>
            </a:r>
          </a:p>
          <a:p>
            <a:r>
              <a:rPr lang="en-US" altLang="ja-JP" sz="1200" dirty="0">
                <a:latin typeface="Arial"/>
                <a:cs typeface="Arial"/>
              </a:rPr>
              <a:t>FC </a:t>
            </a:r>
            <a:r>
              <a:rPr lang="en-US" altLang="ja-JP" sz="1200" dirty="0" smtClean="0">
                <a:latin typeface="Arial"/>
                <a:cs typeface="Arial"/>
              </a:rPr>
              <a:t>offset</a:t>
            </a:r>
            <a:endParaRPr lang="en-US" altLang="ja-JP" sz="1200" dirty="0">
              <a:latin typeface="Arial"/>
              <a:cs typeface="Arial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72529" y="4144453"/>
            <a:ext cx="100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/>
                <a:cs typeface="Arial"/>
              </a:rPr>
              <a:t>7</a:t>
            </a:r>
            <a:r>
              <a:rPr lang="en-US" altLang="ja-JP" sz="1200" dirty="0" smtClean="0">
                <a:latin typeface="Arial"/>
                <a:cs typeface="Arial"/>
              </a:rPr>
              <a:t>.0 mm</a:t>
            </a:r>
          </a:p>
          <a:p>
            <a:r>
              <a:rPr lang="en-US" altLang="ja-JP" sz="1200" dirty="0">
                <a:latin typeface="Arial"/>
                <a:cs typeface="Arial"/>
              </a:rPr>
              <a:t>FC </a:t>
            </a:r>
            <a:r>
              <a:rPr lang="en-US" altLang="ja-JP" sz="1200" dirty="0" smtClean="0">
                <a:latin typeface="Arial"/>
                <a:cs typeface="Arial"/>
              </a:rPr>
              <a:t>aperture</a:t>
            </a:r>
            <a:endParaRPr lang="en-US" altLang="ja-JP" sz="1200" dirty="0">
              <a:latin typeface="Arial"/>
              <a:cs typeface="Arial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35377" y="2329829"/>
            <a:ext cx="67276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600" b="1" dirty="0" smtClean="0">
                <a:solidFill>
                  <a:srgbClr val="800000"/>
                </a:solidFill>
                <a:latin typeface="Arial"/>
                <a:cs typeface="Arial"/>
              </a:rPr>
              <a:t>spoiler</a:t>
            </a:r>
            <a:endParaRPr kumimoji="1" lang="ja-JP" altLang="en-US" sz="1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58734" y="1717508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target </a:t>
            </a:r>
          </a:p>
          <a:p>
            <a:r>
              <a:rPr lang="en-US" altLang="ja-JP" sz="1200" dirty="0" smtClean="0">
                <a:latin typeface="Arial"/>
                <a:cs typeface="Arial"/>
              </a:rPr>
              <a:t>diameter</a:t>
            </a:r>
          </a:p>
          <a:p>
            <a:r>
              <a:rPr lang="en-US" altLang="ja-JP" sz="1200" dirty="0">
                <a:latin typeface="Arial"/>
                <a:cs typeface="Arial"/>
              </a:rPr>
              <a:t>4</a:t>
            </a:r>
            <a:r>
              <a:rPr lang="en-US" altLang="ja-JP" sz="1200" dirty="0" smtClean="0">
                <a:latin typeface="Arial"/>
                <a:cs typeface="Arial"/>
              </a:rPr>
              <a:t>.0 mm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99462" y="3508459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/>
                <a:cs typeface="Arial"/>
              </a:rPr>
              <a:t>hole</a:t>
            </a:r>
          </a:p>
          <a:p>
            <a:r>
              <a:rPr lang="en-US" altLang="ja-JP" sz="1200" dirty="0" smtClean="0">
                <a:latin typeface="Arial"/>
                <a:cs typeface="Arial"/>
              </a:rPr>
              <a:t>diameter</a:t>
            </a:r>
          </a:p>
          <a:p>
            <a:r>
              <a:rPr lang="en-US" altLang="ja-JP" sz="1200" dirty="0" smtClean="0">
                <a:latin typeface="Arial"/>
                <a:cs typeface="Arial"/>
              </a:rPr>
              <a:t>2.0 mm</a:t>
            </a:r>
          </a:p>
        </p:txBody>
      </p:sp>
      <p:cxnSp>
        <p:nvCxnSpPr>
          <p:cNvPr id="35" name="直線コネクタ 34"/>
          <p:cNvCxnSpPr/>
          <p:nvPr/>
        </p:nvCxnSpPr>
        <p:spPr>
          <a:xfrm>
            <a:off x="6480231" y="2306010"/>
            <a:ext cx="708750" cy="563413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6452052" y="3190861"/>
            <a:ext cx="744769" cy="572318"/>
          </a:xfrm>
          <a:prstGeom prst="line">
            <a:avLst/>
          </a:prstGeom>
          <a:ln w="12700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4964292" y="1367533"/>
            <a:ext cx="94902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solidFill>
                  <a:srgbClr val="66CCFF"/>
                </a:solidFill>
                <a:latin typeface="Arial"/>
                <a:cs typeface="Arial"/>
              </a:rPr>
              <a:t>solenoid</a:t>
            </a:r>
            <a:endParaRPr kumimoji="1" lang="ja-JP" altLang="en-US" b="1" dirty="0">
              <a:solidFill>
                <a:srgbClr val="66CCFF"/>
              </a:solidFill>
              <a:latin typeface="Arial"/>
              <a:cs typeface="Arial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59023" y="2248066"/>
            <a:ext cx="7822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ja-JP" sz="1400" b="1" dirty="0" err="1" smtClean="0">
                <a:latin typeface="Arial"/>
                <a:cs typeface="Arial"/>
              </a:rPr>
              <a:t>Accel</a:t>
            </a:r>
            <a:r>
              <a:rPr lang="en-US" altLang="ja-JP" sz="1400" b="1" dirty="0" smtClean="0">
                <a:latin typeface="Arial"/>
                <a:cs typeface="Arial"/>
              </a:rPr>
              <a:t>. </a:t>
            </a:r>
          </a:p>
          <a:p>
            <a:r>
              <a:rPr lang="en-US" altLang="ja-JP" sz="1400" b="1" dirty="0" smtClean="0">
                <a:latin typeface="Arial"/>
                <a:cs typeface="Arial"/>
              </a:rPr>
              <a:t>structure</a:t>
            </a:r>
            <a:endParaRPr kumimoji="1" lang="ja-JP" altLang="en-US" sz="1400" b="1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73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 shape &amp; thermal analysis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0405" y="1010153"/>
            <a:ext cx="5211702" cy="294902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target design is ongoing considering </a:t>
            </a:r>
            <a:br>
              <a:rPr lang="en-US" altLang="ja-JP" dirty="0" smtClean="0"/>
            </a:br>
            <a:r>
              <a:rPr lang="en-US" altLang="ja-JP" dirty="0" smtClean="0"/>
              <a:t>cooling efficiency analysis and field reduction by eddy current </a:t>
            </a:r>
          </a:p>
          <a:p>
            <a:r>
              <a:rPr lang="en-US" altLang="ja-JP" dirty="0" smtClean="0"/>
              <a:t>target size should fit in the available space </a:t>
            </a:r>
            <a:br>
              <a:rPr lang="en-US" altLang="ja-JP" dirty="0" smtClean="0"/>
            </a:br>
            <a:r>
              <a:rPr lang="en-US" altLang="ja-JP" dirty="0" smtClean="0"/>
              <a:t>between a yoke and FC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1" name="図 10" descr="スクリーンショット（2012-02-19 18.26.01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494" y="3963614"/>
            <a:ext cx="3661128" cy="2587564"/>
          </a:xfrm>
          <a:prstGeom prst="rect">
            <a:avLst/>
          </a:prstGeom>
        </p:spPr>
      </p:pic>
      <p:sp>
        <p:nvSpPr>
          <p:cNvPr id="12" name="円/楕円 11"/>
          <p:cNvSpPr/>
          <p:nvPr/>
        </p:nvSpPr>
        <p:spPr>
          <a:xfrm>
            <a:off x="7118424" y="4876452"/>
            <a:ext cx="846685" cy="807515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コンテンツ プレースホルダ 4" descr="DSCF67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t="7576" r="2812" b="7576"/>
          <a:stretch/>
        </p:blipFill>
        <p:spPr>
          <a:xfrm>
            <a:off x="226800" y="1174792"/>
            <a:ext cx="3348000" cy="247420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60437" y="327966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KEKB e+ target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047962" y="3786698"/>
            <a:ext cx="2589647" cy="2349162"/>
            <a:chOff x="1243953" y="2909609"/>
            <a:chExt cx="3397133" cy="3555529"/>
          </a:xfrm>
        </p:grpSpPr>
        <p:pic>
          <p:nvPicPr>
            <p:cNvPr id="10" name="Picture 1" descr="C:\Users\Lei Zang\AppData\Roaming\Tencent\Users\374074925\QQ\WinTemp\RichOle\_PNV7AW]0]]~ENC{M1COHDU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r="25548"/>
            <a:stretch/>
          </p:blipFill>
          <p:spPr bwMode="auto">
            <a:xfrm>
              <a:off x="2124551" y="2909609"/>
              <a:ext cx="2516535" cy="355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" descr="C:\Users\Lei Zang\AppData\Roaming\Tencent\Users\374074925\QQ\WinTemp\RichOle\_PNV7AW]0]]~ENC{M1COHDU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7396"/>
            <a:stretch/>
          </p:blipFill>
          <p:spPr bwMode="auto">
            <a:xfrm>
              <a:off x="1243953" y="2909609"/>
              <a:ext cx="896278" cy="3555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正方形/長方形 14"/>
          <p:cNvSpPr/>
          <p:nvPr/>
        </p:nvSpPr>
        <p:spPr>
          <a:xfrm>
            <a:off x="996213" y="6084194"/>
            <a:ext cx="284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ANSYS calculation by L. </a:t>
            </a:r>
            <a:r>
              <a:rPr lang="en-US" altLang="ja-JP" dirty="0" err="1" smtClean="0"/>
              <a:t>Zang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0200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target destruction issue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76400" y="6053418"/>
            <a:ext cx="8345867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We should enlarge design spot size 0.5 mm -&gt; 0.7 mm for safety margin</a:t>
            </a:r>
          </a:p>
          <a:p>
            <a:pPr>
              <a:lnSpc>
                <a:spcPct val="90000"/>
              </a:lnSpc>
            </a:pPr>
            <a:r>
              <a:rPr lang="en-US" altLang="ja-JP" b="1" dirty="0" smtClean="0">
                <a:solidFill>
                  <a:srgbClr val="0000FF"/>
                </a:solidFill>
                <a:latin typeface="Arial"/>
                <a:cs typeface="Arial"/>
              </a:rPr>
              <a:t>at a cost of 10 % yield degradation</a:t>
            </a:r>
            <a:endParaRPr lang="ja-JP" alt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7" name="図 16" descr="yield&amp;PEDD_sp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049867"/>
            <a:ext cx="7281333" cy="508330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539975" y="837702"/>
            <a:ext cx="35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FLUKA &amp; yield calculation by L. </a:t>
            </a:r>
            <a:r>
              <a:rPr lang="en-US" altLang="ja-JP" dirty="0" err="1" smtClean="0"/>
              <a:t>Zang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386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target protection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8392" y="3143707"/>
            <a:ext cx="8598041" cy="225536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beam spoiler to maintain spot size </a:t>
            </a:r>
            <a:r>
              <a:rPr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 smtClean="0"/>
              <a:t>x</a:t>
            </a:r>
            <a:r>
              <a:rPr lang="en-US" altLang="ja-JP" baseline="-25000" dirty="0" smtClean="0"/>
              <a:t> ,</a:t>
            </a:r>
            <a:r>
              <a:rPr lang="en-US" altLang="ja-JP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baseline="-25000" dirty="0" err="1"/>
              <a:t>y</a:t>
            </a:r>
            <a:r>
              <a:rPr kumimoji="1" lang="en-US" altLang="ja-JP" dirty="0" smtClean="0"/>
              <a:t>&gt; 0.7 mm on target</a:t>
            </a:r>
          </a:p>
          <a:p>
            <a:r>
              <a:rPr lang="en-US" altLang="ja-JP" dirty="0" smtClean="0"/>
              <a:t>avoid too small beam spot on spoiler &amp; on target,</a:t>
            </a:r>
            <a:br>
              <a:rPr lang="en-US" altLang="ja-JP" dirty="0" smtClean="0"/>
            </a:br>
            <a:r>
              <a:rPr lang="en-US" altLang="ja-JP" dirty="0" smtClean="0"/>
              <a:t>need monitoring spot sizes and focusing magnet settings</a:t>
            </a:r>
          </a:p>
          <a:p>
            <a:r>
              <a:rPr lang="en-US" altLang="ja-JP" dirty="0" smtClean="0">
                <a:solidFill>
                  <a:srgbClr val="66CCFF"/>
                </a:solidFill>
              </a:rPr>
              <a:t>D</a:t>
            </a:r>
            <a:r>
              <a:rPr lang="en-US" altLang="ja-JP" dirty="0" smtClean="0"/>
              <a:t> &amp; </a:t>
            </a:r>
            <a:r>
              <a:rPr lang="en-US" altLang="ja-JP" dirty="0" smtClean="0">
                <a:solidFill>
                  <a:srgbClr val="8000FF"/>
                </a:solidFill>
              </a:rPr>
              <a:t>t</a:t>
            </a:r>
            <a:r>
              <a:rPr lang="en-US" altLang="ja-JP" dirty="0" smtClean="0"/>
              <a:t> should be optimized considering beam line layout</a:t>
            </a:r>
          </a:p>
          <a:p>
            <a:r>
              <a:rPr lang="en-US" altLang="ja-JP" dirty="0" smtClean="0"/>
              <a:t>at a distance D </a:t>
            </a:r>
            <a:r>
              <a:rPr lang="en-US" altLang="ja-JP" dirty="0"/>
              <a:t>= 3.0 (m), </a:t>
            </a:r>
            <a:r>
              <a:rPr lang="en-US" altLang="ja-JP" dirty="0" smtClean="0"/>
              <a:t>thickness t </a:t>
            </a:r>
            <a:r>
              <a:rPr lang="en-US" altLang="ja-JP" dirty="0"/>
              <a:t>= 0.5 (mm) </a:t>
            </a:r>
            <a:r>
              <a:rPr lang="en-US" altLang="ja-JP" dirty="0" smtClean="0"/>
              <a:t>for Al </a:t>
            </a:r>
            <a:r>
              <a:rPr lang="en-US" altLang="ja-JP" dirty="0"/>
              <a:t>plate</a:t>
            </a:r>
          </a:p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59C70-3E41-F24E-B7F7-A4C9A2C082CD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76181" y="1252157"/>
            <a:ext cx="142094" cy="1598498"/>
          </a:xfrm>
          <a:prstGeom prst="rect">
            <a:avLst/>
          </a:prstGeom>
          <a:solidFill>
            <a:srgbClr val="8000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18429" y="1252157"/>
            <a:ext cx="454351" cy="1598498"/>
          </a:xfrm>
          <a:prstGeom prst="rect">
            <a:avLst/>
          </a:prstGeom>
          <a:solidFill>
            <a:srgbClr val="FFCC66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776181" y="1982407"/>
            <a:ext cx="142094" cy="1584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222750" y="1969707"/>
            <a:ext cx="450849" cy="158400"/>
          </a:xfrm>
          <a:prstGeom prst="rect">
            <a:avLst/>
          </a:prstGeom>
          <a:solidFill>
            <a:schemeClr val="bg1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612782" y="2039947"/>
            <a:ext cx="5017711" cy="26642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4222750" y="1511300"/>
            <a:ext cx="450849" cy="318357"/>
          </a:xfrm>
          <a:prstGeom prst="rect">
            <a:avLst/>
          </a:prstGeom>
          <a:solidFill>
            <a:srgbClr val="800000"/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587382" y="1682750"/>
            <a:ext cx="1222368" cy="2839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endCxn id="12" idx="1"/>
          </p:cNvCxnSpPr>
          <p:nvPr/>
        </p:nvCxnSpPr>
        <p:spPr>
          <a:xfrm flipV="1">
            <a:off x="1787532" y="1670479"/>
            <a:ext cx="2435218" cy="8761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771650" y="1701800"/>
            <a:ext cx="2457450" cy="82980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778000" y="1562530"/>
            <a:ext cx="2444750" cy="88470"/>
          </a:xfrm>
          <a:prstGeom prst="line">
            <a:avLst/>
          </a:prstGeom>
          <a:ln>
            <a:solidFill>
              <a:srgbClr val="0000FF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4194182" y="1663700"/>
            <a:ext cx="1304918" cy="9191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203700" y="1784350"/>
            <a:ext cx="1295400" cy="31751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4200532" y="1524000"/>
            <a:ext cx="1285868" cy="40942"/>
          </a:xfrm>
          <a:prstGeom prst="line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1429826" y="914696"/>
            <a:ext cx="81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spoiler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033356" y="889485"/>
            <a:ext cx="753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670666" y="1992096"/>
            <a:ext cx="59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hole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12080" y="2011288"/>
            <a:ext cx="59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hole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121102" y="2110405"/>
            <a:ext cx="1235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injection e-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6839" y="1223782"/>
            <a:ext cx="115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primary e-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567996" y="145610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e</a:t>
            </a:r>
            <a:r>
              <a:rPr lang="en-US" altLang="ja-JP" dirty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1927156" y="2699671"/>
            <a:ext cx="230015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2476019" y="2644662"/>
            <a:ext cx="1185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66CCFF"/>
                </a:solidFill>
              </a:rPr>
              <a:t>distance D</a:t>
            </a:r>
            <a:endParaRPr kumimoji="1" lang="ja-JP" altLang="en-US" b="1" dirty="0">
              <a:solidFill>
                <a:srgbClr val="66CCFF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949929" y="2752659"/>
            <a:ext cx="120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8000FF"/>
                </a:solidFill>
              </a:rPr>
              <a:t>thickness t</a:t>
            </a:r>
            <a:endParaRPr kumimoji="1" lang="ja-JP" altLang="en-US" b="1" dirty="0">
              <a:solidFill>
                <a:srgbClr val="8000FF"/>
              </a:solidFill>
            </a:endParaRPr>
          </a:p>
        </p:txBody>
      </p:sp>
      <p:pic>
        <p:nvPicPr>
          <p:cNvPr id="41" name="図 40" descr="layout-around-spoil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97" y="5292805"/>
            <a:ext cx="6727263" cy="13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10200</TotalTime>
  <Words>1545</Words>
  <Application>Microsoft Macintosh PowerPoint</Application>
  <PresentationFormat>画面に合わせる (4:3)</PresentationFormat>
  <Paragraphs>380</Paragraphs>
  <Slides>32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ホワイト</vt:lpstr>
      <vt:lpstr>Positron Source Upgrade</vt:lpstr>
      <vt:lpstr>SuperKEKB Injector</vt:lpstr>
      <vt:lpstr>Positron Capture Section (PCS)</vt:lpstr>
      <vt:lpstr>e+ source issues discussed here</vt:lpstr>
      <vt:lpstr>PowerPoint プレゼンテーション</vt:lpstr>
      <vt:lpstr>target offset &amp; beam hole</vt:lpstr>
      <vt:lpstr>target shape &amp; thermal analysis</vt:lpstr>
      <vt:lpstr>target destruction issue </vt:lpstr>
      <vt:lpstr>target protection</vt:lpstr>
      <vt:lpstr>PowerPoint プレゼンテーション</vt:lpstr>
      <vt:lpstr>SLAC-type Flux Concentrator</vt:lpstr>
      <vt:lpstr>FC material choice</vt:lpstr>
      <vt:lpstr>FC slit machining at KEK</vt:lpstr>
      <vt:lpstr>FC test stand</vt:lpstr>
      <vt:lpstr>FC modulator (prototype)</vt:lpstr>
      <vt:lpstr>quick detachable girder</vt:lpstr>
      <vt:lpstr>PowerPoint プレゼンテーション</vt:lpstr>
      <vt:lpstr>Capture Section with LAS</vt:lpstr>
      <vt:lpstr>why no L-band in PCS ?</vt:lpstr>
      <vt:lpstr>high-field decel. eliminate satellites</vt:lpstr>
      <vt:lpstr>e+ capture simulation</vt:lpstr>
      <vt:lpstr>satellite formation</vt:lpstr>
      <vt:lpstr>PowerPoint プレゼンテーション</vt:lpstr>
      <vt:lpstr>e+ beam line (1-6→2-8) &amp; optics</vt:lpstr>
      <vt:lpstr>e+ beam line (3-1→5-8) &amp; optics</vt:lpstr>
      <vt:lpstr>e- beam optics</vt:lpstr>
      <vt:lpstr>direct e+ injection w/o DR</vt:lpstr>
      <vt:lpstr>beam loss of large emittance e+</vt:lpstr>
      <vt:lpstr>e+ injection with old quads ?</vt:lpstr>
      <vt:lpstr>PowerPoint プレゼンテーション</vt:lpstr>
      <vt:lpstr>e+ schedule for next 1 year</vt:lpstr>
      <vt:lpstr>Summary</vt:lpstr>
    </vt:vector>
  </TitlesOfParts>
  <Company>高エネルギー加速器研究機構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369</cp:revision>
  <cp:lastPrinted>2013-02-28T10:43:12Z</cp:lastPrinted>
  <dcterms:created xsi:type="dcterms:W3CDTF">2012-02-15T09:21:27Z</dcterms:created>
  <dcterms:modified xsi:type="dcterms:W3CDTF">2013-03-04T23:51:15Z</dcterms:modified>
</cp:coreProperties>
</file>