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2" r:id="rId3"/>
    <p:sldId id="279" r:id="rId4"/>
    <p:sldId id="280" r:id="rId5"/>
    <p:sldId id="257" r:id="rId6"/>
    <p:sldId id="261" r:id="rId7"/>
    <p:sldId id="258" r:id="rId8"/>
    <p:sldId id="259" r:id="rId9"/>
    <p:sldId id="260" r:id="rId10"/>
    <p:sldId id="273" r:id="rId11"/>
    <p:sldId id="274" r:id="rId12"/>
    <p:sldId id="275" r:id="rId13"/>
    <p:sldId id="276" r:id="rId14"/>
    <p:sldId id="266" r:id="rId15"/>
    <p:sldId id="267" r:id="rId16"/>
    <p:sldId id="277" r:id="rId17"/>
    <p:sldId id="287" r:id="rId18"/>
    <p:sldId id="264" r:id="rId19"/>
    <p:sldId id="291" r:id="rId20"/>
    <p:sldId id="262" r:id="rId21"/>
    <p:sldId id="263" r:id="rId22"/>
    <p:sldId id="289" r:id="rId23"/>
    <p:sldId id="284" r:id="rId24"/>
    <p:sldId id="285" r:id="rId25"/>
    <p:sldId id="290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66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07C-EB30-47AF-A3BA-E2B04F6B632F}" type="datetimeFigureOut">
              <a:rPr kumimoji="1" lang="ja-JP" altLang="en-US" smtClean="0"/>
              <a:pPr/>
              <a:t>2013/3/4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431A-41E5-40F4-985D-E35415C1BA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タイトル 1"/>
          <p:cNvSpPr>
            <a:spLocks noGrp="1"/>
          </p:cNvSpPr>
          <p:nvPr>
            <p:ph type="ctrTitle"/>
          </p:nvPr>
        </p:nvSpPr>
        <p:spPr>
          <a:xfrm>
            <a:off x="503548" y="764704"/>
            <a:ext cx="8136904" cy="863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Construction of the Interaction Region</a:t>
            </a:r>
            <a:endParaRPr lang="ja-JP" alt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944688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18</a:t>
            </a:r>
            <a:r>
              <a:rPr lang="en-US" altLang="ja-JP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KEKB Accelerator Review Committee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KEK, 4-6 March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K. Kanazawa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KEKB Vacuum Group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 Technical Meeting Member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 Installation Meeting Member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SVD/IR Mechanics Meeting Member</a:t>
            </a:r>
            <a:endParaRPr lang="ja-JP" alt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図 4" descr="c1_new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7788"/>
            <a:ext cx="21145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keklogo.jpg                                                    000021EEMacintosh HD                   B191BFFC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157788"/>
            <a:ext cx="187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 descr="Mock-up 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5576" y="1916832"/>
            <a:ext cx="7515835" cy="193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7010400" y="2455863"/>
            <a:ext cx="765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QCSR</a:t>
            </a:r>
            <a:endParaRPr lang="ja-JP" altLang="en-US" sz="1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3365500" y="3490913"/>
            <a:ext cx="3195638" cy="0"/>
          </a:xfrm>
          <a:prstGeom prst="line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4491038" y="3490913"/>
            <a:ext cx="944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VXD unit</a:t>
            </a:r>
            <a:endParaRPr lang="ja-JP" altLang="en-US" sz="1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835150" y="2906713"/>
            <a:ext cx="1512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Support extension</a:t>
            </a:r>
            <a:endParaRPr lang="ja-JP" altLang="en-US" sz="1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4310063" y="2995613"/>
            <a:ext cx="1665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IP Chamber</a:t>
            </a:r>
            <a:endParaRPr lang="ja-JP" altLang="en-US" sz="1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844550" y="2501900"/>
            <a:ext cx="8112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CDC</a:t>
            </a:r>
          </a:p>
          <a:p>
            <a:r>
              <a:rPr lang="en-US" altLang="ja-JP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Inner</a:t>
            </a:r>
          </a:p>
          <a:p>
            <a:r>
              <a:rPr lang="en-US" altLang="ja-JP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tube</a:t>
            </a:r>
            <a:endParaRPr lang="ja-JP" altLang="en-US" sz="1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phase2_Ip_R_layout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492896"/>
            <a:ext cx="6724563" cy="4047804"/>
          </a:xfrm>
          <a:prstGeom prst="rect">
            <a:avLst/>
          </a:prstGeom>
        </p:spPr>
      </p:pic>
      <p:sp>
        <p:nvSpPr>
          <p:cNvPr id="1229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Vacuum around IR </a:t>
            </a:r>
            <a: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</a:b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Layout of vacuum components near QCS in the R side</a:t>
            </a:r>
            <a:endParaRPr lang="ja-JP" altLang="en-US" sz="2800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2292" name="テキスト ボックス 3"/>
          <p:cNvSpPr txBox="1">
            <a:spLocks noChangeArrowheads="1"/>
          </p:cNvSpPr>
          <p:nvPr/>
        </p:nvSpPr>
        <p:spPr bwMode="auto">
          <a:xfrm>
            <a:off x="296863" y="1538288"/>
            <a:ext cx="4365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The beam pipe in the cryostat is made of </a:t>
            </a:r>
            <a:r>
              <a:rPr lang="en-US" altLang="ja-JP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(red part in the figure).</a:t>
            </a:r>
            <a:r>
              <a:rPr lang="ja-JP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The maximum thickness of this pipe is 4 mm.</a:t>
            </a: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Pumps are located outside the cryostat.</a:t>
            </a:r>
          </a:p>
        </p:txBody>
      </p:sp>
      <p:sp>
        <p:nvSpPr>
          <p:cNvPr id="12293" name="テキスト ボックス 4"/>
          <p:cNvSpPr txBox="1">
            <a:spLocks noChangeArrowheads="1"/>
          </p:cNvSpPr>
          <p:nvPr/>
        </p:nvSpPr>
        <p:spPr bwMode="auto">
          <a:xfrm>
            <a:off x="296863" y="2619375"/>
            <a:ext cx="35544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major gas load for the incoming positron line is photon-desorbed gas. That for the outgoing electron line is thermal outgassing.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491880" y="3861048"/>
            <a:ext cx="1709738" cy="90488"/>
          </a:xfrm>
          <a:prstGeom prst="straightConnector1">
            <a:avLst/>
          </a:prstGeom>
          <a:ln w="95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テキスト ボックス 7"/>
          <p:cNvSpPr txBox="1">
            <a:spLocks noChangeArrowheads="1"/>
          </p:cNvSpPr>
          <p:nvPr/>
        </p:nvSpPr>
        <p:spPr bwMode="auto">
          <a:xfrm>
            <a:off x="3923928" y="3501008"/>
            <a:ext cx="809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electron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3635896" y="4581128"/>
            <a:ext cx="1619250" cy="134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テキスト ボックス 11"/>
          <p:cNvSpPr txBox="1">
            <a:spLocks noChangeArrowheads="1"/>
          </p:cNvSpPr>
          <p:nvPr/>
        </p:nvSpPr>
        <p:spPr bwMode="auto">
          <a:xfrm>
            <a:off x="5004048" y="4725144"/>
            <a:ext cx="1169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positron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テキスト ボックス 12"/>
          <p:cNvSpPr txBox="1">
            <a:spLocks noChangeArrowheads="1"/>
          </p:cNvSpPr>
          <p:nvPr/>
        </p:nvSpPr>
        <p:spPr bwMode="auto">
          <a:xfrm>
            <a:off x="323528" y="4005064"/>
            <a:ext cx="2160588" cy="1077218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 beam pipes </a:t>
            </a:r>
            <a:r>
              <a:rPr lang="en-US" altLang="ja-JP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be coated with Au or Cu to reduce </a:t>
            </a:r>
            <a:r>
              <a:rPr lang="en-US" altLang="ja-JP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ohmic</a:t>
            </a:r>
            <a:r>
              <a:rPr lang="en-US" altLang="ja-JP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power loss.</a:t>
            </a:r>
            <a:endParaRPr lang="ja-JP" alt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テキスト ボックス 10"/>
          <p:cNvSpPr txBox="1">
            <a:spLocks noChangeArrowheads="1"/>
          </p:cNvSpPr>
          <p:nvPr/>
        </p:nvSpPr>
        <p:spPr bwMode="auto">
          <a:xfrm>
            <a:off x="251520" y="5373216"/>
            <a:ext cx="48164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Electron cloud in the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cryostat beam pipe is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expected to be suppressed by solenoid fields (~50 G is necessary).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03848" y="486916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SR power ~ 1.4 kW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Vacuum around IR </a:t>
            </a:r>
            <a: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</a:b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Typical cross section of Ta beam pipe</a:t>
            </a:r>
            <a:endParaRPr lang="ja-JP" altLang="en-US" sz="2800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13315" name="図 3" descr="8Feb2011_2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57338"/>
            <a:ext cx="495458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図 2" descr="QC1RP_duct_cs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05038"/>
            <a:ext cx="1912937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テキスト ボックス 5"/>
          <p:cNvSpPr txBox="1">
            <a:spLocks noChangeArrowheads="1"/>
          </p:cNvSpPr>
          <p:nvPr/>
        </p:nvSpPr>
        <p:spPr bwMode="auto">
          <a:xfrm>
            <a:off x="476250" y="4643438"/>
            <a:ext cx="3024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Vertically elongated aperture in QC1P</a:t>
            </a:r>
          </a:p>
          <a:p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(Larger aperture is preferable but it is not available in the present design.)</a:t>
            </a:r>
            <a:endParaRPr lang="ja-JP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テキスト ボックス 6"/>
          <p:cNvSpPr txBox="1">
            <a:spLocks noChangeArrowheads="1"/>
          </p:cNvSpPr>
          <p:nvPr/>
        </p:nvSpPr>
        <p:spPr bwMode="auto">
          <a:xfrm>
            <a:off x="4616450" y="5184775"/>
            <a:ext cx="855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BPM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4167188" y="1673225"/>
            <a:ext cx="539750" cy="269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886325" y="1808163"/>
            <a:ext cx="450850" cy="134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phase2_IP_L_layout.tif"/>
          <p:cNvPicPr>
            <a:picLocks noChangeAspect="1"/>
          </p:cNvPicPr>
          <p:nvPr/>
        </p:nvPicPr>
        <p:blipFill>
          <a:blip r:embed="rId2" cstate="print"/>
          <a:srcRect l="3753" t="19550" r="3753" b="3801"/>
          <a:stretch>
            <a:fillRect/>
          </a:stretch>
        </p:blipFill>
        <p:spPr>
          <a:xfrm>
            <a:off x="395536" y="1628800"/>
            <a:ext cx="7442733" cy="4765974"/>
          </a:xfrm>
          <a:prstGeom prst="rect">
            <a:avLst/>
          </a:prstGeom>
        </p:spPr>
      </p:pic>
      <p:sp>
        <p:nvSpPr>
          <p:cNvPr id="1433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Vacuum around IR </a:t>
            </a:r>
            <a: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</a:b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Layout of vacuum components near QCS in the L side</a:t>
            </a:r>
            <a:endParaRPr lang="ja-JP" altLang="en-US" sz="2800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340" name="テキスト ボックス 4"/>
          <p:cNvSpPr txBox="1">
            <a:spLocks noChangeArrowheads="1"/>
          </p:cNvSpPr>
          <p:nvPr/>
        </p:nvSpPr>
        <p:spPr bwMode="auto">
          <a:xfrm>
            <a:off x="6516216" y="2060848"/>
            <a:ext cx="19446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The layout is similar to the R side.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499992" y="4653136"/>
            <a:ext cx="1935162" cy="1793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テキスト ボックス 6"/>
          <p:cNvSpPr txBox="1">
            <a:spLocks noChangeArrowheads="1"/>
          </p:cNvSpPr>
          <p:nvPr/>
        </p:nvSpPr>
        <p:spPr bwMode="auto">
          <a:xfrm>
            <a:off x="5004048" y="4797152"/>
            <a:ext cx="157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electron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5220072" y="3501008"/>
            <a:ext cx="1441450" cy="134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テキスト ボックス 10"/>
          <p:cNvSpPr txBox="1">
            <a:spLocks noChangeArrowheads="1"/>
          </p:cNvSpPr>
          <p:nvPr/>
        </p:nvSpPr>
        <p:spPr bwMode="auto">
          <a:xfrm>
            <a:off x="5220072" y="3212976"/>
            <a:ext cx="103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positron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phase2_Ip_R_layout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556792"/>
            <a:ext cx="4392488" cy="1872208"/>
          </a:xfrm>
          <a:prstGeom prst="rect">
            <a:avLst/>
          </a:prstGeom>
        </p:spPr>
      </p:pic>
      <p:sp>
        <p:nvSpPr>
          <p:cNvPr id="205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Vacuum around IR </a:t>
            </a:r>
            <a: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</a:b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Rough estimation of pressure near IP</a:t>
            </a:r>
            <a:endParaRPr lang="ja-JP" altLang="en-US" sz="2800" dirty="0" smtClean="0"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053" name="テキスト ボックス 6"/>
          <p:cNvSpPr txBox="1">
            <a:spLocks noChangeArrowheads="1"/>
          </p:cNvSpPr>
          <p:nvPr/>
        </p:nvSpPr>
        <p:spPr bwMode="auto">
          <a:xfrm>
            <a:off x="5786438" y="4059238"/>
            <a:ext cx="27908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difference between </a:t>
            </a:r>
            <a:r>
              <a:rPr lang="en-US" altLang="ja-JP" sz="1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1600" baseline="-25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ja-JP" sz="16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1600" baseline="-25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en-US" altLang="ja-JP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determined by the local outgassing and the conductance of the beam pipe. It doesn’t depend on the pumping speed outside the cryostat.</a:t>
            </a:r>
            <a:endParaRPr lang="ja-JP" altLang="en-US" sz="1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テキスト ボックス 5"/>
          <p:cNvSpPr txBox="1">
            <a:spLocks noChangeArrowheads="1"/>
          </p:cNvSpPr>
          <p:nvPr/>
        </p:nvSpPr>
        <p:spPr bwMode="auto">
          <a:xfrm>
            <a:off x="476250" y="3563938"/>
            <a:ext cx="4905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Example: Incoming positron line</a:t>
            </a: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Assumptions:</a:t>
            </a:r>
          </a:p>
          <a:p>
            <a:pPr lvl="1">
              <a:buFont typeface="Arial" charset="0"/>
              <a:buChar char="•"/>
            </a:pP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The equation for a long tube gives good estimation for a short tube</a:t>
            </a:r>
          </a:p>
          <a:p>
            <a:pPr lvl="1">
              <a:buFont typeface="Arial" charset="0"/>
              <a:buChar char="•"/>
            </a:pP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At IP pressure is maximum</a:t>
            </a:r>
          </a:p>
          <a:p>
            <a:pPr lvl="1">
              <a:buFont typeface="Arial" charset="0"/>
              <a:buChar char="•"/>
            </a:pPr>
            <a:r>
              <a:rPr lang="en-US" altLang="ja-JP" sz="1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16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is determined by the total outgassing of the cryostat beam pipe and the pumping speed there (50 l/s).</a:t>
            </a:r>
          </a:p>
          <a:p>
            <a:pPr lvl="1">
              <a:buFont typeface="Arial" charset="0"/>
              <a:buChar char="•"/>
            </a:pP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The thermal outgassing rate is </a:t>
            </a:r>
            <a:r>
              <a:rPr lang="en-US" altLang="ja-JP" sz="1600">
                <a:latin typeface="ＭＳ 明朝" pitchFamily="17" charset="-128"/>
                <a:ea typeface="ＭＳ 明朝" pitchFamily="17" charset="-128"/>
                <a:cs typeface="Times New Roman" pitchFamily="18" charset="0"/>
              </a:rPr>
              <a:t>1×10</a:t>
            </a:r>
            <a:r>
              <a:rPr lang="en-US" altLang="ja-JP" sz="1600" baseline="30000">
                <a:latin typeface="ＭＳ 明朝" pitchFamily="17" charset="-128"/>
                <a:ea typeface="ＭＳ 明朝" pitchFamily="17" charset="-128"/>
                <a:cs typeface="Times New Roman" pitchFamily="18" charset="0"/>
              </a:rPr>
              <a:t>-11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Torr</a:t>
            </a:r>
            <a:r>
              <a:rPr lang="en-US" altLang="ja-JP" sz="16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/s/cm</a:t>
            </a:r>
            <a:r>
              <a:rPr lang="en-US" altLang="ja-JP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(1.33</a:t>
            </a:r>
            <a:r>
              <a:rPr lang="en-US" altLang="ja-JP" sz="1600">
                <a:latin typeface="ＭＳ 明朝" pitchFamily="17" charset="-128"/>
                <a:ea typeface="ＭＳ 明朝" pitchFamily="17" charset="-128"/>
              </a:rPr>
              <a:t>×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sz="1600" baseline="3000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Pa m</a:t>
            </a:r>
            <a:r>
              <a:rPr lang="en-US" altLang="ja-JP" sz="16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/s/m</a:t>
            </a:r>
            <a:r>
              <a:rPr lang="en-US" altLang="ja-JP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).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724128" y="1484784"/>
          <a:ext cx="2592387" cy="2112962"/>
        </p:xfrm>
        <a:graphic>
          <a:graphicData uri="http://schemas.openxmlformats.org/presentationml/2006/ole">
            <p:oleObj spid="_x0000_s2050" name="数式" r:id="rId4" imgW="1993680" imgH="1625400" progId="Equation.3">
              <p:embed/>
            </p:oleObj>
          </a:graphicData>
        </a:graphic>
      </p:graphicFrame>
      <p:sp>
        <p:nvSpPr>
          <p:cNvPr id="2055" name="テキスト ボックス 7"/>
          <p:cNvSpPr txBox="1">
            <a:spLocks noChangeArrowheads="1"/>
          </p:cNvSpPr>
          <p:nvPr/>
        </p:nvSpPr>
        <p:spPr bwMode="auto">
          <a:xfrm>
            <a:off x="1259632" y="2492896"/>
            <a:ext cx="49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baseline="-25000" dirty="0">
                <a:latin typeface="Times New Roman" pitchFamily="18" charset="0"/>
                <a:cs typeface="Times New Roman" pitchFamily="18" charset="0"/>
              </a:rPr>
              <a:t>IP</a:t>
            </a:r>
            <a:endParaRPr lang="ja-JP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テキスト ボックス 8"/>
          <p:cNvSpPr txBox="1">
            <a:spLocks noChangeArrowheads="1"/>
          </p:cNvSpPr>
          <p:nvPr/>
        </p:nvSpPr>
        <p:spPr bwMode="auto">
          <a:xfrm>
            <a:off x="3995936" y="3068960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ja-JP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4283968" y="2636912"/>
            <a:ext cx="293687" cy="315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1827213" y="2979738"/>
            <a:ext cx="1844675" cy="1793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テキスト ボックス 13"/>
          <p:cNvSpPr txBox="1">
            <a:spLocks noChangeArrowheads="1"/>
          </p:cNvSpPr>
          <p:nvPr/>
        </p:nvSpPr>
        <p:spPr bwMode="auto">
          <a:xfrm>
            <a:off x="2322513" y="3068638"/>
            <a:ext cx="900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positron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7839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Vacuum around IR</a:t>
            </a:r>
            <a: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</a:br>
            <a:r>
              <a:rPr lang="en-US" altLang="ja-JP" sz="31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Test Ta beam pipe</a:t>
            </a:r>
            <a:endParaRPr lang="ja-JP" altLang="en-US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図 2" descr="Tates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645024"/>
            <a:ext cx="16561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C:\Documents and Settings\hisamatsu hiromi\My Documents\ガス放出率測定\Taotgas.JPG"/>
          <p:cNvPicPr>
            <a:picLocks noChangeAspect="1" noChangeArrowheads="1"/>
          </p:cNvPicPr>
          <p:nvPr/>
        </p:nvPicPr>
        <p:blipFill>
          <a:blip r:embed="rId3" cstate="print"/>
          <a:srcRect b="-508"/>
          <a:stretch>
            <a:fillRect/>
          </a:stretch>
        </p:blipFill>
        <p:spPr bwMode="auto">
          <a:xfrm>
            <a:off x="6012160" y="1196752"/>
            <a:ext cx="29527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テキスト ボックス 8"/>
          <p:cNvSpPr txBox="1">
            <a:spLocks noChangeArrowheads="1"/>
          </p:cNvSpPr>
          <p:nvPr/>
        </p:nvSpPr>
        <p:spPr bwMode="auto">
          <a:xfrm>
            <a:off x="395536" y="4509120"/>
            <a:ext cx="29523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Ta pipe model for QCS with cooling path in the wall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. This pipe has a weld seam between water and vacuum. The test with tap water caused no leakage at least for months.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19872" y="4581128"/>
            <a:ext cx="1511920" cy="14401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テキスト ボックス 11"/>
          <p:cNvSpPr txBox="1">
            <a:spLocks noChangeArrowheads="1"/>
          </p:cNvSpPr>
          <p:nvPr/>
        </p:nvSpPr>
        <p:spPr bwMode="auto">
          <a:xfrm>
            <a:off x="6516216" y="5013176"/>
            <a:ext cx="23042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outgassing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of the Ta pipe. 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‘Very low’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(H. Hisamatsu)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図 2" descr="Ta_pipe_whole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5251542" cy="170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3"/>
          <p:cNvSpPr txBox="1">
            <a:spLocks noChangeArrowheads="1"/>
          </p:cNvSpPr>
          <p:nvPr/>
        </p:nvSpPr>
        <p:spPr bwMode="auto">
          <a:xfrm>
            <a:off x="323528" y="3284984"/>
            <a:ext cx="32222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A test Ta beam pipe with cooling channels, a taper, and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conflat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flanges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was fabricated.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Cu20120518-0628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77072"/>
            <a:ext cx="3579876" cy="25549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latin typeface="Times New Roman" pitchFamily="18" charset="0"/>
                <a:cs typeface="Times New Roman" pitchFamily="18" charset="0"/>
              </a:rPr>
              <a:t>Vacuum around IR</a:t>
            </a:r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1" lang="en-US" altLang="ja-JP" sz="3100" dirty="0" smtClean="0">
                <a:latin typeface="Times New Roman" pitchFamily="18" charset="0"/>
                <a:cs typeface="Times New Roman" pitchFamily="18" charset="0"/>
              </a:rPr>
              <a:t>Photon-induced desorption of Ta, Au, and Cu (2</a:t>
            </a:r>
            <a:r>
              <a:rPr kumimoji="1" lang="en-US" altLang="ja-JP" sz="31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kumimoji="1" lang="en-US" altLang="ja-JP" sz="3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図 2" descr="Ta20121014-122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3579876" cy="2554916"/>
          </a:xfrm>
          <a:prstGeom prst="rect">
            <a:avLst/>
          </a:prstGeom>
        </p:spPr>
      </p:pic>
      <p:pic>
        <p:nvPicPr>
          <p:cNvPr id="4" name="図 3" descr="Au20130117-0218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12776"/>
            <a:ext cx="3579876" cy="2554916"/>
          </a:xfrm>
          <a:prstGeom prst="rect">
            <a:avLst/>
          </a:prstGeom>
        </p:spPr>
      </p:pic>
      <p:sp>
        <p:nvSpPr>
          <p:cNvPr id="6" name="テキスト ボックス 14"/>
          <p:cNvSpPr txBox="1">
            <a:spLocks noChangeArrowheads="1"/>
          </p:cNvSpPr>
          <p:nvPr/>
        </p:nvSpPr>
        <p:spPr bwMode="auto">
          <a:xfrm>
            <a:off x="4860032" y="4653136"/>
            <a:ext cx="410458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Photo-desorption coefficients of Cu, Ta, and Au-coated Ta. 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Au-coating have </a:t>
            </a:r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sufficiently low photo-desorption coefficient.</a:t>
            </a:r>
          </a:p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(At PF BL21, </a:t>
            </a:r>
            <a:r>
              <a:rPr lang="en-US" altLang="ja-JP" i="1" dirty="0" err="1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ja-JP" baseline="-25000" dirty="0" err="1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= 4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, by Y. Tanimoto)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Vacuum around IR </a:t>
            </a:r>
            <a: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</a:b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Consideration on IR pressure</a:t>
            </a:r>
            <a:endParaRPr lang="ja-JP" altLang="en-US" sz="2800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5363" name="テキスト ボックス 2"/>
          <p:cNvSpPr txBox="1">
            <a:spLocks noChangeArrowheads="1"/>
          </p:cNvSpPr>
          <p:nvPr/>
        </p:nvSpPr>
        <p:spPr bwMode="auto">
          <a:xfrm>
            <a:off x="468313" y="1484313"/>
            <a:ext cx="82073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At least, the pressure around the IP (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5m) must not affect the overall average design pressure of the ring (1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baseline="30000" dirty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Pa). </a:t>
            </a:r>
            <a:r>
              <a:rPr lang="en-US" altLang="ja-JP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Therefore the target pressure in this region must be less than 1</a:t>
            </a:r>
            <a:r>
              <a:rPr lang="en-US" altLang="ja-JP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 </a:t>
            </a:r>
            <a:r>
              <a:rPr lang="en-US" altLang="ja-JP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altLang="ja-JP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 </a:t>
            </a:r>
            <a:r>
              <a:rPr lang="en-US" altLang="ja-JP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3000/10 =3</a:t>
            </a:r>
            <a:r>
              <a:rPr lang="en-US" altLang="ja-JP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 </a:t>
            </a:r>
            <a:r>
              <a:rPr lang="en-US" altLang="ja-JP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altLang="ja-JP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Pa.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A consideration on the beam-gas Rutherford scattering requires much lower pressure in the QC magnets where </a:t>
            </a:r>
            <a:r>
              <a:rPr lang="en-US" altLang="ja-JP" i="1" dirty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is large. </a:t>
            </a:r>
          </a:p>
          <a:p>
            <a:pPr>
              <a:buFont typeface="Arial" charset="0"/>
              <a:buChar char="•"/>
            </a:pP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The main gas source in this region is photon-desorbed gas due to the direct SR from the last bend. If a photo-desorption coefficient </a:t>
            </a:r>
            <a:r>
              <a:rPr lang="en-US" altLang="ja-JP" i="1" dirty="0">
                <a:latin typeface="Symbol" pitchFamily="18" charset="2"/>
                <a:cs typeface="Times New Roman" pitchFamily="18" charset="0"/>
              </a:rPr>
              <a:t>h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is assumed to be 1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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molecules/photon, The average pressure of this region will be a few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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baseline="30000" dirty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Pa.</a:t>
            </a:r>
          </a:p>
          <a:p>
            <a:pPr>
              <a:buFont typeface="Arial" charset="0"/>
              <a:buChar char="•"/>
            </a:pP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was shown that Ta and Au-coating have a sufficiently low photo-desorption coefficient. It was also shown Ta has a very low thermal </a:t>
            </a:r>
            <a:r>
              <a:rPr lang="en-US" altLang="ja-JP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outgassing</a:t>
            </a: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rate.</a:t>
            </a:r>
            <a:endParaRPr lang="en-US" altLang="ja-JP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ja-JP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Still we are looking for an idea to improve IP pressure. </a:t>
            </a:r>
            <a:endParaRPr lang="en-US" altLang="ja-JP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IP </a:t>
            </a:r>
            <a:r>
              <a:rPr lang="en-US" altLang="ja-JP" sz="36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Chamber</a:t>
            </a:r>
            <a: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</a:br>
            <a:r>
              <a:rPr lang="en-US" altLang="ja-JP" sz="28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Cut View</a:t>
            </a:r>
            <a:endParaRPr lang="ja-JP" altLang="en-US" sz="2800" dirty="0" smtClean="0"/>
          </a:p>
        </p:txBody>
      </p:sp>
      <p:pic>
        <p:nvPicPr>
          <p:cNvPr id="12291" name="図 2" descr="IPchamber01_110126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557338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矢印コネクタ 4"/>
          <p:cNvCxnSpPr/>
          <p:nvPr/>
        </p:nvCxnSpPr>
        <p:spPr>
          <a:xfrm>
            <a:off x="2124075" y="2276475"/>
            <a:ext cx="5472113" cy="33131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rot="10800000">
            <a:off x="2771775" y="1989138"/>
            <a:ext cx="3960813" cy="38163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テキスト ボックス 8"/>
          <p:cNvSpPr txBox="1">
            <a:spLocks noChangeArrowheads="1"/>
          </p:cNvSpPr>
          <p:nvPr/>
        </p:nvSpPr>
        <p:spPr bwMode="auto">
          <a:xfrm>
            <a:off x="827088" y="1989138"/>
            <a:ext cx="151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endParaRPr lang="ja-JP" alt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テキスト ボックス 9"/>
          <p:cNvSpPr txBox="1">
            <a:spLocks noChangeArrowheads="1"/>
          </p:cNvSpPr>
          <p:nvPr/>
        </p:nvSpPr>
        <p:spPr bwMode="auto">
          <a:xfrm>
            <a:off x="6372225" y="5949950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Positron</a:t>
            </a:r>
            <a:endParaRPr lang="ja-JP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テキスト ボックス 7"/>
          <p:cNvSpPr txBox="1">
            <a:spLocks noChangeArrowheads="1"/>
          </p:cNvSpPr>
          <p:nvPr/>
        </p:nvSpPr>
        <p:spPr bwMode="auto">
          <a:xfrm>
            <a:off x="2339975" y="5805488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/>
              <a:t>S. Koike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41.5IR_j_ver1_schetch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12776"/>
            <a:ext cx="6985760" cy="4700686"/>
          </a:xfrm>
          <a:prstGeom prst="rect">
            <a:avLst/>
          </a:prstGeom>
        </p:spPr>
      </p:pic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IP Chamber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Design feature</a:t>
            </a:r>
            <a:endParaRPr lang="ja-JP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テキスト ボックス 3"/>
          <p:cNvSpPr txBox="1">
            <a:spLocks noChangeArrowheads="1"/>
          </p:cNvSpPr>
          <p:nvPr/>
        </p:nvSpPr>
        <p:spPr bwMode="auto">
          <a:xfrm>
            <a:off x="6948264" y="1772816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HIP = Hot </a:t>
            </a:r>
            <a:r>
              <a:rPr lang="en-US" altLang="ja-JP" sz="1600" dirty="0" err="1">
                <a:latin typeface="Times New Roman" pitchFamily="18" charset="0"/>
                <a:cs typeface="Times New Roman" pitchFamily="18" charset="0"/>
              </a:rPr>
              <a:t>Isostatic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 Pressing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テキスト ボックス 10"/>
          <p:cNvSpPr txBox="1">
            <a:spLocks noChangeArrowheads="1"/>
          </p:cNvSpPr>
          <p:nvPr/>
        </p:nvSpPr>
        <p:spPr bwMode="auto">
          <a:xfrm>
            <a:off x="3275856" y="5013176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10~20 </a:t>
            </a:r>
            <a:r>
              <a:rPr lang="en-US" altLang="ja-JP" sz="1400" dirty="0">
                <a:solidFill>
                  <a:srgbClr val="CC99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ja-JP" sz="1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ja-JP" altLang="en-US" sz="1400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92280" y="2852936"/>
            <a:ext cx="1656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The central straight part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consists of double tube. Paraffin runs between them.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The connection between double tubes is done by Ti-Ti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EBW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1331640" y="5085184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1~2 </a:t>
            </a:r>
            <a:r>
              <a:rPr lang="en-US" altLang="ja-JP" sz="1400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m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10"/>
          <p:cNvSpPr txBox="1">
            <a:spLocks noChangeArrowheads="1"/>
          </p:cNvSpPr>
          <p:nvPr/>
        </p:nvSpPr>
        <p:spPr bwMode="auto">
          <a:xfrm>
            <a:off x="4788024" y="5085184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1~2 </a:t>
            </a:r>
            <a:r>
              <a:rPr lang="en-US" altLang="ja-JP" sz="1400" dirty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m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latin typeface="Times New Roman" pitchFamily="18" charset="0"/>
                <a:cs typeface="Times New Roman" pitchFamily="18" charset="0"/>
              </a:rPr>
              <a:t>IP Chamber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100" dirty="0" smtClean="0">
                <a:latin typeface="Times New Roman" pitchFamily="18" charset="0"/>
                <a:cs typeface="Times New Roman" pitchFamily="18" charset="0"/>
              </a:rPr>
              <a:t>R&amp;D</a:t>
            </a:r>
            <a:endParaRPr kumimoji="1" lang="ja-JP" alt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Done</a:t>
            </a:r>
          </a:p>
          <a:p>
            <a:pPr lvl="1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Stress analysis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For the temperature difference between the two tubes at the center.</a:t>
            </a:r>
          </a:p>
          <a:p>
            <a:pPr lvl="2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Changing support position of beam pipe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Fabrication test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Precise machining of  Be pipes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NC machining of ridges</a:t>
            </a:r>
          </a:p>
          <a:p>
            <a:pPr lvl="2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Be-Ti brazing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Ti-Ta HIP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EBW near by HIP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Pulsed sputter coating of Cu inside 2 cm Al pipe and its uniformity check</a:t>
            </a: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To be done (in preparation)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Stress analysis</a:t>
            </a:r>
          </a:p>
          <a:p>
            <a:pPr lvl="2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Check the strength under dynamic force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Fabrication test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Au coating on Ti pipe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Effect of EBW on the coating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imulation welding between inner and outer Ti pipes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Ta part will be fabricated in FY 2013 and the first version of IP chamber will appear within FY 2013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Contents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Sketch of the interaction region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Mile-stones and task schedule</a:t>
            </a: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Bridge reinforcement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Installation scenario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Vacuum around IR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IP chamber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Radiation shield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IP Chamber</a:t>
            </a:r>
            <a:b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Cooling</a:t>
            </a:r>
            <a:endParaRPr lang="ja-JP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図 2" descr="IR-all-assenbly-R1 1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7646988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テキスト ボックス 5"/>
          <p:cNvSpPr txBox="1">
            <a:spLocks noChangeArrowheads="1"/>
          </p:cNvSpPr>
          <p:nvPr/>
        </p:nvSpPr>
        <p:spPr bwMode="auto">
          <a:xfrm>
            <a:off x="3348038" y="2349500"/>
            <a:ext cx="1655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WL: 210W (Ta)</a:t>
            </a:r>
            <a:endParaRPr lang="ja-JP" altLang="en-US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テキスト ボックス 7"/>
          <p:cNvSpPr txBox="1">
            <a:spLocks noChangeArrowheads="1"/>
          </p:cNvSpPr>
          <p:nvPr/>
        </p:nvSpPr>
        <p:spPr bwMode="auto">
          <a:xfrm>
            <a:off x="1476375" y="3284538"/>
            <a:ext cx="18002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WL: 190 W (Ta)</a:t>
            </a:r>
          </a:p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SRQ: ~ 50 W</a:t>
            </a:r>
          </a:p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SRB: 100 W</a:t>
            </a:r>
            <a:endParaRPr lang="ja-JP" altLang="en-US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テキスト ボックス 8"/>
          <p:cNvSpPr txBox="1">
            <a:spLocks noChangeArrowheads="1"/>
          </p:cNvSpPr>
          <p:nvPr/>
        </p:nvSpPr>
        <p:spPr bwMode="auto">
          <a:xfrm>
            <a:off x="5076825" y="3357563"/>
            <a:ext cx="18716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WL: 70 W (bulk Au)</a:t>
            </a:r>
          </a:p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SRQ: few W</a:t>
            </a:r>
            <a:endParaRPr lang="ja-JP" altLang="en-US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テキスト ボックス 8"/>
          <p:cNvSpPr txBox="1">
            <a:spLocks noChangeArrowheads="1"/>
          </p:cNvSpPr>
          <p:nvPr/>
        </p:nvSpPr>
        <p:spPr bwMode="auto">
          <a:xfrm>
            <a:off x="6804025" y="4292600"/>
            <a:ext cx="1512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WL: 140 W (Ta)</a:t>
            </a:r>
          </a:p>
        </p:txBody>
      </p:sp>
      <p:sp>
        <p:nvSpPr>
          <p:cNvPr id="11272" name="テキスト ボックス 9"/>
          <p:cNvSpPr txBox="1">
            <a:spLocks noChangeArrowheads="1"/>
          </p:cNvSpPr>
          <p:nvPr/>
        </p:nvSpPr>
        <p:spPr bwMode="auto">
          <a:xfrm>
            <a:off x="5076825" y="5445125"/>
            <a:ext cx="1512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WL: 270 W (Ta)</a:t>
            </a:r>
          </a:p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SRQ: ? W</a:t>
            </a:r>
          </a:p>
          <a:p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SRB: 130 W</a:t>
            </a:r>
            <a:endParaRPr lang="ja-JP" altLang="en-US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テキスト ボックス 8"/>
          <p:cNvSpPr txBox="1">
            <a:spLocks noChangeArrowheads="1"/>
          </p:cNvSpPr>
          <p:nvPr/>
        </p:nvSpPr>
        <p:spPr bwMode="auto">
          <a:xfrm>
            <a:off x="5508625" y="1484313"/>
            <a:ext cx="3311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The coolant is paraffin. The flow of paraffin can absorb a heat of ~270W for a temperature rise of 10</a:t>
            </a:r>
            <a:r>
              <a:rPr lang="ja-JP" altLang="en-US" sz="1600">
                <a:latin typeface="ＭＳ 明朝" pitchFamily="17" charset="-128"/>
                <a:ea typeface="ＭＳ 明朝" pitchFamily="17" charset="-128"/>
                <a:cs typeface="Times New Roman" pitchFamily="18" charset="0"/>
              </a:rPr>
              <a:t>℃</a:t>
            </a:r>
            <a:r>
              <a:rPr lang="en-US" altLang="ja-JP" sz="160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. </a:t>
            </a:r>
            <a:endParaRPr lang="ja-JP" altLang="en-US" sz="1600"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5940425" y="2492375"/>
            <a:ext cx="431800" cy="649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5940425" y="5084763"/>
            <a:ext cx="1368425" cy="10080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1403350" y="2708275"/>
            <a:ext cx="1944688" cy="9366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テキスト ボックス 15"/>
          <p:cNvSpPr txBox="1">
            <a:spLocks noChangeArrowheads="1"/>
          </p:cNvSpPr>
          <p:nvPr/>
        </p:nvSpPr>
        <p:spPr bwMode="auto">
          <a:xfrm>
            <a:off x="900113" y="24923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endParaRPr lang="ja-JP" altLang="en-US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テキスト ボックス 16"/>
          <p:cNvSpPr txBox="1">
            <a:spLocks noChangeArrowheads="1"/>
          </p:cNvSpPr>
          <p:nvPr/>
        </p:nvSpPr>
        <p:spPr bwMode="auto">
          <a:xfrm>
            <a:off x="7308850" y="6165850"/>
            <a:ext cx="503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baseline="30000">
                <a:latin typeface="Times New Roman" pitchFamily="18" charset="0"/>
                <a:cs typeface="Times New Roman" pitchFamily="18" charset="0"/>
              </a:rPr>
              <a:t>+</a:t>
            </a:r>
            <a:endParaRPr lang="ja-JP" altLang="en-US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テキスト ボックス 17"/>
          <p:cNvSpPr txBox="1">
            <a:spLocks noChangeArrowheads="1"/>
          </p:cNvSpPr>
          <p:nvPr/>
        </p:nvSpPr>
        <p:spPr bwMode="auto">
          <a:xfrm>
            <a:off x="250825" y="4437063"/>
            <a:ext cx="4608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Heat: 400 W.</a:t>
            </a: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Water cooling,</a:t>
            </a:r>
            <a:r>
              <a:rPr lang="ja-JP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ID 4 mm, L = 600 cm, v = 2 m/s</a:t>
            </a:r>
          </a:p>
          <a:p>
            <a:r>
              <a:rPr lang="en-US" altLang="ja-JP" sz="160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T of water ~ 4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C</a:t>
            </a:r>
            <a:endParaRPr lang="en-US" altLang="ja-JP" sz="16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Heat transfer coefficient to water: 1.1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sz="1600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 W/m</a:t>
            </a:r>
            <a:r>
              <a:rPr lang="en-US" altLang="ja-JP" sz="16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C</a:t>
            </a:r>
            <a:endParaRPr lang="en-US" altLang="ja-JP" sz="16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60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T ~ 5 </a:t>
            </a:r>
            <a:r>
              <a:rPr lang="en-US" altLang="ja-JP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C (between water and pipe)</a:t>
            </a:r>
            <a:endParaRPr lang="en-US" altLang="ja-JP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4716016" y="5085184"/>
            <a:ext cx="576064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テキスト ボックス 20"/>
          <p:cNvSpPr txBox="1">
            <a:spLocks noChangeArrowheads="1"/>
          </p:cNvSpPr>
          <p:nvPr/>
        </p:nvSpPr>
        <p:spPr bwMode="auto">
          <a:xfrm>
            <a:off x="7885113" y="6381750"/>
            <a:ext cx="1079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latin typeface="Times New Roman" pitchFamily="18" charset="0"/>
                <a:cs typeface="Times New Roman" pitchFamily="18" charset="0"/>
              </a:rPr>
              <a:t>T. Kohriki</a:t>
            </a: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3528" y="580526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 will be coated with Au or Cu to reduce the wall loss.</a:t>
            </a:r>
            <a:endParaRPr kumimoji="1" lang="ja-JP" alt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IP Chamber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Are steep ridges permissible?</a:t>
            </a:r>
            <a:endParaRPr lang="ja-JP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図 2" descr="41.5IR_h_modelridge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43195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図 2" descr="loss_z_sawtoothA1B1_log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05263"/>
            <a:ext cx="3603625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図 3" descr="imp_sawtoothA1B1_bunch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484313"/>
            <a:ext cx="39274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テキスト ボックス 5"/>
          <p:cNvSpPr txBox="1">
            <a:spLocks noChangeArrowheads="1"/>
          </p:cNvSpPr>
          <p:nvPr/>
        </p:nvSpPr>
        <p:spPr bwMode="auto">
          <a:xfrm>
            <a:off x="2916238" y="1484313"/>
            <a:ext cx="1727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Gentle ridge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テキスト ボックス 6"/>
          <p:cNvSpPr txBox="1">
            <a:spLocks noChangeArrowheads="1"/>
          </p:cNvSpPr>
          <p:nvPr/>
        </p:nvSpPr>
        <p:spPr bwMode="auto">
          <a:xfrm>
            <a:off x="2987675" y="2852738"/>
            <a:ext cx="1439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Steep ridge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テキスト ボックス 7"/>
          <p:cNvSpPr txBox="1">
            <a:spLocks noChangeArrowheads="1"/>
          </p:cNvSpPr>
          <p:nvPr/>
        </p:nvSpPr>
        <p:spPr bwMode="auto">
          <a:xfrm>
            <a:off x="5508104" y="4293096"/>
            <a:ext cx="338373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Since the height of the ridge is only 0.5 mm, structures of impedance due to the sharpness of ridges appears in higher frequencies than a 6mm bunch spectrum.</a:t>
            </a:r>
          </a:p>
          <a:p>
            <a:r>
              <a:rPr lang="en-US" altLang="ja-JP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Steep ridges are OK.</a:t>
            </a:r>
          </a:p>
          <a:p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(K. Shibata, Y.H. Chin)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2339752" y="4941168"/>
            <a:ext cx="504056" cy="504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2555776" y="4797152"/>
            <a:ext cx="1728192" cy="28803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355976" y="450912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New ridge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IP Chamber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100" dirty="0" smtClean="0">
                <a:latin typeface="Times New Roman" pitchFamily="18" charset="0"/>
                <a:cs typeface="Times New Roman" pitchFamily="18" charset="0"/>
              </a:rPr>
              <a:t>Tip scattering on a ridge</a:t>
            </a:r>
            <a:endParaRPr kumimoji="1" lang="ja-JP" alt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5517232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CHESS (Cornell Univ.) G2 beam line</a:t>
            </a:r>
          </a:p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Photon energy : 9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endParaRPr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Slit : 2 mm (H) by 0.05 mm (V)</a:t>
            </a:r>
          </a:p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Detector angular resolution : 0.2 degree (FWHM)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図 3" descr="tip-scattering_ページ_03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484784"/>
            <a:ext cx="3133773" cy="1428615"/>
          </a:xfrm>
          <a:prstGeom prst="rect">
            <a:avLst/>
          </a:prstGeom>
        </p:spPr>
      </p:pic>
      <p:pic>
        <p:nvPicPr>
          <p:cNvPr id="5" name="図 4" descr="tip-scattering_ページ_08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3356992"/>
            <a:ext cx="3164068" cy="1720535"/>
          </a:xfrm>
          <a:prstGeom prst="rect">
            <a:avLst/>
          </a:prstGeom>
        </p:spPr>
      </p:pic>
      <p:pic>
        <p:nvPicPr>
          <p:cNvPr id="6" name="図 5" descr="tip-scattering_ページ_09.tif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55976" y="1412776"/>
            <a:ext cx="4499992" cy="417646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860032" y="566124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Ratio of the scattered photon. The slope of the taper inside the pipe is 1.23 degree.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4248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T. Ishibashi, et al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1800" y="285293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Ta sample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59832" y="508518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Set up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latin typeface="Times New Roman" pitchFamily="18" charset="0"/>
                <a:cs typeface="Times New Roman" pitchFamily="18" charset="0"/>
              </a:rPr>
              <a:t>Radiation shield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100" dirty="0" smtClean="0">
                <a:latin typeface="Times New Roman" pitchFamily="18" charset="0"/>
                <a:cs typeface="Times New Roman" pitchFamily="18" charset="0"/>
              </a:rPr>
              <a:t>Phase 2</a:t>
            </a:r>
            <a:endParaRPr kumimoji="1" lang="ja-JP" alt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図 2" descr="IRshield_phase2_1.tif"/>
          <p:cNvPicPr>
            <a:picLocks noChangeAspect="1"/>
          </p:cNvPicPr>
          <p:nvPr/>
        </p:nvPicPr>
        <p:blipFill>
          <a:blip r:embed="rId2" cstate="print"/>
          <a:srcRect l="9432" t="20600" r="10244" b="6951"/>
          <a:stretch>
            <a:fillRect/>
          </a:stretch>
        </p:blipFill>
        <p:spPr>
          <a:xfrm>
            <a:off x="107504" y="1700808"/>
            <a:ext cx="6463447" cy="450482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156176" y="4437112"/>
            <a:ext cx="25202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The present design 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seems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 insufficient to keep the experimental hall free from radiation.</a:t>
            </a:r>
          </a:p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Nakayama and 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Sanami).</a:t>
            </a:r>
          </a:p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Further investigation is necessary.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88224" y="1412776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There are two major radiation sources in the interaction region. One is the LER horizontal collimator (upstream) to cut the halo created by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Touschek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effect. The other is the downstream LER beam pipes hit by off-momentum positrons and gamma rays due to the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Bhabha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process.</a:t>
            </a:r>
          </a:p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(Y. Funakoshi, Y. Ohnishi)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latin typeface="Times New Roman" pitchFamily="18" charset="0"/>
                <a:cs typeface="Times New Roman" pitchFamily="18" charset="0"/>
              </a:rPr>
              <a:t>Radiation shield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100" dirty="0" smtClean="0">
                <a:latin typeface="Times New Roman" pitchFamily="18" charset="0"/>
                <a:cs typeface="Times New Roman" pitchFamily="18" charset="0"/>
              </a:rPr>
              <a:t>Phase 1</a:t>
            </a:r>
            <a:endParaRPr kumimoji="1" lang="ja-JP" alt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図 2" descr="IRshield_phase1_rev.tif"/>
          <p:cNvPicPr>
            <a:picLocks noChangeAspect="1"/>
          </p:cNvPicPr>
          <p:nvPr/>
        </p:nvPicPr>
        <p:blipFill>
          <a:blip r:embed="rId2" cstate="print"/>
          <a:srcRect l="18357" t="18500" r="19980" b="2751"/>
          <a:stretch>
            <a:fillRect/>
          </a:stretch>
        </p:blipFill>
        <p:spPr>
          <a:xfrm>
            <a:off x="323528" y="1340768"/>
            <a:ext cx="5472608" cy="54006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228184" y="2708920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Now on-going estimation of the beam loss at phase 1 suggests this structure is sufficient for Phase 1.</a:t>
            </a:r>
          </a:p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(Y. Ohnishi, T. Sanami)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the progress of the construction of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SuperKEKB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the number of tasks to be solved for the interaction region is increasing.</a:t>
            </a: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Among them,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We must make decision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on the bridge reinforcement as soon as possible.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choice of the installation scenario has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verious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side effects. It cannot be delayed so long.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And,</a:t>
            </a:r>
          </a:p>
          <a:p>
            <a:pPr lvl="1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We are still l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ooking for an idea to improve IP pressure.</a:t>
            </a:r>
          </a:p>
          <a:p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latin typeface="Times New Roman" pitchFamily="18" charset="0"/>
                <a:cs typeface="Times New Roman" pitchFamily="18" charset="0"/>
              </a:rPr>
              <a:t>Sketch of the Interaction Region</a:t>
            </a:r>
            <a:br>
              <a:rPr kumimoji="1" lang="en-US" altLang="ja-JP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100" dirty="0" smtClean="0">
                <a:latin typeface="Times New Roman" pitchFamily="18" charset="0"/>
                <a:cs typeface="Times New Roman" pitchFamily="18" charset="0"/>
              </a:rPr>
              <a:t>Phase 2</a:t>
            </a:r>
            <a:endParaRPr kumimoji="1" lang="ja-JP" alt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図 2" descr="IR_phase2_layout.tiff"/>
          <p:cNvPicPr>
            <a:picLocks noChangeAspect="1"/>
          </p:cNvPicPr>
          <p:nvPr/>
        </p:nvPicPr>
        <p:blipFill>
          <a:blip r:embed="rId2" cstate="print"/>
          <a:srcRect l="4564" t="41600" r="4564" b="22700"/>
          <a:stretch>
            <a:fillRect/>
          </a:stretch>
        </p:blipFill>
        <p:spPr>
          <a:xfrm>
            <a:off x="539552" y="2708920"/>
            <a:ext cx="8064896" cy="244827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23928" y="41490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Belle 2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3968" y="32129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endParaRPr kumimoji="1"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851920" y="2420888"/>
            <a:ext cx="216024" cy="1296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419872" y="20608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QCSL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4788024" y="2420888"/>
            <a:ext cx="432048" cy="1296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93204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QCSR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699792" y="3933056"/>
            <a:ext cx="504056" cy="17281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699792" y="3933056"/>
            <a:ext cx="3312368" cy="17281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691680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Moving stage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6660232" y="4365104"/>
            <a:ext cx="144016" cy="15841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1979712" y="4365104"/>
            <a:ext cx="4680520" cy="15841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580112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Slide gate shield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5580112" y="2852936"/>
            <a:ext cx="17281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1907704" y="2852936"/>
            <a:ext cx="17281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6372200" y="4077072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1907704" y="4077072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矢印 33"/>
          <p:cNvSpPr/>
          <p:nvPr/>
        </p:nvSpPr>
        <p:spPr>
          <a:xfrm rot="10800000">
            <a:off x="8172400" y="371703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矢印 34"/>
          <p:cNvSpPr/>
          <p:nvPr/>
        </p:nvSpPr>
        <p:spPr>
          <a:xfrm rot="21350249">
            <a:off x="616312" y="3873925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956376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Positron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9512" y="39330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Electron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latin typeface="Times New Roman" pitchFamily="18" charset="0"/>
                <a:cs typeface="Times New Roman" pitchFamily="18" charset="0"/>
              </a:rPr>
              <a:t>Sketch of the Interaction Region</a:t>
            </a:r>
            <a:br>
              <a:rPr kumimoji="1" lang="en-US" altLang="ja-JP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100" dirty="0" smtClean="0">
                <a:latin typeface="Times New Roman" pitchFamily="18" charset="0"/>
                <a:cs typeface="Times New Roman" pitchFamily="18" charset="0"/>
              </a:rPr>
              <a:t>Phase 1</a:t>
            </a:r>
            <a:endParaRPr kumimoji="1" lang="ja-JP" alt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図 2" descr="IR_phase1_layout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204864"/>
            <a:ext cx="8208912" cy="2232248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H="1">
            <a:off x="4932040" y="1988840"/>
            <a:ext cx="432048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364088" y="148478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Temporal shield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(on the temporal stage)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923928" y="2132856"/>
            <a:ext cx="432048" cy="11521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55776" y="141277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Al IP chamber</a:t>
            </a: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(ID 4 cm, ~2 m long)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3779912" y="3356992"/>
            <a:ext cx="72008" cy="15121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3851920" y="3356992"/>
            <a:ext cx="1224136" cy="15121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915816" y="49411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Copper ducts with BPM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1979712" y="3501008"/>
            <a:ext cx="720080" cy="1296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67544" y="465313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Moving stage without QCSL support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6084168" y="3501008"/>
            <a:ext cx="432048" cy="15841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796136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Fixed temporal stage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Mile-stone and Task 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chedule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107503" y="1268760"/>
          <a:ext cx="8928994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05"/>
                <a:gridCol w="643953"/>
                <a:gridCol w="643953"/>
                <a:gridCol w="643953"/>
                <a:gridCol w="643953"/>
                <a:gridCol w="643953"/>
                <a:gridCol w="643953"/>
                <a:gridCol w="643953"/>
                <a:gridCol w="643953"/>
                <a:gridCol w="643953"/>
                <a:gridCol w="643953"/>
                <a:gridCol w="643953"/>
                <a:gridCol w="643953"/>
                <a:gridCol w="643953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date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Belle rotation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QCS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Special</a:t>
                      </a:r>
                      <a:r>
                        <a:rPr kumimoji="1" lang="en-US" altLang="ja-JP" sz="800" baseline="0" dirty="0" smtClean="0"/>
                        <a:t> magnets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Bridge reinforcement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QCS support and Moving</a:t>
                      </a:r>
                      <a:r>
                        <a:rPr kumimoji="1" lang="en-US" altLang="ja-JP" sz="800" baseline="0" dirty="0" smtClean="0"/>
                        <a:t> stage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IP chamber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Ta beam pipe for QCS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Vacuum</a:t>
                      </a:r>
                      <a:r>
                        <a:rPr kumimoji="1" lang="ja-JP" altLang="en-US" sz="800" dirty="0" smtClean="0"/>
                        <a:t>　</a:t>
                      </a:r>
                      <a:r>
                        <a:rPr kumimoji="1" lang="en-US" altLang="ja-JP" sz="800" dirty="0" smtClean="0"/>
                        <a:t>system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Installation scenario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Back ground estimation and Radiation shield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LABM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Luminosity monitor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Belle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MG(</a:t>
                      </a:r>
                      <a:r>
                        <a:rPr kumimoji="1" lang="en-US" altLang="ja-JP" sz="800" dirty="0" err="1" smtClean="0"/>
                        <a:t>Cryo</a:t>
                      </a:r>
                      <a:r>
                        <a:rPr kumimoji="1" lang="en-US" altLang="ja-JP" sz="800" dirty="0" smtClean="0"/>
                        <a:t>)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MG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MG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MG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Belle/VAC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VAC/MG(</a:t>
                      </a:r>
                      <a:r>
                        <a:rPr kumimoji="1" lang="en-US" altLang="ja-JP" sz="800" dirty="0" err="1" smtClean="0"/>
                        <a:t>Cryo</a:t>
                      </a:r>
                      <a:r>
                        <a:rPr kumimoji="1" lang="en-US" altLang="ja-JP" sz="800" dirty="0" smtClean="0"/>
                        <a:t>)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VAC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Belle/VAC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Belle/RSC/Acc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BM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Belle/Acc</a:t>
                      </a:r>
                      <a:endParaRPr kumimoji="1" lang="ja-JP" alt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Now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- Mar 2013</a:t>
                      </a:r>
                      <a:endParaRPr kumimoji="1" lang="ja-JP" alt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Complete</a:t>
                      </a:r>
                      <a:r>
                        <a:rPr kumimoji="1" lang="en-US" altLang="ja-JP" sz="800" baseline="0" dirty="0" smtClean="0"/>
                        <a:t> first stage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QCSL under fabrication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Decision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Fix</a:t>
                      </a:r>
                      <a:r>
                        <a:rPr kumimoji="1" lang="en-US" altLang="ja-JP" sz="800" baseline="0" dirty="0" smtClean="0"/>
                        <a:t> position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Apr</a:t>
                      </a:r>
                      <a:r>
                        <a:rPr kumimoji="1" lang="en-US" altLang="ja-JP" sz="800" baseline="0" dirty="0" smtClean="0"/>
                        <a:t> 2013</a:t>
                      </a:r>
                    </a:p>
                    <a:p>
                      <a:r>
                        <a:rPr kumimoji="1" lang="en-US" altLang="ja-JP" sz="800" baseline="0" dirty="0" smtClean="0"/>
                        <a:t>- Feb 2014</a:t>
                      </a:r>
                      <a:endParaRPr kumimoji="1" lang="ja-JP" alt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QCSR</a:t>
                      </a:r>
                      <a:r>
                        <a:rPr kumimoji="1" lang="en-US" altLang="ja-JP" sz="800" baseline="0" dirty="0" smtClean="0"/>
                        <a:t> fabrication start</a:t>
                      </a:r>
                    </a:p>
                    <a:p>
                      <a:r>
                        <a:rPr kumimoji="1" lang="en-US" altLang="ja-JP" sz="800" baseline="0" dirty="0" smtClean="0"/>
                        <a:t>QCSL  complete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(Must</a:t>
                      </a:r>
                      <a:r>
                        <a:rPr kumimoji="1" lang="en-US" altLang="ja-JP" sz="800" baseline="0" dirty="0" smtClean="0"/>
                        <a:t> end before Oct</a:t>
                      </a:r>
                      <a:r>
                        <a:rPr kumimoji="1" lang="en-US" altLang="ja-JP" sz="800" dirty="0" smtClean="0"/>
                        <a:t> 2013)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Bridge work</a:t>
                      </a:r>
                    </a:p>
                    <a:p>
                      <a:r>
                        <a:rPr kumimoji="1" lang="en-US" altLang="ja-JP" sz="800" dirty="0" smtClean="0"/>
                        <a:t>L side complete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Ver. 1 final fabrication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Select scenario</a:t>
                      </a:r>
                    </a:p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QCSL test at IR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Mar 2014</a:t>
                      </a:r>
                    </a:p>
                    <a:p>
                      <a:r>
                        <a:rPr kumimoji="1" lang="en-US" altLang="ja-JP" sz="800" dirty="0" smtClean="0"/>
                        <a:t>-</a:t>
                      </a:r>
                      <a:r>
                        <a:rPr kumimoji="1" lang="en-US" altLang="ja-JP" sz="800" baseline="0" dirty="0" smtClean="0"/>
                        <a:t> Aug 2014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In situ test of QCSL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Mechanical</a:t>
                      </a:r>
                      <a:r>
                        <a:rPr kumimoji="1" lang="en-US" altLang="ja-JP" sz="800" baseline="0" dirty="0" smtClean="0"/>
                        <a:t> test (L side)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Sep 2014</a:t>
                      </a:r>
                    </a:p>
                    <a:p>
                      <a:r>
                        <a:rPr kumimoji="1" lang="en-US" altLang="ja-JP" sz="800" dirty="0" smtClean="0"/>
                        <a:t>- Dec 2014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Installation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complete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Phase 1 shield complete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Set up complete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Phase 1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Jan 2015</a:t>
                      </a:r>
                    </a:p>
                    <a:p>
                      <a:r>
                        <a:rPr kumimoji="1" lang="en-US" altLang="ja-JP" sz="800" dirty="0" smtClean="0"/>
                        <a:t>- May 2015</a:t>
                      </a:r>
                      <a:endParaRPr kumimoji="1" lang="ja-JP" altLang="en-US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QCSR complete?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complete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Preparation complete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System test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Jun</a:t>
                      </a:r>
                      <a:r>
                        <a:rPr kumimoji="1" lang="en-US" altLang="ja-JP" sz="800" baseline="0" dirty="0" smtClean="0"/>
                        <a:t> 2015</a:t>
                      </a:r>
                    </a:p>
                    <a:p>
                      <a:r>
                        <a:rPr kumimoji="1" lang="en-US" altLang="ja-JP" sz="800" baseline="0" dirty="0" smtClean="0"/>
                        <a:t>- Dec 2015</a:t>
                      </a:r>
                      <a:endParaRPr kumimoji="1" lang="ja-JP" altLang="en-US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Final adjust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QCS installation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1 </a:t>
                      </a:r>
                      <a:r>
                        <a:rPr kumimoji="1" lang="en-US" altLang="ja-JP" sz="800" dirty="0" err="1" smtClean="0"/>
                        <a:t>st</a:t>
                      </a:r>
                      <a:r>
                        <a:rPr kumimoji="1" lang="en-US" altLang="ja-JP" sz="800" dirty="0" smtClean="0"/>
                        <a:t> test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Phase 2 shield complete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Phase 2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Jan 2016</a:t>
                      </a:r>
                    </a:p>
                    <a:p>
                      <a:r>
                        <a:rPr kumimoji="1" lang="en-US" altLang="ja-JP" sz="800" dirty="0" smtClean="0"/>
                        <a:t>- Apr 2016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Beast</a:t>
                      </a:r>
                    </a:p>
                    <a:p>
                      <a:r>
                        <a:rPr kumimoji="1" lang="en-US" altLang="ja-JP" sz="800" dirty="0" smtClean="0"/>
                        <a:t>Feedback to var. 2 ?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Improvement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May 2016</a:t>
                      </a:r>
                    </a:p>
                    <a:p>
                      <a:r>
                        <a:rPr kumimoji="1" lang="en-US" altLang="ja-JP" sz="800" dirty="0" smtClean="0"/>
                        <a:t>- Sep</a:t>
                      </a:r>
                      <a:r>
                        <a:rPr kumimoji="1" lang="en-US" altLang="ja-JP" sz="800" baseline="0" dirty="0" smtClean="0"/>
                        <a:t> 2016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additional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Phase 3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Oct 2016</a:t>
                      </a:r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itchFamily="18" charset="0"/>
                <a:cs typeface="Times New Roman" pitchFamily="18" charset="0"/>
              </a:rPr>
              <a:t>Bridge Reinforcement</a:t>
            </a:r>
            <a:endParaRPr kumimoji="1" lang="ja-JP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301752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899592" y="41490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65 Hz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27784" y="26369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H. Yamaoka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968" y="1844824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The end of the bridge where QCS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lies on is mechanically weak. For example the vertical oscillation of the place with 65 Hz is one of the lowest modes of the bridge oscillation.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measured amplitudes during KEKB are tolerable if QC1E and QC1P oscillate with the same phase (this is the most probable case).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However. if a simple and effective way of reinforcement of this part is available, it should be done.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chance of the work is quite limited. The decision should be done as soon as possible.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Installation Scenario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100" dirty="0" smtClean="0">
                <a:latin typeface="Times New Roman" pitchFamily="18" charset="0"/>
                <a:cs typeface="Times New Roman" pitchFamily="18" charset="0"/>
              </a:rPr>
              <a:t>Basic conditions</a:t>
            </a:r>
            <a:endParaRPr lang="ja-JP" altLang="en-US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図 2" descr="7Nov10fig1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68638"/>
            <a:ext cx="8683625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テキスト ボックス 3"/>
          <p:cNvSpPr txBox="1">
            <a:spLocks noChangeArrowheads="1"/>
          </p:cNvSpPr>
          <p:nvPr/>
        </p:nvSpPr>
        <p:spPr bwMode="auto">
          <a:xfrm>
            <a:off x="251520" y="1268760"/>
            <a:ext cx="4464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IP chamber is supported by VXD frame.</a:t>
            </a:r>
          </a:p>
          <a:p>
            <a:pPr lvl="1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Both sides of IP chamber are fixed to the VXD frame transversally and are free longitudinally.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VXD is supported by CDC.</a:t>
            </a:r>
          </a:p>
          <a:p>
            <a:pPr lvl="1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The R-side of VXD is aligned transversally and  is free longitudinally.</a:t>
            </a:r>
          </a:p>
          <a:p>
            <a:pPr lvl="1"/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The L-side of VXD is fixed to CDC.</a:t>
            </a:r>
          </a:p>
          <a:p>
            <a:pPr>
              <a:buFont typeface="Arial" charset="0"/>
              <a:buChar char="•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QCS cryostats can move out.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テキスト ボックス 4"/>
          <p:cNvSpPr txBox="1">
            <a:spLocks noChangeArrowheads="1"/>
          </p:cNvSpPr>
          <p:nvPr/>
        </p:nvSpPr>
        <p:spPr bwMode="auto">
          <a:xfrm>
            <a:off x="5364163" y="2060575"/>
            <a:ext cx="2952750" cy="646113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Connection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flanges for vacuum chambers.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テキスト ボックス 5"/>
          <p:cNvSpPr txBox="1">
            <a:spLocks noChangeArrowheads="1"/>
          </p:cNvSpPr>
          <p:nvPr/>
        </p:nvSpPr>
        <p:spPr bwMode="auto">
          <a:xfrm>
            <a:off x="6443662" y="5227638"/>
            <a:ext cx="25928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work space to access flanges.</a:t>
            </a:r>
          </a:p>
          <a:p>
            <a:r>
              <a:rPr lang="en-US" altLang="ja-JP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is impossible to connect </a:t>
            </a:r>
            <a:r>
              <a:rPr lang="en-US" altLang="ja-JP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flanges by hands </a:t>
            </a:r>
            <a:r>
              <a:rPr lang="en-US" altLang="ja-JP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this configuration.</a:t>
            </a:r>
            <a:endParaRPr lang="ja-JP" alt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テキスト ボックス 6"/>
          <p:cNvSpPr txBox="1">
            <a:spLocks noChangeArrowheads="1"/>
          </p:cNvSpPr>
          <p:nvPr/>
        </p:nvSpPr>
        <p:spPr bwMode="auto">
          <a:xfrm>
            <a:off x="323850" y="5300663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ja-JP">
                <a:latin typeface="Times New Roman" pitchFamily="18" charset="0"/>
                <a:cs typeface="Times New Roman" pitchFamily="18" charset="0"/>
              </a:rPr>
              <a:t> work spaces to access flanges.</a:t>
            </a:r>
          </a:p>
          <a:p>
            <a:r>
              <a:rPr lang="en-US" altLang="ja-JP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will be possible to make use of these spaces.</a:t>
            </a:r>
            <a:endParaRPr lang="ja-JP" alt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テキスト ボックス 8"/>
          <p:cNvSpPr txBox="1">
            <a:spLocks noChangeArrowheads="1"/>
          </p:cNvSpPr>
          <p:nvPr/>
        </p:nvSpPr>
        <p:spPr bwMode="auto">
          <a:xfrm>
            <a:off x="6227763" y="3427413"/>
            <a:ext cx="104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Top view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rot="10800000" flipV="1">
            <a:off x="3419475" y="2708275"/>
            <a:ext cx="1873250" cy="1800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>
            <a:off x="3600450" y="2743200"/>
            <a:ext cx="1727200" cy="1657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>
            <a:off x="4140994" y="3283744"/>
            <a:ext cx="1727200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>
            <a:off x="4212432" y="3355181"/>
            <a:ext cx="1727200" cy="433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5400000" flipH="1" flipV="1">
            <a:off x="2484438" y="4940300"/>
            <a:ext cx="503237" cy="3603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0800000">
            <a:off x="5435600" y="4795838"/>
            <a:ext cx="1008063" cy="5048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テキスト ボックス 15"/>
          <p:cNvSpPr txBox="1">
            <a:spLocks noChangeArrowheads="1"/>
          </p:cNvSpPr>
          <p:nvPr/>
        </p:nvSpPr>
        <p:spPr bwMode="auto">
          <a:xfrm>
            <a:off x="4572000" y="5373688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CDC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63763-6192-402A-ACC7-2277AF972AE4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Installation Scenario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3100" dirty="0" smtClean="0">
                <a:latin typeface="Times New Roman" pitchFamily="18" charset="0"/>
                <a:cs typeface="Times New Roman" pitchFamily="18" charset="0"/>
              </a:rPr>
              <a:t>Baseline</a:t>
            </a:r>
            <a:endParaRPr lang="ja-JP" altLang="en-US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図 2" descr="kohriki_kumitate1 1.tiff"/>
          <p:cNvPicPr>
            <a:picLocks noChangeAspect="1"/>
          </p:cNvPicPr>
          <p:nvPr/>
        </p:nvPicPr>
        <p:blipFill>
          <a:blip r:embed="rId2" cstate="print"/>
          <a:srcRect l="8263" t="6551" r="3539" b="981"/>
          <a:stretch>
            <a:fillRect/>
          </a:stretch>
        </p:blipFill>
        <p:spPr bwMode="auto">
          <a:xfrm>
            <a:off x="684213" y="765175"/>
            <a:ext cx="80645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テキスト ボックス 3"/>
          <p:cNvSpPr txBox="1">
            <a:spLocks noChangeArrowheads="1"/>
          </p:cNvSpPr>
          <p:nvPr/>
        </p:nvSpPr>
        <p:spPr bwMode="auto">
          <a:xfrm>
            <a:off x="4140200" y="6453188"/>
            <a:ext cx="1079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T. Kohriki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Installation Scenario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100" dirty="0" smtClean="0">
                <a:latin typeface="Times New Roman" pitchFamily="18" charset="0"/>
                <a:cs typeface="Times New Roman" pitchFamily="18" charset="0"/>
              </a:rPr>
              <a:t>Alternative Scenario with Remote vacuum seal mechanism.</a:t>
            </a:r>
            <a:endParaRPr kumimoji="1" lang="ja-JP" alt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図 2" descr="carsten1Oct12BPAC_ページ_20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04864"/>
            <a:ext cx="4277234" cy="308911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5536" y="170080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Some people feel uneasy on the situation that VXD unit is pushed by QCS in the baseline scenario.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They proposed an alternative scenario to slide VXD with manual force and a remote vacuum seal mechanism.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mechanism is not yet valid with a mock-up test.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However the choice of the installation scenario has various impacts on detailed designs of VXD and surrounding components.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The decision on the choice cannot be delayed so long.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84368" y="479715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DESY</a:t>
            </a:r>
            <a:endParaRPr kumimoji="1" lang="ja-JP" altLang="en-US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1742</Words>
  <Application>Microsoft Office PowerPoint</Application>
  <PresentationFormat>画面に合わせる (4:3)</PresentationFormat>
  <Paragraphs>277</Paragraphs>
  <Slides>25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Office テーマ</vt:lpstr>
      <vt:lpstr>数式</vt:lpstr>
      <vt:lpstr>Construction of the Interaction Region</vt:lpstr>
      <vt:lpstr>Contents</vt:lpstr>
      <vt:lpstr>Sketch of the Interaction Region Phase 2</vt:lpstr>
      <vt:lpstr>Sketch of the Interaction Region Phase 1</vt:lpstr>
      <vt:lpstr>Mile-stone and Task Schedule</vt:lpstr>
      <vt:lpstr>Bridge Reinforcement</vt:lpstr>
      <vt:lpstr>Installation Scenario Basic conditions</vt:lpstr>
      <vt:lpstr>Installation Scenario - Baseline</vt:lpstr>
      <vt:lpstr>Installation Scenario Alternative Scenario with Remote vacuum seal mechanism.</vt:lpstr>
      <vt:lpstr>Vacuum around IR  Layout of vacuum components near QCS in the R side</vt:lpstr>
      <vt:lpstr>Vacuum around IR  Typical cross section of Ta beam pipe</vt:lpstr>
      <vt:lpstr>Vacuum around IR  Layout of vacuum components near QCS in the L side</vt:lpstr>
      <vt:lpstr>Vacuum around IR  Rough estimation of pressure near IP</vt:lpstr>
      <vt:lpstr>Vacuum around IR Test Ta beam pipe</vt:lpstr>
      <vt:lpstr>Vacuum around IR Photon-induced desorption of Ta, Au, and Cu (2nd)</vt:lpstr>
      <vt:lpstr>Vacuum around IR  Consideration on IR pressure</vt:lpstr>
      <vt:lpstr>IP Chamber Cut View</vt:lpstr>
      <vt:lpstr>IP Chamber Design feature</vt:lpstr>
      <vt:lpstr>IP Chamber R&amp;D</vt:lpstr>
      <vt:lpstr>IP Chamber Cooling</vt:lpstr>
      <vt:lpstr>IP Chamber Are steep ridges permissible?</vt:lpstr>
      <vt:lpstr>IP Chamber Tip scattering on a ridge</vt:lpstr>
      <vt:lpstr>Radiation shield Phase 2</vt:lpstr>
      <vt:lpstr>Radiation shield Phase 1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Region</dc:title>
  <dc:creator> </dc:creator>
  <cp:lastModifiedBy> </cp:lastModifiedBy>
  <cp:revision>74</cp:revision>
  <dcterms:created xsi:type="dcterms:W3CDTF">2013-03-02T09:12:48Z</dcterms:created>
  <dcterms:modified xsi:type="dcterms:W3CDTF">2013-03-04T08:26:05Z</dcterms:modified>
</cp:coreProperties>
</file>