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9" r:id="rId2"/>
    <p:sldId id="309" r:id="rId3"/>
    <p:sldId id="337" r:id="rId4"/>
    <p:sldId id="336" r:id="rId5"/>
    <p:sldId id="338" r:id="rId6"/>
    <p:sldId id="339" r:id="rId7"/>
    <p:sldId id="312" r:id="rId8"/>
    <p:sldId id="315" r:id="rId9"/>
    <p:sldId id="341" r:id="rId10"/>
    <p:sldId id="340" r:id="rId11"/>
    <p:sldId id="317" r:id="rId12"/>
    <p:sldId id="343" r:id="rId13"/>
    <p:sldId id="347" r:id="rId14"/>
    <p:sldId id="348" r:id="rId15"/>
    <p:sldId id="349" r:id="rId16"/>
    <p:sldId id="345" r:id="rId17"/>
    <p:sldId id="352" r:id="rId18"/>
    <p:sldId id="353" r:id="rId19"/>
    <p:sldId id="350" r:id="rId20"/>
    <p:sldId id="354" r:id="rId21"/>
    <p:sldId id="351" r:id="rId22"/>
    <p:sldId id="357" r:id="rId23"/>
    <p:sldId id="355" r:id="rId24"/>
    <p:sldId id="356" r:id="rId25"/>
    <p:sldId id="319" r:id="rId26"/>
    <p:sldId id="358" r:id="rId27"/>
    <p:sldId id="359" r:id="rId28"/>
  </p:sldIdLst>
  <p:sldSz cx="9144000" cy="6858000" type="screen4x3"/>
  <p:notesSz cx="6400800" cy="86868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00FF"/>
    <a:srgbClr val="FF3399"/>
    <a:srgbClr val="0000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81" autoAdjust="0"/>
    <p:restoredTop sz="93866" autoAdjust="0"/>
  </p:normalViewPr>
  <p:slideViewPr>
    <p:cSldViewPr>
      <p:cViewPr>
        <p:scale>
          <a:sx n="120" d="100"/>
          <a:sy n="120" d="100"/>
        </p:scale>
        <p:origin x="-1620" y="-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774130" cy="434271"/>
          </a:xfrm>
          <a:prstGeom prst="rect">
            <a:avLst/>
          </a:prstGeom>
        </p:spPr>
        <p:txBody>
          <a:bodyPr vert="horz" lIns="82835" tIns="41415" rIns="82835" bIns="41415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625184" y="6"/>
            <a:ext cx="2774130" cy="434271"/>
          </a:xfrm>
          <a:prstGeom prst="rect">
            <a:avLst/>
          </a:prstGeom>
        </p:spPr>
        <p:txBody>
          <a:bodyPr vert="horz" lIns="82835" tIns="41415" rIns="82835" bIns="41415" rtlCol="0"/>
          <a:lstStyle>
            <a:lvl1pPr algn="r">
              <a:defRPr sz="1100"/>
            </a:lvl1pPr>
          </a:lstStyle>
          <a:p>
            <a:fld id="{EF8B29AB-D33C-4C41-9D92-5954218D4847}" type="datetimeFigureOut">
              <a:rPr kumimoji="1" lang="ja-JP" altLang="en-US" smtClean="0"/>
              <a:pPr/>
              <a:t>2013/3/4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3" y="8251147"/>
            <a:ext cx="2774130" cy="434271"/>
          </a:xfrm>
          <a:prstGeom prst="rect">
            <a:avLst/>
          </a:prstGeom>
        </p:spPr>
        <p:txBody>
          <a:bodyPr vert="horz" lIns="82835" tIns="41415" rIns="82835" bIns="41415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625184" y="8251147"/>
            <a:ext cx="2774130" cy="434271"/>
          </a:xfrm>
          <a:prstGeom prst="rect">
            <a:avLst/>
          </a:prstGeom>
        </p:spPr>
        <p:txBody>
          <a:bodyPr vert="horz" lIns="82835" tIns="41415" rIns="82835" bIns="41415" rtlCol="0" anchor="b"/>
          <a:lstStyle>
            <a:lvl1pPr algn="r">
              <a:defRPr sz="1100"/>
            </a:lvl1pPr>
          </a:lstStyle>
          <a:p>
            <a:fld id="{578EFF32-A9B3-4AEE-ADED-23EBA363618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938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1" y="7"/>
            <a:ext cx="2773679" cy="434340"/>
          </a:xfrm>
          <a:prstGeom prst="rect">
            <a:avLst/>
          </a:prstGeom>
        </p:spPr>
        <p:txBody>
          <a:bodyPr vert="horz" lIns="82835" tIns="41415" rIns="82835" bIns="41415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625645" y="7"/>
            <a:ext cx="2773679" cy="434340"/>
          </a:xfrm>
          <a:prstGeom prst="rect">
            <a:avLst/>
          </a:prstGeom>
        </p:spPr>
        <p:txBody>
          <a:bodyPr vert="horz" lIns="82835" tIns="41415" rIns="82835" bIns="41415" rtlCol="0"/>
          <a:lstStyle>
            <a:lvl1pPr algn="r">
              <a:defRPr sz="1100"/>
            </a:lvl1pPr>
          </a:lstStyle>
          <a:p>
            <a:fld id="{CFD30891-9D3B-44A5-AD88-76EEF2E13D2E}" type="datetimeFigureOut">
              <a:rPr kumimoji="1" lang="ja-JP" altLang="en-US" smtClean="0"/>
              <a:pPr/>
              <a:t>2013/3/4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2835" tIns="41415" rIns="82835" bIns="41415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40082" y="4126233"/>
            <a:ext cx="5120640" cy="3909060"/>
          </a:xfrm>
          <a:prstGeom prst="rect">
            <a:avLst/>
          </a:prstGeom>
        </p:spPr>
        <p:txBody>
          <a:bodyPr vert="horz" lIns="82835" tIns="41415" rIns="82835" bIns="41415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1" y="8250957"/>
            <a:ext cx="2773679" cy="434340"/>
          </a:xfrm>
          <a:prstGeom prst="rect">
            <a:avLst/>
          </a:prstGeom>
        </p:spPr>
        <p:txBody>
          <a:bodyPr vert="horz" lIns="82835" tIns="41415" rIns="82835" bIns="41415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625645" y="8250957"/>
            <a:ext cx="2773679" cy="434340"/>
          </a:xfrm>
          <a:prstGeom prst="rect">
            <a:avLst/>
          </a:prstGeom>
        </p:spPr>
        <p:txBody>
          <a:bodyPr vert="horz" lIns="82835" tIns="41415" rIns="82835" bIns="41415" rtlCol="0" anchor="b"/>
          <a:lstStyle>
            <a:lvl1pPr algn="r">
              <a:defRPr sz="1100"/>
            </a:lvl1pPr>
          </a:lstStyle>
          <a:p>
            <a:fld id="{7007E69C-5A0A-485B-B78E-4C4089E2185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06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sz="1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21" indent="-310621" defTabSz="828317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6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10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10" Type="http://schemas.openxmlformats.org/officeDocument/2006/relationships/image" Target="../media/image32.jpe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3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4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53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5.gif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5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634506"/>
            <a:ext cx="5093347" cy="382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55577" y="5517232"/>
            <a:ext cx="7920880" cy="86409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000" dirty="0" smtClean="0"/>
              <a:t>The 18</a:t>
            </a:r>
            <a:r>
              <a:rPr lang="en-US" altLang="ja-JP" sz="2000" baseline="30000" dirty="0" smtClean="0"/>
              <a:t>th</a:t>
            </a:r>
            <a:r>
              <a:rPr lang="en-US" altLang="ja-JP" sz="2000" dirty="0" smtClean="0"/>
              <a:t> KEKB Accelerator Review Committee</a:t>
            </a:r>
          </a:p>
          <a:p>
            <a:r>
              <a:rPr lang="en-US" altLang="ja-JP" sz="2000" dirty="0" smtClean="0"/>
              <a:t>March 4, 2013</a:t>
            </a:r>
            <a:endParaRPr lang="en-US" altLang="ja-JP" sz="2000" dirty="0"/>
          </a:p>
          <a:p>
            <a:r>
              <a:rPr kumimoji="1" lang="en-US" altLang="ja-JP" sz="2000" dirty="0" smtClean="0"/>
              <a:t>Kyo Shibata </a:t>
            </a:r>
            <a:r>
              <a:rPr lang="en-US" altLang="ja-JP" sz="2000" dirty="0" smtClean="0"/>
              <a:t>(on behalf of KEKB Vacuum Group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正方形/長方形 1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9513" y="260648"/>
            <a:ext cx="8784976" cy="936104"/>
          </a:xfrm>
        </p:spPr>
        <p:txBody>
          <a:bodyPr>
            <a:normAutofit fontScale="90000"/>
          </a:bodyPr>
          <a:lstStyle/>
          <a:p>
            <a:r>
              <a:rPr lang="en-US" altLang="ja-JP" b="1" dirty="0" err="1" smtClean="0">
                <a:solidFill>
                  <a:srgbClr val="FFFF00"/>
                </a:solidFill>
              </a:rPr>
              <a:t>TiN</a:t>
            </a:r>
            <a:r>
              <a:rPr lang="en-US" altLang="ja-JP" b="1" dirty="0" smtClean="0">
                <a:solidFill>
                  <a:srgbClr val="FFFF00"/>
                </a:solidFill>
              </a:rPr>
              <a:t> Coating and Baking of Beam </a:t>
            </a:r>
            <a:r>
              <a:rPr lang="en-US" altLang="ja-JP" b="1" dirty="0">
                <a:solidFill>
                  <a:srgbClr val="FFFF00"/>
                </a:solidFill>
              </a:rPr>
              <a:t>P</a:t>
            </a:r>
            <a:r>
              <a:rPr lang="en-US" altLang="ja-JP" b="1" dirty="0" smtClean="0">
                <a:solidFill>
                  <a:srgbClr val="FFFF00"/>
                </a:solidFill>
              </a:rPr>
              <a:t>ipes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6453338"/>
            <a:ext cx="4824536" cy="34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34" name="テキスト ボックス 33"/>
          <p:cNvSpPr txBox="1"/>
          <p:nvPr/>
        </p:nvSpPr>
        <p:spPr>
          <a:xfrm>
            <a:off x="4644009" y="50851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KEKB Oho Lab. (2013.2.27)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679577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Baking 4 : </a:t>
            </a:r>
            <a:r>
              <a:rPr lang="en-US" altLang="ja-JP" dirty="0">
                <a:solidFill>
                  <a:srgbClr val="FFFF00"/>
                </a:solidFill>
              </a:rPr>
              <a:t>A</a:t>
            </a:r>
            <a:r>
              <a:rPr lang="en-US" altLang="ja-JP" dirty="0" smtClean="0">
                <a:solidFill>
                  <a:srgbClr val="FFFF00"/>
                </a:solidFill>
              </a:rPr>
              <a:t>chieved pressure after baking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43508" y="1530896"/>
            <a:ext cx="8856984" cy="1394048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For almost all beam pipes, achieved pressures after baking are below 1×10</a:t>
            </a:r>
            <a:r>
              <a:rPr lang="en-US" altLang="ja-JP" sz="2400" baseline="30000" dirty="0" smtClean="0">
                <a:solidFill>
                  <a:srgbClr val="002060"/>
                </a:solidFill>
              </a:rPr>
              <a:t>-7</a:t>
            </a:r>
            <a:r>
              <a:rPr lang="en-US" altLang="ja-JP" sz="2400" dirty="0" smtClean="0">
                <a:solidFill>
                  <a:srgbClr val="002060"/>
                </a:solidFill>
              </a:rPr>
              <a:t> Pa. </a:t>
            </a:r>
          </a:p>
          <a:p>
            <a:pPr lvl="1"/>
            <a:r>
              <a:rPr lang="en-US" altLang="ja-JP" sz="2000" dirty="0" smtClean="0"/>
              <a:t>If achieved pressure is higher than 1×10</a:t>
            </a:r>
            <a:r>
              <a:rPr lang="en-US" altLang="ja-JP" sz="2000" baseline="30000" dirty="0" smtClean="0"/>
              <a:t>-7</a:t>
            </a:r>
            <a:r>
              <a:rPr lang="en-US" altLang="ja-JP" sz="2000" dirty="0" smtClean="0"/>
              <a:t> Pa, the beam pipe is baked again. (only 3 cases so far)</a:t>
            </a:r>
          </a:p>
          <a:p>
            <a:pPr lvl="1"/>
            <a:r>
              <a:rPr lang="en-US" altLang="ja-JP" sz="2000" dirty="0" smtClean="0"/>
              <a:t>Mass pattern after baking is not monitored. (Although 2 of 4 baking equipment have RGAs, we don’t use them.) </a:t>
            </a:r>
            <a:endParaRPr lang="en-US" altLang="ja-JP" sz="24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10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2" name="テキスト ボックス 1"/>
          <p:cNvSpPr txBox="1"/>
          <p:nvPr/>
        </p:nvSpPr>
        <p:spPr>
          <a:xfrm>
            <a:off x="2123728" y="580526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/>
              <a:t>&lt; 1</a:t>
            </a:r>
            <a:endParaRPr kumimoji="1" lang="ja-JP" altLang="en-US" sz="1200" b="1" baseline="30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75979" y="5816299"/>
            <a:ext cx="4948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/>
              <a:t>  1</a:t>
            </a:r>
            <a:r>
              <a:rPr lang="en-US" altLang="ja-JP" sz="1200" b="1" dirty="0" smtClean="0">
                <a:sym typeface="Symbol"/>
              </a:rPr>
              <a:t></a:t>
            </a:r>
            <a:r>
              <a:rPr lang="en-US" altLang="ja-JP" sz="1200" b="1" dirty="0" smtClean="0"/>
              <a:t>2        2</a:t>
            </a:r>
            <a:r>
              <a:rPr lang="en-US" altLang="ja-JP" sz="1200" b="1" dirty="0" smtClean="0">
                <a:sym typeface="Symbol"/>
              </a:rPr>
              <a:t>3</a:t>
            </a:r>
            <a:r>
              <a:rPr lang="en-US" altLang="ja-JP" sz="1200" b="1" dirty="0" smtClean="0"/>
              <a:t>         3</a:t>
            </a:r>
            <a:r>
              <a:rPr lang="en-US" altLang="ja-JP" sz="1200" b="1" dirty="0" smtClean="0">
                <a:sym typeface="Symbol"/>
              </a:rPr>
              <a:t>4</a:t>
            </a:r>
            <a:r>
              <a:rPr lang="en-US" altLang="ja-JP" sz="1200" b="1" dirty="0" smtClean="0"/>
              <a:t>         4</a:t>
            </a:r>
            <a:r>
              <a:rPr lang="en-US" altLang="ja-JP" sz="1200" b="1" dirty="0" smtClean="0">
                <a:sym typeface="Symbol"/>
              </a:rPr>
              <a:t>5</a:t>
            </a:r>
            <a:r>
              <a:rPr lang="en-US" altLang="ja-JP" sz="1200" b="1" dirty="0" smtClean="0"/>
              <a:t>         5</a:t>
            </a:r>
            <a:r>
              <a:rPr lang="en-US" altLang="ja-JP" sz="1200" b="1" dirty="0" smtClean="0">
                <a:sym typeface="Symbol"/>
              </a:rPr>
              <a:t>6</a:t>
            </a:r>
            <a:r>
              <a:rPr lang="en-US" altLang="ja-JP" sz="1200" b="1" dirty="0">
                <a:sym typeface="Symbol"/>
              </a:rPr>
              <a:t> </a:t>
            </a:r>
            <a:r>
              <a:rPr lang="en-US" altLang="ja-JP" sz="1200" b="1" dirty="0" smtClean="0">
                <a:sym typeface="Symbol"/>
              </a:rPr>
              <a:t>    </a:t>
            </a:r>
            <a:r>
              <a:rPr lang="en-US" altLang="ja-JP" sz="1200" b="1" dirty="0" smtClean="0"/>
              <a:t>   6</a:t>
            </a:r>
            <a:r>
              <a:rPr lang="en-US" altLang="ja-JP" sz="1200" b="1" dirty="0" smtClean="0">
                <a:sym typeface="Symbol"/>
              </a:rPr>
              <a:t>7</a:t>
            </a:r>
            <a:r>
              <a:rPr lang="en-US" altLang="ja-JP" sz="1200" b="1" dirty="0" smtClean="0"/>
              <a:t>        7</a:t>
            </a:r>
            <a:r>
              <a:rPr lang="en-US" altLang="ja-JP" sz="1200" b="1" dirty="0" smtClean="0">
                <a:sym typeface="Symbol"/>
              </a:rPr>
              <a:t>8</a:t>
            </a:r>
            <a:r>
              <a:rPr lang="en-US" altLang="ja-JP" sz="1200" b="1" dirty="0" smtClean="0"/>
              <a:t>         8</a:t>
            </a:r>
            <a:r>
              <a:rPr lang="en-US" altLang="ja-JP" sz="1200" b="1" dirty="0" smtClean="0">
                <a:sym typeface="Symbol"/>
              </a:rPr>
              <a:t>9</a:t>
            </a:r>
            <a:r>
              <a:rPr lang="en-US" altLang="ja-JP" sz="1200" b="1" dirty="0" smtClean="0"/>
              <a:t>        9</a:t>
            </a:r>
            <a:r>
              <a:rPr lang="en-US" altLang="ja-JP" sz="1200" b="1" dirty="0" smtClean="0">
                <a:sym typeface="Symbol"/>
              </a:rPr>
              <a:t>10</a:t>
            </a:r>
            <a:r>
              <a:rPr lang="en-US" altLang="ja-JP" sz="1200" b="1" dirty="0" smtClean="0"/>
              <a:t> </a:t>
            </a:r>
            <a:endParaRPr kumimoji="1" lang="ja-JP" altLang="en-US" sz="1200" b="1" baseline="30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524329" y="5805266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/>
              <a:t>10 &lt;</a:t>
            </a:r>
            <a:endParaRPr kumimoji="1" lang="ja-JP" altLang="en-US" sz="1200" b="1" baseline="30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24129" y="6032321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[x10</a:t>
            </a:r>
            <a:r>
              <a:rPr kumimoji="1" lang="en-US" altLang="ja-JP" sz="1600" b="1" baseline="30000" dirty="0" smtClean="0"/>
              <a:t>-8</a:t>
            </a:r>
            <a:r>
              <a:rPr kumimoji="1" lang="en-US" altLang="ja-JP" sz="1600" b="1" dirty="0" smtClean="0"/>
              <a:t> Pa]</a:t>
            </a:r>
            <a:endParaRPr kumimoji="1" lang="ja-JP" altLang="en-US" sz="1600" b="1" baseline="30000" dirty="0"/>
          </a:p>
        </p:txBody>
      </p:sp>
    </p:spTree>
    <p:extLst>
      <p:ext uri="{BB962C8B-B14F-4D97-AF65-F5344CB8AC3E}">
        <p14:creationId xmlns:p14="http://schemas.microsoft.com/office/powerpoint/2010/main" val="404344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1 : Coting method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7" y="1595363"/>
            <a:ext cx="6144130" cy="4713959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For SuperKEKB LER, it is an important issue to mitigate the electron cloud instability</a:t>
            </a:r>
            <a:r>
              <a:rPr lang="en-US" altLang="ja-JP" sz="2400" dirty="0" smtClean="0"/>
              <a:t>.</a:t>
            </a:r>
          </a:p>
          <a:p>
            <a:pPr lvl="1"/>
            <a:r>
              <a:rPr lang="en-US" altLang="ja-JP" sz="2000" dirty="0" smtClean="0"/>
              <a:t>In order to reduce the electron cloud, inner surfaces of almost all LER beam pipes are coated with TiN (except beam pipes with clearing electrodes).</a:t>
            </a:r>
          </a:p>
          <a:p>
            <a:pPr lvl="1"/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coating tests had been performed and the coating method was established.</a:t>
            </a:r>
            <a:endParaRPr lang="en-US" altLang="ja-JP" sz="2000" dirty="0" smtClean="0"/>
          </a:p>
          <a:p>
            <a:r>
              <a:rPr lang="en-US" altLang="ja-JP" sz="2400" dirty="0" err="1">
                <a:solidFill>
                  <a:srgbClr val="002060"/>
                </a:solidFill>
              </a:rPr>
              <a:t>TiN</a:t>
            </a:r>
            <a:r>
              <a:rPr lang="en-US" altLang="ja-JP" sz="2400" dirty="0">
                <a:solidFill>
                  <a:srgbClr val="002060"/>
                </a:solidFill>
              </a:rPr>
              <a:t> coating is done by a DC magnetron sputtering of Ti in </a:t>
            </a:r>
            <a:r>
              <a:rPr lang="en-US" altLang="ja-JP" sz="2400" dirty="0" err="1">
                <a:solidFill>
                  <a:srgbClr val="002060"/>
                </a:solidFill>
              </a:rPr>
              <a:t>Ar</a:t>
            </a:r>
            <a:r>
              <a:rPr lang="en-US" altLang="ja-JP" sz="2400" dirty="0">
                <a:solidFill>
                  <a:srgbClr val="002060"/>
                </a:solidFill>
              </a:rPr>
              <a:t> and N</a:t>
            </a:r>
            <a:r>
              <a:rPr lang="en-US" altLang="ja-JP" sz="2400" baseline="-25000" dirty="0">
                <a:solidFill>
                  <a:srgbClr val="002060"/>
                </a:solidFill>
              </a:rPr>
              <a:t>2</a:t>
            </a:r>
            <a:r>
              <a:rPr lang="en-US" altLang="ja-JP" sz="2400" dirty="0">
                <a:solidFill>
                  <a:srgbClr val="002060"/>
                </a:solidFill>
              </a:rPr>
              <a:t> atmospheres.</a:t>
            </a:r>
          </a:p>
          <a:p>
            <a:pPr lvl="1">
              <a:defRPr/>
            </a:pPr>
            <a:r>
              <a:rPr lang="en-US" altLang="ja-JP" sz="2000" dirty="0"/>
              <a:t>A Ti cathode rod (-400 V) </a:t>
            </a:r>
            <a:r>
              <a:rPr lang="en-US" altLang="ja-JP" sz="2000" dirty="0" smtClean="0"/>
              <a:t>is set on the center axis of beam pipe (hung </a:t>
            </a:r>
            <a:r>
              <a:rPr lang="en-US" altLang="ja-JP" sz="2000" dirty="0"/>
              <a:t>from the top </a:t>
            </a:r>
            <a:r>
              <a:rPr lang="en-US" altLang="ja-JP" sz="2000" dirty="0" smtClean="0"/>
              <a:t>on in case of the vertical </a:t>
            </a:r>
            <a:r>
              <a:rPr lang="en-US" altLang="ja-JP" sz="2000" dirty="0"/>
              <a:t>type</a:t>
            </a:r>
            <a:r>
              <a:rPr lang="en-US" altLang="ja-JP" sz="2000" dirty="0" smtClean="0"/>
              <a:t>).</a:t>
            </a:r>
            <a:endParaRPr lang="en-US" altLang="ja-JP" sz="2000" dirty="0"/>
          </a:p>
          <a:p>
            <a:pPr lvl="1">
              <a:defRPr/>
            </a:pPr>
            <a:r>
              <a:rPr lang="en-US" altLang="ja-JP" sz="2000" dirty="0"/>
              <a:t>Gases </a:t>
            </a:r>
            <a:r>
              <a:rPr lang="en-US" altLang="ja-JP" sz="2000" dirty="0" smtClean="0"/>
              <a:t>are </a:t>
            </a:r>
            <a:r>
              <a:rPr lang="en-US" altLang="ja-JP" sz="2000" dirty="0"/>
              <a:t>supplied into the </a:t>
            </a:r>
            <a:r>
              <a:rPr lang="en-US" altLang="ja-JP" sz="2000" dirty="0" smtClean="0"/>
              <a:t>beam pipes uniformly </a:t>
            </a:r>
            <a:r>
              <a:rPr lang="en-US" altLang="ja-JP" sz="2000" dirty="0"/>
              <a:t>though the Ti rod.</a:t>
            </a:r>
          </a:p>
          <a:p>
            <a:pPr lvl="1">
              <a:defRPr/>
            </a:pPr>
            <a:r>
              <a:rPr lang="en-US" altLang="ja-JP" sz="2000" dirty="0"/>
              <a:t>Magnetic field (16 </a:t>
            </a:r>
            <a:r>
              <a:rPr lang="en-US" altLang="ja-JP" sz="2000" dirty="0" err="1"/>
              <a:t>mT</a:t>
            </a:r>
            <a:r>
              <a:rPr lang="en-US" altLang="ja-JP" sz="2000" dirty="0"/>
              <a:t>) </a:t>
            </a:r>
            <a:r>
              <a:rPr lang="en-US" altLang="ja-JP" sz="2000" dirty="0" smtClean="0"/>
              <a:t>is </a:t>
            </a:r>
            <a:r>
              <a:rPr lang="en-US" altLang="ja-JP" sz="2000" dirty="0"/>
              <a:t>supplied by </a:t>
            </a:r>
            <a:r>
              <a:rPr lang="en-US" altLang="ja-JP" sz="2000" dirty="0" smtClean="0"/>
              <a:t>solenoid coils.</a:t>
            </a:r>
            <a:endParaRPr lang="en-US" altLang="ja-JP" sz="2000" dirty="0"/>
          </a:p>
          <a:p>
            <a:pPr lvl="1">
              <a:defRPr/>
            </a:pPr>
            <a:r>
              <a:rPr lang="en-US" altLang="ja-JP" sz="2000" dirty="0"/>
              <a:t>Preliminary experiments were performed at a test stand to decide the coating parameters</a:t>
            </a:r>
            <a:r>
              <a:rPr lang="en-US" altLang="ja-JP" sz="2000" dirty="0" smtClean="0"/>
              <a:t>.</a:t>
            </a:r>
          </a:p>
          <a:p>
            <a:pPr lvl="1">
              <a:defRPr/>
            </a:pPr>
            <a:r>
              <a:rPr lang="en-US" altLang="ja-JP" sz="2000" dirty="0" smtClean="0"/>
              <a:t>Thickness of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 : 200 nm (at least)</a:t>
            </a:r>
            <a:endParaRPr lang="en-US" altLang="ja-JP" sz="2000" dirty="0"/>
          </a:p>
          <a:p>
            <a:pPr lvl="1">
              <a:defRPr/>
            </a:pPr>
            <a:r>
              <a:rPr lang="en-US" altLang="ja-JP" sz="2000" dirty="0"/>
              <a:t>Straight beam pipes are coated by vertical type and bent pipes are coated by </a:t>
            </a:r>
            <a:r>
              <a:rPr lang="en-US" altLang="ja-JP" sz="2000" dirty="0" smtClean="0"/>
              <a:t>horizontal </a:t>
            </a:r>
            <a:r>
              <a:rPr lang="en-US" altLang="ja-JP" sz="2000" dirty="0"/>
              <a:t>type. </a:t>
            </a:r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11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45" name="正方形/長方形 144"/>
          <p:cNvSpPr/>
          <p:nvPr/>
        </p:nvSpPr>
        <p:spPr>
          <a:xfrm>
            <a:off x="7543203" y="5676430"/>
            <a:ext cx="10081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Test stand</a:t>
            </a:r>
            <a:endParaRPr lang="en-US" altLang="ja-JP" sz="1400" dirty="0">
              <a:solidFill>
                <a:srgbClr val="0070C0"/>
              </a:solidFill>
            </a:endParaRPr>
          </a:p>
        </p:txBody>
      </p:sp>
      <p:sp>
        <p:nvSpPr>
          <p:cNvPr id="146" name="角丸四角形 145"/>
          <p:cNvSpPr>
            <a:spLocks noChangeAspect="1"/>
          </p:cNvSpPr>
          <p:nvPr/>
        </p:nvSpPr>
        <p:spPr>
          <a:xfrm>
            <a:off x="6156667" y="1628800"/>
            <a:ext cx="2979040" cy="4464496"/>
          </a:xfrm>
          <a:prstGeom prst="roundRect">
            <a:avLst>
              <a:gd name="adj" fmla="val 6145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100"/>
          </a:p>
        </p:txBody>
      </p:sp>
      <p:sp>
        <p:nvSpPr>
          <p:cNvPr id="147" name="Text Box 120"/>
          <p:cNvSpPr txBox="1">
            <a:spLocks noChangeArrowheads="1"/>
          </p:cNvSpPr>
          <p:nvPr/>
        </p:nvSpPr>
        <p:spPr bwMode="auto">
          <a:xfrm>
            <a:off x="7338142" y="5785231"/>
            <a:ext cx="172574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>
                <a:latin typeface="Times New Roman" pitchFamily="18" charset="0"/>
                <a:cs typeface="Times New Roman" pitchFamily="18" charset="0"/>
              </a:rPr>
              <a:t>Mass Spectrometer</a:t>
            </a:r>
          </a:p>
        </p:txBody>
      </p:sp>
      <p:sp>
        <p:nvSpPr>
          <p:cNvPr id="148" name="Text Box 63"/>
          <p:cNvSpPr txBox="1">
            <a:spLocks noChangeArrowheads="1"/>
          </p:cNvSpPr>
          <p:nvPr/>
        </p:nvSpPr>
        <p:spPr bwMode="auto">
          <a:xfrm>
            <a:off x="8217890" y="1772816"/>
            <a:ext cx="89061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altLang="ja-JP" sz="9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gas (2.0 Pa)</a:t>
            </a:r>
          </a:p>
        </p:txBody>
      </p:sp>
      <p:sp>
        <p:nvSpPr>
          <p:cNvPr id="149" name="Rectangle 6"/>
          <p:cNvSpPr>
            <a:spLocks noChangeArrowheads="1"/>
          </p:cNvSpPr>
          <p:nvPr/>
        </p:nvSpPr>
        <p:spPr bwMode="auto">
          <a:xfrm>
            <a:off x="7334561" y="2330151"/>
            <a:ext cx="405130" cy="304943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0" name="Rectangle 7"/>
          <p:cNvSpPr>
            <a:spLocks noChangeArrowheads="1"/>
          </p:cNvSpPr>
          <p:nvPr/>
        </p:nvSpPr>
        <p:spPr bwMode="auto">
          <a:xfrm>
            <a:off x="7508552" y="2497790"/>
            <a:ext cx="64565" cy="24433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1" name="Rectangle 8" descr="横線"/>
          <p:cNvSpPr>
            <a:spLocks noChangeArrowheads="1"/>
          </p:cNvSpPr>
          <p:nvPr/>
        </p:nvSpPr>
        <p:spPr bwMode="auto">
          <a:xfrm>
            <a:off x="7099555" y="2708920"/>
            <a:ext cx="865784" cy="32457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Rectangle 9" descr="横線"/>
          <p:cNvSpPr>
            <a:spLocks noChangeArrowheads="1"/>
          </p:cNvSpPr>
          <p:nvPr/>
        </p:nvSpPr>
        <p:spPr bwMode="auto">
          <a:xfrm>
            <a:off x="7097595" y="3169760"/>
            <a:ext cx="869704" cy="320726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Rectangle 12"/>
          <p:cNvSpPr>
            <a:spLocks noChangeArrowheads="1"/>
          </p:cNvSpPr>
          <p:nvPr/>
        </p:nvSpPr>
        <p:spPr bwMode="auto">
          <a:xfrm>
            <a:off x="7276142" y="2278080"/>
            <a:ext cx="521971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6" name="Rectangle 13"/>
          <p:cNvSpPr>
            <a:spLocks noChangeArrowheads="1"/>
          </p:cNvSpPr>
          <p:nvPr/>
        </p:nvSpPr>
        <p:spPr bwMode="auto">
          <a:xfrm>
            <a:off x="7276142" y="2231090"/>
            <a:ext cx="521971" cy="4699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7" name="Rectangle 14"/>
          <p:cNvSpPr>
            <a:spLocks noChangeArrowheads="1"/>
          </p:cNvSpPr>
          <p:nvPr/>
        </p:nvSpPr>
        <p:spPr bwMode="auto">
          <a:xfrm>
            <a:off x="7450131" y="2181560"/>
            <a:ext cx="173990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8" name="Rectangle 15"/>
          <p:cNvSpPr>
            <a:spLocks noChangeArrowheads="1"/>
          </p:cNvSpPr>
          <p:nvPr/>
        </p:nvSpPr>
        <p:spPr bwMode="auto">
          <a:xfrm>
            <a:off x="7508551" y="2082500"/>
            <a:ext cx="58420" cy="9779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9" name="Line 25"/>
          <p:cNvSpPr>
            <a:spLocks noChangeShapeType="1"/>
          </p:cNvSpPr>
          <p:nvPr/>
        </p:nvSpPr>
        <p:spPr bwMode="auto">
          <a:xfrm>
            <a:off x="7508031" y="1884515"/>
            <a:ext cx="0" cy="148278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0" name="Line 26"/>
          <p:cNvSpPr>
            <a:spLocks noChangeShapeType="1"/>
          </p:cNvSpPr>
          <p:nvPr/>
        </p:nvSpPr>
        <p:spPr bwMode="auto">
          <a:xfrm>
            <a:off x="7566839" y="1933506"/>
            <a:ext cx="0" cy="99288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1" name="Line 27"/>
          <p:cNvSpPr>
            <a:spLocks noChangeShapeType="1"/>
          </p:cNvSpPr>
          <p:nvPr/>
        </p:nvSpPr>
        <p:spPr bwMode="auto">
          <a:xfrm>
            <a:off x="7508032" y="1884515"/>
            <a:ext cx="753395" cy="0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2" name="Line 28"/>
          <p:cNvSpPr>
            <a:spLocks noChangeShapeType="1"/>
          </p:cNvSpPr>
          <p:nvPr/>
        </p:nvSpPr>
        <p:spPr bwMode="auto">
          <a:xfrm>
            <a:off x="7566840" y="1933506"/>
            <a:ext cx="694587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3" name="Line 29"/>
          <p:cNvSpPr>
            <a:spLocks noChangeShapeType="1"/>
          </p:cNvSpPr>
          <p:nvPr/>
        </p:nvSpPr>
        <p:spPr bwMode="auto">
          <a:xfrm>
            <a:off x="6291360" y="2082438"/>
            <a:ext cx="12179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4" name="Line 30"/>
          <p:cNvSpPr>
            <a:spLocks noChangeShapeType="1"/>
          </p:cNvSpPr>
          <p:nvPr/>
        </p:nvSpPr>
        <p:spPr bwMode="auto">
          <a:xfrm flipH="1">
            <a:off x="6290054" y="2082438"/>
            <a:ext cx="1307" cy="1456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5" name="Line 31"/>
          <p:cNvSpPr>
            <a:spLocks noChangeShapeType="1"/>
          </p:cNvSpPr>
          <p:nvPr/>
        </p:nvSpPr>
        <p:spPr bwMode="auto">
          <a:xfrm>
            <a:off x="6232553" y="2227450"/>
            <a:ext cx="1163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6" name="Line 32"/>
          <p:cNvSpPr>
            <a:spLocks noChangeShapeType="1"/>
          </p:cNvSpPr>
          <p:nvPr/>
        </p:nvSpPr>
        <p:spPr bwMode="auto">
          <a:xfrm>
            <a:off x="6175052" y="2277094"/>
            <a:ext cx="2313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7" name="Line 38"/>
          <p:cNvSpPr>
            <a:spLocks noChangeShapeType="1"/>
          </p:cNvSpPr>
          <p:nvPr/>
        </p:nvSpPr>
        <p:spPr bwMode="auto">
          <a:xfrm>
            <a:off x="6350168" y="5157192"/>
            <a:ext cx="0" cy="244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8" name="Line 43"/>
          <p:cNvSpPr>
            <a:spLocks noChangeShapeType="1"/>
          </p:cNvSpPr>
          <p:nvPr/>
        </p:nvSpPr>
        <p:spPr bwMode="auto">
          <a:xfrm>
            <a:off x="6214985" y="3652411"/>
            <a:ext cx="1163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9" name="Line 44"/>
          <p:cNvSpPr>
            <a:spLocks noChangeShapeType="1"/>
          </p:cNvSpPr>
          <p:nvPr/>
        </p:nvSpPr>
        <p:spPr bwMode="auto">
          <a:xfrm>
            <a:off x="6156177" y="3602767"/>
            <a:ext cx="2313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0" name="Line 45"/>
          <p:cNvSpPr>
            <a:spLocks noChangeShapeType="1"/>
          </p:cNvSpPr>
          <p:nvPr/>
        </p:nvSpPr>
        <p:spPr bwMode="auto">
          <a:xfrm>
            <a:off x="6269872" y="2673593"/>
            <a:ext cx="7742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1" name="Line 46"/>
          <p:cNvSpPr>
            <a:spLocks noChangeShapeType="1"/>
          </p:cNvSpPr>
          <p:nvPr/>
        </p:nvSpPr>
        <p:spPr bwMode="auto">
          <a:xfrm>
            <a:off x="6267259" y="2673594"/>
            <a:ext cx="5227" cy="9291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2" name="Line 47"/>
          <p:cNvSpPr>
            <a:spLocks noChangeShapeType="1"/>
          </p:cNvSpPr>
          <p:nvPr/>
        </p:nvSpPr>
        <p:spPr bwMode="auto">
          <a:xfrm>
            <a:off x="7044102" y="2673595"/>
            <a:ext cx="0" cy="489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3" name="Line 48"/>
          <p:cNvSpPr>
            <a:spLocks noChangeShapeType="1"/>
          </p:cNvSpPr>
          <p:nvPr/>
        </p:nvSpPr>
        <p:spPr bwMode="auto">
          <a:xfrm>
            <a:off x="6272485" y="3652413"/>
            <a:ext cx="5228" cy="12167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4" name="Line 49"/>
          <p:cNvSpPr>
            <a:spLocks noChangeShapeType="1"/>
          </p:cNvSpPr>
          <p:nvPr/>
        </p:nvSpPr>
        <p:spPr bwMode="auto">
          <a:xfrm>
            <a:off x="6280461" y="4869160"/>
            <a:ext cx="76364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5" name="Line 50"/>
          <p:cNvSpPr>
            <a:spLocks noChangeShapeType="1"/>
          </p:cNvSpPr>
          <p:nvPr/>
        </p:nvSpPr>
        <p:spPr bwMode="auto">
          <a:xfrm>
            <a:off x="7044102" y="2722584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6" name="Line 51"/>
          <p:cNvSpPr>
            <a:spLocks noChangeShapeType="1"/>
          </p:cNvSpPr>
          <p:nvPr/>
        </p:nvSpPr>
        <p:spPr bwMode="auto">
          <a:xfrm>
            <a:off x="7044102" y="2996952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7" name="Line 52"/>
          <p:cNvSpPr>
            <a:spLocks noChangeShapeType="1"/>
          </p:cNvSpPr>
          <p:nvPr/>
        </p:nvSpPr>
        <p:spPr bwMode="auto">
          <a:xfrm>
            <a:off x="7044102" y="2996953"/>
            <a:ext cx="1307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8" name="Line 53"/>
          <p:cNvSpPr>
            <a:spLocks noChangeShapeType="1"/>
          </p:cNvSpPr>
          <p:nvPr/>
        </p:nvSpPr>
        <p:spPr bwMode="auto">
          <a:xfrm>
            <a:off x="7044102" y="3212976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9" name="Line 54"/>
          <p:cNvSpPr>
            <a:spLocks noChangeShapeType="1"/>
          </p:cNvSpPr>
          <p:nvPr/>
        </p:nvSpPr>
        <p:spPr bwMode="auto">
          <a:xfrm>
            <a:off x="7047171" y="3465822"/>
            <a:ext cx="5238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80" name="Line 55"/>
          <p:cNvSpPr>
            <a:spLocks noChangeShapeType="1"/>
          </p:cNvSpPr>
          <p:nvPr/>
        </p:nvSpPr>
        <p:spPr bwMode="auto">
          <a:xfrm flipH="1">
            <a:off x="7045409" y="3465822"/>
            <a:ext cx="1761" cy="1792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81" name="Line 56"/>
          <p:cNvSpPr>
            <a:spLocks noChangeShapeType="1"/>
          </p:cNvSpPr>
          <p:nvPr/>
        </p:nvSpPr>
        <p:spPr bwMode="auto">
          <a:xfrm>
            <a:off x="7044102" y="3645024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85" name="Line 60"/>
          <p:cNvSpPr>
            <a:spLocks noChangeShapeType="1"/>
          </p:cNvSpPr>
          <p:nvPr/>
        </p:nvSpPr>
        <p:spPr bwMode="auto">
          <a:xfrm>
            <a:off x="7044102" y="4797152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86" name="Line 61"/>
          <p:cNvSpPr>
            <a:spLocks noChangeShapeType="1"/>
          </p:cNvSpPr>
          <p:nvPr/>
        </p:nvSpPr>
        <p:spPr bwMode="auto">
          <a:xfrm>
            <a:off x="7044102" y="4797152"/>
            <a:ext cx="1307" cy="72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87" name="Text Box 62"/>
          <p:cNvSpPr txBox="1">
            <a:spLocks noChangeArrowheads="1"/>
          </p:cNvSpPr>
          <p:nvPr/>
        </p:nvSpPr>
        <p:spPr bwMode="auto">
          <a:xfrm>
            <a:off x="8028385" y="1902334"/>
            <a:ext cx="107943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9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gas (0.5 Pa) </a:t>
            </a:r>
          </a:p>
        </p:txBody>
      </p:sp>
      <p:sp>
        <p:nvSpPr>
          <p:cNvPr id="188" name="Text Box 66"/>
          <p:cNvSpPr txBox="1">
            <a:spLocks noChangeArrowheads="1"/>
          </p:cNvSpPr>
          <p:nvPr/>
        </p:nvSpPr>
        <p:spPr bwMode="auto">
          <a:xfrm>
            <a:off x="8191499" y="3928603"/>
            <a:ext cx="9442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Ti Cathode Rod (-400 V)</a:t>
            </a:r>
          </a:p>
        </p:txBody>
      </p:sp>
      <p:sp>
        <p:nvSpPr>
          <p:cNvPr id="189" name="Line 67"/>
          <p:cNvSpPr>
            <a:spLocks noChangeShapeType="1"/>
          </p:cNvSpPr>
          <p:nvPr/>
        </p:nvSpPr>
        <p:spPr bwMode="auto">
          <a:xfrm rot="16200000">
            <a:off x="7301925" y="5527540"/>
            <a:ext cx="29590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grpSp>
        <p:nvGrpSpPr>
          <p:cNvPr id="190" name="Group 68"/>
          <p:cNvGrpSpPr>
            <a:grpSpLocks/>
          </p:cNvGrpSpPr>
          <p:nvPr/>
        </p:nvGrpSpPr>
        <p:grpSpPr bwMode="auto">
          <a:xfrm>
            <a:off x="7393030" y="5446878"/>
            <a:ext cx="116309" cy="128683"/>
            <a:chOff x="527" y="3243"/>
            <a:chExt cx="91" cy="181"/>
          </a:xfrm>
        </p:grpSpPr>
        <p:sp>
          <p:nvSpPr>
            <p:cNvPr id="391" name="AutoShape 69"/>
            <p:cNvSpPr>
              <a:spLocks noChangeArrowheads="1"/>
            </p:cNvSpPr>
            <p:nvPr/>
          </p:nvSpPr>
          <p:spPr bwMode="auto">
            <a:xfrm>
              <a:off x="527" y="3334"/>
              <a:ext cx="91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2" name="AutoShape 70"/>
            <p:cNvSpPr>
              <a:spLocks noChangeArrowheads="1"/>
            </p:cNvSpPr>
            <p:nvPr/>
          </p:nvSpPr>
          <p:spPr bwMode="auto">
            <a:xfrm rot="10800000">
              <a:off x="527" y="3243"/>
              <a:ext cx="91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1" name="Line 71"/>
          <p:cNvSpPr>
            <a:spLocks noChangeShapeType="1"/>
          </p:cNvSpPr>
          <p:nvPr/>
        </p:nvSpPr>
        <p:spPr bwMode="auto">
          <a:xfrm rot="16200000" flipH="1">
            <a:off x="7475735" y="5527540"/>
            <a:ext cx="29590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92" name="Line 72"/>
          <p:cNvSpPr>
            <a:spLocks noChangeShapeType="1"/>
          </p:cNvSpPr>
          <p:nvPr/>
        </p:nvSpPr>
        <p:spPr bwMode="auto">
          <a:xfrm rot="16200000">
            <a:off x="7421126" y="5473585"/>
            <a:ext cx="0" cy="4064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93" name="Rectangle 73"/>
          <p:cNvSpPr>
            <a:spLocks noChangeArrowheads="1"/>
          </p:cNvSpPr>
          <p:nvPr/>
        </p:nvSpPr>
        <p:spPr bwMode="auto">
          <a:xfrm>
            <a:off x="6986601" y="5563140"/>
            <a:ext cx="250261" cy="2286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Line 81"/>
          <p:cNvSpPr>
            <a:spLocks noChangeShapeType="1"/>
          </p:cNvSpPr>
          <p:nvPr/>
        </p:nvSpPr>
        <p:spPr bwMode="auto">
          <a:xfrm flipH="1">
            <a:off x="6986602" y="5625848"/>
            <a:ext cx="57501" cy="5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95" name="Line 82"/>
          <p:cNvSpPr>
            <a:spLocks noChangeShapeType="1"/>
          </p:cNvSpPr>
          <p:nvPr/>
        </p:nvSpPr>
        <p:spPr bwMode="auto">
          <a:xfrm>
            <a:off x="6986602" y="5676798"/>
            <a:ext cx="57501" cy="48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96" name="Line 83"/>
          <p:cNvSpPr>
            <a:spLocks noChangeShapeType="1"/>
          </p:cNvSpPr>
          <p:nvPr/>
        </p:nvSpPr>
        <p:spPr bwMode="auto">
          <a:xfrm rot="16200000">
            <a:off x="6610883" y="5297816"/>
            <a:ext cx="0" cy="7553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grpSp>
        <p:nvGrpSpPr>
          <p:cNvPr id="197" name="Group 84"/>
          <p:cNvGrpSpPr>
            <a:grpSpLocks/>
          </p:cNvGrpSpPr>
          <p:nvPr/>
        </p:nvGrpSpPr>
        <p:grpSpPr bwMode="auto">
          <a:xfrm rot="5400000">
            <a:off x="6698785" y="5601328"/>
            <a:ext cx="99288" cy="154861"/>
            <a:chOff x="527" y="3243"/>
            <a:chExt cx="91" cy="181"/>
          </a:xfrm>
        </p:grpSpPr>
        <p:sp>
          <p:nvSpPr>
            <p:cNvPr id="389" name="AutoShape 85"/>
            <p:cNvSpPr>
              <a:spLocks noChangeArrowheads="1"/>
            </p:cNvSpPr>
            <p:nvPr/>
          </p:nvSpPr>
          <p:spPr bwMode="auto">
            <a:xfrm>
              <a:off x="527" y="3334"/>
              <a:ext cx="91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0" name="AutoShape 86"/>
            <p:cNvSpPr>
              <a:spLocks noChangeArrowheads="1"/>
            </p:cNvSpPr>
            <p:nvPr/>
          </p:nvSpPr>
          <p:spPr bwMode="auto">
            <a:xfrm rot="10800000">
              <a:off x="527" y="3243"/>
              <a:ext cx="91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8" name="Rectangle 87"/>
          <p:cNvSpPr>
            <a:spLocks noChangeArrowheads="1"/>
          </p:cNvSpPr>
          <p:nvPr/>
        </p:nvSpPr>
        <p:spPr bwMode="auto">
          <a:xfrm>
            <a:off x="6348861" y="5561182"/>
            <a:ext cx="247647" cy="2220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9" name="Line 92"/>
          <p:cNvSpPr>
            <a:spLocks noChangeShapeType="1"/>
          </p:cNvSpPr>
          <p:nvPr/>
        </p:nvSpPr>
        <p:spPr bwMode="auto">
          <a:xfrm flipH="1">
            <a:off x="6348862" y="5625848"/>
            <a:ext cx="57501" cy="5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200" name="Line 93"/>
          <p:cNvSpPr>
            <a:spLocks noChangeShapeType="1"/>
          </p:cNvSpPr>
          <p:nvPr/>
        </p:nvSpPr>
        <p:spPr bwMode="auto">
          <a:xfrm>
            <a:off x="6348862" y="5676798"/>
            <a:ext cx="57501" cy="48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201" name="Text Box 94"/>
          <p:cNvSpPr txBox="1">
            <a:spLocks noChangeArrowheads="1"/>
          </p:cNvSpPr>
          <p:nvPr/>
        </p:nvSpPr>
        <p:spPr bwMode="auto">
          <a:xfrm>
            <a:off x="6596509" y="4825752"/>
            <a:ext cx="5614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altLang="ja-JP" sz="900" dirty="0" err="1">
                <a:latin typeface="Times New Roman" pitchFamily="18" charset="0"/>
                <a:cs typeface="Times New Roman" pitchFamily="18" charset="0"/>
              </a:rPr>
              <a:t>mT</a:t>
            </a:r>
            <a:endParaRPr lang="en-US" altLang="ja-JP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" name="Line 95"/>
          <p:cNvSpPr>
            <a:spLocks noChangeShapeType="1"/>
          </p:cNvSpPr>
          <p:nvPr/>
        </p:nvSpPr>
        <p:spPr bwMode="auto">
          <a:xfrm>
            <a:off x="6348862" y="5157192"/>
            <a:ext cx="9853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203" name="Rectangle 97"/>
          <p:cNvSpPr>
            <a:spLocks noChangeArrowheads="1"/>
          </p:cNvSpPr>
          <p:nvPr/>
        </p:nvSpPr>
        <p:spPr bwMode="auto">
          <a:xfrm>
            <a:off x="7739997" y="1834871"/>
            <a:ext cx="290119" cy="146972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Line 104"/>
          <p:cNvSpPr>
            <a:spLocks noChangeShapeType="1"/>
          </p:cNvSpPr>
          <p:nvPr/>
        </p:nvSpPr>
        <p:spPr bwMode="auto">
          <a:xfrm flipH="1" flipV="1">
            <a:off x="7883095" y="5078460"/>
            <a:ext cx="83638" cy="868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39" name="Line 105"/>
          <p:cNvSpPr>
            <a:spLocks noChangeShapeType="1"/>
          </p:cNvSpPr>
          <p:nvPr/>
        </p:nvSpPr>
        <p:spPr bwMode="auto">
          <a:xfrm>
            <a:off x="7739997" y="5133981"/>
            <a:ext cx="10846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40" name="Line 106"/>
          <p:cNvSpPr>
            <a:spLocks noChangeShapeType="1"/>
          </p:cNvSpPr>
          <p:nvPr/>
        </p:nvSpPr>
        <p:spPr bwMode="auto">
          <a:xfrm>
            <a:off x="7624341" y="5676798"/>
            <a:ext cx="3469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42" name="Rectangle 110"/>
          <p:cNvSpPr>
            <a:spLocks noChangeArrowheads="1"/>
          </p:cNvSpPr>
          <p:nvPr/>
        </p:nvSpPr>
        <p:spPr bwMode="auto">
          <a:xfrm>
            <a:off x="7566839" y="5476916"/>
            <a:ext cx="115002" cy="4768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3" name="Line 118"/>
          <p:cNvSpPr>
            <a:spLocks noChangeShapeType="1"/>
          </p:cNvSpPr>
          <p:nvPr/>
        </p:nvSpPr>
        <p:spPr bwMode="auto">
          <a:xfrm flipH="1">
            <a:off x="7739689" y="3212977"/>
            <a:ext cx="720742" cy="3695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44" name="Text Box 119"/>
          <p:cNvSpPr txBox="1">
            <a:spLocks noChangeArrowheads="1"/>
          </p:cNvSpPr>
          <p:nvPr/>
        </p:nvSpPr>
        <p:spPr bwMode="auto">
          <a:xfrm>
            <a:off x="7152952" y="2767068"/>
            <a:ext cx="8690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Solenoid Coil</a:t>
            </a:r>
          </a:p>
        </p:txBody>
      </p:sp>
      <p:sp>
        <p:nvSpPr>
          <p:cNvPr id="345" name="Rectangle 125"/>
          <p:cNvSpPr>
            <a:spLocks noChangeArrowheads="1"/>
          </p:cNvSpPr>
          <p:nvPr/>
        </p:nvSpPr>
        <p:spPr bwMode="auto">
          <a:xfrm>
            <a:off x="7508551" y="2455883"/>
            <a:ext cx="60960" cy="1206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6" name="Rectangle 126"/>
          <p:cNvSpPr>
            <a:spLocks noChangeArrowheads="1"/>
          </p:cNvSpPr>
          <p:nvPr/>
        </p:nvSpPr>
        <p:spPr bwMode="auto">
          <a:xfrm>
            <a:off x="7450131" y="2427940"/>
            <a:ext cx="173990" cy="4826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7" name="Line 127"/>
          <p:cNvSpPr>
            <a:spLocks noChangeShapeType="1"/>
          </p:cNvSpPr>
          <p:nvPr/>
        </p:nvSpPr>
        <p:spPr bwMode="auto">
          <a:xfrm>
            <a:off x="7450531" y="2476324"/>
            <a:ext cx="575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48" name="Line 128"/>
          <p:cNvSpPr>
            <a:spLocks noChangeShapeType="1"/>
          </p:cNvSpPr>
          <p:nvPr/>
        </p:nvSpPr>
        <p:spPr bwMode="auto">
          <a:xfrm>
            <a:off x="7449223" y="2452155"/>
            <a:ext cx="1738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49" name="Rectangle 129"/>
          <p:cNvSpPr>
            <a:spLocks noChangeArrowheads="1"/>
          </p:cNvSpPr>
          <p:nvPr/>
        </p:nvSpPr>
        <p:spPr bwMode="auto">
          <a:xfrm>
            <a:off x="7276142" y="5032836"/>
            <a:ext cx="521971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0" name="Rectangle 130"/>
          <p:cNvSpPr>
            <a:spLocks noChangeArrowheads="1"/>
          </p:cNvSpPr>
          <p:nvPr/>
        </p:nvSpPr>
        <p:spPr bwMode="auto">
          <a:xfrm>
            <a:off x="7276142" y="4983307"/>
            <a:ext cx="521971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2" name="Rectangle 132"/>
          <p:cNvSpPr>
            <a:spLocks noChangeArrowheads="1"/>
          </p:cNvSpPr>
          <p:nvPr/>
        </p:nvSpPr>
        <p:spPr bwMode="auto">
          <a:xfrm>
            <a:off x="7276142" y="2575261"/>
            <a:ext cx="521971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3" name="Rectangle 133"/>
          <p:cNvSpPr>
            <a:spLocks noChangeArrowheads="1"/>
          </p:cNvSpPr>
          <p:nvPr/>
        </p:nvSpPr>
        <p:spPr bwMode="auto">
          <a:xfrm>
            <a:off x="7276142" y="2525730"/>
            <a:ext cx="521971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4" name="Line 134"/>
          <p:cNvSpPr>
            <a:spLocks noChangeShapeType="1"/>
          </p:cNvSpPr>
          <p:nvPr/>
        </p:nvSpPr>
        <p:spPr bwMode="auto">
          <a:xfrm flipH="1">
            <a:off x="7575019" y="4040091"/>
            <a:ext cx="6867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55" name="Rectangle 125"/>
          <p:cNvSpPr>
            <a:spLocks noChangeArrowheads="1"/>
          </p:cNvSpPr>
          <p:nvPr/>
        </p:nvSpPr>
        <p:spPr bwMode="auto">
          <a:xfrm>
            <a:off x="7508551" y="2330150"/>
            <a:ext cx="60960" cy="9398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6" name="Text Box 136"/>
          <p:cNvSpPr txBox="1">
            <a:spLocks noChangeArrowheads="1"/>
          </p:cNvSpPr>
          <p:nvPr/>
        </p:nvSpPr>
        <p:spPr bwMode="auto">
          <a:xfrm>
            <a:off x="7497576" y="1628800"/>
            <a:ext cx="141295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Mass Flow Controller</a:t>
            </a:r>
          </a:p>
        </p:txBody>
      </p:sp>
      <p:sp>
        <p:nvSpPr>
          <p:cNvPr id="357" name="Text Box 139"/>
          <p:cNvSpPr txBox="1">
            <a:spLocks noChangeArrowheads="1"/>
          </p:cNvSpPr>
          <p:nvPr/>
        </p:nvSpPr>
        <p:spPr bwMode="auto">
          <a:xfrm>
            <a:off x="6213570" y="3645024"/>
            <a:ext cx="971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Solenoid Coil’s Power Source</a:t>
            </a:r>
          </a:p>
        </p:txBody>
      </p:sp>
      <p:sp>
        <p:nvSpPr>
          <p:cNvPr id="358" name="Text Box 140"/>
          <p:cNvSpPr txBox="1">
            <a:spLocks noChangeArrowheads="1"/>
          </p:cNvSpPr>
          <p:nvPr/>
        </p:nvSpPr>
        <p:spPr bwMode="auto">
          <a:xfrm>
            <a:off x="6410283" y="2147761"/>
            <a:ext cx="68478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>
                <a:latin typeface="Times New Roman" pitchFamily="18" charset="0"/>
                <a:cs typeface="Times New Roman" pitchFamily="18" charset="0"/>
              </a:rPr>
              <a:t>Discharge Power Source</a:t>
            </a:r>
          </a:p>
        </p:txBody>
      </p:sp>
      <p:cxnSp>
        <p:nvCxnSpPr>
          <p:cNvPr id="359" name="直線コネクタ 358"/>
          <p:cNvCxnSpPr/>
          <p:nvPr/>
        </p:nvCxnSpPr>
        <p:spPr bwMode="auto">
          <a:xfrm rot="5400000">
            <a:off x="6198546" y="2370155"/>
            <a:ext cx="186690" cy="2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線コネクタ 359"/>
          <p:cNvCxnSpPr/>
          <p:nvPr/>
        </p:nvCxnSpPr>
        <p:spPr bwMode="auto">
          <a:xfrm rot="10800000" flipV="1">
            <a:off x="6180131" y="2464770"/>
            <a:ext cx="22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直線コネクタ 360"/>
          <p:cNvCxnSpPr/>
          <p:nvPr/>
        </p:nvCxnSpPr>
        <p:spPr bwMode="auto">
          <a:xfrm rot="10800000">
            <a:off x="6224581" y="2497790"/>
            <a:ext cx="1257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直線コネクタ 361"/>
          <p:cNvCxnSpPr/>
          <p:nvPr/>
        </p:nvCxnSpPr>
        <p:spPr bwMode="auto">
          <a:xfrm rot="10800000">
            <a:off x="6251251" y="2537160"/>
            <a:ext cx="723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直線コネクタ 362"/>
          <p:cNvCxnSpPr/>
          <p:nvPr/>
        </p:nvCxnSpPr>
        <p:spPr bwMode="auto">
          <a:xfrm rot="10800000" flipV="1">
            <a:off x="6236011" y="5402871"/>
            <a:ext cx="22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直線コネクタ 363"/>
          <p:cNvCxnSpPr/>
          <p:nvPr/>
        </p:nvCxnSpPr>
        <p:spPr bwMode="auto">
          <a:xfrm rot="10800000">
            <a:off x="6280462" y="5435891"/>
            <a:ext cx="127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直線コネクタ 364"/>
          <p:cNvCxnSpPr/>
          <p:nvPr/>
        </p:nvCxnSpPr>
        <p:spPr bwMode="auto">
          <a:xfrm rot="10800000">
            <a:off x="6308401" y="5475262"/>
            <a:ext cx="723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Oval 99"/>
          <p:cNvSpPr>
            <a:spLocks noChangeArrowheads="1"/>
          </p:cNvSpPr>
          <p:nvPr/>
        </p:nvSpPr>
        <p:spPr bwMode="auto">
          <a:xfrm>
            <a:off x="7848465" y="5045144"/>
            <a:ext cx="158128" cy="1626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7" name="Oval 99"/>
          <p:cNvSpPr>
            <a:spLocks noChangeArrowheads="1"/>
          </p:cNvSpPr>
          <p:nvPr/>
        </p:nvSpPr>
        <p:spPr bwMode="auto">
          <a:xfrm>
            <a:off x="7971961" y="5599068"/>
            <a:ext cx="158128" cy="164609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" name="Text Box 121"/>
          <p:cNvSpPr txBox="1">
            <a:spLocks noChangeArrowheads="1"/>
          </p:cNvSpPr>
          <p:nvPr/>
        </p:nvSpPr>
        <p:spPr bwMode="auto">
          <a:xfrm>
            <a:off x="7785083" y="5186890"/>
            <a:ext cx="6110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>
                <a:latin typeface="Times New Roman" pitchFamily="18" charset="0"/>
                <a:cs typeface="Times New Roman" pitchFamily="18" charset="0"/>
              </a:rPr>
              <a:t>Gauge</a:t>
            </a:r>
          </a:p>
        </p:txBody>
      </p:sp>
      <p:cxnSp>
        <p:nvCxnSpPr>
          <p:cNvPr id="370" name="直線コネクタ 369"/>
          <p:cNvCxnSpPr/>
          <p:nvPr/>
        </p:nvCxnSpPr>
        <p:spPr bwMode="auto">
          <a:xfrm rot="16200000" flipH="1">
            <a:off x="8046396" y="5655772"/>
            <a:ext cx="1270" cy="11176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直線コネクタ 370"/>
          <p:cNvCxnSpPr/>
          <p:nvPr/>
        </p:nvCxnSpPr>
        <p:spPr bwMode="auto">
          <a:xfrm rot="5400000" flipH="1" flipV="1">
            <a:off x="7982261" y="5699586"/>
            <a:ext cx="2540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直線コネクタ 371"/>
          <p:cNvCxnSpPr/>
          <p:nvPr/>
        </p:nvCxnSpPr>
        <p:spPr bwMode="auto">
          <a:xfrm rot="5400000" flipH="1" flipV="1">
            <a:off x="8069256" y="5678631"/>
            <a:ext cx="62230" cy="25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直線コネクタ 372"/>
          <p:cNvCxnSpPr/>
          <p:nvPr/>
        </p:nvCxnSpPr>
        <p:spPr bwMode="auto">
          <a:xfrm rot="16200000" flipV="1">
            <a:off x="8020361" y="5688156"/>
            <a:ext cx="5207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4" name="Oval 99"/>
          <p:cNvSpPr>
            <a:spLocks noChangeArrowheads="1"/>
          </p:cNvSpPr>
          <p:nvPr/>
        </p:nvSpPr>
        <p:spPr bwMode="auto">
          <a:xfrm>
            <a:off x="7045410" y="5598415"/>
            <a:ext cx="158128" cy="1633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" name="Oval 99"/>
          <p:cNvSpPr>
            <a:spLocks noChangeArrowheads="1"/>
          </p:cNvSpPr>
          <p:nvPr/>
        </p:nvSpPr>
        <p:spPr bwMode="auto">
          <a:xfrm>
            <a:off x="6405056" y="5590575"/>
            <a:ext cx="158128" cy="16395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6" name="直線コネクタ 375"/>
          <p:cNvCxnSpPr/>
          <p:nvPr/>
        </p:nvCxnSpPr>
        <p:spPr bwMode="auto">
          <a:xfrm rot="16200000" flipV="1">
            <a:off x="6427146" y="5677361"/>
            <a:ext cx="10668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直線コネクタ 376"/>
          <p:cNvCxnSpPr/>
          <p:nvPr/>
        </p:nvCxnSpPr>
        <p:spPr bwMode="auto">
          <a:xfrm>
            <a:off x="6446832" y="5624656"/>
            <a:ext cx="7112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直線コネクタ 377"/>
          <p:cNvCxnSpPr/>
          <p:nvPr/>
        </p:nvCxnSpPr>
        <p:spPr bwMode="auto">
          <a:xfrm>
            <a:off x="6446832" y="5731336"/>
            <a:ext cx="7112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直線コネクタ 378"/>
          <p:cNvCxnSpPr/>
          <p:nvPr/>
        </p:nvCxnSpPr>
        <p:spPr bwMode="auto">
          <a:xfrm rot="10800000" flipV="1">
            <a:off x="7057701" y="5680536"/>
            <a:ext cx="13462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直線コネクタ 379"/>
          <p:cNvCxnSpPr/>
          <p:nvPr/>
        </p:nvCxnSpPr>
        <p:spPr bwMode="auto">
          <a:xfrm rot="16200000" flipV="1">
            <a:off x="7145331" y="5681806"/>
            <a:ext cx="63500" cy="25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直線コネクタ 380"/>
          <p:cNvCxnSpPr/>
          <p:nvPr/>
        </p:nvCxnSpPr>
        <p:spPr bwMode="auto">
          <a:xfrm rot="16200000" flipV="1">
            <a:off x="7120566" y="5682442"/>
            <a:ext cx="6350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直線コネクタ 381"/>
          <p:cNvCxnSpPr/>
          <p:nvPr/>
        </p:nvCxnSpPr>
        <p:spPr bwMode="auto">
          <a:xfrm rot="16200000" flipV="1">
            <a:off x="7098341" y="5681806"/>
            <a:ext cx="63500" cy="25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直線コネクタ 382"/>
          <p:cNvCxnSpPr/>
          <p:nvPr/>
        </p:nvCxnSpPr>
        <p:spPr bwMode="auto">
          <a:xfrm rot="16200000" flipV="1">
            <a:off x="7074211" y="5684347"/>
            <a:ext cx="6223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直線コネクタ 383"/>
          <p:cNvCxnSpPr/>
          <p:nvPr/>
        </p:nvCxnSpPr>
        <p:spPr bwMode="auto">
          <a:xfrm rot="16200000" flipV="1">
            <a:off x="7054526" y="5683711"/>
            <a:ext cx="62230" cy="25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Text Box 122"/>
          <p:cNvSpPr txBox="1">
            <a:spLocks noChangeArrowheads="1"/>
          </p:cNvSpPr>
          <p:nvPr/>
        </p:nvSpPr>
        <p:spPr bwMode="auto">
          <a:xfrm>
            <a:off x="6273718" y="5790456"/>
            <a:ext cx="13457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>
                <a:latin typeface="Times New Roman" pitchFamily="18" charset="0"/>
                <a:cs typeface="Times New Roman" pitchFamily="18" charset="0"/>
              </a:rPr>
              <a:t>Pumping System</a:t>
            </a:r>
          </a:p>
        </p:txBody>
      </p:sp>
      <p:sp>
        <p:nvSpPr>
          <p:cNvPr id="386" name="Text Box 66"/>
          <p:cNvSpPr txBox="1">
            <a:spLocks noChangeArrowheads="1"/>
          </p:cNvSpPr>
          <p:nvPr/>
        </p:nvSpPr>
        <p:spPr bwMode="auto">
          <a:xfrm>
            <a:off x="8261761" y="3035011"/>
            <a:ext cx="8140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 smtClean="0">
                <a:latin typeface="Times New Roman" pitchFamily="18" charset="0"/>
                <a:cs typeface="Times New Roman" pitchFamily="18" charset="0"/>
              </a:rPr>
              <a:t>Beam pipe</a:t>
            </a:r>
            <a:endParaRPr lang="en-US" altLang="ja-JP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8" descr="横線"/>
          <p:cNvSpPr>
            <a:spLocks noChangeArrowheads="1"/>
          </p:cNvSpPr>
          <p:nvPr/>
        </p:nvSpPr>
        <p:spPr bwMode="auto">
          <a:xfrm>
            <a:off x="7099555" y="3626754"/>
            <a:ext cx="865784" cy="32457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Rectangle 9" descr="横線"/>
          <p:cNvSpPr>
            <a:spLocks noChangeArrowheads="1"/>
          </p:cNvSpPr>
          <p:nvPr/>
        </p:nvSpPr>
        <p:spPr bwMode="auto">
          <a:xfrm>
            <a:off x="7097595" y="4087594"/>
            <a:ext cx="869704" cy="320726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5" name="Rectangle 8" descr="横線"/>
          <p:cNvSpPr>
            <a:spLocks noChangeArrowheads="1"/>
          </p:cNvSpPr>
          <p:nvPr/>
        </p:nvSpPr>
        <p:spPr bwMode="auto">
          <a:xfrm>
            <a:off x="7099555" y="4544588"/>
            <a:ext cx="865784" cy="32457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1" name="Line 131"/>
          <p:cNvSpPr>
            <a:spLocks noChangeShapeType="1"/>
          </p:cNvSpPr>
          <p:nvPr/>
        </p:nvSpPr>
        <p:spPr bwMode="auto">
          <a:xfrm>
            <a:off x="7191121" y="2516207"/>
            <a:ext cx="12415" cy="2516631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99" name="Line 57"/>
          <p:cNvSpPr>
            <a:spLocks noChangeShapeType="1"/>
          </p:cNvSpPr>
          <p:nvPr/>
        </p:nvSpPr>
        <p:spPr bwMode="auto">
          <a:xfrm>
            <a:off x="7044102" y="3933056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400" name="Line 58"/>
          <p:cNvSpPr>
            <a:spLocks noChangeShapeType="1"/>
          </p:cNvSpPr>
          <p:nvPr/>
        </p:nvSpPr>
        <p:spPr bwMode="auto">
          <a:xfrm>
            <a:off x="7044102" y="3933058"/>
            <a:ext cx="3069" cy="180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401" name="Line 59"/>
          <p:cNvSpPr>
            <a:spLocks noChangeShapeType="1"/>
          </p:cNvSpPr>
          <p:nvPr/>
        </p:nvSpPr>
        <p:spPr bwMode="auto">
          <a:xfrm>
            <a:off x="7044102" y="4113269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402" name="Line 57"/>
          <p:cNvSpPr>
            <a:spLocks noChangeShapeType="1"/>
          </p:cNvSpPr>
          <p:nvPr/>
        </p:nvSpPr>
        <p:spPr bwMode="auto">
          <a:xfrm>
            <a:off x="7035616" y="4394779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403" name="Line 58"/>
          <p:cNvSpPr>
            <a:spLocks noChangeShapeType="1"/>
          </p:cNvSpPr>
          <p:nvPr/>
        </p:nvSpPr>
        <p:spPr bwMode="auto">
          <a:xfrm>
            <a:off x="7035616" y="4394781"/>
            <a:ext cx="3069" cy="180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404" name="Line 59"/>
          <p:cNvSpPr>
            <a:spLocks noChangeShapeType="1"/>
          </p:cNvSpPr>
          <p:nvPr/>
        </p:nvSpPr>
        <p:spPr bwMode="auto">
          <a:xfrm>
            <a:off x="7035616" y="4574992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42758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2 : Facility (vertical)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12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26" name="コンテンツ プレースホルダ 43"/>
          <p:cNvSpPr>
            <a:spLocks noGrp="1"/>
          </p:cNvSpPr>
          <p:nvPr>
            <p:ph idx="1"/>
          </p:nvPr>
        </p:nvSpPr>
        <p:spPr>
          <a:xfrm>
            <a:off x="0" y="1484785"/>
            <a:ext cx="9103871" cy="721949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5 vertical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equipments</a:t>
            </a:r>
            <a:r>
              <a:rPr lang="en-US" altLang="ja-JP" sz="2400" dirty="0" smtClean="0">
                <a:solidFill>
                  <a:srgbClr val="002060"/>
                </a:solidFill>
              </a:rPr>
              <a:t> for straight beam pipes were built last year. </a:t>
            </a:r>
            <a:endParaRPr lang="en-US" altLang="ja-JP" sz="2400" dirty="0" smtClean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r="8252" b="5845"/>
          <a:stretch/>
        </p:blipFill>
        <p:spPr bwMode="auto">
          <a:xfrm>
            <a:off x="3394187" y="4352157"/>
            <a:ext cx="2355626" cy="19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t="20569" r="25271"/>
          <a:stretch/>
        </p:blipFill>
        <p:spPr bwMode="auto">
          <a:xfrm>
            <a:off x="5868145" y="1920419"/>
            <a:ext cx="3275856" cy="437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コンテンツ プレースホルダ 43"/>
          <p:cNvSpPr txBox="1">
            <a:spLocks/>
          </p:cNvSpPr>
          <p:nvPr/>
        </p:nvSpPr>
        <p:spPr>
          <a:xfrm>
            <a:off x="1" y="1846618"/>
            <a:ext cx="5940152" cy="259049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2000" dirty="0" smtClean="0"/>
              <a:t>Large-scale work started on last September with 4 vertical </a:t>
            </a:r>
            <a:r>
              <a:rPr lang="en-US" altLang="ja-JP" sz="2000" dirty="0" err="1" smtClean="0"/>
              <a:t>equipments</a:t>
            </a:r>
            <a:r>
              <a:rPr lang="en-US" altLang="ja-JP" sz="2000" dirty="0" smtClean="0"/>
              <a:t>.</a:t>
            </a:r>
          </a:p>
          <a:p>
            <a:pPr lvl="1"/>
            <a:r>
              <a:rPr lang="en-US" altLang="ja-JP" sz="2000" dirty="0" smtClean="0"/>
              <a:t>1 equipment is backup and not available now.</a:t>
            </a:r>
          </a:p>
          <a:p>
            <a:pPr lvl="1"/>
            <a:r>
              <a:rPr lang="en-US" altLang="ja-JP" sz="2000" dirty="0" smtClean="0"/>
              <a:t>Beam pipe with a length up to 5.5 m can be coated.</a:t>
            </a:r>
          </a:p>
          <a:p>
            <a:pPr lvl="1"/>
            <a:r>
              <a:rPr lang="en-US" altLang="ja-JP" sz="2000" dirty="0" smtClean="0"/>
              <a:t>Short beam pipes and dummy pipes are connected to make total length </a:t>
            </a:r>
            <a:r>
              <a:rPr lang="en-US" altLang="ja-JP" sz="2000" dirty="0" smtClean="0">
                <a:sym typeface="Symbol"/>
              </a:rPr>
              <a:t></a:t>
            </a:r>
            <a:r>
              <a:rPr lang="en-US" altLang="ja-JP" sz="2000" dirty="0">
                <a:sym typeface="Symbol"/>
              </a:rPr>
              <a:t>6</a:t>
            </a:r>
            <a:r>
              <a:rPr lang="en-US" altLang="ja-JP" sz="2000" dirty="0" smtClean="0"/>
              <a:t> m.</a:t>
            </a:r>
          </a:p>
          <a:p>
            <a:pPr lvl="1"/>
            <a:r>
              <a:rPr lang="en-US" altLang="ja-JP" sz="2000" dirty="0"/>
              <a:t>Two lines of the beam pipes can be mounted side-by-side in one equipment</a:t>
            </a:r>
            <a:r>
              <a:rPr lang="en-US" altLang="ja-JP" sz="2000" dirty="0" smtClean="0"/>
              <a:t>.</a:t>
            </a:r>
          </a:p>
          <a:p>
            <a:pPr lvl="1"/>
            <a:r>
              <a:rPr lang="en-US" altLang="ja-JP" sz="2000" dirty="0" smtClean="0"/>
              <a:t>Combination of hot-air oven and circulators are adopted for pre-baking.</a:t>
            </a:r>
          </a:p>
          <a:p>
            <a:pPr lvl="1"/>
            <a:r>
              <a:rPr lang="en-US" altLang="ja-JP" sz="2000" dirty="0" smtClean="0"/>
              <a:t>It is not available for bent beam pipes.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5"/>
          <a:stretch/>
        </p:blipFill>
        <p:spPr bwMode="auto">
          <a:xfrm>
            <a:off x="107505" y="4346053"/>
            <a:ext cx="3168352" cy="197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107504" y="5445224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Dummy pipe for length tuning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771780" y="5229203"/>
            <a:ext cx="113158" cy="360039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771780" y="5965831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FF00"/>
                </a:solidFill>
              </a:rPr>
              <a:t>Beam pipes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1619672" y="4869160"/>
            <a:ext cx="36004" cy="115212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1619672" y="4653136"/>
            <a:ext cx="682017" cy="136815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179512" y="4370755"/>
            <a:ext cx="2192288" cy="712878"/>
          </a:xfrm>
          <a:prstGeom prst="straightConnector1">
            <a:avLst/>
          </a:prstGeom>
          <a:ln w="190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179513" y="4489377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FF00"/>
                </a:solidFill>
                <a:sym typeface="Symbol"/>
              </a:rPr>
              <a:t></a:t>
            </a:r>
            <a:r>
              <a:rPr lang="en-US" altLang="ja-JP" sz="1400" dirty="0" smtClean="0">
                <a:solidFill>
                  <a:srgbClr val="FFFF00"/>
                </a:solidFill>
              </a:rPr>
              <a:t>6 m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915817" y="6021290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FF00"/>
                </a:solidFill>
              </a:rPr>
              <a:t>Two lines of beam pipes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6173926" y="5957665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FF00"/>
                </a:solidFill>
              </a:rPr>
              <a:t>5 coating </a:t>
            </a:r>
            <a:r>
              <a:rPr lang="en-US" altLang="ja-JP" sz="1400" dirty="0" err="1" smtClean="0">
                <a:solidFill>
                  <a:srgbClr val="FFFF00"/>
                </a:solidFill>
              </a:rPr>
              <a:t>equipments</a:t>
            </a:r>
            <a:r>
              <a:rPr lang="en-US" altLang="ja-JP" sz="1400" dirty="0" smtClean="0">
                <a:solidFill>
                  <a:srgbClr val="FFFF00"/>
                </a:solidFill>
              </a:rPr>
              <a:t> (vertical) 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4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42758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3 : </a:t>
            </a:r>
            <a:br>
              <a:rPr lang="en-US" altLang="ja-JP" dirty="0" smtClean="0">
                <a:solidFill>
                  <a:srgbClr val="FFFF00"/>
                </a:solidFill>
              </a:rPr>
            </a:br>
            <a:r>
              <a:rPr lang="en-US" altLang="ja-JP" dirty="0" smtClean="0">
                <a:solidFill>
                  <a:srgbClr val="FFFF00"/>
                </a:solidFill>
              </a:rPr>
              <a:t>View from bottom and middle floor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13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2" y="2420888"/>
            <a:ext cx="4413454" cy="330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420888"/>
            <a:ext cx="4413453" cy="330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331640" y="573023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Bottom floor 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12160" y="57464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</a:rPr>
              <a:t>Middle</a:t>
            </a:r>
            <a:r>
              <a:rPr kumimoji="1" lang="en-US" altLang="ja-JP" dirty="0" smtClean="0">
                <a:solidFill>
                  <a:srgbClr val="0070C0"/>
                </a:solidFill>
              </a:rPr>
              <a:t> floor 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220072" y="5497489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Hot air circulator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6300192" y="5373216"/>
            <a:ext cx="360040" cy="14958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251521" y="2564906"/>
            <a:ext cx="12366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Solenoid coil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26" name="直線矢印コネクタ 25"/>
          <p:cNvCxnSpPr>
            <a:stCxn id="25" idx="2"/>
          </p:cNvCxnSpPr>
          <p:nvPr/>
        </p:nvCxnSpPr>
        <p:spPr>
          <a:xfrm>
            <a:off x="869860" y="2872683"/>
            <a:ext cx="389773" cy="700335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>
            <a:off x="1907704" y="5353111"/>
            <a:ext cx="11626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Pumping unit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 flipV="1">
            <a:off x="2211679" y="4937971"/>
            <a:ext cx="180020" cy="432047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412788" y="5417653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Hot air circulator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 flipV="1">
            <a:off x="1331640" y="4797155"/>
            <a:ext cx="468052" cy="650855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49" y="1549041"/>
            <a:ext cx="2232248" cy="167380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0" name="正方形/長方形 39"/>
          <p:cNvSpPr/>
          <p:nvPr/>
        </p:nvSpPr>
        <p:spPr>
          <a:xfrm>
            <a:off x="578881" y="1484784"/>
            <a:ext cx="2120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Viewing port and camera at the bottom to observe discharge 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379874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13709"/>
            <a:ext cx="4434390" cy="33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42758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</a:t>
            </a:r>
            <a:r>
              <a:rPr lang="en-US" altLang="ja-JP" dirty="0">
                <a:solidFill>
                  <a:srgbClr val="FFFF00"/>
                </a:solidFill>
              </a:rPr>
              <a:t>4</a:t>
            </a:r>
            <a:r>
              <a:rPr lang="en-US" altLang="ja-JP" dirty="0" smtClean="0">
                <a:solidFill>
                  <a:srgbClr val="FFFF00"/>
                </a:solidFill>
              </a:rPr>
              <a:t> : </a:t>
            </a:r>
            <a:br>
              <a:rPr lang="en-US" altLang="ja-JP" dirty="0" smtClean="0">
                <a:solidFill>
                  <a:srgbClr val="FFFF00"/>
                </a:solidFill>
              </a:rPr>
            </a:br>
            <a:r>
              <a:rPr lang="en-US" altLang="ja-JP" dirty="0">
                <a:solidFill>
                  <a:srgbClr val="FFFF00"/>
                </a:solidFill>
              </a:rPr>
              <a:t>V</a:t>
            </a:r>
            <a:r>
              <a:rPr lang="en-US" altLang="ja-JP" dirty="0" smtClean="0">
                <a:solidFill>
                  <a:srgbClr val="FFFF00"/>
                </a:solidFill>
              </a:rPr>
              <a:t>iew from top floor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14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6" y="2413707"/>
            <a:ext cx="4432607" cy="332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323529" y="4797154"/>
            <a:ext cx="1474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Control desk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017788" y="2492898"/>
            <a:ext cx="1978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Mass flow controllers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2357755" y="2800673"/>
            <a:ext cx="342038" cy="48431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6084168" y="1970326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Introduced gas line</a:t>
            </a:r>
            <a:endParaRPr lang="en-US" altLang="ja-JP" sz="1400" dirty="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7164289" y="2276872"/>
            <a:ext cx="975695" cy="84261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7020273" y="2276872"/>
            <a:ext cx="434628" cy="55522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7020512" y="2270834"/>
            <a:ext cx="104007" cy="1430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7172912" y="2280223"/>
            <a:ext cx="155289" cy="1422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42758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</a:t>
            </a:r>
            <a:r>
              <a:rPr lang="en-US" altLang="ja-JP" dirty="0">
                <a:solidFill>
                  <a:srgbClr val="FFFF00"/>
                </a:solidFill>
              </a:rPr>
              <a:t>5</a:t>
            </a:r>
            <a:r>
              <a:rPr lang="en-US" altLang="ja-JP" dirty="0" smtClean="0">
                <a:solidFill>
                  <a:srgbClr val="FFFF00"/>
                </a:solidFill>
              </a:rPr>
              <a:t> : Working process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15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323403"/>
            <a:ext cx="1043608" cy="561983"/>
          </a:xfrm>
          <a:prstGeom prst="rect">
            <a:avLst/>
          </a:prstGeom>
          <a:noFill/>
        </p:spPr>
      </p:pic>
      <p:sp>
        <p:nvSpPr>
          <p:cNvPr id="13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6" y="1556792"/>
            <a:ext cx="8784976" cy="4680520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Before coating (at Oho clean room)</a:t>
            </a:r>
          </a:p>
          <a:p>
            <a:pPr lvl="1"/>
            <a:r>
              <a:rPr lang="en-US" altLang="ja-JP" sz="2000" dirty="0" smtClean="0"/>
              <a:t>Visual check on the beam pipe.</a:t>
            </a:r>
          </a:p>
          <a:p>
            <a:pPr lvl="1"/>
            <a:r>
              <a:rPr lang="en-US" altLang="ja-JP" sz="2000" dirty="0" smtClean="0"/>
              <a:t>Putting blank flanges on pumping ports and BPM ports.</a:t>
            </a:r>
          </a:p>
          <a:p>
            <a:pPr lvl="1"/>
            <a:r>
              <a:rPr lang="en-US" altLang="ja-JP" sz="2000" dirty="0" smtClean="0"/>
              <a:t>Connecting beam pipes and dummy pipes for length tuning. (if necessary)</a:t>
            </a:r>
          </a:p>
          <a:p>
            <a:pPr lvl="1"/>
            <a:r>
              <a:rPr lang="en-US" altLang="ja-JP" sz="2000" dirty="0" smtClean="0"/>
              <a:t>Leakage test</a:t>
            </a:r>
            <a:endParaRPr lang="en-US" altLang="ja-JP" sz="2000" dirty="0"/>
          </a:p>
          <a:p>
            <a:pPr lvl="1"/>
            <a:r>
              <a:rPr lang="en-US" altLang="ja-JP" sz="2000" dirty="0"/>
              <a:t>Installation of beam pipes </a:t>
            </a:r>
            <a:r>
              <a:rPr lang="en-US" altLang="ja-JP" sz="2000" dirty="0" smtClean="0"/>
              <a:t>on </a:t>
            </a:r>
            <a:r>
              <a:rPr lang="en-US" altLang="ja-JP" sz="2000" dirty="0"/>
              <a:t>coating equipment</a:t>
            </a:r>
            <a:r>
              <a:rPr lang="en-US" altLang="ja-JP" sz="2000" dirty="0" smtClean="0"/>
              <a:t>.</a:t>
            </a:r>
            <a:endParaRPr lang="en-US" altLang="ja-JP" sz="2000" dirty="0"/>
          </a:p>
          <a:p>
            <a:r>
              <a:rPr lang="en-US" altLang="ja-JP" sz="2400" dirty="0">
                <a:solidFill>
                  <a:srgbClr val="002060"/>
                </a:solidFill>
              </a:rPr>
              <a:t>I</a:t>
            </a:r>
            <a:r>
              <a:rPr lang="en-US" altLang="ja-JP" sz="2400" dirty="0" smtClean="0">
                <a:solidFill>
                  <a:srgbClr val="002060"/>
                </a:solidFill>
              </a:rPr>
              <a:t>n </a:t>
            </a:r>
            <a:r>
              <a:rPr lang="en-US" altLang="ja-JP" sz="2400" dirty="0">
                <a:solidFill>
                  <a:srgbClr val="002060"/>
                </a:solidFill>
              </a:rPr>
              <a:t>c</a:t>
            </a:r>
            <a:r>
              <a:rPr lang="en-US" altLang="ja-JP" sz="2400" dirty="0" smtClean="0">
                <a:solidFill>
                  <a:srgbClr val="002060"/>
                </a:solidFill>
              </a:rPr>
              <a:t>oating equipment</a:t>
            </a:r>
          </a:p>
          <a:p>
            <a:pPr lvl="1"/>
            <a:r>
              <a:rPr lang="en-US" altLang="ja-JP" sz="2000" dirty="0" smtClean="0"/>
              <a:t>Leakage test</a:t>
            </a:r>
            <a:endParaRPr lang="en-US" altLang="ja-JP" sz="2000" dirty="0"/>
          </a:p>
          <a:p>
            <a:pPr lvl="1"/>
            <a:r>
              <a:rPr lang="en-US" altLang="ja-JP" sz="2000" dirty="0" smtClean="0"/>
              <a:t>Pre-baking (</a:t>
            </a:r>
            <a:r>
              <a:rPr lang="en-US" altLang="ja-JP" sz="2000" dirty="0">
                <a:sym typeface="Symbol"/>
              </a:rPr>
              <a:t></a:t>
            </a:r>
            <a:r>
              <a:rPr lang="en-US" altLang="ja-JP" sz="2000" dirty="0"/>
              <a:t>150 </a:t>
            </a:r>
            <a:r>
              <a:rPr lang="en-US" altLang="ja-JP" sz="2000" dirty="0">
                <a:sym typeface="Symbol"/>
              </a:rPr>
              <a:t></a:t>
            </a:r>
            <a:r>
              <a:rPr lang="en-US" altLang="ja-JP" sz="2000" dirty="0" smtClean="0">
                <a:sym typeface="Symbol"/>
              </a:rPr>
              <a:t>C, </a:t>
            </a:r>
            <a:r>
              <a:rPr lang="en-US" altLang="ja-JP" sz="2000" dirty="0">
                <a:sym typeface="Symbol"/>
              </a:rPr>
              <a:t>24 </a:t>
            </a:r>
            <a:r>
              <a:rPr lang="en-US" altLang="ja-JP" sz="2000" dirty="0" smtClean="0">
                <a:sym typeface="Symbol"/>
              </a:rPr>
              <a:t>hours</a:t>
            </a:r>
            <a:r>
              <a:rPr lang="en-US" altLang="ja-JP" sz="2000" dirty="0" smtClean="0"/>
              <a:t>)</a:t>
            </a:r>
            <a:endParaRPr lang="en-US" altLang="ja-JP" sz="2000" dirty="0"/>
          </a:p>
          <a:p>
            <a:pPr lvl="1"/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 (Discharge duration : </a:t>
            </a:r>
            <a:r>
              <a:rPr lang="en-US" altLang="ja-JP" sz="2000" dirty="0" smtClean="0">
                <a:sym typeface="Symbol"/>
              </a:rPr>
              <a:t>80 min.</a:t>
            </a:r>
            <a:r>
              <a:rPr lang="en-US" altLang="ja-JP" sz="2000" dirty="0" smtClean="0"/>
              <a:t>)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After coating</a:t>
            </a:r>
          </a:p>
          <a:p>
            <a:pPr lvl="1"/>
            <a:r>
              <a:rPr lang="en-US" altLang="ja-JP" sz="2000" dirty="0" smtClean="0"/>
              <a:t>Filling with dry nitrogen up to atmospheric pressure.</a:t>
            </a:r>
          </a:p>
          <a:p>
            <a:pPr lvl="1"/>
            <a:r>
              <a:rPr lang="en-US" altLang="ja-JP" sz="2000" dirty="0" smtClean="0"/>
              <a:t>Dismantling beam pipes</a:t>
            </a:r>
          </a:p>
          <a:p>
            <a:pPr lvl="1"/>
            <a:r>
              <a:rPr lang="en-US" altLang="ja-JP" sz="2000" dirty="0"/>
              <a:t>Installation of NEG pumps and BPM </a:t>
            </a:r>
            <a:r>
              <a:rPr lang="en-US" altLang="ja-JP" sz="2000" dirty="0" smtClean="0"/>
              <a:t>electrodes at Oho clean room. </a:t>
            </a:r>
          </a:p>
          <a:p>
            <a:pPr lvl="1"/>
            <a:r>
              <a:rPr lang="en-US" altLang="ja-JP" sz="2000" dirty="0" smtClean="0"/>
              <a:t>Baking</a:t>
            </a:r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14" y="2780928"/>
            <a:ext cx="2808312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6300192" y="487655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70C0"/>
                </a:solidFill>
              </a:rPr>
              <a:t>Leakage test before installation</a:t>
            </a:r>
            <a:r>
              <a:rPr kumimoji="1" lang="en-US" altLang="ja-JP" sz="1600" dirty="0" smtClean="0">
                <a:solidFill>
                  <a:srgbClr val="0070C0"/>
                </a:solidFill>
              </a:rPr>
              <a:t> 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42758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0" y="274638"/>
            <a:ext cx="9108504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6 : Installation of beam pipes 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16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323403"/>
            <a:ext cx="1043608" cy="561983"/>
          </a:xfrm>
          <a:prstGeom prst="rect">
            <a:avLst/>
          </a:prstGeom>
          <a:noFill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0" y="2870938"/>
            <a:ext cx="3816424" cy="286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852936"/>
            <a:ext cx="3812067" cy="28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コンテンツ プレースホルダ 43"/>
          <p:cNvSpPr txBox="1">
            <a:spLocks/>
          </p:cNvSpPr>
          <p:nvPr/>
        </p:nvSpPr>
        <p:spPr>
          <a:xfrm>
            <a:off x="107504" y="5970922"/>
            <a:ext cx="8514692" cy="41040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/>
              <a:t>Beam pipes are transported and installed on the coating equipment by crane.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5706381" y="5713513"/>
            <a:ext cx="32581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Hinge assembly to get beam pipe upright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7524329" y="5589240"/>
            <a:ext cx="360040" cy="144016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49955"/>
            <a:ext cx="2664296" cy="355239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85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42758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0" y="274638"/>
            <a:ext cx="9108504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</a:t>
            </a:r>
            <a:r>
              <a:rPr lang="en-US" altLang="ja-JP" dirty="0">
                <a:solidFill>
                  <a:srgbClr val="FFFF00"/>
                </a:solidFill>
              </a:rPr>
              <a:t>7</a:t>
            </a:r>
            <a:r>
              <a:rPr lang="en-US" altLang="ja-JP" dirty="0" smtClean="0">
                <a:solidFill>
                  <a:srgbClr val="FFFF00"/>
                </a:solidFill>
              </a:rPr>
              <a:t> : Installation of beam pipes 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17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323403"/>
            <a:ext cx="1043608" cy="561983"/>
          </a:xfrm>
          <a:prstGeom prst="rect">
            <a:avLst/>
          </a:prstGeom>
          <a:noFill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4" y="2186198"/>
            <a:ext cx="4377680" cy="328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57090"/>
            <a:ext cx="441649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コンテンツ プレースホルダ 43"/>
          <p:cNvSpPr txBox="1">
            <a:spLocks/>
          </p:cNvSpPr>
          <p:nvPr/>
        </p:nvSpPr>
        <p:spPr>
          <a:xfrm>
            <a:off x="107504" y="5589240"/>
            <a:ext cx="8514692" cy="41040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/>
              <a:t>Beam pipes are transported and installed in the coating equipment by crane.</a:t>
            </a:r>
          </a:p>
        </p:txBody>
      </p:sp>
    </p:spTree>
    <p:extLst>
      <p:ext uri="{BB962C8B-B14F-4D97-AF65-F5344CB8AC3E}">
        <p14:creationId xmlns:p14="http://schemas.microsoft.com/office/powerpoint/2010/main" val="108263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26" y="2246912"/>
            <a:ext cx="4218293" cy="316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42758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0" y="274638"/>
            <a:ext cx="9108504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8 : Installation of beam pipes 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18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3" y="6323403"/>
            <a:ext cx="1043608" cy="561983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4"/>
            <a:ext cx="4177394" cy="313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r="22999"/>
          <a:stretch/>
        </p:blipFill>
        <p:spPr bwMode="auto">
          <a:xfrm>
            <a:off x="107505" y="1553766"/>
            <a:ext cx="1484848" cy="338740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コンテンツ プレースホルダ 43"/>
          <p:cNvSpPr txBox="1">
            <a:spLocks/>
          </p:cNvSpPr>
          <p:nvPr/>
        </p:nvSpPr>
        <p:spPr>
          <a:xfrm>
            <a:off x="116434" y="5528053"/>
            <a:ext cx="5823718" cy="4104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/>
              <a:t>Ti cathode rod (</a:t>
            </a:r>
            <a:r>
              <a:rPr lang="en-US" altLang="ja-JP" sz="2400" dirty="0" smtClean="0">
                <a:sym typeface="Symbol"/>
              </a:rPr>
              <a:t></a:t>
            </a:r>
            <a:r>
              <a:rPr lang="en-US" altLang="ja-JP" sz="2400" dirty="0" smtClean="0"/>
              <a:t>6m) is also installed by crane.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809836" y="3247467"/>
            <a:ext cx="233772" cy="29496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1259633" y="3247469"/>
            <a:ext cx="1042057" cy="325549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755577" y="2905201"/>
            <a:ext cx="9530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Ti cathode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739531" y="1681065"/>
            <a:ext cx="1641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Introduced gas line</a:t>
            </a:r>
            <a:endParaRPr lang="en-US" altLang="ja-JP" sz="1400" dirty="0"/>
          </a:p>
        </p:txBody>
      </p:sp>
      <p:cxnSp>
        <p:nvCxnSpPr>
          <p:cNvPr id="25" name="直線矢印コネクタ 24"/>
          <p:cNvCxnSpPr/>
          <p:nvPr/>
        </p:nvCxnSpPr>
        <p:spPr>
          <a:xfrm flipH="1">
            <a:off x="6812295" y="1988840"/>
            <a:ext cx="229776" cy="2284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7279660" y="1988840"/>
            <a:ext cx="28644" cy="2880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5076057" y="3724127"/>
            <a:ext cx="927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Insulator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 flipV="1">
            <a:off x="5875486" y="3378782"/>
            <a:ext cx="661019" cy="44271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 flipV="1">
            <a:off x="6927183" y="4365104"/>
            <a:ext cx="813170" cy="64807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7740352" y="4680257"/>
            <a:ext cx="14036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Bellows for positioning of Ti cathode rod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5940153" y="3878013"/>
            <a:ext cx="662995" cy="17197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 flipH="1" flipV="1">
            <a:off x="7472723" y="4041278"/>
            <a:ext cx="349139" cy="97189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0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41" y="3284984"/>
            <a:ext cx="2568344" cy="192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9 : Coating 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19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/>
          <a:stretch/>
        </p:blipFill>
        <p:spPr bwMode="auto">
          <a:xfrm>
            <a:off x="623094" y="3213125"/>
            <a:ext cx="5965130" cy="307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6" y="1556792"/>
            <a:ext cx="8424936" cy="1224136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Introduced gases : </a:t>
            </a:r>
            <a:r>
              <a:rPr lang="en-US" altLang="ja-JP" sz="2000" dirty="0" err="1" smtClean="0"/>
              <a:t>Ar</a:t>
            </a:r>
            <a:r>
              <a:rPr lang="en-US" altLang="ja-JP" sz="2000" dirty="0" smtClean="0"/>
              <a:t> (</a:t>
            </a:r>
            <a:r>
              <a:rPr lang="en-US" altLang="ja-JP" sz="2000" dirty="0" smtClean="0">
                <a:sym typeface="Symbol"/>
              </a:rPr>
              <a:t></a:t>
            </a:r>
            <a:r>
              <a:rPr lang="en-US" altLang="ja-JP" sz="2000" dirty="0" smtClean="0"/>
              <a:t>2.2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Pa), N2 (</a:t>
            </a:r>
            <a:r>
              <a:rPr lang="en-US" altLang="ja-JP" sz="2000" dirty="0">
                <a:sym typeface="Symbol"/>
              </a:rPr>
              <a:t></a:t>
            </a:r>
            <a:r>
              <a:rPr lang="en-US" altLang="ja-JP" sz="2000" dirty="0" smtClean="0"/>
              <a:t>1.8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Pa)</a:t>
            </a:r>
          </a:p>
          <a:p>
            <a:r>
              <a:rPr lang="en-US" altLang="ja-JP" sz="2000" dirty="0" smtClean="0"/>
              <a:t>Discharged current : 6.3 A</a:t>
            </a:r>
          </a:p>
          <a:p>
            <a:r>
              <a:rPr lang="en-US" altLang="ja-JP" sz="2000" dirty="0" smtClean="0"/>
              <a:t>Required time : </a:t>
            </a:r>
            <a:r>
              <a:rPr lang="en-US" altLang="ja-JP" sz="2000" dirty="0"/>
              <a:t>5</a:t>
            </a:r>
            <a:r>
              <a:rPr lang="en-US" altLang="ja-JP" sz="2000" dirty="0" smtClean="0"/>
              <a:t> min (Ti coating for base of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) + 75 min (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coating)</a:t>
            </a:r>
          </a:p>
          <a:p>
            <a:pPr lvl="1"/>
            <a:endParaRPr lang="en-US" altLang="ja-JP" sz="2000" dirty="0" smtClean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 r="92089" b="63532"/>
          <a:stretch/>
        </p:blipFill>
        <p:spPr bwMode="auto">
          <a:xfrm>
            <a:off x="8135" y="2924944"/>
            <a:ext cx="1002881" cy="118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2229681" y="3625280"/>
            <a:ext cx="398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N</a:t>
            </a:r>
            <a:r>
              <a:rPr lang="en-US" altLang="ja-JP" sz="1400" baseline="-25000" dirty="0" smtClean="0">
                <a:solidFill>
                  <a:srgbClr val="FFFF00"/>
                </a:solidFill>
              </a:rPr>
              <a:t>2</a:t>
            </a:r>
            <a:endParaRPr lang="en-US" altLang="ja-JP" sz="1400" baseline="-25000" dirty="0">
              <a:solidFill>
                <a:srgbClr val="FFFF0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627785" y="3317503"/>
            <a:ext cx="398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solidFill>
                  <a:srgbClr val="FF00FF"/>
                </a:solidFill>
              </a:rPr>
              <a:t>Ar</a:t>
            </a:r>
            <a:endParaRPr lang="en-US" altLang="ja-JP" sz="1400" baseline="-25000" dirty="0">
              <a:solidFill>
                <a:srgbClr val="FF00FF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862033" y="4226374"/>
            <a:ext cx="398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H</a:t>
            </a:r>
            <a:r>
              <a:rPr lang="en-US" altLang="ja-JP" sz="1400" baseline="-25000" dirty="0" smtClean="0">
                <a:solidFill>
                  <a:srgbClr val="FF0000"/>
                </a:solidFill>
              </a:rPr>
              <a:t>2</a:t>
            </a:r>
            <a:endParaRPr lang="en-US" altLang="ja-JP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1610169" y="4859685"/>
            <a:ext cx="29278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2195737" y="4859685"/>
            <a:ext cx="26642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1331640" y="4532017"/>
            <a:ext cx="1321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tx2"/>
                </a:solidFill>
              </a:rPr>
              <a:t>Ti coating</a:t>
            </a:r>
            <a:endParaRPr lang="en-US" altLang="ja-JP" sz="1400" baseline="-25000" dirty="0">
              <a:solidFill>
                <a:schemeClr val="tx2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806026" y="4561385"/>
            <a:ext cx="1321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solidFill>
                  <a:schemeClr val="tx2"/>
                </a:solidFill>
              </a:rPr>
              <a:t>TiN</a:t>
            </a:r>
            <a:r>
              <a:rPr lang="en-US" altLang="ja-JP" sz="1400" dirty="0" smtClean="0">
                <a:solidFill>
                  <a:schemeClr val="tx2"/>
                </a:solidFill>
              </a:rPr>
              <a:t> coating</a:t>
            </a:r>
            <a:endParaRPr lang="en-US" altLang="ja-JP" sz="1400" baseline="-25000" dirty="0">
              <a:solidFill>
                <a:schemeClr val="tx2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99592" y="3193231"/>
            <a:ext cx="360040" cy="2853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827585" y="3147647"/>
            <a:ext cx="57606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0</a:t>
            </a:r>
          </a:p>
          <a:p>
            <a:endParaRPr lang="en-US" altLang="ja-JP" sz="1100" dirty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-1</a:t>
            </a:r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-2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-3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-4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-5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-6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-7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-8</a:t>
            </a:r>
            <a:endParaRPr lang="en-US" altLang="ja-JP" sz="1100" baseline="30000" dirty="0"/>
          </a:p>
        </p:txBody>
      </p:sp>
      <p:sp>
        <p:nvSpPr>
          <p:cNvPr id="29" name="正方形/長方形 28"/>
          <p:cNvSpPr/>
          <p:nvPr/>
        </p:nvSpPr>
        <p:spPr>
          <a:xfrm rot="16200000">
            <a:off x="-147999" y="4648979"/>
            <a:ext cx="1821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Partial Pressure [Pa]</a:t>
            </a:r>
            <a:endParaRPr lang="en-US" altLang="ja-JP" sz="1400" baseline="-25000" dirty="0"/>
          </a:p>
        </p:txBody>
      </p:sp>
      <p:sp>
        <p:nvSpPr>
          <p:cNvPr id="31" name="正方形/長方形 30"/>
          <p:cNvSpPr/>
          <p:nvPr/>
        </p:nvSpPr>
        <p:spPr>
          <a:xfrm>
            <a:off x="3126145" y="6001545"/>
            <a:ext cx="653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Time</a:t>
            </a:r>
            <a:endParaRPr lang="en-US" altLang="ja-JP" sz="1400" baseline="-25000" dirty="0"/>
          </a:p>
        </p:txBody>
      </p:sp>
      <p:sp>
        <p:nvSpPr>
          <p:cNvPr id="32" name="正方形/長方形 31"/>
          <p:cNvSpPr/>
          <p:nvPr/>
        </p:nvSpPr>
        <p:spPr>
          <a:xfrm>
            <a:off x="1331640" y="2888705"/>
            <a:ext cx="51941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tx2"/>
                </a:solidFill>
              </a:rPr>
              <a:t>Partial pressure during discharge (just upstream of pumping unit)</a:t>
            </a:r>
            <a:endParaRPr lang="en-US" altLang="ja-JP" sz="1400" dirty="0">
              <a:solidFill>
                <a:schemeClr val="tx2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7092280" y="5232350"/>
            <a:ext cx="1728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chemeClr val="tx2"/>
                </a:solidFill>
              </a:rPr>
              <a:t>View from viewport at the bottom</a:t>
            </a:r>
            <a:endParaRPr lang="en-US" altLang="ja-JP" sz="1400" dirty="0">
              <a:solidFill>
                <a:schemeClr val="tx2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6572697" y="3317503"/>
            <a:ext cx="1383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F0"/>
                </a:solidFill>
              </a:rPr>
              <a:t>Ti cathode rod</a:t>
            </a:r>
            <a:endParaRPr lang="en-US" altLang="ja-JP" sz="1400" dirty="0">
              <a:solidFill>
                <a:srgbClr val="00B0F0"/>
              </a:solidFill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7092280" y="3625279"/>
            <a:ext cx="750432" cy="601093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8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Introduction 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3" y="1556793"/>
            <a:ext cx="8784976" cy="4739225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What should we do before the installation of new beam pipes?</a:t>
            </a:r>
            <a:endParaRPr kumimoji="1" lang="en-US" altLang="ja-JP" sz="2400" dirty="0" smtClean="0">
              <a:solidFill>
                <a:srgbClr val="002060"/>
              </a:solidFill>
            </a:endParaRPr>
          </a:p>
          <a:p>
            <a:pPr lvl="1"/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0070C0"/>
                </a:solidFill>
              </a:rPr>
              <a:t>For HER (e-) </a:t>
            </a:r>
            <a:r>
              <a:rPr lang="en-US" altLang="ja-JP" sz="2000" dirty="0" smtClean="0"/>
              <a:t>: Baking at the laboratory(not </a:t>
            </a:r>
            <a:r>
              <a:rPr lang="en-US" altLang="ja-JP" sz="2000" i="1" dirty="0" smtClean="0"/>
              <a:t>in</a:t>
            </a:r>
            <a:r>
              <a:rPr lang="en-US" altLang="ja-JP" sz="2000" dirty="0" smtClean="0"/>
              <a:t>-</a:t>
            </a:r>
            <a:r>
              <a:rPr lang="en-US" altLang="ja-JP" sz="2000" i="1" dirty="0" smtClean="0"/>
              <a:t>situ</a:t>
            </a:r>
            <a:r>
              <a:rPr lang="en-US" altLang="ja-JP" sz="2000" dirty="0" smtClean="0"/>
              <a:t>)</a:t>
            </a:r>
          </a:p>
          <a:p>
            <a:pPr lvl="1"/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For LER (e+) and </a:t>
            </a:r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amping </a:t>
            </a:r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ing </a:t>
            </a:r>
            <a:r>
              <a:rPr lang="en-US" altLang="ja-JP" sz="2000" dirty="0" smtClean="0"/>
              <a:t>: Baking &amp; TiN coating at the laboratory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How many beam pipes should be processed?</a:t>
            </a:r>
          </a:p>
          <a:p>
            <a:pPr lvl="1"/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0070C0"/>
                </a:solidFill>
              </a:rPr>
              <a:t>For HER (e-) </a:t>
            </a:r>
            <a:r>
              <a:rPr lang="en-US" altLang="ja-JP" sz="2000" dirty="0" smtClean="0"/>
              <a:t>: </a:t>
            </a:r>
            <a:r>
              <a:rPr lang="en-US" altLang="ja-JP" sz="2000" dirty="0" smtClean="0">
                <a:sym typeface="Symbol"/>
              </a:rPr>
              <a:t>180 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For LER (e+) </a:t>
            </a:r>
            <a:r>
              <a:rPr lang="en-US" altLang="ja-JP" sz="2000" dirty="0" smtClean="0"/>
              <a:t>: </a:t>
            </a:r>
            <a:r>
              <a:rPr lang="en-US" altLang="ja-JP" sz="2000" dirty="0" smtClean="0">
                <a:sym typeface="Symbol"/>
              </a:rPr>
              <a:t>1000 (of which  25 have electron clearing electrodes and </a:t>
            </a:r>
            <a:r>
              <a:rPr lang="en-US" altLang="ja-JP" sz="2000" dirty="0" err="1" smtClean="0">
                <a:sym typeface="Symbol"/>
              </a:rPr>
              <a:t>TiN</a:t>
            </a:r>
            <a:r>
              <a:rPr lang="en-US" altLang="ja-JP" sz="2000" dirty="0" smtClean="0">
                <a:sym typeface="Symbol"/>
              </a:rPr>
              <a:t> coating is unnecessary. )</a:t>
            </a:r>
          </a:p>
          <a:p>
            <a:pPr lvl="1"/>
            <a:r>
              <a:rPr lang="en-US" altLang="ja-JP" sz="2000" dirty="0" smtClean="0">
                <a:sym typeface="Symbol"/>
              </a:rPr>
              <a:t> For Damping Ring : 100</a:t>
            </a:r>
            <a:endParaRPr lang="en-US" altLang="ja-JP" sz="2000" dirty="0" smtClean="0"/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Pre-installation works (coating and baking) started on last April.</a:t>
            </a:r>
            <a:r>
              <a:rPr lang="en-US" altLang="ja-JP" sz="2000" dirty="0" smtClean="0">
                <a:solidFill>
                  <a:srgbClr val="002060"/>
                </a:solidFill>
              </a:rPr>
              <a:t> </a:t>
            </a:r>
          </a:p>
          <a:p>
            <a:pPr lvl="1"/>
            <a:r>
              <a:rPr lang="en-US" altLang="ja-JP" sz="2000" dirty="0" smtClean="0"/>
              <a:t>Pre-installation work means:</a:t>
            </a:r>
          </a:p>
          <a:p>
            <a:pPr marL="857250" lvl="2" indent="0">
              <a:buNone/>
            </a:pPr>
            <a:r>
              <a:rPr lang="en-US" altLang="ja-JP" sz="1600" dirty="0" smtClean="0"/>
              <a:t>Bringing beam pipes to KEKB Oho Lab. </a:t>
            </a:r>
            <a:r>
              <a:rPr lang="en-US" altLang="ja-JP" sz="1600" dirty="0"/>
              <a:t>f</a:t>
            </a:r>
            <a:r>
              <a:rPr lang="en-US" altLang="ja-JP" sz="1600" dirty="0" smtClean="0"/>
              <a:t>rom storage area  -&gt; Coating (only for LER, 3days) -&gt; </a:t>
            </a:r>
            <a:r>
              <a:rPr lang="en-US" altLang="ja-JP" sz="1600" dirty="0"/>
              <a:t>B</a:t>
            </a:r>
            <a:r>
              <a:rPr lang="en-US" altLang="ja-JP" sz="1600" dirty="0" smtClean="0"/>
              <a:t>aking  (3days) -&gt; returning  the beam pipes to storage area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Large-scale works by 10 workers with 4 coating </a:t>
            </a:r>
            <a:r>
              <a:rPr lang="en-US" altLang="ja-JP" sz="2000" dirty="0" err="1" smtClean="0"/>
              <a:t>equipments</a:t>
            </a:r>
            <a:r>
              <a:rPr lang="en-US" altLang="ja-JP" sz="2000" dirty="0" smtClean="0"/>
              <a:t> and 4 baking </a:t>
            </a:r>
            <a:r>
              <a:rPr lang="en-US" altLang="ja-JP" sz="2000" dirty="0" err="1" smtClean="0"/>
              <a:t>equipments</a:t>
            </a:r>
            <a:r>
              <a:rPr lang="en-US" altLang="ja-JP" sz="2000" dirty="0" smtClean="0"/>
              <a:t> started on last September.</a:t>
            </a:r>
          </a:p>
          <a:p>
            <a:pPr lvl="1">
              <a:buNone/>
            </a:pPr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sz="1000" dirty="0" smtClean="0">
                <a:solidFill>
                  <a:srgbClr val="FFFF00"/>
                </a:solidFill>
              </a:rPr>
              <a:t> 2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10 : Coating 2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20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2" y="1628800"/>
            <a:ext cx="566462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34783"/>
            <a:ext cx="3178332" cy="25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1907704" y="5880920"/>
            <a:ext cx="2456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tx2"/>
                </a:solidFill>
              </a:rPr>
              <a:t>Cu beam pipe coated with </a:t>
            </a:r>
            <a:r>
              <a:rPr lang="en-US" altLang="ja-JP" sz="1400" dirty="0" err="1" smtClean="0">
                <a:solidFill>
                  <a:schemeClr val="tx2"/>
                </a:solidFill>
              </a:rPr>
              <a:t>TiN</a:t>
            </a:r>
            <a:endParaRPr lang="en-US" altLang="ja-JP" sz="1400" dirty="0">
              <a:solidFill>
                <a:schemeClr val="tx2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868144" y="4869162"/>
            <a:ext cx="32296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tx2"/>
                </a:solidFill>
              </a:rPr>
              <a:t>Electron microscopic image of </a:t>
            </a:r>
            <a:r>
              <a:rPr lang="en-US" altLang="ja-JP" sz="1400" dirty="0" err="1" smtClean="0">
                <a:solidFill>
                  <a:schemeClr val="tx2"/>
                </a:solidFill>
              </a:rPr>
              <a:t>TiN</a:t>
            </a:r>
            <a:r>
              <a:rPr lang="en-US" altLang="ja-JP" sz="1400" dirty="0" smtClean="0">
                <a:solidFill>
                  <a:schemeClr val="tx2"/>
                </a:solidFill>
              </a:rPr>
              <a:t> coating</a:t>
            </a:r>
            <a:endParaRPr lang="en-US" altLang="ja-JP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79513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11 : Performance evaluation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21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14967" r="18401" b="6682"/>
          <a:stretch/>
        </p:blipFill>
        <p:spPr bwMode="auto">
          <a:xfrm>
            <a:off x="88605" y="5157194"/>
            <a:ext cx="998995" cy="89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27669" r="16737"/>
          <a:stretch/>
        </p:blipFill>
        <p:spPr bwMode="auto">
          <a:xfrm>
            <a:off x="1111710" y="5157194"/>
            <a:ext cx="1042032" cy="9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コンテンツ プレースホルダ 43"/>
          <p:cNvSpPr>
            <a:spLocks noGrp="1"/>
          </p:cNvSpPr>
          <p:nvPr>
            <p:ph idx="1"/>
          </p:nvPr>
        </p:nvSpPr>
        <p:spPr>
          <a:xfrm>
            <a:off x="107505" y="1484786"/>
            <a:ext cx="9036496" cy="1878763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SEY of Al samples coated with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TiN</a:t>
            </a:r>
            <a:r>
              <a:rPr lang="en-US" altLang="ja-JP" sz="2400" dirty="0" smtClean="0">
                <a:solidFill>
                  <a:srgbClr val="002060"/>
                </a:solidFill>
              </a:rPr>
              <a:t> at this facility were measured.</a:t>
            </a:r>
          </a:p>
          <a:p>
            <a:pPr lvl="1"/>
            <a:r>
              <a:rPr lang="en-US" altLang="ja-JP" sz="2000" dirty="0" smtClean="0"/>
              <a:t>It was confirmed that SEY of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 drops to below 0.8 after electron irradiation (incident electron energy : 250 </a:t>
            </a:r>
            <a:r>
              <a:rPr lang="en-US" altLang="ja-JP" sz="2000" dirty="0" err="1" smtClean="0"/>
              <a:t>eV</a:t>
            </a:r>
            <a:r>
              <a:rPr lang="en-US" altLang="ja-JP" sz="2000" dirty="0" smtClean="0"/>
              <a:t>)</a:t>
            </a:r>
          </a:p>
          <a:p>
            <a:pPr lvl="1"/>
            <a:r>
              <a:rPr lang="en-US" altLang="ja-JP" sz="2000" dirty="0" smtClean="0"/>
              <a:t>It was also confirmed that the cylindrical cathode rod is available for grooved surface adopted in bent pipes. 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"/>
          <a:stretch/>
        </p:blipFill>
        <p:spPr bwMode="auto">
          <a:xfrm>
            <a:off x="5318711" y="3212978"/>
            <a:ext cx="3825289" cy="305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21799" r="7553" b="7368"/>
          <a:stretch/>
        </p:blipFill>
        <p:spPr bwMode="auto">
          <a:xfrm>
            <a:off x="59645" y="3583611"/>
            <a:ext cx="2064863" cy="128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" r="2280"/>
          <a:stretch/>
        </p:blipFill>
        <p:spPr bwMode="auto">
          <a:xfrm>
            <a:off x="2123729" y="3253246"/>
            <a:ext cx="3430480" cy="30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0" r="94089" b="42122"/>
          <a:stretch/>
        </p:blipFill>
        <p:spPr bwMode="auto">
          <a:xfrm>
            <a:off x="5506520" y="4488161"/>
            <a:ext cx="217609" cy="50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円弧 3"/>
          <p:cNvSpPr/>
          <p:nvPr/>
        </p:nvSpPr>
        <p:spPr>
          <a:xfrm>
            <a:off x="7092280" y="4365106"/>
            <a:ext cx="432048" cy="555103"/>
          </a:xfrm>
          <a:prstGeom prst="arc">
            <a:avLst>
              <a:gd name="adj1" fmla="val 17272491"/>
              <a:gd name="adj2" fmla="val 40815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弧 19"/>
          <p:cNvSpPr/>
          <p:nvPr/>
        </p:nvSpPr>
        <p:spPr>
          <a:xfrm>
            <a:off x="6583283" y="4527266"/>
            <a:ext cx="581006" cy="567555"/>
          </a:xfrm>
          <a:prstGeom prst="arc">
            <a:avLst>
              <a:gd name="adj1" fmla="val 18391695"/>
              <a:gd name="adj2" fmla="val 408153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弧 22"/>
          <p:cNvSpPr/>
          <p:nvPr/>
        </p:nvSpPr>
        <p:spPr>
          <a:xfrm>
            <a:off x="6509475" y="4811043"/>
            <a:ext cx="304521" cy="397071"/>
          </a:xfrm>
          <a:prstGeom prst="arc">
            <a:avLst>
              <a:gd name="adj1" fmla="val 17276488"/>
              <a:gd name="adj2" fmla="val 3250800"/>
            </a:avLst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5" t="13654" r="7629" b="74093"/>
          <a:stretch/>
        </p:blipFill>
        <p:spPr bwMode="auto">
          <a:xfrm>
            <a:off x="3546036" y="3473698"/>
            <a:ext cx="1835904" cy="64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174694" y="4941170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</a:rPr>
              <a:t>0.72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38390" y="4653138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</a:rPr>
              <a:t>1.1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483768" y="5024211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</a:rPr>
              <a:t>0.9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20072" y="5312243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</a:rPr>
              <a:t>0.5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83768" y="3517438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2.2</a:t>
            </a:r>
            <a:endParaRPr kumimoji="1" lang="ja-JP" altLang="en-US" sz="12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174694" y="4365106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1.3</a:t>
            </a:r>
            <a:endParaRPr kumimoji="1" lang="ja-JP" altLang="en-US" sz="1200" dirty="0"/>
          </a:p>
        </p:txBody>
      </p:sp>
      <p:sp>
        <p:nvSpPr>
          <p:cNvPr id="30" name="正方形/長方形 29"/>
          <p:cNvSpPr/>
          <p:nvPr/>
        </p:nvSpPr>
        <p:spPr>
          <a:xfrm>
            <a:off x="59644" y="3363549"/>
            <a:ext cx="2136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Al samples before coating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86748" y="4921425"/>
            <a:ext cx="1728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solidFill>
                  <a:srgbClr val="00B050"/>
                </a:solidFill>
              </a:rPr>
              <a:t>TiN</a:t>
            </a:r>
            <a:r>
              <a:rPr lang="en-US" altLang="ja-JP" sz="1400" dirty="0" smtClean="0">
                <a:solidFill>
                  <a:srgbClr val="00B050"/>
                </a:solidFill>
              </a:rPr>
              <a:t> coated samples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51520" y="6001545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Al flat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331640" y="6001545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Al groove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8257404" y="3243875"/>
            <a:ext cx="729583" cy="24622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</a:rPr>
              <a:t>B</a:t>
            </a:r>
            <a:r>
              <a:rPr lang="en-US" altLang="ja-JP" sz="1000" dirty="0" smtClean="0">
                <a:solidFill>
                  <a:srgbClr val="FF0000"/>
                </a:solidFill>
              </a:rPr>
              <a:t>y S. </a:t>
            </a:r>
            <a:r>
              <a:rPr lang="en-US" altLang="ja-JP" sz="1000" dirty="0" err="1" smtClean="0">
                <a:solidFill>
                  <a:srgbClr val="FF0000"/>
                </a:solidFill>
              </a:rPr>
              <a:t>Terui</a:t>
            </a:r>
            <a:endParaRPr lang="en-US" altLang="ja-JP" sz="1000" dirty="0">
              <a:solidFill>
                <a:srgbClr val="FF0000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776936" y="3226502"/>
            <a:ext cx="729583" cy="24622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</a:rPr>
              <a:t>B</a:t>
            </a:r>
            <a:r>
              <a:rPr lang="en-US" altLang="ja-JP" sz="1000" dirty="0" smtClean="0">
                <a:solidFill>
                  <a:srgbClr val="FF0000"/>
                </a:solidFill>
              </a:rPr>
              <a:t>y S. </a:t>
            </a:r>
            <a:r>
              <a:rPr lang="en-US" altLang="ja-JP" sz="1000" dirty="0" err="1" smtClean="0">
                <a:solidFill>
                  <a:srgbClr val="FF0000"/>
                </a:solidFill>
              </a:rPr>
              <a:t>Terui</a:t>
            </a:r>
            <a:endParaRPr lang="en-US" altLang="ja-JP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7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381529"/>
            <a:ext cx="9073971" cy="292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TiN</a:t>
            </a:r>
            <a:r>
              <a:rPr lang="en-US" altLang="ja-JP" dirty="0" smtClean="0">
                <a:solidFill>
                  <a:srgbClr val="FFFF00"/>
                </a:solidFill>
              </a:rPr>
              <a:t> coating 12 : Rate of coating output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484784"/>
            <a:ext cx="8856984" cy="2016224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Coating work started on last July.</a:t>
            </a:r>
          </a:p>
          <a:p>
            <a:pPr lvl="1"/>
            <a:r>
              <a:rPr lang="en-US" altLang="ja-JP" sz="2000" dirty="0" smtClean="0"/>
              <a:t>Coating work started on small scale with 1 coating equipment on last July.</a:t>
            </a:r>
          </a:p>
          <a:p>
            <a:pPr lvl="1"/>
            <a:r>
              <a:rPr lang="en-US" altLang="ja-JP" sz="2000" dirty="0" smtClean="0"/>
              <a:t>On last September large-scale works with 4 coating </a:t>
            </a:r>
            <a:r>
              <a:rPr lang="en-US" altLang="ja-JP" sz="2000" dirty="0" err="1" smtClean="0"/>
              <a:t>equipments</a:t>
            </a:r>
            <a:r>
              <a:rPr lang="en-US" altLang="ja-JP" sz="2000" dirty="0" smtClean="0"/>
              <a:t> started.</a:t>
            </a:r>
            <a:r>
              <a:rPr lang="en-US" altLang="ja-JP" sz="2400" dirty="0">
                <a:solidFill>
                  <a:srgbClr val="002060"/>
                </a:solidFill>
              </a:rPr>
              <a:t> </a:t>
            </a:r>
            <a:endParaRPr lang="en-US" altLang="ja-JP" sz="2400" dirty="0" smtClean="0">
              <a:solidFill>
                <a:srgbClr val="002060"/>
              </a:solidFill>
            </a:endParaRP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Total output by last month (2013/2/28) is 411.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 lvl="1"/>
            <a:r>
              <a:rPr lang="en-US" altLang="ja-JP" sz="2000" dirty="0" smtClean="0"/>
              <a:t>Averaged daily output : </a:t>
            </a:r>
            <a:r>
              <a:rPr lang="en-US" altLang="ja-JP" sz="2000" dirty="0" smtClean="0">
                <a:solidFill>
                  <a:schemeClr val="accent4">
                    <a:lumMod val="75000"/>
                  </a:schemeClr>
                </a:solidFill>
              </a:rPr>
              <a:t> 1.0(small-scale)</a:t>
            </a:r>
            <a:r>
              <a:rPr lang="en-US" altLang="ja-JP" sz="2000" dirty="0" smtClean="0"/>
              <a:t>, </a:t>
            </a:r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</a:rPr>
              <a:t>1.9 (full-scale)</a:t>
            </a:r>
            <a:r>
              <a:rPr lang="en-US" altLang="ja-JP" sz="2000" dirty="0" smtClean="0"/>
              <a:t>, </a:t>
            </a:r>
            <a:r>
              <a:rPr lang="en-US" altLang="ja-JP" sz="2000" dirty="0" smtClean="0">
                <a:solidFill>
                  <a:schemeClr val="accent5">
                    <a:lumMod val="75000"/>
                  </a:schemeClr>
                </a:solidFill>
              </a:rPr>
              <a:t>1.7 (total)</a:t>
            </a:r>
          </a:p>
          <a:p>
            <a:pPr lvl="1"/>
            <a:r>
              <a:rPr lang="en-US" altLang="ja-JP" sz="2000" dirty="0" smtClean="0"/>
              <a:t>Averaged </a:t>
            </a:r>
            <a:r>
              <a:rPr lang="en-US" altLang="ja-JP" sz="2000" dirty="0"/>
              <a:t>w</a:t>
            </a:r>
            <a:r>
              <a:rPr lang="en-US" altLang="ja-JP" sz="2000" dirty="0" smtClean="0"/>
              <a:t>eekly output : </a:t>
            </a:r>
            <a:r>
              <a:rPr lang="en-US" altLang="ja-JP" sz="2000" dirty="0" smtClean="0">
                <a:solidFill>
                  <a:schemeClr val="accent4">
                    <a:lumMod val="75000"/>
                  </a:schemeClr>
                </a:solidFill>
              </a:rPr>
              <a:t>6.9 (small-scale)</a:t>
            </a:r>
            <a:r>
              <a:rPr lang="en-US" altLang="ja-JP" sz="2000" dirty="0" smtClean="0"/>
              <a:t>, </a:t>
            </a:r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</a:rPr>
              <a:t>13.6 (full-scale)</a:t>
            </a:r>
            <a:r>
              <a:rPr lang="en-US" altLang="ja-JP" sz="2000" dirty="0" smtClean="0"/>
              <a:t>, </a:t>
            </a:r>
            <a:r>
              <a:rPr lang="en-US" altLang="ja-JP" sz="2000" dirty="0" smtClean="0">
                <a:solidFill>
                  <a:schemeClr val="accent5">
                    <a:lumMod val="75000"/>
                  </a:schemeClr>
                </a:solidFill>
              </a:rPr>
              <a:t>11.8 (total)</a:t>
            </a:r>
            <a:endParaRPr lang="en-US" altLang="ja-JP" sz="20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22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cxnSp>
        <p:nvCxnSpPr>
          <p:cNvPr id="15" name="直線矢印コネクタ 14"/>
          <p:cNvCxnSpPr/>
          <p:nvPr/>
        </p:nvCxnSpPr>
        <p:spPr>
          <a:xfrm>
            <a:off x="1566262" y="4839080"/>
            <a:ext cx="864096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1331641" y="4797154"/>
            <a:ext cx="144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accent3">
                    <a:lumMod val="50000"/>
                  </a:schemeClr>
                </a:solidFill>
              </a:rPr>
              <a:t>Small-scale work</a:t>
            </a:r>
            <a:endParaRPr kumimoji="1" lang="ja-JP" alt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2483768" y="4833370"/>
            <a:ext cx="2160240" cy="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3491882" y="4797154"/>
            <a:ext cx="144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altLang="ja-JP" sz="1200" dirty="0" smtClean="0">
                <a:solidFill>
                  <a:schemeClr val="accent2">
                    <a:lumMod val="50000"/>
                  </a:schemeClr>
                </a:solidFill>
              </a:rPr>
              <a:t>arge</a:t>
            </a:r>
            <a:r>
              <a:rPr kumimoji="1" lang="en-US" altLang="ja-JP" sz="1200" dirty="0" smtClean="0">
                <a:solidFill>
                  <a:schemeClr val="accent2">
                    <a:lumMod val="50000"/>
                  </a:schemeClr>
                </a:solidFill>
              </a:rPr>
              <a:t>-scale work</a:t>
            </a:r>
            <a:endParaRPr kumimoji="1" lang="ja-JP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13 : Horizontal type 1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23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5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484784"/>
            <a:ext cx="8964488" cy="936104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Horizontal coating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equipments</a:t>
            </a:r>
            <a:r>
              <a:rPr lang="en-US" altLang="ja-JP" sz="2400" dirty="0" smtClean="0">
                <a:solidFill>
                  <a:srgbClr val="002060"/>
                </a:solidFill>
              </a:rPr>
              <a:t> for bent beam pipes are in preparation now. 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7" y="2636914"/>
            <a:ext cx="4280603" cy="320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209" y="2622799"/>
            <a:ext cx="4298455" cy="322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0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14 : Horizontal type 2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24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5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484784"/>
            <a:ext cx="8964488" cy="936104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Discharge test will be done this month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Large-scale work with 2 equipment will start on April. 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348880"/>
            <a:ext cx="2664296" cy="355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38313"/>
            <a:ext cx="2680146" cy="357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/>
          <a:stretch/>
        </p:blipFill>
        <p:spPr bwMode="auto">
          <a:xfrm>
            <a:off x="5691659" y="2537453"/>
            <a:ext cx="3385046" cy="31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2483769" y="5929537"/>
            <a:ext cx="3816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Installation test of Ti cathode rod in </a:t>
            </a:r>
            <a:r>
              <a:rPr lang="en-US" altLang="ja-JP" sz="1400" dirty="0" smtClean="0">
                <a:solidFill>
                  <a:srgbClr val="00B050"/>
                </a:solidFill>
              </a:rPr>
              <a:t>bent </a:t>
            </a:r>
            <a:r>
              <a:rPr lang="en-US" altLang="ja-JP" sz="1400" dirty="0" smtClean="0">
                <a:solidFill>
                  <a:srgbClr val="00B050"/>
                </a:solidFill>
              </a:rPr>
              <a:t>pipe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3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Troubles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25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33884" name="Picture 9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726" y="1695409"/>
            <a:ext cx="2551967" cy="191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コンテンツ プレースホルダ 43"/>
          <p:cNvSpPr txBox="1">
            <a:spLocks/>
          </p:cNvSpPr>
          <p:nvPr/>
        </p:nvSpPr>
        <p:spPr>
          <a:xfrm>
            <a:off x="43334" y="1530626"/>
            <a:ext cx="6456393" cy="4850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dirty="0">
                <a:solidFill>
                  <a:srgbClr val="002060"/>
                </a:solidFill>
              </a:rPr>
              <a:t>W</a:t>
            </a:r>
            <a:r>
              <a:rPr lang="en-US" altLang="ja-JP" sz="2200" dirty="0" smtClean="0">
                <a:solidFill>
                  <a:srgbClr val="002060"/>
                </a:solidFill>
              </a:rPr>
              <a:t>e had some troubles especially in the early stage.</a:t>
            </a:r>
          </a:p>
          <a:p>
            <a:pPr lvl="1"/>
            <a:r>
              <a:rPr lang="en-US" altLang="ja-JP" sz="1800" dirty="0" smtClean="0"/>
              <a:t>Deformation </a:t>
            </a:r>
            <a:r>
              <a:rPr lang="en-US" altLang="ja-JP" sz="1800" dirty="0"/>
              <a:t>(1 Cu pipe) and cracks (3 Al pipes) </a:t>
            </a:r>
            <a:r>
              <a:rPr lang="en-US" altLang="ja-JP" sz="1800" dirty="0" smtClean="0"/>
              <a:t>of pipes at </a:t>
            </a:r>
            <a:r>
              <a:rPr lang="en-US" altLang="ja-JP" sz="1800" dirty="0"/>
              <a:t>welding lines. </a:t>
            </a:r>
            <a:endParaRPr lang="en-US" altLang="ja-JP" sz="1800" dirty="0" smtClean="0"/>
          </a:p>
          <a:p>
            <a:pPr lvl="2"/>
            <a:r>
              <a:rPr lang="en-US" altLang="ja-JP" sz="1400" dirty="0">
                <a:solidFill>
                  <a:srgbClr val="00B050"/>
                </a:solidFill>
              </a:rPr>
              <a:t>C</a:t>
            </a:r>
            <a:r>
              <a:rPr lang="en-US" altLang="ja-JP" sz="1400" dirty="0" smtClean="0">
                <a:solidFill>
                  <a:srgbClr val="00B050"/>
                </a:solidFill>
              </a:rPr>
              <a:t>aused </a:t>
            </a:r>
            <a:r>
              <a:rPr lang="en-US" altLang="ja-JP" sz="1400" dirty="0">
                <a:solidFill>
                  <a:srgbClr val="00B050"/>
                </a:solidFill>
              </a:rPr>
              <a:t>by stress mainly added </a:t>
            </a:r>
            <a:r>
              <a:rPr lang="en-US" altLang="ja-JP" sz="1400" dirty="0" smtClean="0">
                <a:solidFill>
                  <a:srgbClr val="00B050"/>
                </a:solidFill>
              </a:rPr>
              <a:t>during </a:t>
            </a:r>
            <a:r>
              <a:rPr lang="en-US" altLang="ja-JP" sz="1400" dirty="0">
                <a:solidFill>
                  <a:srgbClr val="00B050"/>
                </a:solidFill>
              </a:rPr>
              <a:t>crane works.</a:t>
            </a:r>
          </a:p>
          <a:p>
            <a:pPr lvl="2"/>
            <a:r>
              <a:rPr lang="en-US" altLang="ja-JP" sz="1400" dirty="0" smtClean="0">
                <a:solidFill>
                  <a:srgbClr val="00B050"/>
                </a:solidFill>
              </a:rPr>
              <a:t>Change in </a:t>
            </a:r>
            <a:r>
              <a:rPr lang="en-US" altLang="ja-JP" sz="1400" dirty="0">
                <a:solidFill>
                  <a:srgbClr val="00B050"/>
                </a:solidFill>
              </a:rPr>
              <a:t>our assembly and handling processes to decrease stress. </a:t>
            </a:r>
            <a:endParaRPr lang="en-US" altLang="ja-JP" sz="1400" dirty="0" smtClean="0">
              <a:solidFill>
                <a:srgbClr val="00B050"/>
              </a:solidFill>
            </a:endParaRPr>
          </a:p>
          <a:p>
            <a:pPr lvl="2"/>
            <a:r>
              <a:rPr lang="en-US" altLang="ja-JP" sz="1400" dirty="0" smtClean="0">
                <a:solidFill>
                  <a:srgbClr val="00B050"/>
                </a:solidFill>
              </a:rPr>
              <a:t>Damaged </a:t>
            </a:r>
            <a:r>
              <a:rPr lang="en-US" altLang="ja-JP" sz="1400" dirty="0">
                <a:solidFill>
                  <a:srgbClr val="00B050"/>
                </a:solidFill>
              </a:rPr>
              <a:t>beam pipes will be repaired.</a:t>
            </a:r>
          </a:p>
          <a:p>
            <a:pPr lvl="1"/>
            <a:r>
              <a:rPr lang="en-US" altLang="ja-JP" sz="1800" dirty="0" smtClean="0"/>
              <a:t>Vacuum leak at a welding line between connection flange and pipe</a:t>
            </a:r>
          </a:p>
          <a:p>
            <a:pPr lvl="2"/>
            <a:r>
              <a:rPr lang="en-US" altLang="ja-JP" sz="1400" dirty="0" smtClean="0">
                <a:solidFill>
                  <a:srgbClr val="00B050"/>
                </a:solidFill>
                <a:sym typeface="Symbol"/>
              </a:rPr>
              <a:t>Repaired by extra welding</a:t>
            </a:r>
            <a:r>
              <a:rPr lang="en-US" altLang="ja-JP" sz="1400" dirty="0" smtClean="0">
                <a:solidFill>
                  <a:srgbClr val="00B050"/>
                </a:solidFill>
              </a:rPr>
              <a:t>  </a:t>
            </a:r>
          </a:p>
          <a:p>
            <a:pPr lvl="1"/>
            <a:r>
              <a:rPr lang="en-US" altLang="ja-JP" sz="1800" dirty="0" smtClean="0"/>
              <a:t>Interruption of baking due to shutdown of pumps cased by earthquake or electrical outage.</a:t>
            </a:r>
          </a:p>
          <a:p>
            <a:pPr lvl="2"/>
            <a:r>
              <a:rPr lang="en-US" altLang="ja-JP" sz="1400" dirty="0" smtClean="0">
                <a:solidFill>
                  <a:srgbClr val="00B050"/>
                </a:solidFill>
                <a:sym typeface="Symbol"/>
              </a:rPr>
              <a:t>Returning to the starting point of baking.</a:t>
            </a:r>
            <a:endParaRPr lang="en-US" altLang="ja-JP" sz="1400" dirty="0" smtClean="0">
              <a:solidFill>
                <a:srgbClr val="00B050"/>
              </a:solidFill>
            </a:endParaRPr>
          </a:p>
          <a:p>
            <a:pPr lvl="1"/>
            <a:r>
              <a:rPr lang="en-US" altLang="ja-JP" sz="1800" dirty="0" smtClean="0"/>
              <a:t>Melting of NEG pump (GP50) during activation</a:t>
            </a:r>
          </a:p>
          <a:p>
            <a:pPr lvl="2"/>
            <a:r>
              <a:rPr lang="en-US" altLang="ja-JP" sz="1400" dirty="0">
                <a:solidFill>
                  <a:srgbClr val="00B050"/>
                </a:solidFill>
                <a:sym typeface="Symbol"/>
              </a:rPr>
              <a:t>C</a:t>
            </a:r>
            <a:r>
              <a:rPr lang="en-US" altLang="ja-JP" sz="1400" dirty="0" smtClean="0">
                <a:solidFill>
                  <a:srgbClr val="00B050"/>
                </a:solidFill>
                <a:sym typeface="Symbol"/>
              </a:rPr>
              <a:t>hange in power feeding method.</a:t>
            </a:r>
          </a:p>
          <a:p>
            <a:pPr lvl="1"/>
            <a:r>
              <a:rPr lang="en-US" altLang="ja-JP" sz="1800" dirty="0" smtClean="0"/>
              <a:t>Abnormal discharge during </a:t>
            </a:r>
            <a:r>
              <a:rPr lang="en-US" altLang="ja-JP" sz="1800" dirty="0" err="1" smtClean="0"/>
              <a:t>TiN</a:t>
            </a:r>
            <a:r>
              <a:rPr lang="en-US" altLang="ja-JP" sz="1800" dirty="0" smtClean="0"/>
              <a:t> coating.</a:t>
            </a:r>
          </a:p>
          <a:p>
            <a:pPr lvl="2"/>
            <a:r>
              <a:rPr lang="en-US" altLang="ja-JP" sz="1400" dirty="0" smtClean="0">
                <a:solidFill>
                  <a:srgbClr val="00B050"/>
                </a:solidFill>
              </a:rPr>
              <a:t>Caused by insulation failure.</a:t>
            </a:r>
          </a:p>
          <a:p>
            <a:pPr lvl="2"/>
            <a:r>
              <a:rPr lang="en-US" altLang="ja-JP" sz="1400" dirty="0" smtClean="0">
                <a:solidFill>
                  <a:srgbClr val="00B050"/>
                </a:solidFill>
              </a:rPr>
              <a:t>Removal of coating from insulator</a:t>
            </a:r>
            <a:r>
              <a:rPr lang="en-US" altLang="ja-JP" sz="1400" dirty="0" smtClean="0"/>
              <a:t>.</a:t>
            </a:r>
          </a:p>
          <a:p>
            <a:pPr lvl="1"/>
            <a:r>
              <a:rPr lang="en-US" altLang="ja-JP" sz="1800" dirty="0" smtClean="0"/>
              <a:t>Difficulty reducing residual H</a:t>
            </a:r>
            <a:r>
              <a:rPr lang="en-US" altLang="ja-JP" sz="1800" baseline="-25000" dirty="0" smtClean="0"/>
              <a:t>2</a:t>
            </a:r>
            <a:r>
              <a:rPr lang="en-US" altLang="ja-JP" sz="1800" dirty="0" smtClean="0"/>
              <a:t>O in coating equipment </a:t>
            </a:r>
            <a:r>
              <a:rPr lang="en-US" altLang="ja-JP" sz="1800" dirty="0"/>
              <a:t>.</a:t>
            </a:r>
            <a:endParaRPr lang="en-US" altLang="ja-JP" sz="1800" dirty="0" smtClean="0"/>
          </a:p>
          <a:p>
            <a:pPr lvl="2"/>
            <a:r>
              <a:rPr lang="en-US" altLang="ja-JP" sz="1400" dirty="0" smtClean="0">
                <a:solidFill>
                  <a:srgbClr val="00B050"/>
                </a:solidFill>
              </a:rPr>
              <a:t>Removal of dust on the bottom of coating equipment.</a:t>
            </a:r>
            <a:endParaRPr lang="en-US" altLang="ja-JP" sz="1800" dirty="0"/>
          </a:p>
          <a:p>
            <a:r>
              <a:rPr lang="en-US" altLang="ja-JP" sz="2200" dirty="0" smtClean="0">
                <a:solidFill>
                  <a:srgbClr val="002060"/>
                </a:solidFill>
              </a:rPr>
              <a:t>We have a lot less trouble recently.</a:t>
            </a:r>
          </a:p>
          <a:p>
            <a:pPr lvl="1"/>
            <a:r>
              <a:rPr lang="en-US" altLang="ja-JP" sz="1800" dirty="0" smtClean="0"/>
              <a:t>MO flange (Al) has the quality to last long and we had no problem with it after coating and </a:t>
            </a:r>
            <a:r>
              <a:rPr lang="en-US" altLang="ja-JP" sz="1800" dirty="0" smtClean="0"/>
              <a:t>baking so far. </a:t>
            </a:r>
            <a:endParaRPr lang="en-US" altLang="ja-JP" sz="1400" dirty="0" smtClean="0">
              <a:sym typeface="Symbol"/>
            </a:endParaRPr>
          </a:p>
          <a:p>
            <a:pPr marL="457200" lvl="1" indent="0">
              <a:buNone/>
            </a:pPr>
            <a:endParaRPr lang="en-US" altLang="ja-JP" sz="18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726" y="3971411"/>
            <a:ext cx="2540045" cy="190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6875550" y="3553273"/>
            <a:ext cx="17466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Crack at welding line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027950" y="5805266"/>
            <a:ext cx="17466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Melted NEG pump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Future plan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mtClean="0">
                <a:solidFill>
                  <a:srgbClr val="FFFF00"/>
                </a:solidFill>
              </a:rPr>
              <a:t>2013/3/4</a:t>
            </a:r>
            <a:r>
              <a:rPr kumimoji="1" lang="en-US" altLang="ja-JP" sz="1000" dirty="0" smtClean="0">
                <a:solidFill>
                  <a:srgbClr val="FFFF00"/>
                </a:solidFill>
              </a:rPr>
              <a:t>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</a:t>
            </a:r>
            <a:r>
              <a:rPr lang="en-US" altLang="ja-JP" sz="1000" smtClean="0">
                <a:solidFill>
                  <a:srgbClr val="FFFF00"/>
                </a:solidFill>
              </a:rPr>
              <a:t>the 18</a:t>
            </a:r>
            <a:r>
              <a:rPr lang="en-US" altLang="ja-JP" sz="1000" baseline="30000" smtClean="0">
                <a:solidFill>
                  <a:srgbClr val="FFFF00"/>
                </a:solidFill>
              </a:rPr>
              <a:t>th</a:t>
            </a:r>
            <a:r>
              <a:rPr lang="en-US" altLang="ja-JP" sz="1000" smtClean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KEKB Accelerator Review Committee	  	</a:t>
            </a:r>
            <a:r>
              <a:rPr lang="en-US" altLang="ja-JP" sz="1000" smtClean="0">
                <a:solidFill>
                  <a:srgbClr val="FFFF00"/>
                </a:solidFill>
              </a:rPr>
              <a:t>            26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grpSp>
        <p:nvGrpSpPr>
          <p:cNvPr id="35" name="グループ化 34"/>
          <p:cNvGrpSpPr/>
          <p:nvPr/>
        </p:nvGrpSpPr>
        <p:grpSpPr>
          <a:xfrm>
            <a:off x="872239" y="2708920"/>
            <a:ext cx="7156145" cy="3600400"/>
            <a:chOff x="665718" y="2232433"/>
            <a:chExt cx="7722706" cy="407688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18" y="2232433"/>
              <a:ext cx="7722706" cy="407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グループ化 33"/>
            <p:cNvGrpSpPr/>
            <p:nvPr/>
          </p:nvGrpSpPr>
          <p:grpSpPr>
            <a:xfrm>
              <a:off x="1259632" y="2853689"/>
              <a:ext cx="6056613" cy="2795647"/>
              <a:chOff x="1259632" y="2853689"/>
              <a:chExt cx="6056613" cy="2795647"/>
            </a:xfrm>
          </p:grpSpPr>
          <p:cxnSp>
            <p:nvCxnSpPr>
              <p:cNvPr id="5" name="直線コネクタ 4"/>
              <p:cNvCxnSpPr/>
              <p:nvPr/>
            </p:nvCxnSpPr>
            <p:spPr>
              <a:xfrm>
                <a:off x="1268941" y="3686820"/>
                <a:ext cx="3960440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 flipV="1">
                <a:off x="3535274" y="3686820"/>
                <a:ext cx="1684798" cy="747131"/>
              </a:xfrm>
              <a:prstGeom prst="line">
                <a:avLst/>
              </a:prstGeom>
              <a:ln w="381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V="1">
                <a:off x="5220072" y="3673967"/>
                <a:ext cx="9309" cy="190564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V="1">
                <a:off x="5828109" y="3501500"/>
                <a:ext cx="0" cy="214783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flipV="1">
                <a:off x="5224726" y="3512433"/>
                <a:ext cx="607387" cy="161534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 flipV="1">
                <a:off x="7308304" y="2859025"/>
                <a:ext cx="0" cy="2739289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>
                <a:off x="1263636" y="3494738"/>
                <a:ext cx="4568477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 flipV="1">
                <a:off x="5845359" y="2882555"/>
                <a:ext cx="1470886" cy="612183"/>
              </a:xfrm>
              <a:prstGeom prst="line">
                <a:avLst/>
              </a:prstGeom>
              <a:ln w="3810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 flipV="1">
                <a:off x="1259632" y="2853689"/>
                <a:ext cx="6048672" cy="533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コンテンツ プレースホルダ 43"/>
          <p:cNvSpPr txBox="1">
            <a:spLocks/>
          </p:cNvSpPr>
          <p:nvPr/>
        </p:nvSpPr>
        <p:spPr>
          <a:xfrm>
            <a:off x="260529" y="1586594"/>
            <a:ext cx="8559944" cy="1842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 smtClean="0">
                <a:solidFill>
                  <a:srgbClr val="00B050"/>
                </a:solidFill>
                <a:sym typeface="Symbol"/>
              </a:rPr>
              <a:t>Apr. </a:t>
            </a:r>
            <a:r>
              <a:rPr lang="en-US" altLang="ja-JP" sz="1800" dirty="0">
                <a:solidFill>
                  <a:srgbClr val="00B050"/>
                </a:solidFill>
                <a:sym typeface="Symbol"/>
              </a:rPr>
              <a:t>2013  </a:t>
            </a:r>
            <a:r>
              <a:rPr lang="en-US" altLang="ja-JP" sz="1800" dirty="0" smtClean="0">
                <a:solidFill>
                  <a:srgbClr val="00B050"/>
                </a:solidFill>
                <a:sym typeface="Symbol"/>
              </a:rPr>
              <a:t> Dec. 2013 : 390 beam pipes for LER and HER</a:t>
            </a:r>
          </a:p>
          <a:p>
            <a:r>
              <a:rPr lang="en-US" altLang="ja-JP" sz="1800" dirty="0" smtClean="0">
                <a:solidFill>
                  <a:srgbClr val="FFC000"/>
                </a:solidFill>
                <a:sym typeface="Symbol"/>
              </a:rPr>
              <a:t>Jan. 2014  Mar. 2014 : 80 beam pipes for Damping ring</a:t>
            </a:r>
          </a:p>
          <a:p>
            <a:r>
              <a:rPr lang="en-US" altLang="ja-JP" sz="1800" dirty="0">
                <a:solidFill>
                  <a:srgbClr val="7030A0"/>
                </a:solidFill>
                <a:sym typeface="Symbol"/>
              </a:rPr>
              <a:t>April 2014 </a:t>
            </a:r>
            <a:r>
              <a:rPr lang="en-US" altLang="ja-JP" sz="1800" dirty="0" smtClean="0">
                <a:solidFill>
                  <a:srgbClr val="7030A0"/>
                </a:solidFill>
                <a:sym typeface="Symbol"/>
              </a:rPr>
              <a:t> Dec. 2014 : 250 beam pipes for LER, HER and Damping ring</a:t>
            </a:r>
          </a:p>
          <a:p>
            <a:pPr marL="457200" lvl="1" indent="0">
              <a:buNone/>
            </a:pPr>
            <a:endParaRPr lang="en-US" altLang="ja-JP" sz="1800" dirty="0" smtClean="0"/>
          </a:p>
        </p:txBody>
      </p:sp>
    </p:spTree>
    <p:extLst>
      <p:ext uri="{BB962C8B-B14F-4D97-AF65-F5344CB8AC3E}">
        <p14:creationId xmlns:p14="http://schemas.microsoft.com/office/powerpoint/2010/main" val="35941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S</a:t>
            </a:r>
            <a:r>
              <a:rPr lang="en-US" altLang="ja-JP" dirty="0" smtClean="0">
                <a:solidFill>
                  <a:srgbClr val="FFFF00"/>
                </a:solidFill>
              </a:rPr>
              <a:t>ummary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27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1" name="コンテンツ プレースホルダ 43"/>
          <p:cNvSpPr txBox="1">
            <a:spLocks/>
          </p:cNvSpPr>
          <p:nvPr/>
        </p:nvSpPr>
        <p:spPr>
          <a:xfrm>
            <a:off x="179513" y="1556791"/>
            <a:ext cx="8784976" cy="43924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002060"/>
                </a:solidFill>
              </a:rPr>
              <a:t>Pre-installation works (coating and baking) started on last April.</a:t>
            </a:r>
            <a:r>
              <a:rPr lang="en-US" altLang="ja-JP" sz="2000" dirty="0" smtClean="0">
                <a:solidFill>
                  <a:srgbClr val="002060"/>
                </a:solidFill>
              </a:rPr>
              <a:t> </a:t>
            </a:r>
          </a:p>
          <a:p>
            <a:pPr lvl="1"/>
            <a:r>
              <a:rPr lang="en-US" altLang="ja-JP" sz="2000" dirty="0" smtClean="0"/>
              <a:t>Large-scale works by 10 workers with 4 vertical coating </a:t>
            </a:r>
            <a:r>
              <a:rPr lang="en-US" altLang="ja-JP" sz="2000" dirty="0" err="1" smtClean="0"/>
              <a:t>equipments</a:t>
            </a:r>
            <a:r>
              <a:rPr lang="en-US" altLang="ja-JP" sz="2000" dirty="0" smtClean="0"/>
              <a:t> and 4 baking </a:t>
            </a:r>
            <a:r>
              <a:rPr lang="en-US" altLang="ja-JP" sz="2000" dirty="0" err="1" smtClean="0"/>
              <a:t>equipments</a:t>
            </a:r>
            <a:r>
              <a:rPr lang="en-US" altLang="ja-JP" sz="2000" dirty="0" smtClean="0"/>
              <a:t> started on last September.</a:t>
            </a:r>
          </a:p>
          <a:p>
            <a:pPr lvl="1"/>
            <a:r>
              <a:rPr lang="en-US" altLang="ja-JP" sz="2000" dirty="0" smtClean="0"/>
              <a:t>So far 411 beam pipes were coated and 481 beam pipes were baked.</a:t>
            </a:r>
          </a:p>
          <a:p>
            <a:pPr lvl="1"/>
            <a:r>
              <a:rPr lang="en-US" altLang="ja-JP" sz="2000" dirty="0" smtClean="0"/>
              <a:t>Though we had some troubles at the early stage, we have a lot less trouble recently and we are on schedule.</a:t>
            </a:r>
          </a:p>
          <a:p>
            <a:pPr lvl="1"/>
            <a:endParaRPr lang="en-US" altLang="ja-JP" sz="2000" dirty="0" smtClean="0"/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Horizontal coating facility will be</a:t>
            </a:r>
            <a:r>
              <a:rPr lang="en-US" altLang="ja-JP" sz="2200" dirty="0" smtClean="0">
                <a:solidFill>
                  <a:srgbClr val="002060"/>
                </a:solidFill>
              </a:rPr>
              <a:t> operated on large scale from next month.</a:t>
            </a:r>
            <a:endParaRPr lang="en-US" altLang="ja-JP" sz="2000" dirty="0"/>
          </a:p>
          <a:p>
            <a:pPr lvl="1"/>
            <a:r>
              <a:rPr lang="en-US" altLang="ja-JP" sz="2000" dirty="0" smtClean="0"/>
              <a:t>Coating test will be performed this month.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200" dirty="0">
              <a:solidFill>
                <a:srgbClr val="002060"/>
              </a:solidFill>
            </a:endParaRPr>
          </a:p>
          <a:p>
            <a:r>
              <a:rPr lang="en-US" altLang="ja-JP" sz="2200" dirty="0" smtClean="0">
                <a:solidFill>
                  <a:srgbClr val="002060"/>
                </a:solidFill>
              </a:rPr>
              <a:t>During next fiscal year (April 2013 - March 2014), </a:t>
            </a:r>
            <a:r>
              <a:rPr lang="en-US" altLang="ja-JP" sz="2200" dirty="0" smtClean="0">
                <a:solidFill>
                  <a:srgbClr val="002060"/>
                </a:solidFill>
                <a:sym typeface="Symbol"/>
              </a:rPr>
              <a:t></a:t>
            </a:r>
            <a:r>
              <a:rPr lang="en-US" altLang="ja-JP" sz="2200" dirty="0" smtClean="0">
                <a:solidFill>
                  <a:srgbClr val="002060"/>
                </a:solidFill>
              </a:rPr>
              <a:t>470 beam pipes will be treated.</a:t>
            </a:r>
            <a:endParaRPr lang="en-US" altLang="ja-JP" sz="2000" dirty="0" smtClean="0"/>
          </a:p>
          <a:p>
            <a:pPr lvl="1">
              <a:buFont typeface="Arial" pitchFamily="34" charset="0"/>
              <a:buNone/>
            </a:pP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167035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 descr="C:\Users\suetsugu\Desktop\新しいフォルダー\result\IMG_10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9" b="-916"/>
          <a:stretch/>
        </p:blipFill>
        <p:spPr bwMode="auto">
          <a:xfrm>
            <a:off x="192765" y="2305535"/>
            <a:ext cx="1413655" cy="10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  3</a:t>
            </a:r>
            <a:r>
              <a:rPr kumimoji="1" lang="en-US" altLang="ja-JP" sz="1000" dirty="0" smtClean="0">
                <a:solidFill>
                  <a:srgbClr val="FFFF00"/>
                </a:solidFill>
              </a:rPr>
              <a:t> 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35842" name="Picture 2" descr="C:\Users\shibata\Desktop\Campus_Map-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12621" r="18835" b="4053"/>
          <a:stretch/>
        </p:blipFill>
        <p:spPr bwMode="auto">
          <a:xfrm>
            <a:off x="107505" y="114044"/>
            <a:ext cx="4248472" cy="661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円/楕円 5"/>
          <p:cNvSpPr/>
          <p:nvPr/>
        </p:nvSpPr>
        <p:spPr>
          <a:xfrm>
            <a:off x="3152904" y="3227703"/>
            <a:ext cx="360040" cy="389494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2555776" y="4221088"/>
            <a:ext cx="360040" cy="36004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20377" y="5834413"/>
            <a:ext cx="170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3-go-kan Bldg.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(You are here.) </a:t>
            </a:r>
          </a:p>
        </p:txBody>
      </p:sp>
      <p:sp>
        <p:nvSpPr>
          <p:cNvPr id="24" name="正方形/長方形 23"/>
          <p:cNvSpPr/>
          <p:nvPr/>
        </p:nvSpPr>
        <p:spPr>
          <a:xfrm rot="18866335" flipH="1">
            <a:off x="2979637" y="640959"/>
            <a:ext cx="69771" cy="116985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 rot="18866335" flipH="1">
            <a:off x="3268797" y="679074"/>
            <a:ext cx="128254" cy="59638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 flipH="1">
            <a:off x="3589472" y="2263000"/>
            <a:ext cx="66205" cy="116272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2834502" y="504703"/>
            <a:ext cx="360040" cy="389494"/>
          </a:xfrm>
          <a:prstGeom prst="ellipse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3194542" y="514146"/>
            <a:ext cx="360040" cy="389494"/>
          </a:xfrm>
          <a:prstGeom prst="ellipse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3442555" y="2126389"/>
            <a:ext cx="360040" cy="389494"/>
          </a:xfrm>
          <a:prstGeom prst="ellipse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840" name="正方形/長方形 35839"/>
          <p:cNvSpPr/>
          <p:nvPr/>
        </p:nvSpPr>
        <p:spPr>
          <a:xfrm>
            <a:off x="2902478" y="1203917"/>
            <a:ext cx="1415067" cy="369332"/>
          </a:xfrm>
          <a:prstGeom prst="rect">
            <a:avLst/>
          </a:prstGeom>
          <a:ln w="190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FF00"/>
                </a:solidFill>
              </a:rPr>
              <a:t>Storage area </a:t>
            </a:r>
            <a:endParaRPr lang="ja-JP" altLang="en-US" dirty="0">
              <a:solidFill>
                <a:srgbClr val="00FF00"/>
              </a:solidFill>
            </a:endParaRPr>
          </a:p>
        </p:txBody>
      </p:sp>
      <p:pic>
        <p:nvPicPr>
          <p:cNvPr id="358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31" y="4797152"/>
            <a:ext cx="1235766" cy="92682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" y="3170981"/>
            <a:ext cx="1564540" cy="117340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56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94" y="1651139"/>
            <a:ext cx="853366" cy="64002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57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34560"/>
            <a:ext cx="913376" cy="68503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5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73" y="250956"/>
            <a:ext cx="857658" cy="64324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59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82" y="1872133"/>
            <a:ext cx="1042057" cy="78173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61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19" y="912324"/>
            <a:ext cx="1047210" cy="785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62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99" y="165229"/>
            <a:ext cx="971720" cy="72896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66" name="Picture 1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65" y="3014675"/>
            <a:ext cx="1488546" cy="111668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2843808" y="3573016"/>
            <a:ext cx="1585126" cy="369332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KEKB Oho Lab.</a:t>
            </a:r>
            <a:endParaRPr kumimoji="1" lang="en-US" altLang="ja-JP" dirty="0" smtClean="0">
              <a:solidFill>
                <a:srgbClr val="FFFF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921209" y="5795972"/>
            <a:ext cx="418729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7150" algn="ctr"/>
            <a:r>
              <a:rPr lang="en-US" altLang="ja-JP" dirty="0"/>
              <a:t>R</a:t>
            </a:r>
            <a:r>
              <a:rPr lang="en-US" altLang="ja-JP" dirty="0" smtClean="0"/>
              <a:t>eturning  </a:t>
            </a:r>
            <a:r>
              <a:rPr lang="en-US" altLang="ja-JP" dirty="0"/>
              <a:t>the beam pipes to storage area</a:t>
            </a:r>
            <a:endParaRPr lang="en-US" altLang="ja-JP" sz="2400" dirty="0"/>
          </a:p>
        </p:txBody>
      </p:sp>
      <p:sp>
        <p:nvSpPr>
          <p:cNvPr id="37" name="正方形/長方形 36"/>
          <p:cNvSpPr/>
          <p:nvPr/>
        </p:nvSpPr>
        <p:spPr>
          <a:xfrm>
            <a:off x="5364089" y="1628801"/>
            <a:ext cx="322730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7150" algn="ctr"/>
            <a:r>
              <a:rPr lang="en-US" altLang="ja-JP" dirty="0"/>
              <a:t>Bringing beam pipes to KEKB Oho Lab. from storage </a:t>
            </a:r>
            <a:r>
              <a:rPr lang="en-US" altLang="ja-JP" dirty="0" smtClean="0"/>
              <a:t>area</a:t>
            </a:r>
            <a:endParaRPr lang="en-US" altLang="ja-JP" sz="2400" dirty="0"/>
          </a:p>
        </p:txBody>
      </p:sp>
      <p:sp>
        <p:nvSpPr>
          <p:cNvPr id="38" name="正方形/長方形 37"/>
          <p:cNvSpPr/>
          <p:nvPr/>
        </p:nvSpPr>
        <p:spPr>
          <a:xfrm>
            <a:off x="5354779" y="3429000"/>
            <a:ext cx="166549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7150" algn="ctr"/>
            <a:r>
              <a:rPr lang="en-US" altLang="ja-JP" dirty="0" err="1" smtClean="0"/>
              <a:t>TiN</a:t>
            </a:r>
            <a:r>
              <a:rPr lang="en-US" altLang="ja-JP" dirty="0" smtClean="0"/>
              <a:t> Coating </a:t>
            </a:r>
            <a:endParaRPr lang="en-US" altLang="ja-JP" sz="2400" dirty="0"/>
          </a:p>
        </p:txBody>
      </p:sp>
      <p:sp>
        <p:nvSpPr>
          <p:cNvPr id="39" name="正方形/長方形 38"/>
          <p:cNvSpPr/>
          <p:nvPr/>
        </p:nvSpPr>
        <p:spPr>
          <a:xfrm>
            <a:off x="6246806" y="5085184"/>
            <a:ext cx="170957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7150" algn="ctr"/>
            <a:r>
              <a:rPr lang="en-US" altLang="ja-JP" dirty="0" smtClean="0"/>
              <a:t>Baking </a:t>
            </a:r>
            <a:endParaRPr lang="en-US" altLang="ja-JP" sz="2400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6444208" y="2934236"/>
            <a:ext cx="0" cy="46444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7452320" y="2934236"/>
            <a:ext cx="0" cy="12148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>
            <a:off x="6444208" y="3798332"/>
            <a:ext cx="0" cy="3507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>
            <a:off x="7121755" y="4797152"/>
            <a:ext cx="0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921480" y="2924944"/>
            <a:ext cx="152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LER beam pipe without electrode</a:t>
            </a:r>
            <a:endParaRPr kumimoji="1" lang="ja-JP" altLang="en-US" sz="1400" dirty="0"/>
          </a:p>
        </p:txBody>
      </p:sp>
      <p:sp>
        <p:nvSpPr>
          <p:cNvPr id="35852" name="正方形/長方形 35851"/>
          <p:cNvSpPr/>
          <p:nvPr/>
        </p:nvSpPr>
        <p:spPr>
          <a:xfrm>
            <a:off x="5597941" y="2564904"/>
            <a:ext cx="304762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/>
              <a:t>Visual check on the beam pipe</a:t>
            </a:r>
            <a:endParaRPr lang="ja-JP" altLang="en-US" dirty="0"/>
          </a:p>
        </p:txBody>
      </p:sp>
      <p:cxnSp>
        <p:nvCxnSpPr>
          <p:cNvPr id="66" name="直線矢印コネクタ 65"/>
          <p:cNvCxnSpPr/>
          <p:nvPr/>
        </p:nvCxnSpPr>
        <p:spPr>
          <a:xfrm>
            <a:off x="6948264" y="2276874"/>
            <a:ext cx="0" cy="2745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7524329" y="30909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HER beam pipe</a:t>
            </a:r>
            <a:endParaRPr kumimoji="1" lang="ja-JP" altLang="en-US" sz="14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535159" y="345185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LER beam pipe with electrode</a:t>
            </a:r>
            <a:endParaRPr kumimoji="1" lang="ja-JP" altLang="en-US" sz="1400" dirty="0"/>
          </a:p>
        </p:txBody>
      </p:sp>
      <p:sp>
        <p:nvSpPr>
          <p:cNvPr id="81" name="正方形/長方形 80"/>
          <p:cNvSpPr/>
          <p:nvPr/>
        </p:nvSpPr>
        <p:spPr>
          <a:xfrm>
            <a:off x="5354780" y="4149082"/>
            <a:ext cx="346569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7150" algn="ctr"/>
            <a:r>
              <a:rPr lang="en-US" altLang="ja-JP" dirty="0" smtClean="0"/>
              <a:t>Assembling </a:t>
            </a:r>
          </a:p>
          <a:p>
            <a:pPr indent="-57150" algn="ctr"/>
            <a:r>
              <a:rPr lang="en-US" altLang="ja-JP" dirty="0" smtClean="0"/>
              <a:t>(NEG pump &amp; BPM electrode) </a:t>
            </a:r>
            <a:endParaRPr lang="en-US" altLang="ja-JP" sz="2400" dirty="0"/>
          </a:p>
        </p:txBody>
      </p:sp>
      <p:cxnSp>
        <p:nvCxnSpPr>
          <p:cNvPr id="94" name="直線矢印コネクタ 93"/>
          <p:cNvCxnSpPr/>
          <p:nvPr/>
        </p:nvCxnSpPr>
        <p:spPr>
          <a:xfrm>
            <a:off x="7118568" y="5507940"/>
            <a:ext cx="0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タイトル 8"/>
          <p:cNvSpPr txBox="1">
            <a:spLocks/>
          </p:cNvSpPr>
          <p:nvPr/>
        </p:nvSpPr>
        <p:spPr>
          <a:xfrm>
            <a:off x="4944710" y="340824"/>
            <a:ext cx="3875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FFFF00"/>
                </a:solidFill>
              </a:rPr>
              <a:t>Flow chart of 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pre-installation work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572001" y="2379272"/>
            <a:ext cx="4536504" cy="3128668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4418644" y="5285582"/>
            <a:ext cx="158512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</a:rPr>
              <a:t>KEKB Oho Lab.</a:t>
            </a:r>
            <a:endParaRPr kumimoji="1" lang="en-US" altLang="ja-JP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Introduction </a:t>
            </a:r>
            <a:r>
              <a:rPr lang="en-US" altLang="ja-JP" dirty="0">
                <a:solidFill>
                  <a:srgbClr val="FFFF00"/>
                </a:solidFill>
              </a:rPr>
              <a:t>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6" y="1484786"/>
            <a:ext cx="9108504" cy="2448273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What we did after last KEKB Review are</a:t>
            </a:r>
          </a:p>
          <a:p>
            <a:pPr lvl="1"/>
            <a:r>
              <a:rPr lang="en-US" altLang="ja-JP" sz="2000" dirty="0" smtClean="0"/>
              <a:t>Setting up 2 more baking </a:t>
            </a:r>
            <a:r>
              <a:rPr lang="en-US" altLang="ja-JP" sz="2000" dirty="0" err="1" smtClean="0"/>
              <a:t>equipments</a:t>
            </a:r>
            <a:r>
              <a:rPr lang="en-US" altLang="ja-JP" sz="2000" dirty="0" smtClean="0"/>
              <a:t> and 4 coating </a:t>
            </a:r>
            <a:r>
              <a:rPr lang="en-US" altLang="ja-JP" sz="2000" dirty="0" err="1" smtClean="0"/>
              <a:t>equipments</a:t>
            </a:r>
            <a:r>
              <a:rPr lang="en-US" altLang="ja-JP" sz="2000" dirty="0" smtClean="0"/>
              <a:t> (vertical).</a:t>
            </a:r>
          </a:p>
          <a:p>
            <a:pPr lvl="1"/>
            <a:r>
              <a:rPr lang="en-US" altLang="ja-JP" sz="2000" dirty="0" smtClean="0"/>
              <a:t>Large-scale work in this facility. (This will continue this year. )</a:t>
            </a:r>
          </a:p>
          <a:p>
            <a:pPr lvl="1"/>
            <a:r>
              <a:rPr lang="en-US" altLang="ja-JP" sz="2000" dirty="0" smtClean="0"/>
              <a:t>Setting up 3 horizontal coating </a:t>
            </a:r>
            <a:r>
              <a:rPr lang="en-US" altLang="ja-JP" sz="2000" dirty="0" err="1" smtClean="0"/>
              <a:t>equipments</a:t>
            </a:r>
            <a:r>
              <a:rPr lang="en-US" altLang="ja-JP" sz="2000" dirty="0" smtClean="0"/>
              <a:t> for bent beam pipes. (in progress now)</a:t>
            </a:r>
            <a:endParaRPr lang="en-US" altLang="ja-JP" sz="1600" dirty="0" smtClean="0"/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Topics </a:t>
            </a:r>
            <a:r>
              <a:rPr lang="en-US" altLang="ja-JP" sz="2400" dirty="0">
                <a:solidFill>
                  <a:srgbClr val="002060"/>
                </a:solidFill>
              </a:rPr>
              <a:t>discussed in this </a:t>
            </a:r>
            <a:r>
              <a:rPr lang="en-US" altLang="ja-JP" sz="2400" dirty="0" smtClean="0">
                <a:solidFill>
                  <a:srgbClr val="002060"/>
                </a:solidFill>
              </a:rPr>
              <a:t>talk are</a:t>
            </a:r>
          </a:p>
          <a:p>
            <a:pPr lvl="1"/>
            <a:r>
              <a:rPr lang="en-US" altLang="ja-JP" sz="2000" dirty="0" smtClean="0"/>
              <a:t>Baking &amp;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 facility, Evaluation of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coating, Status report on baking and coating works and Future plan.</a:t>
            </a:r>
          </a:p>
          <a:p>
            <a:pPr lvl="1"/>
            <a:r>
              <a:rPr lang="en-US" altLang="ja-JP" sz="2000" dirty="0" smtClean="0"/>
              <a:t>Working Schedule</a:t>
            </a:r>
          </a:p>
          <a:p>
            <a:pPr lvl="1">
              <a:buNone/>
            </a:pPr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  </a:t>
            </a:r>
            <a:r>
              <a:rPr lang="en-US" altLang="ja-JP" sz="1000" dirty="0">
                <a:solidFill>
                  <a:srgbClr val="FFFF00"/>
                </a:solidFill>
              </a:rPr>
              <a:t>4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43009"/>
            <a:ext cx="3573057" cy="267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 l="6349" t="7910"/>
          <a:stretch>
            <a:fillRect/>
          </a:stretch>
        </p:blipFill>
        <p:spPr bwMode="auto">
          <a:xfrm>
            <a:off x="305526" y="3543008"/>
            <a:ext cx="3690410" cy="272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2771800" y="5805264"/>
            <a:ext cx="115077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Last year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740352" y="5795972"/>
            <a:ext cx="93610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Now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右矢印 1"/>
          <p:cNvSpPr/>
          <p:nvPr/>
        </p:nvSpPr>
        <p:spPr>
          <a:xfrm>
            <a:off x="4283968" y="4808067"/>
            <a:ext cx="720080" cy="41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3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Layout of Oho laboratory 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1080120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sz="2400" dirty="0">
                <a:solidFill>
                  <a:srgbClr val="002060"/>
                </a:solidFill>
              </a:rPr>
              <a:t>4</a:t>
            </a:r>
            <a:r>
              <a:rPr lang="en-US" altLang="ja-JP" sz="2400" dirty="0" smtClean="0">
                <a:solidFill>
                  <a:srgbClr val="002060"/>
                </a:solidFill>
              </a:rPr>
              <a:t> baking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equipments</a:t>
            </a:r>
            <a:r>
              <a:rPr lang="en-US" altLang="ja-JP" sz="2400" dirty="0" smtClean="0">
                <a:solidFill>
                  <a:srgbClr val="002060"/>
                </a:solidFill>
              </a:rPr>
              <a:t> : 2 long type (</a:t>
            </a:r>
            <a:r>
              <a:rPr lang="en-US" altLang="ja-JP" sz="2400" dirty="0" smtClean="0">
                <a:solidFill>
                  <a:srgbClr val="002060"/>
                </a:solidFill>
                <a:sym typeface="Symbol"/>
              </a:rPr>
              <a:t>5 m</a:t>
            </a:r>
            <a:r>
              <a:rPr lang="en-US" altLang="ja-JP" sz="2400" dirty="0" smtClean="0">
                <a:solidFill>
                  <a:srgbClr val="002060"/>
                </a:solidFill>
              </a:rPr>
              <a:t>) and 2 short type (</a:t>
            </a:r>
            <a:r>
              <a:rPr lang="en-US" altLang="ja-JP" sz="2400" dirty="0" smtClean="0">
                <a:solidFill>
                  <a:srgbClr val="002060"/>
                </a:solidFill>
                <a:sym typeface="Symbol"/>
              </a:rPr>
              <a:t>3 </a:t>
            </a:r>
            <a:r>
              <a:rPr lang="en-US" altLang="ja-JP" sz="2400" dirty="0">
                <a:solidFill>
                  <a:srgbClr val="002060"/>
                </a:solidFill>
                <a:sym typeface="Symbol"/>
              </a:rPr>
              <a:t>m</a:t>
            </a:r>
            <a:r>
              <a:rPr lang="en-US" altLang="ja-JP" sz="2400" dirty="0" smtClean="0">
                <a:solidFill>
                  <a:srgbClr val="002060"/>
                </a:solidFill>
              </a:rPr>
              <a:t>)</a:t>
            </a:r>
          </a:p>
          <a:p>
            <a:r>
              <a:rPr lang="en-US" altLang="ja-JP" sz="2400" dirty="0">
                <a:solidFill>
                  <a:srgbClr val="002060"/>
                </a:solidFill>
              </a:rPr>
              <a:t>5</a:t>
            </a:r>
            <a:r>
              <a:rPr lang="en-US" altLang="ja-JP" sz="2400" dirty="0" smtClean="0">
                <a:solidFill>
                  <a:srgbClr val="002060"/>
                </a:solidFill>
              </a:rPr>
              <a:t> vertical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TiN</a:t>
            </a:r>
            <a:r>
              <a:rPr lang="en-US" altLang="ja-JP" sz="2400" dirty="0" smtClean="0">
                <a:solidFill>
                  <a:srgbClr val="002060"/>
                </a:solidFill>
              </a:rPr>
              <a:t> coating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equipments</a:t>
            </a:r>
            <a:r>
              <a:rPr lang="en-US" altLang="ja-JP" sz="2400" dirty="0" smtClean="0">
                <a:solidFill>
                  <a:srgbClr val="002060"/>
                </a:solidFill>
              </a:rPr>
              <a:t>  (for straight beam pipes. one of them is back up.) 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3 horizontal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TiN</a:t>
            </a:r>
            <a:r>
              <a:rPr lang="en-US" altLang="ja-JP" sz="2400" dirty="0" smtClean="0">
                <a:solidFill>
                  <a:srgbClr val="002060"/>
                </a:solidFill>
              </a:rPr>
              <a:t> coating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equipments</a:t>
            </a:r>
            <a:r>
              <a:rPr lang="en-US" altLang="ja-JP" sz="2400" dirty="0" smtClean="0">
                <a:solidFill>
                  <a:srgbClr val="002060"/>
                </a:solidFill>
              </a:rPr>
              <a:t>  (for bent pipes. In preparation now. )</a:t>
            </a:r>
          </a:p>
          <a:p>
            <a:endParaRPr lang="en-US" altLang="ja-JP" sz="24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  5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cxnSp>
        <p:nvCxnSpPr>
          <p:cNvPr id="54" name="直線矢印コネクタ 53"/>
          <p:cNvCxnSpPr/>
          <p:nvPr/>
        </p:nvCxnSpPr>
        <p:spPr>
          <a:xfrm rot="10800000">
            <a:off x="128010" y="2605915"/>
            <a:ext cx="0" cy="35805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 rot="16200000">
            <a:off x="-112324" y="4155237"/>
            <a:ext cx="49577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 smtClean="0">
                <a:solidFill>
                  <a:srgbClr val="0070C0"/>
                </a:solidFill>
              </a:rPr>
              <a:t>16m</a:t>
            </a:r>
          </a:p>
        </p:txBody>
      </p:sp>
      <p:cxnSp>
        <p:nvCxnSpPr>
          <p:cNvPr id="56" name="直線矢印コネクタ 55"/>
          <p:cNvCxnSpPr/>
          <p:nvPr/>
        </p:nvCxnSpPr>
        <p:spPr>
          <a:xfrm rot="10800000" flipH="1">
            <a:off x="238183" y="2495742"/>
            <a:ext cx="40212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2067554" y="2364772"/>
            <a:ext cx="48822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rgbClr val="0070C0"/>
                </a:solidFill>
              </a:rPr>
              <a:t>16m</a:t>
            </a:r>
          </a:p>
        </p:txBody>
      </p:sp>
      <p:sp>
        <p:nvSpPr>
          <p:cNvPr id="58" name="正方形/長方形 57"/>
          <p:cNvSpPr/>
          <p:nvPr/>
        </p:nvSpPr>
        <p:spPr>
          <a:xfrm rot="10800000">
            <a:off x="238182" y="2605915"/>
            <a:ext cx="4076374" cy="35805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59" name="正方形/長方形 58"/>
          <p:cNvSpPr/>
          <p:nvPr/>
        </p:nvSpPr>
        <p:spPr>
          <a:xfrm rot="10800000">
            <a:off x="1505164" y="4864448"/>
            <a:ext cx="1432239" cy="1322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60" name="正方形/長方形 59"/>
          <p:cNvSpPr/>
          <p:nvPr/>
        </p:nvSpPr>
        <p:spPr>
          <a:xfrm rot="10800000">
            <a:off x="3984040" y="2605915"/>
            <a:ext cx="330517" cy="26441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61" name="正方形/長方形 60"/>
          <p:cNvSpPr/>
          <p:nvPr/>
        </p:nvSpPr>
        <p:spPr>
          <a:xfrm rot="10800000">
            <a:off x="1505164" y="4864448"/>
            <a:ext cx="269017" cy="13220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161004" y="5763668"/>
            <a:ext cx="12669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/>
              <a:t>Oho experimental deck (top view)</a:t>
            </a:r>
          </a:p>
        </p:txBody>
      </p:sp>
      <p:sp>
        <p:nvSpPr>
          <p:cNvPr id="63" name="正方形/長方形 62"/>
          <p:cNvSpPr/>
          <p:nvPr/>
        </p:nvSpPr>
        <p:spPr>
          <a:xfrm rot="10800000">
            <a:off x="2606886" y="5855998"/>
            <a:ext cx="330517" cy="33051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64" name="正方形/長方形 63"/>
          <p:cNvSpPr/>
          <p:nvPr/>
        </p:nvSpPr>
        <p:spPr>
          <a:xfrm rot="10800000">
            <a:off x="2606886" y="5360223"/>
            <a:ext cx="330517" cy="33051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65" name="正方形/長方形 64"/>
          <p:cNvSpPr/>
          <p:nvPr/>
        </p:nvSpPr>
        <p:spPr>
          <a:xfrm rot="10800000">
            <a:off x="1780594" y="5855998"/>
            <a:ext cx="330517" cy="3305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66" name="正方形/長方形 65"/>
          <p:cNvSpPr/>
          <p:nvPr/>
        </p:nvSpPr>
        <p:spPr>
          <a:xfrm rot="10800000">
            <a:off x="2606886" y="4864448"/>
            <a:ext cx="330517" cy="33051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67" name="正方形/長方形 66"/>
          <p:cNvSpPr/>
          <p:nvPr/>
        </p:nvSpPr>
        <p:spPr>
          <a:xfrm rot="10800000">
            <a:off x="1780594" y="4864448"/>
            <a:ext cx="330517" cy="33051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68" name="正方形/長方形 67"/>
          <p:cNvSpPr/>
          <p:nvPr/>
        </p:nvSpPr>
        <p:spPr>
          <a:xfrm rot="10800000">
            <a:off x="568699" y="3707637"/>
            <a:ext cx="3194996" cy="2203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69" name="正方形/長方形 68"/>
          <p:cNvSpPr/>
          <p:nvPr/>
        </p:nvSpPr>
        <p:spPr>
          <a:xfrm rot="10800000">
            <a:off x="1064474" y="2661001"/>
            <a:ext cx="2699220" cy="22034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70" name="正方形/長方形 69"/>
          <p:cNvSpPr/>
          <p:nvPr/>
        </p:nvSpPr>
        <p:spPr>
          <a:xfrm rot="10800000">
            <a:off x="510363" y="2991520"/>
            <a:ext cx="3253332" cy="21951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71" name="正方形/長方形 70"/>
          <p:cNvSpPr/>
          <p:nvPr/>
        </p:nvSpPr>
        <p:spPr>
          <a:xfrm rot="10800000">
            <a:off x="513613" y="3322034"/>
            <a:ext cx="3250082" cy="22034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72" name="正方形/長方形 71"/>
          <p:cNvSpPr/>
          <p:nvPr/>
        </p:nvSpPr>
        <p:spPr>
          <a:xfrm rot="10800000">
            <a:off x="568700" y="4533931"/>
            <a:ext cx="220345" cy="1542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73" name="正方形/長方形 72"/>
          <p:cNvSpPr/>
          <p:nvPr/>
        </p:nvSpPr>
        <p:spPr>
          <a:xfrm rot="10800000">
            <a:off x="1009389" y="4533931"/>
            <a:ext cx="220345" cy="1542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cxnSp>
        <p:nvCxnSpPr>
          <p:cNvPr id="74" name="直線矢印コネクタ 73"/>
          <p:cNvCxnSpPr/>
          <p:nvPr/>
        </p:nvCxnSpPr>
        <p:spPr>
          <a:xfrm rot="10800000" flipV="1">
            <a:off x="2987825" y="4809362"/>
            <a:ext cx="0" cy="13771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 rot="5400000">
            <a:off x="2867668" y="5382521"/>
            <a:ext cx="4957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solidFill>
                  <a:srgbClr val="0070C0"/>
                </a:solidFill>
              </a:rPr>
              <a:t>6.5 m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2055698" y="4638328"/>
            <a:ext cx="572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solidFill>
                  <a:srgbClr val="0070C0"/>
                </a:solidFill>
              </a:rPr>
              <a:t>4.5mm</a:t>
            </a:r>
          </a:p>
        </p:txBody>
      </p:sp>
      <p:cxnSp>
        <p:nvCxnSpPr>
          <p:cNvPr id="77" name="直線矢印コネクタ 76"/>
          <p:cNvCxnSpPr/>
          <p:nvPr/>
        </p:nvCxnSpPr>
        <p:spPr>
          <a:xfrm rot="10800000">
            <a:off x="1780594" y="4809360"/>
            <a:ext cx="115680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正方形/長方形 77"/>
          <p:cNvSpPr/>
          <p:nvPr/>
        </p:nvSpPr>
        <p:spPr>
          <a:xfrm rot="10800000">
            <a:off x="568699" y="4093240"/>
            <a:ext cx="3194996" cy="2203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1330921" y="4077072"/>
            <a:ext cx="18729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/>
              <a:t>Baking </a:t>
            </a:r>
            <a:r>
              <a:rPr lang="en-US" altLang="ja-JP" sz="1100" dirty="0" smtClean="0"/>
              <a:t>equipment</a:t>
            </a:r>
            <a:r>
              <a:rPr kumimoji="1" lang="en-US" altLang="ja-JP" sz="1100" dirty="0" smtClean="0"/>
              <a:t> (long type)</a:t>
            </a:r>
            <a:endParaRPr kumimoji="1" lang="ja-JP" altLang="en-US" sz="1100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1330922" y="3671446"/>
            <a:ext cx="18729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/>
              <a:t>Baking </a:t>
            </a:r>
            <a:r>
              <a:rPr lang="en-US" altLang="ja-JP" sz="1100" dirty="0" smtClean="0"/>
              <a:t>equipment</a:t>
            </a:r>
            <a:r>
              <a:rPr kumimoji="1" lang="en-US" altLang="ja-JP" sz="1100" dirty="0" smtClean="0"/>
              <a:t> (long type)</a:t>
            </a:r>
            <a:endParaRPr kumimoji="1" lang="ja-JP" altLang="en-US" sz="1100" dirty="0"/>
          </a:p>
        </p:txBody>
      </p:sp>
      <p:sp>
        <p:nvSpPr>
          <p:cNvPr id="81" name="テキスト ボックス 80"/>
          <p:cNvSpPr txBox="1"/>
          <p:nvPr/>
        </p:nvSpPr>
        <p:spPr>
          <a:xfrm rot="16200000">
            <a:off x="-30765" y="5131978"/>
            <a:ext cx="19370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/>
              <a:t>Baking </a:t>
            </a:r>
            <a:r>
              <a:rPr lang="en-US" altLang="ja-JP" sz="1100" dirty="0" smtClean="0"/>
              <a:t>equipment</a:t>
            </a:r>
            <a:r>
              <a:rPr kumimoji="1" lang="en-US" altLang="ja-JP" sz="1100" dirty="0" smtClean="0"/>
              <a:t> (short type)</a:t>
            </a:r>
            <a:endParaRPr kumimoji="1" lang="ja-JP" altLang="en-US" sz="1100" dirty="0"/>
          </a:p>
        </p:txBody>
      </p:sp>
      <p:sp>
        <p:nvSpPr>
          <p:cNvPr id="82" name="テキスト ボックス 81"/>
          <p:cNvSpPr txBox="1"/>
          <p:nvPr/>
        </p:nvSpPr>
        <p:spPr>
          <a:xfrm rot="16200000">
            <a:off x="-534975" y="5119243"/>
            <a:ext cx="19370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/>
              <a:t>Baking </a:t>
            </a:r>
            <a:r>
              <a:rPr lang="en-US" altLang="ja-JP" sz="1100" dirty="0" smtClean="0"/>
              <a:t>equipment</a:t>
            </a:r>
            <a:r>
              <a:rPr kumimoji="1" lang="en-US" altLang="ja-JP" sz="1100" dirty="0" smtClean="0"/>
              <a:t> (short type)</a:t>
            </a:r>
            <a:endParaRPr kumimoji="1" lang="ja-JP" altLang="en-US" sz="1100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691680" y="5157194"/>
            <a:ext cx="1423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/>
              <a:t>Coating</a:t>
            </a:r>
            <a:r>
              <a:rPr kumimoji="1" lang="en-US" altLang="ja-JP" sz="1100" dirty="0" smtClean="0"/>
              <a:t> </a:t>
            </a:r>
            <a:r>
              <a:rPr lang="en-US" altLang="ja-JP" sz="1100" dirty="0" err="1" smtClean="0"/>
              <a:t>equipments</a:t>
            </a:r>
            <a:r>
              <a:rPr kumimoji="1" lang="en-US" altLang="ja-JP" sz="1100" dirty="0" smtClean="0"/>
              <a:t> (vertical type)</a:t>
            </a:r>
            <a:endParaRPr kumimoji="1" lang="ja-JP" altLang="en-US" sz="1100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1216428" y="3284984"/>
            <a:ext cx="2275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/>
              <a:t>Coating</a:t>
            </a:r>
            <a:r>
              <a:rPr kumimoji="1" lang="en-US" altLang="ja-JP" sz="1100" dirty="0" smtClean="0"/>
              <a:t> </a:t>
            </a:r>
            <a:r>
              <a:rPr lang="en-US" altLang="ja-JP" sz="1100" dirty="0" smtClean="0"/>
              <a:t>equipment</a:t>
            </a:r>
            <a:r>
              <a:rPr kumimoji="1" lang="en-US" altLang="ja-JP" sz="1100" dirty="0" smtClean="0"/>
              <a:t> (</a:t>
            </a:r>
            <a:r>
              <a:rPr lang="en-US" altLang="ja-JP" sz="1100" dirty="0" smtClean="0"/>
              <a:t>horizontal</a:t>
            </a:r>
            <a:r>
              <a:rPr kumimoji="1" lang="en-US" altLang="ja-JP" sz="1100" dirty="0" smtClean="0"/>
              <a:t> type)</a:t>
            </a:r>
            <a:endParaRPr kumimoji="1" lang="ja-JP" altLang="en-US" sz="1100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1216428" y="2951366"/>
            <a:ext cx="2275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/>
              <a:t>Coating</a:t>
            </a:r>
            <a:r>
              <a:rPr kumimoji="1" lang="en-US" altLang="ja-JP" sz="1100" dirty="0" smtClean="0"/>
              <a:t> </a:t>
            </a:r>
            <a:r>
              <a:rPr lang="en-US" altLang="ja-JP" sz="1100" dirty="0" smtClean="0"/>
              <a:t>equipment</a:t>
            </a:r>
            <a:r>
              <a:rPr kumimoji="1" lang="en-US" altLang="ja-JP" sz="1100" dirty="0" smtClean="0"/>
              <a:t> (</a:t>
            </a:r>
            <a:r>
              <a:rPr lang="en-US" altLang="ja-JP" sz="1100" dirty="0" smtClean="0"/>
              <a:t>horizontal</a:t>
            </a:r>
            <a:r>
              <a:rPr kumimoji="1" lang="en-US" altLang="ja-JP" sz="1100" dirty="0" smtClean="0"/>
              <a:t> type)</a:t>
            </a:r>
            <a:endParaRPr kumimoji="1" lang="ja-JP" altLang="en-US" sz="1100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1216428" y="2636912"/>
            <a:ext cx="2275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/>
              <a:t>Coating</a:t>
            </a:r>
            <a:r>
              <a:rPr kumimoji="1" lang="en-US" altLang="ja-JP" sz="1100" dirty="0" smtClean="0"/>
              <a:t> </a:t>
            </a:r>
            <a:r>
              <a:rPr lang="en-US" altLang="ja-JP" sz="1100" dirty="0" smtClean="0"/>
              <a:t>equipment</a:t>
            </a:r>
            <a:r>
              <a:rPr kumimoji="1" lang="en-US" altLang="ja-JP" sz="1100" dirty="0" smtClean="0"/>
              <a:t> (</a:t>
            </a:r>
            <a:r>
              <a:rPr lang="en-US" altLang="ja-JP" sz="1100" dirty="0" smtClean="0"/>
              <a:t>horizontal</a:t>
            </a:r>
            <a:r>
              <a:rPr kumimoji="1" lang="en-US" altLang="ja-JP" sz="1100" dirty="0" smtClean="0"/>
              <a:t> type)</a:t>
            </a:r>
            <a:endParaRPr kumimoji="1" lang="ja-JP" altLang="en-US" sz="1100" dirty="0"/>
          </a:p>
        </p:txBody>
      </p:sp>
      <p:sp>
        <p:nvSpPr>
          <p:cNvPr id="87" name="テキスト ボックス 86"/>
          <p:cNvSpPr txBox="1"/>
          <p:nvPr/>
        </p:nvSpPr>
        <p:spPr>
          <a:xfrm rot="16200000">
            <a:off x="3753835" y="3773482"/>
            <a:ext cx="7161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/>
              <a:t>stairway</a:t>
            </a:r>
          </a:p>
        </p:txBody>
      </p:sp>
      <p:sp>
        <p:nvSpPr>
          <p:cNvPr id="88" name="テキスト ボックス 87"/>
          <p:cNvSpPr txBox="1"/>
          <p:nvPr/>
        </p:nvSpPr>
        <p:spPr>
          <a:xfrm rot="5400000">
            <a:off x="1305564" y="5370978"/>
            <a:ext cx="7161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/>
              <a:t>stairway</a:t>
            </a: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59" y="2592184"/>
            <a:ext cx="4792442" cy="359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正方形/長方形 47"/>
          <p:cNvSpPr/>
          <p:nvPr/>
        </p:nvSpPr>
        <p:spPr>
          <a:xfrm>
            <a:off x="4593705" y="4942273"/>
            <a:ext cx="1062372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/>
              <a:t>Clean room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414885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Layout of Oho laboratory 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738307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View from different place.</a:t>
            </a:r>
            <a:endParaRPr lang="en-US" altLang="ja-JP" sz="24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  </a:t>
            </a:r>
            <a:r>
              <a:rPr lang="en-US" altLang="ja-JP" sz="1000" dirty="0">
                <a:solidFill>
                  <a:srgbClr val="FFFF00"/>
                </a:solidFill>
              </a:rPr>
              <a:t>6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cxnSp>
        <p:nvCxnSpPr>
          <p:cNvPr id="54" name="直線矢印コネクタ 53"/>
          <p:cNvCxnSpPr/>
          <p:nvPr/>
        </p:nvCxnSpPr>
        <p:spPr>
          <a:xfrm rot="19106520">
            <a:off x="3390989" y="1729580"/>
            <a:ext cx="0" cy="27212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 rot="2906520">
            <a:off x="3248233" y="3053727"/>
            <a:ext cx="41014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0070C0"/>
                </a:solidFill>
              </a:rPr>
              <a:t>16m</a:t>
            </a:r>
          </a:p>
        </p:txBody>
      </p:sp>
      <p:cxnSp>
        <p:nvCxnSpPr>
          <p:cNvPr id="56" name="直線矢印コネクタ 55"/>
          <p:cNvCxnSpPr/>
          <p:nvPr/>
        </p:nvCxnSpPr>
        <p:spPr>
          <a:xfrm rot="19106520" flipH="1">
            <a:off x="1614958" y="5240240"/>
            <a:ext cx="305617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 rot="19263986">
            <a:off x="2928294" y="5152099"/>
            <a:ext cx="43338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0070C0"/>
                </a:solidFill>
              </a:rPr>
              <a:t>16m</a:t>
            </a:r>
          </a:p>
        </p:txBody>
      </p:sp>
      <p:sp>
        <p:nvSpPr>
          <p:cNvPr id="58" name="正方形/長方形 57"/>
          <p:cNvSpPr/>
          <p:nvPr/>
        </p:nvSpPr>
        <p:spPr>
          <a:xfrm rot="19106520">
            <a:off x="620207" y="2812709"/>
            <a:ext cx="3098041" cy="27212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59" name="正方形/長方形 58"/>
          <p:cNvSpPr/>
          <p:nvPr/>
        </p:nvSpPr>
        <p:spPr>
          <a:xfrm rot="19106520">
            <a:off x="1086966" y="3000968"/>
            <a:ext cx="1088500" cy="10047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60" name="正方形/長方形 59"/>
          <p:cNvSpPr/>
          <p:nvPr/>
        </p:nvSpPr>
        <p:spPr>
          <a:xfrm rot="19106520">
            <a:off x="1214572" y="4379116"/>
            <a:ext cx="251193" cy="20095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61" name="正方形/長方形 60"/>
          <p:cNvSpPr/>
          <p:nvPr/>
        </p:nvSpPr>
        <p:spPr>
          <a:xfrm rot="19106520">
            <a:off x="1859750" y="2707740"/>
            <a:ext cx="204453" cy="10047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63" name="正方形/長方形 62"/>
          <p:cNvSpPr/>
          <p:nvPr/>
        </p:nvSpPr>
        <p:spPr>
          <a:xfrm rot="19106520">
            <a:off x="942393" y="3373540"/>
            <a:ext cx="251193" cy="25119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64" name="正方形/長方形 63"/>
          <p:cNvSpPr/>
          <p:nvPr/>
        </p:nvSpPr>
        <p:spPr>
          <a:xfrm rot="19106520">
            <a:off x="1192348" y="3655485"/>
            <a:ext cx="251193" cy="25119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65" name="正方形/長方形 64"/>
          <p:cNvSpPr/>
          <p:nvPr/>
        </p:nvSpPr>
        <p:spPr>
          <a:xfrm rot="19106520">
            <a:off x="1412302" y="2956951"/>
            <a:ext cx="251193" cy="2511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66" name="正方形/長方形 65"/>
          <p:cNvSpPr/>
          <p:nvPr/>
        </p:nvSpPr>
        <p:spPr>
          <a:xfrm rot="19106520">
            <a:off x="1442300" y="3937429"/>
            <a:ext cx="251193" cy="25119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67" name="正方形/長方形 66"/>
          <p:cNvSpPr/>
          <p:nvPr/>
        </p:nvSpPr>
        <p:spPr>
          <a:xfrm rot="19106520">
            <a:off x="1912209" y="3520842"/>
            <a:ext cx="251193" cy="25119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68" name="正方形/長方形 67"/>
          <p:cNvSpPr/>
          <p:nvPr/>
        </p:nvSpPr>
        <p:spPr>
          <a:xfrm rot="19106520">
            <a:off x="1309397" y="4362998"/>
            <a:ext cx="2428194" cy="16746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69" name="正方形/長方形 68"/>
          <p:cNvSpPr/>
          <p:nvPr/>
        </p:nvSpPr>
        <p:spPr>
          <a:xfrm rot="19106520">
            <a:off x="1884499" y="5083192"/>
            <a:ext cx="2051405" cy="16746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70" name="正方形/長方形 69"/>
          <p:cNvSpPr/>
          <p:nvPr/>
        </p:nvSpPr>
        <p:spPr>
          <a:xfrm rot="19106520">
            <a:off x="1665069" y="4756097"/>
            <a:ext cx="2472530" cy="1668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71" name="正方形/長方形 70"/>
          <p:cNvSpPr/>
          <p:nvPr/>
        </p:nvSpPr>
        <p:spPr>
          <a:xfrm rot="19106520">
            <a:off x="1498536" y="4568403"/>
            <a:ext cx="2470060" cy="16746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72" name="正方形/長方形 71"/>
          <p:cNvSpPr/>
          <p:nvPr/>
        </p:nvSpPr>
        <p:spPr>
          <a:xfrm rot="19106520">
            <a:off x="2535739" y="2264915"/>
            <a:ext cx="167462" cy="11722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73" name="正方形/長方形 72"/>
          <p:cNvSpPr/>
          <p:nvPr/>
        </p:nvSpPr>
        <p:spPr>
          <a:xfrm rot="19106520">
            <a:off x="2285121" y="2487096"/>
            <a:ext cx="167462" cy="11722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cxnSp>
        <p:nvCxnSpPr>
          <p:cNvPr id="74" name="直線矢印コネクタ 73"/>
          <p:cNvCxnSpPr/>
          <p:nvPr/>
        </p:nvCxnSpPr>
        <p:spPr>
          <a:xfrm rot="19106520" flipV="1">
            <a:off x="1848582" y="2793225"/>
            <a:ext cx="0" cy="104663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 rot="13706520">
            <a:off x="1584381" y="3299169"/>
            <a:ext cx="37678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" dirty="0" smtClean="0">
                <a:solidFill>
                  <a:srgbClr val="0070C0"/>
                </a:solidFill>
              </a:rPr>
              <a:t>6.5 m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 rot="8306520">
            <a:off x="1734401" y="3910633"/>
            <a:ext cx="4347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" dirty="0" smtClean="0">
                <a:solidFill>
                  <a:srgbClr val="0070C0"/>
                </a:solidFill>
              </a:rPr>
              <a:t>4.5mm</a:t>
            </a:r>
          </a:p>
        </p:txBody>
      </p:sp>
      <p:cxnSp>
        <p:nvCxnSpPr>
          <p:cNvPr id="77" name="直線矢印コネクタ 76"/>
          <p:cNvCxnSpPr/>
          <p:nvPr/>
        </p:nvCxnSpPr>
        <p:spPr>
          <a:xfrm rot="19106520">
            <a:off x="1474355" y="3980040"/>
            <a:ext cx="87917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正方形/長方形 77"/>
          <p:cNvSpPr/>
          <p:nvPr/>
        </p:nvSpPr>
        <p:spPr>
          <a:xfrm rot="19106520">
            <a:off x="1114988" y="4143707"/>
            <a:ext cx="2428194" cy="16746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79" name="テキスト ボックス 78"/>
          <p:cNvSpPr txBox="1"/>
          <p:nvPr/>
        </p:nvSpPr>
        <p:spPr>
          <a:xfrm rot="19119680">
            <a:off x="1606754" y="4036733"/>
            <a:ext cx="1614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Baking </a:t>
            </a:r>
            <a:r>
              <a:rPr lang="en-US" altLang="ja-JP" sz="900" dirty="0" smtClean="0"/>
              <a:t>equipment</a:t>
            </a:r>
            <a:r>
              <a:rPr kumimoji="1" lang="en-US" altLang="ja-JP" sz="900" dirty="0" smtClean="0"/>
              <a:t> (long type)</a:t>
            </a:r>
            <a:endParaRPr kumimoji="1" lang="ja-JP" altLang="en-US" sz="900" dirty="0"/>
          </a:p>
        </p:txBody>
      </p:sp>
      <p:sp>
        <p:nvSpPr>
          <p:cNvPr id="80" name="テキスト ボックス 79"/>
          <p:cNvSpPr txBox="1"/>
          <p:nvPr/>
        </p:nvSpPr>
        <p:spPr>
          <a:xfrm rot="19161950">
            <a:off x="1801799" y="4261585"/>
            <a:ext cx="15969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Baking </a:t>
            </a:r>
            <a:r>
              <a:rPr lang="en-US" altLang="ja-JP" sz="900" dirty="0" smtClean="0"/>
              <a:t>equipment</a:t>
            </a:r>
            <a:r>
              <a:rPr kumimoji="1" lang="en-US" altLang="ja-JP" sz="900" dirty="0" smtClean="0"/>
              <a:t> (long type)</a:t>
            </a:r>
            <a:endParaRPr kumimoji="1" lang="ja-JP" altLang="en-US" sz="900" dirty="0"/>
          </a:p>
        </p:txBody>
      </p:sp>
      <p:sp>
        <p:nvSpPr>
          <p:cNvPr id="81" name="テキスト ボックス 80"/>
          <p:cNvSpPr txBox="1"/>
          <p:nvPr/>
        </p:nvSpPr>
        <p:spPr>
          <a:xfrm rot="2906520">
            <a:off x="1772314" y="3019573"/>
            <a:ext cx="1703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Baking </a:t>
            </a:r>
            <a:r>
              <a:rPr lang="en-US" altLang="ja-JP" sz="900" dirty="0" smtClean="0"/>
              <a:t>equipment </a:t>
            </a:r>
            <a:r>
              <a:rPr kumimoji="1" lang="en-US" altLang="ja-JP" sz="900" dirty="0" smtClean="0"/>
              <a:t>(short type)</a:t>
            </a:r>
            <a:endParaRPr kumimoji="1" lang="ja-JP" altLang="en-US" sz="900" dirty="0"/>
          </a:p>
        </p:txBody>
      </p:sp>
      <p:sp>
        <p:nvSpPr>
          <p:cNvPr id="82" name="テキスト ボックス 81"/>
          <p:cNvSpPr txBox="1"/>
          <p:nvPr/>
        </p:nvSpPr>
        <p:spPr>
          <a:xfrm rot="2906520">
            <a:off x="2066500" y="2768387"/>
            <a:ext cx="1609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Baking </a:t>
            </a:r>
            <a:r>
              <a:rPr lang="en-US" altLang="ja-JP" sz="900" dirty="0" smtClean="0"/>
              <a:t>equipment</a:t>
            </a:r>
            <a:r>
              <a:rPr kumimoji="1" lang="en-US" altLang="ja-JP" sz="900" dirty="0" smtClean="0"/>
              <a:t> (short type)</a:t>
            </a:r>
            <a:endParaRPr kumimoji="1" lang="ja-JP" altLang="en-US" sz="900" dirty="0"/>
          </a:p>
        </p:txBody>
      </p:sp>
      <p:sp>
        <p:nvSpPr>
          <p:cNvPr id="83" name="テキスト ボックス 82"/>
          <p:cNvSpPr txBox="1"/>
          <p:nvPr/>
        </p:nvSpPr>
        <p:spPr>
          <a:xfrm rot="19118184">
            <a:off x="82826" y="3010100"/>
            <a:ext cx="19639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900" dirty="0" smtClean="0"/>
              <a:t>Coating</a:t>
            </a:r>
            <a:r>
              <a:rPr kumimoji="1" lang="en-US" altLang="ja-JP" sz="900" dirty="0" smtClean="0"/>
              <a:t> </a:t>
            </a:r>
            <a:r>
              <a:rPr lang="en-US" altLang="ja-JP" sz="900" dirty="0" err="1" smtClean="0"/>
              <a:t>equipments</a:t>
            </a:r>
            <a:r>
              <a:rPr kumimoji="1" lang="en-US" altLang="ja-JP" sz="900" dirty="0" smtClean="0"/>
              <a:t> (vertical type)</a:t>
            </a:r>
            <a:endParaRPr kumimoji="1" lang="ja-JP" altLang="en-US" sz="900" dirty="0"/>
          </a:p>
        </p:txBody>
      </p:sp>
      <p:sp>
        <p:nvSpPr>
          <p:cNvPr id="86" name="テキスト ボックス 85"/>
          <p:cNvSpPr txBox="1"/>
          <p:nvPr/>
        </p:nvSpPr>
        <p:spPr>
          <a:xfrm rot="19080947">
            <a:off x="1941015" y="4998674"/>
            <a:ext cx="2025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/>
              <a:t>Coating</a:t>
            </a:r>
            <a:r>
              <a:rPr kumimoji="1" lang="en-US" altLang="ja-JP" sz="900" dirty="0" smtClean="0"/>
              <a:t> </a:t>
            </a:r>
            <a:r>
              <a:rPr lang="en-US" altLang="ja-JP" sz="900" dirty="0" smtClean="0"/>
              <a:t>equipment</a:t>
            </a:r>
            <a:r>
              <a:rPr kumimoji="1" lang="en-US" altLang="ja-JP" sz="900" dirty="0" smtClean="0"/>
              <a:t> (</a:t>
            </a:r>
            <a:r>
              <a:rPr lang="en-US" altLang="ja-JP" sz="900" dirty="0" smtClean="0"/>
              <a:t>horizontal</a:t>
            </a:r>
            <a:r>
              <a:rPr kumimoji="1" lang="en-US" altLang="ja-JP" sz="900" dirty="0" smtClean="0"/>
              <a:t> type)</a:t>
            </a:r>
            <a:endParaRPr kumimoji="1" lang="ja-JP" altLang="en-US" sz="900" dirty="0"/>
          </a:p>
        </p:txBody>
      </p:sp>
      <p:sp>
        <p:nvSpPr>
          <p:cNvPr id="87" name="テキスト ボックス 86"/>
          <p:cNvSpPr txBox="1"/>
          <p:nvPr/>
        </p:nvSpPr>
        <p:spPr>
          <a:xfrm rot="2906520">
            <a:off x="1103199" y="5272969"/>
            <a:ext cx="544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stairway</a:t>
            </a:r>
          </a:p>
        </p:txBody>
      </p:sp>
      <p:sp>
        <p:nvSpPr>
          <p:cNvPr id="88" name="テキスト ボックス 87"/>
          <p:cNvSpPr txBox="1"/>
          <p:nvPr/>
        </p:nvSpPr>
        <p:spPr>
          <a:xfrm rot="2918392">
            <a:off x="1726859" y="3114137"/>
            <a:ext cx="544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stairway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99" y="2192156"/>
            <a:ext cx="4828814" cy="362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90" y="2192156"/>
            <a:ext cx="4828814" cy="362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正方形/長方形 47"/>
          <p:cNvSpPr/>
          <p:nvPr/>
        </p:nvSpPr>
        <p:spPr>
          <a:xfrm>
            <a:off x="7452321" y="5339576"/>
            <a:ext cx="1062372" cy="30777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Clean room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 rot="19080947">
            <a:off x="1796997" y="4782645"/>
            <a:ext cx="2025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/>
              <a:t>Coating</a:t>
            </a:r>
            <a:r>
              <a:rPr kumimoji="1" lang="en-US" altLang="ja-JP" sz="900" dirty="0" smtClean="0"/>
              <a:t> </a:t>
            </a:r>
            <a:r>
              <a:rPr lang="en-US" altLang="ja-JP" sz="900" dirty="0" smtClean="0"/>
              <a:t>equipment</a:t>
            </a:r>
            <a:r>
              <a:rPr kumimoji="1" lang="en-US" altLang="ja-JP" sz="900" dirty="0" smtClean="0"/>
              <a:t> (</a:t>
            </a:r>
            <a:r>
              <a:rPr lang="en-US" altLang="ja-JP" sz="900" dirty="0" smtClean="0"/>
              <a:t>horizontal</a:t>
            </a:r>
            <a:r>
              <a:rPr kumimoji="1" lang="en-US" altLang="ja-JP" sz="900" dirty="0" smtClean="0"/>
              <a:t> type)</a:t>
            </a:r>
            <a:endParaRPr kumimoji="1" lang="ja-JP" altLang="en-US" sz="900" dirty="0"/>
          </a:p>
        </p:txBody>
      </p:sp>
      <p:sp>
        <p:nvSpPr>
          <p:cNvPr id="50" name="テキスト ボックス 49"/>
          <p:cNvSpPr txBox="1"/>
          <p:nvPr/>
        </p:nvSpPr>
        <p:spPr>
          <a:xfrm rot="19080947">
            <a:off x="1652982" y="4566621"/>
            <a:ext cx="2025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/>
              <a:t>Coating</a:t>
            </a:r>
            <a:r>
              <a:rPr kumimoji="1" lang="en-US" altLang="ja-JP" sz="900" dirty="0" smtClean="0"/>
              <a:t> </a:t>
            </a:r>
            <a:r>
              <a:rPr lang="en-US" altLang="ja-JP" sz="900" dirty="0" smtClean="0"/>
              <a:t>equipment</a:t>
            </a:r>
            <a:r>
              <a:rPr kumimoji="1" lang="en-US" altLang="ja-JP" sz="900" dirty="0" smtClean="0"/>
              <a:t> (</a:t>
            </a:r>
            <a:r>
              <a:rPr lang="en-US" altLang="ja-JP" sz="900" dirty="0" smtClean="0"/>
              <a:t>horizontal</a:t>
            </a:r>
            <a:r>
              <a:rPr kumimoji="1" lang="en-US" altLang="ja-JP" sz="900" dirty="0" smtClean="0"/>
              <a:t> type)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23153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65" y="3284986"/>
            <a:ext cx="3711525" cy="27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2" y="3342958"/>
            <a:ext cx="3597132" cy="269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Baking 1 : Equipment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451993"/>
            <a:ext cx="8964488" cy="1905001"/>
          </a:xfrm>
        </p:spPr>
        <p:txBody>
          <a:bodyPr>
            <a:normAutofit fontScale="925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Hot-air heating method was adopted.</a:t>
            </a:r>
            <a:endParaRPr kumimoji="1" lang="en-US" altLang="ja-JP" sz="2400" dirty="0" smtClean="0">
              <a:solidFill>
                <a:srgbClr val="002060"/>
              </a:solidFill>
            </a:endParaRPr>
          </a:p>
          <a:p>
            <a:pPr lvl="1"/>
            <a:r>
              <a:rPr lang="en-US" altLang="ja-JP" sz="2000" dirty="0" smtClean="0"/>
              <a:t>Two beam pipes are mounted up and down in one hot-air oven.</a:t>
            </a:r>
          </a:p>
          <a:p>
            <a:pPr lvl="1"/>
            <a:r>
              <a:rPr lang="en-US" altLang="ja-JP" sz="2000" dirty="0" smtClean="0"/>
              <a:t>Hot-air oven consists of movable insulated walls and insulated frame.</a:t>
            </a:r>
          </a:p>
          <a:p>
            <a:pPr lvl="1"/>
            <a:r>
              <a:rPr lang="en-US" altLang="ja-JP" sz="2000" dirty="0" smtClean="0"/>
              <a:t>Hot air is circulated in the hot-air oven.</a:t>
            </a:r>
          </a:p>
          <a:p>
            <a:pPr lvl="1"/>
            <a:r>
              <a:rPr lang="en-US" altLang="ja-JP" sz="2000" dirty="0" smtClean="0"/>
              <a:t>Each pipe is evacuated by a turbo-molecular pump (0.3 m</a:t>
            </a:r>
            <a:r>
              <a:rPr lang="en-US" altLang="ja-JP" sz="2000" baseline="30000" dirty="0" smtClean="0"/>
              <a:t>3</a:t>
            </a:r>
            <a:r>
              <a:rPr lang="en-US" altLang="ja-JP" sz="2000" dirty="0" smtClean="0"/>
              <a:t>/sec) during the baking.</a:t>
            </a:r>
            <a:endParaRPr lang="en-US" altLang="ja-JP" sz="24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  7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23" name="正方形/長方形 22"/>
          <p:cNvSpPr/>
          <p:nvPr/>
        </p:nvSpPr>
        <p:spPr>
          <a:xfrm>
            <a:off x="3094312" y="3290420"/>
            <a:ext cx="12921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Movable walls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flipH="1" flipV="1">
            <a:off x="2878288" y="4390288"/>
            <a:ext cx="252028" cy="72005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3094312" y="4316824"/>
            <a:ext cx="1441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Beam pipe</a:t>
            </a:r>
          </a:p>
          <a:p>
            <a:r>
              <a:rPr lang="en-US" altLang="ja-JP" sz="1400" dirty="0" smtClean="0">
                <a:solidFill>
                  <a:srgbClr val="FFFF00"/>
                </a:solidFill>
              </a:rPr>
              <a:t>(double decker)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5497" y="5430373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</a:rPr>
              <a:t>Pumping unit</a:t>
            </a:r>
            <a:endParaRPr lang="en-US" altLang="ja-JP" sz="1400" dirty="0">
              <a:solidFill>
                <a:srgbClr val="0000FF"/>
              </a:solidFill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 flipH="1" flipV="1">
            <a:off x="2878288" y="3958237"/>
            <a:ext cx="288032" cy="468053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/>
          <p:cNvSpPr/>
          <p:nvPr/>
        </p:nvSpPr>
        <p:spPr>
          <a:xfrm>
            <a:off x="2951312" y="5538669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FF00"/>
                </a:solidFill>
              </a:rPr>
              <a:t>Hot-air circulator (7.5 kW)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438524" y="4038374"/>
            <a:ext cx="1108632" cy="30777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Now baking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015208" y="595359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Short type</a:t>
            </a:r>
            <a:r>
              <a:rPr kumimoji="1" lang="en-US" altLang="ja-JP" dirty="0" smtClean="0">
                <a:solidFill>
                  <a:srgbClr val="00B050"/>
                </a:solidFill>
              </a:rPr>
              <a:t> 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234534" y="59611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Long type</a:t>
            </a:r>
            <a:r>
              <a:rPr kumimoji="1" lang="en-US" altLang="ja-JP" dirty="0" smtClean="0">
                <a:solidFill>
                  <a:srgbClr val="00B050"/>
                </a:solidFill>
              </a:rPr>
              <a:t> 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Baking 2 :</a:t>
            </a:r>
            <a:r>
              <a:rPr lang="en-US" altLang="ja-JP" dirty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</a:rPr>
              <a:t>Baking conditions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7" y="1556792"/>
            <a:ext cx="6552728" cy="4680520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Baking conditions</a:t>
            </a:r>
          </a:p>
          <a:p>
            <a:pPr lvl="1"/>
            <a:r>
              <a:rPr lang="en-US" altLang="ja-JP" sz="2000" dirty="0" smtClean="0"/>
              <a:t>Temperature : </a:t>
            </a:r>
            <a:r>
              <a:rPr lang="en-US" altLang="ja-JP" sz="2000" dirty="0" smtClean="0">
                <a:solidFill>
                  <a:srgbClr val="FF0000"/>
                </a:solidFill>
                <a:sym typeface="Symbol"/>
              </a:rPr>
              <a:t></a:t>
            </a:r>
            <a:r>
              <a:rPr lang="en-US" altLang="ja-JP" sz="2000" dirty="0" smtClean="0">
                <a:solidFill>
                  <a:srgbClr val="FF0000"/>
                </a:solidFill>
              </a:rPr>
              <a:t>150 </a:t>
            </a:r>
            <a:r>
              <a:rPr lang="en-US" altLang="ja-JP" sz="2000" dirty="0" smtClean="0">
                <a:solidFill>
                  <a:srgbClr val="FF0000"/>
                </a:solidFill>
                <a:sym typeface="Symbol"/>
              </a:rPr>
              <a:t>C (</a:t>
            </a:r>
            <a:r>
              <a:rPr lang="en-US" altLang="ja-JP" sz="2000" dirty="0" smtClean="0">
                <a:solidFill>
                  <a:srgbClr val="FF0000"/>
                </a:solidFill>
              </a:rPr>
              <a:t>120 </a:t>
            </a:r>
            <a:r>
              <a:rPr lang="en-US" altLang="ja-JP" sz="2000" dirty="0" smtClean="0">
                <a:solidFill>
                  <a:srgbClr val="FF0000"/>
                </a:solidFill>
                <a:sym typeface="Symbol"/>
              </a:rPr>
              <a:t>C for beam pipes with electrodes)</a:t>
            </a:r>
          </a:p>
          <a:p>
            <a:pPr lvl="1"/>
            <a:r>
              <a:rPr lang="en-US" altLang="ja-JP" sz="2000" dirty="0" smtClean="0">
                <a:sym typeface="Symbol"/>
              </a:rPr>
              <a:t>Baking period : </a:t>
            </a:r>
            <a:r>
              <a:rPr lang="en-US" altLang="ja-JP" sz="2000" dirty="0" smtClean="0">
                <a:solidFill>
                  <a:srgbClr val="FF0000"/>
                </a:solidFill>
                <a:sym typeface="Symbol"/>
              </a:rPr>
              <a:t>26 hours</a:t>
            </a:r>
            <a:r>
              <a:rPr lang="en-US" altLang="ja-JP" sz="2000" dirty="0" smtClean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en-US" altLang="ja-JP" sz="1800" dirty="0" smtClean="0">
                <a:solidFill>
                  <a:srgbClr val="7030A0"/>
                </a:solidFill>
              </a:rPr>
              <a:t>It was confirmed that the temperature of the beam pipes in the oven became </a:t>
            </a:r>
            <a:r>
              <a:rPr lang="en-US" altLang="ja-JP" sz="1800" dirty="0" smtClean="0">
                <a:solidFill>
                  <a:srgbClr val="7030A0"/>
                </a:solidFill>
                <a:sym typeface="Symbol"/>
              </a:rPr>
              <a:t></a:t>
            </a:r>
            <a:r>
              <a:rPr lang="en-US" altLang="ja-JP" sz="1800" dirty="0" smtClean="0">
                <a:solidFill>
                  <a:srgbClr val="7030A0"/>
                </a:solidFill>
              </a:rPr>
              <a:t>150 </a:t>
            </a:r>
            <a:r>
              <a:rPr lang="en-US" altLang="ja-JP" sz="1800" dirty="0" smtClean="0">
                <a:solidFill>
                  <a:srgbClr val="7030A0"/>
                </a:solidFill>
                <a:sym typeface="Symbol"/>
              </a:rPr>
              <a:t>C within a several hours if the temperature setting of the hot-air circulator was 175</a:t>
            </a:r>
            <a:r>
              <a:rPr lang="en-US" altLang="ja-JP" sz="1800" dirty="0" smtClean="0">
                <a:solidFill>
                  <a:srgbClr val="7030A0"/>
                </a:solidFill>
              </a:rPr>
              <a:t> </a:t>
            </a:r>
            <a:r>
              <a:rPr lang="en-US" altLang="ja-JP" sz="1800" dirty="0" smtClean="0">
                <a:solidFill>
                  <a:srgbClr val="7030A0"/>
                </a:solidFill>
                <a:sym typeface="Symbol"/>
              </a:rPr>
              <a:t>C.</a:t>
            </a:r>
          </a:p>
          <a:p>
            <a:pPr lvl="1"/>
            <a:r>
              <a:rPr lang="en-US" altLang="ja-JP" sz="2200" dirty="0" smtClean="0"/>
              <a:t>Targeted pressure after baking : </a:t>
            </a:r>
            <a:r>
              <a:rPr lang="en-US" altLang="ja-JP" sz="2200" dirty="0" smtClean="0">
                <a:solidFill>
                  <a:srgbClr val="FF0000"/>
                </a:solidFill>
              </a:rPr>
              <a:t>&lt; 10</a:t>
            </a:r>
            <a:r>
              <a:rPr lang="en-US" altLang="ja-JP" sz="2200" baseline="30000" dirty="0" smtClean="0">
                <a:solidFill>
                  <a:srgbClr val="FF0000"/>
                </a:solidFill>
              </a:rPr>
              <a:t>-7</a:t>
            </a:r>
            <a:r>
              <a:rPr lang="en-US" altLang="ja-JP" sz="2200" dirty="0" smtClean="0">
                <a:solidFill>
                  <a:srgbClr val="FF0000"/>
                </a:solidFill>
              </a:rPr>
              <a:t> Pa</a:t>
            </a:r>
          </a:p>
          <a:p>
            <a:pPr lvl="1"/>
            <a:r>
              <a:rPr lang="en-US" altLang="ja-JP" sz="2200" dirty="0" smtClean="0"/>
              <a:t>NEG pump is activated at the same time.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Before baking</a:t>
            </a:r>
          </a:p>
          <a:p>
            <a:pPr lvl="1"/>
            <a:r>
              <a:rPr lang="en-US" altLang="ja-JP" sz="2000" dirty="0" smtClean="0"/>
              <a:t>TiN coating (if necessary)</a:t>
            </a:r>
          </a:p>
          <a:p>
            <a:pPr lvl="1"/>
            <a:r>
              <a:rPr lang="en-US" altLang="ja-JP" sz="2000" dirty="0" smtClean="0"/>
              <a:t>Installation of NEG pumps and BPM electrodes at Oho clean room.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After baking</a:t>
            </a:r>
          </a:p>
          <a:p>
            <a:pPr lvl="1"/>
            <a:r>
              <a:rPr lang="en-US" altLang="ja-JP" sz="2000" dirty="0" smtClean="0"/>
              <a:t>Filling with dry nitrogen up to atmospheric pressure.</a:t>
            </a:r>
          </a:p>
          <a:p>
            <a:pPr lvl="1"/>
            <a:r>
              <a:rPr lang="en-US" altLang="ja-JP" sz="2000" dirty="0" smtClean="0"/>
              <a:t>Isolating the beam pipe and putting a blank flange on the beam pipe.</a:t>
            </a:r>
          </a:p>
          <a:p>
            <a:pPr lvl="1"/>
            <a:r>
              <a:rPr lang="en-US" altLang="ja-JP" sz="2000" dirty="0" smtClean="0"/>
              <a:t>Keeping the beam pipe in the storage area until the installation.</a:t>
            </a:r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  8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7" name="正方形/長方形 16"/>
          <p:cNvSpPr/>
          <p:nvPr/>
        </p:nvSpPr>
        <p:spPr>
          <a:xfrm>
            <a:off x="6948264" y="6033334"/>
            <a:ext cx="194421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Storage </a:t>
            </a:r>
            <a:r>
              <a:rPr lang="en-US" altLang="ja-JP" sz="1400" dirty="0">
                <a:solidFill>
                  <a:srgbClr val="0070C0"/>
                </a:solidFill>
              </a:rPr>
              <a:t>a</a:t>
            </a:r>
            <a:r>
              <a:rPr lang="en-US" altLang="ja-JP" sz="1400" dirty="0" smtClean="0">
                <a:solidFill>
                  <a:srgbClr val="0070C0"/>
                </a:solidFill>
              </a:rPr>
              <a:t>rea (Oho lab.)</a:t>
            </a:r>
            <a:endParaRPr lang="en-US" altLang="ja-JP" sz="1400" dirty="0">
              <a:solidFill>
                <a:srgbClr val="0070C0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15" y="4149082"/>
            <a:ext cx="2593201" cy="194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正方形/長方形 19"/>
          <p:cNvSpPr/>
          <p:nvPr/>
        </p:nvSpPr>
        <p:spPr>
          <a:xfrm>
            <a:off x="7344309" y="3717033"/>
            <a:ext cx="115212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Clean room</a:t>
            </a:r>
            <a:endParaRPr lang="en-US" altLang="ja-JP" sz="1400" dirty="0">
              <a:solidFill>
                <a:srgbClr val="0070C0"/>
              </a:solidFill>
            </a:endParaRPr>
          </a:p>
        </p:txBody>
      </p:sp>
      <p:pic>
        <p:nvPicPr>
          <p:cNvPr id="15" name="Picture 3" descr="D:\_WorkFolder\大穂実験棟_20121204 photo\result\IMG_42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14" y="1808707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03549"/>
            <a:ext cx="9001001" cy="29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Baking 3 : Rate of baking output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484784"/>
            <a:ext cx="8856984" cy="2016224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Baking work started on last April.</a:t>
            </a:r>
          </a:p>
          <a:p>
            <a:pPr lvl="1"/>
            <a:r>
              <a:rPr lang="en-US" altLang="ja-JP" sz="2000" dirty="0" smtClean="0"/>
              <a:t>Baking work started on small scale with 2 baking </a:t>
            </a:r>
            <a:r>
              <a:rPr lang="en-US" altLang="ja-JP" sz="2000" dirty="0" err="1" smtClean="0"/>
              <a:t>equipments</a:t>
            </a:r>
            <a:r>
              <a:rPr lang="en-US" altLang="ja-JP" sz="2000" dirty="0" smtClean="0"/>
              <a:t> on last April.</a:t>
            </a:r>
          </a:p>
          <a:p>
            <a:pPr lvl="1"/>
            <a:r>
              <a:rPr lang="en-US" altLang="ja-JP" sz="2000" dirty="0" smtClean="0"/>
              <a:t>On last September large-scale works with 4 baking </a:t>
            </a:r>
            <a:r>
              <a:rPr lang="en-US" altLang="ja-JP" sz="2000" dirty="0" err="1" smtClean="0"/>
              <a:t>equipments</a:t>
            </a:r>
            <a:r>
              <a:rPr lang="en-US" altLang="ja-JP" sz="2000" dirty="0" smtClean="0"/>
              <a:t> started.</a:t>
            </a:r>
            <a:r>
              <a:rPr lang="en-US" altLang="ja-JP" sz="2400" dirty="0">
                <a:solidFill>
                  <a:srgbClr val="002060"/>
                </a:solidFill>
              </a:rPr>
              <a:t> </a:t>
            </a:r>
            <a:endParaRPr lang="en-US" altLang="ja-JP" sz="2400" dirty="0" smtClean="0">
              <a:solidFill>
                <a:srgbClr val="002060"/>
              </a:solidFill>
            </a:endParaRP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Total output by last month (2013/2/28) is 481.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 lvl="1"/>
            <a:r>
              <a:rPr lang="en-US" altLang="ja-JP" sz="2000" dirty="0" smtClean="0"/>
              <a:t>Averaged daily output : </a:t>
            </a:r>
            <a:r>
              <a:rPr lang="en-US" altLang="ja-JP" sz="2000" dirty="0" smtClean="0">
                <a:solidFill>
                  <a:schemeClr val="accent4">
                    <a:lumMod val="75000"/>
                  </a:schemeClr>
                </a:solidFill>
              </a:rPr>
              <a:t>0.8 (small-scale)</a:t>
            </a:r>
            <a:r>
              <a:rPr lang="en-US" altLang="ja-JP" sz="2000" dirty="0" smtClean="0"/>
              <a:t>, </a:t>
            </a:r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</a:rPr>
              <a:t>2.0 (full-scale)</a:t>
            </a:r>
            <a:r>
              <a:rPr lang="en-US" altLang="ja-JP" sz="2000" dirty="0" smtClean="0"/>
              <a:t>, </a:t>
            </a:r>
            <a:r>
              <a:rPr lang="en-US" altLang="ja-JP" sz="2000" dirty="0" smtClean="0">
                <a:solidFill>
                  <a:schemeClr val="accent5">
                    <a:lumMod val="75000"/>
                  </a:schemeClr>
                </a:solidFill>
              </a:rPr>
              <a:t>1.4 (total)</a:t>
            </a:r>
          </a:p>
          <a:p>
            <a:pPr lvl="1"/>
            <a:r>
              <a:rPr lang="en-US" altLang="ja-JP" sz="2000" dirty="0" smtClean="0"/>
              <a:t>Averaged </a:t>
            </a:r>
            <a:r>
              <a:rPr lang="en-US" altLang="ja-JP" sz="2000" dirty="0"/>
              <a:t>w</a:t>
            </a:r>
            <a:r>
              <a:rPr lang="en-US" altLang="ja-JP" sz="2000" dirty="0" smtClean="0"/>
              <a:t>eekly output : </a:t>
            </a:r>
            <a:r>
              <a:rPr lang="en-US" altLang="ja-JP" sz="2000" dirty="0" smtClean="0">
                <a:solidFill>
                  <a:schemeClr val="accent4">
                    <a:lumMod val="75000"/>
                  </a:schemeClr>
                </a:solidFill>
              </a:rPr>
              <a:t>5.5 (small-scale)</a:t>
            </a:r>
            <a:r>
              <a:rPr lang="en-US" altLang="ja-JP" sz="2000" dirty="0" smtClean="0"/>
              <a:t>, </a:t>
            </a:r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</a:rPr>
              <a:t>13.9 (full-scale)</a:t>
            </a:r>
            <a:r>
              <a:rPr lang="en-US" altLang="ja-JP" sz="2000" dirty="0" smtClean="0"/>
              <a:t>, </a:t>
            </a:r>
            <a:r>
              <a:rPr lang="en-US" altLang="ja-JP" sz="2000" dirty="0" smtClean="0">
                <a:solidFill>
                  <a:schemeClr val="accent5">
                    <a:lumMod val="75000"/>
                  </a:schemeClr>
                </a:solidFill>
              </a:rPr>
              <a:t>10.0 (total)</a:t>
            </a:r>
            <a:endParaRPr lang="en-US" altLang="ja-JP" sz="20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  9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cxnSp>
        <p:nvCxnSpPr>
          <p:cNvPr id="4" name="直線矢印コネクタ 3"/>
          <p:cNvCxnSpPr/>
          <p:nvPr/>
        </p:nvCxnSpPr>
        <p:spPr>
          <a:xfrm>
            <a:off x="755577" y="4221088"/>
            <a:ext cx="1872208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043609" y="4005066"/>
            <a:ext cx="144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accent3">
                    <a:lumMod val="50000"/>
                  </a:schemeClr>
                </a:solidFill>
              </a:rPr>
              <a:t>Small-scale work</a:t>
            </a:r>
            <a:endParaRPr kumimoji="1" lang="ja-JP" alt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2771800" y="4221088"/>
            <a:ext cx="2376264" cy="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203849" y="4005066"/>
            <a:ext cx="144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altLang="ja-JP" sz="1200" dirty="0" smtClean="0">
                <a:solidFill>
                  <a:schemeClr val="accent2">
                    <a:lumMod val="50000"/>
                  </a:schemeClr>
                </a:solidFill>
              </a:rPr>
              <a:t>arge</a:t>
            </a:r>
            <a:r>
              <a:rPr kumimoji="1" lang="en-US" altLang="ja-JP" sz="1200" dirty="0" smtClean="0">
                <a:solidFill>
                  <a:schemeClr val="accent2">
                    <a:lumMod val="50000"/>
                  </a:schemeClr>
                </a:solidFill>
              </a:rPr>
              <a:t>-scale work</a:t>
            </a:r>
            <a:endParaRPr kumimoji="1" lang="ja-JP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5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13496</TotalTime>
  <Words>2268</Words>
  <Application>Microsoft Office PowerPoint</Application>
  <PresentationFormat>画面に合わせる (4:3)</PresentationFormat>
  <Paragraphs>362</Paragraphs>
  <Slides>27</Slides>
  <Notes>27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28" baseType="lpstr">
      <vt:lpstr>Office テーマ</vt:lpstr>
      <vt:lpstr>TiN Coating and Baking of Beam Pipes </vt:lpstr>
      <vt:lpstr>Introduction 1</vt:lpstr>
      <vt:lpstr>PowerPoint プレゼンテーション</vt:lpstr>
      <vt:lpstr>Introduction 2</vt:lpstr>
      <vt:lpstr>Layout of Oho laboratory 1</vt:lpstr>
      <vt:lpstr>Layout of Oho laboratory 2</vt:lpstr>
      <vt:lpstr>Baking 1 : Equipment</vt:lpstr>
      <vt:lpstr>Baking 2 : Baking conditions</vt:lpstr>
      <vt:lpstr>Baking 3 : Rate of baking output</vt:lpstr>
      <vt:lpstr>Baking 4 : Achieved pressure after baking</vt:lpstr>
      <vt:lpstr>TiN coating 1 : Coting method </vt:lpstr>
      <vt:lpstr>TiN coating 2 : Facility (vertical) </vt:lpstr>
      <vt:lpstr>TiN coating 3 :  View from bottom and middle floor </vt:lpstr>
      <vt:lpstr>TiN coating 4 :  View from top floor</vt:lpstr>
      <vt:lpstr>TiN coating 5 : Working process </vt:lpstr>
      <vt:lpstr>TiN coating 6 : Installation of beam pipes 1</vt:lpstr>
      <vt:lpstr>TiN coating 7 : Installation of beam pipes 2</vt:lpstr>
      <vt:lpstr>TiN coating 8 : Installation of beam pipes 3</vt:lpstr>
      <vt:lpstr>TiN coating 9 : Coating 1</vt:lpstr>
      <vt:lpstr>TiN coating 10 : Coating 2 </vt:lpstr>
      <vt:lpstr>TiN coating 11 : Performance evaluation</vt:lpstr>
      <vt:lpstr>TiN coating 12 : Rate of coating output</vt:lpstr>
      <vt:lpstr>TiN coating 13 : Horizontal type 1 </vt:lpstr>
      <vt:lpstr>TiN coating 14 : Horizontal type 2 </vt:lpstr>
      <vt:lpstr>Troubles</vt:lpstr>
      <vt:lpstr>Future plan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schedule of SuperKEKB</dc:title>
  <dc:creator>Shibata</dc:creator>
  <cp:lastModifiedBy>shibata</cp:lastModifiedBy>
  <cp:revision>1131</cp:revision>
  <cp:lastPrinted>2013-03-04T02:08:53Z</cp:lastPrinted>
  <dcterms:created xsi:type="dcterms:W3CDTF">2011-07-13T00:57:24Z</dcterms:created>
  <dcterms:modified xsi:type="dcterms:W3CDTF">2013-03-04T03:50:30Z</dcterms:modified>
</cp:coreProperties>
</file>