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32"/>
  </p:notesMasterIdLst>
  <p:handoutMasterIdLst>
    <p:handoutMasterId r:id="rId33"/>
  </p:handoutMasterIdLst>
  <p:sldIdLst>
    <p:sldId id="287" r:id="rId2"/>
    <p:sldId id="298" r:id="rId3"/>
    <p:sldId id="304" r:id="rId4"/>
    <p:sldId id="338" r:id="rId5"/>
    <p:sldId id="307" r:id="rId6"/>
    <p:sldId id="306" r:id="rId7"/>
    <p:sldId id="318" r:id="rId8"/>
    <p:sldId id="323" r:id="rId9"/>
    <p:sldId id="317" r:id="rId10"/>
    <p:sldId id="319" r:id="rId11"/>
    <p:sldId id="335" r:id="rId12"/>
    <p:sldId id="337" r:id="rId13"/>
    <p:sldId id="303" r:id="rId14"/>
    <p:sldId id="301" r:id="rId15"/>
    <p:sldId id="308" r:id="rId16"/>
    <p:sldId id="299" r:id="rId17"/>
    <p:sldId id="329" r:id="rId18"/>
    <p:sldId id="302" r:id="rId19"/>
    <p:sldId id="311" r:id="rId20"/>
    <p:sldId id="312" r:id="rId21"/>
    <p:sldId id="313" r:id="rId22"/>
    <p:sldId id="314" r:id="rId23"/>
    <p:sldId id="315" r:id="rId24"/>
    <p:sldId id="346" r:id="rId25"/>
    <p:sldId id="340" r:id="rId26"/>
    <p:sldId id="352" r:id="rId27"/>
    <p:sldId id="351" r:id="rId28"/>
    <p:sldId id="320" r:id="rId29"/>
    <p:sldId id="289" r:id="rId30"/>
    <p:sldId id="30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淡色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淡色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淡色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淡色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中間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淡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淡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淡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淡色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淡色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淡色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テーマ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テーマ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テーマ 2 - アクセント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EBBBCC-DAD2-459C-BE2E-F6DE35CF9A28}" styleName="濃色 2 - アクセント 3/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中間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中間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中間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中間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中間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03447BB-5D67-496B-8E87-E561075AD55C}" styleName="濃色 1 - アクセント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中間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中間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テーマ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9" autoAdjust="0"/>
    <p:restoredTop sz="75240" autoAdjust="0"/>
  </p:normalViewPr>
  <p:slideViewPr>
    <p:cSldViewPr snapToGrid="0" showGuides="1">
      <p:cViewPr>
        <p:scale>
          <a:sx n="75" d="100"/>
          <a:sy n="75" d="100"/>
        </p:scale>
        <p:origin x="-1560" y="-160"/>
      </p:cViewPr>
      <p:guideLst>
        <p:guide orient="horz" pos="2159"/>
        <p:guide pos="29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D9184F-6963-6240-8620-28178062FC7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01929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5ACBBD-19A0-5B46-A9F2-C81D875F43F2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3993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EBAEE80-931E-5A4D-AC9D-07D51A447C2B}" type="slidenum">
              <a:rPr lang="de-DE" sz="1200"/>
              <a:pPr eaLnBrk="1" hangingPunct="1"/>
              <a:t>1</a:t>
            </a:fld>
            <a:endParaRPr lang="de-DE" sz="1200" dirty="0"/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B1B57966-C792-8748-AFAD-A4F06D3A7F7A}" type="slidenum">
              <a:rPr lang="en-GB" sz="1300"/>
              <a:pPr algn="r" eaLnBrk="1" hangingPunct="1"/>
              <a:t>1</a:t>
            </a:fld>
            <a:endParaRPr lang="en-GB" sz="1300" dirty="0"/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4824" tIns="47416" rIns="94824" bIns="47416"/>
          <a:lstStyle/>
          <a:p>
            <a:pPr eaLnBrk="1" hangingPunct="1"/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ACBBD-19A0-5B46-A9F2-C81D875F43F2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ACBBD-19A0-5B46-A9F2-C81D875F43F2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ACBBD-19A0-5B46-A9F2-C81D875F43F2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EBAEE80-931E-5A4D-AC9D-07D51A447C2B}" type="slidenum">
              <a:rPr lang="de-DE" sz="1200"/>
              <a:pPr eaLnBrk="1" hangingPunct="1"/>
              <a:t>13</a:t>
            </a:fld>
            <a:endParaRPr lang="de-DE" sz="1200"/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B1B57966-C792-8748-AFAD-A4F06D3A7F7A}" type="slidenum">
              <a:rPr lang="en-GB" sz="1300"/>
              <a:pPr algn="r" eaLnBrk="1" hangingPunct="1"/>
              <a:t>13</a:t>
            </a:fld>
            <a:endParaRPr lang="en-GB" sz="1300"/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4824" tIns="47416" rIns="94824" bIns="47416"/>
          <a:lstStyle/>
          <a:p>
            <a:pPr eaLnBrk="1" hangingPunct="1"/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ACBBD-19A0-5B46-A9F2-C81D875F43F2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ACBBD-19A0-5B46-A9F2-C81D875F43F2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ACBBD-19A0-5B46-A9F2-C81D875F43F2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EBAEE80-931E-5A4D-AC9D-07D51A447C2B}" type="slidenum">
              <a:rPr lang="de-DE" sz="1200"/>
              <a:pPr eaLnBrk="1" hangingPunct="1"/>
              <a:t>17</a:t>
            </a:fld>
            <a:endParaRPr lang="de-DE" sz="1200"/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B1B57966-C792-8748-AFAD-A4F06D3A7F7A}" type="slidenum">
              <a:rPr lang="en-GB" sz="1300"/>
              <a:pPr algn="r" eaLnBrk="1" hangingPunct="1"/>
              <a:t>17</a:t>
            </a:fld>
            <a:endParaRPr lang="en-GB" sz="1300"/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4824" tIns="47416" rIns="94824" bIns="47416"/>
          <a:lstStyle/>
          <a:p>
            <a:pPr eaLnBrk="1" hangingPunct="1"/>
            <a:endParaRPr 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ACBBD-19A0-5B46-A9F2-C81D875F43F2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ACBBD-19A0-5B46-A9F2-C81D875F43F2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ACBBD-19A0-5B46-A9F2-C81D875F43F2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ACBBD-19A0-5B46-A9F2-C81D875F43F2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ACBBD-19A0-5B46-A9F2-C81D875F43F2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ACBBD-19A0-5B46-A9F2-C81D875F43F2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ACBBD-19A0-5B46-A9F2-C81D875F43F2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ACBBD-19A0-5B46-A9F2-C81D875F43F2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ACBBD-19A0-5B46-A9F2-C81D875F43F2}" type="slidenum">
              <a:rPr lang="de-DE" smtClean="0"/>
              <a:pPr/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ACBBD-19A0-5B46-A9F2-C81D875F43F2}" type="slidenum">
              <a:rPr lang="de-DE" smtClean="0"/>
              <a:pPr/>
              <a:t>26</a:t>
            </a:fld>
            <a:endParaRPr lang="de-DE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ACBBD-19A0-5B46-A9F2-C81D875F43F2}" type="slidenum">
              <a:rPr lang="de-DE" smtClean="0"/>
              <a:pPr/>
              <a:t>27</a:t>
            </a:fld>
            <a:endParaRPr lang="de-DE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ACBBD-19A0-5B46-A9F2-C81D875F43F2}" type="slidenum">
              <a:rPr lang="de-DE" smtClean="0"/>
              <a:pPr/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EBAEE80-931E-5A4D-AC9D-07D51A447C2B}" type="slidenum">
              <a:rPr lang="de-DE" sz="1200"/>
              <a:pPr eaLnBrk="1" hangingPunct="1"/>
              <a:t>3</a:t>
            </a:fld>
            <a:endParaRPr lang="de-DE" sz="1200"/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B1B57966-C792-8748-AFAD-A4F06D3A7F7A}" type="slidenum">
              <a:rPr lang="en-GB" sz="1300"/>
              <a:pPr algn="r" eaLnBrk="1" hangingPunct="1"/>
              <a:t>3</a:t>
            </a:fld>
            <a:endParaRPr lang="en-GB" sz="1300"/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4824" tIns="47416" rIns="94824" bIns="47416"/>
          <a:lstStyle/>
          <a:p>
            <a:pPr eaLnBrk="1" hangingPunct="1"/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ACBBD-19A0-5B46-A9F2-C81D875F43F2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ACBBD-19A0-5B46-A9F2-C81D875F43F2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ACBBD-19A0-5B46-A9F2-C81D875F43F2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ACBBD-19A0-5B46-A9F2-C81D875F43F2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ACBBD-19A0-5B46-A9F2-C81D875F43F2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Physical aperture LER 91*sigma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Physical aperture HER 48*sigma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err="1" smtClean="0"/>
              <a:t>rf</a:t>
            </a:r>
            <a:r>
              <a:rPr lang="en-US" altLang="ja-JP" dirty="0" smtClean="0"/>
              <a:t> bucket HER 36.07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err="1" smtClean="0"/>
              <a:t>rf</a:t>
            </a:r>
            <a:r>
              <a:rPr lang="en-US" altLang="ja-JP" dirty="0" smtClean="0"/>
              <a:t> bucket LER 33.89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ACBBD-19A0-5B46-A9F2-C81D875F43F2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730375" y="3951288"/>
            <a:ext cx="6946900" cy="1081087"/>
          </a:xfrm>
        </p:spPr>
        <p:txBody>
          <a:bodyPr anchor="b"/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730375" y="5075238"/>
            <a:ext cx="6970713" cy="800100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751668" y="6245225"/>
            <a:ext cx="36068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The 18th KEKB Accelerator Review Committee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285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The 18th KEKB Accelerator Review Committee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7703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97663" y="271463"/>
            <a:ext cx="2133600" cy="55308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95275" y="271463"/>
            <a:ext cx="6249988" cy="55308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The 18th KEKB Accelerator Review Committee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1186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50800" y="6470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 smtClean="0"/>
              <a:t>03/04/2013</a:t>
            </a:r>
            <a:endParaRPr lang="ja-JP" altLang="en-US" dirty="0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777068" y="6470650"/>
            <a:ext cx="351366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 smtClean="0"/>
              <a:t>The 18th KEKB Accelerator Review Committee</a:t>
            </a:r>
            <a:endParaRPr lang="ja-JP" altLang="en-US" dirty="0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959600" y="6470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7B698-058A-3B46-93B4-FFC810272E3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99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The 18th KEKB Accelerator Review Committee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920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The 18th KEKB Accelerator Review Committee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6947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The 18th KEKB Accelerator Review Committee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2124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The 18th KEKB Accelerator Review Committee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6034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The 18th KEKB Accelerator Review Committee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8475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The 18th KEKB Accelerator Review Committee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6477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The 18th KEKB Accelerator Review Committee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6359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50800" y="6470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 smtClean="0"/>
              <a:t>03/04/2013</a:t>
            </a:r>
            <a:endParaRPr lang="ja-JP" altLang="en-US" dirty="0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827864" y="647065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 smtClean="0"/>
              <a:t>The 18th KEKB Accelerator Review Committee</a:t>
            </a:r>
            <a:endParaRPr lang="ja-JP" altLang="en-US" dirty="0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959600" y="6470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7B698-058A-3B46-93B4-FFC810272E3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730375" y="3965322"/>
            <a:ext cx="6946900" cy="601739"/>
          </a:xfrm>
        </p:spPr>
        <p:txBody>
          <a:bodyPr/>
          <a:lstStyle/>
          <a:p>
            <a:pPr eaLnBrk="1" hangingPunct="1"/>
            <a:r>
              <a:rPr lang="en-US" sz="4000" noProof="1" smtClean="0">
                <a:latin typeface="Arial" charset="0"/>
                <a:cs typeface="Arial" charset="0"/>
              </a:rPr>
              <a:t>Optics Issues</a:t>
            </a:r>
            <a:endParaRPr lang="de-DE" sz="4000" dirty="0">
              <a:latin typeface="Arial" charset="0"/>
              <a:cs typeface="Arial" charset="0"/>
            </a:endParaRPr>
          </a:p>
        </p:txBody>
      </p:sp>
      <p:sp>
        <p:nvSpPr>
          <p:cNvPr id="3075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1730375" y="5032903"/>
            <a:ext cx="6970713" cy="800100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en-US" noProof="1" smtClean="0">
                <a:latin typeface="Arial" charset="0"/>
                <a:cs typeface="Arial" charset="0"/>
              </a:rPr>
              <a:t>Hiroshi Sugimoto</a:t>
            </a:r>
            <a:br>
              <a:rPr lang="en-US" noProof="1" smtClean="0">
                <a:latin typeface="Arial" charset="0"/>
                <a:cs typeface="Arial" charset="0"/>
              </a:rPr>
            </a:br>
            <a:r>
              <a:rPr lang="en-US" noProof="1" smtClean="0">
                <a:latin typeface="Arial" charset="0"/>
                <a:cs typeface="Arial" charset="0"/>
              </a:rPr>
              <a:t>for Optics Group</a:t>
            </a:r>
            <a:endParaRPr lang="de-DE" dirty="0">
              <a:latin typeface="Arial" charset="0"/>
              <a:cs typeface="Arial" charset="0"/>
            </a:endParaRPr>
          </a:p>
        </p:txBody>
      </p:sp>
      <p:pic>
        <p:nvPicPr>
          <p:cNvPr id="2" name="図 1" descr="SuperKEKB_logo_bas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6" y="0"/>
            <a:ext cx="1756003" cy="94560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 9"/>
          <p:cNvSpPr>
            <a:spLocks noGrp="1"/>
          </p:cNvSpPr>
          <p:nvPr>
            <p:ph idx="1"/>
          </p:nvPr>
        </p:nvSpPr>
        <p:spPr>
          <a:xfrm>
            <a:off x="690563" y="1031874"/>
            <a:ext cx="7670800" cy="1194859"/>
          </a:xfrm>
        </p:spPr>
        <p:txBody>
          <a:bodyPr/>
          <a:lstStyle/>
          <a:p>
            <a:r>
              <a:rPr lang="en-US" altLang="ja-JP" dirty="0" smtClean="0"/>
              <a:t>The subsidence effect is investigated with numerical simulation.</a:t>
            </a:r>
          </a:p>
          <a:p>
            <a:r>
              <a:rPr lang="en-US" altLang="ja-JP" dirty="0" smtClean="0"/>
              <a:t>Put the subsidence to design lattice as a vertical misalignment of each magnet.</a:t>
            </a:r>
            <a:endParaRPr lang="ja-JP" altLang="en-US" dirty="0"/>
          </a:p>
        </p:txBody>
      </p:sp>
      <p:pic>
        <p:nvPicPr>
          <p:cNvPr id="8" name="図 7" descr="tunnel-level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63" y="2078574"/>
            <a:ext cx="4274960" cy="36642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Simulation of Tunnel Subsidence  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dirty="0" smtClean="0"/>
              <a:t>03/04/2013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 smtClean="0"/>
              <a:t>The 18th KEKB Accelerator Review Committee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D7B698-058A-3B46-93B4-FFC810272E30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 bwMode="auto">
          <a:xfrm>
            <a:off x="1100674" y="2362199"/>
            <a:ext cx="3073400" cy="3132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180975" marR="0" lvl="0" indent="-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tabLst/>
              <a:defRPr/>
            </a:pPr>
            <a:r>
              <a:rPr kumimoji="1" lang="en-US" altLang="ja-JP" sz="1600" kern="0" dirty="0" smtClean="0">
                <a:latin typeface="+mn-lt"/>
                <a:cs typeface="+mn-cs"/>
              </a:rPr>
              <a:t>Marker Level (Measurement)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6666" y="5367869"/>
            <a:ext cx="846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/>
              <a:t>IP</a:t>
            </a:r>
            <a:endParaRPr kumimoji="1" lang="ja-JP" altLang="en-US" b="1" dirty="0"/>
          </a:p>
        </p:txBody>
      </p:sp>
      <p:sp>
        <p:nvSpPr>
          <p:cNvPr id="12" name="コンテンツ プレースホルダ 9"/>
          <p:cNvSpPr txBox="1">
            <a:spLocks/>
          </p:cNvSpPr>
          <p:nvPr/>
        </p:nvSpPr>
        <p:spPr bwMode="auto">
          <a:xfrm>
            <a:off x="652462" y="5957890"/>
            <a:ext cx="7845425" cy="41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lang="en-US" altLang="ja-JP" kern="0" dirty="0" smtClean="0">
                <a:latin typeface="+mn-lt"/>
                <a:cs typeface="+mn-cs"/>
              </a:rPr>
              <a:t>Change amplitude of misalignment, and evaluate vertical emittance.  </a:t>
            </a:r>
            <a:endParaRPr kumimoji="0" lang="en-US" altLang="ja-JP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 bwMode="auto">
          <a:xfrm>
            <a:off x="4705350" y="2404281"/>
            <a:ext cx="3984625" cy="37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180975" marR="0" lvl="0" indent="-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tabLst/>
              <a:defRPr/>
            </a:pPr>
            <a:r>
              <a:rPr kumimoji="1" lang="en-US" altLang="ja-JP" sz="1600" kern="0" dirty="0" smtClean="0">
                <a:latin typeface="+mn-lt"/>
                <a:cs typeface="+mn-cs"/>
              </a:rPr>
              <a:t>Numerical Simulation</a:t>
            </a: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540" y="2332570"/>
            <a:ext cx="3704167" cy="3217181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6596473" y="5461006"/>
            <a:ext cx="846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/>
              <a:t>IP</a:t>
            </a:r>
            <a:endParaRPr kumimoji="1" lang="ja-JP" altLang="en-US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50942" y="2396075"/>
            <a:ext cx="1600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BPM Readings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256874" y="3783017"/>
            <a:ext cx="13047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Beam Orbit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256874" y="4866750"/>
            <a:ext cx="15663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Misalignment</a:t>
            </a:r>
            <a:endParaRPr kumimoji="1" lang="ja-JP" altLang="en-US" sz="1600" dirty="0"/>
          </a:p>
        </p:txBody>
      </p:sp>
      <p:cxnSp>
        <p:nvCxnSpPr>
          <p:cNvPr id="24" name="直線矢印コネクタ 23"/>
          <p:cNvCxnSpPr/>
          <p:nvPr/>
        </p:nvCxnSpPr>
        <p:spPr bwMode="auto">
          <a:xfrm>
            <a:off x="4339167" y="3797293"/>
            <a:ext cx="808566" cy="1588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3366FF"/>
            </a:solidFill>
            <a:prstDash val="solid"/>
            <a:round/>
            <a:headEnd type="none" w="med" len="med"/>
            <a:tailEnd type="triangle" w="lg" len="sm"/>
          </a:ln>
          <a:effectLst/>
        </p:spPr>
      </p:cxnSp>
      <p:sp>
        <p:nvSpPr>
          <p:cNvPr id="25" name="テキスト ボックス 24"/>
          <p:cNvSpPr txBox="1"/>
          <p:nvPr/>
        </p:nvSpPr>
        <p:spPr>
          <a:xfrm>
            <a:off x="4233333" y="3190463"/>
            <a:ext cx="92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b="1" dirty="0" smtClean="0">
                <a:solidFill>
                  <a:srgbClr val="3366FF"/>
                </a:solidFill>
              </a:rPr>
              <a:t>Import</a:t>
            </a:r>
            <a:endParaRPr kumimoji="1" lang="ja-JP" altLang="en-US" sz="1800" b="1" dirty="0">
              <a:solidFill>
                <a:srgbClr val="3366FF"/>
              </a:solidFill>
            </a:endParaRPr>
          </a:p>
        </p:txBody>
      </p:sp>
      <p:sp>
        <p:nvSpPr>
          <p:cNvPr id="29" name="コンテンツ プレースホルダー 2"/>
          <p:cNvSpPr txBox="1">
            <a:spLocks/>
          </p:cNvSpPr>
          <p:nvPr/>
        </p:nvSpPr>
        <p:spPr bwMode="auto">
          <a:xfrm>
            <a:off x="5520274" y="2015072"/>
            <a:ext cx="3073400" cy="31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180975" marR="0" lvl="0" indent="-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tabLst/>
              <a:defRPr/>
            </a:pPr>
            <a:r>
              <a:rPr kumimoji="1" lang="en-US" altLang="ja-JP" sz="1600" kern="0" dirty="0" smtClean="0">
                <a:latin typeface="+mn-lt"/>
                <a:cs typeface="+mn-cs"/>
              </a:rPr>
              <a:t>Simulation</a:t>
            </a:r>
          </a:p>
        </p:txBody>
      </p:sp>
    </p:spTree>
    <p:extLst>
      <p:ext uri="{BB962C8B-B14F-4D97-AF65-F5344CB8AC3E}">
        <p14:creationId xmlns:p14="http://schemas.microsoft.com/office/powerpoint/2010/main" val="57745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Simulation of Tunnel Subsidence (cont’d)  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03/04/2013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18th KEKB Accelerator Review Committee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D7B698-058A-3B46-93B4-FFC810272E30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 bwMode="auto">
          <a:xfrm>
            <a:off x="694267" y="5782472"/>
            <a:ext cx="7924800" cy="6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kumimoji="1" lang="en-US" altLang="ja-JP" kern="0" dirty="0" smtClean="0">
                <a:latin typeface="+mn-lt"/>
                <a:cs typeface="+mn-cs"/>
              </a:rPr>
              <a:t>Vertical emittance exceeds the target values, 5pm, after 7 years when 2mm/year is assumed. 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pic>
        <p:nvPicPr>
          <p:cNvPr id="8" name="図 7" descr="plot3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928" y="1265339"/>
            <a:ext cx="7272494" cy="443420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524000" y="1490636"/>
            <a:ext cx="603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e</a:t>
            </a:r>
            <a:r>
              <a:rPr kumimoji="1" lang="en-US" altLang="ja-JP" sz="2800" i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endParaRPr kumimoji="1" lang="ja-JP" altLang="en-US" sz="2800" i="1" baseline="-25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99199" y="3180825"/>
            <a:ext cx="873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e</a:t>
            </a:r>
            <a:r>
              <a:rPr kumimoji="1" lang="en-US" altLang="ja-JP" sz="2800" i="1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endParaRPr kumimoji="1" lang="ja-JP" altLang="en-US" sz="2800" i="1" baseline="-25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527113" y="4515883"/>
            <a:ext cx="1432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i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kumimoji="1" lang="en-US" altLang="ja-JP" sz="2800" i="1" baseline="-25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h</a:t>
            </a:r>
            <a:r>
              <a:rPr kumimoji="1" lang="en-US" altLang="ja-JP" sz="2800" i="1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endParaRPr kumimoji="1" lang="ja-JP" altLang="en-US" sz="2800" i="1" baseline="-25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70667" y="2010605"/>
            <a:ext cx="73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kumimoji="1" lang="en-US" altLang="ja-JP" sz="2800" i="1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h</a:t>
            </a:r>
            <a:r>
              <a:rPr kumimoji="1" lang="en-US" altLang="ja-JP" sz="2800" i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y </a:t>
            </a:r>
            <a:endParaRPr kumimoji="1" lang="ja-JP" altLang="en-US" sz="2800" i="1" baseline="-25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86266" y="2848020"/>
            <a:ext cx="8736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" dirty="0" err="1" smtClean="0">
                <a:solidFill>
                  <a:schemeClr val="accent4"/>
                </a:solidFill>
                <a:latin typeface="Symbol" charset="2"/>
                <a:cs typeface="Symbol" charset="2"/>
              </a:rPr>
              <a:t>e</a:t>
            </a:r>
            <a:r>
              <a:rPr kumimoji="1" lang="en-US" altLang="ja-JP" sz="3000" i="1" baseline="-25000" dirty="0" err="1" smtClean="0">
                <a:solidFill>
                  <a:schemeClr val="accent4"/>
                </a:solidFill>
                <a:latin typeface="Times New Roman"/>
                <a:cs typeface="Times New Roman"/>
              </a:rPr>
              <a:t>y</a:t>
            </a:r>
            <a:endParaRPr kumimoji="1" lang="ja-JP" altLang="en-US" sz="3000" i="1" baseline="-25000" dirty="0">
              <a:solidFill>
                <a:schemeClr val="accent4"/>
              </a:solidFill>
              <a:latin typeface="Times New Roman"/>
              <a:cs typeface="Times New Roman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051800" y="2848020"/>
            <a:ext cx="973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kumimoji="1" lang="en-US" altLang="ja-JP" sz="3000" i="1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h</a:t>
            </a:r>
            <a:r>
              <a:rPr kumimoji="1" lang="en-US" altLang="ja-JP" sz="3000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endParaRPr kumimoji="1" lang="ja-JP" altLang="en-US" sz="3000" i="1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989667" y="2780715"/>
            <a:ext cx="2760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W/O Optics Correction</a:t>
            </a:r>
            <a:r>
              <a:rPr kumimoji="1" lang="en-US" altLang="ja-JP" sz="2800" i="1" baseline="-250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kumimoji="1" lang="ja-JP" altLang="en-US" sz="2800" i="1" baseline="-25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704039" y="3737450"/>
            <a:ext cx="2760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00FF"/>
                </a:solidFill>
                <a:latin typeface="Arial"/>
                <a:cs typeface="Arial"/>
              </a:rPr>
              <a:t>W/ Optics Correction</a:t>
            </a:r>
            <a:r>
              <a:rPr kumimoji="1" lang="en-US" altLang="ja-JP" sz="2800" i="1" baseline="-250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endParaRPr kumimoji="1" lang="ja-JP" altLang="en-US" sz="2800" i="1" baseline="-25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24" name="直線コネクタ 23"/>
          <p:cNvCxnSpPr/>
          <p:nvPr/>
        </p:nvCxnSpPr>
        <p:spPr bwMode="auto">
          <a:xfrm>
            <a:off x="1473200" y="4605867"/>
            <a:ext cx="6146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テキスト ボックス 24"/>
          <p:cNvSpPr txBox="1"/>
          <p:nvPr/>
        </p:nvSpPr>
        <p:spPr>
          <a:xfrm>
            <a:off x="4961459" y="4126919"/>
            <a:ext cx="3036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8000"/>
                </a:solidFill>
                <a:latin typeface="Arial"/>
                <a:cs typeface="Arial"/>
              </a:rPr>
              <a:t>Target (</a:t>
            </a:r>
            <a:r>
              <a:rPr kumimoji="1" lang="en-US" altLang="ja-JP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e</a:t>
            </a:r>
            <a:r>
              <a:rPr kumimoji="1" lang="en-US" altLang="ja-JP" i="1" baseline="-250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y</a:t>
            </a:r>
            <a:r>
              <a:rPr kumimoji="1" lang="en-US" altLang="ja-JP" dirty="0" smtClean="0">
                <a:solidFill>
                  <a:srgbClr val="008000"/>
                </a:solidFill>
                <a:latin typeface="Arial"/>
                <a:cs typeface="Arial"/>
              </a:rPr>
              <a:t>=5pm)</a:t>
            </a:r>
            <a:endParaRPr kumimoji="1" lang="ja-JP" altLang="en-US" sz="2800" i="1" baseline="-25000" dirty="0">
              <a:solidFill>
                <a:srgbClr val="008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745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Simulation of Tunnel Subsidence (cont’d)  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dirty="0" smtClean="0"/>
              <a:t>03/04/2013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 smtClean="0"/>
              <a:t>The 18th KEKB Accelerator Review Committee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D7B698-058A-3B46-93B4-FFC810272E30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 bwMode="auto">
          <a:xfrm>
            <a:off x="313265" y="5689334"/>
            <a:ext cx="8542867" cy="83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kumimoji="1" lang="en-US" altLang="ja-JP" kern="0" noProof="0" dirty="0" smtClean="0">
                <a:latin typeface="+mn-lt"/>
                <a:cs typeface="+mn-cs"/>
              </a:rPr>
              <a:t>V-LCC </a:t>
            </a:r>
            <a:r>
              <a:rPr kumimoji="1" lang="en-US" altLang="ja-JP" kern="0" dirty="0" smtClean="0">
                <a:latin typeface="+mn-lt"/>
                <a:cs typeface="+mn-cs"/>
              </a:rPr>
              <a:t>misalignment</a:t>
            </a:r>
            <a:r>
              <a:rPr kumimoji="1" lang="en-US" altLang="ja-JP" kern="0" noProof="0" dirty="0" smtClean="0">
                <a:latin typeface="+mn-lt"/>
                <a:cs typeface="+mn-cs"/>
              </a:rPr>
              <a:t> </a:t>
            </a:r>
            <a:r>
              <a:rPr kumimoji="1" lang="en-US" altLang="ja-JP" kern="0" dirty="0" smtClean="0">
                <a:latin typeface="+mn-lt"/>
                <a:cs typeface="+mn-cs"/>
              </a:rPr>
              <a:t>has</a:t>
            </a:r>
            <a:r>
              <a:rPr kumimoji="1" lang="en-US" altLang="ja-JP" kern="0" noProof="0" dirty="0" smtClean="0">
                <a:latin typeface="+mn-lt"/>
                <a:cs typeface="+mn-cs"/>
              </a:rPr>
              <a:t> very critical impact on emittance</a:t>
            </a:r>
            <a:r>
              <a:rPr kumimoji="1" lang="en-US" altLang="ja-JP" kern="0" dirty="0" smtClean="0">
                <a:latin typeface="+mn-lt"/>
                <a:cs typeface="+mn-cs"/>
              </a:rPr>
              <a:t>.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kumimoji="1" lang="en-US" altLang="ja-JP" kern="0" noProof="0" dirty="0" smtClean="0">
                <a:latin typeface="+mn-lt"/>
                <a:cs typeface="+mn-cs"/>
              </a:rPr>
              <a:t>Need </a:t>
            </a:r>
            <a:r>
              <a:rPr kumimoji="1" lang="en-US" altLang="ja-JP" kern="0" dirty="0" smtClean="0">
                <a:latin typeface="+mn-lt"/>
                <a:cs typeface="+mn-cs"/>
              </a:rPr>
              <a:t>special care for orbit control or/and alignment in this region.</a:t>
            </a:r>
            <a:r>
              <a:rPr kumimoji="1" lang="en-US" altLang="ja-JP" kern="0" noProof="0" dirty="0" smtClean="0">
                <a:latin typeface="+mn-lt"/>
                <a:cs typeface="+mn-cs"/>
              </a:rPr>
              <a:t> 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10" name="コンテンツ プレースホルダ 9"/>
          <p:cNvSpPr>
            <a:spLocks noGrp="1"/>
          </p:cNvSpPr>
          <p:nvPr>
            <p:ph idx="1"/>
          </p:nvPr>
        </p:nvSpPr>
        <p:spPr>
          <a:xfrm>
            <a:off x="397933" y="1057275"/>
            <a:ext cx="8441267" cy="441325"/>
          </a:xfrm>
        </p:spPr>
        <p:txBody>
          <a:bodyPr/>
          <a:lstStyle/>
          <a:p>
            <a:r>
              <a:rPr lang="en-US" altLang="ja-JP" dirty="0" smtClean="0"/>
              <a:t>What is the most dominant source of emittance dilution?</a:t>
            </a:r>
          </a:p>
        </p:txBody>
      </p:sp>
      <p:pic>
        <p:nvPicPr>
          <p:cNvPr id="11" name="図 10" descr="plot5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138" y="1372131"/>
            <a:ext cx="7026074" cy="4228822"/>
          </a:xfrm>
          <a:prstGeom prst="rect">
            <a:avLst/>
          </a:prstGeom>
        </p:spPr>
      </p:pic>
      <p:sp>
        <p:nvSpPr>
          <p:cNvPr id="12" name="コンテンツ プレースホルダー 2"/>
          <p:cNvSpPr txBox="1">
            <a:spLocks/>
          </p:cNvSpPr>
          <p:nvPr/>
        </p:nvSpPr>
        <p:spPr bwMode="auto">
          <a:xfrm>
            <a:off x="3420524" y="4475965"/>
            <a:ext cx="3188768" cy="39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tabLst/>
              <a:defRPr/>
            </a:pPr>
            <a:r>
              <a:rPr kumimoji="1" lang="en-US" altLang="ja-JP" sz="1800" kern="0" dirty="0" smtClean="0">
                <a:solidFill>
                  <a:srgbClr val="FF0000"/>
                </a:solidFill>
                <a:latin typeface="+mn-lt"/>
                <a:cs typeface="+mn-cs"/>
              </a:rPr>
              <a:t>W/O V-LCC misalignment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 bwMode="auto">
          <a:xfrm>
            <a:off x="4487335" y="2864511"/>
            <a:ext cx="2810933" cy="2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indent="-180975" eaLnBrk="0" hangingPunct="0">
              <a:spcAft>
                <a:spcPct val="40000"/>
              </a:spcAft>
              <a:defRPr/>
            </a:pPr>
            <a:r>
              <a:rPr kumimoji="1" lang="en-US" altLang="ja-JP" kern="0" dirty="0" smtClean="0">
                <a:solidFill>
                  <a:srgbClr val="0000FF"/>
                </a:solidFill>
              </a:rPr>
              <a:t>W/ V-LCC misalignment</a:t>
            </a:r>
            <a:endParaRPr kumimoji="1" lang="ja-JP" altLang="en-US" kern="0" dirty="0">
              <a:solidFill>
                <a:srgbClr val="0000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4063" y="3034283"/>
            <a:ext cx="8736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" dirty="0" err="1" smtClean="0">
                <a:solidFill>
                  <a:schemeClr val="accent4"/>
                </a:solidFill>
                <a:latin typeface="Symbol" charset="2"/>
                <a:cs typeface="Symbol" charset="2"/>
              </a:rPr>
              <a:t>e</a:t>
            </a:r>
            <a:r>
              <a:rPr kumimoji="1" lang="en-US" altLang="ja-JP" sz="3000" i="1" baseline="-25000" dirty="0" err="1" smtClean="0">
                <a:solidFill>
                  <a:schemeClr val="accent4"/>
                </a:solidFill>
                <a:latin typeface="Times New Roman"/>
                <a:cs typeface="Times New Roman"/>
              </a:rPr>
              <a:t>y</a:t>
            </a:r>
            <a:endParaRPr kumimoji="1" lang="ja-JP" altLang="en-US" sz="3000" i="1" baseline="-25000" dirty="0">
              <a:solidFill>
                <a:schemeClr val="accent4"/>
              </a:solidFill>
              <a:latin typeface="Times New Roman"/>
              <a:cs typeface="Times New Roman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924800" y="3034283"/>
            <a:ext cx="973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kumimoji="1" lang="en-US" altLang="ja-JP" sz="3000" i="1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h</a:t>
            </a:r>
            <a:r>
              <a:rPr kumimoji="1" lang="en-US" altLang="ja-JP" sz="3000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endParaRPr kumimoji="1" lang="ja-JP" altLang="en-US" sz="3000" i="1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39467" y="3742758"/>
            <a:ext cx="603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e</a:t>
            </a:r>
            <a:r>
              <a:rPr kumimoji="1" lang="en-US" altLang="ja-JP" sz="2800" i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endParaRPr kumimoji="1" lang="ja-JP" altLang="en-US" sz="2800" i="1" baseline="-25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460999" y="1876954"/>
            <a:ext cx="873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e</a:t>
            </a:r>
            <a:r>
              <a:rPr kumimoji="1" lang="en-US" altLang="ja-JP" sz="2800" i="1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endParaRPr kumimoji="1" lang="ja-JP" altLang="en-US" sz="2800" i="1" baseline="-25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538134" y="3258083"/>
            <a:ext cx="1432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i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kumimoji="1" lang="en-US" altLang="ja-JP" sz="2800" i="1" baseline="-25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h</a:t>
            </a:r>
            <a:r>
              <a:rPr kumimoji="1" lang="en-US" altLang="ja-JP" sz="2800" i="1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endParaRPr kumimoji="1" lang="ja-JP" altLang="en-US" sz="2800" i="1" baseline="-25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51601" y="4567533"/>
            <a:ext cx="73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kumimoji="1" lang="en-US" altLang="ja-JP" sz="2800" i="1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h</a:t>
            </a:r>
            <a:r>
              <a:rPr kumimoji="1" lang="en-US" altLang="ja-JP" sz="2800" i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y </a:t>
            </a:r>
            <a:endParaRPr kumimoji="1" lang="ja-JP" altLang="en-US" sz="2800" i="1" baseline="-25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20" name="直線コネクタ 19"/>
          <p:cNvCxnSpPr/>
          <p:nvPr/>
        </p:nvCxnSpPr>
        <p:spPr bwMode="auto">
          <a:xfrm>
            <a:off x="1574798" y="3420557"/>
            <a:ext cx="5875869" cy="685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テキスト ボックス 20"/>
          <p:cNvSpPr txBox="1"/>
          <p:nvPr/>
        </p:nvSpPr>
        <p:spPr>
          <a:xfrm>
            <a:off x="982119" y="2942638"/>
            <a:ext cx="3036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8000"/>
                </a:solidFill>
                <a:latin typeface="Arial"/>
                <a:cs typeface="Arial"/>
              </a:rPr>
              <a:t>Target (</a:t>
            </a:r>
            <a:r>
              <a:rPr kumimoji="1" lang="en-US" altLang="ja-JP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e</a:t>
            </a:r>
            <a:r>
              <a:rPr kumimoji="1" lang="en-US" altLang="ja-JP" i="1" baseline="-2500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y</a:t>
            </a:r>
            <a:r>
              <a:rPr kumimoji="1" lang="en-US" altLang="ja-JP" dirty="0" smtClean="0">
                <a:solidFill>
                  <a:srgbClr val="008000"/>
                </a:solidFill>
                <a:latin typeface="Arial"/>
                <a:cs typeface="Arial"/>
              </a:rPr>
              <a:t>=5pm)</a:t>
            </a:r>
            <a:endParaRPr kumimoji="1" lang="ja-JP" altLang="en-US" sz="2800" i="1" baseline="-25000" dirty="0">
              <a:solidFill>
                <a:srgbClr val="008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745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730375" y="3965322"/>
            <a:ext cx="5263092" cy="601739"/>
          </a:xfrm>
        </p:spPr>
        <p:txBody>
          <a:bodyPr/>
          <a:lstStyle/>
          <a:p>
            <a:pPr eaLnBrk="1" hangingPunct="1"/>
            <a:r>
              <a:rPr lang="en-US" sz="4000" noProof="1" smtClean="0">
                <a:latin typeface="Arial" charset="0"/>
                <a:cs typeface="Arial" charset="0"/>
              </a:rPr>
              <a:t>IR Optics Design</a:t>
            </a:r>
            <a:endParaRPr lang="de-DE" sz="4000" dirty="0">
              <a:latin typeface="Arial" charset="0"/>
              <a:cs typeface="Arial" charset="0"/>
            </a:endParaRPr>
          </a:p>
        </p:txBody>
      </p:sp>
      <p:pic>
        <p:nvPicPr>
          <p:cNvPr id="2" name="図 1" descr="SuperKEKB_logo_bas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6" y="0"/>
            <a:ext cx="1756003" cy="94560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IR-Layou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7995"/>
            <a:ext cx="9144000" cy="288131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IR Design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8296" y="4309273"/>
            <a:ext cx="7535334" cy="2159260"/>
          </a:xfrm>
        </p:spPr>
        <p:txBody>
          <a:bodyPr/>
          <a:lstStyle/>
          <a:p>
            <a:r>
              <a:rPr kumimoji="1" lang="en-US" altLang="ja-JP" dirty="0" smtClean="0"/>
              <a:t>All quadrupoles except for QC1P have iron yoke for preventing field leakage to the another beam line</a:t>
            </a:r>
          </a:p>
          <a:p>
            <a:r>
              <a:rPr kumimoji="1" lang="en-US" altLang="ja-JP" dirty="0" smtClean="0"/>
              <a:t>Canceller coils are installed for HER beam line to suppress  leakage filed from LER QC1 magnet.</a:t>
            </a:r>
          </a:p>
          <a:p>
            <a:r>
              <a:rPr kumimoji="1" lang="en-US" altLang="ja-JP" dirty="0" smtClean="0"/>
              <a:t>All magnets have super-conducting corrector coils.</a:t>
            </a:r>
            <a:br>
              <a:rPr kumimoji="1" lang="en-US" altLang="ja-JP" dirty="0" smtClean="0"/>
            </a:br>
            <a:r>
              <a:rPr kumimoji="1" lang="en-US" altLang="ja-JP" dirty="0" smtClean="0"/>
              <a:t> - </a:t>
            </a:r>
            <a:r>
              <a:rPr kumimoji="1" lang="en-US" altLang="ja-JP" dirty="0" err="1" smtClean="0"/>
              <a:t>Normal&amp;Skew</a:t>
            </a:r>
            <a:r>
              <a:rPr kumimoji="1" lang="en-US" altLang="ja-JP" dirty="0" smtClean="0"/>
              <a:t> Dipole, Skew Quad, </a:t>
            </a:r>
            <a:r>
              <a:rPr kumimoji="1" lang="en-US" altLang="ja-JP" dirty="0" err="1" smtClean="0"/>
              <a:t>Octupole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03/04/2013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18th KEKB Accelerator Review Committee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D7B698-058A-3B46-93B4-FFC810272E30}" type="slidenum">
              <a:rPr lang="ja-JP" altLang="en-US" smtClean="0"/>
              <a:pPr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745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1" y="1767422"/>
            <a:ext cx="4397678" cy="2694122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871" y="1775890"/>
            <a:ext cx="4403121" cy="269412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IR Design Upgrade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3563" y="1041131"/>
            <a:ext cx="8030104" cy="423598"/>
          </a:xfrm>
        </p:spPr>
        <p:txBody>
          <a:bodyPr/>
          <a:lstStyle/>
          <a:p>
            <a:r>
              <a:rPr kumimoji="1" lang="en-US" altLang="ja-JP" dirty="0" smtClean="0"/>
              <a:t>LER QCs now have vertical offset to reduce dipole corrector strength.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03/04/2013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18th KEKB Accelerator Review Committee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D7B698-058A-3B46-93B4-FFC810272E30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91267" y="1397053"/>
            <a:ext cx="84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/>
              <a:t>Old</a:t>
            </a:r>
            <a:endParaRPr kumimoji="1" lang="ja-JP" altLang="en-US" sz="24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714067" y="1397053"/>
            <a:ext cx="84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/>
              <a:t>New</a:t>
            </a:r>
            <a:endParaRPr kumimoji="1" lang="ja-JP" altLang="en-US" sz="2400" b="1" dirty="0"/>
          </a:p>
        </p:txBody>
      </p:sp>
      <p:cxnSp>
        <p:nvCxnSpPr>
          <p:cNvPr id="13" name="直線矢印コネクタ 12"/>
          <p:cNvCxnSpPr/>
          <p:nvPr/>
        </p:nvCxnSpPr>
        <p:spPr bwMode="auto">
          <a:xfrm>
            <a:off x="4214280" y="3094572"/>
            <a:ext cx="465666" cy="1588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3366FF"/>
            </a:solidFill>
            <a:prstDash val="solid"/>
            <a:round/>
            <a:headEnd type="none" w="med" len="med"/>
            <a:tailEnd type="triangle" w="lg" len="sm"/>
          </a:ln>
          <a:effectLst/>
        </p:spPr>
      </p:cxnSp>
      <p:sp>
        <p:nvSpPr>
          <p:cNvPr id="14" name="テキスト ボックス 13"/>
          <p:cNvSpPr txBox="1"/>
          <p:nvPr/>
        </p:nvSpPr>
        <p:spPr>
          <a:xfrm>
            <a:off x="262467" y="2646840"/>
            <a:ext cx="1219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solidFill>
                  <a:srgbClr val="FF0000"/>
                </a:solidFill>
              </a:rPr>
              <a:t>Vertical</a:t>
            </a:r>
            <a:br>
              <a:rPr kumimoji="1" lang="en-US" altLang="ja-JP" sz="1600" dirty="0" smtClean="0">
                <a:solidFill>
                  <a:srgbClr val="FF0000"/>
                </a:solidFill>
              </a:rPr>
            </a:br>
            <a:r>
              <a:rPr kumimoji="1" lang="en-US" altLang="ja-JP" sz="1600" dirty="0" smtClean="0">
                <a:solidFill>
                  <a:srgbClr val="FF0000"/>
                </a:solidFill>
              </a:rPr>
              <a:t>Kick Angle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45062" y="1918036"/>
            <a:ext cx="1608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Beam orbit</a:t>
            </a:r>
            <a:endParaRPr kumimoji="1" lang="ja-JP" altLang="en-US" sz="1600" dirty="0"/>
          </a:p>
        </p:txBody>
      </p:sp>
      <p:graphicFrame>
        <p:nvGraphicFramePr>
          <p:cNvPr id="22" name="表 21"/>
          <p:cNvGraphicFramePr>
            <a:graphicFrameLocks noGrp="1"/>
          </p:cNvGraphicFramePr>
          <p:nvPr/>
        </p:nvGraphicFramePr>
        <p:xfrm>
          <a:off x="1744662" y="5065498"/>
          <a:ext cx="5661025" cy="1369062"/>
        </p:xfrm>
        <a:graphic>
          <a:graphicData uri="http://schemas.openxmlformats.org/drawingml/2006/table">
            <a:tbl>
              <a:tblPr bandRow="1">
                <a:tableStyleId>{306799F8-075E-4A3A-A7F6-7FBC6576F1A4}</a:tableStyleId>
              </a:tblPr>
              <a:tblGrid>
                <a:gridCol w="1132205"/>
                <a:gridCol w="1132205"/>
                <a:gridCol w="1132205"/>
                <a:gridCol w="1132205"/>
                <a:gridCol w="1132205"/>
              </a:tblGrid>
              <a:tr h="6303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Magnet</a:t>
                      </a:r>
                      <a:endParaRPr kumimoji="1" lang="ja-JP" alt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47" marR="90047" marT="45023" marB="450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000000"/>
                          </a:solidFill>
                        </a:rPr>
                        <a:t>QC1LP</a:t>
                      </a:r>
                      <a:br>
                        <a:rPr kumimoji="1" lang="en-US" altLang="ja-JP" sz="180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kumimoji="1" lang="en-US" altLang="ja-JP" sz="18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kumimoji="1" lang="en-US" altLang="ja-JP" sz="1800" dirty="0" err="1" smtClean="0">
                          <a:solidFill>
                            <a:srgbClr val="000000"/>
                          </a:solidFill>
                        </a:rPr>
                        <a:t>mrad</a:t>
                      </a:r>
                      <a:r>
                        <a:rPr kumimoji="1" lang="en-US" altLang="ja-JP" sz="18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kumimoji="1" lang="ja-JP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0047" marR="90047" marT="45023" marB="450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000000"/>
                          </a:solidFill>
                        </a:rPr>
                        <a:t>QC2LP</a:t>
                      </a:r>
                      <a:br>
                        <a:rPr kumimoji="1" lang="en-US" altLang="ja-JP" sz="180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kumimoji="1" lang="en-US" altLang="ja-JP" sz="18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kumimoji="1" lang="en-US" altLang="ja-JP" sz="1800" dirty="0" err="1" smtClean="0">
                          <a:solidFill>
                            <a:srgbClr val="000000"/>
                          </a:solidFill>
                        </a:rPr>
                        <a:t>mrad</a:t>
                      </a:r>
                      <a:r>
                        <a:rPr kumimoji="1" lang="en-US" altLang="ja-JP" sz="18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kumimoji="1" lang="ja-JP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0047" marR="90047" marT="45023" marB="450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solidFill>
                            <a:srgbClr val="000000"/>
                          </a:solidFill>
                        </a:rPr>
                        <a:t>QC1RP</a:t>
                      </a:r>
                      <a:br>
                        <a:rPr kumimoji="1" lang="en-US" altLang="ja-JP" sz="180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kumimoji="1" lang="en-US" altLang="ja-JP" sz="18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kumimoji="1" lang="en-US" altLang="ja-JP" sz="1800" dirty="0" err="1" smtClean="0">
                          <a:solidFill>
                            <a:srgbClr val="000000"/>
                          </a:solidFill>
                        </a:rPr>
                        <a:t>mrad</a:t>
                      </a:r>
                      <a:r>
                        <a:rPr kumimoji="1" lang="en-US" altLang="ja-JP" sz="18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kumimoji="1" lang="ja-JP" altLang="en-US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90047" marR="90047" marT="45023" marB="450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solidFill>
                            <a:srgbClr val="000000"/>
                          </a:solidFill>
                        </a:rPr>
                        <a:t>QC2RP</a:t>
                      </a:r>
                      <a:br>
                        <a:rPr kumimoji="1" lang="en-US" altLang="ja-JP" sz="180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kumimoji="1" lang="en-US" altLang="ja-JP" sz="18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kumimoji="1" lang="en-US" altLang="ja-JP" sz="1800" dirty="0" err="1" smtClean="0">
                          <a:solidFill>
                            <a:srgbClr val="000000"/>
                          </a:solidFill>
                        </a:rPr>
                        <a:t>mrad</a:t>
                      </a:r>
                      <a:r>
                        <a:rPr kumimoji="1" lang="en-US" altLang="ja-JP" sz="18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kumimoji="1" lang="ja-JP" altLang="en-US" sz="18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90047" marR="90047" marT="45023" marB="450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000000"/>
                          </a:solidFill>
                        </a:rPr>
                        <a:t>Old</a:t>
                      </a:r>
                      <a:endParaRPr kumimoji="1" lang="ja-JP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0047" marR="90047" marT="45023" marB="450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000000"/>
                          </a:solidFill>
                        </a:rPr>
                        <a:t>2.472</a:t>
                      </a:r>
                      <a:endParaRPr kumimoji="1" lang="ja-JP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0047" marR="90047" marT="45023" marB="450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000000"/>
                          </a:solidFill>
                        </a:rPr>
                        <a:t>2.746</a:t>
                      </a:r>
                      <a:endParaRPr kumimoji="1" lang="ja-JP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0047" marR="90047" marT="45023" marB="450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000000"/>
                          </a:solidFill>
                        </a:rPr>
                        <a:t>-2.082</a:t>
                      </a:r>
                      <a:endParaRPr kumimoji="1" lang="ja-JP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0047" marR="90047" marT="45023" marB="450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000000"/>
                          </a:solidFill>
                        </a:rPr>
                        <a:t>2.491</a:t>
                      </a:r>
                      <a:endParaRPr kumimoji="1" lang="ja-JP" alt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0047" marR="90047" marT="45023" marB="450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1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rgbClr val="000000"/>
                          </a:solidFill>
                        </a:rPr>
                        <a:t>New</a:t>
                      </a:r>
                      <a:endParaRPr kumimoji="1" lang="ja-JP" alt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90047" marR="90047" marT="45023" marB="450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rgbClr val="000000"/>
                          </a:solidFill>
                        </a:rPr>
                        <a:t>-0.149</a:t>
                      </a:r>
                      <a:endParaRPr kumimoji="1" lang="ja-JP" alt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90047" marR="90047" marT="45023" marB="450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rgbClr val="000000"/>
                          </a:solidFill>
                        </a:rPr>
                        <a:t>1.651</a:t>
                      </a:r>
                      <a:endParaRPr kumimoji="1" lang="ja-JP" alt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90047" marR="90047" marT="45023" marB="450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rgbClr val="000000"/>
                          </a:solidFill>
                        </a:rPr>
                        <a:t>-0.644</a:t>
                      </a:r>
                      <a:endParaRPr kumimoji="1" lang="ja-JP" alt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90047" marR="90047" marT="45023" marB="450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rgbClr val="000000"/>
                          </a:solidFill>
                        </a:rPr>
                        <a:t>1.602</a:t>
                      </a:r>
                      <a:endParaRPr kumimoji="1" lang="ja-JP" alt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 marL="90047" marR="90047" marT="45023" marB="450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テキスト ボックス 22"/>
          <p:cNvSpPr txBox="1"/>
          <p:nvPr/>
        </p:nvSpPr>
        <p:spPr>
          <a:xfrm>
            <a:off x="2784475" y="469905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Vertical Kick Angle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905941" y="4018696"/>
            <a:ext cx="922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/>
              <a:t>QC2RP</a:t>
            </a:r>
            <a:endParaRPr kumimoji="1" lang="ja-JP" altLang="en-US" sz="1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464733" y="3832424"/>
            <a:ext cx="922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/>
              <a:t>QC1RP</a:t>
            </a:r>
            <a:endParaRPr kumimoji="1" lang="ja-JP" altLang="en-US" sz="1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954867" y="4001755"/>
            <a:ext cx="922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/>
              <a:t>QC2LP</a:t>
            </a:r>
            <a:endParaRPr kumimoji="1" lang="ja-JP" altLang="en-US" sz="1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455317" y="3815825"/>
            <a:ext cx="922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/>
              <a:t>QC1LP</a:t>
            </a:r>
            <a:endParaRPr kumimoji="1" lang="ja-JP" altLang="en-US" sz="1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955803" y="2190226"/>
            <a:ext cx="922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/>
              <a:t>IP</a:t>
            </a:r>
            <a:endParaRPr kumimoji="1" lang="ja-JP" altLang="en-US" sz="1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11662" y="3443291"/>
            <a:ext cx="1219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solidFill>
                  <a:srgbClr val="FF0000"/>
                </a:solidFill>
              </a:rPr>
              <a:t>Vertical</a:t>
            </a:r>
            <a:br>
              <a:rPr kumimoji="1" lang="en-US" altLang="ja-JP" sz="1600" dirty="0" smtClean="0">
                <a:solidFill>
                  <a:srgbClr val="FF0000"/>
                </a:solidFill>
              </a:rPr>
            </a:br>
            <a:r>
              <a:rPr kumimoji="1" lang="en-US" altLang="ja-JP" sz="1600" dirty="0" smtClean="0">
                <a:solidFill>
                  <a:srgbClr val="FF0000"/>
                </a:solidFill>
              </a:rPr>
              <a:t>Offset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989669" y="4010559"/>
            <a:ext cx="922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/>
              <a:t>IP</a:t>
            </a:r>
            <a:endParaRPr kumimoji="1" lang="ja-JP" altLang="en-US" sz="14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460995" y="3933103"/>
            <a:ext cx="1608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err="1" smtClean="0"/>
              <a:t>1.0mm</a:t>
            </a:r>
            <a:endParaRPr kumimoji="1" lang="ja-JP" altLang="en-US" sz="16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917262" y="3933103"/>
            <a:ext cx="1608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err="1" smtClean="0"/>
              <a:t>1.5mm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7745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Dynamic Aperture &amp; </a:t>
            </a:r>
            <a:r>
              <a:rPr kumimoji="1" lang="en-US" altLang="ja-JP" dirty="0" err="1" smtClean="0"/>
              <a:t>Touschek</a:t>
            </a:r>
            <a:r>
              <a:rPr kumimoji="1" lang="en-US" altLang="ja-JP" dirty="0" smtClean="0"/>
              <a:t> Lifetime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275" y="1202270"/>
            <a:ext cx="8524875" cy="1354667"/>
          </a:xfrm>
        </p:spPr>
        <p:txBody>
          <a:bodyPr/>
          <a:lstStyle/>
          <a:p>
            <a:r>
              <a:rPr kumimoji="1" lang="en-US" altLang="ja-JP" dirty="0" err="1" smtClean="0"/>
              <a:t>Touschek</a:t>
            </a:r>
            <a:r>
              <a:rPr kumimoji="1" lang="en-US" altLang="ja-JP" dirty="0" smtClean="0"/>
              <a:t> lifetime is optimized with Down-hill simplex method.</a:t>
            </a:r>
          </a:p>
          <a:p>
            <a:r>
              <a:rPr kumimoji="1" lang="en-US" altLang="ja-JP" dirty="0" smtClean="0"/>
              <a:t>Available knobs are 54 </a:t>
            </a:r>
            <a:r>
              <a:rPr kumimoji="1" lang="en-US" altLang="ja-JP" dirty="0" err="1" smtClean="0"/>
              <a:t>sextupole</a:t>
            </a:r>
            <a:r>
              <a:rPr kumimoji="1" lang="en-US" altLang="ja-JP" dirty="0" smtClean="0"/>
              <a:t> families and 4 </a:t>
            </a:r>
            <a:r>
              <a:rPr kumimoji="1" lang="en-US" altLang="ja-JP" dirty="0" err="1" smtClean="0"/>
              <a:t>octupole</a:t>
            </a:r>
            <a:r>
              <a:rPr kumimoji="1" lang="en-US" altLang="ja-JP" dirty="0" smtClean="0"/>
              <a:t> magnets.</a:t>
            </a:r>
          </a:p>
          <a:p>
            <a:r>
              <a:rPr kumimoji="1" lang="en-US" altLang="ja-JP" dirty="0" smtClean="0"/>
              <a:t>Lifetime of both beams is almost reached the target value, 600 sec. 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03/04/2013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18th KEKB Accelerator Review Committee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D7B698-058A-3B46-93B4-FFC810272E30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9" y="3284114"/>
            <a:ext cx="4401218" cy="294301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175" y="3251198"/>
            <a:ext cx="4411863" cy="298026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3365" y="2859591"/>
            <a:ext cx="1320635" cy="130285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3468" y="2931276"/>
            <a:ext cx="1391707" cy="1367666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312585" y="2599267"/>
            <a:ext cx="2116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0000FF"/>
                </a:solidFill>
              </a:rPr>
              <a:t>HER</a:t>
            </a:r>
            <a:br>
              <a:rPr kumimoji="1" lang="en-US" altLang="ja-JP" b="1" dirty="0" smtClean="0">
                <a:solidFill>
                  <a:srgbClr val="0000FF"/>
                </a:solidFill>
              </a:rPr>
            </a:br>
            <a:r>
              <a:rPr kumimoji="1" lang="en-US" altLang="ja-JP" b="1" dirty="0" smtClean="0">
                <a:solidFill>
                  <a:srgbClr val="0000FF"/>
                </a:solidFill>
              </a:rPr>
              <a:t>615 sec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20696" y="2599267"/>
            <a:ext cx="2019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</a:rPr>
              <a:t>LER</a:t>
            </a:r>
            <a:br>
              <a:rPr kumimoji="1" lang="en-US" altLang="ja-JP" b="1" dirty="0" smtClean="0">
                <a:solidFill>
                  <a:srgbClr val="FF0000"/>
                </a:solidFill>
              </a:rPr>
            </a:br>
            <a:r>
              <a:rPr kumimoji="1" lang="en-US" altLang="ja-JP" b="1" dirty="0" smtClean="0">
                <a:solidFill>
                  <a:srgbClr val="FF0000"/>
                </a:solidFill>
              </a:rPr>
              <a:t>588 sec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 bwMode="auto">
          <a:xfrm rot="5400000" flipH="1" flipV="1">
            <a:off x="3661306" y="3267606"/>
            <a:ext cx="588432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直線矢印コネクタ 14"/>
          <p:cNvCxnSpPr/>
          <p:nvPr/>
        </p:nvCxnSpPr>
        <p:spPr bwMode="auto">
          <a:xfrm>
            <a:off x="3956312" y="3553355"/>
            <a:ext cx="618863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92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397529" y="3973789"/>
            <a:ext cx="6355292" cy="601739"/>
          </a:xfrm>
        </p:spPr>
        <p:txBody>
          <a:bodyPr/>
          <a:lstStyle/>
          <a:p>
            <a:pPr eaLnBrk="1" hangingPunct="1"/>
            <a:r>
              <a:rPr kumimoji="1" lang="en-US" altLang="ja-JP" sz="4000" dirty="0" smtClean="0"/>
              <a:t>Error Field from QCS</a:t>
            </a:r>
            <a:endParaRPr lang="de-DE" sz="4000" dirty="0">
              <a:latin typeface="Arial" charset="0"/>
              <a:cs typeface="Arial" charset="0"/>
            </a:endParaRPr>
          </a:p>
        </p:txBody>
      </p:sp>
      <p:pic>
        <p:nvPicPr>
          <p:cNvPr id="2" name="図 1" descr="SuperKEKB_logo_bas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6" y="0"/>
            <a:ext cx="1756003" cy="94560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Field Measurements of QCS Prototype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07508" y="1007264"/>
            <a:ext cx="7535334" cy="813065"/>
          </a:xfrm>
        </p:spPr>
        <p:txBody>
          <a:bodyPr/>
          <a:lstStyle/>
          <a:p>
            <a:r>
              <a:rPr kumimoji="1" lang="en-US" altLang="ja-JP" dirty="0" smtClean="0"/>
              <a:t>Unexpected </a:t>
            </a:r>
            <a:r>
              <a:rPr kumimoji="1" lang="en-US" altLang="ja-JP" dirty="0" err="1" smtClean="0"/>
              <a:t>normal&amp;skew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sextupole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have </a:t>
            </a:r>
            <a:r>
              <a:rPr kumimoji="1" lang="en-US" altLang="ja-JP" dirty="0" smtClean="0"/>
              <a:t>been observed</a:t>
            </a:r>
            <a:r>
              <a:rPr kumimoji="1" lang="en-US" altLang="ja-JP" dirty="0" smtClean="0"/>
              <a:t>.</a:t>
            </a:r>
            <a:br>
              <a:rPr kumimoji="1" lang="en-US" altLang="ja-JP" dirty="0" smtClean="0"/>
            </a:br>
            <a:endParaRPr kumimoji="1" lang="en-US" altLang="ja-JP" dirty="0" smtClean="0"/>
          </a:p>
          <a:p>
            <a:r>
              <a:rPr kumimoji="1" lang="en-US" altLang="ja-JP" dirty="0" smtClean="0"/>
              <a:t>Their magnetic field strength is ~0.1% of </a:t>
            </a:r>
            <a:r>
              <a:rPr kumimoji="1" lang="en-US" altLang="ja-JP" dirty="0" err="1" smtClean="0"/>
              <a:t>quadrupole</a:t>
            </a:r>
            <a:r>
              <a:rPr kumimoji="1" lang="en-US" altLang="ja-JP" dirty="0" smtClean="0"/>
              <a:t> field.  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03/04/2013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18th KEKB Accelerator Review Committee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D7B698-058A-3B46-93B4-FFC810272E30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 bwMode="auto">
          <a:xfrm>
            <a:off x="807508" y="6163470"/>
            <a:ext cx="7535334" cy="41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kumimoji="1" lang="en-US" altLang="ja-JP" kern="0" dirty="0" smtClean="0">
                <a:latin typeface="+mn-lt"/>
                <a:cs typeface="+mn-cs"/>
              </a:rPr>
              <a:t>Impact on dynamic aperture has been investigated. 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5488" y="2365301"/>
            <a:ext cx="5826011" cy="358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コンテンツ プレースホルダ 9"/>
          <p:cNvSpPr txBox="1">
            <a:spLocks/>
          </p:cNvSpPr>
          <p:nvPr/>
        </p:nvSpPr>
        <p:spPr bwMode="auto">
          <a:xfrm>
            <a:off x="4366679" y="3704704"/>
            <a:ext cx="1644650" cy="37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lang="en-US" altLang="ja-JP" sz="1800" kern="0" dirty="0" smtClean="0">
                <a:latin typeface="+mn-lt"/>
                <a:cs typeface="+mn-cs"/>
              </a:rPr>
              <a:t>Normal </a:t>
            </a:r>
            <a:r>
              <a:rPr lang="en-US" altLang="ja-JP" sz="1800" kern="0" dirty="0" err="1" smtClean="0">
                <a:latin typeface="+mn-lt"/>
                <a:cs typeface="+mn-cs"/>
              </a:rPr>
              <a:t>Sext</a:t>
            </a:r>
            <a:r>
              <a:rPr lang="en-US" altLang="ja-JP" sz="1800" kern="0" dirty="0" smtClean="0">
                <a:latin typeface="+mn-lt"/>
                <a:cs typeface="+mn-cs"/>
              </a:rPr>
              <a:t>.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12" name="コンテンツ プレースホルダ 9"/>
          <p:cNvSpPr txBox="1">
            <a:spLocks/>
          </p:cNvSpPr>
          <p:nvPr/>
        </p:nvSpPr>
        <p:spPr bwMode="auto">
          <a:xfrm>
            <a:off x="4536012" y="2891905"/>
            <a:ext cx="1644650" cy="37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lang="en-US" altLang="ja-JP" sz="1800" kern="0" dirty="0" smtClean="0">
                <a:solidFill>
                  <a:srgbClr val="FF0000"/>
                </a:solidFill>
                <a:latin typeface="+mn-lt"/>
                <a:cs typeface="+mn-cs"/>
              </a:rPr>
              <a:t>Skew </a:t>
            </a:r>
            <a:r>
              <a:rPr lang="en-US" altLang="ja-JP" sz="1800" kern="0" dirty="0" err="1" smtClean="0">
                <a:solidFill>
                  <a:srgbClr val="FF0000"/>
                </a:solidFill>
                <a:latin typeface="+mn-lt"/>
                <a:cs typeface="+mn-cs"/>
              </a:rPr>
              <a:t>Sext</a:t>
            </a:r>
            <a:r>
              <a:rPr lang="en-US" altLang="ja-JP" sz="1800" kern="0" dirty="0" smtClean="0">
                <a:solidFill>
                  <a:srgbClr val="FF0000"/>
                </a:solidFill>
                <a:latin typeface="+mn-lt"/>
                <a:cs typeface="+mn-cs"/>
              </a:rPr>
              <a:t>.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13" name="コンテンツ プレースホルダ 9"/>
          <p:cNvSpPr txBox="1">
            <a:spLocks/>
          </p:cNvSpPr>
          <p:nvPr/>
        </p:nvSpPr>
        <p:spPr bwMode="auto">
          <a:xfrm>
            <a:off x="2192861" y="2180711"/>
            <a:ext cx="5320241" cy="3762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lang="en-US" altLang="ja-JP" sz="1800" kern="0" dirty="0" smtClean="0">
                <a:latin typeface="+mn-lt"/>
                <a:cs typeface="+mn-cs"/>
              </a:rPr>
              <a:t>Field profile along QC1P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15" name="コンテンツ プレースホルダ 9"/>
          <p:cNvSpPr txBox="1">
            <a:spLocks/>
          </p:cNvSpPr>
          <p:nvPr/>
        </p:nvSpPr>
        <p:spPr bwMode="auto">
          <a:xfrm>
            <a:off x="2001304" y="5685904"/>
            <a:ext cx="5554133" cy="3762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lang="en-US" altLang="ja-JP" sz="1800" kern="0" dirty="0" smtClean="0">
                <a:latin typeface="+mn-lt"/>
                <a:cs typeface="+mn-cs"/>
              </a:rPr>
              <a:t>Longitudinal position [mm]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16" name="コンテンツ プレースホルダ 9"/>
          <p:cNvSpPr txBox="1">
            <a:spLocks/>
          </p:cNvSpPr>
          <p:nvPr/>
        </p:nvSpPr>
        <p:spPr bwMode="auto">
          <a:xfrm rot="16200000">
            <a:off x="333372" y="3611571"/>
            <a:ext cx="2494491" cy="6132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lang="en-US" altLang="ja-JP" sz="1800" kern="0" dirty="0" smtClean="0">
                <a:latin typeface="+mn-lt"/>
                <a:cs typeface="+mn-cs"/>
              </a:rPr>
              <a:t>Field strength relative to quad. field [x10</a:t>
            </a:r>
            <a:r>
              <a:rPr lang="en-US" altLang="ja-JP" sz="1800" kern="0" baseline="30000" dirty="0" smtClean="0">
                <a:latin typeface="+mn-lt"/>
                <a:cs typeface="+mn-cs"/>
              </a:rPr>
              <a:t>-4</a:t>
            </a:r>
            <a:r>
              <a:rPr lang="en-US" altLang="ja-JP" sz="1800" kern="0" dirty="0" smtClean="0">
                <a:latin typeface="+mn-lt"/>
                <a:cs typeface="+mn-cs"/>
              </a:rPr>
              <a:t>]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 bwMode="auto">
          <a:xfrm>
            <a:off x="7024168" y="1365912"/>
            <a:ext cx="1857365" cy="31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tabLst/>
              <a:defRPr/>
            </a:pPr>
            <a:r>
              <a:rPr kumimoji="1" lang="en-US" altLang="ja-JP" sz="1600" b="0" i="0" u="none" strike="noStrike" kern="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Ohuchi -san’s talk</a:t>
            </a: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cxnSp>
        <p:nvCxnSpPr>
          <p:cNvPr id="18" name="直線矢印コネクタ 17"/>
          <p:cNvCxnSpPr/>
          <p:nvPr/>
        </p:nvCxnSpPr>
        <p:spPr bwMode="auto">
          <a:xfrm>
            <a:off x="6578616" y="1490132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7745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31" y="2990850"/>
            <a:ext cx="5059680" cy="362712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381" y="3231624"/>
            <a:ext cx="3668884" cy="278818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LER DA with Normal </a:t>
            </a:r>
            <a:r>
              <a:rPr kumimoji="1" lang="en-US" altLang="ja-JP" dirty="0" err="1" smtClean="0"/>
              <a:t>Sextupole</a:t>
            </a:r>
            <a:r>
              <a:rPr kumimoji="1" lang="en-US" altLang="ja-JP" dirty="0" smtClean="0"/>
              <a:t> Error Field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03/04/2013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18th KEKB Accelerator Review Committee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D7B698-058A-3B46-93B4-FFC810272E30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 bwMode="auto">
          <a:xfrm>
            <a:off x="237064" y="1032670"/>
            <a:ext cx="8686801" cy="124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kumimoji="1" lang="en-US" altLang="ja-JP" kern="0" dirty="0" smtClean="0">
                <a:latin typeface="+mn-lt"/>
                <a:cs typeface="+mn-cs"/>
              </a:rPr>
              <a:t>Thin lens </a:t>
            </a:r>
            <a:r>
              <a:rPr kumimoji="1" lang="en-US" altLang="ja-JP" kern="0" dirty="0" err="1" smtClean="0">
                <a:latin typeface="+mn-lt"/>
                <a:cs typeface="+mn-cs"/>
              </a:rPr>
              <a:t>Sextupoles</a:t>
            </a:r>
            <a:r>
              <a:rPr kumimoji="1" lang="en-US" altLang="ja-JP" kern="0" dirty="0" smtClean="0">
                <a:latin typeface="+mn-lt"/>
                <a:cs typeface="+mn-cs"/>
              </a:rPr>
              <a:t> are inserted to QC1L and QC1R.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kumimoji="1" lang="en-US" altLang="ja-JP" kern="0" dirty="0" smtClean="0">
                <a:latin typeface="+mn-lt"/>
                <a:cs typeface="+mn-cs"/>
              </a:rPr>
              <a:t>There magnitudes are same, but signs are independent.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kumimoji="1" lang="en-US" altLang="ja-JP" kern="0" noProof="0" dirty="0" smtClean="0">
                <a:latin typeface="+mn-lt"/>
                <a:cs typeface="+mn-cs"/>
              </a:rPr>
              <a:t>Evaluate DA for 4 possible combinations of sign </a:t>
            </a:r>
            <a:r>
              <a:rPr kumimoji="1" lang="en-US" altLang="ja-JP" kern="0" dirty="0" smtClean="0">
                <a:latin typeface="+mn-lt"/>
                <a:cs typeface="+mn-cs"/>
              </a:rPr>
              <a:t>at </a:t>
            </a:r>
            <a:r>
              <a:rPr kumimoji="1" lang="en-US" altLang="ja-JP" kern="0" noProof="0" dirty="0" smtClean="0">
                <a:latin typeface="+mn-lt"/>
                <a:cs typeface="+mn-cs"/>
              </a:rPr>
              <a:t>each error field strength.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10" name="コンテンツ プレースホルダ 9"/>
          <p:cNvSpPr>
            <a:spLocks noGrp="1"/>
          </p:cNvSpPr>
          <p:nvPr>
            <p:ph idx="1"/>
          </p:nvPr>
        </p:nvSpPr>
        <p:spPr>
          <a:xfrm>
            <a:off x="5743575" y="4128034"/>
            <a:ext cx="2841625" cy="407458"/>
          </a:xfrm>
        </p:spPr>
        <p:txBody>
          <a:bodyPr/>
          <a:lstStyle/>
          <a:p>
            <a:pPr algn="ctr"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Effect is very critical.</a:t>
            </a:r>
            <a:endParaRPr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 rot="10800000" flipV="1">
            <a:off x="5173127" y="5401733"/>
            <a:ext cx="609600" cy="567265"/>
          </a:xfrm>
          <a:prstGeom prst="line">
            <a:avLst/>
          </a:prstGeom>
          <a:ln w="63500">
            <a:solidFill>
              <a:schemeClr val="tx1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図形グループ 12"/>
          <p:cNvGrpSpPr/>
          <p:nvPr/>
        </p:nvGrpSpPr>
        <p:grpSpPr>
          <a:xfrm>
            <a:off x="2695576" y="2282389"/>
            <a:ext cx="3810000" cy="709255"/>
            <a:chOff x="2221440" y="5533854"/>
            <a:chExt cx="3810000" cy="709255"/>
          </a:xfrm>
        </p:grpSpPr>
        <p:cxnSp>
          <p:nvCxnSpPr>
            <p:cNvPr id="14" name="直線コネクタ 13"/>
            <p:cNvCxnSpPr/>
            <p:nvPr/>
          </p:nvCxnSpPr>
          <p:spPr>
            <a:xfrm>
              <a:off x="2221440" y="5940691"/>
              <a:ext cx="38100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正方形/長方形 22"/>
            <p:cNvSpPr/>
            <p:nvPr/>
          </p:nvSpPr>
          <p:spPr>
            <a:xfrm>
              <a:off x="4593158" y="5633509"/>
              <a:ext cx="1134533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2514599" y="5633509"/>
              <a:ext cx="1134533" cy="609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コンテンツ プレースホルダ 2"/>
            <p:cNvSpPr txBox="1">
              <a:spLocks/>
            </p:cNvSpPr>
            <p:nvPr/>
          </p:nvSpPr>
          <p:spPr>
            <a:xfrm>
              <a:off x="4588932" y="5630595"/>
              <a:ext cx="1142999" cy="558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10000"/>
            </a:bodyPr>
            <a:lstStyle/>
            <a:p>
              <a:pPr lvl="0" indent="-342900" algn="ctr">
                <a:spcBef>
                  <a:spcPct val="20000"/>
                </a:spcBef>
              </a:pPr>
              <a:r>
                <a:rPr lang="en-US" altLang="ja-JP" sz="1600" dirty="0" smtClean="0">
                  <a:latin typeface="Times New Roman"/>
                  <a:cs typeface="Times New Roman"/>
                </a:rPr>
                <a:t>QC1R</a:t>
              </a:r>
              <a:br>
                <a:rPr lang="en-US" altLang="ja-JP" sz="1600" dirty="0" smtClean="0">
                  <a:latin typeface="Times New Roman"/>
                  <a:cs typeface="Times New Roman"/>
                </a:rPr>
              </a:br>
              <a:r>
                <a:rPr lang="en-US" altLang="ja-JP" sz="1600" dirty="0" err="1" smtClean="0">
                  <a:latin typeface="Times New Roman"/>
                  <a:cs typeface="Times New Roman"/>
                </a:rPr>
                <a:t>w</a:t>
              </a:r>
              <a:r>
                <a:rPr lang="en-US" altLang="ja-JP" sz="1600" dirty="0" smtClean="0">
                  <a:latin typeface="Times New Roman"/>
                  <a:cs typeface="Times New Roman"/>
                </a:rPr>
                <a:t>/ </a:t>
              </a:r>
              <a:r>
                <a:rPr lang="en-US" altLang="ja-JP" sz="1600" dirty="0" err="1" smtClean="0">
                  <a:latin typeface="Times New Roman"/>
                  <a:cs typeface="Times New Roman"/>
                </a:rPr>
                <a:t>sext</a:t>
              </a:r>
              <a:r>
                <a:rPr lang="en-US" altLang="ja-JP" sz="1600" dirty="0" smtClean="0">
                  <a:latin typeface="Times New Roman"/>
                  <a:cs typeface="Times New Roman"/>
                </a:rPr>
                <a:t>. error</a:t>
              </a:r>
            </a:p>
          </p:txBody>
        </p:sp>
        <p:sp>
          <p:nvSpPr>
            <p:cNvPr id="22" name="コンテンツ プレースホルダ 2"/>
            <p:cNvSpPr txBox="1">
              <a:spLocks/>
            </p:cNvSpPr>
            <p:nvPr/>
          </p:nvSpPr>
          <p:spPr>
            <a:xfrm>
              <a:off x="2531532" y="5630596"/>
              <a:ext cx="1126066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10000"/>
            </a:bodyPr>
            <a:lstStyle/>
            <a:p>
              <a:pPr lvl="0" indent="-342900" algn="ctr">
                <a:spcBef>
                  <a:spcPct val="20000"/>
                </a:spcBef>
              </a:pPr>
              <a:r>
                <a:rPr lang="en-US" altLang="ja-JP" sz="1600" dirty="0" smtClean="0">
                  <a:latin typeface="Times New Roman"/>
                  <a:cs typeface="Times New Roman"/>
                </a:rPr>
                <a:t>QC1L</a:t>
              </a:r>
              <a:br>
                <a:rPr lang="en-US" altLang="ja-JP" sz="1600" dirty="0" smtClean="0">
                  <a:latin typeface="Times New Roman"/>
                  <a:cs typeface="Times New Roman"/>
                </a:rPr>
              </a:br>
              <a:r>
                <a:rPr lang="en-US" altLang="ja-JP" sz="1600" dirty="0" err="1" smtClean="0">
                  <a:latin typeface="Times New Roman"/>
                  <a:cs typeface="Times New Roman"/>
                </a:rPr>
                <a:t>w</a:t>
              </a:r>
              <a:r>
                <a:rPr lang="en-US" altLang="ja-JP" sz="1600" dirty="0" smtClean="0">
                  <a:latin typeface="Times New Roman"/>
                  <a:cs typeface="Times New Roman"/>
                </a:rPr>
                <a:t>/ </a:t>
              </a:r>
              <a:r>
                <a:rPr lang="en-US" altLang="ja-JP" sz="1600" dirty="0" err="1" smtClean="0">
                  <a:latin typeface="Times New Roman"/>
                  <a:cs typeface="Times New Roman"/>
                </a:rPr>
                <a:t>sext</a:t>
              </a:r>
              <a:r>
                <a:rPr lang="en-US" altLang="ja-JP" sz="1600" dirty="0" smtClean="0">
                  <a:latin typeface="Times New Roman"/>
                  <a:cs typeface="Times New Roman"/>
                </a:rPr>
                <a:t>. error</a:t>
              </a:r>
            </a:p>
          </p:txBody>
        </p:sp>
        <p:sp>
          <p:nvSpPr>
            <p:cNvPr id="30" name="コンテンツ プレースホルダ 2"/>
            <p:cNvSpPr txBox="1">
              <a:spLocks/>
            </p:cNvSpPr>
            <p:nvPr/>
          </p:nvSpPr>
          <p:spPr>
            <a:xfrm>
              <a:off x="3716871" y="5533854"/>
              <a:ext cx="761985" cy="35444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lvl="0" indent="-342900" algn="ctr">
                <a:spcBef>
                  <a:spcPct val="20000"/>
                </a:spcBef>
              </a:pPr>
              <a:r>
                <a:rPr lang="en-US" altLang="ja-JP" sz="1600" dirty="0" smtClean="0">
                  <a:latin typeface="Times New Roman"/>
                  <a:cs typeface="Times New Roman"/>
                </a:rPr>
                <a:t>IP</a:t>
              </a:r>
            </a:p>
          </p:txBody>
        </p:sp>
        <p:sp>
          <p:nvSpPr>
            <p:cNvPr id="31" name="星 5 30"/>
            <p:cNvSpPr/>
            <p:nvPr/>
          </p:nvSpPr>
          <p:spPr>
            <a:xfrm>
              <a:off x="3996268" y="5841736"/>
              <a:ext cx="194733" cy="194733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42" name="コンテンツ プレースホルダ 9"/>
          <p:cNvSpPr txBox="1">
            <a:spLocks/>
          </p:cNvSpPr>
          <p:nvPr/>
        </p:nvSpPr>
        <p:spPr bwMode="auto">
          <a:xfrm>
            <a:off x="1589618" y="4229634"/>
            <a:ext cx="1644650" cy="37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Same Sign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43" name="コンテンツ プレースホルダ 9"/>
          <p:cNvSpPr txBox="1">
            <a:spLocks/>
          </p:cNvSpPr>
          <p:nvPr/>
        </p:nvSpPr>
        <p:spPr bwMode="auto">
          <a:xfrm>
            <a:off x="1894416" y="4771500"/>
            <a:ext cx="1644650" cy="37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lang="en-US" altLang="ja-JP" sz="1800" kern="0" dirty="0" smtClean="0">
                <a:latin typeface="+mn-lt"/>
                <a:cs typeface="+mn-cs"/>
              </a:rPr>
              <a:t>Opposite 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Sign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cxnSp>
        <p:nvCxnSpPr>
          <p:cNvPr id="45" name="直線矢印コネクタ 44"/>
          <p:cNvCxnSpPr>
            <a:stCxn id="42" idx="0"/>
          </p:cNvCxnSpPr>
          <p:nvPr/>
        </p:nvCxnSpPr>
        <p:spPr bwMode="auto">
          <a:xfrm rot="16200000" flipV="1">
            <a:off x="2236523" y="4054213"/>
            <a:ext cx="343433" cy="74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7" name="直線矢印コネクタ 46"/>
          <p:cNvCxnSpPr/>
          <p:nvPr/>
        </p:nvCxnSpPr>
        <p:spPr bwMode="auto">
          <a:xfrm rot="5400000">
            <a:off x="2498998" y="5395651"/>
            <a:ext cx="554031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7745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275" y="1489074"/>
            <a:ext cx="8524875" cy="48609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ja-JP" dirty="0" smtClean="0"/>
              <a:t>Optics Design Issues Except for IR</a:t>
            </a:r>
            <a:br>
              <a:rPr kumimoji="1" lang="en-US" altLang="ja-JP" dirty="0" smtClean="0"/>
            </a:br>
            <a:r>
              <a:rPr kumimoji="1" lang="en-US" altLang="ja-JP" dirty="0" smtClean="0"/>
              <a:t>- Tsukuba straight line, nominal tune, Beast optics, etc.</a:t>
            </a:r>
            <a:br>
              <a:rPr kumimoji="1" lang="en-US" altLang="ja-JP" dirty="0" smtClean="0"/>
            </a:br>
            <a:r>
              <a:rPr kumimoji="1" lang="en-US" altLang="ja-JP" dirty="0" smtClean="0"/>
              <a:t>- Tunnel subsidence effect on vertical </a:t>
            </a:r>
            <a:r>
              <a:rPr kumimoji="1" lang="en-US" altLang="ja-JP" dirty="0" err="1" smtClean="0"/>
              <a:t>emittance</a:t>
            </a:r>
            <a:r>
              <a:rPr kumimoji="1" lang="en-US" altLang="ja-JP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endParaRPr kumimoji="1"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 smtClean="0"/>
              <a:t>IR Optics Design</a:t>
            </a:r>
            <a:br>
              <a:rPr kumimoji="1" lang="en-US" altLang="ja-JP" dirty="0" smtClean="0"/>
            </a:br>
            <a:r>
              <a:rPr kumimoji="1" lang="en-US" altLang="ja-JP" dirty="0" smtClean="0"/>
              <a:t>- Design changes</a:t>
            </a:r>
            <a:br>
              <a:rPr kumimoji="1" lang="en-US" altLang="ja-JP" dirty="0" smtClean="0"/>
            </a:br>
            <a:r>
              <a:rPr kumimoji="1" lang="en-US" altLang="ja-JP" dirty="0" smtClean="0"/>
              <a:t>- Dynamic aperture and </a:t>
            </a:r>
            <a:r>
              <a:rPr kumimoji="1" lang="en-US" altLang="ja-JP" dirty="0" err="1" smtClean="0"/>
              <a:t>Touschek</a:t>
            </a:r>
            <a:r>
              <a:rPr kumimoji="1" lang="en-US" altLang="ja-JP" dirty="0" smtClean="0"/>
              <a:t> lifetime</a:t>
            </a:r>
          </a:p>
          <a:p>
            <a:pPr marL="457200" indent="-457200">
              <a:buFont typeface="+mj-lt"/>
              <a:buAutoNum type="arabicPeriod"/>
            </a:pPr>
            <a:endParaRPr kumimoji="1" lang="en-US" altLang="ja-JP" dirty="0" smtClean="0"/>
          </a:p>
          <a:p>
            <a:pPr marL="457200" lvl="0" indent="-457200">
              <a:buFont typeface="+mj-lt"/>
              <a:buAutoNum type="arabicPeriod"/>
            </a:pPr>
            <a:r>
              <a:rPr kumimoji="1" lang="en-US" altLang="ja-JP" dirty="0" smtClean="0"/>
              <a:t>Error Field from Final Focusing Magnets (QCS)</a:t>
            </a:r>
            <a:br>
              <a:rPr kumimoji="1" lang="en-US" altLang="ja-JP" dirty="0" smtClean="0"/>
            </a:br>
            <a:r>
              <a:rPr kumimoji="1" lang="en-US" altLang="ja-JP" dirty="0" smtClean="0"/>
              <a:t>- Normal sextuple error field</a:t>
            </a:r>
            <a:br>
              <a:rPr kumimoji="1" lang="en-US" altLang="ja-JP" dirty="0" smtClean="0"/>
            </a:br>
            <a:r>
              <a:rPr kumimoji="1" lang="en-US" altLang="ja-JP" dirty="0" smtClean="0"/>
              <a:t>- Skew sextuple error field</a:t>
            </a:r>
            <a:br>
              <a:rPr kumimoji="1" lang="en-US" altLang="ja-JP" dirty="0" smtClean="0"/>
            </a:br>
            <a:r>
              <a:rPr kumimoji="1" lang="en-US" altLang="ja-JP" dirty="0" smtClean="0"/>
              <a:t>- Possible design change plan</a:t>
            </a:r>
          </a:p>
          <a:p>
            <a:pPr marL="457200" indent="-457200">
              <a:buFont typeface="+mj-lt"/>
              <a:buAutoNum type="arabicPeriod"/>
            </a:pP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03/04/2013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18th KEKB Accelerator Review Committee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D7B698-058A-3B46-93B4-FFC810272E30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745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Sextupole</a:t>
            </a:r>
            <a:r>
              <a:rPr kumimoji="1" lang="en-US" altLang="ja-JP" dirty="0" smtClean="0"/>
              <a:t> Corrector Coil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03/04/2013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18th KEKB Accelerator Review Committee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D7B698-058A-3B46-93B4-FFC810272E30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10" name="コンテンツ プレースホルダ 9"/>
          <p:cNvSpPr>
            <a:spLocks noGrp="1"/>
          </p:cNvSpPr>
          <p:nvPr>
            <p:ph idx="1"/>
          </p:nvPr>
        </p:nvSpPr>
        <p:spPr>
          <a:xfrm>
            <a:off x="604302" y="1252011"/>
            <a:ext cx="7896225" cy="1254122"/>
          </a:xfrm>
        </p:spPr>
        <p:txBody>
          <a:bodyPr/>
          <a:lstStyle/>
          <a:p>
            <a:r>
              <a:rPr lang="en-US" altLang="ja-JP" dirty="0" smtClean="0"/>
              <a:t>Only R-size design can be changed. (L-size is already fixed)</a:t>
            </a:r>
          </a:p>
          <a:p>
            <a:r>
              <a:rPr lang="en-US" altLang="ja-JP" dirty="0" smtClean="0"/>
              <a:t>No more space for installing the corrector to QCS itself.</a:t>
            </a:r>
          </a:p>
          <a:p>
            <a:r>
              <a:rPr lang="en-US" altLang="ja-JP" dirty="0" smtClean="0"/>
              <a:t>We are considering installation between QC1R and QC2R.</a:t>
            </a:r>
            <a:endParaRPr lang="ja-JP" altLang="en-US" dirty="0"/>
          </a:p>
        </p:txBody>
      </p:sp>
      <p:sp>
        <p:nvSpPr>
          <p:cNvPr id="32" name="コンテンツ プレースホルダ 2"/>
          <p:cNvSpPr txBox="1">
            <a:spLocks/>
          </p:cNvSpPr>
          <p:nvPr/>
        </p:nvSpPr>
        <p:spPr>
          <a:xfrm>
            <a:off x="0" y="5208721"/>
            <a:ext cx="1312334" cy="318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ja-JP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HER</a:t>
            </a:r>
          </a:p>
        </p:txBody>
      </p:sp>
      <p:sp>
        <p:nvSpPr>
          <p:cNvPr id="33" name="コンテンツ プレースホルダ 2"/>
          <p:cNvSpPr txBox="1">
            <a:spLocks/>
          </p:cNvSpPr>
          <p:nvPr/>
        </p:nvSpPr>
        <p:spPr>
          <a:xfrm>
            <a:off x="1633019" y="3007387"/>
            <a:ext cx="1312334" cy="318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ja-JP" sz="1800" dirty="0" err="1" smtClean="0">
                <a:latin typeface="Times New Roman"/>
                <a:cs typeface="Times New Roman"/>
              </a:rPr>
              <a:t>Octupole</a:t>
            </a:r>
            <a:endParaRPr lang="en-US" altLang="ja-JP" sz="1800" dirty="0" smtClean="0">
              <a:latin typeface="Times New Roman"/>
              <a:cs typeface="Times New Roman"/>
            </a:endParaRPr>
          </a:p>
        </p:txBody>
      </p:sp>
      <p:sp>
        <p:nvSpPr>
          <p:cNvPr id="34" name="コンテンツ プレースホルダ 2"/>
          <p:cNvSpPr txBox="1">
            <a:spLocks/>
          </p:cNvSpPr>
          <p:nvPr/>
        </p:nvSpPr>
        <p:spPr>
          <a:xfrm>
            <a:off x="6933143" y="4282020"/>
            <a:ext cx="1812924" cy="543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indent="-342900" algn="ctr">
              <a:spcBef>
                <a:spcPct val="20000"/>
              </a:spcBef>
            </a:pPr>
            <a:r>
              <a:rPr lang="en-US" altLang="ja-JP" b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Sextupole</a:t>
            </a:r>
            <a:r>
              <a:rPr lang="en-US" altLang="ja-JP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Coil</a:t>
            </a:r>
          </a:p>
        </p:txBody>
      </p:sp>
      <p:grpSp>
        <p:nvGrpSpPr>
          <p:cNvPr id="35" name="図形グループ 34"/>
          <p:cNvGrpSpPr/>
          <p:nvPr/>
        </p:nvGrpSpPr>
        <p:grpSpPr>
          <a:xfrm>
            <a:off x="669893" y="3151849"/>
            <a:ext cx="7810564" cy="2637101"/>
            <a:chOff x="669893" y="2398316"/>
            <a:chExt cx="7810564" cy="2637101"/>
          </a:xfrm>
        </p:grpSpPr>
        <p:grpSp>
          <p:nvGrpSpPr>
            <p:cNvPr id="36" name="図形グループ 39"/>
            <p:cNvGrpSpPr/>
            <p:nvPr/>
          </p:nvGrpSpPr>
          <p:grpSpPr>
            <a:xfrm>
              <a:off x="669893" y="2398316"/>
              <a:ext cx="7810564" cy="2637101"/>
              <a:chOff x="985308" y="2155032"/>
              <a:chExt cx="7179733" cy="2424112"/>
            </a:xfrm>
          </p:grpSpPr>
          <p:cxnSp>
            <p:nvCxnSpPr>
              <p:cNvPr id="55" name="直線コネクタ 54"/>
              <p:cNvCxnSpPr/>
              <p:nvPr/>
            </p:nvCxnSpPr>
            <p:spPr>
              <a:xfrm>
                <a:off x="985308" y="2155032"/>
                <a:ext cx="7179733" cy="2424112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lg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 rot="10800000" flipV="1">
                <a:off x="999067" y="2158996"/>
                <a:ext cx="7162802" cy="2413003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lg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正方形/長方形 36"/>
            <p:cNvSpPr/>
            <p:nvPr/>
          </p:nvSpPr>
          <p:spPr>
            <a:xfrm rot="1150495">
              <a:off x="1677106" y="2695430"/>
              <a:ext cx="867349" cy="42720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コンテンツ プレースホルダ 2"/>
            <p:cNvSpPr txBox="1">
              <a:spLocks/>
            </p:cNvSpPr>
            <p:nvPr/>
          </p:nvSpPr>
          <p:spPr>
            <a:xfrm>
              <a:off x="4194182" y="3214252"/>
              <a:ext cx="761985" cy="35444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lvl="0" indent="-342900" algn="ctr">
                <a:spcBef>
                  <a:spcPct val="20000"/>
                </a:spcBef>
              </a:pPr>
              <a:r>
                <a:rPr lang="en-US" altLang="ja-JP" dirty="0" smtClean="0">
                  <a:latin typeface="Times New Roman"/>
                  <a:cs typeface="Times New Roman"/>
                </a:rPr>
                <a:t>IP</a:t>
              </a:r>
            </a:p>
          </p:txBody>
        </p:sp>
        <p:sp>
          <p:nvSpPr>
            <p:cNvPr id="39" name="星 5 38"/>
            <p:cNvSpPr/>
            <p:nvPr/>
          </p:nvSpPr>
          <p:spPr>
            <a:xfrm>
              <a:off x="4473579" y="3615271"/>
              <a:ext cx="194733" cy="194733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FFF00"/>
                </a:solidFill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 rot="1102783">
              <a:off x="2998503" y="3123497"/>
              <a:ext cx="867349" cy="42720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/>
            <p:cNvSpPr/>
            <p:nvPr/>
          </p:nvSpPr>
          <p:spPr>
            <a:xfrm rot="20474800">
              <a:off x="2313143" y="4140866"/>
              <a:ext cx="877643" cy="42720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/>
            <p:cNvSpPr/>
            <p:nvPr/>
          </p:nvSpPr>
          <p:spPr>
            <a:xfrm rot="20474800">
              <a:off x="1068544" y="4564199"/>
              <a:ext cx="877643" cy="42720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/>
            <p:cNvSpPr/>
            <p:nvPr/>
          </p:nvSpPr>
          <p:spPr>
            <a:xfrm rot="20474800">
              <a:off x="7139142" y="2481402"/>
              <a:ext cx="877643" cy="42720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正方形/長方形 43"/>
            <p:cNvSpPr/>
            <p:nvPr/>
          </p:nvSpPr>
          <p:spPr>
            <a:xfrm rot="20474800">
              <a:off x="5894543" y="2904735"/>
              <a:ext cx="877643" cy="42720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/>
            <p:cNvSpPr/>
            <p:nvPr/>
          </p:nvSpPr>
          <p:spPr>
            <a:xfrm rot="1150495">
              <a:off x="5165373" y="3847458"/>
              <a:ext cx="867349" cy="42720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/>
            <p:cNvSpPr/>
            <p:nvPr/>
          </p:nvSpPr>
          <p:spPr>
            <a:xfrm rot="1102783">
              <a:off x="6503704" y="4292459"/>
              <a:ext cx="867349" cy="42720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コンテンツ プレースホルダ 2"/>
            <p:cNvSpPr txBox="1">
              <a:spLocks/>
            </p:cNvSpPr>
            <p:nvPr/>
          </p:nvSpPr>
          <p:spPr>
            <a:xfrm rot="1141927">
              <a:off x="1557866" y="2677632"/>
              <a:ext cx="1109133" cy="38994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indent="-342900" algn="ctr">
                <a:spcBef>
                  <a:spcPct val="20000"/>
                </a:spcBef>
              </a:pPr>
              <a:r>
                <a:rPr lang="en-US" altLang="ja-JP" dirty="0" smtClean="0">
                  <a:latin typeface="Times New Roman"/>
                  <a:cs typeface="Times New Roman"/>
                </a:rPr>
                <a:t>QC2LP</a:t>
              </a:r>
            </a:p>
          </p:txBody>
        </p:sp>
        <p:sp>
          <p:nvSpPr>
            <p:cNvPr id="48" name="コンテンツ プレースホルダ 2"/>
            <p:cNvSpPr txBox="1">
              <a:spLocks/>
            </p:cNvSpPr>
            <p:nvPr/>
          </p:nvSpPr>
          <p:spPr>
            <a:xfrm rot="1088904">
              <a:off x="2887132" y="3118055"/>
              <a:ext cx="1109133" cy="38994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indent="-342900" algn="ctr">
                <a:spcBef>
                  <a:spcPct val="20000"/>
                </a:spcBef>
              </a:pPr>
              <a:r>
                <a:rPr lang="en-US" altLang="ja-JP" dirty="0" smtClean="0">
                  <a:latin typeface="Times New Roman"/>
                  <a:cs typeface="Times New Roman"/>
                </a:rPr>
                <a:t>QC1LP</a:t>
              </a:r>
            </a:p>
          </p:txBody>
        </p:sp>
        <p:sp>
          <p:nvSpPr>
            <p:cNvPr id="49" name="コンテンツ プレースホルダ 2"/>
            <p:cNvSpPr txBox="1">
              <a:spLocks/>
            </p:cNvSpPr>
            <p:nvPr/>
          </p:nvSpPr>
          <p:spPr>
            <a:xfrm rot="1141927">
              <a:off x="5029199" y="3836249"/>
              <a:ext cx="1109133" cy="38994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indent="-342900" algn="ctr">
                <a:spcBef>
                  <a:spcPct val="20000"/>
                </a:spcBef>
              </a:pPr>
              <a:r>
                <a:rPr lang="en-US" altLang="ja-JP" dirty="0" smtClean="0">
                  <a:latin typeface="Times New Roman"/>
                  <a:cs typeface="Times New Roman"/>
                </a:rPr>
                <a:t>QC1RP</a:t>
              </a:r>
            </a:p>
          </p:txBody>
        </p:sp>
        <p:sp>
          <p:nvSpPr>
            <p:cNvPr id="50" name="コンテンツ プレースホルダ 2"/>
            <p:cNvSpPr txBox="1">
              <a:spLocks/>
            </p:cNvSpPr>
            <p:nvPr/>
          </p:nvSpPr>
          <p:spPr>
            <a:xfrm rot="1088904">
              <a:off x="6375399" y="4293606"/>
              <a:ext cx="1109133" cy="38994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indent="-342900" algn="ctr">
                <a:spcBef>
                  <a:spcPct val="20000"/>
                </a:spcBef>
              </a:pPr>
              <a:r>
                <a:rPr lang="en-US" altLang="ja-JP" dirty="0" smtClean="0">
                  <a:latin typeface="Times New Roman"/>
                  <a:cs typeface="Times New Roman"/>
                </a:rPr>
                <a:t>QC2RP</a:t>
              </a:r>
            </a:p>
          </p:txBody>
        </p:sp>
        <p:sp>
          <p:nvSpPr>
            <p:cNvPr id="51" name="コンテンツ プレースホルダ 2"/>
            <p:cNvSpPr txBox="1">
              <a:spLocks/>
            </p:cNvSpPr>
            <p:nvPr/>
          </p:nvSpPr>
          <p:spPr>
            <a:xfrm rot="20469489">
              <a:off x="922866" y="4559877"/>
              <a:ext cx="1109133" cy="38994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indent="-342900" algn="ctr">
                <a:spcBef>
                  <a:spcPct val="20000"/>
                </a:spcBef>
              </a:pPr>
              <a:r>
                <a:rPr lang="en-US" altLang="ja-JP" dirty="0" smtClean="0">
                  <a:latin typeface="Times New Roman"/>
                  <a:cs typeface="Times New Roman"/>
                </a:rPr>
                <a:t>QC2LE</a:t>
              </a:r>
            </a:p>
          </p:txBody>
        </p:sp>
        <p:sp>
          <p:nvSpPr>
            <p:cNvPr id="52" name="コンテンツ プレースホルダ 2"/>
            <p:cNvSpPr txBox="1">
              <a:spLocks/>
            </p:cNvSpPr>
            <p:nvPr/>
          </p:nvSpPr>
          <p:spPr>
            <a:xfrm rot="20469489">
              <a:off x="2175933" y="4128076"/>
              <a:ext cx="1109133" cy="38994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indent="-342900" algn="ctr">
                <a:spcBef>
                  <a:spcPct val="20000"/>
                </a:spcBef>
              </a:pPr>
              <a:r>
                <a:rPr lang="en-US" altLang="ja-JP" dirty="0" smtClean="0">
                  <a:latin typeface="Times New Roman"/>
                  <a:cs typeface="Times New Roman"/>
                </a:rPr>
                <a:t>QC1LE</a:t>
              </a:r>
            </a:p>
          </p:txBody>
        </p:sp>
        <p:sp>
          <p:nvSpPr>
            <p:cNvPr id="53" name="コンテンツ プレースホルダ 2"/>
            <p:cNvSpPr txBox="1">
              <a:spLocks/>
            </p:cNvSpPr>
            <p:nvPr/>
          </p:nvSpPr>
          <p:spPr>
            <a:xfrm rot="20469489">
              <a:off x="5757330" y="2900410"/>
              <a:ext cx="1109133" cy="38994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indent="-342900" algn="ctr">
                <a:spcBef>
                  <a:spcPct val="20000"/>
                </a:spcBef>
              </a:pPr>
              <a:r>
                <a:rPr lang="en-US" altLang="ja-JP" dirty="0" smtClean="0">
                  <a:latin typeface="Times New Roman"/>
                  <a:cs typeface="Times New Roman"/>
                </a:rPr>
                <a:t>QC1RE</a:t>
              </a:r>
            </a:p>
          </p:txBody>
        </p:sp>
        <p:sp>
          <p:nvSpPr>
            <p:cNvPr id="54" name="コンテンツ プレースホルダ 2"/>
            <p:cNvSpPr txBox="1">
              <a:spLocks/>
            </p:cNvSpPr>
            <p:nvPr/>
          </p:nvSpPr>
          <p:spPr>
            <a:xfrm rot="20469489">
              <a:off x="7010397" y="2468609"/>
              <a:ext cx="1109133" cy="38994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indent="-342900" algn="ctr">
                <a:spcBef>
                  <a:spcPct val="20000"/>
                </a:spcBef>
              </a:pPr>
              <a:r>
                <a:rPr lang="en-US" altLang="ja-JP" dirty="0" smtClean="0">
                  <a:latin typeface="Times New Roman"/>
                  <a:cs typeface="Times New Roman"/>
                </a:rPr>
                <a:t>QC2RE</a:t>
              </a:r>
            </a:p>
          </p:txBody>
        </p:sp>
      </p:grpSp>
      <p:sp>
        <p:nvSpPr>
          <p:cNvPr id="57" name="コンテンツ プレースホルダ 2"/>
          <p:cNvSpPr txBox="1">
            <a:spLocks/>
          </p:cNvSpPr>
          <p:nvPr/>
        </p:nvSpPr>
        <p:spPr>
          <a:xfrm>
            <a:off x="0" y="2694121"/>
            <a:ext cx="1312334" cy="318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LER</a:t>
            </a:r>
          </a:p>
        </p:txBody>
      </p:sp>
      <p:sp>
        <p:nvSpPr>
          <p:cNvPr id="58" name="コンテンツ プレースホルダ 2"/>
          <p:cNvSpPr txBox="1">
            <a:spLocks/>
          </p:cNvSpPr>
          <p:nvPr/>
        </p:nvSpPr>
        <p:spPr>
          <a:xfrm>
            <a:off x="2987686" y="3464587"/>
            <a:ext cx="1312334" cy="318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ja-JP" sz="1800" dirty="0" err="1" smtClean="0">
                <a:latin typeface="Times New Roman"/>
                <a:cs typeface="Times New Roman"/>
              </a:rPr>
              <a:t>Octupole</a:t>
            </a:r>
            <a:endParaRPr lang="en-US" altLang="ja-JP" sz="1800" dirty="0" smtClean="0">
              <a:latin typeface="Times New Roman"/>
              <a:cs typeface="Times New Roman"/>
            </a:endParaRPr>
          </a:p>
        </p:txBody>
      </p:sp>
      <p:sp>
        <p:nvSpPr>
          <p:cNvPr id="59" name="コンテンツ プレースホルダ 2"/>
          <p:cNvSpPr txBox="1">
            <a:spLocks/>
          </p:cNvSpPr>
          <p:nvPr/>
        </p:nvSpPr>
        <p:spPr>
          <a:xfrm>
            <a:off x="862552" y="5801387"/>
            <a:ext cx="1312334" cy="318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ja-JP" sz="1800" dirty="0" err="1" smtClean="0">
                <a:latin typeface="Times New Roman"/>
                <a:cs typeface="Times New Roman"/>
              </a:rPr>
              <a:t>Octupole</a:t>
            </a:r>
            <a:endParaRPr lang="en-US" altLang="ja-JP" sz="1800" dirty="0" smtClean="0">
              <a:latin typeface="Times New Roman"/>
              <a:cs typeface="Times New Roman"/>
            </a:endParaRPr>
          </a:p>
        </p:txBody>
      </p:sp>
      <p:sp>
        <p:nvSpPr>
          <p:cNvPr id="60" name="コンテンツ プレースホルダ 2"/>
          <p:cNvSpPr txBox="1">
            <a:spLocks/>
          </p:cNvSpPr>
          <p:nvPr/>
        </p:nvSpPr>
        <p:spPr>
          <a:xfrm>
            <a:off x="2259553" y="5394987"/>
            <a:ext cx="1312334" cy="318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ja-JP" sz="1800" dirty="0" err="1" smtClean="0">
                <a:latin typeface="Times New Roman"/>
                <a:cs typeface="Times New Roman"/>
              </a:rPr>
              <a:t>Octupole</a:t>
            </a:r>
            <a:endParaRPr lang="en-US" altLang="ja-JP" sz="1800" dirty="0" smtClean="0">
              <a:latin typeface="Times New Roman"/>
              <a:cs typeface="Times New Roman"/>
            </a:endParaRPr>
          </a:p>
        </p:txBody>
      </p:sp>
      <p:sp>
        <p:nvSpPr>
          <p:cNvPr id="61" name="コンテンツ プレースホルダ 2"/>
          <p:cNvSpPr txBox="1">
            <a:spLocks/>
          </p:cNvSpPr>
          <p:nvPr/>
        </p:nvSpPr>
        <p:spPr>
          <a:xfrm>
            <a:off x="6713019" y="2736454"/>
            <a:ext cx="1312334" cy="318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ja-JP" sz="1800" dirty="0" err="1" smtClean="0">
                <a:latin typeface="Times New Roman"/>
                <a:cs typeface="Times New Roman"/>
              </a:rPr>
              <a:t>Octupole</a:t>
            </a:r>
            <a:endParaRPr lang="en-US" altLang="ja-JP" sz="1800" dirty="0" smtClean="0">
              <a:latin typeface="Times New Roman"/>
              <a:cs typeface="Times New Roman"/>
            </a:endParaRPr>
          </a:p>
        </p:txBody>
      </p:sp>
      <p:sp>
        <p:nvSpPr>
          <p:cNvPr id="62" name="コンテンツ プレースホルダ 2"/>
          <p:cNvSpPr txBox="1">
            <a:spLocks/>
          </p:cNvSpPr>
          <p:nvPr/>
        </p:nvSpPr>
        <p:spPr>
          <a:xfrm>
            <a:off x="5443019" y="3185187"/>
            <a:ext cx="1312334" cy="318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ja-JP" sz="1800" dirty="0" err="1" smtClean="0">
                <a:latin typeface="Times New Roman"/>
                <a:cs typeface="Times New Roman"/>
              </a:rPr>
              <a:t>Octupole</a:t>
            </a:r>
            <a:endParaRPr lang="en-US" altLang="ja-JP" sz="1800" dirty="0" smtClean="0">
              <a:latin typeface="Times New Roman"/>
              <a:cs typeface="Times New Roman"/>
            </a:endParaRPr>
          </a:p>
        </p:txBody>
      </p:sp>
      <p:sp>
        <p:nvSpPr>
          <p:cNvPr id="63" name="コンテンツ プレースホルダ 2"/>
          <p:cNvSpPr txBox="1">
            <a:spLocks/>
          </p:cNvSpPr>
          <p:nvPr/>
        </p:nvSpPr>
        <p:spPr>
          <a:xfrm>
            <a:off x="4841886" y="5149453"/>
            <a:ext cx="1312334" cy="318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ja-JP" sz="1800" dirty="0" err="1" smtClean="0">
                <a:latin typeface="Times New Roman"/>
                <a:cs typeface="Times New Roman"/>
              </a:rPr>
              <a:t>Octupole</a:t>
            </a:r>
            <a:endParaRPr lang="en-US" altLang="ja-JP" sz="1800" dirty="0" smtClean="0">
              <a:latin typeface="Times New Roman"/>
              <a:cs typeface="Times New Roman"/>
            </a:endParaRPr>
          </a:p>
        </p:txBody>
      </p:sp>
      <p:sp>
        <p:nvSpPr>
          <p:cNvPr id="64" name="コンテンツ プレースホルダ 2"/>
          <p:cNvSpPr txBox="1">
            <a:spLocks/>
          </p:cNvSpPr>
          <p:nvPr/>
        </p:nvSpPr>
        <p:spPr>
          <a:xfrm>
            <a:off x="6272753" y="5581255"/>
            <a:ext cx="1312334" cy="318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ja-JP" sz="1800" dirty="0" err="1" smtClean="0">
                <a:latin typeface="Times New Roman"/>
                <a:cs typeface="Times New Roman"/>
              </a:rPr>
              <a:t>Octupole</a:t>
            </a:r>
            <a:endParaRPr lang="en-US" altLang="ja-JP" sz="1800" dirty="0" smtClean="0">
              <a:latin typeface="Times New Roman"/>
              <a:cs typeface="Times New Roman"/>
            </a:endParaRPr>
          </a:p>
        </p:txBody>
      </p:sp>
      <p:cxnSp>
        <p:nvCxnSpPr>
          <p:cNvPr id="65" name="直線矢印コネクタ 64"/>
          <p:cNvCxnSpPr/>
          <p:nvPr/>
        </p:nvCxnSpPr>
        <p:spPr bwMode="auto">
          <a:xfrm rot="10800000">
            <a:off x="6968067" y="3748091"/>
            <a:ext cx="295276" cy="2905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ysDash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6" name="直線矢印コネクタ 65"/>
          <p:cNvCxnSpPr/>
          <p:nvPr/>
        </p:nvCxnSpPr>
        <p:spPr bwMode="auto">
          <a:xfrm rot="10800000" flipV="1">
            <a:off x="6256869" y="4631266"/>
            <a:ext cx="719665" cy="3275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ysDash"/>
            <a:round/>
            <a:headEnd type="none" w="med" len="med"/>
            <a:tailEnd type="triangle" w="lg" len="med"/>
          </a:ln>
          <a:effectLst/>
        </p:spPr>
      </p:cxnSp>
      <p:sp>
        <p:nvSpPr>
          <p:cNvPr id="67" name="コンテンツ プレースホルダ 2"/>
          <p:cNvSpPr txBox="1">
            <a:spLocks/>
          </p:cNvSpPr>
          <p:nvPr/>
        </p:nvSpPr>
        <p:spPr>
          <a:xfrm>
            <a:off x="7195608" y="3847417"/>
            <a:ext cx="1812924" cy="543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indent="-342900" algn="ctr">
              <a:spcBef>
                <a:spcPct val="20000"/>
              </a:spcBef>
            </a:pPr>
            <a:r>
              <a:rPr lang="en-US" altLang="ja-JP" b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Sextupole</a:t>
            </a:r>
            <a:r>
              <a:rPr lang="en-US" altLang="ja-JP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Coil</a:t>
            </a:r>
          </a:p>
        </p:txBody>
      </p:sp>
    </p:spTree>
    <p:extLst>
      <p:ext uri="{BB962C8B-B14F-4D97-AF65-F5344CB8AC3E}">
        <p14:creationId xmlns:p14="http://schemas.microsoft.com/office/powerpoint/2010/main" val="57745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5" y="2357437"/>
            <a:ext cx="4923282" cy="353644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DA Improvement by Corrector Coil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03/04/2013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18th KEKB Accelerator Review Committee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D7B698-058A-3B46-93B4-FFC810272E30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 bwMode="auto">
          <a:xfrm>
            <a:off x="670189" y="5968735"/>
            <a:ext cx="7809971" cy="41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kumimoji="1" lang="en-US" altLang="ja-JP" kern="0" noProof="0" dirty="0" smtClean="0">
                <a:latin typeface="+mn-lt"/>
                <a:cs typeface="+mn-cs"/>
              </a:rPr>
              <a:t>DA degradation is improved, </a:t>
            </a:r>
            <a:r>
              <a:rPr kumimoji="1" lang="en-US" altLang="ja-JP" kern="0" dirty="0" smtClean="0">
                <a:latin typeface="+mn-lt"/>
                <a:cs typeface="+mn-cs"/>
              </a:rPr>
              <a:t>but</a:t>
            </a:r>
            <a:r>
              <a:rPr kumimoji="1" lang="en-US" altLang="ja-JP" kern="0" noProof="0" dirty="0" smtClean="0">
                <a:latin typeface="+mn-lt"/>
                <a:cs typeface="+mn-cs"/>
              </a:rPr>
              <a:t> B3/B2 &lt; 0.1% is preferable.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10" name="コンテンツ プレースホルダ 9"/>
          <p:cNvSpPr>
            <a:spLocks noGrp="1"/>
          </p:cNvSpPr>
          <p:nvPr>
            <p:ph idx="1"/>
          </p:nvPr>
        </p:nvSpPr>
        <p:spPr>
          <a:xfrm>
            <a:off x="245533" y="1141937"/>
            <a:ext cx="8627534" cy="1135591"/>
          </a:xfrm>
        </p:spPr>
        <p:txBody>
          <a:bodyPr/>
          <a:lstStyle/>
          <a:p>
            <a:r>
              <a:rPr lang="en-US" altLang="ja-JP" dirty="0" smtClean="0"/>
              <a:t>Introduce </a:t>
            </a:r>
            <a:r>
              <a:rPr lang="en-US" altLang="ja-JP" dirty="0" err="1" smtClean="0"/>
              <a:t>sextupole</a:t>
            </a:r>
            <a:r>
              <a:rPr lang="en-US" altLang="ja-JP" dirty="0" smtClean="0"/>
              <a:t> error to ALL QCs.</a:t>
            </a:r>
          </a:p>
          <a:p>
            <a:r>
              <a:rPr lang="en-US" altLang="ja-JP" dirty="0" smtClean="0"/>
              <a:t>Check whether we can mitigate DA degradation by optimizing the corrector strength.</a:t>
            </a:r>
            <a:endParaRPr lang="ja-JP" altLang="en-US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33" y="2541283"/>
            <a:ext cx="3961826" cy="2853818"/>
          </a:xfrm>
          <a:prstGeom prst="rect">
            <a:avLst/>
          </a:prstGeom>
        </p:spPr>
      </p:pic>
      <p:cxnSp>
        <p:nvCxnSpPr>
          <p:cNvPr id="12" name="直線コネクタ 11"/>
          <p:cNvCxnSpPr/>
          <p:nvPr/>
        </p:nvCxnSpPr>
        <p:spPr>
          <a:xfrm rot="10800000">
            <a:off x="3564465" y="2963331"/>
            <a:ext cx="2302934" cy="59268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45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Skew </a:t>
            </a:r>
            <a:r>
              <a:rPr kumimoji="1" lang="en-US" altLang="ja-JP" dirty="0" err="1" smtClean="0"/>
              <a:t>Sextupole</a:t>
            </a:r>
            <a:r>
              <a:rPr kumimoji="1" lang="en-US" altLang="ja-JP" dirty="0" smtClean="0"/>
              <a:t> Error Field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03/04/2013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18th KEKB Accelerator Review Committee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D7B698-058A-3B46-93B4-FFC810272E30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10" name="コンテンツ プレースホルダ 9"/>
          <p:cNvSpPr>
            <a:spLocks noGrp="1"/>
          </p:cNvSpPr>
          <p:nvPr>
            <p:ph idx="1"/>
          </p:nvPr>
        </p:nvSpPr>
        <p:spPr>
          <a:xfrm>
            <a:off x="690563" y="1201206"/>
            <a:ext cx="7670800" cy="1194858"/>
          </a:xfrm>
        </p:spPr>
        <p:txBody>
          <a:bodyPr/>
          <a:lstStyle/>
          <a:p>
            <a:r>
              <a:rPr lang="en-US" altLang="ja-JP" dirty="0" smtClean="0"/>
              <a:t>Analogous calculation for skew </a:t>
            </a:r>
            <a:r>
              <a:rPr lang="en-US" altLang="ja-JP" dirty="0" err="1" smtClean="0"/>
              <a:t>sextupole</a:t>
            </a:r>
            <a:r>
              <a:rPr lang="en-US" altLang="ja-JP" dirty="0" smtClean="0"/>
              <a:t> error field. </a:t>
            </a:r>
          </a:p>
          <a:p>
            <a:r>
              <a:rPr lang="en-US" altLang="ja-JP" dirty="0" smtClean="0"/>
              <a:t>Different feature compared to the normal </a:t>
            </a:r>
            <a:r>
              <a:rPr lang="en-US" altLang="ja-JP" dirty="0" err="1" smtClean="0"/>
              <a:t>sextupole</a:t>
            </a:r>
            <a:r>
              <a:rPr lang="en-US" altLang="ja-JP" dirty="0" smtClean="0"/>
              <a:t> case. </a:t>
            </a:r>
          </a:p>
          <a:p>
            <a:r>
              <a:rPr lang="en-US" altLang="ja-JP" dirty="0" smtClean="0"/>
              <a:t>DA Improvement is not enough level.</a:t>
            </a:r>
            <a:endParaRPr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829" y="2462854"/>
            <a:ext cx="5618691" cy="402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5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436" y="1785934"/>
            <a:ext cx="5589477" cy="373972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Lifetime and Corrector Coil Position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03/04/2013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18th KEKB Accelerator Review Committee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D7B698-058A-3B46-93B4-FFC810272E30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sp>
        <p:nvSpPr>
          <p:cNvPr id="10" name="コンテンツ プレースホルダ 9"/>
          <p:cNvSpPr>
            <a:spLocks noGrp="1"/>
          </p:cNvSpPr>
          <p:nvPr>
            <p:ph idx="1"/>
          </p:nvPr>
        </p:nvSpPr>
        <p:spPr>
          <a:xfrm>
            <a:off x="739775" y="989539"/>
            <a:ext cx="7670800" cy="881594"/>
          </a:xfrm>
        </p:spPr>
        <p:txBody>
          <a:bodyPr/>
          <a:lstStyle/>
          <a:p>
            <a:r>
              <a:rPr lang="en-US" altLang="ja-JP" dirty="0" smtClean="0"/>
              <a:t>DA survey with changing corrector position.</a:t>
            </a:r>
          </a:p>
          <a:p>
            <a:r>
              <a:rPr lang="en-US" altLang="ja-JP" dirty="0" smtClean="0"/>
              <a:t>Only QC1RP has skew </a:t>
            </a:r>
            <a:r>
              <a:rPr lang="en-US" altLang="ja-JP" dirty="0" err="1" smtClean="0"/>
              <a:t>sextupole</a:t>
            </a:r>
            <a:r>
              <a:rPr lang="en-US" altLang="ja-JP" dirty="0" smtClean="0"/>
              <a:t> error.</a:t>
            </a:r>
            <a:endParaRPr lang="ja-JP" altLang="en-US" dirty="0"/>
          </a:p>
        </p:txBody>
      </p:sp>
      <p:sp>
        <p:nvSpPr>
          <p:cNvPr id="13" name="コンテンツ プレースホルダ 9"/>
          <p:cNvSpPr txBox="1">
            <a:spLocks/>
          </p:cNvSpPr>
          <p:nvPr/>
        </p:nvSpPr>
        <p:spPr bwMode="auto">
          <a:xfrm>
            <a:off x="739775" y="6162673"/>
            <a:ext cx="7670800" cy="39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lang="en-US" altLang="ja-JP" kern="0" dirty="0" smtClean="0">
                <a:latin typeface="+mn-lt"/>
                <a:cs typeface="+mn-cs"/>
              </a:rPr>
              <a:t>Corrector coil must be installed between QC1L &amp; QC1R</a:t>
            </a:r>
            <a:endParaRPr kumimoji="0" lang="ja-JP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12" name="コンテンツ プレースホルダ 9"/>
          <p:cNvSpPr txBox="1">
            <a:spLocks/>
          </p:cNvSpPr>
          <p:nvPr/>
        </p:nvSpPr>
        <p:spPr bwMode="auto">
          <a:xfrm>
            <a:off x="2350470" y="2002897"/>
            <a:ext cx="948885" cy="36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Design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14" name="コンテンツ プレースホルダ 2"/>
          <p:cNvSpPr txBox="1">
            <a:spLocks/>
          </p:cNvSpPr>
          <p:nvPr/>
        </p:nvSpPr>
        <p:spPr>
          <a:xfrm>
            <a:off x="2616731" y="5488001"/>
            <a:ext cx="982135" cy="354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ja-JP" dirty="0" smtClean="0">
                <a:latin typeface="Times New Roman"/>
                <a:cs typeface="Times New Roman"/>
              </a:rPr>
              <a:t>QC2R</a:t>
            </a:r>
          </a:p>
        </p:txBody>
      </p:sp>
      <p:sp>
        <p:nvSpPr>
          <p:cNvPr id="15" name="コンテンツ プレースホルダ 2"/>
          <p:cNvSpPr txBox="1">
            <a:spLocks/>
          </p:cNvSpPr>
          <p:nvPr/>
        </p:nvSpPr>
        <p:spPr>
          <a:xfrm>
            <a:off x="3479802" y="5420265"/>
            <a:ext cx="1154641" cy="633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342900" algn="ctr">
              <a:spcBef>
                <a:spcPts val="0"/>
              </a:spcBef>
            </a:pPr>
            <a:r>
              <a:rPr lang="en-US" altLang="ja-JP" dirty="0" smtClean="0">
                <a:solidFill>
                  <a:srgbClr val="FF0000"/>
                </a:solidFill>
                <a:latin typeface="Times New Roman"/>
                <a:cs typeface="Times New Roman"/>
              </a:rPr>
              <a:t>QC1R</a:t>
            </a:r>
            <a:br>
              <a:rPr lang="en-US" altLang="ja-JP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en-US" altLang="ja-JP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lang="en-US" altLang="ja-JP" dirty="0" smtClean="0">
                <a:solidFill>
                  <a:srgbClr val="FF0000"/>
                </a:solidFill>
                <a:latin typeface="Times New Roman"/>
                <a:cs typeface="Times New Roman"/>
              </a:rPr>
              <a:t>/ error</a:t>
            </a:r>
          </a:p>
        </p:txBody>
      </p:sp>
      <p:sp>
        <p:nvSpPr>
          <p:cNvPr id="16" name="コンテンツ プレースホルダ 2"/>
          <p:cNvSpPr txBox="1">
            <a:spLocks/>
          </p:cNvSpPr>
          <p:nvPr/>
        </p:nvSpPr>
        <p:spPr>
          <a:xfrm>
            <a:off x="5156730" y="5488001"/>
            <a:ext cx="982135" cy="354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ja-JP" dirty="0" smtClean="0">
                <a:latin typeface="Times New Roman"/>
                <a:cs typeface="Times New Roman"/>
              </a:rPr>
              <a:t>QC1L</a:t>
            </a:r>
          </a:p>
        </p:txBody>
      </p:sp>
      <p:sp>
        <p:nvSpPr>
          <p:cNvPr id="17" name="コンテンツ プレースホルダ 2"/>
          <p:cNvSpPr txBox="1">
            <a:spLocks/>
          </p:cNvSpPr>
          <p:nvPr/>
        </p:nvSpPr>
        <p:spPr>
          <a:xfrm>
            <a:off x="5986466" y="5488001"/>
            <a:ext cx="982135" cy="354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ja-JP" dirty="0" smtClean="0">
                <a:latin typeface="Times New Roman"/>
                <a:cs typeface="Times New Roman"/>
              </a:rPr>
              <a:t>QC2L</a:t>
            </a:r>
          </a:p>
        </p:txBody>
      </p:sp>
      <p:sp>
        <p:nvSpPr>
          <p:cNvPr id="18" name="コンテンツ プレースホルダ 2"/>
          <p:cNvSpPr txBox="1">
            <a:spLocks/>
          </p:cNvSpPr>
          <p:nvPr/>
        </p:nvSpPr>
        <p:spPr>
          <a:xfrm>
            <a:off x="4310068" y="5504935"/>
            <a:ext cx="982135" cy="354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ja-JP" dirty="0" smtClean="0">
                <a:latin typeface="Times New Roman"/>
                <a:cs typeface="Times New Roman"/>
              </a:rPr>
              <a:t>IP</a:t>
            </a:r>
          </a:p>
        </p:txBody>
      </p:sp>
      <p:cxnSp>
        <p:nvCxnSpPr>
          <p:cNvPr id="21" name="直線コネクタ 20"/>
          <p:cNvCxnSpPr/>
          <p:nvPr/>
        </p:nvCxnSpPr>
        <p:spPr>
          <a:xfrm>
            <a:off x="2489204" y="4394188"/>
            <a:ext cx="1752602" cy="1588"/>
          </a:xfrm>
          <a:prstGeom prst="line">
            <a:avLst/>
          </a:prstGeom>
          <a:ln w="63500">
            <a:solidFill>
              <a:srgbClr val="0000FF"/>
            </a:solidFill>
            <a:prstDash val="solid"/>
            <a:headEnd type="non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コンテンツ プレースホルダ 9"/>
          <p:cNvSpPr txBox="1">
            <a:spLocks/>
          </p:cNvSpPr>
          <p:nvPr/>
        </p:nvSpPr>
        <p:spPr bwMode="auto">
          <a:xfrm>
            <a:off x="2461119" y="4441287"/>
            <a:ext cx="4668396" cy="36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Scan</a:t>
            </a:r>
            <a:r>
              <a:rPr kumimoji="0" lang="en-US" altLang="ja-JP" sz="18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effective</a:t>
            </a:r>
            <a:r>
              <a:rPr lang="en-US" altLang="ja-JP" sz="1800" kern="0" dirty="0" smtClean="0">
                <a:solidFill>
                  <a:srgbClr val="0000FF"/>
                </a:solidFill>
                <a:latin typeface="+mn-lt"/>
                <a:cs typeface="+mn-cs"/>
              </a:rPr>
              <a:t> corrector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position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45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Design Change Strategy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03/04/2013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18th KEKB Accelerator Review Committee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D7B698-058A-3B46-93B4-FFC810272E30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47" name="コンテンツ プレースホルダ 9"/>
          <p:cNvSpPr txBox="1">
            <a:spLocks/>
          </p:cNvSpPr>
          <p:nvPr/>
        </p:nvSpPr>
        <p:spPr bwMode="auto">
          <a:xfrm>
            <a:off x="499526" y="1184271"/>
            <a:ext cx="7501467" cy="44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tabLst/>
              <a:defRPr/>
            </a:pPr>
            <a:r>
              <a:rPr kumimoji="0" lang="en-US" altLang="ja-JP" sz="2000" b="0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Points to be considered.</a:t>
            </a:r>
            <a:endParaRPr kumimoji="0" lang="ja-JP" altLang="en-US" sz="2000" b="0" i="1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176" name="コンテンツ プレースホルダ 39"/>
          <p:cNvSpPr txBox="1">
            <a:spLocks/>
          </p:cNvSpPr>
          <p:nvPr/>
        </p:nvSpPr>
        <p:spPr bwMode="auto">
          <a:xfrm>
            <a:off x="749300" y="1522939"/>
            <a:ext cx="7645400" cy="222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lang="en-US" altLang="ja-JP" dirty="0" smtClean="0"/>
              <a:t>Need 1 normal sextupole corrector.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lang="en-US" altLang="ja-JP" dirty="0" smtClean="0"/>
              <a:t>Need 2 skew </a:t>
            </a:r>
            <a:r>
              <a:rPr lang="en-US" altLang="ja-JP" dirty="0" err="1" smtClean="0"/>
              <a:t>sext</a:t>
            </a:r>
            <a:r>
              <a:rPr lang="en-US" altLang="ja-JP" dirty="0" smtClean="0"/>
              <a:t>. correctors.</a:t>
            </a:r>
          </a:p>
          <a:p>
            <a:pPr marL="180975" lvl="0" indent="-180975" eaLnBrk="0" hangingPunct="0">
              <a:spcAft>
                <a:spcPct val="40000"/>
              </a:spcAft>
              <a:buFont typeface="Wingdings" charset="0"/>
              <a:buChar char="§"/>
            </a:pPr>
            <a:r>
              <a:rPr lang="en-US" altLang="ja-JP" dirty="0" smtClean="0"/>
              <a:t>One of skew </a:t>
            </a:r>
            <a:r>
              <a:rPr lang="en-US" altLang="ja-JP" dirty="0" err="1" smtClean="0"/>
              <a:t>sext</a:t>
            </a:r>
            <a:r>
              <a:rPr lang="en-US" altLang="ja-JP" dirty="0" smtClean="0"/>
              <a:t>. must be installed to QC1R.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lang="en-US" altLang="ja-JP" dirty="0" smtClean="0"/>
              <a:t>Each QC can have only one corrector coil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charset="0"/>
              <a:buChar char="§"/>
              <a:tabLst/>
              <a:defRPr/>
            </a:pPr>
            <a:r>
              <a:rPr lang="en-US" altLang="ja-JP" dirty="0" smtClean="0"/>
              <a:t>Possible to install additional coil between QC1R and QC2R.</a:t>
            </a:r>
            <a:endParaRPr lang="ja-JP" altLang="en-US" dirty="0" smtClean="0"/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altLang="ja-JP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ja-JP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pic>
        <p:nvPicPr>
          <p:cNvPr id="39" name="図 38" descr="名称未設定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71" y="3871384"/>
            <a:ext cx="7189258" cy="2569395"/>
          </a:xfrm>
          <a:prstGeom prst="rect">
            <a:avLst/>
          </a:prstGeom>
        </p:spPr>
      </p:pic>
      <p:sp>
        <p:nvSpPr>
          <p:cNvPr id="40" name="コンテンツ プレースホルダ 2"/>
          <p:cNvSpPr txBox="1">
            <a:spLocks/>
          </p:cNvSpPr>
          <p:nvPr/>
        </p:nvSpPr>
        <p:spPr>
          <a:xfrm>
            <a:off x="1989669" y="3828662"/>
            <a:ext cx="1312334" cy="318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ja-JP" sz="1800" dirty="0" err="1" smtClean="0">
                <a:latin typeface="Times New Roman"/>
                <a:cs typeface="Times New Roman"/>
              </a:rPr>
              <a:t>Octupole</a:t>
            </a:r>
            <a:endParaRPr lang="en-US" altLang="ja-JP" sz="1800" dirty="0" smtClean="0">
              <a:latin typeface="Times New Roman"/>
              <a:cs typeface="Times New Roman"/>
            </a:endParaRPr>
          </a:p>
        </p:txBody>
      </p:sp>
      <p:sp>
        <p:nvSpPr>
          <p:cNvPr id="41" name="コンテンツ プレースホルダ 2"/>
          <p:cNvSpPr txBox="1">
            <a:spLocks/>
          </p:cNvSpPr>
          <p:nvPr/>
        </p:nvSpPr>
        <p:spPr>
          <a:xfrm>
            <a:off x="3259666" y="4285862"/>
            <a:ext cx="1312334" cy="318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ja-JP" sz="1800" dirty="0" err="1" smtClean="0">
                <a:latin typeface="Times New Roman"/>
                <a:cs typeface="Times New Roman"/>
              </a:rPr>
              <a:t>Octupole</a:t>
            </a:r>
            <a:endParaRPr lang="en-US" altLang="ja-JP" sz="1800" dirty="0" smtClean="0">
              <a:latin typeface="Times New Roman"/>
              <a:cs typeface="Times New Roman"/>
            </a:endParaRPr>
          </a:p>
        </p:txBody>
      </p:sp>
      <p:sp>
        <p:nvSpPr>
          <p:cNvPr id="42" name="コンテンツ プレースホルダ 2"/>
          <p:cNvSpPr txBox="1">
            <a:spLocks/>
          </p:cNvSpPr>
          <p:nvPr/>
        </p:nvSpPr>
        <p:spPr>
          <a:xfrm>
            <a:off x="4572000" y="5674394"/>
            <a:ext cx="1312334" cy="318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ja-JP" sz="1800" dirty="0" err="1" smtClean="0">
                <a:latin typeface="Times New Roman"/>
                <a:cs typeface="Times New Roman"/>
              </a:rPr>
              <a:t>Octupole</a:t>
            </a:r>
            <a:endParaRPr lang="en-US" altLang="ja-JP" sz="1800" dirty="0" smtClean="0">
              <a:latin typeface="Times New Roman"/>
              <a:cs typeface="Times New Roman"/>
            </a:endParaRPr>
          </a:p>
        </p:txBody>
      </p:sp>
      <p:sp>
        <p:nvSpPr>
          <p:cNvPr id="43" name="コンテンツ プレースホルダ 2"/>
          <p:cNvSpPr txBox="1">
            <a:spLocks/>
          </p:cNvSpPr>
          <p:nvPr/>
        </p:nvSpPr>
        <p:spPr>
          <a:xfrm>
            <a:off x="5926667" y="6114660"/>
            <a:ext cx="1312334" cy="318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ja-JP" sz="1800" dirty="0" err="1" smtClean="0">
                <a:latin typeface="Times New Roman"/>
                <a:cs typeface="Times New Roman"/>
              </a:rPr>
              <a:t>Octupole</a:t>
            </a:r>
            <a:endParaRPr lang="en-US" altLang="ja-JP" sz="1800" dirty="0" smtClean="0">
              <a:latin typeface="Times New Roman"/>
              <a:cs typeface="Times New Roman"/>
            </a:endParaRPr>
          </a:p>
        </p:txBody>
      </p:sp>
      <p:sp>
        <p:nvSpPr>
          <p:cNvPr id="44" name="コンテンツ プレースホルダ 2"/>
          <p:cNvSpPr txBox="1">
            <a:spLocks/>
          </p:cNvSpPr>
          <p:nvPr/>
        </p:nvSpPr>
        <p:spPr>
          <a:xfrm>
            <a:off x="1007522" y="5521997"/>
            <a:ext cx="1312334" cy="318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ja-JP" sz="1800" dirty="0" err="1" smtClean="0">
                <a:latin typeface="Times New Roman"/>
                <a:cs typeface="Times New Roman"/>
              </a:rPr>
              <a:t>Octupole</a:t>
            </a:r>
            <a:endParaRPr lang="en-US" altLang="ja-JP" sz="1800" dirty="0" smtClean="0">
              <a:latin typeface="Times New Roman"/>
              <a:cs typeface="Times New Roman"/>
            </a:endParaRPr>
          </a:p>
        </p:txBody>
      </p:sp>
      <p:sp>
        <p:nvSpPr>
          <p:cNvPr id="45" name="コンテンツ プレースホルダ 2"/>
          <p:cNvSpPr txBox="1">
            <a:spLocks/>
          </p:cNvSpPr>
          <p:nvPr/>
        </p:nvSpPr>
        <p:spPr>
          <a:xfrm>
            <a:off x="1998128" y="5166395"/>
            <a:ext cx="1312334" cy="318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ja-JP" sz="1800" dirty="0" err="1" smtClean="0">
                <a:latin typeface="Times New Roman"/>
                <a:cs typeface="Times New Roman"/>
              </a:rPr>
              <a:t>Octupole</a:t>
            </a:r>
            <a:endParaRPr lang="en-US" altLang="ja-JP" sz="1800" dirty="0" smtClean="0">
              <a:latin typeface="Times New Roman"/>
              <a:cs typeface="Times New Roman"/>
            </a:endParaRPr>
          </a:p>
        </p:txBody>
      </p:sp>
      <p:sp>
        <p:nvSpPr>
          <p:cNvPr id="46" name="コンテンツ プレースホルダ 2"/>
          <p:cNvSpPr txBox="1">
            <a:spLocks/>
          </p:cNvSpPr>
          <p:nvPr/>
        </p:nvSpPr>
        <p:spPr>
          <a:xfrm>
            <a:off x="5232400" y="3972596"/>
            <a:ext cx="1312334" cy="318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ja-JP" sz="1800" dirty="0" err="1" smtClean="0">
                <a:latin typeface="Times New Roman"/>
                <a:cs typeface="Times New Roman"/>
              </a:rPr>
              <a:t>Octupole</a:t>
            </a:r>
            <a:endParaRPr lang="en-US" altLang="ja-JP" sz="1800" dirty="0" smtClean="0">
              <a:latin typeface="Times New Roman"/>
              <a:cs typeface="Times New Roman"/>
            </a:endParaRPr>
          </a:p>
        </p:txBody>
      </p:sp>
      <p:sp>
        <p:nvSpPr>
          <p:cNvPr id="48" name="コンテンツ プレースホルダ 2"/>
          <p:cNvSpPr txBox="1">
            <a:spLocks/>
          </p:cNvSpPr>
          <p:nvPr/>
        </p:nvSpPr>
        <p:spPr>
          <a:xfrm>
            <a:off x="6417729" y="3633927"/>
            <a:ext cx="1312334" cy="318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ja-JP" sz="1800" dirty="0" err="1" smtClean="0">
                <a:latin typeface="Times New Roman"/>
                <a:cs typeface="Times New Roman"/>
              </a:rPr>
              <a:t>Octupole</a:t>
            </a:r>
            <a:endParaRPr lang="en-US" altLang="ja-JP" sz="18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745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R-side Design Change Plan (Not Fixed Yet)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03/04/2013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18th KEKB Accelerator Review Committee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D7B698-058A-3B46-93B4-FFC810272E30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189" name="コンテンツ プレースホルダ 9"/>
          <p:cNvSpPr txBox="1">
            <a:spLocks/>
          </p:cNvSpPr>
          <p:nvPr/>
        </p:nvSpPr>
        <p:spPr bwMode="auto">
          <a:xfrm>
            <a:off x="499526" y="1184271"/>
            <a:ext cx="7501467" cy="44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tabLst/>
              <a:defRPr/>
            </a:pPr>
            <a:r>
              <a:rPr kumimoji="0" lang="en-US" altLang="ja-JP" sz="2000" b="0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Possible Plan</a:t>
            </a:r>
            <a:endParaRPr kumimoji="0" lang="ja-JP" altLang="en-US" sz="2000" b="0" i="1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190" name="コンテンツ プレースホルダ 39"/>
          <p:cNvSpPr txBox="1">
            <a:spLocks/>
          </p:cNvSpPr>
          <p:nvPr/>
        </p:nvSpPr>
        <p:spPr bwMode="auto">
          <a:xfrm>
            <a:off x="749300" y="1522939"/>
            <a:ext cx="7645400" cy="222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indent="-180975" eaLnBrk="0" hangingPunct="0">
              <a:spcAft>
                <a:spcPct val="40000"/>
              </a:spcAft>
              <a:buFont typeface="Wingdings" charset="0"/>
              <a:buChar char="§"/>
            </a:pPr>
            <a:r>
              <a:rPr lang="en-US" altLang="ja-JP" dirty="0" smtClean="0"/>
              <a:t>Install normal </a:t>
            </a:r>
            <a:r>
              <a:rPr lang="en-US" altLang="ja-JP" dirty="0" err="1" smtClean="0"/>
              <a:t>Sext</a:t>
            </a:r>
            <a:r>
              <a:rPr lang="en-US" altLang="ja-JP" dirty="0" smtClean="0"/>
              <a:t>. coil (+</a:t>
            </a:r>
            <a:r>
              <a:rPr lang="en-US" altLang="ja-JP" dirty="0" err="1" smtClean="0"/>
              <a:t>octupole</a:t>
            </a:r>
            <a:r>
              <a:rPr lang="en-US" altLang="ja-JP" dirty="0" smtClean="0"/>
              <a:t>) to between QC1 and QC2.</a:t>
            </a:r>
          </a:p>
          <a:p>
            <a:pPr marL="180975" indent="-180975" eaLnBrk="0" hangingPunct="0">
              <a:spcAft>
                <a:spcPct val="40000"/>
              </a:spcAft>
              <a:buFont typeface="Wingdings" charset="0"/>
              <a:buChar char="§"/>
            </a:pPr>
            <a:r>
              <a:rPr lang="en-US" altLang="ja-JP" dirty="0" smtClean="0"/>
              <a:t>Install skew </a:t>
            </a:r>
            <a:r>
              <a:rPr lang="en-US" altLang="ja-JP" dirty="0" err="1" smtClean="0"/>
              <a:t>Sext</a:t>
            </a:r>
            <a:r>
              <a:rPr lang="en-US" altLang="ja-JP" dirty="0" smtClean="0"/>
              <a:t>. coil to both QC1 and QC2 instead of </a:t>
            </a:r>
            <a:r>
              <a:rPr lang="en-US" altLang="ja-JP" dirty="0" err="1" smtClean="0"/>
              <a:t>octupoles</a:t>
            </a:r>
            <a:r>
              <a:rPr lang="en-US" altLang="ja-JP" dirty="0" smtClean="0"/>
              <a:t>.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altLang="ja-JP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ja-JP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192" name="コンテンツ プレースホルダ 2"/>
          <p:cNvSpPr txBox="1">
            <a:spLocks/>
          </p:cNvSpPr>
          <p:nvPr/>
        </p:nvSpPr>
        <p:spPr>
          <a:xfrm>
            <a:off x="1641486" y="2914250"/>
            <a:ext cx="1312334" cy="318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ja-JP" sz="1800" dirty="0" err="1" smtClean="0">
                <a:latin typeface="Times New Roman"/>
                <a:cs typeface="Times New Roman"/>
              </a:rPr>
              <a:t>Octupole</a:t>
            </a:r>
            <a:endParaRPr lang="en-US" altLang="ja-JP" sz="1800" dirty="0" smtClean="0">
              <a:latin typeface="Times New Roman"/>
              <a:cs typeface="Times New Roman"/>
            </a:endParaRPr>
          </a:p>
        </p:txBody>
      </p:sp>
      <p:grpSp>
        <p:nvGrpSpPr>
          <p:cNvPr id="193" name="図形グループ 46"/>
          <p:cNvGrpSpPr/>
          <p:nvPr/>
        </p:nvGrpSpPr>
        <p:grpSpPr>
          <a:xfrm>
            <a:off x="678360" y="3058712"/>
            <a:ext cx="7810564" cy="2637101"/>
            <a:chOff x="669893" y="2398316"/>
            <a:chExt cx="7810564" cy="2637101"/>
          </a:xfrm>
        </p:grpSpPr>
        <p:grpSp>
          <p:nvGrpSpPr>
            <p:cNvPr id="194" name="図形グループ 39"/>
            <p:cNvGrpSpPr/>
            <p:nvPr/>
          </p:nvGrpSpPr>
          <p:grpSpPr>
            <a:xfrm>
              <a:off x="669893" y="2398316"/>
              <a:ext cx="7810564" cy="2637101"/>
              <a:chOff x="985308" y="2155032"/>
              <a:chExt cx="7179733" cy="2424112"/>
            </a:xfrm>
          </p:grpSpPr>
          <p:cxnSp>
            <p:nvCxnSpPr>
              <p:cNvPr id="213" name="直線コネクタ 212"/>
              <p:cNvCxnSpPr/>
              <p:nvPr/>
            </p:nvCxnSpPr>
            <p:spPr>
              <a:xfrm>
                <a:off x="985308" y="2155032"/>
                <a:ext cx="7179733" cy="2424112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lg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直線コネクタ 213"/>
              <p:cNvCxnSpPr/>
              <p:nvPr/>
            </p:nvCxnSpPr>
            <p:spPr>
              <a:xfrm rot="10800000" flipV="1">
                <a:off x="999067" y="2158996"/>
                <a:ext cx="7162802" cy="2413003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lg" len="med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5" name="正方形/長方形 194"/>
            <p:cNvSpPr/>
            <p:nvPr/>
          </p:nvSpPr>
          <p:spPr>
            <a:xfrm rot="1150495">
              <a:off x="1677106" y="2695430"/>
              <a:ext cx="867349" cy="42720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コンテンツ プレースホルダ 2"/>
            <p:cNvSpPr txBox="1">
              <a:spLocks/>
            </p:cNvSpPr>
            <p:nvPr/>
          </p:nvSpPr>
          <p:spPr>
            <a:xfrm>
              <a:off x="4194182" y="3214252"/>
              <a:ext cx="761985" cy="35444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lvl="0" indent="-342900" algn="ctr">
                <a:spcBef>
                  <a:spcPct val="20000"/>
                </a:spcBef>
              </a:pPr>
              <a:r>
                <a:rPr lang="en-US" altLang="ja-JP" dirty="0" smtClean="0">
                  <a:latin typeface="Times New Roman"/>
                  <a:cs typeface="Times New Roman"/>
                </a:rPr>
                <a:t>IP</a:t>
              </a:r>
            </a:p>
          </p:txBody>
        </p:sp>
        <p:sp>
          <p:nvSpPr>
            <p:cNvPr id="197" name="星 5 196"/>
            <p:cNvSpPr/>
            <p:nvPr/>
          </p:nvSpPr>
          <p:spPr>
            <a:xfrm>
              <a:off x="4473579" y="3615271"/>
              <a:ext cx="194733" cy="194733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FFFF00"/>
                </a:solidFill>
              </a:endParaRPr>
            </a:p>
          </p:txBody>
        </p:sp>
        <p:sp>
          <p:nvSpPr>
            <p:cNvPr id="198" name="正方形/長方形 197"/>
            <p:cNvSpPr/>
            <p:nvPr/>
          </p:nvSpPr>
          <p:spPr>
            <a:xfrm rot="1102783">
              <a:off x="2998503" y="3123497"/>
              <a:ext cx="867349" cy="42720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正方形/長方形 198"/>
            <p:cNvSpPr/>
            <p:nvPr/>
          </p:nvSpPr>
          <p:spPr>
            <a:xfrm rot="20474800">
              <a:off x="2313143" y="4140866"/>
              <a:ext cx="877643" cy="42720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正方形/長方形 199"/>
            <p:cNvSpPr/>
            <p:nvPr/>
          </p:nvSpPr>
          <p:spPr>
            <a:xfrm rot="20474800">
              <a:off x="1068544" y="4564199"/>
              <a:ext cx="877643" cy="42720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正方形/長方形 200"/>
            <p:cNvSpPr/>
            <p:nvPr/>
          </p:nvSpPr>
          <p:spPr>
            <a:xfrm rot="20474800">
              <a:off x="7139142" y="2481402"/>
              <a:ext cx="877643" cy="42720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正方形/長方形 201"/>
            <p:cNvSpPr/>
            <p:nvPr/>
          </p:nvSpPr>
          <p:spPr>
            <a:xfrm rot="20474800">
              <a:off x="5894543" y="2904735"/>
              <a:ext cx="877643" cy="42720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正方形/長方形 202"/>
            <p:cNvSpPr/>
            <p:nvPr/>
          </p:nvSpPr>
          <p:spPr>
            <a:xfrm rot="1150495">
              <a:off x="5165373" y="3847458"/>
              <a:ext cx="867349" cy="42720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正方形/長方形 203"/>
            <p:cNvSpPr/>
            <p:nvPr/>
          </p:nvSpPr>
          <p:spPr>
            <a:xfrm rot="1102783">
              <a:off x="6503704" y="4292459"/>
              <a:ext cx="867349" cy="42720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コンテンツ プレースホルダ 2"/>
            <p:cNvSpPr txBox="1">
              <a:spLocks/>
            </p:cNvSpPr>
            <p:nvPr/>
          </p:nvSpPr>
          <p:spPr>
            <a:xfrm rot="1141927">
              <a:off x="1557866" y="2677632"/>
              <a:ext cx="1109133" cy="38994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indent="-342900" algn="ctr">
                <a:spcBef>
                  <a:spcPct val="20000"/>
                </a:spcBef>
              </a:pPr>
              <a:r>
                <a:rPr lang="en-US" altLang="ja-JP" dirty="0" smtClean="0">
                  <a:latin typeface="Times New Roman"/>
                  <a:cs typeface="Times New Roman"/>
                </a:rPr>
                <a:t>QC2LP</a:t>
              </a:r>
            </a:p>
          </p:txBody>
        </p:sp>
        <p:sp>
          <p:nvSpPr>
            <p:cNvPr id="206" name="コンテンツ プレースホルダ 2"/>
            <p:cNvSpPr txBox="1">
              <a:spLocks/>
            </p:cNvSpPr>
            <p:nvPr/>
          </p:nvSpPr>
          <p:spPr>
            <a:xfrm rot="1088904">
              <a:off x="2887132" y="3118055"/>
              <a:ext cx="1109133" cy="38994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indent="-342900" algn="ctr">
                <a:spcBef>
                  <a:spcPct val="20000"/>
                </a:spcBef>
              </a:pPr>
              <a:r>
                <a:rPr lang="en-US" altLang="ja-JP" dirty="0" smtClean="0">
                  <a:latin typeface="Times New Roman"/>
                  <a:cs typeface="Times New Roman"/>
                </a:rPr>
                <a:t>QC1LP</a:t>
              </a:r>
            </a:p>
          </p:txBody>
        </p:sp>
        <p:sp>
          <p:nvSpPr>
            <p:cNvPr id="207" name="コンテンツ プレースホルダ 2"/>
            <p:cNvSpPr txBox="1">
              <a:spLocks/>
            </p:cNvSpPr>
            <p:nvPr/>
          </p:nvSpPr>
          <p:spPr>
            <a:xfrm rot="1141927">
              <a:off x="5029199" y="3836249"/>
              <a:ext cx="1109133" cy="38994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indent="-342900" algn="ctr">
                <a:spcBef>
                  <a:spcPct val="20000"/>
                </a:spcBef>
              </a:pPr>
              <a:r>
                <a:rPr lang="en-US" altLang="ja-JP" dirty="0" smtClean="0">
                  <a:latin typeface="Times New Roman"/>
                  <a:cs typeface="Times New Roman"/>
                </a:rPr>
                <a:t>QC1RP</a:t>
              </a:r>
            </a:p>
          </p:txBody>
        </p:sp>
        <p:sp>
          <p:nvSpPr>
            <p:cNvPr id="208" name="コンテンツ プレースホルダ 2"/>
            <p:cNvSpPr txBox="1">
              <a:spLocks/>
            </p:cNvSpPr>
            <p:nvPr/>
          </p:nvSpPr>
          <p:spPr>
            <a:xfrm rot="1088904">
              <a:off x="6375399" y="4293606"/>
              <a:ext cx="1109133" cy="38994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indent="-342900" algn="ctr">
                <a:spcBef>
                  <a:spcPct val="20000"/>
                </a:spcBef>
              </a:pPr>
              <a:r>
                <a:rPr lang="en-US" altLang="ja-JP" dirty="0" smtClean="0">
                  <a:latin typeface="Times New Roman"/>
                  <a:cs typeface="Times New Roman"/>
                </a:rPr>
                <a:t>QC2RP</a:t>
              </a:r>
            </a:p>
          </p:txBody>
        </p:sp>
        <p:sp>
          <p:nvSpPr>
            <p:cNvPr id="209" name="コンテンツ プレースホルダ 2"/>
            <p:cNvSpPr txBox="1">
              <a:spLocks/>
            </p:cNvSpPr>
            <p:nvPr/>
          </p:nvSpPr>
          <p:spPr>
            <a:xfrm rot="20469489">
              <a:off x="922866" y="4559877"/>
              <a:ext cx="1109133" cy="38994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indent="-342900" algn="ctr">
                <a:spcBef>
                  <a:spcPct val="20000"/>
                </a:spcBef>
              </a:pPr>
              <a:r>
                <a:rPr lang="en-US" altLang="ja-JP" dirty="0" smtClean="0">
                  <a:latin typeface="Times New Roman"/>
                  <a:cs typeface="Times New Roman"/>
                </a:rPr>
                <a:t>QC2LE</a:t>
              </a:r>
            </a:p>
          </p:txBody>
        </p:sp>
        <p:sp>
          <p:nvSpPr>
            <p:cNvPr id="210" name="コンテンツ プレースホルダ 2"/>
            <p:cNvSpPr txBox="1">
              <a:spLocks/>
            </p:cNvSpPr>
            <p:nvPr/>
          </p:nvSpPr>
          <p:spPr>
            <a:xfrm rot="20469489">
              <a:off x="2175933" y="4128076"/>
              <a:ext cx="1109133" cy="38994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indent="-342900" algn="ctr">
                <a:spcBef>
                  <a:spcPct val="20000"/>
                </a:spcBef>
              </a:pPr>
              <a:r>
                <a:rPr lang="en-US" altLang="ja-JP" dirty="0" smtClean="0">
                  <a:latin typeface="Times New Roman"/>
                  <a:cs typeface="Times New Roman"/>
                </a:rPr>
                <a:t>QC1LE</a:t>
              </a:r>
            </a:p>
          </p:txBody>
        </p:sp>
        <p:sp>
          <p:nvSpPr>
            <p:cNvPr id="211" name="コンテンツ プレースホルダ 2"/>
            <p:cNvSpPr txBox="1">
              <a:spLocks/>
            </p:cNvSpPr>
            <p:nvPr/>
          </p:nvSpPr>
          <p:spPr>
            <a:xfrm rot="20469489">
              <a:off x="5757330" y="2900410"/>
              <a:ext cx="1109133" cy="38994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indent="-342900" algn="ctr">
                <a:spcBef>
                  <a:spcPct val="20000"/>
                </a:spcBef>
              </a:pPr>
              <a:r>
                <a:rPr lang="en-US" altLang="ja-JP" dirty="0" smtClean="0">
                  <a:latin typeface="Times New Roman"/>
                  <a:cs typeface="Times New Roman"/>
                </a:rPr>
                <a:t>QC1RE</a:t>
              </a:r>
            </a:p>
          </p:txBody>
        </p:sp>
        <p:sp>
          <p:nvSpPr>
            <p:cNvPr id="212" name="コンテンツ プレースホルダ 2"/>
            <p:cNvSpPr txBox="1">
              <a:spLocks/>
            </p:cNvSpPr>
            <p:nvPr/>
          </p:nvSpPr>
          <p:spPr>
            <a:xfrm rot="20469489">
              <a:off x="7010397" y="2468609"/>
              <a:ext cx="1109133" cy="38994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indent="-342900" algn="ctr">
                <a:spcBef>
                  <a:spcPct val="20000"/>
                </a:spcBef>
              </a:pPr>
              <a:r>
                <a:rPr lang="en-US" altLang="ja-JP" dirty="0" smtClean="0">
                  <a:latin typeface="Times New Roman"/>
                  <a:cs typeface="Times New Roman"/>
                </a:rPr>
                <a:t>QC2RE</a:t>
              </a:r>
            </a:p>
          </p:txBody>
        </p:sp>
      </p:grpSp>
      <p:sp>
        <p:nvSpPr>
          <p:cNvPr id="215" name="コンテンツ プレースホルダ 2"/>
          <p:cNvSpPr txBox="1">
            <a:spLocks/>
          </p:cNvSpPr>
          <p:nvPr/>
        </p:nvSpPr>
        <p:spPr>
          <a:xfrm>
            <a:off x="2996153" y="3371450"/>
            <a:ext cx="1312334" cy="318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ja-JP" sz="1800" dirty="0" err="1" smtClean="0">
                <a:latin typeface="Times New Roman"/>
                <a:cs typeface="Times New Roman"/>
              </a:rPr>
              <a:t>Octupole</a:t>
            </a:r>
            <a:endParaRPr lang="en-US" altLang="ja-JP" sz="1800" dirty="0" smtClean="0">
              <a:latin typeface="Times New Roman"/>
              <a:cs typeface="Times New Roman"/>
            </a:endParaRPr>
          </a:p>
        </p:txBody>
      </p:sp>
      <p:sp>
        <p:nvSpPr>
          <p:cNvPr id="216" name="コンテンツ プレースホルダ 2"/>
          <p:cNvSpPr txBox="1">
            <a:spLocks/>
          </p:cNvSpPr>
          <p:nvPr/>
        </p:nvSpPr>
        <p:spPr>
          <a:xfrm>
            <a:off x="871019" y="5708250"/>
            <a:ext cx="1312334" cy="318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ja-JP" sz="1800" dirty="0" err="1" smtClean="0">
                <a:latin typeface="Times New Roman"/>
                <a:cs typeface="Times New Roman"/>
              </a:rPr>
              <a:t>Octupole</a:t>
            </a:r>
            <a:endParaRPr lang="en-US" altLang="ja-JP" sz="1800" dirty="0" smtClean="0">
              <a:latin typeface="Times New Roman"/>
              <a:cs typeface="Times New Roman"/>
            </a:endParaRPr>
          </a:p>
        </p:txBody>
      </p:sp>
      <p:sp>
        <p:nvSpPr>
          <p:cNvPr id="217" name="コンテンツ プレースホルダ 2"/>
          <p:cNvSpPr txBox="1">
            <a:spLocks/>
          </p:cNvSpPr>
          <p:nvPr/>
        </p:nvSpPr>
        <p:spPr>
          <a:xfrm>
            <a:off x="2268020" y="5301850"/>
            <a:ext cx="1312334" cy="318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ja-JP" sz="1800" dirty="0" err="1" smtClean="0">
                <a:latin typeface="Times New Roman"/>
                <a:cs typeface="Times New Roman"/>
              </a:rPr>
              <a:t>Octupole</a:t>
            </a:r>
            <a:endParaRPr lang="en-US" altLang="ja-JP" sz="1800" dirty="0" smtClean="0">
              <a:latin typeface="Times New Roman"/>
              <a:cs typeface="Times New Roman"/>
            </a:endParaRPr>
          </a:p>
        </p:txBody>
      </p:sp>
      <p:sp>
        <p:nvSpPr>
          <p:cNvPr id="218" name="コンテンツ プレースホルダ 2"/>
          <p:cNvSpPr txBox="1">
            <a:spLocks/>
          </p:cNvSpPr>
          <p:nvPr/>
        </p:nvSpPr>
        <p:spPr>
          <a:xfrm>
            <a:off x="6721486" y="2643317"/>
            <a:ext cx="1312334" cy="318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ja-JP" sz="1800" dirty="0" err="1" smtClean="0">
                <a:latin typeface="Times New Roman"/>
                <a:cs typeface="Times New Roman"/>
              </a:rPr>
              <a:t>Octupole</a:t>
            </a:r>
            <a:endParaRPr lang="en-US" altLang="ja-JP" sz="1800" dirty="0" smtClean="0">
              <a:latin typeface="Times New Roman"/>
              <a:cs typeface="Times New Roman"/>
            </a:endParaRPr>
          </a:p>
        </p:txBody>
      </p:sp>
      <p:sp>
        <p:nvSpPr>
          <p:cNvPr id="219" name="コンテンツ プレースホルダ 2"/>
          <p:cNvSpPr txBox="1">
            <a:spLocks/>
          </p:cNvSpPr>
          <p:nvPr/>
        </p:nvSpPr>
        <p:spPr>
          <a:xfrm>
            <a:off x="5451486" y="3092050"/>
            <a:ext cx="1312334" cy="318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ja-JP" sz="1800" dirty="0" err="1" smtClean="0">
                <a:latin typeface="Times New Roman"/>
                <a:cs typeface="Times New Roman"/>
              </a:rPr>
              <a:t>Octupole</a:t>
            </a:r>
            <a:endParaRPr lang="en-US" altLang="ja-JP" sz="1800" dirty="0" smtClean="0">
              <a:latin typeface="Times New Roman"/>
              <a:cs typeface="Times New Roman"/>
            </a:endParaRPr>
          </a:p>
        </p:txBody>
      </p:sp>
      <p:sp>
        <p:nvSpPr>
          <p:cNvPr id="220" name="コンテンツ プレースホルダ 2"/>
          <p:cNvSpPr txBox="1">
            <a:spLocks/>
          </p:cNvSpPr>
          <p:nvPr/>
        </p:nvSpPr>
        <p:spPr>
          <a:xfrm>
            <a:off x="4841886" y="5132519"/>
            <a:ext cx="1312334" cy="318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ja-JP" sz="1800" dirty="0" err="1" smtClean="0">
                <a:latin typeface="Times New Roman"/>
                <a:cs typeface="Times New Roman"/>
              </a:rPr>
              <a:t>Octupole</a:t>
            </a:r>
            <a:endParaRPr lang="en-US" altLang="ja-JP" sz="1800" dirty="0" smtClean="0">
              <a:latin typeface="Times New Roman"/>
              <a:cs typeface="Times New Roman"/>
            </a:endParaRPr>
          </a:p>
        </p:txBody>
      </p:sp>
      <p:sp>
        <p:nvSpPr>
          <p:cNvPr id="221" name="コンテンツ プレースホルダ 2"/>
          <p:cNvSpPr txBox="1">
            <a:spLocks/>
          </p:cNvSpPr>
          <p:nvPr/>
        </p:nvSpPr>
        <p:spPr>
          <a:xfrm>
            <a:off x="6281220" y="5488118"/>
            <a:ext cx="1312334" cy="318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ja-JP" sz="1800" dirty="0" err="1" smtClean="0">
                <a:latin typeface="Times New Roman"/>
                <a:cs typeface="Times New Roman"/>
              </a:rPr>
              <a:t>Octupole</a:t>
            </a:r>
            <a:endParaRPr lang="en-US" altLang="ja-JP" sz="1800" dirty="0" smtClean="0">
              <a:latin typeface="Times New Roman"/>
              <a:cs typeface="Times New Roman"/>
            </a:endParaRPr>
          </a:p>
        </p:txBody>
      </p:sp>
      <p:cxnSp>
        <p:nvCxnSpPr>
          <p:cNvPr id="222" name="直線矢印コネクタ 221"/>
          <p:cNvCxnSpPr/>
          <p:nvPr/>
        </p:nvCxnSpPr>
        <p:spPr bwMode="auto">
          <a:xfrm rot="10800000">
            <a:off x="6942666" y="3654954"/>
            <a:ext cx="295276" cy="2905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ysDash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23" name="直線矢印コネクタ 222"/>
          <p:cNvCxnSpPr/>
          <p:nvPr/>
        </p:nvCxnSpPr>
        <p:spPr bwMode="auto">
          <a:xfrm rot="10800000" flipV="1">
            <a:off x="6265336" y="4538129"/>
            <a:ext cx="719665" cy="3275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ysDash"/>
            <a:round/>
            <a:headEnd type="none" w="med" len="med"/>
            <a:tailEnd type="triangle" w="lg" len="med"/>
          </a:ln>
          <a:effectLst/>
        </p:spPr>
      </p:cxnSp>
      <p:sp>
        <p:nvSpPr>
          <p:cNvPr id="224" name="コンテンツ プレースホルダ 2"/>
          <p:cNvSpPr txBox="1">
            <a:spLocks/>
          </p:cNvSpPr>
          <p:nvPr/>
        </p:nvSpPr>
        <p:spPr>
          <a:xfrm>
            <a:off x="7204075" y="3686546"/>
            <a:ext cx="1812924" cy="543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indent="-342900" algn="ctr">
              <a:spcBef>
                <a:spcPct val="20000"/>
              </a:spcBef>
            </a:pPr>
            <a:r>
              <a:rPr lang="en-US" altLang="ja-JP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Normal </a:t>
            </a:r>
            <a:r>
              <a:rPr lang="en-US" altLang="ja-JP" b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Sext</a:t>
            </a:r>
            <a:r>
              <a:rPr lang="en-US" altLang="ja-JP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.</a:t>
            </a:r>
            <a:br>
              <a:rPr lang="en-US" altLang="ja-JP" b="1" dirty="0" smtClean="0">
                <a:solidFill>
                  <a:srgbClr val="008000"/>
                </a:solidFill>
                <a:latin typeface="Times New Roman"/>
                <a:cs typeface="Times New Roman"/>
              </a:rPr>
            </a:br>
            <a:r>
              <a:rPr lang="en-US" altLang="ja-JP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(+ Oct.)</a:t>
            </a:r>
          </a:p>
        </p:txBody>
      </p:sp>
      <p:sp>
        <p:nvSpPr>
          <p:cNvPr id="225" name="コンテンツ プレースホルダ 2"/>
          <p:cNvSpPr txBox="1">
            <a:spLocks/>
          </p:cNvSpPr>
          <p:nvPr/>
        </p:nvSpPr>
        <p:spPr>
          <a:xfrm>
            <a:off x="4752975" y="2602813"/>
            <a:ext cx="1927225" cy="543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indent="-342900" algn="ctr">
              <a:spcBef>
                <a:spcPct val="20000"/>
              </a:spcBef>
            </a:pPr>
            <a:r>
              <a:rPr lang="en-US" altLang="ja-JP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Skew </a:t>
            </a:r>
            <a:r>
              <a:rPr lang="en-US" altLang="ja-JP" b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Sext</a:t>
            </a:r>
            <a:r>
              <a:rPr lang="en-US" altLang="ja-JP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26" name="コンテンツ プレースホルダ 2"/>
          <p:cNvSpPr txBox="1">
            <a:spLocks/>
          </p:cNvSpPr>
          <p:nvPr/>
        </p:nvSpPr>
        <p:spPr>
          <a:xfrm>
            <a:off x="4365097" y="5348657"/>
            <a:ext cx="1927225" cy="543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indent="-342900" algn="ctr">
              <a:spcBef>
                <a:spcPct val="20000"/>
              </a:spcBef>
            </a:pPr>
            <a:r>
              <a:rPr lang="en-US" altLang="ja-JP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Skew </a:t>
            </a:r>
            <a:r>
              <a:rPr lang="en-US" altLang="ja-JP" b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Sext</a:t>
            </a:r>
            <a:r>
              <a:rPr lang="en-US" altLang="ja-JP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.</a:t>
            </a:r>
          </a:p>
        </p:txBody>
      </p:sp>
      <p:cxnSp>
        <p:nvCxnSpPr>
          <p:cNvPr id="227" name="直線コネクタ 226"/>
          <p:cNvCxnSpPr/>
          <p:nvPr/>
        </p:nvCxnSpPr>
        <p:spPr bwMode="auto">
          <a:xfrm>
            <a:off x="5003800" y="5308596"/>
            <a:ext cx="1027642" cy="84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8" name="直線コネクタ 227"/>
          <p:cNvCxnSpPr/>
          <p:nvPr/>
        </p:nvCxnSpPr>
        <p:spPr bwMode="auto">
          <a:xfrm>
            <a:off x="5613400" y="3285063"/>
            <a:ext cx="1027642" cy="84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直線コネクタ 228"/>
          <p:cNvCxnSpPr/>
          <p:nvPr/>
        </p:nvCxnSpPr>
        <p:spPr bwMode="auto">
          <a:xfrm>
            <a:off x="6900333" y="2836330"/>
            <a:ext cx="1027642" cy="84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0" name="コンテンツ プレースホルダ 2"/>
          <p:cNvSpPr txBox="1">
            <a:spLocks/>
          </p:cNvSpPr>
          <p:nvPr/>
        </p:nvSpPr>
        <p:spPr>
          <a:xfrm>
            <a:off x="6403974" y="2204883"/>
            <a:ext cx="1927225" cy="543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indent="-342900" algn="ctr">
              <a:spcBef>
                <a:spcPct val="20000"/>
              </a:spcBef>
            </a:pPr>
            <a:r>
              <a:rPr lang="en-US" altLang="ja-JP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Skew </a:t>
            </a:r>
            <a:r>
              <a:rPr lang="en-US" altLang="ja-JP" b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Sext</a:t>
            </a:r>
            <a:r>
              <a:rPr lang="en-US" altLang="ja-JP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.</a:t>
            </a:r>
          </a:p>
        </p:txBody>
      </p:sp>
      <p:cxnSp>
        <p:nvCxnSpPr>
          <p:cNvPr id="231" name="直線コネクタ 230"/>
          <p:cNvCxnSpPr/>
          <p:nvPr/>
        </p:nvCxnSpPr>
        <p:spPr bwMode="auto">
          <a:xfrm>
            <a:off x="6434666" y="5672663"/>
            <a:ext cx="1027642" cy="84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2" name="コンテンツ プレースホルダ 2"/>
          <p:cNvSpPr txBox="1">
            <a:spLocks/>
          </p:cNvSpPr>
          <p:nvPr/>
        </p:nvSpPr>
        <p:spPr>
          <a:xfrm>
            <a:off x="6238876" y="5670548"/>
            <a:ext cx="1812924" cy="543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indent="-342900" algn="ctr">
              <a:spcBef>
                <a:spcPct val="20000"/>
              </a:spcBef>
            </a:pPr>
            <a:r>
              <a:rPr lang="en-US" altLang="ja-JP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Skew </a:t>
            </a:r>
            <a:r>
              <a:rPr lang="en-US" altLang="ja-JP" b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Sext</a:t>
            </a:r>
            <a:r>
              <a:rPr lang="en-US" altLang="ja-JP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33" name="コンテンツ プレースホルダ 2"/>
          <p:cNvSpPr txBox="1">
            <a:spLocks/>
          </p:cNvSpPr>
          <p:nvPr/>
        </p:nvSpPr>
        <p:spPr>
          <a:xfrm>
            <a:off x="6941605" y="4372347"/>
            <a:ext cx="1812924" cy="543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indent="-342900" algn="ctr">
              <a:spcBef>
                <a:spcPct val="20000"/>
              </a:spcBef>
            </a:pPr>
            <a:r>
              <a:rPr lang="en-US" altLang="ja-JP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Normal </a:t>
            </a:r>
            <a:r>
              <a:rPr lang="en-US" altLang="ja-JP" b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Sext</a:t>
            </a:r>
            <a:r>
              <a:rPr lang="en-US" altLang="ja-JP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.</a:t>
            </a:r>
            <a:br>
              <a:rPr lang="en-US" altLang="ja-JP" b="1" dirty="0" smtClean="0">
                <a:solidFill>
                  <a:srgbClr val="008000"/>
                </a:solidFill>
                <a:latin typeface="Times New Roman"/>
                <a:cs typeface="Times New Roman"/>
              </a:rPr>
            </a:br>
            <a:r>
              <a:rPr lang="en-US" altLang="ja-JP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(+ Oct.)</a:t>
            </a:r>
          </a:p>
        </p:txBody>
      </p:sp>
    </p:spTree>
    <p:extLst>
      <p:ext uri="{BB962C8B-B14F-4D97-AF65-F5344CB8AC3E}">
        <p14:creationId xmlns:p14="http://schemas.microsoft.com/office/powerpoint/2010/main" val="57745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7" y="1561991"/>
            <a:ext cx="3364992" cy="2247392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133" y="1578923"/>
            <a:ext cx="3360928" cy="224739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460" y="4147497"/>
            <a:ext cx="3369056" cy="226771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6001" y="4131728"/>
            <a:ext cx="3369056" cy="227584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DA W/ and W/O R-side </a:t>
            </a:r>
            <a:r>
              <a:rPr kumimoji="1" lang="en-US" altLang="ja-JP" dirty="0" err="1" smtClean="0"/>
              <a:t>Octupoles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03/04/2013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 smtClean="0"/>
              <a:t>The 18th KEKB Accelerator Review Committee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D7B698-058A-3B46-93B4-FFC810272E30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sp>
        <p:nvSpPr>
          <p:cNvPr id="90" name="コンテンツ プレースホルダ 39"/>
          <p:cNvSpPr txBox="1">
            <a:spLocks/>
          </p:cNvSpPr>
          <p:nvPr/>
        </p:nvSpPr>
        <p:spPr bwMode="auto">
          <a:xfrm>
            <a:off x="749300" y="1077385"/>
            <a:ext cx="7645400" cy="41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indent="-180975" eaLnBrk="0" hangingPunct="0">
              <a:spcAft>
                <a:spcPct val="40000"/>
              </a:spcAft>
              <a:buFont typeface="Wingdings" charset="0"/>
              <a:buChar char="§"/>
            </a:pPr>
            <a:r>
              <a:rPr kumimoji="1" lang="en-US" altLang="ja-JP" dirty="0" err="1" smtClean="0"/>
              <a:t>Touschek</a:t>
            </a:r>
            <a:r>
              <a:rPr kumimoji="1" lang="en-US" altLang="ja-JP" dirty="0" smtClean="0"/>
              <a:t> lifetime estimated by DA seems OK.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ja-JP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93" name="コンテンツ プレースホルダ 2"/>
          <p:cNvSpPr txBox="1">
            <a:spLocks/>
          </p:cNvSpPr>
          <p:nvPr/>
        </p:nvSpPr>
        <p:spPr>
          <a:xfrm>
            <a:off x="1227663" y="1728918"/>
            <a:ext cx="2429934" cy="607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indent="-342900">
              <a:spcBef>
                <a:spcPct val="20000"/>
              </a:spcBef>
            </a:pPr>
            <a:r>
              <a:rPr lang="en-US" altLang="ja-JP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HER W/ </a:t>
            </a:r>
            <a:r>
              <a:rPr lang="en-US" altLang="ja-JP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Octupoles</a:t>
            </a:r>
            <a:r>
              <a:rPr lang="en-US" altLang="ja-JP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/>
            </a:r>
            <a:br>
              <a:rPr lang="en-US" altLang="ja-JP" b="1" dirty="0" smtClean="0">
                <a:solidFill>
                  <a:srgbClr val="0000FF"/>
                </a:solidFill>
                <a:latin typeface="Times New Roman"/>
                <a:cs typeface="Times New Roman"/>
              </a:rPr>
            </a:br>
            <a:r>
              <a:rPr lang="en-US" altLang="ja-JP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~ 670 sec</a:t>
            </a:r>
          </a:p>
        </p:txBody>
      </p:sp>
      <p:sp>
        <p:nvSpPr>
          <p:cNvPr id="94" name="コンテンツ プレースホルダ 2"/>
          <p:cNvSpPr txBox="1">
            <a:spLocks/>
          </p:cNvSpPr>
          <p:nvPr/>
        </p:nvSpPr>
        <p:spPr>
          <a:xfrm>
            <a:off x="5096933" y="1730507"/>
            <a:ext cx="2794002" cy="589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indent="-342900">
              <a:spcBef>
                <a:spcPct val="20000"/>
              </a:spcBef>
            </a:pPr>
            <a:r>
              <a:rPr lang="en-US" altLang="ja-JP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HER W/O  </a:t>
            </a:r>
            <a:r>
              <a:rPr lang="en-US" altLang="ja-JP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Octupoles</a:t>
            </a:r>
            <a:r>
              <a:rPr lang="en-US" altLang="ja-JP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/>
            </a:r>
            <a:br>
              <a:rPr lang="en-US" altLang="ja-JP" b="1" dirty="0" smtClean="0">
                <a:solidFill>
                  <a:srgbClr val="0000FF"/>
                </a:solidFill>
                <a:latin typeface="Times New Roman"/>
                <a:cs typeface="Times New Roman"/>
              </a:rPr>
            </a:br>
            <a:r>
              <a:rPr lang="en-US" altLang="ja-JP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~ 660 sec</a:t>
            </a:r>
          </a:p>
        </p:txBody>
      </p:sp>
      <p:sp>
        <p:nvSpPr>
          <p:cNvPr id="20" name="コンテンツ プレースホルダ 2"/>
          <p:cNvSpPr txBox="1">
            <a:spLocks/>
          </p:cNvSpPr>
          <p:nvPr/>
        </p:nvSpPr>
        <p:spPr>
          <a:xfrm>
            <a:off x="1193793" y="4251987"/>
            <a:ext cx="2429934" cy="622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indent="-342900">
              <a:spcBef>
                <a:spcPct val="20000"/>
              </a:spcBef>
            </a:pPr>
            <a:r>
              <a:rPr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LER W/ </a:t>
            </a:r>
            <a:r>
              <a:rPr lang="en-US" altLang="ja-JP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Octupoles</a:t>
            </a:r>
            <a:r>
              <a:rPr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/>
            </a:r>
            <a:br>
              <a:rPr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~ 580 sec</a:t>
            </a:r>
          </a:p>
        </p:txBody>
      </p:sp>
      <p:sp>
        <p:nvSpPr>
          <p:cNvPr id="21" name="コンテンツ プレースホルダ 2"/>
          <p:cNvSpPr txBox="1">
            <a:spLocks/>
          </p:cNvSpPr>
          <p:nvPr/>
        </p:nvSpPr>
        <p:spPr>
          <a:xfrm>
            <a:off x="5130801" y="4270508"/>
            <a:ext cx="2794002" cy="589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indent="-342900">
              <a:spcBef>
                <a:spcPct val="20000"/>
              </a:spcBef>
            </a:pPr>
            <a:r>
              <a:rPr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LER W/O  </a:t>
            </a:r>
            <a:r>
              <a:rPr lang="en-US" altLang="ja-JP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Octupoles</a:t>
            </a:r>
            <a:r>
              <a:rPr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/>
            </a:r>
            <a:br>
              <a:rPr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en-US" altLang="ja-JP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~ 590 sec</a:t>
            </a:r>
          </a:p>
        </p:txBody>
      </p:sp>
    </p:spTree>
    <p:extLst>
      <p:ext uri="{BB962C8B-B14F-4D97-AF65-F5344CB8AC3E}">
        <p14:creationId xmlns:p14="http://schemas.microsoft.com/office/powerpoint/2010/main" val="57745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Side Effect of Removing </a:t>
            </a:r>
            <a:r>
              <a:rPr kumimoji="1" lang="en-US" altLang="ja-JP" dirty="0" err="1" smtClean="0"/>
              <a:t>Octupole</a:t>
            </a:r>
            <a:r>
              <a:rPr kumimoji="1" lang="en-US" altLang="ja-JP" dirty="0" smtClean="0"/>
              <a:t> from QC1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03/04/2013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18th KEKB Accelerator Review Committee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D7B698-058A-3B46-93B4-FFC810272E30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44" name="コンテンツ プレースホルダ 2"/>
          <p:cNvSpPr txBox="1">
            <a:spLocks/>
          </p:cNvSpPr>
          <p:nvPr/>
        </p:nvSpPr>
        <p:spPr>
          <a:xfrm>
            <a:off x="397932" y="1093917"/>
            <a:ext cx="1312334" cy="318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ja-JP" sz="2400" b="1" i="1" u="sng" dirty="0" smtClean="0">
                <a:solidFill>
                  <a:srgbClr val="0000FF"/>
                </a:solidFill>
                <a:latin typeface="Times New Roman"/>
                <a:cs typeface="Times New Roman"/>
              </a:rPr>
              <a:t>HER</a:t>
            </a:r>
          </a:p>
        </p:txBody>
      </p:sp>
      <p:sp>
        <p:nvSpPr>
          <p:cNvPr id="69" name="コンテンツ プレースホルダ 2"/>
          <p:cNvSpPr txBox="1">
            <a:spLocks/>
          </p:cNvSpPr>
          <p:nvPr/>
        </p:nvSpPr>
        <p:spPr>
          <a:xfrm>
            <a:off x="397932" y="2118372"/>
            <a:ext cx="1312334" cy="318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ja-JP" sz="2400" b="1" i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LER</a:t>
            </a:r>
          </a:p>
        </p:txBody>
      </p:sp>
      <p:sp>
        <p:nvSpPr>
          <p:cNvPr id="89" name="コンテンツ プレースホルダ 39"/>
          <p:cNvSpPr txBox="1">
            <a:spLocks/>
          </p:cNvSpPr>
          <p:nvPr/>
        </p:nvSpPr>
        <p:spPr bwMode="auto">
          <a:xfrm>
            <a:off x="935563" y="1480602"/>
            <a:ext cx="7645400" cy="43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indent="-180975" eaLnBrk="0" hangingPunct="0">
              <a:spcAft>
                <a:spcPct val="40000"/>
              </a:spcAft>
              <a:buFont typeface="Wingdings" charset="0"/>
              <a:buChar char="§"/>
            </a:pPr>
            <a:r>
              <a:rPr lang="en-US" altLang="ja-JP" dirty="0" smtClean="0"/>
              <a:t>No remarkable effect is observed so far. 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en-US" altLang="ja-JP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ja-JP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90" name="コンテンツ プレースホルダ 39"/>
          <p:cNvSpPr txBox="1">
            <a:spLocks/>
          </p:cNvSpPr>
          <p:nvPr/>
        </p:nvSpPr>
        <p:spPr bwMode="auto">
          <a:xfrm>
            <a:off x="935563" y="2491301"/>
            <a:ext cx="7645400" cy="53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indent="-180975" eaLnBrk="0" hangingPunct="0">
              <a:spcAft>
                <a:spcPct val="40000"/>
              </a:spcAft>
              <a:buFont typeface="Wingdings" charset="0"/>
              <a:buChar char="§"/>
            </a:pPr>
            <a:r>
              <a:rPr kumimoji="1" lang="en-US" altLang="ja-JP" dirty="0" smtClean="0"/>
              <a:t>FMA indicates enhancement of some </a:t>
            </a:r>
            <a:r>
              <a:rPr kumimoji="1" lang="en-US" altLang="ja-JP" dirty="0" err="1" smtClean="0"/>
              <a:t>ronances</a:t>
            </a:r>
            <a:r>
              <a:rPr kumimoji="1" lang="en-US" altLang="ja-JP" dirty="0" smtClean="0"/>
              <a:t>.</a:t>
            </a:r>
            <a:endParaRPr kumimoji="0" lang="en-US" altLang="ja-JP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charset="0"/>
              <a:buChar char="§"/>
              <a:tabLst/>
              <a:defRPr/>
            </a:pPr>
            <a:endParaRPr kumimoji="0" lang="ja-JP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pic>
        <p:nvPicPr>
          <p:cNvPr id="91" name="図 90" descr="FMA_tune_sler168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957" y="3238502"/>
            <a:ext cx="4241801" cy="3300215"/>
          </a:xfrm>
          <a:prstGeom prst="rect">
            <a:avLst/>
          </a:prstGeom>
        </p:spPr>
      </p:pic>
      <p:pic>
        <p:nvPicPr>
          <p:cNvPr id="92" name="図 91" descr="nu_ft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530" y="3232679"/>
            <a:ext cx="4241801" cy="3300215"/>
          </a:xfrm>
          <a:prstGeom prst="rect">
            <a:avLst/>
          </a:prstGeom>
        </p:spPr>
      </p:pic>
      <p:sp>
        <p:nvSpPr>
          <p:cNvPr id="93" name="コンテンツ プレースホルダ 2"/>
          <p:cNvSpPr txBox="1">
            <a:spLocks/>
          </p:cNvSpPr>
          <p:nvPr/>
        </p:nvSpPr>
        <p:spPr>
          <a:xfrm>
            <a:off x="2006598" y="2880389"/>
            <a:ext cx="2429934" cy="318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ja-JP" b="1" dirty="0" smtClean="0">
                <a:latin typeface="Times New Roman"/>
                <a:cs typeface="Times New Roman"/>
              </a:rPr>
              <a:t>W/ </a:t>
            </a:r>
            <a:r>
              <a:rPr lang="en-US" altLang="ja-JP" b="1" dirty="0" err="1" smtClean="0">
                <a:latin typeface="Times New Roman"/>
                <a:cs typeface="Times New Roman"/>
              </a:rPr>
              <a:t>Octupoles</a:t>
            </a:r>
            <a:endParaRPr lang="en-US" altLang="ja-JP" b="1" dirty="0" smtClean="0">
              <a:latin typeface="Times New Roman"/>
              <a:cs typeface="Times New Roman"/>
            </a:endParaRPr>
          </a:p>
        </p:txBody>
      </p:sp>
      <p:sp>
        <p:nvSpPr>
          <p:cNvPr id="94" name="コンテンツ プレースホルダ 2"/>
          <p:cNvSpPr txBox="1">
            <a:spLocks/>
          </p:cNvSpPr>
          <p:nvPr/>
        </p:nvSpPr>
        <p:spPr>
          <a:xfrm>
            <a:off x="5841998" y="2881976"/>
            <a:ext cx="2429934" cy="318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ja-JP" b="1" dirty="0" smtClean="0">
                <a:latin typeface="Times New Roman"/>
                <a:cs typeface="Times New Roman"/>
              </a:rPr>
              <a:t>W/O  </a:t>
            </a:r>
            <a:r>
              <a:rPr lang="en-US" altLang="ja-JP" b="1" dirty="0" err="1" smtClean="0">
                <a:latin typeface="Times New Roman"/>
                <a:cs typeface="Times New Roman"/>
              </a:rPr>
              <a:t>Octupoles</a:t>
            </a:r>
            <a:endParaRPr lang="en-US" altLang="ja-JP" b="1" dirty="0" smtClean="0">
              <a:latin typeface="Times New Roman"/>
              <a:cs typeface="Times New Roman"/>
            </a:endParaRPr>
          </a:p>
        </p:txBody>
      </p:sp>
      <p:sp>
        <p:nvSpPr>
          <p:cNvPr id="95" name="コンテンツ プレースホルダ 2"/>
          <p:cNvSpPr txBox="1">
            <a:spLocks/>
          </p:cNvSpPr>
          <p:nvPr/>
        </p:nvSpPr>
        <p:spPr>
          <a:xfrm>
            <a:off x="0" y="3276596"/>
            <a:ext cx="1199720" cy="1617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-342900" algn="ctr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4</a:t>
            </a:r>
            <a:r>
              <a:rPr kumimoji="1" lang="en-US" altLang="ja-JP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</a:t>
            </a:r>
            <a:r>
              <a:rPr lang="en-US" altLang="ja-JP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order</a:t>
            </a:r>
            <a:b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</a:b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5</a:t>
            </a:r>
            <a:r>
              <a:rPr kumimoji="1" lang="en-US" altLang="ja-JP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order</a:t>
            </a:r>
          </a:p>
          <a:p>
            <a:pPr marR="0" lvl="0" indent="-342900" algn="ctr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dirty="0" smtClean="0">
                <a:solidFill>
                  <a:srgbClr val="0000FF"/>
                </a:solidFill>
                <a:latin typeface="Times New Roman"/>
                <a:cs typeface="Times New Roman"/>
              </a:rPr>
              <a:t>6</a:t>
            </a:r>
            <a:r>
              <a:rPr lang="en-US" altLang="ja-JP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</a:t>
            </a:r>
            <a:r>
              <a:rPr lang="en-US" altLang="ja-JP" dirty="0" smtClean="0">
                <a:solidFill>
                  <a:srgbClr val="0000FF"/>
                </a:solidFill>
                <a:latin typeface="Times New Roman"/>
                <a:cs typeface="Times New Roman"/>
              </a:rPr>
              <a:t> order</a:t>
            </a:r>
            <a:br>
              <a:rPr lang="en-US" altLang="ja-JP" dirty="0" smtClean="0">
                <a:solidFill>
                  <a:srgbClr val="0000FF"/>
                </a:solidFill>
                <a:latin typeface="Times New Roman"/>
                <a:cs typeface="Times New Roman"/>
              </a:rPr>
            </a:br>
            <a:r>
              <a:rPr lang="en-US" altLang="ja-JP" dirty="0" smtClean="0">
                <a:solidFill>
                  <a:srgbClr val="00FFFF"/>
                </a:solidFill>
                <a:latin typeface="Times New Roman"/>
                <a:cs typeface="Times New Roman"/>
              </a:rPr>
              <a:t>7</a:t>
            </a:r>
            <a:r>
              <a:rPr lang="en-US" altLang="ja-JP" baseline="30000" dirty="0" smtClean="0">
                <a:solidFill>
                  <a:srgbClr val="00FFFF"/>
                </a:solidFill>
                <a:latin typeface="Times New Roman"/>
                <a:cs typeface="Times New Roman"/>
              </a:rPr>
              <a:t>th</a:t>
            </a:r>
            <a:r>
              <a:rPr lang="en-US" altLang="ja-JP" dirty="0" smtClean="0">
                <a:solidFill>
                  <a:srgbClr val="00FFFF"/>
                </a:solidFill>
                <a:latin typeface="Times New Roman"/>
                <a:cs typeface="Times New Roman"/>
              </a:rPr>
              <a:t> order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/>
            </a:r>
            <a:b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</a:br>
            <a:endParaRPr kumimoji="1" lang="en-US" altLang="ja-JP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745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90" grpId="0"/>
      <p:bldP spid="93" grpId="0"/>
      <p:bldP spid="94" grpId="0"/>
      <p:bldP spid="9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dirty="0" smtClean="0"/>
              <a:t>03/04/2013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dirty="0" smtClean="0"/>
              <a:t>The 18th KEKB Accelerator Review Committee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D7B698-058A-3B46-93B4-FFC810272E30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sp>
        <p:nvSpPr>
          <p:cNvPr id="8" name="コンテンツ プレースホルダ 9"/>
          <p:cNvSpPr txBox="1">
            <a:spLocks/>
          </p:cNvSpPr>
          <p:nvPr/>
        </p:nvSpPr>
        <p:spPr bwMode="auto">
          <a:xfrm>
            <a:off x="6062133" y="6104466"/>
            <a:ext cx="2805642" cy="38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tabLst/>
              <a:defRPr/>
            </a:pPr>
            <a:r>
              <a:rPr kumimoji="0" lang="en-US" altLang="ja-JP" sz="2000" b="0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Thank</a:t>
            </a:r>
            <a:r>
              <a:rPr kumimoji="0" lang="en-US" altLang="ja-JP" sz="2000" b="0" i="1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you for listening</a:t>
            </a:r>
            <a:r>
              <a:rPr lang="en-US" altLang="ja-JP" i="1" u="sng" kern="0" noProof="0" dirty="0" smtClean="0">
                <a:latin typeface="+mn-lt"/>
                <a:cs typeface="+mn-cs"/>
              </a:rPr>
              <a:t>!</a:t>
            </a:r>
            <a:endParaRPr kumimoji="0" lang="en-US" altLang="ja-JP" sz="2000" b="0" i="1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 bwMode="auto">
          <a:xfrm>
            <a:off x="312737" y="1312333"/>
            <a:ext cx="8524875" cy="468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lvl="0" indent="-457200" eaLnBrk="0" hangingPunct="0">
              <a:spcAft>
                <a:spcPct val="40000"/>
              </a:spcAft>
              <a:buFont typeface="+mj-lt"/>
              <a:buAutoNum type="arabicPeriod"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Optics Design and Issues (</a:t>
            </a:r>
            <a:r>
              <a:rPr kumimoji="1" lang="en-US" altLang="ja-JP" kern="0" dirty="0" smtClean="0"/>
              <a:t>Except for IR) 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/>
            </a:r>
            <a:b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</a:b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-</a:t>
            </a:r>
            <a:r>
              <a:rPr kumimoji="1" lang="en-US" altLang="ja-JP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altLang="ja-JP" noProof="0" dirty="0" smtClean="0"/>
              <a:t>Almost </a:t>
            </a:r>
            <a:r>
              <a:rPr lang="en-US" altLang="ja-JP" dirty="0" smtClean="0"/>
              <a:t>completed.</a:t>
            </a:r>
            <a:br>
              <a:rPr lang="en-US" altLang="ja-JP" dirty="0" smtClean="0"/>
            </a:br>
            <a:r>
              <a:rPr lang="en-US" altLang="ja-JP" dirty="0" smtClean="0"/>
              <a:t>- Minor changes related to detailed hardware design is now continued.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/>
            </a:r>
            <a:b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</a:b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- Need </a:t>
            </a:r>
            <a:r>
              <a:rPr kumimoji="1" lang="en-US" altLang="ja-JP" kern="0" noProof="0" dirty="0" smtClean="0">
                <a:latin typeface="+mn-lt"/>
                <a:cs typeface="+mn-cs"/>
              </a:rPr>
              <a:t>s</a:t>
            </a:r>
            <a:r>
              <a:rPr kumimoji="1" lang="en-US" altLang="ja-JP" kern="0" noProof="0" dirty="0" smtClean="0"/>
              <a:t>pecial cares </a:t>
            </a:r>
            <a:r>
              <a:rPr kumimoji="1" lang="en-US" altLang="ja-JP" kern="0" dirty="0" smtClean="0"/>
              <a:t>for orbit control or/and alignment in V-LCC region. </a:t>
            </a:r>
            <a:endParaRPr kumimoji="1" lang="en-US" altLang="ja-JP" kern="0" dirty="0" smtClean="0">
              <a:latin typeface="+mn-lt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1" lang="en-US" altLang="ja-JP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IR Design</a:t>
            </a:r>
            <a:b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</a:b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- Vertical offset is adopted to LER-QCS</a:t>
            </a:r>
            <a:b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</a:br>
            <a:r>
              <a:rPr kumimoji="1" lang="en-US" altLang="ja-JP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                                                       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for </a:t>
            </a:r>
            <a:r>
              <a:rPr kumimoji="1" lang="en-US" altLang="ja-JP" kern="0" dirty="0" smtClean="0">
                <a:latin typeface="+mn-lt"/>
                <a:cs typeface="+mn-cs"/>
              </a:rPr>
              <a:t>saving 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dipole corrector strength.</a:t>
            </a:r>
            <a:b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</a:b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- </a:t>
            </a:r>
            <a:r>
              <a:rPr kumimoji="1" lang="en-US" altLang="ja-JP" dirty="0" smtClean="0"/>
              <a:t>Lifetime of both beams is almost reached the target value, 600 sec. </a:t>
            </a:r>
            <a:endParaRPr kumimoji="1" lang="ja-JP" altLang="en-US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1" lang="en-US" altLang="ja-JP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Error Field from QCS</a:t>
            </a:r>
            <a:b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</a:b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- </a:t>
            </a:r>
            <a:r>
              <a:rPr kumimoji="1" lang="en-US" altLang="ja-JP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Nomal</a:t>
            </a:r>
            <a:r>
              <a:rPr kumimoji="1" lang="en-US" altLang="ja-JP" kern="0" dirty="0" smtClean="0">
                <a:latin typeface="+mn-lt"/>
                <a:cs typeface="+mn-cs"/>
              </a:rPr>
              <a:t>&amp;Skew sextuple error field has critical effects on DA.</a:t>
            </a:r>
            <a:br>
              <a:rPr kumimoji="1" lang="en-US" altLang="ja-JP" kern="0" dirty="0" smtClean="0">
                <a:latin typeface="+mn-lt"/>
                <a:cs typeface="+mn-cs"/>
              </a:rPr>
            </a:br>
            <a:r>
              <a:rPr kumimoji="1" lang="en-US" altLang="ja-JP" kern="0" dirty="0" smtClean="0">
                <a:latin typeface="+mn-lt"/>
                <a:cs typeface="+mn-cs"/>
              </a:rPr>
              <a:t>- Additional corrector coil is planned to install.</a:t>
            </a:r>
          </a:p>
        </p:txBody>
      </p:sp>
    </p:spTree>
    <p:extLst>
      <p:ext uri="{BB962C8B-B14F-4D97-AF65-F5344CB8AC3E}">
        <p14:creationId xmlns:p14="http://schemas.microsoft.com/office/powerpoint/2010/main" val="57745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Appendix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03/04/2013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18th KEKB Accelerator Review Committee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D7B698-058A-3B46-93B4-FFC810272E30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 bwMode="gray">
          <a:xfrm>
            <a:off x="1036606" y="3105150"/>
            <a:ext cx="697091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kumimoji="1" lang="en-US" altLang="ja-JP" smtClean="0"/>
              <a:t>Appendix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0189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1730375" y="4473312"/>
            <a:ext cx="6211358" cy="601739"/>
          </a:xfrm>
        </p:spPr>
        <p:txBody>
          <a:bodyPr/>
          <a:lstStyle/>
          <a:p>
            <a:pPr eaLnBrk="1" hangingPunct="1"/>
            <a:r>
              <a:rPr lang="en-US" sz="4000" noProof="1" smtClean="0">
                <a:latin typeface="Arial" charset="0"/>
                <a:cs typeface="Arial" charset="0"/>
              </a:rPr>
              <a:t>Optics Design Issues Except for IR</a:t>
            </a:r>
            <a:endParaRPr lang="de-DE" sz="4000" dirty="0">
              <a:latin typeface="Arial" charset="0"/>
              <a:cs typeface="Arial" charset="0"/>
            </a:endParaRPr>
          </a:p>
        </p:txBody>
      </p:sp>
      <p:pic>
        <p:nvPicPr>
          <p:cNvPr id="2" name="図 1" descr="SuperKEKB_logo_bas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6" y="0"/>
            <a:ext cx="1756003" cy="94560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057" y="1911348"/>
            <a:ext cx="6968236" cy="41394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Touschek</a:t>
            </a:r>
            <a:r>
              <a:rPr kumimoji="1" lang="en-US" altLang="ja-JP" dirty="0" smtClean="0"/>
              <a:t>-Lifetime History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3929" y="1142726"/>
            <a:ext cx="8082491" cy="813072"/>
          </a:xfrm>
        </p:spPr>
        <p:txBody>
          <a:bodyPr/>
          <a:lstStyle/>
          <a:p>
            <a:r>
              <a:rPr kumimoji="1" lang="en-US" altLang="ja-JP" dirty="0" smtClean="0"/>
              <a:t>DA has been steadily improved by feedback cycle between Optics &amp; Magnet group.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03/04/2013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18th KEKB Accelerator Review Committee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D7B698-058A-3B46-93B4-FFC810272E30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70303" y="4096434"/>
            <a:ext cx="104443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HER</a:t>
            </a:r>
          </a:p>
          <a:p>
            <a:pPr algn="ctr"/>
            <a:r>
              <a:rPr lang="en-US" altLang="ja-JP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LER</a:t>
            </a:r>
            <a:endParaRPr kumimoji="1" lang="ja-JP" alt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1537768" y="6200378"/>
            <a:ext cx="1620309" cy="31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R="0" lvl="0" indent="-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tabLst/>
              <a:defRPr/>
            </a:pPr>
            <a:r>
              <a:rPr kumimoji="1" lang="en-US" altLang="ja-JP" sz="16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2D IR Model</a:t>
            </a:r>
            <a:endParaRPr kumimoji="1" lang="ja-JP" altLang="en-US" sz="16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cxnSp>
        <p:nvCxnSpPr>
          <p:cNvPr id="11" name="直線矢印コネクタ 10"/>
          <p:cNvCxnSpPr/>
          <p:nvPr/>
        </p:nvCxnSpPr>
        <p:spPr bwMode="auto">
          <a:xfrm>
            <a:off x="1854213" y="6129858"/>
            <a:ext cx="812784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0" name="直線矢印コネクタ 19"/>
          <p:cNvCxnSpPr/>
          <p:nvPr/>
        </p:nvCxnSpPr>
        <p:spPr bwMode="auto">
          <a:xfrm>
            <a:off x="2954879" y="6138324"/>
            <a:ext cx="4817521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5" name="コンテンツ プレースホルダー 2"/>
          <p:cNvSpPr txBox="1">
            <a:spLocks/>
          </p:cNvSpPr>
          <p:nvPr/>
        </p:nvSpPr>
        <p:spPr bwMode="auto">
          <a:xfrm>
            <a:off x="4473575" y="6183444"/>
            <a:ext cx="1620309" cy="31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R="0" lvl="0" indent="-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tabLst/>
              <a:defRPr/>
            </a:pPr>
            <a:r>
              <a:rPr kumimoji="1" lang="en-US" altLang="ja-JP" sz="16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3D IR Model</a:t>
            </a:r>
            <a:endParaRPr kumimoji="1" lang="ja-JP" altLang="en-US" sz="16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45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Machine Parameters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1490" y="1041133"/>
            <a:ext cx="7327369" cy="355868"/>
          </a:xfrm>
        </p:spPr>
        <p:txBody>
          <a:bodyPr/>
          <a:lstStyle/>
          <a:p>
            <a:pPr lvl="0"/>
            <a:r>
              <a:rPr kumimoji="1" lang="en-US" altLang="ja-JP" dirty="0" smtClean="0"/>
              <a:t>Change LER vertical tune from 44.57 to 44.57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03/04/2013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18th KEKB Accelerator Review Committee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D7B698-058A-3B46-93B4-FFC810272E30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822140"/>
              </p:ext>
            </p:extLst>
          </p:nvPr>
        </p:nvGraphicFramePr>
        <p:xfrm>
          <a:off x="1196974" y="1498597"/>
          <a:ext cx="6756401" cy="48717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514281"/>
                <a:gridCol w="2121060"/>
                <a:gridCol w="212106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LER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HER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Energy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sz="1400" baseline="0" dirty="0" smtClean="0"/>
                        <a:t>(</a:t>
                      </a:r>
                      <a:r>
                        <a:rPr kumimoji="1" lang="en-US" altLang="ja-JP" sz="1400" baseline="0" dirty="0" err="1" smtClean="0"/>
                        <a:t>GeV</a:t>
                      </a:r>
                      <a:r>
                        <a:rPr kumimoji="1" lang="en-US" altLang="ja-JP" sz="1400" baseline="0" dirty="0" smtClean="0"/>
                        <a:t>)</a:t>
                      </a:r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0" dirty="0" smtClean="0"/>
                        <a:t>4.0</a:t>
                      </a:r>
                      <a:endParaRPr kumimoji="1" lang="ja-JP" altLang="en-US" i="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0" dirty="0" smtClean="0"/>
                        <a:t>7.00729</a:t>
                      </a:r>
                      <a:endParaRPr kumimoji="1" lang="ja-JP" altLang="en-US" i="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Current </a:t>
                      </a:r>
                      <a:r>
                        <a:rPr kumimoji="1" lang="en-US" altLang="ja-JP" sz="1400" dirty="0" smtClean="0"/>
                        <a:t>(A)</a:t>
                      </a:r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i="0" dirty="0" smtClean="0"/>
                        <a:t>3.6</a:t>
                      </a:r>
                      <a:endParaRPr kumimoji="1" lang="ja-JP" altLang="en-US" i="0" dirty="0" smtClean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0" dirty="0" smtClean="0">
                          <a:latin typeface="Arial"/>
                          <a:cs typeface="Arial"/>
                        </a:rPr>
                        <a:t>2.6</a:t>
                      </a:r>
                      <a:endParaRPr kumimoji="1" lang="ja-JP" altLang="en-US" i="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#of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bunches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i="0" baseline="0" dirty="0" smtClean="0">
                          <a:latin typeface="Arial"/>
                          <a:cs typeface="Arial"/>
                        </a:rPr>
                        <a:t>2500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0" dirty="0" smtClean="0">
                          <a:latin typeface="Arial"/>
                          <a:cs typeface="Arial"/>
                        </a:rPr>
                        <a:t>2500</a:t>
                      </a:r>
                      <a:endParaRPr kumimoji="1" lang="ja-JP" altLang="en-US" i="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1" dirty="0" err="1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kumimoji="1" lang="en-US" altLang="ja-JP" i="1" baseline="-25000" dirty="0" err="1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kumimoji="1" lang="en-US" altLang="ja-JP" baseline="30000" dirty="0" smtClean="0"/>
                        <a:t>*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sz="1400" baseline="0" dirty="0" smtClean="0"/>
                        <a:t>(mm)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i="0" baseline="0" dirty="0" smtClean="0">
                          <a:latin typeface="Arial"/>
                          <a:cs typeface="Arial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0" dirty="0" smtClean="0">
                          <a:latin typeface="Arial"/>
                          <a:cs typeface="Arial"/>
                        </a:rPr>
                        <a:t>25</a:t>
                      </a:r>
                      <a:endParaRPr kumimoji="1" lang="ja-JP" altLang="en-US" i="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i="1" dirty="0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kumimoji="1" lang="en-US" altLang="ja-JP" i="1" baseline="-25000" dirty="0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kumimoji="1" lang="en-US" altLang="ja-JP" baseline="30000" dirty="0" smtClean="0"/>
                        <a:t>*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sz="1400" baseline="0" dirty="0" smtClean="0"/>
                        <a:t>(mm)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i="0" baseline="0" dirty="0" smtClean="0">
                          <a:latin typeface="Arial"/>
                          <a:cs typeface="Arial"/>
                        </a:rPr>
                        <a:t>0.27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0" smtClean="0">
                          <a:latin typeface="Arial"/>
                          <a:cs typeface="Arial"/>
                        </a:rPr>
                        <a:t>0.30</a:t>
                      </a:r>
                      <a:endParaRPr kumimoji="1" lang="ja-JP" altLang="en-US" i="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i="0" dirty="0" smtClean="0">
                          <a:latin typeface="Symbol" charset="2"/>
                          <a:cs typeface="Symbol" charset="2"/>
                        </a:rPr>
                        <a:t>e</a:t>
                      </a:r>
                      <a:r>
                        <a:rPr kumimoji="1" lang="en-US" altLang="ja-JP" i="1" baseline="-250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kumimoji="1" lang="en-US" altLang="ja-JP" baseline="30000" dirty="0" smtClean="0"/>
                        <a:t>*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sz="1400" baseline="0" dirty="0" smtClean="0"/>
                        <a:t>(nm)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i="0" baseline="0" dirty="0" smtClean="0">
                          <a:latin typeface="Arial"/>
                          <a:cs typeface="Arial"/>
                        </a:rPr>
                        <a:t>3.2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0" dirty="0" smtClean="0">
                          <a:latin typeface="Arial"/>
                          <a:cs typeface="Arial"/>
                        </a:rPr>
                        <a:t>4.6</a:t>
                      </a:r>
                      <a:endParaRPr kumimoji="1" lang="ja-JP" altLang="en-US" i="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i="0" dirty="0" err="1" smtClean="0">
                          <a:latin typeface="Symbol" charset="2"/>
                          <a:cs typeface="Symbol" charset="2"/>
                        </a:rPr>
                        <a:t>e</a:t>
                      </a:r>
                      <a:r>
                        <a:rPr kumimoji="1" lang="en-US" altLang="ja-JP" i="1" baseline="-25000" dirty="0" err="1" smtClean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kumimoji="1" lang="en-US" altLang="ja-JP" baseline="30000" dirty="0" smtClean="0"/>
                        <a:t>*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sz="1400" baseline="0" dirty="0" smtClean="0"/>
                        <a:t>(pm)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i="0" smtClean="0">
                          <a:latin typeface="Arial"/>
                          <a:cs typeface="Arial"/>
                        </a:rPr>
                        <a:t>8.64</a:t>
                      </a:r>
                      <a:endParaRPr kumimoji="1" lang="en-US" altLang="ja-JP" i="0" baseline="0" dirty="0" smtClean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0" dirty="0" smtClean="0">
                          <a:latin typeface="Arial"/>
                          <a:cs typeface="Arial"/>
                        </a:rPr>
                        <a:t>11.5</a:t>
                      </a:r>
                      <a:endParaRPr kumimoji="1" lang="ja-JP" altLang="en-US" i="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i="1" baseline="0" dirty="0" err="1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kumimoji="1" lang="en-US" altLang="ja-JP" i="1" baseline="-25000" dirty="0" err="1" smtClean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kumimoji="1" lang="en-US" altLang="ja-JP" baseline="30000" dirty="0" smtClean="0"/>
                        <a:t>*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sz="1400" baseline="0" dirty="0" smtClean="0"/>
                        <a:t>(mm)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i="0" baseline="0" dirty="0" smtClean="0"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0" dirty="0" smtClean="0">
                          <a:latin typeface="Arial"/>
                          <a:cs typeface="Arial"/>
                        </a:rPr>
                        <a:t>5</a:t>
                      </a:r>
                      <a:endParaRPr kumimoji="1" lang="ja-JP" altLang="en-US" i="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i="1" baseline="0" dirty="0" err="1" smtClean="0">
                          <a:latin typeface="Symbol" charset="2"/>
                          <a:cs typeface="Symbol" charset="2"/>
                        </a:rPr>
                        <a:t>n</a:t>
                      </a:r>
                      <a:r>
                        <a:rPr kumimoji="1" lang="en-US" altLang="ja-JP" i="1" baseline="-25000" dirty="0" err="1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kumimoji="1" lang="en-US" altLang="ja-JP" i="1" baseline="-25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kumimoji="1" lang="en-US" altLang="ja-JP" i="0" baseline="0" dirty="0" smtClean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kumimoji="1" lang="en-US" altLang="ja-JP" i="1" baseline="0" dirty="0" err="1" smtClean="0">
                          <a:latin typeface="Symbol" charset="2"/>
                          <a:cs typeface="Symbol" charset="2"/>
                        </a:rPr>
                        <a:t>n</a:t>
                      </a:r>
                      <a:r>
                        <a:rPr kumimoji="1" lang="en-US" altLang="ja-JP" i="1" baseline="-25000" dirty="0" err="1" smtClean="0">
                          <a:latin typeface="Times New Roman"/>
                          <a:cs typeface="Times New Roman"/>
                        </a:rPr>
                        <a:t>y</a:t>
                      </a:r>
                      <a:endParaRPr kumimoji="1" lang="en-US" altLang="ja-JP" baseline="0" dirty="0" smtClean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0" dirty="0" smtClean="0">
                          <a:latin typeface="Arial"/>
                          <a:cs typeface="Arial"/>
                        </a:rPr>
                        <a:t>44.53 </a:t>
                      </a:r>
                      <a:r>
                        <a:rPr kumimoji="1" lang="en-US" altLang="ja-JP" i="0" dirty="0" smtClean="0">
                          <a:latin typeface="+mn-lt"/>
                          <a:cs typeface="+mn-cs"/>
                        </a:rPr>
                        <a:t>, </a:t>
                      </a:r>
                      <a:r>
                        <a:rPr kumimoji="1" lang="en-US" altLang="ja-JP" i="0" dirty="0" smtClean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46.57</a:t>
                      </a:r>
                      <a:endParaRPr kumimoji="1" lang="ja-JP" altLang="en-US" i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0" dirty="0" smtClean="0">
                          <a:latin typeface="Arial"/>
                          <a:cs typeface="Arial"/>
                        </a:rPr>
                        <a:t>45.53 , 43.57</a:t>
                      </a:r>
                      <a:endParaRPr kumimoji="1" lang="ja-JP" altLang="en-US" i="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i="1" baseline="0" dirty="0" smtClean="0">
                          <a:latin typeface="Symbol" charset="2"/>
                          <a:cs typeface="Symbol" charset="2"/>
                        </a:rPr>
                        <a:t>n</a:t>
                      </a:r>
                      <a:r>
                        <a:rPr kumimoji="1" lang="en-US" altLang="ja-JP" i="1" baseline="-25000" dirty="0" smtClean="0">
                          <a:latin typeface="Times New Roman"/>
                          <a:cs typeface="Times New Roman"/>
                        </a:rPr>
                        <a:t>s</a:t>
                      </a:r>
                      <a:endParaRPr kumimoji="1" lang="en-US" altLang="ja-JP" baseline="0" dirty="0" smtClean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0" dirty="0" smtClean="0">
                          <a:latin typeface="Arial"/>
                          <a:cs typeface="Arial"/>
                        </a:rPr>
                        <a:t>-0.0247</a:t>
                      </a:r>
                      <a:endParaRPr kumimoji="1" lang="ja-JP" altLang="en-US" i="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0" dirty="0" smtClean="0">
                          <a:latin typeface="Arial"/>
                          <a:cs typeface="Arial"/>
                        </a:rPr>
                        <a:t>-0.0280</a:t>
                      </a:r>
                      <a:endParaRPr kumimoji="1" lang="ja-JP" altLang="en-US" i="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i="1" dirty="0" err="1" smtClean="0">
                          <a:latin typeface="Symbol" charset="2"/>
                          <a:cs typeface="Symbol" charset="2"/>
                        </a:rPr>
                        <a:t>x</a:t>
                      </a:r>
                      <a:r>
                        <a:rPr kumimoji="1" lang="en-US" altLang="ja-JP" i="1" baseline="-25000" dirty="0" err="1" smtClean="0">
                          <a:latin typeface="Times New Roman"/>
                          <a:cs typeface="Times New Roman"/>
                        </a:rPr>
                        <a:t>y</a:t>
                      </a:r>
                      <a:endParaRPr kumimoji="1" lang="en-US" altLang="ja-JP" baseline="0" dirty="0" smtClean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0" dirty="0" smtClean="0">
                          <a:latin typeface="Arial"/>
                          <a:cs typeface="Arial"/>
                        </a:rPr>
                        <a:t>0.0881</a:t>
                      </a:r>
                      <a:endParaRPr kumimoji="1" lang="ja-JP" altLang="en-US" i="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0" dirty="0" smtClean="0">
                          <a:latin typeface="Arial"/>
                          <a:cs typeface="Arial"/>
                        </a:rPr>
                        <a:t>0.0807</a:t>
                      </a:r>
                      <a:endParaRPr kumimoji="1" lang="ja-JP" altLang="en-US" i="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Luminosity </a:t>
                      </a:r>
                      <a:r>
                        <a:rPr kumimoji="1" lang="en-US" altLang="ja-JP" sz="1400" dirty="0" smtClean="0"/>
                        <a:t>(10</a:t>
                      </a:r>
                      <a:r>
                        <a:rPr kumimoji="1" lang="en-US" altLang="ja-JP" sz="1400" baseline="30000" dirty="0" smtClean="0"/>
                        <a:t>34</a:t>
                      </a:r>
                      <a:r>
                        <a:rPr kumimoji="1" lang="en-US" altLang="ja-JP" sz="1400" dirty="0" smtClean="0"/>
                        <a:t> cm</a:t>
                      </a:r>
                      <a:r>
                        <a:rPr kumimoji="1" lang="en-US" altLang="ja-JP" sz="1400" baseline="30000" dirty="0" smtClean="0"/>
                        <a:t>-2</a:t>
                      </a:r>
                      <a:r>
                        <a:rPr kumimoji="1" lang="en-US" altLang="ja-JP" sz="1400" dirty="0" smtClean="0"/>
                        <a:t> s</a:t>
                      </a:r>
                      <a:r>
                        <a:rPr kumimoji="1" lang="en-US" altLang="ja-JP" sz="1400" baseline="30000" dirty="0" smtClean="0"/>
                        <a:t>-1</a:t>
                      </a:r>
                      <a:r>
                        <a:rPr kumimoji="1" lang="en-US" altLang="ja-JP" sz="1400" dirty="0" smtClean="0"/>
                        <a:t>)</a:t>
                      </a:r>
                      <a:endParaRPr kumimoji="1" lang="ja-JP" alt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i="0" dirty="0" smtClean="0"/>
                        <a:t>8x10</a:t>
                      </a:r>
                      <a:r>
                        <a:rPr kumimoji="1" lang="en-US" altLang="ja-JP" i="0" baseline="30000" dirty="0" smtClean="0"/>
                        <a:t>35</a:t>
                      </a:r>
                      <a:endParaRPr kumimoji="1" lang="ja-JP" altLang="en-US" i="0" baseline="300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45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LER Optics Changes  - Wiggler Section -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2696" y="1201999"/>
            <a:ext cx="8246534" cy="762264"/>
          </a:xfrm>
        </p:spPr>
        <p:txBody>
          <a:bodyPr/>
          <a:lstStyle/>
          <a:p>
            <a:r>
              <a:rPr kumimoji="1" lang="en-US" altLang="ja-JP" dirty="0" smtClean="0"/>
              <a:t>Vertical beta is suppressed to mitigate the beam-gas scattering effects.</a:t>
            </a:r>
          </a:p>
          <a:p>
            <a:r>
              <a:rPr kumimoji="1" lang="en-US" altLang="ja-JP" dirty="0" smtClean="0"/>
              <a:t>Integer part is increased by 2 while keeping the fractional part.</a:t>
            </a:r>
            <a:br>
              <a:rPr kumimoji="1" lang="en-US" altLang="ja-JP" dirty="0" smtClean="0"/>
            </a:br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03/04/2013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18th KEKB Accelerator Review Committee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D7B698-058A-3B46-93B4-FFC810272E30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06" y="2999637"/>
            <a:ext cx="4240294" cy="330875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9963" y="2992008"/>
            <a:ext cx="4262120" cy="3307080"/>
          </a:xfrm>
          <a:prstGeom prst="rect">
            <a:avLst/>
          </a:prstGeom>
        </p:spPr>
      </p:pic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240792" y="2142873"/>
          <a:ext cx="4570342" cy="456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数式" r:id="rId6" imgW="2413000" imgH="241300" progId="Equation.3">
                  <p:embed/>
                </p:oleObj>
              </mc:Choice>
              <mc:Fallback>
                <p:oleObj name="数式" r:id="rId6" imgW="2413000" imgH="2413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0792" y="2142873"/>
                        <a:ext cx="4570342" cy="4563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1972734" y="2607727"/>
            <a:ext cx="84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/>
              <a:t>Old</a:t>
            </a:r>
            <a:endParaRPr kumimoji="1" lang="ja-JP" altLang="en-US" sz="24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53201" y="2607727"/>
            <a:ext cx="84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/>
              <a:t>New</a:t>
            </a:r>
            <a:endParaRPr kumimoji="1" lang="ja-JP" altLang="en-US" sz="2400" b="1" dirty="0"/>
          </a:p>
        </p:txBody>
      </p:sp>
      <p:cxnSp>
        <p:nvCxnSpPr>
          <p:cNvPr id="18" name="直線矢印コネクタ 17"/>
          <p:cNvCxnSpPr/>
          <p:nvPr/>
        </p:nvCxnSpPr>
        <p:spPr bwMode="auto">
          <a:xfrm>
            <a:off x="4355569" y="4279893"/>
            <a:ext cx="465666" cy="1588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3366FF"/>
            </a:solidFill>
            <a:prstDash val="solid"/>
            <a:round/>
            <a:headEnd type="none" w="med" len="med"/>
            <a:tailEnd type="triangle" w="lg" len="sm"/>
          </a:ln>
          <a:effectLst/>
        </p:spPr>
      </p:cxnSp>
      <p:cxnSp>
        <p:nvCxnSpPr>
          <p:cNvPr id="21" name="直線コネクタ 20"/>
          <p:cNvCxnSpPr/>
          <p:nvPr/>
        </p:nvCxnSpPr>
        <p:spPr>
          <a:xfrm>
            <a:off x="6180664" y="2545309"/>
            <a:ext cx="563556" cy="1588"/>
          </a:xfrm>
          <a:prstGeom prst="line">
            <a:avLst/>
          </a:prstGeom>
          <a:ln w="635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931335" y="2982681"/>
            <a:ext cx="73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b</a:t>
            </a:r>
            <a:r>
              <a:rPr kumimoji="1" lang="en-US" altLang="ja-JP" sz="2400" i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y </a:t>
            </a:r>
            <a:endParaRPr kumimoji="1" lang="ja-JP" altLang="en-US" sz="2400" i="1" baseline="-25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2101" y="2982681"/>
            <a:ext cx="73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i="1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b</a:t>
            </a:r>
            <a:r>
              <a:rPr kumimoji="1" lang="en-US" altLang="ja-JP" sz="2400" i="1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x</a:t>
            </a:r>
            <a:r>
              <a:rPr kumimoji="1" lang="en-US" altLang="ja-JP" sz="2400" i="1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kumimoji="1" lang="ja-JP" altLang="en-US" sz="2400" i="1" baseline="-25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236143" y="4178070"/>
            <a:ext cx="73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i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h</a:t>
            </a:r>
            <a:r>
              <a:rPr kumimoji="1" lang="en-US" altLang="ja-JP" sz="2400" i="1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kumimoji="1" lang="en-US" altLang="ja-JP" sz="2400" i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kumimoji="1" lang="ja-JP" altLang="en-US" sz="2400" i="1" baseline="-25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49306" y="4178070"/>
            <a:ext cx="73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i="1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h</a:t>
            </a:r>
            <a:r>
              <a:rPr kumimoji="1" lang="en-US" altLang="ja-JP" sz="2400" i="1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x</a:t>
            </a:r>
            <a:r>
              <a:rPr kumimoji="1" lang="en-US" altLang="ja-JP" sz="2400" i="1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kumimoji="1" lang="ja-JP" altLang="en-US" sz="2400" i="1" baseline="-25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745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図形グループ 23"/>
          <p:cNvGrpSpPr/>
          <p:nvPr/>
        </p:nvGrpSpPr>
        <p:grpSpPr>
          <a:xfrm>
            <a:off x="110067" y="1991780"/>
            <a:ext cx="4576138" cy="2281766"/>
            <a:chOff x="110067" y="2135719"/>
            <a:chExt cx="4576138" cy="2281766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067" y="2135719"/>
              <a:ext cx="4576138" cy="2281766"/>
            </a:xfrm>
            <a:prstGeom prst="rect">
              <a:avLst/>
            </a:prstGeom>
          </p:spPr>
        </p:pic>
        <p:sp>
          <p:nvSpPr>
            <p:cNvPr id="20" name="円/楕円 19"/>
            <p:cNvSpPr/>
            <p:nvPr/>
          </p:nvSpPr>
          <p:spPr bwMode="auto">
            <a:xfrm>
              <a:off x="127000" y="3114410"/>
              <a:ext cx="551657" cy="551657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円/楕円 21"/>
            <p:cNvSpPr/>
            <p:nvPr/>
          </p:nvSpPr>
          <p:spPr bwMode="auto">
            <a:xfrm>
              <a:off x="1278467" y="3125127"/>
              <a:ext cx="551657" cy="551657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円/楕円 22"/>
            <p:cNvSpPr/>
            <p:nvPr/>
          </p:nvSpPr>
          <p:spPr bwMode="auto">
            <a:xfrm>
              <a:off x="4091254" y="3209794"/>
              <a:ext cx="551657" cy="551657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7" name="図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11" y="4076128"/>
            <a:ext cx="4453467" cy="2333130"/>
          </a:xfrm>
          <a:prstGeom prst="rect">
            <a:avLst/>
          </a:prstGeom>
        </p:spPr>
      </p:pic>
      <p:grpSp>
        <p:nvGrpSpPr>
          <p:cNvPr id="18" name="図形グループ 17"/>
          <p:cNvGrpSpPr/>
          <p:nvPr/>
        </p:nvGrpSpPr>
        <p:grpSpPr>
          <a:xfrm>
            <a:off x="4771045" y="2302917"/>
            <a:ext cx="4313685" cy="3733812"/>
            <a:chOff x="4643899" y="2446855"/>
            <a:chExt cx="4440832" cy="3843867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43899" y="2446855"/>
              <a:ext cx="4440832" cy="3843867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5490099" y="3144773"/>
              <a:ext cx="846667" cy="411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rgbClr val="FF0000"/>
                  </a:solidFill>
                </a:rPr>
                <a:t>LER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464702" y="4876789"/>
              <a:ext cx="846667" cy="411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rgbClr val="0000FF"/>
                  </a:solidFill>
                </a:rPr>
                <a:t>HER</a:t>
              </a:r>
              <a:endParaRPr kumimoji="1" lang="ja-JP" alt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 rot="20315462">
              <a:off x="7107232" y="3742638"/>
              <a:ext cx="1735669" cy="380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800" dirty="0" smtClean="0">
                  <a:solidFill>
                    <a:srgbClr val="008000"/>
                  </a:solidFill>
                </a:rPr>
                <a:t>Belle Axis</a:t>
              </a:r>
              <a:endParaRPr kumimoji="1" lang="ja-JP" altLang="en-US" sz="1800" dirty="0">
                <a:solidFill>
                  <a:srgbClr val="008000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6616170" y="3691463"/>
              <a:ext cx="846667" cy="380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800" dirty="0" smtClean="0"/>
                <a:t>IP</a:t>
              </a:r>
              <a:endParaRPr kumimoji="1" lang="ja-JP" altLang="en-US" sz="1800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Tsukuba Straight Line is Finalized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09098" y="1151204"/>
            <a:ext cx="7535334" cy="728399"/>
          </a:xfrm>
        </p:spPr>
        <p:txBody>
          <a:bodyPr/>
          <a:lstStyle/>
          <a:p>
            <a:pPr lvl="0"/>
            <a:r>
              <a:rPr kumimoji="1" lang="en-US" altLang="ja-JP" dirty="0" smtClean="0"/>
              <a:t>Interference problem between LER&amp;HER has been resolved while keeping optics, orbit length and IP geometry.</a:t>
            </a:r>
            <a:br>
              <a:rPr kumimoji="1" lang="en-US" altLang="ja-JP" dirty="0" smtClean="0"/>
            </a:br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03/04/2013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18th KEKB Accelerator Review Committee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D7B698-058A-3B46-93B4-FFC810272E30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25" name="正方形/長方形 24"/>
          <p:cNvSpPr/>
          <p:nvPr/>
        </p:nvSpPr>
        <p:spPr bwMode="auto">
          <a:xfrm>
            <a:off x="25401" y="3784594"/>
            <a:ext cx="4690533" cy="80433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直線矢印コネクタ 20"/>
          <p:cNvCxnSpPr/>
          <p:nvPr/>
        </p:nvCxnSpPr>
        <p:spPr bwMode="auto">
          <a:xfrm rot="5400000">
            <a:off x="2213636" y="4229489"/>
            <a:ext cx="551128" cy="1588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3366FF"/>
            </a:solidFill>
            <a:prstDash val="solid"/>
            <a:round/>
            <a:headEnd type="none" w="med" len="med"/>
            <a:tailEnd type="triangle" w="lg" len="sm"/>
          </a:ln>
          <a:effectLst/>
        </p:spPr>
      </p:cxnSp>
      <p:sp>
        <p:nvSpPr>
          <p:cNvPr id="26" name="テキスト ボックス 25"/>
          <p:cNvSpPr txBox="1"/>
          <p:nvPr/>
        </p:nvSpPr>
        <p:spPr>
          <a:xfrm rot="16200000">
            <a:off x="6625166" y="2482792"/>
            <a:ext cx="956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 smtClean="0"/>
              <a:t>concrete</a:t>
            </a:r>
            <a:br>
              <a:rPr kumimoji="1" lang="en-US" altLang="ja-JP" sz="1100" dirty="0" smtClean="0"/>
            </a:br>
            <a:r>
              <a:rPr kumimoji="1" lang="en-US" altLang="ja-JP" sz="1100" dirty="0" smtClean="0"/>
              <a:t>shield</a:t>
            </a:r>
            <a:endParaRPr kumimoji="1" lang="ja-JP" altLang="en-US" sz="1100" dirty="0"/>
          </a:p>
        </p:txBody>
      </p:sp>
      <p:sp>
        <p:nvSpPr>
          <p:cNvPr id="28" name="テキスト ボックス 27"/>
          <p:cNvSpPr txBox="1"/>
          <p:nvPr/>
        </p:nvSpPr>
        <p:spPr>
          <a:xfrm rot="16200000">
            <a:off x="6625166" y="5090529"/>
            <a:ext cx="956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 smtClean="0"/>
              <a:t>concrete</a:t>
            </a:r>
            <a:br>
              <a:rPr kumimoji="1" lang="en-US" altLang="ja-JP" sz="1100" dirty="0" smtClean="0"/>
            </a:br>
            <a:r>
              <a:rPr kumimoji="1" lang="en-US" altLang="ja-JP" sz="1100" dirty="0" smtClean="0"/>
              <a:t>shield</a:t>
            </a:r>
            <a:endParaRPr kumimoji="1" lang="ja-JP" altLang="en-US" sz="1100" dirty="0"/>
          </a:p>
        </p:txBody>
      </p:sp>
      <p:sp>
        <p:nvSpPr>
          <p:cNvPr id="29" name="四角形吹き出し 28"/>
          <p:cNvSpPr/>
          <p:nvPr/>
        </p:nvSpPr>
        <p:spPr bwMode="auto">
          <a:xfrm>
            <a:off x="84664" y="1955790"/>
            <a:ext cx="4622800" cy="1930400"/>
          </a:xfrm>
          <a:prstGeom prst="wedgeRectCallout">
            <a:avLst>
              <a:gd name="adj1" fmla="val 70133"/>
              <a:gd name="adj2" fmla="val 5636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正方形/長方形 30"/>
          <p:cNvSpPr/>
          <p:nvPr/>
        </p:nvSpPr>
        <p:spPr bwMode="auto">
          <a:xfrm>
            <a:off x="76195" y="4563528"/>
            <a:ext cx="4631269" cy="18372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45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2506136"/>
            <a:ext cx="7718425" cy="373288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Off 4S Operation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7997" y="1185069"/>
            <a:ext cx="8144933" cy="1287198"/>
          </a:xfrm>
        </p:spPr>
        <p:txBody>
          <a:bodyPr/>
          <a:lstStyle/>
          <a:p>
            <a:r>
              <a:rPr kumimoji="1" lang="en-US" altLang="ja-JP" dirty="0" smtClean="0"/>
              <a:t>Capability of off-4S operation is confirmed considering limitation of magnet field strength.</a:t>
            </a:r>
          </a:p>
          <a:p>
            <a:r>
              <a:rPr kumimoji="1" lang="en-US" altLang="ja-JP" dirty="0" smtClean="0"/>
              <a:t>Optics and hardware design is carried so that keep the capability.</a:t>
            </a:r>
            <a:br>
              <a:rPr kumimoji="1" lang="en-US" altLang="ja-JP" dirty="0" smtClean="0"/>
            </a:br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03/04/2013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18th KEKB Accelerator Review Committee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D7B698-058A-3B46-93B4-FFC810272E30}" type="slidenum">
              <a:rPr lang="ja-JP" altLang="en-US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745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Phase 1 - Linear Optics -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6141" y="1142731"/>
            <a:ext cx="8238067" cy="1194069"/>
          </a:xfrm>
        </p:spPr>
        <p:txBody>
          <a:bodyPr/>
          <a:lstStyle/>
          <a:p>
            <a:r>
              <a:rPr kumimoji="1" lang="en-US" altLang="ja-JP" dirty="0" smtClean="0"/>
              <a:t>Optics W/O QCS and solenoid has been designed</a:t>
            </a:r>
          </a:p>
          <a:p>
            <a:r>
              <a:rPr kumimoji="1" lang="en-US" altLang="ja-JP" dirty="0" smtClean="0"/>
              <a:t>QCS and solenoid is replaced by drift space.</a:t>
            </a:r>
          </a:p>
          <a:p>
            <a:r>
              <a:rPr kumimoji="1" lang="en-US" altLang="ja-JP" dirty="0" smtClean="0"/>
              <a:t>Machine tuning except for IR is expected to be done in this phase.</a:t>
            </a:r>
            <a:br>
              <a:rPr kumimoji="1" lang="en-US" altLang="ja-JP" dirty="0" smtClean="0"/>
            </a:br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03/04/2013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18th KEKB Accelerator Review Committee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D7B698-058A-3B46-93B4-FFC810272E30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444" y="2708887"/>
            <a:ext cx="4461934" cy="341300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1" y="2711183"/>
            <a:ext cx="4456609" cy="340235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950514" y="2319868"/>
            <a:ext cx="846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</a:rPr>
              <a:t>LER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30981" y="2319868"/>
            <a:ext cx="846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0000FF"/>
                </a:solidFill>
              </a:rPr>
              <a:t>HER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 bwMode="auto">
          <a:xfrm>
            <a:off x="2235748" y="6165319"/>
            <a:ext cx="397949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sp>
        <p:nvSpPr>
          <p:cNvPr id="18" name="テキスト ボックス 17"/>
          <p:cNvSpPr txBox="1"/>
          <p:nvPr/>
        </p:nvSpPr>
        <p:spPr>
          <a:xfrm>
            <a:off x="1992848" y="6172201"/>
            <a:ext cx="846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/>
              <a:t>Drift</a:t>
            </a:r>
            <a:endParaRPr kumimoji="1" lang="ja-JP" altLang="en-US" b="1" dirty="0"/>
          </a:p>
        </p:txBody>
      </p:sp>
      <p:cxnSp>
        <p:nvCxnSpPr>
          <p:cNvPr id="19" name="直線矢印コネクタ 18"/>
          <p:cNvCxnSpPr/>
          <p:nvPr/>
        </p:nvCxnSpPr>
        <p:spPr bwMode="auto">
          <a:xfrm>
            <a:off x="6892414" y="6148386"/>
            <a:ext cx="397949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sp>
        <p:nvSpPr>
          <p:cNvPr id="20" name="テキスト ボックス 19"/>
          <p:cNvSpPr txBox="1"/>
          <p:nvPr/>
        </p:nvSpPr>
        <p:spPr>
          <a:xfrm>
            <a:off x="6649514" y="6155268"/>
            <a:ext cx="846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/>
              <a:t>Drift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57745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566" y="3410479"/>
            <a:ext cx="4528566" cy="2981706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8" y="3410479"/>
            <a:ext cx="4480560" cy="297637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Phase 1 - Dynamic Aperture -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4175" y="1100398"/>
            <a:ext cx="8381999" cy="1515799"/>
          </a:xfrm>
        </p:spPr>
        <p:txBody>
          <a:bodyPr/>
          <a:lstStyle/>
          <a:p>
            <a:r>
              <a:rPr kumimoji="1" lang="en-US" altLang="ja-JP" dirty="0" smtClean="0"/>
              <a:t>DA example assuming,</a:t>
            </a:r>
            <a:br>
              <a:rPr kumimoji="1" lang="en-US" altLang="ja-JP" dirty="0" smtClean="0"/>
            </a:br>
            <a:r>
              <a:rPr kumimoji="1" lang="en-US" altLang="ja-JP" dirty="0" smtClean="0"/>
              <a:t>     - Design bunch current.</a:t>
            </a:r>
            <a:br>
              <a:rPr kumimoji="1" lang="en-US" altLang="ja-JP" dirty="0" smtClean="0"/>
            </a:br>
            <a:r>
              <a:rPr kumimoji="1" lang="en-US" altLang="ja-JP" dirty="0" smtClean="0"/>
              <a:t>     - 2% </a:t>
            </a:r>
            <a:r>
              <a:rPr kumimoji="1" lang="en-US" altLang="ja-JP" dirty="0" err="1" smtClean="0"/>
              <a:t>emittance</a:t>
            </a:r>
            <a:r>
              <a:rPr kumimoji="1" lang="en-US" altLang="ja-JP" dirty="0" smtClean="0"/>
              <a:t> ratio.</a:t>
            </a:r>
          </a:p>
          <a:p>
            <a:pPr lvl="0"/>
            <a:r>
              <a:rPr kumimoji="1" lang="en-US" altLang="ja-JP" dirty="0" smtClean="0"/>
              <a:t>Beam loss estimation is ongoing from view point of radiation protection.</a:t>
            </a:r>
            <a:br>
              <a:rPr kumimoji="1" lang="en-US" altLang="ja-JP" dirty="0" smtClean="0"/>
            </a:br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ja-JP" smtClean="0"/>
              <a:t>03/04/2013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The 18th KEKB Accelerator Review Committee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D7B698-058A-3B46-93B4-FFC810272E30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62000" y="2765565"/>
            <a:ext cx="3318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0000FF"/>
                </a:solidFill>
              </a:rPr>
              <a:t>HER </a:t>
            </a:r>
            <a:r>
              <a:rPr kumimoji="1" lang="en-US" altLang="ja-JP" b="1" dirty="0" err="1" smtClean="0">
                <a:solidFill>
                  <a:srgbClr val="0000FF"/>
                </a:solidFill>
              </a:rPr>
              <a:t>Touscheck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 Life</a:t>
            </a:r>
            <a:br>
              <a:rPr kumimoji="1" lang="en-US" altLang="ja-JP" b="1" dirty="0" smtClean="0">
                <a:solidFill>
                  <a:srgbClr val="0000FF"/>
                </a:solidFill>
              </a:rPr>
            </a:br>
            <a:r>
              <a:rPr kumimoji="1" lang="en-US" altLang="ja-JP" b="1" dirty="0" smtClean="0">
                <a:solidFill>
                  <a:srgbClr val="0000FF"/>
                </a:solidFill>
              </a:rPr>
              <a:t>~6.3 hours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06528" y="2765565"/>
            <a:ext cx="2635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</a:rPr>
              <a:t>LER 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Touscheck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Life</a:t>
            </a:r>
            <a:br>
              <a:rPr kumimoji="1" lang="en-US" altLang="ja-JP" b="1" dirty="0" smtClean="0">
                <a:solidFill>
                  <a:srgbClr val="FF0000"/>
                </a:solidFill>
              </a:rPr>
            </a:br>
            <a:r>
              <a:rPr kumimoji="1" lang="en-US" altLang="ja-JP" b="1" dirty="0" smtClean="0">
                <a:solidFill>
                  <a:srgbClr val="FF0000"/>
                </a:solidFill>
              </a:rPr>
              <a:t>~1.4 hours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 bwMode="auto">
          <a:xfrm>
            <a:off x="6857989" y="2466578"/>
            <a:ext cx="2167465" cy="31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tabLst/>
              <a:defRPr/>
            </a:pPr>
            <a:r>
              <a:rPr kumimoji="1" lang="en-US" altLang="ja-JP" sz="1600" b="0" i="0" u="none" strike="noStrike" kern="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 Funakoshi-san’s talk</a:t>
            </a: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cxnSp>
        <p:nvCxnSpPr>
          <p:cNvPr id="18" name="直線矢印コネクタ 17"/>
          <p:cNvCxnSpPr/>
          <p:nvPr/>
        </p:nvCxnSpPr>
        <p:spPr bwMode="auto">
          <a:xfrm>
            <a:off x="6341538" y="2573864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1" name="テキスト ボックス 20"/>
          <p:cNvSpPr txBox="1"/>
          <p:nvPr/>
        </p:nvSpPr>
        <p:spPr>
          <a:xfrm>
            <a:off x="326607" y="3716865"/>
            <a:ext cx="2206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Physical Aperture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 rot="16200000">
            <a:off x="-367661" y="4631265"/>
            <a:ext cx="2206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RF Bucket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7745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10292</TotalTime>
  <Words>1478</Words>
  <Application>Microsoft Macintosh PowerPoint</Application>
  <PresentationFormat>画面に合わせる (4:3)</PresentationFormat>
  <Paragraphs>417</Paragraphs>
  <Slides>30</Slides>
  <Notes>28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2" baseType="lpstr">
      <vt:lpstr>Standarddesign</vt:lpstr>
      <vt:lpstr>数式</vt:lpstr>
      <vt:lpstr>Optics Issues</vt:lpstr>
      <vt:lpstr>Contents</vt:lpstr>
      <vt:lpstr>Optics Design Issues Except for IR</vt:lpstr>
      <vt:lpstr>Machine Parameters</vt:lpstr>
      <vt:lpstr>LER Optics Changes  - Wiggler Section -</vt:lpstr>
      <vt:lpstr>Tsukuba Straight Line is Finalized</vt:lpstr>
      <vt:lpstr>Off 4S Operation</vt:lpstr>
      <vt:lpstr>Phase 1 - Linear Optics -</vt:lpstr>
      <vt:lpstr>Phase 1 - Dynamic Aperture -</vt:lpstr>
      <vt:lpstr>Simulation of Tunnel Subsidence  </vt:lpstr>
      <vt:lpstr>Simulation of Tunnel Subsidence (cont’d)  </vt:lpstr>
      <vt:lpstr>Simulation of Tunnel Subsidence (cont’d)  </vt:lpstr>
      <vt:lpstr>IR Optics Design</vt:lpstr>
      <vt:lpstr>IR Design</vt:lpstr>
      <vt:lpstr>IR Design Upgrade</vt:lpstr>
      <vt:lpstr>Dynamic Aperture &amp; Touschek Lifetime</vt:lpstr>
      <vt:lpstr>Error Field from QCS</vt:lpstr>
      <vt:lpstr>Field Measurements of QCS Prototype</vt:lpstr>
      <vt:lpstr>LER DA with Normal Sextupole Error Field</vt:lpstr>
      <vt:lpstr>Sextupole Corrector Coil</vt:lpstr>
      <vt:lpstr>DA Improvement by Corrector Coil</vt:lpstr>
      <vt:lpstr>Skew Sextupole Error Field</vt:lpstr>
      <vt:lpstr>Lifetime and Corrector Coil Position</vt:lpstr>
      <vt:lpstr>Design Change Strategy</vt:lpstr>
      <vt:lpstr>R-side Design Change Plan (Not Fixed Yet)</vt:lpstr>
      <vt:lpstr>DA W/ and W/O R-side Octupoles</vt:lpstr>
      <vt:lpstr>Side Effect of Removing Octupole from QC1</vt:lpstr>
      <vt:lpstr>Summary</vt:lpstr>
      <vt:lpstr>Appendix</vt:lpstr>
      <vt:lpstr>Touschek-Lifetime History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/>
  <dc:description>PresentationLoad.com</dc:description>
  <cp:lastModifiedBy>SUGIMOTO Hiroshi</cp:lastModifiedBy>
  <cp:revision>234</cp:revision>
  <dcterms:created xsi:type="dcterms:W3CDTF">2013-03-03T23:21:28Z</dcterms:created>
  <dcterms:modified xsi:type="dcterms:W3CDTF">2013-03-04T01:18:18Z</dcterms:modified>
</cp:coreProperties>
</file>