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Default Extension="jpeg" ContentType="image/jpeg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Default Extension="wdp" ContentType="image/vnd.ms-photo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99" r:id="rId2"/>
    <p:sldId id="518" r:id="rId3"/>
    <p:sldId id="441" r:id="rId4"/>
    <p:sldId id="534" r:id="rId5"/>
    <p:sldId id="537" r:id="rId6"/>
    <p:sldId id="447" r:id="rId7"/>
    <p:sldId id="482" r:id="rId8"/>
    <p:sldId id="483" r:id="rId9"/>
    <p:sldId id="448" r:id="rId10"/>
    <p:sldId id="511" r:id="rId11"/>
    <p:sldId id="516" r:id="rId12"/>
    <p:sldId id="535" r:id="rId13"/>
    <p:sldId id="536" r:id="rId14"/>
    <p:sldId id="521" r:id="rId15"/>
    <p:sldId id="499" r:id="rId16"/>
    <p:sldId id="495" r:id="rId17"/>
    <p:sldId id="517" r:id="rId18"/>
    <p:sldId id="496" r:id="rId19"/>
    <p:sldId id="539" r:id="rId20"/>
    <p:sldId id="389" r:id="rId21"/>
    <p:sldId id="453" r:id="rId22"/>
    <p:sldId id="454" r:id="rId23"/>
    <p:sldId id="463" r:id="rId24"/>
    <p:sldId id="464" r:id="rId25"/>
    <p:sldId id="515" r:id="rId26"/>
    <p:sldId id="473" r:id="rId27"/>
    <p:sldId id="474" r:id="rId28"/>
    <p:sldId id="522" r:id="rId29"/>
    <p:sldId id="428" r:id="rId30"/>
    <p:sldId id="419" r:id="rId31"/>
    <p:sldId id="538" r:id="rId32"/>
    <p:sldId id="531" r:id="rId33"/>
    <p:sldId id="532" r:id="rId34"/>
    <p:sldId id="542" r:id="rId35"/>
    <p:sldId id="543" r:id="rId36"/>
    <p:sldId id="527" r:id="rId37"/>
    <p:sldId id="528" r:id="rId38"/>
    <p:sldId id="540" r:id="rId39"/>
    <p:sldId id="541" r:id="rId40"/>
    <p:sldId id="410" r:id="rId41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AFCB9"/>
    <a:srgbClr val="FFB39A"/>
    <a:srgbClr val="FFC2D8"/>
    <a:srgbClr val="FFDDEA"/>
    <a:srgbClr val="FFF3B5"/>
    <a:srgbClr val="F7FF7D"/>
    <a:srgbClr val="FFFBD5"/>
    <a:srgbClr val="E2FFA6"/>
    <a:srgbClr val="60DBFF"/>
    <a:srgbClr val="EAFC2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間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2483" autoAdjust="0"/>
    <p:restoredTop sz="98596" autoAdjust="0"/>
  </p:normalViewPr>
  <p:slideViewPr>
    <p:cSldViewPr snapToGrid="0" snapToObjects="1">
      <p:cViewPr varScale="1">
        <p:scale>
          <a:sx n="155" d="100"/>
          <a:sy n="155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CE832-F27E-8B44-90D5-BE5049F10003}" type="datetimeFigureOut">
              <a:rPr lang="ja-JP" altLang="en-US" smtClean="0"/>
              <a:pPr/>
              <a:t>14.3.2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3694B4-A296-3248-9BA1-279B61F7098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7F73A-59D5-6545-927C-A41DCFD4780A}" type="datetimeFigureOut">
              <a:rPr lang="ja-JP" altLang="en-US" smtClean="0"/>
              <a:pPr/>
              <a:t>14.3.2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C264B-4881-734E-B2FE-D17F4931CA05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dirty="0" smtClean="0"/>
              <a:t>マスタ サブタイトルの書式設定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8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8" y="6576886"/>
            <a:ext cx="7448161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8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8" y="6576886"/>
            <a:ext cx="7635907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8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8" y="6576886"/>
            <a:ext cx="7602705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9" y="6576886"/>
            <a:ext cx="7328790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8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8" y="6576886"/>
            <a:ext cx="7486499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9" name="日付プレースホルダ 3"/>
          <p:cNvSpPr>
            <a:spLocks noGrp="1"/>
          </p:cNvSpPr>
          <p:nvPr>
            <p:ph type="dt" sz="half" idx="13"/>
          </p:nvPr>
        </p:nvSpPr>
        <p:spPr>
          <a:xfrm>
            <a:off x="324238" y="6576886"/>
            <a:ext cx="7519701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1" name="日付プレースホルダ 3"/>
          <p:cNvSpPr>
            <a:spLocks noGrp="1"/>
          </p:cNvSpPr>
          <p:nvPr>
            <p:ph type="dt" sz="half" idx="13"/>
          </p:nvPr>
        </p:nvSpPr>
        <p:spPr>
          <a:xfrm>
            <a:off x="324238" y="6576886"/>
            <a:ext cx="7528001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8" y="6576886"/>
            <a:ext cx="7735513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8" y="6576886"/>
            <a:ext cx="7669109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9" name="日付プレースホルダ 3"/>
          <p:cNvSpPr>
            <a:spLocks noGrp="1"/>
          </p:cNvSpPr>
          <p:nvPr>
            <p:ph type="dt" sz="half" idx="13"/>
          </p:nvPr>
        </p:nvSpPr>
        <p:spPr>
          <a:xfrm>
            <a:off x="324239" y="6576886"/>
            <a:ext cx="7503100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5124783" y="6446219"/>
            <a:ext cx="1346518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9" name="日付プレースホルダ 3"/>
          <p:cNvSpPr>
            <a:spLocks noGrp="1"/>
          </p:cNvSpPr>
          <p:nvPr>
            <p:ph type="dt" sz="half" idx="13"/>
          </p:nvPr>
        </p:nvSpPr>
        <p:spPr>
          <a:xfrm>
            <a:off x="324239" y="6576886"/>
            <a:ext cx="7644208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gif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96892"/>
            <a:ext cx="8229600" cy="734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115408" y="989887"/>
            <a:ext cx="8935815" cy="5586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179781" y="6576886"/>
            <a:ext cx="718788" cy="256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00FF"/>
                </a:solidFill>
                <a:latin typeface="Osaka"/>
                <a:ea typeface="Osaka"/>
                <a:cs typeface="Osaka"/>
              </a:defRPr>
            </a:lvl1pPr>
          </a:lstStyle>
          <a:p>
            <a:fld id="{9C0E2F81-601E-B447-A2CF-B5EA96351142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7" name="図 6" descr="SuperKEKB_logo.g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55864" y="133529"/>
            <a:ext cx="1295359" cy="697551"/>
          </a:xfrm>
          <a:prstGeom prst="rect">
            <a:avLst/>
          </a:prstGeom>
        </p:spPr>
      </p:pic>
      <p:pic>
        <p:nvPicPr>
          <p:cNvPr id="8" name="図 7" descr="keklogo-c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408" y="108630"/>
            <a:ext cx="1103773" cy="697551"/>
          </a:xfrm>
          <a:prstGeom prst="rect">
            <a:avLst/>
          </a:prstGeom>
        </p:spPr>
      </p:pic>
      <p:sp>
        <p:nvSpPr>
          <p:cNvPr id="9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24239" y="6576886"/>
            <a:ext cx="7195982" cy="25659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/>
                </a:solidFill>
                <a:latin typeface="Osaka"/>
                <a:ea typeface="Osaka"/>
                <a:cs typeface="Osaka"/>
              </a:defRPr>
            </a:lvl1pPr>
          </a:lstStyle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kumimoji="1" sz="3600" kern="1200">
          <a:solidFill>
            <a:schemeClr val="tx1"/>
          </a:solidFill>
          <a:latin typeface="Osaka"/>
          <a:ea typeface="Osaka"/>
          <a:cs typeface="Osak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rgbClr val="0000FF"/>
          </a:solidFill>
          <a:latin typeface="Osaka"/>
          <a:ea typeface="Osaka"/>
          <a:cs typeface="Osak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1600" kern="1200">
          <a:solidFill>
            <a:schemeClr val="tx1"/>
          </a:solidFill>
          <a:latin typeface="Osaka"/>
          <a:ea typeface="Osaka"/>
          <a:cs typeface="Osak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1400" kern="1200">
          <a:solidFill>
            <a:srgbClr val="008000"/>
          </a:solidFill>
          <a:latin typeface="Osaka"/>
          <a:ea typeface="Osaka"/>
          <a:cs typeface="Osak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1200" kern="1200">
          <a:solidFill>
            <a:schemeClr val="tx1"/>
          </a:solidFill>
          <a:latin typeface="Osaka"/>
          <a:ea typeface="Osaka"/>
          <a:cs typeface="Osak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1200" kern="1200">
          <a:solidFill>
            <a:schemeClr val="tx1"/>
          </a:solidFill>
          <a:latin typeface="Osaka"/>
          <a:ea typeface="Osaka"/>
          <a:cs typeface="Osak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eg"/><Relationship Id="rId12" Type="http://schemas.openxmlformats.org/officeDocument/2006/relationships/image" Target="../media/image11.jpeg"/><Relationship Id="rId13" Type="http://schemas.openxmlformats.org/officeDocument/2006/relationships/image" Target="../media/image12.jpeg"/><Relationship Id="rId14" Type="http://schemas.openxmlformats.org/officeDocument/2006/relationships/image" Target="../media/image13.jpeg"/><Relationship Id="rId15" Type="http://schemas.openxmlformats.org/officeDocument/2006/relationships/image" Target="../media/image14.png"/><Relationship Id="rId16" Type="http://schemas.openxmlformats.org/officeDocument/2006/relationships/image" Target="../media/image15.jpeg"/><Relationship Id="rId17" Type="http://schemas.openxmlformats.org/officeDocument/2006/relationships/image" Target="../media/image16.pdf"/><Relationship Id="rId18" Type="http://schemas.openxmlformats.org/officeDocument/2006/relationships/image" Target="../media/image17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oleObject" Target="???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jpeg"/><Relationship Id="rId10" Type="http://schemas.microsoft.com/office/2007/relationships/hdphoto" Target="NUL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5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jpeg"/><Relationship Id="rId6" Type="http://schemas.openxmlformats.org/officeDocument/2006/relationships/image" Target="../media/image74.jpeg"/><Relationship Id="rId7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13.jpe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49704" y="1542175"/>
            <a:ext cx="8576885" cy="1733838"/>
          </a:xfrm>
        </p:spPr>
        <p:txBody>
          <a:bodyPr>
            <a:noAutofit/>
          </a:bodyPr>
          <a:lstStyle/>
          <a:p>
            <a:pPr algn="l"/>
            <a:r>
              <a:rPr lang="en-US" altLang="ja-JP" sz="4400" b="1" dirty="0" smtClean="0"/>
              <a:t>Overview of Ring Construction</a:t>
            </a:r>
            <a:br>
              <a:rPr lang="en-US" altLang="ja-JP" sz="4400" b="1" dirty="0" smtClean="0"/>
            </a:br>
            <a:r>
              <a:rPr lang="en-US" altLang="ja-JP" sz="4400" b="1" dirty="0" smtClean="0"/>
              <a:t>Status and Schedule</a:t>
            </a:r>
            <a:endParaRPr lang="ja-JP" altLang="en-US" sz="4400" b="1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843217" y="5266362"/>
            <a:ext cx="4753023" cy="1301522"/>
          </a:xfrm>
        </p:spPr>
        <p:txBody>
          <a:bodyPr>
            <a:normAutofit/>
          </a:bodyPr>
          <a:lstStyle/>
          <a:p>
            <a:pPr algn="r"/>
            <a:r>
              <a:rPr lang="en-US" altLang="ja-JP" sz="1800" dirty="0" smtClean="0"/>
              <a:t>Kazunori  AKAI</a:t>
            </a:r>
          </a:p>
          <a:p>
            <a:pPr algn="r"/>
            <a:r>
              <a:rPr lang="en-US" altLang="ja-JP" sz="1800" dirty="0" smtClean="0"/>
              <a:t>KEK, Accelerator Laboratory</a:t>
            </a:r>
          </a:p>
          <a:p>
            <a:pPr algn="r"/>
            <a:r>
              <a:rPr lang="en-US" altLang="ja-JP" sz="1800" dirty="0" smtClean="0"/>
              <a:t>Mar. 3, 2014, @19</a:t>
            </a:r>
            <a:r>
              <a:rPr lang="en-US" altLang="ja-JP" sz="1800" baseline="30000" dirty="0" smtClean="0"/>
              <a:t>th</a:t>
            </a:r>
            <a:r>
              <a:rPr lang="en-US" altLang="ja-JP" sz="1800" dirty="0" smtClean="0"/>
              <a:t> KEKB Review</a:t>
            </a:r>
            <a:endParaRPr lang="ja-JP" altLang="en-US" sz="1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23519" y="3658476"/>
            <a:ext cx="358303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00FF"/>
                </a:solidFill>
              </a:rPr>
              <a:t>Contents:</a:t>
            </a:r>
          </a:p>
          <a:p>
            <a:pPr>
              <a:buFont typeface="Wingdings" charset="2"/>
              <a:buChar char="l"/>
            </a:pPr>
            <a:r>
              <a:rPr lang="en-US" altLang="ja-JP" sz="2400" dirty="0" smtClean="0">
                <a:solidFill>
                  <a:srgbClr val="0000FF"/>
                </a:solidFill>
              </a:rPr>
              <a:t> Ring construction status</a:t>
            </a:r>
          </a:p>
          <a:p>
            <a:pPr>
              <a:buFont typeface="Wingdings" charset="2"/>
              <a:buChar char="l"/>
            </a:pPr>
            <a:r>
              <a:rPr lang="en-US" altLang="ja-JP" sz="2400" dirty="0" smtClean="0">
                <a:solidFill>
                  <a:srgbClr val="0000FF"/>
                </a:solidFill>
              </a:rPr>
              <a:t> Budget, schedule and HR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10</a:t>
            </a:fld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543" y="4003432"/>
            <a:ext cx="4061025" cy="2519755"/>
          </a:xfrm>
          <a:prstGeom prst="rect">
            <a:avLst/>
          </a:prstGeom>
        </p:spPr>
      </p:pic>
      <p:pic>
        <p:nvPicPr>
          <p:cNvPr id="5" name="Picture 4" descr="D:\_WorkFolder\大穂LERウィグラー部設置作業_2 photo\result\IMG_45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5717" y="792746"/>
            <a:ext cx="2919063" cy="2189298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uetsugu\Desktop\SKEKB_Layout_20130206_4 A3_PDF (1).p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0811" t="62782" r="30121" b="29066"/>
          <a:stretch/>
        </p:blipFill>
        <p:spPr bwMode="auto">
          <a:xfrm rot="16200000">
            <a:off x="5164934" y="2693149"/>
            <a:ext cx="6054559" cy="178586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8192213" y="3799163"/>
            <a:ext cx="144000" cy="1080120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8019361" y="2575027"/>
            <a:ext cx="144000" cy="15841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 rot="5400000">
            <a:off x="8060084" y="4550528"/>
            <a:ext cx="1090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CC"/>
                </a:solidFill>
              </a:rPr>
              <a:t>HER Wiggler</a:t>
            </a:r>
            <a:endParaRPr kumimoji="1" lang="ja-JP" altLang="en-US" sz="1400" dirty="0">
              <a:solidFill>
                <a:srgbClr val="0000CC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 rot="5400000">
            <a:off x="7317465" y="2886980"/>
            <a:ext cx="1053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L</a:t>
            </a:r>
            <a:r>
              <a:rPr kumimoji="1" lang="en-US" altLang="ja-JP" sz="1400" dirty="0" smtClean="0">
                <a:solidFill>
                  <a:srgbClr val="FF0000"/>
                </a:solidFill>
              </a:rPr>
              <a:t>ER Wiggler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pic>
        <p:nvPicPr>
          <p:cNvPr id="11" name="Picture 2" descr="C:\Users\suetsugu\Desktop\SKEKB_Layout_20130206_4 A3_PDF (1).p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2574" t="5231" r="33250" b="85763"/>
          <a:stretch/>
        </p:blipFill>
        <p:spPr bwMode="auto">
          <a:xfrm rot="16200000">
            <a:off x="-1842203" y="2479618"/>
            <a:ext cx="6047940" cy="2253036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正方形/長方形 11"/>
          <p:cNvSpPr/>
          <p:nvPr/>
        </p:nvSpPr>
        <p:spPr>
          <a:xfrm>
            <a:off x="1372181" y="2565745"/>
            <a:ext cx="144000" cy="19104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 rot="5400000">
            <a:off x="628464" y="2679405"/>
            <a:ext cx="1053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L</a:t>
            </a:r>
            <a:r>
              <a:rPr kumimoji="1" lang="en-US" altLang="ja-JP" sz="1400" dirty="0" smtClean="0">
                <a:solidFill>
                  <a:srgbClr val="FF0000"/>
                </a:solidFill>
              </a:rPr>
              <a:t>ER Wiggler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rot="5400000" flipH="1" flipV="1">
            <a:off x="7398740" y="4725056"/>
            <a:ext cx="931468" cy="597777"/>
          </a:xfrm>
          <a:prstGeom prst="straightConnector1">
            <a:avLst/>
          </a:prstGeom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7007173" y="2988517"/>
            <a:ext cx="990962" cy="924103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2041294" y="2973850"/>
            <a:ext cx="5524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Installation of LER</a:t>
            </a:r>
            <a:r>
              <a:rPr kumimoji="1"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 wiggler magnets and chambers in Nikko and Oho straight sections. </a:t>
            </a:r>
            <a:r>
              <a:rPr kumimoji="1" lang="en-US" altLang="ja-JP" sz="120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-&gt; Completed.</a:t>
            </a:r>
            <a:endParaRPr kumimoji="1" lang="ja-JP" altLang="en-US" sz="1200" dirty="0">
              <a:solidFill>
                <a:srgbClr val="FF0000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5248" y="2842301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Nikko</a:t>
            </a:r>
            <a:endParaRPr kumimoji="1" lang="ja-JP" altLang="en-US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501715" y="2988517"/>
            <a:ext cx="628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Oho</a:t>
            </a:r>
            <a:endParaRPr kumimoji="1" lang="ja-JP" altLang="en-US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  <p:pic>
        <p:nvPicPr>
          <p:cNvPr id="19" name="図 18" descr="IMG_0185_日光wiggl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414" y="792746"/>
            <a:ext cx="2919063" cy="2189298"/>
          </a:xfrm>
          <a:prstGeom prst="rect">
            <a:avLst/>
          </a:prstGeom>
        </p:spPr>
      </p:pic>
      <p:pic>
        <p:nvPicPr>
          <p:cNvPr id="20" name="図 19" descr="IMG_0190_日光wiggle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1709" y="4217296"/>
            <a:ext cx="2919063" cy="2189297"/>
          </a:xfrm>
          <a:prstGeom prst="rect">
            <a:avLst/>
          </a:prstGeom>
        </p:spPr>
      </p:pic>
      <p:cxnSp>
        <p:nvCxnSpPr>
          <p:cNvPr id="21" name="直線矢印コネクタ 20"/>
          <p:cNvCxnSpPr/>
          <p:nvPr/>
        </p:nvCxnSpPr>
        <p:spPr>
          <a:xfrm rot="10800000" flipV="1">
            <a:off x="1506924" y="2306513"/>
            <a:ext cx="1786883" cy="350411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rot="10800000">
            <a:off x="1648221" y="3710484"/>
            <a:ext cx="972714" cy="506812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3941098" y="3553397"/>
            <a:ext cx="3922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Installation of HER</a:t>
            </a:r>
            <a:r>
              <a:rPr kumimoji="1"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 wiggler magnets and chambers in Oho straight section. </a:t>
            </a:r>
            <a:r>
              <a:rPr lang="en-US" altLang="ja-JP" sz="120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-&gt; Completed.</a:t>
            </a:r>
            <a:endParaRPr kumimoji="1" lang="ja-JP" altLang="en-US" sz="12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24" name="タイトル 3"/>
          <p:cNvSpPr txBox="1">
            <a:spLocks/>
          </p:cNvSpPr>
          <p:nvPr/>
        </p:nvSpPr>
        <p:spPr>
          <a:xfrm>
            <a:off x="457199" y="39899"/>
            <a:ext cx="8441369" cy="778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Wiggler magnets and chambers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0" y="3211633"/>
            <a:ext cx="845849" cy="3222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8721075" y="3300351"/>
            <a:ext cx="422925" cy="3222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11</a:t>
            </a:fld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sp>
        <p:nvSpPr>
          <p:cNvPr id="4" name="四角形吹き出し 3"/>
          <p:cNvSpPr/>
          <p:nvPr/>
        </p:nvSpPr>
        <p:spPr>
          <a:xfrm>
            <a:off x="4780311" y="5265443"/>
            <a:ext cx="3987778" cy="1215784"/>
          </a:xfrm>
          <a:prstGeom prst="wedgeRectCallout">
            <a:avLst>
              <a:gd name="adj1" fmla="val -56659"/>
              <a:gd name="adj2" fmla="val -131194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600" dirty="0" smtClean="0">
                <a:solidFill>
                  <a:srgbClr val="000000"/>
                </a:solidFill>
              </a:rPr>
              <a:t>Assembly work using </a:t>
            </a:r>
            <a:r>
              <a:rPr lang="en-US" altLang="ja-JP" sz="1600" dirty="0" smtClean="0">
                <a:solidFill>
                  <a:srgbClr val="000000"/>
                </a:solidFill>
              </a:rPr>
              <a:t>survey instruments to adjust the tilting center will start sometime in February. Installation to the beam line will take place in JFY2014.</a:t>
            </a:r>
            <a:endParaRPr kumimoji="1"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Tilting table for sextupole magnets</a:t>
            </a:r>
            <a:br>
              <a:rPr kumimoji="1" lang="en-US" altLang="ja-JP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1" lang="en-US" altLang="ja-JP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Magnet modification and table production ongoing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151" y="1351488"/>
            <a:ext cx="2707649" cy="3811273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873327" y="4793429"/>
            <a:ext cx="307503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Assembled magnet: Proto type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70" y="1261951"/>
            <a:ext cx="4307464" cy="269627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670" y="3697784"/>
            <a:ext cx="4307464" cy="272513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69670" y="3404228"/>
            <a:ext cx="2795256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16 tables (of 24) arrived at KEK.</a:t>
            </a:r>
            <a:endParaRPr kumimoji="1" lang="ja-JP" altLang="en-US" sz="16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3228" y="6289009"/>
            <a:ext cx="4628390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16 magnets (of 24) been modified and arrived at KEK.</a:t>
            </a:r>
            <a:endParaRPr kumimoji="1" lang="ja-JP" altLang="en-US" sz="1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641618" y="1417638"/>
            <a:ext cx="1193356" cy="461665"/>
          </a:xfrm>
          <a:prstGeom prst="rect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M. </a:t>
            </a:r>
            <a:r>
              <a:rPr kumimoji="1" lang="en-US" altLang="ja-JP" sz="1200" dirty="0" err="1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Masuzawa</a:t>
            </a:r>
            <a:r>
              <a:rPr kumimoji="1"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,</a:t>
            </a:r>
          </a:p>
          <a:p>
            <a:r>
              <a:rPr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R. </a:t>
            </a:r>
            <a:r>
              <a:rPr lang="en-US" altLang="ja-JP" sz="1200" dirty="0" err="1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Sugahawa</a:t>
            </a:r>
            <a:endParaRPr kumimoji="1" lang="ja-JP" altLang="en-US" sz="12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12</a:t>
            </a:fld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15" y="122296"/>
            <a:ext cx="2299106" cy="343974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15" y="3657372"/>
            <a:ext cx="3845819" cy="291951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636" y="1567790"/>
            <a:ext cx="4787364" cy="500909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356636" y="6224996"/>
            <a:ext cx="435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Nikko wiggler alignment in a very tight space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" name="角丸四角形吹き出し 7"/>
          <p:cNvSpPr/>
          <p:nvPr/>
        </p:nvSpPr>
        <p:spPr>
          <a:xfrm>
            <a:off x="4233658" y="2115012"/>
            <a:ext cx="1388962" cy="515962"/>
          </a:xfrm>
          <a:prstGeom prst="wedgeRoundRectCallout">
            <a:avLst>
              <a:gd name="adj1" fmla="val -24494"/>
              <a:gd name="adj2" fmla="val 126544"/>
              <a:gd name="adj3" fmla="val 16667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SSC in HER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9" name="角丸四角形吹き出し 8"/>
          <p:cNvSpPr/>
          <p:nvPr/>
        </p:nvSpPr>
        <p:spPr>
          <a:xfrm>
            <a:off x="6550352" y="3008046"/>
            <a:ext cx="1388962" cy="515962"/>
          </a:xfrm>
          <a:prstGeom prst="wedgeRoundRectCallout">
            <a:avLst>
              <a:gd name="adj1" fmla="val -48452"/>
              <a:gd name="adj2" fmla="val 139423"/>
              <a:gd name="adj3" fmla="val 16667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He pipe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0" name="角丸四角形吹き出し 9"/>
          <p:cNvSpPr/>
          <p:nvPr/>
        </p:nvSpPr>
        <p:spPr>
          <a:xfrm>
            <a:off x="6692981" y="5183144"/>
            <a:ext cx="2023367" cy="912856"/>
          </a:xfrm>
          <a:prstGeom prst="wedgeRoundRectCallout">
            <a:avLst>
              <a:gd name="adj1" fmla="val -64038"/>
              <a:gd name="adj2" fmla="val -104144"/>
              <a:gd name="adj3" fmla="val 16667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 smtClean="0">
                <a:solidFill>
                  <a:schemeClr val="tx1"/>
                </a:solidFill>
              </a:rPr>
              <a:t>Workers adjusting the bolts, in between the magnet and the pipe,</a:t>
            </a:r>
          </a:p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</a:rPr>
              <a:t>not easily seen.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81940" y="3594820"/>
            <a:ext cx="27284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Power cables </a:t>
            </a:r>
            <a:r>
              <a:rPr lang="en-US" altLang="ja-JP" sz="1600" i="1" dirty="0" smtClean="0"/>
              <a:t>between</a:t>
            </a:r>
            <a:r>
              <a:rPr lang="en-US" altLang="ja-JP" sz="1600" dirty="0" smtClean="0"/>
              <a:t> wiggler magnets been connected in the Oho and Nikko straight sections.</a:t>
            </a:r>
            <a:endParaRPr lang="ja-JP" altLang="en-US" sz="1600" dirty="0"/>
          </a:p>
        </p:txBody>
      </p:sp>
      <p:sp>
        <p:nvSpPr>
          <p:cNvPr id="12" name="正方形/長方形 11"/>
          <p:cNvSpPr/>
          <p:nvPr/>
        </p:nvSpPr>
        <p:spPr>
          <a:xfrm>
            <a:off x="163827" y="3008046"/>
            <a:ext cx="2307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Cooling water pipes.</a:t>
            </a:r>
            <a:endParaRPr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2728452" y="257449"/>
            <a:ext cx="4516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Osaka"/>
                <a:ea typeface="Osaka"/>
                <a:cs typeface="Osaka"/>
              </a:rPr>
              <a:t>Piping, Cabling and Alignment</a:t>
            </a:r>
            <a:endParaRPr lang="ja-JP" altLang="en-US" sz="2400" dirty="0">
              <a:latin typeface="Osaka"/>
              <a:ea typeface="Osaka"/>
              <a:cs typeface="Osak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10392" y="949947"/>
            <a:ext cx="5237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These works are also laborious, takes time and money.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3" y="5137353"/>
            <a:ext cx="2290676" cy="1482956"/>
          </a:xfrm>
          <a:prstGeom prst="rect">
            <a:avLst/>
          </a:prstGeom>
        </p:spPr>
      </p:pic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13</a:t>
            </a:fld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523" y="1001423"/>
            <a:ext cx="2832003" cy="2865717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66140" y="49728"/>
            <a:ext cx="9077860" cy="11430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Alignment work ongoing</a:t>
            </a:r>
            <a:b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Difficult to coexist with the heavy duty construction work above ground.</a:t>
            </a:r>
            <a:b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Effects of the new utility buildings and new tunnel are clearly seen.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742" y="3586889"/>
            <a:ext cx="4501829" cy="3221622"/>
          </a:xfrm>
          <a:prstGeom prst="rect">
            <a:avLst/>
          </a:prstGeom>
        </p:spPr>
      </p:pic>
      <p:cxnSp>
        <p:nvCxnSpPr>
          <p:cNvPr id="8" name="直線矢印コネクタ 7"/>
          <p:cNvCxnSpPr/>
          <p:nvPr/>
        </p:nvCxnSpPr>
        <p:spPr>
          <a:xfrm rot="5400000">
            <a:off x="4248900" y="3131699"/>
            <a:ext cx="3478286" cy="204832"/>
          </a:xfrm>
          <a:prstGeom prst="straightConnector1">
            <a:avLst/>
          </a:prstGeom>
          <a:ln w="3175" cap="flat" cmpd="sng" algn="ctr">
            <a:solidFill>
              <a:srgbClr val="FF12D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>
            <a:off x="3382487" y="3641509"/>
            <a:ext cx="957721" cy="836778"/>
          </a:xfrm>
          <a:prstGeom prst="straightConnector1">
            <a:avLst/>
          </a:prstGeom>
          <a:ln w="3175" cap="flat" cmpd="sng" algn="ctr">
            <a:solidFill>
              <a:srgbClr val="FF12D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3378" y="1229454"/>
            <a:ext cx="2172527" cy="3789291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7360951" y="1229454"/>
            <a:ext cx="759793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12D5"/>
                </a:solidFill>
              </a:rPr>
              <a:t>12M</a:t>
            </a:r>
            <a:endParaRPr kumimoji="1" lang="ja-JP" altLang="en-US" sz="2400" dirty="0">
              <a:solidFill>
                <a:srgbClr val="FF12D5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032" y="1229454"/>
            <a:ext cx="3509811" cy="2412055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2256919" y="3272177"/>
            <a:ext cx="1556924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12D5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AR new tunne</a:t>
            </a:r>
            <a:r>
              <a:rPr lang="en-US" altLang="ja-JP" dirty="0"/>
              <a:t>l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04032" y="1229454"/>
            <a:ext cx="155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12D5"/>
                </a:solidFill>
              </a:rPr>
              <a:t>AR new </a:t>
            </a:r>
            <a:r>
              <a:rPr lang="en-US" altLang="ja-JP" dirty="0" smtClean="0">
                <a:solidFill>
                  <a:srgbClr val="FF12D5"/>
                </a:solidFill>
              </a:rPr>
              <a:t>tunnel</a:t>
            </a:r>
            <a:endParaRPr lang="ja-JP" altLang="en-US" dirty="0">
              <a:solidFill>
                <a:srgbClr val="FF12D5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 rot="16200000" flipH="1">
            <a:off x="3497376" y="3425914"/>
            <a:ext cx="2611020" cy="483668"/>
          </a:xfrm>
          <a:prstGeom prst="straightConnector1">
            <a:avLst/>
          </a:prstGeom>
          <a:ln w="3175" cap="flat" cmpd="sng" algn="ctr">
            <a:solidFill>
              <a:srgbClr val="FF12D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図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111" y="3763701"/>
            <a:ext cx="2172980" cy="1487227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351218" y="6330665"/>
            <a:ext cx="5225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Fuji</a:t>
            </a:r>
            <a:endParaRPr kumimoji="1" lang="ja-JP" altLang="en-US" sz="1000" dirty="0">
              <a:solidFill>
                <a:srgbClr val="FF0000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476785" y="4112747"/>
            <a:ext cx="78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Oct. 13, 2013</a:t>
            </a:r>
            <a:endParaRPr kumimoji="1" lang="ja-JP" altLang="en-US" sz="900" dirty="0">
              <a:solidFill>
                <a:srgbClr val="FF0000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602352" y="1894829"/>
            <a:ext cx="78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Oct. 13, 2013</a:t>
            </a:r>
            <a:endParaRPr kumimoji="1" lang="ja-JP" altLang="en-US" sz="900" dirty="0">
              <a:solidFill>
                <a:srgbClr val="FF0000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495477" y="5431703"/>
            <a:ext cx="78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Dec. 10, 2013</a:t>
            </a:r>
            <a:endParaRPr kumimoji="1" lang="ja-JP" altLang="en-US" sz="900" dirty="0">
              <a:solidFill>
                <a:srgbClr val="FF0000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83498" y="5928557"/>
            <a:ext cx="1011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 err="1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lebel</a:t>
            </a:r>
            <a:r>
              <a:rPr kumimoji="1" lang="en-US" altLang="ja-JP" sz="90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 change by 1.5 mm</a:t>
            </a:r>
            <a:endParaRPr kumimoji="1" lang="ja-JP" altLang="en-US" sz="900" dirty="0">
              <a:solidFill>
                <a:srgbClr val="FF0000"/>
              </a:solidFill>
              <a:latin typeface="Osaka"/>
              <a:ea typeface="Osaka"/>
              <a:cs typeface="Osaka"/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 rot="5400000" flipH="1" flipV="1">
            <a:off x="975855" y="5786958"/>
            <a:ext cx="348751" cy="1588"/>
          </a:xfrm>
          <a:prstGeom prst="straightConnector1">
            <a:avLst/>
          </a:prstGeom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rot="10800000" flipV="1">
            <a:off x="1286388" y="3641507"/>
            <a:ext cx="2096099" cy="471239"/>
          </a:xfrm>
          <a:prstGeom prst="straightConnector1">
            <a:avLst/>
          </a:prstGeom>
          <a:ln w="3175" cap="flat" cmpd="sng" algn="ctr">
            <a:solidFill>
              <a:srgbClr val="FF12D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スクリーンショット（2014-02-05 16.28.04）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759"/>
            <a:ext cx="9144000" cy="5860061"/>
          </a:xfrm>
          <a:prstGeom prst="rect">
            <a:avLst/>
          </a:prstGeom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Tsukuba straight section</a:t>
            </a:r>
            <a:endParaRPr lang="ja-JP" altLang="en-US" dirty="0"/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14</a:t>
            </a:fld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pic>
        <p:nvPicPr>
          <p:cNvPr id="5" name="図 4" descr="スクリーンショット（2014-02-05 16.29.03）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14" y="805362"/>
            <a:ext cx="3051119" cy="206667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713" y="4499898"/>
            <a:ext cx="3835174" cy="2211411"/>
          </a:xfrm>
          <a:prstGeom prst="rect">
            <a:avLst/>
          </a:prstGeom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15</a:t>
            </a:fld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40" y="4518302"/>
            <a:ext cx="2664048" cy="205858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34" y="2897754"/>
            <a:ext cx="8707366" cy="141230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236441" y="60605"/>
            <a:ext cx="6671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IR Magnet production status (QK* and BC* and etc.) </a:t>
            </a:r>
            <a:endParaRPr kumimoji="1" lang="ja-JP" altLang="en-US" sz="2400" dirty="0"/>
          </a:p>
        </p:txBody>
      </p:sp>
      <p:cxnSp>
        <p:nvCxnSpPr>
          <p:cNvPr id="10" name="直線矢印コネクタ 9"/>
          <p:cNvCxnSpPr/>
          <p:nvPr/>
        </p:nvCxnSpPr>
        <p:spPr>
          <a:xfrm rot="16200000" flipV="1">
            <a:off x="875075" y="3796336"/>
            <a:ext cx="952886" cy="454236"/>
          </a:xfrm>
          <a:prstGeom prst="straightConnector1">
            <a:avLst/>
          </a:prstGeom>
          <a:ln w="6350" cap="flat" cmpd="sng" algn="ctr">
            <a:solidFill>
              <a:srgbClr val="FF12D5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rot="5400000" flipH="1" flipV="1">
            <a:off x="2151613" y="3238632"/>
            <a:ext cx="688289" cy="1834242"/>
          </a:xfrm>
          <a:prstGeom prst="straightConnector1">
            <a:avLst/>
          </a:prstGeom>
          <a:ln w="6350" cap="flat" cmpd="sng" algn="ctr">
            <a:solidFill>
              <a:srgbClr val="FF12D5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rot="5640000" flipH="1" flipV="1">
            <a:off x="1856247" y="3359798"/>
            <a:ext cx="952888" cy="1433150"/>
          </a:xfrm>
          <a:prstGeom prst="straightConnector1">
            <a:avLst/>
          </a:prstGeom>
          <a:ln w="6350" cap="flat" cmpd="sng" algn="ctr">
            <a:solidFill>
              <a:srgbClr val="FF12D5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rot="5400000" flipH="1" flipV="1">
            <a:off x="3569061" y="1560680"/>
            <a:ext cx="948792" cy="4929643"/>
          </a:xfrm>
          <a:prstGeom prst="straightConnector1">
            <a:avLst/>
          </a:prstGeom>
          <a:ln w="6350" cap="flat" cmpd="sng" algn="ctr">
            <a:solidFill>
              <a:srgbClr val="FF12D5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rot="5400000" flipH="1" flipV="1">
            <a:off x="4082914" y="1042733"/>
            <a:ext cx="952886" cy="5961443"/>
          </a:xfrm>
          <a:prstGeom prst="straightConnector1">
            <a:avLst/>
          </a:prstGeom>
          <a:ln w="6350" cap="flat" cmpd="sng" algn="ctr">
            <a:solidFill>
              <a:srgbClr val="FF12D5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3006694" y="4511650"/>
            <a:ext cx="1892953" cy="116955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All 16 (+1spare) Skew Quads (QK*) arrived at KEK and the magnetic </a:t>
            </a:r>
            <a:r>
              <a:rPr kumimoji="1" lang="en-US" altLang="ja-JP" sz="1400" dirty="0" smtClean="0"/>
              <a:t>measurements ongoing at KEK.</a:t>
            </a:r>
            <a:endParaRPr kumimoji="1" lang="ja-JP" altLang="en-US" sz="1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556242" y="4135222"/>
            <a:ext cx="25417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Small dipole magnets </a:t>
            </a:r>
            <a:r>
              <a:rPr lang="en-US" altLang="ja-JP" sz="1400" dirty="0" smtClean="0"/>
              <a:t>near the QCS </a:t>
            </a:r>
            <a:r>
              <a:rPr kumimoji="1" lang="en-US" altLang="ja-JP" sz="1400" dirty="0" smtClean="0"/>
              <a:t>(BC1LP,BC1RP) </a:t>
            </a:r>
            <a:r>
              <a:rPr lang="en-US" altLang="ja-JP" sz="1400" dirty="0" smtClean="0"/>
              <a:t>&amp; other dipole magnets (BC*E) and etc.</a:t>
            </a:r>
          </a:p>
          <a:p>
            <a:r>
              <a:rPr kumimoji="1" lang="en-US" altLang="ja-JP" sz="1400" dirty="0" smtClean="0"/>
              <a:t> Yoke stacking ongoing </a:t>
            </a:r>
            <a:endParaRPr kumimoji="1" lang="ja-JP" altLang="en-US" sz="1400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633" y="719685"/>
            <a:ext cx="2658583" cy="1973167"/>
          </a:xfrm>
          <a:prstGeom prst="rect">
            <a:avLst/>
          </a:prstGeom>
        </p:spPr>
      </p:pic>
      <p:cxnSp>
        <p:nvCxnSpPr>
          <p:cNvPr id="19" name="直線矢印コネクタ 18"/>
          <p:cNvCxnSpPr/>
          <p:nvPr/>
        </p:nvCxnSpPr>
        <p:spPr>
          <a:xfrm rot="5400000">
            <a:off x="2324234" y="2998448"/>
            <a:ext cx="988057" cy="376868"/>
          </a:xfrm>
          <a:prstGeom prst="straightConnector1">
            <a:avLst/>
          </a:prstGeom>
          <a:ln w="6350" cap="flat" cmpd="sng" algn="ctr">
            <a:solidFill>
              <a:srgbClr val="FF0000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3080757" y="636267"/>
            <a:ext cx="2069956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Two </a:t>
            </a:r>
            <a:r>
              <a:rPr lang="en-US" altLang="ja-JP" sz="1400" dirty="0" err="1" smtClean="0"/>
              <a:t>quadrupoles</a:t>
            </a:r>
            <a:endParaRPr lang="en-US" altLang="ja-JP" sz="1400" dirty="0" smtClean="0"/>
          </a:p>
          <a:p>
            <a:r>
              <a:rPr lang="en-US" altLang="ja-JP" sz="1400" dirty="0" smtClean="0"/>
              <a:t> (QLC2LE/QLC2RE)</a:t>
            </a:r>
          </a:p>
          <a:p>
            <a:r>
              <a:rPr lang="en-US" altLang="ja-JP" sz="1400" dirty="0" smtClean="0"/>
              <a:t>Coils </a:t>
            </a:r>
            <a:r>
              <a:rPr lang="en-US" altLang="ja-JP" sz="1400" dirty="0"/>
              <a:t>have been </a:t>
            </a:r>
            <a:r>
              <a:rPr lang="en-US" altLang="ja-JP" sz="1400" dirty="0" smtClean="0"/>
              <a:t>wound &amp; impregnation </a:t>
            </a:r>
            <a:r>
              <a:rPr lang="en-US" altLang="ja-JP" sz="1400" dirty="0"/>
              <a:t>is ongoing</a:t>
            </a:r>
            <a:endParaRPr kumimoji="1" lang="ja-JP" altLang="en-US" sz="1400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6242" y="807274"/>
            <a:ext cx="2342327" cy="1747548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4483552" y="1563498"/>
            <a:ext cx="2072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~2.2m Dipoles</a:t>
            </a:r>
          </a:p>
          <a:p>
            <a:r>
              <a:rPr lang="en-US" altLang="ja-JP" sz="1400" dirty="0"/>
              <a:t>All coils have been wound</a:t>
            </a:r>
            <a:endParaRPr kumimoji="1" lang="ja-JP" altLang="en-US" sz="1400" dirty="0"/>
          </a:p>
        </p:txBody>
      </p:sp>
      <p:cxnSp>
        <p:nvCxnSpPr>
          <p:cNvPr id="23" name="直線矢印コネクタ 22"/>
          <p:cNvCxnSpPr/>
          <p:nvPr/>
        </p:nvCxnSpPr>
        <p:spPr>
          <a:xfrm rot="16200000" flipH="1">
            <a:off x="6775150" y="2598848"/>
            <a:ext cx="996282" cy="908229"/>
          </a:xfrm>
          <a:prstGeom prst="straightConnector1">
            <a:avLst/>
          </a:prstGeom>
          <a:ln w="6350"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6819177" y="2554822"/>
            <a:ext cx="1472429" cy="859223"/>
          </a:xfrm>
          <a:prstGeom prst="straightConnector1">
            <a:avLst/>
          </a:prstGeom>
          <a:ln w="6350"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>
            <a:off x="6819177" y="2554822"/>
            <a:ext cx="1233160" cy="1126090"/>
          </a:xfrm>
          <a:prstGeom prst="straightConnector1">
            <a:avLst/>
          </a:prstGeom>
          <a:ln w="6350"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/>
          <p:nvPr/>
        </p:nvCxnSpPr>
        <p:spPr>
          <a:xfrm>
            <a:off x="3006694" y="2692852"/>
            <a:ext cx="4134579" cy="721194"/>
          </a:xfrm>
          <a:prstGeom prst="straightConnector1">
            <a:avLst/>
          </a:prstGeom>
          <a:ln w="6350" cap="flat" cmpd="sng" algn="ctr">
            <a:solidFill>
              <a:srgbClr val="FF0000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rot="10800000" flipV="1">
            <a:off x="2162630" y="2554822"/>
            <a:ext cx="4656547" cy="859222"/>
          </a:xfrm>
          <a:prstGeom prst="straightConnector1">
            <a:avLst/>
          </a:prstGeom>
          <a:ln w="6350"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3095216" y="2169632"/>
            <a:ext cx="3475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Yoke stacking and assembly will start in mid-February.</a:t>
            </a:r>
            <a:endParaRPr kumimoji="1" lang="ja-JP" altLang="en-US" sz="1400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778975" y="719685"/>
            <a:ext cx="1556436" cy="276999"/>
          </a:xfrm>
          <a:prstGeom prst="rect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M. </a:t>
            </a:r>
            <a:r>
              <a:rPr kumimoji="1" lang="en-US" altLang="ja-JP" sz="1200" dirty="0" err="1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Masuzawa</a:t>
            </a:r>
            <a:r>
              <a:rPr kumimoji="1"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 et al.</a:t>
            </a:r>
            <a:endParaRPr kumimoji="1" lang="ja-JP" altLang="en-US" sz="12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 smtClean="0">
                <a:latin typeface="Times New Roman" pitchFamily="18" charset="0"/>
                <a:cs typeface="Times New Roman" pitchFamily="18" charset="0"/>
              </a:rPr>
              <a:t>IR status – magnets and beam pipes</a:t>
            </a:r>
            <a:endParaRPr kumimoji="1" lang="ja-JP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83568" y="1268760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New IR magnets are fabricated in FY2013.</a:t>
            </a:r>
          </a:p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Installation of the new IR magnets will start June 2014.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611560" y="1916832"/>
            <a:ext cx="7704856" cy="4150716"/>
            <a:chOff x="611560" y="2060848"/>
            <a:chExt cx="7704856" cy="4150716"/>
          </a:xfrm>
        </p:grpSpPr>
        <p:pic>
          <p:nvPicPr>
            <p:cNvPr id="3" name="図 2" descr="phase1_layout2014Jan.tiff"/>
            <p:cNvPicPr>
              <a:picLocks noChangeAspect="1"/>
            </p:cNvPicPr>
            <p:nvPr/>
          </p:nvPicPr>
          <p:blipFill>
            <a:blip r:embed="rId2" cstate="print"/>
            <a:srcRect l="1176" t="14350" r="1176" b="11008"/>
            <a:stretch>
              <a:fillRect/>
            </a:stretch>
          </p:blipFill>
          <p:spPr>
            <a:xfrm>
              <a:off x="611560" y="2060848"/>
              <a:ext cx="7681918" cy="4150716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7092280" y="3501008"/>
              <a:ext cx="10801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>
                  <a:latin typeface="Times New Roman" pitchFamily="18" charset="0"/>
                  <a:cs typeface="Times New Roman" pitchFamily="18" charset="0"/>
                </a:rPr>
                <a:t>Dummy</a:t>
              </a:r>
            </a:p>
            <a:p>
              <a:r>
                <a:rPr lang="en-US" altLang="ja-JP" sz="1600" dirty="0" smtClean="0">
                  <a:latin typeface="Times New Roman" pitchFamily="18" charset="0"/>
                  <a:cs typeface="Times New Roman" pitchFamily="18" charset="0"/>
                </a:rPr>
                <a:t>Stage (Phase 1)</a:t>
              </a:r>
              <a:endParaRPr kumimoji="1" lang="ja-JP" alt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1115616" y="3645024"/>
              <a:ext cx="8640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>
                  <a:latin typeface="Times New Roman" pitchFamily="18" charset="0"/>
                  <a:cs typeface="Times New Roman" pitchFamily="18" charset="0"/>
                </a:rPr>
                <a:t>Moving</a:t>
              </a:r>
            </a:p>
            <a:p>
              <a:r>
                <a:rPr lang="en-US" altLang="ja-JP" sz="1600" dirty="0" smtClean="0">
                  <a:latin typeface="Times New Roman" pitchFamily="18" charset="0"/>
                  <a:cs typeface="Times New Roman" pitchFamily="18" charset="0"/>
                </a:rPr>
                <a:t>stage</a:t>
              </a:r>
              <a:endParaRPr kumimoji="1" lang="ja-JP" alt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971600" y="2276872"/>
              <a:ext cx="13681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>
                  <a:latin typeface="Times New Roman" pitchFamily="18" charset="0"/>
                  <a:cs typeface="Times New Roman" pitchFamily="18" charset="0"/>
                </a:rPr>
                <a:t>Beam pipes</a:t>
              </a:r>
            </a:p>
            <a:p>
              <a:r>
                <a:rPr lang="en-US" altLang="ja-JP" sz="1600" dirty="0" smtClean="0">
                  <a:latin typeface="Times New Roman" pitchFamily="18" charset="0"/>
                  <a:cs typeface="Times New Roman" pitchFamily="18" charset="0"/>
                </a:rPr>
                <a:t>fabrication</a:t>
              </a:r>
              <a:endParaRPr kumimoji="1" lang="en-US" altLang="ja-JP" sz="1600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altLang="ja-JP" sz="1600" dirty="0" smtClean="0">
                  <a:latin typeface="Times New Roman" pitchFamily="18" charset="0"/>
                  <a:cs typeface="Times New Roman" pitchFamily="18" charset="0"/>
                </a:rPr>
                <a:t>FY2013</a:t>
              </a:r>
              <a:endParaRPr kumimoji="1" lang="ja-JP" alt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6948264" y="4797152"/>
              <a:ext cx="13681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>
                  <a:latin typeface="Times New Roman" pitchFamily="18" charset="0"/>
                  <a:cs typeface="Times New Roman" pitchFamily="18" charset="0"/>
                </a:rPr>
                <a:t>Beam pipes</a:t>
              </a:r>
            </a:p>
            <a:p>
              <a:r>
                <a:rPr lang="en-US" altLang="ja-JP" sz="1600" dirty="0" smtClean="0">
                  <a:latin typeface="Times New Roman" pitchFamily="18" charset="0"/>
                  <a:cs typeface="Times New Roman" pitchFamily="18" charset="0"/>
                </a:rPr>
                <a:t>fabrication</a:t>
              </a:r>
              <a:endParaRPr kumimoji="1" lang="en-US" altLang="ja-JP" sz="1600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altLang="ja-JP" sz="1600" dirty="0" smtClean="0">
                  <a:latin typeface="Times New Roman" pitchFamily="18" charset="0"/>
                  <a:cs typeface="Times New Roman" pitchFamily="18" charset="0"/>
                </a:rPr>
                <a:t>FY2013</a:t>
              </a:r>
              <a:endParaRPr kumimoji="1" lang="ja-JP" alt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2843808" y="4221088"/>
              <a:ext cx="35283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>
                  <a:latin typeface="Times New Roman" pitchFamily="18" charset="0"/>
                  <a:cs typeface="Times New Roman" pitchFamily="18" charset="0"/>
                </a:rPr>
                <a:t>Beam pipes fabrication: </a:t>
              </a:r>
              <a:r>
                <a:rPr lang="en-US" altLang="ja-JP" sz="1600" dirty="0" smtClean="0">
                  <a:latin typeface="Times New Roman" pitchFamily="18" charset="0"/>
                  <a:cs typeface="Times New Roman" pitchFamily="18" charset="0"/>
                </a:rPr>
                <a:t>Apr – Sep 2014</a:t>
              </a:r>
              <a:endParaRPr kumimoji="1" lang="ja-JP" alt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下矢印 9"/>
            <p:cNvSpPr/>
            <p:nvPr/>
          </p:nvSpPr>
          <p:spPr>
            <a:xfrm flipV="1">
              <a:off x="3923928" y="4077072"/>
              <a:ext cx="576064" cy="14401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右矢印 10"/>
            <p:cNvSpPr/>
            <p:nvPr/>
          </p:nvSpPr>
          <p:spPr>
            <a:xfrm>
              <a:off x="2195736" y="2492896"/>
              <a:ext cx="144016" cy="4320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右矢印 11"/>
            <p:cNvSpPr/>
            <p:nvPr/>
          </p:nvSpPr>
          <p:spPr>
            <a:xfrm flipH="1">
              <a:off x="6804248" y="4869160"/>
              <a:ext cx="144016" cy="4320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611560" y="6093296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Installation of beam pipes will start around August 2014.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日付プレースホルダ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sp>
        <p:nvSpPr>
          <p:cNvPr id="16" name="スライド番号プレースホル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16</a:t>
            </a:fld>
            <a:endParaRPr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380032" y="1115051"/>
            <a:ext cx="1115209" cy="276999"/>
          </a:xfrm>
          <a:prstGeom prst="rect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K. Kanazawa</a:t>
            </a:r>
            <a:endParaRPr kumimoji="1" lang="ja-JP" altLang="en-US" sz="12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 smtClean="0">
                <a:latin typeface="Times New Roman" pitchFamily="18" charset="0"/>
                <a:cs typeface="Times New Roman" pitchFamily="18" charset="0"/>
              </a:rPr>
              <a:t>IR status – Accelerator floor</a:t>
            </a:r>
            <a:endParaRPr kumimoji="1" lang="ja-JP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グループ化 5"/>
          <p:cNvGrpSpPr>
            <a:grpSpLocks noChangeAspect="1"/>
          </p:cNvGrpSpPr>
          <p:nvPr/>
        </p:nvGrpSpPr>
        <p:grpSpPr>
          <a:xfrm>
            <a:off x="395536" y="1484784"/>
            <a:ext cx="6275213" cy="2723533"/>
            <a:chOff x="-109655" y="1055883"/>
            <a:chExt cx="8006849" cy="2606323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/>
                </a:ext>
              </a:extLst>
            </a:blip>
            <a:srcRect/>
            <a:stretch/>
          </p:blipFill>
          <p:spPr>
            <a:xfrm rot="395001">
              <a:off x="3594887" y="1055883"/>
              <a:ext cx="4302307" cy="225871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1800000"/>
              </a:lightRig>
            </a:scene3d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/>
                </a:ext>
              </a:extLst>
            </a:blip>
            <a:srcRect/>
            <a:stretch/>
          </p:blipFill>
          <p:spPr>
            <a:xfrm rot="20700000">
              <a:off x="-109655" y="1233949"/>
              <a:ext cx="5257565" cy="2428257"/>
            </a:xfrm>
            <a:prstGeom prst="rect">
              <a:avLst/>
            </a:prstGeom>
          </p:spPr>
        </p:pic>
      </p:grpSp>
      <p:pic>
        <p:nvPicPr>
          <p:cNvPr id="9" name="Picture 6" descr="QCS-ImpConflict-sidecut70t"/>
          <p:cNvPicPr>
            <a:picLocks noChangeAspect="1" noChangeArrowheads="1"/>
          </p:cNvPicPr>
          <p:nvPr/>
        </p:nvPicPr>
        <p:blipFill>
          <a:blip r:embed="rId4" cstate="print"/>
          <a:srcRect l="26771" b="-1182"/>
          <a:stretch>
            <a:fillRect/>
          </a:stretch>
        </p:blipFill>
        <p:spPr bwMode="auto">
          <a:xfrm>
            <a:off x="3635896" y="4149080"/>
            <a:ext cx="2240502" cy="2205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6794935" y="2060848"/>
            <a:ext cx="22328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The accelerator floor has been modified for the new QCS moving stages.</a:t>
            </a:r>
          </a:p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The QCSL moving stage will be set on the floor in FY2013.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4860032" y="2708920"/>
            <a:ext cx="216024" cy="1656184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7236296" y="5769538"/>
            <a:ext cx="1368152" cy="584776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Times New Roman" pitchFamily="18" charset="0"/>
                <a:cs typeface="Times New Roman" pitchFamily="18" charset="0"/>
              </a:rPr>
              <a:t>Pictures by</a:t>
            </a:r>
          </a:p>
          <a:p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H. Yamaoka</a:t>
            </a:r>
            <a:endParaRPr kumimoji="1" lang="ja-JP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156175" y="4649156"/>
            <a:ext cx="1439243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Times New Roman" pitchFamily="18" charset="0"/>
                <a:cs typeface="Times New Roman" pitchFamily="18" charset="0"/>
              </a:rPr>
              <a:t>QCSL</a:t>
            </a:r>
          </a:p>
          <a:p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moving stage</a:t>
            </a:r>
            <a:endParaRPr kumimoji="1" lang="ja-JP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右矢印 15"/>
          <p:cNvSpPr/>
          <p:nvPr/>
        </p:nvSpPr>
        <p:spPr>
          <a:xfrm rot="10800000">
            <a:off x="5796136" y="4797152"/>
            <a:ext cx="28803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日付プレースホルダ 1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17</a:t>
            </a:fld>
            <a:endParaRPr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35781" y="5212049"/>
            <a:ext cx="214015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QCSR</a:t>
            </a:r>
          </a:p>
          <a:p>
            <a:r>
              <a:rPr lang="en-US" altLang="ja-JP" sz="1200" dirty="0" smtClean="0">
                <a:latin typeface="Times New Roman" pitchFamily="18" charset="0"/>
                <a:cs typeface="Times New Roman" pitchFamily="18" charset="0"/>
              </a:rPr>
              <a:t>moving stage to be fabricated </a:t>
            </a:r>
          </a:p>
          <a:p>
            <a:r>
              <a:rPr kumimoji="1" lang="en-US" altLang="ja-JP" sz="1200" dirty="0" smtClean="0">
                <a:latin typeface="Times New Roman" pitchFamily="18" charset="0"/>
                <a:cs typeface="Times New Roman" pitchFamily="18" charset="0"/>
              </a:rPr>
              <a:t>(dummy stage at Phas</a:t>
            </a:r>
            <a:r>
              <a:rPr lang="en-US" altLang="ja-JP" sz="1200" dirty="0" smtClean="0">
                <a:latin typeface="Times New Roman" pitchFamily="18" charset="0"/>
                <a:cs typeface="Times New Roman" pitchFamily="18" charset="0"/>
              </a:rPr>
              <a:t>e 1)</a:t>
            </a:r>
            <a:endParaRPr kumimoji="1" lang="ja-JP" alt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rot="5400000" flipH="1" flipV="1">
            <a:off x="1040804" y="4188598"/>
            <a:ext cx="2068177" cy="158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 smtClean="0">
                <a:latin typeface="Times New Roman" pitchFamily="18" charset="0"/>
                <a:cs typeface="Times New Roman" pitchFamily="18" charset="0"/>
              </a:rPr>
              <a:t>IR status – Radiation shield</a:t>
            </a:r>
            <a:endParaRPr kumimoji="1" lang="ja-JP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グループ化 25"/>
          <p:cNvGrpSpPr/>
          <p:nvPr/>
        </p:nvGrpSpPr>
        <p:grpSpPr>
          <a:xfrm>
            <a:off x="899592" y="1916832"/>
            <a:ext cx="7416824" cy="4731042"/>
            <a:chOff x="1115616" y="1484784"/>
            <a:chExt cx="7416824" cy="4731042"/>
          </a:xfrm>
        </p:grpSpPr>
        <p:pic>
          <p:nvPicPr>
            <p:cNvPr id="3" name="図 2" descr="IRshield_phase1_2_Jan2014.tiff"/>
            <p:cNvPicPr>
              <a:picLocks noChangeAspect="1"/>
            </p:cNvPicPr>
            <p:nvPr/>
          </p:nvPicPr>
          <p:blipFill>
            <a:blip r:embed="rId2" cstate="print"/>
            <a:srcRect l="5376" t="21650" r="5376" b="4851"/>
            <a:stretch>
              <a:fillRect/>
            </a:stretch>
          </p:blipFill>
          <p:spPr>
            <a:xfrm>
              <a:off x="1115616" y="1484784"/>
              <a:ext cx="6732691" cy="4284477"/>
            </a:xfrm>
            <a:prstGeom prst="rect">
              <a:avLst/>
            </a:prstGeom>
          </p:spPr>
        </p:pic>
        <p:cxnSp>
          <p:nvCxnSpPr>
            <p:cNvPr id="5" name="直線矢印コネクタ 4"/>
            <p:cNvCxnSpPr/>
            <p:nvPr/>
          </p:nvCxnSpPr>
          <p:spPr>
            <a:xfrm>
              <a:off x="3923928" y="3861048"/>
              <a:ext cx="72008" cy="43204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5"/>
            <p:cNvSpPr txBox="1"/>
            <p:nvPr/>
          </p:nvSpPr>
          <p:spPr>
            <a:xfrm>
              <a:off x="3059832" y="3429000"/>
              <a:ext cx="2520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>
                  <a:latin typeface="Times New Roman" pitchFamily="18" charset="0"/>
                  <a:cs typeface="Times New Roman" pitchFamily="18" charset="0"/>
                </a:rPr>
                <a:t>Mini shield for Phase 1</a:t>
              </a:r>
              <a:endParaRPr kumimoji="1" lang="ja-JP" alt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" name="直線矢印コネクタ 7"/>
            <p:cNvCxnSpPr/>
            <p:nvPr/>
          </p:nvCxnSpPr>
          <p:spPr>
            <a:xfrm flipH="1">
              <a:off x="5652120" y="3717032"/>
              <a:ext cx="288032" cy="36004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/>
            <p:cNvCxnSpPr/>
            <p:nvPr/>
          </p:nvCxnSpPr>
          <p:spPr>
            <a:xfrm>
              <a:off x="6156176" y="3717032"/>
              <a:ext cx="360040" cy="43204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/>
            <p:cNvSpPr txBox="1"/>
            <p:nvPr/>
          </p:nvSpPr>
          <p:spPr>
            <a:xfrm>
              <a:off x="5508104" y="3356992"/>
              <a:ext cx="18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>
                  <a:latin typeface="Times New Roman" pitchFamily="18" charset="0"/>
                  <a:cs typeface="Times New Roman" pitchFamily="18" charset="0"/>
                </a:rPr>
                <a:t>Existing shield</a:t>
              </a:r>
              <a:endParaRPr kumimoji="1" lang="ja-JP" alt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" name="直線矢印コネクタ 12"/>
            <p:cNvCxnSpPr/>
            <p:nvPr/>
          </p:nvCxnSpPr>
          <p:spPr>
            <a:xfrm flipH="1">
              <a:off x="2555776" y="3789040"/>
              <a:ext cx="720080" cy="43204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 flipH="1" flipV="1">
              <a:off x="5220072" y="5013176"/>
              <a:ext cx="576064" cy="7920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 flipV="1">
              <a:off x="6084168" y="4941168"/>
              <a:ext cx="648072" cy="86409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/>
            <p:cNvSpPr txBox="1"/>
            <p:nvPr/>
          </p:nvSpPr>
          <p:spPr>
            <a:xfrm>
              <a:off x="3779912" y="5877272"/>
              <a:ext cx="47525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>
                  <a:latin typeface="Times New Roman" pitchFamily="18" charset="0"/>
                  <a:cs typeface="Times New Roman" pitchFamily="18" charset="0"/>
                </a:rPr>
                <a:t>Additional shield to fill a floor gap (FY2013)</a:t>
              </a:r>
              <a:endParaRPr kumimoji="1" lang="ja-JP" alt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0" name="直線矢印コネクタ 19"/>
            <p:cNvCxnSpPr/>
            <p:nvPr/>
          </p:nvCxnSpPr>
          <p:spPr>
            <a:xfrm flipV="1">
              <a:off x="3059832" y="5157192"/>
              <a:ext cx="936104" cy="64807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/>
            <p:cNvCxnSpPr/>
            <p:nvPr/>
          </p:nvCxnSpPr>
          <p:spPr>
            <a:xfrm flipH="1" flipV="1">
              <a:off x="2411760" y="5373216"/>
              <a:ext cx="144016" cy="43204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/>
            <p:cNvSpPr txBox="1"/>
            <p:nvPr/>
          </p:nvSpPr>
          <p:spPr>
            <a:xfrm>
              <a:off x="1187624" y="5877272"/>
              <a:ext cx="26642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>
                  <a:latin typeface="Times New Roman" pitchFamily="18" charset="0"/>
                  <a:cs typeface="Times New Roman" pitchFamily="18" charset="0"/>
                </a:rPr>
                <a:t>Shield support stage (re-use)</a:t>
              </a:r>
              <a:endParaRPr kumimoji="1" lang="ja-JP" alt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テキスト ボックス 26"/>
          <p:cNvSpPr txBox="1"/>
          <p:nvPr/>
        </p:nvSpPr>
        <p:spPr>
          <a:xfrm>
            <a:off x="7452320" y="2492896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Phase 1</a:t>
            </a:r>
          </a:p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IR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67544" y="126876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A mini-shield for Phase 1 is going to be fabricated in Feb - Jun 2014.</a:t>
            </a:r>
          </a:p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Installation of the mini shield and the shield support stage: ~Aug 2014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日付プレースホルダ 1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sp>
        <p:nvSpPr>
          <p:cNvPr id="21" name="スライド番号プレースホル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18</a:t>
            </a:fld>
            <a:endParaRPr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380032" y="1115051"/>
            <a:ext cx="1115209" cy="276999"/>
          </a:xfrm>
          <a:prstGeom prst="rect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K. Kanazawa</a:t>
            </a:r>
            <a:endParaRPr kumimoji="1" lang="ja-JP" altLang="en-US" sz="12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IR Superconducting Magnet</a:t>
            </a:r>
            <a:endParaRPr lang="ja-JP" altLang="en-US" dirty="0"/>
          </a:p>
        </p:txBody>
      </p:sp>
      <p:sp>
        <p:nvSpPr>
          <p:cNvPr id="22" name="コンテンツ プレースホルダ 21"/>
          <p:cNvSpPr>
            <a:spLocks noGrp="1"/>
          </p:cNvSpPr>
          <p:nvPr>
            <p:ph idx="1"/>
          </p:nvPr>
        </p:nvSpPr>
        <p:spPr>
          <a:xfrm>
            <a:off x="115408" y="989887"/>
            <a:ext cx="5131923" cy="5586999"/>
          </a:xfrm>
        </p:spPr>
        <p:txBody>
          <a:bodyPr/>
          <a:lstStyle/>
          <a:p>
            <a:r>
              <a:rPr lang="en-US" altLang="ja-JP" dirty="0" smtClean="0"/>
              <a:t>Left side magnets and cryostats</a:t>
            </a:r>
          </a:p>
          <a:p>
            <a:pPr lvl="1"/>
            <a:r>
              <a:rPr lang="en-US" altLang="ja-JP" dirty="0" smtClean="0"/>
              <a:t>will be completed by Dec. 2014. (original schedule was Dec. 2013.)</a:t>
            </a:r>
          </a:p>
          <a:p>
            <a:pPr lvl="1"/>
            <a:r>
              <a:rPr lang="en-US" altLang="ja-JP" dirty="0" smtClean="0"/>
              <a:t>to be cold-tested in KEK before installation in beam line.</a:t>
            </a:r>
          </a:p>
          <a:p>
            <a:r>
              <a:rPr lang="en-US" altLang="ja-JP" dirty="0" smtClean="0"/>
              <a:t>Right side magnets and cryostats</a:t>
            </a:r>
          </a:p>
          <a:p>
            <a:pPr lvl="1"/>
            <a:r>
              <a:rPr lang="en-US" altLang="ja-JP" dirty="0" smtClean="0"/>
              <a:t>main magnets will be completed in March.</a:t>
            </a:r>
          </a:p>
          <a:p>
            <a:pPr lvl="1"/>
            <a:r>
              <a:rPr lang="en-US" altLang="ja-JP" dirty="0" smtClean="0"/>
              <a:t>collector coils windings at BNL started.</a:t>
            </a:r>
          </a:p>
          <a:p>
            <a:pPr lvl="1"/>
            <a:r>
              <a:rPr lang="en-US" altLang="ja-JP" dirty="0" smtClean="0"/>
              <a:t>cryostats will be completed in Jul. 2015.</a:t>
            </a:r>
          </a:p>
          <a:p>
            <a:pPr lvl="1"/>
            <a:r>
              <a:rPr lang="en-US" altLang="ja-JP" dirty="0" smtClean="0"/>
              <a:t>No time for cold-test before installation in beam line.</a:t>
            </a:r>
          </a:p>
          <a:p>
            <a:pPr lvl="1"/>
            <a:endParaRPr lang="en-US" altLang="ja-JP" dirty="0" smtClean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19</a:t>
            </a:fld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7475" y="918938"/>
            <a:ext cx="3229338" cy="239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直線コネクタ 7"/>
          <p:cNvCxnSpPr/>
          <p:nvPr/>
        </p:nvCxnSpPr>
        <p:spPr>
          <a:xfrm>
            <a:off x="388938" y="860425"/>
            <a:ext cx="8397875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602357" y="6240848"/>
            <a:ext cx="4204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QC1LE correctors coils in BNL at November 2013</a:t>
            </a:r>
            <a:endParaRPr kumimoji="1" lang="ja-JP" altLang="en-US" sz="1600" dirty="0"/>
          </a:p>
        </p:txBody>
      </p:sp>
      <p:grpSp>
        <p:nvGrpSpPr>
          <p:cNvPr id="10" name="図形グループ 9"/>
          <p:cNvGrpSpPr/>
          <p:nvPr/>
        </p:nvGrpSpPr>
        <p:grpSpPr>
          <a:xfrm>
            <a:off x="324239" y="4617627"/>
            <a:ext cx="4635569" cy="1623221"/>
            <a:chOff x="1213014" y="3941277"/>
            <a:chExt cx="5372156" cy="1881149"/>
          </a:xfrm>
        </p:grpSpPr>
        <p:sp>
          <p:nvSpPr>
            <p:cNvPr id="11" name="テキスト ボックス 10"/>
            <p:cNvSpPr txBox="1"/>
            <p:nvPr/>
          </p:nvSpPr>
          <p:spPr>
            <a:xfrm>
              <a:off x="4090898" y="4199205"/>
              <a:ext cx="2494272" cy="677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/>
                <a:t>Collaring work in Mitsubishi</a:t>
              </a:r>
              <a:endParaRPr kumimoji="1" lang="ja-JP" altLang="en-US" sz="1600" dirty="0"/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014" y="3941277"/>
              <a:ext cx="4979513" cy="1881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1906214" y="4025870"/>
              <a:ext cx="1246544" cy="606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 dirty="0">
                  <a:solidFill>
                    <a:srgbClr val="FFFF00"/>
                  </a:solidFill>
                </a:rPr>
                <a:t>C</a:t>
              </a:r>
              <a:r>
                <a:rPr kumimoji="1" lang="en-US" altLang="ja-JP" sz="1400" b="1" dirty="0" smtClean="0">
                  <a:solidFill>
                    <a:srgbClr val="FFFF00"/>
                  </a:solidFill>
                </a:rPr>
                <a:t>orrector Coils</a:t>
              </a:r>
              <a:endParaRPr kumimoji="1" lang="ja-JP" altLang="en-US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14" name="角丸四角形 13"/>
            <p:cNvSpPr/>
            <p:nvPr/>
          </p:nvSpPr>
          <p:spPr>
            <a:xfrm>
              <a:off x="1924460" y="4608010"/>
              <a:ext cx="1310185" cy="641445"/>
            </a:xfrm>
            <a:prstGeom prst="roundRect">
              <a:avLst/>
            </a:prstGeom>
            <a:noFill/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3525349" y="4025870"/>
              <a:ext cx="1497151" cy="606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 dirty="0" smtClean="0">
                  <a:solidFill>
                    <a:srgbClr val="FFFF00"/>
                  </a:solidFill>
                </a:rPr>
                <a:t>Leak Field Cancel</a:t>
              </a:r>
              <a:r>
                <a:rPr kumimoji="1" lang="en-US" altLang="ja-JP" sz="1400" b="1" dirty="0" smtClean="0">
                  <a:solidFill>
                    <a:srgbClr val="FFFF00"/>
                  </a:solidFill>
                </a:rPr>
                <a:t> Coils</a:t>
              </a:r>
              <a:endParaRPr kumimoji="1" lang="ja-JP" altLang="en-US" sz="1400" b="1" dirty="0">
                <a:solidFill>
                  <a:srgbClr val="FFFF00"/>
                </a:solidFill>
              </a:endParaRPr>
            </a:p>
          </p:txBody>
        </p:sp>
        <p:sp>
          <p:nvSpPr>
            <p:cNvPr id="16" name="角丸四角形 15"/>
            <p:cNvSpPr/>
            <p:nvPr/>
          </p:nvSpPr>
          <p:spPr>
            <a:xfrm>
              <a:off x="3234645" y="4608010"/>
              <a:ext cx="2279176" cy="641445"/>
            </a:xfrm>
            <a:prstGeom prst="roundRect">
              <a:avLst/>
            </a:prstGeom>
            <a:noFill/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0128" y="3660462"/>
            <a:ext cx="3973871" cy="291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6359546" y="4408139"/>
            <a:ext cx="1566839" cy="297331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r>
              <a:rPr kumimoji="1" lang="en-US" altLang="ja-JP" dirty="0" smtClean="0"/>
              <a:t>QC1LP magnet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408710" y="6304272"/>
            <a:ext cx="2032270" cy="29733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kumimoji="1" lang="en-US" altLang="ja-JP" dirty="0" smtClean="0"/>
              <a:t>SC coils for QC1RP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247331" y="3245162"/>
            <a:ext cx="3882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QC1LP </a:t>
            </a:r>
            <a:r>
              <a:rPr lang="en-US" altLang="ja-JP" sz="1600" dirty="0" smtClean="0"/>
              <a:t>c</a:t>
            </a:r>
            <a:r>
              <a:rPr kumimoji="1" lang="en-US" altLang="ja-JP" sz="1600" dirty="0" smtClean="0"/>
              <a:t>ollaring work at Mitsubishi Company</a:t>
            </a:r>
            <a:endParaRPr kumimoji="1" lang="ja-JP" altLang="en-US" sz="16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032304" y="4223160"/>
            <a:ext cx="2991925" cy="276999"/>
          </a:xfrm>
          <a:prstGeom prst="rect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Details will be reported by Ohuchi-san.</a:t>
            </a:r>
            <a:endParaRPr kumimoji="1" lang="ja-JP" altLang="en-US" sz="12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2</a:t>
            </a:fld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237289" y="4327647"/>
            <a:ext cx="2478462" cy="584776"/>
          </a:xfrm>
          <a:prstGeom prst="rect">
            <a:avLst/>
          </a:prstGeom>
          <a:solidFill>
            <a:srgbClr val="FFCAC7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40 times higher luminosity</a:t>
            </a:r>
          </a:p>
          <a:p>
            <a:r>
              <a:rPr lang="en-US" altLang="ja-JP" sz="1600" dirty="0" smtClean="0"/>
              <a:t>2.1x10</a:t>
            </a:r>
            <a:r>
              <a:rPr lang="en-US" altLang="ja-JP" sz="1600" baseline="30000" dirty="0" smtClean="0"/>
              <a:t>34</a:t>
            </a:r>
            <a:r>
              <a:rPr lang="en-US" altLang="ja-JP" sz="1600" dirty="0" smtClean="0"/>
              <a:t> --&gt; 8x10</a:t>
            </a:r>
            <a:r>
              <a:rPr lang="en-US" altLang="ja-JP" sz="1600" baseline="30000" dirty="0" smtClean="0"/>
              <a:t>35</a:t>
            </a:r>
            <a:r>
              <a:rPr lang="en-US" altLang="ja-JP" sz="1600" dirty="0" smtClean="0"/>
              <a:t> cm</a:t>
            </a:r>
            <a:r>
              <a:rPr lang="en-US" altLang="ja-JP" sz="1600" baseline="30000" dirty="0" smtClean="0"/>
              <a:t>-2</a:t>
            </a:r>
            <a:r>
              <a:rPr lang="en-US" altLang="ja-JP" sz="1600" dirty="0" smtClean="0"/>
              <a:t>s</a:t>
            </a:r>
            <a:r>
              <a:rPr lang="en-US" altLang="ja-JP" sz="1600" baseline="30000" dirty="0" smtClean="0"/>
              <a:t>-1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09234" y="2113361"/>
            <a:ext cx="3151198" cy="523220"/>
          </a:xfrm>
          <a:prstGeom prst="rect">
            <a:avLst/>
          </a:prstGeom>
          <a:solidFill>
            <a:srgbClr val="FFFAA4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i="1" dirty="0" smtClean="0"/>
              <a:t>KEKB to </a:t>
            </a:r>
            <a:r>
              <a:rPr kumimoji="1" lang="en-US" altLang="ja-JP" sz="2800" b="1" i="1" dirty="0" err="1" smtClean="0"/>
              <a:t>SuperKEKB</a:t>
            </a:r>
            <a:endParaRPr kumimoji="1" lang="ja-JP" altLang="en-US" sz="2800" b="1" i="1" dirty="0"/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5105400" y="67109"/>
          <a:ext cx="3995878" cy="1353987"/>
        </p:xfrm>
        <a:graphic>
          <a:graphicData uri="http://schemas.openxmlformats.org/presentationml/2006/ole">
            <p:oleObj spid="_x0000_s346114" name="Word 文書" r:id="rId3" imgW="5397301" imgH="1828733" progId="Word.Document.12">
              <p:link updateAutomatic="1"/>
            </p:oleObj>
          </a:graphicData>
        </a:graphic>
      </p:graphicFrame>
      <p:sp>
        <p:nvSpPr>
          <p:cNvPr id="9" name="円弧 8"/>
          <p:cNvSpPr/>
          <p:nvPr/>
        </p:nvSpPr>
        <p:spPr>
          <a:xfrm>
            <a:off x="3494359" y="1505535"/>
            <a:ext cx="2928481" cy="2928481"/>
          </a:xfrm>
          <a:prstGeom prst="arc">
            <a:avLst>
              <a:gd name="adj1" fmla="val 16196461"/>
              <a:gd name="adj2" fmla="val 0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/>
          <p:cNvCxnSpPr>
            <a:stCxn id="9" idx="2"/>
          </p:cNvCxnSpPr>
          <p:nvPr/>
        </p:nvCxnSpPr>
        <p:spPr>
          <a:xfrm rot="5400000">
            <a:off x="6007779" y="3384045"/>
            <a:ext cx="829331" cy="792"/>
          </a:xfrm>
          <a:prstGeom prst="line">
            <a:avLst/>
          </a:prstGeom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円弧 10"/>
          <p:cNvSpPr/>
          <p:nvPr/>
        </p:nvSpPr>
        <p:spPr>
          <a:xfrm flipV="1">
            <a:off x="3493565" y="2328516"/>
            <a:ext cx="2928481" cy="2928481"/>
          </a:xfrm>
          <a:prstGeom prst="arc">
            <a:avLst>
              <a:gd name="adj1" fmla="val 16144857"/>
              <a:gd name="adj2" fmla="val 0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/>
          <p:cNvCxnSpPr/>
          <p:nvPr/>
        </p:nvCxnSpPr>
        <p:spPr>
          <a:xfrm rot="5400000">
            <a:off x="2310022" y="3384046"/>
            <a:ext cx="829330" cy="793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円弧 12"/>
          <p:cNvSpPr/>
          <p:nvPr/>
        </p:nvSpPr>
        <p:spPr>
          <a:xfrm flipH="1" flipV="1">
            <a:off x="2724291" y="2439704"/>
            <a:ext cx="2712480" cy="2712480"/>
          </a:xfrm>
          <a:prstGeom prst="arc">
            <a:avLst>
              <a:gd name="adj1" fmla="val 16212241"/>
              <a:gd name="adj2" fmla="val 0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弧 13"/>
          <p:cNvSpPr/>
          <p:nvPr/>
        </p:nvSpPr>
        <p:spPr>
          <a:xfrm flipH="1">
            <a:off x="2724291" y="1615167"/>
            <a:ext cx="2712480" cy="2712480"/>
          </a:xfrm>
          <a:prstGeom prst="arc">
            <a:avLst>
              <a:gd name="adj1" fmla="val 16227444"/>
              <a:gd name="adj2" fmla="val 0"/>
            </a:avLst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コネクタ 14"/>
          <p:cNvCxnSpPr/>
          <p:nvPr/>
        </p:nvCxnSpPr>
        <p:spPr>
          <a:xfrm rot="10800000" flipV="1">
            <a:off x="4069705" y="1506326"/>
            <a:ext cx="894157" cy="108883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円弧 15"/>
          <p:cNvSpPr/>
          <p:nvPr/>
        </p:nvSpPr>
        <p:spPr>
          <a:xfrm flipH="1">
            <a:off x="2591140" y="1508973"/>
            <a:ext cx="2928481" cy="2928481"/>
          </a:xfrm>
          <a:prstGeom prst="arc">
            <a:avLst>
              <a:gd name="adj1" fmla="val 16196461"/>
              <a:gd name="adj2" fmla="val 0"/>
            </a:avLst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弧 16"/>
          <p:cNvSpPr/>
          <p:nvPr/>
        </p:nvSpPr>
        <p:spPr>
          <a:xfrm flipH="1" flipV="1">
            <a:off x="2590346" y="2331954"/>
            <a:ext cx="2928481" cy="2928481"/>
          </a:xfrm>
          <a:prstGeom prst="arc">
            <a:avLst>
              <a:gd name="adj1" fmla="val 16144857"/>
              <a:gd name="adj2" fmla="val 0"/>
            </a:avLst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コネクタ 17"/>
          <p:cNvCxnSpPr/>
          <p:nvPr/>
        </p:nvCxnSpPr>
        <p:spPr>
          <a:xfrm rot="5400000">
            <a:off x="2175284" y="3384044"/>
            <a:ext cx="829330" cy="793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円弧 18"/>
          <p:cNvSpPr/>
          <p:nvPr/>
        </p:nvSpPr>
        <p:spPr>
          <a:xfrm flipV="1">
            <a:off x="3573859" y="2439704"/>
            <a:ext cx="2712480" cy="2712480"/>
          </a:xfrm>
          <a:prstGeom prst="arc">
            <a:avLst>
              <a:gd name="adj1" fmla="val 16212241"/>
              <a:gd name="adj2" fmla="val 0"/>
            </a:avLst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弧 19"/>
          <p:cNvSpPr/>
          <p:nvPr/>
        </p:nvSpPr>
        <p:spPr>
          <a:xfrm>
            <a:off x="3573859" y="1615167"/>
            <a:ext cx="2712480" cy="2712480"/>
          </a:xfrm>
          <a:prstGeom prst="arc">
            <a:avLst>
              <a:gd name="adj1" fmla="val 16227444"/>
              <a:gd name="adj2" fmla="val 0"/>
            </a:avLst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コネクタ 20"/>
          <p:cNvCxnSpPr/>
          <p:nvPr/>
        </p:nvCxnSpPr>
        <p:spPr>
          <a:xfrm rot="5400000">
            <a:off x="5872072" y="3384044"/>
            <a:ext cx="829330" cy="793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4056888" y="1508974"/>
            <a:ext cx="884038" cy="106236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>
            <a:stCxn id="19" idx="0"/>
            <a:endCxn id="17" idx="0"/>
          </p:cNvCxnSpPr>
          <p:nvPr/>
        </p:nvCxnSpPr>
        <p:spPr>
          <a:xfrm rot="10800000" flipV="1">
            <a:off x="4078074" y="5152175"/>
            <a:ext cx="856855" cy="108072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>
            <a:stCxn id="13" idx="0"/>
          </p:cNvCxnSpPr>
          <p:nvPr/>
        </p:nvCxnSpPr>
        <p:spPr>
          <a:xfrm>
            <a:off x="4075702" y="5152175"/>
            <a:ext cx="861338" cy="104030"/>
          </a:xfrm>
          <a:prstGeom prst="line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図 5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4852" y="837793"/>
            <a:ext cx="1379898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直線矢印コネクタ 25"/>
          <p:cNvCxnSpPr>
            <a:cxnSpLocks noChangeShapeType="1"/>
          </p:cNvCxnSpPr>
          <p:nvPr/>
        </p:nvCxnSpPr>
        <p:spPr bwMode="auto">
          <a:xfrm flipV="1">
            <a:off x="3966041" y="1240986"/>
            <a:ext cx="381000" cy="762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7" name="Rectangle 16"/>
          <p:cNvSpPr>
            <a:spLocks/>
          </p:cNvSpPr>
          <p:nvPr/>
        </p:nvSpPr>
        <p:spPr bwMode="auto">
          <a:xfrm>
            <a:off x="3869515" y="677955"/>
            <a:ext cx="1354666" cy="2068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/>
          <a:lstStyle/>
          <a:p>
            <a:r>
              <a:rPr lang="en-US" altLang="ja-JP" sz="1200" dirty="0">
                <a:latin typeface="Helvetica Neue"/>
                <a:cs typeface="Helvetica Neue"/>
              </a:rPr>
              <a:t>Colliding bunches</a:t>
            </a:r>
          </a:p>
        </p:txBody>
      </p:sp>
      <p:pic>
        <p:nvPicPr>
          <p:cNvPr id="28" name="図 5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461" y="48836"/>
            <a:ext cx="1678589" cy="2390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3" descr="&#10;ARES のコピー                                                  0004FF1BMacintosh HD                   C12DDCCD: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06786" y="1846284"/>
            <a:ext cx="1666418" cy="235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図形グループ 71"/>
          <p:cNvGrpSpPr>
            <a:grpSpLocks/>
          </p:cNvGrpSpPr>
          <p:nvPr/>
        </p:nvGrpSpPr>
        <p:grpSpPr bwMode="auto">
          <a:xfrm>
            <a:off x="78401" y="3133781"/>
            <a:ext cx="1911804" cy="1113753"/>
            <a:chOff x="184906" y="2927590"/>
            <a:chExt cx="2404238" cy="1272404"/>
          </a:xfrm>
        </p:grpSpPr>
        <p:pic>
          <p:nvPicPr>
            <p:cNvPr id="31" name="図 67"/>
            <p:cNvPicPr>
              <a:picLocks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4906" y="3666554"/>
              <a:ext cx="2404238" cy="533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図 68"/>
            <p:cNvPicPr>
              <a:picLocks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11208" y="2927590"/>
              <a:ext cx="2362164" cy="51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下矢印 32"/>
            <p:cNvSpPr/>
            <p:nvPr/>
          </p:nvSpPr>
          <p:spPr>
            <a:xfrm>
              <a:off x="1211667" y="3443216"/>
              <a:ext cx="365000" cy="217355"/>
            </a:xfrm>
            <a:prstGeom prst="downArrow">
              <a:avLst/>
            </a:prstGeom>
            <a:solidFill>
              <a:srgbClr val="CCFFC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grpSp>
        <p:nvGrpSpPr>
          <p:cNvPr id="3" name="図形グループ 33"/>
          <p:cNvGrpSpPr/>
          <p:nvPr/>
        </p:nvGrpSpPr>
        <p:grpSpPr>
          <a:xfrm>
            <a:off x="5044244" y="5837365"/>
            <a:ext cx="2320289" cy="140480"/>
            <a:chOff x="4596531" y="5645509"/>
            <a:chExt cx="2320289" cy="140480"/>
          </a:xfrm>
          <a:scene3d>
            <a:camera prst="orthographicFront">
              <a:rot lat="0" lon="0" rev="19800000"/>
            </a:camera>
            <a:lightRig rig="threePt" dir="t"/>
          </a:scene3d>
        </p:grpSpPr>
        <p:cxnSp>
          <p:nvCxnSpPr>
            <p:cNvPr id="35" name="直線コネクタ 34"/>
            <p:cNvCxnSpPr/>
            <p:nvPr/>
          </p:nvCxnSpPr>
          <p:spPr>
            <a:xfrm>
              <a:off x="4596531" y="5645509"/>
              <a:ext cx="2253405" cy="1588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円弧 35"/>
            <p:cNvSpPr/>
            <p:nvPr/>
          </p:nvSpPr>
          <p:spPr>
            <a:xfrm>
              <a:off x="6770992" y="5647846"/>
              <a:ext cx="145828" cy="126405"/>
            </a:xfrm>
            <a:prstGeom prst="arc">
              <a:avLst>
                <a:gd name="adj1" fmla="val 16200000"/>
                <a:gd name="adj2" fmla="val 5798489"/>
              </a:avLst>
            </a:prstGeom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7" name="直線コネクタ 36"/>
            <p:cNvCxnSpPr/>
            <p:nvPr/>
          </p:nvCxnSpPr>
          <p:spPr>
            <a:xfrm>
              <a:off x="6326223" y="5784401"/>
              <a:ext cx="508707" cy="1588"/>
            </a:xfrm>
            <a:prstGeom prst="line">
              <a:avLst/>
            </a:prstGeom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" descr="D:\_WorkFolder\AVS2011_BINP\DSC0260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540" t="21983" r="23125" b="22987"/>
          <a:stretch/>
        </p:blipFill>
        <p:spPr bwMode="auto">
          <a:xfrm>
            <a:off x="146640" y="5471797"/>
            <a:ext cx="1843565" cy="104968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図 21" descr="Fig_Ante_NEG_1.jpg"/>
          <p:cNvPicPr>
            <a:picLocks noChangeAspect="1"/>
          </p:cNvPicPr>
          <p:nvPr/>
        </p:nvPicPr>
        <p:blipFill>
          <a:blip r:embed="rId11"/>
          <a:srcRect l="9164" t="5208" r="4688" b="14583"/>
          <a:stretch>
            <a:fillRect/>
          </a:stretch>
        </p:blipFill>
        <p:spPr bwMode="auto">
          <a:xfrm>
            <a:off x="1087284" y="4684872"/>
            <a:ext cx="1215276" cy="84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03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827781" y="5846630"/>
            <a:ext cx="1277095" cy="79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1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747860" y="5389880"/>
            <a:ext cx="1014786" cy="767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図 41" descr="DSCN2104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7941"/>
          <a:stretch>
            <a:fillRect/>
          </a:stretch>
        </p:blipFill>
        <p:spPr>
          <a:xfrm>
            <a:off x="3171470" y="5389880"/>
            <a:ext cx="1863637" cy="1146968"/>
          </a:xfrm>
          <a:prstGeom prst="rect">
            <a:avLst/>
          </a:prstGeom>
        </p:spPr>
      </p:pic>
      <p:pic>
        <p:nvPicPr>
          <p:cNvPr id="43" name="Picture 4" descr="Belle2ポンチ絵"/>
          <p:cNvPicPr>
            <a:picLocks noChangeAspect="1" noChangeArrowheads="1"/>
          </p:cNvPicPr>
          <p:nvPr/>
        </p:nvPicPr>
        <p:blipFill>
          <a:blip r:embed="rId15"/>
          <a:srcRect l="13742" t="19379" r="16121" b="10402"/>
          <a:stretch>
            <a:fillRect/>
          </a:stretch>
        </p:blipFill>
        <p:spPr bwMode="auto">
          <a:xfrm>
            <a:off x="2061633" y="243060"/>
            <a:ext cx="1461589" cy="15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テキスト ボックス 43"/>
          <p:cNvSpPr txBox="1"/>
          <p:nvPr/>
        </p:nvSpPr>
        <p:spPr>
          <a:xfrm>
            <a:off x="3419564" y="2634185"/>
            <a:ext cx="2270959" cy="1077218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u"/>
            </a:pPr>
            <a:r>
              <a:rPr kumimoji="1" lang="en-US" altLang="ja-JP" sz="1600" dirty="0" err="1" smtClean="0"/>
              <a:t>Nano</a:t>
            </a:r>
            <a:r>
              <a:rPr lang="en-US" altLang="ja-JP" sz="1600" dirty="0" smtClean="0"/>
              <a:t>-Beam scheme</a:t>
            </a:r>
          </a:p>
          <a:p>
            <a:r>
              <a:rPr kumimoji="1" lang="en-US" altLang="ja-JP" sz="1600" dirty="0" smtClean="0"/>
              <a:t>	extremely small </a:t>
            </a:r>
            <a:r>
              <a:rPr kumimoji="1" lang="en-US" altLang="ja-JP" sz="1600" i="1" dirty="0" smtClean="0">
                <a:latin typeface="Symbol" charset="2"/>
                <a:cs typeface="Symbol" charset="2"/>
              </a:rPr>
              <a:t>b</a:t>
            </a:r>
            <a:r>
              <a:rPr kumimoji="1" lang="en-US" altLang="ja-JP" sz="1600" i="1" baseline="-25000" dirty="0" smtClean="0"/>
              <a:t>y</a:t>
            </a:r>
            <a:r>
              <a:rPr kumimoji="1" lang="en-US" altLang="ja-JP" sz="1600" i="1" baseline="30000" dirty="0" smtClean="0"/>
              <a:t>*</a:t>
            </a:r>
          </a:p>
          <a:p>
            <a:r>
              <a:rPr lang="en-US" altLang="ja-JP" sz="1600" dirty="0" smtClean="0"/>
              <a:t>	low </a:t>
            </a:r>
            <a:r>
              <a:rPr lang="en-US" altLang="ja-JP" sz="1600" dirty="0" err="1" smtClean="0"/>
              <a:t>emittance</a:t>
            </a:r>
            <a:endParaRPr lang="en-US" altLang="ja-JP" sz="1600" dirty="0" smtClean="0"/>
          </a:p>
          <a:p>
            <a:pPr>
              <a:buFont typeface="Wingdings" charset="2"/>
              <a:buChar char="u"/>
            </a:pPr>
            <a:r>
              <a:rPr lang="en-US" altLang="ja-JP" sz="1600" dirty="0" smtClean="0"/>
              <a:t>Beam current double</a:t>
            </a:r>
          </a:p>
        </p:txBody>
      </p:sp>
      <p:sp>
        <p:nvSpPr>
          <p:cNvPr id="45" name="テキスト ボックス 47"/>
          <p:cNvSpPr txBox="1">
            <a:spLocks noChangeArrowheads="1"/>
          </p:cNvSpPr>
          <p:nvPr/>
        </p:nvSpPr>
        <p:spPr bwMode="auto">
          <a:xfrm>
            <a:off x="-18275" y="2482501"/>
            <a:ext cx="27483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dirty="0">
                <a:latin typeface="Helvetica Neue"/>
                <a:cs typeface="Helvetica Neue"/>
              </a:rPr>
              <a:t>Redesign the </a:t>
            </a:r>
            <a:r>
              <a:rPr lang="en-US" altLang="ja-JP" sz="1200" dirty="0" smtClean="0">
                <a:latin typeface="Helvetica Neue"/>
                <a:cs typeface="Helvetica Neue"/>
              </a:rPr>
              <a:t>lattice </a:t>
            </a:r>
            <a:r>
              <a:rPr lang="en-US" altLang="ja-JP" sz="1200" dirty="0">
                <a:latin typeface="Helvetica Neue"/>
                <a:cs typeface="Helvetica Neue"/>
              </a:rPr>
              <a:t>to squeeze the </a:t>
            </a:r>
            <a:r>
              <a:rPr lang="en-US" altLang="ja-JP" sz="1200" dirty="0" err="1" smtClean="0">
                <a:latin typeface="Helvetica Neue"/>
                <a:cs typeface="Helvetica Neue"/>
              </a:rPr>
              <a:t>emittance</a:t>
            </a:r>
            <a:r>
              <a:rPr lang="en-US" altLang="ja-JP" sz="1200" dirty="0" smtClean="0">
                <a:latin typeface="Helvetica Neue"/>
                <a:cs typeface="Helvetica Neue"/>
              </a:rPr>
              <a:t> (replace short dipoles with longer ones, increase wiggler cycles)</a:t>
            </a:r>
            <a:endParaRPr lang="en-US" altLang="ja-JP" sz="1200" dirty="0">
              <a:latin typeface="Helvetica Neue"/>
              <a:cs typeface="Helvetica Neue"/>
            </a:endParaRPr>
          </a:p>
        </p:txBody>
      </p:sp>
      <p:sp>
        <p:nvSpPr>
          <p:cNvPr id="46" name="テキスト ボックス 46"/>
          <p:cNvSpPr txBox="1">
            <a:spLocks noChangeArrowheads="1"/>
          </p:cNvSpPr>
          <p:nvPr/>
        </p:nvSpPr>
        <p:spPr bwMode="auto">
          <a:xfrm>
            <a:off x="39021" y="4268577"/>
            <a:ext cx="30814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latin typeface="Helvetica Neue"/>
                <a:cs typeface="Helvetica Neue"/>
              </a:rPr>
              <a:t>Replace beam pipes with </a:t>
            </a:r>
            <a:r>
              <a:rPr lang="en-US" altLang="ja-JP" sz="1200" dirty="0" err="1" smtClean="0">
                <a:latin typeface="Helvetica Neue"/>
                <a:cs typeface="Helvetica Neue"/>
              </a:rPr>
              <a:t>TiN</a:t>
            </a:r>
            <a:r>
              <a:rPr lang="en-US" altLang="ja-JP" sz="1200" dirty="0">
                <a:latin typeface="Helvetica Neue"/>
                <a:cs typeface="Helvetica Neue"/>
              </a:rPr>
              <a:t>-coated beam </a:t>
            </a:r>
            <a:r>
              <a:rPr lang="en-US" altLang="ja-JP" sz="1200" dirty="0" smtClean="0">
                <a:latin typeface="Helvetica Neue"/>
                <a:cs typeface="Helvetica Neue"/>
              </a:rPr>
              <a:t>pipes with antechambers</a:t>
            </a:r>
            <a:endParaRPr lang="en-US" altLang="ja-JP" sz="1200" dirty="0">
              <a:latin typeface="Helvetica Neue"/>
              <a:cs typeface="Helvetica Neue"/>
            </a:endParaRPr>
          </a:p>
        </p:txBody>
      </p:sp>
      <p:sp>
        <p:nvSpPr>
          <p:cNvPr id="47" name="テキスト ボックス 50"/>
          <p:cNvSpPr txBox="1">
            <a:spLocks noChangeArrowheads="1"/>
          </p:cNvSpPr>
          <p:nvPr/>
        </p:nvSpPr>
        <p:spPr bwMode="auto">
          <a:xfrm>
            <a:off x="5839213" y="1335739"/>
            <a:ext cx="25841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dirty="0">
                <a:latin typeface="Helvetica Neue"/>
                <a:cs typeface="Helvetica Neue"/>
              </a:rPr>
              <a:t>New </a:t>
            </a:r>
            <a:r>
              <a:rPr lang="en-US" altLang="ja-JP" sz="1200" dirty="0" smtClean="0">
                <a:latin typeface="Helvetica Neue"/>
                <a:cs typeface="Helvetica Neue"/>
              </a:rPr>
              <a:t>superconducting final focusing magnets near the IP</a:t>
            </a:r>
            <a:endParaRPr lang="en-US" altLang="ja-JP" sz="1200" dirty="0">
              <a:latin typeface="Helvetica Neue"/>
              <a:cs typeface="Helvetica Neue"/>
            </a:endParaRPr>
          </a:p>
        </p:txBody>
      </p:sp>
      <p:sp>
        <p:nvSpPr>
          <p:cNvPr id="48" name="Text Box 34"/>
          <p:cNvSpPr txBox="1">
            <a:spLocks noChangeArrowheads="1"/>
          </p:cNvSpPr>
          <p:nvPr/>
        </p:nvSpPr>
        <p:spPr bwMode="auto">
          <a:xfrm>
            <a:off x="4998781" y="6352548"/>
            <a:ext cx="19915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  <a:latin typeface="Helvetica Neue"/>
                <a:cs typeface="Helvetica Neue"/>
              </a:rPr>
              <a:t>New </a:t>
            </a:r>
            <a:r>
              <a:rPr lang="en-US" altLang="ja-JP" sz="14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e</a:t>
            </a:r>
            <a:r>
              <a:rPr lang="en-US" altLang="ja-JP" sz="1400" dirty="0" smtClean="0">
                <a:solidFill>
                  <a:srgbClr val="FF0000"/>
                </a:solidFill>
                <a:latin typeface="Helvetica Neue"/>
                <a:cs typeface="Helvetica Neue"/>
              </a:rPr>
              <a:t>+ Damping Ring</a:t>
            </a:r>
            <a:endParaRPr lang="en-US" altLang="ja-JP" sz="14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49" name="テキスト ボックス 51"/>
          <p:cNvSpPr txBox="1">
            <a:spLocks noChangeArrowheads="1"/>
          </p:cNvSpPr>
          <p:nvPr/>
        </p:nvSpPr>
        <p:spPr bwMode="auto">
          <a:xfrm>
            <a:off x="6513771" y="5133633"/>
            <a:ext cx="25236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latin typeface="Helvetica Neue"/>
                <a:cs typeface="Helvetica Neue"/>
              </a:rPr>
              <a:t>Upgrade positron capture section</a:t>
            </a:r>
            <a:endParaRPr lang="en-US" altLang="ja-JP" sz="1200" dirty="0">
              <a:latin typeface="Helvetica Neue"/>
              <a:cs typeface="Helvetica Neue"/>
            </a:endParaRPr>
          </a:p>
        </p:txBody>
      </p:sp>
      <p:sp>
        <p:nvSpPr>
          <p:cNvPr id="50" name="Rectangle 16"/>
          <p:cNvSpPr>
            <a:spLocks/>
          </p:cNvSpPr>
          <p:nvPr/>
        </p:nvSpPr>
        <p:spPr bwMode="auto">
          <a:xfrm>
            <a:off x="1985701" y="67109"/>
            <a:ext cx="2440818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/>
          <a:lstStyle/>
          <a:p>
            <a:r>
              <a:rPr lang="en-US" altLang="ja-JP" sz="1200" dirty="0" smtClean="0">
                <a:latin typeface="Helvetica Neue"/>
                <a:cs typeface="Helvetica Neue"/>
              </a:rPr>
              <a:t>Upgrade to Belle II detector</a:t>
            </a:r>
            <a:endParaRPr lang="en-US" altLang="ja-JP" sz="1200" dirty="0">
              <a:latin typeface="Helvetica Neue"/>
              <a:cs typeface="Helvetica Neue"/>
            </a:endParaRPr>
          </a:p>
        </p:txBody>
      </p:sp>
      <p:cxnSp>
        <p:nvCxnSpPr>
          <p:cNvPr id="51" name="直線矢印コネクタ 50"/>
          <p:cNvCxnSpPr>
            <a:cxnSpLocks noChangeShapeType="1"/>
          </p:cNvCxnSpPr>
          <p:nvPr/>
        </p:nvCxnSpPr>
        <p:spPr bwMode="auto">
          <a:xfrm rot="5400000">
            <a:off x="2521860" y="1967990"/>
            <a:ext cx="369139" cy="233756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2" name="テキスト ボックス 51"/>
          <p:cNvSpPr txBox="1"/>
          <p:nvPr/>
        </p:nvSpPr>
        <p:spPr>
          <a:xfrm>
            <a:off x="6371924" y="1846284"/>
            <a:ext cx="1179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0000FF"/>
                </a:solidFill>
              </a:rPr>
              <a:t>e</a:t>
            </a:r>
            <a:r>
              <a:rPr kumimoji="1" lang="en-US" altLang="ja-JP" baseline="30000" dirty="0" smtClean="0">
                <a:solidFill>
                  <a:srgbClr val="0000FF"/>
                </a:solidFill>
              </a:rPr>
              <a:t>-</a:t>
            </a:r>
            <a:r>
              <a:rPr lang="en-US" altLang="ja-JP" dirty="0" smtClean="0">
                <a:solidFill>
                  <a:srgbClr val="0000FF"/>
                </a:solidFill>
              </a:rPr>
              <a:t>  2.6A</a:t>
            </a:r>
            <a:r>
              <a:rPr kumimoji="1" lang="en-US" altLang="ja-JP" baseline="30000" dirty="0" smtClean="0">
                <a:solidFill>
                  <a:srgbClr val="0000FF"/>
                </a:solidFill>
              </a:rPr>
              <a:t> </a:t>
            </a:r>
            <a:endParaRPr kumimoji="1" lang="ja-JP" altLang="en-US" baseline="30000" dirty="0">
              <a:solidFill>
                <a:srgbClr val="0000FF"/>
              </a:solidFill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1824435" y="1784423"/>
            <a:ext cx="85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0000"/>
                </a:solidFill>
              </a:rPr>
              <a:t>e</a:t>
            </a:r>
            <a:r>
              <a:rPr kumimoji="1" lang="en-US" altLang="ja-JP" baseline="30000" dirty="0" smtClean="0">
                <a:solidFill>
                  <a:srgbClr val="FF0000"/>
                </a:solidFill>
              </a:rPr>
              <a:t>+</a:t>
            </a:r>
            <a:r>
              <a:rPr lang="en-US" altLang="ja-JP" dirty="0" smtClean="0">
                <a:solidFill>
                  <a:srgbClr val="FF0000"/>
                </a:solidFill>
              </a:rPr>
              <a:t> 3.6A</a:t>
            </a:r>
            <a:endParaRPr lang="ja-JP" altLang="en-US" baseline="30000" dirty="0" smtClean="0">
              <a:solidFill>
                <a:srgbClr val="FF0000"/>
              </a:solidFill>
            </a:endParaRPr>
          </a:p>
        </p:txBody>
      </p:sp>
      <p:sp>
        <p:nvSpPr>
          <p:cNvPr id="54" name="Text Box 34"/>
          <p:cNvSpPr txBox="1">
            <a:spLocks noChangeArrowheads="1"/>
          </p:cNvSpPr>
          <p:nvPr/>
        </p:nvSpPr>
        <p:spPr bwMode="auto">
          <a:xfrm>
            <a:off x="6055636" y="4917216"/>
            <a:ext cx="19928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srgbClr val="008000"/>
                </a:solidFill>
                <a:latin typeface="Helvetica Neue"/>
                <a:cs typeface="Helvetica Neue"/>
              </a:rPr>
              <a:t>Injector </a:t>
            </a:r>
            <a:r>
              <a:rPr lang="en-US" altLang="ja-JP" sz="1400" dirty="0" err="1" smtClean="0">
                <a:solidFill>
                  <a:srgbClr val="008000"/>
                </a:solidFill>
                <a:latin typeface="Helvetica Neue"/>
                <a:cs typeface="Helvetica Neue"/>
              </a:rPr>
              <a:t>Linac</a:t>
            </a:r>
            <a:r>
              <a:rPr lang="en-US" altLang="ja-JP" sz="1400" dirty="0" smtClean="0">
                <a:solidFill>
                  <a:srgbClr val="008000"/>
                </a:solidFill>
                <a:latin typeface="Helvetica Neue"/>
                <a:cs typeface="Helvetica Neue"/>
              </a:rPr>
              <a:t> upgrade</a:t>
            </a:r>
            <a:endParaRPr lang="en-US" altLang="ja-JP" sz="1400" dirty="0">
              <a:solidFill>
                <a:srgbClr val="008000"/>
              </a:solidFill>
              <a:latin typeface="Helvetica Neue"/>
              <a:cs typeface="Helvetica Neue"/>
            </a:endParaRPr>
          </a:p>
        </p:txBody>
      </p:sp>
      <p:cxnSp>
        <p:nvCxnSpPr>
          <p:cNvPr id="55" name="直線コネクタ 54"/>
          <p:cNvCxnSpPr/>
          <p:nvPr/>
        </p:nvCxnSpPr>
        <p:spPr>
          <a:xfrm rot="10800000" flipV="1">
            <a:off x="6289844" y="5966107"/>
            <a:ext cx="163242" cy="1169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図形グループ 55"/>
          <p:cNvGrpSpPr/>
          <p:nvPr/>
        </p:nvGrpSpPr>
        <p:grpSpPr>
          <a:xfrm>
            <a:off x="6226343" y="6090654"/>
            <a:ext cx="226743" cy="167151"/>
            <a:chOff x="5653900" y="6082972"/>
            <a:chExt cx="226743" cy="167151"/>
          </a:xfrm>
          <a:scene3d>
            <a:camera prst="orthographicFront">
              <a:rot lat="0" lon="0" rev="3300000"/>
            </a:camera>
            <a:lightRig rig="threePt" dir="t"/>
          </a:scene3d>
        </p:grpSpPr>
        <p:sp>
          <p:nvSpPr>
            <p:cNvPr id="57" name="円弧 56"/>
            <p:cNvSpPr/>
            <p:nvPr/>
          </p:nvSpPr>
          <p:spPr>
            <a:xfrm>
              <a:off x="5717400" y="6082972"/>
              <a:ext cx="163243" cy="167151"/>
            </a:xfrm>
            <a:prstGeom prst="arc">
              <a:avLst>
                <a:gd name="adj1" fmla="val 16200000"/>
                <a:gd name="adj2" fmla="val 5443276"/>
              </a:avLst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円弧 57"/>
            <p:cNvSpPr/>
            <p:nvPr/>
          </p:nvSpPr>
          <p:spPr>
            <a:xfrm flipH="1">
              <a:off x="5653900" y="6082972"/>
              <a:ext cx="163243" cy="167151"/>
            </a:xfrm>
            <a:prstGeom prst="arc">
              <a:avLst>
                <a:gd name="adj1" fmla="val 16200000"/>
                <a:gd name="adj2" fmla="val 5443276"/>
              </a:avLst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9" name="直線コネクタ 58"/>
            <p:cNvCxnSpPr>
              <a:endCxn id="57" idx="0"/>
            </p:cNvCxnSpPr>
            <p:nvPr/>
          </p:nvCxnSpPr>
          <p:spPr>
            <a:xfrm>
              <a:off x="5735522" y="6082972"/>
              <a:ext cx="63499" cy="1588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/>
            <p:cNvCxnSpPr/>
            <p:nvPr/>
          </p:nvCxnSpPr>
          <p:spPr>
            <a:xfrm>
              <a:off x="5735522" y="6248072"/>
              <a:ext cx="63499" cy="1588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直線コネクタ 60"/>
          <p:cNvCxnSpPr/>
          <p:nvPr/>
        </p:nvCxnSpPr>
        <p:spPr>
          <a:xfrm rot="5400000">
            <a:off x="6396380" y="6030481"/>
            <a:ext cx="136955" cy="235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テキスト ボックス 51"/>
          <p:cNvSpPr txBox="1">
            <a:spLocks noChangeArrowheads="1"/>
          </p:cNvSpPr>
          <p:nvPr/>
        </p:nvSpPr>
        <p:spPr bwMode="auto">
          <a:xfrm>
            <a:off x="3510018" y="5385149"/>
            <a:ext cx="12164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latin typeface="Helvetica Neue"/>
                <a:cs typeface="Helvetica Neue"/>
              </a:rPr>
              <a:t>DR tunnel</a:t>
            </a:r>
            <a:endParaRPr lang="en-US" altLang="ja-JP" sz="1200" dirty="0">
              <a:latin typeface="Helvetica Neue"/>
              <a:cs typeface="Helvetica Neue"/>
            </a:endParaRPr>
          </a:p>
        </p:txBody>
      </p:sp>
      <p:cxnSp>
        <p:nvCxnSpPr>
          <p:cNvPr id="63" name="直線矢印コネクタ 62"/>
          <p:cNvCxnSpPr>
            <a:cxnSpLocks noChangeShapeType="1"/>
          </p:cNvCxnSpPr>
          <p:nvPr/>
        </p:nvCxnSpPr>
        <p:spPr bwMode="auto">
          <a:xfrm flipH="1" flipV="1">
            <a:off x="4559926" y="1240986"/>
            <a:ext cx="381000" cy="762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64" name="テキスト ボックス 48"/>
          <p:cNvSpPr txBox="1">
            <a:spLocks noChangeArrowheads="1"/>
          </p:cNvSpPr>
          <p:nvPr/>
        </p:nvSpPr>
        <p:spPr bwMode="auto">
          <a:xfrm>
            <a:off x="6131737" y="4632414"/>
            <a:ext cx="29637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latin typeface="Helvetica Neue"/>
                <a:cs typeface="Helvetica Neue"/>
              </a:rPr>
              <a:t>Improve monitors and control system</a:t>
            </a:r>
            <a:endParaRPr lang="en-US" altLang="ja-JP" sz="1200" dirty="0">
              <a:latin typeface="Helvetica Neue"/>
              <a:cs typeface="Helvetica Neue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7815789" y="5415611"/>
            <a:ext cx="1276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Helvetica Neue"/>
                <a:cs typeface="Helvetica Neue"/>
              </a:rPr>
              <a:t>Low </a:t>
            </a:r>
            <a:r>
              <a:rPr kumimoji="1" lang="en-US" altLang="ja-JP" sz="1200" dirty="0" err="1" smtClean="0">
                <a:latin typeface="Helvetica Neue"/>
                <a:cs typeface="Helvetica Neue"/>
              </a:rPr>
              <a:t>emittance</a:t>
            </a:r>
            <a:endParaRPr lang="en-US" altLang="ja-JP" sz="1200" dirty="0" smtClean="0">
              <a:latin typeface="Helvetica Neue"/>
              <a:cs typeface="Helvetica Neue"/>
            </a:endParaRPr>
          </a:p>
          <a:p>
            <a:r>
              <a:rPr kumimoji="1" lang="en-US" altLang="ja-JP" sz="1200" dirty="0" smtClean="0">
                <a:latin typeface="Helvetica Neue"/>
                <a:cs typeface="Helvetica Neue"/>
              </a:rPr>
              <a:t>RF electron gun</a:t>
            </a: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7198639" y="4114932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Helvetica Neue"/>
                <a:cs typeface="Helvetica Neue"/>
              </a:rPr>
              <a:t>Reinforce RF systems for</a:t>
            </a:r>
          </a:p>
          <a:p>
            <a:r>
              <a:rPr lang="en-US" altLang="ja-JP" sz="1200" dirty="0" smtClean="0">
                <a:latin typeface="Helvetica Neue"/>
                <a:cs typeface="Helvetica Neue"/>
              </a:rPr>
              <a:t>higher beam currents</a:t>
            </a:r>
            <a:endParaRPr kumimoji="1" lang="en-US" altLang="ja-JP" sz="1200" dirty="0" smtClean="0">
              <a:latin typeface="Helvetica Neue"/>
              <a:cs typeface="Helvetica Neue"/>
            </a:endParaRPr>
          </a:p>
        </p:txBody>
      </p:sp>
      <p:pic>
        <p:nvPicPr>
          <p:cNvPr id="67" name="Picture 5" descr="C:\Users\tobiyama\Pictures\camera\2010_02_26B\IMGP1403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417761" y="4193659"/>
            <a:ext cx="755471" cy="50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8" name="直線コネクタ 67"/>
          <p:cNvCxnSpPr/>
          <p:nvPr/>
        </p:nvCxnSpPr>
        <p:spPr>
          <a:xfrm rot="10800000">
            <a:off x="4646862" y="4848473"/>
            <a:ext cx="580494" cy="411962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/>
          <p:nvPr/>
        </p:nvCxnSpPr>
        <p:spPr>
          <a:xfrm rot="5400000">
            <a:off x="4084965" y="4890100"/>
            <a:ext cx="271504" cy="25264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/>
          <p:cNvCxnSpPr/>
          <p:nvPr/>
        </p:nvCxnSpPr>
        <p:spPr>
          <a:xfrm rot="10800000" flipH="1" flipV="1">
            <a:off x="4388421" y="4835631"/>
            <a:ext cx="306870" cy="3340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円弧 70"/>
          <p:cNvSpPr/>
          <p:nvPr/>
        </p:nvSpPr>
        <p:spPr>
          <a:xfrm>
            <a:off x="4167648" y="4763632"/>
            <a:ext cx="433081" cy="404427"/>
          </a:xfrm>
          <a:prstGeom prst="arc">
            <a:avLst/>
          </a:prstGeom>
          <a:ln>
            <a:solidFill>
              <a:srgbClr val="008000"/>
            </a:solidFill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2" name="直線矢印コネクタ 71"/>
          <p:cNvCxnSpPr/>
          <p:nvPr/>
        </p:nvCxnSpPr>
        <p:spPr>
          <a:xfrm flipV="1">
            <a:off x="5436771" y="6255754"/>
            <a:ext cx="694966" cy="96794"/>
          </a:xfrm>
          <a:prstGeom prst="straightConnector1">
            <a:avLst/>
          </a:prstGeom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3" name="Picture 27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7"/>
              <a:srcRect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18"/>
              <a:srcRect/>
              <a:stretch>
                <a:fillRect/>
              </a:stretch>
            </p:blipFill>
          </mc:Fallback>
        </mc:AlternateContent>
        <p:spPr bwMode="auto">
          <a:xfrm>
            <a:off x="3573859" y="3729675"/>
            <a:ext cx="2076302" cy="5434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4" name="Oval 28"/>
          <p:cNvSpPr>
            <a:spLocks/>
          </p:cNvSpPr>
          <p:nvPr/>
        </p:nvSpPr>
        <p:spPr bwMode="auto">
          <a:xfrm>
            <a:off x="4726489" y="3693131"/>
            <a:ext cx="578329" cy="616244"/>
          </a:xfrm>
          <a:prstGeom prst="ellipse">
            <a:avLst/>
          </a:prstGeom>
          <a:noFill/>
          <a:ln w="31750" cap="flat" cmpd="sng" algn="ctr">
            <a:solidFill>
              <a:srgbClr val="008000"/>
            </a:solidFill>
            <a:prstDash val="sysDash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cxnSp>
        <p:nvCxnSpPr>
          <p:cNvPr id="75" name="直線矢印コネクタ 74"/>
          <p:cNvCxnSpPr>
            <a:cxnSpLocks noChangeShapeType="1"/>
          </p:cNvCxnSpPr>
          <p:nvPr/>
        </p:nvCxnSpPr>
        <p:spPr bwMode="auto">
          <a:xfrm rot="16200000" flipH="1">
            <a:off x="6105274" y="1967990"/>
            <a:ext cx="369139" cy="233756"/>
          </a:xfrm>
          <a:prstGeom prst="straightConnector1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図形グループ 2"/>
          <p:cNvGrpSpPr/>
          <p:nvPr/>
        </p:nvGrpSpPr>
        <p:grpSpPr>
          <a:xfrm>
            <a:off x="103988" y="102064"/>
            <a:ext cx="8933104" cy="6713466"/>
            <a:chOff x="103988" y="102064"/>
            <a:chExt cx="8933104" cy="6713466"/>
          </a:xfrm>
        </p:grpSpPr>
        <p:grpSp>
          <p:nvGrpSpPr>
            <p:cNvPr id="4" name="図形グループ 3"/>
            <p:cNvGrpSpPr/>
            <p:nvPr/>
          </p:nvGrpSpPr>
          <p:grpSpPr>
            <a:xfrm>
              <a:off x="122262" y="102064"/>
              <a:ext cx="8914830" cy="6713466"/>
              <a:chOff x="122262" y="102064"/>
              <a:chExt cx="8914830" cy="6713466"/>
            </a:xfrm>
          </p:grpSpPr>
          <p:sp>
            <p:nvSpPr>
              <p:cNvPr id="13" name="テキスト ボックス 12"/>
              <p:cNvSpPr txBox="1"/>
              <p:nvPr/>
            </p:nvSpPr>
            <p:spPr>
              <a:xfrm>
                <a:off x="5957066" y="6441451"/>
                <a:ext cx="83869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dirty="0" smtClean="0"/>
                  <a:t>ARES cavity</a:t>
                </a:r>
                <a:endParaRPr kumimoji="1" lang="ja-JP" altLang="en-US" sz="1100" dirty="0"/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7123790" y="6428466"/>
                <a:ext cx="68748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dirty="0" smtClean="0"/>
                  <a:t>SC cavity</a:t>
                </a:r>
                <a:endParaRPr kumimoji="1" lang="ja-JP" altLang="en-US" sz="1100" dirty="0"/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469498" y="6434966"/>
                <a:ext cx="166246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dirty="0" smtClean="0"/>
                  <a:t>Klystron, HP&amp;LLRF system</a:t>
                </a:r>
                <a:endParaRPr kumimoji="1" lang="ja-JP" altLang="en-US" sz="1100" dirty="0"/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8060273" y="6424629"/>
                <a:ext cx="60420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100" dirty="0" smtClean="0"/>
                  <a:t>SC crab</a:t>
                </a:r>
                <a:endParaRPr kumimoji="1" lang="ja-JP" altLang="en-US" sz="1100" dirty="0"/>
              </a:p>
            </p:txBody>
          </p:sp>
          <p:sp>
            <p:nvSpPr>
              <p:cNvPr id="17" name="正方形/長方形 16"/>
              <p:cNvSpPr/>
              <p:nvPr/>
            </p:nvSpPr>
            <p:spPr>
              <a:xfrm>
                <a:off x="7976216" y="6424067"/>
                <a:ext cx="120618" cy="314662"/>
              </a:xfrm>
              <a:prstGeom prst="rect">
                <a:avLst/>
              </a:prstGeom>
              <a:solidFill>
                <a:srgbClr val="50D9FD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正方形/長方形 17"/>
              <p:cNvSpPr/>
              <p:nvPr/>
            </p:nvSpPr>
            <p:spPr>
              <a:xfrm>
                <a:off x="7031326" y="6428835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正方形/長方形 18"/>
              <p:cNvSpPr/>
              <p:nvPr/>
            </p:nvSpPr>
            <p:spPr>
              <a:xfrm>
                <a:off x="5874019" y="6445288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0" name="図形グループ 9"/>
              <p:cNvGrpSpPr/>
              <p:nvPr/>
            </p:nvGrpSpPr>
            <p:grpSpPr>
              <a:xfrm>
                <a:off x="2547308" y="6340421"/>
                <a:ext cx="288652" cy="230832"/>
                <a:chOff x="1756364" y="977134"/>
                <a:chExt cx="288652" cy="230832"/>
              </a:xfrm>
            </p:grpSpPr>
            <p:sp>
              <p:nvSpPr>
                <p:cNvPr id="493" name="正方形/長方形 10"/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94" name="テキスト ボックス 11"/>
                <p:cNvSpPr txBox="1"/>
                <p:nvPr/>
              </p:nvSpPr>
              <p:spPr>
                <a:xfrm>
                  <a:off x="1787930" y="977134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900" dirty="0" smtClean="0"/>
                    <a:t>2</a:t>
                  </a:r>
                  <a:endParaRPr kumimoji="1" lang="ja-JP" altLang="en-US" sz="900" dirty="0"/>
                </a:p>
              </p:txBody>
            </p:sp>
          </p:grpSp>
          <p:grpSp>
            <p:nvGrpSpPr>
              <p:cNvPr id="21" name="図形グループ 12"/>
              <p:cNvGrpSpPr/>
              <p:nvPr/>
            </p:nvGrpSpPr>
            <p:grpSpPr>
              <a:xfrm>
                <a:off x="2576741" y="6574704"/>
                <a:ext cx="243163" cy="230832"/>
                <a:chOff x="418372" y="964954"/>
                <a:chExt cx="243163" cy="230832"/>
              </a:xfrm>
            </p:grpSpPr>
            <p:sp>
              <p:nvSpPr>
                <p:cNvPr id="491" name="正方形/長方形 13"/>
                <p:cNvSpPr/>
                <p:nvPr/>
              </p:nvSpPr>
              <p:spPr>
                <a:xfrm>
                  <a:off x="463001" y="1017444"/>
                  <a:ext cx="144650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92" name="テキスト ボックス 14"/>
                <p:cNvSpPr txBox="1"/>
                <p:nvPr/>
              </p:nvSpPr>
              <p:spPr>
                <a:xfrm>
                  <a:off x="418372" y="964954"/>
                  <a:ext cx="243163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900" dirty="0" smtClean="0"/>
                    <a:t>1</a:t>
                  </a:r>
                  <a:endParaRPr kumimoji="1" lang="ja-JP" altLang="en-US" sz="900" dirty="0"/>
                </a:p>
              </p:txBody>
            </p:sp>
          </p:grpSp>
          <p:sp>
            <p:nvSpPr>
              <p:cNvPr id="22" name="テキスト ボックス 21"/>
              <p:cNvSpPr txBox="1"/>
              <p:nvPr/>
            </p:nvSpPr>
            <p:spPr>
              <a:xfrm>
                <a:off x="2892426" y="6340421"/>
                <a:ext cx="255045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dirty="0" smtClean="0"/>
                  <a:t>Type “A” power supply (for two klystrons)</a:t>
                </a:r>
                <a:endParaRPr kumimoji="1" lang="ja-JP" altLang="en-US" sz="1100" dirty="0"/>
              </a:p>
            </p:txBody>
          </p:sp>
          <p:sp>
            <p:nvSpPr>
              <p:cNvPr id="23" name="テキスト ボックス 22"/>
              <p:cNvSpPr txBox="1"/>
              <p:nvPr/>
            </p:nvSpPr>
            <p:spPr>
              <a:xfrm>
                <a:off x="2883395" y="6553920"/>
                <a:ext cx="250581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100" dirty="0" smtClean="0"/>
                  <a:t>Type “B” power supply (for </a:t>
                </a:r>
                <a:r>
                  <a:rPr lang="en-US" altLang="ja-JP" sz="1100" dirty="0" smtClean="0"/>
                  <a:t>one</a:t>
                </a:r>
                <a:r>
                  <a:rPr kumimoji="1" lang="en-US" altLang="ja-JP" sz="1100" dirty="0" smtClean="0"/>
                  <a:t> klystron)</a:t>
                </a:r>
                <a:endParaRPr kumimoji="1" lang="ja-JP" altLang="en-US" sz="1100" dirty="0"/>
              </a:p>
            </p:txBody>
          </p:sp>
          <p:sp>
            <p:nvSpPr>
              <p:cNvPr id="24" name="角丸四角形 23"/>
              <p:cNvSpPr/>
              <p:nvPr/>
            </p:nvSpPr>
            <p:spPr>
              <a:xfrm>
                <a:off x="6801109" y="3727556"/>
                <a:ext cx="2090553" cy="2486700"/>
              </a:xfrm>
              <a:prstGeom prst="roundRect">
                <a:avLst/>
              </a:prstGeom>
              <a:solidFill>
                <a:srgbClr val="E7FFB6"/>
              </a:solidFill>
              <a:ln w="158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角丸四角形 24"/>
              <p:cNvSpPr/>
              <p:nvPr/>
            </p:nvSpPr>
            <p:spPr>
              <a:xfrm>
                <a:off x="2953155" y="3727555"/>
                <a:ext cx="3746096" cy="2486700"/>
              </a:xfrm>
              <a:prstGeom prst="roundRect">
                <a:avLst/>
              </a:prstGeom>
              <a:solidFill>
                <a:srgbClr val="E7FFB6"/>
              </a:solidFill>
              <a:ln w="158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角丸四角形 25"/>
              <p:cNvSpPr/>
              <p:nvPr/>
            </p:nvSpPr>
            <p:spPr>
              <a:xfrm>
                <a:off x="186811" y="3727555"/>
                <a:ext cx="2664938" cy="2486699"/>
              </a:xfrm>
              <a:prstGeom prst="roundRect">
                <a:avLst/>
              </a:prstGeom>
              <a:solidFill>
                <a:srgbClr val="E7FFB6"/>
              </a:solidFill>
              <a:ln w="158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7" name="直線コネクタ 26"/>
              <p:cNvCxnSpPr/>
              <p:nvPr/>
            </p:nvCxnSpPr>
            <p:spPr>
              <a:xfrm rot="5400000">
                <a:off x="2231453" y="5147080"/>
                <a:ext cx="981334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正方形/長方形 18"/>
              <p:cNvSpPr/>
              <p:nvPr/>
            </p:nvSpPr>
            <p:spPr>
              <a:xfrm>
                <a:off x="2655747" y="5642355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9" name="二等辺三角形 19"/>
              <p:cNvSpPr/>
              <p:nvPr/>
            </p:nvSpPr>
            <p:spPr>
              <a:xfrm flipV="1">
                <a:off x="2645890" y="4438924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2602427" y="4378745"/>
                <a:ext cx="23769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900" dirty="0" smtClean="0"/>
                  <a:t>F</a:t>
                </a:r>
                <a:endParaRPr kumimoji="1" lang="ja-JP" altLang="en-US" sz="900" dirty="0"/>
              </a:p>
            </p:txBody>
          </p:sp>
          <p:sp>
            <p:nvSpPr>
              <p:cNvPr id="31" name="二等辺三角形 30"/>
              <p:cNvSpPr/>
              <p:nvPr/>
            </p:nvSpPr>
            <p:spPr>
              <a:xfrm flipV="1">
                <a:off x="2469468" y="4438924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正方形/長方形 31"/>
              <p:cNvSpPr/>
              <p:nvPr/>
            </p:nvSpPr>
            <p:spPr>
              <a:xfrm>
                <a:off x="2482683" y="5642353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3" name="直線コネクタ 32"/>
              <p:cNvCxnSpPr>
                <a:stCxn id="31" idx="0"/>
              </p:cNvCxnSpPr>
              <p:nvPr/>
            </p:nvCxnSpPr>
            <p:spPr>
              <a:xfrm rot="16200000" flipH="1">
                <a:off x="2090186" y="5182276"/>
                <a:ext cx="911721" cy="811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テキスト ボックス 33"/>
              <p:cNvSpPr txBox="1"/>
              <p:nvPr/>
            </p:nvSpPr>
            <p:spPr>
              <a:xfrm>
                <a:off x="2425246" y="4377860"/>
                <a:ext cx="24102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900" dirty="0" smtClean="0"/>
                  <a:t>E</a:t>
                </a:r>
                <a:endParaRPr kumimoji="1" lang="ja-JP" altLang="en-US" sz="900" dirty="0"/>
              </a:p>
            </p:txBody>
          </p:sp>
          <p:sp>
            <p:nvSpPr>
              <p:cNvPr id="35" name="正方形/長方形 34"/>
              <p:cNvSpPr/>
              <p:nvPr/>
            </p:nvSpPr>
            <p:spPr>
              <a:xfrm>
                <a:off x="1281261" y="5226201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正方形/長方形 35"/>
              <p:cNvSpPr/>
              <p:nvPr/>
            </p:nvSpPr>
            <p:spPr>
              <a:xfrm>
                <a:off x="1454325" y="5226203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正方形/長方形 36"/>
              <p:cNvSpPr/>
              <p:nvPr/>
            </p:nvSpPr>
            <p:spPr>
              <a:xfrm>
                <a:off x="933317" y="5226201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正方形/長方形 37"/>
              <p:cNvSpPr/>
              <p:nvPr/>
            </p:nvSpPr>
            <p:spPr>
              <a:xfrm>
                <a:off x="1106381" y="5226203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正方形/長方形 38"/>
              <p:cNvSpPr/>
              <p:nvPr/>
            </p:nvSpPr>
            <p:spPr>
              <a:xfrm>
                <a:off x="585373" y="5226201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正方形/長方形 39"/>
              <p:cNvSpPr/>
              <p:nvPr/>
            </p:nvSpPr>
            <p:spPr>
              <a:xfrm>
                <a:off x="758437" y="5226203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二等辺三角形 40"/>
              <p:cNvSpPr/>
              <p:nvPr/>
            </p:nvSpPr>
            <p:spPr>
              <a:xfrm flipV="1">
                <a:off x="4494181" y="4439141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正方形/長方形 41"/>
              <p:cNvSpPr/>
              <p:nvPr/>
            </p:nvSpPr>
            <p:spPr>
              <a:xfrm>
                <a:off x="4415833" y="5641820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3" name="直線コネクタ 42"/>
              <p:cNvCxnSpPr/>
              <p:nvPr/>
            </p:nvCxnSpPr>
            <p:spPr>
              <a:xfrm rot="5400000">
                <a:off x="4148100" y="5304659"/>
                <a:ext cx="666176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コネクタ 43"/>
              <p:cNvCxnSpPr/>
              <p:nvPr/>
            </p:nvCxnSpPr>
            <p:spPr>
              <a:xfrm rot="5400000">
                <a:off x="4323457" y="5305141"/>
                <a:ext cx="665212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コネクタ 44"/>
              <p:cNvCxnSpPr>
                <a:stCxn id="41" idx="0"/>
              </p:cNvCxnSpPr>
              <p:nvPr/>
            </p:nvCxnSpPr>
            <p:spPr>
              <a:xfrm rot="16200000" flipH="1">
                <a:off x="4445620" y="4851773"/>
                <a:ext cx="250262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正方形/長方形 45"/>
              <p:cNvSpPr/>
              <p:nvPr/>
            </p:nvSpPr>
            <p:spPr>
              <a:xfrm>
                <a:off x="4588897" y="5641822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7" name="直線コネクタ 46"/>
              <p:cNvCxnSpPr/>
              <p:nvPr/>
            </p:nvCxnSpPr>
            <p:spPr>
              <a:xfrm>
                <a:off x="4481188" y="4975711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テキスト ボックス 47"/>
              <p:cNvSpPr txBox="1"/>
              <p:nvPr/>
            </p:nvSpPr>
            <p:spPr>
              <a:xfrm>
                <a:off x="4445330" y="4369925"/>
                <a:ext cx="26161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 smtClean="0"/>
                  <a:t>A</a:t>
                </a:r>
                <a:endParaRPr kumimoji="1" lang="ja-JP" altLang="en-US" sz="1000" dirty="0"/>
              </a:p>
            </p:txBody>
          </p:sp>
          <p:sp>
            <p:nvSpPr>
              <p:cNvPr id="49" name="正方形/長方形 48"/>
              <p:cNvSpPr/>
              <p:nvPr/>
            </p:nvSpPr>
            <p:spPr>
              <a:xfrm>
                <a:off x="4067889" y="5641820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0" name="直線コネクタ 49"/>
              <p:cNvCxnSpPr/>
              <p:nvPr/>
            </p:nvCxnSpPr>
            <p:spPr>
              <a:xfrm rot="5400000">
                <a:off x="3800156" y="5304659"/>
                <a:ext cx="666176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コネクタ 50"/>
              <p:cNvCxnSpPr/>
              <p:nvPr/>
            </p:nvCxnSpPr>
            <p:spPr>
              <a:xfrm rot="5400000">
                <a:off x="3975513" y="5305141"/>
                <a:ext cx="665212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正方形/長方形 51"/>
              <p:cNvSpPr/>
              <p:nvPr/>
            </p:nvSpPr>
            <p:spPr>
              <a:xfrm>
                <a:off x="4240953" y="5641822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3" name="直線コネクタ 52"/>
              <p:cNvCxnSpPr/>
              <p:nvPr/>
            </p:nvCxnSpPr>
            <p:spPr>
              <a:xfrm>
                <a:off x="4133244" y="4975711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二等辺三角形 53"/>
              <p:cNvSpPr/>
              <p:nvPr/>
            </p:nvSpPr>
            <p:spPr>
              <a:xfrm flipV="1">
                <a:off x="4146475" y="4435742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5" name="直線コネクタ 54"/>
              <p:cNvCxnSpPr>
                <a:stCxn id="54" idx="0"/>
              </p:cNvCxnSpPr>
              <p:nvPr/>
            </p:nvCxnSpPr>
            <p:spPr>
              <a:xfrm rot="16200000" flipH="1">
                <a:off x="4098597" y="4847691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テキスト ボックス 55"/>
              <p:cNvSpPr txBox="1"/>
              <p:nvPr/>
            </p:nvSpPr>
            <p:spPr>
              <a:xfrm>
                <a:off x="4097624" y="4366526"/>
                <a:ext cx="25442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/>
                  <a:t>B</a:t>
                </a:r>
                <a:endParaRPr kumimoji="1" lang="ja-JP" altLang="en-US" sz="1000" dirty="0"/>
              </a:p>
            </p:txBody>
          </p:sp>
          <p:sp>
            <p:nvSpPr>
              <p:cNvPr id="57" name="正方形/長方形 56"/>
              <p:cNvSpPr/>
              <p:nvPr/>
            </p:nvSpPr>
            <p:spPr>
              <a:xfrm>
                <a:off x="3715125" y="5641820"/>
                <a:ext cx="120618" cy="314662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8" name="直線コネクタ 57"/>
              <p:cNvCxnSpPr/>
              <p:nvPr/>
            </p:nvCxnSpPr>
            <p:spPr>
              <a:xfrm rot="5400000">
                <a:off x="3342940" y="5382032"/>
                <a:ext cx="52254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正方形/長方形 58"/>
              <p:cNvSpPr/>
              <p:nvPr/>
            </p:nvSpPr>
            <p:spPr>
              <a:xfrm>
                <a:off x="3888189" y="5641822"/>
                <a:ext cx="120618" cy="314662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0" name="直線コネクタ 59"/>
              <p:cNvCxnSpPr/>
              <p:nvPr/>
            </p:nvCxnSpPr>
            <p:spPr>
              <a:xfrm>
                <a:off x="3597480" y="5120758"/>
                <a:ext cx="274741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二等辺三角形 60"/>
              <p:cNvSpPr/>
              <p:nvPr/>
            </p:nvSpPr>
            <p:spPr>
              <a:xfrm flipV="1">
                <a:off x="3796048" y="4438916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62" name="直線コネクタ 61"/>
              <p:cNvCxnSpPr>
                <a:stCxn id="61" idx="0"/>
              </p:cNvCxnSpPr>
              <p:nvPr/>
            </p:nvCxnSpPr>
            <p:spPr>
              <a:xfrm rot="5400000">
                <a:off x="3673661" y="4924580"/>
                <a:ext cx="39632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テキスト ボックス 62"/>
              <p:cNvSpPr txBox="1"/>
              <p:nvPr/>
            </p:nvSpPr>
            <p:spPr>
              <a:xfrm>
                <a:off x="3747197" y="4369700"/>
                <a:ext cx="2530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/>
                  <a:t>C</a:t>
                </a:r>
                <a:endParaRPr kumimoji="1" lang="ja-JP" altLang="en-US" sz="1000" dirty="0"/>
              </a:p>
            </p:txBody>
          </p:sp>
          <p:sp>
            <p:nvSpPr>
              <p:cNvPr id="64" name="正方形/長方形 63"/>
              <p:cNvSpPr/>
              <p:nvPr/>
            </p:nvSpPr>
            <p:spPr>
              <a:xfrm>
                <a:off x="3367181" y="5641820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5" name="正方形/長方形 64"/>
              <p:cNvSpPr/>
              <p:nvPr/>
            </p:nvSpPr>
            <p:spPr>
              <a:xfrm>
                <a:off x="3540245" y="5641822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" name="正方形/長方形 65"/>
              <p:cNvSpPr/>
              <p:nvPr/>
            </p:nvSpPr>
            <p:spPr>
              <a:xfrm>
                <a:off x="3019237" y="5641820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" name="正方形/長方形 66"/>
              <p:cNvSpPr/>
              <p:nvPr/>
            </p:nvSpPr>
            <p:spPr>
              <a:xfrm>
                <a:off x="3192301" y="5641822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8" name="正方形/長方形 67"/>
              <p:cNvSpPr/>
              <p:nvPr/>
            </p:nvSpPr>
            <p:spPr>
              <a:xfrm>
                <a:off x="6330019" y="5641186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9" name="正方形/長方形 68"/>
              <p:cNvSpPr/>
              <p:nvPr/>
            </p:nvSpPr>
            <p:spPr>
              <a:xfrm>
                <a:off x="6503083" y="5641188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" name="正方形/長方形 69"/>
              <p:cNvSpPr/>
              <p:nvPr/>
            </p:nvSpPr>
            <p:spPr>
              <a:xfrm>
                <a:off x="5982075" y="5641186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1" name="直線コネクタ 70"/>
              <p:cNvCxnSpPr/>
              <p:nvPr/>
            </p:nvCxnSpPr>
            <p:spPr>
              <a:xfrm rot="5400000">
                <a:off x="5785363" y="5380443"/>
                <a:ext cx="522546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線コネクタ 71"/>
              <p:cNvCxnSpPr/>
              <p:nvPr/>
            </p:nvCxnSpPr>
            <p:spPr>
              <a:xfrm rot="5400000">
                <a:off x="5889382" y="5307999"/>
                <a:ext cx="665846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正方形/長方形 72"/>
              <p:cNvSpPr/>
              <p:nvPr/>
            </p:nvSpPr>
            <p:spPr>
              <a:xfrm>
                <a:off x="6155139" y="5641188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4" name="直線コネクタ 73"/>
              <p:cNvCxnSpPr/>
              <p:nvPr/>
            </p:nvCxnSpPr>
            <p:spPr>
              <a:xfrm>
                <a:off x="6136834" y="4981428"/>
                <a:ext cx="83883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二等辺三角形 74"/>
              <p:cNvSpPr/>
              <p:nvPr/>
            </p:nvSpPr>
            <p:spPr>
              <a:xfrm flipV="1">
                <a:off x="6060661" y="4438283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6" name="直線コネクタ 75"/>
              <p:cNvCxnSpPr>
                <a:stCxn id="75" idx="0"/>
              </p:cNvCxnSpPr>
              <p:nvPr/>
            </p:nvCxnSpPr>
            <p:spPr>
              <a:xfrm rot="5400000">
                <a:off x="6006035" y="4856186"/>
                <a:ext cx="260804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テキスト ボックス 76"/>
              <p:cNvSpPr txBox="1"/>
              <p:nvPr/>
            </p:nvSpPr>
            <p:spPr>
              <a:xfrm>
                <a:off x="6011810" y="4369067"/>
                <a:ext cx="2635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/>
                  <a:t>D</a:t>
                </a:r>
                <a:endParaRPr kumimoji="1" lang="ja-JP" altLang="en-US" sz="1000" dirty="0"/>
              </a:p>
            </p:txBody>
          </p:sp>
          <p:sp>
            <p:nvSpPr>
              <p:cNvPr id="78" name="正方形/長方形 77"/>
              <p:cNvSpPr/>
              <p:nvPr/>
            </p:nvSpPr>
            <p:spPr>
              <a:xfrm>
                <a:off x="5635661" y="5641186"/>
                <a:ext cx="120618" cy="314662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9" name="正方形/長方形 78"/>
              <p:cNvSpPr/>
              <p:nvPr/>
            </p:nvSpPr>
            <p:spPr>
              <a:xfrm>
                <a:off x="5808725" y="5641188"/>
                <a:ext cx="120618" cy="314662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二等辺三角形 79"/>
              <p:cNvSpPr/>
              <p:nvPr/>
            </p:nvSpPr>
            <p:spPr>
              <a:xfrm flipV="1">
                <a:off x="5716584" y="4438282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1" name="直線コネクタ 80"/>
              <p:cNvCxnSpPr>
                <a:stCxn id="80" idx="0"/>
              </p:cNvCxnSpPr>
              <p:nvPr/>
            </p:nvCxnSpPr>
            <p:spPr>
              <a:xfrm rot="16200000" flipH="1">
                <a:off x="5596659" y="4922278"/>
                <a:ext cx="392990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テキスト ボックス 81"/>
              <p:cNvSpPr txBox="1"/>
              <p:nvPr/>
            </p:nvSpPr>
            <p:spPr>
              <a:xfrm>
                <a:off x="5667733" y="4369066"/>
                <a:ext cx="2530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/>
                  <a:t>C</a:t>
                </a:r>
                <a:endParaRPr kumimoji="1" lang="ja-JP" altLang="en-US" sz="1000" dirty="0"/>
              </a:p>
            </p:txBody>
          </p:sp>
          <p:sp>
            <p:nvSpPr>
              <p:cNvPr id="83" name="正方形/長方形 82"/>
              <p:cNvSpPr/>
              <p:nvPr/>
            </p:nvSpPr>
            <p:spPr>
              <a:xfrm>
                <a:off x="5287717" y="5641186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4" name="直線コネクタ 83"/>
              <p:cNvCxnSpPr/>
              <p:nvPr/>
            </p:nvCxnSpPr>
            <p:spPr>
              <a:xfrm rot="5400000">
                <a:off x="5018475" y="5305534"/>
                <a:ext cx="669194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線コネクタ 84"/>
              <p:cNvCxnSpPr/>
              <p:nvPr/>
            </p:nvCxnSpPr>
            <p:spPr>
              <a:xfrm rot="5400000">
                <a:off x="5195024" y="5304824"/>
                <a:ext cx="665846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正方形/長方形 85"/>
              <p:cNvSpPr/>
              <p:nvPr/>
            </p:nvSpPr>
            <p:spPr>
              <a:xfrm>
                <a:off x="5460781" y="5641188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7" name="直線コネクタ 86"/>
              <p:cNvCxnSpPr/>
              <p:nvPr/>
            </p:nvCxnSpPr>
            <p:spPr>
              <a:xfrm>
                <a:off x="5352926" y="4975075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二等辺三角形 87"/>
              <p:cNvSpPr/>
              <p:nvPr/>
            </p:nvSpPr>
            <p:spPr>
              <a:xfrm flipV="1">
                <a:off x="5366157" y="4435106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9" name="直線コネクタ 88"/>
              <p:cNvCxnSpPr>
                <a:stCxn id="88" idx="0"/>
              </p:cNvCxnSpPr>
              <p:nvPr/>
            </p:nvCxnSpPr>
            <p:spPr>
              <a:xfrm rot="16200000" flipH="1">
                <a:off x="5318279" y="4847055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テキスト ボックス 89"/>
              <p:cNvSpPr txBox="1"/>
              <p:nvPr/>
            </p:nvSpPr>
            <p:spPr>
              <a:xfrm>
                <a:off x="5317306" y="4365890"/>
                <a:ext cx="25442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/>
                  <a:t>B</a:t>
                </a:r>
                <a:endParaRPr kumimoji="1" lang="ja-JP" altLang="en-US" sz="1000" dirty="0"/>
              </a:p>
            </p:txBody>
          </p:sp>
          <p:sp>
            <p:nvSpPr>
              <p:cNvPr id="91" name="正方形/長方形 90"/>
              <p:cNvSpPr/>
              <p:nvPr/>
            </p:nvSpPr>
            <p:spPr>
              <a:xfrm>
                <a:off x="4939773" y="5641186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2" name="直線コネクタ 91"/>
              <p:cNvCxnSpPr/>
              <p:nvPr/>
            </p:nvCxnSpPr>
            <p:spPr>
              <a:xfrm rot="5400000">
                <a:off x="4671723" y="5304342"/>
                <a:ext cx="666810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線コネクタ 92"/>
              <p:cNvCxnSpPr/>
              <p:nvPr/>
            </p:nvCxnSpPr>
            <p:spPr>
              <a:xfrm rot="5400000">
                <a:off x="4847080" y="5304824"/>
                <a:ext cx="665846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正方形/長方形 93"/>
              <p:cNvSpPr/>
              <p:nvPr/>
            </p:nvSpPr>
            <p:spPr>
              <a:xfrm>
                <a:off x="5112837" y="5641188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5" name="直線コネクタ 94"/>
              <p:cNvCxnSpPr/>
              <p:nvPr/>
            </p:nvCxnSpPr>
            <p:spPr>
              <a:xfrm>
                <a:off x="5005674" y="4975074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二等辺三角形 95"/>
              <p:cNvSpPr/>
              <p:nvPr/>
            </p:nvSpPr>
            <p:spPr>
              <a:xfrm flipV="1">
                <a:off x="5018905" y="4435105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7" name="直線コネクタ 96"/>
              <p:cNvCxnSpPr>
                <a:stCxn id="96" idx="0"/>
              </p:cNvCxnSpPr>
              <p:nvPr/>
            </p:nvCxnSpPr>
            <p:spPr>
              <a:xfrm rot="16200000" flipH="1">
                <a:off x="4971027" y="4847054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テキスト ボックス 97"/>
              <p:cNvSpPr txBox="1"/>
              <p:nvPr/>
            </p:nvSpPr>
            <p:spPr>
              <a:xfrm>
                <a:off x="4970054" y="4365889"/>
                <a:ext cx="26161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 smtClean="0"/>
                  <a:t>A</a:t>
                </a:r>
                <a:endParaRPr kumimoji="1" lang="ja-JP" altLang="en-US" sz="1000" dirty="0"/>
              </a:p>
            </p:txBody>
          </p:sp>
          <p:cxnSp>
            <p:nvCxnSpPr>
              <p:cNvPr id="99" name="直線コネクタ 98"/>
              <p:cNvCxnSpPr>
                <a:stCxn id="194" idx="0"/>
              </p:cNvCxnSpPr>
              <p:nvPr/>
            </p:nvCxnSpPr>
            <p:spPr>
              <a:xfrm rot="5400000">
                <a:off x="6896593" y="4973796"/>
                <a:ext cx="500401" cy="17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正方形/長方形 99"/>
              <p:cNvSpPr/>
              <p:nvPr/>
            </p:nvSpPr>
            <p:spPr>
              <a:xfrm>
                <a:off x="7081114" y="5230448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1" name="正方形/長方形 100"/>
              <p:cNvSpPr/>
              <p:nvPr/>
            </p:nvSpPr>
            <p:spPr>
              <a:xfrm>
                <a:off x="6908050" y="5230446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02" name="直線コネクタ 101"/>
              <p:cNvCxnSpPr>
                <a:stCxn id="195" idx="0"/>
              </p:cNvCxnSpPr>
              <p:nvPr/>
            </p:nvCxnSpPr>
            <p:spPr>
              <a:xfrm rot="5400000">
                <a:off x="6721381" y="4973245"/>
                <a:ext cx="500327" cy="103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線コネクタ 102"/>
              <p:cNvCxnSpPr>
                <a:stCxn id="192" idx="0"/>
              </p:cNvCxnSpPr>
              <p:nvPr/>
            </p:nvCxnSpPr>
            <p:spPr>
              <a:xfrm rot="5400000">
                <a:off x="7250365" y="4974036"/>
                <a:ext cx="496339" cy="803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正方形/長方形 103"/>
              <p:cNvSpPr/>
              <p:nvPr/>
            </p:nvSpPr>
            <p:spPr>
              <a:xfrm>
                <a:off x="7433347" y="5228164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5" name="正方形/長方形 104"/>
              <p:cNvSpPr/>
              <p:nvPr/>
            </p:nvSpPr>
            <p:spPr>
              <a:xfrm>
                <a:off x="7260283" y="5228162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06" name="直線コネクタ 105"/>
              <p:cNvCxnSpPr>
                <a:stCxn id="193" idx="0"/>
              </p:cNvCxnSpPr>
              <p:nvPr/>
            </p:nvCxnSpPr>
            <p:spPr>
              <a:xfrm rot="5400000">
                <a:off x="7075153" y="4973485"/>
                <a:ext cx="496265" cy="53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線コネクタ 106"/>
              <p:cNvCxnSpPr>
                <a:stCxn id="188" idx="0"/>
                <a:endCxn id="108" idx="0"/>
              </p:cNvCxnSpPr>
              <p:nvPr/>
            </p:nvCxnSpPr>
            <p:spPr>
              <a:xfrm rot="5400000">
                <a:off x="7785294" y="4971705"/>
                <a:ext cx="503853" cy="9061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正方形/長方形 107"/>
              <p:cNvSpPr/>
              <p:nvPr/>
            </p:nvSpPr>
            <p:spPr>
              <a:xfrm>
                <a:off x="7972380" y="5228162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9" name="正方形/長方形 108"/>
              <p:cNvSpPr/>
              <p:nvPr/>
            </p:nvSpPr>
            <p:spPr>
              <a:xfrm>
                <a:off x="7799316" y="5228160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0" name="直線コネクタ 109"/>
              <p:cNvCxnSpPr>
                <a:stCxn id="190" idx="0"/>
              </p:cNvCxnSpPr>
              <p:nvPr/>
            </p:nvCxnSpPr>
            <p:spPr>
              <a:xfrm rot="5400000">
                <a:off x="7615144" y="4971457"/>
                <a:ext cx="497333" cy="3037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線コネクタ 110"/>
              <p:cNvCxnSpPr>
                <a:stCxn id="184" idx="0"/>
              </p:cNvCxnSpPr>
              <p:nvPr/>
            </p:nvCxnSpPr>
            <p:spPr>
              <a:xfrm rot="5400000">
                <a:off x="8141569" y="4972138"/>
                <a:ext cx="496012" cy="35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正方形/長方形 111"/>
              <p:cNvSpPr/>
              <p:nvPr/>
            </p:nvSpPr>
            <p:spPr>
              <a:xfrm>
                <a:off x="8324613" y="5225878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3" name="正方形/長方形 112"/>
              <p:cNvSpPr/>
              <p:nvPr/>
            </p:nvSpPr>
            <p:spPr>
              <a:xfrm>
                <a:off x="8151549" y="5225876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14" name="直線コネクタ 113"/>
              <p:cNvCxnSpPr>
                <a:stCxn id="186" idx="0"/>
              </p:cNvCxnSpPr>
              <p:nvPr/>
            </p:nvCxnSpPr>
            <p:spPr>
              <a:xfrm rot="16200000" flipH="1">
                <a:off x="7966403" y="4971236"/>
                <a:ext cx="495049" cy="11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テキスト ボックス 114"/>
              <p:cNvSpPr txBox="1"/>
              <p:nvPr/>
            </p:nvSpPr>
            <p:spPr>
              <a:xfrm>
                <a:off x="933317" y="3806039"/>
                <a:ext cx="3898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D4</a:t>
                </a:r>
                <a:endParaRPr kumimoji="1" lang="ja-JP" altLang="en-US" sz="1400" dirty="0"/>
              </a:p>
            </p:txBody>
          </p:sp>
          <p:sp>
            <p:nvSpPr>
              <p:cNvPr id="116" name="テキスト ボックス 115"/>
              <p:cNvSpPr txBox="1"/>
              <p:nvPr/>
            </p:nvSpPr>
            <p:spPr>
              <a:xfrm>
                <a:off x="2134739" y="3798138"/>
                <a:ext cx="3861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D5</a:t>
                </a:r>
                <a:endParaRPr kumimoji="1" lang="ja-JP" altLang="en-US" sz="1400" dirty="0"/>
              </a:p>
            </p:txBody>
          </p:sp>
          <p:sp>
            <p:nvSpPr>
              <p:cNvPr id="117" name="テキスト ボックス 116"/>
              <p:cNvSpPr txBox="1"/>
              <p:nvPr/>
            </p:nvSpPr>
            <p:spPr>
              <a:xfrm>
                <a:off x="3660334" y="3789823"/>
                <a:ext cx="3898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D7</a:t>
                </a:r>
                <a:endParaRPr kumimoji="1" lang="ja-JP" altLang="en-US" sz="1400" dirty="0"/>
              </a:p>
            </p:txBody>
          </p:sp>
          <p:sp>
            <p:nvSpPr>
              <p:cNvPr id="118" name="テキスト ボックス 117"/>
              <p:cNvSpPr txBox="1"/>
              <p:nvPr/>
            </p:nvSpPr>
            <p:spPr>
              <a:xfrm>
                <a:off x="5460781" y="3808965"/>
                <a:ext cx="3898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D8</a:t>
                </a:r>
                <a:endParaRPr kumimoji="1" lang="ja-JP" altLang="en-US" sz="1400" dirty="0"/>
              </a:p>
            </p:txBody>
          </p:sp>
          <p:sp>
            <p:nvSpPr>
              <p:cNvPr id="119" name="テキスト ボックス 118"/>
              <p:cNvSpPr txBox="1"/>
              <p:nvPr/>
            </p:nvSpPr>
            <p:spPr>
              <a:xfrm>
                <a:off x="7029757" y="3789675"/>
                <a:ext cx="4796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D10</a:t>
                </a:r>
                <a:endParaRPr kumimoji="1" lang="ja-JP" altLang="en-US" sz="1400" dirty="0"/>
              </a:p>
            </p:txBody>
          </p:sp>
          <p:sp>
            <p:nvSpPr>
              <p:cNvPr id="120" name="テキスト ボックス 119"/>
              <p:cNvSpPr txBox="1"/>
              <p:nvPr/>
            </p:nvSpPr>
            <p:spPr>
              <a:xfrm>
                <a:off x="7996503" y="3803749"/>
                <a:ext cx="4771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D11</a:t>
                </a:r>
                <a:endParaRPr kumimoji="1" lang="ja-JP" altLang="en-US" sz="1400" dirty="0"/>
              </a:p>
            </p:txBody>
          </p:sp>
          <p:cxnSp>
            <p:nvCxnSpPr>
              <p:cNvPr id="121" name="直線コネクタ 120"/>
              <p:cNvCxnSpPr/>
              <p:nvPr/>
            </p:nvCxnSpPr>
            <p:spPr>
              <a:xfrm>
                <a:off x="184532" y="5793334"/>
                <a:ext cx="8850281" cy="1588"/>
              </a:xfrm>
              <a:prstGeom prst="line">
                <a:avLst/>
              </a:prstGeom>
              <a:ln w="1587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正方形/長方形 121"/>
              <p:cNvSpPr/>
              <p:nvPr/>
            </p:nvSpPr>
            <p:spPr>
              <a:xfrm>
                <a:off x="2486400" y="4200827"/>
                <a:ext cx="288652" cy="142594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" name="テキスト ボックス 122"/>
              <p:cNvSpPr txBox="1"/>
              <p:nvPr/>
            </p:nvSpPr>
            <p:spPr>
              <a:xfrm>
                <a:off x="2517966" y="4151512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900" dirty="0" smtClean="0"/>
                  <a:t>2</a:t>
                </a:r>
                <a:endParaRPr kumimoji="1" lang="ja-JP" altLang="en-US" sz="900" dirty="0"/>
              </a:p>
            </p:txBody>
          </p:sp>
          <p:grpSp>
            <p:nvGrpSpPr>
              <p:cNvPr id="124" name="図形グループ 114"/>
              <p:cNvGrpSpPr/>
              <p:nvPr/>
            </p:nvGrpSpPr>
            <p:grpSpPr>
              <a:xfrm>
                <a:off x="2144505" y="4150214"/>
                <a:ext cx="288652" cy="230832"/>
                <a:chOff x="1759539" y="977134"/>
                <a:chExt cx="288652" cy="230832"/>
              </a:xfrm>
            </p:grpSpPr>
            <p:sp>
              <p:nvSpPr>
                <p:cNvPr id="489" name="正方形/長方形 118"/>
                <p:cNvSpPr/>
                <p:nvPr/>
              </p:nvSpPr>
              <p:spPr>
                <a:xfrm>
                  <a:off x="1759539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90" name="テキスト ボックス 119"/>
                <p:cNvSpPr txBox="1"/>
                <p:nvPr/>
              </p:nvSpPr>
              <p:spPr>
                <a:xfrm>
                  <a:off x="1787930" y="977134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900" dirty="0" smtClean="0"/>
                    <a:t>2</a:t>
                  </a:r>
                  <a:endParaRPr kumimoji="1" lang="ja-JP" altLang="en-US" sz="900" dirty="0"/>
                </a:p>
              </p:txBody>
            </p:sp>
          </p:grpSp>
          <p:grpSp>
            <p:nvGrpSpPr>
              <p:cNvPr id="125" name="図形グループ 120"/>
              <p:cNvGrpSpPr/>
              <p:nvPr/>
            </p:nvGrpSpPr>
            <p:grpSpPr>
              <a:xfrm>
                <a:off x="1116064" y="4149675"/>
                <a:ext cx="288652" cy="230832"/>
                <a:chOff x="1756364" y="977134"/>
                <a:chExt cx="288652" cy="230832"/>
              </a:xfrm>
            </p:grpSpPr>
            <p:sp>
              <p:nvSpPr>
                <p:cNvPr id="487" name="正方形/長方形 121"/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88" name="テキスト ボックス 122"/>
                <p:cNvSpPr txBox="1"/>
                <p:nvPr/>
              </p:nvSpPr>
              <p:spPr>
                <a:xfrm>
                  <a:off x="1787930" y="977134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900" dirty="0" smtClean="0"/>
                    <a:t>2</a:t>
                  </a:r>
                  <a:endParaRPr kumimoji="1" lang="ja-JP" altLang="en-US" sz="900" dirty="0"/>
                </a:p>
              </p:txBody>
            </p:sp>
          </p:grpSp>
          <p:grpSp>
            <p:nvGrpSpPr>
              <p:cNvPr id="126" name="図形グループ 123"/>
              <p:cNvGrpSpPr/>
              <p:nvPr/>
            </p:nvGrpSpPr>
            <p:grpSpPr>
              <a:xfrm>
                <a:off x="3547091" y="4146500"/>
                <a:ext cx="288652" cy="230832"/>
                <a:chOff x="1756364" y="977134"/>
                <a:chExt cx="288652" cy="230832"/>
              </a:xfrm>
            </p:grpSpPr>
            <p:sp>
              <p:nvSpPr>
                <p:cNvPr id="485" name="正方形/長方形 124"/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86" name="テキスト ボックス 125"/>
                <p:cNvSpPr txBox="1"/>
                <p:nvPr/>
              </p:nvSpPr>
              <p:spPr>
                <a:xfrm>
                  <a:off x="1787930" y="977134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900" dirty="0" smtClean="0"/>
                    <a:t>2</a:t>
                  </a:r>
                  <a:endParaRPr kumimoji="1" lang="ja-JP" altLang="en-US" sz="900" dirty="0"/>
                </a:p>
              </p:txBody>
            </p:sp>
          </p:grpSp>
          <p:grpSp>
            <p:nvGrpSpPr>
              <p:cNvPr id="127" name="図形グループ 126"/>
              <p:cNvGrpSpPr/>
              <p:nvPr/>
            </p:nvGrpSpPr>
            <p:grpSpPr>
              <a:xfrm>
                <a:off x="5119683" y="4149675"/>
                <a:ext cx="288652" cy="230832"/>
                <a:chOff x="1756364" y="977134"/>
                <a:chExt cx="288652" cy="230832"/>
              </a:xfrm>
            </p:grpSpPr>
            <p:sp>
              <p:nvSpPr>
                <p:cNvPr id="483" name="正方形/長方形 127"/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84" name="テキスト ボックス 128"/>
                <p:cNvSpPr txBox="1"/>
                <p:nvPr/>
              </p:nvSpPr>
              <p:spPr>
                <a:xfrm>
                  <a:off x="1787930" y="977134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900" dirty="0" smtClean="0"/>
                    <a:t>2</a:t>
                  </a:r>
                  <a:endParaRPr kumimoji="1" lang="ja-JP" altLang="en-US" sz="900" dirty="0"/>
                </a:p>
              </p:txBody>
            </p:sp>
          </p:grpSp>
          <p:grpSp>
            <p:nvGrpSpPr>
              <p:cNvPr id="128" name="図形グループ 129"/>
              <p:cNvGrpSpPr/>
              <p:nvPr/>
            </p:nvGrpSpPr>
            <p:grpSpPr>
              <a:xfrm>
                <a:off x="7270593" y="4148057"/>
                <a:ext cx="288652" cy="230832"/>
                <a:chOff x="1756364" y="977134"/>
                <a:chExt cx="288652" cy="230832"/>
              </a:xfrm>
            </p:grpSpPr>
            <p:sp>
              <p:nvSpPr>
                <p:cNvPr id="481" name="正方形/長方形 130"/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82" name="テキスト ボックス 131"/>
                <p:cNvSpPr txBox="1"/>
                <p:nvPr/>
              </p:nvSpPr>
              <p:spPr>
                <a:xfrm>
                  <a:off x="1787930" y="977134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900" dirty="0" smtClean="0"/>
                    <a:t>2</a:t>
                  </a:r>
                  <a:endParaRPr kumimoji="1" lang="ja-JP" altLang="en-US" sz="900" dirty="0"/>
                </a:p>
              </p:txBody>
            </p:sp>
          </p:grpSp>
          <p:grpSp>
            <p:nvGrpSpPr>
              <p:cNvPr id="129" name="図形グループ 132"/>
              <p:cNvGrpSpPr/>
              <p:nvPr/>
            </p:nvGrpSpPr>
            <p:grpSpPr>
              <a:xfrm>
                <a:off x="4238410" y="4148842"/>
                <a:ext cx="288652" cy="230832"/>
                <a:chOff x="1756364" y="977134"/>
                <a:chExt cx="288652" cy="230832"/>
              </a:xfrm>
            </p:grpSpPr>
            <p:sp>
              <p:nvSpPr>
                <p:cNvPr id="479" name="正方形/長方形 478"/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80" name="テキスト ボックス 134"/>
                <p:cNvSpPr txBox="1"/>
                <p:nvPr/>
              </p:nvSpPr>
              <p:spPr>
                <a:xfrm>
                  <a:off x="1787930" y="977134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900" dirty="0" smtClean="0"/>
                    <a:t>2</a:t>
                  </a:r>
                  <a:endParaRPr kumimoji="1" lang="ja-JP" altLang="en-US" sz="900" dirty="0"/>
                </a:p>
              </p:txBody>
            </p:sp>
          </p:grpSp>
          <p:grpSp>
            <p:nvGrpSpPr>
              <p:cNvPr id="130" name="図形グループ 135"/>
              <p:cNvGrpSpPr/>
              <p:nvPr/>
            </p:nvGrpSpPr>
            <p:grpSpPr>
              <a:xfrm>
                <a:off x="5826196" y="4148842"/>
                <a:ext cx="288652" cy="230832"/>
                <a:chOff x="1756364" y="977134"/>
                <a:chExt cx="288652" cy="230832"/>
              </a:xfrm>
            </p:grpSpPr>
            <p:sp>
              <p:nvSpPr>
                <p:cNvPr id="477" name="正方形/長方形 476"/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78" name="テキスト ボックス 477"/>
                <p:cNvSpPr txBox="1"/>
                <p:nvPr/>
              </p:nvSpPr>
              <p:spPr>
                <a:xfrm>
                  <a:off x="1787930" y="977134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900" dirty="0" smtClean="0"/>
                    <a:t>2</a:t>
                  </a:r>
                  <a:endParaRPr kumimoji="1" lang="ja-JP" altLang="en-US" sz="900" dirty="0"/>
                </a:p>
              </p:txBody>
            </p:sp>
          </p:grpSp>
          <p:grpSp>
            <p:nvGrpSpPr>
              <p:cNvPr id="131" name="図形グループ 138"/>
              <p:cNvGrpSpPr/>
              <p:nvPr/>
            </p:nvGrpSpPr>
            <p:grpSpPr>
              <a:xfrm>
                <a:off x="6911390" y="4146546"/>
                <a:ext cx="288652" cy="230832"/>
                <a:chOff x="1756364" y="977134"/>
                <a:chExt cx="288652" cy="230832"/>
              </a:xfrm>
            </p:grpSpPr>
            <p:sp>
              <p:nvSpPr>
                <p:cNvPr id="475" name="正方形/長方形 474"/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76" name="テキスト ボックス 475"/>
                <p:cNvSpPr txBox="1"/>
                <p:nvPr/>
              </p:nvSpPr>
              <p:spPr>
                <a:xfrm>
                  <a:off x="1787930" y="977134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900" dirty="0" smtClean="0"/>
                    <a:t>2</a:t>
                  </a:r>
                  <a:endParaRPr kumimoji="1" lang="ja-JP" altLang="en-US" sz="900" dirty="0"/>
                </a:p>
              </p:txBody>
            </p:sp>
          </p:grpSp>
          <p:grpSp>
            <p:nvGrpSpPr>
              <p:cNvPr id="132" name="図形グループ 141"/>
              <p:cNvGrpSpPr/>
              <p:nvPr/>
            </p:nvGrpSpPr>
            <p:grpSpPr>
              <a:xfrm>
                <a:off x="7801965" y="4144496"/>
                <a:ext cx="288652" cy="230832"/>
                <a:chOff x="1756364" y="977134"/>
                <a:chExt cx="288652" cy="230832"/>
              </a:xfrm>
            </p:grpSpPr>
            <p:sp>
              <p:nvSpPr>
                <p:cNvPr id="473" name="正方形/長方形 472"/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74" name="テキスト ボックス 473"/>
                <p:cNvSpPr txBox="1"/>
                <p:nvPr/>
              </p:nvSpPr>
              <p:spPr>
                <a:xfrm>
                  <a:off x="1787930" y="977134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900" dirty="0" smtClean="0"/>
                    <a:t>2</a:t>
                  </a:r>
                  <a:endParaRPr kumimoji="1" lang="ja-JP" altLang="en-US" sz="900" dirty="0"/>
                </a:p>
              </p:txBody>
            </p:sp>
          </p:grpSp>
          <p:grpSp>
            <p:nvGrpSpPr>
              <p:cNvPr id="133" name="図形グループ 144"/>
              <p:cNvGrpSpPr/>
              <p:nvPr/>
            </p:nvGrpSpPr>
            <p:grpSpPr>
              <a:xfrm>
                <a:off x="8163355" y="4145488"/>
                <a:ext cx="288652" cy="230832"/>
                <a:chOff x="1756364" y="977134"/>
                <a:chExt cx="288652" cy="230832"/>
              </a:xfrm>
            </p:grpSpPr>
            <p:sp>
              <p:nvSpPr>
                <p:cNvPr id="471" name="正方形/長方形 470"/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72" name="テキスト ボックス 471"/>
                <p:cNvSpPr txBox="1"/>
                <p:nvPr/>
              </p:nvSpPr>
              <p:spPr>
                <a:xfrm>
                  <a:off x="1787930" y="977134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900" dirty="0" smtClean="0"/>
                    <a:t>2</a:t>
                  </a:r>
                  <a:endParaRPr kumimoji="1" lang="ja-JP" altLang="en-US" sz="900" dirty="0"/>
                </a:p>
              </p:txBody>
            </p:sp>
          </p:grpSp>
          <p:sp>
            <p:nvSpPr>
              <p:cNvPr id="134" name="テキスト ボックス 124"/>
              <p:cNvSpPr txBox="1"/>
              <p:nvPr/>
            </p:nvSpPr>
            <p:spPr>
              <a:xfrm>
                <a:off x="1462948" y="3678710"/>
                <a:ext cx="5342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 smtClean="0"/>
                  <a:t>OHO</a:t>
                </a:r>
                <a:endParaRPr kumimoji="1" lang="ja-JP" altLang="en-US" sz="1400" dirty="0"/>
              </a:p>
            </p:txBody>
          </p:sp>
          <p:sp>
            <p:nvSpPr>
              <p:cNvPr id="135" name="テキスト ボックス 125"/>
              <p:cNvSpPr txBox="1"/>
              <p:nvPr/>
            </p:nvSpPr>
            <p:spPr>
              <a:xfrm>
                <a:off x="4600696" y="3692305"/>
                <a:ext cx="4813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 smtClean="0"/>
                  <a:t>FUJI</a:t>
                </a:r>
                <a:endParaRPr kumimoji="1" lang="ja-JP" altLang="en-US" sz="1400" dirty="0"/>
              </a:p>
            </p:txBody>
          </p:sp>
          <p:sp>
            <p:nvSpPr>
              <p:cNvPr id="136" name="テキスト ボックス 126"/>
              <p:cNvSpPr txBox="1"/>
              <p:nvPr/>
            </p:nvSpPr>
            <p:spPr>
              <a:xfrm>
                <a:off x="7437728" y="3692305"/>
                <a:ext cx="6427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 smtClean="0"/>
                  <a:t>NIKKO</a:t>
                </a:r>
                <a:endParaRPr kumimoji="1" lang="ja-JP" altLang="en-US" sz="1400" dirty="0"/>
              </a:p>
            </p:txBody>
          </p:sp>
          <p:cxnSp>
            <p:nvCxnSpPr>
              <p:cNvPr id="137" name="直線コネクタ 127"/>
              <p:cNvCxnSpPr/>
              <p:nvPr/>
            </p:nvCxnSpPr>
            <p:spPr>
              <a:xfrm rot="5400000">
                <a:off x="596700" y="5115705"/>
                <a:ext cx="2197097" cy="1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コネクタ 128"/>
              <p:cNvCxnSpPr/>
              <p:nvPr/>
            </p:nvCxnSpPr>
            <p:spPr>
              <a:xfrm rot="5400000">
                <a:off x="3733242" y="5106593"/>
                <a:ext cx="2197097" cy="5731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直線コネクタ 129"/>
              <p:cNvCxnSpPr/>
              <p:nvPr/>
            </p:nvCxnSpPr>
            <p:spPr>
              <a:xfrm rot="5400000">
                <a:off x="6587720" y="5092205"/>
                <a:ext cx="2197097" cy="5731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線コネクタ 130"/>
              <p:cNvCxnSpPr>
                <a:stCxn id="175" idx="0"/>
              </p:cNvCxnSpPr>
              <p:nvPr/>
            </p:nvCxnSpPr>
            <p:spPr>
              <a:xfrm rot="5400000">
                <a:off x="53772" y="4972963"/>
                <a:ext cx="495951" cy="2252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線コネクタ 131"/>
              <p:cNvCxnSpPr>
                <a:stCxn id="174" idx="0"/>
              </p:cNvCxnSpPr>
              <p:nvPr/>
            </p:nvCxnSpPr>
            <p:spPr>
              <a:xfrm rot="5400000">
                <a:off x="226603" y="4975102"/>
                <a:ext cx="496819" cy="621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直線コネクタ 141"/>
              <p:cNvCxnSpPr>
                <a:stCxn id="173" idx="0"/>
              </p:cNvCxnSpPr>
              <p:nvPr/>
            </p:nvCxnSpPr>
            <p:spPr>
              <a:xfrm rot="5400000">
                <a:off x="401735" y="4972853"/>
                <a:ext cx="494173" cy="4250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直線コネクタ 142"/>
              <p:cNvCxnSpPr>
                <a:stCxn id="172" idx="0"/>
              </p:cNvCxnSpPr>
              <p:nvPr/>
            </p:nvCxnSpPr>
            <p:spPr>
              <a:xfrm rot="5400000">
                <a:off x="576153" y="4973404"/>
                <a:ext cx="495041" cy="5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4" name="図形グループ 157"/>
              <p:cNvGrpSpPr/>
              <p:nvPr/>
            </p:nvGrpSpPr>
            <p:grpSpPr>
              <a:xfrm>
                <a:off x="601083" y="4150214"/>
                <a:ext cx="288652" cy="230832"/>
                <a:chOff x="1756364" y="977134"/>
                <a:chExt cx="288652" cy="230832"/>
              </a:xfrm>
            </p:grpSpPr>
            <p:sp>
              <p:nvSpPr>
                <p:cNvPr id="469" name="正方形/長方形 468"/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70" name="テキスト ボックス 469"/>
                <p:cNvSpPr txBox="1"/>
                <p:nvPr/>
              </p:nvSpPr>
              <p:spPr>
                <a:xfrm>
                  <a:off x="1787930" y="977134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900" dirty="0" smtClean="0"/>
                    <a:t>2</a:t>
                  </a:r>
                  <a:endParaRPr kumimoji="1" lang="ja-JP" altLang="en-US" sz="900" dirty="0"/>
                </a:p>
              </p:txBody>
            </p:sp>
          </p:grpSp>
          <p:grpSp>
            <p:nvGrpSpPr>
              <p:cNvPr id="145" name="図形グループ 160"/>
              <p:cNvGrpSpPr/>
              <p:nvPr/>
            </p:nvGrpSpPr>
            <p:grpSpPr>
              <a:xfrm>
                <a:off x="240781" y="4150753"/>
                <a:ext cx="288652" cy="230832"/>
                <a:chOff x="1577262" y="977134"/>
                <a:chExt cx="288652" cy="230832"/>
              </a:xfrm>
            </p:grpSpPr>
            <p:sp>
              <p:nvSpPr>
                <p:cNvPr id="467" name="正方形/長方形 466"/>
                <p:cNvSpPr/>
                <p:nvPr/>
              </p:nvSpPr>
              <p:spPr>
                <a:xfrm>
                  <a:off x="1577262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68" name="テキスト ボックス 467"/>
                <p:cNvSpPr txBox="1"/>
                <p:nvPr/>
              </p:nvSpPr>
              <p:spPr>
                <a:xfrm>
                  <a:off x="1600687" y="977134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900" dirty="0" smtClean="0"/>
                    <a:t>2</a:t>
                  </a:r>
                  <a:endParaRPr kumimoji="1" lang="ja-JP" altLang="en-US" sz="900" dirty="0"/>
                </a:p>
              </p:txBody>
            </p:sp>
          </p:grpSp>
          <p:cxnSp>
            <p:nvCxnSpPr>
              <p:cNvPr id="146" name="直線コネクタ 145"/>
              <p:cNvCxnSpPr/>
              <p:nvPr/>
            </p:nvCxnSpPr>
            <p:spPr>
              <a:xfrm rot="5400000">
                <a:off x="1886626" y="5147080"/>
                <a:ext cx="981334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正方形/長方形 146"/>
              <p:cNvSpPr/>
              <p:nvPr/>
            </p:nvSpPr>
            <p:spPr>
              <a:xfrm>
                <a:off x="2310920" y="5642355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8" name="二等辺三角形 147"/>
              <p:cNvSpPr/>
              <p:nvPr/>
            </p:nvSpPr>
            <p:spPr>
              <a:xfrm flipV="1">
                <a:off x="2301063" y="4438924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9" name="テキスト ボックス 148"/>
              <p:cNvSpPr txBox="1"/>
              <p:nvPr/>
            </p:nvSpPr>
            <p:spPr>
              <a:xfrm>
                <a:off x="2257600" y="4375570"/>
                <a:ext cx="255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900" dirty="0" smtClean="0"/>
                  <a:t>D</a:t>
                </a:r>
                <a:endParaRPr kumimoji="1" lang="ja-JP" altLang="en-US" sz="900" dirty="0"/>
              </a:p>
            </p:txBody>
          </p:sp>
          <p:sp>
            <p:nvSpPr>
              <p:cNvPr id="150" name="二等辺三角形 149"/>
              <p:cNvSpPr/>
              <p:nvPr/>
            </p:nvSpPr>
            <p:spPr>
              <a:xfrm flipV="1">
                <a:off x="2124641" y="4438924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1" name="正方形/長方形 150"/>
              <p:cNvSpPr/>
              <p:nvPr/>
            </p:nvSpPr>
            <p:spPr>
              <a:xfrm>
                <a:off x="2137856" y="5642353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2" name="直線コネクタ 142"/>
              <p:cNvCxnSpPr>
                <a:stCxn id="150" idx="0"/>
              </p:cNvCxnSpPr>
              <p:nvPr/>
            </p:nvCxnSpPr>
            <p:spPr>
              <a:xfrm rot="16200000" flipH="1">
                <a:off x="1745359" y="5182276"/>
                <a:ext cx="911720" cy="811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テキスト ボックス 143"/>
              <p:cNvSpPr txBox="1"/>
              <p:nvPr/>
            </p:nvSpPr>
            <p:spPr>
              <a:xfrm>
                <a:off x="2080419" y="4377860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900" dirty="0"/>
                  <a:t>C</a:t>
                </a:r>
                <a:endParaRPr kumimoji="1" lang="ja-JP" altLang="en-US" sz="900" dirty="0"/>
              </a:p>
            </p:txBody>
          </p:sp>
          <p:cxnSp>
            <p:nvCxnSpPr>
              <p:cNvPr id="154" name="直線コネクタ 153"/>
              <p:cNvCxnSpPr/>
              <p:nvPr/>
            </p:nvCxnSpPr>
            <p:spPr>
              <a:xfrm rot="5400000">
                <a:off x="1541799" y="5147080"/>
                <a:ext cx="981334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正方形/長方形 154"/>
              <p:cNvSpPr/>
              <p:nvPr/>
            </p:nvSpPr>
            <p:spPr>
              <a:xfrm>
                <a:off x="1966093" y="5642355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6" name="二等辺三角形 155"/>
              <p:cNvSpPr/>
              <p:nvPr/>
            </p:nvSpPr>
            <p:spPr>
              <a:xfrm flipV="1">
                <a:off x="1956236" y="4438924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7" name="テキスト ボックス 156"/>
              <p:cNvSpPr txBox="1"/>
              <p:nvPr/>
            </p:nvSpPr>
            <p:spPr>
              <a:xfrm>
                <a:off x="1912773" y="4375570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900" dirty="0" smtClean="0"/>
                  <a:t>B</a:t>
                </a:r>
                <a:endParaRPr kumimoji="1" lang="ja-JP" altLang="en-US" sz="900" dirty="0"/>
              </a:p>
            </p:txBody>
          </p:sp>
          <p:sp>
            <p:nvSpPr>
              <p:cNvPr id="158" name="二等辺三角形 157"/>
              <p:cNvSpPr/>
              <p:nvPr/>
            </p:nvSpPr>
            <p:spPr>
              <a:xfrm flipV="1">
                <a:off x="1779814" y="4438924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9" name="正方形/長方形 158"/>
              <p:cNvSpPr/>
              <p:nvPr/>
            </p:nvSpPr>
            <p:spPr>
              <a:xfrm>
                <a:off x="1793029" y="5642353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60" name="直線コネクタ 159"/>
              <p:cNvCxnSpPr>
                <a:stCxn id="158" idx="0"/>
              </p:cNvCxnSpPr>
              <p:nvPr/>
            </p:nvCxnSpPr>
            <p:spPr>
              <a:xfrm rot="16200000" flipH="1">
                <a:off x="1400532" y="5182276"/>
                <a:ext cx="911721" cy="811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テキスト ボックス 160"/>
              <p:cNvSpPr txBox="1"/>
              <p:nvPr/>
            </p:nvSpPr>
            <p:spPr>
              <a:xfrm>
                <a:off x="1735592" y="4377860"/>
                <a:ext cx="25144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900" dirty="0" smtClean="0"/>
                  <a:t>A</a:t>
                </a:r>
                <a:endParaRPr kumimoji="1" lang="ja-JP" altLang="en-US" sz="900" dirty="0"/>
              </a:p>
            </p:txBody>
          </p:sp>
          <p:grpSp>
            <p:nvGrpSpPr>
              <p:cNvPr id="162" name="図形グループ 179"/>
              <p:cNvGrpSpPr/>
              <p:nvPr/>
            </p:nvGrpSpPr>
            <p:grpSpPr>
              <a:xfrm>
                <a:off x="1792014" y="4150214"/>
                <a:ext cx="288652" cy="230832"/>
                <a:chOff x="1756364" y="977134"/>
                <a:chExt cx="288652" cy="230832"/>
              </a:xfrm>
            </p:grpSpPr>
            <p:sp>
              <p:nvSpPr>
                <p:cNvPr id="465" name="正方形/長方形 464"/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66" name="テキスト ボックス 465"/>
                <p:cNvSpPr txBox="1"/>
                <p:nvPr/>
              </p:nvSpPr>
              <p:spPr>
                <a:xfrm>
                  <a:off x="1787930" y="977134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900" dirty="0" smtClean="0"/>
                    <a:t>2</a:t>
                  </a:r>
                  <a:endParaRPr kumimoji="1" lang="ja-JP" altLang="en-US" sz="900" dirty="0"/>
                </a:p>
              </p:txBody>
            </p:sp>
          </p:grpSp>
          <p:sp>
            <p:nvSpPr>
              <p:cNvPr id="163" name="正方形/長方形 162"/>
              <p:cNvSpPr/>
              <p:nvPr/>
            </p:nvSpPr>
            <p:spPr>
              <a:xfrm>
                <a:off x="242997" y="5226201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4" name="正方形/長方形 163"/>
              <p:cNvSpPr/>
              <p:nvPr/>
            </p:nvSpPr>
            <p:spPr>
              <a:xfrm>
                <a:off x="416061" y="5226203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65" name="直線コネクタ 164"/>
              <p:cNvCxnSpPr/>
              <p:nvPr/>
            </p:nvCxnSpPr>
            <p:spPr>
              <a:xfrm rot="5400000">
                <a:off x="3098498" y="5310692"/>
                <a:ext cx="666810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直線コネクタ 165"/>
              <p:cNvCxnSpPr/>
              <p:nvPr/>
            </p:nvCxnSpPr>
            <p:spPr>
              <a:xfrm>
                <a:off x="3431109" y="4983015"/>
                <a:ext cx="96932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二等辺三角形 166"/>
              <p:cNvSpPr/>
              <p:nvPr/>
            </p:nvSpPr>
            <p:spPr>
              <a:xfrm flipV="1">
                <a:off x="3445134" y="4441458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68" name="直線コネクタ 167"/>
              <p:cNvCxnSpPr>
                <a:stCxn id="167" idx="0"/>
              </p:cNvCxnSpPr>
              <p:nvPr/>
            </p:nvCxnSpPr>
            <p:spPr>
              <a:xfrm rot="5400000">
                <a:off x="3393685" y="4856186"/>
                <a:ext cx="254453" cy="792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テキスト ボックス 168"/>
              <p:cNvSpPr txBox="1"/>
              <p:nvPr/>
            </p:nvSpPr>
            <p:spPr>
              <a:xfrm>
                <a:off x="3396283" y="4372242"/>
                <a:ext cx="2635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/>
                  <a:t>D</a:t>
                </a:r>
                <a:endParaRPr kumimoji="1" lang="ja-JP" altLang="en-US" sz="1000" dirty="0"/>
              </a:p>
            </p:txBody>
          </p:sp>
          <p:cxnSp>
            <p:nvCxnSpPr>
              <p:cNvPr id="170" name="直線コネクタ 160"/>
              <p:cNvCxnSpPr/>
              <p:nvPr/>
            </p:nvCxnSpPr>
            <p:spPr>
              <a:xfrm>
                <a:off x="5792757" y="5120758"/>
                <a:ext cx="253879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直線コネクタ 170"/>
              <p:cNvCxnSpPr/>
              <p:nvPr/>
            </p:nvCxnSpPr>
            <p:spPr>
              <a:xfrm>
                <a:off x="188629" y="5376536"/>
                <a:ext cx="8846184" cy="1588"/>
              </a:xfrm>
              <a:prstGeom prst="line">
                <a:avLst/>
              </a:prstGeom>
              <a:ln w="15875" cap="flat" cmpd="sng" algn="ctr">
                <a:solidFill>
                  <a:srgbClr val="0000FF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2" name="二等辺三角形 171"/>
              <p:cNvSpPr/>
              <p:nvPr/>
            </p:nvSpPr>
            <p:spPr>
              <a:xfrm flipV="1">
                <a:off x="750397" y="4440883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3" name="二等辺三角形 172"/>
              <p:cNvSpPr/>
              <p:nvPr/>
            </p:nvSpPr>
            <p:spPr>
              <a:xfrm flipV="1">
                <a:off x="574773" y="4439994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4" name="二等辺三角形 173"/>
              <p:cNvSpPr/>
              <p:nvPr/>
            </p:nvSpPr>
            <p:spPr>
              <a:xfrm flipV="1">
                <a:off x="399149" y="4439105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5" name="二等辺三角形 174"/>
              <p:cNvSpPr/>
              <p:nvPr/>
            </p:nvSpPr>
            <p:spPr>
              <a:xfrm flipV="1">
                <a:off x="226700" y="4438216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6" name="二等辺三角形 175"/>
              <p:cNvSpPr/>
              <p:nvPr/>
            </p:nvSpPr>
            <p:spPr>
              <a:xfrm flipV="1">
                <a:off x="1359862" y="4437327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7" name="二等辺三角形 176"/>
              <p:cNvSpPr/>
              <p:nvPr/>
            </p:nvSpPr>
            <p:spPr>
              <a:xfrm flipV="1">
                <a:off x="1016452" y="4436438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8" name="テキスト ボックス 177"/>
              <p:cNvSpPr txBox="1"/>
              <p:nvPr/>
            </p:nvSpPr>
            <p:spPr>
              <a:xfrm>
                <a:off x="966637" y="4373018"/>
                <a:ext cx="2530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 smtClean="0"/>
                  <a:t>C</a:t>
                </a:r>
                <a:endParaRPr kumimoji="1" lang="ja-JP" altLang="en-US" sz="1000" dirty="0"/>
              </a:p>
            </p:txBody>
          </p:sp>
          <p:sp>
            <p:nvSpPr>
              <p:cNvPr id="179" name="テキスト ボックス 178"/>
              <p:cNvSpPr txBox="1"/>
              <p:nvPr/>
            </p:nvSpPr>
            <p:spPr>
              <a:xfrm>
                <a:off x="1311163" y="4373030"/>
                <a:ext cx="26161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 smtClean="0"/>
                  <a:t>A</a:t>
                </a:r>
                <a:endParaRPr kumimoji="1" lang="ja-JP" altLang="en-US" sz="1000" dirty="0"/>
              </a:p>
            </p:txBody>
          </p:sp>
          <p:sp>
            <p:nvSpPr>
              <p:cNvPr id="180" name="テキスト ボックス 179"/>
              <p:cNvSpPr txBox="1"/>
              <p:nvPr/>
            </p:nvSpPr>
            <p:spPr>
              <a:xfrm>
                <a:off x="178241" y="4373018"/>
                <a:ext cx="2635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 smtClean="0"/>
                  <a:t>H</a:t>
                </a:r>
                <a:endParaRPr kumimoji="1" lang="ja-JP" altLang="en-US" sz="1000" dirty="0"/>
              </a:p>
            </p:txBody>
          </p:sp>
          <p:sp>
            <p:nvSpPr>
              <p:cNvPr id="181" name="テキスト ボックス 180"/>
              <p:cNvSpPr txBox="1"/>
              <p:nvPr/>
            </p:nvSpPr>
            <p:spPr>
              <a:xfrm>
                <a:off x="351806" y="4373030"/>
                <a:ext cx="26556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 smtClean="0"/>
                  <a:t>G</a:t>
                </a:r>
                <a:endParaRPr kumimoji="1" lang="ja-JP" altLang="en-US" sz="1000" dirty="0"/>
              </a:p>
            </p:txBody>
          </p:sp>
          <p:sp>
            <p:nvSpPr>
              <p:cNvPr id="182" name="テキスト ボックス 181"/>
              <p:cNvSpPr txBox="1"/>
              <p:nvPr/>
            </p:nvSpPr>
            <p:spPr>
              <a:xfrm>
                <a:off x="524316" y="4373018"/>
                <a:ext cx="24358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 smtClean="0"/>
                  <a:t>F</a:t>
                </a:r>
                <a:endParaRPr kumimoji="1" lang="ja-JP" altLang="en-US" sz="1000" dirty="0"/>
              </a:p>
            </p:txBody>
          </p:sp>
          <p:sp>
            <p:nvSpPr>
              <p:cNvPr id="183" name="テキスト ボックス 182"/>
              <p:cNvSpPr txBox="1"/>
              <p:nvPr/>
            </p:nvSpPr>
            <p:spPr>
              <a:xfrm>
                <a:off x="697881" y="4373030"/>
                <a:ext cx="24728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 smtClean="0"/>
                  <a:t>E</a:t>
                </a:r>
                <a:endParaRPr kumimoji="1" lang="ja-JP" altLang="en-US" sz="1000" dirty="0"/>
              </a:p>
            </p:txBody>
          </p:sp>
          <p:sp>
            <p:nvSpPr>
              <p:cNvPr id="184" name="二等辺三角形 183"/>
              <p:cNvSpPr/>
              <p:nvPr/>
            </p:nvSpPr>
            <p:spPr>
              <a:xfrm flipV="1">
                <a:off x="8313579" y="4436411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5" name="テキスト ボックス 184"/>
              <p:cNvSpPr txBox="1"/>
              <p:nvPr/>
            </p:nvSpPr>
            <p:spPr>
              <a:xfrm>
                <a:off x="8266941" y="4373057"/>
                <a:ext cx="255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900" dirty="0" smtClean="0"/>
                  <a:t>D</a:t>
                </a:r>
                <a:endParaRPr kumimoji="1" lang="ja-JP" altLang="en-US" sz="900" dirty="0"/>
              </a:p>
            </p:txBody>
          </p:sp>
          <p:sp>
            <p:nvSpPr>
              <p:cNvPr id="186" name="二等辺三角形 185"/>
              <p:cNvSpPr/>
              <p:nvPr/>
            </p:nvSpPr>
            <p:spPr>
              <a:xfrm flipV="1">
                <a:off x="8137157" y="4436411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7" name="テキスト ボックス 186"/>
              <p:cNvSpPr txBox="1"/>
              <p:nvPr/>
            </p:nvSpPr>
            <p:spPr>
              <a:xfrm>
                <a:off x="8089760" y="4375347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900" dirty="0"/>
                  <a:t>C</a:t>
                </a:r>
                <a:endParaRPr kumimoji="1" lang="ja-JP" altLang="en-US" sz="900" dirty="0"/>
              </a:p>
            </p:txBody>
          </p:sp>
          <p:sp>
            <p:nvSpPr>
              <p:cNvPr id="188" name="二等辺三角形 187"/>
              <p:cNvSpPr/>
              <p:nvPr/>
            </p:nvSpPr>
            <p:spPr>
              <a:xfrm flipV="1">
                <a:off x="7965577" y="4436411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9" name="テキスト ボックス 188"/>
              <p:cNvSpPr txBox="1"/>
              <p:nvPr/>
            </p:nvSpPr>
            <p:spPr>
              <a:xfrm>
                <a:off x="7922114" y="4373057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900" dirty="0" smtClean="0"/>
                  <a:t>B</a:t>
                </a:r>
                <a:endParaRPr kumimoji="1" lang="ja-JP" altLang="en-US" sz="900" dirty="0"/>
              </a:p>
            </p:txBody>
          </p:sp>
          <p:sp>
            <p:nvSpPr>
              <p:cNvPr id="190" name="二等辺三角形 189"/>
              <p:cNvSpPr/>
              <p:nvPr/>
            </p:nvSpPr>
            <p:spPr>
              <a:xfrm flipV="1">
                <a:off x="7789155" y="4436411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1" name="テキスト ボックス 190"/>
              <p:cNvSpPr txBox="1"/>
              <p:nvPr/>
            </p:nvSpPr>
            <p:spPr>
              <a:xfrm>
                <a:off x="7744933" y="4375347"/>
                <a:ext cx="25144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900" dirty="0" smtClean="0"/>
                  <a:t>A</a:t>
                </a:r>
                <a:endParaRPr kumimoji="1" lang="ja-JP" altLang="en-US" sz="900" dirty="0"/>
              </a:p>
            </p:txBody>
          </p:sp>
          <p:sp>
            <p:nvSpPr>
              <p:cNvPr id="192" name="二等辺三角形 191"/>
              <p:cNvSpPr/>
              <p:nvPr/>
            </p:nvSpPr>
            <p:spPr>
              <a:xfrm flipV="1">
                <a:off x="7422762" y="4438370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3" name="二等辺三角形 192"/>
              <p:cNvSpPr/>
              <p:nvPr/>
            </p:nvSpPr>
            <p:spPr>
              <a:xfrm flipV="1">
                <a:off x="7247138" y="4437481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4" name="二等辺三角形 193"/>
              <p:cNvSpPr/>
              <p:nvPr/>
            </p:nvSpPr>
            <p:spPr>
              <a:xfrm flipV="1">
                <a:off x="7071514" y="4436592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5" name="二等辺三角形 194"/>
              <p:cNvSpPr/>
              <p:nvPr/>
            </p:nvSpPr>
            <p:spPr>
              <a:xfrm flipV="1">
                <a:off x="6895890" y="4435703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6" name="テキスト ボックス 195"/>
              <p:cNvSpPr txBox="1"/>
              <p:nvPr/>
            </p:nvSpPr>
            <p:spPr>
              <a:xfrm>
                <a:off x="6847431" y="4370505"/>
                <a:ext cx="2635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 smtClean="0"/>
                  <a:t>D</a:t>
                </a:r>
                <a:endParaRPr kumimoji="1" lang="ja-JP" altLang="en-US" sz="1000" dirty="0"/>
              </a:p>
            </p:txBody>
          </p:sp>
          <p:sp>
            <p:nvSpPr>
              <p:cNvPr id="197" name="テキスト ボックス 196"/>
              <p:cNvSpPr txBox="1"/>
              <p:nvPr/>
            </p:nvSpPr>
            <p:spPr>
              <a:xfrm>
                <a:off x="7024171" y="4370517"/>
                <a:ext cx="2530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/>
                  <a:t>C</a:t>
                </a:r>
                <a:endParaRPr kumimoji="1" lang="ja-JP" altLang="en-US" sz="1000" dirty="0"/>
              </a:p>
            </p:txBody>
          </p:sp>
          <p:sp>
            <p:nvSpPr>
              <p:cNvPr id="198" name="テキスト ボックス 197"/>
              <p:cNvSpPr txBox="1"/>
              <p:nvPr/>
            </p:nvSpPr>
            <p:spPr>
              <a:xfrm>
                <a:off x="7196681" y="4370505"/>
                <a:ext cx="25442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 smtClean="0"/>
                  <a:t>B</a:t>
                </a:r>
                <a:endParaRPr kumimoji="1" lang="ja-JP" altLang="en-US" sz="1000" dirty="0"/>
              </a:p>
            </p:txBody>
          </p:sp>
          <p:sp>
            <p:nvSpPr>
              <p:cNvPr id="199" name="テキスト ボックス 198"/>
              <p:cNvSpPr txBox="1"/>
              <p:nvPr/>
            </p:nvSpPr>
            <p:spPr>
              <a:xfrm>
                <a:off x="7370246" y="4370517"/>
                <a:ext cx="26161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 smtClean="0"/>
                  <a:t>A</a:t>
                </a:r>
                <a:endParaRPr kumimoji="1" lang="ja-JP" altLang="en-US" sz="1000" dirty="0"/>
              </a:p>
            </p:txBody>
          </p:sp>
          <p:sp>
            <p:nvSpPr>
              <p:cNvPr id="200" name="二等辺三角形 199"/>
              <p:cNvSpPr/>
              <p:nvPr/>
            </p:nvSpPr>
            <p:spPr>
              <a:xfrm flipV="1">
                <a:off x="307627" y="6441222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01" name="直線コネクタ 200"/>
              <p:cNvCxnSpPr/>
              <p:nvPr/>
            </p:nvCxnSpPr>
            <p:spPr>
              <a:xfrm rot="5400000">
                <a:off x="1222564" y="5091961"/>
                <a:ext cx="25127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直線コネクタ 201"/>
              <p:cNvCxnSpPr/>
              <p:nvPr/>
            </p:nvCxnSpPr>
            <p:spPr>
              <a:xfrm rot="5400000">
                <a:off x="1397439" y="5092925"/>
                <a:ext cx="25127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線コネクタ 202"/>
              <p:cNvCxnSpPr/>
              <p:nvPr/>
            </p:nvCxnSpPr>
            <p:spPr>
              <a:xfrm>
                <a:off x="1348851" y="4971254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線コネクタ 203"/>
              <p:cNvCxnSpPr/>
              <p:nvPr/>
            </p:nvCxnSpPr>
            <p:spPr>
              <a:xfrm rot="16200000" flipH="1">
                <a:off x="1314204" y="4843234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直線コネクタ 204"/>
              <p:cNvCxnSpPr/>
              <p:nvPr/>
            </p:nvCxnSpPr>
            <p:spPr>
              <a:xfrm rot="5400000">
                <a:off x="874620" y="5091961"/>
                <a:ext cx="25127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線コネクタ 205"/>
              <p:cNvCxnSpPr/>
              <p:nvPr/>
            </p:nvCxnSpPr>
            <p:spPr>
              <a:xfrm rot="5400000">
                <a:off x="1049495" y="5092925"/>
                <a:ext cx="25127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線コネクタ 206"/>
              <p:cNvCxnSpPr/>
              <p:nvPr/>
            </p:nvCxnSpPr>
            <p:spPr>
              <a:xfrm>
                <a:off x="1001599" y="4971253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直線コネクタ 207"/>
              <p:cNvCxnSpPr/>
              <p:nvPr/>
            </p:nvCxnSpPr>
            <p:spPr>
              <a:xfrm rot="16200000" flipH="1">
                <a:off x="966952" y="4843233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直線コネクタ 208"/>
              <p:cNvCxnSpPr/>
              <p:nvPr/>
            </p:nvCxnSpPr>
            <p:spPr>
              <a:xfrm rot="5400000">
                <a:off x="2751901" y="5300580"/>
                <a:ext cx="665382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直線コネクタ 209"/>
              <p:cNvCxnSpPr/>
              <p:nvPr/>
            </p:nvCxnSpPr>
            <p:spPr>
              <a:xfrm rot="5400000">
                <a:off x="2928055" y="5304240"/>
                <a:ext cx="661242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直線コネクタ 210"/>
              <p:cNvCxnSpPr/>
              <p:nvPr/>
            </p:nvCxnSpPr>
            <p:spPr>
              <a:xfrm>
                <a:off x="3085138" y="4972026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二等辺三角形 211"/>
              <p:cNvSpPr/>
              <p:nvPr/>
            </p:nvSpPr>
            <p:spPr>
              <a:xfrm flipV="1">
                <a:off x="3098369" y="4432057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3" name="直線コネクタ 212"/>
              <p:cNvCxnSpPr>
                <a:stCxn id="212" idx="0"/>
              </p:cNvCxnSpPr>
              <p:nvPr/>
            </p:nvCxnSpPr>
            <p:spPr>
              <a:xfrm rot="16200000" flipH="1">
                <a:off x="3050491" y="4844006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4" name="テキスト ボックス 213"/>
              <p:cNvSpPr txBox="1"/>
              <p:nvPr/>
            </p:nvSpPr>
            <p:spPr>
              <a:xfrm>
                <a:off x="3049518" y="4362841"/>
                <a:ext cx="24728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/>
                  <a:t>E</a:t>
                </a:r>
                <a:endParaRPr kumimoji="1" lang="ja-JP" altLang="en-US" sz="1000" dirty="0"/>
              </a:p>
            </p:txBody>
          </p:sp>
          <p:grpSp>
            <p:nvGrpSpPr>
              <p:cNvPr id="215" name="図形グループ 205"/>
              <p:cNvGrpSpPr/>
              <p:nvPr/>
            </p:nvGrpSpPr>
            <p:grpSpPr>
              <a:xfrm>
                <a:off x="3062217" y="4149707"/>
                <a:ext cx="243163" cy="230832"/>
                <a:chOff x="418372" y="964954"/>
                <a:chExt cx="243163" cy="230832"/>
              </a:xfrm>
            </p:grpSpPr>
            <p:sp>
              <p:nvSpPr>
                <p:cNvPr id="463" name="正方形/長方形 235"/>
                <p:cNvSpPr/>
                <p:nvPr/>
              </p:nvSpPr>
              <p:spPr>
                <a:xfrm>
                  <a:off x="463001" y="1017444"/>
                  <a:ext cx="144650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64" name="テキスト ボックス 463"/>
                <p:cNvSpPr txBox="1"/>
                <p:nvPr/>
              </p:nvSpPr>
              <p:spPr>
                <a:xfrm>
                  <a:off x="418372" y="964954"/>
                  <a:ext cx="243163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900" dirty="0" smtClean="0"/>
                    <a:t>1</a:t>
                  </a:r>
                  <a:endParaRPr kumimoji="1" lang="ja-JP" altLang="en-US" sz="900" dirty="0"/>
                </a:p>
              </p:txBody>
            </p:sp>
          </p:grpSp>
          <p:sp>
            <p:nvSpPr>
              <p:cNvPr id="216" name="二等辺三角形 215"/>
              <p:cNvSpPr/>
              <p:nvPr/>
            </p:nvSpPr>
            <p:spPr>
              <a:xfrm flipV="1">
                <a:off x="6408367" y="4433482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7" name="直線コネクタ 216"/>
              <p:cNvCxnSpPr/>
              <p:nvPr/>
            </p:nvCxnSpPr>
            <p:spPr>
              <a:xfrm rot="5400000">
                <a:off x="6061969" y="5299317"/>
                <a:ext cx="666810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直線コネクタ 217"/>
              <p:cNvCxnSpPr/>
              <p:nvPr/>
            </p:nvCxnSpPr>
            <p:spPr>
              <a:xfrm rot="5400000">
                <a:off x="6237326" y="5299799"/>
                <a:ext cx="665846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直線コネクタ 218"/>
              <p:cNvCxnSpPr>
                <a:stCxn id="216" idx="0"/>
              </p:cNvCxnSpPr>
              <p:nvPr/>
            </p:nvCxnSpPr>
            <p:spPr>
              <a:xfrm rot="16200000" flipH="1">
                <a:off x="6359806" y="4846114"/>
                <a:ext cx="250262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直線コネクタ 219"/>
              <p:cNvCxnSpPr/>
              <p:nvPr/>
            </p:nvCxnSpPr>
            <p:spPr>
              <a:xfrm>
                <a:off x="6395374" y="4970052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1" name="テキスト ボックス 220"/>
              <p:cNvSpPr txBox="1"/>
              <p:nvPr/>
            </p:nvSpPr>
            <p:spPr>
              <a:xfrm>
                <a:off x="6359516" y="4364266"/>
                <a:ext cx="24728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 smtClean="0"/>
                  <a:t>E</a:t>
                </a:r>
                <a:endParaRPr kumimoji="1" lang="ja-JP" altLang="en-US" sz="1000" dirty="0"/>
              </a:p>
            </p:txBody>
          </p:sp>
          <p:grpSp>
            <p:nvGrpSpPr>
              <p:cNvPr id="222" name="図形グループ 243"/>
              <p:cNvGrpSpPr/>
              <p:nvPr/>
            </p:nvGrpSpPr>
            <p:grpSpPr>
              <a:xfrm>
                <a:off x="6363753" y="4141165"/>
                <a:ext cx="243163" cy="230832"/>
                <a:chOff x="418372" y="964954"/>
                <a:chExt cx="243163" cy="230832"/>
              </a:xfrm>
            </p:grpSpPr>
            <p:sp>
              <p:nvSpPr>
                <p:cNvPr id="461" name="正方形/長方形 460"/>
                <p:cNvSpPr/>
                <p:nvPr/>
              </p:nvSpPr>
              <p:spPr>
                <a:xfrm>
                  <a:off x="463001" y="1017444"/>
                  <a:ext cx="144650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62" name="テキスト ボックス 461"/>
                <p:cNvSpPr txBox="1"/>
                <p:nvPr/>
              </p:nvSpPr>
              <p:spPr>
                <a:xfrm>
                  <a:off x="418372" y="964954"/>
                  <a:ext cx="243163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900" dirty="0" smtClean="0"/>
                    <a:t>1</a:t>
                  </a:r>
                  <a:endParaRPr kumimoji="1" lang="ja-JP" altLang="en-US" sz="900" dirty="0"/>
                </a:p>
              </p:txBody>
            </p:sp>
          </p:grpSp>
          <p:sp>
            <p:nvSpPr>
              <p:cNvPr id="223" name="テキスト ボックス 213"/>
              <p:cNvSpPr txBox="1"/>
              <p:nvPr/>
            </p:nvSpPr>
            <p:spPr>
              <a:xfrm>
                <a:off x="3423250" y="5931425"/>
                <a:ext cx="112535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solidFill>
                      <a:srgbClr val="FF0000"/>
                    </a:solidFill>
                  </a:rPr>
                  <a:t>remove 4 ARES</a:t>
                </a:r>
                <a:endParaRPr kumimoji="1" lang="ja-JP" alt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4" name="テキスト ボックス 223"/>
              <p:cNvSpPr txBox="1"/>
              <p:nvPr/>
            </p:nvSpPr>
            <p:spPr>
              <a:xfrm>
                <a:off x="1677042" y="5956728"/>
                <a:ext cx="108234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 smtClean="0">
                    <a:solidFill>
                      <a:srgbClr val="FF0000"/>
                    </a:solidFill>
                  </a:rPr>
                  <a:t>convert to LER</a:t>
                </a:r>
                <a:endParaRPr kumimoji="1" lang="ja-JP" alt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5" name="テキスト ボックス 224"/>
              <p:cNvSpPr txBox="1"/>
              <p:nvPr/>
            </p:nvSpPr>
            <p:spPr>
              <a:xfrm>
                <a:off x="329682" y="5551664"/>
                <a:ext cx="88460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200" dirty="0" smtClean="0">
                    <a:solidFill>
                      <a:srgbClr val="FF0000"/>
                    </a:solidFill>
                  </a:rPr>
                  <a:t>add 2 ARES</a:t>
                </a:r>
                <a:endParaRPr kumimoji="1" lang="ja-JP" altLang="en-US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6" name="テキスト ボックス 225"/>
              <p:cNvSpPr txBox="1"/>
              <p:nvPr/>
            </p:nvSpPr>
            <p:spPr>
              <a:xfrm>
                <a:off x="634403" y="3234800"/>
                <a:ext cx="185178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 smtClean="0">
                    <a:solidFill>
                      <a:srgbClr val="FF0000"/>
                    </a:solidFill>
                  </a:rPr>
                  <a:t>add 5 klystrons, HP&amp;LL</a:t>
                </a:r>
              </a:p>
              <a:p>
                <a:r>
                  <a:rPr lang="en-US" altLang="ja-JP" sz="1400" dirty="0" smtClean="0">
                    <a:solidFill>
                      <a:srgbClr val="FF0000"/>
                    </a:solidFill>
                  </a:rPr>
                  <a:t>a</a:t>
                </a:r>
                <a:r>
                  <a:rPr kumimoji="1" lang="en-US" altLang="ja-JP" sz="1400" dirty="0" smtClean="0">
                    <a:solidFill>
                      <a:srgbClr val="FF0000"/>
                    </a:solidFill>
                  </a:rPr>
                  <a:t>dd 3 power supplies</a:t>
                </a:r>
                <a:endParaRPr kumimoji="1" lang="ja-JP" alt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7" name="下矢印 226"/>
              <p:cNvSpPr/>
              <p:nvPr/>
            </p:nvSpPr>
            <p:spPr>
              <a:xfrm>
                <a:off x="2921807" y="2977787"/>
                <a:ext cx="3804146" cy="744720"/>
              </a:xfrm>
              <a:prstGeom prst="downArrow">
                <a:avLst/>
              </a:prstGeom>
              <a:solidFill>
                <a:srgbClr val="FFFF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8" name="角丸四角形 227"/>
              <p:cNvSpPr/>
              <p:nvPr/>
            </p:nvSpPr>
            <p:spPr>
              <a:xfrm>
                <a:off x="6803388" y="450382"/>
                <a:ext cx="2090553" cy="2486700"/>
              </a:xfrm>
              <a:prstGeom prst="roundRect">
                <a:avLst/>
              </a:prstGeom>
              <a:solidFill>
                <a:schemeClr val="bg1"/>
              </a:solidFill>
              <a:ln w="158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29" name="角丸四角形 228"/>
              <p:cNvSpPr/>
              <p:nvPr/>
            </p:nvSpPr>
            <p:spPr>
              <a:xfrm>
                <a:off x="2955434" y="450381"/>
                <a:ext cx="3746096" cy="2486700"/>
              </a:xfrm>
              <a:prstGeom prst="roundRect">
                <a:avLst/>
              </a:prstGeom>
              <a:solidFill>
                <a:schemeClr val="bg1"/>
              </a:solidFill>
              <a:ln w="158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0" name="角丸四角形 220"/>
              <p:cNvSpPr/>
              <p:nvPr/>
            </p:nvSpPr>
            <p:spPr>
              <a:xfrm>
                <a:off x="529552" y="450381"/>
                <a:ext cx="2324476" cy="2486699"/>
              </a:xfrm>
              <a:prstGeom prst="roundRect">
                <a:avLst/>
              </a:prstGeom>
              <a:solidFill>
                <a:schemeClr val="bg1"/>
              </a:solidFill>
              <a:ln w="158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1" name="二等辺三角形 230"/>
              <p:cNvSpPr/>
              <p:nvPr/>
            </p:nvSpPr>
            <p:spPr>
              <a:xfrm flipV="1">
                <a:off x="2215366" y="1161182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2" name="正方形/長方形 231"/>
              <p:cNvSpPr/>
              <p:nvPr/>
            </p:nvSpPr>
            <p:spPr>
              <a:xfrm>
                <a:off x="2137018" y="1949027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33" name="直線コネクタ 232"/>
              <p:cNvCxnSpPr/>
              <p:nvPr/>
            </p:nvCxnSpPr>
            <p:spPr>
              <a:xfrm rot="5400000">
                <a:off x="2075940" y="1818457"/>
                <a:ext cx="25127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直線コネクタ 233"/>
              <p:cNvCxnSpPr/>
              <p:nvPr/>
            </p:nvCxnSpPr>
            <p:spPr>
              <a:xfrm rot="5400000">
                <a:off x="2250815" y="1819421"/>
                <a:ext cx="25127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直線コネクタ 234"/>
              <p:cNvCxnSpPr>
                <a:stCxn id="231" idx="0"/>
              </p:cNvCxnSpPr>
              <p:nvPr/>
            </p:nvCxnSpPr>
            <p:spPr>
              <a:xfrm rot="16200000" flipH="1">
                <a:off x="2166805" y="1573814"/>
                <a:ext cx="250262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6" name="正方形/長方形 235"/>
              <p:cNvSpPr/>
              <p:nvPr/>
            </p:nvSpPr>
            <p:spPr>
              <a:xfrm>
                <a:off x="2310082" y="1949029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37" name="直線コネクタ 236"/>
              <p:cNvCxnSpPr/>
              <p:nvPr/>
            </p:nvCxnSpPr>
            <p:spPr>
              <a:xfrm>
                <a:off x="2202373" y="1697752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8" name="テキスト ボックス 237"/>
              <p:cNvSpPr txBox="1"/>
              <p:nvPr/>
            </p:nvSpPr>
            <p:spPr>
              <a:xfrm>
                <a:off x="2166515" y="1085616"/>
                <a:ext cx="25442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/>
                  <a:t>B</a:t>
                </a:r>
                <a:endParaRPr kumimoji="1" lang="ja-JP" altLang="en-US" sz="1000" dirty="0"/>
              </a:p>
            </p:txBody>
          </p:sp>
          <p:cxnSp>
            <p:nvCxnSpPr>
              <p:cNvPr id="239" name="直線コネクタ 238"/>
              <p:cNvCxnSpPr/>
              <p:nvPr/>
            </p:nvCxnSpPr>
            <p:spPr>
              <a:xfrm rot="5400000">
                <a:off x="2474509" y="1698345"/>
                <a:ext cx="496604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0" name="正方形/長方形 239"/>
              <p:cNvSpPr/>
              <p:nvPr/>
            </p:nvSpPr>
            <p:spPr>
              <a:xfrm>
                <a:off x="2658026" y="1949029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1" name="二等辺三角形 240"/>
              <p:cNvSpPr/>
              <p:nvPr/>
            </p:nvSpPr>
            <p:spPr>
              <a:xfrm flipV="1">
                <a:off x="2648169" y="1161750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2" name="テキスト ボックス 241"/>
              <p:cNvSpPr txBox="1"/>
              <p:nvPr/>
            </p:nvSpPr>
            <p:spPr>
              <a:xfrm>
                <a:off x="2604706" y="1092046"/>
                <a:ext cx="24102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900" dirty="0" smtClean="0"/>
                  <a:t>E</a:t>
                </a:r>
                <a:endParaRPr kumimoji="1" lang="ja-JP" altLang="en-US" sz="900" dirty="0"/>
              </a:p>
            </p:txBody>
          </p:sp>
          <p:sp>
            <p:nvSpPr>
              <p:cNvPr id="243" name="二等辺三角形 242"/>
              <p:cNvSpPr/>
              <p:nvPr/>
            </p:nvSpPr>
            <p:spPr>
              <a:xfrm flipV="1">
                <a:off x="2471747" y="1161750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4" name="正方形/長方形 243"/>
              <p:cNvSpPr/>
              <p:nvPr/>
            </p:nvSpPr>
            <p:spPr>
              <a:xfrm>
                <a:off x="2484962" y="1949027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45" name="直線コネクタ 244"/>
              <p:cNvCxnSpPr>
                <a:stCxn id="243" idx="0"/>
              </p:cNvCxnSpPr>
              <p:nvPr/>
            </p:nvCxnSpPr>
            <p:spPr>
              <a:xfrm rot="5400000">
                <a:off x="2299117" y="1697675"/>
                <a:ext cx="496830" cy="777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6" name="テキスト ボックス 245"/>
              <p:cNvSpPr txBox="1"/>
              <p:nvPr/>
            </p:nvSpPr>
            <p:spPr>
              <a:xfrm>
                <a:off x="2427525" y="1094336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900" dirty="0"/>
                  <a:t>C</a:t>
                </a:r>
                <a:endParaRPr kumimoji="1" lang="ja-JP" altLang="en-US" sz="900" dirty="0"/>
              </a:p>
            </p:txBody>
          </p:sp>
          <p:sp>
            <p:nvSpPr>
              <p:cNvPr id="247" name="正方形/長方形 246"/>
              <p:cNvSpPr/>
              <p:nvPr/>
            </p:nvSpPr>
            <p:spPr>
              <a:xfrm>
                <a:off x="1789074" y="1949027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48" name="直線コネクタ 247"/>
              <p:cNvCxnSpPr/>
              <p:nvPr/>
            </p:nvCxnSpPr>
            <p:spPr>
              <a:xfrm rot="5400000">
                <a:off x="1727996" y="1818457"/>
                <a:ext cx="25127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直線コネクタ 248"/>
              <p:cNvCxnSpPr/>
              <p:nvPr/>
            </p:nvCxnSpPr>
            <p:spPr>
              <a:xfrm rot="5400000">
                <a:off x="1902871" y="1819421"/>
                <a:ext cx="25127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0" name="正方形/長方形 249"/>
              <p:cNvSpPr/>
              <p:nvPr/>
            </p:nvSpPr>
            <p:spPr>
              <a:xfrm>
                <a:off x="1962138" y="1949029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51" name="直線コネクタ 250"/>
              <p:cNvCxnSpPr/>
              <p:nvPr/>
            </p:nvCxnSpPr>
            <p:spPr>
              <a:xfrm>
                <a:off x="1854429" y="1697752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2" name="二等辺三角形 251"/>
              <p:cNvSpPr/>
              <p:nvPr/>
            </p:nvSpPr>
            <p:spPr>
              <a:xfrm flipV="1">
                <a:off x="1867660" y="1157783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53" name="直線コネクタ 252"/>
              <p:cNvCxnSpPr>
                <a:stCxn id="252" idx="0"/>
              </p:cNvCxnSpPr>
              <p:nvPr/>
            </p:nvCxnSpPr>
            <p:spPr>
              <a:xfrm rot="16200000" flipH="1">
                <a:off x="1819782" y="1569732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4" name="テキスト ボックス 253"/>
              <p:cNvSpPr txBox="1"/>
              <p:nvPr/>
            </p:nvSpPr>
            <p:spPr>
              <a:xfrm>
                <a:off x="1818809" y="1082217"/>
                <a:ext cx="26161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 smtClean="0"/>
                  <a:t>A</a:t>
                </a:r>
                <a:endParaRPr kumimoji="1" lang="ja-JP" altLang="en-US" sz="1000" dirty="0"/>
              </a:p>
            </p:txBody>
          </p:sp>
          <p:sp>
            <p:nvSpPr>
              <p:cNvPr id="255" name="正方形/長方形 254"/>
              <p:cNvSpPr/>
              <p:nvPr/>
            </p:nvSpPr>
            <p:spPr>
              <a:xfrm>
                <a:off x="1283540" y="1949027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56" name="直線コネクタ 255"/>
              <p:cNvCxnSpPr/>
              <p:nvPr/>
            </p:nvCxnSpPr>
            <p:spPr>
              <a:xfrm rot="5400000">
                <a:off x="1222462" y="1818457"/>
                <a:ext cx="25127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直線コネクタ 256"/>
              <p:cNvCxnSpPr/>
              <p:nvPr/>
            </p:nvCxnSpPr>
            <p:spPr>
              <a:xfrm rot="5400000">
                <a:off x="1397337" y="1819421"/>
                <a:ext cx="25127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8" name="正方形/長方形 257"/>
              <p:cNvSpPr/>
              <p:nvPr/>
            </p:nvSpPr>
            <p:spPr>
              <a:xfrm>
                <a:off x="1456604" y="1949029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59" name="直線コネクタ 258"/>
              <p:cNvCxnSpPr/>
              <p:nvPr/>
            </p:nvCxnSpPr>
            <p:spPr>
              <a:xfrm>
                <a:off x="1351232" y="1697751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0" name="二等辺三角形 259"/>
              <p:cNvSpPr/>
              <p:nvPr/>
            </p:nvSpPr>
            <p:spPr>
              <a:xfrm flipV="1">
                <a:off x="1364463" y="1157782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61" name="直線コネクタ 260"/>
              <p:cNvCxnSpPr>
                <a:stCxn id="260" idx="0"/>
              </p:cNvCxnSpPr>
              <p:nvPr/>
            </p:nvCxnSpPr>
            <p:spPr>
              <a:xfrm rot="16200000" flipH="1">
                <a:off x="1316585" y="1569731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2" name="テキスト ボックス 261"/>
              <p:cNvSpPr txBox="1"/>
              <p:nvPr/>
            </p:nvSpPr>
            <p:spPr>
              <a:xfrm>
                <a:off x="1315612" y="1082216"/>
                <a:ext cx="26161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 smtClean="0"/>
                  <a:t>A</a:t>
                </a:r>
                <a:endParaRPr kumimoji="1" lang="ja-JP" altLang="en-US" sz="1000" dirty="0"/>
              </a:p>
            </p:txBody>
          </p:sp>
          <p:sp>
            <p:nvSpPr>
              <p:cNvPr id="263" name="正方形/長方形 262"/>
              <p:cNvSpPr/>
              <p:nvPr/>
            </p:nvSpPr>
            <p:spPr>
              <a:xfrm>
                <a:off x="935596" y="1949027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64" name="直線コネクタ 263"/>
              <p:cNvCxnSpPr/>
              <p:nvPr/>
            </p:nvCxnSpPr>
            <p:spPr>
              <a:xfrm rot="5400000">
                <a:off x="874518" y="1818457"/>
                <a:ext cx="25127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直線コネクタ 264"/>
              <p:cNvCxnSpPr/>
              <p:nvPr/>
            </p:nvCxnSpPr>
            <p:spPr>
              <a:xfrm rot="5400000">
                <a:off x="1049393" y="1819421"/>
                <a:ext cx="25127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6" name="正方形/長方形 265"/>
              <p:cNvSpPr/>
              <p:nvPr/>
            </p:nvSpPr>
            <p:spPr>
              <a:xfrm>
                <a:off x="1108660" y="1949029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67" name="直線コネクタ 266"/>
              <p:cNvCxnSpPr/>
              <p:nvPr/>
            </p:nvCxnSpPr>
            <p:spPr>
              <a:xfrm>
                <a:off x="1000805" y="1697750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8" name="二等辺三角形 267"/>
              <p:cNvSpPr/>
              <p:nvPr/>
            </p:nvSpPr>
            <p:spPr>
              <a:xfrm flipV="1">
                <a:off x="1014036" y="1157781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69" name="直線コネクタ 268"/>
              <p:cNvCxnSpPr>
                <a:stCxn id="268" idx="0"/>
              </p:cNvCxnSpPr>
              <p:nvPr/>
            </p:nvCxnSpPr>
            <p:spPr>
              <a:xfrm rot="16200000" flipH="1">
                <a:off x="966158" y="1569730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0" name="テキスト ボックス 269"/>
              <p:cNvSpPr txBox="1"/>
              <p:nvPr/>
            </p:nvSpPr>
            <p:spPr>
              <a:xfrm>
                <a:off x="965185" y="1082215"/>
                <a:ext cx="25442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/>
                  <a:t>B</a:t>
                </a:r>
                <a:endParaRPr kumimoji="1" lang="ja-JP" altLang="en-US" sz="1000" dirty="0"/>
              </a:p>
            </p:txBody>
          </p:sp>
          <p:sp>
            <p:nvSpPr>
              <p:cNvPr id="271" name="正方形/長方形 270"/>
              <p:cNvSpPr/>
              <p:nvPr/>
            </p:nvSpPr>
            <p:spPr>
              <a:xfrm>
                <a:off x="587652" y="1949027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72" name="直線コネクタ 271"/>
              <p:cNvCxnSpPr/>
              <p:nvPr/>
            </p:nvCxnSpPr>
            <p:spPr>
              <a:xfrm rot="5400000">
                <a:off x="526574" y="1818457"/>
                <a:ext cx="25127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直線コネクタ 272"/>
              <p:cNvCxnSpPr/>
              <p:nvPr/>
            </p:nvCxnSpPr>
            <p:spPr>
              <a:xfrm rot="5400000">
                <a:off x="701449" y="1819421"/>
                <a:ext cx="25127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4" name="正方形/長方形 273"/>
              <p:cNvSpPr/>
              <p:nvPr/>
            </p:nvSpPr>
            <p:spPr>
              <a:xfrm>
                <a:off x="760716" y="1949029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75" name="直線コネクタ 274"/>
              <p:cNvCxnSpPr/>
              <p:nvPr/>
            </p:nvCxnSpPr>
            <p:spPr>
              <a:xfrm>
                <a:off x="653553" y="1697749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6" name="二等辺三角形 275"/>
              <p:cNvSpPr/>
              <p:nvPr/>
            </p:nvSpPr>
            <p:spPr>
              <a:xfrm flipV="1">
                <a:off x="666784" y="1157780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77" name="直線コネクタ 276"/>
              <p:cNvCxnSpPr>
                <a:stCxn id="276" idx="0"/>
              </p:cNvCxnSpPr>
              <p:nvPr/>
            </p:nvCxnSpPr>
            <p:spPr>
              <a:xfrm rot="16200000" flipH="1">
                <a:off x="618906" y="1569729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8" name="テキスト ボックス 277"/>
              <p:cNvSpPr txBox="1"/>
              <p:nvPr/>
            </p:nvSpPr>
            <p:spPr>
              <a:xfrm>
                <a:off x="617933" y="1082214"/>
                <a:ext cx="2530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/>
                  <a:t>C</a:t>
                </a:r>
                <a:endParaRPr kumimoji="1" lang="ja-JP" altLang="en-US" sz="1000" dirty="0"/>
              </a:p>
            </p:txBody>
          </p:sp>
          <p:sp>
            <p:nvSpPr>
              <p:cNvPr id="279" name="二等辺三角形 278"/>
              <p:cNvSpPr/>
              <p:nvPr/>
            </p:nvSpPr>
            <p:spPr>
              <a:xfrm flipV="1">
                <a:off x="4496460" y="1161967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0" name="正方形/長方形 279"/>
              <p:cNvSpPr/>
              <p:nvPr/>
            </p:nvSpPr>
            <p:spPr>
              <a:xfrm>
                <a:off x="4418112" y="2364646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81" name="直線コネクタ 280"/>
              <p:cNvCxnSpPr/>
              <p:nvPr/>
            </p:nvCxnSpPr>
            <p:spPr>
              <a:xfrm rot="5400000">
                <a:off x="4150379" y="2027485"/>
                <a:ext cx="666176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直線コネクタ 281"/>
              <p:cNvCxnSpPr/>
              <p:nvPr/>
            </p:nvCxnSpPr>
            <p:spPr>
              <a:xfrm rot="5400000">
                <a:off x="4325736" y="2027967"/>
                <a:ext cx="665212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直線コネクタ 282"/>
              <p:cNvCxnSpPr>
                <a:stCxn id="279" idx="0"/>
              </p:cNvCxnSpPr>
              <p:nvPr/>
            </p:nvCxnSpPr>
            <p:spPr>
              <a:xfrm rot="16200000" flipH="1">
                <a:off x="4447899" y="1574599"/>
                <a:ext cx="250262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4" name="正方形/長方形 283"/>
              <p:cNvSpPr/>
              <p:nvPr/>
            </p:nvSpPr>
            <p:spPr>
              <a:xfrm>
                <a:off x="4591176" y="2364648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85" name="直線コネクタ 284"/>
              <p:cNvCxnSpPr/>
              <p:nvPr/>
            </p:nvCxnSpPr>
            <p:spPr>
              <a:xfrm>
                <a:off x="4483467" y="1698537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" name="テキスト ボックス 285"/>
              <p:cNvSpPr txBox="1"/>
              <p:nvPr/>
            </p:nvSpPr>
            <p:spPr>
              <a:xfrm>
                <a:off x="4447609" y="1092751"/>
                <a:ext cx="26161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 smtClean="0"/>
                  <a:t>A</a:t>
                </a:r>
                <a:endParaRPr kumimoji="1" lang="ja-JP" altLang="en-US" sz="1000" dirty="0"/>
              </a:p>
            </p:txBody>
          </p:sp>
          <p:sp>
            <p:nvSpPr>
              <p:cNvPr id="287" name="正方形/長方形 286"/>
              <p:cNvSpPr/>
              <p:nvPr/>
            </p:nvSpPr>
            <p:spPr>
              <a:xfrm>
                <a:off x="4070168" y="2364646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88" name="直線コネクタ 287"/>
              <p:cNvCxnSpPr/>
              <p:nvPr/>
            </p:nvCxnSpPr>
            <p:spPr>
              <a:xfrm rot="5400000">
                <a:off x="3802435" y="2027485"/>
                <a:ext cx="666176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直線コネクタ 288"/>
              <p:cNvCxnSpPr/>
              <p:nvPr/>
            </p:nvCxnSpPr>
            <p:spPr>
              <a:xfrm rot="5400000">
                <a:off x="3977792" y="2027967"/>
                <a:ext cx="665212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0" name="正方形/長方形 289"/>
              <p:cNvSpPr/>
              <p:nvPr/>
            </p:nvSpPr>
            <p:spPr>
              <a:xfrm>
                <a:off x="4243232" y="2364648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91" name="直線コネクタ 290"/>
              <p:cNvCxnSpPr/>
              <p:nvPr/>
            </p:nvCxnSpPr>
            <p:spPr>
              <a:xfrm>
                <a:off x="4135523" y="1698537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2" name="二等辺三角形 291"/>
              <p:cNvSpPr/>
              <p:nvPr/>
            </p:nvSpPr>
            <p:spPr>
              <a:xfrm flipV="1">
                <a:off x="4148754" y="1158568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93" name="直線コネクタ 292"/>
              <p:cNvCxnSpPr>
                <a:stCxn id="292" idx="0"/>
              </p:cNvCxnSpPr>
              <p:nvPr/>
            </p:nvCxnSpPr>
            <p:spPr>
              <a:xfrm rot="16200000" flipH="1">
                <a:off x="4100876" y="1570517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テキスト ボックス 293"/>
              <p:cNvSpPr txBox="1"/>
              <p:nvPr/>
            </p:nvSpPr>
            <p:spPr>
              <a:xfrm>
                <a:off x="4099903" y="1089352"/>
                <a:ext cx="25442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/>
                  <a:t>B</a:t>
                </a:r>
                <a:endParaRPr kumimoji="1" lang="ja-JP" altLang="en-US" sz="1000" dirty="0"/>
              </a:p>
            </p:txBody>
          </p:sp>
          <p:sp>
            <p:nvSpPr>
              <p:cNvPr id="295" name="正方形/長方形 294"/>
              <p:cNvSpPr/>
              <p:nvPr/>
            </p:nvSpPr>
            <p:spPr>
              <a:xfrm>
                <a:off x="3717404" y="2364646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96" name="直線コネクタ 295"/>
              <p:cNvCxnSpPr/>
              <p:nvPr/>
            </p:nvCxnSpPr>
            <p:spPr>
              <a:xfrm rot="5400000">
                <a:off x="3449273" y="2027883"/>
                <a:ext cx="666972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直線コネクタ 296"/>
              <p:cNvCxnSpPr/>
              <p:nvPr/>
            </p:nvCxnSpPr>
            <p:spPr>
              <a:xfrm rot="5400000">
                <a:off x="3624233" y="2028762"/>
                <a:ext cx="666802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8" name="正方形/長方形 297"/>
              <p:cNvSpPr/>
              <p:nvPr/>
            </p:nvSpPr>
            <p:spPr>
              <a:xfrm>
                <a:off x="3890468" y="2364648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99" name="直線コネクタ 298"/>
              <p:cNvCxnSpPr/>
              <p:nvPr/>
            </p:nvCxnSpPr>
            <p:spPr>
              <a:xfrm>
                <a:off x="3785096" y="1698536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0" name="二等辺三角形 299"/>
              <p:cNvSpPr/>
              <p:nvPr/>
            </p:nvSpPr>
            <p:spPr>
              <a:xfrm flipV="1">
                <a:off x="3798327" y="1158567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01" name="直線コネクタ 300"/>
              <p:cNvCxnSpPr>
                <a:stCxn id="300" idx="0"/>
              </p:cNvCxnSpPr>
              <p:nvPr/>
            </p:nvCxnSpPr>
            <p:spPr>
              <a:xfrm rot="16200000" flipH="1">
                <a:off x="3750449" y="1570516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2" name="テキスト ボックス 301"/>
              <p:cNvSpPr txBox="1"/>
              <p:nvPr/>
            </p:nvSpPr>
            <p:spPr>
              <a:xfrm>
                <a:off x="3749476" y="1089351"/>
                <a:ext cx="2530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/>
                  <a:t>C</a:t>
                </a:r>
                <a:endParaRPr kumimoji="1" lang="ja-JP" altLang="en-US" sz="1000" dirty="0"/>
              </a:p>
            </p:txBody>
          </p:sp>
          <p:sp>
            <p:nvSpPr>
              <p:cNvPr id="303" name="正方形/長方形 302"/>
              <p:cNvSpPr/>
              <p:nvPr/>
            </p:nvSpPr>
            <p:spPr>
              <a:xfrm>
                <a:off x="3369460" y="2364646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04" name="直線コネクタ 303"/>
              <p:cNvCxnSpPr/>
              <p:nvPr/>
            </p:nvCxnSpPr>
            <p:spPr>
              <a:xfrm rot="5400000">
                <a:off x="3102124" y="2027088"/>
                <a:ext cx="665382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直線コネクタ 304"/>
              <p:cNvCxnSpPr/>
              <p:nvPr/>
            </p:nvCxnSpPr>
            <p:spPr>
              <a:xfrm rot="5400000">
                <a:off x="3277481" y="2027570"/>
                <a:ext cx="664418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6" name="正方形/長方形 305"/>
              <p:cNvSpPr/>
              <p:nvPr/>
            </p:nvSpPr>
            <p:spPr>
              <a:xfrm>
                <a:off x="3542524" y="2364648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07" name="直線コネクタ 306"/>
              <p:cNvCxnSpPr/>
              <p:nvPr/>
            </p:nvCxnSpPr>
            <p:spPr>
              <a:xfrm>
                <a:off x="3434669" y="1698535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8" name="二等辺三角形 307"/>
              <p:cNvSpPr/>
              <p:nvPr/>
            </p:nvSpPr>
            <p:spPr>
              <a:xfrm flipV="1">
                <a:off x="3447900" y="1158566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09" name="直線コネクタ 308"/>
              <p:cNvCxnSpPr>
                <a:stCxn id="308" idx="0"/>
              </p:cNvCxnSpPr>
              <p:nvPr/>
            </p:nvCxnSpPr>
            <p:spPr>
              <a:xfrm rot="16200000" flipH="1">
                <a:off x="3400022" y="1570515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0" name="テキスト ボックス 309"/>
              <p:cNvSpPr txBox="1"/>
              <p:nvPr/>
            </p:nvSpPr>
            <p:spPr>
              <a:xfrm>
                <a:off x="3399049" y="1089350"/>
                <a:ext cx="2635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/>
                  <a:t>D</a:t>
                </a:r>
                <a:endParaRPr kumimoji="1" lang="ja-JP" altLang="en-US" sz="1000" dirty="0"/>
              </a:p>
            </p:txBody>
          </p:sp>
          <p:sp>
            <p:nvSpPr>
              <p:cNvPr id="311" name="正方形/長方形 310"/>
              <p:cNvSpPr/>
              <p:nvPr/>
            </p:nvSpPr>
            <p:spPr>
              <a:xfrm>
                <a:off x="3021516" y="2364646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12" name="直線コネクタ 311"/>
              <p:cNvCxnSpPr/>
              <p:nvPr/>
            </p:nvCxnSpPr>
            <p:spPr>
              <a:xfrm rot="5400000">
                <a:off x="2754180" y="2027088"/>
                <a:ext cx="665382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直線コネクタ 312"/>
              <p:cNvCxnSpPr/>
              <p:nvPr/>
            </p:nvCxnSpPr>
            <p:spPr>
              <a:xfrm rot="5400000">
                <a:off x="2930334" y="2030748"/>
                <a:ext cx="661242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4" name="正方形/長方形 313"/>
              <p:cNvSpPr/>
              <p:nvPr/>
            </p:nvSpPr>
            <p:spPr>
              <a:xfrm>
                <a:off x="3194580" y="2364648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15" name="直線コネクタ 314"/>
              <p:cNvCxnSpPr/>
              <p:nvPr/>
            </p:nvCxnSpPr>
            <p:spPr>
              <a:xfrm>
                <a:off x="3087417" y="1698534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6" name="二等辺三角形 315"/>
              <p:cNvSpPr/>
              <p:nvPr/>
            </p:nvSpPr>
            <p:spPr>
              <a:xfrm flipV="1">
                <a:off x="3100648" y="1158565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17" name="直線コネクタ 316"/>
              <p:cNvCxnSpPr>
                <a:stCxn id="316" idx="0"/>
              </p:cNvCxnSpPr>
              <p:nvPr/>
            </p:nvCxnSpPr>
            <p:spPr>
              <a:xfrm rot="16200000" flipH="1">
                <a:off x="3052770" y="1570514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8" name="テキスト ボックス 317"/>
              <p:cNvSpPr txBox="1"/>
              <p:nvPr/>
            </p:nvSpPr>
            <p:spPr>
              <a:xfrm>
                <a:off x="3051797" y="1089349"/>
                <a:ext cx="24728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/>
                  <a:t>E</a:t>
                </a:r>
                <a:endParaRPr kumimoji="1" lang="ja-JP" altLang="en-US" sz="1000" dirty="0"/>
              </a:p>
            </p:txBody>
          </p:sp>
          <p:sp>
            <p:nvSpPr>
              <p:cNvPr id="319" name="二等辺三角形 318"/>
              <p:cNvSpPr/>
              <p:nvPr/>
            </p:nvSpPr>
            <p:spPr>
              <a:xfrm flipV="1">
                <a:off x="6410646" y="1161333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0" name="正方形/長方形 319"/>
              <p:cNvSpPr/>
              <p:nvPr/>
            </p:nvSpPr>
            <p:spPr>
              <a:xfrm>
                <a:off x="6332298" y="2364012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21" name="直線コネクタ 320"/>
              <p:cNvCxnSpPr/>
              <p:nvPr/>
            </p:nvCxnSpPr>
            <p:spPr>
              <a:xfrm rot="5400000">
                <a:off x="6064248" y="2027168"/>
                <a:ext cx="666810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直線コネクタ 321"/>
              <p:cNvCxnSpPr/>
              <p:nvPr/>
            </p:nvCxnSpPr>
            <p:spPr>
              <a:xfrm rot="5400000">
                <a:off x="6239605" y="2027650"/>
                <a:ext cx="665846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直線コネクタ 322"/>
              <p:cNvCxnSpPr>
                <a:stCxn id="319" idx="0"/>
              </p:cNvCxnSpPr>
              <p:nvPr/>
            </p:nvCxnSpPr>
            <p:spPr>
              <a:xfrm rot="16200000" flipH="1">
                <a:off x="6362085" y="1573965"/>
                <a:ext cx="250262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4" name="正方形/長方形 323"/>
              <p:cNvSpPr/>
              <p:nvPr/>
            </p:nvSpPr>
            <p:spPr>
              <a:xfrm>
                <a:off x="6505362" y="2364014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25" name="直線コネクタ 324"/>
              <p:cNvCxnSpPr/>
              <p:nvPr/>
            </p:nvCxnSpPr>
            <p:spPr>
              <a:xfrm>
                <a:off x="6397653" y="1697903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6" name="テキスト ボックス 325"/>
              <p:cNvSpPr txBox="1"/>
              <p:nvPr/>
            </p:nvSpPr>
            <p:spPr>
              <a:xfrm>
                <a:off x="6361795" y="1092117"/>
                <a:ext cx="24728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 smtClean="0"/>
                  <a:t>E</a:t>
                </a:r>
                <a:endParaRPr kumimoji="1" lang="ja-JP" altLang="en-US" sz="1000" dirty="0"/>
              </a:p>
            </p:txBody>
          </p:sp>
          <p:sp>
            <p:nvSpPr>
              <p:cNvPr id="327" name="正方形/長方形 326"/>
              <p:cNvSpPr/>
              <p:nvPr/>
            </p:nvSpPr>
            <p:spPr>
              <a:xfrm>
                <a:off x="5984354" y="2364012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28" name="直線コネクタ 327"/>
              <p:cNvCxnSpPr/>
              <p:nvPr/>
            </p:nvCxnSpPr>
            <p:spPr>
              <a:xfrm rot="5400000">
                <a:off x="5716304" y="2027168"/>
                <a:ext cx="666810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直線コネクタ 328"/>
              <p:cNvCxnSpPr/>
              <p:nvPr/>
            </p:nvCxnSpPr>
            <p:spPr>
              <a:xfrm rot="5400000">
                <a:off x="5891661" y="2027650"/>
                <a:ext cx="665846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0" name="正方形/長方形 329"/>
              <p:cNvSpPr/>
              <p:nvPr/>
            </p:nvSpPr>
            <p:spPr>
              <a:xfrm>
                <a:off x="6157418" y="2364014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31" name="直線コネクタ 330"/>
              <p:cNvCxnSpPr/>
              <p:nvPr/>
            </p:nvCxnSpPr>
            <p:spPr>
              <a:xfrm>
                <a:off x="6049709" y="1697903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2" name="二等辺三角形 331"/>
              <p:cNvSpPr/>
              <p:nvPr/>
            </p:nvSpPr>
            <p:spPr>
              <a:xfrm flipV="1">
                <a:off x="6062940" y="1157934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33" name="直線コネクタ 332"/>
              <p:cNvCxnSpPr>
                <a:stCxn id="332" idx="0"/>
              </p:cNvCxnSpPr>
              <p:nvPr/>
            </p:nvCxnSpPr>
            <p:spPr>
              <a:xfrm rot="16200000" flipH="1">
                <a:off x="6015062" y="1569883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4" name="テキスト ボックス 333"/>
              <p:cNvSpPr txBox="1"/>
              <p:nvPr/>
            </p:nvSpPr>
            <p:spPr>
              <a:xfrm>
                <a:off x="6014089" y="1088718"/>
                <a:ext cx="2635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/>
                  <a:t>D</a:t>
                </a:r>
                <a:endParaRPr kumimoji="1" lang="ja-JP" altLang="en-US" sz="1000" dirty="0"/>
              </a:p>
            </p:txBody>
          </p:sp>
          <p:sp>
            <p:nvSpPr>
              <p:cNvPr id="335" name="正方形/長方形 334"/>
              <p:cNvSpPr/>
              <p:nvPr/>
            </p:nvSpPr>
            <p:spPr>
              <a:xfrm>
                <a:off x="5637940" y="2364012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36" name="直線コネクタ 335"/>
              <p:cNvCxnSpPr/>
              <p:nvPr/>
            </p:nvCxnSpPr>
            <p:spPr>
              <a:xfrm rot="5400000">
                <a:off x="5369890" y="2027168"/>
                <a:ext cx="666810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直線コネクタ 336"/>
              <p:cNvCxnSpPr/>
              <p:nvPr/>
            </p:nvCxnSpPr>
            <p:spPr>
              <a:xfrm rot="5400000">
                <a:off x="5545247" y="2027650"/>
                <a:ext cx="665846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8" name="正方形/長方形 337"/>
              <p:cNvSpPr/>
              <p:nvPr/>
            </p:nvSpPr>
            <p:spPr>
              <a:xfrm>
                <a:off x="5811004" y="2364014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39" name="直線コネクタ 338"/>
              <p:cNvCxnSpPr/>
              <p:nvPr/>
            </p:nvCxnSpPr>
            <p:spPr>
              <a:xfrm>
                <a:off x="5705632" y="1697902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0" name="二等辺三角形 339"/>
              <p:cNvSpPr/>
              <p:nvPr/>
            </p:nvSpPr>
            <p:spPr>
              <a:xfrm flipV="1">
                <a:off x="5718863" y="1157933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41" name="直線コネクタ 340"/>
              <p:cNvCxnSpPr>
                <a:stCxn id="340" idx="0"/>
              </p:cNvCxnSpPr>
              <p:nvPr/>
            </p:nvCxnSpPr>
            <p:spPr>
              <a:xfrm rot="16200000" flipH="1">
                <a:off x="5670985" y="1569882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2" name="テキスト ボックス 341"/>
              <p:cNvSpPr txBox="1"/>
              <p:nvPr/>
            </p:nvSpPr>
            <p:spPr>
              <a:xfrm>
                <a:off x="5670012" y="1088717"/>
                <a:ext cx="2530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/>
                  <a:t>C</a:t>
                </a:r>
                <a:endParaRPr kumimoji="1" lang="ja-JP" altLang="en-US" sz="1000" dirty="0"/>
              </a:p>
            </p:txBody>
          </p:sp>
          <p:sp>
            <p:nvSpPr>
              <p:cNvPr id="343" name="正方形/長方形 342"/>
              <p:cNvSpPr/>
              <p:nvPr/>
            </p:nvSpPr>
            <p:spPr>
              <a:xfrm>
                <a:off x="5289996" y="2364012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44" name="直線コネクタ 343"/>
              <p:cNvCxnSpPr/>
              <p:nvPr/>
            </p:nvCxnSpPr>
            <p:spPr>
              <a:xfrm rot="5400000">
                <a:off x="5020754" y="2028360"/>
                <a:ext cx="669194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直線コネクタ 344"/>
              <p:cNvCxnSpPr/>
              <p:nvPr/>
            </p:nvCxnSpPr>
            <p:spPr>
              <a:xfrm rot="5400000">
                <a:off x="5197303" y="2027650"/>
                <a:ext cx="665846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6" name="正方形/長方形 345"/>
              <p:cNvSpPr/>
              <p:nvPr/>
            </p:nvSpPr>
            <p:spPr>
              <a:xfrm>
                <a:off x="5463060" y="2364014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47" name="直線コネクタ 346"/>
              <p:cNvCxnSpPr/>
              <p:nvPr/>
            </p:nvCxnSpPr>
            <p:spPr>
              <a:xfrm>
                <a:off x="5355205" y="1697901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8" name="二等辺三角形 347"/>
              <p:cNvSpPr/>
              <p:nvPr/>
            </p:nvSpPr>
            <p:spPr>
              <a:xfrm flipV="1">
                <a:off x="5368436" y="1157932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49" name="直線コネクタ 348"/>
              <p:cNvCxnSpPr>
                <a:stCxn id="348" idx="0"/>
              </p:cNvCxnSpPr>
              <p:nvPr/>
            </p:nvCxnSpPr>
            <p:spPr>
              <a:xfrm rot="16200000" flipH="1">
                <a:off x="5320558" y="1569881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0" name="テキスト ボックス 349"/>
              <p:cNvSpPr txBox="1"/>
              <p:nvPr/>
            </p:nvSpPr>
            <p:spPr>
              <a:xfrm>
                <a:off x="5319585" y="1088716"/>
                <a:ext cx="25442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/>
                  <a:t>B</a:t>
                </a:r>
                <a:endParaRPr kumimoji="1" lang="ja-JP" altLang="en-US" sz="1000" dirty="0"/>
              </a:p>
            </p:txBody>
          </p:sp>
          <p:sp>
            <p:nvSpPr>
              <p:cNvPr id="351" name="正方形/長方形 350"/>
              <p:cNvSpPr/>
              <p:nvPr/>
            </p:nvSpPr>
            <p:spPr>
              <a:xfrm>
                <a:off x="4942052" y="2364012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52" name="直線コネクタ 351"/>
              <p:cNvCxnSpPr/>
              <p:nvPr/>
            </p:nvCxnSpPr>
            <p:spPr>
              <a:xfrm rot="5400000">
                <a:off x="4674002" y="2027168"/>
                <a:ext cx="666810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直線コネクタ 352"/>
              <p:cNvCxnSpPr/>
              <p:nvPr/>
            </p:nvCxnSpPr>
            <p:spPr>
              <a:xfrm rot="5400000">
                <a:off x="4849359" y="2027650"/>
                <a:ext cx="665846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4" name="正方形/長方形 353"/>
              <p:cNvSpPr/>
              <p:nvPr/>
            </p:nvSpPr>
            <p:spPr>
              <a:xfrm>
                <a:off x="5115116" y="2364014"/>
                <a:ext cx="120618" cy="314662"/>
              </a:xfrm>
              <a:prstGeom prst="rect">
                <a:avLst/>
              </a:prstGeom>
              <a:solidFill>
                <a:srgbClr val="E66669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55" name="直線コネクタ 354"/>
              <p:cNvCxnSpPr/>
              <p:nvPr/>
            </p:nvCxnSpPr>
            <p:spPr>
              <a:xfrm>
                <a:off x="5007953" y="1697900"/>
                <a:ext cx="173287" cy="158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6" name="二等辺三角形 355"/>
              <p:cNvSpPr/>
              <p:nvPr/>
            </p:nvSpPr>
            <p:spPr>
              <a:xfrm flipV="1">
                <a:off x="5021184" y="1157931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57" name="直線コネクタ 356"/>
              <p:cNvCxnSpPr>
                <a:stCxn id="356" idx="0"/>
              </p:cNvCxnSpPr>
              <p:nvPr/>
            </p:nvCxnSpPr>
            <p:spPr>
              <a:xfrm rot="16200000" flipH="1">
                <a:off x="4973306" y="1569880"/>
                <a:ext cx="248896" cy="79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8" name="テキスト ボックス 357"/>
              <p:cNvSpPr txBox="1"/>
              <p:nvPr/>
            </p:nvSpPr>
            <p:spPr>
              <a:xfrm>
                <a:off x="4972333" y="1088715"/>
                <a:ext cx="26161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 smtClean="0"/>
                  <a:t>A</a:t>
                </a:r>
                <a:endParaRPr kumimoji="1" lang="ja-JP" altLang="en-US" sz="1000" dirty="0"/>
              </a:p>
            </p:txBody>
          </p:sp>
          <p:cxnSp>
            <p:nvCxnSpPr>
              <p:cNvPr id="359" name="直線コネクタ 358"/>
              <p:cNvCxnSpPr>
                <a:stCxn id="421" idx="0"/>
              </p:cNvCxnSpPr>
              <p:nvPr/>
            </p:nvCxnSpPr>
            <p:spPr>
              <a:xfrm rot="5400000">
                <a:off x="6898207" y="1698236"/>
                <a:ext cx="502627" cy="268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0" name="正方形/長方形 359"/>
              <p:cNvSpPr/>
              <p:nvPr/>
            </p:nvSpPr>
            <p:spPr>
              <a:xfrm>
                <a:off x="7083393" y="1953274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1" name="正方形/長方形 360"/>
              <p:cNvSpPr/>
              <p:nvPr/>
            </p:nvSpPr>
            <p:spPr>
              <a:xfrm>
                <a:off x="6910329" y="1953272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62" name="直線コネクタ 361"/>
              <p:cNvCxnSpPr>
                <a:stCxn id="422" idx="0"/>
              </p:cNvCxnSpPr>
              <p:nvPr/>
            </p:nvCxnSpPr>
            <p:spPr>
              <a:xfrm rot="5400000">
                <a:off x="6722995" y="1697685"/>
                <a:ext cx="502553" cy="1934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直線コネクタ 362"/>
              <p:cNvCxnSpPr>
                <a:stCxn id="419" idx="0"/>
              </p:cNvCxnSpPr>
              <p:nvPr/>
            </p:nvCxnSpPr>
            <p:spPr>
              <a:xfrm rot="5400000">
                <a:off x="7251979" y="1698476"/>
                <a:ext cx="498565" cy="1699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4" name="正方形/長方形 363"/>
              <p:cNvSpPr/>
              <p:nvPr/>
            </p:nvSpPr>
            <p:spPr>
              <a:xfrm>
                <a:off x="7435626" y="1950990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5" name="正方形/長方形 364"/>
              <p:cNvSpPr/>
              <p:nvPr/>
            </p:nvSpPr>
            <p:spPr>
              <a:xfrm>
                <a:off x="7262562" y="1950988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66" name="直線コネクタ 365"/>
              <p:cNvCxnSpPr>
                <a:stCxn id="420" idx="0"/>
              </p:cNvCxnSpPr>
              <p:nvPr/>
            </p:nvCxnSpPr>
            <p:spPr>
              <a:xfrm rot="5400000">
                <a:off x="7076767" y="1697925"/>
                <a:ext cx="498491" cy="949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直線コネクタ 366"/>
              <p:cNvCxnSpPr>
                <a:stCxn id="415" idx="0"/>
              </p:cNvCxnSpPr>
              <p:nvPr/>
            </p:nvCxnSpPr>
            <p:spPr>
              <a:xfrm rot="5400000">
                <a:off x="7791924" y="1695605"/>
                <a:ext cx="500522" cy="5481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8" name="正方形/長方形 367"/>
              <p:cNvSpPr/>
              <p:nvPr/>
            </p:nvSpPr>
            <p:spPr>
              <a:xfrm>
                <a:off x="7974659" y="1950988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9" name="正方形/長方形 368"/>
              <p:cNvSpPr/>
              <p:nvPr/>
            </p:nvSpPr>
            <p:spPr>
              <a:xfrm>
                <a:off x="7801595" y="1950986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70" name="直線コネクタ 369"/>
              <p:cNvCxnSpPr>
                <a:stCxn id="417" idx="0"/>
                <a:endCxn id="369" idx="0"/>
              </p:cNvCxnSpPr>
              <p:nvPr/>
            </p:nvCxnSpPr>
            <p:spPr>
              <a:xfrm rot="5400000">
                <a:off x="7613753" y="1696236"/>
                <a:ext cx="502902" cy="6599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直線コネクタ 370"/>
              <p:cNvCxnSpPr/>
              <p:nvPr/>
            </p:nvCxnSpPr>
            <p:spPr>
              <a:xfrm rot="5400000">
                <a:off x="8143183" y="1696578"/>
                <a:ext cx="498238" cy="1250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2" name="正方形/長方形 371"/>
              <p:cNvSpPr/>
              <p:nvPr/>
            </p:nvSpPr>
            <p:spPr>
              <a:xfrm>
                <a:off x="8326892" y="1948704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3" name="正方形/長方形 372"/>
              <p:cNvSpPr/>
              <p:nvPr/>
            </p:nvSpPr>
            <p:spPr>
              <a:xfrm>
                <a:off x="8153828" y="1948702"/>
                <a:ext cx="120618" cy="314662"/>
              </a:xfrm>
              <a:prstGeom prst="rect">
                <a:avLst/>
              </a:prstGeom>
              <a:solidFill>
                <a:srgbClr val="3366FF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74" name="直線コネクタ 373"/>
              <p:cNvCxnSpPr>
                <a:stCxn id="413" idx="0"/>
              </p:cNvCxnSpPr>
              <p:nvPr/>
            </p:nvCxnSpPr>
            <p:spPr>
              <a:xfrm rot="16200000" flipH="1">
                <a:off x="7968017" y="1696572"/>
                <a:ext cx="497275" cy="298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直線コネクタ 374"/>
              <p:cNvCxnSpPr/>
              <p:nvPr/>
            </p:nvCxnSpPr>
            <p:spPr>
              <a:xfrm rot="5400000">
                <a:off x="8069133" y="1850915"/>
                <a:ext cx="1025256" cy="3592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6" name="正方形/長方形 375"/>
              <p:cNvSpPr/>
              <p:nvPr/>
            </p:nvSpPr>
            <p:spPr>
              <a:xfrm>
                <a:off x="8515178" y="2365193"/>
                <a:ext cx="120618" cy="314662"/>
              </a:xfrm>
              <a:prstGeom prst="rect">
                <a:avLst/>
              </a:prstGeom>
              <a:solidFill>
                <a:srgbClr val="50D9FD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7" name="正方形/長方形 376"/>
              <p:cNvSpPr/>
              <p:nvPr/>
            </p:nvSpPr>
            <p:spPr>
              <a:xfrm>
                <a:off x="8693922" y="1949213"/>
                <a:ext cx="120618" cy="314662"/>
              </a:xfrm>
              <a:prstGeom prst="rect">
                <a:avLst/>
              </a:prstGeom>
              <a:solidFill>
                <a:srgbClr val="50D9FD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78" name="直線コネクタ 377"/>
              <p:cNvCxnSpPr/>
              <p:nvPr/>
            </p:nvCxnSpPr>
            <p:spPr>
              <a:xfrm rot="5400000">
                <a:off x="8455547" y="1641437"/>
                <a:ext cx="605786" cy="3079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9" name="テキスト ボックス 378"/>
              <p:cNvSpPr txBox="1"/>
              <p:nvPr/>
            </p:nvSpPr>
            <p:spPr>
              <a:xfrm>
                <a:off x="935596" y="528865"/>
                <a:ext cx="3898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D4</a:t>
                </a:r>
                <a:endParaRPr kumimoji="1" lang="ja-JP" altLang="en-US" sz="1400" dirty="0"/>
              </a:p>
            </p:txBody>
          </p:sp>
          <p:sp>
            <p:nvSpPr>
              <p:cNvPr id="380" name="テキスト ボックス 379"/>
              <p:cNvSpPr txBox="1"/>
              <p:nvPr/>
            </p:nvSpPr>
            <p:spPr>
              <a:xfrm>
                <a:off x="2137018" y="520964"/>
                <a:ext cx="3861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D5</a:t>
                </a:r>
                <a:endParaRPr kumimoji="1" lang="ja-JP" altLang="en-US" sz="1400" dirty="0"/>
              </a:p>
            </p:txBody>
          </p:sp>
          <p:sp>
            <p:nvSpPr>
              <p:cNvPr id="381" name="テキスト ボックス 380"/>
              <p:cNvSpPr txBox="1"/>
              <p:nvPr/>
            </p:nvSpPr>
            <p:spPr>
              <a:xfrm>
                <a:off x="3662613" y="512649"/>
                <a:ext cx="3898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D7</a:t>
                </a:r>
                <a:endParaRPr kumimoji="1" lang="ja-JP" altLang="en-US" sz="1400" dirty="0"/>
              </a:p>
            </p:txBody>
          </p:sp>
          <p:sp>
            <p:nvSpPr>
              <p:cNvPr id="382" name="テキスト ボックス 381"/>
              <p:cNvSpPr txBox="1"/>
              <p:nvPr/>
            </p:nvSpPr>
            <p:spPr>
              <a:xfrm>
                <a:off x="5463060" y="531791"/>
                <a:ext cx="3898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D8</a:t>
                </a:r>
                <a:endParaRPr kumimoji="1" lang="ja-JP" altLang="en-US" sz="1400" dirty="0"/>
              </a:p>
            </p:txBody>
          </p:sp>
          <p:sp>
            <p:nvSpPr>
              <p:cNvPr id="383" name="テキスト ボックス 382"/>
              <p:cNvSpPr txBox="1"/>
              <p:nvPr/>
            </p:nvSpPr>
            <p:spPr>
              <a:xfrm>
                <a:off x="7032036" y="512501"/>
                <a:ext cx="4796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D10</a:t>
                </a:r>
                <a:endParaRPr kumimoji="1" lang="ja-JP" altLang="en-US" sz="1400" dirty="0"/>
              </a:p>
            </p:txBody>
          </p:sp>
          <p:sp>
            <p:nvSpPr>
              <p:cNvPr id="384" name="テキスト ボックス 383"/>
              <p:cNvSpPr txBox="1"/>
              <p:nvPr/>
            </p:nvSpPr>
            <p:spPr>
              <a:xfrm>
                <a:off x="7998782" y="526575"/>
                <a:ext cx="4771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D11</a:t>
                </a:r>
                <a:endParaRPr kumimoji="1" lang="ja-JP" altLang="en-US" sz="1400" dirty="0"/>
              </a:p>
            </p:txBody>
          </p:sp>
          <p:cxnSp>
            <p:nvCxnSpPr>
              <p:cNvPr id="385" name="直線コネクタ 384"/>
              <p:cNvCxnSpPr/>
              <p:nvPr/>
            </p:nvCxnSpPr>
            <p:spPr>
              <a:xfrm>
                <a:off x="190908" y="2099362"/>
                <a:ext cx="8846184" cy="1588"/>
              </a:xfrm>
              <a:prstGeom prst="line">
                <a:avLst/>
              </a:prstGeom>
              <a:ln w="15875" cap="flat" cmpd="sng" algn="ctr">
                <a:solidFill>
                  <a:srgbClr val="0000FF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直線コネクタ 385"/>
              <p:cNvCxnSpPr/>
              <p:nvPr/>
            </p:nvCxnSpPr>
            <p:spPr>
              <a:xfrm>
                <a:off x="186811" y="2516160"/>
                <a:ext cx="8850281" cy="1588"/>
              </a:xfrm>
              <a:prstGeom prst="line">
                <a:avLst/>
              </a:prstGeom>
              <a:ln w="1587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7" name="テキスト ボックス 386"/>
              <p:cNvSpPr txBox="1"/>
              <p:nvPr/>
            </p:nvSpPr>
            <p:spPr>
              <a:xfrm>
                <a:off x="138544" y="2247389"/>
                <a:ext cx="445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 smtClean="0">
                    <a:solidFill>
                      <a:srgbClr val="FF0000"/>
                    </a:solidFill>
                  </a:rPr>
                  <a:t>LER</a:t>
                </a:r>
                <a:endParaRPr kumimoji="1" lang="ja-JP" alt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88" name="テキスト ボックス 387"/>
              <p:cNvSpPr txBox="1"/>
              <p:nvPr/>
            </p:nvSpPr>
            <p:spPr>
              <a:xfrm>
                <a:off x="122262" y="1823565"/>
                <a:ext cx="48167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 smtClean="0">
                    <a:solidFill>
                      <a:srgbClr val="0000FF"/>
                    </a:solidFill>
                  </a:rPr>
                  <a:t>HER</a:t>
                </a:r>
                <a:endParaRPr kumimoji="1" lang="ja-JP" altLang="en-US" sz="14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89" name="正方形/長方形 388"/>
              <p:cNvSpPr/>
              <p:nvPr/>
            </p:nvSpPr>
            <p:spPr>
              <a:xfrm>
                <a:off x="2488679" y="926828"/>
                <a:ext cx="288652" cy="142594"/>
              </a:xfrm>
              <a:prstGeom prst="rect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0" name="テキスト ボックス 389"/>
              <p:cNvSpPr txBox="1"/>
              <p:nvPr/>
            </p:nvSpPr>
            <p:spPr>
              <a:xfrm>
                <a:off x="2520245" y="874338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900" dirty="0" smtClean="0"/>
                  <a:t>2</a:t>
                </a:r>
                <a:endParaRPr kumimoji="1" lang="ja-JP" altLang="en-US" sz="900" dirty="0"/>
              </a:p>
            </p:txBody>
          </p:sp>
          <p:grpSp>
            <p:nvGrpSpPr>
              <p:cNvPr id="391" name="図形グループ 210"/>
              <p:cNvGrpSpPr/>
              <p:nvPr/>
            </p:nvGrpSpPr>
            <p:grpSpPr>
              <a:xfrm>
                <a:off x="1968984" y="876215"/>
                <a:ext cx="288652" cy="230832"/>
                <a:chOff x="1756364" y="977134"/>
                <a:chExt cx="288652" cy="230832"/>
              </a:xfrm>
            </p:grpSpPr>
            <p:sp>
              <p:nvSpPr>
                <p:cNvPr id="459" name="正方形/長方形 415"/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60" name="テキスト ボックス 416"/>
                <p:cNvSpPr txBox="1"/>
                <p:nvPr/>
              </p:nvSpPr>
              <p:spPr>
                <a:xfrm>
                  <a:off x="1787930" y="977134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900" dirty="0" smtClean="0"/>
                    <a:t>2</a:t>
                  </a:r>
                  <a:endParaRPr kumimoji="1" lang="ja-JP" altLang="en-US" sz="900" dirty="0"/>
                </a:p>
              </p:txBody>
            </p:sp>
          </p:grpSp>
          <p:grpSp>
            <p:nvGrpSpPr>
              <p:cNvPr id="392" name="図形グループ 211"/>
              <p:cNvGrpSpPr/>
              <p:nvPr/>
            </p:nvGrpSpPr>
            <p:grpSpPr>
              <a:xfrm>
                <a:off x="1114679" y="872501"/>
                <a:ext cx="288652" cy="230832"/>
                <a:chOff x="1756364" y="977134"/>
                <a:chExt cx="288652" cy="230832"/>
              </a:xfrm>
            </p:grpSpPr>
            <p:sp>
              <p:nvSpPr>
                <p:cNvPr id="457" name="正方形/長方形 418"/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8" name="テキスト ボックス 419"/>
                <p:cNvSpPr txBox="1"/>
                <p:nvPr/>
              </p:nvSpPr>
              <p:spPr>
                <a:xfrm>
                  <a:off x="1787930" y="977134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900" dirty="0" smtClean="0"/>
                    <a:t>2</a:t>
                  </a:r>
                  <a:endParaRPr kumimoji="1" lang="ja-JP" altLang="en-US" sz="900" dirty="0"/>
                </a:p>
              </p:txBody>
            </p:sp>
          </p:grpSp>
          <p:grpSp>
            <p:nvGrpSpPr>
              <p:cNvPr id="393" name="図形グループ 217"/>
              <p:cNvGrpSpPr/>
              <p:nvPr/>
            </p:nvGrpSpPr>
            <p:grpSpPr>
              <a:xfrm>
                <a:off x="630992" y="872501"/>
                <a:ext cx="243163" cy="230832"/>
                <a:chOff x="418372" y="964954"/>
                <a:chExt cx="243163" cy="230832"/>
              </a:xfrm>
            </p:grpSpPr>
            <p:sp>
              <p:nvSpPr>
                <p:cNvPr id="455" name="正方形/長方形 421"/>
                <p:cNvSpPr/>
                <p:nvPr/>
              </p:nvSpPr>
              <p:spPr>
                <a:xfrm>
                  <a:off x="463001" y="1017444"/>
                  <a:ext cx="144650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6" name="テキスト ボックス 422"/>
                <p:cNvSpPr txBox="1"/>
                <p:nvPr/>
              </p:nvSpPr>
              <p:spPr>
                <a:xfrm>
                  <a:off x="418372" y="964954"/>
                  <a:ext cx="243163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900" dirty="0" smtClean="0"/>
                    <a:t>1</a:t>
                  </a:r>
                  <a:endParaRPr kumimoji="1" lang="ja-JP" altLang="en-US" sz="900" dirty="0"/>
                </a:p>
              </p:txBody>
            </p:sp>
          </p:grpSp>
          <p:grpSp>
            <p:nvGrpSpPr>
              <p:cNvPr id="394" name="図形グループ 218"/>
              <p:cNvGrpSpPr/>
              <p:nvPr/>
            </p:nvGrpSpPr>
            <p:grpSpPr>
              <a:xfrm>
                <a:off x="3549370" y="872501"/>
                <a:ext cx="288652" cy="230832"/>
                <a:chOff x="1756364" y="977134"/>
                <a:chExt cx="288652" cy="230832"/>
              </a:xfrm>
            </p:grpSpPr>
            <p:sp>
              <p:nvSpPr>
                <p:cNvPr id="453" name="正方形/長方形 424"/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4" name="テキスト ボックス 425"/>
                <p:cNvSpPr txBox="1"/>
                <p:nvPr/>
              </p:nvSpPr>
              <p:spPr>
                <a:xfrm>
                  <a:off x="1787930" y="977134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900" dirty="0" smtClean="0"/>
                    <a:t>2</a:t>
                  </a:r>
                  <a:endParaRPr kumimoji="1" lang="ja-JP" altLang="en-US" sz="900" dirty="0"/>
                </a:p>
              </p:txBody>
            </p:sp>
          </p:grpSp>
          <p:grpSp>
            <p:nvGrpSpPr>
              <p:cNvPr id="395" name="図形グループ 221"/>
              <p:cNvGrpSpPr/>
              <p:nvPr/>
            </p:nvGrpSpPr>
            <p:grpSpPr>
              <a:xfrm>
                <a:off x="5121962" y="872501"/>
                <a:ext cx="288652" cy="230832"/>
                <a:chOff x="1756364" y="977134"/>
                <a:chExt cx="288652" cy="230832"/>
              </a:xfrm>
            </p:grpSpPr>
            <p:sp>
              <p:nvSpPr>
                <p:cNvPr id="451" name="正方形/長方形 427"/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2" name="テキスト ボックス 451"/>
                <p:cNvSpPr txBox="1"/>
                <p:nvPr/>
              </p:nvSpPr>
              <p:spPr>
                <a:xfrm>
                  <a:off x="1787930" y="977134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900" dirty="0" smtClean="0"/>
                    <a:t>2</a:t>
                  </a:r>
                  <a:endParaRPr kumimoji="1" lang="ja-JP" altLang="en-US" sz="900" dirty="0"/>
                </a:p>
              </p:txBody>
            </p:sp>
          </p:grpSp>
          <p:grpSp>
            <p:nvGrpSpPr>
              <p:cNvPr id="396" name="図形グループ 227"/>
              <p:cNvGrpSpPr/>
              <p:nvPr/>
            </p:nvGrpSpPr>
            <p:grpSpPr>
              <a:xfrm>
                <a:off x="7272872" y="874058"/>
                <a:ext cx="288652" cy="230832"/>
                <a:chOff x="1756364" y="977134"/>
                <a:chExt cx="288652" cy="230832"/>
              </a:xfrm>
            </p:grpSpPr>
            <p:sp>
              <p:nvSpPr>
                <p:cNvPr id="449" name="正方形/長方形 448"/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0" name="テキスト ボックス 449"/>
                <p:cNvSpPr txBox="1"/>
                <p:nvPr/>
              </p:nvSpPr>
              <p:spPr>
                <a:xfrm>
                  <a:off x="1787930" y="977134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900" dirty="0" smtClean="0"/>
                    <a:t>2</a:t>
                  </a:r>
                  <a:endParaRPr kumimoji="1" lang="ja-JP" altLang="en-US" sz="900" dirty="0"/>
                </a:p>
              </p:txBody>
            </p:sp>
          </p:grpSp>
          <p:grpSp>
            <p:nvGrpSpPr>
              <p:cNvPr id="397" name="図形グループ 234"/>
              <p:cNvGrpSpPr/>
              <p:nvPr/>
            </p:nvGrpSpPr>
            <p:grpSpPr>
              <a:xfrm>
                <a:off x="4240689" y="871668"/>
                <a:ext cx="288652" cy="230832"/>
                <a:chOff x="1756364" y="977134"/>
                <a:chExt cx="288652" cy="230832"/>
              </a:xfrm>
            </p:grpSpPr>
            <p:sp>
              <p:nvSpPr>
                <p:cNvPr id="447" name="正方形/長方形 446"/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48" name="テキスト ボックス 447"/>
                <p:cNvSpPr txBox="1"/>
                <p:nvPr/>
              </p:nvSpPr>
              <p:spPr>
                <a:xfrm>
                  <a:off x="1787930" y="977134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900" dirty="0" smtClean="0"/>
                    <a:t>2</a:t>
                  </a:r>
                  <a:endParaRPr kumimoji="1" lang="ja-JP" altLang="en-US" sz="900" dirty="0"/>
                </a:p>
              </p:txBody>
            </p:sp>
          </p:grpSp>
          <p:grpSp>
            <p:nvGrpSpPr>
              <p:cNvPr id="398" name="図形グループ 247"/>
              <p:cNvGrpSpPr/>
              <p:nvPr/>
            </p:nvGrpSpPr>
            <p:grpSpPr>
              <a:xfrm>
                <a:off x="5828475" y="871668"/>
                <a:ext cx="288652" cy="230832"/>
                <a:chOff x="1756364" y="977134"/>
                <a:chExt cx="288652" cy="230832"/>
              </a:xfrm>
            </p:grpSpPr>
            <p:sp>
              <p:nvSpPr>
                <p:cNvPr id="445" name="正方形/長方形 444"/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46" name="テキスト ボックス 445"/>
                <p:cNvSpPr txBox="1"/>
                <p:nvPr/>
              </p:nvSpPr>
              <p:spPr>
                <a:xfrm>
                  <a:off x="1787930" y="977134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900" dirty="0" smtClean="0"/>
                    <a:t>2</a:t>
                  </a:r>
                  <a:endParaRPr kumimoji="1" lang="ja-JP" altLang="en-US" sz="900" dirty="0"/>
                </a:p>
              </p:txBody>
            </p:sp>
          </p:grpSp>
          <p:grpSp>
            <p:nvGrpSpPr>
              <p:cNvPr id="399" name="図形グループ 250"/>
              <p:cNvGrpSpPr/>
              <p:nvPr/>
            </p:nvGrpSpPr>
            <p:grpSpPr>
              <a:xfrm>
                <a:off x="6913669" y="872547"/>
                <a:ext cx="288652" cy="230832"/>
                <a:chOff x="1756364" y="977134"/>
                <a:chExt cx="288652" cy="230832"/>
              </a:xfrm>
            </p:grpSpPr>
            <p:sp>
              <p:nvSpPr>
                <p:cNvPr id="443" name="正方形/長方形 442"/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44" name="テキスト ボックス 443"/>
                <p:cNvSpPr txBox="1"/>
                <p:nvPr/>
              </p:nvSpPr>
              <p:spPr>
                <a:xfrm>
                  <a:off x="1787930" y="977134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900" dirty="0" smtClean="0"/>
                    <a:t>2</a:t>
                  </a:r>
                  <a:endParaRPr kumimoji="1" lang="ja-JP" altLang="en-US" sz="900" dirty="0"/>
                </a:p>
              </p:txBody>
            </p:sp>
          </p:grpSp>
          <p:grpSp>
            <p:nvGrpSpPr>
              <p:cNvPr id="400" name="図形グループ 253"/>
              <p:cNvGrpSpPr/>
              <p:nvPr/>
            </p:nvGrpSpPr>
            <p:grpSpPr>
              <a:xfrm>
                <a:off x="7804244" y="867322"/>
                <a:ext cx="288652" cy="230832"/>
                <a:chOff x="1756364" y="977134"/>
                <a:chExt cx="288652" cy="230832"/>
              </a:xfrm>
            </p:grpSpPr>
            <p:sp>
              <p:nvSpPr>
                <p:cNvPr id="441" name="正方形/長方形 440"/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42" name="テキスト ボックス 441"/>
                <p:cNvSpPr txBox="1"/>
                <p:nvPr/>
              </p:nvSpPr>
              <p:spPr>
                <a:xfrm>
                  <a:off x="1787930" y="977134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900" dirty="0" smtClean="0"/>
                    <a:t>2</a:t>
                  </a:r>
                  <a:endParaRPr kumimoji="1" lang="ja-JP" altLang="en-US" sz="900" dirty="0"/>
                </a:p>
              </p:txBody>
            </p:sp>
          </p:grpSp>
          <p:grpSp>
            <p:nvGrpSpPr>
              <p:cNvPr id="401" name="図形グループ 256"/>
              <p:cNvGrpSpPr/>
              <p:nvPr/>
            </p:nvGrpSpPr>
            <p:grpSpPr>
              <a:xfrm>
                <a:off x="8165634" y="868314"/>
                <a:ext cx="288652" cy="230832"/>
                <a:chOff x="1756364" y="977134"/>
                <a:chExt cx="288652" cy="230832"/>
              </a:xfrm>
            </p:grpSpPr>
            <p:sp>
              <p:nvSpPr>
                <p:cNvPr id="439" name="正方形/長方形 438"/>
                <p:cNvSpPr/>
                <p:nvPr/>
              </p:nvSpPr>
              <p:spPr>
                <a:xfrm>
                  <a:off x="1756364" y="1029624"/>
                  <a:ext cx="288652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40" name="テキスト ボックス 439"/>
                <p:cNvSpPr txBox="1"/>
                <p:nvPr/>
              </p:nvSpPr>
              <p:spPr>
                <a:xfrm>
                  <a:off x="1787930" y="977134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900" dirty="0" smtClean="0"/>
                    <a:t>2</a:t>
                  </a:r>
                  <a:endParaRPr kumimoji="1" lang="ja-JP" altLang="en-US" sz="900" dirty="0"/>
                </a:p>
              </p:txBody>
            </p:sp>
          </p:grpSp>
          <p:grpSp>
            <p:nvGrpSpPr>
              <p:cNvPr id="402" name="図形グループ 259"/>
              <p:cNvGrpSpPr/>
              <p:nvPr/>
            </p:nvGrpSpPr>
            <p:grpSpPr>
              <a:xfrm>
                <a:off x="3064496" y="876215"/>
                <a:ext cx="243163" cy="230832"/>
                <a:chOff x="418372" y="964954"/>
                <a:chExt cx="243163" cy="230832"/>
              </a:xfrm>
            </p:grpSpPr>
            <p:sp>
              <p:nvSpPr>
                <p:cNvPr id="437" name="正方形/長方形 436"/>
                <p:cNvSpPr/>
                <p:nvPr/>
              </p:nvSpPr>
              <p:spPr>
                <a:xfrm>
                  <a:off x="463001" y="1017444"/>
                  <a:ext cx="144650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38" name="テキスト ボックス 437"/>
                <p:cNvSpPr txBox="1"/>
                <p:nvPr/>
              </p:nvSpPr>
              <p:spPr>
                <a:xfrm>
                  <a:off x="418372" y="964954"/>
                  <a:ext cx="243163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900" dirty="0" smtClean="0"/>
                    <a:t>1</a:t>
                  </a:r>
                  <a:endParaRPr kumimoji="1" lang="ja-JP" altLang="en-US" sz="900" dirty="0"/>
                </a:p>
              </p:txBody>
            </p:sp>
          </p:grpSp>
          <p:grpSp>
            <p:nvGrpSpPr>
              <p:cNvPr id="403" name="図形グループ 262"/>
              <p:cNvGrpSpPr/>
              <p:nvPr/>
            </p:nvGrpSpPr>
            <p:grpSpPr>
              <a:xfrm>
                <a:off x="6366032" y="869016"/>
                <a:ext cx="243163" cy="230832"/>
                <a:chOff x="418372" y="964954"/>
                <a:chExt cx="243163" cy="230832"/>
              </a:xfrm>
            </p:grpSpPr>
            <p:sp>
              <p:nvSpPr>
                <p:cNvPr id="435" name="正方形/長方形 434"/>
                <p:cNvSpPr/>
                <p:nvPr/>
              </p:nvSpPr>
              <p:spPr>
                <a:xfrm>
                  <a:off x="463001" y="1017444"/>
                  <a:ext cx="144650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36" name="テキスト ボックス 435"/>
                <p:cNvSpPr txBox="1"/>
                <p:nvPr/>
              </p:nvSpPr>
              <p:spPr>
                <a:xfrm>
                  <a:off x="418372" y="964954"/>
                  <a:ext cx="243163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900" dirty="0" smtClean="0"/>
                    <a:t>1</a:t>
                  </a:r>
                  <a:endParaRPr kumimoji="1" lang="ja-JP" altLang="en-US" sz="900" dirty="0"/>
                </a:p>
              </p:txBody>
            </p:sp>
          </p:grpSp>
          <p:grpSp>
            <p:nvGrpSpPr>
              <p:cNvPr id="404" name="図形グループ 273"/>
              <p:cNvGrpSpPr/>
              <p:nvPr/>
            </p:nvGrpSpPr>
            <p:grpSpPr>
              <a:xfrm>
                <a:off x="8549781" y="865465"/>
                <a:ext cx="243163" cy="230832"/>
                <a:chOff x="418372" y="964954"/>
                <a:chExt cx="243163" cy="230832"/>
              </a:xfrm>
            </p:grpSpPr>
            <p:sp>
              <p:nvSpPr>
                <p:cNvPr id="433" name="正方形/長方形 432"/>
                <p:cNvSpPr/>
                <p:nvPr/>
              </p:nvSpPr>
              <p:spPr>
                <a:xfrm>
                  <a:off x="463001" y="1017444"/>
                  <a:ext cx="144650" cy="142594"/>
                </a:xfrm>
                <a:prstGeom prst="rect">
                  <a:avLst/>
                </a:prstGeom>
                <a:solidFill>
                  <a:srgbClr val="FF6600"/>
                </a:solidFill>
                <a:ln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34" name="テキスト ボックス 433"/>
                <p:cNvSpPr txBox="1"/>
                <p:nvPr/>
              </p:nvSpPr>
              <p:spPr>
                <a:xfrm>
                  <a:off x="418372" y="964954"/>
                  <a:ext cx="243163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sz="900" dirty="0" smtClean="0"/>
                    <a:t>1</a:t>
                  </a:r>
                  <a:endParaRPr kumimoji="1" lang="ja-JP" altLang="en-US" sz="900" dirty="0"/>
                </a:p>
              </p:txBody>
            </p:sp>
          </p:grpSp>
          <p:sp>
            <p:nvSpPr>
              <p:cNvPr id="405" name="テキスト ボックス 395"/>
              <p:cNvSpPr txBox="1"/>
              <p:nvPr/>
            </p:nvSpPr>
            <p:spPr>
              <a:xfrm>
                <a:off x="1465227" y="401536"/>
                <a:ext cx="5342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 smtClean="0"/>
                  <a:t>OHO</a:t>
                </a:r>
                <a:endParaRPr kumimoji="1" lang="ja-JP" altLang="en-US" sz="1400" dirty="0"/>
              </a:p>
            </p:txBody>
          </p:sp>
          <p:sp>
            <p:nvSpPr>
              <p:cNvPr id="406" name="テキスト ボックス 396"/>
              <p:cNvSpPr txBox="1"/>
              <p:nvPr/>
            </p:nvSpPr>
            <p:spPr>
              <a:xfrm>
                <a:off x="4602975" y="415131"/>
                <a:ext cx="48132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 smtClean="0"/>
                  <a:t>FUJI</a:t>
                </a:r>
                <a:endParaRPr kumimoji="1" lang="ja-JP" altLang="en-US" sz="1400" dirty="0"/>
              </a:p>
            </p:txBody>
          </p:sp>
          <p:sp>
            <p:nvSpPr>
              <p:cNvPr id="407" name="テキスト ボックス 397"/>
              <p:cNvSpPr txBox="1"/>
              <p:nvPr/>
            </p:nvSpPr>
            <p:spPr>
              <a:xfrm>
                <a:off x="7440007" y="415131"/>
                <a:ext cx="6427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 smtClean="0"/>
                  <a:t>NIKKO</a:t>
                </a:r>
                <a:endParaRPr kumimoji="1" lang="ja-JP" altLang="en-US" sz="1400" dirty="0"/>
              </a:p>
            </p:txBody>
          </p:sp>
          <p:cxnSp>
            <p:nvCxnSpPr>
              <p:cNvPr id="408" name="直線コネクタ 398"/>
              <p:cNvCxnSpPr/>
              <p:nvPr/>
            </p:nvCxnSpPr>
            <p:spPr>
              <a:xfrm rot="5400000">
                <a:off x="596108" y="1835666"/>
                <a:ext cx="2197097" cy="5731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直線コネクタ 399"/>
              <p:cNvCxnSpPr/>
              <p:nvPr/>
            </p:nvCxnSpPr>
            <p:spPr>
              <a:xfrm rot="5400000">
                <a:off x="3735521" y="1829419"/>
                <a:ext cx="2197097" cy="5731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直線コネクタ 400"/>
              <p:cNvCxnSpPr/>
              <p:nvPr/>
            </p:nvCxnSpPr>
            <p:spPr>
              <a:xfrm rot="5400000">
                <a:off x="6589999" y="1815031"/>
                <a:ext cx="2197097" cy="5731"/>
              </a:xfrm>
              <a:prstGeom prst="line">
                <a:avLst/>
              </a:prstGeom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1" name="二等辺三角形 401"/>
              <p:cNvSpPr/>
              <p:nvPr/>
            </p:nvSpPr>
            <p:spPr>
              <a:xfrm flipV="1">
                <a:off x="8316754" y="1160186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2" name="テキスト ボックス 402"/>
              <p:cNvSpPr txBox="1"/>
              <p:nvPr/>
            </p:nvSpPr>
            <p:spPr>
              <a:xfrm>
                <a:off x="8270116" y="1096832"/>
                <a:ext cx="255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900" dirty="0" smtClean="0"/>
                  <a:t>D</a:t>
                </a:r>
                <a:endParaRPr kumimoji="1" lang="ja-JP" altLang="en-US" sz="900" dirty="0"/>
              </a:p>
            </p:txBody>
          </p:sp>
          <p:sp>
            <p:nvSpPr>
              <p:cNvPr id="413" name="二等辺三角形 412"/>
              <p:cNvSpPr/>
              <p:nvPr/>
            </p:nvSpPr>
            <p:spPr>
              <a:xfrm flipV="1">
                <a:off x="8140332" y="1160186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4" name="テキスト ボックス 413"/>
              <p:cNvSpPr txBox="1"/>
              <p:nvPr/>
            </p:nvSpPr>
            <p:spPr>
              <a:xfrm>
                <a:off x="8092935" y="1099122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900" dirty="0"/>
                  <a:t>C</a:t>
                </a:r>
                <a:endParaRPr kumimoji="1" lang="ja-JP" altLang="en-US" sz="900" dirty="0"/>
              </a:p>
            </p:txBody>
          </p:sp>
          <p:sp>
            <p:nvSpPr>
              <p:cNvPr id="415" name="二等辺三角形 414"/>
              <p:cNvSpPr/>
              <p:nvPr/>
            </p:nvSpPr>
            <p:spPr>
              <a:xfrm flipV="1">
                <a:off x="7968752" y="1160186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6" name="テキスト ボックス 415"/>
              <p:cNvSpPr txBox="1"/>
              <p:nvPr/>
            </p:nvSpPr>
            <p:spPr>
              <a:xfrm>
                <a:off x="7925289" y="1096832"/>
                <a:ext cx="2487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900" dirty="0" smtClean="0"/>
                  <a:t>B</a:t>
                </a:r>
                <a:endParaRPr kumimoji="1" lang="ja-JP" altLang="en-US" sz="900" dirty="0"/>
              </a:p>
            </p:txBody>
          </p:sp>
          <p:sp>
            <p:nvSpPr>
              <p:cNvPr id="417" name="二等辺三角形 416"/>
              <p:cNvSpPr/>
              <p:nvPr/>
            </p:nvSpPr>
            <p:spPr>
              <a:xfrm flipV="1">
                <a:off x="7792330" y="1160186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8" name="テキスト ボックス 417"/>
              <p:cNvSpPr txBox="1"/>
              <p:nvPr/>
            </p:nvSpPr>
            <p:spPr>
              <a:xfrm>
                <a:off x="7748108" y="1099122"/>
                <a:ext cx="25144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900" dirty="0" smtClean="0"/>
                  <a:t>A</a:t>
                </a:r>
                <a:endParaRPr kumimoji="1" lang="ja-JP" altLang="en-US" sz="900" dirty="0"/>
              </a:p>
            </p:txBody>
          </p:sp>
          <p:sp>
            <p:nvSpPr>
              <p:cNvPr id="419" name="二等辺三角形 418"/>
              <p:cNvSpPr/>
              <p:nvPr/>
            </p:nvSpPr>
            <p:spPr>
              <a:xfrm flipV="1">
                <a:off x="7425937" y="1162145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0" name="二等辺三角形 419"/>
              <p:cNvSpPr/>
              <p:nvPr/>
            </p:nvSpPr>
            <p:spPr>
              <a:xfrm flipV="1">
                <a:off x="7250313" y="1161256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1" name="二等辺三角形 420"/>
              <p:cNvSpPr/>
              <p:nvPr/>
            </p:nvSpPr>
            <p:spPr>
              <a:xfrm flipV="1">
                <a:off x="7074689" y="1160367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2" name="二等辺三角形 421"/>
              <p:cNvSpPr/>
              <p:nvPr/>
            </p:nvSpPr>
            <p:spPr>
              <a:xfrm flipV="1">
                <a:off x="6899065" y="1159478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3" name="テキスト ボックス 422"/>
              <p:cNvSpPr txBox="1"/>
              <p:nvPr/>
            </p:nvSpPr>
            <p:spPr>
              <a:xfrm>
                <a:off x="6850606" y="1094280"/>
                <a:ext cx="2635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 smtClean="0"/>
                  <a:t>D</a:t>
                </a:r>
                <a:endParaRPr kumimoji="1" lang="ja-JP" altLang="en-US" sz="1000" dirty="0"/>
              </a:p>
            </p:txBody>
          </p:sp>
          <p:sp>
            <p:nvSpPr>
              <p:cNvPr id="424" name="テキスト ボックス 423"/>
              <p:cNvSpPr txBox="1"/>
              <p:nvPr/>
            </p:nvSpPr>
            <p:spPr>
              <a:xfrm>
                <a:off x="7027346" y="1094292"/>
                <a:ext cx="2530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/>
                  <a:t>C</a:t>
                </a:r>
                <a:endParaRPr kumimoji="1" lang="ja-JP" altLang="en-US" sz="1000" dirty="0"/>
              </a:p>
            </p:txBody>
          </p:sp>
          <p:sp>
            <p:nvSpPr>
              <p:cNvPr id="425" name="テキスト ボックス 424"/>
              <p:cNvSpPr txBox="1"/>
              <p:nvPr/>
            </p:nvSpPr>
            <p:spPr>
              <a:xfrm>
                <a:off x="7199856" y="1094280"/>
                <a:ext cx="25442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 smtClean="0"/>
                  <a:t>B</a:t>
                </a:r>
                <a:endParaRPr kumimoji="1" lang="ja-JP" altLang="en-US" sz="1000" dirty="0"/>
              </a:p>
            </p:txBody>
          </p:sp>
          <p:sp>
            <p:nvSpPr>
              <p:cNvPr id="426" name="テキスト ボックス 425"/>
              <p:cNvSpPr txBox="1"/>
              <p:nvPr/>
            </p:nvSpPr>
            <p:spPr>
              <a:xfrm>
                <a:off x="7373421" y="1094292"/>
                <a:ext cx="26161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000" dirty="0" smtClean="0"/>
                  <a:t>A</a:t>
                </a:r>
                <a:endParaRPr kumimoji="1" lang="ja-JP" altLang="en-US" sz="1000" dirty="0"/>
              </a:p>
            </p:txBody>
          </p:sp>
          <p:sp>
            <p:nvSpPr>
              <p:cNvPr id="427" name="テキスト ボックス 426"/>
              <p:cNvSpPr txBox="1"/>
              <p:nvPr/>
            </p:nvSpPr>
            <p:spPr>
              <a:xfrm>
                <a:off x="4005456" y="2920800"/>
                <a:ext cx="174258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b="1" i="1" dirty="0" err="1" smtClean="0">
                    <a:solidFill>
                      <a:srgbClr val="0000FF"/>
                    </a:solidFill>
                  </a:rPr>
                  <a:t>SuperKEKB</a:t>
                </a:r>
                <a:r>
                  <a:rPr kumimoji="1" lang="en-US" altLang="ja-JP" sz="2000" b="1" i="1" dirty="0" smtClean="0">
                    <a:solidFill>
                      <a:srgbClr val="0000FF"/>
                    </a:solidFill>
                  </a:rPr>
                  <a:t>-RF</a:t>
                </a:r>
              </a:p>
              <a:p>
                <a:pPr algn="ctr"/>
                <a:r>
                  <a:rPr kumimoji="1" lang="en-US" altLang="ja-JP" sz="2000" b="1" i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altLang="ja-JP" sz="2000" b="1" i="1" dirty="0" smtClean="0">
                    <a:solidFill>
                      <a:srgbClr val="0000FF"/>
                    </a:solidFill>
                  </a:rPr>
                  <a:t>(phase 1</a:t>
                </a:r>
                <a:r>
                  <a:rPr kumimoji="1" lang="en-US" altLang="ja-JP" sz="2000" b="1" i="1" dirty="0" smtClean="0">
                    <a:solidFill>
                      <a:srgbClr val="0000FF"/>
                    </a:solidFill>
                  </a:rPr>
                  <a:t>)</a:t>
                </a:r>
                <a:endParaRPr kumimoji="1" lang="ja-JP" altLang="en-US" sz="2000" b="1" i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28" name="テキスト ボックス 427"/>
              <p:cNvSpPr txBox="1"/>
              <p:nvPr/>
            </p:nvSpPr>
            <p:spPr>
              <a:xfrm>
                <a:off x="4252840" y="102064"/>
                <a:ext cx="114845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i="1" dirty="0" smtClean="0">
                    <a:solidFill>
                      <a:srgbClr val="0000FF"/>
                    </a:solidFill>
                  </a:rPr>
                  <a:t>KEKB-RF</a:t>
                </a:r>
                <a:endParaRPr kumimoji="1" lang="ja-JP" altLang="en-US" sz="2000" b="1" i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29" name="二等辺三角形 428"/>
              <p:cNvSpPr/>
              <p:nvPr/>
            </p:nvSpPr>
            <p:spPr>
              <a:xfrm flipV="1">
                <a:off x="8509859" y="1157907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0" name="テキスト ボックス 429"/>
              <p:cNvSpPr txBox="1"/>
              <p:nvPr/>
            </p:nvSpPr>
            <p:spPr>
              <a:xfrm>
                <a:off x="8463162" y="1099122"/>
                <a:ext cx="24102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900" dirty="0" smtClean="0"/>
                  <a:t>E</a:t>
                </a:r>
                <a:endParaRPr kumimoji="1" lang="ja-JP" altLang="en-US" sz="900" dirty="0"/>
              </a:p>
            </p:txBody>
          </p:sp>
          <p:sp>
            <p:nvSpPr>
              <p:cNvPr id="431" name="二等辺三角形 430"/>
              <p:cNvSpPr/>
              <p:nvPr/>
            </p:nvSpPr>
            <p:spPr>
              <a:xfrm flipV="1">
                <a:off x="8678541" y="1155628"/>
                <a:ext cx="152346" cy="287898"/>
              </a:xfrm>
              <a:prstGeom prst="triangle">
                <a:avLst/>
              </a:prstGeom>
              <a:solidFill>
                <a:srgbClr val="00C7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2" name="テキスト ボックス 431"/>
              <p:cNvSpPr txBox="1"/>
              <p:nvPr/>
            </p:nvSpPr>
            <p:spPr>
              <a:xfrm>
                <a:off x="8640343" y="1100007"/>
                <a:ext cx="23769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900" dirty="0" smtClean="0"/>
                  <a:t>F</a:t>
                </a:r>
                <a:endParaRPr kumimoji="1" lang="ja-JP" altLang="en-US" sz="900" dirty="0"/>
              </a:p>
            </p:txBody>
          </p:sp>
        </p:grpSp>
        <p:sp>
          <p:nvSpPr>
            <p:cNvPr id="5" name="円/楕円 4"/>
            <p:cNvSpPr/>
            <p:nvPr/>
          </p:nvSpPr>
          <p:spPr>
            <a:xfrm>
              <a:off x="103988" y="4107606"/>
              <a:ext cx="914400" cy="306444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円/楕円 5"/>
            <p:cNvSpPr/>
            <p:nvPr/>
          </p:nvSpPr>
          <p:spPr>
            <a:xfrm>
              <a:off x="111133" y="4394486"/>
              <a:ext cx="661824" cy="344006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円/楕円 6"/>
            <p:cNvSpPr/>
            <p:nvPr/>
          </p:nvSpPr>
          <p:spPr>
            <a:xfrm>
              <a:off x="2393526" y="4381113"/>
              <a:ext cx="532218" cy="344006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円/楕円 7"/>
            <p:cNvSpPr/>
            <p:nvPr/>
          </p:nvSpPr>
          <p:spPr>
            <a:xfrm>
              <a:off x="2076156" y="4157023"/>
              <a:ext cx="427014" cy="247217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円/楕円 8"/>
            <p:cNvSpPr/>
            <p:nvPr/>
          </p:nvSpPr>
          <p:spPr>
            <a:xfrm>
              <a:off x="524315" y="5128306"/>
              <a:ext cx="409001" cy="496074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円/楕円 9"/>
            <p:cNvSpPr/>
            <p:nvPr/>
          </p:nvSpPr>
          <p:spPr>
            <a:xfrm>
              <a:off x="1652297" y="5542528"/>
              <a:ext cx="1240129" cy="496074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10"/>
            <p:cNvSpPr/>
            <p:nvPr/>
          </p:nvSpPr>
          <p:spPr>
            <a:xfrm>
              <a:off x="3641183" y="5546885"/>
              <a:ext cx="409001" cy="496074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5591329" y="5551664"/>
              <a:ext cx="409001" cy="496074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98" name="日付プレースホルダ 49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sp>
        <p:nvSpPr>
          <p:cNvPr id="499" name="スライド番号プレースホルダ 49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20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21</a:t>
            </a:fld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0" y="8090"/>
            <a:ext cx="9144000" cy="445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5" name="図 4" descr="スクリーンショット 2014-01-28 10.44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1" y="3352800"/>
            <a:ext cx="4343400" cy="3087046"/>
          </a:xfrm>
          <a:prstGeom prst="rect">
            <a:avLst/>
          </a:prstGeom>
        </p:spPr>
      </p:pic>
      <p:pic>
        <p:nvPicPr>
          <p:cNvPr id="6" name="図 5" descr="スクリーンショット 2014-01-28 16.11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90" y="838200"/>
            <a:ext cx="4953610" cy="3842878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5638800" y="6285957"/>
            <a:ext cx="3338737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3D Transparent </a:t>
            </a:r>
            <a:r>
              <a:rPr lang="en-US" altLang="ja-JP" sz="1400" dirty="0"/>
              <a:t>V</a:t>
            </a:r>
            <a:r>
              <a:rPr kumimoji="1" lang="en-US" altLang="ja-JP" sz="1400" dirty="0" smtClean="0"/>
              <a:t>iew of ARES Cavity </a:t>
            </a:r>
            <a:r>
              <a:rPr lang="en-US" altLang="ja-JP" sz="1400" dirty="0"/>
              <a:t>S</a:t>
            </a:r>
            <a:r>
              <a:rPr kumimoji="1" lang="en-US" altLang="ja-JP" sz="1400" dirty="0" smtClean="0"/>
              <a:t>ystem</a:t>
            </a:r>
            <a:endParaRPr kumimoji="1" lang="ja-JP" altLang="en-US" sz="1400" dirty="0"/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5105402" y="4681080"/>
            <a:ext cx="359283" cy="34780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23"/>
          <p:cNvSpPr txBox="1"/>
          <p:nvPr/>
        </p:nvSpPr>
        <p:spPr>
          <a:xfrm>
            <a:off x="3657600" y="4342524"/>
            <a:ext cx="1447800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solidFill>
                  <a:schemeClr val="tx1"/>
                </a:solidFill>
              </a:rPr>
              <a:t>Input Coupler</a:t>
            </a:r>
            <a:endParaRPr kumimoji="1" lang="ja-JP" altLang="en-US" sz="1600" dirty="0">
              <a:ln>
                <a:solidFill>
                  <a:srgbClr val="FFFF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" name="TextBox 26"/>
          <p:cNvSpPr txBox="1"/>
          <p:nvPr/>
        </p:nvSpPr>
        <p:spPr>
          <a:xfrm>
            <a:off x="1676400" y="76200"/>
            <a:ext cx="587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rgbClr val="FFFF00"/>
                </a:solidFill>
              </a:rPr>
              <a:t>ARES Cavity System / Input Coupler / Performance Upgrade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11" name="角丸四角形吹き出し 10"/>
          <p:cNvSpPr/>
          <p:nvPr/>
        </p:nvSpPr>
        <p:spPr>
          <a:xfrm>
            <a:off x="5464685" y="533400"/>
            <a:ext cx="3298315" cy="914400"/>
          </a:xfrm>
          <a:prstGeom prst="wedgeRoundRectCallout">
            <a:avLst>
              <a:gd name="adj1" fmla="val -98720"/>
              <a:gd name="adj2" fmla="val 16323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</a:rPr>
              <a:t>Fine grooving inside the outer conductor of the coaxial line to suppress multipactoring  discharge.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2" name="角丸四角形吹き出し 11"/>
          <p:cNvSpPr/>
          <p:nvPr/>
        </p:nvSpPr>
        <p:spPr>
          <a:xfrm>
            <a:off x="5462855" y="1981200"/>
            <a:ext cx="3300146" cy="1143000"/>
          </a:xfrm>
          <a:prstGeom prst="wedgeRoundRectCallout">
            <a:avLst>
              <a:gd name="adj1" fmla="val -84117"/>
              <a:gd name="adj2" fmla="val 2036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400" dirty="0" smtClean="0">
                <a:solidFill>
                  <a:schemeClr val="tx1"/>
                </a:solidFill>
              </a:rPr>
              <a:t>The coupling loop is extended to increase the input coupling factor.</a:t>
            </a:r>
          </a:p>
          <a:p>
            <a:pPr algn="ctr"/>
            <a:endParaRPr lang="en-US" altLang="ja-JP" sz="14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ja-JP" sz="1200" dirty="0" smtClean="0">
                <a:solidFill>
                  <a:srgbClr val="000000"/>
                </a:solidFill>
              </a:rPr>
              <a:t>The optimum input coupling factor </a:t>
            </a:r>
            <a:r>
              <a:rPr lang="en-US" altLang="ja-JP" sz="1200" i="1" dirty="0" smtClean="0">
                <a:solidFill>
                  <a:srgbClr val="000000"/>
                </a:solidFill>
                <a:latin typeface="Times"/>
                <a:cs typeface="Times"/>
              </a:rPr>
              <a:t>β</a:t>
            </a:r>
            <a:r>
              <a:rPr lang="en-US" altLang="ja-JP" sz="1200" baseline="-25000" dirty="0" smtClean="0">
                <a:solidFill>
                  <a:srgbClr val="000000"/>
                </a:solidFill>
                <a:latin typeface="Times"/>
                <a:cs typeface="Times"/>
              </a:rPr>
              <a:t>opt</a:t>
            </a:r>
            <a:r>
              <a:rPr lang="en-US" altLang="ja-JP" sz="1200" dirty="0" smtClean="0">
                <a:solidFill>
                  <a:srgbClr val="000000"/>
                </a:solidFill>
              </a:rPr>
              <a:t> is given by  </a:t>
            </a:r>
            <a:r>
              <a:rPr lang="en-US" altLang="ja-JP" sz="1200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en-US" altLang="ja-JP" sz="1200" i="1" dirty="0" smtClean="0">
                <a:solidFill>
                  <a:srgbClr val="000000"/>
                </a:solidFill>
                <a:latin typeface="Times"/>
                <a:cs typeface="Times"/>
              </a:rPr>
              <a:t>β</a:t>
            </a:r>
            <a:r>
              <a:rPr lang="en-US" altLang="ja-JP" sz="1200" baseline="-25000" dirty="0" smtClean="0">
                <a:solidFill>
                  <a:srgbClr val="000000"/>
                </a:solidFill>
                <a:latin typeface="Times"/>
                <a:cs typeface="Times"/>
              </a:rPr>
              <a:t>opt</a:t>
            </a:r>
            <a:r>
              <a:rPr lang="en-US" altLang="ja-JP" sz="1200" dirty="0" smtClean="0">
                <a:solidFill>
                  <a:srgbClr val="000000"/>
                </a:solidFill>
                <a:latin typeface="Times"/>
                <a:cs typeface="Times"/>
              </a:rPr>
              <a:t> = 1 + </a:t>
            </a:r>
            <a:r>
              <a:rPr lang="en-US" altLang="ja-JP" sz="1200" i="1" dirty="0" smtClean="0">
                <a:solidFill>
                  <a:srgbClr val="000000"/>
                </a:solidFill>
                <a:latin typeface="Times"/>
                <a:cs typeface="Times"/>
              </a:rPr>
              <a:t>P</a:t>
            </a:r>
            <a:r>
              <a:rPr lang="en-US" altLang="ja-JP" sz="1200" baseline="-25000" dirty="0" smtClean="0">
                <a:solidFill>
                  <a:srgbClr val="000000"/>
                </a:solidFill>
                <a:latin typeface="Times"/>
                <a:cs typeface="Times"/>
              </a:rPr>
              <a:t>beam</a:t>
            </a:r>
            <a:r>
              <a:rPr lang="en-US" altLang="ja-JP" sz="1200" dirty="0" smtClean="0">
                <a:solidFill>
                  <a:srgbClr val="000000"/>
                </a:solidFill>
                <a:latin typeface="Times"/>
                <a:cs typeface="Times"/>
              </a:rPr>
              <a:t>/</a:t>
            </a:r>
            <a:r>
              <a:rPr lang="en-US" altLang="ja-JP" sz="1200" i="1" dirty="0" smtClean="0">
                <a:solidFill>
                  <a:srgbClr val="000000"/>
                </a:solidFill>
                <a:latin typeface="Times"/>
                <a:cs typeface="Times"/>
              </a:rPr>
              <a:t>P</a:t>
            </a:r>
            <a:r>
              <a:rPr lang="en-US" altLang="ja-JP" sz="1200" baseline="-25000" dirty="0" smtClean="0">
                <a:solidFill>
                  <a:srgbClr val="000000"/>
                </a:solidFill>
                <a:latin typeface="Times"/>
                <a:cs typeface="Times"/>
              </a:rPr>
              <a:t>c</a:t>
            </a:r>
            <a:r>
              <a:rPr lang="en-US" altLang="ja-JP" sz="1200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en-US" altLang="ja-JP" sz="1200" dirty="0" smtClean="0">
                <a:solidFill>
                  <a:srgbClr val="000000"/>
                </a:solidFill>
              </a:rPr>
              <a:t>. </a:t>
            </a:r>
            <a:r>
              <a:rPr lang="en-US" altLang="ja-JP" sz="1200" dirty="0" smtClean="0">
                <a:solidFill>
                  <a:schemeClr val="tx1"/>
                </a:solidFill>
              </a:rPr>
              <a:t> 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13" name="角丸四角形吹き出し 12"/>
          <p:cNvSpPr/>
          <p:nvPr/>
        </p:nvSpPr>
        <p:spPr>
          <a:xfrm>
            <a:off x="914400" y="4876801"/>
            <a:ext cx="3581400" cy="1676399"/>
          </a:xfrm>
          <a:prstGeom prst="wedgeRoundRectCallout">
            <a:avLst>
              <a:gd name="adj1" fmla="val -20199"/>
              <a:gd name="adj2" fmla="val -71777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      </a:t>
            </a:r>
            <a:r>
              <a:rPr lang="en-US" altLang="ja-JP" sz="1400" dirty="0" smtClean="0">
                <a:solidFill>
                  <a:srgbClr val="000000"/>
                </a:solidFill>
              </a:rPr>
              <a:t>Power Handling Capability (Spec.)</a:t>
            </a:r>
          </a:p>
          <a:p>
            <a:r>
              <a:rPr lang="en-US" altLang="ja-JP" sz="1400" dirty="0" smtClean="0">
                <a:solidFill>
                  <a:srgbClr val="000000"/>
                </a:solidFill>
              </a:rPr>
              <a:t>                         </a:t>
            </a:r>
            <a:r>
              <a:rPr lang="en-US" altLang="ja-JP" sz="1400" i="1" dirty="0" smtClean="0">
                <a:solidFill>
                  <a:srgbClr val="000000"/>
                </a:solidFill>
                <a:latin typeface="Times"/>
                <a:cs typeface="Times"/>
              </a:rPr>
              <a:t>P</a:t>
            </a:r>
            <a:r>
              <a:rPr lang="en-US" altLang="ja-JP" sz="1400" i="1" baseline="-25000" dirty="0" smtClean="0">
                <a:solidFill>
                  <a:srgbClr val="000000"/>
                </a:solidFill>
                <a:latin typeface="Times"/>
                <a:cs typeface="Times"/>
              </a:rPr>
              <a:t>input</a:t>
            </a:r>
            <a:r>
              <a:rPr lang="en-US" altLang="ja-JP" sz="1400" dirty="0" smtClean="0">
                <a:solidFill>
                  <a:srgbClr val="000000"/>
                </a:solidFill>
                <a:latin typeface="Times"/>
                <a:cs typeface="Times"/>
              </a:rPr>
              <a:t>           </a:t>
            </a:r>
            <a:r>
              <a:rPr lang="en-US" altLang="ja-JP" sz="1400" i="1" dirty="0" smtClean="0">
                <a:solidFill>
                  <a:srgbClr val="000000"/>
                </a:solidFill>
                <a:latin typeface="Times"/>
                <a:cs typeface="Times"/>
              </a:rPr>
              <a:t>P</a:t>
            </a:r>
            <a:r>
              <a:rPr lang="en-US" altLang="ja-JP" sz="1400" baseline="-25000" dirty="0" smtClean="0">
                <a:solidFill>
                  <a:srgbClr val="000000"/>
                </a:solidFill>
                <a:latin typeface="Times"/>
                <a:cs typeface="Times"/>
              </a:rPr>
              <a:t>c </a:t>
            </a:r>
            <a:r>
              <a:rPr lang="en-US" altLang="ja-JP" sz="1400" dirty="0" smtClean="0">
                <a:solidFill>
                  <a:srgbClr val="000000"/>
                </a:solidFill>
                <a:latin typeface="Times"/>
                <a:cs typeface="Times"/>
              </a:rPr>
              <a:t>             </a:t>
            </a:r>
            <a:r>
              <a:rPr lang="en-US" altLang="ja-JP" sz="1400" i="1" dirty="0" smtClean="0">
                <a:solidFill>
                  <a:srgbClr val="000000"/>
                </a:solidFill>
                <a:latin typeface="Times"/>
                <a:cs typeface="Times"/>
              </a:rPr>
              <a:t>P</a:t>
            </a:r>
            <a:r>
              <a:rPr lang="en-US" altLang="ja-JP" sz="1400" baseline="-25000" dirty="0" smtClean="0">
                <a:solidFill>
                  <a:srgbClr val="000000"/>
                </a:solidFill>
                <a:latin typeface="Times"/>
                <a:cs typeface="Times"/>
              </a:rPr>
              <a:t>beam</a:t>
            </a:r>
          </a:p>
          <a:p>
            <a:r>
              <a:rPr lang="en-US" altLang="ja-JP" sz="1400" dirty="0" smtClean="0">
                <a:solidFill>
                  <a:srgbClr val="000000"/>
                </a:solidFill>
              </a:rPr>
              <a:t>SuperKEKB	: 750 kW = 150 kW + 600 kW</a:t>
            </a:r>
          </a:p>
          <a:p>
            <a:r>
              <a:rPr lang="en-US" altLang="ja-JP" sz="1400" dirty="0" smtClean="0">
                <a:solidFill>
                  <a:srgbClr val="000000"/>
                </a:solidFill>
              </a:rPr>
              <a:t>KEKB		: 350 kW = 150 kW + 200 kW</a:t>
            </a:r>
          </a:p>
          <a:p>
            <a:endParaRPr kumimoji="1" lang="en-US" altLang="ja-JP" sz="1400" dirty="0" smtClean="0">
              <a:solidFill>
                <a:srgbClr val="000000"/>
              </a:solidFill>
            </a:endParaRPr>
          </a:p>
          <a:p>
            <a:r>
              <a:rPr lang="en-US" altLang="ja-JP" sz="1200" i="1" dirty="0" smtClean="0">
                <a:solidFill>
                  <a:srgbClr val="000000"/>
                </a:solidFill>
                <a:latin typeface="Times"/>
                <a:cs typeface="Times"/>
              </a:rPr>
              <a:t>P</a:t>
            </a:r>
            <a:r>
              <a:rPr lang="en-US" altLang="ja-JP" sz="1200" baseline="-25000" dirty="0" smtClean="0">
                <a:solidFill>
                  <a:srgbClr val="000000"/>
                </a:solidFill>
                <a:latin typeface="Times"/>
                <a:cs typeface="Times"/>
              </a:rPr>
              <a:t>c</a:t>
            </a:r>
            <a:r>
              <a:rPr lang="en-US" altLang="ja-JP" sz="1200" dirty="0" smtClean="0">
                <a:solidFill>
                  <a:srgbClr val="000000"/>
                </a:solidFill>
              </a:rPr>
              <a:t> = 150 kW generating </a:t>
            </a:r>
            <a:r>
              <a:rPr lang="en-US" altLang="ja-JP" sz="1200" i="1" dirty="0" smtClean="0">
                <a:solidFill>
                  <a:srgbClr val="000000"/>
                </a:solidFill>
                <a:latin typeface="Times"/>
                <a:cs typeface="Times"/>
              </a:rPr>
              <a:t>V</a:t>
            </a:r>
            <a:r>
              <a:rPr lang="en-US" altLang="ja-JP" sz="1200" baseline="-25000" dirty="0" smtClean="0">
                <a:solidFill>
                  <a:srgbClr val="000000"/>
                </a:solidFill>
                <a:latin typeface="Times"/>
                <a:cs typeface="Times"/>
              </a:rPr>
              <a:t>c</a:t>
            </a:r>
            <a:r>
              <a:rPr lang="en-US" altLang="ja-JP" sz="1200" dirty="0" smtClean="0">
                <a:solidFill>
                  <a:srgbClr val="000000"/>
                </a:solidFill>
              </a:rPr>
              <a:t> = 0.5 MV per ARES cavity.</a:t>
            </a:r>
          </a:p>
        </p:txBody>
      </p:sp>
      <p:sp>
        <p:nvSpPr>
          <p:cNvPr id="15" name="円/楕円 14"/>
          <p:cNvSpPr/>
          <p:nvPr/>
        </p:nvSpPr>
        <p:spPr>
          <a:xfrm>
            <a:off x="645428" y="5285816"/>
            <a:ext cx="4171561" cy="785601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5317613" y="1915648"/>
            <a:ext cx="3580956" cy="665316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22</a:t>
            </a:fld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0" y="8090"/>
            <a:ext cx="9144000" cy="445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969" y="1537782"/>
            <a:ext cx="3057485" cy="2296432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1189804" y="3680325"/>
            <a:ext cx="1804438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High Power </a:t>
            </a:r>
            <a:r>
              <a:rPr lang="en-US" altLang="ja-JP" sz="1400" dirty="0"/>
              <a:t>T</a:t>
            </a:r>
            <a:r>
              <a:rPr kumimoji="1" lang="en-US" altLang="ja-JP" sz="1400" dirty="0" smtClean="0"/>
              <a:t>est </a:t>
            </a:r>
            <a:r>
              <a:rPr lang="en-US" altLang="ja-JP" sz="1400" dirty="0"/>
              <a:t>S</a:t>
            </a:r>
            <a:r>
              <a:rPr kumimoji="1" lang="en-US" altLang="ja-JP" sz="1400" dirty="0" smtClean="0"/>
              <a:t>tand</a:t>
            </a:r>
            <a:endParaRPr kumimoji="1" lang="ja-JP" altLang="en-US" sz="1400" dirty="0"/>
          </a:p>
        </p:txBody>
      </p:sp>
      <p:sp>
        <p:nvSpPr>
          <p:cNvPr id="7" name="TextBox 26"/>
          <p:cNvSpPr txBox="1"/>
          <p:nvPr/>
        </p:nvSpPr>
        <p:spPr>
          <a:xfrm>
            <a:off x="1676400" y="76200"/>
            <a:ext cx="610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 smtClean="0">
                <a:solidFill>
                  <a:srgbClr val="FFFF00"/>
                </a:solidFill>
              </a:rPr>
              <a:t>ARES Cavity System / Input Coupler / Production &amp; Processing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sp>
        <p:nvSpPr>
          <p:cNvPr id="8" name="角丸四角形吹き出し 7"/>
          <p:cNvSpPr/>
          <p:nvPr/>
        </p:nvSpPr>
        <p:spPr>
          <a:xfrm>
            <a:off x="1982375" y="608111"/>
            <a:ext cx="1143415" cy="506438"/>
          </a:xfrm>
          <a:prstGeom prst="wedgeRoundRectCallout">
            <a:avLst>
              <a:gd name="adj1" fmla="val -31123"/>
              <a:gd name="adj2" fmla="val 15168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200" dirty="0" smtClean="0">
                <a:solidFill>
                  <a:schemeClr val="tx1"/>
                </a:solidFill>
              </a:rPr>
              <a:t>ARES </a:t>
            </a:r>
          </a:p>
          <a:p>
            <a:pPr algn="ctr"/>
            <a:r>
              <a:rPr lang="en-US" altLang="ja-JP" sz="1200" dirty="0">
                <a:solidFill>
                  <a:schemeClr val="tx1"/>
                </a:solidFill>
              </a:rPr>
              <a:t>S</a:t>
            </a:r>
            <a:r>
              <a:rPr lang="en-US" altLang="ja-JP" sz="1200" dirty="0" smtClean="0">
                <a:solidFill>
                  <a:schemeClr val="tx1"/>
                </a:solidFill>
              </a:rPr>
              <a:t>torage </a:t>
            </a:r>
            <a:r>
              <a:rPr lang="en-US" altLang="ja-JP" sz="1200" dirty="0">
                <a:solidFill>
                  <a:schemeClr val="tx1"/>
                </a:solidFill>
              </a:rPr>
              <a:t>C</a:t>
            </a:r>
            <a:r>
              <a:rPr lang="en-US" altLang="ja-JP" sz="1200" dirty="0" smtClean="0">
                <a:solidFill>
                  <a:schemeClr val="tx1"/>
                </a:solidFill>
              </a:rPr>
              <a:t>avity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9" name="角丸四角形吹き出し 8"/>
          <p:cNvSpPr/>
          <p:nvPr/>
        </p:nvSpPr>
        <p:spPr>
          <a:xfrm>
            <a:off x="2743200" y="1387985"/>
            <a:ext cx="1152484" cy="669416"/>
          </a:xfrm>
          <a:prstGeom prst="wedgeRoundRectCallout">
            <a:avLst>
              <a:gd name="adj1" fmla="val -33357"/>
              <a:gd name="adj2" fmla="val 17160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200" dirty="0" smtClean="0">
                <a:solidFill>
                  <a:schemeClr val="tx1"/>
                </a:solidFill>
              </a:rPr>
              <a:t>Input C</a:t>
            </a:r>
            <a:r>
              <a:rPr kumimoji="1" lang="en-US" altLang="ja-JP" sz="1200" dirty="0" smtClean="0">
                <a:solidFill>
                  <a:schemeClr val="tx1"/>
                </a:solidFill>
              </a:rPr>
              <a:t>oupler </a:t>
            </a:r>
          </a:p>
          <a:p>
            <a:pPr algn="ctr"/>
            <a:r>
              <a:rPr kumimoji="1" lang="en-US" altLang="ja-JP" sz="1200" dirty="0" smtClean="0">
                <a:solidFill>
                  <a:schemeClr val="tx1"/>
                </a:solidFill>
              </a:rPr>
              <a:t>Under Test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10" name="角丸四角形吹き出し 9"/>
          <p:cNvSpPr/>
          <p:nvPr/>
        </p:nvSpPr>
        <p:spPr>
          <a:xfrm>
            <a:off x="76200" y="912911"/>
            <a:ext cx="1295400" cy="739697"/>
          </a:xfrm>
          <a:prstGeom prst="wedgeRoundRectCallout">
            <a:avLst>
              <a:gd name="adj1" fmla="val 33612"/>
              <a:gd name="adj2" fmla="val 210796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1200" dirty="0" smtClean="0">
                <a:solidFill>
                  <a:schemeClr val="tx1"/>
                </a:solidFill>
              </a:rPr>
              <a:t>Input C</a:t>
            </a:r>
            <a:r>
              <a:rPr kumimoji="1" lang="en-US" altLang="ja-JP" sz="1200" dirty="0" smtClean="0">
                <a:solidFill>
                  <a:schemeClr val="tx1"/>
                </a:solidFill>
              </a:rPr>
              <a:t>oupler </a:t>
            </a:r>
          </a:p>
          <a:p>
            <a:pPr algn="ctr"/>
            <a:r>
              <a:rPr lang="en-US" altLang="ja-JP" sz="1200" dirty="0">
                <a:solidFill>
                  <a:schemeClr val="tx1"/>
                </a:solidFill>
              </a:rPr>
              <a:t>u</a:t>
            </a:r>
            <a:r>
              <a:rPr lang="en-US" altLang="ja-JP" sz="1200" dirty="0" smtClean="0">
                <a:solidFill>
                  <a:schemeClr val="tx1"/>
                </a:solidFill>
              </a:rPr>
              <a:t>sed as</a:t>
            </a:r>
          </a:p>
          <a:p>
            <a:pPr algn="ctr"/>
            <a:r>
              <a:rPr lang="en-US" altLang="ja-JP" sz="1200" dirty="0">
                <a:solidFill>
                  <a:schemeClr val="tx1"/>
                </a:solidFill>
              </a:rPr>
              <a:t>O</a:t>
            </a:r>
            <a:r>
              <a:rPr lang="en-US" altLang="ja-JP" sz="1200" dirty="0" smtClean="0">
                <a:solidFill>
                  <a:schemeClr val="tx1"/>
                </a:solidFill>
              </a:rPr>
              <a:t>utput </a:t>
            </a:r>
            <a:r>
              <a:rPr lang="en-US" altLang="ja-JP" sz="1200" dirty="0">
                <a:solidFill>
                  <a:schemeClr val="tx1"/>
                </a:solidFill>
              </a:rPr>
              <a:t>C</a:t>
            </a:r>
            <a:r>
              <a:rPr lang="en-US" altLang="ja-JP" sz="1200" dirty="0" smtClean="0">
                <a:solidFill>
                  <a:schemeClr val="tx1"/>
                </a:solidFill>
              </a:rPr>
              <a:t>oupler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11" name="角丸四角形吹き出し 10"/>
          <p:cNvSpPr/>
          <p:nvPr/>
        </p:nvSpPr>
        <p:spPr>
          <a:xfrm>
            <a:off x="2239925" y="4236454"/>
            <a:ext cx="1771732" cy="597932"/>
          </a:xfrm>
          <a:prstGeom prst="wedgeRoundRectCallout">
            <a:avLst>
              <a:gd name="adj1" fmla="val -14485"/>
              <a:gd name="adj2" fmla="val -49543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 smtClean="0">
                <a:solidFill>
                  <a:schemeClr val="tx1"/>
                </a:solidFill>
              </a:rPr>
              <a:t>RF Power from</a:t>
            </a:r>
          </a:p>
          <a:p>
            <a:pPr algn="ctr"/>
            <a:r>
              <a:rPr lang="en-US" altLang="ja-JP" sz="1200" dirty="0" smtClean="0">
                <a:solidFill>
                  <a:schemeClr val="tx1"/>
                </a:solidFill>
              </a:rPr>
              <a:t>1MW CW Klystron</a:t>
            </a:r>
          </a:p>
          <a:p>
            <a:pPr algn="ctr"/>
            <a:r>
              <a:rPr lang="en-US" altLang="ja-JP" sz="1200" dirty="0" smtClean="0">
                <a:solidFill>
                  <a:schemeClr val="tx1"/>
                </a:solidFill>
              </a:rPr>
              <a:t> (TOSHIBA E3786)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12" name="角丸四角形吹き出し 11"/>
          <p:cNvSpPr/>
          <p:nvPr/>
        </p:nvSpPr>
        <p:spPr>
          <a:xfrm>
            <a:off x="210642" y="4236454"/>
            <a:ext cx="1771732" cy="597932"/>
          </a:xfrm>
          <a:prstGeom prst="wedgeRoundRectCallout">
            <a:avLst>
              <a:gd name="adj1" fmla="val -14485"/>
              <a:gd name="adj2" fmla="val -49543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 smtClean="0">
                <a:solidFill>
                  <a:schemeClr val="tx1"/>
                </a:solidFill>
              </a:rPr>
              <a:t>To 1MW Water </a:t>
            </a:r>
            <a:r>
              <a:rPr lang="en-US" altLang="ja-JP" sz="1200" dirty="0">
                <a:solidFill>
                  <a:schemeClr val="tx1"/>
                </a:solidFill>
              </a:rPr>
              <a:t>L</a:t>
            </a:r>
            <a:r>
              <a:rPr lang="en-US" altLang="ja-JP" sz="1200" dirty="0" smtClean="0">
                <a:solidFill>
                  <a:schemeClr val="tx1"/>
                </a:solidFill>
              </a:rPr>
              <a:t>oad</a:t>
            </a:r>
          </a:p>
        </p:txBody>
      </p:sp>
      <p:sp>
        <p:nvSpPr>
          <p:cNvPr id="13" name="TextBox 40"/>
          <p:cNvSpPr txBox="1"/>
          <p:nvPr/>
        </p:nvSpPr>
        <p:spPr>
          <a:xfrm>
            <a:off x="4849857" y="4237249"/>
            <a:ext cx="3440427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Snapshot of Status </a:t>
            </a:r>
            <a:r>
              <a:rPr lang="en-US" altLang="ja-JP" sz="1400" dirty="0"/>
              <a:t>M</a:t>
            </a:r>
            <a:r>
              <a:rPr kumimoji="1" lang="en-US" altLang="ja-JP" sz="1400" dirty="0" smtClean="0"/>
              <a:t>onitor for RF Processing</a:t>
            </a:r>
            <a:endParaRPr kumimoji="1" lang="ja-JP" altLang="en-US" sz="1400" dirty="0"/>
          </a:p>
        </p:txBody>
      </p:sp>
      <p:grpSp>
        <p:nvGrpSpPr>
          <p:cNvPr id="14" name="図形グループ 13"/>
          <p:cNvGrpSpPr/>
          <p:nvPr/>
        </p:nvGrpSpPr>
        <p:grpSpPr>
          <a:xfrm>
            <a:off x="4011657" y="608111"/>
            <a:ext cx="5004066" cy="3577165"/>
            <a:chOff x="3962400" y="445532"/>
            <a:chExt cx="5004066" cy="3577165"/>
          </a:xfrm>
        </p:grpSpPr>
        <p:pic>
          <p:nvPicPr>
            <p:cNvPr id="15" name="図 14" descr="2013_12_16_16_57_09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2400" y="445532"/>
              <a:ext cx="5004066" cy="3577165"/>
            </a:xfrm>
            <a:prstGeom prst="rect">
              <a:avLst/>
            </a:prstGeom>
          </p:spPr>
        </p:pic>
        <p:sp>
          <p:nvSpPr>
            <p:cNvPr id="16" name="正方形/長方形 15"/>
            <p:cNvSpPr/>
            <p:nvPr/>
          </p:nvSpPr>
          <p:spPr>
            <a:xfrm>
              <a:off x="4800600" y="1000249"/>
              <a:ext cx="152400" cy="228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648200" y="1038349"/>
              <a:ext cx="152400" cy="76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8" name="TextBox 44"/>
          <p:cNvSpPr txBox="1"/>
          <p:nvPr/>
        </p:nvSpPr>
        <p:spPr>
          <a:xfrm>
            <a:off x="759869" y="5029200"/>
            <a:ext cx="7776662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ctr"/>
            <a:r>
              <a:rPr lang="en-US" altLang="ja-JP" dirty="0" smtClean="0"/>
              <a:t>Status  &amp;  Plans</a:t>
            </a:r>
          </a:p>
          <a:p>
            <a:pPr marL="342900" indent="-342900">
              <a:buFont typeface="Arial"/>
              <a:buChar char="•"/>
            </a:pPr>
            <a:r>
              <a:rPr lang="en-US" altLang="ja-JP" dirty="0" smtClean="0"/>
              <a:t>So far, 10 </a:t>
            </a:r>
            <a:r>
              <a:rPr kumimoji="1" lang="en-US" altLang="ja-JP" dirty="0" smtClean="0"/>
              <a:t>couplers have been processed up to 750-800 </a:t>
            </a:r>
            <a:r>
              <a:rPr lang="en-US" altLang="ja-JP" dirty="0" smtClean="0"/>
              <a:t>kW</a:t>
            </a:r>
            <a:r>
              <a:rPr kumimoji="1" lang="en-US" altLang="ja-JP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altLang="ja-JP" dirty="0" smtClean="0"/>
              <a:t>By the end of this April, 4 more couplers are going to be processed.</a:t>
            </a:r>
          </a:p>
          <a:p>
            <a:pPr marL="342900" indent="-342900">
              <a:buFont typeface="Arial"/>
              <a:buChar char="•"/>
            </a:pPr>
            <a:r>
              <a:rPr lang="en-US" altLang="ja-JP" dirty="0" smtClean="0"/>
              <a:t>In 2014, 10-14 out of 30 couplers existing in the MR tunnel will be replaced with new ones, and the ARES cavities will be all set for “T = 0”.</a:t>
            </a:r>
          </a:p>
          <a:p>
            <a:pPr algn="ctr"/>
            <a:endParaRPr lang="en-US" altLang="ja-JP" dirty="0" smtClean="0"/>
          </a:p>
        </p:txBody>
      </p:sp>
      <p:cxnSp>
        <p:nvCxnSpPr>
          <p:cNvPr id="19" name="直線矢印コネクタ 18"/>
          <p:cNvCxnSpPr/>
          <p:nvPr/>
        </p:nvCxnSpPr>
        <p:spPr>
          <a:xfrm rot="5400000">
            <a:off x="721161" y="3861104"/>
            <a:ext cx="750698" cy="2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>
            <a:stCxn id="11" idx="0"/>
          </p:cNvCxnSpPr>
          <p:nvPr/>
        </p:nvCxnSpPr>
        <p:spPr>
          <a:xfrm rot="5400000" flipH="1" flipV="1">
            <a:off x="2759815" y="3870478"/>
            <a:ext cx="731953" cy="1588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7219036" y="4695886"/>
            <a:ext cx="1548621" cy="276999"/>
          </a:xfrm>
          <a:prstGeom prst="rect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T. </a:t>
            </a:r>
            <a:r>
              <a:rPr kumimoji="1" lang="en-US" altLang="ja-JP" sz="1200" dirty="0" err="1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Kageyama</a:t>
            </a:r>
            <a:r>
              <a:rPr kumimoji="1"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 et al.</a:t>
            </a:r>
            <a:endParaRPr kumimoji="1" lang="ja-JP" altLang="en-US" sz="12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コンテンツ プレースホルダ 24"/>
          <p:cNvSpPr>
            <a:spLocks noGrp="1"/>
          </p:cNvSpPr>
          <p:nvPr>
            <p:ph idx="1"/>
          </p:nvPr>
        </p:nvSpPr>
        <p:spPr>
          <a:xfrm>
            <a:off x="308171" y="688257"/>
            <a:ext cx="8574330" cy="1260779"/>
          </a:xfrm>
        </p:spPr>
        <p:txBody>
          <a:bodyPr>
            <a:noAutofit/>
          </a:bodyPr>
          <a:lstStyle/>
          <a:p>
            <a:r>
              <a:rPr lang="en-US" altLang="ja-JP" sz="1400" dirty="0" smtClean="0">
                <a:solidFill>
                  <a:schemeClr val="tx1"/>
                </a:solidFill>
              </a:rPr>
              <a:t>A digital LLRF control system, which is dominated by μTCA-</a:t>
            </a:r>
            <a:r>
              <a:rPr lang="en-US" altLang="ja-JP" sz="1400" dirty="0" err="1" smtClean="0">
                <a:solidFill>
                  <a:schemeClr val="tx1"/>
                </a:solidFill>
              </a:rPr>
              <a:t>platformed</a:t>
            </a:r>
            <a:r>
              <a:rPr lang="en-US" altLang="ja-JP" sz="1400" dirty="0" smtClean="0">
                <a:solidFill>
                  <a:schemeClr val="tx1"/>
                </a:solidFill>
              </a:rPr>
              <a:t> FPGA boards, has been developed for higher accuracy and flexibility, and many improvements were applied for </a:t>
            </a:r>
            <a:r>
              <a:rPr lang="en-US" altLang="ja-JP" sz="1400" dirty="0" err="1" smtClean="0">
                <a:solidFill>
                  <a:schemeClr val="tx1"/>
                </a:solidFill>
              </a:rPr>
              <a:t>SuperKEKB</a:t>
            </a:r>
            <a:r>
              <a:rPr lang="en-US" altLang="ja-JP" sz="1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altLang="ja-JP" sz="1400" dirty="0" smtClean="0">
                <a:solidFill>
                  <a:schemeClr val="tx1"/>
                </a:solidFill>
              </a:rPr>
              <a:t>Now the quantity production of 8 systems is in progress. Six of them will be installed in D5 in March and two in D4 in June. </a:t>
            </a:r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23</a:t>
            </a:fld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grpSp>
        <p:nvGrpSpPr>
          <p:cNvPr id="23" name="図形グループ 22"/>
          <p:cNvGrpSpPr/>
          <p:nvPr/>
        </p:nvGrpSpPr>
        <p:grpSpPr>
          <a:xfrm>
            <a:off x="96733" y="1890889"/>
            <a:ext cx="4144187" cy="4685997"/>
            <a:chOff x="134361" y="947611"/>
            <a:chExt cx="4978400" cy="5629275"/>
          </a:xfrm>
        </p:grpSpPr>
        <p:pic>
          <p:nvPicPr>
            <p:cNvPr id="5" name="Picture 3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4361" y="1033336"/>
              <a:ext cx="4978400" cy="55435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134361" y="947611"/>
              <a:ext cx="4864100" cy="558800"/>
              <a:chOff x="0" y="0"/>
              <a:chExt cx="3064" cy="256"/>
            </a:xfrm>
          </p:grpSpPr>
          <p:sp>
            <p:nvSpPr>
              <p:cNvPr id="7" name="Rectangle 4"/>
              <p:cNvSpPr>
                <a:spLocks/>
              </p:cNvSpPr>
              <p:nvPr/>
            </p:nvSpPr>
            <p:spPr bwMode="auto">
              <a:xfrm>
                <a:off x="0" y="0"/>
                <a:ext cx="3064" cy="256"/>
              </a:xfrm>
              <a:prstGeom prst="rect">
                <a:avLst/>
              </a:prstGeom>
              <a:solidFill>
                <a:srgbClr val="84DDFD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8" name="Rectangle 5"/>
              <p:cNvSpPr>
                <a:spLocks/>
              </p:cNvSpPr>
              <p:nvPr/>
            </p:nvSpPr>
            <p:spPr bwMode="auto">
              <a:xfrm>
                <a:off x="0" y="32"/>
                <a:ext cx="3064" cy="1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 anchor="ctr">
                <a:prstTxWarp prst="textNoShape">
                  <a:avLst/>
                </a:prstTxWarp>
              </a:bodyPr>
              <a:lstStyle/>
              <a:p>
                <a:pPr marL="39688"/>
                <a:r>
                  <a:rPr lang="en-US" altLang="ja-JP" sz="1600" b="1" dirty="0">
                    <a:solidFill>
                      <a:schemeClr val="tx1"/>
                    </a:solidFill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LLRF Control System for </a:t>
                </a:r>
                <a:r>
                  <a:rPr lang="en-US" altLang="ja-JP" sz="1600" b="1" dirty="0" err="1">
                    <a:solidFill>
                      <a:schemeClr val="tx1"/>
                    </a:solidFill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SuperKEKB</a:t>
                </a:r>
                <a:endParaRPr lang="en-US" altLang="ja-JP" sz="1600" b="1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endParaRPr>
              </a:p>
            </p:txBody>
          </p:sp>
        </p:grpSp>
        <p:sp>
          <p:nvSpPr>
            <p:cNvPr id="9" name="AutoShape 10"/>
            <p:cNvSpPr>
              <a:spLocks/>
            </p:cNvSpPr>
            <p:nvPr/>
          </p:nvSpPr>
          <p:spPr bwMode="auto">
            <a:xfrm>
              <a:off x="388361" y="2687511"/>
              <a:ext cx="1193800" cy="774700"/>
            </a:xfrm>
            <a:prstGeom prst="roundRect">
              <a:avLst>
                <a:gd name="adj" fmla="val 24583"/>
              </a:avLst>
            </a:prstGeom>
            <a:noFill/>
            <a:ln w="50800">
              <a:solidFill>
                <a:srgbClr val="0044FE"/>
              </a:solidFill>
              <a:prstDash val="sysDot"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1369436" y="2052511"/>
              <a:ext cx="2168525" cy="1181100"/>
            </a:xfrm>
            <a:custGeom>
              <a:avLst/>
              <a:gdLst>
                <a:gd name="T0" fmla="*/ 40870673 w 21600"/>
                <a:gd name="T1" fmla="*/ 0 h 21600"/>
                <a:gd name="T2" fmla="*/ 27596589 w 21600"/>
                <a:gd name="T3" fmla="*/ 7226746 h 21600"/>
                <a:gd name="T4" fmla="*/ 27596589 w 21600"/>
                <a:gd name="T5" fmla="*/ 50347996 h 21600"/>
                <a:gd name="T6" fmla="*/ 0 w 21600"/>
                <a:gd name="T7" fmla="*/ 55729930 h 21600"/>
                <a:gd name="T8" fmla="*/ 30459042 w 21600"/>
                <a:gd name="T9" fmla="*/ 61653037 h 21600"/>
                <a:gd name="T10" fmla="*/ 40870673 w 21600"/>
                <a:gd name="T11" fmla="*/ 64583204 h 21600"/>
                <a:gd name="T12" fmla="*/ 204434181 w 21600"/>
                <a:gd name="T13" fmla="*/ 64583204 h 21600"/>
                <a:gd name="T14" fmla="*/ 217708365 w 21600"/>
                <a:gd name="T15" fmla="*/ 57356458 h 21600"/>
                <a:gd name="T16" fmla="*/ 217708365 w 21600"/>
                <a:gd name="T17" fmla="*/ 7226746 h 21600"/>
                <a:gd name="T18" fmla="*/ 204434181 w 21600"/>
                <a:gd name="T19" fmla="*/ 0 h 21600"/>
                <a:gd name="T20" fmla="*/ 40870673 w 21600"/>
                <a:gd name="T21" fmla="*/ 0 h 21600"/>
                <a:gd name="T22" fmla="*/ 40870673 w 21600"/>
                <a:gd name="T23" fmla="*/ 0 h 21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600" h="21600">
                  <a:moveTo>
                    <a:pt x="4055" y="0"/>
                  </a:moveTo>
                  <a:cubicBezTo>
                    <a:pt x="3328" y="0"/>
                    <a:pt x="2738" y="1083"/>
                    <a:pt x="2738" y="2417"/>
                  </a:cubicBezTo>
                  <a:lnTo>
                    <a:pt x="2738" y="16839"/>
                  </a:lnTo>
                  <a:lnTo>
                    <a:pt x="0" y="18639"/>
                  </a:lnTo>
                  <a:lnTo>
                    <a:pt x="3022" y="20620"/>
                  </a:lnTo>
                  <a:cubicBezTo>
                    <a:pt x="3263" y="21201"/>
                    <a:pt x="3627" y="21600"/>
                    <a:pt x="4055" y="21600"/>
                  </a:cubicBezTo>
                  <a:lnTo>
                    <a:pt x="20283" y="21600"/>
                  </a:lnTo>
                  <a:cubicBezTo>
                    <a:pt x="21010" y="21600"/>
                    <a:pt x="21600" y="20517"/>
                    <a:pt x="21600" y="19183"/>
                  </a:cubicBezTo>
                  <a:lnTo>
                    <a:pt x="21600" y="2417"/>
                  </a:lnTo>
                  <a:cubicBezTo>
                    <a:pt x="21600" y="1083"/>
                    <a:pt x="21010" y="0"/>
                    <a:pt x="20283" y="0"/>
                  </a:cubicBezTo>
                  <a:lnTo>
                    <a:pt x="4055" y="0"/>
                  </a:lnTo>
                  <a:close/>
                  <a:moveTo>
                    <a:pt x="4055" y="0"/>
                  </a:moveTo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11" name="Picture 12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10761" y="2395411"/>
              <a:ext cx="1600200" cy="611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" name="Group 15"/>
            <p:cNvGrpSpPr>
              <a:grpSpLocks/>
            </p:cNvGrpSpPr>
            <p:nvPr/>
          </p:nvGrpSpPr>
          <p:grpSpPr bwMode="auto">
            <a:xfrm>
              <a:off x="2396549" y="2871661"/>
              <a:ext cx="1328738" cy="304800"/>
              <a:chOff x="0" y="0"/>
              <a:chExt cx="837" cy="192"/>
            </a:xfrm>
          </p:grpSpPr>
          <p:sp>
            <p:nvSpPr>
              <p:cNvPr id="13" name="Rectangle 13"/>
              <p:cNvSpPr>
                <a:spLocks/>
              </p:cNvSpPr>
              <p:nvPr/>
            </p:nvSpPr>
            <p:spPr bwMode="auto">
              <a:xfrm>
                <a:off x="0" y="0"/>
                <a:ext cx="680" cy="192"/>
              </a:xfrm>
              <a:prstGeom prst="rect">
                <a:avLst/>
              </a:prstGeom>
              <a:solidFill>
                <a:srgbClr val="FEFDD5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4" name="Rectangle 14"/>
              <p:cNvSpPr>
                <a:spLocks/>
              </p:cNvSpPr>
              <p:nvPr/>
            </p:nvSpPr>
            <p:spPr bwMode="auto">
              <a:xfrm>
                <a:off x="0" y="8"/>
                <a:ext cx="837" cy="17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 algn="l"/>
                <a:r>
                  <a:rPr lang="en-US" altLang="ja-JP" sz="900" dirty="0">
                    <a:solidFill>
                      <a:schemeClr val="tx1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16-bit ADC </a:t>
                </a:r>
                <a:r>
                  <a:rPr lang="en-US" altLang="ja-JP" sz="900" dirty="0" err="1">
                    <a:solidFill>
                      <a:schemeClr val="tx1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x</a:t>
                </a:r>
                <a:r>
                  <a:rPr lang="en-US" altLang="ja-JP" sz="900" dirty="0">
                    <a:solidFill>
                      <a:schemeClr val="tx1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 4ch,</a:t>
                </a:r>
              </a:p>
              <a:p>
                <a:pPr algn="l"/>
                <a:r>
                  <a:rPr lang="en-US" altLang="ja-JP" sz="900" dirty="0">
                    <a:solidFill>
                      <a:schemeClr val="tx1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16-bit DAC </a:t>
                </a:r>
                <a:r>
                  <a:rPr lang="en-US" altLang="ja-JP" sz="900" dirty="0" err="1">
                    <a:solidFill>
                      <a:schemeClr val="tx1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x</a:t>
                </a:r>
                <a:r>
                  <a:rPr lang="en-US" altLang="ja-JP" sz="900" dirty="0">
                    <a:solidFill>
                      <a:schemeClr val="tx1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 2ch</a:t>
                </a:r>
              </a:p>
            </p:txBody>
          </p:sp>
        </p:grpSp>
        <p:grpSp>
          <p:nvGrpSpPr>
            <p:cNvPr id="15" name="Group 18"/>
            <p:cNvGrpSpPr>
              <a:grpSpLocks/>
            </p:cNvGrpSpPr>
            <p:nvPr/>
          </p:nvGrpSpPr>
          <p:grpSpPr bwMode="auto">
            <a:xfrm>
              <a:off x="1740911" y="2122361"/>
              <a:ext cx="1739900" cy="304800"/>
              <a:chOff x="0" y="0"/>
              <a:chExt cx="1096" cy="192"/>
            </a:xfrm>
          </p:grpSpPr>
          <p:sp>
            <p:nvSpPr>
              <p:cNvPr id="16" name="Rectangle 16"/>
              <p:cNvSpPr>
                <a:spLocks/>
              </p:cNvSpPr>
              <p:nvPr/>
            </p:nvSpPr>
            <p:spPr bwMode="auto">
              <a:xfrm>
                <a:off x="0" y="0"/>
                <a:ext cx="1096" cy="192"/>
              </a:xfrm>
              <a:prstGeom prst="rect">
                <a:avLst/>
              </a:prstGeom>
              <a:solidFill>
                <a:srgbClr val="FFFCAB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" name="Rectangle 17"/>
              <p:cNvSpPr>
                <a:spLocks/>
              </p:cNvSpPr>
              <p:nvPr/>
            </p:nvSpPr>
            <p:spPr bwMode="auto">
              <a:xfrm>
                <a:off x="0" y="32"/>
                <a:ext cx="1096" cy="1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r>
                  <a:rPr lang="en-US" altLang="ja-JP" sz="1000" dirty="0">
                    <a:solidFill>
                      <a:schemeClr val="tx1"/>
                    </a:solidFill>
                    <a:latin typeface="Arial Bold" charset="0"/>
                    <a:ea typeface="Arial Bold" charset="0"/>
                    <a:cs typeface="Arial Bold" charset="0"/>
                    <a:sym typeface="Arial Bold" charset="0"/>
                  </a:rPr>
                  <a:t>FPGA Board (AMC)</a:t>
                </a:r>
              </a:p>
            </p:txBody>
          </p:sp>
        </p:grpSp>
        <p:grpSp>
          <p:nvGrpSpPr>
            <p:cNvPr id="18" name="Group 21"/>
            <p:cNvGrpSpPr>
              <a:grpSpLocks/>
            </p:cNvGrpSpPr>
            <p:nvPr/>
          </p:nvGrpSpPr>
          <p:grpSpPr bwMode="auto">
            <a:xfrm>
              <a:off x="134361" y="2090611"/>
              <a:ext cx="1625600" cy="533400"/>
              <a:chOff x="0" y="0"/>
              <a:chExt cx="1024" cy="336"/>
            </a:xfrm>
          </p:grpSpPr>
          <p:sp>
            <p:nvSpPr>
              <p:cNvPr id="19" name="Rectangle 19"/>
              <p:cNvSpPr>
                <a:spLocks/>
              </p:cNvSpPr>
              <p:nvPr/>
            </p:nvSpPr>
            <p:spPr bwMode="auto">
              <a:xfrm>
                <a:off x="0" y="0"/>
                <a:ext cx="1024" cy="336"/>
              </a:xfrm>
              <a:prstGeom prst="rect">
                <a:avLst/>
              </a:prstGeom>
              <a:solidFill>
                <a:srgbClr val="84DDFD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" name="Rectangle 20"/>
              <p:cNvSpPr>
                <a:spLocks/>
              </p:cNvSpPr>
              <p:nvPr/>
            </p:nvSpPr>
            <p:spPr bwMode="auto">
              <a:xfrm>
                <a:off x="0" y="32"/>
                <a:ext cx="1024" cy="27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40639" bIns="0" anchor="ctr">
                <a:prstTxWarp prst="textNoShape">
                  <a:avLst/>
                </a:prstTxWarp>
              </a:bodyPr>
              <a:lstStyle/>
              <a:p>
                <a:pPr marL="39688"/>
                <a:r>
                  <a:rPr lang="en-US" altLang="ja-JP" sz="1000" b="1" dirty="0">
                    <a:solidFill>
                      <a:schemeClr val="tx1"/>
                    </a:solidFill>
                    <a:latin typeface="Helvetica" charset="0"/>
                    <a:ea typeface="Helvetica" charset="0"/>
                    <a:cs typeface="Helvetica" charset="0"/>
                    <a:sym typeface="Helvetica" charset="0"/>
                  </a:rPr>
                  <a:t>μTCA-Platform Digital LLRF Unit</a:t>
                </a:r>
              </a:p>
            </p:txBody>
          </p:sp>
        </p:grpSp>
      </p:grpSp>
      <p:pic>
        <p:nvPicPr>
          <p:cNvPr id="21" name="Picture 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7476" y="1890889"/>
            <a:ext cx="4857921" cy="347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2" name="Picture 8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94624" y="5363189"/>
            <a:ext cx="2208613" cy="1322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6" name="テキスト ボックス 25"/>
          <p:cNvSpPr txBox="1"/>
          <p:nvPr/>
        </p:nvSpPr>
        <p:spPr>
          <a:xfrm>
            <a:off x="2514679" y="120077"/>
            <a:ext cx="4535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Osaka"/>
                <a:ea typeface="Osaka"/>
                <a:cs typeface="Osaka"/>
              </a:rPr>
              <a:t>New LLRF </a:t>
            </a:r>
            <a:r>
              <a:rPr lang="en-US" altLang="ja-JP" sz="2800" dirty="0" smtClean="0">
                <a:latin typeface="Osaka"/>
                <a:ea typeface="Osaka"/>
                <a:cs typeface="Osaka"/>
              </a:rPr>
              <a:t>control system</a:t>
            </a:r>
            <a:endParaRPr kumimoji="1" lang="ja-JP" altLang="en-US" sz="2800" dirty="0">
              <a:latin typeface="Osaka"/>
              <a:ea typeface="Osaka"/>
              <a:cs typeface="Osak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661678"/>
            <a:ext cx="5497870" cy="41293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" name="コンテンツ プレースホルダ 13"/>
          <p:cNvSpPr>
            <a:spLocks noGrp="1"/>
          </p:cNvSpPr>
          <p:nvPr>
            <p:ph idx="1"/>
          </p:nvPr>
        </p:nvSpPr>
        <p:spPr>
          <a:xfrm>
            <a:off x="215323" y="1095659"/>
            <a:ext cx="8928676" cy="793486"/>
          </a:xfrm>
        </p:spPr>
        <p:txBody>
          <a:bodyPr>
            <a:noAutofit/>
          </a:bodyPr>
          <a:lstStyle/>
          <a:p>
            <a:r>
              <a:rPr lang="en-US" altLang="ja-JP" sz="1200" dirty="0" smtClean="0">
                <a:solidFill>
                  <a:srgbClr val="000000"/>
                </a:solidFill>
              </a:rPr>
              <a:t>Optical distribution by means of “Star” configuration from the central control room (CCR).</a:t>
            </a:r>
          </a:p>
          <a:p>
            <a:r>
              <a:rPr lang="en-US" altLang="ja-JP" sz="1200" dirty="0" smtClean="0">
                <a:solidFill>
                  <a:srgbClr val="000000"/>
                </a:solidFill>
              </a:rPr>
              <a:t>“Phase Stabilized Optical Fiber (PSOF)”, which has small thermal coefficient, is adapted : &lt; 1ppm/°C (5 </a:t>
            </a:r>
            <a:r>
              <a:rPr lang="en-US" altLang="ja-JP" sz="1200" dirty="0" err="1" smtClean="0">
                <a:solidFill>
                  <a:srgbClr val="000000"/>
                </a:solidFill>
              </a:rPr>
              <a:t>ps</a:t>
            </a:r>
            <a:r>
              <a:rPr lang="en-US" altLang="ja-JP" sz="1200" dirty="0" smtClean="0">
                <a:solidFill>
                  <a:srgbClr val="000000"/>
                </a:solidFill>
              </a:rPr>
              <a:t>/km//°C)</a:t>
            </a:r>
          </a:p>
          <a:p>
            <a:r>
              <a:rPr lang="en-US" altLang="ja-JP" sz="1200" dirty="0" smtClean="0">
                <a:solidFill>
                  <a:srgbClr val="000000"/>
                </a:solidFill>
              </a:rPr>
              <a:t>Furthermore, optical delay control of thermal drift compensation is applied at CCR for all transfer lines. </a:t>
            </a:r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24</a:t>
            </a:fld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sp>
        <p:nvSpPr>
          <p:cNvPr id="12" name="コンテンツ プレースホルダ 24"/>
          <p:cNvSpPr txBox="1">
            <a:spLocks/>
          </p:cNvSpPr>
          <p:nvPr/>
        </p:nvSpPr>
        <p:spPr>
          <a:xfrm>
            <a:off x="308171" y="26599"/>
            <a:ext cx="8574330" cy="1816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</p:txBody>
      </p:sp>
      <p:sp>
        <p:nvSpPr>
          <p:cNvPr id="15" name="コンテンツ プレースホルダ 13"/>
          <p:cNvSpPr txBox="1">
            <a:spLocks/>
          </p:cNvSpPr>
          <p:nvPr/>
        </p:nvSpPr>
        <p:spPr>
          <a:xfrm>
            <a:off x="228429" y="1992466"/>
            <a:ext cx="8574330" cy="669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altLang="ja-JP" sz="1200" dirty="0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Installation of the PSOF cables to all RF sections and Tsukuba-B3 was completed. 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altLang="ja-JP" sz="1200" dirty="0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Optical transceivers and the drift compensation system will be install in this month. 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altLang="ja-JP" sz="1200" dirty="0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Connection into the electronics hut of the Belle-II and extension to the DR will be done this year (next JFY).</a:t>
            </a:r>
            <a:endParaRPr lang="en-US" altLang="ja-JP" sz="1200" dirty="0">
              <a:solidFill>
                <a:srgbClr val="000000"/>
              </a:solidFill>
              <a:latin typeface="Osaka"/>
              <a:ea typeface="Osaka"/>
              <a:cs typeface="Osaka"/>
            </a:endParaRPr>
          </a:p>
        </p:txBody>
      </p:sp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228429" y="765460"/>
            <a:ext cx="1008888" cy="258198"/>
            <a:chOff x="0" y="0"/>
            <a:chExt cx="953" cy="224"/>
          </a:xfrm>
        </p:grpSpPr>
        <p:sp>
          <p:nvSpPr>
            <p:cNvPr id="17" name="Rectangle 12"/>
            <p:cNvSpPr>
              <a:spLocks/>
            </p:cNvSpPr>
            <p:nvPr/>
          </p:nvSpPr>
          <p:spPr bwMode="auto">
            <a:xfrm>
              <a:off x="0" y="0"/>
              <a:ext cx="953" cy="224"/>
            </a:xfrm>
            <a:prstGeom prst="rect">
              <a:avLst/>
            </a:prstGeom>
            <a:solidFill>
              <a:srgbClr val="84DDFD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ja-JP" altLang="en-US" sz="1600"/>
            </a:p>
          </p:txBody>
        </p:sp>
        <p:sp>
          <p:nvSpPr>
            <p:cNvPr id="18" name="Rectangle 13"/>
            <p:cNvSpPr>
              <a:spLocks/>
            </p:cNvSpPr>
            <p:nvPr/>
          </p:nvSpPr>
          <p:spPr bwMode="auto">
            <a:xfrm>
              <a:off x="0" y="16"/>
              <a:ext cx="952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/>
              <a:r>
                <a:rPr lang="en-US" altLang="ja-JP" sz="1600" b="1" dirty="0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Features</a:t>
              </a: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228429" y="1773029"/>
            <a:ext cx="1008888" cy="283600"/>
            <a:chOff x="0" y="0"/>
            <a:chExt cx="953" cy="224"/>
          </a:xfrm>
        </p:grpSpPr>
        <p:sp>
          <p:nvSpPr>
            <p:cNvPr id="20" name="Rectangle 15"/>
            <p:cNvSpPr>
              <a:spLocks/>
            </p:cNvSpPr>
            <p:nvPr/>
          </p:nvSpPr>
          <p:spPr bwMode="auto">
            <a:xfrm>
              <a:off x="0" y="0"/>
              <a:ext cx="953" cy="224"/>
            </a:xfrm>
            <a:prstGeom prst="rect">
              <a:avLst/>
            </a:prstGeom>
            <a:solidFill>
              <a:srgbClr val="84DDFD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ja-JP" altLang="en-US" sz="1600"/>
            </a:p>
          </p:txBody>
        </p:sp>
        <p:sp>
          <p:nvSpPr>
            <p:cNvPr id="21" name="Rectangle 16"/>
            <p:cNvSpPr>
              <a:spLocks/>
            </p:cNvSpPr>
            <p:nvPr/>
          </p:nvSpPr>
          <p:spPr bwMode="auto">
            <a:xfrm>
              <a:off x="0" y="16"/>
              <a:ext cx="952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/>
              <a:r>
                <a:rPr lang="en-US" altLang="ja-JP" sz="1600" b="1">
                  <a:solidFill>
                    <a:schemeClr val="tx1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Status</a:t>
              </a:r>
            </a:p>
          </p:txBody>
        </p:sp>
      </p:grpSp>
      <p:sp>
        <p:nvSpPr>
          <p:cNvPr id="22" name="テキスト ボックス 21"/>
          <p:cNvSpPr txBox="1"/>
          <p:nvPr/>
        </p:nvSpPr>
        <p:spPr>
          <a:xfrm>
            <a:off x="1779335" y="152851"/>
            <a:ext cx="5667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Osaka"/>
                <a:ea typeface="Osaka"/>
                <a:cs typeface="Osaka"/>
              </a:rPr>
              <a:t>New LLRF </a:t>
            </a:r>
            <a:r>
              <a:rPr lang="en-US" altLang="ja-JP" sz="2800" dirty="0" smtClean="0">
                <a:latin typeface="Osaka"/>
                <a:ea typeface="Osaka"/>
                <a:cs typeface="Osaka"/>
              </a:rPr>
              <a:t>reference distribution</a:t>
            </a:r>
            <a:endParaRPr kumimoji="1" lang="ja-JP" altLang="en-US" sz="2800" dirty="0">
              <a:latin typeface="Osaka"/>
              <a:ea typeface="Osaka"/>
              <a:cs typeface="Osaka"/>
            </a:endParaRPr>
          </a:p>
        </p:txBody>
      </p:sp>
      <p:grpSp>
        <p:nvGrpSpPr>
          <p:cNvPr id="9" name="図形グループ 1"/>
          <p:cNvGrpSpPr>
            <a:grpSpLocks/>
          </p:cNvGrpSpPr>
          <p:nvPr/>
        </p:nvGrpSpPr>
        <p:grpSpPr bwMode="auto">
          <a:xfrm>
            <a:off x="4502488" y="5663258"/>
            <a:ext cx="4396081" cy="913628"/>
            <a:chOff x="6807201" y="8662172"/>
            <a:chExt cx="5867399" cy="913628"/>
          </a:xfrm>
        </p:grpSpPr>
        <p:sp>
          <p:nvSpPr>
            <p:cNvPr id="10" name="Rectangle 5"/>
            <p:cNvSpPr>
              <a:spLocks/>
            </p:cNvSpPr>
            <p:nvPr/>
          </p:nvSpPr>
          <p:spPr bwMode="auto">
            <a:xfrm>
              <a:off x="6807201" y="8662172"/>
              <a:ext cx="5867399" cy="913628"/>
            </a:xfrm>
            <a:prstGeom prst="rect">
              <a:avLst/>
            </a:prstGeom>
            <a:solidFill>
              <a:srgbClr val="FEFDD5"/>
            </a:solidFill>
            <a:ln>
              <a:noFill/>
            </a:ln>
            <a:effectLst>
              <a:outerShdw blurRad="50800" dist="50800" dir="2700000" algn="ctr" rotWithShape="0">
                <a:schemeClr val="bg2">
                  <a:alpha val="75000"/>
                </a:schemeClr>
              </a:outerShdw>
            </a:effectLst>
            <a:extLst>
              <a:ext uri="{91240B29-F687-4f45-9708-019B960494DF}">
                <a14:hiddenLine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ja-JP" altLang="en-US" sz="1000">
                <a:ea typeface="ヒラギノ明朝 ProN W3" charset="0"/>
                <a:cs typeface="ヒラギノ明朝 ProN W3" charset="0"/>
              </a:endParaRPr>
            </a:p>
          </p:txBody>
        </p:sp>
        <p:sp>
          <p:nvSpPr>
            <p:cNvPr id="11" name="Rectangle 6"/>
            <p:cNvSpPr>
              <a:spLocks/>
            </p:cNvSpPr>
            <p:nvPr/>
          </p:nvSpPr>
          <p:spPr bwMode="auto">
            <a:xfrm>
              <a:off x="6959600" y="8662172"/>
              <a:ext cx="5587124" cy="8882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algn="l"/>
              <a:r>
                <a:rPr lang="en-US" altLang="ja-JP" sz="1000" dirty="0">
                  <a:solidFill>
                    <a:schemeClr val="tx1"/>
                  </a:solidFill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Short term stability (time jitter) : ~0.1 </a:t>
              </a:r>
              <a:r>
                <a:rPr lang="en-US" altLang="ja-JP" sz="1000" dirty="0" err="1">
                  <a:solidFill>
                    <a:schemeClr val="tx1"/>
                  </a:solidFill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ps</a:t>
              </a:r>
              <a:r>
                <a:rPr lang="en-US" altLang="ja-JP" sz="1000" dirty="0">
                  <a:solidFill>
                    <a:schemeClr val="tx1"/>
                  </a:solidFill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 (</a:t>
              </a:r>
              <a:r>
                <a:rPr lang="en-US" altLang="ja-JP" sz="1000" dirty="0" err="1">
                  <a:solidFill>
                    <a:schemeClr val="tx1"/>
                  </a:solidFill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rms</a:t>
              </a:r>
              <a:r>
                <a:rPr lang="en-US" altLang="ja-JP" sz="1000" dirty="0">
                  <a:solidFill>
                    <a:schemeClr val="tx1"/>
                  </a:solidFill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) </a:t>
              </a:r>
            </a:p>
            <a:p>
              <a:pPr algn="l"/>
              <a:endParaRPr lang="en-US" altLang="ja-JP" sz="1000" dirty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endParaRPr>
            </a:p>
            <a:p>
              <a:pPr algn="l"/>
              <a:r>
                <a:rPr lang="en-US" altLang="ja-JP" sz="1000" dirty="0">
                  <a:solidFill>
                    <a:schemeClr val="tx1"/>
                  </a:solidFill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Long  term stability (</a:t>
              </a:r>
              <a:r>
                <a:rPr lang="en-US" altLang="ja-JP" sz="1000" dirty="0" err="1">
                  <a:solidFill>
                    <a:schemeClr val="tx1"/>
                  </a:solidFill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pk-pk</a:t>
              </a:r>
              <a:r>
                <a:rPr lang="en-US" altLang="ja-JP" sz="1000" dirty="0">
                  <a:solidFill>
                    <a:schemeClr val="tx1"/>
                  </a:solidFill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) : </a:t>
              </a:r>
            </a:p>
            <a:p>
              <a:pPr algn="l"/>
              <a:r>
                <a:rPr lang="en-US" altLang="ja-JP" sz="1000" dirty="0">
                  <a:solidFill>
                    <a:schemeClr val="tx1"/>
                  </a:solidFill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±0.1° @508.9MHz  =  ±0.55 </a:t>
              </a:r>
              <a:r>
                <a:rPr lang="en-US" altLang="ja-JP" sz="1000" dirty="0" err="1">
                  <a:solidFill>
                    <a:schemeClr val="tx1"/>
                  </a:solidFill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ps</a:t>
              </a:r>
              <a:r>
                <a:rPr lang="en-US" altLang="ja-JP" sz="1000" dirty="0">
                  <a:solidFill>
                    <a:schemeClr val="tx1"/>
                  </a:solidFill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 is expected by the optical delay control</a:t>
              </a:r>
              <a:r>
                <a:rPr lang="en-US" altLang="ja-JP" sz="1000" dirty="0" smtClean="0">
                  <a:solidFill>
                    <a:schemeClr val="tx1"/>
                  </a:solidFill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. </a:t>
              </a:r>
              <a:endParaRPr lang="en-US" altLang="ja-JP" sz="1000" dirty="0">
                <a:solidFill>
                  <a:schemeClr val="tx1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endParaRPr>
            </a:p>
          </p:txBody>
        </p:sp>
      </p:grpSp>
      <p:pic>
        <p:nvPicPr>
          <p:cNvPr id="5" name="Picture 8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3110" y="2895680"/>
            <a:ext cx="4430889" cy="29102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" name="テキスト ボックス 22"/>
          <p:cNvSpPr txBox="1"/>
          <p:nvPr/>
        </p:nvSpPr>
        <p:spPr>
          <a:xfrm>
            <a:off x="7254138" y="2757180"/>
            <a:ext cx="1534194" cy="276999"/>
          </a:xfrm>
          <a:prstGeom prst="rect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T. Kobayashi et al.</a:t>
            </a:r>
            <a:endParaRPr kumimoji="1" lang="ja-JP" altLang="en-US" sz="12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2"/>
          <a:srcRect l="21852" t="2685" r="22355" b="26266"/>
          <a:stretch/>
        </p:blipFill>
        <p:spPr>
          <a:xfrm>
            <a:off x="648265" y="2153338"/>
            <a:ext cx="2560217" cy="1833918"/>
          </a:xfrm>
          <a:prstGeom prst="rect">
            <a:avLst/>
          </a:prstGeom>
        </p:spPr>
      </p:pic>
      <p:sp>
        <p:nvSpPr>
          <p:cNvPr id="5" name="コンテンツ プレースホルダ 4"/>
          <p:cNvSpPr>
            <a:spLocks noGrp="1"/>
          </p:cNvSpPr>
          <p:nvPr>
            <p:ph sz="half" idx="1"/>
          </p:nvPr>
        </p:nvSpPr>
        <p:spPr>
          <a:xfrm>
            <a:off x="181120" y="831081"/>
            <a:ext cx="4419098" cy="1599224"/>
          </a:xfrm>
        </p:spPr>
        <p:txBody>
          <a:bodyPr>
            <a:normAutofit/>
          </a:bodyPr>
          <a:lstStyle/>
          <a:p>
            <a:r>
              <a:rPr lang="en-US" altLang="ja-JP" sz="1800" dirty="0" smtClean="0"/>
              <a:t>DR Cavity #1 (1</a:t>
            </a:r>
            <a:r>
              <a:rPr lang="en-US" altLang="ja-JP" sz="1800" baseline="30000" dirty="0" smtClean="0"/>
              <a:t>st</a:t>
            </a:r>
            <a:r>
              <a:rPr lang="en-US" altLang="ja-JP" sz="1800" dirty="0" smtClean="0"/>
              <a:t> Production Version) has passed the High Power Test (HPT)</a:t>
            </a:r>
            <a:br>
              <a:rPr lang="en-US" altLang="ja-JP" sz="1800" dirty="0" smtClean="0"/>
            </a:br>
            <a:r>
              <a:rPr lang="en-US" altLang="ja-JP" sz="1800" dirty="0" smtClean="0"/>
              <a:t>up to </a:t>
            </a:r>
            <a:r>
              <a:rPr lang="en-US" altLang="ja-JP" sz="1800" dirty="0" err="1" smtClean="0"/>
              <a:t>Vc</a:t>
            </a:r>
            <a:r>
              <a:rPr lang="en-US" altLang="ja-JP" sz="1800" dirty="0" smtClean="0"/>
              <a:t>=0.95MV/cav over the Spec.: 0.8MV/cav.</a:t>
            </a:r>
            <a:endParaRPr lang="ja-JP" altLang="en-US" sz="1800" dirty="0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half" idx="2"/>
          </p:nvPr>
        </p:nvSpPr>
        <p:spPr>
          <a:xfrm>
            <a:off x="4378259" y="831081"/>
            <a:ext cx="4668486" cy="709643"/>
          </a:xfrm>
        </p:spPr>
        <p:txBody>
          <a:bodyPr>
            <a:normAutofit/>
          </a:bodyPr>
          <a:lstStyle/>
          <a:p>
            <a:r>
              <a:rPr lang="en-US" altLang="ja-JP" sz="1800" dirty="0" smtClean="0"/>
              <a:t>Mounting test has been performed successfully with vacuum sealing. </a:t>
            </a:r>
          </a:p>
          <a:p>
            <a:endParaRPr lang="ja-JP" altLang="en-US" sz="1800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25</a:t>
            </a:fld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l="15059" t="13342" r="16535" b="6829"/>
          <a:stretch/>
        </p:blipFill>
        <p:spPr>
          <a:xfrm>
            <a:off x="4243328" y="1531806"/>
            <a:ext cx="4830422" cy="317078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617717" y="1459718"/>
            <a:ext cx="1835347" cy="7822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 anchor="ctr">
            <a:spAutoFit/>
          </a:bodyPr>
          <a:lstStyle/>
          <a:p>
            <a:pPr>
              <a:lnSpc>
                <a:spcPts val="1800"/>
              </a:lnSpc>
            </a:pPr>
            <a:r>
              <a:rPr kumimoji="1" lang="en-US" altLang="ja-JP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 HOM Waveguide Loads </a:t>
            </a:r>
            <a:r>
              <a:rPr lang="en-US" altLang="ja-JP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SiC Tiles Inside</a:t>
            </a:r>
            <a:endParaRPr kumimoji="1" lang="ja-JP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68684" y="4101104"/>
            <a:ext cx="1855369" cy="710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 anchor="ctr">
            <a:spAutoFit/>
          </a:bodyPr>
          <a:lstStyle/>
          <a:p>
            <a:pPr>
              <a:lnSpc>
                <a:spcPts val="1800"/>
              </a:lnSpc>
            </a:pPr>
            <a:r>
              <a:rPr kumimoji="1" lang="en-US" altLang="ja-JP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Grooved Beam Pipes </a:t>
            </a:r>
            <a:r>
              <a:rPr lang="en-US" altLang="ja-JP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</a:t>
            </a:r>
            <a:r>
              <a:rPr lang="en-US" altLang="ja-JP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SiC Tiles </a:t>
            </a:r>
            <a:r>
              <a:rPr lang="en-US" altLang="ja-JP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Inside</a:t>
            </a:r>
            <a:endParaRPr lang="ja-JP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直線矢印コネクタ 12"/>
          <p:cNvCxnSpPr>
            <a:stCxn id="9" idx="0"/>
          </p:cNvCxnSpPr>
          <p:nvPr/>
        </p:nvCxnSpPr>
        <p:spPr>
          <a:xfrm rot="5400000" flipH="1" flipV="1">
            <a:off x="6833577" y="2637716"/>
            <a:ext cx="1026180" cy="1900597"/>
          </a:xfrm>
          <a:prstGeom prst="straightConnector1">
            <a:avLst/>
          </a:prstGeom>
          <a:ln w="2540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>
            <a:stCxn id="9" idx="0"/>
          </p:cNvCxnSpPr>
          <p:nvPr/>
        </p:nvCxnSpPr>
        <p:spPr>
          <a:xfrm rot="16200000" flipV="1">
            <a:off x="5241866" y="2946600"/>
            <a:ext cx="925911" cy="1383097"/>
          </a:xfrm>
          <a:prstGeom prst="straightConnector1">
            <a:avLst/>
          </a:prstGeom>
          <a:ln w="25400" cap="flat" cmpd="sng" algn="ctr">
            <a:solidFill>
              <a:srgbClr val="33CC3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7450103" y="1662197"/>
            <a:ext cx="370602" cy="295052"/>
          </a:xfrm>
          <a:prstGeom prst="straightConnector1">
            <a:avLst/>
          </a:prstGeom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rot="10800000" flipV="1">
            <a:off x="5183276" y="1662197"/>
            <a:ext cx="434442" cy="176075"/>
          </a:xfrm>
          <a:prstGeom prst="straightConnector1">
            <a:avLst/>
          </a:prstGeom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8072299" y="2214304"/>
            <a:ext cx="1016828" cy="5514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ja-JP" sz="1400" dirty="0"/>
              <a:t>Movable Tuner</a:t>
            </a:r>
          </a:p>
        </p:txBody>
      </p:sp>
      <p:cxnSp>
        <p:nvCxnSpPr>
          <p:cNvPr id="22" name="直線矢印コネクタ 21"/>
          <p:cNvCxnSpPr>
            <a:stCxn id="21" idx="1"/>
          </p:cNvCxnSpPr>
          <p:nvPr/>
        </p:nvCxnSpPr>
        <p:spPr>
          <a:xfrm rot="10800000">
            <a:off x="7051365" y="2255138"/>
            <a:ext cx="1020935" cy="234883"/>
          </a:xfrm>
          <a:prstGeom prst="straightConnector1">
            <a:avLst/>
          </a:prstGeom>
          <a:ln w="254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>
            <a:stCxn id="8" idx="2"/>
          </p:cNvCxnSpPr>
          <p:nvPr/>
        </p:nvCxnSpPr>
        <p:spPr>
          <a:xfrm rot="16200000" flipH="1">
            <a:off x="6719789" y="2057584"/>
            <a:ext cx="1392778" cy="1761575"/>
          </a:xfrm>
          <a:prstGeom prst="straightConnector1">
            <a:avLst/>
          </a:prstGeom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>
            <a:stCxn id="8" idx="2"/>
          </p:cNvCxnSpPr>
          <p:nvPr/>
        </p:nvCxnSpPr>
        <p:spPr>
          <a:xfrm rot="5400000">
            <a:off x="5066852" y="2358408"/>
            <a:ext cx="1584964" cy="1352115"/>
          </a:xfrm>
          <a:prstGeom prst="straightConnector1">
            <a:avLst/>
          </a:prstGeom>
          <a:ln w="25400" cap="flat" cmpd="sng" algn="ctr">
            <a:solidFill>
              <a:srgbClr val="FF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表 30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75542714"/>
              </p:ext>
            </p:extLst>
          </p:nvPr>
        </p:nvGraphicFramePr>
        <p:xfrm>
          <a:off x="170943" y="4456236"/>
          <a:ext cx="3831463" cy="1971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479"/>
                <a:gridCol w="957943"/>
                <a:gridCol w="1001485"/>
                <a:gridCol w="983556"/>
              </a:tblGrid>
              <a:tr h="64628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err="1" smtClean="0"/>
                        <a:t>V</a:t>
                      </a:r>
                      <a:r>
                        <a:rPr kumimoji="1" lang="en-US" altLang="ja-JP" sz="1400" baseline="-25000" dirty="0" err="1" smtClean="0"/>
                        <a:t>c</a:t>
                      </a:r>
                      <a:endParaRPr kumimoji="1" lang="en-US" altLang="ja-JP" sz="1400" baseline="-25000" dirty="0" smtClean="0"/>
                    </a:p>
                    <a:p>
                      <a:pPr algn="ctr"/>
                      <a:r>
                        <a:rPr kumimoji="1" lang="en-US" altLang="ja-JP" sz="1400" dirty="0" smtClean="0"/>
                        <a:t>[MV/</a:t>
                      </a:r>
                      <a:r>
                        <a:rPr kumimoji="1" lang="en-US" altLang="ja-JP" sz="1400" dirty="0" err="1" smtClean="0"/>
                        <a:t>cav</a:t>
                      </a:r>
                      <a:r>
                        <a:rPr kumimoji="1" lang="en-US" altLang="ja-JP" sz="1400" dirty="0" smtClean="0"/>
                        <a:t>]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Wall-loss</a:t>
                      </a:r>
                      <a:r>
                        <a:rPr kumimoji="1" lang="en-US" altLang="ja-JP" sz="1400" baseline="0" dirty="0" smtClean="0"/>
                        <a:t> Power</a:t>
                      </a:r>
                      <a:endParaRPr kumimoji="1" lang="en-US" altLang="ja-JP" sz="1400" dirty="0" smtClean="0"/>
                    </a:p>
                    <a:p>
                      <a:pPr algn="ctr"/>
                      <a:r>
                        <a:rPr kumimoji="1" lang="en-US" altLang="ja-JP" sz="1400" dirty="0" smtClean="0"/>
                        <a:t>[kW]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kumimoji="1" lang="en-US" altLang="ja-JP" sz="1400" dirty="0" smtClean="0"/>
                        <a:t>Total</a:t>
                      </a:r>
                      <a:endParaRPr kumimoji="1" lang="en-US" altLang="ja-JP" sz="1400" baseline="0" dirty="0" smtClean="0"/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kumimoji="1" lang="en-US" altLang="ja-JP" sz="1400" baseline="0" dirty="0" smtClean="0"/>
                        <a:t>Holding</a:t>
                      </a: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kumimoji="1" lang="en-US" altLang="ja-JP" sz="1400" baseline="0" dirty="0" smtClean="0"/>
                        <a:t>Time</a:t>
                      </a:r>
                      <a:endParaRPr kumimoji="1" lang="en-US" altLang="ja-JP" sz="1400" dirty="0" smtClean="0"/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kumimoji="1" lang="en-US" altLang="ja-JP" sz="1400" dirty="0" smtClean="0"/>
                        <a:t>[hours]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Number</a:t>
                      </a:r>
                      <a:endParaRPr kumimoji="1" lang="en-US" altLang="ja-JP" sz="1400" baseline="0" dirty="0" smtClean="0"/>
                    </a:p>
                    <a:p>
                      <a:pPr algn="ctr"/>
                      <a:r>
                        <a:rPr kumimoji="1" lang="en-US" altLang="ja-JP" sz="1400" baseline="0" dirty="0" smtClean="0"/>
                        <a:t>of Trips </a:t>
                      </a:r>
                      <a:endParaRPr kumimoji="1" lang="en-US" altLang="ja-JP" sz="1400" dirty="0" smtClean="0"/>
                    </a:p>
                  </a:txBody>
                  <a:tcPr/>
                </a:tc>
              </a:tr>
              <a:tr h="26200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0.80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144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30.5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1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6440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0.85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164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18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0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6200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0.90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186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14.5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3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6200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rgbClr val="FF0000"/>
                          </a:solidFill>
                        </a:rPr>
                        <a:t>0.95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rgbClr val="FF0000"/>
                          </a:solidFill>
                        </a:rPr>
                        <a:t>210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テキスト ボックス 31"/>
          <p:cNvSpPr txBox="1"/>
          <p:nvPr/>
        </p:nvSpPr>
        <p:spPr>
          <a:xfrm>
            <a:off x="970203" y="4116384"/>
            <a:ext cx="2404633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altLang="ja-JP" sz="1600" b="1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altLang="ja-JP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-Holding Endurance Test</a:t>
            </a:r>
            <a:endParaRPr kumimoji="1" lang="ja-JP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149738" y="185627"/>
            <a:ext cx="4769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Osaka"/>
                <a:ea typeface="Osaka"/>
                <a:cs typeface="Osaka"/>
              </a:rPr>
              <a:t>RF cavity for Damping Ring</a:t>
            </a:r>
            <a:endParaRPr kumimoji="1" lang="ja-JP" altLang="en-US" sz="2800" dirty="0">
              <a:latin typeface="Osaka"/>
              <a:ea typeface="Osaka"/>
              <a:cs typeface="Osaka"/>
            </a:endParaRPr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538343" y="5205026"/>
            <a:ext cx="3550783" cy="1441512"/>
          </a:xfrm>
          <a:prstGeom prst="rect">
            <a:avLst/>
          </a:prstGeom>
          <a:ln w="28575">
            <a:solidFill>
              <a:srgbClr val="FF66FF"/>
            </a:solidFill>
          </a:ln>
        </p:spPr>
      </p:pic>
      <p:pic>
        <p:nvPicPr>
          <p:cNvPr id="42" name="図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376213" y="5171621"/>
            <a:ext cx="1092471" cy="1483273"/>
          </a:xfrm>
          <a:prstGeom prst="rect">
            <a:avLst/>
          </a:prstGeom>
        </p:spPr>
      </p:pic>
      <p:sp>
        <p:nvSpPr>
          <p:cNvPr id="58" name="コンテンツ プレースホルダ 5"/>
          <p:cNvSpPr txBox="1">
            <a:spLocks/>
          </p:cNvSpPr>
          <p:nvPr/>
        </p:nvSpPr>
        <p:spPr>
          <a:xfrm>
            <a:off x="4372119" y="4811219"/>
            <a:ext cx="4668486" cy="424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DR #2 cavity </a:t>
            </a:r>
            <a:r>
              <a:rPr lang="en-US" altLang="ja-JP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is in fabrication this FY. </a:t>
            </a:r>
            <a:endParaRPr kumimoji="1" lang="en-US" altLang="ja-JP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5697166" y="6242609"/>
            <a:ext cx="316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Two cavities configuration in DR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201325" y="3710257"/>
            <a:ext cx="1076737" cy="276999"/>
          </a:xfrm>
          <a:prstGeom prst="rect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T. Abe et al.</a:t>
            </a:r>
            <a:endParaRPr kumimoji="1" lang="ja-JP" altLang="en-US" sz="12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13" descr="feed_through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6099" y="831081"/>
            <a:ext cx="2227901" cy="1574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Beam Monitor System</a:t>
            </a:r>
            <a:endParaRPr lang="ja-JP" altLang="en-US" dirty="0"/>
          </a:p>
        </p:txBody>
      </p:sp>
      <p:sp>
        <p:nvSpPr>
          <p:cNvPr id="5" name="コンテンツ プレースホルダ 4"/>
          <p:cNvSpPr>
            <a:spLocks noGrp="1"/>
          </p:cNvSpPr>
          <p:nvPr>
            <p:ph idx="1"/>
          </p:nvPr>
        </p:nvSpPr>
        <p:spPr>
          <a:xfrm>
            <a:off x="115408" y="831082"/>
            <a:ext cx="6142445" cy="3621673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 smtClean="0"/>
              <a:t>Beam Position Monitors</a:t>
            </a:r>
          </a:p>
          <a:p>
            <a:pPr lvl="1"/>
            <a:r>
              <a:rPr lang="en-US" altLang="ja-JP" dirty="0" smtClean="0"/>
              <a:t>All button electrodes have been fabricated and partly installed in the tunnel.</a:t>
            </a:r>
          </a:p>
          <a:p>
            <a:pPr lvl="1"/>
            <a:r>
              <a:rPr lang="en-US" altLang="ja-JP" dirty="0" smtClean="0"/>
              <a:t>A hundred twenty 508 MHz narrowband detectors will be delivered by this March. </a:t>
            </a:r>
          </a:p>
          <a:p>
            <a:pPr lvl="1"/>
            <a:r>
              <a:rPr lang="en-US" altLang="ja-JP" dirty="0" smtClean="0"/>
              <a:t>Gated turn-by-turn detectors are being fabricated. 117 units will be available by phase 1 commissioning.</a:t>
            </a:r>
          </a:p>
          <a:p>
            <a:pPr lvl="1"/>
            <a:r>
              <a:rPr lang="en-US" altLang="ja-JP" dirty="0" smtClean="0"/>
              <a:t>R&amp;D of IP orbit feedback system is in progress. A down-converter for signal detection has completed. </a:t>
            </a:r>
          </a:p>
          <a:p>
            <a:r>
              <a:rPr lang="en-US" altLang="ja-JP" dirty="0" smtClean="0"/>
              <a:t>Bunch-by-bunch Feedback System</a:t>
            </a:r>
          </a:p>
          <a:p>
            <a:pPr lvl="1"/>
            <a:r>
              <a:rPr lang="en-US" altLang="ja-JP" dirty="0" smtClean="0"/>
              <a:t>Transverse kickers, button electrodes, power cables and power amplifiers have been installed.</a:t>
            </a:r>
          </a:p>
          <a:p>
            <a:pPr lvl="1"/>
            <a:r>
              <a:rPr lang="en-US" altLang="ja-JP" dirty="0" smtClean="0"/>
              <a:t>LER longitudinal kickers have been ordered and will be installed in August 2014.</a:t>
            </a:r>
          </a:p>
          <a:p>
            <a:pPr lvl="1"/>
            <a:endParaRPr lang="en-US" altLang="ja-JP" dirty="0" smtClean="0"/>
          </a:p>
          <a:p>
            <a:pPr lvl="1"/>
            <a:endParaRPr lang="ja-JP" altLang="en-US" dirty="0"/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26</a:t>
            </a:fld>
            <a:endParaRPr lang="ja-JP" altLang="en-US"/>
          </a:p>
        </p:txBody>
      </p:sp>
      <p:pic>
        <p:nvPicPr>
          <p:cNvPr id="7" name="図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8604" y="2304179"/>
            <a:ext cx="2457450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図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46785" y="2251790"/>
            <a:ext cx="438245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図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203" y="4692651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図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19892" y="4675188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図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64226" y="4675188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円/楕円 11"/>
          <p:cNvSpPr/>
          <p:nvPr/>
        </p:nvSpPr>
        <p:spPr>
          <a:xfrm>
            <a:off x="4573980" y="5175251"/>
            <a:ext cx="700087" cy="388937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円/楕円 12"/>
          <p:cNvSpPr/>
          <p:nvPr/>
        </p:nvSpPr>
        <p:spPr>
          <a:xfrm rot="2151462">
            <a:off x="1290591" y="5397501"/>
            <a:ext cx="1774825" cy="725487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4" name="円/楕円 13"/>
          <p:cNvSpPr/>
          <p:nvPr/>
        </p:nvSpPr>
        <p:spPr>
          <a:xfrm rot="21236317">
            <a:off x="6991276" y="5240338"/>
            <a:ext cx="1774825" cy="72390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5" name="日付プレースホルダ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199237" y="831082"/>
            <a:ext cx="1639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Button electrode</a:t>
            </a:r>
            <a:endParaRPr kumimoji="1" lang="ja-JP" altLang="en-US" sz="14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257854" y="2034403"/>
            <a:ext cx="2775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508MHz narrowband detector</a:t>
            </a:r>
            <a:endParaRPr kumimoji="1" lang="ja-JP" altLang="en-US" sz="14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21457" y="4403016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HER transverse kicker</a:t>
            </a:r>
            <a:endParaRPr kumimoji="1" lang="ja-JP" altLang="en-US" sz="14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725290" y="4403376"/>
            <a:ext cx="2020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HER button electrode</a:t>
            </a:r>
            <a:endParaRPr kumimoji="1" lang="ja-JP" altLang="en-US" sz="14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706148" y="4384874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LER transverse kicker</a:t>
            </a:r>
            <a:endParaRPr kumimoji="1" lang="ja-JP" altLang="en-US" sz="14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Beam Monitor (cont'd)</a:t>
            </a:r>
            <a:endParaRPr lang="ja-JP" altLang="en-US" dirty="0"/>
          </a:p>
        </p:txBody>
      </p:sp>
      <p:sp>
        <p:nvSpPr>
          <p:cNvPr id="5" name="コンテンツ プレースホルダ 4"/>
          <p:cNvSpPr>
            <a:spLocks noGrp="1"/>
          </p:cNvSpPr>
          <p:nvPr>
            <p:ph idx="1"/>
          </p:nvPr>
        </p:nvSpPr>
        <p:spPr>
          <a:xfrm>
            <a:off x="115408" y="831081"/>
            <a:ext cx="8935815" cy="3312295"/>
          </a:xfrm>
        </p:spPr>
        <p:txBody>
          <a:bodyPr/>
          <a:lstStyle/>
          <a:p>
            <a:r>
              <a:rPr lang="en-US" altLang="ja-JP" dirty="0" smtClean="0"/>
              <a:t>Photon Monitors</a:t>
            </a:r>
          </a:p>
          <a:p>
            <a:pPr lvl="1"/>
            <a:r>
              <a:rPr lang="en-US" altLang="ja-JP" dirty="0" smtClean="0"/>
              <a:t>1) Visible light monitors (horizontal and longitudinal size measurements)</a:t>
            </a:r>
          </a:p>
          <a:p>
            <a:pPr lvl="2"/>
            <a:r>
              <a:rPr lang="en-US" altLang="ja-JP" dirty="0" smtClean="0"/>
              <a:t>Design of the mirror, the holder and the chamber have been finalized.</a:t>
            </a:r>
          </a:p>
          <a:p>
            <a:pPr lvl="2"/>
            <a:r>
              <a:rPr lang="en-US" altLang="ja-JP" dirty="0" smtClean="0"/>
              <a:t>Fabrication of the mirrors and the holders will finish in this FY.</a:t>
            </a:r>
          </a:p>
          <a:p>
            <a:pPr lvl="1"/>
            <a:r>
              <a:rPr lang="en-US" altLang="ja-JP" dirty="0" smtClean="0"/>
              <a:t>2) X-ray monitors (vertical size measurements)</a:t>
            </a:r>
          </a:p>
          <a:p>
            <a:pPr lvl="2"/>
            <a:r>
              <a:rPr lang="en-US" altLang="ja-JP" dirty="0" smtClean="0"/>
              <a:t>Beam line design have been finalized.</a:t>
            </a:r>
          </a:p>
          <a:p>
            <a:pPr lvl="2"/>
            <a:r>
              <a:rPr lang="en-US" altLang="ja-JP" dirty="0" smtClean="0"/>
              <a:t>Under fabrication are downstream section of beam line vacuum components, high-efficiency pixel detectors and 64-channel readout system. </a:t>
            </a:r>
          </a:p>
          <a:p>
            <a:pPr lvl="1"/>
            <a:r>
              <a:rPr lang="en-US" altLang="ja-JP" dirty="0" smtClean="0"/>
              <a:t>3) Large-Angle </a:t>
            </a:r>
            <a:r>
              <a:rPr lang="en-US" altLang="ja-JP" dirty="0" err="1" smtClean="0"/>
              <a:t>Beamstrahlung</a:t>
            </a:r>
            <a:r>
              <a:rPr lang="en-US" altLang="ja-JP" dirty="0" smtClean="0"/>
              <a:t> Monitor (collision size/position offsets monitor)</a:t>
            </a:r>
          </a:p>
          <a:p>
            <a:pPr lvl="2"/>
            <a:r>
              <a:rPr lang="en-US" altLang="ja-JP" dirty="0" smtClean="0"/>
              <a:t>Design of the extraction chamber has been finalized.</a:t>
            </a:r>
          </a:p>
          <a:p>
            <a:pPr lvl="2"/>
            <a:r>
              <a:rPr lang="en-US" altLang="ja-JP" dirty="0" smtClean="0"/>
              <a:t>Optics boxes, optical-transfer-line components and extraction mirrors are being fabricated.</a:t>
            </a:r>
          </a:p>
          <a:p>
            <a:pPr lvl="1"/>
            <a:endParaRPr lang="ja-JP" altLang="en-US" dirty="0"/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27</a:t>
            </a:fld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pic>
        <p:nvPicPr>
          <p:cNvPr id="6" name="図 22" descr="IMG_000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563" y="4127501"/>
            <a:ext cx="190500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23"/>
          <p:cNvSpPr txBox="1">
            <a:spLocks noChangeArrowheads="1"/>
          </p:cNvSpPr>
          <p:nvPr/>
        </p:nvSpPr>
        <p:spPr bwMode="auto">
          <a:xfrm>
            <a:off x="758825" y="5995988"/>
            <a:ext cx="19224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400">
                <a:latin typeface="Times" charset="0"/>
                <a:ea typeface="Times" charset="0"/>
                <a:cs typeface="Times" charset="0"/>
              </a:rPr>
              <a:t>Diamond mirror for visible light monitors</a:t>
            </a:r>
            <a:endParaRPr lang="ja-JP" altLang="en-US" sz="140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8" name="Picture 2" descr="D:\DCIM\118___01\IMG_09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5763" y="4143376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25"/>
          <p:cNvSpPr txBox="1">
            <a:spLocks noChangeArrowheads="1"/>
          </p:cNvSpPr>
          <p:nvPr/>
        </p:nvSpPr>
        <p:spPr bwMode="auto">
          <a:xfrm>
            <a:off x="3178175" y="6005513"/>
            <a:ext cx="23161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400">
                <a:latin typeface="Times" charset="0"/>
                <a:ea typeface="Times" charset="0"/>
                <a:cs typeface="Times" charset="0"/>
              </a:rPr>
              <a:t>64-channel readout system for x-ray monitors</a:t>
            </a:r>
            <a:endParaRPr lang="ja-JP" altLang="en-US" sz="140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8175" y="4246563"/>
            <a:ext cx="1979613" cy="1484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テキスト ボックス 27"/>
          <p:cNvSpPr txBox="1">
            <a:spLocks noChangeArrowheads="1"/>
          </p:cNvSpPr>
          <p:nvPr/>
        </p:nvSpPr>
        <p:spPr bwMode="auto">
          <a:xfrm>
            <a:off x="5965825" y="5942013"/>
            <a:ext cx="272097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400">
                <a:latin typeface="Times" charset="0"/>
                <a:ea typeface="Times" charset="0"/>
                <a:cs typeface="Times" charset="0"/>
              </a:rPr>
              <a:t>Optics box and extraction mirror for LABM</a:t>
            </a:r>
            <a:endParaRPr lang="ja-JP" altLang="en-US" sz="140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2" name="Picture 2" descr="Z:\labm\mirror_prototyp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04163" y="4381501"/>
            <a:ext cx="84296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スクリーンショット（2014-02-05 16.24.28）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39" y="1032909"/>
            <a:ext cx="8898569" cy="5628365"/>
          </a:xfrm>
          <a:prstGeom prst="rect">
            <a:avLst/>
          </a:prstGeom>
        </p:spPr>
      </p:pic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28</a:t>
            </a:fld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02775" y="245186"/>
            <a:ext cx="6390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Replacing pipes around the ring for reinforcing cooling system </a:t>
            </a:r>
            <a:r>
              <a:rPr kumimoji="1" lang="en-US" altLang="ja-JP" sz="2400" dirty="0" smtClean="0">
                <a:solidFill>
                  <a:schemeClr val="tx2"/>
                </a:solidFill>
              </a:rPr>
              <a:t>-&gt; completed</a:t>
            </a:r>
            <a:endParaRPr kumimoji="1" lang="ja-JP" altLang="en-US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29</a:t>
            </a:fld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sp>
        <p:nvSpPr>
          <p:cNvPr id="4" name="タイトル 5"/>
          <p:cNvSpPr txBox="1">
            <a:spLocks/>
          </p:cNvSpPr>
          <p:nvPr/>
        </p:nvSpPr>
        <p:spPr>
          <a:xfrm>
            <a:off x="457200" y="44698"/>
            <a:ext cx="8229600" cy="734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New Damping Ring for positrons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684" y="1668898"/>
            <a:ext cx="7117316" cy="4182828"/>
          </a:xfrm>
          <a:prstGeom prst="rect">
            <a:avLst/>
          </a:prstGeom>
        </p:spPr>
      </p:pic>
      <p:cxnSp>
        <p:nvCxnSpPr>
          <p:cNvPr id="6" name="直線矢印コネクタ 5"/>
          <p:cNvCxnSpPr/>
          <p:nvPr/>
        </p:nvCxnSpPr>
        <p:spPr>
          <a:xfrm flipH="1" flipV="1">
            <a:off x="8529534" y="3871337"/>
            <a:ext cx="157266" cy="4375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 rot="4227182">
            <a:off x="8077399" y="965974"/>
            <a:ext cx="961358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0000FF"/>
                </a:solidFill>
              </a:rPr>
              <a:t>Linac</a:t>
            </a:r>
            <a:endParaRPr kumimoji="1" lang="en-US" altLang="ja-JP" dirty="0" smtClean="0">
              <a:solidFill>
                <a:srgbClr val="0000FF"/>
              </a:solidFill>
            </a:endParaRPr>
          </a:p>
          <a:p>
            <a:r>
              <a:rPr lang="en-US" altLang="ja-JP" dirty="0" smtClean="0">
                <a:solidFill>
                  <a:srgbClr val="0000FF"/>
                </a:solidFill>
              </a:rPr>
              <a:t>Sector-3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rot="10800000">
            <a:off x="7653585" y="1540468"/>
            <a:ext cx="171601" cy="47738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5798628" y="1866250"/>
            <a:ext cx="9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00"/>
                </a:solidFill>
              </a:rPr>
              <a:t>e+ beam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flipH="1">
            <a:off x="6155177" y="2235582"/>
            <a:ext cx="796652" cy="11741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rot="10800000" flipH="1">
            <a:off x="7299283" y="4180302"/>
            <a:ext cx="910183" cy="38498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rot="16200000" flipV="1">
            <a:off x="5215774" y="5685792"/>
            <a:ext cx="614835" cy="19149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3888103" y="6088956"/>
            <a:ext cx="2254606" cy="36933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Power supply building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660766" y="4960355"/>
            <a:ext cx="1805452" cy="36933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8000"/>
                </a:solidFill>
              </a:rPr>
              <a:t>Machine building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 rot="16200000" flipV="1">
            <a:off x="3099926" y="4723031"/>
            <a:ext cx="448114" cy="2420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図 15" descr="DSCN1063_reduc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4" y="1121775"/>
            <a:ext cx="2398257" cy="1798694"/>
          </a:xfrm>
          <a:prstGeom prst="rect">
            <a:avLst/>
          </a:prstGeom>
        </p:spPr>
      </p:pic>
      <p:pic>
        <p:nvPicPr>
          <p:cNvPr id="17" name="図 16" descr="DSCN210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7941"/>
          <a:stretch>
            <a:fillRect/>
          </a:stretch>
        </p:blipFill>
        <p:spPr>
          <a:xfrm>
            <a:off x="0" y="3129809"/>
            <a:ext cx="2398257" cy="1475997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5" cstate="print"/>
          <a:srcRect t="3024"/>
          <a:stretch/>
        </p:blipFill>
        <p:spPr>
          <a:xfrm>
            <a:off x="1" y="4825807"/>
            <a:ext cx="2375586" cy="1781689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61640" y="719634"/>
            <a:ext cx="2340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DR tunnel construction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0" name="下矢印 19"/>
          <p:cNvSpPr/>
          <p:nvPr/>
        </p:nvSpPr>
        <p:spPr>
          <a:xfrm>
            <a:off x="1069881" y="2920469"/>
            <a:ext cx="347928" cy="209340"/>
          </a:xfrm>
          <a:prstGeom prst="down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下矢印 20"/>
          <p:cNvSpPr/>
          <p:nvPr/>
        </p:nvSpPr>
        <p:spPr>
          <a:xfrm>
            <a:off x="1048317" y="4601847"/>
            <a:ext cx="347928" cy="209340"/>
          </a:xfrm>
          <a:prstGeom prst="down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1640" y="3101435"/>
            <a:ext cx="1013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Dec. 2012</a:t>
            </a:r>
            <a:endParaRPr kumimoji="1" lang="ja-JP" altLang="en-US" sz="16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2942" y="4791826"/>
            <a:ext cx="1023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Mar. 2013</a:t>
            </a:r>
            <a:endParaRPr kumimoji="1" lang="ja-JP" altLang="en-US" sz="16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2460" y="1121775"/>
            <a:ext cx="979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Jun. 2012</a:t>
            </a:r>
            <a:endParaRPr kumimoji="1" lang="ja-JP" altLang="en-US" sz="16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5064" y="5069526"/>
            <a:ext cx="1098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Completed</a:t>
            </a:r>
            <a:endParaRPr kumimoji="1" lang="ja-JP" altLang="en-US" sz="1600" dirty="0"/>
          </a:p>
        </p:txBody>
      </p:sp>
      <p:sp>
        <p:nvSpPr>
          <p:cNvPr id="26" name="正方形/長方形 25"/>
          <p:cNvSpPr/>
          <p:nvPr/>
        </p:nvSpPr>
        <p:spPr>
          <a:xfrm>
            <a:off x="2428949" y="886999"/>
            <a:ext cx="4987891" cy="929485"/>
          </a:xfrm>
          <a:prstGeom prst="rect">
            <a:avLst/>
          </a:prstGeom>
          <a:solidFill>
            <a:srgbClr val="FEFF97"/>
          </a:solidFill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ja-JP" sz="1600" dirty="0" smtClean="0">
                <a:latin typeface="Arial" pitchFamily="34" charset="0"/>
                <a:ea typeface="Osaka"/>
                <a:cs typeface="Arial" pitchFamily="34" charset="0"/>
              </a:rPr>
              <a:t>Fabrication of accelerator components ongoing.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ja-JP" sz="1600" dirty="0" smtClean="0">
                <a:latin typeface="Arial" pitchFamily="34" charset="0"/>
                <a:ea typeface="Osaka"/>
                <a:cs typeface="Arial" pitchFamily="34" charset="0"/>
              </a:rPr>
              <a:t>Installation will start in FY2014.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ja-JP" sz="1600" dirty="0" smtClean="0">
                <a:latin typeface="Arial" pitchFamily="34" charset="0"/>
                <a:ea typeface="Osaka"/>
                <a:cs typeface="Arial" pitchFamily="34" charset="0"/>
              </a:rPr>
              <a:t>DR commissioning will start in 2015. </a:t>
            </a:r>
            <a:endParaRPr lang="ja-JP" altLang="en-US" sz="1600" dirty="0">
              <a:latin typeface="Arial" pitchFamily="34" charset="0"/>
              <a:ea typeface="Osaka"/>
              <a:cs typeface="Arial" pitchFamily="34" charset="0"/>
            </a:endParaRPr>
          </a:p>
        </p:txBody>
      </p:sp>
      <p:graphicFrame>
        <p:nvGraphicFramePr>
          <p:cNvPr id="27" name="表 26"/>
          <p:cNvGraphicFramePr>
            <a:graphicFrameLocks noGrp="1"/>
          </p:cNvGraphicFramePr>
          <p:nvPr/>
        </p:nvGraphicFramePr>
        <p:xfrm>
          <a:off x="6297510" y="4706946"/>
          <a:ext cx="2727442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3725"/>
                <a:gridCol w="1193717"/>
              </a:tblGrid>
              <a:tr h="254411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Parameter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Value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54411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Energy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1.1 </a:t>
                      </a:r>
                      <a:r>
                        <a:rPr kumimoji="1" lang="en-US" altLang="ja-JP" sz="1200" dirty="0" err="1" smtClean="0"/>
                        <a:t>GeV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54411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Bunches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2 </a:t>
                      </a:r>
                      <a:r>
                        <a:rPr kumimoji="1" lang="en-US" altLang="ja-JP" sz="1200" dirty="0" err="1" smtClean="0"/>
                        <a:t>x</a:t>
                      </a:r>
                      <a:r>
                        <a:rPr kumimoji="1" lang="en-US" altLang="ja-JP" sz="1200" dirty="0" smtClean="0"/>
                        <a:t> 2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54411">
                <a:tc>
                  <a:txBody>
                    <a:bodyPr/>
                    <a:lstStyle/>
                    <a:p>
                      <a:r>
                        <a:rPr kumimoji="1" lang="en-US" altLang="ja-JP" sz="1200" dirty="0" err="1" smtClean="0"/>
                        <a:t>Circumf</a:t>
                      </a:r>
                      <a:r>
                        <a:rPr kumimoji="1" lang="en-US" altLang="ja-JP" sz="1200" dirty="0" smtClean="0"/>
                        <a:t>.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135.5 </a:t>
                      </a:r>
                      <a:r>
                        <a:rPr kumimoji="1" lang="en-US" altLang="ja-JP" sz="1200" dirty="0" err="1" smtClean="0"/>
                        <a:t>m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54411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H. damping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10.87 ms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54411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Ext. </a:t>
                      </a:r>
                      <a:r>
                        <a:rPr kumimoji="1" lang="en-US" altLang="ja-JP" sz="1200" dirty="0" err="1" smtClean="0"/>
                        <a:t>emittance</a:t>
                      </a:r>
                      <a:r>
                        <a:rPr kumimoji="1" lang="en-US" altLang="ja-JP" sz="1200" dirty="0" smtClean="0"/>
                        <a:t> (H/V)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42.5/3.15 nm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54411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Max. current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70.8 </a:t>
                      </a:r>
                      <a:r>
                        <a:rPr kumimoji="1" lang="en-US" altLang="ja-JP" sz="1200" dirty="0" err="1" smtClean="0"/>
                        <a:t>mA</a:t>
                      </a:r>
                      <a:endParaRPr kumimoji="1" lang="ja-JP" altLang="en-US" sz="1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3</a:t>
            </a:fld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6346954" y="1564221"/>
            <a:ext cx="2797046" cy="5071893"/>
          </a:xfrm>
          <a:prstGeom prst="roundRect">
            <a:avLst/>
          </a:prstGeom>
          <a:solidFill>
            <a:srgbClr val="F9FF7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/>
        </p:nvSpPr>
        <p:spPr>
          <a:xfrm>
            <a:off x="6826" y="1544041"/>
            <a:ext cx="1200238" cy="5092074"/>
          </a:xfrm>
          <a:prstGeom prst="roundRect">
            <a:avLst/>
          </a:prstGeom>
          <a:solidFill>
            <a:srgbClr val="FFFBB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8978293" y="1064728"/>
            <a:ext cx="165708" cy="2748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400" dirty="0">
              <a:solidFill>
                <a:schemeClr val="tx1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1168109" y="1543699"/>
            <a:ext cx="5178845" cy="3825177"/>
          </a:xfrm>
          <a:prstGeom prst="roundRect">
            <a:avLst/>
          </a:prstGeom>
          <a:solidFill>
            <a:srgbClr val="B1FFA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 8"/>
          <p:cNvSpPr/>
          <p:nvPr/>
        </p:nvSpPr>
        <p:spPr>
          <a:xfrm>
            <a:off x="1168110" y="5267228"/>
            <a:ext cx="6197414" cy="1361144"/>
          </a:xfrm>
          <a:prstGeom prst="roundRect">
            <a:avLst/>
          </a:prstGeom>
          <a:solidFill>
            <a:srgbClr val="FFCAC7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-2" y="777331"/>
            <a:ext cx="639718" cy="2748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r>
              <a:rPr lang="en-US" altLang="ja-JP" sz="1200" dirty="0" smtClean="0">
                <a:solidFill>
                  <a:schemeClr val="tx1"/>
                </a:solidFill>
                <a:latin typeface="+mj-lt"/>
                <a:ea typeface="Osaka"/>
                <a:cs typeface="Osaka"/>
              </a:rPr>
              <a:t>Calendar</a:t>
            </a:r>
            <a:endParaRPr kumimoji="1" lang="ja-JP" altLang="en-US" sz="1200" dirty="0">
              <a:solidFill>
                <a:schemeClr val="tx1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1073942"/>
            <a:ext cx="1036758" cy="2748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kumimoji="1" lang="en-US" altLang="ja-JP" sz="1200" dirty="0" smtClean="0">
                <a:solidFill>
                  <a:schemeClr val="tx1"/>
                </a:solidFill>
                <a:latin typeface="+mj-lt"/>
                <a:ea typeface="Osaka"/>
                <a:cs typeface="Osaka"/>
              </a:rPr>
              <a:t>Japan FY</a:t>
            </a:r>
            <a:endParaRPr kumimoji="1" lang="ja-JP" altLang="en-US" sz="1200" dirty="0">
              <a:solidFill>
                <a:schemeClr val="tx1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8528572" y="777331"/>
            <a:ext cx="615428" cy="2748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ja-JP" altLang="en-US" sz="14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・・・</a:t>
            </a:r>
            <a:endParaRPr kumimoji="1" lang="ja-JP" altLang="en-US" sz="1400" dirty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457200" y="46090"/>
            <a:ext cx="8229600" cy="605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SuperKEKB</a:t>
            </a:r>
            <a:r>
              <a:rPr kumimoji="1" lang="en-US" altLang="ja-JP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 rings master schedule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699971" y="4955001"/>
            <a:ext cx="779837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900" dirty="0" smtClean="0">
                <a:latin typeface="+mj-lt"/>
                <a:ea typeface="Osaka"/>
                <a:cs typeface="Osaka"/>
              </a:rPr>
              <a:t>Belle roll out</a:t>
            </a:r>
            <a:endParaRPr kumimoji="1" lang="ja-JP" altLang="en-US" sz="900" dirty="0">
              <a:latin typeface="+mj-lt"/>
              <a:ea typeface="Osaka"/>
              <a:cs typeface="Osaka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639715" y="785281"/>
            <a:ext cx="1142939" cy="2748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+mj-lt"/>
                <a:ea typeface="Osaka"/>
                <a:cs typeface="Osaka"/>
              </a:rPr>
              <a:t>2010</a:t>
            </a:r>
            <a:endParaRPr kumimoji="1" lang="ja-JP" altLang="en-US" sz="1400" dirty="0">
              <a:solidFill>
                <a:schemeClr val="tx1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791121" y="781306"/>
            <a:ext cx="1142939" cy="2748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+mj-lt"/>
                <a:ea typeface="Osaka"/>
                <a:cs typeface="Osaka"/>
              </a:rPr>
              <a:t>2011</a:t>
            </a:r>
            <a:endParaRPr kumimoji="1" lang="ja-JP" altLang="en-US" sz="1400" dirty="0">
              <a:solidFill>
                <a:schemeClr val="tx1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932414" y="781306"/>
            <a:ext cx="1142939" cy="2748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+mj-lt"/>
                <a:ea typeface="Osaka"/>
                <a:cs typeface="Osaka"/>
              </a:rPr>
              <a:t>2012</a:t>
            </a:r>
            <a:endParaRPr kumimoji="1" lang="ja-JP" altLang="en-US" sz="1400" dirty="0">
              <a:solidFill>
                <a:schemeClr val="tx1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075353" y="777331"/>
            <a:ext cx="1142939" cy="2748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+mj-lt"/>
                <a:ea typeface="Osaka"/>
                <a:cs typeface="Osaka"/>
              </a:rPr>
              <a:t>2013</a:t>
            </a:r>
            <a:endParaRPr kumimoji="1" lang="ja-JP" altLang="en-US" sz="1400" dirty="0">
              <a:solidFill>
                <a:schemeClr val="tx1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5218292" y="777331"/>
            <a:ext cx="1142939" cy="2748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+mj-lt"/>
                <a:ea typeface="Osaka"/>
                <a:cs typeface="Osaka"/>
              </a:rPr>
              <a:t>2014</a:t>
            </a:r>
            <a:endParaRPr kumimoji="1" lang="ja-JP" altLang="en-US" sz="1400" dirty="0">
              <a:solidFill>
                <a:schemeClr val="tx1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6361231" y="781823"/>
            <a:ext cx="1142939" cy="2748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+mj-lt"/>
                <a:ea typeface="Osaka"/>
                <a:cs typeface="Osaka"/>
              </a:rPr>
              <a:t>2015</a:t>
            </a:r>
            <a:endParaRPr kumimoji="1" lang="ja-JP" altLang="en-US" sz="1400" dirty="0">
              <a:solidFill>
                <a:schemeClr val="tx1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7504170" y="773356"/>
            <a:ext cx="1142939" cy="2748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+mj-lt"/>
                <a:ea typeface="Osaka"/>
                <a:cs typeface="Osaka"/>
              </a:rPr>
              <a:t>2016</a:t>
            </a:r>
            <a:endParaRPr kumimoji="1" lang="ja-JP" altLang="en-US" sz="1400" dirty="0">
              <a:solidFill>
                <a:schemeClr val="tx1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933786" y="1069357"/>
            <a:ext cx="1142939" cy="2748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ja-JP" sz="1400" dirty="0" smtClean="0">
                <a:solidFill>
                  <a:schemeClr val="tx1"/>
                </a:solidFill>
                <a:latin typeface="+mj-lt"/>
                <a:ea typeface="Osaka"/>
                <a:cs typeface="Osaka"/>
              </a:rPr>
              <a:t>2010</a:t>
            </a:r>
            <a:endParaRPr kumimoji="1" lang="ja-JP" altLang="en-US" sz="1400" dirty="0">
              <a:solidFill>
                <a:schemeClr val="tx1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2076725" y="1074859"/>
            <a:ext cx="1142939" cy="2748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+mj-lt"/>
                <a:ea typeface="Osaka"/>
                <a:cs typeface="Osaka"/>
              </a:rPr>
              <a:t>2011</a:t>
            </a:r>
            <a:endParaRPr kumimoji="1" lang="ja-JP" altLang="en-US" sz="1400" dirty="0">
              <a:solidFill>
                <a:schemeClr val="tx1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3230144" y="1069357"/>
            <a:ext cx="1142939" cy="2748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ja-JP" sz="1400" dirty="0" smtClean="0">
                <a:solidFill>
                  <a:schemeClr val="tx1"/>
                </a:solidFill>
                <a:latin typeface="+mj-lt"/>
                <a:ea typeface="Osaka"/>
                <a:cs typeface="Osaka"/>
              </a:rPr>
              <a:t>2012</a:t>
            </a:r>
            <a:endParaRPr kumimoji="1" lang="ja-JP" altLang="en-US" sz="1400" dirty="0">
              <a:solidFill>
                <a:schemeClr val="tx1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4375096" y="1071643"/>
            <a:ext cx="1142939" cy="2748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+mj-lt"/>
                <a:ea typeface="Osaka"/>
                <a:cs typeface="Osaka"/>
              </a:rPr>
              <a:t>2013</a:t>
            </a:r>
            <a:endParaRPr kumimoji="1" lang="ja-JP" altLang="en-US" sz="1400" dirty="0">
              <a:solidFill>
                <a:schemeClr val="tx1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5528515" y="1069357"/>
            <a:ext cx="1142939" cy="2748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ja-JP" sz="1400" dirty="0" smtClean="0">
                <a:solidFill>
                  <a:schemeClr val="tx1"/>
                </a:solidFill>
                <a:latin typeface="+mj-lt"/>
                <a:ea typeface="Osaka"/>
                <a:cs typeface="Osaka"/>
              </a:rPr>
              <a:t>2014</a:t>
            </a:r>
            <a:endParaRPr kumimoji="1" lang="ja-JP" altLang="en-US" sz="1400" dirty="0">
              <a:solidFill>
                <a:schemeClr val="tx1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6681934" y="1073849"/>
            <a:ext cx="1142939" cy="2748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kumimoji="1" lang="en-US" altLang="ja-JP" sz="1400" dirty="0" smtClean="0">
                <a:solidFill>
                  <a:schemeClr val="tx1"/>
                </a:solidFill>
                <a:latin typeface="+mj-lt"/>
                <a:ea typeface="Osaka"/>
                <a:cs typeface="Osaka"/>
              </a:rPr>
              <a:t>2015</a:t>
            </a:r>
            <a:endParaRPr kumimoji="1" lang="ja-JP" altLang="en-US" sz="1400" dirty="0">
              <a:solidFill>
                <a:schemeClr val="tx1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7835353" y="1067867"/>
            <a:ext cx="1142939" cy="2748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ja-JP" sz="1400" dirty="0" smtClean="0">
                <a:solidFill>
                  <a:schemeClr val="tx1"/>
                </a:solidFill>
                <a:latin typeface="+mj-lt"/>
                <a:ea typeface="Osaka"/>
                <a:cs typeface="Osaka"/>
              </a:rPr>
              <a:t>2016</a:t>
            </a:r>
            <a:endParaRPr kumimoji="1" lang="ja-JP" altLang="en-US" sz="1400" dirty="0">
              <a:solidFill>
                <a:schemeClr val="tx1"/>
              </a:solidFill>
              <a:latin typeface="+mj-lt"/>
              <a:ea typeface="Osaka"/>
              <a:cs typeface="Osaka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flipV="1">
            <a:off x="0" y="777331"/>
            <a:ext cx="9144000" cy="528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 flipV="1">
            <a:off x="0" y="1060122"/>
            <a:ext cx="9144000" cy="10364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flipV="1">
            <a:off x="-1" y="1349700"/>
            <a:ext cx="9144001" cy="865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rot="16200000" flipH="1">
            <a:off x="-2260057" y="3677910"/>
            <a:ext cx="5797954" cy="1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rot="16200000" flipH="1">
            <a:off x="-1116324" y="3686371"/>
            <a:ext cx="5797954" cy="1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rot="16200000" flipH="1">
            <a:off x="27409" y="3694832"/>
            <a:ext cx="5797954" cy="1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rot="16200000" flipH="1">
            <a:off x="1171142" y="3703293"/>
            <a:ext cx="5797954" cy="1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rot="16200000" flipH="1">
            <a:off x="2314875" y="3711754"/>
            <a:ext cx="5797954" cy="1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 rot="16200000" flipH="1">
            <a:off x="3458608" y="3720215"/>
            <a:ext cx="5797954" cy="1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 rot="16200000" flipH="1">
            <a:off x="4602341" y="3728676"/>
            <a:ext cx="5797954" cy="1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 rot="16200000" flipH="1">
            <a:off x="5746074" y="3737137"/>
            <a:ext cx="5797954" cy="1"/>
          </a:xfrm>
          <a:prstGeom prst="line">
            <a:avLst/>
          </a:prstGeom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1244227" y="2395436"/>
            <a:ext cx="2813958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1269970" y="2127753"/>
            <a:ext cx="1266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00FF"/>
                </a:solidFill>
                <a:latin typeface="+mj-lt"/>
                <a:ea typeface="Osaka"/>
                <a:cs typeface="Osaka"/>
              </a:rPr>
              <a:t>dismantling KEKB</a:t>
            </a:r>
            <a:endParaRPr kumimoji="1" lang="ja-JP" altLang="en-US" sz="1200" dirty="0">
              <a:solidFill>
                <a:srgbClr val="0000FF"/>
              </a:solidFill>
              <a:latin typeface="+mj-lt"/>
              <a:ea typeface="Osaka"/>
              <a:cs typeface="Osaka"/>
            </a:endParaRPr>
          </a:p>
        </p:txBody>
      </p:sp>
      <p:cxnSp>
        <p:nvCxnSpPr>
          <p:cNvPr id="42" name="直線コネクタ 41"/>
          <p:cNvCxnSpPr/>
          <p:nvPr/>
        </p:nvCxnSpPr>
        <p:spPr>
          <a:xfrm>
            <a:off x="3506767" y="4446415"/>
            <a:ext cx="2811559" cy="1588"/>
          </a:xfrm>
          <a:prstGeom prst="line">
            <a:avLst/>
          </a:prstGeom>
          <a:ln>
            <a:solidFill>
              <a:srgbClr val="E358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3446700" y="4186578"/>
            <a:ext cx="113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E358FF"/>
                </a:solidFill>
                <a:latin typeface="+mj-lt"/>
                <a:ea typeface="Osaka"/>
                <a:cs typeface="Osaka"/>
              </a:rPr>
              <a:t>fabricate QCS-L</a:t>
            </a:r>
            <a:endParaRPr kumimoji="1" lang="ja-JP" altLang="en-US" sz="1200" dirty="0">
              <a:solidFill>
                <a:srgbClr val="E358FF"/>
              </a:solidFill>
              <a:latin typeface="+mj-lt"/>
              <a:ea typeface="Osaka"/>
              <a:cs typeface="Osaka"/>
            </a:endParaRPr>
          </a:p>
        </p:txBody>
      </p:sp>
      <p:cxnSp>
        <p:nvCxnSpPr>
          <p:cNvPr id="44" name="直線コネクタ 43"/>
          <p:cNvCxnSpPr/>
          <p:nvPr/>
        </p:nvCxnSpPr>
        <p:spPr>
          <a:xfrm>
            <a:off x="1244227" y="2650637"/>
            <a:ext cx="4737412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/>
          <p:cNvSpPr txBox="1"/>
          <p:nvPr/>
        </p:nvSpPr>
        <p:spPr>
          <a:xfrm>
            <a:off x="1267513" y="2400969"/>
            <a:ext cx="2685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00FF"/>
                </a:solidFill>
                <a:latin typeface="+mj-lt"/>
                <a:ea typeface="Osaka"/>
                <a:cs typeface="Osaka"/>
              </a:rPr>
              <a:t>fabrication and tests of </a:t>
            </a:r>
            <a:r>
              <a:rPr lang="en-US" altLang="ja-JP" sz="1200" dirty="0" smtClean="0">
                <a:solidFill>
                  <a:srgbClr val="0000FF"/>
                </a:solidFill>
                <a:latin typeface="+mj-lt"/>
                <a:ea typeface="Osaka"/>
                <a:cs typeface="Osaka"/>
              </a:rPr>
              <a:t>MR components</a:t>
            </a:r>
            <a:endParaRPr kumimoji="1" lang="ja-JP" altLang="en-US" sz="1200" dirty="0">
              <a:solidFill>
                <a:srgbClr val="0000FF"/>
              </a:solidFill>
              <a:latin typeface="+mj-lt"/>
              <a:ea typeface="Osaka"/>
              <a:cs typeface="Osaka"/>
            </a:endParaRPr>
          </a:p>
        </p:txBody>
      </p:sp>
      <p:cxnSp>
        <p:nvCxnSpPr>
          <p:cNvPr id="46" name="直線コネクタ 45"/>
          <p:cNvCxnSpPr/>
          <p:nvPr/>
        </p:nvCxnSpPr>
        <p:spPr>
          <a:xfrm>
            <a:off x="3541091" y="2935576"/>
            <a:ext cx="224242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/>
          <p:cNvSpPr txBox="1"/>
          <p:nvPr/>
        </p:nvSpPr>
        <p:spPr>
          <a:xfrm>
            <a:off x="3506767" y="2677968"/>
            <a:ext cx="2403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 smtClean="0">
                <a:solidFill>
                  <a:srgbClr val="0000FF"/>
                </a:solidFill>
                <a:latin typeface="+mj-lt"/>
                <a:ea typeface="Osaka"/>
                <a:cs typeface="Osaka"/>
              </a:rPr>
              <a:t>TiN</a:t>
            </a:r>
            <a:r>
              <a:rPr kumimoji="1" lang="en-US" altLang="ja-JP" sz="1200" dirty="0" smtClean="0">
                <a:solidFill>
                  <a:srgbClr val="0000FF"/>
                </a:solidFill>
                <a:latin typeface="+mj-lt"/>
                <a:ea typeface="Osaka"/>
                <a:cs typeface="Osaka"/>
              </a:rPr>
              <a:t> coating &amp; baking of beam pipes</a:t>
            </a:r>
            <a:endParaRPr kumimoji="1" lang="ja-JP" altLang="en-US" sz="1200" dirty="0">
              <a:solidFill>
                <a:srgbClr val="0000FF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222572" y="2942826"/>
            <a:ext cx="1894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00FF"/>
                </a:solidFill>
                <a:latin typeface="+mj-lt"/>
                <a:ea typeface="Osaka"/>
                <a:cs typeface="Osaka"/>
              </a:rPr>
              <a:t>install, assembly and set up</a:t>
            </a:r>
            <a:endParaRPr kumimoji="1" lang="ja-JP" altLang="en-US" sz="1200" dirty="0">
              <a:solidFill>
                <a:srgbClr val="0000FF"/>
              </a:solidFill>
              <a:latin typeface="+mj-lt"/>
              <a:ea typeface="Osaka"/>
              <a:cs typeface="Osaka"/>
            </a:endParaRPr>
          </a:p>
        </p:txBody>
      </p:sp>
      <p:cxnSp>
        <p:nvCxnSpPr>
          <p:cNvPr id="49" name="直線コネクタ 48"/>
          <p:cNvCxnSpPr/>
          <p:nvPr/>
        </p:nvCxnSpPr>
        <p:spPr>
          <a:xfrm>
            <a:off x="5948734" y="3814136"/>
            <a:ext cx="40885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5915239" y="3378214"/>
            <a:ext cx="115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0000FF"/>
                </a:solidFill>
                <a:latin typeface="+mj-lt"/>
                <a:ea typeface="Osaka"/>
                <a:cs typeface="Osaka"/>
              </a:rPr>
              <a:t>final assembly,</a:t>
            </a:r>
          </a:p>
          <a:p>
            <a:r>
              <a:rPr lang="en-US" altLang="ja-JP" sz="1200" dirty="0" smtClean="0">
                <a:solidFill>
                  <a:srgbClr val="0000FF"/>
                </a:solidFill>
                <a:latin typeface="+mj-lt"/>
                <a:ea typeface="Osaka"/>
                <a:cs typeface="Osaka"/>
              </a:rPr>
              <a:t>RF conditioning</a:t>
            </a:r>
            <a:endParaRPr kumimoji="1" lang="ja-JP" altLang="en-US" sz="1200" dirty="0">
              <a:solidFill>
                <a:srgbClr val="0000FF"/>
              </a:solidFill>
              <a:latin typeface="+mj-lt"/>
              <a:ea typeface="Osaka"/>
              <a:cs typeface="Osaka"/>
            </a:endParaRPr>
          </a:p>
        </p:txBody>
      </p:sp>
      <p:cxnSp>
        <p:nvCxnSpPr>
          <p:cNvPr id="51" name="直線コネクタ 50"/>
          <p:cNvCxnSpPr/>
          <p:nvPr/>
        </p:nvCxnSpPr>
        <p:spPr>
          <a:xfrm>
            <a:off x="3230144" y="3194082"/>
            <a:ext cx="2751495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>
            <a:off x="4070885" y="3831696"/>
            <a:ext cx="1488543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/>
          <p:cNvSpPr txBox="1"/>
          <p:nvPr/>
        </p:nvSpPr>
        <p:spPr>
          <a:xfrm>
            <a:off x="4009710" y="3591550"/>
            <a:ext cx="18144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+mj-lt"/>
                <a:ea typeface="Osaka"/>
                <a:cs typeface="Osaka"/>
              </a:rPr>
              <a:t>MR buildings construction</a:t>
            </a:r>
            <a:endParaRPr kumimoji="1" lang="ja-JP" altLang="en-US" sz="1200" dirty="0">
              <a:latin typeface="+mj-lt"/>
              <a:ea typeface="Osaka"/>
              <a:cs typeface="Osaka"/>
            </a:endParaRPr>
          </a:p>
        </p:txBody>
      </p:sp>
      <p:cxnSp>
        <p:nvCxnSpPr>
          <p:cNvPr id="54" name="直線コネクタ 53"/>
          <p:cNvCxnSpPr/>
          <p:nvPr/>
        </p:nvCxnSpPr>
        <p:spPr>
          <a:xfrm>
            <a:off x="4074567" y="4122595"/>
            <a:ext cx="1749612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/>
          <p:cNvSpPr txBox="1"/>
          <p:nvPr/>
        </p:nvSpPr>
        <p:spPr>
          <a:xfrm>
            <a:off x="4023861" y="3882449"/>
            <a:ext cx="2608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+mj-lt"/>
                <a:ea typeface="Osaka"/>
                <a:cs typeface="Osaka"/>
              </a:rPr>
              <a:t>reinforce electricity and cooling facility</a:t>
            </a:r>
            <a:endParaRPr kumimoji="1" lang="ja-JP" altLang="en-US" sz="1200" dirty="0">
              <a:latin typeface="+mj-lt"/>
              <a:ea typeface="Osaka"/>
              <a:cs typeface="Osaka"/>
            </a:endParaRPr>
          </a:p>
        </p:txBody>
      </p:sp>
      <p:cxnSp>
        <p:nvCxnSpPr>
          <p:cNvPr id="56" name="直線コネクタ 55"/>
          <p:cNvCxnSpPr/>
          <p:nvPr/>
        </p:nvCxnSpPr>
        <p:spPr>
          <a:xfrm>
            <a:off x="1693335" y="4980374"/>
            <a:ext cx="5899715" cy="1588"/>
          </a:xfrm>
          <a:prstGeom prst="line">
            <a:avLst/>
          </a:prstGeom>
          <a:ln>
            <a:solidFill>
              <a:srgbClr val="E358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/>
          <p:cNvSpPr txBox="1"/>
          <p:nvPr/>
        </p:nvSpPr>
        <p:spPr>
          <a:xfrm>
            <a:off x="1701342" y="4717361"/>
            <a:ext cx="1888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E358FF"/>
                </a:solidFill>
                <a:latin typeface="+mj-lt"/>
                <a:ea typeface="Osaka"/>
                <a:cs typeface="Osaka"/>
              </a:rPr>
              <a:t>detector upgrade to Belle II</a:t>
            </a:r>
            <a:endParaRPr kumimoji="1" lang="ja-JP" altLang="en-US" sz="1200" dirty="0">
              <a:solidFill>
                <a:srgbClr val="E358FF"/>
              </a:solidFill>
              <a:latin typeface="+mj-lt"/>
              <a:ea typeface="Osaka"/>
              <a:cs typeface="Osaka"/>
            </a:endParaRPr>
          </a:p>
        </p:txBody>
      </p:sp>
      <p:cxnSp>
        <p:nvCxnSpPr>
          <p:cNvPr id="58" name="直線コネクタ 57"/>
          <p:cNvCxnSpPr/>
          <p:nvPr/>
        </p:nvCxnSpPr>
        <p:spPr>
          <a:xfrm>
            <a:off x="5616531" y="4728178"/>
            <a:ext cx="1355258" cy="1588"/>
          </a:xfrm>
          <a:prstGeom prst="line">
            <a:avLst/>
          </a:prstGeom>
          <a:ln>
            <a:solidFill>
              <a:srgbClr val="E358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/>
          <p:cNvSpPr txBox="1"/>
          <p:nvPr/>
        </p:nvSpPr>
        <p:spPr>
          <a:xfrm>
            <a:off x="5519818" y="4473746"/>
            <a:ext cx="1159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E358FF"/>
                </a:solidFill>
                <a:latin typeface="+mj-lt"/>
                <a:ea typeface="Osaka"/>
                <a:cs typeface="Osaka"/>
              </a:rPr>
              <a:t>fabricate QCS-R</a:t>
            </a:r>
            <a:endParaRPr kumimoji="1" lang="ja-JP" altLang="en-US" sz="1200" dirty="0">
              <a:solidFill>
                <a:srgbClr val="E358FF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3818376" y="4760266"/>
            <a:ext cx="450101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900" dirty="0" smtClean="0">
                <a:latin typeface="+mj-lt"/>
                <a:ea typeface="Osaka"/>
                <a:cs typeface="Osaka"/>
              </a:rPr>
              <a:t>roll in </a:t>
            </a:r>
            <a:endParaRPr kumimoji="1" lang="ja-JP" altLang="en-US" sz="900" dirty="0">
              <a:latin typeface="+mj-lt"/>
              <a:ea typeface="Osaka"/>
              <a:cs typeface="Osaka"/>
            </a:endParaRPr>
          </a:p>
        </p:txBody>
      </p:sp>
      <p:cxnSp>
        <p:nvCxnSpPr>
          <p:cNvPr id="61" name="直線矢印コネクタ 60"/>
          <p:cNvCxnSpPr/>
          <p:nvPr/>
        </p:nvCxnSpPr>
        <p:spPr>
          <a:xfrm rot="5400000" flipH="1" flipV="1">
            <a:off x="4114026" y="4957627"/>
            <a:ext cx="262086" cy="1"/>
          </a:xfrm>
          <a:prstGeom prst="straightConnector1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/>
          <p:cNvCxnSpPr/>
          <p:nvPr/>
        </p:nvCxnSpPr>
        <p:spPr>
          <a:xfrm rot="16200000" flipH="1">
            <a:off x="4306703" y="4974789"/>
            <a:ext cx="262086" cy="1"/>
          </a:xfrm>
          <a:prstGeom prst="straightConnector1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テキスト ボックス 62"/>
          <p:cNvSpPr txBox="1"/>
          <p:nvPr/>
        </p:nvSpPr>
        <p:spPr>
          <a:xfrm>
            <a:off x="4418011" y="4956979"/>
            <a:ext cx="523138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900" dirty="0" smtClean="0">
                <a:latin typeface="+mj-lt"/>
                <a:ea typeface="Osaka"/>
                <a:cs typeface="Osaka"/>
              </a:rPr>
              <a:t>roll out </a:t>
            </a:r>
            <a:endParaRPr kumimoji="1" lang="ja-JP" altLang="en-US" sz="900" dirty="0">
              <a:latin typeface="+mj-lt"/>
              <a:ea typeface="Osaka"/>
              <a:cs typeface="Osaka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4073289" y="4614959"/>
            <a:ext cx="562248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900" dirty="0" smtClean="0">
                <a:latin typeface="+mj-lt"/>
                <a:ea typeface="Osaka"/>
                <a:cs typeface="Osaka"/>
              </a:rPr>
              <a:t>rotation</a:t>
            </a:r>
            <a:endParaRPr kumimoji="1" lang="ja-JP" altLang="en-US" sz="900" dirty="0">
              <a:latin typeface="+mj-lt"/>
              <a:ea typeface="Osaka"/>
              <a:cs typeface="Osaka"/>
            </a:endParaRPr>
          </a:p>
        </p:txBody>
      </p:sp>
      <p:cxnSp>
        <p:nvCxnSpPr>
          <p:cNvPr id="65" name="直線コネクタ 64"/>
          <p:cNvCxnSpPr/>
          <p:nvPr/>
        </p:nvCxnSpPr>
        <p:spPr>
          <a:xfrm>
            <a:off x="7214736" y="4075617"/>
            <a:ext cx="1926595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/>
          <p:cNvSpPr txBox="1"/>
          <p:nvPr/>
        </p:nvSpPr>
        <p:spPr>
          <a:xfrm>
            <a:off x="7434129" y="3619441"/>
            <a:ext cx="1685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00FF"/>
                </a:solidFill>
                <a:latin typeface="+mj-lt"/>
                <a:ea typeface="Osaka"/>
                <a:cs typeface="Osaka"/>
              </a:rPr>
              <a:t>reinforce RF, </a:t>
            </a:r>
            <a:r>
              <a:rPr kumimoji="1" lang="en-US" altLang="ja-JP" sz="1200" dirty="0" err="1" smtClean="0">
                <a:solidFill>
                  <a:srgbClr val="0000FF"/>
                </a:solidFill>
                <a:latin typeface="+mj-lt"/>
                <a:ea typeface="Osaka"/>
                <a:cs typeface="Osaka"/>
              </a:rPr>
              <a:t>vac</a:t>
            </a:r>
            <a:r>
              <a:rPr kumimoji="1" lang="en-US" altLang="ja-JP" sz="1200" dirty="0" smtClean="0">
                <a:solidFill>
                  <a:srgbClr val="0000FF"/>
                </a:solidFill>
                <a:latin typeface="+mj-lt"/>
                <a:ea typeface="Osaka"/>
                <a:cs typeface="Osaka"/>
              </a:rPr>
              <a:t>, etc.</a:t>
            </a:r>
          </a:p>
          <a:p>
            <a:r>
              <a:rPr lang="en-US" altLang="ja-JP" sz="1200" dirty="0" smtClean="0">
                <a:solidFill>
                  <a:srgbClr val="0000FF"/>
                </a:solidFill>
                <a:latin typeface="+mj-lt"/>
                <a:ea typeface="Osaka"/>
                <a:cs typeface="Osaka"/>
              </a:rPr>
              <a:t>for higher beam current</a:t>
            </a:r>
            <a:endParaRPr kumimoji="1" lang="en-US" altLang="ja-JP" sz="1200" dirty="0" smtClean="0">
              <a:solidFill>
                <a:srgbClr val="0000FF"/>
              </a:solidFill>
              <a:latin typeface="+mj-lt"/>
              <a:ea typeface="Osaka"/>
              <a:cs typeface="Osaka"/>
            </a:endParaRPr>
          </a:p>
        </p:txBody>
      </p:sp>
      <p:cxnSp>
        <p:nvCxnSpPr>
          <p:cNvPr id="67" name="直線矢印コネクタ 66"/>
          <p:cNvCxnSpPr/>
          <p:nvPr/>
        </p:nvCxnSpPr>
        <p:spPr>
          <a:xfrm rot="16200000" flipH="1">
            <a:off x="1559434" y="5015636"/>
            <a:ext cx="262086" cy="1"/>
          </a:xfrm>
          <a:prstGeom prst="straightConnector1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>
            <a:off x="1247795" y="5830625"/>
            <a:ext cx="4769588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8"/>
          <p:cNvSpPr txBox="1"/>
          <p:nvPr/>
        </p:nvSpPr>
        <p:spPr>
          <a:xfrm>
            <a:off x="1168109" y="5580957"/>
            <a:ext cx="26482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00FF"/>
                </a:solidFill>
                <a:latin typeface="+mj-lt"/>
                <a:ea typeface="Osaka"/>
                <a:cs typeface="Osaka"/>
              </a:rPr>
              <a:t>fabrication and tests of </a:t>
            </a:r>
            <a:r>
              <a:rPr lang="en-US" altLang="ja-JP" sz="1200" dirty="0" smtClean="0">
                <a:solidFill>
                  <a:srgbClr val="0000FF"/>
                </a:solidFill>
                <a:latin typeface="+mj-lt"/>
                <a:ea typeface="Osaka"/>
                <a:cs typeface="Osaka"/>
              </a:rPr>
              <a:t>DR components</a:t>
            </a:r>
            <a:endParaRPr kumimoji="1" lang="ja-JP" altLang="en-US" sz="1200" dirty="0">
              <a:solidFill>
                <a:srgbClr val="0000FF"/>
              </a:solidFill>
              <a:latin typeface="+mj-lt"/>
              <a:ea typeface="Osaka"/>
              <a:cs typeface="Osaka"/>
            </a:endParaRPr>
          </a:p>
        </p:txBody>
      </p:sp>
      <p:cxnSp>
        <p:nvCxnSpPr>
          <p:cNvPr id="70" name="直線コネクタ 69"/>
          <p:cNvCxnSpPr/>
          <p:nvPr/>
        </p:nvCxnSpPr>
        <p:spPr>
          <a:xfrm>
            <a:off x="4076455" y="6557121"/>
            <a:ext cx="154007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テキスト ボックス 70"/>
          <p:cNvSpPr txBox="1"/>
          <p:nvPr/>
        </p:nvSpPr>
        <p:spPr>
          <a:xfrm>
            <a:off x="4032442" y="6291232"/>
            <a:ext cx="2023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+mj-lt"/>
                <a:ea typeface="Osaka"/>
                <a:cs typeface="Osaka"/>
              </a:rPr>
              <a:t>electricity and </a:t>
            </a:r>
            <a:r>
              <a:rPr lang="en-US" altLang="ja-JP" sz="1200" dirty="0" smtClean="0">
                <a:latin typeface="+mj-lt"/>
                <a:ea typeface="Osaka"/>
                <a:cs typeface="Osaka"/>
              </a:rPr>
              <a:t>cooling system</a:t>
            </a:r>
            <a:endParaRPr kumimoji="1" lang="ja-JP" altLang="en-US" sz="1200" dirty="0">
              <a:latin typeface="+mj-lt"/>
              <a:ea typeface="Osaka"/>
              <a:cs typeface="Osaka"/>
            </a:endParaRPr>
          </a:p>
        </p:txBody>
      </p:sp>
      <p:cxnSp>
        <p:nvCxnSpPr>
          <p:cNvPr id="72" name="直線コネクタ 71"/>
          <p:cNvCxnSpPr/>
          <p:nvPr/>
        </p:nvCxnSpPr>
        <p:spPr>
          <a:xfrm>
            <a:off x="4076455" y="6322457"/>
            <a:ext cx="144158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テキスト ボックス 72"/>
          <p:cNvSpPr txBox="1"/>
          <p:nvPr/>
        </p:nvSpPr>
        <p:spPr>
          <a:xfrm>
            <a:off x="4023861" y="6056568"/>
            <a:ext cx="1777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+mj-lt"/>
                <a:ea typeface="Osaka"/>
                <a:cs typeface="Osaka"/>
              </a:rPr>
              <a:t>DR buildings construction</a:t>
            </a:r>
            <a:endParaRPr kumimoji="1" lang="ja-JP" altLang="en-US" sz="1200" dirty="0">
              <a:latin typeface="+mj-lt"/>
              <a:ea typeface="Osaka"/>
              <a:cs typeface="Osaka"/>
            </a:endParaRPr>
          </a:p>
        </p:txBody>
      </p:sp>
      <p:cxnSp>
        <p:nvCxnSpPr>
          <p:cNvPr id="74" name="直線コネクタ 73"/>
          <p:cNvCxnSpPr/>
          <p:nvPr/>
        </p:nvCxnSpPr>
        <p:spPr>
          <a:xfrm>
            <a:off x="2821744" y="6087793"/>
            <a:ext cx="1551339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テキスト ボックス 74"/>
          <p:cNvSpPr txBox="1"/>
          <p:nvPr/>
        </p:nvSpPr>
        <p:spPr>
          <a:xfrm>
            <a:off x="2880703" y="5839066"/>
            <a:ext cx="16215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+mj-lt"/>
                <a:ea typeface="Osaka"/>
                <a:cs typeface="Osaka"/>
              </a:rPr>
              <a:t>DR tunnel construction</a:t>
            </a:r>
            <a:endParaRPr kumimoji="1" lang="ja-JP" altLang="en-US" sz="1200" dirty="0">
              <a:latin typeface="+mj-lt"/>
              <a:ea typeface="Osaka"/>
              <a:cs typeface="Osaka"/>
            </a:endParaRPr>
          </a:p>
        </p:txBody>
      </p:sp>
      <p:cxnSp>
        <p:nvCxnSpPr>
          <p:cNvPr id="76" name="直線コネクタ 75"/>
          <p:cNvCxnSpPr/>
          <p:nvPr/>
        </p:nvCxnSpPr>
        <p:spPr>
          <a:xfrm>
            <a:off x="5516016" y="6071201"/>
            <a:ext cx="1073346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テキスト ボックス 76"/>
          <p:cNvSpPr txBox="1"/>
          <p:nvPr/>
        </p:nvSpPr>
        <p:spPr>
          <a:xfrm>
            <a:off x="5470654" y="5812952"/>
            <a:ext cx="1894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0000FF"/>
                </a:solidFill>
                <a:latin typeface="+mj-lt"/>
                <a:ea typeface="Osaka"/>
                <a:cs typeface="Osaka"/>
              </a:rPr>
              <a:t>install, assembly and set up</a:t>
            </a:r>
            <a:endParaRPr kumimoji="1" lang="ja-JP" altLang="en-US" sz="1200" dirty="0">
              <a:solidFill>
                <a:srgbClr val="0000FF"/>
              </a:solidFill>
              <a:latin typeface="+mj-lt"/>
              <a:ea typeface="Osaka"/>
              <a:cs typeface="Osaka"/>
            </a:endParaRPr>
          </a:p>
        </p:txBody>
      </p:sp>
      <p:cxnSp>
        <p:nvCxnSpPr>
          <p:cNvPr id="78" name="直線コネクタ 77"/>
          <p:cNvCxnSpPr/>
          <p:nvPr/>
        </p:nvCxnSpPr>
        <p:spPr>
          <a:xfrm>
            <a:off x="6404136" y="2062645"/>
            <a:ext cx="458890" cy="1588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テキスト ボックス 78"/>
          <p:cNvSpPr txBox="1"/>
          <p:nvPr/>
        </p:nvSpPr>
        <p:spPr>
          <a:xfrm>
            <a:off x="6318326" y="2040369"/>
            <a:ext cx="750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  <a:latin typeface="+mj-lt"/>
                <a:ea typeface="Osaka"/>
                <a:cs typeface="Osaka"/>
              </a:rPr>
              <a:t>phase 1</a:t>
            </a:r>
          </a:p>
          <a:p>
            <a:r>
              <a:rPr lang="en-US" altLang="ja-JP" sz="900" dirty="0" smtClean="0">
                <a:solidFill>
                  <a:srgbClr val="000000"/>
                </a:solidFill>
                <a:latin typeface="+mj-lt"/>
                <a:ea typeface="Osaka"/>
                <a:cs typeface="Osaka"/>
              </a:rPr>
              <a:t>w/o QCS</a:t>
            </a:r>
          </a:p>
          <a:p>
            <a:r>
              <a:rPr kumimoji="1" lang="en-US" altLang="ja-JP" sz="900" dirty="0" smtClean="0">
                <a:solidFill>
                  <a:srgbClr val="000000"/>
                </a:solidFill>
                <a:latin typeface="+mj-lt"/>
                <a:ea typeface="Osaka"/>
                <a:cs typeface="Osaka"/>
              </a:rPr>
              <a:t>w/o Belle II</a:t>
            </a:r>
            <a:endParaRPr kumimoji="1" lang="ja-JP" altLang="en-US" sz="900" dirty="0">
              <a:solidFill>
                <a:srgbClr val="000000"/>
              </a:solidFill>
              <a:latin typeface="+mj-lt"/>
              <a:ea typeface="Osaka"/>
              <a:cs typeface="Osaka"/>
            </a:endParaRPr>
          </a:p>
        </p:txBody>
      </p:sp>
      <p:cxnSp>
        <p:nvCxnSpPr>
          <p:cNvPr id="80" name="直線コネクタ 79"/>
          <p:cNvCxnSpPr/>
          <p:nvPr/>
        </p:nvCxnSpPr>
        <p:spPr>
          <a:xfrm>
            <a:off x="7608073" y="2059383"/>
            <a:ext cx="458890" cy="1588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/>
          <p:cNvCxnSpPr/>
          <p:nvPr/>
        </p:nvCxnSpPr>
        <p:spPr>
          <a:xfrm>
            <a:off x="8478174" y="2056121"/>
            <a:ext cx="663157" cy="1588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テキスト ボックス 81"/>
          <p:cNvSpPr txBox="1"/>
          <p:nvPr/>
        </p:nvSpPr>
        <p:spPr>
          <a:xfrm>
            <a:off x="27969" y="1655300"/>
            <a:ext cx="11487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0000"/>
                </a:solidFill>
                <a:latin typeface="+mj-lt"/>
                <a:ea typeface="Osaka"/>
                <a:cs typeface="Osaka"/>
              </a:rPr>
              <a:t>KEKB operation</a:t>
            </a:r>
            <a:endParaRPr kumimoji="1" lang="ja-JP" altLang="en-US" sz="1200" dirty="0">
              <a:solidFill>
                <a:srgbClr val="FF0000"/>
              </a:solidFill>
              <a:latin typeface="+mj-lt"/>
              <a:ea typeface="Osaka"/>
              <a:cs typeface="Osaka"/>
            </a:endParaRPr>
          </a:p>
        </p:txBody>
      </p:sp>
      <p:cxnSp>
        <p:nvCxnSpPr>
          <p:cNvPr id="85" name="直線矢印コネクタ 84"/>
          <p:cNvCxnSpPr/>
          <p:nvPr/>
        </p:nvCxnSpPr>
        <p:spPr>
          <a:xfrm rot="5400000" flipH="1" flipV="1">
            <a:off x="6932624" y="4693582"/>
            <a:ext cx="262086" cy="1"/>
          </a:xfrm>
          <a:prstGeom prst="straightConnector1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/>
          <p:cNvCxnSpPr/>
          <p:nvPr/>
        </p:nvCxnSpPr>
        <p:spPr>
          <a:xfrm>
            <a:off x="6318326" y="4447596"/>
            <a:ext cx="714614" cy="1588"/>
          </a:xfrm>
          <a:prstGeom prst="line">
            <a:avLst/>
          </a:prstGeom>
          <a:ln w="15875" cap="flat" cmpd="sng" algn="ctr">
            <a:solidFill>
              <a:srgbClr val="E358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直線矢印コネクタ 86"/>
          <p:cNvCxnSpPr/>
          <p:nvPr/>
        </p:nvCxnSpPr>
        <p:spPr>
          <a:xfrm rot="5400000" flipH="1" flipV="1">
            <a:off x="6932623" y="4431495"/>
            <a:ext cx="262086" cy="1"/>
          </a:xfrm>
          <a:prstGeom prst="straightConnector1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テキスト ボックス 87"/>
          <p:cNvSpPr txBox="1"/>
          <p:nvPr/>
        </p:nvSpPr>
        <p:spPr>
          <a:xfrm>
            <a:off x="6617467" y="3970655"/>
            <a:ext cx="67101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900" dirty="0" smtClean="0">
                <a:latin typeface="+mj-lt"/>
                <a:ea typeface="Osaka"/>
                <a:cs typeface="Osaka"/>
              </a:rPr>
              <a:t>cool down</a:t>
            </a:r>
          </a:p>
          <a:p>
            <a:r>
              <a:rPr lang="en-US" altLang="ja-JP" sz="900" dirty="0" err="1" smtClean="0">
                <a:latin typeface="+mj-lt"/>
                <a:ea typeface="Osaka"/>
                <a:cs typeface="Osaka"/>
              </a:rPr>
              <a:t>w</a:t>
            </a:r>
            <a:r>
              <a:rPr lang="en-US" altLang="ja-JP" sz="900" dirty="0" smtClean="0">
                <a:latin typeface="+mj-lt"/>
                <a:ea typeface="Osaka"/>
                <a:cs typeface="Osaka"/>
              </a:rPr>
              <a:t>/Belle II</a:t>
            </a:r>
            <a:endParaRPr kumimoji="1" lang="ja-JP" altLang="en-US" sz="900" dirty="0">
              <a:latin typeface="+mj-lt"/>
              <a:ea typeface="Osaka"/>
              <a:cs typeface="Osaka"/>
            </a:endParaRPr>
          </a:p>
        </p:txBody>
      </p:sp>
      <p:cxnSp>
        <p:nvCxnSpPr>
          <p:cNvPr id="90" name="直線矢印コネクタ 89"/>
          <p:cNvCxnSpPr/>
          <p:nvPr/>
        </p:nvCxnSpPr>
        <p:spPr>
          <a:xfrm rot="5400000" flipH="1" flipV="1">
            <a:off x="6832129" y="4966288"/>
            <a:ext cx="262086" cy="1"/>
          </a:xfrm>
          <a:prstGeom prst="straightConnector1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テキスト ボックス 90"/>
          <p:cNvSpPr txBox="1"/>
          <p:nvPr/>
        </p:nvSpPr>
        <p:spPr>
          <a:xfrm>
            <a:off x="6570852" y="4776488"/>
            <a:ext cx="450101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900" dirty="0" smtClean="0">
                <a:latin typeface="+mj-lt"/>
                <a:ea typeface="Osaka"/>
                <a:cs typeface="Osaka"/>
              </a:rPr>
              <a:t>roll in </a:t>
            </a:r>
            <a:endParaRPr kumimoji="1" lang="ja-JP" altLang="en-US" sz="900" dirty="0">
              <a:latin typeface="+mj-lt"/>
              <a:ea typeface="Osaka"/>
              <a:cs typeface="Osaka"/>
            </a:endParaRPr>
          </a:p>
        </p:txBody>
      </p:sp>
      <p:cxnSp>
        <p:nvCxnSpPr>
          <p:cNvPr id="92" name="直線コネクタ 91"/>
          <p:cNvCxnSpPr/>
          <p:nvPr/>
        </p:nvCxnSpPr>
        <p:spPr>
          <a:xfrm>
            <a:off x="7550715" y="4974022"/>
            <a:ext cx="559581" cy="1588"/>
          </a:xfrm>
          <a:prstGeom prst="line">
            <a:avLst/>
          </a:prstGeom>
          <a:ln w="15875" cap="flat" cmpd="sng" algn="ctr">
            <a:solidFill>
              <a:srgbClr val="E358FF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直線矢印コネクタ 92"/>
          <p:cNvCxnSpPr/>
          <p:nvPr/>
        </p:nvCxnSpPr>
        <p:spPr>
          <a:xfrm rot="16200000" flipV="1">
            <a:off x="7944182" y="4923207"/>
            <a:ext cx="446944" cy="1"/>
          </a:xfrm>
          <a:prstGeom prst="straightConnector1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テキスト ボックス 93"/>
          <p:cNvSpPr txBox="1"/>
          <p:nvPr/>
        </p:nvSpPr>
        <p:spPr>
          <a:xfrm>
            <a:off x="7843769" y="5138044"/>
            <a:ext cx="684803" cy="2308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900" dirty="0" smtClean="0">
                <a:latin typeface="+mj-lt"/>
                <a:ea typeface="Osaka"/>
                <a:cs typeface="Osaka"/>
              </a:rPr>
              <a:t>VXD install</a:t>
            </a:r>
            <a:r>
              <a:rPr kumimoji="1" lang="en-US" altLang="ja-JP" sz="900" dirty="0" smtClean="0">
                <a:latin typeface="+mj-lt"/>
                <a:ea typeface="Osaka"/>
                <a:cs typeface="Osaka"/>
              </a:rPr>
              <a:t> </a:t>
            </a:r>
            <a:endParaRPr kumimoji="1" lang="ja-JP" altLang="en-US" sz="900" dirty="0">
              <a:latin typeface="+mj-lt"/>
              <a:ea typeface="Osaka"/>
              <a:cs typeface="Osaka"/>
            </a:endParaRPr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7473486" y="2021797"/>
            <a:ext cx="1092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  <a:latin typeface="+mj-lt"/>
                <a:ea typeface="Osaka"/>
                <a:cs typeface="Osaka"/>
              </a:rPr>
              <a:t>phase 2</a:t>
            </a:r>
          </a:p>
          <a:p>
            <a:r>
              <a:rPr lang="en-US" altLang="ja-JP" sz="900" dirty="0" err="1" smtClean="0">
                <a:solidFill>
                  <a:srgbClr val="000000"/>
                </a:solidFill>
                <a:latin typeface="+mj-lt"/>
                <a:ea typeface="Osaka"/>
                <a:cs typeface="Osaka"/>
              </a:rPr>
              <a:t>w</a:t>
            </a:r>
            <a:r>
              <a:rPr lang="en-US" altLang="ja-JP" sz="900" dirty="0" smtClean="0">
                <a:solidFill>
                  <a:srgbClr val="000000"/>
                </a:solidFill>
                <a:latin typeface="+mj-lt"/>
                <a:ea typeface="Osaka"/>
                <a:cs typeface="Osaka"/>
              </a:rPr>
              <a:t>/ QCS</a:t>
            </a:r>
          </a:p>
          <a:p>
            <a:r>
              <a:rPr lang="en-US" altLang="ja-JP" sz="900" dirty="0" err="1" smtClean="0">
                <a:solidFill>
                  <a:srgbClr val="000000"/>
                </a:solidFill>
                <a:latin typeface="+mj-lt"/>
                <a:ea typeface="Osaka"/>
                <a:cs typeface="Osaka"/>
              </a:rPr>
              <a:t>w</a:t>
            </a:r>
            <a:r>
              <a:rPr lang="en-US" altLang="ja-JP" sz="900" dirty="0" smtClean="0">
                <a:solidFill>
                  <a:srgbClr val="000000"/>
                </a:solidFill>
                <a:latin typeface="+mj-lt"/>
                <a:ea typeface="Osaka"/>
                <a:cs typeface="Osaka"/>
              </a:rPr>
              <a:t>/ Belle II (no VXD)</a:t>
            </a:r>
            <a:endParaRPr kumimoji="1" lang="ja-JP" altLang="en-US" sz="900" dirty="0">
              <a:solidFill>
                <a:srgbClr val="000000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8411354" y="2020295"/>
            <a:ext cx="82762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  <a:latin typeface="+mj-lt"/>
                <a:ea typeface="Osaka"/>
                <a:cs typeface="Osaka"/>
              </a:rPr>
              <a:t>phase 3</a:t>
            </a:r>
          </a:p>
          <a:p>
            <a:r>
              <a:rPr lang="en-US" altLang="ja-JP" sz="900" dirty="0" err="1" smtClean="0">
                <a:solidFill>
                  <a:srgbClr val="000000"/>
                </a:solidFill>
                <a:latin typeface="+mj-lt"/>
                <a:ea typeface="Osaka"/>
                <a:cs typeface="Osaka"/>
              </a:rPr>
              <a:t>w</a:t>
            </a:r>
            <a:r>
              <a:rPr lang="en-US" altLang="ja-JP" sz="900" dirty="0" smtClean="0">
                <a:solidFill>
                  <a:srgbClr val="000000"/>
                </a:solidFill>
                <a:latin typeface="+mj-lt"/>
                <a:ea typeface="Osaka"/>
                <a:cs typeface="Osaka"/>
              </a:rPr>
              <a:t>/ full Belle II</a:t>
            </a:r>
            <a:endParaRPr kumimoji="1" lang="ja-JP" altLang="en-US" sz="900" dirty="0">
              <a:solidFill>
                <a:srgbClr val="000000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6439126" y="1621610"/>
            <a:ext cx="276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err="1" smtClean="0">
                <a:solidFill>
                  <a:srgbClr val="FF0000"/>
                </a:solidFill>
                <a:latin typeface="+mj-lt"/>
                <a:ea typeface="Osaka"/>
                <a:cs typeface="Osaka"/>
              </a:rPr>
              <a:t>SuperKEKB</a:t>
            </a:r>
            <a:r>
              <a:rPr kumimoji="1" lang="en-US" altLang="ja-JP" b="1" i="1" dirty="0" smtClean="0">
                <a:solidFill>
                  <a:srgbClr val="FF0000"/>
                </a:solidFill>
                <a:latin typeface="+mj-lt"/>
                <a:ea typeface="Osaka"/>
                <a:cs typeface="Osaka"/>
              </a:rPr>
              <a:t> commissioning</a:t>
            </a:r>
            <a:endParaRPr kumimoji="1" lang="ja-JP" altLang="en-US" b="1" i="1" dirty="0">
              <a:solidFill>
                <a:srgbClr val="FF0000"/>
              </a:solidFill>
              <a:latin typeface="+mj-lt"/>
              <a:ea typeface="Osaka"/>
              <a:cs typeface="Osaka"/>
            </a:endParaRPr>
          </a:p>
        </p:txBody>
      </p:sp>
      <p:cxnSp>
        <p:nvCxnSpPr>
          <p:cNvPr id="98" name="直線矢印コネクタ 97"/>
          <p:cNvCxnSpPr/>
          <p:nvPr/>
        </p:nvCxnSpPr>
        <p:spPr>
          <a:xfrm rot="5400000" flipH="1" flipV="1">
            <a:off x="6033468" y="4522963"/>
            <a:ext cx="2657762" cy="1588"/>
          </a:xfrm>
          <a:prstGeom prst="straightConnector1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テキスト ボックス 98"/>
          <p:cNvSpPr txBox="1"/>
          <p:nvPr/>
        </p:nvSpPr>
        <p:spPr>
          <a:xfrm>
            <a:off x="6780944" y="2829153"/>
            <a:ext cx="194761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0000"/>
                </a:solidFill>
                <a:latin typeface="+mj-lt"/>
                <a:ea typeface="Osaka"/>
                <a:cs typeface="Osaka"/>
              </a:rPr>
              <a:t>DR </a:t>
            </a:r>
            <a:r>
              <a:rPr lang="en-US" altLang="ja-JP" sz="1200" dirty="0" smtClean="0">
                <a:solidFill>
                  <a:srgbClr val="FF0000"/>
                </a:solidFill>
                <a:latin typeface="+mj-lt"/>
                <a:ea typeface="Osaka"/>
                <a:cs typeface="Osaka"/>
              </a:rPr>
              <a:t>complete before phase 2 </a:t>
            </a:r>
            <a:endParaRPr kumimoji="1" lang="ja-JP" altLang="en-US" sz="1200" dirty="0">
              <a:solidFill>
                <a:srgbClr val="FF0000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2017630" y="1606015"/>
            <a:ext cx="3962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err="1" smtClean="0">
                <a:solidFill>
                  <a:srgbClr val="FF0000"/>
                </a:solidFill>
                <a:latin typeface="+mj-lt"/>
                <a:ea typeface="Osaka"/>
                <a:cs typeface="Osaka"/>
              </a:rPr>
              <a:t>SuperKEKB</a:t>
            </a:r>
            <a:r>
              <a:rPr lang="en-US" altLang="ja-JP" b="1" i="1" dirty="0" smtClean="0">
                <a:solidFill>
                  <a:srgbClr val="FF0000"/>
                </a:solidFill>
                <a:latin typeface="+mj-lt"/>
                <a:ea typeface="Osaka"/>
                <a:cs typeface="Osaka"/>
              </a:rPr>
              <a:t>-MR(LER&amp;HER)</a:t>
            </a:r>
            <a:r>
              <a:rPr kumimoji="1" lang="en-US" altLang="ja-JP" b="1" i="1" dirty="0" smtClean="0">
                <a:solidFill>
                  <a:srgbClr val="FF0000"/>
                </a:solidFill>
                <a:latin typeface="+mj-lt"/>
                <a:ea typeface="Osaka"/>
                <a:cs typeface="Osaka"/>
              </a:rPr>
              <a:t> construction</a:t>
            </a:r>
            <a:endParaRPr kumimoji="1" lang="ja-JP" altLang="en-US" b="1" i="1" dirty="0">
              <a:solidFill>
                <a:srgbClr val="FF0000"/>
              </a:solidFill>
              <a:latin typeface="+mj-lt"/>
              <a:ea typeface="Osaka"/>
              <a:cs typeface="Osaka"/>
            </a:endParaRPr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2498166" y="5215742"/>
            <a:ext cx="2871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 err="1" smtClean="0">
                <a:solidFill>
                  <a:srgbClr val="FF0000"/>
                </a:solidFill>
                <a:latin typeface="+mj-lt"/>
                <a:ea typeface="Osaka"/>
                <a:cs typeface="Osaka"/>
              </a:rPr>
              <a:t>SuperKEKB</a:t>
            </a:r>
            <a:r>
              <a:rPr kumimoji="1" lang="en-US" altLang="ja-JP" b="1" i="1" dirty="0" smtClean="0">
                <a:solidFill>
                  <a:srgbClr val="FF0000"/>
                </a:solidFill>
                <a:latin typeface="+mj-lt"/>
                <a:ea typeface="Osaka"/>
                <a:cs typeface="Osaka"/>
              </a:rPr>
              <a:t>-DR construction</a:t>
            </a:r>
            <a:endParaRPr kumimoji="1" lang="ja-JP" altLang="en-US" b="1" i="1" dirty="0">
              <a:solidFill>
                <a:srgbClr val="FF0000"/>
              </a:solidFill>
              <a:latin typeface="+mj-lt"/>
              <a:ea typeface="Osaka"/>
              <a:cs typeface="Osaka"/>
            </a:endParaRPr>
          </a:p>
        </p:txBody>
      </p:sp>
      <p:cxnSp>
        <p:nvCxnSpPr>
          <p:cNvPr id="102" name="直線コネクタ 101"/>
          <p:cNvCxnSpPr/>
          <p:nvPr/>
        </p:nvCxnSpPr>
        <p:spPr>
          <a:xfrm>
            <a:off x="1241770" y="2110283"/>
            <a:ext cx="2813958" cy="158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テキスト ボックス 102"/>
          <p:cNvSpPr txBox="1"/>
          <p:nvPr/>
        </p:nvSpPr>
        <p:spPr>
          <a:xfrm>
            <a:off x="1267513" y="1842600"/>
            <a:ext cx="998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8000"/>
                </a:solidFill>
                <a:latin typeface="+mj-lt"/>
                <a:ea typeface="Osaka"/>
                <a:cs typeface="Osaka"/>
              </a:rPr>
              <a:t>optics design</a:t>
            </a:r>
            <a:endParaRPr kumimoji="1" lang="ja-JP" altLang="en-US" sz="1200" dirty="0">
              <a:solidFill>
                <a:srgbClr val="008000"/>
              </a:solidFill>
              <a:latin typeface="+mj-lt"/>
              <a:ea typeface="Osaka"/>
              <a:cs typeface="Osaka"/>
            </a:endParaRPr>
          </a:p>
        </p:txBody>
      </p:sp>
      <p:cxnSp>
        <p:nvCxnSpPr>
          <p:cNvPr id="104" name="直線コネクタ 103"/>
          <p:cNvCxnSpPr/>
          <p:nvPr/>
        </p:nvCxnSpPr>
        <p:spPr>
          <a:xfrm>
            <a:off x="4070885" y="2111870"/>
            <a:ext cx="2247441" cy="1588"/>
          </a:xfrm>
          <a:prstGeom prst="line">
            <a:avLst/>
          </a:prstGeom>
          <a:ln w="25400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直線コネクタ 104"/>
          <p:cNvCxnSpPr/>
          <p:nvPr/>
        </p:nvCxnSpPr>
        <p:spPr>
          <a:xfrm>
            <a:off x="1218484" y="5593655"/>
            <a:ext cx="2428390" cy="1588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テキスト ボックス 105"/>
          <p:cNvSpPr txBox="1"/>
          <p:nvPr/>
        </p:nvSpPr>
        <p:spPr>
          <a:xfrm>
            <a:off x="1244227" y="5325972"/>
            <a:ext cx="998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8000"/>
                </a:solidFill>
                <a:latin typeface="+mj-lt"/>
                <a:ea typeface="Osaka"/>
                <a:cs typeface="Osaka"/>
              </a:rPr>
              <a:t>optics design</a:t>
            </a:r>
            <a:endParaRPr kumimoji="1" lang="ja-JP" altLang="en-US" sz="1200" dirty="0">
              <a:solidFill>
                <a:srgbClr val="008000"/>
              </a:solidFill>
              <a:latin typeface="+mj-lt"/>
              <a:ea typeface="Osaka"/>
              <a:cs typeface="Osaka"/>
            </a:endParaRPr>
          </a:p>
        </p:txBody>
      </p:sp>
      <p:cxnSp>
        <p:nvCxnSpPr>
          <p:cNvPr id="107" name="直線コネクタ 106"/>
          <p:cNvCxnSpPr/>
          <p:nvPr/>
        </p:nvCxnSpPr>
        <p:spPr>
          <a:xfrm>
            <a:off x="3670742" y="5594777"/>
            <a:ext cx="755463" cy="1588"/>
          </a:xfrm>
          <a:prstGeom prst="line">
            <a:avLst/>
          </a:prstGeom>
          <a:ln w="25400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直線コネクタ 107"/>
          <p:cNvCxnSpPr/>
          <p:nvPr/>
        </p:nvCxnSpPr>
        <p:spPr>
          <a:xfrm rot="16200000" flipH="1">
            <a:off x="2800445" y="3996239"/>
            <a:ext cx="5277757" cy="1993"/>
          </a:xfrm>
          <a:prstGeom prst="line">
            <a:avLst/>
          </a:prstGeom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テキスト ボックス 108"/>
          <p:cNvSpPr txBox="1"/>
          <p:nvPr/>
        </p:nvSpPr>
        <p:spPr>
          <a:xfrm>
            <a:off x="5381340" y="1308995"/>
            <a:ext cx="677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>
                <a:solidFill>
                  <a:srgbClr val="FF0000"/>
                </a:solidFill>
              </a:rPr>
              <a:t>now here</a:t>
            </a:r>
            <a:endParaRPr kumimoji="1" lang="ja-JP" altLang="en-US" sz="1000" dirty="0">
              <a:solidFill>
                <a:srgbClr val="FF0000"/>
              </a:solidFill>
            </a:endParaRPr>
          </a:p>
        </p:txBody>
      </p:sp>
      <p:cxnSp>
        <p:nvCxnSpPr>
          <p:cNvPr id="110" name="直線コネクタ 109"/>
          <p:cNvCxnSpPr/>
          <p:nvPr/>
        </p:nvCxnSpPr>
        <p:spPr>
          <a:xfrm>
            <a:off x="5850156" y="4126341"/>
            <a:ext cx="720696" cy="1588"/>
          </a:xfrm>
          <a:prstGeom prst="line">
            <a:avLst/>
          </a:prstGeom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テキスト ボックス 121"/>
          <p:cNvSpPr txBox="1"/>
          <p:nvPr/>
        </p:nvSpPr>
        <p:spPr>
          <a:xfrm>
            <a:off x="4327734" y="3219825"/>
            <a:ext cx="1317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00FF"/>
                </a:solidFill>
                <a:latin typeface="+mj-lt"/>
                <a:ea typeface="Osaka"/>
                <a:cs typeface="Osaka"/>
              </a:rPr>
              <a:t>cabling and piping</a:t>
            </a:r>
            <a:endParaRPr kumimoji="1" lang="ja-JP" altLang="en-US" sz="1200" dirty="0">
              <a:solidFill>
                <a:srgbClr val="0000FF"/>
              </a:solidFill>
              <a:latin typeface="+mj-lt"/>
              <a:ea typeface="Osaka"/>
              <a:cs typeface="Osaka"/>
            </a:endParaRPr>
          </a:p>
        </p:txBody>
      </p:sp>
      <p:cxnSp>
        <p:nvCxnSpPr>
          <p:cNvPr id="123" name="直線コネクタ 122"/>
          <p:cNvCxnSpPr/>
          <p:nvPr/>
        </p:nvCxnSpPr>
        <p:spPr>
          <a:xfrm>
            <a:off x="4375096" y="3472669"/>
            <a:ext cx="1573638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Accelerator components for DR</a:t>
            </a:r>
            <a:endParaRPr lang="ja-JP" altLang="en-US" dirty="0"/>
          </a:p>
        </p:txBody>
      </p:sp>
      <p:sp>
        <p:nvSpPr>
          <p:cNvPr id="7" name="コンテンツ プレースホルダ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 smtClean="0"/>
              <a:t>Magnets </a:t>
            </a:r>
          </a:p>
          <a:p>
            <a:pPr lvl="1"/>
            <a:r>
              <a:rPr lang="en-US" altLang="ja-JP" dirty="0" smtClean="0"/>
              <a:t>Fabrication of most of magnets and power supplies have completed.</a:t>
            </a:r>
          </a:p>
          <a:p>
            <a:pPr lvl="1"/>
            <a:r>
              <a:rPr lang="en-US" altLang="ja-JP" dirty="0" smtClean="0"/>
              <a:t>Field measurement is ongoing.</a:t>
            </a:r>
          </a:p>
          <a:p>
            <a:pPr lvl="1"/>
            <a:r>
              <a:rPr lang="en-US" altLang="ja-JP" dirty="0" smtClean="0"/>
              <a:t>Fabrication of </a:t>
            </a:r>
            <a:r>
              <a:rPr lang="en-US" altLang="ja-JP" dirty="0" err="1" smtClean="0"/>
              <a:t>sextupole</a:t>
            </a:r>
            <a:r>
              <a:rPr lang="en-US" altLang="ja-JP" dirty="0" smtClean="0"/>
              <a:t> magnets, H-steering magnets, some of power supplies on going in JFY2013. </a:t>
            </a:r>
          </a:p>
          <a:p>
            <a:r>
              <a:rPr lang="en-US" altLang="ja-JP" dirty="0" smtClean="0"/>
              <a:t>Vacuum system</a:t>
            </a:r>
          </a:p>
          <a:p>
            <a:pPr lvl="1"/>
            <a:r>
              <a:rPr lang="en-US" altLang="ja-JP" dirty="0" smtClean="0"/>
              <a:t>Regular beam pipes of the ring were already fabricated.</a:t>
            </a:r>
          </a:p>
          <a:p>
            <a:pPr lvl="1"/>
            <a:r>
              <a:rPr lang="en-US" altLang="ja-JP" dirty="0" smtClean="0"/>
              <a:t>Septum, SR monitor chambers, NEG and ion pumps will be ordered in JFY2014.</a:t>
            </a:r>
          </a:p>
          <a:p>
            <a:r>
              <a:rPr lang="en-US" altLang="ja-JP" dirty="0" smtClean="0"/>
              <a:t>RF system</a:t>
            </a:r>
          </a:p>
          <a:p>
            <a:pPr lvl="1"/>
            <a:r>
              <a:rPr lang="en-US" altLang="ja-JP" dirty="0" smtClean="0"/>
              <a:t>#1 cavity has been high-power tested successfully.</a:t>
            </a:r>
          </a:p>
          <a:p>
            <a:pPr lvl="1"/>
            <a:r>
              <a:rPr lang="en-US" altLang="ja-JP" dirty="0" smtClean="0"/>
              <a:t>#2 cavity fabrication ongoing in JFY2013.</a:t>
            </a:r>
          </a:p>
          <a:p>
            <a:pPr lvl="1"/>
            <a:r>
              <a:rPr lang="en-US" altLang="ja-JP" dirty="0" smtClean="0"/>
              <a:t>Low-Level and High Power RF system to be constructed after buildings completed.</a:t>
            </a:r>
          </a:p>
          <a:p>
            <a:r>
              <a:rPr lang="en-US" altLang="ja-JP" dirty="0" smtClean="0"/>
              <a:t>Monitors</a:t>
            </a:r>
          </a:p>
          <a:p>
            <a:pPr lvl="1"/>
            <a:r>
              <a:rPr lang="en-US" altLang="ja-JP" dirty="0" smtClean="0"/>
              <a:t>Most hardware components are ready for installation (BPM, FB, SRM, etc.).</a:t>
            </a:r>
          </a:p>
          <a:p>
            <a:pPr lvl="1"/>
            <a:r>
              <a:rPr lang="en-US" altLang="ja-JP" dirty="0" smtClean="0"/>
              <a:t>To be prepared in FY2014 are electronics for beam loss monitors, signal cables and air-conditioned racks.</a:t>
            </a:r>
          </a:p>
          <a:p>
            <a:r>
              <a:rPr lang="en-US" altLang="ja-JP" dirty="0" smtClean="0"/>
              <a:t>Injection system</a:t>
            </a:r>
          </a:p>
          <a:p>
            <a:pPr lvl="1"/>
            <a:r>
              <a:rPr lang="en-US" altLang="ja-JP" dirty="0" smtClean="0"/>
              <a:t>Kickers and power supplies will be ordered in JFY2014.</a:t>
            </a:r>
          </a:p>
          <a:p>
            <a:r>
              <a:rPr lang="en-US" altLang="ja-JP" dirty="0" smtClean="0"/>
              <a:t>Control and timing system</a:t>
            </a:r>
          </a:p>
        </p:txBody>
      </p:sp>
      <p:sp>
        <p:nvSpPr>
          <p:cNvPr id="13" name="日付プレースホルダ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sp>
        <p:nvSpPr>
          <p:cNvPr id="14" name="スライド番号プレースホル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30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sz="4400" dirty="0" smtClean="0"/>
              <a:t>Budget, Schedule and HR</a:t>
            </a:r>
            <a:endParaRPr lang="ja-JP" altLang="en-US" sz="44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31</a:t>
            </a:fld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正方形/長方形 38"/>
          <p:cNvSpPr/>
          <p:nvPr/>
        </p:nvSpPr>
        <p:spPr>
          <a:xfrm>
            <a:off x="552153" y="2264654"/>
            <a:ext cx="8407787" cy="740956"/>
          </a:xfrm>
          <a:prstGeom prst="rect">
            <a:avLst/>
          </a:prstGeom>
          <a:solidFill>
            <a:srgbClr val="FFC2D8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552153" y="3147839"/>
            <a:ext cx="6233449" cy="1159621"/>
          </a:xfrm>
          <a:prstGeom prst="rect">
            <a:avLst/>
          </a:prstGeom>
          <a:solidFill>
            <a:srgbClr val="CCFFCC"/>
          </a:solidFill>
          <a:ln w="158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Budget</a:t>
            </a:r>
            <a:endParaRPr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32</a:t>
            </a:fld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graphicFrame>
        <p:nvGraphicFramePr>
          <p:cNvPr id="5" name="コンテンツ プレースホルダ 8"/>
          <p:cNvGraphicFramePr>
            <a:graphicFrameLocks/>
          </p:cNvGraphicFramePr>
          <p:nvPr/>
        </p:nvGraphicFramePr>
        <p:xfrm>
          <a:off x="1021968" y="4664581"/>
          <a:ext cx="6891989" cy="1807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8570"/>
                <a:gridCol w="1121707"/>
                <a:gridCol w="1168059"/>
                <a:gridCol w="1140248"/>
                <a:gridCol w="1121707"/>
                <a:gridCol w="1221698"/>
              </a:tblGrid>
              <a:tr h="28369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JFY2010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JFY2011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JFY2012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JFY2013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JFY2014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Total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83698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75.0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10.5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14.5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100.0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83698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41.6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40.2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61.6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46.7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190.0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83698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4.5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12.4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7.2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24.1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83698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solidFill>
                            <a:schemeClr val="tx2"/>
                          </a:solidFill>
                        </a:rPr>
                        <a:t>75.0</a:t>
                      </a:r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solidFill>
                            <a:schemeClr val="tx2"/>
                          </a:solidFill>
                        </a:rPr>
                        <a:t>56.6</a:t>
                      </a:r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solidFill>
                            <a:schemeClr val="tx2"/>
                          </a:solidFill>
                        </a:rPr>
                        <a:t>67.1</a:t>
                      </a:r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solidFill>
                            <a:schemeClr val="tx2"/>
                          </a:solidFill>
                        </a:rPr>
                        <a:t>68.8</a:t>
                      </a:r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solidFill>
                            <a:schemeClr val="tx2"/>
                          </a:solidFill>
                        </a:rPr>
                        <a:t>46.7</a:t>
                      </a:r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>
                          <a:solidFill>
                            <a:schemeClr val="tx2"/>
                          </a:solidFill>
                        </a:rPr>
                        <a:t>314.1</a:t>
                      </a:r>
                      <a:endParaRPr kumimoji="1" lang="ja-JP" alt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83698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200" dirty="0" smtClean="0">
                          <a:solidFill>
                            <a:srgbClr val="008000"/>
                          </a:solidFill>
                        </a:rPr>
                        <a:t>Supplied</a:t>
                      </a:r>
                      <a:endParaRPr kumimoji="1" lang="ja-JP" altLang="en-US" sz="12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200" dirty="0" smtClean="0">
                          <a:solidFill>
                            <a:srgbClr val="008000"/>
                          </a:solidFill>
                        </a:rPr>
                        <a:t>Supplied</a:t>
                      </a:r>
                      <a:endParaRPr kumimoji="1" lang="ja-JP" altLang="en-US" sz="12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100" dirty="0" smtClean="0">
                          <a:solidFill>
                            <a:srgbClr val="008000"/>
                          </a:solidFill>
                        </a:rPr>
                        <a:t>Supplied</a:t>
                      </a:r>
                      <a:endParaRPr kumimoji="1" lang="ja-JP" altLang="en-US" sz="11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100" dirty="0" smtClean="0">
                          <a:solidFill>
                            <a:schemeClr val="tx1"/>
                          </a:solidFill>
                        </a:rPr>
                        <a:t>see, next page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>
                          <a:solidFill>
                            <a:schemeClr val="tx1"/>
                          </a:solidFill>
                        </a:rPr>
                        <a:t>see, next page</a:t>
                      </a:r>
                      <a:endParaRPr kumimoji="1" lang="ja-JP" altLang="en-US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1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1042761" y="3459890"/>
            <a:ext cx="1093328" cy="2859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2186549" y="3460894"/>
            <a:ext cx="1093328" cy="2859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3321927" y="3461898"/>
            <a:ext cx="1093328" cy="2859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2186549" y="3901271"/>
            <a:ext cx="1093328" cy="285969"/>
          </a:xfrm>
          <a:prstGeom prst="rect">
            <a:avLst/>
          </a:prstGeom>
          <a:solidFill>
            <a:srgbClr val="FFB39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3321927" y="3902275"/>
            <a:ext cx="1093328" cy="285969"/>
          </a:xfrm>
          <a:prstGeom prst="rect">
            <a:avLst/>
          </a:prstGeom>
          <a:solidFill>
            <a:srgbClr val="FFB39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4457305" y="3900267"/>
            <a:ext cx="1093328" cy="285969"/>
          </a:xfrm>
          <a:prstGeom prst="rect">
            <a:avLst/>
          </a:prstGeom>
          <a:solidFill>
            <a:srgbClr val="FFB39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5592683" y="3901271"/>
            <a:ext cx="1093328" cy="285969"/>
          </a:xfrm>
          <a:prstGeom prst="rect">
            <a:avLst/>
          </a:prstGeom>
          <a:solidFill>
            <a:srgbClr val="FFB39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5592683" y="2530673"/>
            <a:ext cx="1093328" cy="285969"/>
          </a:xfrm>
          <a:prstGeom prst="rect">
            <a:avLst/>
          </a:prstGeom>
          <a:solidFill>
            <a:srgbClr val="EAFC20"/>
          </a:solidFill>
          <a:ln w="158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6728061" y="2531677"/>
            <a:ext cx="1093328" cy="285969"/>
          </a:xfrm>
          <a:prstGeom prst="rect">
            <a:avLst/>
          </a:prstGeom>
          <a:solidFill>
            <a:srgbClr val="EAFC20"/>
          </a:solidFill>
          <a:ln w="15875" cap="flat" cmpd="sng" algn="ctr">
            <a:solidFill>
              <a:srgbClr val="062D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7866612" y="2532681"/>
            <a:ext cx="1093328" cy="285969"/>
          </a:xfrm>
          <a:prstGeom prst="rect">
            <a:avLst/>
          </a:prstGeom>
          <a:solidFill>
            <a:srgbClr val="EAFC20"/>
          </a:solidFill>
          <a:ln w="158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150212" y="1828331"/>
            <a:ext cx="94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JFY2010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263834" y="1836742"/>
            <a:ext cx="94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JFY2011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394276" y="1845153"/>
            <a:ext cx="94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JFY2012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524718" y="1853564"/>
            <a:ext cx="94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JFY2013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655160" y="1861975"/>
            <a:ext cx="94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JFY2014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785602" y="1870386"/>
            <a:ext cx="94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JFY2015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899224" y="1878797"/>
            <a:ext cx="117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JFY2016</a:t>
            </a:r>
            <a:r>
              <a:rPr kumimoji="1" lang="ja-JP" altLang="en-US" dirty="0" smtClean="0">
                <a:solidFill>
                  <a:srgbClr val="0000FF"/>
                </a:solidFill>
              </a:rPr>
              <a:t>・・</a:t>
            </a:r>
            <a:endParaRPr kumimoji="1" lang="en-US" altLang="ja-JP" dirty="0" smtClean="0">
              <a:solidFill>
                <a:srgbClr val="0000FF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157560" y="3447955"/>
            <a:ext cx="3728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/>
              <a:t>Very Advanced Research SP (100 Oku-Yen) </a:t>
            </a:r>
            <a:endParaRPr kumimoji="1" lang="ja-JP" altLang="en-US" sz="1400" b="1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712334" y="3887434"/>
            <a:ext cx="4009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/>
              <a:t>Other budgets for construction (214 Oku-Yen) </a:t>
            </a:r>
            <a:endParaRPr kumimoji="1" lang="ja-JP" altLang="en-US" sz="1400" b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790903" y="2520992"/>
            <a:ext cx="3007378" cy="307777"/>
          </a:xfrm>
          <a:prstGeom prst="rect">
            <a:avLst/>
          </a:prstGeom>
          <a:noFill/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err="1" smtClean="0"/>
              <a:t>SuperKEKB</a:t>
            </a:r>
            <a:r>
              <a:rPr kumimoji="1" lang="en-US" altLang="ja-JP" sz="1400" b="1" dirty="0" smtClean="0"/>
              <a:t> </a:t>
            </a:r>
            <a:r>
              <a:rPr lang="en-US" altLang="ja-JP" sz="1400" b="1" dirty="0" smtClean="0"/>
              <a:t>O</a:t>
            </a:r>
            <a:r>
              <a:rPr kumimoji="1" lang="en-US" altLang="ja-JP" sz="1400" b="1" dirty="0" smtClean="0"/>
              <a:t>peration budget </a:t>
            </a:r>
            <a:endParaRPr kumimoji="1" lang="ja-JP" altLang="en-US" sz="1400" b="1" dirty="0"/>
          </a:p>
        </p:txBody>
      </p:sp>
      <p:cxnSp>
        <p:nvCxnSpPr>
          <p:cNvPr id="26" name="直線コネクタ 25"/>
          <p:cNvCxnSpPr/>
          <p:nvPr/>
        </p:nvCxnSpPr>
        <p:spPr>
          <a:xfrm rot="5400000">
            <a:off x="5795888" y="3500152"/>
            <a:ext cx="1352161" cy="1588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5951437" y="2215490"/>
            <a:ext cx="1669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</a:rPr>
              <a:t>C</a:t>
            </a:r>
            <a:r>
              <a:rPr kumimoji="1" lang="en-US" altLang="ja-JP" sz="1400" dirty="0" smtClean="0">
                <a:solidFill>
                  <a:srgbClr val="FF0000"/>
                </a:solidFill>
              </a:rPr>
              <a:t>ommissioning start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 rot="5400000">
            <a:off x="5118779" y="3860736"/>
            <a:ext cx="699869" cy="1588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4859925" y="3184068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We are here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30" name="コンテンツ プレースホルダ 2"/>
          <p:cNvSpPr txBox="1">
            <a:spLocks/>
          </p:cNvSpPr>
          <p:nvPr/>
        </p:nvSpPr>
        <p:spPr>
          <a:xfrm>
            <a:off x="324239" y="966138"/>
            <a:ext cx="8574330" cy="836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Total construction budget is 314 Oku-Yen</a:t>
            </a:r>
            <a:r>
              <a:rPr kumimoji="1" lang="en-US" altLang="ja-JP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 </a:t>
            </a:r>
            <a:r>
              <a:rPr lang="en-US" altLang="ja-JP" sz="1600" dirty="0" smtClean="0">
                <a:latin typeface="Osaka"/>
                <a:ea typeface="Osaka"/>
                <a:cs typeface="Osaka"/>
              </a:rPr>
              <a:t>for Rings, Injector, and Belle-II.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altLang="ja-JP" sz="1600" dirty="0" smtClean="0">
                <a:latin typeface="Osaka"/>
                <a:ea typeface="Osaka"/>
                <a:cs typeface="Osaka"/>
              </a:rPr>
              <a:t>Most of the budget comes year by year-based.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19389" y="4952487"/>
            <a:ext cx="767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Osaka"/>
                <a:ea typeface="Osaka"/>
                <a:cs typeface="Osaka"/>
              </a:rPr>
              <a:t>VARSP</a:t>
            </a:r>
            <a:endParaRPr kumimoji="1" lang="ja-JP" altLang="en-US" sz="1400" dirty="0">
              <a:latin typeface="Osaka"/>
              <a:ea typeface="Osaka"/>
              <a:cs typeface="Osaka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10180" y="5260264"/>
            <a:ext cx="763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Osaka"/>
                <a:ea typeface="Osaka"/>
                <a:cs typeface="Osaka"/>
              </a:rPr>
              <a:t>Others</a:t>
            </a:r>
            <a:endParaRPr kumimoji="1" lang="ja-JP" altLang="en-US" sz="1400" dirty="0">
              <a:latin typeface="Osaka"/>
              <a:ea typeface="Osaka"/>
              <a:cs typeface="Osaka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10449" y="5568041"/>
            <a:ext cx="942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Osaka"/>
                <a:ea typeface="Osaka"/>
                <a:cs typeface="Osaka"/>
              </a:rPr>
              <a:t>Buildings</a:t>
            </a:r>
            <a:endParaRPr kumimoji="1" lang="ja-JP" altLang="en-US" sz="1400" dirty="0">
              <a:latin typeface="Osaka"/>
              <a:ea typeface="Osaka"/>
              <a:cs typeface="Osaka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94462" y="5880803"/>
            <a:ext cx="629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chemeClr val="tx2"/>
                </a:solidFill>
                <a:latin typeface="Osaka"/>
                <a:ea typeface="Osaka"/>
                <a:cs typeface="Osaka"/>
              </a:rPr>
              <a:t>Total</a:t>
            </a:r>
            <a:endParaRPr kumimoji="1" lang="ja-JP" altLang="en-US" sz="1400" dirty="0">
              <a:solidFill>
                <a:schemeClr val="tx2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10449" y="6185603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008000"/>
                </a:solidFill>
                <a:latin typeface="Osaka"/>
                <a:ea typeface="Osaka"/>
                <a:cs typeface="Osaka"/>
              </a:rPr>
              <a:t>Status</a:t>
            </a:r>
            <a:endParaRPr kumimoji="1" lang="ja-JP" altLang="en-US" sz="1400" dirty="0">
              <a:solidFill>
                <a:srgbClr val="008000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728061" y="4391733"/>
            <a:ext cx="1651915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000" dirty="0" smtClean="0">
                <a:latin typeface="Osaka"/>
                <a:ea typeface="Osaka"/>
                <a:cs typeface="Osaka"/>
              </a:rPr>
              <a:t>Unit: Oku-Yen (~1.1M$)</a:t>
            </a:r>
            <a:endParaRPr kumimoji="1" lang="ja-JP" altLang="en-US" sz="1000" dirty="0">
              <a:latin typeface="Osaka"/>
              <a:ea typeface="Osaka"/>
              <a:cs typeface="Osaka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47108" y="3088528"/>
            <a:ext cx="2135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8000"/>
                </a:solidFill>
              </a:rPr>
              <a:t>Construction budget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52153" y="2187931"/>
            <a:ext cx="3453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Operation (+</a:t>
            </a:r>
            <a:r>
              <a:rPr lang="en-US" altLang="ja-JP" b="1" dirty="0" smtClean="0">
                <a:solidFill>
                  <a:srgbClr val="FF0000"/>
                </a:solidFill>
              </a:rPr>
              <a:t>Maintenance) 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budget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4457305" y="2530673"/>
            <a:ext cx="1093328" cy="285969"/>
          </a:xfrm>
          <a:prstGeom prst="rect">
            <a:avLst/>
          </a:prstGeom>
          <a:solidFill>
            <a:srgbClr val="FAFC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/>
        </p:nvSpPr>
        <p:spPr>
          <a:xfrm>
            <a:off x="3321927" y="2530673"/>
            <a:ext cx="1093328" cy="285969"/>
          </a:xfrm>
          <a:prstGeom prst="rect">
            <a:avLst/>
          </a:prstGeom>
          <a:solidFill>
            <a:srgbClr val="FAFC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/>
          <p:cNvSpPr/>
          <p:nvPr/>
        </p:nvSpPr>
        <p:spPr>
          <a:xfrm>
            <a:off x="2186549" y="2530673"/>
            <a:ext cx="1093328" cy="285969"/>
          </a:xfrm>
          <a:prstGeom prst="rect">
            <a:avLst/>
          </a:prstGeom>
          <a:solidFill>
            <a:srgbClr val="FAFCB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2186549" y="2517088"/>
            <a:ext cx="3359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 smtClean="0"/>
              <a:t>Maintenance budget (~20 Oku-Yen/year)</a:t>
            </a:r>
            <a:endParaRPr kumimoji="1" lang="ja-JP" altLang="en-US" sz="1400" b="1" dirty="0"/>
          </a:p>
        </p:txBody>
      </p:sp>
      <p:sp>
        <p:nvSpPr>
          <p:cNvPr id="51" name="曲折矢印 50"/>
          <p:cNvSpPr/>
          <p:nvPr/>
        </p:nvSpPr>
        <p:spPr>
          <a:xfrm flipV="1">
            <a:off x="552153" y="4383539"/>
            <a:ext cx="499018" cy="560754"/>
          </a:xfrm>
          <a:prstGeom prst="bentArrow">
            <a:avLst/>
          </a:prstGeom>
          <a:solidFill>
            <a:srgbClr val="CCFFCC"/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001791" y="4373192"/>
            <a:ext cx="1701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008000"/>
                </a:solidFill>
              </a:rPr>
              <a:t>Construction budget</a:t>
            </a:r>
            <a:endParaRPr kumimoji="1" lang="ja-JP" altLang="en-US" sz="1400" b="1" dirty="0">
              <a:solidFill>
                <a:srgbClr val="008000"/>
              </a:solidFill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1042761" y="2538896"/>
            <a:ext cx="1093328" cy="285969"/>
          </a:xfrm>
          <a:prstGeom prst="rect">
            <a:avLst/>
          </a:prstGeom>
          <a:solidFill>
            <a:srgbClr val="EAFC20"/>
          </a:solidFill>
          <a:ln w="158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018178" y="2547061"/>
            <a:ext cx="1221073" cy="261610"/>
          </a:xfrm>
          <a:prstGeom prst="rect">
            <a:avLst/>
          </a:prstGeom>
          <a:noFill/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 smtClean="0"/>
              <a:t>KEKB Operation </a:t>
            </a:r>
            <a:endParaRPr kumimoji="1" lang="ja-JP" altLang="en-US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Budget situation in JFY2013-14</a:t>
            </a:r>
            <a:endParaRPr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33</a:t>
            </a:fld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sp>
        <p:nvSpPr>
          <p:cNvPr id="6" name="角丸四角形 5"/>
          <p:cNvSpPr/>
          <p:nvPr/>
        </p:nvSpPr>
        <p:spPr>
          <a:xfrm>
            <a:off x="208355" y="821934"/>
            <a:ext cx="8731011" cy="3904624"/>
          </a:xfrm>
          <a:prstGeom prst="roundRect">
            <a:avLst/>
          </a:prstGeom>
          <a:solidFill>
            <a:srgbClr val="CCFFCC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円柱 6"/>
          <p:cNvSpPr/>
          <p:nvPr/>
        </p:nvSpPr>
        <p:spPr>
          <a:xfrm rot="16200000" flipH="1">
            <a:off x="3882585" y="763443"/>
            <a:ext cx="511901" cy="2208240"/>
          </a:xfrm>
          <a:prstGeom prst="can">
            <a:avLst/>
          </a:prstGeom>
          <a:solidFill>
            <a:srgbClr val="658EFF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30.5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" name="円柱 7"/>
          <p:cNvSpPr/>
          <p:nvPr/>
        </p:nvSpPr>
        <p:spPr>
          <a:xfrm rot="16200000" flipH="1">
            <a:off x="7099413" y="529441"/>
            <a:ext cx="511901" cy="2676240"/>
          </a:xfrm>
          <a:prstGeom prst="can">
            <a:avLst/>
          </a:prstGeom>
          <a:solidFill>
            <a:srgbClr val="658EFF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37.6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9" name="円柱 8"/>
          <p:cNvSpPr/>
          <p:nvPr/>
        </p:nvSpPr>
        <p:spPr>
          <a:xfrm rot="16200000" flipH="1">
            <a:off x="3648586" y="1937468"/>
            <a:ext cx="511901" cy="1740240"/>
          </a:xfrm>
          <a:prstGeom prst="can">
            <a:avLst/>
          </a:prstGeom>
          <a:solidFill>
            <a:srgbClr val="66FF77"/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24.5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0" name="円柱 9"/>
          <p:cNvSpPr/>
          <p:nvPr/>
        </p:nvSpPr>
        <p:spPr>
          <a:xfrm rot="16200000" flipH="1">
            <a:off x="6019413" y="2549468"/>
            <a:ext cx="511901" cy="516238"/>
          </a:xfrm>
          <a:prstGeom prst="can">
            <a:avLst/>
          </a:prstGeom>
          <a:solidFill>
            <a:srgbClr val="66FF77"/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wrap="none"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7.6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1" name="円柱 10"/>
          <p:cNvSpPr/>
          <p:nvPr/>
        </p:nvSpPr>
        <p:spPr>
          <a:xfrm rot="16200000" flipH="1">
            <a:off x="3000587" y="3465082"/>
            <a:ext cx="511901" cy="444236"/>
          </a:xfrm>
          <a:prstGeom prst="can">
            <a:avLst/>
          </a:prstGeom>
          <a:solidFill>
            <a:srgbClr val="FF6A8C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wrap="none"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6.6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2" name="円柱 11"/>
          <p:cNvSpPr>
            <a:spLocks/>
          </p:cNvSpPr>
          <p:nvPr/>
        </p:nvSpPr>
        <p:spPr>
          <a:xfrm rot="16200000" flipH="1">
            <a:off x="5803406" y="3645087"/>
            <a:ext cx="511901" cy="84226"/>
          </a:xfrm>
          <a:prstGeom prst="can">
            <a:avLst/>
          </a:prstGeom>
          <a:solidFill>
            <a:srgbClr val="FF6A8C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wrap="none"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1.5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070789" y="1233644"/>
            <a:ext cx="1294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JFY2013</a:t>
            </a:r>
            <a:endParaRPr kumimoji="1" lang="ja-JP" altLang="en-US" sz="20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37087" y="1233643"/>
            <a:ext cx="1294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JFY2014</a:t>
            </a:r>
            <a:endParaRPr kumimoji="1" lang="ja-JP" altLang="en-US" sz="20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20583" y="1611612"/>
            <a:ext cx="20449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 smtClean="0">
                <a:latin typeface="Osaka"/>
                <a:ea typeface="Osaka"/>
                <a:cs typeface="Osaka"/>
              </a:rPr>
              <a:t>Shisetsu-seibi-hi</a:t>
            </a:r>
            <a:endParaRPr kumimoji="1" lang="en-US" altLang="ja-JP" sz="1600" dirty="0" smtClean="0">
              <a:latin typeface="Osaka"/>
              <a:ea typeface="Osaka"/>
              <a:cs typeface="Osaka"/>
            </a:endParaRPr>
          </a:p>
          <a:p>
            <a:r>
              <a:rPr lang="en-US" altLang="ja-JP" sz="1600" dirty="0" smtClean="0">
                <a:latin typeface="Osaka"/>
                <a:ea typeface="Osaka"/>
                <a:cs typeface="Osaka"/>
              </a:rPr>
              <a:t>(</a:t>
            </a:r>
            <a:r>
              <a:rPr lang="en-US" altLang="ja-JP" sz="1600" dirty="0">
                <a:latin typeface="Osaka"/>
                <a:ea typeface="Osaka"/>
                <a:cs typeface="Osaka"/>
              </a:rPr>
              <a:t>f</a:t>
            </a:r>
            <a:r>
              <a:rPr kumimoji="1" lang="en-US" altLang="ja-JP" sz="1600" dirty="0" smtClean="0">
                <a:latin typeface="Osaka"/>
                <a:ea typeface="Osaka"/>
                <a:cs typeface="Osaka"/>
              </a:rPr>
              <a:t>acilities expense)</a:t>
            </a:r>
            <a:endParaRPr kumimoji="1" lang="ja-JP" altLang="en-US" sz="1600" dirty="0">
              <a:latin typeface="Osaka"/>
              <a:ea typeface="Osaka"/>
              <a:cs typeface="Osak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28778" y="2651466"/>
            <a:ext cx="2560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Osaka"/>
                <a:ea typeface="Osaka"/>
                <a:cs typeface="Osaka"/>
              </a:rPr>
              <a:t>B project (construction) </a:t>
            </a:r>
            <a:endParaRPr kumimoji="1" lang="ja-JP" altLang="en-US" sz="1600" dirty="0">
              <a:latin typeface="Osaka"/>
              <a:ea typeface="Osaka"/>
              <a:cs typeface="Osaka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28778" y="3510617"/>
            <a:ext cx="1818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Osaka"/>
                <a:ea typeface="Osaka"/>
                <a:cs typeface="Osaka"/>
              </a:rPr>
              <a:t>KEK burden, etc. </a:t>
            </a:r>
            <a:endParaRPr kumimoji="1" lang="ja-JP" altLang="en-US" sz="1600" dirty="0">
              <a:latin typeface="Osaka"/>
              <a:ea typeface="Osaka"/>
              <a:cs typeface="Osaka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968168" y="2107099"/>
            <a:ext cx="2807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008000"/>
                </a:solidFill>
                <a:latin typeface="Osaka"/>
                <a:ea typeface="Osaka"/>
                <a:cs typeface="Osaka"/>
              </a:rPr>
              <a:t>B</a:t>
            </a:r>
            <a:r>
              <a:rPr kumimoji="1" lang="en-US" altLang="ja-JP" sz="1200" dirty="0" smtClean="0">
                <a:solidFill>
                  <a:srgbClr val="008000"/>
                </a:solidFill>
                <a:latin typeface="Osaka"/>
                <a:ea typeface="Osaka"/>
                <a:cs typeface="Osaka"/>
              </a:rPr>
              <a:t>udget for buildings is not included.</a:t>
            </a:r>
            <a:endParaRPr kumimoji="1" lang="ja-JP" altLang="en-US" sz="1200" dirty="0">
              <a:solidFill>
                <a:srgbClr val="008000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20" name="角丸四角形吹き出し 19"/>
          <p:cNvSpPr/>
          <p:nvPr/>
        </p:nvSpPr>
        <p:spPr>
          <a:xfrm>
            <a:off x="3183241" y="4124888"/>
            <a:ext cx="2153043" cy="257733"/>
          </a:xfrm>
          <a:prstGeom prst="wedgeRoundRectCallout">
            <a:avLst>
              <a:gd name="adj1" fmla="val -34657"/>
              <a:gd name="adj2" fmla="val -138786"/>
              <a:gd name="adj3" fmla="val 16667"/>
            </a:avLst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>
                <a:solidFill>
                  <a:srgbClr val="FF0000"/>
                </a:solidFill>
              </a:rPr>
              <a:t>not appropriated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968168" y="867532"/>
            <a:ext cx="2804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dirty="0" smtClean="0">
                <a:latin typeface="Osaka"/>
                <a:ea typeface="Osaka"/>
                <a:cs typeface="Osaka"/>
              </a:rPr>
              <a:t>Construction budget </a:t>
            </a:r>
            <a:endParaRPr kumimoji="1" lang="ja-JP" altLang="en-US" sz="2000" b="1" i="1" dirty="0">
              <a:latin typeface="Osaka"/>
              <a:ea typeface="Osaka"/>
              <a:cs typeface="Osaka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182655" y="3053618"/>
            <a:ext cx="3823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0000FF"/>
                </a:solidFill>
                <a:latin typeface="Osaka"/>
                <a:ea typeface="Osaka"/>
                <a:cs typeface="Osaka"/>
              </a:rPr>
              <a:t>a</a:t>
            </a:r>
            <a:r>
              <a:rPr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ppropriated as JFY2012 supplementary budget</a:t>
            </a:r>
            <a:r>
              <a:rPr kumimoji="1"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.</a:t>
            </a:r>
            <a:endParaRPr kumimoji="1" lang="ja-JP" altLang="en-US" sz="12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  <p:cxnSp>
        <p:nvCxnSpPr>
          <p:cNvPr id="24" name="直線矢印コネクタ 23"/>
          <p:cNvCxnSpPr/>
          <p:nvPr/>
        </p:nvCxnSpPr>
        <p:spPr>
          <a:xfrm rot="10800000">
            <a:off x="4774660" y="2724985"/>
            <a:ext cx="611235" cy="338555"/>
          </a:xfrm>
          <a:prstGeom prst="straightConnector1">
            <a:avLst/>
          </a:prstGeom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flipV="1">
            <a:off x="5482212" y="2724985"/>
            <a:ext cx="503810" cy="338559"/>
          </a:xfrm>
          <a:prstGeom prst="straightConnector1">
            <a:avLst/>
          </a:prstGeom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4242116" y="2103670"/>
            <a:ext cx="1133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appropriated</a:t>
            </a:r>
            <a:endParaRPr kumimoji="1" lang="ja-JP" altLang="en-US" sz="12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134644" y="2123514"/>
            <a:ext cx="1558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to be appropriated</a:t>
            </a:r>
            <a:endParaRPr kumimoji="1" lang="ja-JP" altLang="en-US" sz="12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16446" y="2930494"/>
            <a:ext cx="2104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Osaka"/>
                <a:ea typeface="Osaka"/>
                <a:cs typeface="Osaka"/>
              </a:rPr>
              <a:t>f</a:t>
            </a:r>
            <a:r>
              <a:rPr lang="en-US" altLang="ja-JP" sz="1200" dirty="0" smtClean="0">
                <a:latin typeface="Osaka"/>
                <a:ea typeface="Osaka"/>
                <a:cs typeface="Osaka"/>
              </a:rPr>
              <a:t>or rings, </a:t>
            </a:r>
            <a:r>
              <a:rPr lang="en-US" altLang="ja-JP" sz="1200" dirty="0" err="1" smtClean="0">
                <a:latin typeface="Osaka"/>
                <a:ea typeface="Osaka"/>
                <a:cs typeface="Osaka"/>
              </a:rPr>
              <a:t>Linac</a:t>
            </a:r>
            <a:r>
              <a:rPr lang="en-US" altLang="ja-JP" sz="1200" dirty="0" smtClean="0">
                <a:latin typeface="Osaka"/>
                <a:ea typeface="Osaka"/>
                <a:cs typeface="Osaka"/>
              </a:rPr>
              <a:t> and Belle-II</a:t>
            </a:r>
            <a:endParaRPr kumimoji="1" lang="ja-JP" altLang="en-US" sz="1200" dirty="0">
              <a:latin typeface="Osaka"/>
              <a:ea typeface="Osaka"/>
              <a:cs typeface="Osaka"/>
            </a:endParaRPr>
          </a:p>
        </p:txBody>
      </p:sp>
      <p:sp>
        <p:nvSpPr>
          <p:cNvPr id="29" name="角丸四角形吹き出し 28"/>
          <p:cNvSpPr/>
          <p:nvPr/>
        </p:nvSpPr>
        <p:spPr>
          <a:xfrm>
            <a:off x="5977555" y="4124887"/>
            <a:ext cx="2153043" cy="257734"/>
          </a:xfrm>
          <a:prstGeom prst="wedgeRoundRectCallout">
            <a:avLst>
              <a:gd name="adj1" fmla="val -34657"/>
              <a:gd name="adj2" fmla="val -138786"/>
              <a:gd name="adj3" fmla="val 16667"/>
            </a:avLst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>
                <a:solidFill>
                  <a:srgbClr val="FF0000"/>
                </a:solidFill>
              </a:rPr>
              <a:t>probably missing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973409" y="4418781"/>
            <a:ext cx="3959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(KEK budget is being reduced year by year.)</a:t>
            </a:r>
            <a:endParaRPr kumimoji="1" lang="ja-JP" altLang="en-US" sz="1400" dirty="0">
              <a:solidFill>
                <a:srgbClr val="FF0000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538200" y="910634"/>
            <a:ext cx="1926128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Osaka"/>
                <a:ea typeface="Osaka"/>
                <a:cs typeface="Osaka"/>
              </a:rPr>
              <a:t>unit: Oku-yen (~1.1M$)</a:t>
            </a:r>
            <a:endParaRPr kumimoji="1" lang="ja-JP" altLang="en-US" sz="1200" dirty="0">
              <a:latin typeface="Osaka"/>
              <a:ea typeface="Osaka"/>
              <a:cs typeface="Osaka"/>
            </a:endParaRPr>
          </a:p>
        </p:txBody>
      </p:sp>
      <p:cxnSp>
        <p:nvCxnSpPr>
          <p:cNvPr id="32" name="直線コネクタ 31"/>
          <p:cNvCxnSpPr/>
          <p:nvPr/>
        </p:nvCxnSpPr>
        <p:spPr>
          <a:xfrm flipV="1">
            <a:off x="2861735" y="3305216"/>
            <a:ext cx="829734" cy="518554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rot="10800000">
            <a:off x="2861737" y="3305216"/>
            <a:ext cx="829732" cy="518554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V="1">
            <a:off x="5644268" y="3305217"/>
            <a:ext cx="829734" cy="518554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rot="10800000">
            <a:off x="5644270" y="3305217"/>
            <a:ext cx="829732" cy="518554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827301" y="5249313"/>
            <a:ext cx="7637027" cy="584776"/>
          </a:xfrm>
          <a:prstGeom prst="rect">
            <a:avLst/>
          </a:prstGeom>
          <a:solidFill>
            <a:srgbClr val="FFFBD5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KEK management promised to supply remaining KEK burden of 8.1 Oku-Yen.</a:t>
            </a:r>
          </a:p>
          <a:p>
            <a:r>
              <a:rPr kumimoji="1" lang="en-US" altLang="ja-JP" sz="16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(6.1 Oku-Yen in FY2014 and </a:t>
            </a:r>
            <a:r>
              <a:rPr lang="en-US" altLang="ja-JP" sz="16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2.0 Oku-Yen in FY2015)</a:t>
            </a:r>
            <a:endParaRPr kumimoji="1" lang="ja-JP" altLang="en-US" sz="16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37" name="下矢印 36"/>
          <p:cNvSpPr/>
          <p:nvPr/>
        </p:nvSpPr>
        <p:spPr>
          <a:xfrm>
            <a:off x="3973409" y="4772568"/>
            <a:ext cx="1269247" cy="458341"/>
          </a:xfrm>
          <a:prstGeom prst="downArrow">
            <a:avLst/>
          </a:prstGeom>
          <a:solidFill>
            <a:srgbClr val="FFFF00"/>
          </a:solidFill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67385" y="5969261"/>
            <a:ext cx="8822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Then, planned c</a:t>
            </a:r>
            <a:r>
              <a:rPr kumimoji="1" lang="en-US" altLang="ja-JP" sz="2000" dirty="0" smtClean="0"/>
              <a:t>onstruction budget will be fully supplied. This is good news, but </a:t>
            </a:r>
            <a:r>
              <a:rPr kumimoji="1" lang="ja-JP" altLang="en-US" sz="2000" dirty="0" smtClean="0"/>
              <a:t>・・・</a:t>
            </a:r>
            <a:r>
              <a:rPr kumimoji="1" lang="en-US" altLang="ja-JP" sz="2000" dirty="0" smtClean="0"/>
              <a:t> </a:t>
            </a:r>
            <a:endParaRPr kumimoji="1" lang="ja-JP" altLang="en-US" sz="20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20583" y="4124887"/>
            <a:ext cx="2569997" cy="40011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>
                <a:solidFill>
                  <a:srgbClr val="FF0000"/>
                </a:solidFill>
              </a:rPr>
              <a:t>Last ARC in Mar. 2013</a:t>
            </a:r>
            <a:endParaRPr kumimoji="1" lang="ja-JP" altLang="en-US" sz="2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Operation budget issue</a:t>
            </a:r>
            <a:endParaRPr lang="ja-JP" altLang="en-US" dirty="0"/>
          </a:p>
        </p:txBody>
      </p:sp>
      <p:sp>
        <p:nvSpPr>
          <p:cNvPr id="5" name="コンテンツ プレースホルダ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 smtClean="0"/>
              <a:t>Deep cut in JFY2014 operation budget</a:t>
            </a:r>
          </a:p>
          <a:p>
            <a:pPr lvl="1"/>
            <a:r>
              <a:rPr lang="en-US" altLang="ja-JP" dirty="0" smtClean="0"/>
              <a:t>Only 25.0 Oku-Yen was appropriated , much lower than 36.9 Oku-Yen that has once been sent from MEXT in the request for budgetary appropriations.</a:t>
            </a:r>
          </a:p>
          <a:p>
            <a:r>
              <a:rPr lang="en-US" altLang="ja-JP" dirty="0" smtClean="0"/>
              <a:t>The B project operation/maintenance budget during construction period was 20.0 Oku-Yen/year. This is annually used for: </a:t>
            </a:r>
          </a:p>
          <a:p>
            <a:pPr lvl="1"/>
            <a:r>
              <a:rPr lang="en-US" altLang="ja-JP" dirty="0" smtClean="0"/>
              <a:t>Electricity charges for </a:t>
            </a:r>
            <a:r>
              <a:rPr lang="en-US" altLang="ja-JP" dirty="0" err="1" smtClean="0"/>
              <a:t>Linac</a:t>
            </a:r>
            <a:r>
              <a:rPr lang="en-US" altLang="ja-JP" dirty="0" smtClean="0"/>
              <a:t> operation, facility and infrastructure </a:t>
            </a:r>
          </a:p>
          <a:p>
            <a:pPr lvl="1"/>
            <a:r>
              <a:rPr lang="en-US" altLang="ja-JP" dirty="0" smtClean="0"/>
              <a:t>Operators for </a:t>
            </a:r>
            <a:r>
              <a:rPr lang="en-US" altLang="ja-JP" dirty="0" err="1" smtClean="0"/>
              <a:t>Linac</a:t>
            </a:r>
            <a:r>
              <a:rPr lang="en-US" altLang="ja-JP" dirty="0" smtClean="0"/>
              <a:t>, AR, BT, control, and refrigerator  </a:t>
            </a:r>
          </a:p>
          <a:p>
            <a:pPr lvl="1"/>
            <a:r>
              <a:rPr lang="en-US" altLang="ja-JP" dirty="0" err="1" smtClean="0"/>
              <a:t>Computor</a:t>
            </a:r>
            <a:r>
              <a:rPr lang="en-US" altLang="ja-JP" dirty="0" smtClean="0"/>
              <a:t> lease fee</a:t>
            </a:r>
          </a:p>
          <a:p>
            <a:pPr lvl="1"/>
            <a:r>
              <a:rPr lang="en-US" altLang="ja-JP" dirty="0" smtClean="0"/>
              <a:t>Radiation safety (</a:t>
            </a:r>
            <a:r>
              <a:rPr lang="en-US" altLang="ja-JP" dirty="0" err="1" smtClean="0"/>
              <a:t>subcontructing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smtClean="0"/>
              <a:t>Facility and infrastructure (</a:t>
            </a:r>
            <a:r>
              <a:rPr lang="en-US" altLang="ja-JP" dirty="0" err="1" smtClean="0"/>
              <a:t>subcontructing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smtClean="0"/>
              <a:t>Minimum maintenance of KEKB, </a:t>
            </a:r>
            <a:r>
              <a:rPr lang="en-US" altLang="ja-JP" dirty="0" err="1" smtClean="0"/>
              <a:t>Linac</a:t>
            </a:r>
            <a:r>
              <a:rPr lang="en-US" altLang="ja-JP" dirty="0" smtClean="0"/>
              <a:t> and Belle</a:t>
            </a:r>
          </a:p>
          <a:p>
            <a:pPr lvl="1"/>
            <a:r>
              <a:rPr lang="en-US" altLang="ja-JP" dirty="0" smtClean="0"/>
              <a:t>Minimum electricity charges during shut down of KEKB</a:t>
            </a:r>
          </a:p>
          <a:p>
            <a:r>
              <a:rPr lang="en-US" altLang="ja-JP" dirty="0" smtClean="0"/>
              <a:t>In addition to the annual maintenance, 17 Oku-Yen was requested to conduct beam operation from 2015 January to March. A part of this is needed before beam operation starts:</a:t>
            </a:r>
          </a:p>
          <a:p>
            <a:pPr lvl="1"/>
            <a:r>
              <a:rPr lang="en-US" altLang="ja-JP" dirty="0" smtClean="0"/>
              <a:t>Electricity charges for high power RF conditioning, magnet system adjustment with high power operation, test operation of Nikko refrigerator and Belle solenoid, etc.</a:t>
            </a:r>
          </a:p>
          <a:p>
            <a:pPr lvl="1"/>
            <a:r>
              <a:rPr lang="en-US" altLang="ja-JP" dirty="0" smtClean="0"/>
              <a:t>Additional cost for operators and </a:t>
            </a:r>
            <a:r>
              <a:rPr lang="en-US" altLang="ja-JP" dirty="0" err="1" smtClean="0"/>
              <a:t>varioius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subcontructings</a:t>
            </a:r>
            <a:r>
              <a:rPr lang="en-US" altLang="ja-JP" dirty="0" smtClean="0"/>
              <a:t>.</a:t>
            </a:r>
          </a:p>
          <a:p>
            <a:endParaRPr lang="ja-JP" altLang="en-US" dirty="0"/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34</a:t>
            </a:fld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Impact on schedule</a:t>
            </a:r>
            <a:endParaRPr lang="ja-JP" altLang="en-US" dirty="0"/>
          </a:p>
        </p:txBody>
      </p:sp>
      <p:sp>
        <p:nvSpPr>
          <p:cNvPr id="5" name="コンテンツ プレースホル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The impact of the operation budget cut in JFY2014 on schedule: </a:t>
            </a:r>
          </a:p>
          <a:p>
            <a:pPr lvl="1"/>
            <a:r>
              <a:rPr lang="en-US" altLang="ja-JP" dirty="0" smtClean="0"/>
              <a:t>Unable to start beam operation in JFY2014 unless additional budget of at least 10 Oku-Yen that could be used for electricity charges comes. </a:t>
            </a:r>
          </a:p>
          <a:p>
            <a:pPr lvl="1"/>
            <a:r>
              <a:rPr lang="en-US" altLang="ja-JP" dirty="0" smtClean="0"/>
              <a:t>Test operation of the refrigerator and Belle solenoid could be done in this FY. Also it is possible to start RF conditioning, magnet system adjustment with high power, etc. 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With this budget, possible situation at the end of JFY2014 would be that construction is done and starting up of machine components started, but beam operation is not started.   </a:t>
            </a:r>
          </a:p>
          <a:p>
            <a:r>
              <a:rPr lang="en-US" altLang="ja-JP" dirty="0" smtClean="0">
                <a:solidFill>
                  <a:srgbClr val="008000"/>
                </a:solidFill>
              </a:rPr>
              <a:t>Effort is being made in high level people to recover the budget cut. </a:t>
            </a:r>
          </a:p>
          <a:p>
            <a:r>
              <a:rPr lang="en-US" altLang="ja-JP" dirty="0" smtClean="0"/>
              <a:t>Urgent needs: </a:t>
            </a:r>
          </a:p>
          <a:p>
            <a:pPr lvl="1"/>
            <a:r>
              <a:rPr lang="en-US" altLang="ja-JP" dirty="0" smtClean="0"/>
              <a:t>It takes 3 - 4 months to make contracts. Procedure for major contracts for JFY2014 already started. This can be proceeded only within available budget. </a:t>
            </a:r>
          </a:p>
          <a:p>
            <a:r>
              <a:rPr lang="en-US" altLang="ja-JP" dirty="0" smtClean="0"/>
              <a:t>In case no budget recovery:</a:t>
            </a:r>
          </a:p>
          <a:p>
            <a:pPr lvl="1"/>
            <a:r>
              <a:rPr lang="en-US" altLang="ja-JP" dirty="0" smtClean="0"/>
              <a:t>Possible plans to meet the reduced budget are being discussed in accelerator group. An example will be shown next.</a:t>
            </a:r>
            <a:endParaRPr lang="ja-JP" altLang="en-US" dirty="0"/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35</a:t>
            </a:fld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36</a:t>
            </a:fld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pic>
        <p:nvPicPr>
          <p:cNvPr id="4" name="図 3" descr="スクリーンショット（2014-01-25 10.45.01）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253"/>
            <a:ext cx="9144000" cy="2766252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591311" y="2739953"/>
            <a:ext cx="1403750" cy="27699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original schedule</a:t>
            </a:r>
            <a:endParaRPr kumimoji="1" lang="ja-JP" altLang="en-US" sz="1200" dirty="0">
              <a:solidFill>
                <a:srgbClr val="FF0000"/>
              </a:solidFill>
              <a:latin typeface="Osaka"/>
              <a:ea typeface="Osaka"/>
              <a:cs typeface="Osak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37</a:t>
            </a:fld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pic>
        <p:nvPicPr>
          <p:cNvPr id="4" name="図 3" descr="スクリーンショット（2014-01-25 10.45.30）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5013"/>
            <a:ext cx="9144000" cy="512797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82157" y="5493291"/>
            <a:ext cx="867245" cy="3693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Plan A</a:t>
            </a:r>
            <a:endParaRPr kumimoji="1" lang="ja-JP" altLang="en-US" dirty="0">
              <a:solidFill>
                <a:srgbClr val="FF0000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6" name="角丸四角形吹き出し 5"/>
          <p:cNvSpPr/>
          <p:nvPr/>
        </p:nvSpPr>
        <p:spPr>
          <a:xfrm>
            <a:off x="7039528" y="5266868"/>
            <a:ext cx="1496511" cy="595755"/>
          </a:xfrm>
          <a:prstGeom prst="wedgeRoundRectCallout">
            <a:avLst>
              <a:gd name="adj1" fmla="val -26478"/>
              <a:gd name="adj2" fmla="val -97462"/>
              <a:gd name="adj3" fmla="val 16667"/>
            </a:avLst>
          </a:prstGeom>
          <a:solidFill>
            <a:srgbClr val="FFC7D7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tx1"/>
                </a:solidFill>
              </a:rPr>
              <a:t>Physics Run start fastest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591311" y="2739953"/>
            <a:ext cx="1403750" cy="27699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original schedule</a:t>
            </a:r>
            <a:endParaRPr kumimoji="1" lang="ja-JP" altLang="en-US" sz="1200" dirty="0">
              <a:solidFill>
                <a:srgbClr val="FF0000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104839" y="303055"/>
            <a:ext cx="4934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A possible plan </a:t>
            </a:r>
            <a:r>
              <a:rPr lang="en-US" altLang="ja-JP" sz="2000" dirty="0" smtClean="0"/>
              <a:t>in case no recovery of budget.</a:t>
            </a:r>
            <a:endParaRPr kumimoji="1" lang="ja-JP" altLang="en-US" sz="2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Human Resources (KEK staff)</a:t>
            </a:r>
            <a:endParaRPr lang="ja-JP" altLang="en-US" dirty="0"/>
          </a:p>
        </p:txBody>
      </p:sp>
      <p:graphicFrame>
        <p:nvGraphicFramePr>
          <p:cNvPr id="7" name="コンテンツ プレースホルダ 6"/>
          <p:cNvGraphicFramePr>
            <a:graphicFrameLocks noGrp="1"/>
          </p:cNvGraphicFramePr>
          <p:nvPr>
            <p:ph idx="1"/>
          </p:nvPr>
        </p:nvGraphicFramePr>
        <p:xfrm>
          <a:off x="211769" y="3500562"/>
          <a:ext cx="8686800" cy="2895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1263"/>
                <a:gridCol w="966839"/>
                <a:gridCol w="942258"/>
                <a:gridCol w="1245419"/>
                <a:gridCol w="1237226"/>
                <a:gridCol w="1048774"/>
                <a:gridCol w="1975021"/>
              </a:tblGrid>
              <a:tr h="665089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New</a:t>
                      </a:r>
                    </a:p>
                    <a:p>
                      <a:r>
                        <a:rPr kumimoji="1" lang="en-US" altLang="ja-JP" sz="1400" dirty="0" smtClean="0"/>
                        <a:t>(FTE increase)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Retire(1)</a:t>
                      </a:r>
                    </a:p>
                    <a:p>
                      <a:r>
                        <a:rPr kumimoji="1" lang="en-US" altLang="ja-JP" sz="1400" dirty="0" smtClean="0"/>
                        <a:t>(FTE decrease)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Retire(2)</a:t>
                      </a:r>
                    </a:p>
                    <a:p>
                      <a:r>
                        <a:rPr kumimoji="1" lang="en-US" altLang="ja-JP" sz="1400" baseline="0" dirty="0" smtClean="0"/>
                        <a:t>(same FTE counted here)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tenure</a:t>
                      </a:r>
                      <a:r>
                        <a:rPr kumimoji="1" lang="en-US" altLang="ja-JP" sz="1400" baseline="0" dirty="0" smtClean="0"/>
                        <a:t> to permanent</a:t>
                      </a:r>
                    </a:p>
                    <a:p>
                      <a:r>
                        <a:rPr kumimoji="1" lang="en-US" altLang="ja-JP" sz="1400" baseline="0" dirty="0" smtClean="0"/>
                        <a:t>(same FTE counted here)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Change of FTE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Remarks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364726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Apr. 2012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+3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-2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+1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One of</a:t>
                      </a:r>
                      <a:r>
                        <a:rPr kumimoji="1" lang="en-US" altLang="ja-JP" sz="1400" baseline="0" dirty="0" smtClean="0"/>
                        <a:t> the </a:t>
                      </a:r>
                      <a:r>
                        <a:rPr kumimoji="1" lang="en-US" altLang="ja-JP" sz="1400" dirty="0" smtClean="0"/>
                        <a:t>new staff came from other project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14545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Jul. 2012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+2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+2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</a:tr>
              <a:tr h="214545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Apr.</a:t>
                      </a:r>
                      <a:r>
                        <a:rPr kumimoji="1" lang="en-US" altLang="ja-JP" sz="1400" baseline="0" dirty="0" smtClean="0"/>
                        <a:t> 2013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+1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3.5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+1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/>
                    </a:p>
                  </a:txBody>
                  <a:tcPr/>
                </a:tc>
              </a:tr>
              <a:tr h="214545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Apr. 2014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+2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-1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3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1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+1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</a:tr>
              <a:tr h="214545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Total change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400" dirty="0" smtClean="0"/>
                        <a:t>+5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Slow, but steady improvement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38</a:t>
            </a:fld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graphicFrame>
        <p:nvGraphicFramePr>
          <p:cNvPr id="8" name="コンテンツ プレースホルダ 6"/>
          <p:cNvGraphicFramePr>
            <a:graphicFrameLocks/>
          </p:cNvGraphicFramePr>
          <p:nvPr/>
        </p:nvGraphicFramePr>
        <p:xfrm>
          <a:off x="211769" y="1304011"/>
          <a:ext cx="6671825" cy="1541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2374"/>
                <a:gridCol w="1861142"/>
                <a:gridCol w="1334387"/>
                <a:gridCol w="2493922"/>
              </a:tblGrid>
              <a:tr h="341163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Date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400" dirty="0" smtClean="0"/>
                        <a:t>Status</a:t>
                      </a:r>
                      <a:endParaRPr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400" dirty="0" smtClean="0"/>
                        <a:t>Needed FTE</a:t>
                      </a:r>
                      <a:endParaRPr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Available</a:t>
                      </a:r>
                      <a:r>
                        <a:rPr kumimoji="1" lang="en-US" altLang="ja-JP" sz="1400" baseline="0" dirty="0" smtClean="0"/>
                        <a:t> </a:t>
                      </a:r>
                      <a:r>
                        <a:rPr kumimoji="1" lang="en-US" altLang="ja-JP" sz="1400" dirty="0" smtClean="0"/>
                        <a:t>FTE</a:t>
                      </a:r>
                      <a:r>
                        <a:rPr kumimoji="1" lang="en-US" altLang="ja-JP" sz="1400" baseline="0" dirty="0" smtClean="0"/>
                        <a:t> </a:t>
                      </a:r>
                    </a:p>
                    <a:p>
                      <a:r>
                        <a:rPr kumimoji="1" lang="en-US" altLang="ja-JP" sz="1400" baseline="0" dirty="0" smtClean="0"/>
                        <a:t>(permanent staff)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341163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Dec. 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dirty="0" smtClean="0"/>
                        <a:t>under</a:t>
                      </a:r>
                      <a:r>
                        <a:rPr lang="en-US" altLang="ja-JP" sz="1400" baseline="0" dirty="0" smtClean="0"/>
                        <a:t> construction</a:t>
                      </a:r>
                      <a:endParaRPr lang="ja-JP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400" dirty="0" smtClean="0"/>
                        <a:t>77</a:t>
                      </a:r>
                      <a:endParaRPr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56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341163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Apr. 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400" dirty="0" smtClean="0"/>
                        <a:t>under</a:t>
                      </a:r>
                      <a:r>
                        <a:rPr lang="en-US" altLang="ja-JP" sz="1400" baseline="0" dirty="0" smtClean="0"/>
                        <a:t> construction</a:t>
                      </a:r>
                      <a:endParaRPr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400" dirty="0" smtClean="0"/>
                        <a:t>77</a:t>
                      </a:r>
                      <a:endParaRPr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60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341163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Apr. 2012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400" dirty="0" smtClean="0"/>
                        <a:t>under construction</a:t>
                      </a:r>
                      <a:endParaRPr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400" dirty="0" smtClean="0"/>
                        <a:t>77</a:t>
                      </a:r>
                      <a:endParaRPr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62</a:t>
                      </a:r>
                      <a:endParaRPr kumimoji="1" lang="ja-JP" alt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211769" y="849485"/>
            <a:ext cx="2567367" cy="40011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>
                <a:solidFill>
                  <a:srgbClr val="FF0000"/>
                </a:solidFill>
              </a:rPr>
              <a:t>17th ARC in Feb. 2012</a:t>
            </a:r>
            <a:endParaRPr kumimoji="1" lang="ja-JP" altLang="en-US" sz="2000" b="1" i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11769" y="3054442"/>
            <a:ext cx="3920902" cy="40011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>
                <a:solidFill>
                  <a:srgbClr val="FF0000"/>
                </a:solidFill>
              </a:rPr>
              <a:t>Change in two years (2012 – 2014)</a:t>
            </a:r>
            <a:endParaRPr kumimoji="1" lang="ja-JP" altLang="en-US" sz="2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Last ARC recommendation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15408" y="989887"/>
            <a:ext cx="8935815" cy="1763145"/>
          </a:xfrm>
        </p:spPr>
        <p:txBody>
          <a:bodyPr/>
          <a:lstStyle/>
          <a:p>
            <a:r>
              <a:rPr lang="en-US" altLang="ja-JP" dirty="0" smtClean="0"/>
              <a:t>There are number of components which must be systematically checked for their impact on the impedance budget.  It is recommended that a single person be assigned as the “impedance police” responsible for checking and controlling every component which has an impedance contribution to MR.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39</a:t>
            </a:fld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55672" y="3770445"/>
            <a:ext cx="6494536" cy="46166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D. Zhou "Impedance issues" to be presented today </a:t>
            </a:r>
            <a:endParaRPr kumimoji="1" lang="ja-JP" altLang="en-US" sz="2400" dirty="0"/>
          </a:p>
        </p:txBody>
      </p:sp>
      <p:sp>
        <p:nvSpPr>
          <p:cNvPr id="7" name="下矢印 6"/>
          <p:cNvSpPr/>
          <p:nvPr/>
        </p:nvSpPr>
        <p:spPr>
          <a:xfrm>
            <a:off x="3449484" y="2908710"/>
            <a:ext cx="598129" cy="737419"/>
          </a:xfrm>
          <a:prstGeom prst="down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Commissioning phases </a:t>
            </a:r>
            <a:endParaRPr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Phase 1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No QCS, No Belle II solenoid</a:t>
            </a:r>
          </a:p>
          <a:p>
            <a:pPr lvl="1"/>
            <a:r>
              <a:rPr lang="en-US" altLang="ja-JP" dirty="0" smtClean="0"/>
              <a:t>Basic machine tuning</a:t>
            </a:r>
          </a:p>
          <a:p>
            <a:pPr lvl="1"/>
            <a:r>
              <a:rPr lang="en-US" altLang="ja-JP" dirty="0" smtClean="0"/>
              <a:t>Low </a:t>
            </a:r>
            <a:r>
              <a:rPr lang="en-US" altLang="ja-JP" dirty="0" err="1" smtClean="0"/>
              <a:t>emittance</a:t>
            </a:r>
            <a:r>
              <a:rPr lang="en-US" altLang="ja-JP" dirty="0" smtClean="0"/>
              <a:t> tuning</a:t>
            </a:r>
          </a:p>
          <a:p>
            <a:pPr lvl="1"/>
            <a:r>
              <a:rPr lang="en-US" altLang="ja-JP" dirty="0" smtClean="0"/>
              <a:t>Vacuum scrubbing </a:t>
            </a:r>
          </a:p>
          <a:p>
            <a:pPr lvl="2"/>
            <a:r>
              <a:rPr lang="en-US" altLang="ja-JP" dirty="0" smtClean="0"/>
              <a:t>Belle II people request enough vacuum scrubbing in this stage (before Belle II roll in).</a:t>
            </a:r>
          </a:p>
          <a:p>
            <a:pPr lvl="2"/>
            <a:r>
              <a:rPr lang="en-US" altLang="ja-JP" dirty="0" smtClean="0"/>
              <a:t>At least one month at </a:t>
            </a:r>
            <a:r>
              <a:rPr lang="en-US" altLang="ja-JP" dirty="0" smtClean="0">
                <a:solidFill>
                  <a:srgbClr val="FF0000"/>
                </a:solidFill>
              </a:rPr>
              <a:t>beam currents of 0.5~1A /ring.</a:t>
            </a:r>
          </a:p>
          <a:p>
            <a:pPr lvl="1"/>
            <a:r>
              <a:rPr lang="en-US" altLang="ja-JP" dirty="0" smtClean="0"/>
              <a:t>DR is not needed in this phase.</a:t>
            </a:r>
          </a:p>
          <a:p>
            <a:r>
              <a:rPr lang="en-US" altLang="ja-JP" dirty="0" smtClean="0"/>
              <a:t>Phase 2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with QCS and Belle II (w/o VXD)</a:t>
            </a:r>
          </a:p>
          <a:p>
            <a:pPr lvl="1"/>
            <a:r>
              <a:rPr lang="en-US" altLang="ja-JP" dirty="0" smtClean="0"/>
              <a:t>Low beta optics tuning</a:t>
            </a:r>
          </a:p>
          <a:p>
            <a:pPr lvl="1"/>
            <a:r>
              <a:rPr lang="en-US" altLang="ja-JP" dirty="0" smtClean="0"/>
              <a:t>Small </a:t>
            </a:r>
            <a:r>
              <a:rPr lang="en-US" altLang="ja-JP" dirty="0" err="1" smtClean="0"/>
              <a:t>x-y</a:t>
            </a:r>
            <a:r>
              <a:rPr lang="en-US" altLang="ja-JP" dirty="0" smtClean="0"/>
              <a:t> coupling optics tuning</a:t>
            </a:r>
          </a:p>
          <a:p>
            <a:pPr lvl="1"/>
            <a:r>
              <a:rPr lang="en-US" altLang="ja-JP" dirty="0" smtClean="0"/>
              <a:t>Beam collision tuning</a:t>
            </a:r>
          </a:p>
          <a:p>
            <a:pPr lvl="1"/>
            <a:r>
              <a:rPr lang="en-US" altLang="ja-JP" dirty="0" smtClean="0"/>
              <a:t>Belle II background study</a:t>
            </a:r>
          </a:p>
          <a:p>
            <a:pPr lvl="1"/>
            <a:r>
              <a:rPr lang="en-US" altLang="ja-JP" dirty="0" smtClean="0"/>
              <a:t>DR commissioning 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Target luminosity at this stage is 1 </a:t>
            </a:r>
            <a:r>
              <a:rPr lang="en-US" altLang="ja-JP" dirty="0" err="1" smtClean="0">
                <a:solidFill>
                  <a:srgbClr val="FF0000"/>
                </a:solidFill>
              </a:rPr>
              <a:t>x</a:t>
            </a:r>
            <a:r>
              <a:rPr lang="en-US" altLang="ja-JP" dirty="0" smtClean="0">
                <a:solidFill>
                  <a:srgbClr val="FF0000"/>
                </a:solidFill>
              </a:rPr>
              <a:t> 10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34</a:t>
            </a:r>
            <a:r>
              <a:rPr lang="en-US" altLang="ja-JP" dirty="0" smtClean="0">
                <a:solidFill>
                  <a:srgbClr val="FF0000"/>
                </a:solidFill>
              </a:rPr>
              <a:t> cm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-2</a:t>
            </a:r>
            <a:r>
              <a:rPr lang="en-US" altLang="ja-JP" dirty="0" smtClean="0">
                <a:solidFill>
                  <a:srgbClr val="FF0000"/>
                </a:solidFill>
              </a:rPr>
              <a:t>s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-1</a:t>
            </a:r>
          </a:p>
          <a:p>
            <a:r>
              <a:rPr lang="en-US" altLang="ja-JP" dirty="0" smtClean="0"/>
              <a:t>Phase 3</a:t>
            </a:r>
          </a:p>
          <a:p>
            <a:pPr lvl="1"/>
            <a:r>
              <a:rPr lang="en-US" altLang="ja-JP" dirty="0" smtClean="0"/>
              <a:t>Physics run</a:t>
            </a:r>
            <a:endParaRPr lang="ja-JP" altLang="en-US" dirty="0"/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Summary</a:t>
            </a:r>
            <a:endParaRPr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Construction is well ongoing.</a:t>
            </a:r>
          </a:p>
          <a:p>
            <a:pPr lvl="1"/>
            <a:r>
              <a:rPr lang="en-US" altLang="ja-JP" dirty="0" smtClean="0"/>
              <a:t>We had various kinds of troubles (not reported here in detail), but they have been solved or mitigated not to make significant schedule delay. </a:t>
            </a:r>
          </a:p>
          <a:p>
            <a:pPr lvl="1"/>
            <a:r>
              <a:rPr lang="en-US" altLang="ja-JP" dirty="0" smtClean="0"/>
              <a:t>As a whole, construction is on schedule so far to start Phase 1 commissioning in 2015.</a:t>
            </a:r>
          </a:p>
          <a:p>
            <a:r>
              <a:rPr lang="en-US" altLang="ja-JP" dirty="0" smtClean="0"/>
              <a:t>A serious issue is operation budget cut in JFY2014.</a:t>
            </a:r>
          </a:p>
          <a:p>
            <a:pPr lvl="1"/>
            <a:r>
              <a:rPr lang="en-US" altLang="ja-JP" dirty="0" smtClean="0"/>
              <a:t>We are considering possible plans to meet the situation.</a:t>
            </a:r>
          </a:p>
          <a:p>
            <a:r>
              <a:rPr lang="en-US" altLang="ja-JP" dirty="0" smtClean="0"/>
              <a:t>As for HR shortage, we had slow, but steady improvement since construction started in 2010.</a:t>
            </a:r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40</a:t>
            </a:fld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sz="4400" dirty="0" smtClean="0"/>
              <a:t>Ring Construction Status</a:t>
            </a:r>
            <a:endParaRPr lang="ja-JP" altLang="en-US" sz="44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5</a:t>
            </a:fld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MR Magnet &amp; Vacuum Status </a:t>
            </a:r>
            <a:endParaRPr lang="ja-JP" altLang="en-US" dirty="0"/>
          </a:p>
        </p:txBody>
      </p:sp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6</a:t>
            </a:fld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pic>
        <p:nvPicPr>
          <p:cNvPr id="5" name="図 4" descr="Arc_Total.JPG"/>
          <p:cNvPicPr>
            <a:picLocks noChangeAspect="1"/>
          </p:cNvPicPr>
          <p:nvPr/>
        </p:nvPicPr>
        <p:blipFill>
          <a:blip r:embed="rId2" cstate="print"/>
          <a:srcRect r="9884"/>
          <a:stretch>
            <a:fillRect/>
          </a:stretch>
        </p:blipFill>
        <p:spPr>
          <a:xfrm>
            <a:off x="2087957" y="1276676"/>
            <a:ext cx="4672213" cy="4130860"/>
          </a:xfrm>
          <a:prstGeom prst="rect">
            <a:avLst/>
          </a:prstGeom>
          <a:solidFill>
            <a:srgbClr val="FFF3B5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四角形吹き出し 6"/>
          <p:cNvSpPr/>
          <p:nvPr/>
        </p:nvSpPr>
        <p:spPr>
          <a:xfrm>
            <a:off x="6743010" y="2554661"/>
            <a:ext cx="2312177" cy="892552"/>
          </a:xfrm>
          <a:prstGeom prst="wedgeRectCallout">
            <a:avLst>
              <a:gd name="adj1" fmla="val -63367"/>
              <a:gd name="adj2" fmla="val 44329"/>
            </a:avLst>
          </a:prstGeom>
          <a:solidFill>
            <a:srgbClr val="FFF3B5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kumimoji="1" lang="en-US" altLang="ja-JP" sz="1400" b="1" i="1" dirty="0" smtClean="0">
                <a:solidFill>
                  <a:srgbClr val="008000"/>
                </a:solidFill>
                <a:latin typeface="Osaka"/>
                <a:ea typeface="Osaka"/>
                <a:cs typeface="Osaka"/>
              </a:rPr>
              <a:t>Oho and Nikko straight sections</a:t>
            </a:r>
          </a:p>
          <a:p>
            <a:pPr>
              <a:buFont typeface="Wingdings" charset="2"/>
              <a:buChar char="l"/>
            </a:pPr>
            <a:r>
              <a:rPr lang="en-US" altLang="ja-JP" sz="12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 Wiggler magnets installed.</a:t>
            </a:r>
          </a:p>
          <a:p>
            <a:pPr>
              <a:buFont typeface="Wingdings" charset="2"/>
              <a:buChar char="l"/>
            </a:pPr>
            <a:r>
              <a:rPr kumimoji="1" lang="en-US" altLang="ja-JP" sz="12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 Beam pipes installed</a:t>
            </a:r>
            <a:r>
              <a:rPr lang="en-US" altLang="ja-JP" sz="12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.</a:t>
            </a:r>
            <a:endParaRPr kumimoji="1" lang="en-US" altLang="ja-JP" sz="1200" dirty="0" smtClean="0">
              <a:solidFill>
                <a:schemeClr val="tx1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8" name="四角形吹き出し 7"/>
          <p:cNvSpPr/>
          <p:nvPr/>
        </p:nvSpPr>
        <p:spPr>
          <a:xfrm>
            <a:off x="257904" y="1186608"/>
            <a:ext cx="3237331" cy="861774"/>
          </a:xfrm>
          <a:prstGeom prst="wedgeRectCallout">
            <a:avLst>
              <a:gd name="adj1" fmla="val 74771"/>
              <a:gd name="adj2" fmla="val -13104"/>
            </a:avLst>
          </a:prstGeom>
          <a:solidFill>
            <a:srgbClr val="FFF3B5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kumimoji="1" lang="en-US" altLang="ja-JP" sz="1400" b="1" i="1" dirty="0" smtClean="0">
                <a:solidFill>
                  <a:srgbClr val="008000"/>
                </a:solidFill>
                <a:latin typeface="Osaka"/>
                <a:ea typeface="Osaka"/>
                <a:cs typeface="Osaka"/>
              </a:rPr>
              <a:t>Tsukuba straight section</a:t>
            </a:r>
          </a:p>
          <a:p>
            <a:pPr>
              <a:buFont typeface="Wingdings" charset="2"/>
              <a:buChar char="l"/>
            </a:pPr>
            <a:r>
              <a:rPr lang="en-US" altLang="ja-JP" sz="1200" dirty="0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 Most of magnets (except IR) installed. </a:t>
            </a:r>
          </a:p>
          <a:p>
            <a:pPr>
              <a:buFont typeface="Wingdings" charset="2"/>
              <a:buChar char="l"/>
            </a:pPr>
            <a:r>
              <a:rPr lang="en-US" altLang="ja-JP" sz="1200" dirty="0" smtClean="0">
                <a:solidFill>
                  <a:schemeClr val="tx2"/>
                </a:solidFill>
                <a:latin typeface="Osaka"/>
                <a:ea typeface="Osaka"/>
                <a:cs typeface="Osaka"/>
              </a:rPr>
              <a:t> </a:t>
            </a:r>
            <a:r>
              <a:rPr kumimoji="1" lang="en-US" altLang="ja-JP" sz="1200" dirty="0" smtClean="0">
                <a:solidFill>
                  <a:schemeClr val="tx2"/>
                </a:solidFill>
                <a:latin typeface="Osaka"/>
                <a:ea typeface="Osaka"/>
                <a:cs typeface="Osaka"/>
              </a:rPr>
              <a:t>Beam pipes in fabrication this FY.</a:t>
            </a:r>
          </a:p>
          <a:p>
            <a:pPr>
              <a:buFont typeface="Wingdings" charset="2"/>
              <a:buChar char="l"/>
            </a:pPr>
            <a:r>
              <a:rPr lang="en-US" altLang="ja-JP" sz="120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 Installation of beam pipes next FY.</a:t>
            </a:r>
            <a:endParaRPr kumimoji="1" lang="en-US" altLang="ja-JP" sz="1200" dirty="0" smtClean="0">
              <a:solidFill>
                <a:srgbClr val="FF0000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9" name="四角形吹き出し 8"/>
          <p:cNvSpPr/>
          <p:nvPr/>
        </p:nvSpPr>
        <p:spPr>
          <a:xfrm>
            <a:off x="3821885" y="5407536"/>
            <a:ext cx="4224180" cy="1046440"/>
          </a:xfrm>
          <a:prstGeom prst="wedgeRectCallout">
            <a:avLst>
              <a:gd name="adj1" fmla="val -27376"/>
              <a:gd name="adj2" fmla="val -77246"/>
            </a:avLst>
          </a:prstGeom>
          <a:solidFill>
            <a:srgbClr val="FFF3B5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kumimoji="1" lang="en-US" altLang="ja-JP" sz="1400" b="1" i="1" dirty="0" smtClean="0">
                <a:solidFill>
                  <a:srgbClr val="008000"/>
                </a:solidFill>
                <a:latin typeface="Osaka"/>
                <a:ea typeface="Osaka"/>
                <a:cs typeface="Osaka"/>
              </a:rPr>
              <a:t>Fuji straight section</a:t>
            </a:r>
          </a:p>
          <a:p>
            <a:pPr>
              <a:buFont typeface="Wingdings" charset="2"/>
              <a:buChar char="l"/>
            </a:pPr>
            <a:r>
              <a:rPr kumimoji="1" lang="en-US" altLang="ja-JP" sz="12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 Most of KEKB magnets and </a:t>
            </a:r>
            <a:r>
              <a:rPr lang="en-US" altLang="ja-JP" sz="12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beam pipes are reused.</a:t>
            </a:r>
          </a:p>
          <a:p>
            <a:pPr>
              <a:buFont typeface="Wingdings" charset="2"/>
              <a:buChar char="l"/>
            </a:pPr>
            <a:r>
              <a:rPr kumimoji="1" lang="en-US" altLang="ja-JP" sz="1200" dirty="0" smtClean="0">
                <a:solidFill>
                  <a:schemeClr val="tx2"/>
                </a:solidFill>
                <a:latin typeface="Osaka"/>
                <a:ea typeface="Osaka"/>
                <a:cs typeface="Osaka"/>
              </a:rPr>
              <a:t> Beam pipes for injection, abort</a:t>
            </a:r>
            <a:r>
              <a:rPr lang="en-US" altLang="ja-JP" sz="1200" dirty="0" smtClean="0">
                <a:solidFill>
                  <a:schemeClr val="tx2"/>
                </a:solidFill>
                <a:latin typeface="Osaka"/>
                <a:ea typeface="Osaka"/>
                <a:cs typeface="Osaka"/>
              </a:rPr>
              <a:t>,</a:t>
            </a:r>
            <a:r>
              <a:rPr kumimoji="1" lang="en-US" altLang="ja-JP" sz="1200" dirty="0" smtClean="0">
                <a:solidFill>
                  <a:schemeClr val="tx2"/>
                </a:solidFill>
                <a:latin typeface="Osaka"/>
                <a:ea typeface="Osaka"/>
                <a:cs typeface="Osaka"/>
              </a:rPr>
              <a:t> crossing etc. are in fabrication this FY. (some will be later)</a:t>
            </a:r>
          </a:p>
          <a:p>
            <a:pPr>
              <a:buFont typeface="Wingdings" charset="2"/>
              <a:buChar char="l"/>
            </a:pPr>
            <a:r>
              <a:rPr lang="en-US" altLang="ja-JP" sz="120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 Installation of these new beam pipes next FY.</a:t>
            </a:r>
            <a:endParaRPr kumimoji="1" lang="en-US" altLang="ja-JP" sz="1200" dirty="0" smtClean="0">
              <a:solidFill>
                <a:srgbClr val="FF0000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10" name="四角形吹き出し 9"/>
          <p:cNvSpPr/>
          <p:nvPr/>
        </p:nvSpPr>
        <p:spPr>
          <a:xfrm>
            <a:off x="3203677" y="2304443"/>
            <a:ext cx="3031613" cy="1600438"/>
          </a:xfrm>
          <a:prstGeom prst="wedgeRectCallout">
            <a:avLst>
              <a:gd name="adj1" fmla="val 18102"/>
              <a:gd name="adj2" fmla="val 50124"/>
            </a:avLst>
          </a:prstGeom>
          <a:solidFill>
            <a:srgbClr val="FFF3B5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kumimoji="1" lang="en-US" altLang="ja-JP" sz="1400" b="1" i="1" dirty="0" smtClean="0">
                <a:solidFill>
                  <a:srgbClr val="008000"/>
                </a:solidFill>
                <a:latin typeface="Osaka"/>
                <a:ea typeface="Osaka"/>
                <a:cs typeface="Osaka"/>
              </a:rPr>
              <a:t>Arc sections</a:t>
            </a:r>
          </a:p>
          <a:p>
            <a:pPr>
              <a:buFont typeface="Wingdings" charset="2"/>
              <a:buChar char="l"/>
            </a:pPr>
            <a:r>
              <a:rPr lang="en-US" altLang="ja-JP" sz="1200" dirty="0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 LER new bending magnets installed.</a:t>
            </a:r>
          </a:p>
          <a:p>
            <a:pPr>
              <a:buFont typeface="Wingdings" charset="2"/>
              <a:buChar char="l"/>
            </a:pPr>
            <a:r>
              <a:rPr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 Installation of most of other new magnets to be done in this FY.</a:t>
            </a:r>
          </a:p>
          <a:p>
            <a:pPr>
              <a:buFont typeface="Wingdings" charset="2"/>
              <a:buChar char="l"/>
            </a:pPr>
            <a:r>
              <a:rPr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 Beam pipes and bellows connection to be completed in this FY.</a:t>
            </a:r>
          </a:p>
          <a:p>
            <a:pPr>
              <a:buFont typeface="Wingdings" charset="2"/>
              <a:buChar char="l"/>
            </a:pPr>
            <a:r>
              <a:rPr lang="en-US" altLang="ja-JP" sz="120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 24 </a:t>
            </a:r>
            <a:r>
              <a:rPr lang="en-US" altLang="ja-JP" sz="1200" dirty="0" err="1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sextupole</a:t>
            </a:r>
            <a:r>
              <a:rPr lang="en-US" altLang="ja-JP" sz="120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 magnets with tilting table to be installed next FY.</a:t>
            </a:r>
          </a:p>
        </p:txBody>
      </p:sp>
      <p:sp>
        <p:nvSpPr>
          <p:cNvPr id="11" name="四角形吹き出し 10"/>
          <p:cNvSpPr/>
          <p:nvPr/>
        </p:nvSpPr>
        <p:spPr>
          <a:xfrm>
            <a:off x="140419" y="4019691"/>
            <a:ext cx="3161580" cy="1046440"/>
          </a:xfrm>
          <a:prstGeom prst="wedgeRectCallout">
            <a:avLst>
              <a:gd name="adj1" fmla="val -8753"/>
              <a:gd name="adj2" fmla="val 49725"/>
            </a:avLst>
          </a:prstGeom>
          <a:solidFill>
            <a:srgbClr val="FFF3B5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kumimoji="1" lang="en-US" altLang="ja-JP" sz="1400" b="1" i="1" dirty="0" smtClean="0">
                <a:solidFill>
                  <a:srgbClr val="008000"/>
                </a:solidFill>
                <a:latin typeface="Osaka"/>
                <a:ea typeface="Osaka"/>
                <a:cs typeface="Osaka"/>
              </a:rPr>
              <a:t>Around the ring</a:t>
            </a:r>
          </a:p>
          <a:p>
            <a:pPr>
              <a:buFont typeface="Wingdings" charset="2"/>
              <a:buChar char="l"/>
            </a:pPr>
            <a:r>
              <a:rPr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 Power cables, control cables ongoing.</a:t>
            </a:r>
          </a:p>
          <a:p>
            <a:pPr>
              <a:buFont typeface="Wingdings" charset="2"/>
              <a:buChar char="l"/>
            </a:pPr>
            <a:r>
              <a:rPr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 Piping for cooling water ongoing.</a:t>
            </a:r>
          </a:p>
          <a:p>
            <a:pPr>
              <a:buFont typeface="Wingdings" charset="2"/>
              <a:buChar char="l"/>
            </a:pPr>
            <a:r>
              <a:rPr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 Alignment on going.</a:t>
            </a:r>
          </a:p>
          <a:p>
            <a:r>
              <a:rPr lang="en-US" altLang="ja-JP" sz="120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(these works continue in FY2014)</a:t>
            </a:r>
          </a:p>
        </p:txBody>
      </p:sp>
      <p:sp>
        <p:nvSpPr>
          <p:cNvPr id="12" name="四角形吹き出し 11"/>
          <p:cNvSpPr/>
          <p:nvPr/>
        </p:nvSpPr>
        <p:spPr>
          <a:xfrm>
            <a:off x="5363489" y="749058"/>
            <a:ext cx="3691698" cy="1415772"/>
          </a:xfrm>
          <a:prstGeom prst="wedgeRectCallout">
            <a:avLst>
              <a:gd name="adj1" fmla="val -65014"/>
              <a:gd name="adj2" fmla="val -916"/>
            </a:avLst>
          </a:prstGeom>
          <a:solidFill>
            <a:srgbClr val="FFF3B5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kumimoji="1" lang="en-US" altLang="ja-JP" sz="1400" b="1" i="1" dirty="0" smtClean="0">
                <a:solidFill>
                  <a:srgbClr val="008000"/>
                </a:solidFill>
                <a:latin typeface="Osaka"/>
                <a:ea typeface="Osaka"/>
                <a:cs typeface="Osaka"/>
              </a:rPr>
              <a:t>Interaction Region</a:t>
            </a:r>
          </a:p>
          <a:p>
            <a:pPr>
              <a:buFont typeface="Wingdings" charset="2"/>
              <a:buChar char="l"/>
            </a:pPr>
            <a:r>
              <a:rPr lang="en-US" altLang="ja-JP" sz="1200" dirty="0" smtClean="0">
                <a:solidFill>
                  <a:schemeClr val="tx2"/>
                </a:solidFill>
                <a:latin typeface="Osaka"/>
                <a:ea typeface="Osaka"/>
                <a:cs typeface="Osaka"/>
              </a:rPr>
              <a:t> Magnets close to the IP in fabrication this FY.</a:t>
            </a:r>
          </a:p>
          <a:p>
            <a:pPr>
              <a:buFont typeface="Wingdings" charset="2"/>
              <a:buChar char="l"/>
            </a:pPr>
            <a:r>
              <a:rPr lang="en-US" altLang="ja-JP" sz="120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 Beam pipes for the IR (Phase 1) next FY</a:t>
            </a:r>
          </a:p>
          <a:p>
            <a:pPr>
              <a:buFont typeface="Wingdings" charset="2"/>
              <a:buChar char="l"/>
            </a:pPr>
            <a:r>
              <a:rPr lang="en-US" altLang="ja-JP" sz="120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 Installation of IR magnets and beam pipes next FY.</a:t>
            </a:r>
          </a:p>
          <a:p>
            <a:pPr>
              <a:buFont typeface="Wingdings" charset="2"/>
              <a:buChar char="l"/>
            </a:pPr>
            <a:r>
              <a:rPr lang="en-US" altLang="ja-JP" sz="1200" dirty="0" smtClean="0">
                <a:solidFill>
                  <a:schemeClr val="accent2">
                    <a:lumMod val="75000"/>
                  </a:schemeClr>
                </a:solidFill>
                <a:latin typeface="Osaka"/>
                <a:ea typeface="Osaka"/>
                <a:cs typeface="Osaka"/>
              </a:rPr>
              <a:t> Superconducting magnets under construction for Phase 2.</a:t>
            </a:r>
          </a:p>
        </p:txBody>
      </p:sp>
      <p:sp>
        <p:nvSpPr>
          <p:cNvPr id="13" name="四角形吹き出し 12"/>
          <p:cNvSpPr/>
          <p:nvPr/>
        </p:nvSpPr>
        <p:spPr>
          <a:xfrm>
            <a:off x="140419" y="5229817"/>
            <a:ext cx="3313846" cy="1046440"/>
          </a:xfrm>
          <a:prstGeom prst="wedgeRectCallout">
            <a:avLst>
              <a:gd name="adj1" fmla="val 33354"/>
              <a:gd name="adj2" fmla="val -50087"/>
            </a:avLst>
          </a:prstGeom>
          <a:solidFill>
            <a:srgbClr val="CCFFCC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r>
              <a:rPr kumimoji="1" lang="en-US" altLang="ja-JP" sz="1400" b="1" i="1" dirty="0" smtClean="0">
                <a:solidFill>
                  <a:srgbClr val="008000"/>
                </a:solidFill>
                <a:latin typeface="Osaka"/>
                <a:ea typeface="Osaka"/>
                <a:cs typeface="Osaka"/>
              </a:rPr>
              <a:t>Power supply buildings</a:t>
            </a:r>
          </a:p>
          <a:p>
            <a:pPr>
              <a:buFont typeface="Wingdings" charset="2"/>
              <a:buChar char="l"/>
            </a:pPr>
            <a:r>
              <a:rPr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 Power supplies fabrication ongoing.</a:t>
            </a:r>
          </a:p>
          <a:p>
            <a:pPr>
              <a:buFont typeface="Wingdings" charset="2"/>
              <a:buChar char="l"/>
            </a:pPr>
            <a:r>
              <a:rPr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 Cabling and piping.</a:t>
            </a:r>
          </a:p>
          <a:p>
            <a:pPr>
              <a:buFont typeface="Wingdings" charset="2"/>
              <a:buChar char="l"/>
            </a:pPr>
            <a:r>
              <a:rPr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 Starting up power supplies.</a:t>
            </a:r>
          </a:p>
          <a:p>
            <a:r>
              <a:rPr lang="en-US" altLang="ja-JP" sz="120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(these works continue in FY2014)</a:t>
            </a:r>
          </a:p>
        </p:txBody>
      </p:sp>
      <p:sp>
        <p:nvSpPr>
          <p:cNvPr id="14" name="四角形吹き出し 13"/>
          <p:cNvSpPr/>
          <p:nvPr/>
        </p:nvSpPr>
        <p:spPr>
          <a:xfrm>
            <a:off x="5465098" y="4092241"/>
            <a:ext cx="3598284" cy="1046440"/>
          </a:xfrm>
          <a:prstGeom prst="wedgeRectCallout">
            <a:avLst>
              <a:gd name="adj1" fmla="val -6952"/>
              <a:gd name="adj2" fmla="val -50327"/>
            </a:avLst>
          </a:prstGeom>
          <a:solidFill>
            <a:srgbClr val="FFDDEA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kumimoji="1" lang="en-US" altLang="ja-JP" sz="1400" b="1" i="1" dirty="0" smtClean="0">
                <a:solidFill>
                  <a:srgbClr val="008000"/>
                </a:solidFill>
                <a:latin typeface="Osaka"/>
                <a:ea typeface="Osaka"/>
                <a:cs typeface="Osaka"/>
              </a:rPr>
              <a:t>Cooling facility reinforcement</a:t>
            </a:r>
          </a:p>
          <a:p>
            <a:pPr>
              <a:buFont typeface="Wingdings" charset="2"/>
              <a:buChar char="l"/>
            </a:pPr>
            <a:r>
              <a:rPr lang="en-US" altLang="ja-JP" sz="1200" dirty="0" smtClean="0">
                <a:solidFill>
                  <a:srgbClr val="000000"/>
                </a:solidFill>
                <a:latin typeface="Osaka"/>
                <a:ea typeface="Osaka"/>
                <a:cs typeface="Osaka"/>
              </a:rPr>
              <a:t> </a:t>
            </a:r>
            <a:r>
              <a:rPr lang="en-US" altLang="ja-JP" sz="1200" dirty="0" smtClean="0">
                <a:solidFill>
                  <a:schemeClr val="tx1"/>
                </a:solidFill>
                <a:latin typeface="Osaka"/>
                <a:ea typeface="Osaka"/>
                <a:cs typeface="Osaka"/>
              </a:rPr>
              <a:t>Replacing cooling pipes in tunnel completed.</a:t>
            </a:r>
          </a:p>
          <a:p>
            <a:pPr>
              <a:buFont typeface="Wingdings" charset="2"/>
              <a:buChar char="l"/>
            </a:pPr>
            <a:r>
              <a:rPr kumimoji="1" lang="en-US" altLang="ja-JP" sz="12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 New buildings construction (2012-13).</a:t>
            </a:r>
          </a:p>
          <a:p>
            <a:pPr>
              <a:buFont typeface="Wingdings" charset="2"/>
              <a:buChar char="l"/>
            </a:pPr>
            <a:r>
              <a:rPr lang="en-US" altLang="ja-JP" sz="120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 Pumps and other equipments under construction: to be completed in Sep. 2014.</a:t>
            </a:r>
            <a:endParaRPr kumimoji="1" lang="ja-JP" altLang="en-US" sz="1200" dirty="0">
              <a:solidFill>
                <a:srgbClr val="FF0000"/>
              </a:solidFill>
              <a:latin typeface="Osaka"/>
              <a:ea typeface="Osaka"/>
              <a:cs typeface="Osaka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 rot="5400000">
            <a:off x="3325045" y="4034101"/>
            <a:ext cx="876370" cy="617930"/>
          </a:xfrm>
          <a:prstGeom prst="straightConnector1">
            <a:avLst/>
          </a:prstGeom>
          <a:ln w="127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rot="16200000" flipV="1">
            <a:off x="3538180" y="1828189"/>
            <a:ext cx="567411" cy="385097"/>
          </a:xfrm>
          <a:prstGeom prst="straightConnector1">
            <a:avLst/>
          </a:prstGeom>
          <a:ln w="127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4072198" y="3904881"/>
            <a:ext cx="1291291" cy="1092328"/>
          </a:xfrm>
          <a:prstGeom prst="straightConnector1">
            <a:avLst/>
          </a:prstGeom>
          <a:ln w="127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Beam pipes preparation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15408" y="989887"/>
            <a:ext cx="8935815" cy="2020381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Fabrication</a:t>
            </a:r>
          </a:p>
          <a:p>
            <a:pPr lvl="1"/>
            <a:r>
              <a:rPr lang="en-US" altLang="ja-JP" dirty="0" smtClean="0"/>
              <a:t>Most of MR vacuum components, such as beam pipes, pumps, bellows etc., required for Phase 1 were already ordered, and will be delivered in this fiscal year.</a:t>
            </a:r>
          </a:p>
          <a:p>
            <a:pPr lvl="2"/>
            <a:r>
              <a:rPr lang="en-US" altLang="ja-JP" dirty="0" smtClean="0"/>
              <a:t>Tsukuba straight section, beam injection/abort sections, SR monitor sections, etc. were finally ordered last year (in JFY2013).</a:t>
            </a:r>
          </a:p>
          <a:p>
            <a:pPr lvl="2"/>
            <a:r>
              <a:rPr lang="en-US" altLang="ja-JP" dirty="0" smtClean="0"/>
              <a:t>Only beam collimator system is still remained. (to be ordered in April 2014)</a:t>
            </a:r>
          </a:p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7</a:t>
            </a:fld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619741" y="3010268"/>
            <a:ext cx="4505106" cy="3506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5035802" y="2711389"/>
            <a:ext cx="36779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dirty="0" smtClean="0">
                <a:solidFill>
                  <a:srgbClr val="FF0000"/>
                </a:solidFill>
              </a:rPr>
              <a:t>Preprocessing facility at Oho exp. hall</a:t>
            </a:r>
          </a:p>
        </p:txBody>
      </p:sp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115409" y="2711389"/>
            <a:ext cx="4568750" cy="4017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Baking and 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TiN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 coating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About 930 beam pipes already done using a</a:t>
            </a:r>
            <a:r>
              <a:rPr kumimoji="1" lang="en-US" altLang="ja-JP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 facility in KEK </a:t>
            </a:r>
            <a:r>
              <a:rPr lang="en-US" altLang="ja-JP" sz="1600" dirty="0" smtClean="0">
                <a:latin typeface="Osaka"/>
                <a:ea typeface="Osaka"/>
                <a:cs typeface="Osaka"/>
              </a:rPr>
              <a:t>site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. 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Output: 10 ~ 15 beam pipes per week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Preprocessing work for the rest of the beam pipes will start from this spring.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About 330 beam pipes</a:t>
            </a:r>
            <a:r>
              <a:rPr kumimoji="1" lang="en-US" altLang="ja-JP" sz="14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 </a:t>
            </a:r>
            <a:r>
              <a:rPr kumimoji="1" lang="en-US" altLang="ja-JP" sz="1400" b="0" i="0" u="none" strike="noStrike" kern="1200" cap="none" spc="0" normalizeH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shoule</a:t>
            </a:r>
            <a:r>
              <a:rPr kumimoji="1" lang="en-US" altLang="ja-JP" sz="1400" b="0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 be processed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, including the </a:t>
            </a:r>
            <a:r>
              <a:rPr kumimoji="1" lang="en-US" altLang="ja-JP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TiN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 coating for ~140 beam pipes.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Osaka"/>
                <a:ea typeface="Osaka"/>
                <a:cs typeface="Osaka"/>
              </a:rPr>
              <a:t>Mainly for Tsukuba and Fuji straight section.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Osaka"/>
              <a:ea typeface="Osaka"/>
              <a:cs typeface="Osak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Beam pipes installation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15408" y="989887"/>
            <a:ext cx="5316915" cy="5586999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Installation of beam pipes and bellows has started in 2013.</a:t>
            </a:r>
          </a:p>
          <a:p>
            <a:pPr lvl="1"/>
            <a:r>
              <a:rPr lang="en-US" altLang="ja-JP" dirty="0" smtClean="0"/>
              <a:t>About 830 beam pipes were already installed for arc sections and wiggler sections, followed by the connection of bellows.</a:t>
            </a:r>
          </a:p>
          <a:p>
            <a:pPr lvl="1"/>
            <a:r>
              <a:rPr lang="en-US" altLang="ja-JP" dirty="0" smtClean="0"/>
              <a:t>Some sections were already evacuated, and the control system was checked.</a:t>
            </a:r>
          </a:p>
          <a:p>
            <a:pPr lvl="1"/>
            <a:r>
              <a:rPr lang="en-US" altLang="ja-JP" dirty="0" smtClean="0">
                <a:solidFill>
                  <a:srgbClr val="008000"/>
                </a:solidFill>
              </a:rPr>
              <a:t>Installation of the remained beam pipes (Tsukuba straight section, injection/abort, SRM), and the following evacuation of the whole ring will start from this summer, and the MR vacuum system will be ready in this year.</a:t>
            </a:r>
          </a:p>
          <a:p>
            <a:r>
              <a:rPr lang="en-US" altLang="ja-JP" dirty="0" smtClean="0"/>
              <a:t>Upgrade of monitoring and control system are in progress.</a:t>
            </a:r>
          </a:p>
          <a:p>
            <a:pPr lvl="1"/>
            <a:r>
              <a:rPr lang="en-US" altLang="ja-JP" dirty="0" smtClean="0"/>
              <a:t>Cabling and piping of cooling water have started.</a:t>
            </a:r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8</a:t>
            </a:fld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591763" y="1696215"/>
            <a:ext cx="3527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Beam pipes installed into arc section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0404" t="6611" r="10081" b="17037"/>
          <a:stretch/>
        </p:blipFill>
        <p:spPr>
          <a:xfrm>
            <a:off x="5432323" y="2065547"/>
            <a:ext cx="3618900" cy="451133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52" y="3814706"/>
            <a:ext cx="3696960" cy="277272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330" y="3814706"/>
            <a:ext cx="3696959" cy="2772719"/>
          </a:xfrm>
          <a:prstGeom prst="rect">
            <a:avLst/>
          </a:prstGeom>
        </p:spPr>
      </p:pic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9</a:t>
            </a:fld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ja-JP" smtClean="0"/>
              <a:t>K. AKAI, Overview of ring construction status and schedule, 19th KEKB Accelerator Review, Mar. 3, 2014, KEK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23" y="55839"/>
            <a:ext cx="4976560" cy="373242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395492" y="6218325"/>
            <a:ext cx="275989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LER Nikko </a:t>
            </a:r>
            <a:r>
              <a:rPr kumimoji="1" lang="en-US" altLang="ja-JP" sz="1400" dirty="0" err="1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wigger</a:t>
            </a:r>
            <a:r>
              <a:rPr kumimoji="1" lang="en-US" altLang="ja-JP" sz="14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 downstream</a:t>
            </a:r>
            <a:endParaRPr kumimoji="1" lang="ja-JP" altLang="en-US" sz="14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73865" y="6234713"/>
            <a:ext cx="26336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LER Oho </a:t>
            </a:r>
            <a:r>
              <a:rPr kumimoji="1" lang="en-US" altLang="ja-JP" sz="1400" dirty="0" err="1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wigger</a:t>
            </a:r>
            <a:r>
              <a:rPr kumimoji="1" lang="en-US" altLang="ja-JP" sz="14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 downstream</a:t>
            </a:r>
            <a:endParaRPr kumimoji="1" lang="ja-JP" altLang="en-US" sz="14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21847" y="129455"/>
            <a:ext cx="126188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North tunnel</a:t>
            </a:r>
            <a:endParaRPr kumimoji="1" lang="ja-JP" altLang="en-US" sz="14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492" y="55839"/>
            <a:ext cx="3592057" cy="2694043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6259919" y="2749882"/>
            <a:ext cx="272763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LER Gate valve in West</a:t>
            </a:r>
            <a:r>
              <a:rPr kumimoji="1" lang="en-US" altLang="ja-JP" sz="1400" dirty="0" smtClean="0">
                <a:solidFill>
                  <a:srgbClr val="0000FF"/>
                </a:solidFill>
                <a:latin typeface="Osaka"/>
                <a:ea typeface="Osaka"/>
                <a:cs typeface="Osaka"/>
              </a:rPr>
              <a:t> tunnel</a:t>
            </a:r>
            <a:endParaRPr kumimoji="1" lang="ja-JP" altLang="en-US" sz="1400" dirty="0">
              <a:solidFill>
                <a:srgbClr val="0000FF"/>
              </a:solidFill>
              <a:latin typeface="Osaka"/>
              <a:ea typeface="Osaka"/>
              <a:cs typeface="Osak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赤井_120201">
  <a:themeElements>
    <a:clrScheme name="テーマ色_120201">
      <a:dk1>
        <a:sysClr val="windowText" lastClr="000000"/>
      </a:dk1>
      <a:lt1>
        <a:sysClr val="window" lastClr="FFFFFF"/>
      </a:lt1>
      <a:dk2>
        <a:srgbClr val="062DFF"/>
      </a:dk2>
      <a:lt2>
        <a:srgbClr val="63EE8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赤井_120201.potx</Template>
  <TotalTime>3649</TotalTime>
  <Words>4958</Words>
  <Application>Microsoft Macintosh PowerPoint</Application>
  <PresentationFormat>画面に合わせる (4:3)</PresentationFormat>
  <Paragraphs>825</Paragraphs>
  <Slides>40</Slides>
  <Notes>0</Notes>
  <HiddenSlides>0</HiddenSlides>
  <MMClips>0</MMClips>
  <ScaleCrop>false</ScaleCrop>
  <HeadingPairs>
    <vt:vector size="6" baseType="variant">
      <vt:variant>
        <vt:lpstr>デザイン テンプレート</vt:lpstr>
      </vt:variant>
      <vt:variant>
        <vt:i4>1</vt:i4>
      </vt:variant>
      <vt:variant>
        <vt:lpstr>リンクの設定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42" baseType="lpstr">
      <vt:lpstr>赤井_120201</vt:lpstr>
      <vt:lpstr>???</vt:lpstr>
      <vt:lpstr>Overview of Ring Construction Status and Schedule</vt:lpstr>
      <vt:lpstr>スライド 2</vt:lpstr>
      <vt:lpstr>スライド 3</vt:lpstr>
      <vt:lpstr>Commissioning phases </vt:lpstr>
      <vt:lpstr>Ring Construction Status</vt:lpstr>
      <vt:lpstr>MR Magnet &amp; Vacuum Status </vt:lpstr>
      <vt:lpstr>Beam pipes preparation</vt:lpstr>
      <vt:lpstr>Beam pipes installation</vt:lpstr>
      <vt:lpstr>スライド 9</vt:lpstr>
      <vt:lpstr>スライド 10</vt:lpstr>
      <vt:lpstr>スライド 11</vt:lpstr>
      <vt:lpstr>スライド 12</vt:lpstr>
      <vt:lpstr>スライド 13</vt:lpstr>
      <vt:lpstr>Tsukuba straight section</vt:lpstr>
      <vt:lpstr>スライド 15</vt:lpstr>
      <vt:lpstr>IR status – magnets and beam pipes</vt:lpstr>
      <vt:lpstr>IR status – Accelerator floor</vt:lpstr>
      <vt:lpstr>IR status – Radiation shield</vt:lpstr>
      <vt:lpstr>IR Superconducting Magnet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Beam Monitor System</vt:lpstr>
      <vt:lpstr>Beam Monitor (cont'd)</vt:lpstr>
      <vt:lpstr>スライド 28</vt:lpstr>
      <vt:lpstr>スライド 29</vt:lpstr>
      <vt:lpstr>Accelerator components for DR</vt:lpstr>
      <vt:lpstr>Budget, Schedule and HR</vt:lpstr>
      <vt:lpstr>Budget</vt:lpstr>
      <vt:lpstr>Budget situation in JFY2013-14</vt:lpstr>
      <vt:lpstr>Operation budget issue</vt:lpstr>
      <vt:lpstr>Impact on schedule</vt:lpstr>
      <vt:lpstr>スライド 36</vt:lpstr>
      <vt:lpstr>スライド 37</vt:lpstr>
      <vt:lpstr>Human Resources (KEK staff)</vt:lpstr>
      <vt:lpstr>Last ARC recommendation</vt:lpstr>
      <vt:lpstr>Summary</vt:lpstr>
    </vt:vector>
  </TitlesOfParts>
  <Company>高エネルギー加速器研究機構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赤井 和憲</dc:creator>
  <cp:lastModifiedBy>赤井 和憲</cp:lastModifiedBy>
  <cp:revision>581</cp:revision>
  <cp:lastPrinted>2014-02-04T08:19:45Z</cp:lastPrinted>
  <dcterms:created xsi:type="dcterms:W3CDTF">2014-03-02T07:13:24Z</dcterms:created>
  <dcterms:modified xsi:type="dcterms:W3CDTF">2014-03-02T07:16:17Z</dcterms:modified>
</cp:coreProperties>
</file>