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5" r:id="rId2"/>
    <p:sldId id="304" r:id="rId3"/>
    <p:sldId id="277" r:id="rId4"/>
    <p:sldId id="267" r:id="rId5"/>
    <p:sldId id="275" r:id="rId6"/>
    <p:sldId id="260" r:id="rId7"/>
    <p:sldId id="261" r:id="rId8"/>
    <p:sldId id="279" r:id="rId9"/>
    <p:sldId id="280" r:id="rId10"/>
    <p:sldId id="305" r:id="rId11"/>
    <p:sldId id="306" r:id="rId12"/>
    <p:sldId id="259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</p:sldIdLst>
  <p:sldSz cx="9144000" cy="6858000" type="screen4x3"/>
  <p:notesSz cx="6805613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594" y="1278"/>
      </p:cViewPr>
      <p:guideLst>
        <p:guide orient="horz" pos="21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0FFF8-ECEE-B140-905E-951A5C2416FA}" type="datetimeFigureOut">
              <a:rPr lang="ja-JP" altLang="en-US" smtClean="0"/>
              <a:pPr/>
              <a:t>2014/3/3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ABC3-0862-C64A-B59B-F2A41ABDC8A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7331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8CB67-2E25-B246-A1E8-145B65E685C9}" type="datetimeFigureOut">
              <a:rPr lang="ja-JP" altLang="en-US" smtClean="0"/>
              <a:pPr/>
              <a:t>2014/3/3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F0E99-6863-2049-B06B-E726FC2051A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77515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cs typeface="ＭＳ Ｐゴシック" pitchFamily="-11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8665C9-F1D3-B842-A45F-847792DDF6F4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6AB5-FA93-4327-B27F-7BFF5C08EAD9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2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6AB5-FA93-4327-B27F-7BFF5C08EAD9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2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6AB5-FA93-4327-B27F-7BFF5C08EAD9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2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6AB5-FA93-4327-B27F-7BFF5C08EAD9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2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6AB5-FA93-4327-B27F-7BFF5C08EAD9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2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15BA9-C139-D24E-8E4A-5FD74EEE77F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70.gif"/><Relationship Id="rId4" Type="http://schemas.openxmlformats.org/officeDocument/2006/relationships/image" Target="../media/image36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ctrTitle"/>
          </p:nvPr>
        </p:nvSpPr>
        <p:spPr>
          <a:xfrm>
            <a:off x="868363" y="207963"/>
            <a:ext cx="7772400" cy="1470025"/>
          </a:xfrm>
        </p:spPr>
        <p:txBody>
          <a:bodyPr/>
          <a:lstStyle/>
          <a:p>
            <a:r>
              <a:rPr lang="en-US" altLang="ja-JP" dirty="0" smtClean="0">
                <a:cs typeface="ＭＳ Ｐゴシック" pitchFamily="-110" charset="-128"/>
              </a:rPr>
              <a:t>Main Ring Magnet system</a:t>
            </a:r>
            <a:endParaRPr lang="ja-JP" altLang="en-US" dirty="0" smtClean="0">
              <a:cs typeface="ＭＳ Ｐゴシック" pitchFamily="-110" charset="-128"/>
            </a:endParaRPr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Magnet Review 2014</a:t>
            </a:r>
            <a:endParaRPr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4102100" y="1677986"/>
            <a:ext cx="4203700" cy="3385079"/>
          </a:xfrm>
          <a:prstGeom prst="roundRect">
            <a:avLst/>
          </a:prstGeom>
          <a:solidFill>
            <a:srgbClr val="DEFDFF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Power supply design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Testing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Tuning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Installation &amp; Cabling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				T. Adachi 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				T. Oki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				T. </a:t>
            </a:r>
            <a:r>
              <a:rPr lang="en-US" altLang="ja-JP" dirty="0" err="1" smtClean="0">
                <a:solidFill>
                  <a:schemeClr val="tx1"/>
                </a:solidFill>
              </a:rPr>
              <a:t>Sueno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				N. </a:t>
            </a:r>
            <a:r>
              <a:rPr lang="en-US" altLang="ja-JP" dirty="0" err="1" smtClean="0">
                <a:solidFill>
                  <a:schemeClr val="tx1"/>
                </a:solidFill>
              </a:rPr>
              <a:t>Tokuda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957263" y="1677988"/>
            <a:ext cx="5151437" cy="3385078"/>
          </a:xfrm>
          <a:prstGeom prst="roundRect">
            <a:avLst/>
          </a:prstGeom>
          <a:solidFill>
            <a:srgbClr val="FF9AA3">
              <a:alpha val="18000"/>
            </a:srgbClr>
          </a:solidFill>
          <a:ln>
            <a:solidFill>
              <a:srgbClr val="FF12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Magnet design </a:t>
            </a:r>
            <a:r>
              <a:rPr lang="en-US" altLang="ja-JP" dirty="0" smtClean="0">
                <a:solidFill>
                  <a:schemeClr val="tx1"/>
                </a:solidFill>
              </a:rPr>
              <a:t>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Field </a:t>
            </a:r>
            <a:r>
              <a:rPr lang="en-US" altLang="ja-JP" dirty="0">
                <a:solidFill>
                  <a:schemeClr val="tx1"/>
                </a:solidFill>
              </a:rPr>
              <a:t>measurements 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Installation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Survey </a:t>
            </a:r>
            <a:r>
              <a:rPr lang="en-US" altLang="ja-JP" dirty="0">
                <a:solidFill>
                  <a:schemeClr val="tx1"/>
                </a:solidFill>
              </a:rPr>
              <a:t>&amp; </a:t>
            </a:r>
            <a:r>
              <a:rPr lang="en-US" altLang="ja-JP" dirty="0" smtClean="0">
                <a:solidFill>
                  <a:schemeClr val="tx1"/>
                </a:solidFill>
              </a:rPr>
              <a:t>alignment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	K. </a:t>
            </a:r>
            <a:r>
              <a:rPr lang="en-US" altLang="ja-JP" dirty="0" err="1" smtClean="0">
                <a:solidFill>
                  <a:schemeClr val="tx1"/>
                </a:solidFill>
              </a:rPr>
              <a:t>Egawa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en-US" altLang="ja-JP" u="sng" dirty="0" err="1" smtClean="0">
                <a:solidFill>
                  <a:schemeClr val="tx1"/>
                </a:solidFill>
              </a:rPr>
              <a:t>H.Iinuma</a:t>
            </a:r>
            <a:r>
              <a:rPr lang="en-US" altLang="ja-JP" u="sng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en-US" altLang="ja-JP" dirty="0">
                <a:solidFill>
                  <a:schemeClr val="tx1"/>
                </a:solidFill>
              </a:rPr>
              <a:t>M. </a:t>
            </a:r>
            <a:r>
              <a:rPr lang="en-US" altLang="ja-JP" dirty="0" err="1">
                <a:solidFill>
                  <a:schemeClr val="tx1"/>
                </a:solidFill>
              </a:rPr>
              <a:t>Masuzawa</a:t>
            </a:r>
            <a:endParaRPr lang="en-US" altLang="ja-JP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</a:rPr>
              <a:t>	Y. </a:t>
            </a:r>
            <a:r>
              <a:rPr lang="en-US" altLang="ja-JP" dirty="0" err="1" smtClean="0">
                <a:solidFill>
                  <a:schemeClr val="tx1"/>
                </a:solidFill>
              </a:rPr>
              <a:t>Ohsawa</a:t>
            </a:r>
            <a:r>
              <a:rPr lang="en-US" altLang="ja-JP" dirty="0" smtClean="0">
                <a:solidFill>
                  <a:schemeClr val="tx1"/>
                </a:solidFill>
              </a:rPr>
              <a:t>                   T. Kawamoto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1640681" y="5063065"/>
            <a:ext cx="3144837" cy="1133476"/>
          </a:xfrm>
          <a:prstGeom prst="roundRect">
            <a:avLst/>
          </a:prstGeom>
          <a:solidFill>
            <a:srgbClr val="FFFCA8">
              <a:alpha val="75000"/>
            </a:srgbClr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Retired but still active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	R. </a:t>
            </a:r>
            <a:r>
              <a:rPr lang="en-US" altLang="ja-JP" dirty="0" err="1" smtClean="0">
                <a:solidFill>
                  <a:schemeClr val="tx1"/>
                </a:solidFill>
              </a:rPr>
              <a:t>Sugahara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	K. Tsuchiya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雲形吹き出し 2"/>
          <p:cNvSpPr/>
          <p:nvPr/>
        </p:nvSpPr>
        <p:spPr>
          <a:xfrm>
            <a:off x="5544671" y="5208494"/>
            <a:ext cx="3096092" cy="1057836"/>
          </a:xfrm>
          <a:prstGeom prst="cloudCallout">
            <a:avLst>
              <a:gd name="adj1" fmla="val -62441"/>
              <a:gd name="adj2" fmla="val -493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Eleven people </a:t>
            </a:r>
            <a:r>
              <a:rPr lang="en-US" altLang="ja-JP" dirty="0"/>
              <a:t>including senior </a:t>
            </a:r>
            <a:br>
              <a:rPr lang="en-US" altLang="ja-JP" dirty="0"/>
            </a:br>
            <a:r>
              <a:rPr lang="en-US" altLang="ja-JP" dirty="0"/>
              <a:t>members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0" y="1192728"/>
            <a:ext cx="2832003" cy="2865717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66140" y="49728"/>
            <a:ext cx="907786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Alignment work is ongoing, </a:t>
            </a: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but…</a:t>
            </a: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Difficult to coexist with the heavy duty construction work above ground.</a:t>
            </a:r>
            <a:b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Effects of construction of the new utility buildings and new tunnel are clearly seen.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140" y="6403778"/>
            <a:ext cx="43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Nikko wiggler alignment in a very tight space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フッター プレースホルダ 1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 Review 2014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日付プレースホルダー 8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2014/3/3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スライド番号プレースホルダー 1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15BA9-C139-D24E-8E4A-5FD74EEE77F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84809" y="-15329"/>
            <a:ext cx="123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Ohsawa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13" y="2208391"/>
            <a:ext cx="5343519" cy="3950388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rot="5400000">
            <a:off x="6467486" y="4061023"/>
            <a:ext cx="3354467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8221658" y="3692485"/>
            <a:ext cx="7226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 mm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58758" y="2689604"/>
            <a:ext cx="15569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12D5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 new tunne</a:t>
            </a:r>
            <a:r>
              <a:rPr lang="en-US" altLang="ja-JP" dirty="0"/>
              <a:t>l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>
            <a:stCxn id="16" idx="2"/>
          </p:cNvCxnSpPr>
          <p:nvPr/>
        </p:nvCxnSpPr>
        <p:spPr>
          <a:xfrm rot="16200000" flipH="1">
            <a:off x="5560774" y="3135381"/>
            <a:ext cx="726545" cy="573653"/>
          </a:xfrm>
          <a:prstGeom prst="straightConnector1">
            <a:avLst/>
          </a:prstGeom>
          <a:ln>
            <a:solidFill>
              <a:srgbClr val="FF12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0" y="4061816"/>
            <a:ext cx="3578999" cy="2766863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>
            <a:off x="2590800" y="2648714"/>
            <a:ext cx="1981200" cy="1413103"/>
          </a:xfrm>
          <a:prstGeom prst="straightConnector1">
            <a:avLst/>
          </a:prstGeom>
          <a:ln>
            <a:solidFill>
              <a:srgbClr val="FF12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712287" y="1316648"/>
            <a:ext cx="6351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(1)Effects of new utility building “3M” have started to show.</a:t>
            </a:r>
          </a:p>
          <a:p>
            <a:r>
              <a:rPr lang="en-US" altLang="ja-JP" sz="2000" dirty="0" smtClean="0"/>
              <a:t>(2)Concrete blocks have been placed in the new AR tunnel, which caused the KEKB tunnel to sink.</a:t>
            </a:r>
            <a:endParaRPr lang="ja-JP" altLang="en-US" sz="20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33042" y="6158778"/>
            <a:ext cx="44537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Tunnel level </a:t>
            </a:r>
            <a:r>
              <a:rPr lang="en-US" altLang="ja-JP" dirty="0" smtClean="0"/>
              <a:t>change between Dec. 2013</a:t>
            </a:r>
          </a:p>
          <a:p>
            <a:r>
              <a:rPr lang="en-US" altLang="ja-JP" dirty="0" smtClean="0"/>
              <a:t>and Feb. 2014 NEW!!! (very preliminary)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562543" y="4859001"/>
            <a:ext cx="3981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Very preliminary</a:t>
            </a:r>
            <a:endParaRPr lang="ja-JP" alt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553200" y="2648714"/>
            <a:ext cx="1386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Level Diff. from Dec. to Feb.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024"/>
            <a:ext cx="4501829" cy="32216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29" y="695325"/>
            <a:ext cx="4413721" cy="6124575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>
            <a:off x="2809875" y="2228850"/>
            <a:ext cx="374332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962275" y="4838700"/>
            <a:ext cx="374332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553200" y="1779126"/>
            <a:ext cx="15569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12D5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 new tunne</a:t>
            </a:r>
            <a:r>
              <a:rPr lang="en-US" altLang="ja-JP" dirty="0"/>
              <a:t>l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11" idx="2"/>
          </p:cNvCxnSpPr>
          <p:nvPr/>
        </p:nvCxnSpPr>
        <p:spPr>
          <a:xfrm flipH="1">
            <a:off x="6829425" y="2148458"/>
            <a:ext cx="502237" cy="726544"/>
          </a:xfrm>
          <a:prstGeom prst="straightConnector1">
            <a:avLst/>
          </a:prstGeom>
          <a:ln>
            <a:solidFill>
              <a:srgbClr val="FF12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5125833" y="2875002"/>
            <a:ext cx="498855" cy="369332"/>
          </a:xfrm>
          <a:prstGeom prst="rect">
            <a:avLst/>
          </a:prstGeom>
          <a:ln>
            <a:solidFill>
              <a:srgbClr val="FF12D5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3M</a:t>
            </a:r>
            <a:endParaRPr lang="ja-JP" altLang="en-US" dirty="0"/>
          </a:p>
        </p:txBody>
      </p:sp>
      <p:pic>
        <p:nvPicPr>
          <p:cNvPr id="1030" name="Picture 6" descr="C:\Users\hiromi\AppData\Local\Microsoft\Windows\Temporary Internet Files\Content.IE5\XYXRJKB0\MC90029568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3349" y="5512554"/>
            <a:ext cx="1359151" cy="880297"/>
          </a:xfrm>
          <a:prstGeom prst="rect">
            <a:avLst/>
          </a:prstGeom>
          <a:noFill/>
        </p:spPr>
      </p:pic>
      <p:sp>
        <p:nvSpPr>
          <p:cNvPr id="24" name="テキスト ボックス 23"/>
          <p:cNvSpPr txBox="1"/>
          <p:nvPr/>
        </p:nvSpPr>
        <p:spPr>
          <a:xfrm>
            <a:off x="457200" y="933450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 have this plot several hours ago.</a:t>
            </a:r>
          </a:p>
          <a:p>
            <a:r>
              <a:rPr kumimoji="1" lang="en-US" altLang="ja-JP" dirty="0" smtClean="0"/>
              <a:t>And I do not know what to say now.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125833" y="933450"/>
            <a:ext cx="3981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Very preliminary</a:t>
            </a:r>
            <a:endParaRPr lang="ja-JP" alt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1450" y="5438744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Keep watching!!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034" name="Picture 10" descr="C:\Users\hiromi\AppData\Local\Microsoft\Windows\Temporary Internet Files\Content.IE5\IJMOU18F\MC900388994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850" y="5326646"/>
            <a:ext cx="1076247" cy="1442521"/>
          </a:xfrm>
          <a:prstGeom prst="rect">
            <a:avLst/>
          </a:prstGeom>
          <a:noFill/>
        </p:spPr>
      </p:pic>
      <p:sp>
        <p:nvSpPr>
          <p:cNvPr id="34" name="正方形/長方形 33"/>
          <p:cNvSpPr/>
          <p:nvPr/>
        </p:nvSpPr>
        <p:spPr>
          <a:xfrm>
            <a:off x="850748" y="2238375"/>
            <a:ext cx="158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Level Diff. from Oct. to Dec.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823538" y="5003480"/>
            <a:ext cx="1386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Level Diff. from Dec. to Feb.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Cooling water pipes, power cables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276600" cy="49022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02619" y="5637743"/>
            <a:ext cx="3444836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Part of the cooling water pipe lines</a:t>
            </a:r>
          </a:p>
          <a:p>
            <a:r>
              <a:rPr kumimoji="1" lang="en-US" altLang="ja-JP" dirty="0" smtClean="0"/>
              <a:t>being installed.</a:t>
            </a:r>
          </a:p>
          <a:p>
            <a:r>
              <a:rPr lang="en-US" altLang="ja-JP" dirty="0" smtClean="0"/>
              <a:t>(not connected to the individual </a:t>
            </a:r>
          </a:p>
          <a:p>
            <a:r>
              <a:rPr lang="en-US" altLang="ja-JP" dirty="0" smtClean="0"/>
              <a:t>magnets yet)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28" y="1417638"/>
            <a:ext cx="4977592" cy="37786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77727" y="5046546"/>
            <a:ext cx="5066273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Power cables </a:t>
            </a:r>
            <a:r>
              <a:rPr kumimoji="1" lang="en-US" altLang="ja-JP" i="1" dirty="0" smtClean="0"/>
              <a:t>between</a:t>
            </a:r>
            <a:r>
              <a:rPr kumimoji="1" lang="en-US" altLang="ja-JP" dirty="0" smtClean="0"/>
              <a:t> wiggler magnets have been connected </a:t>
            </a:r>
            <a:r>
              <a:rPr lang="en-US" altLang="ja-JP" dirty="0" smtClean="0"/>
              <a:t>in the Oho and Nikko straight sections.  </a:t>
            </a:r>
          </a:p>
          <a:p>
            <a:r>
              <a:rPr lang="en-US" altLang="ja-JP" dirty="0" smtClean="0"/>
              <a:t>Wiggler polarity has been checked.</a:t>
            </a: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8" name="雲形吹き出し 7"/>
          <p:cNvSpPr/>
          <p:nvPr/>
        </p:nvSpPr>
        <p:spPr>
          <a:xfrm>
            <a:off x="3778623" y="1286434"/>
            <a:ext cx="2787901" cy="1084729"/>
          </a:xfrm>
          <a:prstGeom prst="cloudCallout">
            <a:avLst>
              <a:gd name="adj1" fmla="val 21828"/>
              <a:gd name="adj2" fmla="val 751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Can you count how many wigglers in the line?</a:t>
            </a:r>
            <a:endParaRPr kumimoji="1" lang="ja-JP" altLang="en-US" sz="1600" dirty="0"/>
          </a:p>
        </p:txBody>
      </p:sp>
      <p:sp>
        <p:nvSpPr>
          <p:cNvPr id="9" name="上矢印 8"/>
          <p:cNvSpPr/>
          <p:nvPr/>
        </p:nvSpPr>
        <p:spPr>
          <a:xfrm rot="2466628">
            <a:off x="1469234" y="5214566"/>
            <a:ext cx="294849" cy="49120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/>
              <a:t>2014/3/3s</a:t>
            </a:r>
            <a:endParaRPr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Power cable work for the Tsukuba straight section magnets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" y="1720478"/>
            <a:ext cx="9005640" cy="5052184"/>
          </a:xfrm>
          <a:prstGeom prst="rect">
            <a:avLst/>
          </a:prstGeom>
        </p:spPr>
      </p:pic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上矢印 4"/>
          <p:cNvSpPr/>
          <p:nvPr/>
        </p:nvSpPr>
        <p:spPr>
          <a:xfrm rot="8531656">
            <a:off x="5241885" y="2659180"/>
            <a:ext cx="544037" cy="93721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13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590800" y="3244334"/>
            <a:ext cx="304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73B5FF"/>
              </a:buClr>
              <a:buFont typeface="+mj-lt"/>
              <a:buAutoNum type="arabicPeriod" startAt="2"/>
            </a:pPr>
            <a:r>
              <a:rPr lang="en-US" altLang="ja-JP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fabrication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942974" y="4395311"/>
            <a:ext cx="7667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/>
              <a:t>Skew quads, IR magnets are </a:t>
            </a:r>
            <a:r>
              <a:rPr lang="en-US" altLang="ja-JP" dirty="0" smtClean="0"/>
              <a:t>ongoing</a:t>
            </a:r>
            <a:r>
              <a:rPr lang="en-US" altLang="ja-JP" dirty="0"/>
              <a:t>:</a:t>
            </a:r>
            <a:r>
              <a:rPr lang="en-US" altLang="ja-JP" dirty="0" smtClean="0"/>
              <a:t> 60 magnets in total.</a:t>
            </a:r>
            <a:endParaRPr lang="en-US" altLang="ja-JP" dirty="0"/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/>
              <a:t>Tilting support for 24 </a:t>
            </a:r>
            <a:r>
              <a:rPr lang="en-US" altLang="ja-JP" dirty="0" err="1"/>
              <a:t>sextupole</a:t>
            </a:r>
            <a:r>
              <a:rPr lang="en-US" altLang="ja-JP" dirty="0"/>
              <a:t> magnets were fabricated.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/>
              <a:t>24 KEKB </a:t>
            </a:r>
            <a:r>
              <a:rPr lang="en-US" altLang="ja-JP" dirty="0" err="1"/>
              <a:t>sextupole</a:t>
            </a:r>
            <a:r>
              <a:rPr lang="en-US" altLang="ja-JP" dirty="0"/>
              <a:t> magnets were modified to fit in the tilting support.</a:t>
            </a:r>
          </a:p>
        </p:txBody>
      </p:sp>
    </p:spTree>
    <p:extLst>
      <p:ext uri="{BB962C8B-B14F-4D97-AF65-F5344CB8AC3E}">
        <p14:creationId xmlns:p14="http://schemas.microsoft.com/office/powerpoint/2010/main" val="37655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34" y="753103"/>
            <a:ext cx="8707366" cy="14123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56" y="2871565"/>
            <a:ext cx="2883742" cy="1614026"/>
          </a:xfrm>
          <a:prstGeom prst="rect">
            <a:avLst/>
          </a:prstGeom>
        </p:spPr>
      </p:pic>
      <p:cxnSp>
        <p:nvCxnSpPr>
          <p:cNvPr id="7" name="直線矢印コネクタ 6"/>
          <p:cNvCxnSpPr>
            <a:stCxn id="5" idx="0"/>
          </p:cNvCxnSpPr>
          <p:nvPr/>
        </p:nvCxnSpPr>
        <p:spPr>
          <a:xfrm rot="16200000" flipV="1">
            <a:off x="2656938" y="2173075"/>
            <a:ext cx="740110" cy="656869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845776" y="4485591"/>
            <a:ext cx="3181384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</a:rPr>
              <a:t>Two </a:t>
            </a:r>
            <a:r>
              <a:rPr lang="en-US" altLang="ja-JP" sz="1600" b="1" dirty="0" err="1" smtClean="0">
                <a:solidFill>
                  <a:srgbClr val="FF0000"/>
                </a:solidFill>
              </a:rPr>
              <a:t>quadrupoles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dirty="0" smtClean="0"/>
              <a:t>(QLC2LE/QLC2RE)</a:t>
            </a:r>
          </a:p>
          <a:p>
            <a:r>
              <a:rPr lang="en-US" altLang="ja-JP" sz="1400" dirty="0" smtClean="0"/>
              <a:t>Coils are ready for assembly, which </a:t>
            </a:r>
          </a:p>
          <a:p>
            <a:r>
              <a:rPr lang="en-US" altLang="ja-JP" sz="1400" dirty="0" smtClean="0"/>
              <a:t>will take place 1</a:t>
            </a:r>
            <a:r>
              <a:rPr lang="en-US" altLang="ja-JP" sz="1400" baseline="30000" dirty="0" smtClean="0"/>
              <a:t>st</a:t>
            </a:r>
            <a:r>
              <a:rPr lang="en-US" altLang="ja-JP" sz="1400" dirty="0" smtClean="0"/>
              <a:t> week of March.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57990" y="4962671"/>
            <a:ext cx="3770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~2.2m Dipoles</a:t>
            </a:r>
          </a:p>
          <a:p>
            <a:r>
              <a:rPr lang="en-US" altLang="ja-JP" sz="1600" dirty="0"/>
              <a:t>All coils have been </a:t>
            </a:r>
            <a:r>
              <a:rPr lang="en-US" altLang="ja-JP" sz="1600" dirty="0" smtClean="0"/>
              <a:t>wound.</a:t>
            </a:r>
          </a:p>
          <a:p>
            <a:r>
              <a:rPr lang="en-US" altLang="ja-JP" sz="1600" dirty="0" smtClean="0"/>
              <a:t>2 magnets (out of 4) have been assembled.</a:t>
            </a:r>
            <a:endParaRPr kumimoji="1" lang="ja-JP" altLang="en-US" sz="1600" dirty="0"/>
          </a:p>
        </p:txBody>
      </p:sp>
      <p:cxnSp>
        <p:nvCxnSpPr>
          <p:cNvPr id="12" name="直線矢印コネクタ 11"/>
          <p:cNvCxnSpPr/>
          <p:nvPr/>
        </p:nvCxnSpPr>
        <p:spPr>
          <a:xfrm rot="5400000" flipH="1" flipV="1">
            <a:off x="6776116" y="2504447"/>
            <a:ext cx="706154" cy="28079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5400000" flipH="1" flipV="1">
            <a:off x="7256796" y="1834271"/>
            <a:ext cx="895650" cy="1178934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 flipH="1" flipV="1">
            <a:off x="6992200" y="1569675"/>
            <a:ext cx="1424842" cy="1178934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5" idx="0"/>
          </p:cNvCxnSpPr>
          <p:nvPr/>
        </p:nvCxnSpPr>
        <p:spPr>
          <a:xfrm rot="5400000" flipH="1" flipV="1">
            <a:off x="4519934" y="248268"/>
            <a:ext cx="1458791" cy="3787804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16200000" flipV="1">
            <a:off x="3751290" y="-492302"/>
            <a:ext cx="1424841" cy="5302889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518611" y="291438"/>
            <a:ext cx="6557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Near IR Magnet production status (BL* and QLC2*) </a:t>
            </a:r>
            <a:endParaRPr kumimoji="1" lang="ja-JP" altLang="en-US" sz="24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67" y="2871564"/>
            <a:ext cx="4198679" cy="209110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17" y="2372409"/>
            <a:ext cx="1546401" cy="2113181"/>
          </a:xfrm>
          <a:prstGeom prst="rect">
            <a:avLst/>
          </a:prstGeom>
        </p:spPr>
      </p:pic>
      <p:cxnSp>
        <p:nvCxnSpPr>
          <p:cNvPr id="33" name="直線矢印コネクタ 32"/>
          <p:cNvCxnSpPr>
            <a:stCxn id="17" idx="0"/>
          </p:cNvCxnSpPr>
          <p:nvPr/>
        </p:nvCxnSpPr>
        <p:spPr>
          <a:xfrm rot="5400000" flipH="1" flipV="1">
            <a:off x="1045538" y="2077435"/>
            <a:ext cx="240955" cy="348994"/>
          </a:xfrm>
          <a:prstGeom prst="straightConnector1">
            <a:avLst/>
          </a:prstGeom>
          <a:ln w="6350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2314" y="4501006"/>
            <a:ext cx="191355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</a:rPr>
              <a:t>~3.6 </a:t>
            </a:r>
            <a:r>
              <a:rPr lang="en-US" altLang="ja-JP" sz="1600" b="1" dirty="0" err="1" smtClean="0">
                <a:solidFill>
                  <a:srgbClr val="FF0000"/>
                </a:solidFill>
              </a:rPr>
              <a:t>m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 long dipole</a:t>
            </a:r>
          </a:p>
          <a:p>
            <a:r>
              <a:rPr lang="en-US" altLang="ja-JP" sz="1400" dirty="0" smtClean="0"/>
              <a:t>Yoke was sent to machining company. Coils have been molded and electrical tests are ongoing.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84826" y="5986757"/>
            <a:ext cx="770926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 dipole magnets and 2 </a:t>
            </a:r>
            <a:r>
              <a:rPr kumimoji="1" lang="en-US" altLang="ja-JP" dirty="0" err="1" smtClean="0"/>
              <a:t>quadrupole</a:t>
            </a:r>
            <a:r>
              <a:rPr kumimoji="1" lang="en-US" altLang="ja-JP" dirty="0" smtClean="0"/>
              <a:t> mag</a:t>
            </a:r>
            <a:r>
              <a:rPr lang="en-US" altLang="ja-JP" dirty="0" smtClean="0"/>
              <a:t>nets will be transported by air in March.</a:t>
            </a:r>
            <a:endParaRPr kumimoji="1" lang="ja-JP" altLang="en-US" dirty="0"/>
          </a:p>
        </p:txBody>
      </p:sp>
      <p:sp>
        <p:nvSpPr>
          <p:cNvPr id="38" name="フッター プレースホルダ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74106" y="-15329"/>
            <a:ext cx="204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Iinuma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Masuzawa</a:t>
            </a:r>
            <a:endParaRPr lang="en-US" altLang="ja-JP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36" y="3532273"/>
            <a:ext cx="2511040" cy="273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46" y="2456992"/>
            <a:ext cx="3125163" cy="241489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4" y="753103"/>
            <a:ext cx="8707366" cy="1412306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236441" y="60605"/>
            <a:ext cx="740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Near IR Magnet production status (QK* and BC* and etc.) </a:t>
            </a:r>
            <a:endParaRPr kumimoji="1" lang="ja-JP" altLang="en-US" sz="2400" dirty="0"/>
          </a:p>
        </p:txBody>
      </p:sp>
      <p:cxnSp>
        <p:nvCxnSpPr>
          <p:cNvPr id="19" name="直線矢印コネクタ 18"/>
          <p:cNvCxnSpPr/>
          <p:nvPr/>
        </p:nvCxnSpPr>
        <p:spPr>
          <a:xfrm rot="16200000" flipV="1">
            <a:off x="875075" y="1651685"/>
            <a:ext cx="952886" cy="454236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 flipH="1" flipV="1">
            <a:off x="2151613" y="1093981"/>
            <a:ext cx="688289" cy="1834242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5640000" flipH="1" flipV="1">
            <a:off x="1856247" y="1215147"/>
            <a:ext cx="952888" cy="1433150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 flipH="1" flipV="1">
            <a:off x="3569061" y="-583971"/>
            <a:ext cx="948792" cy="4929643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rot="5400000" flipH="1" flipV="1">
            <a:off x="4082914" y="-1101918"/>
            <a:ext cx="952886" cy="5961443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5816405" y="3260480"/>
            <a:ext cx="3327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Other small dipole magnets (BC*E) and etc. are being fabricated and scheduled to be shipped to KEK in the end of March.</a:t>
            </a:r>
            <a:r>
              <a:rPr kumimoji="1"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36" y="3961665"/>
            <a:ext cx="1400673" cy="116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36" y="5127913"/>
            <a:ext cx="1474210" cy="135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19" y="4971032"/>
            <a:ext cx="1373878" cy="142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89" y="3961665"/>
            <a:ext cx="1437539" cy="102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6019800" y="6356350"/>
            <a:ext cx="132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ZV</a:t>
            </a:r>
            <a:r>
              <a:rPr kumimoji="1" lang="en-US" altLang="ja-JP" sz="1400" dirty="0" smtClean="0"/>
              <a:t>* ×25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98816" y="6444253"/>
            <a:ext cx="132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BCE* ×8</a:t>
            </a:r>
            <a:endParaRPr kumimoji="1" lang="ja-JP" altLang="en-US" sz="1400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3316936" y="2355247"/>
            <a:ext cx="3715625" cy="923330"/>
          </a:xfrm>
          <a:prstGeom prst="wedgeRoundRectCallout">
            <a:avLst>
              <a:gd name="adj1" fmla="val -15284"/>
              <a:gd name="adj2" fmla="val 8483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412879" y="2355247"/>
            <a:ext cx="3748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Small dipole magnets near the IP</a:t>
            </a:r>
            <a:r>
              <a:rPr lang="en-US" altLang="ja-JP" dirty="0"/>
              <a:t>, BC1LP and BC1RP arrived at KEK and waiting for the field measurements.</a:t>
            </a:r>
          </a:p>
        </p:txBody>
      </p:sp>
      <p:sp>
        <p:nvSpPr>
          <p:cNvPr id="27" name="角丸四角形吹き出し 26"/>
          <p:cNvSpPr/>
          <p:nvPr/>
        </p:nvSpPr>
        <p:spPr>
          <a:xfrm>
            <a:off x="88373" y="5191567"/>
            <a:ext cx="3121552" cy="1164783"/>
          </a:xfrm>
          <a:prstGeom prst="wedgeRoundRectCallout">
            <a:avLst>
              <a:gd name="adj1" fmla="val -1266"/>
              <a:gd name="adj2" fmla="val -1181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652" y="5214967"/>
            <a:ext cx="324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All 16 (+1spare) </a:t>
            </a:r>
            <a:r>
              <a:rPr lang="en-US" altLang="ja-JP" b="1" dirty="0" smtClean="0">
                <a:solidFill>
                  <a:srgbClr val="FF0000"/>
                </a:solidFill>
              </a:rPr>
              <a:t>Skew Quads </a:t>
            </a:r>
            <a:r>
              <a:rPr lang="en-US" altLang="ja-JP" dirty="0" smtClean="0"/>
              <a:t>(QK*)</a:t>
            </a:r>
          </a:p>
          <a:p>
            <a:r>
              <a:rPr lang="en-US" altLang="ja-JP" dirty="0" smtClean="0"/>
              <a:t>arrived at KEK and the magnetic </a:t>
            </a:r>
          </a:p>
          <a:p>
            <a:r>
              <a:rPr kumimoji="1" lang="en-US" altLang="ja-JP" dirty="0" smtClean="0"/>
              <a:t>measurements </a:t>
            </a:r>
            <a:r>
              <a:rPr lang="en-US" altLang="ja-JP" dirty="0" smtClean="0"/>
              <a:t>completed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5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6" descr="DSC00113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6024" y="1417638"/>
            <a:ext cx="4115891" cy="404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400" dirty="0" smtClean="0"/>
              <a:t>Tilting table for </a:t>
            </a:r>
            <a:r>
              <a:rPr lang="en-US" altLang="ja-JP" sz="2400" dirty="0" err="1" smtClean="0"/>
              <a:t>sextupole</a:t>
            </a:r>
            <a:r>
              <a:rPr lang="en-US" altLang="ja-JP" sz="2400" dirty="0" smtClean="0"/>
              <a:t> magnets production and </a:t>
            </a:r>
            <a:br>
              <a:rPr lang="en-US" altLang="ja-JP" sz="2400" dirty="0" smtClean="0"/>
            </a:br>
            <a:r>
              <a:rPr lang="en-US" altLang="ja-JP" sz="2400" dirty="0" smtClean="0"/>
              <a:t>magnet modification are almost completed</a:t>
            </a:r>
            <a:endParaRPr lang="ja-JP" altLang="en-US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70" y="1417637"/>
            <a:ext cx="4307464" cy="269627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70" y="3853470"/>
            <a:ext cx="4307464" cy="272513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69670" y="3559914"/>
            <a:ext cx="31215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16 tables (of 24) arrived at KEK.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228" y="6444695"/>
            <a:ext cx="69174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24 KEKB </a:t>
            </a:r>
            <a:r>
              <a:rPr lang="en-US" altLang="ja-JP" dirty="0" err="1" smtClean="0"/>
              <a:t>sextupole</a:t>
            </a:r>
            <a:r>
              <a:rPr lang="en-US" altLang="ja-JP" dirty="0" smtClean="0"/>
              <a:t> magnets have been modified to fit to the tilting table.</a:t>
            </a:r>
            <a:endParaRPr kumimoji="1" lang="ja-JP" altLang="en-US" dirty="0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72225" y="-15329"/>
            <a:ext cx="2651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Sugahara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Masuzawa</a:t>
            </a:r>
            <a:endParaRPr lang="en-US" altLang="ja-JP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Alignment of the tilt axis to the magnet center ongoing</a:t>
            </a:r>
            <a:endParaRPr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" y="3423883"/>
            <a:ext cx="5986858" cy="33886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82" y="1417638"/>
            <a:ext cx="3709904" cy="2443573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186746" y="1711588"/>
            <a:ext cx="2106236" cy="1712295"/>
          </a:xfrm>
          <a:prstGeom prst="wedgeRoundRectCallout">
            <a:avLst>
              <a:gd name="adj1" fmla="val 12393"/>
              <a:gd name="adj2" fmla="val 94088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 smtClean="0">
                <a:solidFill>
                  <a:srgbClr val="000000"/>
                </a:solidFill>
              </a:rPr>
              <a:t>Using an optical scope to monitor the magnet center (crossed wires) as the magnet is tilted +/- 30 degree.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92982" y="3584212"/>
            <a:ext cx="390840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0.1mm </a:t>
            </a:r>
            <a:r>
              <a:rPr kumimoji="1" lang="en-US" altLang="ja-JP" sz="1200" dirty="0" err="1" smtClean="0"/>
              <a:t>φ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wire </a:t>
            </a:r>
            <a:r>
              <a:rPr lang="en-US" altLang="ja-JP" sz="1200" dirty="0" smtClean="0"/>
              <a:t>spanned to indicate the </a:t>
            </a:r>
            <a:r>
              <a:rPr kumimoji="1" lang="en-US" altLang="ja-JP" sz="1200" dirty="0" smtClean="0"/>
              <a:t>magnet center.</a:t>
            </a:r>
            <a:endParaRPr kumimoji="1" lang="ja-JP" altLang="en-US" sz="12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886" y="1417638"/>
            <a:ext cx="3016887" cy="221411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201390" y="4280003"/>
            <a:ext cx="281759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From “normal” </a:t>
            </a:r>
            <a:r>
              <a:rPr kumimoji="1" lang="en-US" altLang="ja-JP" sz="2000" dirty="0" err="1" smtClean="0"/>
              <a:t>sextupole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to “skew” </a:t>
            </a:r>
            <a:r>
              <a:rPr lang="en-US" altLang="ja-JP" sz="2000" dirty="0" err="1" smtClean="0"/>
              <a:t>sextupole</a:t>
            </a:r>
            <a:endParaRPr kumimoji="1" lang="ja-JP" altLang="en-US" sz="2000" dirty="0"/>
          </a:p>
        </p:txBody>
      </p:sp>
      <p:cxnSp>
        <p:nvCxnSpPr>
          <p:cNvPr id="15" name="直線矢印コネクタ 14"/>
          <p:cNvCxnSpPr>
            <a:stCxn id="12" idx="2"/>
          </p:cNvCxnSpPr>
          <p:nvPr/>
        </p:nvCxnSpPr>
        <p:spPr>
          <a:xfrm rot="5400000">
            <a:off x="7153224" y="3921896"/>
            <a:ext cx="648255" cy="679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3" idx="1"/>
          </p:cNvCxnSpPr>
          <p:nvPr/>
        </p:nvCxnSpPr>
        <p:spPr>
          <a:xfrm rot="10800000">
            <a:off x="5385568" y="4597476"/>
            <a:ext cx="815822" cy="36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722915" y="6211669"/>
            <a:ext cx="229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R.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Sugahara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Officially retired, but...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Magnet Review 2014</a:t>
            </a:r>
            <a:endParaRPr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6726082" y="2598574"/>
            <a:ext cx="1469860" cy="35274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4572000" y="4268245"/>
            <a:ext cx="578390" cy="353944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4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Special movie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685085"/>
            <a:ext cx="67437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99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6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Since last review</a:t>
            </a:r>
            <a:endParaRPr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721" y="610835"/>
            <a:ext cx="87989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3B5FF"/>
              </a:buClr>
              <a:buFont typeface="+mj-lt"/>
              <a:buAutoNum type="arabicPeriod"/>
            </a:pPr>
            <a:r>
              <a:rPr lang="en-US" altLang="ja-JP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tunnel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 smtClean="0">
                <a:solidFill>
                  <a:srgbClr val="FF0000"/>
                </a:solidFill>
              </a:rPr>
              <a:t>Magnet installation to the Tsukuba section.</a:t>
            </a:r>
          </a:p>
          <a:p>
            <a:pPr lvl="2">
              <a:buClr>
                <a:srgbClr val="73B5FF"/>
              </a:buClr>
              <a:buFont typeface="Arial"/>
              <a:buChar char="•"/>
            </a:pPr>
            <a:r>
              <a:rPr kumimoji="1" lang="en-US" altLang="ja-JP" dirty="0" smtClean="0"/>
              <a:t>~60 dipoles, </a:t>
            </a:r>
            <a:r>
              <a:rPr lang="en-US" altLang="ja-JP" dirty="0" smtClean="0"/>
              <a:t>~100 </a:t>
            </a:r>
            <a:r>
              <a:rPr lang="en-US" altLang="ja-JP" dirty="0" err="1" smtClean="0"/>
              <a:t>quadrupoles</a:t>
            </a:r>
            <a:r>
              <a:rPr lang="en-US" altLang="ja-JP" dirty="0" smtClean="0"/>
              <a:t> almost </a:t>
            </a:r>
            <a:r>
              <a:rPr lang="en-US" altLang="ja-JP" b="1" dirty="0" smtClean="0"/>
              <a:t>done</a:t>
            </a:r>
            <a:r>
              <a:rPr lang="en-US" altLang="ja-JP" dirty="0" smtClean="0"/>
              <a:t>.</a:t>
            </a:r>
          </a:p>
          <a:p>
            <a:pPr lvl="3">
              <a:buClr>
                <a:srgbClr val="73B5FF"/>
              </a:buClr>
              <a:buFont typeface="Arial"/>
              <a:buChar char="•"/>
            </a:pPr>
            <a:r>
              <a:rPr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Sextupole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magnets and steering magnets in FY2014.</a:t>
            </a:r>
            <a:endParaRPr kumimoji="1"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 smtClean="0">
                <a:solidFill>
                  <a:srgbClr val="00B050"/>
                </a:solidFill>
              </a:rPr>
              <a:t>Top part of the LER magnets in the arc sections removed  </a:t>
            </a:r>
            <a:r>
              <a:rPr kumimoji="1" lang="en-US" altLang="ja-JP" dirty="0" smtClean="0">
                <a:solidFill>
                  <a:srgbClr val="00B050"/>
                </a:solidFill>
              </a:rPr>
              <a:t>for vacuum</a:t>
            </a:r>
          </a:p>
          <a:p>
            <a:pPr lvl="1">
              <a:buClr>
                <a:srgbClr val="73B5FF"/>
              </a:buClr>
            </a:pPr>
            <a:r>
              <a:rPr lang="en-US" altLang="ja-JP" dirty="0" smtClean="0">
                <a:solidFill>
                  <a:srgbClr val="00B050"/>
                </a:solidFill>
              </a:rPr>
              <a:t>c</a:t>
            </a:r>
            <a:r>
              <a:rPr kumimoji="1" lang="en-US" altLang="ja-JP" dirty="0" smtClean="0">
                <a:solidFill>
                  <a:srgbClr val="00B050"/>
                </a:solidFill>
              </a:rPr>
              <a:t>hamber installation (and </a:t>
            </a:r>
            <a:r>
              <a:rPr lang="en-US" altLang="ja-JP" dirty="0" smtClean="0">
                <a:solidFill>
                  <a:srgbClr val="00B050"/>
                </a:solidFill>
              </a:rPr>
              <a:t>put the magnets back together again</a:t>
            </a:r>
            <a:r>
              <a:rPr kumimoji="1" lang="en-US" altLang="ja-JP" dirty="0" smtClean="0">
                <a:solidFill>
                  <a:srgbClr val="00B050"/>
                </a:solidFill>
              </a:rPr>
              <a:t>).</a:t>
            </a:r>
          </a:p>
          <a:p>
            <a:pPr lvl="1">
              <a:buClr>
                <a:srgbClr val="73B5FF"/>
              </a:buClr>
            </a:pPr>
            <a:r>
              <a:rPr lang="en-US" altLang="ja-JP" dirty="0" smtClean="0">
                <a:solidFill>
                  <a:srgbClr val="00B050"/>
                </a:solidFill>
              </a:rPr>
              <a:t> ~500 magnets, </a:t>
            </a:r>
            <a:r>
              <a:rPr lang="en-US" altLang="ja-JP" b="1" dirty="0" smtClean="0">
                <a:solidFill>
                  <a:srgbClr val="00B050"/>
                </a:solidFill>
              </a:rPr>
              <a:t>done</a:t>
            </a:r>
            <a:r>
              <a:rPr lang="en-US" altLang="ja-JP" dirty="0" smtClean="0">
                <a:solidFill>
                  <a:srgbClr val="00B050"/>
                </a:solidFill>
              </a:rPr>
              <a:t>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 smtClean="0"/>
              <a:t>LER horizontal steering magnet installation (~200) in the arc section almost </a:t>
            </a:r>
            <a:r>
              <a:rPr lang="en-US" altLang="ja-JP" b="1" dirty="0" smtClean="0"/>
              <a:t>done</a:t>
            </a:r>
            <a:r>
              <a:rPr lang="en-US" altLang="ja-JP" dirty="0" smtClean="0"/>
              <a:t>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kumimoji="1" lang="en-US" altLang="ja-JP" dirty="0" smtClean="0"/>
              <a:t>HER </a:t>
            </a:r>
            <a:r>
              <a:rPr lang="en-US" altLang="ja-JP" dirty="0" smtClean="0"/>
              <a:t>vertical/horizontal steering magnet installation (~400) in the arc section almost </a:t>
            </a:r>
            <a:r>
              <a:rPr lang="en-US" altLang="ja-JP" b="1" dirty="0" smtClean="0"/>
              <a:t>done</a:t>
            </a:r>
            <a:r>
              <a:rPr lang="en-US" altLang="ja-JP" dirty="0" smtClean="0"/>
              <a:t>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kumimoji="1" lang="en-US" altLang="ja-JP" dirty="0" smtClean="0">
                <a:solidFill>
                  <a:srgbClr val="FF0000"/>
                </a:solidFill>
              </a:rPr>
              <a:t>Survey and 1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st</a:t>
            </a:r>
            <a:r>
              <a:rPr kumimoji="1" lang="en-US" altLang="ja-JP" dirty="0" smtClean="0">
                <a:solidFill>
                  <a:srgbClr val="FF0000"/>
                </a:solidFill>
              </a:rPr>
              <a:t> round alignment </a:t>
            </a:r>
            <a:r>
              <a:rPr lang="en-US" altLang="ja-JP" dirty="0" smtClean="0">
                <a:solidFill>
                  <a:srgbClr val="FF0000"/>
                </a:solidFill>
              </a:rPr>
              <a:t>of the magnets in the tunnel are almost </a:t>
            </a:r>
            <a:r>
              <a:rPr lang="en-US" altLang="ja-JP" b="1" dirty="0" smtClean="0">
                <a:solidFill>
                  <a:srgbClr val="FF0000"/>
                </a:solidFill>
              </a:rPr>
              <a:t>done</a:t>
            </a:r>
            <a:r>
              <a:rPr lang="en-US" altLang="ja-JP" dirty="0" smtClean="0">
                <a:solidFill>
                  <a:srgbClr val="FF0000"/>
                </a:solidFill>
              </a:rPr>
              <a:t>.</a:t>
            </a:r>
          </a:p>
          <a:p>
            <a:pPr lvl="1">
              <a:buClr>
                <a:srgbClr val="73B5FF"/>
              </a:buClr>
            </a:pPr>
            <a:r>
              <a:rPr kumimoji="1" lang="en-US" altLang="ja-JP" dirty="0" smtClean="0"/>
              <a:t>⇒Tunnel temperature is 16 degree at places, ~10 degree lower than </a:t>
            </a:r>
            <a:r>
              <a:rPr lang="en-US" altLang="ja-JP" dirty="0" smtClean="0"/>
              <a:t>during the operation, which affects the alignment.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/>
              <a:t>Skew winding </a:t>
            </a:r>
            <a:r>
              <a:rPr lang="en-US" altLang="ja-JP" b="1" dirty="0"/>
              <a:t>completed</a:t>
            </a:r>
            <a:r>
              <a:rPr lang="en-US" altLang="ja-JP" dirty="0"/>
              <a:t> for all the </a:t>
            </a:r>
            <a:r>
              <a:rPr lang="en-US" altLang="ja-JP" dirty="0" err="1"/>
              <a:t>sextupole</a:t>
            </a:r>
            <a:r>
              <a:rPr lang="en-US" altLang="ja-JP" dirty="0"/>
              <a:t> magnets (~200).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 smtClean="0">
                <a:solidFill>
                  <a:srgbClr val="FF0000"/>
                </a:solidFill>
              </a:rPr>
              <a:t>Cabling work of Power supply </a:t>
            </a:r>
            <a:r>
              <a:rPr lang="en-US" altLang="ja-JP" dirty="0">
                <a:solidFill>
                  <a:srgbClr val="FF0000"/>
                </a:solidFill>
              </a:rPr>
              <a:t>continues</a:t>
            </a:r>
            <a:r>
              <a:rPr lang="en-US" altLang="ja-JP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Clr>
                <a:srgbClr val="73B5FF"/>
              </a:buClr>
              <a:buFont typeface="+mj-lt"/>
              <a:buAutoNum type="arabicPeriod"/>
            </a:pPr>
            <a:r>
              <a:rPr lang="en-US" altLang="ja-JP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fabrication</a:t>
            </a:r>
            <a:endParaRPr lang="en-US" altLang="ja-JP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>
                <a:solidFill>
                  <a:srgbClr val="FF0000"/>
                </a:solidFill>
              </a:rPr>
              <a:t>Skew quads, IR magnets </a:t>
            </a:r>
            <a:r>
              <a:rPr lang="en-US" altLang="ja-JP" dirty="0" smtClean="0">
                <a:solidFill>
                  <a:srgbClr val="FF0000"/>
                </a:solidFill>
              </a:rPr>
              <a:t>are ongoing.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kumimoji="1" lang="en-US" altLang="ja-JP" dirty="0" smtClean="0">
                <a:solidFill>
                  <a:srgbClr val="FF0000"/>
                </a:solidFill>
              </a:rPr>
              <a:t>Tilting support for </a:t>
            </a:r>
            <a:r>
              <a:rPr lang="en-US" altLang="ja-JP" dirty="0" smtClean="0">
                <a:solidFill>
                  <a:srgbClr val="FF0000"/>
                </a:solidFill>
              </a:rPr>
              <a:t>24 </a:t>
            </a:r>
            <a:r>
              <a:rPr lang="en-US" altLang="ja-JP" dirty="0" err="1" smtClean="0">
                <a:solidFill>
                  <a:srgbClr val="FF0000"/>
                </a:solidFill>
              </a:rPr>
              <a:t>sextupole</a:t>
            </a:r>
            <a:r>
              <a:rPr lang="en-US" altLang="ja-JP" dirty="0" smtClean="0">
                <a:solidFill>
                  <a:srgbClr val="FF0000"/>
                </a:solidFill>
              </a:rPr>
              <a:t> magnets were fabricated.</a:t>
            </a:r>
          </a:p>
          <a:p>
            <a:pPr lvl="1">
              <a:buClr>
                <a:srgbClr val="73B5FF"/>
              </a:buClr>
              <a:buFont typeface="Arial"/>
              <a:buChar char="•"/>
            </a:pPr>
            <a:r>
              <a:rPr lang="en-US" altLang="ja-JP" dirty="0" smtClean="0">
                <a:solidFill>
                  <a:srgbClr val="FF0000"/>
                </a:solidFill>
              </a:rPr>
              <a:t>24 KEKB </a:t>
            </a:r>
            <a:r>
              <a:rPr lang="en-US" altLang="ja-JP" dirty="0" err="1" smtClean="0">
                <a:solidFill>
                  <a:srgbClr val="FF0000"/>
                </a:solidFill>
              </a:rPr>
              <a:t>sextupole</a:t>
            </a:r>
            <a:r>
              <a:rPr lang="en-US" altLang="ja-JP" dirty="0" smtClean="0">
                <a:solidFill>
                  <a:srgbClr val="FF0000"/>
                </a:solidFill>
              </a:rPr>
              <a:t> magnets were modified to fit in the tilting support.</a:t>
            </a:r>
          </a:p>
          <a:p>
            <a:pPr marL="342900" indent="-342900">
              <a:buClr>
                <a:srgbClr val="73B5FF"/>
              </a:buClr>
              <a:buFont typeface="+mj-lt"/>
              <a:buAutoNum type="arabicPeriod"/>
            </a:pPr>
            <a:r>
              <a:rPr lang="en-US" altLang="ja-JP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measurement</a:t>
            </a:r>
          </a:p>
          <a:p>
            <a:pPr marL="342900" indent="-342900">
              <a:buClr>
                <a:srgbClr val="73B5FF"/>
              </a:buClr>
              <a:buFont typeface="+mj-lt"/>
              <a:buAutoNum type="arabicPeriod"/>
            </a:pPr>
            <a:r>
              <a:rPr lang="en-US" altLang="ja-JP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Manufacture </a:t>
            </a:r>
            <a:r>
              <a:rPr lang="en-US" altLang="ja-JP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and </a:t>
            </a:r>
            <a:r>
              <a:rPr lang="en-US" altLang="ja-JP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overhaul of </a:t>
            </a:r>
            <a:r>
              <a:rPr lang="en-US" altLang="ja-JP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supplies</a:t>
            </a:r>
            <a:endParaRPr lang="en-US" altLang="ja-JP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73B5FF"/>
              </a:buClr>
              <a:buFont typeface="+mj-lt"/>
              <a:buAutoNum type="arabicPeriod"/>
            </a:pPr>
            <a:r>
              <a:rPr kumimoji="1" lang="en-US" altLang="ja-JP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more.</a:t>
            </a: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</a:t>
            </a:fld>
            <a:endParaRPr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85049" y="3157847"/>
            <a:ext cx="7822052" cy="2839430"/>
            <a:chOff x="585049" y="3157847"/>
            <a:chExt cx="7822052" cy="2839430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49" y="3157847"/>
              <a:ext cx="3790086" cy="283943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hiromi\Documents\MAG\16thB2GM\siryou\magGr\IMG_139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8622" y="3157847"/>
              <a:ext cx="3678479" cy="2758859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5121025" y="3259829"/>
              <a:ext cx="28936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cs typeface="Times New Roman" panose="02020603050405020304" pitchFamily="18" charset="0"/>
                </a:rPr>
                <a:t>Example of  top</a:t>
              </a:r>
              <a:r>
                <a:rPr kumimoji="1" lang="en-US" altLang="ja-JP" sz="1600" dirty="0" smtClean="0">
                  <a:cs typeface="Times New Roman" panose="02020603050405020304" pitchFamily="18" charset="0"/>
                </a:rPr>
                <a:t> part removed</a:t>
              </a:r>
              <a:endParaRPr kumimoji="1" lang="ja-JP" altLang="en-US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76029" y="3191220"/>
              <a:ext cx="26860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1600" dirty="0"/>
                <a:t>LER </a:t>
              </a:r>
              <a:r>
                <a:rPr lang="en-US" altLang="ja-JP" sz="1600" dirty="0" smtClean="0"/>
                <a:t>magnet </a:t>
              </a:r>
              <a:r>
                <a:rPr lang="en-US" altLang="ja-JP" sz="1600" dirty="0"/>
                <a:t>in the arc </a:t>
              </a:r>
              <a:r>
                <a:rPr lang="en-US" altLang="ja-JP" sz="1600" dirty="0" smtClean="0"/>
                <a:t>section 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238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386355" y="3244334"/>
            <a:ext cx="381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73B5FF"/>
              </a:buClr>
              <a:buFont typeface="+mj-lt"/>
              <a:buAutoNum type="arabicPeriod" startAt="3"/>
            </a:pPr>
            <a:r>
              <a:rPr lang="en-US" altLang="ja-JP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measurement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44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"/>
          <p:cNvSpPr txBox="1">
            <a:spLocks noChangeArrowheads="1"/>
          </p:cNvSpPr>
          <p:nvPr/>
        </p:nvSpPr>
        <p:spPr bwMode="auto">
          <a:xfrm>
            <a:off x="201168" y="123007"/>
            <a:ext cx="830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2800" b="1" dirty="0" smtClean="0">
                <a:solidFill>
                  <a:srgbClr val="558ED5"/>
                </a:solidFill>
                <a:latin typeface="+mn-lt"/>
                <a:cs typeface="Times New Roman" panose="02020603050405020304" pitchFamily="18" charset="0"/>
              </a:rPr>
              <a:t>Status of magnet </a:t>
            </a:r>
            <a:r>
              <a:rPr lang="en-US" altLang="ja-JP" sz="2800" b="1" dirty="0">
                <a:solidFill>
                  <a:srgbClr val="558ED5"/>
                </a:solidFill>
                <a:latin typeface="+mn-lt"/>
                <a:cs typeface="Times New Roman" panose="02020603050405020304" pitchFamily="18" charset="0"/>
              </a:rPr>
              <a:t>fabrication and field measurements</a:t>
            </a:r>
            <a:endParaRPr lang="ja-JP" altLang="en-US" sz="2800" b="1" dirty="0">
              <a:solidFill>
                <a:srgbClr val="558ED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30957" y="0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 smtClean="0">
                <a:ea typeface="ＭＳ Ｐゴシック" charset="-128"/>
                <a:cs typeface="Times New Roman" panose="02020603050405020304" pitchFamily="18" charset="0"/>
              </a:rPr>
              <a:t>Egawa</a:t>
            </a:r>
            <a:endParaRPr lang="en-US" altLang="ja-JP" dirty="0"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cs typeface="Times New Roman" pitchFamily="18" charset="0"/>
              </a:rPr>
              <a:t>2014/3/3</a:t>
            </a:r>
            <a:endParaRPr kumimoji="1" lang="ja-JP" altLang="en-US" dirty="0">
              <a:cs typeface="Times New Roman" pitchFamily="18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cs typeface="Times New Roman" pitchFamily="18" charset="0"/>
              </a:rPr>
              <a:t>Magnet Review 2014</a:t>
            </a:r>
            <a:endParaRPr kumimoji="1" lang="ja-JP" altLang="en-US" dirty="0">
              <a:cs typeface="Times New Roman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>
                <a:cs typeface="Times New Roman" pitchFamily="18" charset="0"/>
              </a:rPr>
              <a:pPr/>
              <a:t>21</a:t>
            </a:fld>
            <a:endParaRPr kumimoji="1" lang="ja-JP" altLang="en-US" dirty="0">
              <a:cs typeface="Times New Roman" pitchFamily="18" charset="0"/>
            </a:endParaRPr>
          </a:p>
        </p:txBody>
      </p:sp>
      <p:pic>
        <p:nvPicPr>
          <p:cNvPr id="11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88" y="4742598"/>
            <a:ext cx="1906233" cy="14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04" y="2930117"/>
            <a:ext cx="1745334" cy="13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5" y="4776537"/>
            <a:ext cx="2210456" cy="132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5" y="2727285"/>
            <a:ext cx="1959685" cy="162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154967" y="6122149"/>
            <a:ext cx="188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cs typeface="Times New Roman" pitchFamily="18" charset="0"/>
              </a:rPr>
              <a:t>Half pole wiggler ×58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2663" y="4503500"/>
            <a:ext cx="2093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cs typeface="Times New Roman" pitchFamily="18" charset="0"/>
              </a:rPr>
              <a:t>Single pole </a:t>
            </a:r>
            <a:r>
              <a:rPr kumimoji="1" lang="en-US" altLang="ja-JP" sz="1400" dirty="0" smtClean="0">
                <a:cs typeface="Times New Roman" pitchFamily="18" charset="0"/>
              </a:rPr>
              <a:t>wiggler×114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22987" y="6172200"/>
            <a:ext cx="169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cs typeface="Times New Roman" pitchFamily="18" charset="0"/>
              </a:rPr>
              <a:t>LER Qw×20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93848" y="4267200"/>
            <a:ext cx="169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cs typeface="Times New Roman" pitchFamily="18" charset="0"/>
              </a:rPr>
              <a:t>H</a:t>
            </a:r>
            <a:r>
              <a:rPr kumimoji="1" lang="en-US" altLang="ja-JP" sz="1400" dirty="0" smtClean="0">
                <a:cs typeface="Times New Roman" pitchFamily="18" charset="0"/>
              </a:rPr>
              <a:t>ER Qs×38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01896" y="4273296"/>
            <a:ext cx="169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cs typeface="Times New Roman" pitchFamily="18" charset="0"/>
              </a:rPr>
              <a:t>H</a:t>
            </a:r>
            <a:r>
              <a:rPr kumimoji="1" lang="en-US" altLang="ja-JP" sz="1400" dirty="0" smtClean="0">
                <a:cs typeface="Times New Roman" pitchFamily="18" charset="0"/>
              </a:rPr>
              <a:t>ER Q(1.12m)×3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09232" y="4384678"/>
            <a:ext cx="215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cs typeface="Times New Roman" pitchFamily="18" charset="0"/>
              </a:rPr>
              <a:t>LER dipole (4m)×142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pic>
        <p:nvPicPr>
          <p:cNvPr id="28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40" y="4595790"/>
            <a:ext cx="1991117" cy="149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4727448" y="6172200"/>
            <a:ext cx="169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cs typeface="Times New Roman" pitchFamily="18" charset="0"/>
              </a:rPr>
              <a:t>H</a:t>
            </a:r>
            <a:r>
              <a:rPr kumimoji="1" lang="en-US" altLang="ja-JP" sz="1400" dirty="0" smtClean="0">
                <a:cs typeface="Times New Roman" pitchFamily="18" charset="0"/>
              </a:rPr>
              <a:t>ER Qx×9</a:t>
            </a:r>
            <a:endParaRPr kumimoji="1" lang="ja-JP" altLang="en-US" sz="1400" dirty="0">
              <a:cs typeface="Times New Roman" pitchFamily="18" charset="0"/>
            </a:endParaRPr>
          </a:p>
        </p:txBody>
      </p:sp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75539"/>
              </p:ext>
            </p:extLst>
          </p:nvPr>
        </p:nvGraphicFramePr>
        <p:xfrm>
          <a:off x="3649094" y="789339"/>
          <a:ext cx="4983985" cy="189033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530171"/>
                <a:gridCol w="1726907"/>
                <a:gridCol w="1726907"/>
              </a:tblGrid>
              <a:tr h="30459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Magnet type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400050" indent="203835">
                        <a:spcAft>
                          <a:spcPts val="0"/>
                        </a:spcAft>
                      </a:pPr>
                      <a:r>
                        <a:rPr lang="en-US" altLang="ja-JP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Number (new/reuse)  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400050" indent="203835">
                        <a:spcAft>
                          <a:spcPts val="0"/>
                        </a:spcAft>
                      </a:pPr>
                      <a:endParaRPr lang="ja-JP" sz="2800" kern="1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57333" marR="57333" marT="0" marB="0"/>
                </a:tc>
              </a:tr>
              <a:tr h="24415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203835">
                        <a:spcAft>
                          <a:spcPts val="0"/>
                        </a:spcAft>
                      </a:pPr>
                      <a:r>
                        <a:rPr lang="en-US" altLang="ja-JP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LER</a:t>
                      </a:r>
                      <a:r>
                        <a:rPr lang="en-US" altLang="ja-JP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 (e</a:t>
                      </a:r>
                      <a:r>
                        <a:rPr lang="en-US" altLang="ja-JP" sz="1400" kern="1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+</a:t>
                      </a:r>
                      <a:r>
                        <a:rPr lang="en-US" altLang="ja-JP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)</a:t>
                      </a:r>
                      <a:endParaRPr lang="ja-JP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00050" indent="203835">
                        <a:spcAft>
                          <a:spcPts val="0"/>
                        </a:spcAft>
                      </a:pPr>
                      <a:r>
                        <a:rPr lang="en-US" altLang="ja-JP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HER (e</a:t>
                      </a:r>
                      <a:r>
                        <a:rPr lang="en-US" altLang="ja-JP" sz="1400" kern="1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-</a:t>
                      </a:r>
                      <a:r>
                        <a:rPr lang="en-US" altLang="ja-JP" sz="1400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)</a:t>
                      </a:r>
                      <a:endParaRPr lang="ja-JP" sz="1400" kern="1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  <a:tr h="1905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dipole</a:t>
                      </a:r>
                      <a:endParaRPr lang="ja-JP" sz="1400" kern="10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 (125/46)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 (23/123)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  <a:tr h="1905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quadruple</a:t>
                      </a:r>
                      <a:endParaRPr lang="ja-JP" sz="1400" kern="10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455 (27/428)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 (61/318)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  <a:tr h="1905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sextuple</a:t>
                      </a:r>
                      <a:endParaRPr lang="ja-JP" sz="1400" kern="10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(0/108)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 (10/100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  <a:tr h="1905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wiggler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 (168/112)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(22/38)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  <a:tr h="19057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ja-JP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H, V Corrector 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ja-JP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416(185,231)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ja-JP" sz="1400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435(17,418)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  <a:tr h="2747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1330 (405/925)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1130 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133/997)</a:t>
                      </a:r>
                      <a:endParaRPr lang="ja-JP" sz="1400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57333" marR="57333" marT="0" marB="0">
                    <a:noFill/>
                  </a:tcPr>
                </a:tc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338328" y="2496312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New magnets (not all)</a:t>
            </a:r>
            <a:endParaRPr kumimoji="1" lang="ja-JP" altLang="en-US" dirty="0">
              <a:cs typeface="Times New Roman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20820" y="842935"/>
            <a:ext cx="3628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cs typeface="Times New Roman" pitchFamily="18" charset="0"/>
              </a:rPr>
              <a:t>More than two thousand magnets are now installed and  aligned properly.</a:t>
            </a:r>
          </a:p>
          <a:p>
            <a:r>
              <a:rPr lang="en-US" altLang="ja-JP" dirty="0" smtClean="0">
                <a:cs typeface="Times New Roman" pitchFamily="18" charset="0"/>
              </a:rPr>
              <a:t>We fabricate more than 500 new magnets and</a:t>
            </a:r>
            <a:r>
              <a:rPr lang="ja-JP" altLang="en-US" dirty="0" smtClean="0">
                <a:cs typeface="Times New Roman" pitchFamily="18" charset="0"/>
              </a:rPr>
              <a:t> </a:t>
            </a:r>
            <a:r>
              <a:rPr lang="en-US" altLang="ja-JP" dirty="0" smtClean="0">
                <a:cs typeface="Times New Roman" pitchFamily="18" charset="0"/>
              </a:rPr>
              <a:t>measure magnetic field.</a:t>
            </a:r>
          </a:p>
        </p:txBody>
      </p:sp>
      <p:pic>
        <p:nvPicPr>
          <p:cNvPr id="26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4" y="2827101"/>
            <a:ext cx="1861948" cy="14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" y="3010430"/>
            <a:ext cx="2456439" cy="137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43" y="4742598"/>
            <a:ext cx="1757336" cy="140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4"/>
          <p:cNvSpPr txBox="1">
            <a:spLocks noChangeArrowheads="1"/>
          </p:cNvSpPr>
          <p:nvPr/>
        </p:nvSpPr>
        <p:spPr bwMode="auto">
          <a:xfrm>
            <a:off x="6727115" y="6162622"/>
            <a:ext cx="22766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600" dirty="0">
                <a:latin typeface="+mn-lt"/>
              </a:rPr>
              <a:t>Skew Quads (QK</a:t>
            </a:r>
            <a:r>
              <a:rPr lang="en-US" altLang="ja-JP" sz="1600" dirty="0" smtClean="0">
                <a:latin typeface="+mn-lt"/>
              </a:rPr>
              <a:t>*) ×16</a:t>
            </a:r>
            <a:endParaRPr lang="ja-JP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5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336085"/>
            <a:ext cx="32178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812227" y="233871"/>
            <a:ext cx="5565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800" b="1" dirty="0" smtClean="0">
                <a:solidFill>
                  <a:srgbClr val="31859C"/>
                </a:solidFill>
                <a:latin typeface="+mn-lt"/>
                <a:cs typeface="Times New Roman" panose="02020603050405020304" pitchFamily="18" charset="0"/>
              </a:rPr>
              <a:t>Brief look from field measurement </a:t>
            </a:r>
            <a:endParaRPr lang="ja-JP" altLang="en-US" sz="2800" b="1" dirty="0">
              <a:solidFill>
                <a:srgbClr val="31859C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8438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2" y="1006291"/>
            <a:ext cx="2486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4515145" y="869950"/>
            <a:ext cx="74129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 b="1" dirty="0">
                <a:solidFill>
                  <a:srgbClr val="17375E"/>
                </a:solidFill>
                <a:latin typeface="+mn-lt"/>
                <a:cs typeface="Times New Roman" panose="02020603050405020304" pitchFamily="18" charset="0"/>
              </a:rPr>
              <a:t>BL [Tm]</a:t>
            </a:r>
            <a:endParaRPr lang="ja-JP" altLang="en-US" sz="1400" b="1" dirty="0">
              <a:solidFill>
                <a:srgbClr val="17375E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2014/3/3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Magnet Review 2014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pic>
        <p:nvPicPr>
          <p:cNvPr id="16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11" y="839018"/>
            <a:ext cx="2554106" cy="258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731000" y="889486"/>
            <a:ext cx="14219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dirty="0" smtClean="0">
                <a:solidFill>
                  <a:srgbClr val="31859C"/>
                </a:solidFill>
                <a:latin typeface="+mn-lt"/>
                <a:cs typeface="Times New Roman" panose="02020603050405020304" pitchFamily="18" charset="0"/>
              </a:rPr>
              <a:t>BL </a:t>
            </a:r>
            <a:r>
              <a:rPr lang="en-US" altLang="ja-JP" sz="1800" b="1" dirty="0">
                <a:solidFill>
                  <a:srgbClr val="31859C"/>
                </a:solidFill>
                <a:latin typeface="+mn-lt"/>
                <a:cs typeface="Times New Roman" panose="02020603050405020304" pitchFamily="18" charset="0"/>
              </a:rPr>
              <a:t>histogram</a:t>
            </a:r>
            <a:endParaRPr lang="ja-JP" altLang="en-US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791945" y="6207340"/>
            <a:ext cx="2415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Good quality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図形グループ 1"/>
          <p:cNvGrpSpPr>
            <a:grpSpLocks/>
          </p:cNvGrpSpPr>
          <p:nvPr/>
        </p:nvGrpSpPr>
        <p:grpSpPr bwMode="auto">
          <a:xfrm>
            <a:off x="400331" y="3724329"/>
            <a:ext cx="3980192" cy="2619511"/>
            <a:chOff x="4375734" y="3336210"/>
            <a:chExt cx="5381742" cy="2979097"/>
          </a:xfrm>
        </p:grpSpPr>
        <p:pic>
          <p:nvPicPr>
            <p:cNvPr id="24" name="図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734" y="3336210"/>
              <a:ext cx="4278490" cy="2979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3"/>
            <p:cNvSpPr txBox="1">
              <a:spLocks noChangeArrowheads="1"/>
            </p:cNvSpPr>
            <p:nvPr/>
          </p:nvSpPr>
          <p:spPr bwMode="auto">
            <a:xfrm>
              <a:off x="5040992" y="5764355"/>
              <a:ext cx="1331261" cy="385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600" b="1" i="1" dirty="0">
                  <a:solidFill>
                    <a:srgbClr val="FFFF00"/>
                  </a:solidFill>
                  <a:latin typeface="+mn-lt"/>
                  <a:cs typeface="Times New Roman" panose="02020603050405020304" pitchFamily="18" charset="0"/>
                </a:rPr>
                <a:t>reference</a:t>
              </a:r>
              <a:endParaRPr lang="ja-JP" altLang="en-US" sz="1600" b="1" i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4"/>
            <p:cNvSpPr txBox="1">
              <a:spLocks noChangeArrowheads="1"/>
            </p:cNvSpPr>
            <p:nvPr/>
          </p:nvSpPr>
          <p:spPr bwMode="auto">
            <a:xfrm>
              <a:off x="6790273" y="5794068"/>
              <a:ext cx="1834115" cy="350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400" b="1" i="1" dirty="0">
                  <a:solidFill>
                    <a:srgbClr val="FFFF00"/>
                  </a:solidFill>
                  <a:latin typeface="+mn-lt"/>
                  <a:cs typeface="Times New Roman" panose="02020603050405020304" pitchFamily="18" charset="0"/>
                </a:rPr>
                <a:t>mass-measured</a:t>
              </a:r>
              <a:endParaRPr lang="ja-JP" altLang="en-US" sz="1400" b="1" i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5"/>
            <p:cNvSpPr txBox="1">
              <a:spLocks noChangeArrowheads="1"/>
            </p:cNvSpPr>
            <p:nvPr/>
          </p:nvSpPr>
          <p:spPr bwMode="auto">
            <a:xfrm>
              <a:off x="8762173" y="3821044"/>
              <a:ext cx="995303" cy="4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 b="1" i="1" dirty="0" err="1">
                  <a:latin typeface="+mn-lt"/>
                </a:rPr>
                <a:t>skbLB</a:t>
              </a:r>
              <a:endParaRPr lang="ja-JP" altLang="en-US" sz="1800" b="1" i="1" dirty="0">
                <a:latin typeface="+mn-lt"/>
              </a:endParaRPr>
            </a:p>
          </p:txBody>
        </p:sp>
      </p:grpSp>
      <p:sp>
        <p:nvSpPr>
          <p:cNvPr id="34" name="スライド番号プレースホルダー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6D25A-B31B-4378-9DDB-CAB5A54EE14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67" y="3578176"/>
            <a:ext cx="2553006" cy="253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右矢印 40"/>
          <p:cNvSpPr>
            <a:spLocks noChangeArrowheads="1"/>
          </p:cNvSpPr>
          <p:nvPr/>
        </p:nvSpPr>
        <p:spPr bwMode="auto">
          <a:xfrm>
            <a:off x="1441881" y="6204498"/>
            <a:ext cx="431800" cy="127000"/>
          </a:xfrm>
          <a:prstGeom prst="rightArrow">
            <a:avLst>
              <a:gd name="adj1" fmla="val 50000"/>
              <a:gd name="adj2" fmla="val 4999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+mn-ea"/>
              <a:cs typeface="ＭＳ Ｐゴシック" charset="-128"/>
            </a:endParaRPr>
          </a:p>
        </p:txBody>
      </p:sp>
      <p:sp>
        <p:nvSpPr>
          <p:cNvPr id="43" name="テキスト ボックス 4"/>
          <p:cNvSpPr txBox="1">
            <a:spLocks noChangeArrowheads="1"/>
          </p:cNvSpPr>
          <p:nvPr/>
        </p:nvSpPr>
        <p:spPr bwMode="auto">
          <a:xfrm>
            <a:off x="5188569" y="3463974"/>
            <a:ext cx="1667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900" i="1" dirty="0">
                <a:solidFill>
                  <a:srgbClr val="376092"/>
                </a:solidFill>
                <a:latin typeface="+mn-lt"/>
              </a:rPr>
              <a:t>assuming the energy ratio </a:t>
            </a:r>
            <a:endParaRPr lang="en-US" altLang="ja-JP" sz="900" i="1" dirty="0" smtClean="0">
              <a:solidFill>
                <a:srgbClr val="376092"/>
              </a:solidFill>
              <a:latin typeface="+mn-lt"/>
            </a:endParaRPr>
          </a:p>
          <a:p>
            <a:r>
              <a:rPr lang="en-US" altLang="ja-JP" sz="900" i="1" dirty="0" smtClean="0">
                <a:solidFill>
                  <a:srgbClr val="376092"/>
                </a:solidFill>
                <a:latin typeface="+mn-lt"/>
              </a:rPr>
              <a:t>E</a:t>
            </a:r>
            <a:r>
              <a:rPr lang="en-US" altLang="ja-JP" sz="900" b="1" i="1" baseline="-25000" dirty="0" smtClean="0">
                <a:solidFill>
                  <a:srgbClr val="376092"/>
                </a:solidFill>
                <a:latin typeface="+mn-lt"/>
              </a:rPr>
              <a:t>LER</a:t>
            </a:r>
            <a:r>
              <a:rPr lang="en-US" altLang="ja-JP" sz="900" i="1" baseline="-25000" dirty="0" smtClean="0">
                <a:solidFill>
                  <a:srgbClr val="376092"/>
                </a:solidFill>
                <a:latin typeface="+mn-lt"/>
              </a:rPr>
              <a:t> </a:t>
            </a:r>
            <a:r>
              <a:rPr lang="en-US" altLang="ja-JP" sz="900" i="1" dirty="0">
                <a:solidFill>
                  <a:srgbClr val="376092"/>
                </a:solidFill>
                <a:latin typeface="+mn-lt"/>
              </a:rPr>
              <a:t>/ E</a:t>
            </a:r>
            <a:r>
              <a:rPr lang="en-US" altLang="ja-JP" sz="900" b="1" i="1" baseline="-25000" dirty="0">
                <a:solidFill>
                  <a:srgbClr val="376092"/>
                </a:solidFill>
                <a:latin typeface="+mn-lt"/>
              </a:rPr>
              <a:t>HER</a:t>
            </a:r>
            <a:r>
              <a:rPr lang="en-US" altLang="ja-JP" sz="900" i="1" dirty="0">
                <a:solidFill>
                  <a:srgbClr val="376092"/>
                </a:solidFill>
                <a:latin typeface="+mn-lt"/>
              </a:rPr>
              <a:t> = 4 / 7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122302" y="57693"/>
            <a:ext cx="78374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 smtClean="0">
                <a:ea typeface="ＭＳ Ｐゴシック" charset="-128"/>
                <a:cs typeface="ＭＳ Ｐゴシック" charset="-128"/>
              </a:rPr>
              <a:t>Egawa</a:t>
            </a:r>
            <a:endParaRPr lang="en-US" altLang="ja-JP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00331" y="920264"/>
            <a:ext cx="247740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600" b="1" dirty="0" smtClean="0">
                <a:solidFill>
                  <a:srgbClr val="31859C"/>
                </a:solidFill>
                <a:latin typeface="+mn-lt"/>
                <a:cs typeface="Times New Roman" panose="02020603050405020304" pitchFamily="18" charset="0"/>
              </a:rPr>
              <a:t>the Long-harmonic </a:t>
            </a:r>
            <a:r>
              <a:rPr lang="en-US" altLang="ja-JP" sz="1600" b="1" dirty="0">
                <a:solidFill>
                  <a:srgbClr val="31859C"/>
                </a:solidFill>
                <a:latin typeface="+mn-lt"/>
                <a:cs typeface="Times New Roman" panose="02020603050405020304" pitchFamily="18" charset="0"/>
              </a:rPr>
              <a:t>system </a:t>
            </a:r>
            <a:endParaRPr lang="ja-JP" altLang="en-US" sz="1600" b="1" dirty="0">
              <a:solidFill>
                <a:srgbClr val="31859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0" name="TextBox 9"/>
          <p:cNvSpPr txBox="1">
            <a:spLocks noChangeArrowheads="1"/>
          </p:cNvSpPr>
          <p:nvPr/>
        </p:nvSpPr>
        <p:spPr bwMode="auto">
          <a:xfrm>
            <a:off x="726346" y="3225844"/>
            <a:ext cx="251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dirty="0">
                <a:solidFill>
                  <a:srgbClr val="558ED5"/>
                </a:solidFill>
                <a:latin typeface="+mn-lt"/>
                <a:cs typeface="Times New Roman" panose="02020603050405020304" pitchFamily="18" charset="0"/>
              </a:rPr>
              <a:t>6m-long flip coil system</a:t>
            </a:r>
            <a:endParaRPr lang="ja-JP" altLang="en-US" sz="1800" b="1" dirty="0">
              <a:solidFill>
                <a:srgbClr val="558ED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3"/>
          <p:cNvSpPr txBox="1">
            <a:spLocks noChangeArrowheads="1"/>
          </p:cNvSpPr>
          <p:nvPr/>
        </p:nvSpPr>
        <p:spPr bwMode="auto">
          <a:xfrm>
            <a:off x="6791658" y="3402171"/>
            <a:ext cx="122649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dirty="0" err="1" smtClean="0">
                <a:solidFill>
                  <a:srgbClr val="376092"/>
                </a:solidFill>
                <a:latin typeface="+mn-lt"/>
                <a:cs typeface="Times New Roman" panose="02020603050405020304" pitchFamily="18" charset="0"/>
              </a:rPr>
              <a:t>BL@center</a:t>
            </a:r>
            <a:endParaRPr lang="ja-JP" altLang="en-US" sz="1800" b="1" dirty="0">
              <a:solidFill>
                <a:srgbClr val="376092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161087" y="3812875"/>
            <a:ext cx="0" cy="376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図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11" y="3824406"/>
            <a:ext cx="2384289" cy="238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" name="表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253918"/>
              </p:ext>
            </p:extLst>
          </p:nvPr>
        </p:nvGraphicFramePr>
        <p:xfrm>
          <a:off x="7772400" y="3877055"/>
          <a:ext cx="1335024" cy="647676"/>
        </p:xfrm>
        <a:graphic>
          <a:graphicData uri="http://schemas.openxmlformats.org/drawingml/2006/table">
            <a:tbl>
              <a:tblPr/>
              <a:tblGrid>
                <a:gridCol w="647880"/>
                <a:gridCol w="687144"/>
              </a:tblGrid>
              <a:tr h="16177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ＭＳ Ｐゴシック" charset="-128"/>
                        </a:rPr>
                        <a:t>No. of mag.</a:t>
                      </a:r>
                    </a:p>
                  </a:txBody>
                  <a:tcPr marL="12700" marR="12700" marT="12692" marB="0" horzOverflow="overflow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ＭＳ Ｐゴシック" charset="-128"/>
                        </a:rPr>
                        <a:t>109</a:t>
                      </a:r>
                    </a:p>
                  </a:txBody>
                  <a:tcPr marL="12700" marR="12700" marT="12692" marB="0" anchor="ctr" horzOverflow="overflow">
                    <a:lnL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77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ＭＳ Ｐゴシック" charset="-128"/>
                        </a:rPr>
                        <a:t>average</a:t>
                      </a:r>
                    </a:p>
                  </a:txBody>
                  <a:tcPr marL="12700" marR="12700" marT="12692" marB="0" horzOverflow="overflow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ＭＳ Ｐゴシック" charset="-128"/>
                        </a:rPr>
                        <a:t>1.0002983</a:t>
                      </a:r>
                    </a:p>
                  </a:txBody>
                  <a:tcPr marL="12700" marR="12700" marT="12692" marB="0" anchor="ctr" horzOverflow="overflow">
                    <a:lnL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5539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ＭＳ Ｐゴシック" charset="-128"/>
                        </a:rPr>
                        <a:t>standard deviation</a:t>
                      </a:r>
                    </a:p>
                  </a:txBody>
                  <a:tcPr marL="12700" marR="12700" marT="12692" marB="0" horzOverflow="overflow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ＭＳ Ｐゴシック" charset="-128"/>
                        </a:rPr>
                        <a:t>0.0001976</a:t>
                      </a:r>
                    </a:p>
                  </a:txBody>
                  <a:tcPr marL="12700" marR="12700" marT="12692" marB="0" anchor="ctr" horzOverflow="overflow">
                    <a:lnL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04813"/>
            <a:ext cx="33988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04813"/>
            <a:ext cx="30130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989263"/>
            <a:ext cx="3141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916488"/>
            <a:ext cx="30559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4016375"/>
            <a:ext cx="241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657600"/>
            <a:ext cx="27066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544763" y="0"/>
            <a:ext cx="25558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600" b="1">
                <a:solidFill>
                  <a:srgbClr val="31859C"/>
                </a:solidFill>
              </a:rPr>
              <a:t>mapping  (new HER_Qs)</a:t>
            </a:r>
            <a:endParaRPr lang="ja-JP" altLang="en-US" sz="1600" b="1">
              <a:solidFill>
                <a:srgbClr val="31859C"/>
              </a:solidFill>
            </a:endParaRPr>
          </a:p>
        </p:txBody>
      </p:sp>
      <p:sp>
        <p:nvSpPr>
          <p:cNvPr id="20490" name="テキスト ボックス 11"/>
          <p:cNvSpPr txBox="1">
            <a:spLocks noChangeArrowheads="1"/>
          </p:cNvSpPr>
          <p:nvPr/>
        </p:nvSpPr>
        <p:spPr bwMode="auto">
          <a:xfrm>
            <a:off x="2066925" y="2998788"/>
            <a:ext cx="137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="1" i="1">
                <a:solidFill>
                  <a:srgbClr val="FFFF00"/>
                </a:solidFill>
              </a:rPr>
              <a:t>normal (u)</a:t>
            </a:r>
            <a:endParaRPr lang="ja-JP" altLang="en-US" sz="1800" b="1" i="1">
              <a:solidFill>
                <a:srgbClr val="FFFF00"/>
              </a:solidFill>
            </a:endParaRPr>
          </a:p>
        </p:txBody>
      </p:sp>
      <p:sp>
        <p:nvSpPr>
          <p:cNvPr id="20491" name="テキスト ボックス 12"/>
          <p:cNvSpPr txBox="1">
            <a:spLocks noChangeArrowheads="1"/>
          </p:cNvSpPr>
          <p:nvPr/>
        </p:nvSpPr>
        <p:spPr bwMode="auto">
          <a:xfrm>
            <a:off x="2014538" y="4916488"/>
            <a:ext cx="1427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="1" i="1">
                <a:solidFill>
                  <a:srgbClr val="FFFF00"/>
                </a:solidFill>
              </a:rPr>
              <a:t>reverse (d)</a:t>
            </a:r>
            <a:endParaRPr lang="ja-JP" altLang="en-US" sz="1800" b="1" i="1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70288" y="3287713"/>
            <a:ext cx="16748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="1" i="1">
                <a:solidFill>
                  <a:srgbClr val="17375E"/>
                </a:solidFill>
              </a:rPr>
              <a:t>twin coil probe</a:t>
            </a:r>
            <a:endParaRPr lang="ja-JP" altLang="en-US" sz="1800" b="1" i="1">
              <a:solidFill>
                <a:srgbClr val="17375E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154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図形グループ 9"/>
          <p:cNvGrpSpPr>
            <a:grpSpLocks/>
          </p:cNvGrpSpPr>
          <p:nvPr/>
        </p:nvGrpSpPr>
        <p:grpSpPr bwMode="auto">
          <a:xfrm>
            <a:off x="122238" y="285750"/>
            <a:ext cx="3171825" cy="3240088"/>
            <a:chOff x="372534" y="286200"/>
            <a:chExt cx="3171330" cy="3240000"/>
          </a:xfrm>
        </p:grpSpPr>
        <p:pic>
          <p:nvPicPr>
            <p:cNvPr id="21566" name="図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34" y="286200"/>
              <a:ext cx="3171330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矢印コネクタ 6"/>
            <p:cNvCxnSpPr>
              <a:cxnSpLocks noChangeShapeType="1"/>
            </p:cNvCxnSpPr>
            <p:nvPr/>
          </p:nvCxnSpPr>
          <p:spPr bwMode="auto">
            <a:xfrm rot="16200000" flipH="1">
              <a:off x="1530000" y="855133"/>
              <a:ext cx="347133" cy="846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直線矢印コネクタ 7"/>
            <p:cNvCxnSpPr>
              <a:cxnSpLocks noChangeShapeType="1"/>
            </p:cNvCxnSpPr>
            <p:nvPr/>
          </p:nvCxnSpPr>
          <p:spPr bwMode="auto">
            <a:xfrm rot="16200000" flipH="1">
              <a:off x="2311400" y="855132"/>
              <a:ext cx="347133" cy="846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69" name="テキスト ボックス 8"/>
            <p:cNvSpPr txBox="1">
              <a:spLocks noChangeArrowheads="1"/>
            </p:cNvSpPr>
            <p:nvPr/>
          </p:nvSpPr>
          <p:spPr bwMode="auto">
            <a:xfrm>
              <a:off x="1524000" y="1066800"/>
              <a:ext cx="11657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1800" b="1" i="1">
                  <a:solidFill>
                    <a:srgbClr val="FF0000"/>
                  </a:solidFill>
                </a:rPr>
                <a:t>pole ends</a:t>
              </a:r>
              <a:endParaRPr lang="ja-JP" altLang="en-US" sz="1800" b="1" i="1">
                <a:solidFill>
                  <a:srgbClr val="FF0000"/>
                </a:solidFill>
              </a:endParaRPr>
            </a:p>
          </p:txBody>
        </p:sp>
      </p:grpSp>
      <p:pic>
        <p:nvPicPr>
          <p:cNvPr id="21507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9019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033463" y="4022725"/>
          <a:ext cx="7259637" cy="2646048"/>
        </p:xfrm>
        <a:graphic>
          <a:graphicData uri="http://schemas.openxmlformats.org/drawingml/2006/table">
            <a:tbl>
              <a:tblPr/>
              <a:tblGrid>
                <a:gridCol w="876300"/>
                <a:gridCol w="1597025"/>
                <a:gridCol w="1595437"/>
                <a:gridCol w="1595438"/>
                <a:gridCol w="1595437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 (A)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5406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L_eff_cor_u [mm]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5406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L_eff_cor_d [mm]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5406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L_eff_cor [mm]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5406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estimation from harm-coil  [mm]</a:t>
                      </a:r>
                      <a:endParaRPr kumimoji="1" lang="ja-JP" alt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25406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500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566.65411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566.64801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566.65106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100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570.71851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570.70844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570.71344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570.72576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200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570.66632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570.61694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570.64166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570.61746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300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570.18652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570.18695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570.18677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570.12534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400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569.0094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569.00031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569.00488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569.04067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500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566.66705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566.64032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566.65369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ＭＳ Ｐゴシック" charset="-128"/>
                          <a:ea typeface="ＭＳ Ｐゴシック" charset="-128"/>
                        </a:rPr>
                        <a:t>566.91602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156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04800"/>
            <a:ext cx="32908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308475" y="612775"/>
            <a:ext cx="10493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600" b="1" i="1">
                <a:solidFill>
                  <a:srgbClr val="31859C"/>
                </a:solidFill>
              </a:rPr>
              <a:t>fine scale</a:t>
            </a:r>
            <a:endParaRPr lang="ja-JP" altLang="en-US" sz="1600" b="1" i="1">
              <a:solidFill>
                <a:srgbClr val="31859C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38375" y="304800"/>
            <a:ext cx="12715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i="1">
                <a:solidFill>
                  <a:srgbClr val="17375E"/>
                </a:solidFill>
              </a:rPr>
              <a:t>B2[z] / B2[0]</a:t>
            </a:r>
            <a:endParaRPr lang="ja-JP" altLang="en-US" sz="1400" b="1" i="1">
              <a:solidFill>
                <a:srgbClr val="17375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791945" y="6207340"/>
            <a:ext cx="2415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Good quality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31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16" y="3880007"/>
            <a:ext cx="2169646" cy="23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47" y="4997268"/>
            <a:ext cx="1892105" cy="117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14" y="3583001"/>
            <a:ext cx="1528568" cy="126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46" y="4849922"/>
            <a:ext cx="1701366" cy="15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" y="4841754"/>
            <a:ext cx="1510284" cy="157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" y="3668344"/>
            <a:ext cx="1510284" cy="107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971110" y="6412323"/>
            <a:ext cx="132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ZV</a:t>
            </a:r>
            <a:r>
              <a:rPr kumimoji="1" lang="en-US" altLang="ja-JP" sz="1400" dirty="0" smtClean="0"/>
              <a:t>* ×25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50126" y="6500226"/>
            <a:ext cx="132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BCE* ×8</a:t>
            </a:r>
            <a:endParaRPr kumimoji="1" lang="ja-JP" altLang="en-US" sz="1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68" y="1077956"/>
            <a:ext cx="4198679" cy="209110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35" y="455096"/>
            <a:ext cx="2342497" cy="28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732804" y="724468"/>
            <a:ext cx="102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BLC*×6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25697" y="2929680"/>
            <a:ext cx="102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</a:t>
            </a:r>
            <a:r>
              <a:rPr kumimoji="1" lang="en-US" altLang="ja-JP" dirty="0" smtClean="0"/>
              <a:t>LC*×2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58529" y="6122709"/>
            <a:ext cx="102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BCP</a:t>
            </a:r>
            <a:r>
              <a:rPr kumimoji="1" lang="en-US" altLang="ja-JP" dirty="0" smtClean="0"/>
              <a:t>*×2</a:t>
            </a:r>
            <a:endParaRPr kumimoji="1" lang="ja-JP" altLang="en-US" dirty="0"/>
          </a:p>
        </p:txBody>
      </p:sp>
      <p:pic>
        <p:nvPicPr>
          <p:cNvPr id="5123" name="Picture 3" descr="C:\Users\hiromi\Desktop\2014review\pgAboutLogo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35" y="3880007"/>
            <a:ext cx="2038413" cy="11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9870" y="270429"/>
            <a:ext cx="567486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cs typeface="Times New Roman" pitchFamily="18" charset="0"/>
              </a:rPr>
              <a:t>O</a:t>
            </a:r>
            <a:r>
              <a:rPr kumimoji="1" lang="en-US" altLang="ja-JP" sz="2400" dirty="0" smtClean="0">
                <a:cs typeface="Times New Roman" pitchFamily="18" charset="0"/>
              </a:rPr>
              <a:t>ther </a:t>
            </a:r>
            <a:r>
              <a:rPr lang="en-US" altLang="ja-JP" sz="2400" dirty="0" smtClean="0">
                <a:cs typeface="Times New Roman" pitchFamily="18" charset="0"/>
              </a:rPr>
              <a:t>new</a:t>
            </a:r>
            <a:r>
              <a:rPr kumimoji="1" lang="en-US" altLang="ja-JP" sz="2400" dirty="0" smtClean="0">
                <a:cs typeface="Times New Roman" pitchFamily="18" charset="0"/>
              </a:rPr>
              <a:t> magnets </a:t>
            </a:r>
            <a:r>
              <a:rPr lang="en-US" altLang="ja-JP" sz="2400" dirty="0" smtClean="0">
                <a:cs typeface="Times New Roman" pitchFamily="18" charset="0"/>
              </a:rPr>
              <a:t>to</a:t>
            </a:r>
            <a:r>
              <a:rPr kumimoji="1" lang="en-US" altLang="ja-JP" sz="2400" dirty="0" smtClean="0">
                <a:cs typeface="Times New Roman" pitchFamily="18" charset="0"/>
              </a:rPr>
              <a:t> be measured. …</a:t>
            </a:r>
            <a:endParaRPr kumimoji="1" lang="ja-JP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テキスト ボックス 3"/>
          <p:cNvSpPr txBox="1">
            <a:spLocks noChangeArrowheads="1"/>
          </p:cNvSpPr>
          <p:nvPr/>
        </p:nvSpPr>
        <p:spPr bwMode="auto">
          <a:xfrm>
            <a:off x="1138948" y="1216025"/>
            <a:ext cx="68788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3600" dirty="0" smtClean="0">
                <a:latin typeface="Arial" charset="0"/>
              </a:rPr>
              <a:t>4. Magnet </a:t>
            </a:r>
            <a:r>
              <a:rPr lang="en-US" altLang="ja-JP" sz="3600" dirty="0">
                <a:latin typeface="Arial" charset="0"/>
              </a:rPr>
              <a:t>Power Supply System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93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/>
          <p:cNvSpPr txBox="1">
            <a:spLocks noChangeArrowheads="1"/>
          </p:cNvSpPr>
          <p:nvPr/>
        </p:nvSpPr>
        <p:spPr bwMode="auto">
          <a:xfrm>
            <a:off x="360363" y="360363"/>
            <a:ext cx="5695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 Rounded MT Bold" pitchFamily="34" charset="0"/>
                <a:cs typeface="Arial" charset="0"/>
              </a:rPr>
              <a:t>Power </a:t>
            </a:r>
            <a:r>
              <a:rPr lang="en-US" altLang="ja-JP" sz="2400" dirty="0">
                <a:latin typeface="Arial Rounded MT Bold" pitchFamily="34" charset="0"/>
                <a:cs typeface="Arial" charset="0"/>
              </a:rPr>
              <a:t>supplies of </a:t>
            </a:r>
            <a:r>
              <a:rPr lang="en-US" altLang="ja-JP" sz="2400" dirty="0" err="1">
                <a:latin typeface="Arial Rounded MT Bold" pitchFamily="34" charset="0"/>
                <a:cs typeface="Arial" charset="0"/>
              </a:rPr>
              <a:t>SuperKEKB</a:t>
            </a:r>
            <a:r>
              <a:rPr lang="en-US" altLang="ja-JP" sz="2400" dirty="0">
                <a:latin typeface="Arial Rounded MT Bold" pitchFamily="34" charset="0"/>
                <a:cs typeface="Arial" charset="0"/>
              </a:rPr>
              <a:t> magnets </a:t>
            </a:r>
          </a:p>
        </p:txBody>
      </p:sp>
      <p:sp>
        <p:nvSpPr>
          <p:cNvPr id="3075" name="テキスト ボックス 2"/>
          <p:cNvSpPr txBox="1">
            <a:spLocks noChangeArrowheads="1"/>
          </p:cNvSpPr>
          <p:nvPr/>
        </p:nvSpPr>
        <p:spPr bwMode="auto">
          <a:xfrm>
            <a:off x="360363" y="908720"/>
            <a:ext cx="79123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ja-JP" sz="2000" dirty="0">
                <a:latin typeface="Arial" charset="0"/>
              </a:rPr>
              <a:t>~ </a:t>
            </a:r>
            <a:r>
              <a:rPr lang="en-US" altLang="ja-JP" sz="2000" dirty="0" smtClean="0">
                <a:latin typeface="Arial" charset="0"/>
              </a:rPr>
              <a:t>2300 </a:t>
            </a:r>
            <a:r>
              <a:rPr lang="en-US" altLang="ja-JP" sz="2000" dirty="0">
                <a:latin typeface="Arial" charset="0"/>
              </a:rPr>
              <a:t>power supplies operated in KEKB. </a:t>
            </a:r>
            <a:r>
              <a:rPr lang="en-US" altLang="ja-JP" sz="2000" dirty="0" smtClean="0">
                <a:latin typeface="Arial" charset="0"/>
              </a:rPr>
              <a:t>Most </a:t>
            </a:r>
            <a:r>
              <a:rPr lang="en-US" altLang="ja-JP" sz="2000" dirty="0">
                <a:latin typeface="Arial" charset="0"/>
              </a:rPr>
              <a:t>of them are re-used in </a:t>
            </a:r>
            <a:r>
              <a:rPr lang="en-US" altLang="ja-JP" sz="2000" dirty="0" err="1">
                <a:latin typeface="Arial" charset="0"/>
              </a:rPr>
              <a:t>SuperKEKB</a:t>
            </a:r>
            <a:r>
              <a:rPr lang="en-US" altLang="ja-JP" sz="2000" dirty="0" smtClean="0">
                <a:latin typeface="Arial" charset="0"/>
              </a:rPr>
              <a:t>.</a:t>
            </a:r>
            <a:r>
              <a:rPr lang="ja-JP" altLang="en-US" sz="2000" dirty="0">
                <a:latin typeface="Arial" charset="0"/>
              </a:rPr>
              <a:t> </a:t>
            </a:r>
            <a:r>
              <a:rPr lang="en-US" altLang="ja-JP" sz="2000" dirty="0" smtClean="0">
                <a:latin typeface="Arial" charset="0"/>
              </a:rPr>
              <a:t>~</a:t>
            </a:r>
            <a:r>
              <a:rPr lang="en-US" altLang="ja-JP" sz="2000" dirty="0">
                <a:latin typeface="Arial" charset="0"/>
              </a:rPr>
              <a:t>620 power supplies are overhauled.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latin typeface="Arial" charset="0"/>
              </a:rPr>
              <a:t>~ </a:t>
            </a:r>
            <a:r>
              <a:rPr lang="en-US" altLang="ja-JP" sz="2000" dirty="0" smtClean="0">
                <a:latin typeface="Arial" charset="0"/>
              </a:rPr>
              <a:t>700 </a:t>
            </a:r>
            <a:r>
              <a:rPr lang="en-US" altLang="ja-JP" sz="2000" dirty="0">
                <a:latin typeface="Arial" charset="0"/>
              </a:rPr>
              <a:t>power supplies are manufactured for </a:t>
            </a:r>
            <a:r>
              <a:rPr lang="en-US" altLang="ja-JP" sz="2000" dirty="0" err="1" smtClean="0">
                <a:latin typeface="Arial" charset="0"/>
              </a:rPr>
              <a:t>SuperKEKB</a:t>
            </a:r>
            <a:r>
              <a:rPr lang="en-US" altLang="ja-JP" sz="2000" dirty="0" smtClean="0">
                <a:latin typeface="Arial" charset="0"/>
              </a:rPr>
              <a:t> as below.</a:t>
            </a:r>
          </a:p>
        </p:txBody>
      </p:sp>
      <p:graphicFrame>
        <p:nvGraphicFramePr>
          <p:cNvPr id="4" name="コンテンツ プレースホル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957389"/>
              </p:ext>
            </p:extLst>
          </p:nvPr>
        </p:nvGraphicFramePr>
        <p:xfrm>
          <a:off x="251520" y="2078850"/>
          <a:ext cx="8686800" cy="4595815"/>
        </p:xfrm>
        <a:graphic>
          <a:graphicData uri="http://schemas.openxmlformats.org/drawingml/2006/table">
            <a:tbl>
              <a:tblPr/>
              <a:tblGrid>
                <a:gridCol w="1752600"/>
                <a:gridCol w="762000"/>
                <a:gridCol w="762000"/>
                <a:gridCol w="762000"/>
                <a:gridCol w="762000"/>
                <a:gridCol w="3886200"/>
              </a:tblGrid>
              <a:tr h="64006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output power or current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2011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2012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2013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2014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typical loads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0.95 MW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2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LER/HER Main Bends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0.4 - 1 MW</a:t>
                      </a:r>
                      <a:endParaRPr kumimoji="1" lang="ja-JP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8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LER/HER Wigglers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319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2.4 - 50 kW </a:t>
                      </a:r>
                      <a:endParaRPr kumimoji="1" lang="ja-JP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102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Local Bends, Quads, Sexts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0.5 - 0.8 kW</a:t>
                      </a:r>
                      <a:endParaRPr kumimoji="1" lang="ja-JP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29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~100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Steering magnets, Correction coils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589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1.5 - 3 kW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~240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Solenoids against electron-cloud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800 - 2000 A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Supercond. Quads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200 - 500 A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Supercond. Solenoids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± 60 A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~40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Supercond. Correction coils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440, 630 kW</a:t>
                      </a:r>
                      <a:endParaRPr kumimoji="1" lang="ja-JP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DR Main Bends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208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5 - 60 kW</a:t>
                      </a:r>
                      <a:endParaRPr kumimoji="1" lang="ja-JP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26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−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DR Bends, Quads, Sexts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122024" y="22883"/>
            <a:ext cx="1051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T. Adachi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/>
              <a:t>T</a:t>
            </a:r>
            <a:r>
              <a:rPr lang="en-US" altLang="ja-JP" sz="1200" dirty="0"/>
              <a:t>. Oki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/>
              <a:t>T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Sueno</a:t>
            </a:r>
            <a:endParaRPr lang="en-US" altLang="ja-JP" sz="1200" dirty="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/>
              <a:t>N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Tokuda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5459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7101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 Rounded MT Bold" pitchFamily="34" charset="0"/>
              </a:rPr>
              <a:t>Installation of new </a:t>
            </a:r>
            <a:r>
              <a:rPr lang="en-US" altLang="ja-JP" sz="2400" dirty="0">
                <a:latin typeface="Arial Rounded MT Bold" pitchFamily="34" charset="0"/>
              </a:rPr>
              <a:t>m</a:t>
            </a:r>
            <a:r>
              <a:rPr lang="en-US" altLang="ja-JP" sz="2400" dirty="0" smtClean="0">
                <a:latin typeface="Arial Rounded MT Bold" pitchFamily="34" charset="0"/>
              </a:rPr>
              <a:t>ega-watt class power supplies</a:t>
            </a:r>
            <a:endParaRPr lang="en-US" altLang="ja-JP" sz="2400" dirty="0">
              <a:latin typeface="Arial Rounded MT Bold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" y="841533"/>
            <a:ext cx="4391615" cy="29222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82" y="3774222"/>
            <a:ext cx="4391615" cy="2922240"/>
          </a:xfrm>
          <a:prstGeom prst="rect">
            <a:avLst/>
          </a:prstGeom>
        </p:spPr>
      </p:pic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80094" y="3969060"/>
            <a:ext cx="44919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Mega-watt class power supplies are installed with their </a:t>
            </a:r>
            <a:r>
              <a:rPr lang="en-US" altLang="ja-JP" sz="2000" dirty="0">
                <a:latin typeface="Arial" charset="0"/>
              </a:rPr>
              <a:t>power receiving </a:t>
            </a:r>
            <a:r>
              <a:rPr lang="en-US" altLang="ja-JP" sz="2000" dirty="0" smtClean="0">
                <a:latin typeface="Arial" charset="0"/>
              </a:rPr>
              <a:t>equipment.</a:t>
            </a:r>
          </a:p>
          <a:p>
            <a:endParaRPr lang="en-US" altLang="ja-JP" sz="2000" dirty="0">
              <a:latin typeface="Arial" charset="0"/>
            </a:endParaRPr>
          </a:p>
          <a:p>
            <a:r>
              <a:rPr lang="en-US" altLang="ja-JP" sz="2000" dirty="0" smtClean="0">
                <a:latin typeface="Arial" charset="0"/>
              </a:rPr>
              <a:t>Magnets being used as a test load for a running test.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83" y="822028"/>
            <a:ext cx="4391615" cy="292224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30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7484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 Rounded MT Bold" pitchFamily="34" charset="0"/>
              </a:rPr>
              <a:t>Overhaul of medium class power supplies (&lt; 100 kW)</a:t>
            </a:r>
            <a:endParaRPr lang="en-US" altLang="ja-JP" sz="2400" dirty="0">
              <a:latin typeface="Arial Rounded MT Bold" pitchFamily="34" charset="0"/>
            </a:endParaRPr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206515" y="3072348"/>
            <a:ext cx="46250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>
                <a:latin typeface="Arial" charset="0"/>
              </a:rPr>
              <a:t>Most of </a:t>
            </a:r>
            <a:r>
              <a:rPr lang="en-US" altLang="ja-JP" dirty="0" smtClean="0">
                <a:latin typeface="Arial" charset="0"/>
              </a:rPr>
              <a:t>the medium class power supplies </a:t>
            </a:r>
            <a:r>
              <a:rPr lang="en-US" altLang="ja-JP" dirty="0">
                <a:latin typeface="Arial" charset="0"/>
              </a:rPr>
              <a:t>are </a:t>
            </a:r>
            <a:r>
              <a:rPr lang="en-US" altLang="ja-JP" dirty="0" smtClean="0">
                <a:latin typeface="Arial" charset="0"/>
              </a:rPr>
              <a:t>being re-used </a:t>
            </a:r>
            <a:r>
              <a:rPr lang="en-US" altLang="ja-JP" dirty="0">
                <a:latin typeface="Arial" charset="0"/>
              </a:rPr>
              <a:t>in SuperKEKB.</a:t>
            </a:r>
            <a:r>
              <a:rPr lang="ja-JP" altLang="en-US" dirty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339 power supplies has been overhauled.</a:t>
            </a:r>
          </a:p>
          <a:p>
            <a:endParaRPr lang="en-US" altLang="ja-JP" dirty="0">
              <a:latin typeface="Arial" charset="0"/>
            </a:endParaRPr>
          </a:p>
          <a:p>
            <a:r>
              <a:rPr lang="en-US" altLang="ja-JP" dirty="0" smtClean="0">
                <a:latin typeface="Arial" charset="0"/>
              </a:rPr>
              <a:t>Replacement of chemical capacitors, </a:t>
            </a:r>
            <a:r>
              <a:rPr lang="en-US" altLang="ja-JP" dirty="0">
                <a:latin typeface="Arial" charset="0"/>
              </a:rPr>
              <a:t>AC-DC converters, circuit </a:t>
            </a:r>
            <a:r>
              <a:rPr lang="en-US" altLang="ja-JP" dirty="0" smtClean="0">
                <a:latin typeface="Arial" charset="0"/>
              </a:rPr>
              <a:t>breakers and IGBTs are performed. Ceramic capacitors are added at the output terminal to reduce switching noise.</a:t>
            </a:r>
          </a:p>
          <a:p>
            <a:endParaRPr lang="en-US" altLang="ja-JP" dirty="0">
              <a:latin typeface="Arial" charset="0"/>
            </a:endParaRPr>
          </a:p>
          <a:p>
            <a:r>
              <a:rPr lang="en-US" altLang="ja-JP" dirty="0" smtClean="0">
                <a:latin typeface="Arial" charset="0"/>
              </a:rPr>
              <a:t>Running test with dummy load is done at both factory and KEK.</a:t>
            </a:r>
            <a:endParaRPr lang="en-US" altLang="ja-JP" dirty="0">
              <a:latin typeface="Arial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" y="834254"/>
            <a:ext cx="3311537" cy="22035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/>
          <a:stretch/>
        </p:blipFill>
        <p:spPr>
          <a:xfrm>
            <a:off x="4537275" y="853441"/>
            <a:ext cx="4140561" cy="30614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24507" r="21823" b="8010"/>
          <a:stretch/>
        </p:blipFill>
        <p:spPr>
          <a:xfrm>
            <a:off x="5256867" y="4087603"/>
            <a:ext cx="3405307" cy="2446742"/>
          </a:xfrm>
          <a:prstGeom prst="rect">
            <a:avLst/>
          </a:prstGeom>
        </p:spPr>
      </p:pic>
      <p:sp>
        <p:nvSpPr>
          <p:cNvPr id="10" name="円形吹き出し 9"/>
          <p:cNvSpPr/>
          <p:nvPr/>
        </p:nvSpPr>
        <p:spPr>
          <a:xfrm>
            <a:off x="4831611" y="2789811"/>
            <a:ext cx="990110" cy="1125125"/>
          </a:xfrm>
          <a:prstGeom prst="wedgeEllipseCallout">
            <a:avLst>
              <a:gd name="adj1" fmla="val 148677"/>
              <a:gd name="adj2" fmla="val 1581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5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690989" y="3244334"/>
            <a:ext cx="2723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73B5FF"/>
              </a:buClr>
              <a:buFont typeface="+mj-lt"/>
              <a:buAutoNum type="arabicPeriod"/>
            </a:pPr>
            <a:r>
              <a:rPr lang="en-US" altLang="ja-JP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tunnel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14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7021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 Rounded MT Bold" pitchFamily="34" charset="0"/>
              </a:rPr>
              <a:t>Overhaul of small class power supplies (&lt; 0.8 kW)</a:t>
            </a:r>
            <a:endParaRPr lang="en-US" altLang="ja-JP" sz="2400" dirty="0">
              <a:latin typeface="Arial Rounded MT Bold" pitchFamily="34" charset="0"/>
            </a:endParaRPr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298716" y="4185405"/>
            <a:ext cx="859595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Only 129 of new small class power supplies were/will be manufactured, </a:t>
            </a:r>
          </a:p>
          <a:p>
            <a:r>
              <a:rPr lang="en-US" altLang="ja-JP" sz="2000" dirty="0" smtClean="0">
                <a:latin typeface="Arial" charset="0"/>
              </a:rPr>
              <a:t>while 1,885 small </a:t>
            </a:r>
            <a:r>
              <a:rPr lang="en-US" altLang="ja-JP" sz="2000" dirty="0">
                <a:latin typeface="Arial" charset="0"/>
              </a:rPr>
              <a:t>class power </a:t>
            </a:r>
            <a:r>
              <a:rPr lang="en-US" altLang="ja-JP" sz="2000" dirty="0" smtClean="0">
                <a:latin typeface="Arial" charset="0"/>
              </a:rPr>
              <a:t>supplies</a:t>
            </a:r>
            <a:r>
              <a:rPr lang="en-US" altLang="ja-JP" sz="2000" dirty="0">
                <a:latin typeface="Arial" charset="0"/>
              </a:rPr>
              <a:t> are re-used in </a:t>
            </a:r>
            <a:r>
              <a:rPr lang="en-US" altLang="ja-JP" sz="2000" dirty="0" err="1" smtClean="0">
                <a:latin typeface="Arial" charset="0"/>
              </a:rPr>
              <a:t>SuperKEKB</a:t>
            </a:r>
            <a:endParaRPr lang="en-US" altLang="ja-JP" sz="2000" dirty="0" smtClean="0">
              <a:latin typeface="Arial" charset="0"/>
            </a:endParaRPr>
          </a:p>
          <a:p>
            <a:endParaRPr lang="en-US" altLang="ja-JP" sz="2000" dirty="0">
              <a:latin typeface="Arial" charset="0"/>
            </a:endParaRPr>
          </a:p>
          <a:p>
            <a:r>
              <a:rPr lang="en-US" altLang="ja-JP" sz="2000" dirty="0" smtClean="0">
                <a:latin typeface="Arial" charset="0"/>
              </a:rPr>
              <a:t>Some of the re-used </a:t>
            </a:r>
            <a:r>
              <a:rPr lang="en-US" altLang="ja-JP" sz="2000" dirty="0">
                <a:latin typeface="Arial" charset="0"/>
              </a:rPr>
              <a:t>power </a:t>
            </a:r>
            <a:r>
              <a:rPr lang="en-US" altLang="ja-JP" sz="2000" dirty="0" smtClean="0">
                <a:latin typeface="Arial" charset="0"/>
              </a:rPr>
              <a:t>supplies were overhauled. The number of overhauled power supplies was only 265, limited by budget.</a:t>
            </a:r>
          </a:p>
          <a:p>
            <a:endParaRPr lang="en-US" altLang="ja-JP" sz="2000" dirty="0">
              <a:latin typeface="Arial" charset="0"/>
            </a:endParaRPr>
          </a:p>
          <a:p>
            <a:r>
              <a:rPr lang="en-US" altLang="ja-JP" sz="2000" dirty="0" smtClean="0">
                <a:latin typeface="Arial" charset="0"/>
              </a:rPr>
              <a:t>Running </a:t>
            </a:r>
            <a:r>
              <a:rPr lang="en-US" altLang="ja-JP" sz="2000" dirty="0">
                <a:latin typeface="Arial" charset="0"/>
              </a:rPr>
              <a:t>test with dummy </a:t>
            </a:r>
            <a:r>
              <a:rPr lang="en-US" altLang="ja-JP" sz="2000" dirty="0" smtClean="0">
                <a:latin typeface="Arial" charset="0"/>
              </a:rPr>
              <a:t>load, however, </a:t>
            </a:r>
            <a:r>
              <a:rPr lang="en-US" altLang="ja-JP" sz="2000" dirty="0">
                <a:latin typeface="Arial" charset="0"/>
              </a:rPr>
              <a:t>has been performed for all of re-used supplies. </a:t>
            </a:r>
            <a:r>
              <a:rPr lang="en-US" altLang="ja-JP" sz="2000" dirty="0" smtClean="0">
                <a:latin typeface="Arial" charset="0"/>
              </a:rPr>
              <a:t> Fault </a:t>
            </a:r>
            <a:r>
              <a:rPr lang="en-US" altLang="ja-JP" sz="2000" dirty="0">
                <a:latin typeface="Arial" charset="0"/>
              </a:rPr>
              <a:t>was found in </a:t>
            </a:r>
            <a:r>
              <a:rPr lang="en-US" altLang="ja-JP" sz="2000" dirty="0" smtClean="0">
                <a:latin typeface="Arial" charset="0"/>
              </a:rPr>
              <a:t>3% </a:t>
            </a:r>
            <a:r>
              <a:rPr lang="en-US" altLang="ja-JP" sz="2000" dirty="0">
                <a:latin typeface="Arial" charset="0"/>
              </a:rPr>
              <a:t>of power supplies</a:t>
            </a:r>
            <a:r>
              <a:rPr lang="en-US" altLang="ja-JP" sz="2000" dirty="0" smtClean="0">
                <a:latin typeface="Arial" charset="0"/>
              </a:rPr>
              <a:t>.</a:t>
            </a:r>
            <a:endParaRPr lang="en-US" altLang="ja-JP" sz="2000" dirty="0">
              <a:latin typeface="Arial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3" y="816587"/>
            <a:ext cx="2206819" cy="331646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75" y="822028"/>
            <a:ext cx="2206819" cy="33164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3"/>
          <a:stretch/>
        </p:blipFill>
        <p:spPr>
          <a:xfrm>
            <a:off x="5069086" y="822028"/>
            <a:ext cx="3825585" cy="3316462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805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4123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 Rounded MT Bold" pitchFamily="34" charset="0"/>
              </a:rPr>
              <a:t>Circuit breakers replacement</a:t>
            </a:r>
            <a:endParaRPr lang="en-US" altLang="ja-JP" sz="2400" dirty="0">
              <a:latin typeface="Arial Rounded MT Bold" pitchFamily="34" charset="0"/>
            </a:endParaRPr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370920" y="5949280"/>
            <a:ext cx="85343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279 of circuit breakers (420 V/210 V/100 V) at 8 power supply buildings have been replaced.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08172"/>
            <a:ext cx="7744486" cy="5153286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55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12314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 Rounded MT Bold" pitchFamily="34" charset="0"/>
              </a:rPr>
              <a:t>Cabling</a:t>
            </a:r>
            <a:endParaRPr lang="en-US" altLang="ja-JP" sz="2400" dirty="0">
              <a:latin typeface="Arial Rounded MT Bold" pitchFamily="34" charset="0"/>
            </a:endParaRPr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1" y="614569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Cabling for Nikko wigglers was heavy work: complicated, but little working space.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89" y="164108"/>
            <a:ext cx="1936967" cy="29109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2" r="18993" b="6068"/>
          <a:stretch/>
        </p:blipFill>
        <p:spPr>
          <a:xfrm>
            <a:off x="251520" y="1206753"/>
            <a:ext cx="3946717" cy="12705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"/>
          <a:stretch/>
        </p:blipFill>
        <p:spPr>
          <a:xfrm>
            <a:off x="251520" y="2618910"/>
            <a:ext cx="4638927" cy="324191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11" y="2618910"/>
            <a:ext cx="1891378" cy="2842410"/>
          </a:xfrm>
          <a:prstGeom prst="rect">
            <a:avLst/>
          </a:prstGeom>
        </p:spPr>
      </p:pic>
      <p:sp>
        <p:nvSpPr>
          <p:cNvPr id="11" name="テキスト ボックス 2"/>
          <p:cNvSpPr txBox="1">
            <a:spLocks noChangeArrowheads="1"/>
          </p:cNvSpPr>
          <p:nvPr/>
        </p:nvSpPr>
        <p:spPr bwMode="auto">
          <a:xfrm>
            <a:off x="2210578" y="806643"/>
            <a:ext cx="3368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Stored cables </a:t>
            </a:r>
            <a:r>
              <a:rPr lang="en-US" altLang="ja-JP" sz="2000" dirty="0">
                <a:latin typeface="Arial" charset="0"/>
              </a:rPr>
              <a:t>are </a:t>
            </a:r>
            <a:r>
              <a:rPr lang="en-US" altLang="ja-JP" sz="2000" dirty="0" smtClean="0">
                <a:latin typeface="Arial" charset="0"/>
              </a:rPr>
              <a:t>carried …</a:t>
            </a:r>
          </a:p>
        </p:txBody>
      </p:sp>
      <p:sp>
        <p:nvSpPr>
          <p:cNvPr id="12" name="テキスト ボックス 2"/>
          <p:cNvSpPr txBox="1">
            <a:spLocks noChangeArrowheads="1"/>
          </p:cNvSpPr>
          <p:nvPr/>
        </p:nvSpPr>
        <p:spPr bwMode="auto">
          <a:xfrm>
            <a:off x="6948209" y="3532283"/>
            <a:ext cx="21486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…and installed</a:t>
            </a:r>
          </a:p>
          <a:p>
            <a:r>
              <a:rPr lang="en-US" altLang="ja-JP" sz="2000" dirty="0" smtClean="0">
                <a:latin typeface="Arial" charset="0"/>
              </a:rPr>
              <a:t>from PS building</a:t>
            </a:r>
          </a:p>
          <a:p>
            <a:r>
              <a:rPr lang="en-US" altLang="ja-JP" sz="2000" dirty="0" smtClean="0">
                <a:latin typeface="Arial" charset="0"/>
              </a:rPr>
              <a:t>to KEKB tunnel. </a:t>
            </a:r>
          </a:p>
        </p:txBody>
      </p:sp>
      <p:sp>
        <p:nvSpPr>
          <p:cNvPr id="14" name="右矢印 13"/>
          <p:cNvSpPr/>
          <p:nvPr/>
        </p:nvSpPr>
        <p:spPr>
          <a:xfrm rot="21151853">
            <a:off x="4352168" y="1462738"/>
            <a:ext cx="3435202" cy="304104"/>
          </a:xfrm>
          <a:prstGeom prst="rightArrow">
            <a:avLst>
              <a:gd name="adj1" fmla="val 50000"/>
              <a:gd name="adj2" fmla="val 1786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曲折矢印 16"/>
          <p:cNvSpPr/>
          <p:nvPr/>
        </p:nvSpPr>
        <p:spPr>
          <a:xfrm rot="10490361">
            <a:off x="7113727" y="3029614"/>
            <a:ext cx="655277" cy="553333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4" b="7759"/>
          <a:stretch/>
        </p:blipFill>
        <p:spPr>
          <a:xfrm>
            <a:off x="338890" y="2758393"/>
            <a:ext cx="2060591" cy="10957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47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614331" y="3945"/>
            <a:ext cx="7769715" cy="685800"/>
          </a:xfrm>
          <a:noFill/>
        </p:spPr>
        <p:txBody>
          <a:bodyPr/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Schedule of magnets and power supplies</a:t>
            </a:r>
          </a:p>
        </p:txBody>
      </p:sp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4753276" y="887256"/>
            <a:ext cx="4320546" cy="4428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 smtClean="0"/>
              <a:t>Power Supply</a:t>
            </a:r>
          </a:p>
          <a:p>
            <a:r>
              <a:rPr lang="en-US" altLang="ja-JP" sz="2000" dirty="0" smtClean="0"/>
              <a:t>Manufacture 350+40 new </a:t>
            </a:r>
            <a:r>
              <a:rPr lang="en-US" altLang="ja-JP" sz="2000" dirty="0"/>
              <a:t>power supplies </a:t>
            </a:r>
            <a:endParaRPr lang="en-US" altLang="ja-JP" sz="2000" dirty="0" smtClean="0"/>
          </a:p>
          <a:p>
            <a:r>
              <a:rPr lang="en-US" altLang="ja-JP" sz="2000" dirty="0" smtClean="0">
                <a:cs typeface="Times New Roman" panose="02020603050405020304" pitchFamily="18" charset="0"/>
              </a:rPr>
              <a:t>Cabling</a:t>
            </a:r>
          </a:p>
          <a:p>
            <a:pPr>
              <a:buFontTx/>
              <a:buNone/>
            </a:pPr>
            <a:r>
              <a:rPr lang="ja-JP" altLang="en-US" sz="2000" dirty="0" smtClean="0">
                <a:cs typeface="Times New Roman" panose="02020603050405020304" pitchFamily="18" charset="0"/>
              </a:rPr>
              <a:t>　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AC input    : Feb. – March 2014</a:t>
            </a:r>
          </a:p>
          <a:p>
            <a:pPr>
              <a:buFontTx/>
              <a:buNone/>
            </a:pPr>
            <a:r>
              <a:rPr lang="ja-JP" altLang="en-US" sz="2000" dirty="0" smtClean="0">
                <a:cs typeface="Times New Roman" panose="02020603050405020304" pitchFamily="18" charset="0"/>
              </a:rPr>
              <a:t>　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DC output : Sep. 2013 – May 2014 </a:t>
            </a:r>
          </a:p>
          <a:p>
            <a:pPr>
              <a:buFontTx/>
              <a:buNone/>
            </a:pPr>
            <a:r>
              <a:rPr lang="ja-JP" altLang="en-US" sz="2000" dirty="0" smtClean="0">
                <a:cs typeface="Times New Roman" panose="02020603050405020304" pitchFamily="18" charset="0"/>
              </a:rPr>
              <a:t>　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Interlock    : Nov. 2013 – July 2014</a:t>
            </a:r>
          </a:p>
          <a:p>
            <a:pPr>
              <a:buFontTx/>
              <a:buNone/>
            </a:pPr>
            <a:r>
              <a:rPr lang="ja-JP" altLang="en-US" sz="2000" dirty="0" smtClean="0">
                <a:cs typeface="Times New Roman" panose="02020603050405020304" pitchFamily="18" charset="0"/>
              </a:rPr>
              <a:t>　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Current monitor : May - July 2014 </a:t>
            </a:r>
          </a:p>
          <a:p>
            <a:pPr>
              <a:buFontTx/>
              <a:buNone/>
            </a:pPr>
            <a:r>
              <a:rPr lang="ja-JP" altLang="en-US" sz="2000" dirty="0" smtClean="0">
                <a:cs typeface="Times New Roman" panose="02020603050405020304" pitchFamily="18" charset="0"/>
              </a:rPr>
              <a:t>　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Network             : May - July 2014 </a:t>
            </a:r>
          </a:p>
          <a:p>
            <a:r>
              <a:rPr lang="en-US" altLang="ja-JP" sz="2000" dirty="0" smtClean="0">
                <a:cs typeface="Times New Roman" panose="02020603050405020304" pitchFamily="18" charset="0"/>
              </a:rPr>
              <a:t>Start-up and tuning</a:t>
            </a:r>
          </a:p>
          <a:p>
            <a:pPr>
              <a:buFontTx/>
              <a:buNone/>
            </a:pPr>
            <a:r>
              <a:rPr lang="ja-JP" altLang="en-US" sz="2000" dirty="0" smtClean="0">
                <a:cs typeface="Times New Roman" panose="02020603050405020304" pitchFamily="18" charset="0"/>
              </a:rPr>
              <a:t>　　 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- Test operation : January 2014.</a:t>
            </a:r>
          </a:p>
          <a:p>
            <a:pPr>
              <a:buFontTx/>
              <a:buNone/>
            </a:pPr>
            <a:r>
              <a:rPr lang="en-US" altLang="ja-JP" sz="2000" dirty="0" smtClean="0">
                <a:cs typeface="Times New Roman" panose="02020603050405020304" pitchFamily="18" charset="0"/>
              </a:rPr>
              <a:t>       - Full-scale start-up and tuning :  </a:t>
            </a:r>
          </a:p>
          <a:p>
            <a:pPr>
              <a:buFontTx/>
              <a:buNone/>
            </a:pPr>
            <a:r>
              <a:rPr lang="en-US" altLang="ja-JP" sz="2000" dirty="0"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                                 September 2014. </a:t>
            </a:r>
          </a:p>
          <a:p>
            <a:pPr>
              <a:buFontTx/>
              <a:buNone/>
            </a:pPr>
            <a:endParaRPr lang="en-US" altLang="ja-JP" sz="2000" dirty="0" smtClean="0">
              <a:solidFill>
                <a:srgbClr val="40404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Magnet Review 2014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sp>
        <p:nvSpPr>
          <p:cNvPr id="11" name="テキスト ボックス 2"/>
          <p:cNvSpPr txBox="1">
            <a:spLocks noChangeArrowheads="1"/>
          </p:cNvSpPr>
          <p:nvPr/>
        </p:nvSpPr>
        <p:spPr bwMode="auto">
          <a:xfrm>
            <a:off x="178016" y="3532211"/>
            <a:ext cx="433484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latin typeface="+mn-lt"/>
                <a:cs typeface="Times New Roman" panose="02020603050405020304" pitchFamily="18" charset="0"/>
              </a:rPr>
              <a:t>Field measurement and operation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 New Roman" panose="02020603050405020304" pitchFamily="18" charset="0"/>
              </a:rPr>
              <a:t>More field measurement for new 66+</a:t>
            </a:r>
            <a:r>
              <a:rPr lang="el-GR" altLang="ja-JP" sz="2000" dirty="0" smtClean="0">
                <a:latin typeface="+mn-lt"/>
                <a:cs typeface="Times New Roman" panose="02020603050405020304" pitchFamily="18" charset="0"/>
              </a:rPr>
              <a:t>α</a:t>
            </a:r>
            <a:r>
              <a:rPr lang="en-US" altLang="ja-JP" sz="2000" dirty="0" smtClean="0">
                <a:latin typeface="+mn-lt"/>
                <a:cs typeface="Times New Roman" panose="02020603050405020304" pitchFamily="18" charset="0"/>
              </a:rPr>
              <a:t> magnets in FY2013~Early FY2014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 New Roman" panose="02020603050405020304" pitchFamily="18" charset="0"/>
              </a:rPr>
              <a:t>Prepare database of excitation parameters .</a:t>
            </a:r>
          </a:p>
          <a:p>
            <a:pPr marL="342900" indent="-342900"/>
            <a:r>
              <a:rPr lang="en-US" altLang="ja-JP" sz="2000" dirty="0" smtClean="0">
                <a:latin typeface="+mn-lt"/>
                <a:cs typeface="Times New Roman" panose="02020603050405020304" pitchFamily="18" charset="0"/>
              </a:rPr>
              <a:t> -- Address each magnet based on lattice</a:t>
            </a:r>
          </a:p>
          <a:p>
            <a:pPr marL="342900" indent="-342900"/>
            <a:r>
              <a:rPr lang="en-US" altLang="ja-JP" sz="2000" dirty="0" smtClean="0">
                <a:latin typeface="+mn-lt"/>
                <a:cs typeface="Times New Roman" panose="02020603050405020304" pitchFamily="18" charset="0"/>
              </a:rPr>
              <a:t> -- Grouping power supply “family”</a:t>
            </a:r>
            <a:endParaRPr lang="en-US" altLang="ja-JP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91440" y="3523324"/>
            <a:ext cx="4507992" cy="2833026"/>
          </a:xfrm>
          <a:prstGeom prst="roundRect">
            <a:avLst>
              <a:gd name="adj" fmla="val 7095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3" name="角丸四角形 12"/>
          <p:cNvSpPr/>
          <p:nvPr/>
        </p:nvSpPr>
        <p:spPr>
          <a:xfrm>
            <a:off x="4672584" y="810768"/>
            <a:ext cx="4285488" cy="4810103"/>
          </a:xfrm>
          <a:prstGeom prst="roundRect">
            <a:avLst>
              <a:gd name="adj" fmla="val 7095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81489" y="866355"/>
            <a:ext cx="4507992" cy="2656969"/>
          </a:xfrm>
          <a:prstGeom prst="roundRect">
            <a:avLst>
              <a:gd name="adj" fmla="val 7095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4641" y="938001"/>
            <a:ext cx="4129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the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err="1" smtClean="0"/>
              <a:t>Sextupole</a:t>
            </a:r>
            <a:r>
              <a:rPr lang="en-US" altLang="ja-JP" dirty="0" smtClean="0"/>
              <a:t> </a:t>
            </a:r>
            <a:r>
              <a:rPr lang="en-US" altLang="ja-JP" dirty="0"/>
              <a:t>magnets and steering magnets</a:t>
            </a:r>
            <a:r>
              <a:rPr lang="en-US" altLang="ja-JP" dirty="0" smtClean="0"/>
              <a:t> </a:t>
            </a:r>
            <a:r>
              <a:rPr lang="en-US" altLang="ja-JP" dirty="0"/>
              <a:t>installation </a:t>
            </a:r>
            <a:r>
              <a:rPr lang="en-US" altLang="ja-JP" dirty="0" smtClean="0"/>
              <a:t>in </a:t>
            </a:r>
            <a:r>
              <a:rPr lang="en-US" altLang="ja-JP" dirty="0"/>
              <a:t>Tsukuba </a:t>
            </a:r>
            <a:r>
              <a:rPr lang="en-US" altLang="ja-JP" dirty="0" smtClean="0"/>
              <a:t>and abort sections.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Installation of near-IR magnets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Cooling water pipes, power </a:t>
            </a:r>
            <a:r>
              <a:rPr lang="en-US" altLang="ja-JP" dirty="0" smtClean="0"/>
              <a:t>cables installation and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Survey and </a:t>
            </a:r>
            <a:r>
              <a:rPr lang="en-US" altLang="ja-JP" dirty="0" smtClean="0"/>
              <a:t>FINAL </a:t>
            </a:r>
            <a:r>
              <a:rPr lang="en-US" altLang="ja-JP" dirty="0"/>
              <a:t>alignment of the magnets in the </a:t>
            </a:r>
            <a:r>
              <a:rPr lang="en-US" altLang="ja-JP" dirty="0" smtClean="0"/>
              <a:t>tunnel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6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803680" y="3244334"/>
            <a:ext cx="1873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73B5FF"/>
              </a:buClr>
              <a:buFont typeface="+mj-lt"/>
              <a:buAutoNum type="arabicPeriod" startAt="5"/>
            </a:pPr>
            <a:r>
              <a:rPr lang="en-US" altLang="ja-JP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more.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48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ockup\Resized\P1010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43" y="2548905"/>
            <a:ext cx="5745457" cy="43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261" y="0"/>
            <a:ext cx="3140211" cy="270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43720" y="782096"/>
            <a:ext cx="2005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dirty="0" smtClean="0">
                <a:solidFill>
                  <a:srgbClr val="FF0000"/>
                </a:solidFill>
                <a:latin typeface="Arial Unicode MS" pitchFamily="50" charset="-128"/>
                <a:ea typeface="ＭＳ Ｐゴシック" charset="-128"/>
                <a:cs typeface="ＭＳ Ｐゴシック" charset="-128"/>
              </a:rPr>
              <a:t>ONLY </a:t>
            </a:r>
            <a:r>
              <a:rPr kumimoji="1" lang="ja-JP" altLang="ja-JP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50" charset="-128"/>
                <a:ea typeface="ＭＳ Ｐゴシック" charset="-128"/>
                <a:cs typeface="ＭＳ Ｐゴシック" charset="-128"/>
              </a:rPr>
              <a:t>53mm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50" charset="-128"/>
                <a:ea typeface="ＭＳ Ｐゴシック" charset="-128"/>
                <a:cs typeface="ＭＳ Ｐゴシック" charset="-128"/>
              </a:rPr>
              <a:t> between transfer tube and magnet</a:t>
            </a:r>
            <a:r>
              <a:rPr kumimoji="1" lang="ja-JP" altLang="ja-JP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kumimoji="1" lang="ja-JP" altLang="ja-JP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771473" y="943073"/>
            <a:ext cx="3372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Installation may be tricky…</a:t>
            </a:r>
          </a:p>
          <a:p>
            <a:r>
              <a:rPr lang="en-US" altLang="ja-JP" sz="1400" dirty="0" smtClean="0"/>
              <a:t>We made a mockup to study: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1400" dirty="0" smtClean="0"/>
              <a:t>How to install magnets, pipes such a busy area?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1400" dirty="0" smtClean="0"/>
              <a:t>How to connect cooling water, power supplies and other life lines for facility</a:t>
            </a:r>
            <a:endParaRPr lang="ja-JP" altLang="en-US" sz="14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3921144" y="1326072"/>
            <a:ext cx="0" cy="2103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31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80319" y="6198255"/>
            <a:ext cx="99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3D-CAD </a:t>
            </a:r>
            <a:r>
              <a:rPr lang="en-US" altLang="ja-JP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oki</a:t>
            </a:r>
            <a:endParaRPr kumimoji="1" lang="ja-JP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25892" y="573741"/>
            <a:ext cx="150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Right side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71474" y="2637237"/>
            <a:ext cx="329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Right side IR mockup@</a:t>
            </a:r>
            <a:r>
              <a:rPr kumimoji="1" lang="ja-JP" altLang="en-US" dirty="0" smtClean="0">
                <a:solidFill>
                  <a:schemeClr val="bg1"/>
                </a:solidFill>
              </a:rPr>
              <a:t>低真棟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(building just across the street)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21144" y="83013"/>
            <a:ext cx="150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Right side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797076" y="81751"/>
            <a:ext cx="2152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 smtClean="0"/>
              <a:t>IR mockup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099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044471" cy="713268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Magnet installation in the Tsukuba section</a:t>
            </a:r>
            <a:endParaRPr lang="ja-JP" altLang="en-US" sz="3600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3268"/>
            <a:ext cx="3772277" cy="297767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1" y="773668"/>
            <a:ext cx="10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3/4/2013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755456"/>
            <a:ext cx="3772276" cy="296601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64537" y="3755456"/>
            <a:ext cx="10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3/4/2013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284" y="3820388"/>
            <a:ext cx="3789006" cy="290108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536108" y="375545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dirty="0" smtClean="0">
                <a:solidFill>
                  <a:schemeClr val="bg1"/>
                </a:solidFill>
              </a:rPr>
              <a:t>/</a:t>
            </a:r>
            <a:r>
              <a:rPr lang="en-US" altLang="ja-JP" dirty="0" smtClean="0">
                <a:solidFill>
                  <a:schemeClr val="bg1"/>
                </a:solidFill>
              </a:rPr>
              <a:t>6</a:t>
            </a:r>
            <a:r>
              <a:rPr kumimoji="1" lang="en-US" altLang="ja-JP" dirty="0" smtClean="0">
                <a:solidFill>
                  <a:schemeClr val="bg1"/>
                </a:solidFill>
              </a:rPr>
              <a:t>/2014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284" y="713268"/>
            <a:ext cx="3789006" cy="297767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536108" y="77366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dirty="0" smtClean="0">
                <a:solidFill>
                  <a:schemeClr val="bg1"/>
                </a:solidFill>
              </a:rPr>
              <a:t>/</a:t>
            </a:r>
            <a:r>
              <a:rPr lang="en-US" altLang="ja-JP" dirty="0" smtClean="0">
                <a:solidFill>
                  <a:schemeClr val="bg1"/>
                </a:solidFill>
              </a:rPr>
              <a:t>6</a:t>
            </a:r>
            <a:r>
              <a:rPr kumimoji="1" lang="en-US" altLang="ja-JP" dirty="0" smtClean="0">
                <a:solidFill>
                  <a:schemeClr val="bg1"/>
                </a:solidFill>
              </a:rPr>
              <a:t>/2014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314" y="2426229"/>
            <a:ext cx="2864544" cy="3823413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2014/3/3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 Review 2014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D25A-B31B-4378-9DDB-CAB5A54EE140}" type="slidenum">
              <a:rPr kumimoji="1" lang="ja-JP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367" y="2416983"/>
            <a:ext cx="2756719" cy="373060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274321" y="284260"/>
            <a:ext cx="8781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cs typeface="Times New Roman" panose="02020603050405020304" pitchFamily="18" charset="0"/>
              </a:rPr>
              <a:t>Magnet installation &amp; </a:t>
            </a:r>
            <a:r>
              <a:rPr lang="en-US" altLang="ja-JP" sz="2400" dirty="0" smtClean="0">
                <a:cs typeface="Times New Roman" panose="02020603050405020304" pitchFamily="18" charset="0"/>
              </a:rPr>
              <a:t>alignment at </a:t>
            </a:r>
            <a:r>
              <a:rPr lang="en-US" altLang="ja-JP" sz="2400" dirty="0">
                <a:cs typeface="Times New Roman" panose="02020603050405020304" pitchFamily="18" charset="0"/>
              </a:rPr>
              <a:t>the Tsukuba </a:t>
            </a:r>
            <a:r>
              <a:rPr lang="en-US" altLang="ja-JP" sz="2400" dirty="0" smtClean="0">
                <a:cs typeface="Times New Roman" panose="02020603050405020304" pitchFamily="18" charset="0"/>
              </a:rPr>
              <a:t>section  </a:t>
            </a:r>
            <a:r>
              <a:rPr lang="en-US" altLang="ja-JP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almost done</a:t>
            </a:r>
            <a:endParaRPr lang="ja-JP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84809" y="-15329"/>
            <a:ext cx="123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Masuzawa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4321" y="762046"/>
            <a:ext cx="874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~60 dipoles, ~100 </a:t>
            </a:r>
            <a:r>
              <a:rPr kumimoji="1" lang="en-US" altLang="ja-JP" sz="2000" dirty="0" err="1" smtClean="0"/>
              <a:t>quadrupoles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almost done</a:t>
            </a:r>
            <a:r>
              <a:rPr kumimoji="1" lang="en-US" altLang="ja-JP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cs typeface="Times New Roman" panose="02020603050405020304" pitchFamily="18" charset="0"/>
              </a:rPr>
              <a:t>Very tough work…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cs typeface="Times New Roman" panose="02020603050405020304" pitchFamily="18" charset="0"/>
              </a:rPr>
              <a:t>Work </a:t>
            </a:r>
            <a:r>
              <a:rPr lang="en-US" altLang="ja-JP" sz="2000" dirty="0">
                <a:cs typeface="Times New Roman" panose="02020603050405020304" pitchFamily="18" charset="0"/>
              </a:rPr>
              <a:t>pace: 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40minutes/Long </a:t>
            </a:r>
            <a:r>
              <a:rPr lang="en-US" altLang="ja-JP" sz="2000" dirty="0">
                <a:cs typeface="Times New Roman" panose="02020603050405020304" pitchFamily="18" charset="0"/>
              </a:rPr>
              <a:t>Dipole  </a:t>
            </a:r>
            <a:r>
              <a:rPr lang="en-US" altLang="ja-JP" sz="2000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ja-JP" sz="2000" dirty="0">
                <a:cs typeface="Times New Roman" panose="02020603050405020304" pitchFamily="18" charset="0"/>
              </a:rPr>
              <a:t>60m / week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cs typeface="Times New Roman" panose="02020603050405020304" pitchFamily="18" charset="0"/>
              </a:rPr>
              <a:t>Two teams 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worked </a:t>
            </a:r>
            <a:r>
              <a:rPr lang="en-US" altLang="ja-JP" sz="2000" dirty="0">
                <a:cs typeface="Times New Roman" panose="02020603050405020304" pitchFamily="18" charset="0"/>
              </a:rPr>
              <a:t>from the IP in clock and anti-clockwise directions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.</a:t>
            </a:r>
            <a:endParaRPr kumimoji="1" lang="ja-JP" altLang="en-US" sz="2000" dirty="0"/>
          </a:p>
        </p:txBody>
      </p:sp>
      <p:sp>
        <p:nvSpPr>
          <p:cNvPr id="15" name="角丸四角形吹き出し 14"/>
          <p:cNvSpPr/>
          <p:nvPr/>
        </p:nvSpPr>
        <p:spPr>
          <a:xfrm>
            <a:off x="6036895" y="2443865"/>
            <a:ext cx="3018632" cy="1169551"/>
          </a:xfrm>
          <a:prstGeom prst="wedgeRoundRectCallout">
            <a:avLst>
              <a:gd name="adj1" fmla="val -71913"/>
              <a:gd name="adj2" fmla="val -18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3040" y="2408018"/>
            <a:ext cx="30186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cs typeface="Times New Roman" panose="02020603050405020304" pitchFamily="18" charset="0"/>
              </a:rPr>
              <a:t>Horizontal position is confirmed by Laser Tracker</a:t>
            </a:r>
            <a:r>
              <a:rPr kumimoji="1" lang="en-US" altLang="ja-JP" sz="1400" dirty="0" smtClean="0">
                <a:cs typeface="Times New Roman" panose="02020603050405020304" pitchFamily="18" charset="0"/>
              </a:rPr>
              <a:t>(LT</a:t>
            </a:r>
            <a:r>
              <a:rPr kumimoji="1" lang="ja-JP" altLang="en-US" sz="1400" dirty="0" smtClean="0">
                <a:cs typeface="Times New Roman" panose="02020603050405020304" pitchFamily="18" charset="0"/>
              </a:rPr>
              <a:t>）</a:t>
            </a:r>
            <a:endParaRPr kumimoji="1" lang="en-US" altLang="ja-JP" sz="14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cs typeface="Times New Roman" panose="02020603050405020304" pitchFamily="18" charset="0"/>
              </a:rPr>
              <a:t>Slope is confirmed by digital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cs typeface="Times New Roman" panose="02020603050405020304" pitchFamily="18" charset="0"/>
              </a:rPr>
              <a:t>Height is confirmed by N3 with level marker on the wall, and LT.	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6553200" y="5049313"/>
            <a:ext cx="2208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Sextupole</a:t>
            </a:r>
            <a:r>
              <a:rPr lang="en-US" altLang="ja-JP" dirty="0"/>
              <a:t> magnets and steering magnets </a:t>
            </a:r>
            <a:r>
              <a:rPr lang="en-US" altLang="ja-JP" dirty="0" smtClean="0"/>
              <a:t>are going to be installed in </a:t>
            </a:r>
            <a:r>
              <a:rPr lang="en-US" altLang="ja-JP" dirty="0"/>
              <a:t>FY2014.</a:t>
            </a:r>
            <a:r>
              <a:rPr lang="en-US" altLang="ja-JP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3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33" y="952545"/>
            <a:ext cx="5580825" cy="58393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140" y="49728"/>
            <a:ext cx="9077860" cy="532978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altLang="ja-JP" sz="2800" dirty="0" smtClean="0"/>
              <a:t>Alignment work is ongoing</a:t>
            </a:r>
            <a:endParaRPr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1810" y="959986"/>
            <a:ext cx="5746701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Nikko wiggler alignment in a very tight space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角丸四角形吹き出し 4"/>
          <p:cNvSpPr/>
          <p:nvPr/>
        </p:nvSpPr>
        <p:spPr>
          <a:xfrm>
            <a:off x="554737" y="2090311"/>
            <a:ext cx="1388962" cy="515962"/>
          </a:xfrm>
          <a:prstGeom prst="wedgeRoundRectCallout">
            <a:avLst>
              <a:gd name="adj1" fmla="val -21785"/>
              <a:gd name="adj2" fmla="val 113782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SSC in HER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角丸四角形吹き出し 5"/>
          <p:cNvSpPr/>
          <p:nvPr/>
        </p:nvSpPr>
        <p:spPr>
          <a:xfrm>
            <a:off x="3114944" y="2979189"/>
            <a:ext cx="1388962" cy="515962"/>
          </a:xfrm>
          <a:prstGeom prst="wedgeRoundRectCallout">
            <a:avLst>
              <a:gd name="adj1" fmla="val -48452"/>
              <a:gd name="adj2" fmla="val 139423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He pipe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3492222" y="5239004"/>
            <a:ext cx="2527578" cy="1117345"/>
          </a:xfrm>
          <a:prstGeom prst="wedgeRoundRectCallout">
            <a:avLst>
              <a:gd name="adj1" fmla="val -64038"/>
              <a:gd name="adj2" fmla="val -104144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Workers adjusting the bolts, in between the magnet and the pipe,</a:t>
            </a:r>
          </a:p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not easily seen.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11153" y="1054062"/>
            <a:ext cx="2707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cs typeface="Times New Roman" panose="02020603050405020304" pitchFamily="18" charset="0"/>
                <a:sym typeface="Wingdings" panose="05000000000000000000" pitchFamily="2" charset="2"/>
              </a:rPr>
              <a:t>Alignment accuracy depends on temperature!!</a:t>
            </a:r>
          </a:p>
          <a:p>
            <a:r>
              <a:rPr kumimoji="1" lang="en-US" altLang="ja-JP" dirty="0" smtClean="0"/>
              <a:t>…However, tunnel temperature is 16 degree at places, ~10 degree lower than during the operation, which affects the alignment. </a:t>
            </a:r>
            <a:endParaRPr kumimoji="1" lang="ja-JP" altLang="en-US" dirty="0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27693" y="542925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Linear coefficient of expansion 10</a:t>
            </a:r>
            <a:r>
              <a:rPr kumimoji="1" lang="en-US" altLang="ja-JP" baseline="30000" dirty="0" smtClean="0"/>
              <a:t>-5</a:t>
            </a:r>
            <a:r>
              <a:rPr kumimoji="1" lang="en-US" altLang="ja-JP" dirty="0" smtClean="0"/>
              <a:t> (1/</a:t>
            </a:r>
            <a:r>
              <a:rPr kumimoji="1" lang="en-US" altLang="ja-JP" dirty="0" smtClean="0">
                <a:sym typeface="Symbol"/>
              </a:rPr>
              <a:t></a:t>
            </a:r>
            <a:r>
              <a:rPr lang="en-US" altLang="ja-JP" dirty="0" smtClean="0">
                <a:sym typeface="Symbol"/>
              </a:rPr>
              <a:t>C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err="1" smtClean="0"/>
              <a:t>Iron,concrete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97" y="1001423"/>
            <a:ext cx="2832003" cy="28657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140" y="49728"/>
            <a:ext cx="9077860" cy="1143000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altLang="ja-JP" sz="2800" dirty="0" smtClean="0"/>
              <a:t>Alignment work is ongoing, </a:t>
            </a:r>
            <a:r>
              <a:rPr lang="en-US" altLang="ja-JP" sz="2800" dirty="0" smtClean="0">
                <a:solidFill>
                  <a:srgbClr val="FF0000"/>
                </a:solidFill>
              </a:rPr>
              <a:t>but…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000" dirty="0" smtClean="0"/>
              <a:t>Difficult to coexist with the heavy duty construction work above ground.</a:t>
            </a:r>
            <a:br>
              <a:rPr lang="en-US" altLang="ja-JP" sz="2000" dirty="0" smtClean="0"/>
            </a:br>
            <a:r>
              <a:rPr lang="en-US" altLang="ja-JP" sz="2000" dirty="0" smtClean="0"/>
              <a:t>Effects of construction of the new utility buildings and new tunnel are clearly seen.</a:t>
            </a:r>
            <a:endParaRPr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140" y="6403778"/>
            <a:ext cx="43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Nikko wiggler alignment in a very tight space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0" y="1227876"/>
            <a:ext cx="3190356" cy="556457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6140" y="1227876"/>
            <a:ext cx="95150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12D5"/>
                </a:solidFill>
              </a:rPr>
              <a:t>12M</a:t>
            </a:r>
            <a:endParaRPr kumimoji="1" lang="ja-JP" altLang="en-US" sz="3200" dirty="0">
              <a:solidFill>
                <a:srgbClr val="FF12D5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871" y="1229454"/>
            <a:ext cx="3509811" cy="2412055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905871" y="1229454"/>
            <a:ext cx="15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12D5"/>
                </a:solidFill>
              </a:rPr>
              <a:t>AR new </a:t>
            </a:r>
            <a:r>
              <a:rPr lang="en-US" altLang="ja-JP" dirty="0" smtClean="0">
                <a:solidFill>
                  <a:srgbClr val="FF12D5"/>
                </a:solidFill>
              </a:rPr>
              <a:t>tunnel</a:t>
            </a:r>
            <a:endParaRPr lang="ja-JP" altLang="en-US" dirty="0">
              <a:solidFill>
                <a:srgbClr val="FF12D5"/>
              </a:solidFill>
            </a:endParaRPr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473606" y="3474591"/>
            <a:ext cx="3626391" cy="2617706"/>
            <a:chOff x="473606" y="3474591"/>
            <a:chExt cx="3626391" cy="2617706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73606" y="3474591"/>
              <a:ext cx="3544779" cy="2617706"/>
              <a:chOff x="66144" y="4478287"/>
              <a:chExt cx="3042488" cy="2326795"/>
            </a:xfrm>
          </p:grpSpPr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44" y="4494063"/>
                <a:ext cx="3042488" cy="2311019"/>
              </a:xfrm>
              <a:prstGeom prst="rect">
                <a:avLst/>
              </a:prstGeom>
            </p:spPr>
          </p:pic>
          <p:sp>
            <p:nvSpPr>
              <p:cNvPr id="3" name="四角形吹き出し 2"/>
              <p:cNvSpPr/>
              <p:nvPr/>
            </p:nvSpPr>
            <p:spPr>
              <a:xfrm>
                <a:off x="66144" y="4478287"/>
                <a:ext cx="1278562" cy="2314163"/>
              </a:xfrm>
              <a:prstGeom prst="wedgeRectCallout">
                <a:avLst>
                  <a:gd name="adj1" fmla="val 85743"/>
                  <a:gd name="adj2" fmla="val -18463"/>
                </a:avLst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3256496" y="5213486"/>
              <a:ext cx="843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DNA03</a:t>
              </a:r>
              <a:endParaRPr lang="ja-JP" altLang="en-US" dirty="0"/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784809" y="-15329"/>
            <a:ext cx="123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Ohsawa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4061082" y="1494972"/>
            <a:ext cx="4501829" cy="5313539"/>
            <a:chOff x="4061082" y="1494972"/>
            <a:chExt cx="4501829" cy="5313539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4061082" y="1494972"/>
              <a:ext cx="4501829" cy="5313539"/>
              <a:chOff x="4061082" y="1494972"/>
              <a:chExt cx="4501829" cy="5313539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1082" y="3586889"/>
                <a:ext cx="4501829" cy="3221622"/>
              </a:xfrm>
              <a:prstGeom prst="rect">
                <a:avLst/>
              </a:prstGeom>
            </p:spPr>
          </p:pic>
          <p:cxnSp>
            <p:nvCxnSpPr>
              <p:cNvPr id="13" name="直線矢印コネクタ 12"/>
              <p:cNvCxnSpPr/>
              <p:nvPr/>
            </p:nvCxnSpPr>
            <p:spPr>
              <a:xfrm rot="5400000">
                <a:off x="6324374" y="3131699"/>
                <a:ext cx="3478286" cy="204832"/>
              </a:xfrm>
              <a:prstGeom prst="straightConnector1">
                <a:avLst/>
              </a:prstGeom>
              <a:ln w="3175" cap="flat" cmpd="sng" algn="ctr">
                <a:solidFill>
                  <a:srgbClr val="FF12D5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 rot="16200000" flipH="1">
                <a:off x="5711708" y="3774313"/>
                <a:ext cx="836779" cy="571169"/>
              </a:xfrm>
              <a:prstGeom prst="straightConnector1">
                <a:avLst/>
              </a:prstGeom>
              <a:ln w="3175" cap="flat" cmpd="sng" algn="ctr">
                <a:solidFill>
                  <a:srgbClr val="FF12D5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テキスト ボックス 10"/>
              <p:cNvSpPr txBox="1"/>
              <p:nvPr/>
            </p:nvSpPr>
            <p:spPr>
              <a:xfrm>
                <a:off x="4858758" y="3272177"/>
                <a:ext cx="1556924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12D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AR new tunne</a:t>
                </a:r>
                <a:r>
                  <a:rPr lang="en-US" altLang="ja-JP" dirty="0"/>
                  <a:t>l</a:t>
                </a:r>
                <a:endParaRPr kumimoji="1" lang="ja-JP" altLang="en-US" dirty="0"/>
              </a:p>
            </p:txBody>
          </p:sp>
          <p:cxnSp>
            <p:nvCxnSpPr>
              <p:cNvPr id="29" name="直線矢印コネクタ 28"/>
              <p:cNvCxnSpPr/>
              <p:nvPr/>
            </p:nvCxnSpPr>
            <p:spPr>
              <a:xfrm rot="16200000" flipH="1">
                <a:off x="5522192" y="3476572"/>
                <a:ext cx="2611020" cy="382352"/>
              </a:xfrm>
              <a:prstGeom prst="straightConnector1">
                <a:avLst/>
              </a:prstGeom>
              <a:ln w="3175" cap="flat" cmpd="sng" algn="ctr">
                <a:solidFill>
                  <a:srgbClr val="FF12D5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テキスト ボックス 23"/>
            <p:cNvSpPr txBox="1"/>
            <p:nvPr/>
          </p:nvSpPr>
          <p:spPr>
            <a:xfrm>
              <a:off x="4858758" y="3831956"/>
              <a:ext cx="13063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Level Diff. from </a:t>
              </a:r>
              <a:r>
                <a:rPr lang="en-US" altLang="ja-JP" dirty="0" smtClean="0"/>
                <a:t>Oct. to Dec.</a:t>
              </a:r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019800" y="3682474"/>
              <a:ext cx="981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1.3mm</a:t>
              </a:r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pic>
        <p:nvPicPr>
          <p:cNvPr id="2051" name="Picture 3" descr="C:\Users\hiromi\Desktop\2014review\HLS0625-0223-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546839"/>
            <a:ext cx="6284259" cy="350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92033" y="2071985"/>
            <a:ext cx="1882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Day from 2013.6.25 to 2014.2.24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868705" y="3065921"/>
            <a:ext cx="2599766" cy="806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565415">
            <a:off x="3189264" y="3403973"/>
            <a:ext cx="29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 (m) from 1620 to 1700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3169022" y="1147473"/>
            <a:ext cx="8964" cy="3855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200400" y="1336392"/>
            <a:ext cx="74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1mm</a:t>
            </a:r>
            <a:endParaRPr kumimoji="1" lang="ja-JP" altLang="en-US" dirty="0"/>
          </a:p>
        </p:txBody>
      </p:sp>
      <p:pic>
        <p:nvPicPr>
          <p:cNvPr id="17" name="Picture 2" descr="C:\Users\hiromi\Desktop\2014review\HLS0625-02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6" y="3849394"/>
            <a:ext cx="4769486" cy="265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0263"/>
            <a:ext cx="7354666" cy="3887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Consistent measurement by HLS</a:t>
            </a:r>
            <a:endParaRPr kumimoji="1"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5132292" y="6499206"/>
            <a:ext cx="25728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311720" y="6536809"/>
            <a:ext cx="29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 (m) from 1620 to 1700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451046" y="5798145"/>
            <a:ext cx="1882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Day from 2013.6.25 to 2014.2.24</a:t>
            </a:r>
            <a:endParaRPr kumimoji="1" lang="ja-JP" altLang="en-US" dirty="0"/>
          </a:p>
        </p:txBody>
      </p:sp>
      <p:cxnSp>
        <p:nvCxnSpPr>
          <p:cNvPr id="2057" name="直線矢印コネクタ 2056"/>
          <p:cNvCxnSpPr/>
          <p:nvPr/>
        </p:nvCxnSpPr>
        <p:spPr>
          <a:xfrm flipV="1">
            <a:off x="4536141" y="4132729"/>
            <a:ext cx="8965" cy="2008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1" name="直線コネクタ 2060"/>
          <p:cNvCxnSpPr>
            <a:stCxn id="2064" idx="4"/>
          </p:cNvCxnSpPr>
          <p:nvPr/>
        </p:nvCxnSpPr>
        <p:spPr>
          <a:xfrm>
            <a:off x="4427081" y="4750971"/>
            <a:ext cx="2726194" cy="20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59" idx="4"/>
          </p:cNvCxnSpPr>
          <p:nvPr/>
        </p:nvCxnSpPr>
        <p:spPr>
          <a:xfrm flipV="1">
            <a:off x="4287565" y="5292832"/>
            <a:ext cx="2865709" cy="2216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9" name="直線コネクタ 2058"/>
          <p:cNvCxnSpPr/>
          <p:nvPr/>
        </p:nvCxnSpPr>
        <p:spPr>
          <a:xfrm>
            <a:off x="6553200" y="3827096"/>
            <a:ext cx="1" cy="231372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3" name="テキスト ボックス 2062"/>
          <p:cNvSpPr txBox="1"/>
          <p:nvPr/>
        </p:nvSpPr>
        <p:spPr>
          <a:xfrm>
            <a:off x="6610433" y="3688078"/>
            <a:ext cx="117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S=1650m</a:t>
            </a:r>
            <a:endParaRPr kumimoji="1" lang="ja-JP" altLang="en-US" dirty="0"/>
          </a:p>
        </p:txBody>
      </p:sp>
      <p:grpSp>
        <p:nvGrpSpPr>
          <p:cNvPr id="50" name="グループ化 49"/>
          <p:cNvGrpSpPr/>
          <p:nvPr/>
        </p:nvGrpSpPr>
        <p:grpSpPr>
          <a:xfrm>
            <a:off x="4838699" y="5661298"/>
            <a:ext cx="3991667" cy="312057"/>
            <a:chOff x="4838699" y="5661298"/>
            <a:chExt cx="3991667" cy="312057"/>
          </a:xfrm>
        </p:grpSpPr>
        <p:cxnSp>
          <p:nvCxnSpPr>
            <p:cNvPr id="55" name="直線コネクタ 54"/>
            <p:cNvCxnSpPr/>
            <p:nvPr/>
          </p:nvCxnSpPr>
          <p:spPr>
            <a:xfrm flipV="1">
              <a:off x="4838699" y="5678314"/>
              <a:ext cx="2314575" cy="95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角丸四角形吹き出し 59"/>
            <p:cNvSpPr/>
            <p:nvPr/>
          </p:nvSpPr>
          <p:spPr>
            <a:xfrm>
              <a:off x="7655990" y="5661298"/>
              <a:ext cx="1174376" cy="312057"/>
            </a:xfrm>
            <a:prstGeom prst="wedgeRoundRectCallout">
              <a:avLst>
                <a:gd name="adj1" fmla="val -84192"/>
                <a:gd name="adj2" fmla="val -52412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Sep</a:t>
              </a:r>
              <a:r>
                <a:rPr kumimoji="1" lang="en-US" altLang="ja-JP" dirty="0" smtClean="0"/>
                <a:t>.2</a:t>
              </a:r>
              <a:endParaRPr kumimoji="1" lang="ja-JP" altLang="en-US" dirty="0"/>
            </a:p>
          </p:txBody>
        </p:sp>
      </p:grpSp>
      <p:sp>
        <p:nvSpPr>
          <p:cNvPr id="2065" name="正方形/長方形 2064"/>
          <p:cNvSpPr/>
          <p:nvPr/>
        </p:nvSpPr>
        <p:spPr>
          <a:xfrm>
            <a:off x="6418728" y="546839"/>
            <a:ext cx="2786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Hydrostatic Leveling System</a:t>
            </a:r>
          </a:p>
        </p:txBody>
      </p:sp>
      <p:sp>
        <p:nvSpPr>
          <p:cNvPr id="2067" name="日付プレースホルダー 206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/>
              <a:t>2014/3/3</a:t>
            </a:r>
            <a:endParaRPr lang="ja-JP" altLang="en-US" dirty="0"/>
          </a:p>
        </p:txBody>
      </p:sp>
      <p:sp>
        <p:nvSpPr>
          <p:cNvPr id="2068" name="スライド番号プレースホルダー 20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784809" y="-15329"/>
            <a:ext cx="123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Kawamoto</a:t>
            </a:r>
          </a:p>
          <a:p>
            <a:pPr algn="r"/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Adachi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41907" y="2320409"/>
            <a:ext cx="115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0.0mm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936441" y="1319798"/>
            <a:ext cx="115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+1.0mm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991349" y="2881255"/>
            <a:ext cx="115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-0.5mm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924674" y="1827252"/>
            <a:ext cx="115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+</a:t>
            </a:r>
            <a:r>
              <a:rPr kumimoji="1" lang="en-US" altLang="ja-JP" dirty="0" smtClean="0"/>
              <a:t>0.5mm</a:t>
            </a:r>
            <a:endParaRPr kumimoji="1" lang="ja-JP" altLang="en-US" dirty="0"/>
          </a:p>
        </p:txBody>
      </p:sp>
      <p:cxnSp>
        <p:nvCxnSpPr>
          <p:cNvPr id="38" name="直線矢印コネクタ 37"/>
          <p:cNvCxnSpPr/>
          <p:nvPr/>
        </p:nvCxnSpPr>
        <p:spPr>
          <a:xfrm flipH="1">
            <a:off x="6305870" y="1504464"/>
            <a:ext cx="5428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6334445" y="2009289"/>
            <a:ext cx="5428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>
            <a:off x="6280229" y="2533650"/>
            <a:ext cx="5428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6375396" y="3065921"/>
            <a:ext cx="5428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図 43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5068127"/>
            <a:ext cx="2514600" cy="1681923"/>
          </a:xfrm>
          <a:prstGeom prst="rect">
            <a:avLst/>
          </a:prstGeom>
        </p:spPr>
      </p:pic>
      <p:sp>
        <p:nvSpPr>
          <p:cNvPr id="59" name="角丸四角形吹き出し 58"/>
          <p:cNvSpPr/>
          <p:nvPr/>
        </p:nvSpPr>
        <p:spPr>
          <a:xfrm>
            <a:off x="1860177" y="5302356"/>
            <a:ext cx="1174376" cy="312057"/>
          </a:xfrm>
          <a:prstGeom prst="wedgeRoundRectCallout">
            <a:avLst>
              <a:gd name="adj1" fmla="val 156696"/>
              <a:gd name="adj2" fmla="val -459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Oct</a:t>
            </a:r>
            <a:r>
              <a:rPr kumimoji="1" lang="en-US" altLang="ja-JP" dirty="0" smtClean="0"/>
              <a:t>.13</a:t>
            </a:r>
            <a:endParaRPr kumimoji="1" lang="ja-JP" altLang="en-US" dirty="0"/>
          </a:p>
        </p:txBody>
      </p:sp>
      <p:sp>
        <p:nvSpPr>
          <p:cNvPr id="51" name="角丸四角形吹き出し 50"/>
          <p:cNvSpPr/>
          <p:nvPr/>
        </p:nvSpPr>
        <p:spPr>
          <a:xfrm>
            <a:off x="7606684" y="4199486"/>
            <a:ext cx="1174376" cy="312057"/>
          </a:xfrm>
          <a:prstGeom prst="wedgeRoundRectCallout">
            <a:avLst>
              <a:gd name="adj1" fmla="val -89869"/>
              <a:gd name="adj2" fmla="val -795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Feb</a:t>
            </a:r>
            <a:r>
              <a:rPr kumimoji="1" lang="en-US" altLang="ja-JP" dirty="0" smtClean="0"/>
              <a:t>.24</a:t>
            </a:r>
            <a:endParaRPr kumimoji="1" lang="ja-JP" altLang="en-US" dirty="0"/>
          </a:p>
        </p:txBody>
      </p:sp>
      <p:cxnSp>
        <p:nvCxnSpPr>
          <p:cNvPr id="53" name="直線コネクタ 52"/>
          <p:cNvCxnSpPr/>
          <p:nvPr/>
        </p:nvCxnSpPr>
        <p:spPr>
          <a:xfrm flipV="1">
            <a:off x="4905375" y="4105035"/>
            <a:ext cx="2314575" cy="95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8" y="3554728"/>
            <a:ext cx="2692758" cy="1650401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788894" y="4541619"/>
            <a:ext cx="16584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level change by 1.5 mm</a:t>
            </a:r>
            <a:endParaRPr kumimoji="1" lang="ja-JP" altLang="en-US" sz="105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 rot="5400000" flipH="1" flipV="1">
            <a:off x="1032010" y="4281036"/>
            <a:ext cx="348751" cy="1588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788894" y="2940416"/>
            <a:ext cx="2079811" cy="886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4" name="角丸四角形吹き出し 2063"/>
          <p:cNvSpPr/>
          <p:nvPr/>
        </p:nvSpPr>
        <p:spPr>
          <a:xfrm>
            <a:off x="2447365" y="4300177"/>
            <a:ext cx="1174376" cy="312057"/>
          </a:xfrm>
          <a:prstGeom prst="wedgeRoundRectCallout">
            <a:avLst>
              <a:gd name="adj1" fmla="val 118576"/>
              <a:gd name="adj2" fmla="val 9445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</a:t>
            </a:r>
            <a:r>
              <a:rPr kumimoji="1" lang="en-US" altLang="ja-JP" dirty="0" smtClean="0"/>
              <a:t>ec.10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19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4" y="-14815"/>
            <a:ext cx="4320987" cy="313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Magnet Review 2014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4" y="2985404"/>
            <a:ext cx="4523219" cy="31643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789" y="-1"/>
            <a:ext cx="4740149" cy="3278953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815782" y="880015"/>
            <a:ext cx="7700683" cy="1557139"/>
            <a:chOff x="815782" y="775240"/>
            <a:chExt cx="7700683" cy="1557139"/>
          </a:xfrm>
        </p:grpSpPr>
        <p:cxnSp>
          <p:nvCxnSpPr>
            <p:cNvPr id="8" name="直線コネクタ 7"/>
            <p:cNvCxnSpPr/>
            <p:nvPr/>
          </p:nvCxnSpPr>
          <p:spPr>
            <a:xfrm flipV="1">
              <a:off x="815782" y="2318850"/>
              <a:ext cx="7691718" cy="1352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824747" y="775240"/>
              <a:ext cx="7691718" cy="1352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上下矢印 8"/>
            <p:cNvSpPr/>
            <p:nvPr/>
          </p:nvSpPr>
          <p:spPr>
            <a:xfrm>
              <a:off x="4326015" y="788769"/>
              <a:ext cx="296918" cy="1501506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785293" y="922475"/>
              <a:ext cx="13115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2.7 </a:t>
              </a:r>
              <a:r>
                <a:rPr lang="en-US" altLang="ja-JP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mm</a:t>
              </a:r>
            </a:p>
          </p:txBody>
        </p:sp>
      </p:grpSp>
      <p:sp>
        <p:nvSpPr>
          <p:cNvPr id="12" name="下矢印 11"/>
          <p:cNvSpPr/>
          <p:nvPr/>
        </p:nvSpPr>
        <p:spPr>
          <a:xfrm>
            <a:off x="853251" y="2809133"/>
            <a:ext cx="519953" cy="5732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03" y="3115984"/>
            <a:ext cx="4238535" cy="296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下矢印 17"/>
          <p:cNvSpPr/>
          <p:nvPr/>
        </p:nvSpPr>
        <p:spPr>
          <a:xfrm>
            <a:off x="5805301" y="2691854"/>
            <a:ext cx="519953" cy="5870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17487" y="6033184"/>
            <a:ext cx="441089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 </a:t>
            </a:r>
            <a:r>
              <a:rPr lang="en-US" altLang="ja-JP" dirty="0"/>
              <a:t>really </a:t>
            </a:r>
            <a:r>
              <a:rPr lang="en-US" altLang="ja-JP" dirty="0" smtClean="0"/>
              <a:t>worry </a:t>
            </a:r>
            <a:r>
              <a:rPr lang="en-US" altLang="ja-JP" dirty="0"/>
              <a:t>how </a:t>
            </a:r>
            <a:r>
              <a:rPr lang="en-US" altLang="ja-JP" dirty="0" smtClean="0"/>
              <a:t>difficult a situation we will encounter with the final, fine alignment.</a:t>
            </a:r>
            <a:endParaRPr kumimoji="1" lang="ja-JP" altLang="en-US" dirty="0"/>
          </a:p>
        </p:txBody>
      </p:sp>
      <p:sp>
        <p:nvSpPr>
          <p:cNvPr id="16" name="下矢印 15"/>
          <p:cNvSpPr/>
          <p:nvPr/>
        </p:nvSpPr>
        <p:spPr>
          <a:xfrm rot="13392520">
            <a:off x="4326115" y="2659608"/>
            <a:ext cx="519953" cy="11149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2014/3/3</a:t>
            </a:r>
            <a:endParaRPr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5BA9-C139-D24E-8E4A-5FD74EEE77FE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06416" y="3685986"/>
            <a:ext cx="130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ea typeface="Osaka"/>
                <a:cs typeface="Osaka"/>
              </a:rPr>
              <a:t>Oct. 13, 2013</a:t>
            </a:r>
            <a:endParaRPr kumimoji="1" lang="ja-JP" altLang="en-US" dirty="0">
              <a:solidFill>
                <a:srgbClr val="FF0000"/>
              </a:solidFill>
              <a:ea typeface="Osaka"/>
              <a:cs typeface="Osak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15225" y="922475"/>
            <a:ext cx="117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ea typeface="Osaka"/>
                <a:cs typeface="Osaka"/>
              </a:rPr>
              <a:t>Dec. 10, 2013</a:t>
            </a:r>
            <a:endParaRPr kumimoji="1" lang="ja-JP" altLang="en-US" dirty="0">
              <a:solidFill>
                <a:srgbClr val="FF0000"/>
              </a:solidFill>
              <a:ea typeface="Osaka"/>
              <a:cs typeface="Osak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15225" y="3685986"/>
            <a:ext cx="117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ea typeface="Osaka"/>
                <a:cs typeface="Osaka"/>
              </a:rPr>
              <a:t>Feb</a:t>
            </a:r>
            <a:r>
              <a:rPr kumimoji="1" lang="en-US" altLang="ja-JP" dirty="0" smtClean="0">
                <a:solidFill>
                  <a:srgbClr val="FF0000"/>
                </a:solidFill>
                <a:ea typeface="Osaka"/>
                <a:cs typeface="Osaka"/>
              </a:rPr>
              <a:t>. 24, 2014</a:t>
            </a:r>
            <a:endParaRPr kumimoji="1" lang="ja-JP" altLang="en-US" dirty="0">
              <a:solidFill>
                <a:srgbClr val="FF0000"/>
              </a:solidFill>
              <a:ea typeface="Osaka"/>
              <a:cs typeface="Osak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71201" y="922475"/>
            <a:ext cx="161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ea typeface="Osaka"/>
                <a:cs typeface="Osaka"/>
              </a:rPr>
              <a:t>Sep</a:t>
            </a:r>
            <a:r>
              <a:rPr kumimoji="1" lang="en-US" altLang="ja-JP" dirty="0" smtClean="0">
                <a:solidFill>
                  <a:srgbClr val="FF0000"/>
                </a:solidFill>
                <a:ea typeface="Osaka"/>
                <a:cs typeface="Osaka"/>
              </a:rPr>
              <a:t>. 2, 2013</a:t>
            </a:r>
            <a:endParaRPr kumimoji="1" lang="ja-JP" altLang="en-US" dirty="0">
              <a:solidFill>
                <a:srgbClr val="FF0000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3839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2094</Words>
  <Application>Microsoft Office PowerPoint</Application>
  <PresentationFormat>画面に合わせる (4:3)</PresentationFormat>
  <Paragraphs>523</Paragraphs>
  <Slides>35</Slides>
  <Notes>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6" baseType="lpstr">
      <vt:lpstr>Office テーマ</vt:lpstr>
      <vt:lpstr>Main Ring Magnet system</vt:lpstr>
      <vt:lpstr>Since last review</vt:lpstr>
      <vt:lpstr>PowerPoint プレゼンテーション</vt:lpstr>
      <vt:lpstr>Magnet installation in the Tsukuba section</vt:lpstr>
      <vt:lpstr>PowerPoint プレゼンテーション</vt:lpstr>
      <vt:lpstr>Alignment work is ongoing</vt:lpstr>
      <vt:lpstr>Alignment work is ongoing, but… Difficult to coexist with the heavy duty construction work above ground. Effects of construction of the new utility buildings and new tunnel are clearly seen.</vt:lpstr>
      <vt:lpstr>Consistent measurement by HLS</vt:lpstr>
      <vt:lpstr>PowerPoint プレゼンテーション</vt:lpstr>
      <vt:lpstr>PowerPoint プレゼンテーション</vt:lpstr>
      <vt:lpstr>PowerPoint プレゼンテーション</vt:lpstr>
      <vt:lpstr>Cooling water pipes, power cables</vt:lpstr>
      <vt:lpstr>Power cable work for the Tsukuba straight section magnets</vt:lpstr>
      <vt:lpstr>PowerPoint プレゼンテーション</vt:lpstr>
      <vt:lpstr>PowerPoint プレゼンテーション</vt:lpstr>
      <vt:lpstr>PowerPoint プレゼンテーション</vt:lpstr>
      <vt:lpstr>Tilting table for sextupole magnets production and  magnet modification are almost completed</vt:lpstr>
      <vt:lpstr>Alignment of the tilt axis to the magnet center ongoing</vt:lpstr>
      <vt:lpstr>Special movie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Schedule of magnets and power supplies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美佳 増澤</dc:creator>
  <cp:lastModifiedBy>hiromi</cp:lastModifiedBy>
  <cp:revision>67</cp:revision>
  <dcterms:created xsi:type="dcterms:W3CDTF">2014-03-02T02:42:23Z</dcterms:created>
  <dcterms:modified xsi:type="dcterms:W3CDTF">2014-03-03T05:19:59Z</dcterms:modified>
</cp:coreProperties>
</file>