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61" r:id="rId5"/>
    <p:sldId id="260" r:id="rId6"/>
    <p:sldId id="292" r:id="rId7"/>
    <p:sldId id="289" r:id="rId8"/>
    <p:sldId id="275" r:id="rId9"/>
    <p:sldId id="293" r:id="rId10"/>
    <p:sldId id="272" r:id="rId11"/>
    <p:sldId id="300" r:id="rId12"/>
    <p:sldId id="268" r:id="rId13"/>
    <p:sldId id="276" r:id="rId14"/>
    <p:sldId id="266" r:id="rId15"/>
    <p:sldId id="267" r:id="rId16"/>
    <p:sldId id="294" r:id="rId17"/>
    <p:sldId id="273" r:id="rId18"/>
    <p:sldId id="277" r:id="rId19"/>
    <p:sldId id="282" r:id="rId20"/>
    <p:sldId id="301" r:id="rId21"/>
    <p:sldId id="290" r:id="rId22"/>
    <p:sldId id="291" r:id="rId23"/>
    <p:sldId id="296" r:id="rId24"/>
    <p:sldId id="263" r:id="rId25"/>
    <p:sldId id="298" r:id="rId26"/>
    <p:sldId id="299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81AEF-E700-45B7-83B1-1387884498EB}" type="datetimeFigureOut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F2438-CE4D-43D7-8977-2A20CC7C09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439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D4390-36A5-4DEC-8F65-C6B943FD3395}" type="datetimeFigureOut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FC6AC-FA03-4151-AEA3-EB0373289B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7F7D-82C4-4393-9986-949D350ADEC8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CAD-71C0-4E1D-A0A3-9EA633CCCFF7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68F-E483-4323-B6A3-E12272F6F8AB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B3DE-4AED-45F2-A799-3D301CE48645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022C-47D6-4ACF-ADB1-A53302B1DC27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28C6-CD23-4B2D-92B6-E6DD3E1D7F6E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5ECF-9688-4A5F-BD16-1825AA92C1A9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DB48-B0C8-443C-AF11-13E7BA6B887C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02E6-1BDA-4020-8F4B-7D68BE59BAED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01EC-671D-4F24-BF8A-4B950EBF8A79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1F-9F1C-4D68-BB06-7272C4B0178B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C30B-E090-4CB2-9373-B14099BBB5BE}" type="datetime1">
              <a:rPr kumimoji="1" lang="ja-JP" altLang="en-US" smtClean="0"/>
              <a:pPr/>
              <a:t>2014/3/3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4C139-EC40-4F35-A049-B7FDC9036C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P10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705600" cy="5029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002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Interaction Region</a:t>
            </a:r>
            <a:b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b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ja-JP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corrected)</a:t>
            </a:r>
            <a:endParaRPr kumimoji="1" lang="ja-JP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2448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19</a:t>
            </a:r>
            <a:r>
              <a:rPr lang="en-US" altLang="ja-JP" sz="16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ja-JP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KEKB Accelerator Review Committee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KEK, 3 - 5 March 2014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K. Kanazawa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KEKB Vacuum Group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IR Technical Meeting Member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IR Installation Meeting Member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SVD/IR Mechanics Meeting Member</a:t>
            </a:r>
            <a:endParaRPr lang="ja-JP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keklogo.jpg                                                    000021EEMacintosh HD                   B191BFF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87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4" descr="c1_new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1145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084168" y="5373216"/>
            <a:ext cx="136815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© H. </a:t>
            </a:r>
            <a:r>
              <a:rPr kumimoji="1" lang="en-US" altLang="ja-JP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Iinuma</a:t>
            </a:r>
            <a:endParaRPr kumimoji="1" lang="ja-JP" alt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Central part of IP chamber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7767637" cy="51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228184" y="2852936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The central straight part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consists of double tube. Paraffin runs between them.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Outer Be: 0.4 mm thick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Inner Be: 0.6 mm thick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Gap: 1 mm</a:t>
            </a:r>
          </a:p>
          <a:p>
            <a:pPr>
              <a:buFont typeface="Arial" pitchFamily="34" charset="0"/>
              <a:buChar char="•"/>
            </a:pP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The connection between double tubes is done by Ti-Ti EBW.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21328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4128" y="21328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1840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6016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8264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IP chamber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Related works performed for the design and production of IP chamber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Cooling test of the central part using a dummy model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Mechanical analysis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Impedance estimation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Measurement of tip-scattering of photon on a ridge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Photon-induced desorption measurement of Au coat, Cu, and Ta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Estimation of SR background inside chamber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DC sputter coating test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HIP and welding test under various conditions</a:t>
            </a:r>
          </a:p>
          <a:p>
            <a:pPr lvl="1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Ref. </a:t>
            </a:r>
          </a:p>
          <a:p>
            <a:pPr lvl="1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K. Kanazawa, The 18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KEKB Accelerator Review Committee, KEK, 4-6 March 2013, </a:t>
            </a:r>
          </a:p>
          <a:p>
            <a:pPr lvl="1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K. Kanazawa, 7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Belle PAC, 10 -11 March 2013, KEK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Present status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The first IP chamber is now under fabrication.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 leak was found on a Be tube after brazing. (The leak was observed after brazing, disappeared when tested afterwards, and reappeared after Ti-Ti EBW.) The central part is now re-fabricated. We added a thermal cycle test of Be tubes before brazing.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The fabrication will complete June 2014.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IP chamber (Ta part manufacturing)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93096"/>
            <a:ext cx="1520190" cy="19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644008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Metal Technology Co., Ltd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End flange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図 9" descr="P2251260.JPG"/>
          <p:cNvPicPr>
            <a:picLocks noChangeAspect="1"/>
          </p:cNvPicPr>
          <p:nvPr/>
        </p:nvPicPr>
        <p:blipFill>
          <a:blip r:embed="rId3" cstate="print"/>
          <a:srcRect l="-202"/>
          <a:stretch>
            <a:fillRect/>
          </a:stretch>
        </p:blipFill>
        <p:spPr>
          <a:xfrm>
            <a:off x="323528" y="1340768"/>
            <a:ext cx="4031487" cy="265728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1560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Ridge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図 10" descr="P225126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412776"/>
            <a:ext cx="4334878" cy="2469890"/>
          </a:xfrm>
          <a:prstGeom prst="rect">
            <a:avLst/>
          </a:prstGeom>
        </p:spPr>
      </p:pic>
      <p:pic>
        <p:nvPicPr>
          <p:cNvPr id="12" name="図 11" descr="P22513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47864" y="4365104"/>
            <a:ext cx="5090940" cy="1663389"/>
          </a:xfrm>
          <a:prstGeom prst="rect">
            <a:avLst/>
          </a:prstGeom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Ta beam pipe in QCS cryostat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コンテンツ プレースホルダ 3" descr="Tapipe_C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924944"/>
            <a:ext cx="5104198" cy="3402802"/>
          </a:xfrm>
        </p:spPr>
      </p:pic>
      <p:pic>
        <p:nvPicPr>
          <p:cNvPr id="5" name="図 4" descr="Ta_pipe_QCSLP.tiff"/>
          <p:cNvPicPr>
            <a:picLocks noChangeAspect="1"/>
          </p:cNvPicPr>
          <p:nvPr/>
        </p:nvPicPr>
        <p:blipFill>
          <a:blip r:embed="rId3" cstate="print"/>
          <a:srcRect l="2751" t="34403" r="2751" b="38859"/>
          <a:stretch>
            <a:fillRect/>
          </a:stretch>
        </p:blipFill>
        <p:spPr>
          <a:xfrm>
            <a:off x="755576" y="1484784"/>
            <a:ext cx="7148182" cy="1429669"/>
          </a:xfrm>
          <a:prstGeom prst="rect">
            <a:avLst/>
          </a:prstGeom>
        </p:spPr>
      </p:pic>
      <p:pic>
        <p:nvPicPr>
          <p:cNvPr id="6" name="図 2" descr="Tatest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1038317" cy="27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6948264" y="3573016"/>
            <a:ext cx="16561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A model Ta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pipe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cooling path in the wall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. This pipe has a weld seam between water and vacuum. The test with tap water caused no leakage at least for months.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19168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Ta pipe for QCSL positron line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31840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BPM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29969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Inner wall of a He vessel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796136" y="2564904"/>
            <a:ext cx="14401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Inside: 10 </a:t>
            </a:r>
            <a:r>
              <a:rPr kumimoji="1" lang="en-US" altLang="ja-JP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 Cu coating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Ta beam pipe setup (1)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コンテンツ プレースホルダ 3" descr="Ta_install_1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012" t="14951" r="14012" b="11863"/>
          <a:stretch>
            <a:fillRect/>
          </a:stretch>
        </p:blipFill>
        <p:spPr>
          <a:xfrm>
            <a:off x="1331640" y="1772816"/>
            <a:ext cx="6533441" cy="469586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419872" y="19888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~40 kg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203848" y="213285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808" y="141277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Center of mass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2129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Without BPM pick-ups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4847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Slide the central part of the cryostat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724128" y="2708920"/>
            <a:ext cx="288032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860032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Pipe support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 flipH="1">
            <a:off x="6156176" y="1807950"/>
            <a:ext cx="144016" cy="3969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39552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Based on the idea of N. Ohuchi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187624" y="3573016"/>
            <a:ext cx="21602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1268760"/>
            <a:ext cx="1728192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kumimoji="1" lang="ja-JP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Ta beam pipe setup (2)</a:t>
            </a:r>
            <a:endParaRPr kumimoji="1" lang="ja-JP" altLang="en-US" sz="3600" dirty="0"/>
          </a:p>
        </p:txBody>
      </p:sp>
      <p:pic>
        <p:nvPicPr>
          <p:cNvPr id="4" name="コンテンツ プレースホルダ 3" descr="Ta_install_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89" t="26088" r="8389" b="29364"/>
          <a:stretch>
            <a:fillRect/>
          </a:stretch>
        </p:blipFill>
        <p:spPr>
          <a:xfrm>
            <a:off x="827584" y="1412776"/>
            <a:ext cx="7554268" cy="2858353"/>
          </a:xfrm>
        </p:spPr>
      </p:pic>
      <p:sp>
        <p:nvSpPr>
          <p:cNvPr id="5" name="フリーフォーム 4"/>
          <p:cNvSpPr/>
          <p:nvPr/>
        </p:nvSpPr>
        <p:spPr>
          <a:xfrm>
            <a:off x="2411760" y="2132856"/>
            <a:ext cx="327462" cy="305254"/>
          </a:xfrm>
          <a:custGeom>
            <a:avLst/>
            <a:gdLst>
              <a:gd name="connsiteX0" fmla="*/ 324063 w 327462"/>
              <a:gd name="connsiteY0" fmla="*/ 274773 h 274773"/>
              <a:gd name="connsiteX1" fmla="*/ 320663 w 327462"/>
              <a:gd name="connsiteY1" fmla="*/ 210188 h 274773"/>
              <a:gd name="connsiteX2" fmla="*/ 320663 w 327462"/>
              <a:gd name="connsiteY2" fmla="*/ 152400 h 274773"/>
              <a:gd name="connsiteX3" fmla="*/ 279872 w 327462"/>
              <a:gd name="connsiteY3" fmla="*/ 108210 h 274773"/>
              <a:gd name="connsiteX4" fmla="*/ 164298 w 327462"/>
              <a:gd name="connsiteY4" fmla="*/ 101411 h 274773"/>
              <a:gd name="connsiteX5" fmla="*/ 45324 w 327462"/>
              <a:gd name="connsiteY5" fmla="*/ 91214 h 274773"/>
              <a:gd name="connsiteX6" fmla="*/ 7932 w 327462"/>
              <a:gd name="connsiteY6" fmla="*/ 60620 h 274773"/>
              <a:gd name="connsiteX7" fmla="*/ 1133 w 327462"/>
              <a:gd name="connsiteY7" fmla="*/ 9631 h 274773"/>
              <a:gd name="connsiteX8" fmla="*/ 1133 w 327462"/>
              <a:gd name="connsiteY8" fmla="*/ 2833 h 2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462" h="274773">
                <a:moveTo>
                  <a:pt x="324063" y="274773"/>
                </a:moveTo>
                <a:cubicBezTo>
                  <a:pt x="322646" y="252678"/>
                  <a:pt x="321230" y="230583"/>
                  <a:pt x="320663" y="210188"/>
                </a:cubicBezTo>
                <a:cubicBezTo>
                  <a:pt x="320096" y="189793"/>
                  <a:pt x="327462" y="169396"/>
                  <a:pt x="320663" y="152400"/>
                </a:cubicBezTo>
                <a:cubicBezTo>
                  <a:pt x="313864" y="135404"/>
                  <a:pt x="305933" y="116708"/>
                  <a:pt x="279872" y="108210"/>
                </a:cubicBezTo>
                <a:cubicBezTo>
                  <a:pt x="253811" y="99712"/>
                  <a:pt x="203389" y="104244"/>
                  <a:pt x="164298" y="101411"/>
                </a:cubicBezTo>
                <a:cubicBezTo>
                  <a:pt x="125207" y="98578"/>
                  <a:pt x="71385" y="98012"/>
                  <a:pt x="45324" y="91214"/>
                </a:cubicBezTo>
                <a:cubicBezTo>
                  <a:pt x="19263" y="84416"/>
                  <a:pt x="15297" y="74217"/>
                  <a:pt x="7932" y="60620"/>
                </a:cubicBezTo>
                <a:cubicBezTo>
                  <a:pt x="567" y="47023"/>
                  <a:pt x="2266" y="19262"/>
                  <a:pt x="1133" y="9631"/>
                </a:cubicBezTo>
                <a:cubicBezTo>
                  <a:pt x="0" y="0"/>
                  <a:pt x="566" y="1416"/>
                  <a:pt x="1133" y="283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386104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Attach BPM pick-ups by screws and connect cables.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Actually, there are many pipes inside cryostat. This is not so easy work.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42210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Leak check!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53732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Ta beam pipes for QCSL will be fabricated in 2014. 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design is in progress.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Ta beam pipes for QCSR will be fabricated in 2015.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3923928" y="162880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Installation Scenario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Boundary conditions</a:t>
            </a:r>
            <a:endParaRPr lang="ja-JP" altLang="en-US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図 2" descr="7Nov10fig1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8683625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251520" y="1268760"/>
            <a:ext cx="4464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IP chamber is supported by VXD frame.</a:t>
            </a:r>
          </a:p>
          <a:p>
            <a:pPr lvl="1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Both sides of IP chamber are fixed to the VXD frame transversally and are free longitudinally.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VXD is supported by CDC.</a:t>
            </a:r>
          </a:p>
          <a:p>
            <a:pPr lvl="1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The R-side of VXD is aligned transversally and  is free longitudinally.</a:t>
            </a:r>
          </a:p>
          <a:p>
            <a:pPr lvl="1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The L-side of VXD is fixed to CDC.</a:t>
            </a:r>
          </a:p>
          <a:p>
            <a:pPr>
              <a:buFont typeface="Arial" charset="0"/>
              <a:buChar char="•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QCS cryostats can move out.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テキスト ボックス 4"/>
          <p:cNvSpPr txBox="1">
            <a:spLocks noChangeArrowheads="1"/>
          </p:cNvSpPr>
          <p:nvPr/>
        </p:nvSpPr>
        <p:spPr bwMode="auto">
          <a:xfrm>
            <a:off x="5364163" y="2060575"/>
            <a:ext cx="2952750" cy="646113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Connection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flanges for vacuum chambers.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テキスト ボックス 5"/>
          <p:cNvSpPr txBox="1">
            <a:spLocks noChangeArrowheads="1"/>
          </p:cNvSpPr>
          <p:nvPr/>
        </p:nvSpPr>
        <p:spPr bwMode="auto">
          <a:xfrm>
            <a:off x="6443662" y="5227638"/>
            <a:ext cx="25928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work space to access flanges.</a:t>
            </a:r>
          </a:p>
          <a:p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is impossible to connect 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flanges by hands </a:t>
            </a:r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this configuration.</a:t>
            </a:r>
            <a:endParaRPr lang="ja-JP" alt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テキスト ボックス 6"/>
          <p:cNvSpPr txBox="1">
            <a:spLocks noChangeArrowheads="1"/>
          </p:cNvSpPr>
          <p:nvPr/>
        </p:nvSpPr>
        <p:spPr bwMode="auto">
          <a:xfrm>
            <a:off x="323850" y="5300663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 work spaces to access flanges.</a:t>
            </a:r>
          </a:p>
          <a:p>
            <a:r>
              <a:rPr lang="en-US" altLang="ja-JP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will be possible to make use of these spaces.</a:t>
            </a:r>
            <a:endParaRPr lang="ja-JP" alt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テキスト ボックス 8"/>
          <p:cNvSpPr txBox="1">
            <a:spLocks noChangeArrowheads="1"/>
          </p:cNvSpPr>
          <p:nvPr/>
        </p:nvSpPr>
        <p:spPr bwMode="auto">
          <a:xfrm>
            <a:off x="6227763" y="3427413"/>
            <a:ext cx="104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Top view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10800000" flipV="1">
            <a:off x="3419475" y="2708275"/>
            <a:ext cx="1873250" cy="180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3600450" y="2743200"/>
            <a:ext cx="1727200" cy="1657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4140994" y="3283744"/>
            <a:ext cx="172720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4212432" y="3355181"/>
            <a:ext cx="172720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 flipH="1" flipV="1">
            <a:off x="2484438" y="4940300"/>
            <a:ext cx="503237" cy="3603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>
            <a:off x="5435600" y="4795838"/>
            <a:ext cx="1008063" cy="504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テキスト ボックス 15"/>
          <p:cNvSpPr txBox="1">
            <a:spLocks noChangeArrowheads="1"/>
          </p:cNvSpPr>
          <p:nvPr/>
        </p:nvSpPr>
        <p:spPr bwMode="auto">
          <a:xfrm>
            <a:off x="4572000" y="5373688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CDC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63763-6192-402A-ACC7-2277AF972AE4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BPM and bellows between IP chamber and Ta beam pipe</a:t>
            </a:r>
            <a:endParaRPr kumimoji="1" lang="ja-JP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 descr="BPM_bellowsunit.tiff"/>
          <p:cNvPicPr>
            <a:picLocks noChangeAspect="1"/>
          </p:cNvPicPr>
          <p:nvPr/>
        </p:nvPicPr>
        <p:blipFill>
          <a:blip r:embed="rId2" cstate="print"/>
          <a:srcRect l="12200" t="19920" r="13776" b="33289"/>
          <a:stretch>
            <a:fillRect/>
          </a:stretch>
        </p:blipFill>
        <p:spPr>
          <a:xfrm>
            <a:off x="1043608" y="1772816"/>
            <a:ext cx="6768752" cy="30243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563888" y="2276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BPM pick-up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7784" y="450912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Bellows unit with a conventional RF-bridge.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 comb-type structure cannot give a sufficient flexibility for a small diameter.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4941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Cooling channel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This piece will be fabricated in FY2014.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CrCu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1760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CrCu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68344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Ta pipe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6012160" y="4077072"/>
            <a:ext cx="432048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4932040" y="4077072"/>
            <a:ext cx="1512168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355976" y="2708920"/>
            <a:ext cx="216024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987824" y="2708920"/>
            <a:ext cx="648072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8" idx="2"/>
          </p:cNvCxnSpPr>
          <p:nvPr/>
        </p:nvCxnSpPr>
        <p:spPr>
          <a:xfrm>
            <a:off x="6084168" y="2718212"/>
            <a:ext cx="216024" cy="3507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5004048" y="4149080"/>
            <a:ext cx="504056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6876256" y="2852936"/>
            <a:ext cx="1008112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108086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Installation Scenario - Baseline</a:t>
            </a:r>
            <a:endParaRPr lang="ja-JP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図 2" descr="kohriki_kumitate1 1.tiff"/>
          <p:cNvPicPr>
            <a:picLocks noChangeAspect="1" noChangeArrowheads="1"/>
          </p:cNvPicPr>
          <p:nvPr/>
        </p:nvPicPr>
        <p:blipFill>
          <a:blip r:embed="rId2" cstate="print"/>
          <a:srcRect l="8263" t="6551" r="3539" b="981"/>
          <a:stretch>
            <a:fillRect/>
          </a:stretch>
        </p:blipFill>
        <p:spPr bwMode="auto">
          <a:xfrm>
            <a:off x="755576" y="908720"/>
            <a:ext cx="7338805" cy="543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テキスト ボックス 3"/>
          <p:cNvSpPr txBox="1">
            <a:spLocks noChangeArrowheads="1"/>
          </p:cNvSpPr>
          <p:nvPr/>
        </p:nvSpPr>
        <p:spPr bwMode="auto">
          <a:xfrm>
            <a:off x="7884368" y="6021288"/>
            <a:ext cx="1079500" cy="30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T. Kohriki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880" y="98072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VXD is connected to QCSR at first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55576" y="2564904"/>
            <a:ext cx="7514705" cy="1936865"/>
            <a:chOff x="755576" y="2564904"/>
            <a:chExt cx="7514705" cy="1936865"/>
          </a:xfrm>
        </p:grpSpPr>
        <p:pic>
          <p:nvPicPr>
            <p:cNvPr id="6" name="図 5" descr="Mock-up 0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2564904"/>
              <a:ext cx="7514705" cy="19368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275856" y="2636912"/>
              <a:ext cx="230425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Mock-up test at KEK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AIM (Alternative Installation Method)</a:t>
            </a:r>
            <a:endParaRPr kumimoji="1" lang="ja-JP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Install VXD bwd.WMV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4267796" cy="24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nstall VXD fwd.WMV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267796" cy="24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:\DCIM\100RICOH\R0012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2462513" cy="19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452320" y="1556792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Essential mechanism: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RVC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(Remote Vacuum Connection)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図 10" descr="carsten1Oct12BPAC_ページ_20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88024" y="1484784"/>
            <a:ext cx="2547851" cy="183711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652120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RVC test at DESY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5656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Mock-up test at MPI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1772816"/>
            <a:ext cx="22322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VXD slides on a tray.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3356992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Press a vacuum flange with a hydraulic force and lock the position with a screw nut.</a:t>
            </a:r>
          </a:p>
          <a:p>
            <a:r>
              <a:rPr kumimoji="1" lang="en-US" altLang="ja-JP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N. Carsten , Belle II focused review (Sep9-10, 2013, KEK)</a:t>
            </a:r>
            <a:endParaRPr kumimoji="1" lang="ja-JP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Towards Phase 1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Magnets and beam pipes for Phase 1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Design of the Large Angle Beam-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strahlung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Monitor (LABM) port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Concrete shield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Phase 2 and Phase 3 design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Final focus magnets (QCS) → Talk by N. Ohuchi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Moving stage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→ Talk by H. Yamaoka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IP chamber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Ta pipe in QCS cryostat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Installation of  Vertex Detector (VXD)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Vacuum system of IR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Concrete shield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Baseline vs. AIM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76379"/>
              </p:ext>
            </p:extLst>
          </p:nvPr>
        </p:nvGraphicFramePr>
        <p:xfrm>
          <a:off x="493204" y="1484784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2088232"/>
                <a:gridCol w="2088232"/>
                <a:gridCol w="224259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Baseline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AIM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Forward connection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VXD installation.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Use RVC after VXD installation.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Inaccessible to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RVC after connection.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Backward connection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After VXD installation by hand?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 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RVC is now considered.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RVC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Accessible to RVC in case of trouble.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Driving force to push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VXD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QCSR moving stage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Hand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The precision on the motion of the QCSR moving stage is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guaranteed.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Basic philosophy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Work around IP should be cooperative for a low </a:t>
                      </a:r>
                      <a:r>
                        <a:rPr kumimoji="1" lang="en-US" altLang="ja-JP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emittance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collider.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If possible, detector remains untouched 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 case of 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minor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accelerator trouble.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Belle II position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Role-in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anywhere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5536" y="544522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RVC as a vacuum sealing mechanism has been well-established.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Installation scenario will be centralized in June 2014.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There is not VXD in Phase 2. However, the same installation method as in Phase 3 is applied for a validity check.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Vacuum system of IR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コンテンツ プレースホルダ 3" descr="duct_layout2014MAC_phase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9" t="11769" r="1701" b="13454"/>
          <a:stretch>
            <a:fillRect/>
          </a:stretch>
        </p:blipFill>
        <p:spPr>
          <a:xfrm>
            <a:off x="179512" y="1484784"/>
            <a:ext cx="8784976" cy="479795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83568" y="314096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vacuum pumps in this region</a:t>
            </a:r>
            <a:endParaRPr kumimoji="1"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267744" y="350100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Vacuum system of IR</a:t>
            </a:r>
            <a:b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Groove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, pump channel, pump port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 descr="IRduct_fig4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12776"/>
            <a:ext cx="3877891" cy="2877142"/>
          </a:xfrm>
          <a:prstGeom prst="rect">
            <a:avLst/>
          </a:prstGeom>
        </p:spPr>
      </p:pic>
      <p:pic>
        <p:nvPicPr>
          <p:cNvPr id="4" name="図 3" descr="IRduct_fig18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700808"/>
            <a:ext cx="3877891" cy="2960533"/>
          </a:xfrm>
          <a:prstGeom prst="rect">
            <a:avLst/>
          </a:prstGeom>
        </p:spPr>
      </p:pic>
      <p:pic>
        <p:nvPicPr>
          <p:cNvPr id="5" name="図 4" descr="IRduct_fig19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2675095" y="4173777"/>
            <a:ext cx="2585261" cy="195980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427984" y="31409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For sputter ion pump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2040" y="56612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CapaciTorr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® and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NEXTorr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®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Bending magnet chamber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04248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® SAES Getters</a:t>
            </a:r>
            <a:endParaRPr kumimoji="1"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Vacuum system of IR</a:t>
            </a:r>
            <a: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Consideration on IR pressure</a:t>
            </a:r>
            <a:endParaRPr lang="ja-JP" altLang="en-US" sz="2800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5363" name="テキスト ボックス 2"/>
          <p:cNvSpPr txBox="1">
            <a:spLocks noChangeArrowheads="1"/>
          </p:cNvSpPr>
          <p:nvPr/>
        </p:nvSpPr>
        <p:spPr bwMode="auto">
          <a:xfrm>
            <a:off x="467544" y="1844824"/>
            <a:ext cx="82073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main gas source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within 4 m from IP is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photon-desorbed gas due to the direct SR from the last bend. If a photo-desorption coefficient </a:t>
            </a:r>
            <a:r>
              <a:rPr lang="en-US" altLang="ja-JP" i="1" dirty="0">
                <a:latin typeface="Symbol" pitchFamily="18" charset="2"/>
                <a:cs typeface="Times New Roman" pitchFamily="18" charset="0"/>
              </a:rPr>
              <a:t>h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is assumed to be 1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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molecules/photon, The average pressure of this region will be a few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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Pa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 This will not affect the overall average design pressure of the ring (1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Pa). However, a consideration on the beam-gas Rutherford scattering requires much lower pressure in the QC magnets where </a:t>
            </a:r>
            <a:r>
              <a:rPr lang="en-US" altLang="ja-JP" i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is large. 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was shown that Ta and Au-coating have a sufficiently low photo-desorption coefficient. It was also shown Ta has a very low thermal </a:t>
            </a:r>
            <a:r>
              <a:rPr lang="en-US" altLang="ja-JP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outgassing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rate.</a:t>
            </a:r>
            <a:endParaRPr lang="en-US" altLang="ja-JP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More detail → K. Kanazawa, The 18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KEKB Accelerator Review Committee, KEK, 4-6 March 2013, </a:t>
            </a:r>
          </a:p>
          <a:p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oncrete shield for Phase 2 and 3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コンテンツ プレースホルダ 3" descr="IRshield_phase3_bas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412776"/>
            <a:ext cx="6768752" cy="4752528"/>
          </a:xfrm>
        </p:spPr>
      </p:pic>
      <p:sp>
        <p:nvSpPr>
          <p:cNvPr id="5" name="正方形/長方形 4"/>
          <p:cNvSpPr/>
          <p:nvPr/>
        </p:nvSpPr>
        <p:spPr>
          <a:xfrm>
            <a:off x="3923928" y="494116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195736" y="494116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Floor block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55776" y="4077072"/>
            <a:ext cx="360040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95936" y="4077072"/>
            <a:ext cx="360040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0192" y="1484784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1. Floor block to fill a gap between the accelerator floor and the detector. This will be set March 2014.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20272" y="2852936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2. A concrete to reduce the front aperture of the gate shield. The frontend block of the gate shield will be modified to attach this concrete (2015).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20072" y="4725144"/>
            <a:ext cx="17281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3. Extension of the wall of the experimental hall (2015).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2915816" y="4293096"/>
            <a:ext cx="2376264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9" idx="2"/>
          </p:cNvCxnSpPr>
          <p:nvPr/>
        </p:nvCxnSpPr>
        <p:spPr>
          <a:xfrm flipH="1" flipV="1">
            <a:off x="4175956" y="4293096"/>
            <a:ext cx="1116124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11560" y="4869160"/>
            <a:ext cx="14401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4. Add 45 cm concrete on the top of the gate shield (2015).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2123728" y="5013176"/>
            <a:ext cx="216024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2123728" y="4941168"/>
            <a:ext cx="1728192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83568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Gate shield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直線矢印コネクタ 25"/>
          <p:cNvCxnSpPr>
            <a:stCxn id="7" idx="3"/>
          </p:cNvCxnSpPr>
          <p:nvPr/>
        </p:nvCxnSpPr>
        <p:spPr>
          <a:xfrm flipV="1">
            <a:off x="1907704" y="1844824"/>
            <a:ext cx="936104" cy="406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3"/>
          </p:cNvCxnSpPr>
          <p:nvPr/>
        </p:nvCxnSpPr>
        <p:spPr>
          <a:xfrm>
            <a:off x="1907704" y="2821578"/>
            <a:ext cx="72008" cy="4634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11560" y="609329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80 cm thick concrete wall to </a:t>
            </a:r>
            <a:r>
              <a:rPr lang="en-US" altLang="ja-JP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cover</a:t>
            </a:r>
            <a:r>
              <a:rPr kumimoji="1" lang="en-US" altLang="ja-JP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the gap between the accelerator tunnel ceiling and the gate shield (2014).</a:t>
            </a:r>
            <a:endParaRPr kumimoji="1" lang="ja-JP" alt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MARS simulation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148064" y="270892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Requirement: Warning access during Phase 2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50131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General radiation access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342900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Since the target luminosity in Phase 2 is 1/80 of that in Phase 3, The requirement will be satisfied. If necessary, we will add a local shield around the radiation source.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55172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Local radiation sources → Talk by H. Nakayama</a:t>
            </a:r>
            <a:endParaRPr kumimoji="1" lang="ja-JP" altLang="en-US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8064" y="141277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Beam loss estimation: Y. Ohnishi, Y. Funakoshi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Simulation: T. Sanami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Condition: Full spec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979712" y="3933056"/>
            <a:ext cx="432048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kumimoji="1" lang="ja-JP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Towards Phase 1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Preparation of beam pipes and magnets is on schedule.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Design of LABM port is proposed, and will be tested with beam.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Concrete shield for phase 1 is now under construction.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Phase 2 and Phase 3 design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QCS → Talk by N. Ohuchi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Moving stage → Talk by H. Yamaoka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IP chamber for phase 2 is now under fabrication. Though we had a trouble on Be pipe, the fabrication will complete June 2014.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Ta pipe in QCS will be produced in FY2014 and 2015. There still remain some design details to be finalized. 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Installation of VXD is now considered with two scenarios. They will be centralized in June 2014 B2GM.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Vacuum system of IR is now fixed. All beam pipes will appear before Phase 1. After Phase 2, no pump spaces are available within 4 m from IP. The average pressure of this region will be 10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Pa or higher.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 basic structure of the concrete shield for Phase 2 and Phase 3 is now fixed.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Magnets and beam pipes for Phase 1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26876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New IR magnets are fabricated in FY2013.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Installation of the new IR magnets will start June 2014.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611560" y="1916832"/>
            <a:ext cx="7704856" cy="4150716"/>
            <a:chOff x="611560" y="2060848"/>
            <a:chExt cx="7704856" cy="4150716"/>
          </a:xfrm>
        </p:grpSpPr>
        <p:pic>
          <p:nvPicPr>
            <p:cNvPr id="3" name="図 2" descr="phase1_layout2014Jan.tiff"/>
            <p:cNvPicPr>
              <a:picLocks noChangeAspect="1"/>
            </p:cNvPicPr>
            <p:nvPr/>
          </p:nvPicPr>
          <p:blipFill>
            <a:blip r:embed="rId2" cstate="print"/>
            <a:srcRect l="1176" t="14350" r="1176" b="11008"/>
            <a:stretch>
              <a:fillRect/>
            </a:stretch>
          </p:blipFill>
          <p:spPr>
            <a:xfrm>
              <a:off x="611560" y="2060848"/>
              <a:ext cx="7681918" cy="4150716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7092280" y="3501008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Dummy</a:t>
              </a: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Stage (Phase 1)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115616" y="3645024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Moving</a:t>
              </a: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stage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71600" y="2276872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Beam pipes</a:t>
              </a: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fabrication</a:t>
              </a:r>
              <a:endParaRPr kumimoji="1"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FY2013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948264" y="4797152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Beam pipes</a:t>
              </a: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fabrication</a:t>
              </a:r>
              <a:endParaRPr kumimoji="1" lang="en-US" altLang="ja-JP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FY2013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843808" y="4221088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Beam pipes fabrication: 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Apr – Sep 2014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下矢印 9"/>
            <p:cNvSpPr/>
            <p:nvPr/>
          </p:nvSpPr>
          <p:spPr>
            <a:xfrm flipV="1">
              <a:off x="3923928" y="4077072"/>
              <a:ext cx="576064" cy="144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/>
            <p:cNvSpPr/>
            <p:nvPr/>
          </p:nvSpPr>
          <p:spPr>
            <a:xfrm>
              <a:off x="2195736" y="2492896"/>
              <a:ext cx="144016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矢印 11"/>
            <p:cNvSpPr/>
            <p:nvPr/>
          </p:nvSpPr>
          <p:spPr>
            <a:xfrm flipH="1">
              <a:off x="6804248" y="4869160"/>
              <a:ext cx="144016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611560" y="60932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Installation of beam pipes will start around August 2014.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Design of LABM port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コンテンツ プレースホルダ 3" descr="duct_list_2_LABM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63" t="18133" r="10639" b="16636"/>
          <a:stretch>
            <a:fillRect/>
          </a:stretch>
        </p:blipFill>
        <p:spPr>
          <a:xfrm>
            <a:off x="1187624" y="1340768"/>
            <a:ext cx="7043764" cy="418544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259632" y="551723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 mirror is hidden in a groove to avoid heat-up due to HOM.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Detail of LABM system → Talk by J. Flanagan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Phase 1 concrete shield</a:t>
            </a:r>
            <a:endParaRPr kumimoji="1" lang="ja-JP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グループ化 25"/>
          <p:cNvGrpSpPr/>
          <p:nvPr/>
        </p:nvGrpSpPr>
        <p:grpSpPr>
          <a:xfrm>
            <a:off x="467544" y="1916832"/>
            <a:ext cx="7416824" cy="4731042"/>
            <a:chOff x="1115616" y="1484784"/>
            <a:chExt cx="7416824" cy="4731042"/>
          </a:xfrm>
        </p:grpSpPr>
        <p:pic>
          <p:nvPicPr>
            <p:cNvPr id="3" name="図 2" descr="IRshield_phase1_2_Jan2014.tiff"/>
            <p:cNvPicPr>
              <a:picLocks noChangeAspect="1"/>
            </p:cNvPicPr>
            <p:nvPr/>
          </p:nvPicPr>
          <p:blipFill>
            <a:blip r:embed="rId2" cstate="print"/>
            <a:srcRect l="5376" t="21650" r="5376" b="4851"/>
            <a:stretch>
              <a:fillRect/>
            </a:stretch>
          </p:blipFill>
          <p:spPr>
            <a:xfrm>
              <a:off x="1115616" y="1484784"/>
              <a:ext cx="6732691" cy="4284477"/>
            </a:xfrm>
            <a:prstGeom prst="rect">
              <a:avLst/>
            </a:prstGeom>
          </p:spPr>
        </p:pic>
        <p:cxnSp>
          <p:nvCxnSpPr>
            <p:cNvPr id="5" name="直線矢印コネクタ 4"/>
            <p:cNvCxnSpPr/>
            <p:nvPr/>
          </p:nvCxnSpPr>
          <p:spPr>
            <a:xfrm>
              <a:off x="3923928" y="3861048"/>
              <a:ext cx="72008" cy="43204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059832" y="3429000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Mini shield for Phase 1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H="1">
              <a:off x="5652120" y="3717032"/>
              <a:ext cx="288032" cy="3600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6156176" y="3717032"/>
              <a:ext cx="360040" cy="43204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5508104" y="3356992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Existing shield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flipH="1">
              <a:off x="2555776" y="3789040"/>
              <a:ext cx="720080" cy="43204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 flipV="1">
              <a:off x="5220072" y="5013176"/>
              <a:ext cx="576064" cy="7920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6084168" y="4941168"/>
              <a:ext cx="648072" cy="8640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3779912" y="5877272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Additional shield to fill a floor gap (March 2014)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V="1">
              <a:off x="3059832" y="5157192"/>
              <a:ext cx="936104" cy="6480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H="1" flipV="1">
              <a:off x="2411760" y="5373216"/>
              <a:ext cx="144016" cy="43204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1187624" y="5877272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Shield support stage (re-use)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7020272" y="24928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Phase 1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7544" y="126876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mini shield is going to be fabricated Feb - Jun 2014.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Installation of the mini shield and the shield support stage: ~Aug 2014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64288" y="3717032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+80 cm thick concrete wall to 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cover</a:t>
            </a:r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the gap between the accelerator tunnel ceiling and the gate shield (2014).</a:t>
            </a:r>
            <a:endParaRPr kumimoji="1" lang="ja-JP" alt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Example of MARS simulation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840605" cy="484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2627784" y="3573016"/>
            <a:ext cx="5760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220072" y="155679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Beam loss estimation: Y. Ohnishi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Simulation: T. Sanami</a:t>
            </a:r>
            <a:endParaRPr kumimoji="1"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Condition: LER, 1A, 10nTorr, uniform loss around IR.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78092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equirement: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eep the experimental hall in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Warning access’ so that general workers may join the construction of Belle II.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691680" y="3573016"/>
            <a:ext cx="1008112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9552" y="4293096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Boundary fence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123728" y="4437112"/>
            <a:ext cx="144016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331640" y="5085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Hall (B3)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491880" y="4221088"/>
            <a:ext cx="288032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275856" y="3789040"/>
            <a:ext cx="864096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059832" y="5157192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‘Warning access’ level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915816" y="3573016"/>
            <a:ext cx="122413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211960" y="3861048"/>
            <a:ext cx="13681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‘General radiation access’ level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1547664" y="2564904"/>
            <a:ext cx="216024" cy="7920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475656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Accelerator tunnel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24128" y="465313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Beam current will be adjusted to keep the general radiation access area within the accelerator tunnel.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Phase 2 and Phase 3 IR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コンテンツ プレースホルダ 3" descr="phase1_to_phase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564374" cy="5346954"/>
          </a:xfrm>
        </p:spPr>
      </p:pic>
      <p:sp>
        <p:nvSpPr>
          <p:cNvPr id="5" name="下矢印 4"/>
          <p:cNvSpPr/>
          <p:nvPr/>
        </p:nvSpPr>
        <p:spPr>
          <a:xfrm>
            <a:off x="3851920" y="2276872"/>
            <a:ext cx="1080120" cy="432048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2924944"/>
            <a:ext cx="16561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Belle II</a:t>
            </a:r>
          </a:p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w/o VXD (Phase 2)</a:t>
            </a:r>
          </a:p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w. VXD (Phase 3)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IP chamber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63888" y="50131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QCSL and QCSR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8184" y="28529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Ta beam pipe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Ta beam pipe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16216" y="54452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Moving stage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Moving stage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5364088" y="3212976"/>
            <a:ext cx="1152128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5220072" y="450912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275856" y="450912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411760" y="3573016"/>
            <a:ext cx="864096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7" idx="2"/>
          </p:cNvCxnSpPr>
          <p:nvPr/>
        </p:nvCxnSpPr>
        <p:spPr>
          <a:xfrm flipH="1">
            <a:off x="4427984" y="4230380"/>
            <a:ext cx="108012" cy="3507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4932040" y="4653136"/>
            <a:ext cx="216024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3851920" y="4653136"/>
            <a:ext cx="144016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6804248" y="4869160"/>
            <a:ext cx="216024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051720" y="4869160"/>
            <a:ext cx="144016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7544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Phase 1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QCS and Moving stage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コンテンツ プレースホルダ 3" descr="QCSandMS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9" t="21315" r="1701" b="27061"/>
          <a:stretch>
            <a:fillRect/>
          </a:stretch>
        </p:blipFill>
        <p:spPr>
          <a:xfrm>
            <a:off x="179512" y="1412776"/>
            <a:ext cx="8784976" cy="331236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827584" y="3140968"/>
            <a:ext cx="194421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The accelerator floor has been modified for the new QCS moving stages.</a:t>
            </a:r>
          </a:p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The QCSL moving stage will be set on the floor within FY2013.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72200" y="3140968"/>
            <a:ext cx="18722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The QCSR moving stage will be fabricated in FY2014.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1840" y="314096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QCSL and QCSR will appear in IR during July to September 2015.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530120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Detail of QCS → Talk by N. Ohuchi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Issues on QCS vibration → Talk by T. Oki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Moving stage → Talk by H. Yamaoka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41.5IR_j_ver1_schetch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988840"/>
            <a:ext cx="6288162" cy="4230762"/>
          </a:xfrm>
          <a:prstGeom prst="rect">
            <a:avLst/>
          </a:prstGeom>
        </p:spPr>
      </p:pic>
      <p:sp>
        <p:nvSpPr>
          <p:cNvPr id="14340" name="テキスト ボックス 3"/>
          <p:cNvSpPr txBox="1">
            <a:spLocks noChangeArrowheads="1"/>
          </p:cNvSpPr>
          <p:nvPr/>
        </p:nvSpPr>
        <p:spPr bwMode="auto">
          <a:xfrm>
            <a:off x="4355976" y="1700808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HIP = Hot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Isostatic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Pressing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テキスト ボックス 10"/>
          <p:cNvSpPr txBox="1">
            <a:spLocks noChangeArrowheads="1"/>
          </p:cNvSpPr>
          <p:nvPr/>
        </p:nvSpPr>
        <p:spPr bwMode="auto">
          <a:xfrm>
            <a:off x="2843808" y="5301208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~10 </a:t>
            </a:r>
            <a:r>
              <a:rPr lang="en-US" altLang="ja-JP" sz="1400" dirty="0">
                <a:solidFill>
                  <a:srgbClr val="CC99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1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ja-JP" altLang="en-US" sz="1400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図 2" descr="IR-all-assenbly-R1 1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2294423" cy="147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1187624" y="5301208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~10 </a:t>
            </a:r>
            <a:r>
              <a:rPr lang="en-US" altLang="ja-JP" sz="140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m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4499992" y="5301208"/>
            <a:ext cx="792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~10 </a:t>
            </a:r>
            <a:r>
              <a:rPr lang="en-US" altLang="ja-JP" sz="140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m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4208" y="2780928"/>
            <a:ext cx="2699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Taper: to reduce the number of photons entering into the central part</a:t>
            </a:r>
          </a:p>
          <a:p>
            <a:pPr algn="ctr"/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Ridges: to keep the direction of scattered photons away from Be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00192" y="177281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Only taper parts are exposed to direct synchrotron radiation.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04248" y="494116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Negligible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trap of HOM at the central part.</a:t>
            </a:r>
            <a:endParaRPr kumimoji="1" lang="ja-JP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IP Chamber – Design feature</a:t>
            </a:r>
            <a:endParaRPr lang="ja-JP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139-EC40-4F35-A049-B7FDC9036CD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1898</Words>
  <Application>Microsoft Office PowerPoint</Application>
  <PresentationFormat>画面に合わせる (4:3)</PresentationFormat>
  <Paragraphs>275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Interaction Region Overview (corrected)</vt:lpstr>
      <vt:lpstr>Contents</vt:lpstr>
      <vt:lpstr>Magnets and beam pipes for Phase 1</vt:lpstr>
      <vt:lpstr>Design of LABM port</vt:lpstr>
      <vt:lpstr>Phase 1 concrete shield</vt:lpstr>
      <vt:lpstr>Example of MARS simulation</vt:lpstr>
      <vt:lpstr>Phase 2 and Phase 3 IR</vt:lpstr>
      <vt:lpstr>QCS and Moving stage</vt:lpstr>
      <vt:lpstr>IP Chamber – Design feature</vt:lpstr>
      <vt:lpstr>Central part of IP chamber</vt:lpstr>
      <vt:lpstr>IP chamber</vt:lpstr>
      <vt:lpstr>IP chamber (Ta part manufacturing)</vt:lpstr>
      <vt:lpstr>Ta beam pipe in QCS cryostat</vt:lpstr>
      <vt:lpstr>Ta beam pipe setup (1)</vt:lpstr>
      <vt:lpstr>Ta beam pipe setup (2)</vt:lpstr>
      <vt:lpstr>Installation Scenario Boundary conditions</vt:lpstr>
      <vt:lpstr>BPM and bellows between IP chamber and Ta beam pipe</vt:lpstr>
      <vt:lpstr>Installation Scenario - Baseline</vt:lpstr>
      <vt:lpstr>AIM (Alternative Installation Method)</vt:lpstr>
      <vt:lpstr>Baseline vs. AIM</vt:lpstr>
      <vt:lpstr>Vacuum system of IR</vt:lpstr>
      <vt:lpstr>Vacuum system of IR Groove, pump channel, pump port</vt:lpstr>
      <vt:lpstr>Vacuum system of IR Consideration on IR pressure</vt:lpstr>
      <vt:lpstr>Concrete shield for Phase 2 and 3</vt:lpstr>
      <vt:lpstr>MARS simulation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</dc:title>
  <dc:creator> </dc:creator>
  <cp:lastModifiedBy>Kanazawa</cp:lastModifiedBy>
  <cp:revision>169</cp:revision>
  <dcterms:created xsi:type="dcterms:W3CDTF">2014-02-14T06:59:40Z</dcterms:created>
  <dcterms:modified xsi:type="dcterms:W3CDTF">2014-03-03T04:45:46Z</dcterms:modified>
</cp:coreProperties>
</file>