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9" r:id="rId2"/>
    <p:sldId id="309" r:id="rId3"/>
    <p:sldId id="337" r:id="rId4"/>
    <p:sldId id="336" r:id="rId5"/>
    <p:sldId id="338" r:id="rId6"/>
    <p:sldId id="339" r:id="rId7"/>
    <p:sldId id="312" r:id="rId8"/>
    <p:sldId id="315" r:id="rId9"/>
    <p:sldId id="341" r:id="rId10"/>
    <p:sldId id="364" r:id="rId11"/>
    <p:sldId id="317" r:id="rId12"/>
    <p:sldId id="343" r:id="rId13"/>
    <p:sldId id="360" r:id="rId14"/>
    <p:sldId id="349" r:id="rId15"/>
    <p:sldId id="350" r:id="rId16"/>
    <p:sldId id="354" r:id="rId17"/>
    <p:sldId id="351" r:id="rId18"/>
    <p:sldId id="362" r:id="rId19"/>
    <p:sldId id="361" r:id="rId20"/>
    <p:sldId id="357" r:id="rId21"/>
    <p:sldId id="359" r:id="rId22"/>
    <p:sldId id="363" r:id="rId23"/>
  </p:sldIdLst>
  <p:sldSz cx="9144000" cy="6858000" type="screen4x3"/>
  <p:notesSz cx="6400800" cy="86868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FF00"/>
    <a:srgbClr val="0000FF"/>
    <a:srgbClr val="FF00FF"/>
    <a:srgbClr val="FF33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81" autoAdjust="0"/>
    <p:restoredTop sz="77708" autoAdjust="0"/>
  </p:normalViewPr>
  <p:slideViewPr>
    <p:cSldViewPr>
      <p:cViewPr>
        <p:scale>
          <a:sx n="120" d="100"/>
          <a:sy n="120" d="100"/>
        </p:scale>
        <p:origin x="-5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3" y="6"/>
            <a:ext cx="2774130" cy="434271"/>
          </a:xfrm>
          <a:prstGeom prst="rect">
            <a:avLst/>
          </a:prstGeom>
        </p:spPr>
        <p:txBody>
          <a:bodyPr vert="horz" lIns="82832" tIns="41414" rIns="82832" bIns="41414" rtlCol="0"/>
          <a:lstStyle>
            <a:lvl1pPr algn="l">
              <a:defRPr sz="10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625184" y="6"/>
            <a:ext cx="2774130" cy="434271"/>
          </a:xfrm>
          <a:prstGeom prst="rect">
            <a:avLst/>
          </a:prstGeom>
        </p:spPr>
        <p:txBody>
          <a:bodyPr vert="horz" lIns="82832" tIns="41414" rIns="82832" bIns="41414" rtlCol="0"/>
          <a:lstStyle>
            <a:lvl1pPr algn="r">
              <a:defRPr sz="1000"/>
            </a:lvl1pPr>
          </a:lstStyle>
          <a:p>
            <a:fld id="{EF8B29AB-D33C-4C41-9D92-5954218D4847}" type="datetimeFigureOut">
              <a:rPr kumimoji="1" lang="ja-JP" altLang="en-US" smtClean="0"/>
              <a:pPr/>
              <a:t>2014/3/2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3" y="8251147"/>
            <a:ext cx="2774130" cy="434271"/>
          </a:xfrm>
          <a:prstGeom prst="rect">
            <a:avLst/>
          </a:prstGeom>
        </p:spPr>
        <p:txBody>
          <a:bodyPr vert="horz" lIns="82832" tIns="41414" rIns="82832" bIns="41414" rtlCol="0" anchor="b"/>
          <a:lstStyle>
            <a:lvl1pPr algn="l">
              <a:defRPr sz="10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625184" y="8251147"/>
            <a:ext cx="2774130" cy="434271"/>
          </a:xfrm>
          <a:prstGeom prst="rect">
            <a:avLst/>
          </a:prstGeom>
        </p:spPr>
        <p:txBody>
          <a:bodyPr vert="horz" lIns="82832" tIns="41414" rIns="82832" bIns="41414" rtlCol="0" anchor="b"/>
          <a:lstStyle>
            <a:lvl1pPr algn="r">
              <a:defRPr sz="1000"/>
            </a:lvl1pPr>
          </a:lstStyle>
          <a:p>
            <a:fld id="{578EFF32-A9B3-4AEE-ADED-23EBA363618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938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1" y="7"/>
            <a:ext cx="2773679" cy="434340"/>
          </a:xfrm>
          <a:prstGeom prst="rect">
            <a:avLst/>
          </a:prstGeom>
        </p:spPr>
        <p:txBody>
          <a:bodyPr vert="horz" lIns="82832" tIns="41414" rIns="82832" bIns="41414" rtlCol="0"/>
          <a:lstStyle>
            <a:lvl1pPr algn="l">
              <a:defRPr sz="10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625645" y="7"/>
            <a:ext cx="2773679" cy="434340"/>
          </a:xfrm>
          <a:prstGeom prst="rect">
            <a:avLst/>
          </a:prstGeom>
        </p:spPr>
        <p:txBody>
          <a:bodyPr vert="horz" lIns="82832" tIns="41414" rIns="82832" bIns="41414" rtlCol="0"/>
          <a:lstStyle>
            <a:lvl1pPr algn="r">
              <a:defRPr sz="1000"/>
            </a:lvl1pPr>
          </a:lstStyle>
          <a:p>
            <a:fld id="{CFD30891-9D3B-44A5-AD88-76EEF2E13D2E}" type="datetimeFigureOut">
              <a:rPr kumimoji="1" lang="ja-JP" altLang="en-US" smtClean="0"/>
              <a:pPr/>
              <a:t>2014/3/2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2832" tIns="41414" rIns="82832" bIns="41414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40083" y="4126233"/>
            <a:ext cx="5120640" cy="3909060"/>
          </a:xfrm>
          <a:prstGeom prst="rect">
            <a:avLst/>
          </a:prstGeom>
        </p:spPr>
        <p:txBody>
          <a:bodyPr vert="horz" lIns="82832" tIns="41414" rIns="82832" bIns="41414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1" y="8250959"/>
            <a:ext cx="2773679" cy="434340"/>
          </a:xfrm>
          <a:prstGeom prst="rect">
            <a:avLst/>
          </a:prstGeom>
        </p:spPr>
        <p:txBody>
          <a:bodyPr vert="horz" lIns="82832" tIns="41414" rIns="82832" bIns="41414" rtlCol="0" anchor="b"/>
          <a:lstStyle>
            <a:lvl1pPr algn="l">
              <a:defRPr sz="10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625645" y="8250959"/>
            <a:ext cx="2773679" cy="434340"/>
          </a:xfrm>
          <a:prstGeom prst="rect">
            <a:avLst/>
          </a:prstGeom>
        </p:spPr>
        <p:txBody>
          <a:bodyPr vert="horz" lIns="82832" tIns="41414" rIns="82832" bIns="41414" rtlCol="0" anchor="b"/>
          <a:lstStyle>
            <a:lvl1pPr algn="r">
              <a:defRPr sz="1000"/>
            </a:lvl1pPr>
          </a:lstStyle>
          <a:p>
            <a:fld id="{7007E69C-5A0A-485B-B78E-4C4089E2185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806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sz="1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608" indent="-310608" defTabSz="828284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2011/7/23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Europhysics Conference on High-Energy Physics 2011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4.tiff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10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31.jpeg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3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41.png"/><Relationship Id="rId5" Type="http://schemas.openxmlformats.org/officeDocument/2006/relationships/image" Target="../media/image2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0.png"/><Relationship Id="rId9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55577" y="5517232"/>
            <a:ext cx="7920880" cy="864096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000" dirty="0" smtClean="0"/>
              <a:t>The 19</a:t>
            </a:r>
            <a:r>
              <a:rPr lang="en-US" altLang="ja-JP" sz="2000" baseline="30000" dirty="0" smtClean="0"/>
              <a:t>th</a:t>
            </a:r>
            <a:r>
              <a:rPr lang="en-US" altLang="ja-JP" sz="2000" dirty="0" smtClean="0"/>
              <a:t> KEKB Accelerator Review Committee</a:t>
            </a:r>
          </a:p>
          <a:p>
            <a:r>
              <a:rPr lang="en-US" altLang="ja-JP" sz="2000" dirty="0" smtClean="0"/>
              <a:t>March 3, 2014</a:t>
            </a:r>
            <a:endParaRPr lang="en-US" altLang="ja-JP" sz="2000" dirty="0"/>
          </a:p>
          <a:p>
            <a:r>
              <a:rPr kumimoji="1" lang="en-US" altLang="ja-JP" sz="2000" dirty="0" smtClean="0"/>
              <a:t>Kyo Shibata </a:t>
            </a:r>
            <a:r>
              <a:rPr lang="en-US" altLang="ja-JP" sz="2000" dirty="0" smtClean="0"/>
              <a:t>(on behalf of KEKB Vacuum Group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正方形/長方形 1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9513" y="260648"/>
            <a:ext cx="8784976" cy="936104"/>
          </a:xfrm>
        </p:spPr>
        <p:txBody>
          <a:bodyPr>
            <a:normAutofit fontScale="90000"/>
          </a:bodyPr>
          <a:lstStyle/>
          <a:p>
            <a:r>
              <a:rPr lang="en-US" altLang="ja-JP" b="1" dirty="0" err="1" smtClean="0">
                <a:solidFill>
                  <a:srgbClr val="FFFF00"/>
                </a:solidFill>
              </a:rPr>
              <a:t>TiN</a:t>
            </a:r>
            <a:r>
              <a:rPr lang="en-US" altLang="ja-JP" b="1" dirty="0" smtClean="0">
                <a:solidFill>
                  <a:srgbClr val="FFFF00"/>
                </a:solidFill>
              </a:rPr>
              <a:t> Coating and Baking of Beam </a:t>
            </a:r>
            <a:r>
              <a:rPr lang="en-US" altLang="ja-JP" b="1" dirty="0">
                <a:solidFill>
                  <a:srgbClr val="FFFF00"/>
                </a:solidFill>
              </a:rPr>
              <a:t>P</a:t>
            </a:r>
            <a:r>
              <a:rPr lang="en-US" altLang="ja-JP" b="1" dirty="0" smtClean="0">
                <a:solidFill>
                  <a:srgbClr val="FFFF00"/>
                </a:solidFill>
              </a:rPr>
              <a:t>ipes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6453338"/>
            <a:ext cx="4824536" cy="34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0188"/>
            <a:ext cx="4305742" cy="38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635896" y="5183614"/>
            <a:ext cx="3729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solidFill>
                  <a:schemeClr val="bg1"/>
                </a:solidFill>
              </a:rPr>
              <a:t>Magnetron discharge sputtering for </a:t>
            </a:r>
            <a:r>
              <a:rPr kumimoji="1" lang="en-US" altLang="ja-JP" sz="1100" dirty="0" err="1" smtClean="0">
                <a:solidFill>
                  <a:schemeClr val="bg1"/>
                </a:solidFill>
              </a:rPr>
              <a:t>TiN</a:t>
            </a:r>
            <a:r>
              <a:rPr kumimoji="1" lang="en-US" altLang="ja-JP" sz="1100" dirty="0" smtClean="0">
                <a:solidFill>
                  <a:schemeClr val="bg1"/>
                </a:solidFill>
              </a:rPr>
              <a:t> coating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ibata\Desktop\acheived_pressure.tif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5" b="11895"/>
          <a:stretch/>
        </p:blipFill>
        <p:spPr bwMode="auto">
          <a:xfrm>
            <a:off x="1043608" y="2500135"/>
            <a:ext cx="7200800" cy="388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Baking 4 : Achieved pressure after baking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10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20" name="コンテンツ プレースホルダ 43"/>
          <p:cNvSpPr txBox="1">
            <a:spLocks/>
          </p:cNvSpPr>
          <p:nvPr/>
        </p:nvSpPr>
        <p:spPr>
          <a:xfrm>
            <a:off x="143508" y="1484784"/>
            <a:ext cx="8856984" cy="1394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rgbClr val="002060"/>
                </a:solidFill>
              </a:rPr>
              <a:t>For almost all beam pipes, achieved pressures after baking are below 1×10</a:t>
            </a:r>
            <a:r>
              <a:rPr lang="en-US" altLang="ja-JP" sz="2400" baseline="30000" dirty="0" smtClean="0">
                <a:solidFill>
                  <a:srgbClr val="002060"/>
                </a:solidFill>
              </a:rPr>
              <a:t>-7</a:t>
            </a:r>
            <a:r>
              <a:rPr lang="en-US" altLang="ja-JP" sz="2400" dirty="0" smtClean="0">
                <a:solidFill>
                  <a:srgbClr val="002060"/>
                </a:solidFill>
              </a:rPr>
              <a:t> Pa. </a:t>
            </a:r>
          </a:p>
          <a:p>
            <a:pPr lvl="1"/>
            <a:r>
              <a:rPr lang="en-US" altLang="ja-JP" sz="2000" dirty="0" smtClean="0"/>
              <a:t>If achieved pressure is higher than 1×10</a:t>
            </a:r>
            <a:r>
              <a:rPr lang="en-US" altLang="ja-JP" sz="2000" baseline="30000" dirty="0" smtClean="0"/>
              <a:t>-7</a:t>
            </a:r>
            <a:r>
              <a:rPr lang="en-US" altLang="ja-JP" sz="2000" dirty="0" smtClean="0"/>
              <a:t> Pa, the beam pipe is baked again.</a:t>
            </a:r>
          </a:p>
          <a:p>
            <a:pPr lvl="1"/>
            <a:r>
              <a:rPr lang="en-US" altLang="ja-JP" sz="2000" dirty="0" smtClean="0"/>
              <a:t>Mass pattern after baking is not monitored. (</a:t>
            </a:r>
            <a:r>
              <a:rPr lang="en-US" altLang="ja-JP" sz="2000" dirty="0"/>
              <a:t>T</a:t>
            </a:r>
            <a:r>
              <a:rPr lang="en-US" altLang="ja-JP" sz="2000" dirty="0" smtClean="0"/>
              <a:t>hough 2 of 4 baking equipment systems have RGAs, we don’t use them.) </a:t>
            </a:r>
            <a:endParaRPr lang="en-US" altLang="ja-JP" sz="2400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051720" y="5805264"/>
            <a:ext cx="4320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/>
              <a:t>&lt; 1</a:t>
            </a:r>
            <a:endParaRPr kumimoji="1" lang="ja-JP" altLang="en-US" sz="1200" b="1" baseline="30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503971" y="5816297"/>
            <a:ext cx="49483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/>
              <a:t>  1</a:t>
            </a:r>
            <a:r>
              <a:rPr lang="en-US" altLang="ja-JP" sz="1200" b="1" dirty="0" smtClean="0">
                <a:sym typeface="Symbol"/>
              </a:rPr>
              <a:t></a:t>
            </a:r>
            <a:r>
              <a:rPr lang="en-US" altLang="ja-JP" sz="1200" b="1" dirty="0" smtClean="0"/>
              <a:t>2        2</a:t>
            </a:r>
            <a:r>
              <a:rPr lang="en-US" altLang="ja-JP" sz="1200" b="1" dirty="0" smtClean="0">
                <a:sym typeface="Symbol"/>
              </a:rPr>
              <a:t>3</a:t>
            </a:r>
            <a:r>
              <a:rPr lang="en-US" altLang="ja-JP" sz="1200" b="1" dirty="0" smtClean="0"/>
              <a:t>         3</a:t>
            </a:r>
            <a:r>
              <a:rPr lang="en-US" altLang="ja-JP" sz="1200" b="1" dirty="0" smtClean="0">
                <a:sym typeface="Symbol"/>
              </a:rPr>
              <a:t>4</a:t>
            </a:r>
            <a:r>
              <a:rPr lang="en-US" altLang="ja-JP" sz="1200" b="1" dirty="0" smtClean="0"/>
              <a:t>         4</a:t>
            </a:r>
            <a:r>
              <a:rPr lang="en-US" altLang="ja-JP" sz="1200" b="1" dirty="0" smtClean="0">
                <a:sym typeface="Symbol"/>
              </a:rPr>
              <a:t>5</a:t>
            </a:r>
            <a:r>
              <a:rPr lang="en-US" altLang="ja-JP" sz="1200" b="1" dirty="0" smtClean="0"/>
              <a:t>         5</a:t>
            </a:r>
            <a:r>
              <a:rPr lang="en-US" altLang="ja-JP" sz="1200" b="1" dirty="0" smtClean="0">
                <a:sym typeface="Symbol"/>
              </a:rPr>
              <a:t>6</a:t>
            </a:r>
            <a:r>
              <a:rPr lang="en-US" altLang="ja-JP" sz="1200" b="1" dirty="0">
                <a:sym typeface="Symbol"/>
              </a:rPr>
              <a:t> </a:t>
            </a:r>
            <a:r>
              <a:rPr lang="en-US" altLang="ja-JP" sz="1200" b="1" dirty="0" smtClean="0">
                <a:sym typeface="Symbol"/>
              </a:rPr>
              <a:t>    </a:t>
            </a:r>
            <a:r>
              <a:rPr lang="en-US" altLang="ja-JP" sz="1200" b="1" dirty="0" smtClean="0"/>
              <a:t>   6</a:t>
            </a:r>
            <a:r>
              <a:rPr lang="en-US" altLang="ja-JP" sz="1200" b="1" dirty="0" smtClean="0">
                <a:sym typeface="Symbol"/>
              </a:rPr>
              <a:t>7</a:t>
            </a:r>
            <a:r>
              <a:rPr lang="en-US" altLang="ja-JP" sz="1200" b="1" dirty="0" smtClean="0"/>
              <a:t>        7</a:t>
            </a:r>
            <a:r>
              <a:rPr lang="en-US" altLang="ja-JP" sz="1200" b="1" dirty="0" smtClean="0">
                <a:sym typeface="Symbol"/>
              </a:rPr>
              <a:t>8</a:t>
            </a:r>
            <a:r>
              <a:rPr lang="en-US" altLang="ja-JP" sz="1200" b="1" dirty="0" smtClean="0"/>
              <a:t>         8</a:t>
            </a:r>
            <a:r>
              <a:rPr lang="en-US" altLang="ja-JP" sz="1200" b="1" dirty="0" smtClean="0">
                <a:sym typeface="Symbol"/>
              </a:rPr>
              <a:t>9</a:t>
            </a:r>
            <a:r>
              <a:rPr lang="en-US" altLang="ja-JP" sz="1200" b="1" dirty="0" smtClean="0"/>
              <a:t>        9</a:t>
            </a:r>
            <a:r>
              <a:rPr lang="en-US" altLang="ja-JP" sz="1200" b="1" dirty="0" smtClean="0">
                <a:sym typeface="Symbol"/>
              </a:rPr>
              <a:t>10</a:t>
            </a:r>
            <a:r>
              <a:rPr lang="en-US" altLang="ja-JP" sz="1200" b="1" dirty="0" smtClean="0"/>
              <a:t> </a:t>
            </a:r>
            <a:endParaRPr kumimoji="1" lang="ja-JP" altLang="en-US" sz="1200" b="1" baseline="30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452321" y="5805264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/>
              <a:t>10 &lt;</a:t>
            </a:r>
            <a:endParaRPr kumimoji="1" lang="ja-JP" altLang="en-US" sz="1200" b="1" baseline="30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652120" y="6021288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[x10</a:t>
            </a:r>
            <a:r>
              <a:rPr kumimoji="1" lang="en-US" altLang="ja-JP" sz="1600" b="1" baseline="30000" dirty="0" smtClean="0"/>
              <a:t>-8</a:t>
            </a:r>
            <a:r>
              <a:rPr kumimoji="1" lang="en-US" altLang="ja-JP" sz="1600" b="1" dirty="0" smtClean="0"/>
              <a:t> Pa]</a:t>
            </a:r>
            <a:endParaRPr kumimoji="1" lang="ja-JP" altLang="en-US" sz="1600" b="1" baseline="30000" dirty="0"/>
          </a:p>
        </p:txBody>
      </p:sp>
    </p:spTree>
    <p:extLst>
      <p:ext uri="{BB962C8B-B14F-4D97-AF65-F5344CB8AC3E}">
        <p14:creationId xmlns:p14="http://schemas.microsoft.com/office/powerpoint/2010/main" val="22368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1 : Coting method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7" y="1595363"/>
            <a:ext cx="6144130" cy="4713959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For SuperKEKB </a:t>
            </a:r>
            <a:r>
              <a:rPr lang="en-US" altLang="ja-JP" sz="2400" dirty="0" smtClean="0">
                <a:solidFill>
                  <a:srgbClr val="002060"/>
                </a:solidFill>
              </a:rPr>
              <a:t>LER and DR, </a:t>
            </a:r>
            <a:r>
              <a:rPr lang="en-US" altLang="ja-JP" sz="2400" dirty="0" smtClean="0">
                <a:solidFill>
                  <a:srgbClr val="002060"/>
                </a:solidFill>
              </a:rPr>
              <a:t>it is an important issue to mitigate the electron cloud instability</a:t>
            </a:r>
            <a:r>
              <a:rPr lang="en-US" altLang="ja-JP" sz="2400" dirty="0" smtClean="0"/>
              <a:t>.</a:t>
            </a:r>
          </a:p>
          <a:p>
            <a:pPr lvl="1"/>
            <a:r>
              <a:rPr lang="en-US" altLang="ja-JP" sz="2000" dirty="0" smtClean="0"/>
              <a:t>In order to reduce the electron cloud, inner surfaces of almost all LER beam pipes are coated with TiN (except beam pipes with clearing electrodes).</a:t>
            </a:r>
          </a:p>
          <a:p>
            <a:pPr lvl="1"/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coating tests had been performed and the coating method was established.</a:t>
            </a:r>
            <a:endParaRPr lang="en-US" altLang="ja-JP" sz="2000" dirty="0" smtClean="0"/>
          </a:p>
          <a:p>
            <a:r>
              <a:rPr lang="en-US" altLang="ja-JP" sz="2400" dirty="0" err="1">
                <a:solidFill>
                  <a:srgbClr val="002060"/>
                </a:solidFill>
              </a:rPr>
              <a:t>TiN</a:t>
            </a:r>
            <a:r>
              <a:rPr lang="en-US" altLang="ja-JP" sz="2400" dirty="0">
                <a:solidFill>
                  <a:srgbClr val="002060"/>
                </a:solidFill>
              </a:rPr>
              <a:t> coating is done by a DC magnetron sputtering of Ti in </a:t>
            </a:r>
            <a:r>
              <a:rPr lang="en-US" altLang="ja-JP" sz="2400" dirty="0" err="1">
                <a:solidFill>
                  <a:srgbClr val="002060"/>
                </a:solidFill>
              </a:rPr>
              <a:t>Ar</a:t>
            </a:r>
            <a:r>
              <a:rPr lang="en-US" altLang="ja-JP" sz="2400" dirty="0">
                <a:solidFill>
                  <a:srgbClr val="002060"/>
                </a:solidFill>
              </a:rPr>
              <a:t> and N</a:t>
            </a:r>
            <a:r>
              <a:rPr lang="en-US" altLang="ja-JP" sz="2400" baseline="-25000" dirty="0">
                <a:solidFill>
                  <a:srgbClr val="002060"/>
                </a:solidFill>
              </a:rPr>
              <a:t>2</a:t>
            </a:r>
            <a:r>
              <a:rPr lang="en-US" altLang="ja-JP" sz="2400" dirty="0">
                <a:solidFill>
                  <a:srgbClr val="002060"/>
                </a:solidFill>
              </a:rPr>
              <a:t> atmospheres.</a:t>
            </a:r>
          </a:p>
          <a:p>
            <a:pPr lvl="1">
              <a:defRPr/>
            </a:pPr>
            <a:r>
              <a:rPr lang="en-US" altLang="ja-JP" sz="2000" dirty="0"/>
              <a:t>A Ti cathode rod (-400 V) </a:t>
            </a:r>
            <a:r>
              <a:rPr lang="en-US" altLang="ja-JP" sz="2000" dirty="0" smtClean="0"/>
              <a:t>is set on the center axis of beam pipe.</a:t>
            </a:r>
            <a:endParaRPr lang="en-US" altLang="ja-JP" sz="2000" dirty="0"/>
          </a:p>
          <a:p>
            <a:pPr lvl="1">
              <a:defRPr/>
            </a:pPr>
            <a:r>
              <a:rPr lang="en-US" altLang="ja-JP" sz="2000" dirty="0"/>
              <a:t>Gases </a:t>
            </a:r>
            <a:r>
              <a:rPr lang="en-US" altLang="ja-JP" sz="2000" dirty="0" smtClean="0"/>
              <a:t>are </a:t>
            </a:r>
            <a:r>
              <a:rPr lang="en-US" altLang="ja-JP" sz="2000" dirty="0"/>
              <a:t>supplied into the </a:t>
            </a:r>
            <a:r>
              <a:rPr lang="en-US" altLang="ja-JP" sz="2000" dirty="0" smtClean="0"/>
              <a:t>beam pipes uniformly </a:t>
            </a:r>
            <a:r>
              <a:rPr lang="en-US" altLang="ja-JP" sz="2000" dirty="0"/>
              <a:t>though the Ti rod.</a:t>
            </a:r>
          </a:p>
          <a:p>
            <a:pPr lvl="1">
              <a:defRPr/>
            </a:pPr>
            <a:r>
              <a:rPr lang="en-US" altLang="ja-JP" sz="2000" dirty="0"/>
              <a:t>Magnetic field (16 </a:t>
            </a:r>
            <a:r>
              <a:rPr lang="en-US" altLang="ja-JP" sz="2000" dirty="0" err="1"/>
              <a:t>mT</a:t>
            </a:r>
            <a:r>
              <a:rPr lang="en-US" altLang="ja-JP" sz="2000" dirty="0"/>
              <a:t>) i</a:t>
            </a:r>
            <a:r>
              <a:rPr lang="en-US" altLang="ja-JP" sz="2000" dirty="0" smtClean="0"/>
              <a:t>s </a:t>
            </a:r>
            <a:r>
              <a:rPr lang="en-US" altLang="ja-JP" sz="2000" dirty="0"/>
              <a:t>supplied by </a:t>
            </a:r>
            <a:r>
              <a:rPr lang="en-US" altLang="ja-JP" sz="2000" dirty="0" smtClean="0"/>
              <a:t>solenoid coils.</a:t>
            </a:r>
            <a:endParaRPr lang="en-US" altLang="ja-JP" sz="2000" dirty="0"/>
          </a:p>
          <a:p>
            <a:pPr lvl="1">
              <a:defRPr/>
            </a:pPr>
            <a:r>
              <a:rPr lang="en-US" altLang="ja-JP" sz="2000" dirty="0"/>
              <a:t>Preliminary experiments were performed at a test stand to decide the coating parameters</a:t>
            </a:r>
            <a:r>
              <a:rPr lang="en-US" altLang="ja-JP" sz="2000" dirty="0" smtClean="0"/>
              <a:t>.</a:t>
            </a:r>
          </a:p>
          <a:p>
            <a:pPr lvl="1">
              <a:defRPr/>
            </a:pPr>
            <a:r>
              <a:rPr lang="en-US" altLang="ja-JP" sz="2000" dirty="0" smtClean="0"/>
              <a:t>Thickness of 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 : 200 nm (at least)</a:t>
            </a:r>
            <a:endParaRPr lang="en-US" altLang="ja-JP" sz="2000" dirty="0"/>
          </a:p>
          <a:p>
            <a:pPr lvl="1">
              <a:defRPr/>
            </a:pPr>
            <a:r>
              <a:rPr lang="en-US" altLang="ja-JP" sz="2000" dirty="0"/>
              <a:t>Straight beam pipes are coated by vertical type and bent pipes are coated by </a:t>
            </a:r>
            <a:r>
              <a:rPr lang="en-US" altLang="ja-JP" sz="2000" dirty="0" smtClean="0"/>
              <a:t>horizontal </a:t>
            </a:r>
            <a:r>
              <a:rPr lang="en-US" altLang="ja-JP" sz="2000" dirty="0"/>
              <a:t>type. </a:t>
            </a:r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11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145" name="正方形/長方形 144"/>
          <p:cNvSpPr/>
          <p:nvPr/>
        </p:nvSpPr>
        <p:spPr>
          <a:xfrm>
            <a:off x="7543203" y="5676430"/>
            <a:ext cx="10081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Test stand</a:t>
            </a:r>
            <a:endParaRPr lang="en-US" altLang="ja-JP" sz="1400" dirty="0">
              <a:solidFill>
                <a:srgbClr val="0070C0"/>
              </a:solidFill>
            </a:endParaRPr>
          </a:p>
        </p:txBody>
      </p:sp>
      <p:sp>
        <p:nvSpPr>
          <p:cNvPr id="146" name="角丸四角形 145"/>
          <p:cNvSpPr>
            <a:spLocks noChangeAspect="1"/>
          </p:cNvSpPr>
          <p:nvPr/>
        </p:nvSpPr>
        <p:spPr>
          <a:xfrm>
            <a:off x="6156667" y="1628800"/>
            <a:ext cx="2979040" cy="4464496"/>
          </a:xfrm>
          <a:prstGeom prst="roundRect">
            <a:avLst>
              <a:gd name="adj" fmla="val 6145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100"/>
          </a:p>
        </p:txBody>
      </p:sp>
      <p:sp>
        <p:nvSpPr>
          <p:cNvPr id="147" name="Text Box 120"/>
          <p:cNvSpPr txBox="1">
            <a:spLocks noChangeArrowheads="1"/>
          </p:cNvSpPr>
          <p:nvPr/>
        </p:nvSpPr>
        <p:spPr bwMode="auto">
          <a:xfrm>
            <a:off x="7338142" y="5785231"/>
            <a:ext cx="172574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>
                <a:latin typeface="Times New Roman" pitchFamily="18" charset="0"/>
                <a:cs typeface="Times New Roman" pitchFamily="18" charset="0"/>
              </a:rPr>
              <a:t>Mass Spectrometer</a:t>
            </a:r>
          </a:p>
        </p:txBody>
      </p:sp>
      <p:sp>
        <p:nvSpPr>
          <p:cNvPr id="148" name="Text Box 63"/>
          <p:cNvSpPr txBox="1">
            <a:spLocks noChangeArrowheads="1"/>
          </p:cNvSpPr>
          <p:nvPr/>
        </p:nvSpPr>
        <p:spPr bwMode="auto">
          <a:xfrm>
            <a:off x="8217890" y="1772816"/>
            <a:ext cx="89061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altLang="ja-JP" sz="9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gas (2.0 Pa)</a:t>
            </a:r>
          </a:p>
        </p:txBody>
      </p:sp>
      <p:sp>
        <p:nvSpPr>
          <p:cNvPr id="149" name="Rectangle 6"/>
          <p:cNvSpPr>
            <a:spLocks noChangeArrowheads="1"/>
          </p:cNvSpPr>
          <p:nvPr/>
        </p:nvSpPr>
        <p:spPr bwMode="auto">
          <a:xfrm>
            <a:off x="7334561" y="2330151"/>
            <a:ext cx="405130" cy="304943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0" name="Rectangle 7"/>
          <p:cNvSpPr>
            <a:spLocks noChangeArrowheads="1"/>
          </p:cNvSpPr>
          <p:nvPr/>
        </p:nvSpPr>
        <p:spPr bwMode="auto">
          <a:xfrm>
            <a:off x="7508552" y="2497790"/>
            <a:ext cx="64565" cy="24433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1" name="Rectangle 8" descr="横線"/>
          <p:cNvSpPr>
            <a:spLocks noChangeArrowheads="1"/>
          </p:cNvSpPr>
          <p:nvPr/>
        </p:nvSpPr>
        <p:spPr bwMode="auto">
          <a:xfrm>
            <a:off x="7099555" y="2708920"/>
            <a:ext cx="865784" cy="32457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Rectangle 9" descr="横線"/>
          <p:cNvSpPr>
            <a:spLocks noChangeArrowheads="1"/>
          </p:cNvSpPr>
          <p:nvPr/>
        </p:nvSpPr>
        <p:spPr bwMode="auto">
          <a:xfrm>
            <a:off x="7097595" y="3169760"/>
            <a:ext cx="869704" cy="320726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Rectangle 12"/>
          <p:cNvSpPr>
            <a:spLocks noChangeArrowheads="1"/>
          </p:cNvSpPr>
          <p:nvPr/>
        </p:nvSpPr>
        <p:spPr bwMode="auto">
          <a:xfrm>
            <a:off x="7276142" y="2278080"/>
            <a:ext cx="521971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6" name="Rectangle 13"/>
          <p:cNvSpPr>
            <a:spLocks noChangeArrowheads="1"/>
          </p:cNvSpPr>
          <p:nvPr/>
        </p:nvSpPr>
        <p:spPr bwMode="auto">
          <a:xfrm>
            <a:off x="7276142" y="2231090"/>
            <a:ext cx="521971" cy="4699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7" name="Rectangle 14"/>
          <p:cNvSpPr>
            <a:spLocks noChangeArrowheads="1"/>
          </p:cNvSpPr>
          <p:nvPr/>
        </p:nvSpPr>
        <p:spPr bwMode="auto">
          <a:xfrm>
            <a:off x="7450131" y="2181560"/>
            <a:ext cx="173990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8" name="Rectangle 15"/>
          <p:cNvSpPr>
            <a:spLocks noChangeArrowheads="1"/>
          </p:cNvSpPr>
          <p:nvPr/>
        </p:nvSpPr>
        <p:spPr bwMode="auto">
          <a:xfrm>
            <a:off x="7508551" y="2082500"/>
            <a:ext cx="58420" cy="9779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9" name="Line 25"/>
          <p:cNvSpPr>
            <a:spLocks noChangeShapeType="1"/>
          </p:cNvSpPr>
          <p:nvPr/>
        </p:nvSpPr>
        <p:spPr bwMode="auto">
          <a:xfrm>
            <a:off x="7508031" y="1884515"/>
            <a:ext cx="0" cy="148278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0" name="Line 26"/>
          <p:cNvSpPr>
            <a:spLocks noChangeShapeType="1"/>
          </p:cNvSpPr>
          <p:nvPr/>
        </p:nvSpPr>
        <p:spPr bwMode="auto">
          <a:xfrm>
            <a:off x="7566839" y="1933506"/>
            <a:ext cx="0" cy="99288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1" name="Line 27"/>
          <p:cNvSpPr>
            <a:spLocks noChangeShapeType="1"/>
          </p:cNvSpPr>
          <p:nvPr/>
        </p:nvSpPr>
        <p:spPr bwMode="auto">
          <a:xfrm>
            <a:off x="7508032" y="1884515"/>
            <a:ext cx="753395" cy="0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2" name="Line 28"/>
          <p:cNvSpPr>
            <a:spLocks noChangeShapeType="1"/>
          </p:cNvSpPr>
          <p:nvPr/>
        </p:nvSpPr>
        <p:spPr bwMode="auto">
          <a:xfrm>
            <a:off x="7566840" y="1933506"/>
            <a:ext cx="694587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3" name="Line 29"/>
          <p:cNvSpPr>
            <a:spLocks noChangeShapeType="1"/>
          </p:cNvSpPr>
          <p:nvPr/>
        </p:nvSpPr>
        <p:spPr bwMode="auto">
          <a:xfrm>
            <a:off x="6291360" y="2082438"/>
            <a:ext cx="12179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4" name="Line 30"/>
          <p:cNvSpPr>
            <a:spLocks noChangeShapeType="1"/>
          </p:cNvSpPr>
          <p:nvPr/>
        </p:nvSpPr>
        <p:spPr bwMode="auto">
          <a:xfrm flipH="1">
            <a:off x="6290054" y="2082438"/>
            <a:ext cx="1307" cy="1456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5" name="Line 31"/>
          <p:cNvSpPr>
            <a:spLocks noChangeShapeType="1"/>
          </p:cNvSpPr>
          <p:nvPr/>
        </p:nvSpPr>
        <p:spPr bwMode="auto">
          <a:xfrm>
            <a:off x="6232553" y="2227450"/>
            <a:ext cx="11630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6" name="Line 32"/>
          <p:cNvSpPr>
            <a:spLocks noChangeShapeType="1"/>
          </p:cNvSpPr>
          <p:nvPr/>
        </p:nvSpPr>
        <p:spPr bwMode="auto">
          <a:xfrm>
            <a:off x="6175052" y="2277094"/>
            <a:ext cx="2313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7" name="Line 38"/>
          <p:cNvSpPr>
            <a:spLocks noChangeShapeType="1"/>
          </p:cNvSpPr>
          <p:nvPr/>
        </p:nvSpPr>
        <p:spPr bwMode="auto">
          <a:xfrm>
            <a:off x="6350168" y="5157192"/>
            <a:ext cx="0" cy="244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8" name="Line 43"/>
          <p:cNvSpPr>
            <a:spLocks noChangeShapeType="1"/>
          </p:cNvSpPr>
          <p:nvPr/>
        </p:nvSpPr>
        <p:spPr bwMode="auto">
          <a:xfrm>
            <a:off x="6214985" y="3652411"/>
            <a:ext cx="11630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69" name="Line 44"/>
          <p:cNvSpPr>
            <a:spLocks noChangeShapeType="1"/>
          </p:cNvSpPr>
          <p:nvPr/>
        </p:nvSpPr>
        <p:spPr bwMode="auto">
          <a:xfrm>
            <a:off x="6156177" y="3602767"/>
            <a:ext cx="2313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0" name="Line 45"/>
          <p:cNvSpPr>
            <a:spLocks noChangeShapeType="1"/>
          </p:cNvSpPr>
          <p:nvPr/>
        </p:nvSpPr>
        <p:spPr bwMode="auto">
          <a:xfrm>
            <a:off x="6269872" y="2673593"/>
            <a:ext cx="7742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1" name="Line 46"/>
          <p:cNvSpPr>
            <a:spLocks noChangeShapeType="1"/>
          </p:cNvSpPr>
          <p:nvPr/>
        </p:nvSpPr>
        <p:spPr bwMode="auto">
          <a:xfrm>
            <a:off x="6267259" y="2673594"/>
            <a:ext cx="5227" cy="9291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2" name="Line 47"/>
          <p:cNvSpPr>
            <a:spLocks noChangeShapeType="1"/>
          </p:cNvSpPr>
          <p:nvPr/>
        </p:nvSpPr>
        <p:spPr bwMode="auto">
          <a:xfrm>
            <a:off x="7044102" y="2673595"/>
            <a:ext cx="0" cy="489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3" name="Line 48"/>
          <p:cNvSpPr>
            <a:spLocks noChangeShapeType="1"/>
          </p:cNvSpPr>
          <p:nvPr/>
        </p:nvSpPr>
        <p:spPr bwMode="auto">
          <a:xfrm>
            <a:off x="6272485" y="3652413"/>
            <a:ext cx="5228" cy="12167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4" name="Line 49"/>
          <p:cNvSpPr>
            <a:spLocks noChangeShapeType="1"/>
          </p:cNvSpPr>
          <p:nvPr/>
        </p:nvSpPr>
        <p:spPr bwMode="auto">
          <a:xfrm>
            <a:off x="6280461" y="4869160"/>
            <a:ext cx="76364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5" name="Line 50"/>
          <p:cNvSpPr>
            <a:spLocks noChangeShapeType="1"/>
          </p:cNvSpPr>
          <p:nvPr/>
        </p:nvSpPr>
        <p:spPr bwMode="auto">
          <a:xfrm>
            <a:off x="7044102" y="2722584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6" name="Line 51"/>
          <p:cNvSpPr>
            <a:spLocks noChangeShapeType="1"/>
          </p:cNvSpPr>
          <p:nvPr/>
        </p:nvSpPr>
        <p:spPr bwMode="auto">
          <a:xfrm>
            <a:off x="7044102" y="2996952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7" name="Line 52"/>
          <p:cNvSpPr>
            <a:spLocks noChangeShapeType="1"/>
          </p:cNvSpPr>
          <p:nvPr/>
        </p:nvSpPr>
        <p:spPr bwMode="auto">
          <a:xfrm>
            <a:off x="7044102" y="2996953"/>
            <a:ext cx="1307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8" name="Line 53"/>
          <p:cNvSpPr>
            <a:spLocks noChangeShapeType="1"/>
          </p:cNvSpPr>
          <p:nvPr/>
        </p:nvSpPr>
        <p:spPr bwMode="auto">
          <a:xfrm>
            <a:off x="7044102" y="3212976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9" name="Line 54"/>
          <p:cNvSpPr>
            <a:spLocks noChangeShapeType="1"/>
          </p:cNvSpPr>
          <p:nvPr/>
        </p:nvSpPr>
        <p:spPr bwMode="auto">
          <a:xfrm>
            <a:off x="7047171" y="3465822"/>
            <a:ext cx="5238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80" name="Line 55"/>
          <p:cNvSpPr>
            <a:spLocks noChangeShapeType="1"/>
          </p:cNvSpPr>
          <p:nvPr/>
        </p:nvSpPr>
        <p:spPr bwMode="auto">
          <a:xfrm flipH="1">
            <a:off x="7045409" y="3465822"/>
            <a:ext cx="1761" cy="1792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81" name="Line 56"/>
          <p:cNvSpPr>
            <a:spLocks noChangeShapeType="1"/>
          </p:cNvSpPr>
          <p:nvPr/>
        </p:nvSpPr>
        <p:spPr bwMode="auto">
          <a:xfrm>
            <a:off x="7044102" y="3645024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85" name="Line 60"/>
          <p:cNvSpPr>
            <a:spLocks noChangeShapeType="1"/>
          </p:cNvSpPr>
          <p:nvPr/>
        </p:nvSpPr>
        <p:spPr bwMode="auto">
          <a:xfrm>
            <a:off x="7044102" y="4797152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86" name="Line 61"/>
          <p:cNvSpPr>
            <a:spLocks noChangeShapeType="1"/>
          </p:cNvSpPr>
          <p:nvPr/>
        </p:nvSpPr>
        <p:spPr bwMode="auto">
          <a:xfrm>
            <a:off x="7044102" y="4797152"/>
            <a:ext cx="1307" cy="720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87" name="Text Box 62"/>
          <p:cNvSpPr txBox="1">
            <a:spLocks noChangeArrowheads="1"/>
          </p:cNvSpPr>
          <p:nvPr/>
        </p:nvSpPr>
        <p:spPr bwMode="auto">
          <a:xfrm>
            <a:off x="8028385" y="1902334"/>
            <a:ext cx="107943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sz="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9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gas (0.5 Pa) </a:t>
            </a:r>
          </a:p>
        </p:txBody>
      </p:sp>
      <p:sp>
        <p:nvSpPr>
          <p:cNvPr id="188" name="Text Box 66"/>
          <p:cNvSpPr txBox="1">
            <a:spLocks noChangeArrowheads="1"/>
          </p:cNvSpPr>
          <p:nvPr/>
        </p:nvSpPr>
        <p:spPr bwMode="auto">
          <a:xfrm>
            <a:off x="8191499" y="3928603"/>
            <a:ext cx="9442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Ti Cathode Rod (-400 V)</a:t>
            </a:r>
          </a:p>
        </p:txBody>
      </p:sp>
      <p:sp>
        <p:nvSpPr>
          <p:cNvPr id="189" name="Line 67"/>
          <p:cNvSpPr>
            <a:spLocks noChangeShapeType="1"/>
          </p:cNvSpPr>
          <p:nvPr/>
        </p:nvSpPr>
        <p:spPr bwMode="auto">
          <a:xfrm rot="16200000">
            <a:off x="7301925" y="5527540"/>
            <a:ext cx="29590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grpSp>
        <p:nvGrpSpPr>
          <p:cNvPr id="190" name="Group 68"/>
          <p:cNvGrpSpPr>
            <a:grpSpLocks/>
          </p:cNvGrpSpPr>
          <p:nvPr/>
        </p:nvGrpSpPr>
        <p:grpSpPr bwMode="auto">
          <a:xfrm>
            <a:off x="7393030" y="5446878"/>
            <a:ext cx="116309" cy="128683"/>
            <a:chOff x="527" y="3243"/>
            <a:chExt cx="91" cy="181"/>
          </a:xfrm>
        </p:grpSpPr>
        <p:sp>
          <p:nvSpPr>
            <p:cNvPr id="391" name="AutoShape 69"/>
            <p:cNvSpPr>
              <a:spLocks noChangeArrowheads="1"/>
            </p:cNvSpPr>
            <p:nvPr/>
          </p:nvSpPr>
          <p:spPr bwMode="auto">
            <a:xfrm>
              <a:off x="527" y="3334"/>
              <a:ext cx="91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2" name="AutoShape 70"/>
            <p:cNvSpPr>
              <a:spLocks noChangeArrowheads="1"/>
            </p:cNvSpPr>
            <p:nvPr/>
          </p:nvSpPr>
          <p:spPr bwMode="auto">
            <a:xfrm rot="10800000">
              <a:off x="527" y="3243"/>
              <a:ext cx="91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1" name="Line 71"/>
          <p:cNvSpPr>
            <a:spLocks noChangeShapeType="1"/>
          </p:cNvSpPr>
          <p:nvPr/>
        </p:nvSpPr>
        <p:spPr bwMode="auto">
          <a:xfrm rot="16200000" flipH="1">
            <a:off x="7475735" y="5527540"/>
            <a:ext cx="29590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92" name="Line 72"/>
          <p:cNvSpPr>
            <a:spLocks noChangeShapeType="1"/>
          </p:cNvSpPr>
          <p:nvPr/>
        </p:nvSpPr>
        <p:spPr bwMode="auto">
          <a:xfrm rot="16200000">
            <a:off x="7421126" y="5473585"/>
            <a:ext cx="0" cy="4064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93" name="Rectangle 73"/>
          <p:cNvSpPr>
            <a:spLocks noChangeArrowheads="1"/>
          </p:cNvSpPr>
          <p:nvPr/>
        </p:nvSpPr>
        <p:spPr bwMode="auto">
          <a:xfrm>
            <a:off x="6986601" y="5563140"/>
            <a:ext cx="250261" cy="2286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" name="Line 81"/>
          <p:cNvSpPr>
            <a:spLocks noChangeShapeType="1"/>
          </p:cNvSpPr>
          <p:nvPr/>
        </p:nvSpPr>
        <p:spPr bwMode="auto">
          <a:xfrm flipH="1">
            <a:off x="6986602" y="5625848"/>
            <a:ext cx="57501" cy="5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95" name="Line 82"/>
          <p:cNvSpPr>
            <a:spLocks noChangeShapeType="1"/>
          </p:cNvSpPr>
          <p:nvPr/>
        </p:nvSpPr>
        <p:spPr bwMode="auto">
          <a:xfrm>
            <a:off x="6986602" y="5676798"/>
            <a:ext cx="57501" cy="48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96" name="Line 83"/>
          <p:cNvSpPr>
            <a:spLocks noChangeShapeType="1"/>
          </p:cNvSpPr>
          <p:nvPr/>
        </p:nvSpPr>
        <p:spPr bwMode="auto">
          <a:xfrm rot="16200000">
            <a:off x="6610883" y="5297816"/>
            <a:ext cx="0" cy="7553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grpSp>
        <p:nvGrpSpPr>
          <p:cNvPr id="197" name="Group 84"/>
          <p:cNvGrpSpPr>
            <a:grpSpLocks/>
          </p:cNvGrpSpPr>
          <p:nvPr/>
        </p:nvGrpSpPr>
        <p:grpSpPr bwMode="auto">
          <a:xfrm rot="5400000">
            <a:off x="6698785" y="5601328"/>
            <a:ext cx="99288" cy="154861"/>
            <a:chOff x="527" y="3243"/>
            <a:chExt cx="91" cy="181"/>
          </a:xfrm>
        </p:grpSpPr>
        <p:sp>
          <p:nvSpPr>
            <p:cNvPr id="389" name="AutoShape 85"/>
            <p:cNvSpPr>
              <a:spLocks noChangeArrowheads="1"/>
            </p:cNvSpPr>
            <p:nvPr/>
          </p:nvSpPr>
          <p:spPr bwMode="auto">
            <a:xfrm>
              <a:off x="527" y="3334"/>
              <a:ext cx="91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0" name="AutoShape 86"/>
            <p:cNvSpPr>
              <a:spLocks noChangeArrowheads="1"/>
            </p:cNvSpPr>
            <p:nvPr/>
          </p:nvSpPr>
          <p:spPr bwMode="auto">
            <a:xfrm rot="10800000">
              <a:off x="527" y="3243"/>
              <a:ext cx="91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8" name="Rectangle 87"/>
          <p:cNvSpPr>
            <a:spLocks noChangeArrowheads="1"/>
          </p:cNvSpPr>
          <p:nvPr/>
        </p:nvSpPr>
        <p:spPr bwMode="auto">
          <a:xfrm>
            <a:off x="6348861" y="5561182"/>
            <a:ext cx="247647" cy="2220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9" name="Line 92"/>
          <p:cNvSpPr>
            <a:spLocks noChangeShapeType="1"/>
          </p:cNvSpPr>
          <p:nvPr/>
        </p:nvSpPr>
        <p:spPr bwMode="auto">
          <a:xfrm flipH="1">
            <a:off x="6348862" y="5625848"/>
            <a:ext cx="57501" cy="5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200" name="Line 93"/>
          <p:cNvSpPr>
            <a:spLocks noChangeShapeType="1"/>
          </p:cNvSpPr>
          <p:nvPr/>
        </p:nvSpPr>
        <p:spPr bwMode="auto">
          <a:xfrm>
            <a:off x="6348862" y="5676798"/>
            <a:ext cx="57501" cy="48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201" name="Text Box 94"/>
          <p:cNvSpPr txBox="1">
            <a:spLocks noChangeArrowheads="1"/>
          </p:cNvSpPr>
          <p:nvPr/>
        </p:nvSpPr>
        <p:spPr bwMode="auto">
          <a:xfrm>
            <a:off x="6596509" y="4825752"/>
            <a:ext cx="5614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altLang="ja-JP" sz="900" dirty="0" err="1">
                <a:latin typeface="Times New Roman" pitchFamily="18" charset="0"/>
                <a:cs typeface="Times New Roman" pitchFamily="18" charset="0"/>
              </a:rPr>
              <a:t>mT</a:t>
            </a:r>
            <a:endParaRPr lang="en-US" altLang="ja-JP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" name="Line 95"/>
          <p:cNvSpPr>
            <a:spLocks noChangeShapeType="1"/>
          </p:cNvSpPr>
          <p:nvPr/>
        </p:nvSpPr>
        <p:spPr bwMode="auto">
          <a:xfrm>
            <a:off x="6348862" y="5157192"/>
            <a:ext cx="9853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203" name="Rectangle 97"/>
          <p:cNvSpPr>
            <a:spLocks noChangeArrowheads="1"/>
          </p:cNvSpPr>
          <p:nvPr/>
        </p:nvSpPr>
        <p:spPr bwMode="auto">
          <a:xfrm>
            <a:off x="7739997" y="1834871"/>
            <a:ext cx="290119" cy="146972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Line 104"/>
          <p:cNvSpPr>
            <a:spLocks noChangeShapeType="1"/>
          </p:cNvSpPr>
          <p:nvPr/>
        </p:nvSpPr>
        <p:spPr bwMode="auto">
          <a:xfrm flipH="1" flipV="1">
            <a:off x="7883095" y="5078460"/>
            <a:ext cx="83638" cy="868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39" name="Line 105"/>
          <p:cNvSpPr>
            <a:spLocks noChangeShapeType="1"/>
          </p:cNvSpPr>
          <p:nvPr/>
        </p:nvSpPr>
        <p:spPr bwMode="auto">
          <a:xfrm>
            <a:off x="7739997" y="5133981"/>
            <a:ext cx="10846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40" name="Line 106"/>
          <p:cNvSpPr>
            <a:spLocks noChangeShapeType="1"/>
          </p:cNvSpPr>
          <p:nvPr/>
        </p:nvSpPr>
        <p:spPr bwMode="auto">
          <a:xfrm>
            <a:off x="7624341" y="5676798"/>
            <a:ext cx="3469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42" name="Rectangle 110"/>
          <p:cNvSpPr>
            <a:spLocks noChangeArrowheads="1"/>
          </p:cNvSpPr>
          <p:nvPr/>
        </p:nvSpPr>
        <p:spPr bwMode="auto">
          <a:xfrm>
            <a:off x="7566839" y="5476916"/>
            <a:ext cx="115002" cy="4768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3" name="Line 118"/>
          <p:cNvSpPr>
            <a:spLocks noChangeShapeType="1"/>
          </p:cNvSpPr>
          <p:nvPr/>
        </p:nvSpPr>
        <p:spPr bwMode="auto">
          <a:xfrm flipH="1">
            <a:off x="7739689" y="3212977"/>
            <a:ext cx="720742" cy="3695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44" name="Text Box 119"/>
          <p:cNvSpPr txBox="1">
            <a:spLocks noChangeArrowheads="1"/>
          </p:cNvSpPr>
          <p:nvPr/>
        </p:nvSpPr>
        <p:spPr bwMode="auto">
          <a:xfrm>
            <a:off x="7152952" y="2767068"/>
            <a:ext cx="8690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Solenoid Coil</a:t>
            </a:r>
          </a:p>
        </p:txBody>
      </p:sp>
      <p:sp>
        <p:nvSpPr>
          <p:cNvPr id="345" name="Rectangle 125"/>
          <p:cNvSpPr>
            <a:spLocks noChangeArrowheads="1"/>
          </p:cNvSpPr>
          <p:nvPr/>
        </p:nvSpPr>
        <p:spPr bwMode="auto">
          <a:xfrm>
            <a:off x="7508551" y="2455883"/>
            <a:ext cx="60960" cy="1206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6" name="Rectangle 126"/>
          <p:cNvSpPr>
            <a:spLocks noChangeArrowheads="1"/>
          </p:cNvSpPr>
          <p:nvPr/>
        </p:nvSpPr>
        <p:spPr bwMode="auto">
          <a:xfrm>
            <a:off x="7450131" y="2427940"/>
            <a:ext cx="173990" cy="4826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7" name="Line 127"/>
          <p:cNvSpPr>
            <a:spLocks noChangeShapeType="1"/>
          </p:cNvSpPr>
          <p:nvPr/>
        </p:nvSpPr>
        <p:spPr bwMode="auto">
          <a:xfrm>
            <a:off x="7450531" y="2476324"/>
            <a:ext cx="575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48" name="Line 128"/>
          <p:cNvSpPr>
            <a:spLocks noChangeShapeType="1"/>
          </p:cNvSpPr>
          <p:nvPr/>
        </p:nvSpPr>
        <p:spPr bwMode="auto">
          <a:xfrm>
            <a:off x="7449223" y="2452155"/>
            <a:ext cx="1738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49" name="Rectangle 129"/>
          <p:cNvSpPr>
            <a:spLocks noChangeArrowheads="1"/>
          </p:cNvSpPr>
          <p:nvPr/>
        </p:nvSpPr>
        <p:spPr bwMode="auto">
          <a:xfrm>
            <a:off x="7276142" y="5032836"/>
            <a:ext cx="521971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0" name="Rectangle 130"/>
          <p:cNvSpPr>
            <a:spLocks noChangeArrowheads="1"/>
          </p:cNvSpPr>
          <p:nvPr/>
        </p:nvSpPr>
        <p:spPr bwMode="auto">
          <a:xfrm>
            <a:off x="7276142" y="4983307"/>
            <a:ext cx="521971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2" name="Rectangle 132"/>
          <p:cNvSpPr>
            <a:spLocks noChangeArrowheads="1"/>
          </p:cNvSpPr>
          <p:nvPr/>
        </p:nvSpPr>
        <p:spPr bwMode="auto">
          <a:xfrm>
            <a:off x="7276142" y="2575261"/>
            <a:ext cx="521971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3" name="Rectangle 133"/>
          <p:cNvSpPr>
            <a:spLocks noChangeArrowheads="1"/>
          </p:cNvSpPr>
          <p:nvPr/>
        </p:nvSpPr>
        <p:spPr bwMode="auto">
          <a:xfrm>
            <a:off x="7276142" y="2525730"/>
            <a:ext cx="521971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4" name="Line 134"/>
          <p:cNvSpPr>
            <a:spLocks noChangeShapeType="1"/>
          </p:cNvSpPr>
          <p:nvPr/>
        </p:nvSpPr>
        <p:spPr bwMode="auto">
          <a:xfrm flipH="1">
            <a:off x="7575019" y="4040091"/>
            <a:ext cx="6867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55" name="Rectangle 125"/>
          <p:cNvSpPr>
            <a:spLocks noChangeArrowheads="1"/>
          </p:cNvSpPr>
          <p:nvPr/>
        </p:nvSpPr>
        <p:spPr bwMode="auto">
          <a:xfrm>
            <a:off x="7508551" y="2330150"/>
            <a:ext cx="60960" cy="9398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6" name="Text Box 136"/>
          <p:cNvSpPr txBox="1">
            <a:spLocks noChangeArrowheads="1"/>
          </p:cNvSpPr>
          <p:nvPr/>
        </p:nvSpPr>
        <p:spPr bwMode="auto">
          <a:xfrm>
            <a:off x="7497576" y="1628800"/>
            <a:ext cx="141295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Mass Flow Controller</a:t>
            </a:r>
          </a:p>
        </p:txBody>
      </p:sp>
      <p:sp>
        <p:nvSpPr>
          <p:cNvPr id="357" name="Text Box 139"/>
          <p:cNvSpPr txBox="1">
            <a:spLocks noChangeArrowheads="1"/>
          </p:cNvSpPr>
          <p:nvPr/>
        </p:nvSpPr>
        <p:spPr bwMode="auto">
          <a:xfrm>
            <a:off x="6213570" y="3645024"/>
            <a:ext cx="971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Solenoid Coil’s Power Source</a:t>
            </a:r>
          </a:p>
        </p:txBody>
      </p:sp>
      <p:sp>
        <p:nvSpPr>
          <p:cNvPr id="358" name="Text Box 140"/>
          <p:cNvSpPr txBox="1">
            <a:spLocks noChangeArrowheads="1"/>
          </p:cNvSpPr>
          <p:nvPr/>
        </p:nvSpPr>
        <p:spPr bwMode="auto">
          <a:xfrm>
            <a:off x="6410283" y="2147761"/>
            <a:ext cx="68478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>
                <a:latin typeface="Times New Roman" pitchFamily="18" charset="0"/>
                <a:cs typeface="Times New Roman" pitchFamily="18" charset="0"/>
              </a:rPr>
              <a:t>Discharge Power Source</a:t>
            </a:r>
          </a:p>
        </p:txBody>
      </p:sp>
      <p:cxnSp>
        <p:nvCxnSpPr>
          <p:cNvPr id="359" name="直線コネクタ 358"/>
          <p:cNvCxnSpPr/>
          <p:nvPr/>
        </p:nvCxnSpPr>
        <p:spPr bwMode="auto">
          <a:xfrm rot="5400000">
            <a:off x="6198546" y="2370155"/>
            <a:ext cx="186690" cy="2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直線コネクタ 359"/>
          <p:cNvCxnSpPr/>
          <p:nvPr/>
        </p:nvCxnSpPr>
        <p:spPr bwMode="auto">
          <a:xfrm rot="10800000" flipV="1">
            <a:off x="6180131" y="2464770"/>
            <a:ext cx="22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直線コネクタ 360"/>
          <p:cNvCxnSpPr/>
          <p:nvPr/>
        </p:nvCxnSpPr>
        <p:spPr bwMode="auto">
          <a:xfrm rot="10800000">
            <a:off x="6224581" y="2497790"/>
            <a:ext cx="1257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直線コネクタ 361"/>
          <p:cNvCxnSpPr/>
          <p:nvPr/>
        </p:nvCxnSpPr>
        <p:spPr bwMode="auto">
          <a:xfrm rot="10800000">
            <a:off x="6251251" y="2537160"/>
            <a:ext cx="723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直線コネクタ 362"/>
          <p:cNvCxnSpPr/>
          <p:nvPr/>
        </p:nvCxnSpPr>
        <p:spPr bwMode="auto">
          <a:xfrm rot="10800000" flipV="1">
            <a:off x="6236011" y="5402871"/>
            <a:ext cx="22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直線コネクタ 363"/>
          <p:cNvCxnSpPr/>
          <p:nvPr/>
        </p:nvCxnSpPr>
        <p:spPr bwMode="auto">
          <a:xfrm rot="10800000">
            <a:off x="6280462" y="5435891"/>
            <a:ext cx="127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直線コネクタ 364"/>
          <p:cNvCxnSpPr/>
          <p:nvPr/>
        </p:nvCxnSpPr>
        <p:spPr bwMode="auto">
          <a:xfrm rot="10800000">
            <a:off x="6308401" y="5475262"/>
            <a:ext cx="723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Oval 99"/>
          <p:cNvSpPr>
            <a:spLocks noChangeArrowheads="1"/>
          </p:cNvSpPr>
          <p:nvPr/>
        </p:nvSpPr>
        <p:spPr bwMode="auto">
          <a:xfrm>
            <a:off x="7848465" y="5045144"/>
            <a:ext cx="158128" cy="1626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7" name="Oval 99"/>
          <p:cNvSpPr>
            <a:spLocks noChangeArrowheads="1"/>
          </p:cNvSpPr>
          <p:nvPr/>
        </p:nvSpPr>
        <p:spPr bwMode="auto">
          <a:xfrm>
            <a:off x="7971961" y="5599068"/>
            <a:ext cx="158128" cy="164609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" name="Text Box 121"/>
          <p:cNvSpPr txBox="1">
            <a:spLocks noChangeArrowheads="1"/>
          </p:cNvSpPr>
          <p:nvPr/>
        </p:nvSpPr>
        <p:spPr bwMode="auto">
          <a:xfrm>
            <a:off x="7785083" y="5186890"/>
            <a:ext cx="6110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>
                <a:latin typeface="Times New Roman" pitchFamily="18" charset="0"/>
                <a:cs typeface="Times New Roman" pitchFamily="18" charset="0"/>
              </a:rPr>
              <a:t>Gauge</a:t>
            </a:r>
          </a:p>
        </p:txBody>
      </p:sp>
      <p:cxnSp>
        <p:nvCxnSpPr>
          <p:cNvPr id="370" name="直線コネクタ 369"/>
          <p:cNvCxnSpPr/>
          <p:nvPr/>
        </p:nvCxnSpPr>
        <p:spPr bwMode="auto">
          <a:xfrm rot="16200000" flipH="1">
            <a:off x="8046396" y="5655772"/>
            <a:ext cx="1270" cy="11176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直線コネクタ 370"/>
          <p:cNvCxnSpPr/>
          <p:nvPr/>
        </p:nvCxnSpPr>
        <p:spPr bwMode="auto">
          <a:xfrm rot="5400000" flipH="1" flipV="1">
            <a:off x="7982261" y="5699586"/>
            <a:ext cx="2540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直線コネクタ 371"/>
          <p:cNvCxnSpPr/>
          <p:nvPr/>
        </p:nvCxnSpPr>
        <p:spPr bwMode="auto">
          <a:xfrm rot="5400000" flipH="1" flipV="1">
            <a:off x="8069256" y="5678631"/>
            <a:ext cx="62230" cy="25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直線コネクタ 372"/>
          <p:cNvCxnSpPr/>
          <p:nvPr/>
        </p:nvCxnSpPr>
        <p:spPr bwMode="auto">
          <a:xfrm rot="16200000" flipV="1">
            <a:off x="8020361" y="5688156"/>
            <a:ext cx="5207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4" name="Oval 99"/>
          <p:cNvSpPr>
            <a:spLocks noChangeArrowheads="1"/>
          </p:cNvSpPr>
          <p:nvPr/>
        </p:nvSpPr>
        <p:spPr bwMode="auto">
          <a:xfrm>
            <a:off x="7045410" y="5598415"/>
            <a:ext cx="158128" cy="16330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" name="Oval 99"/>
          <p:cNvSpPr>
            <a:spLocks noChangeArrowheads="1"/>
          </p:cNvSpPr>
          <p:nvPr/>
        </p:nvSpPr>
        <p:spPr bwMode="auto">
          <a:xfrm>
            <a:off x="6405056" y="5590575"/>
            <a:ext cx="158128" cy="16395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6" name="直線コネクタ 375"/>
          <p:cNvCxnSpPr/>
          <p:nvPr/>
        </p:nvCxnSpPr>
        <p:spPr bwMode="auto">
          <a:xfrm rot="16200000" flipV="1">
            <a:off x="6427146" y="5677361"/>
            <a:ext cx="10668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直線コネクタ 376"/>
          <p:cNvCxnSpPr/>
          <p:nvPr/>
        </p:nvCxnSpPr>
        <p:spPr bwMode="auto">
          <a:xfrm>
            <a:off x="6446832" y="5624656"/>
            <a:ext cx="7112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直線コネクタ 377"/>
          <p:cNvCxnSpPr/>
          <p:nvPr/>
        </p:nvCxnSpPr>
        <p:spPr bwMode="auto">
          <a:xfrm>
            <a:off x="6446832" y="5731336"/>
            <a:ext cx="7112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直線コネクタ 378"/>
          <p:cNvCxnSpPr/>
          <p:nvPr/>
        </p:nvCxnSpPr>
        <p:spPr bwMode="auto">
          <a:xfrm rot="10800000" flipV="1">
            <a:off x="7057701" y="5680536"/>
            <a:ext cx="13462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直線コネクタ 379"/>
          <p:cNvCxnSpPr/>
          <p:nvPr/>
        </p:nvCxnSpPr>
        <p:spPr bwMode="auto">
          <a:xfrm rot="16200000" flipV="1">
            <a:off x="7145331" y="5681806"/>
            <a:ext cx="63500" cy="25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直線コネクタ 380"/>
          <p:cNvCxnSpPr/>
          <p:nvPr/>
        </p:nvCxnSpPr>
        <p:spPr bwMode="auto">
          <a:xfrm rot="16200000" flipV="1">
            <a:off x="7120566" y="5682442"/>
            <a:ext cx="6350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直線コネクタ 381"/>
          <p:cNvCxnSpPr/>
          <p:nvPr/>
        </p:nvCxnSpPr>
        <p:spPr bwMode="auto">
          <a:xfrm rot="16200000" flipV="1">
            <a:off x="7098341" y="5681806"/>
            <a:ext cx="63500" cy="25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直線コネクタ 382"/>
          <p:cNvCxnSpPr/>
          <p:nvPr/>
        </p:nvCxnSpPr>
        <p:spPr bwMode="auto">
          <a:xfrm rot="16200000" flipV="1">
            <a:off x="7074211" y="5684347"/>
            <a:ext cx="6223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直線コネクタ 383"/>
          <p:cNvCxnSpPr/>
          <p:nvPr/>
        </p:nvCxnSpPr>
        <p:spPr bwMode="auto">
          <a:xfrm rot="16200000" flipV="1">
            <a:off x="7054526" y="5683711"/>
            <a:ext cx="62230" cy="25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Text Box 122"/>
          <p:cNvSpPr txBox="1">
            <a:spLocks noChangeArrowheads="1"/>
          </p:cNvSpPr>
          <p:nvPr/>
        </p:nvSpPr>
        <p:spPr bwMode="auto">
          <a:xfrm>
            <a:off x="6273718" y="5790456"/>
            <a:ext cx="13457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>
                <a:latin typeface="Times New Roman" pitchFamily="18" charset="0"/>
                <a:cs typeface="Times New Roman" pitchFamily="18" charset="0"/>
              </a:rPr>
              <a:t>Pumping System</a:t>
            </a:r>
          </a:p>
        </p:txBody>
      </p:sp>
      <p:sp>
        <p:nvSpPr>
          <p:cNvPr id="386" name="Text Box 66"/>
          <p:cNvSpPr txBox="1">
            <a:spLocks noChangeArrowheads="1"/>
          </p:cNvSpPr>
          <p:nvPr/>
        </p:nvSpPr>
        <p:spPr bwMode="auto">
          <a:xfrm>
            <a:off x="8261761" y="3035011"/>
            <a:ext cx="8140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 smtClean="0">
                <a:latin typeface="Times New Roman" pitchFamily="18" charset="0"/>
                <a:cs typeface="Times New Roman" pitchFamily="18" charset="0"/>
              </a:rPr>
              <a:t>Beam pipe</a:t>
            </a:r>
            <a:endParaRPr lang="en-US" altLang="ja-JP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Rectangle 8" descr="横線"/>
          <p:cNvSpPr>
            <a:spLocks noChangeArrowheads="1"/>
          </p:cNvSpPr>
          <p:nvPr/>
        </p:nvSpPr>
        <p:spPr bwMode="auto">
          <a:xfrm>
            <a:off x="7099555" y="3626754"/>
            <a:ext cx="865784" cy="32457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Rectangle 9" descr="横線"/>
          <p:cNvSpPr>
            <a:spLocks noChangeArrowheads="1"/>
          </p:cNvSpPr>
          <p:nvPr/>
        </p:nvSpPr>
        <p:spPr bwMode="auto">
          <a:xfrm>
            <a:off x="7097595" y="4087594"/>
            <a:ext cx="869704" cy="320726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5" name="Rectangle 8" descr="横線"/>
          <p:cNvSpPr>
            <a:spLocks noChangeArrowheads="1"/>
          </p:cNvSpPr>
          <p:nvPr/>
        </p:nvSpPr>
        <p:spPr bwMode="auto">
          <a:xfrm>
            <a:off x="7099555" y="4544588"/>
            <a:ext cx="865784" cy="32457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1" name="Line 131"/>
          <p:cNvSpPr>
            <a:spLocks noChangeShapeType="1"/>
          </p:cNvSpPr>
          <p:nvPr/>
        </p:nvSpPr>
        <p:spPr bwMode="auto">
          <a:xfrm>
            <a:off x="7191121" y="2516207"/>
            <a:ext cx="12415" cy="2516631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399" name="Line 57"/>
          <p:cNvSpPr>
            <a:spLocks noChangeShapeType="1"/>
          </p:cNvSpPr>
          <p:nvPr/>
        </p:nvSpPr>
        <p:spPr bwMode="auto">
          <a:xfrm>
            <a:off x="7044102" y="3933056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400" name="Line 58"/>
          <p:cNvSpPr>
            <a:spLocks noChangeShapeType="1"/>
          </p:cNvSpPr>
          <p:nvPr/>
        </p:nvSpPr>
        <p:spPr bwMode="auto">
          <a:xfrm>
            <a:off x="7044102" y="3933058"/>
            <a:ext cx="3069" cy="180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401" name="Line 59"/>
          <p:cNvSpPr>
            <a:spLocks noChangeShapeType="1"/>
          </p:cNvSpPr>
          <p:nvPr/>
        </p:nvSpPr>
        <p:spPr bwMode="auto">
          <a:xfrm>
            <a:off x="7044102" y="4113269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402" name="Line 57"/>
          <p:cNvSpPr>
            <a:spLocks noChangeShapeType="1"/>
          </p:cNvSpPr>
          <p:nvPr/>
        </p:nvSpPr>
        <p:spPr bwMode="auto">
          <a:xfrm>
            <a:off x="7035616" y="4394779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403" name="Line 58"/>
          <p:cNvSpPr>
            <a:spLocks noChangeShapeType="1"/>
          </p:cNvSpPr>
          <p:nvPr/>
        </p:nvSpPr>
        <p:spPr bwMode="auto">
          <a:xfrm>
            <a:off x="7035616" y="4394781"/>
            <a:ext cx="3069" cy="180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404" name="Line 59"/>
          <p:cNvSpPr>
            <a:spLocks noChangeShapeType="1"/>
          </p:cNvSpPr>
          <p:nvPr/>
        </p:nvSpPr>
        <p:spPr bwMode="auto">
          <a:xfrm>
            <a:off x="7035616" y="4574992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42758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2 : Facility (vertical)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12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126" name="コンテンツ プレースホルダ 43"/>
          <p:cNvSpPr>
            <a:spLocks noGrp="1"/>
          </p:cNvSpPr>
          <p:nvPr>
            <p:ph idx="1"/>
          </p:nvPr>
        </p:nvSpPr>
        <p:spPr>
          <a:xfrm>
            <a:off x="0" y="1484785"/>
            <a:ext cx="9103871" cy="721949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Straight beam pipes are coated by vertical facility with 4 equipment systems.. </a:t>
            </a:r>
            <a:endParaRPr lang="en-US" altLang="ja-JP" sz="2400" dirty="0" smtClean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r="8252" b="5845"/>
          <a:stretch/>
        </p:blipFill>
        <p:spPr bwMode="auto">
          <a:xfrm>
            <a:off x="3394187" y="4352157"/>
            <a:ext cx="2355626" cy="194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t="20569" r="25271"/>
          <a:stretch/>
        </p:blipFill>
        <p:spPr bwMode="auto">
          <a:xfrm>
            <a:off x="5868145" y="1920419"/>
            <a:ext cx="3275856" cy="437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コンテンツ プレースホルダ 43"/>
          <p:cNvSpPr txBox="1">
            <a:spLocks/>
          </p:cNvSpPr>
          <p:nvPr/>
        </p:nvSpPr>
        <p:spPr>
          <a:xfrm>
            <a:off x="1" y="2132856"/>
            <a:ext cx="5940152" cy="2304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2000" dirty="0" smtClean="0"/>
              <a:t>Ti cathode is hung from the top of the pipe.</a:t>
            </a:r>
          </a:p>
          <a:p>
            <a:pPr lvl="1"/>
            <a:r>
              <a:rPr lang="en-US" altLang="ja-JP" sz="2000" dirty="0" smtClean="0"/>
              <a:t>Beam pipe with a length up to 5.5 m can be coated.</a:t>
            </a:r>
          </a:p>
          <a:p>
            <a:pPr lvl="1"/>
            <a:r>
              <a:rPr lang="en-US" altLang="ja-JP" sz="2000" dirty="0" smtClean="0"/>
              <a:t>Short beam pipes and dummy pipes are connected to make total length </a:t>
            </a:r>
            <a:r>
              <a:rPr lang="en-US" altLang="ja-JP" sz="2000" dirty="0" smtClean="0">
                <a:sym typeface="Symbol"/>
              </a:rPr>
              <a:t></a:t>
            </a:r>
            <a:r>
              <a:rPr lang="en-US" altLang="ja-JP" sz="2000" dirty="0">
                <a:sym typeface="Symbol"/>
              </a:rPr>
              <a:t>6</a:t>
            </a:r>
            <a:r>
              <a:rPr lang="en-US" altLang="ja-JP" sz="2000" dirty="0" smtClean="0"/>
              <a:t> m.</a:t>
            </a:r>
          </a:p>
          <a:p>
            <a:pPr lvl="1"/>
            <a:r>
              <a:rPr lang="en-US" altLang="ja-JP" sz="2000" dirty="0"/>
              <a:t>Two lines of the beam pipes can be mounted side-by-side in one equipment</a:t>
            </a:r>
            <a:r>
              <a:rPr lang="en-US" altLang="ja-JP" sz="2000" dirty="0" smtClean="0"/>
              <a:t>.</a:t>
            </a:r>
          </a:p>
          <a:p>
            <a:pPr lvl="1"/>
            <a:r>
              <a:rPr lang="en-US" altLang="ja-JP" sz="2000" dirty="0" smtClean="0"/>
              <a:t>Combination of hot-air oven and circulators are adopted for pre-baking.</a:t>
            </a:r>
          </a:p>
          <a:p>
            <a:pPr lvl="1"/>
            <a:r>
              <a:rPr lang="en-US" altLang="ja-JP" sz="2000" dirty="0" smtClean="0"/>
              <a:t>It is not available for bent beam pipes.</a:t>
            </a:r>
          </a:p>
          <a:p>
            <a:pPr lvl="1"/>
            <a:r>
              <a:rPr lang="en-US" altLang="ja-JP" sz="2000" dirty="0"/>
              <a:t>Large-scale work started on September  2012.</a:t>
            </a:r>
            <a:endParaRPr lang="en-US" altLang="ja-JP" sz="2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5"/>
          <a:stretch/>
        </p:blipFill>
        <p:spPr bwMode="auto">
          <a:xfrm>
            <a:off x="107505" y="4346053"/>
            <a:ext cx="3168352" cy="197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正方形/長方形 15"/>
          <p:cNvSpPr/>
          <p:nvPr/>
        </p:nvSpPr>
        <p:spPr>
          <a:xfrm>
            <a:off x="107504" y="5445224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Dummy pipe for length tuning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771780" y="5229203"/>
            <a:ext cx="113158" cy="360039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771780" y="5965831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FF00"/>
                </a:solidFill>
              </a:rPr>
              <a:t>Beam pipes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1619672" y="4869160"/>
            <a:ext cx="36004" cy="115212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1619672" y="4653136"/>
            <a:ext cx="682017" cy="136815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179512" y="4370755"/>
            <a:ext cx="2192288" cy="712878"/>
          </a:xfrm>
          <a:prstGeom prst="straightConnector1">
            <a:avLst/>
          </a:prstGeom>
          <a:ln w="190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179513" y="4489377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FF00"/>
                </a:solidFill>
                <a:sym typeface="Symbol"/>
              </a:rPr>
              <a:t></a:t>
            </a:r>
            <a:r>
              <a:rPr lang="en-US" altLang="ja-JP" sz="1400" dirty="0" smtClean="0">
                <a:solidFill>
                  <a:srgbClr val="FFFF00"/>
                </a:solidFill>
              </a:rPr>
              <a:t>6 m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915817" y="6021290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FF00"/>
                </a:solidFill>
              </a:rPr>
              <a:t>Two lines of beam pipes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6173926" y="5957665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Vertical coating facility 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4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3 : Facility (horizontal)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13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15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2" y="1484784"/>
            <a:ext cx="8964488" cy="936104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Bent beam pipes are coated by horizontal facility with 2 equipment systems.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46"/>
          <a:stretch/>
        </p:blipFill>
        <p:spPr bwMode="auto">
          <a:xfrm>
            <a:off x="107505" y="3914675"/>
            <a:ext cx="1981646" cy="219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" t="760" r="11694" b="-760"/>
          <a:stretch/>
        </p:blipFill>
        <p:spPr bwMode="auto">
          <a:xfrm>
            <a:off x="2197101" y="3915667"/>
            <a:ext cx="2374900" cy="221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コンテンツ プレースホルダ 43"/>
          <p:cNvSpPr txBox="1">
            <a:spLocks/>
          </p:cNvSpPr>
          <p:nvPr/>
        </p:nvSpPr>
        <p:spPr>
          <a:xfrm>
            <a:off x="1" y="2276872"/>
            <a:ext cx="8820472" cy="158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2000" dirty="0" smtClean="0"/>
              <a:t>Basically, horizontal equipment has the same structure with vertical equipment.</a:t>
            </a:r>
          </a:p>
          <a:p>
            <a:pPr lvl="1"/>
            <a:r>
              <a:rPr lang="en-US" altLang="ja-JP" sz="2000" dirty="0" smtClean="0"/>
              <a:t>Beam pipes lie down in the solenoid coils. </a:t>
            </a:r>
          </a:p>
          <a:p>
            <a:pPr lvl="1"/>
            <a:r>
              <a:rPr lang="en-US" altLang="ja-JP" sz="2000" dirty="0" smtClean="0"/>
              <a:t>Ti cathode is set horizontally on </a:t>
            </a:r>
            <a:r>
              <a:rPr lang="en-US" altLang="ja-JP" sz="2000" dirty="0"/>
              <a:t>the center axis of beam </a:t>
            </a:r>
            <a:r>
              <a:rPr lang="en-US" altLang="ja-JP" sz="2000" dirty="0" smtClean="0"/>
              <a:t>pipe by the ceramics supports with wheels.</a:t>
            </a:r>
          </a:p>
          <a:p>
            <a:pPr lvl="1"/>
            <a:r>
              <a:rPr lang="en-US" altLang="ja-JP" sz="2000" dirty="0" smtClean="0"/>
              <a:t>Large-scale work started on April  2013.</a:t>
            </a:r>
          </a:p>
          <a:p>
            <a:pPr marL="457200" lvl="1" indent="0">
              <a:buNone/>
            </a:pPr>
            <a:endParaRPr lang="en-US" altLang="ja-JP" sz="2000" dirty="0" smtClean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39337"/>
            <a:ext cx="2094309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0" t="-514" r="16046" b="514"/>
          <a:stretch/>
        </p:blipFill>
        <p:spPr bwMode="auto">
          <a:xfrm>
            <a:off x="7122071" y="3435387"/>
            <a:ext cx="1800200" cy="280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83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42758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</a:t>
            </a:r>
            <a:r>
              <a:rPr lang="en-US" altLang="ja-JP" dirty="0">
                <a:solidFill>
                  <a:srgbClr val="FFFF00"/>
                </a:solidFill>
              </a:rPr>
              <a:t>4</a:t>
            </a:r>
            <a:r>
              <a:rPr lang="en-US" altLang="ja-JP" dirty="0" smtClean="0">
                <a:solidFill>
                  <a:srgbClr val="FFFF00"/>
                </a:solidFill>
              </a:rPr>
              <a:t> : Working process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14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323403"/>
            <a:ext cx="1043608" cy="561983"/>
          </a:xfrm>
          <a:prstGeom prst="rect">
            <a:avLst/>
          </a:prstGeom>
          <a:noFill/>
        </p:spPr>
      </p:pic>
      <p:sp>
        <p:nvSpPr>
          <p:cNvPr id="13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6" y="1556792"/>
            <a:ext cx="8784976" cy="4680520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Before coating (at Oho clean room)</a:t>
            </a:r>
          </a:p>
          <a:p>
            <a:pPr lvl="1"/>
            <a:r>
              <a:rPr lang="en-US" altLang="ja-JP" sz="2000" dirty="0" smtClean="0"/>
              <a:t>Visual check on the beam pipe.</a:t>
            </a:r>
          </a:p>
          <a:p>
            <a:pPr lvl="1"/>
            <a:r>
              <a:rPr lang="en-US" altLang="ja-JP" sz="2000" dirty="0" smtClean="0"/>
              <a:t>Putting blank flanges on pumping ports and BPM ports.</a:t>
            </a:r>
          </a:p>
          <a:p>
            <a:pPr lvl="1"/>
            <a:r>
              <a:rPr lang="en-US" altLang="ja-JP" sz="2000" dirty="0" smtClean="0"/>
              <a:t>Connecting beam pipes and dummy pipes for length tuning. (if necessary)</a:t>
            </a:r>
          </a:p>
          <a:p>
            <a:pPr lvl="1"/>
            <a:r>
              <a:rPr lang="en-US" altLang="ja-JP" sz="2000" dirty="0" smtClean="0"/>
              <a:t>Leakage test</a:t>
            </a:r>
            <a:endParaRPr lang="en-US" altLang="ja-JP" sz="2000" dirty="0"/>
          </a:p>
          <a:p>
            <a:pPr lvl="1"/>
            <a:r>
              <a:rPr lang="en-US" altLang="ja-JP" sz="2000" dirty="0"/>
              <a:t>Installation of beam pipes </a:t>
            </a:r>
            <a:r>
              <a:rPr lang="en-US" altLang="ja-JP" sz="2000" dirty="0" smtClean="0"/>
              <a:t>on </a:t>
            </a:r>
            <a:r>
              <a:rPr lang="en-US" altLang="ja-JP" sz="2000" dirty="0"/>
              <a:t>coating equipment</a:t>
            </a:r>
            <a:r>
              <a:rPr lang="en-US" altLang="ja-JP" sz="2000" dirty="0" smtClean="0"/>
              <a:t>.</a:t>
            </a:r>
            <a:endParaRPr lang="en-US" altLang="ja-JP" sz="2000" dirty="0"/>
          </a:p>
          <a:p>
            <a:r>
              <a:rPr lang="en-US" altLang="ja-JP" sz="2400" dirty="0">
                <a:solidFill>
                  <a:srgbClr val="002060"/>
                </a:solidFill>
              </a:rPr>
              <a:t>I</a:t>
            </a:r>
            <a:r>
              <a:rPr lang="en-US" altLang="ja-JP" sz="2400" dirty="0" smtClean="0">
                <a:solidFill>
                  <a:srgbClr val="002060"/>
                </a:solidFill>
              </a:rPr>
              <a:t>n </a:t>
            </a:r>
            <a:r>
              <a:rPr lang="en-US" altLang="ja-JP" sz="2400" dirty="0">
                <a:solidFill>
                  <a:srgbClr val="002060"/>
                </a:solidFill>
              </a:rPr>
              <a:t>c</a:t>
            </a:r>
            <a:r>
              <a:rPr lang="en-US" altLang="ja-JP" sz="2400" dirty="0" smtClean="0">
                <a:solidFill>
                  <a:srgbClr val="002060"/>
                </a:solidFill>
              </a:rPr>
              <a:t>oating equipment</a:t>
            </a:r>
          </a:p>
          <a:p>
            <a:pPr lvl="1"/>
            <a:r>
              <a:rPr lang="en-US" altLang="ja-JP" sz="2000" dirty="0" smtClean="0"/>
              <a:t>Leakage test</a:t>
            </a:r>
            <a:endParaRPr lang="en-US" altLang="ja-JP" sz="2000" dirty="0"/>
          </a:p>
          <a:p>
            <a:pPr lvl="1"/>
            <a:r>
              <a:rPr lang="en-US" altLang="ja-JP" sz="2000" dirty="0" smtClean="0"/>
              <a:t>Pre-baking (</a:t>
            </a:r>
            <a:r>
              <a:rPr lang="en-US" altLang="ja-JP" sz="2000" dirty="0">
                <a:sym typeface="Symbol"/>
              </a:rPr>
              <a:t></a:t>
            </a:r>
            <a:r>
              <a:rPr lang="en-US" altLang="ja-JP" sz="2000" dirty="0"/>
              <a:t>150 </a:t>
            </a:r>
            <a:r>
              <a:rPr lang="en-US" altLang="ja-JP" sz="2000" dirty="0">
                <a:sym typeface="Symbol"/>
              </a:rPr>
              <a:t></a:t>
            </a:r>
            <a:r>
              <a:rPr lang="en-US" altLang="ja-JP" sz="2000" dirty="0" smtClean="0">
                <a:sym typeface="Symbol"/>
              </a:rPr>
              <a:t>C, </a:t>
            </a:r>
            <a:r>
              <a:rPr lang="en-US" altLang="ja-JP" sz="2000" dirty="0">
                <a:sym typeface="Symbol"/>
              </a:rPr>
              <a:t>24 </a:t>
            </a:r>
            <a:r>
              <a:rPr lang="en-US" altLang="ja-JP" sz="2000" dirty="0" smtClean="0">
                <a:sym typeface="Symbol"/>
              </a:rPr>
              <a:t>hours</a:t>
            </a:r>
            <a:r>
              <a:rPr lang="en-US" altLang="ja-JP" sz="2000" dirty="0" smtClean="0"/>
              <a:t>)</a:t>
            </a:r>
            <a:endParaRPr lang="en-US" altLang="ja-JP" sz="2000" dirty="0"/>
          </a:p>
          <a:p>
            <a:pPr lvl="1"/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 (Discharge duration : </a:t>
            </a:r>
            <a:r>
              <a:rPr lang="en-US" altLang="ja-JP" sz="2000" dirty="0" smtClean="0">
                <a:sym typeface="Symbol"/>
              </a:rPr>
              <a:t>80 min.</a:t>
            </a:r>
            <a:r>
              <a:rPr lang="en-US" altLang="ja-JP" sz="2000" dirty="0" smtClean="0"/>
              <a:t>)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After coating</a:t>
            </a:r>
          </a:p>
          <a:p>
            <a:pPr lvl="1"/>
            <a:r>
              <a:rPr lang="en-US" altLang="ja-JP" sz="2000" dirty="0" smtClean="0"/>
              <a:t>Filling with dry nitrogen up to atmospheric pressure.</a:t>
            </a:r>
          </a:p>
          <a:p>
            <a:pPr lvl="1"/>
            <a:r>
              <a:rPr lang="en-US" altLang="ja-JP" sz="2000" dirty="0" smtClean="0"/>
              <a:t>Dismantling beam pipes</a:t>
            </a:r>
          </a:p>
          <a:p>
            <a:pPr lvl="1"/>
            <a:r>
              <a:rPr lang="en-US" altLang="ja-JP" sz="2000" dirty="0"/>
              <a:t>Installation of NEG pumps and BPM </a:t>
            </a:r>
            <a:r>
              <a:rPr lang="en-US" altLang="ja-JP" sz="2000" dirty="0" smtClean="0"/>
              <a:t>electrodes at Oho clean room. </a:t>
            </a:r>
          </a:p>
          <a:p>
            <a:pPr lvl="1"/>
            <a:r>
              <a:rPr lang="en-US" altLang="ja-JP" sz="2000" dirty="0" smtClean="0"/>
              <a:t>Baking</a:t>
            </a:r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14" y="2780928"/>
            <a:ext cx="2808312" cy="21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6300192" y="487655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70C0"/>
                </a:solidFill>
              </a:rPr>
              <a:t>Leakage test before installation</a:t>
            </a:r>
            <a:r>
              <a:rPr kumimoji="1" lang="en-US" altLang="ja-JP" sz="1600" dirty="0" smtClean="0">
                <a:solidFill>
                  <a:srgbClr val="0070C0"/>
                </a:solidFill>
              </a:rPr>
              <a:t> 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6"/>
          <a:stretch/>
        </p:blipFill>
        <p:spPr bwMode="auto">
          <a:xfrm>
            <a:off x="6689776" y="2468437"/>
            <a:ext cx="2264176" cy="1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5 : Coating 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15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/>
          <a:stretch/>
        </p:blipFill>
        <p:spPr bwMode="auto">
          <a:xfrm>
            <a:off x="623094" y="3213125"/>
            <a:ext cx="5965130" cy="307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6" y="1556792"/>
            <a:ext cx="8424936" cy="936104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000" dirty="0" smtClean="0"/>
              <a:t>Introduced gases : </a:t>
            </a:r>
            <a:r>
              <a:rPr lang="en-US" altLang="ja-JP" sz="2000" dirty="0" err="1" smtClean="0"/>
              <a:t>Ar</a:t>
            </a:r>
            <a:r>
              <a:rPr lang="en-US" altLang="ja-JP" sz="2000" dirty="0" smtClean="0"/>
              <a:t> (</a:t>
            </a:r>
            <a:r>
              <a:rPr lang="en-US" altLang="ja-JP" sz="2000" dirty="0" smtClean="0">
                <a:sym typeface="Symbol"/>
              </a:rPr>
              <a:t></a:t>
            </a:r>
            <a:r>
              <a:rPr lang="en-US" altLang="ja-JP" sz="2000" dirty="0" smtClean="0"/>
              <a:t>2.2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Pa), N2 (</a:t>
            </a:r>
            <a:r>
              <a:rPr lang="en-US" altLang="ja-JP" sz="2000" dirty="0">
                <a:sym typeface="Symbol"/>
              </a:rPr>
              <a:t></a:t>
            </a:r>
            <a:r>
              <a:rPr lang="en-US" altLang="ja-JP" sz="2000" dirty="0" smtClean="0"/>
              <a:t>1.8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Pa)</a:t>
            </a:r>
          </a:p>
          <a:p>
            <a:r>
              <a:rPr lang="en-US" altLang="ja-JP" sz="2000" dirty="0" smtClean="0"/>
              <a:t>Discharged current : 6.3 A</a:t>
            </a:r>
          </a:p>
          <a:p>
            <a:r>
              <a:rPr lang="en-US" altLang="ja-JP" sz="2000" dirty="0" smtClean="0"/>
              <a:t>Required time : </a:t>
            </a:r>
            <a:r>
              <a:rPr lang="en-US" altLang="ja-JP" sz="2000" dirty="0"/>
              <a:t>5</a:t>
            </a:r>
            <a:r>
              <a:rPr lang="en-US" altLang="ja-JP" sz="2000" dirty="0" smtClean="0"/>
              <a:t> min (Ti coating for base of 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) + 75 min (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coating)</a:t>
            </a:r>
          </a:p>
          <a:p>
            <a:pPr lvl="1"/>
            <a:endParaRPr lang="en-US" altLang="ja-JP" sz="2000" dirty="0" smtClean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 r="92089" b="63532"/>
          <a:stretch/>
        </p:blipFill>
        <p:spPr bwMode="auto">
          <a:xfrm>
            <a:off x="8135" y="2924944"/>
            <a:ext cx="1002881" cy="118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2229681" y="3625280"/>
            <a:ext cx="398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N</a:t>
            </a:r>
            <a:r>
              <a:rPr lang="en-US" altLang="ja-JP" sz="1400" baseline="-25000" dirty="0" smtClean="0">
                <a:solidFill>
                  <a:srgbClr val="FFFF00"/>
                </a:solidFill>
              </a:rPr>
              <a:t>2</a:t>
            </a:r>
            <a:endParaRPr lang="en-US" altLang="ja-JP" sz="1400" baseline="-25000" dirty="0">
              <a:solidFill>
                <a:srgbClr val="FFFF0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627785" y="3317503"/>
            <a:ext cx="398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>
                <a:solidFill>
                  <a:srgbClr val="FF00FF"/>
                </a:solidFill>
              </a:rPr>
              <a:t>Ar</a:t>
            </a:r>
            <a:endParaRPr lang="en-US" altLang="ja-JP" sz="1400" baseline="-25000" dirty="0">
              <a:solidFill>
                <a:srgbClr val="FF00FF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862033" y="4226374"/>
            <a:ext cx="398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H</a:t>
            </a:r>
            <a:r>
              <a:rPr lang="en-US" altLang="ja-JP" sz="1400" baseline="-25000" dirty="0" smtClean="0">
                <a:solidFill>
                  <a:srgbClr val="FF0000"/>
                </a:solidFill>
              </a:rPr>
              <a:t>2</a:t>
            </a:r>
            <a:endParaRPr lang="en-US" altLang="ja-JP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1610169" y="4859685"/>
            <a:ext cx="29278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2195737" y="4859685"/>
            <a:ext cx="26642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1331640" y="4532017"/>
            <a:ext cx="1321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tx2"/>
                </a:solidFill>
              </a:rPr>
              <a:t>Ti coating</a:t>
            </a:r>
            <a:endParaRPr lang="en-US" altLang="ja-JP" sz="1400" baseline="-25000" dirty="0">
              <a:solidFill>
                <a:schemeClr val="tx2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806026" y="4561385"/>
            <a:ext cx="1321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>
                <a:solidFill>
                  <a:schemeClr val="tx2"/>
                </a:solidFill>
              </a:rPr>
              <a:t>TiN</a:t>
            </a:r>
            <a:r>
              <a:rPr lang="en-US" altLang="ja-JP" sz="1400" dirty="0" smtClean="0">
                <a:solidFill>
                  <a:schemeClr val="tx2"/>
                </a:solidFill>
              </a:rPr>
              <a:t> coating</a:t>
            </a:r>
            <a:endParaRPr lang="en-US" altLang="ja-JP" sz="1400" baseline="-25000" dirty="0">
              <a:solidFill>
                <a:schemeClr val="tx2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899592" y="3193231"/>
            <a:ext cx="360040" cy="2853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827585" y="3147647"/>
            <a:ext cx="57606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0</a:t>
            </a:r>
          </a:p>
          <a:p>
            <a:endParaRPr lang="en-US" altLang="ja-JP" sz="1100" dirty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-1</a:t>
            </a:r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-2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-3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-4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-5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-6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-7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-8</a:t>
            </a:r>
            <a:endParaRPr lang="en-US" altLang="ja-JP" sz="1100" baseline="30000" dirty="0"/>
          </a:p>
        </p:txBody>
      </p:sp>
      <p:sp>
        <p:nvSpPr>
          <p:cNvPr id="29" name="正方形/長方形 28"/>
          <p:cNvSpPr/>
          <p:nvPr/>
        </p:nvSpPr>
        <p:spPr>
          <a:xfrm rot="16200000">
            <a:off x="-147999" y="4648979"/>
            <a:ext cx="1821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Partial Pressure [Pa]</a:t>
            </a:r>
            <a:endParaRPr lang="en-US" altLang="ja-JP" sz="1400" baseline="-25000" dirty="0"/>
          </a:p>
        </p:txBody>
      </p:sp>
      <p:sp>
        <p:nvSpPr>
          <p:cNvPr id="31" name="正方形/長方形 30"/>
          <p:cNvSpPr/>
          <p:nvPr/>
        </p:nvSpPr>
        <p:spPr>
          <a:xfrm>
            <a:off x="3126145" y="6001545"/>
            <a:ext cx="653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Time</a:t>
            </a:r>
            <a:endParaRPr lang="en-US" altLang="ja-JP" sz="1400" baseline="-25000" dirty="0"/>
          </a:p>
        </p:txBody>
      </p:sp>
      <p:sp>
        <p:nvSpPr>
          <p:cNvPr id="32" name="正方形/長方形 31"/>
          <p:cNvSpPr/>
          <p:nvPr/>
        </p:nvSpPr>
        <p:spPr>
          <a:xfrm>
            <a:off x="1331640" y="2888705"/>
            <a:ext cx="51941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tx2"/>
                </a:solidFill>
              </a:rPr>
              <a:t>Partial pressure during discharge (just upstream of pumping unit)</a:t>
            </a:r>
            <a:endParaRPr lang="en-US" altLang="ja-JP" sz="1400" dirty="0">
              <a:solidFill>
                <a:schemeClr val="tx2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155698" y="3997139"/>
            <a:ext cx="1383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F0"/>
                </a:solidFill>
              </a:rPr>
              <a:t>Ti cathode rod</a:t>
            </a:r>
            <a:endParaRPr lang="en-US" altLang="ja-JP" sz="1400" dirty="0">
              <a:solidFill>
                <a:srgbClr val="00B0F0"/>
              </a:solidFill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7854950" y="3284985"/>
            <a:ext cx="42" cy="772665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4032" r="18637" b="10553"/>
          <a:stretch/>
        </p:blipFill>
        <p:spPr bwMode="auto">
          <a:xfrm>
            <a:off x="6755077" y="4304916"/>
            <a:ext cx="2056750" cy="200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直線矢印コネクタ 35"/>
          <p:cNvCxnSpPr/>
          <p:nvPr/>
        </p:nvCxnSpPr>
        <p:spPr>
          <a:xfrm>
            <a:off x="7848600" y="4241800"/>
            <a:ext cx="107776" cy="1065318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6710562" y="2461591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solidFill>
                  <a:schemeClr val="bg1"/>
                </a:solidFill>
              </a:rPr>
              <a:t>Vertical type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755076" y="4315407"/>
            <a:ext cx="1147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chemeClr val="bg1"/>
                </a:solidFill>
              </a:rPr>
              <a:t>Horizontal</a:t>
            </a:r>
            <a:r>
              <a:rPr kumimoji="1" lang="en-US" altLang="ja-JP" sz="1100" dirty="0" smtClean="0">
                <a:solidFill>
                  <a:schemeClr val="bg1"/>
                </a:solidFill>
              </a:rPr>
              <a:t> type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</a:t>
            </a:r>
            <a:r>
              <a:rPr lang="en-US" altLang="ja-JP" dirty="0">
                <a:solidFill>
                  <a:srgbClr val="FFFF00"/>
                </a:solidFill>
              </a:rPr>
              <a:t>6</a:t>
            </a:r>
            <a:r>
              <a:rPr lang="en-US" altLang="ja-JP" dirty="0" smtClean="0">
                <a:solidFill>
                  <a:srgbClr val="FFFF00"/>
                </a:solidFill>
              </a:rPr>
              <a:t> : Coating 2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16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34783"/>
            <a:ext cx="3178332" cy="25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5868144" y="4869162"/>
            <a:ext cx="32296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tx2"/>
                </a:solidFill>
              </a:rPr>
              <a:t>Electron microscopic image of </a:t>
            </a:r>
            <a:r>
              <a:rPr lang="en-US" altLang="ja-JP" sz="1400" dirty="0" err="1" smtClean="0">
                <a:solidFill>
                  <a:schemeClr val="tx2"/>
                </a:solidFill>
              </a:rPr>
              <a:t>TiN</a:t>
            </a:r>
            <a:r>
              <a:rPr lang="en-US" altLang="ja-JP" sz="1400" dirty="0" smtClean="0">
                <a:solidFill>
                  <a:schemeClr val="tx2"/>
                </a:solidFill>
              </a:rPr>
              <a:t> coating</a:t>
            </a:r>
            <a:endParaRPr lang="en-US" altLang="ja-JP" sz="1400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/>
          <a:stretch/>
        </p:blipFill>
        <p:spPr bwMode="auto">
          <a:xfrm>
            <a:off x="221366" y="1671312"/>
            <a:ext cx="4824536" cy="387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447374" y="5538571"/>
            <a:ext cx="4372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chemeClr val="accent5"/>
                </a:solidFill>
              </a:rPr>
              <a:t>B</a:t>
            </a:r>
            <a:r>
              <a:rPr lang="en-US" altLang="ja-JP" sz="1400" dirty="0" smtClean="0">
                <a:solidFill>
                  <a:schemeClr val="accent5"/>
                </a:solidFill>
              </a:rPr>
              <a:t>eam pipe (bent type) was successfully coated.</a:t>
            </a:r>
          </a:p>
          <a:p>
            <a:r>
              <a:rPr lang="en-US" altLang="ja-JP" sz="1400" dirty="0" smtClean="0">
                <a:solidFill>
                  <a:schemeClr val="accent5"/>
                </a:solidFill>
              </a:rPr>
              <a:t>Though the color of the ceramic support was changed, insulation breakdown did not occurred.</a:t>
            </a:r>
            <a:endParaRPr lang="en-US" altLang="ja-JP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79513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</a:t>
            </a:r>
            <a:r>
              <a:rPr lang="en-US" altLang="ja-JP" dirty="0">
                <a:solidFill>
                  <a:srgbClr val="FFFF00"/>
                </a:solidFill>
              </a:rPr>
              <a:t>7</a:t>
            </a:r>
            <a:r>
              <a:rPr lang="en-US" altLang="ja-JP" dirty="0" smtClean="0">
                <a:solidFill>
                  <a:srgbClr val="FFFF00"/>
                </a:solidFill>
              </a:rPr>
              <a:t> : Performance evaluation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17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14967" r="18401" b="6682"/>
          <a:stretch/>
        </p:blipFill>
        <p:spPr bwMode="auto">
          <a:xfrm>
            <a:off x="88605" y="4862605"/>
            <a:ext cx="998995" cy="89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t="27669" r="16737"/>
          <a:stretch/>
        </p:blipFill>
        <p:spPr bwMode="auto">
          <a:xfrm>
            <a:off x="1111710" y="4862605"/>
            <a:ext cx="1042032" cy="9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コンテンツ プレースホルダ 43"/>
          <p:cNvSpPr>
            <a:spLocks noGrp="1"/>
          </p:cNvSpPr>
          <p:nvPr>
            <p:ph idx="1"/>
          </p:nvPr>
        </p:nvSpPr>
        <p:spPr>
          <a:xfrm>
            <a:off x="107505" y="1484787"/>
            <a:ext cx="9036496" cy="1296142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SEY of Al samples coated with </a:t>
            </a:r>
            <a:r>
              <a:rPr lang="en-US" altLang="ja-JP" sz="2400" dirty="0" err="1" smtClean="0">
                <a:solidFill>
                  <a:srgbClr val="002060"/>
                </a:solidFill>
              </a:rPr>
              <a:t>TiN</a:t>
            </a:r>
            <a:r>
              <a:rPr lang="en-US" altLang="ja-JP" sz="2400" dirty="0" smtClean="0">
                <a:solidFill>
                  <a:srgbClr val="002060"/>
                </a:solidFill>
              </a:rPr>
              <a:t> at this facility were measured.</a:t>
            </a:r>
          </a:p>
          <a:p>
            <a:pPr lvl="1"/>
            <a:r>
              <a:rPr lang="en-US" altLang="ja-JP" sz="2000" dirty="0" smtClean="0"/>
              <a:t>It was confirmed that SEY of 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 drops to below 0.8 after electron irradiation (incident electron energy : 250 eV)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"/>
          <a:stretch/>
        </p:blipFill>
        <p:spPr bwMode="auto">
          <a:xfrm>
            <a:off x="5318711" y="2996953"/>
            <a:ext cx="3825289" cy="305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21799" r="7553" b="7368"/>
          <a:stretch/>
        </p:blipFill>
        <p:spPr bwMode="auto">
          <a:xfrm>
            <a:off x="59645" y="3289022"/>
            <a:ext cx="2064863" cy="128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" r="2280"/>
          <a:stretch/>
        </p:blipFill>
        <p:spPr bwMode="auto">
          <a:xfrm>
            <a:off x="2123729" y="3037221"/>
            <a:ext cx="3430480" cy="30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0" r="94089" b="42122"/>
          <a:stretch/>
        </p:blipFill>
        <p:spPr bwMode="auto">
          <a:xfrm>
            <a:off x="5506520" y="4272136"/>
            <a:ext cx="217609" cy="50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円弧 3"/>
          <p:cNvSpPr/>
          <p:nvPr/>
        </p:nvSpPr>
        <p:spPr>
          <a:xfrm>
            <a:off x="7092280" y="4149081"/>
            <a:ext cx="432048" cy="555103"/>
          </a:xfrm>
          <a:prstGeom prst="arc">
            <a:avLst>
              <a:gd name="adj1" fmla="val 17272491"/>
              <a:gd name="adj2" fmla="val 40815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弧 19"/>
          <p:cNvSpPr/>
          <p:nvPr/>
        </p:nvSpPr>
        <p:spPr>
          <a:xfrm>
            <a:off x="6583283" y="4311241"/>
            <a:ext cx="581006" cy="567555"/>
          </a:xfrm>
          <a:prstGeom prst="arc">
            <a:avLst>
              <a:gd name="adj1" fmla="val 18391695"/>
              <a:gd name="adj2" fmla="val 408153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弧 22"/>
          <p:cNvSpPr/>
          <p:nvPr/>
        </p:nvSpPr>
        <p:spPr>
          <a:xfrm>
            <a:off x="6509475" y="4595018"/>
            <a:ext cx="304521" cy="397071"/>
          </a:xfrm>
          <a:prstGeom prst="arc">
            <a:avLst>
              <a:gd name="adj1" fmla="val 17276488"/>
              <a:gd name="adj2" fmla="val 3250800"/>
            </a:avLst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5" t="13654" r="7629" b="74093"/>
          <a:stretch/>
        </p:blipFill>
        <p:spPr bwMode="auto">
          <a:xfrm>
            <a:off x="3546036" y="3257673"/>
            <a:ext cx="1835904" cy="64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174694" y="4725145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</a:rPr>
              <a:t>0.72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438390" y="4437113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</a:rPr>
              <a:t>1.1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483768" y="4808186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</a:rPr>
              <a:t>0.9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20072" y="5096218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</a:rPr>
              <a:t>0.5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483768" y="3301413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2.2</a:t>
            </a:r>
            <a:endParaRPr kumimoji="1" lang="ja-JP" altLang="en-US" sz="12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174694" y="4149081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1.3</a:t>
            </a:r>
            <a:endParaRPr kumimoji="1" lang="ja-JP" altLang="en-US" sz="1200" dirty="0"/>
          </a:p>
        </p:txBody>
      </p:sp>
      <p:sp>
        <p:nvSpPr>
          <p:cNvPr id="30" name="正方形/長方形 29"/>
          <p:cNvSpPr/>
          <p:nvPr/>
        </p:nvSpPr>
        <p:spPr>
          <a:xfrm>
            <a:off x="59644" y="3068960"/>
            <a:ext cx="2136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Al samples before coating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86748" y="4626836"/>
            <a:ext cx="1728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>
                <a:solidFill>
                  <a:srgbClr val="00B050"/>
                </a:solidFill>
              </a:rPr>
              <a:t>TiN</a:t>
            </a:r>
            <a:r>
              <a:rPr lang="en-US" altLang="ja-JP" sz="1400" dirty="0" smtClean="0">
                <a:solidFill>
                  <a:srgbClr val="00B050"/>
                </a:solidFill>
              </a:rPr>
              <a:t> coated samples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51520" y="5706956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Al flat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331640" y="5733256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Al groove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8257404" y="3027850"/>
            <a:ext cx="729583" cy="24622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</a:rPr>
              <a:t>B</a:t>
            </a:r>
            <a:r>
              <a:rPr lang="en-US" altLang="ja-JP" sz="1000" dirty="0" smtClean="0">
                <a:solidFill>
                  <a:srgbClr val="FF0000"/>
                </a:solidFill>
              </a:rPr>
              <a:t>y S. </a:t>
            </a:r>
            <a:r>
              <a:rPr lang="en-US" altLang="ja-JP" sz="1000" dirty="0" err="1" smtClean="0">
                <a:solidFill>
                  <a:srgbClr val="FF0000"/>
                </a:solidFill>
              </a:rPr>
              <a:t>Terui</a:t>
            </a:r>
            <a:endParaRPr lang="en-US" altLang="ja-JP" sz="1000" dirty="0">
              <a:solidFill>
                <a:srgbClr val="FF0000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776936" y="3010477"/>
            <a:ext cx="729583" cy="24622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</a:rPr>
              <a:t>B</a:t>
            </a:r>
            <a:r>
              <a:rPr lang="en-US" altLang="ja-JP" sz="1000" dirty="0" smtClean="0">
                <a:solidFill>
                  <a:srgbClr val="FF0000"/>
                </a:solidFill>
              </a:rPr>
              <a:t>y S. </a:t>
            </a:r>
            <a:r>
              <a:rPr lang="en-US" altLang="ja-JP" sz="1000" dirty="0" err="1" smtClean="0">
                <a:solidFill>
                  <a:srgbClr val="FF0000"/>
                </a:solidFill>
              </a:rPr>
              <a:t>Terui</a:t>
            </a:r>
            <a:endParaRPr lang="en-US" altLang="ja-JP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7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67317" y="274638"/>
            <a:ext cx="9031958" cy="114300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8 : Modification for DR 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18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" y="2636912"/>
            <a:ext cx="4468745" cy="334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94" y="2636912"/>
            <a:ext cx="4461181" cy="334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コンテンツ プレースホルダ 43"/>
          <p:cNvSpPr txBox="1">
            <a:spLocks/>
          </p:cNvSpPr>
          <p:nvPr/>
        </p:nvSpPr>
        <p:spPr>
          <a:xfrm>
            <a:off x="107504" y="1530626"/>
            <a:ext cx="856895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rgbClr val="002060"/>
                </a:solidFill>
              </a:rPr>
              <a:t>Coating of beam pipes for DR are done by the horizontal facility.</a:t>
            </a:r>
            <a:endParaRPr lang="en-US" altLang="ja-JP" sz="1600" dirty="0" smtClean="0">
              <a:solidFill>
                <a:srgbClr val="002060"/>
              </a:solidFill>
            </a:endParaRPr>
          </a:p>
          <a:p>
            <a:r>
              <a:rPr lang="en-US" altLang="ja-JP" sz="2000" dirty="0" smtClean="0">
                <a:solidFill>
                  <a:srgbClr val="002060"/>
                </a:solidFill>
              </a:rPr>
              <a:t>New Ti cathode plate with the same curvature as the beam pipe is required.</a:t>
            </a:r>
          </a:p>
        </p:txBody>
      </p:sp>
    </p:spTree>
    <p:extLst>
      <p:ext uri="{BB962C8B-B14F-4D97-AF65-F5344CB8AC3E}">
        <p14:creationId xmlns:p14="http://schemas.microsoft.com/office/powerpoint/2010/main" val="70439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TiN coating 9 : Modification for DR 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19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99549"/>
            <a:ext cx="4043880" cy="303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88" y="1988840"/>
            <a:ext cx="4100145" cy="307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552" y="1628800"/>
            <a:ext cx="1786898" cy="208823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コンテンツ プレースホルダ 43"/>
          <p:cNvSpPr txBox="1">
            <a:spLocks/>
          </p:cNvSpPr>
          <p:nvPr/>
        </p:nvSpPr>
        <p:spPr>
          <a:xfrm>
            <a:off x="179513" y="5373216"/>
            <a:ext cx="8568952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rgbClr val="002060"/>
                </a:solidFill>
              </a:rPr>
              <a:t>Modification for DR is nearly done.</a:t>
            </a:r>
          </a:p>
          <a:p>
            <a:r>
              <a:rPr lang="en-US" altLang="ja-JP" sz="2000" dirty="0">
                <a:solidFill>
                  <a:srgbClr val="002060"/>
                </a:solidFill>
              </a:rPr>
              <a:t>C</a:t>
            </a:r>
            <a:r>
              <a:rPr lang="en-US" altLang="ja-JP" sz="2000" dirty="0" smtClean="0">
                <a:solidFill>
                  <a:srgbClr val="002060"/>
                </a:solidFill>
              </a:rPr>
              <a:t>oating work will start soon.</a:t>
            </a:r>
          </a:p>
        </p:txBody>
      </p:sp>
    </p:spTree>
    <p:extLst>
      <p:ext uri="{BB962C8B-B14F-4D97-AF65-F5344CB8AC3E}">
        <p14:creationId xmlns:p14="http://schemas.microsoft.com/office/powerpoint/2010/main" val="418632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Introduction 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3" y="1556793"/>
            <a:ext cx="8784976" cy="4785965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What should we do before the installation of new beam pipes?</a:t>
            </a:r>
            <a:endParaRPr kumimoji="1" lang="en-US" altLang="ja-JP" sz="2400" dirty="0" smtClean="0">
              <a:solidFill>
                <a:srgbClr val="002060"/>
              </a:solidFill>
            </a:endParaRPr>
          </a:p>
          <a:p>
            <a:pPr lvl="1"/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0070C0"/>
                </a:solidFill>
              </a:rPr>
              <a:t>For HER (e-) </a:t>
            </a:r>
            <a:r>
              <a:rPr lang="en-US" altLang="ja-JP" sz="2000" dirty="0" smtClean="0"/>
              <a:t>: Baking at the laboratory(not </a:t>
            </a:r>
            <a:r>
              <a:rPr lang="en-US" altLang="ja-JP" sz="2000" i="1" dirty="0" smtClean="0"/>
              <a:t>in</a:t>
            </a:r>
            <a:r>
              <a:rPr lang="en-US" altLang="ja-JP" sz="2000" dirty="0" smtClean="0"/>
              <a:t>-</a:t>
            </a:r>
            <a:r>
              <a:rPr lang="en-US" altLang="ja-JP" sz="2000" i="1" dirty="0" smtClean="0"/>
              <a:t>situ</a:t>
            </a:r>
            <a:r>
              <a:rPr lang="en-US" altLang="ja-JP" sz="2000" dirty="0" smtClean="0"/>
              <a:t>)</a:t>
            </a:r>
          </a:p>
          <a:p>
            <a:pPr lvl="1"/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For LER (e+) </a:t>
            </a:r>
            <a:r>
              <a:rPr lang="en-US" altLang="ja-JP" sz="2000" dirty="0" smtClean="0"/>
              <a:t>: Baking &amp; TiN coating at the laboratory</a:t>
            </a:r>
          </a:p>
          <a:p>
            <a:pPr lvl="1"/>
            <a:r>
              <a:rPr lang="en-US" altLang="ja-JP" sz="2000" dirty="0"/>
              <a:t> </a:t>
            </a:r>
            <a:r>
              <a:rPr lang="en-US" altLang="ja-JP" sz="2000" dirty="0" smtClean="0">
                <a:solidFill>
                  <a:srgbClr val="7030A0"/>
                </a:solidFill>
              </a:rPr>
              <a:t>For Damping Ring </a:t>
            </a:r>
            <a:r>
              <a:rPr lang="en-US" altLang="ja-JP" sz="2000" dirty="0" smtClean="0"/>
              <a:t>: 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 at the laboratory</a:t>
            </a:r>
          </a:p>
          <a:p>
            <a:pPr lvl="1"/>
            <a:r>
              <a:rPr lang="en-US" altLang="ja-JP" sz="2000" dirty="0" smtClean="0"/>
              <a:t> For all beam pipes : assembling work (NEG pump , BPM electrode)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How many beam pipes should be processed?</a:t>
            </a:r>
          </a:p>
          <a:p>
            <a:pPr lvl="1"/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0070C0"/>
                </a:solidFill>
              </a:rPr>
              <a:t>For HER (e-) </a:t>
            </a:r>
            <a:r>
              <a:rPr lang="en-US" altLang="ja-JP" sz="2000" dirty="0" smtClean="0"/>
              <a:t>: </a:t>
            </a:r>
            <a:r>
              <a:rPr lang="en-US" altLang="ja-JP" sz="2000" dirty="0" smtClean="0">
                <a:sym typeface="Symbol"/>
              </a:rPr>
              <a:t>180 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For LER (e+) </a:t>
            </a:r>
            <a:r>
              <a:rPr lang="en-US" altLang="ja-JP" sz="2000" dirty="0" smtClean="0"/>
              <a:t>: </a:t>
            </a:r>
            <a:r>
              <a:rPr lang="en-US" altLang="ja-JP" sz="2000" dirty="0" smtClean="0">
                <a:sym typeface="Symbol"/>
              </a:rPr>
              <a:t>1000 (of which  25 have electron clearing electrodes and </a:t>
            </a:r>
            <a:r>
              <a:rPr lang="en-US" altLang="ja-JP" sz="2000" dirty="0" err="1" smtClean="0">
                <a:sym typeface="Symbol"/>
              </a:rPr>
              <a:t>TiN</a:t>
            </a:r>
            <a:r>
              <a:rPr lang="en-US" altLang="ja-JP" sz="2000" dirty="0" smtClean="0">
                <a:sym typeface="Symbol"/>
              </a:rPr>
              <a:t> coating is unnecessary. )</a:t>
            </a:r>
          </a:p>
          <a:p>
            <a:pPr lvl="1"/>
            <a:r>
              <a:rPr lang="en-US" altLang="ja-JP" sz="2000" dirty="0" smtClean="0">
                <a:sym typeface="Symbol"/>
              </a:rPr>
              <a:t> </a:t>
            </a:r>
            <a:r>
              <a:rPr lang="en-US" altLang="ja-JP" sz="2000" dirty="0" smtClean="0">
                <a:solidFill>
                  <a:srgbClr val="7030A0"/>
                </a:solidFill>
                <a:sym typeface="Symbol"/>
              </a:rPr>
              <a:t>Damping Ring</a:t>
            </a:r>
            <a:r>
              <a:rPr lang="en-US" altLang="ja-JP" sz="2000" dirty="0" smtClean="0">
                <a:sym typeface="Symbol"/>
              </a:rPr>
              <a:t> : 100</a:t>
            </a:r>
            <a:endParaRPr lang="en-US" altLang="ja-JP" sz="2000" dirty="0" smtClean="0"/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Pre-installation work (coating and baking) started on April 2012.</a:t>
            </a:r>
            <a:r>
              <a:rPr lang="en-US" altLang="ja-JP" sz="2000" dirty="0" smtClean="0">
                <a:solidFill>
                  <a:srgbClr val="002060"/>
                </a:solidFill>
              </a:rPr>
              <a:t> </a:t>
            </a:r>
          </a:p>
          <a:p>
            <a:pPr lvl="1"/>
            <a:r>
              <a:rPr lang="en-US" altLang="ja-JP" sz="2000" dirty="0" smtClean="0"/>
              <a:t>“Pre-installation work” means:</a:t>
            </a:r>
          </a:p>
          <a:p>
            <a:pPr marL="857250" lvl="2" indent="0">
              <a:buNone/>
            </a:pPr>
            <a:r>
              <a:rPr lang="en-US" altLang="ja-JP" sz="1600" dirty="0" smtClean="0"/>
              <a:t>Bringing beam pipes to KEKB Oho Lab. </a:t>
            </a:r>
            <a:r>
              <a:rPr lang="en-US" altLang="ja-JP" sz="1600" dirty="0"/>
              <a:t>f</a:t>
            </a:r>
            <a:r>
              <a:rPr lang="en-US" altLang="ja-JP" sz="1600" dirty="0" smtClean="0"/>
              <a:t>rom storage area  -&gt; Coating (3days) -&gt; </a:t>
            </a:r>
            <a:r>
              <a:rPr lang="en-US" altLang="ja-JP" sz="1600" dirty="0"/>
              <a:t>B</a:t>
            </a:r>
            <a:r>
              <a:rPr lang="en-US" altLang="ja-JP" sz="1600" dirty="0" smtClean="0"/>
              <a:t>aking  (3days) -&gt; returning  the beam pipes to storage area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Large-scale works by 10 workers started on September 2012.</a:t>
            </a:r>
          </a:p>
          <a:p>
            <a:pPr lvl="1">
              <a:buNone/>
            </a:pPr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sz="1000" dirty="0" smtClean="0">
                <a:solidFill>
                  <a:srgbClr val="FFFF00"/>
                </a:solidFill>
              </a:rPr>
              <a:t> 2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TiN</a:t>
            </a:r>
            <a:r>
              <a:rPr lang="en-US" altLang="ja-JP" dirty="0" smtClean="0">
                <a:solidFill>
                  <a:srgbClr val="FFFF00"/>
                </a:solidFill>
              </a:rPr>
              <a:t> coating 10 : </a:t>
            </a:r>
            <a:r>
              <a:rPr lang="en-US" altLang="ja-JP" dirty="0">
                <a:solidFill>
                  <a:srgbClr val="FFFF00"/>
                </a:solidFill>
              </a:rPr>
              <a:t>C</a:t>
            </a:r>
            <a:r>
              <a:rPr lang="en-US" altLang="ja-JP" dirty="0" smtClean="0">
                <a:solidFill>
                  <a:srgbClr val="FFFF00"/>
                </a:solidFill>
              </a:rPr>
              <a:t>oating output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20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16" name="コンテンツ プレースホルダ 43"/>
          <p:cNvSpPr txBox="1">
            <a:spLocks/>
          </p:cNvSpPr>
          <p:nvPr/>
        </p:nvSpPr>
        <p:spPr>
          <a:xfrm>
            <a:off x="35496" y="1700808"/>
            <a:ext cx="3672408" cy="43204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rgbClr val="002060"/>
                </a:solidFill>
              </a:rPr>
              <a:t>Coating work started on July 2012.</a:t>
            </a:r>
          </a:p>
          <a:p>
            <a:r>
              <a:rPr lang="en-US" altLang="ja-JP" sz="2000" dirty="0" smtClean="0">
                <a:solidFill>
                  <a:srgbClr val="002060"/>
                </a:solidFill>
              </a:rPr>
              <a:t>Total output by last month (2014/2/28) is 805.</a:t>
            </a:r>
          </a:p>
          <a:p>
            <a:endParaRPr lang="en-US" altLang="ja-JP" sz="2000" dirty="0" smtClean="0">
              <a:solidFill>
                <a:srgbClr val="002060"/>
              </a:solidFill>
            </a:endParaRPr>
          </a:p>
          <a:p>
            <a:r>
              <a:rPr lang="en-US" altLang="ja-JP" sz="2000" dirty="0" smtClean="0">
                <a:solidFill>
                  <a:srgbClr val="002060"/>
                </a:solidFill>
              </a:rPr>
              <a:t>More 280 beam pipes (LER:180, DR:100) must be coated by the end of this year.</a:t>
            </a:r>
          </a:p>
          <a:p>
            <a:pPr lvl="1"/>
            <a:r>
              <a:rPr lang="en-US" altLang="ja-JP" sz="1600" dirty="0">
                <a:solidFill>
                  <a:srgbClr val="0070C0"/>
                </a:solidFill>
              </a:rPr>
              <a:t>Last year </a:t>
            </a:r>
            <a:r>
              <a:rPr lang="en-US" altLang="ja-JP" sz="1600" dirty="0" smtClean="0">
                <a:solidFill>
                  <a:srgbClr val="0070C0"/>
                </a:solidFill>
              </a:rPr>
              <a:t>345 </a:t>
            </a:r>
            <a:r>
              <a:rPr lang="en-US" altLang="ja-JP" sz="1600" dirty="0">
                <a:solidFill>
                  <a:srgbClr val="0070C0"/>
                </a:solidFill>
              </a:rPr>
              <a:t>beam pipes were </a:t>
            </a:r>
            <a:r>
              <a:rPr lang="en-US" altLang="ja-JP" sz="1600" dirty="0" smtClean="0">
                <a:solidFill>
                  <a:srgbClr val="0070C0"/>
                </a:solidFill>
              </a:rPr>
              <a:t>coated </a:t>
            </a:r>
            <a:r>
              <a:rPr lang="en-US" altLang="ja-JP" sz="1600" dirty="0">
                <a:solidFill>
                  <a:srgbClr val="0070C0"/>
                </a:solidFill>
              </a:rPr>
              <a:t>in 7 months (from April to October</a:t>
            </a:r>
            <a:r>
              <a:rPr lang="en-US" altLang="ja-JP" sz="1600" dirty="0" smtClean="0">
                <a:solidFill>
                  <a:srgbClr val="0070C0"/>
                </a:solidFill>
              </a:rPr>
              <a:t>).</a:t>
            </a:r>
          </a:p>
          <a:p>
            <a:pPr lvl="1"/>
            <a:r>
              <a:rPr lang="en-US" altLang="ja-JP" sz="1600" dirty="0" smtClean="0">
                <a:solidFill>
                  <a:schemeClr val="accent6">
                    <a:lumMod val="75000"/>
                  </a:schemeClr>
                </a:solidFill>
              </a:rPr>
              <a:t>LER : From April to October at the latest.</a:t>
            </a:r>
          </a:p>
          <a:p>
            <a:pPr lvl="1"/>
            <a:r>
              <a:rPr lang="en-US" altLang="ja-JP" sz="1600" dirty="0" smtClean="0">
                <a:solidFill>
                  <a:srgbClr val="00B050"/>
                </a:solidFill>
              </a:rPr>
              <a:t>DR : March, November and December.</a:t>
            </a:r>
          </a:p>
          <a:p>
            <a:pPr lvl="1"/>
            <a:endParaRPr lang="en-US" altLang="ja-JP" sz="1600" dirty="0" smtClean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602" y="1969649"/>
            <a:ext cx="5472398" cy="416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直線コネクタ 23"/>
          <p:cNvCxnSpPr/>
          <p:nvPr/>
        </p:nvCxnSpPr>
        <p:spPr>
          <a:xfrm flipV="1">
            <a:off x="8652156" y="2469042"/>
            <a:ext cx="0" cy="316835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H="1">
            <a:off x="4116099" y="2437237"/>
            <a:ext cx="4536057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H="1">
            <a:off x="7121406" y="3356992"/>
            <a:ext cx="157818" cy="345182"/>
          </a:xfrm>
          <a:prstGeom prst="line">
            <a:avLst/>
          </a:prstGeom>
          <a:ln w="19050">
            <a:solidFill>
              <a:srgbClr val="FF0000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7473851" y="2658336"/>
            <a:ext cx="915313" cy="6055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6739164" y="3743454"/>
            <a:ext cx="1505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Now we are here.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796136" y="3985900"/>
            <a:ext cx="2742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(modifying the horizontal facility and waiting </a:t>
            </a:r>
            <a:r>
              <a:rPr lang="en-US" altLang="ja-JP" sz="1400" dirty="0">
                <a:solidFill>
                  <a:srgbClr val="FF0000"/>
                </a:solidFill>
              </a:rPr>
              <a:t>for new beam pipes.)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7355128" y="3263929"/>
            <a:ext cx="105075" cy="86552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389164" y="2441050"/>
            <a:ext cx="261855" cy="217286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H="1" flipV="1">
            <a:off x="6909322" y="2708920"/>
            <a:ext cx="445807" cy="555011"/>
          </a:xfrm>
          <a:prstGeom prst="line">
            <a:avLst/>
          </a:prstGeom>
          <a:ln w="19050">
            <a:solidFill>
              <a:srgbClr val="00B050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>
            <a:off x="6909322" y="2563322"/>
            <a:ext cx="1518686" cy="145598"/>
          </a:xfrm>
          <a:prstGeom prst="line">
            <a:avLst/>
          </a:prstGeom>
          <a:ln w="19050">
            <a:solidFill>
              <a:srgbClr val="00B050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5364088" y="2564904"/>
            <a:ext cx="191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50"/>
                </a:solidFill>
              </a:rPr>
              <a:t>Damping ring</a:t>
            </a:r>
            <a:r>
              <a:rPr lang="en-US" altLang="ja-JP" sz="1400" dirty="0" smtClean="0">
                <a:solidFill>
                  <a:srgbClr val="00B050"/>
                </a:solidFill>
              </a:rPr>
              <a:t> </a:t>
            </a:r>
            <a:r>
              <a:rPr kumimoji="1" lang="en-US" altLang="ja-JP" sz="1400" dirty="0" smtClean="0">
                <a:solidFill>
                  <a:srgbClr val="00B050"/>
                </a:solidFill>
              </a:rPr>
              <a:t>(100)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596336" y="2974242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chemeClr val="accent6">
                    <a:lumMod val="75000"/>
                  </a:schemeClr>
                </a:solidFill>
              </a:rPr>
              <a:t>LER </a:t>
            </a:r>
            <a:r>
              <a:rPr kumimoji="1" lang="en-US" altLang="ja-JP" sz="1400" dirty="0" smtClean="0">
                <a:solidFill>
                  <a:schemeClr val="accent6">
                    <a:lumMod val="75000"/>
                  </a:schemeClr>
                </a:solidFill>
              </a:rPr>
              <a:t>(180)</a:t>
            </a:r>
            <a:endParaRPr kumimoji="1" lang="ja-JP" alt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1" name="直線コネクタ 50"/>
          <p:cNvCxnSpPr/>
          <p:nvPr/>
        </p:nvCxnSpPr>
        <p:spPr>
          <a:xfrm flipV="1">
            <a:off x="8388424" y="2658336"/>
            <a:ext cx="0" cy="300291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05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S</a:t>
            </a:r>
            <a:r>
              <a:rPr lang="en-US" altLang="ja-JP" dirty="0" smtClean="0">
                <a:solidFill>
                  <a:srgbClr val="FFFF00"/>
                </a:solidFill>
              </a:rPr>
              <a:t>ummary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21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11" name="コンテンツ プレースホルダ 43"/>
          <p:cNvSpPr txBox="1">
            <a:spLocks/>
          </p:cNvSpPr>
          <p:nvPr/>
        </p:nvSpPr>
        <p:spPr>
          <a:xfrm>
            <a:off x="179513" y="1556791"/>
            <a:ext cx="8784976" cy="4392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rgbClr val="002060"/>
                </a:solidFill>
              </a:rPr>
              <a:t>Pre-installation works (coating and baking) started on April 2012.</a:t>
            </a:r>
            <a:r>
              <a:rPr lang="en-US" altLang="ja-JP" sz="2000" dirty="0" smtClean="0">
                <a:solidFill>
                  <a:srgbClr val="002060"/>
                </a:solidFill>
              </a:rPr>
              <a:t> </a:t>
            </a:r>
          </a:p>
          <a:p>
            <a:pPr lvl="1"/>
            <a:r>
              <a:rPr lang="en-US" altLang="ja-JP" sz="2300" dirty="0" smtClean="0">
                <a:solidFill>
                  <a:srgbClr val="00B050"/>
                </a:solidFill>
              </a:rPr>
              <a:t>Large-scale works by 10 workers started on September 2012.</a:t>
            </a:r>
          </a:p>
          <a:p>
            <a:pPr lvl="1"/>
            <a:r>
              <a:rPr lang="en-US" altLang="ja-JP" sz="2300" dirty="0" smtClean="0">
                <a:solidFill>
                  <a:srgbClr val="00B050"/>
                </a:solidFill>
              </a:rPr>
              <a:t>Coating of bent beam pipes started on last April by the horizontal coating facility</a:t>
            </a:r>
          </a:p>
          <a:p>
            <a:pPr lvl="1"/>
            <a:r>
              <a:rPr lang="en-US" altLang="ja-JP" sz="2300" dirty="0">
                <a:solidFill>
                  <a:srgbClr val="00B050"/>
                </a:solidFill>
              </a:rPr>
              <a:t>P</a:t>
            </a:r>
            <a:r>
              <a:rPr lang="en-US" altLang="ja-JP" sz="2300" dirty="0" smtClean="0">
                <a:solidFill>
                  <a:srgbClr val="00B050"/>
                </a:solidFill>
              </a:rPr>
              <a:t>re-installation works of 925 beam pipes were finished in total, of which 111 beam pipes were bent pipe and coated by the horizontal facility.</a:t>
            </a:r>
          </a:p>
          <a:p>
            <a:pPr lvl="1"/>
            <a:endParaRPr lang="en-US" altLang="ja-JP" sz="2000" dirty="0"/>
          </a:p>
          <a:p>
            <a:r>
              <a:rPr lang="en-US" altLang="ja-JP" sz="2400" dirty="0" smtClean="0">
                <a:solidFill>
                  <a:srgbClr val="000066"/>
                </a:solidFill>
              </a:rPr>
              <a:t>Pre-installation work has been performed well so far without any serious problems.</a:t>
            </a:r>
            <a:r>
              <a:rPr lang="en-US" altLang="ja-JP" sz="2400" dirty="0" smtClean="0"/>
              <a:t> </a:t>
            </a:r>
            <a:endParaRPr lang="en-US" altLang="ja-JP" sz="2000" dirty="0" smtClean="0"/>
          </a:p>
          <a:p>
            <a:pPr lvl="1"/>
            <a:r>
              <a:rPr lang="en-US" altLang="ja-JP" sz="2300" dirty="0" smtClean="0">
                <a:solidFill>
                  <a:srgbClr val="00B050"/>
                </a:solidFill>
              </a:rPr>
              <a:t>Though many </a:t>
            </a:r>
            <a:r>
              <a:rPr lang="en-US" altLang="ja-JP" sz="2300" dirty="0">
                <a:solidFill>
                  <a:srgbClr val="00B050"/>
                </a:solidFill>
              </a:rPr>
              <a:t>connection flanges (MO flange) required treatment for scratches on the vacuum sealing surfaces after </a:t>
            </a:r>
            <a:r>
              <a:rPr lang="en-US" altLang="ja-JP" sz="2300" dirty="0" smtClean="0">
                <a:solidFill>
                  <a:srgbClr val="00B050"/>
                </a:solidFill>
              </a:rPr>
              <a:t>coating, this problem was solved by burnishing sealing surfaces with hand.</a:t>
            </a:r>
          </a:p>
          <a:p>
            <a:pPr lvl="1"/>
            <a:r>
              <a:rPr lang="en-US" altLang="ja-JP" sz="2300" dirty="0">
                <a:solidFill>
                  <a:srgbClr val="00B050"/>
                </a:solidFill>
              </a:rPr>
              <a:t>Pre-installation work is almost on schedule so far</a:t>
            </a:r>
            <a:r>
              <a:rPr lang="en-US" altLang="ja-JP" sz="2300" dirty="0" smtClean="0">
                <a:solidFill>
                  <a:srgbClr val="00B050"/>
                </a:solidFill>
              </a:rPr>
              <a:t>. </a:t>
            </a:r>
          </a:p>
          <a:p>
            <a:pPr marL="457200" lvl="1" indent="0">
              <a:buNone/>
            </a:pPr>
            <a:endParaRPr lang="en-US" altLang="ja-JP" sz="2000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ja-JP" sz="2400" dirty="0">
                <a:solidFill>
                  <a:srgbClr val="002060"/>
                </a:solidFill>
              </a:rPr>
              <a:t>Modifying the horizontal coating facility for damping ring beam </a:t>
            </a:r>
            <a:r>
              <a:rPr lang="en-US" altLang="ja-JP" sz="2400" dirty="0" smtClean="0">
                <a:solidFill>
                  <a:srgbClr val="002060"/>
                </a:solidFill>
              </a:rPr>
              <a:t>pipes is in </a:t>
            </a:r>
            <a:r>
              <a:rPr lang="en-US" altLang="ja-JP" sz="2400" dirty="0">
                <a:solidFill>
                  <a:srgbClr val="002060"/>
                </a:solidFill>
              </a:rPr>
              <a:t>progress </a:t>
            </a:r>
            <a:r>
              <a:rPr lang="en-US" altLang="ja-JP" sz="2400" dirty="0" smtClean="0">
                <a:solidFill>
                  <a:srgbClr val="002060"/>
                </a:solidFill>
              </a:rPr>
              <a:t>now.</a:t>
            </a:r>
            <a:endParaRPr lang="en-US" altLang="ja-JP" sz="2000" dirty="0"/>
          </a:p>
          <a:p>
            <a:pPr lvl="1"/>
            <a:r>
              <a:rPr lang="en-US" altLang="ja-JP" sz="2300" dirty="0" smtClean="0">
                <a:solidFill>
                  <a:srgbClr val="00B050"/>
                </a:solidFill>
              </a:rPr>
              <a:t>Coating work will start soon.</a:t>
            </a:r>
            <a:endParaRPr lang="en-US" altLang="ja-JP" sz="23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altLang="ja-JP" sz="2200" dirty="0">
              <a:solidFill>
                <a:srgbClr val="002060"/>
              </a:solidFill>
            </a:endParaRP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By the end of this year, </a:t>
            </a:r>
            <a:r>
              <a:rPr lang="en-US" altLang="ja-JP" sz="2400" dirty="0" smtClean="0">
                <a:solidFill>
                  <a:srgbClr val="002060"/>
                </a:solidFill>
                <a:sym typeface="Symbol"/>
              </a:rPr>
              <a:t>450</a:t>
            </a:r>
            <a:r>
              <a:rPr lang="en-US" altLang="ja-JP" sz="2400" dirty="0" smtClean="0">
                <a:solidFill>
                  <a:srgbClr val="002060"/>
                </a:solidFill>
              </a:rPr>
              <a:t> beam pipes must be baked and coated.</a:t>
            </a:r>
          </a:p>
          <a:p>
            <a:pPr lvl="1"/>
            <a:r>
              <a:rPr lang="en-US" altLang="ja-JP" sz="2300" dirty="0" smtClean="0">
                <a:solidFill>
                  <a:srgbClr val="00B050"/>
                </a:solidFill>
              </a:rPr>
              <a:t>LER and HER (350): From April to November at the latest.</a:t>
            </a:r>
          </a:p>
          <a:p>
            <a:pPr lvl="1"/>
            <a:r>
              <a:rPr lang="en-US" altLang="ja-JP" sz="2300" dirty="0" smtClean="0">
                <a:solidFill>
                  <a:srgbClr val="00B050"/>
                </a:solidFill>
              </a:rPr>
              <a:t>Damping Ring (100): March, November and December. </a:t>
            </a:r>
          </a:p>
          <a:p>
            <a:pPr lvl="1"/>
            <a:r>
              <a:rPr lang="en-US" altLang="ja-JP" sz="2300" smtClean="0">
                <a:solidFill>
                  <a:srgbClr val="00B050"/>
                </a:solidFill>
              </a:rPr>
              <a:t>“450 </a:t>
            </a:r>
            <a:r>
              <a:rPr lang="en-US" altLang="ja-JP" sz="2300" dirty="0" smtClean="0">
                <a:solidFill>
                  <a:srgbClr val="00B050"/>
                </a:solidFill>
              </a:rPr>
              <a:t>beam pipes” seem to be an achievable goal. </a:t>
            </a:r>
            <a:endParaRPr lang="en-US" altLang="ja-JP" sz="2300" dirty="0">
              <a:solidFill>
                <a:srgbClr val="00B050"/>
              </a:solidFill>
            </a:endParaRPr>
          </a:p>
          <a:p>
            <a:pPr lvl="1">
              <a:buFont typeface="Arial" pitchFamily="34" charset="0"/>
              <a:buNone/>
            </a:pP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167035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348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  3</a:t>
            </a:r>
            <a:r>
              <a:rPr kumimoji="1" lang="en-US" altLang="ja-JP" sz="1000" dirty="0" smtClean="0">
                <a:solidFill>
                  <a:srgbClr val="FFFF00"/>
                </a:solidFill>
              </a:rPr>
              <a:t> 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35" name="Picture 5" descr="C:\Users\suetsugu\Desktop\新しいフォルダー\result\IMG_109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9" b="-916"/>
          <a:stretch/>
        </p:blipFill>
        <p:spPr bwMode="auto">
          <a:xfrm>
            <a:off x="182322" y="2256916"/>
            <a:ext cx="1413655" cy="10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Users\shibata\Desktop\Campus_Map-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12621" r="18835" b="4053"/>
          <a:stretch/>
        </p:blipFill>
        <p:spPr bwMode="auto">
          <a:xfrm>
            <a:off x="97062" y="65425"/>
            <a:ext cx="4248472" cy="661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円/楕円 5"/>
          <p:cNvSpPr/>
          <p:nvPr/>
        </p:nvSpPr>
        <p:spPr>
          <a:xfrm>
            <a:off x="3111110" y="3142327"/>
            <a:ext cx="422742" cy="368872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2545333" y="4172469"/>
            <a:ext cx="360040" cy="36004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95000" y="5529232"/>
            <a:ext cx="1449361" cy="45140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ja-JP" sz="1400" dirty="0">
                <a:solidFill>
                  <a:srgbClr val="0000FF"/>
                </a:solidFill>
              </a:rPr>
              <a:t>3-go-kan Bldg.</a:t>
            </a:r>
            <a:endParaRPr kumimoji="1" lang="en-US" altLang="ja-JP" sz="1400" dirty="0" smtClean="0">
              <a:solidFill>
                <a:srgbClr val="0000FF"/>
              </a:solidFill>
            </a:endParaRPr>
          </a:p>
          <a:p>
            <a:pPr algn="ctr">
              <a:lnSpc>
                <a:spcPts val="1400"/>
              </a:lnSpc>
            </a:pPr>
            <a:r>
              <a:rPr kumimoji="1" lang="en-US" altLang="ja-JP" sz="1400" dirty="0" smtClean="0">
                <a:solidFill>
                  <a:srgbClr val="0000FF"/>
                </a:solidFill>
              </a:rPr>
              <a:t>(You are here.) </a:t>
            </a:r>
          </a:p>
        </p:txBody>
      </p:sp>
      <p:sp>
        <p:nvSpPr>
          <p:cNvPr id="24" name="正方形/長方形 23"/>
          <p:cNvSpPr/>
          <p:nvPr/>
        </p:nvSpPr>
        <p:spPr>
          <a:xfrm rot="18866335" flipH="1">
            <a:off x="2969194" y="592340"/>
            <a:ext cx="69771" cy="116985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 rot="18866335" flipH="1">
            <a:off x="3258354" y="630455"/>
            <a:ext cx="128254" cy="59638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 flipH="1">
            <a:off x="3579029" y="2214381"/>
            <a:ext cx="66205" cy="116272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2824059" y="456084"/>
            <a:ext cx="360040" cy="389494"/>
          </a:xfrm>
          <a:prstGeom prst="ellipse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3184099" y="465527"/>
            <a:ext cx="360040" cy="389494"/>
          </a:xfrm>
          <a:prstGeom prst="ellipse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3432112" y="2077770"/>
            <a:ext cx="360040" cy="389494"/>
          </a:xfrm>
          <a:prstGeom prst="ellipse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840" name="正方形/長方形 35839"/>
          <p:cNvSpPr/>
          <p:nvPr/>
        </p:nvSpPr>
        <p:spPr>
          <a:xfrm>
            <a:off x="1781804" y="874128"/>
            <a:ext cx="1156086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00FF00"/>
                </a:solidFill>
              </a:rPr>
              <a:t>Storage area </a:t>
            </a:r>
            <a:endParaRPr lang="ja-JP" altLang="en-US" sz="1400" b="1" dirty="0">
              <a:solidFill>
                <a:srgbClr val="00FF00"/>
              </a:solidFill>
            </a:endParaRPr>
          </a:p>
        </p:txBody>
      </p:sp>
      <p:pic>
        <p:nvPicPr>
          <p:cNvPr id="358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552" y="4594412"/>
            <a:ext cx="1104051" cy="82803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12" y="3565048"/>
            <a:ext cx="1136932" cy="852699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57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64" y="56117"/>
            <a:ext cx="913376" cy="685032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59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" y="356811"/>
            <a:ext cx="1089433" cy="81727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61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49" y="1273350"/>
            <a:ext cx="1072298" cy="80442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66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480" y="2616306"/>
            <a:ext cx="1113789" cy="835546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2047358" y="2214381"/>
            <a:ext cx="1242364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C000"/>
                </a:solidFill>
              </a:rPr>
              <a:t>KEKB Oho Lab.</a:t>
            </a:r>
            <a:endParaRPr kumimoji="1" lang="en-US" altLang="ja-JP" sz="1400" b="1" dirty="0" smtClean="0">
              <a:solidFill>
                <a:srgbClr val="FFC0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921209" y="5795972"/>
            <a:ext cx="418729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57150" algn="ctr"/>
            <a:r>
              <a:rPr lang="en-US" altLang="ja-JP" dirty="0"/>
              <a:t>R</a:t>
            </a:r>
            <a:r>
              <a:rPr lang="en-US" altLang="ja-JP" dirty="0" smtClean="0"/>
              <a:t>eturning  </a:t>
            </a:r>
            <a:r>
              <a:rPr lang="en-US" altLang="ja-JP" dirty="0"/>
              <a:t>the beam pipes to storage area</a:t>
            </a:r>
            <a:endParaRPr lang="en-US" altLang="ja-JP" sz="2400" dirty="0"/>
          </a:p>
        </p:txBody>
      </p:sp>
      <p:sp>
        <p:nvSpPr>
          <p:cNvPr id="37" name="正方形/長方形 36"/>
          <p:cNvSpPr/>
          <p:nvPr/>
        </p:nvSpPr>
        <p:spPr>
          <a:xfrm>
            <a:off x="5364089" y="1628801"/>
            <a:ext cx="322730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57150" algn="ctr"/>
            <a:r>
              <a:rPr lang="en-US" altLang="ja-JP" dirty="0"/>
              <a:t>Bringing beam pipes to KEKB Oho Lab. from storage </a:t>
            </a:r>
            <a:r>
              <a:rPr lang="en-US" altLang="ja-JP" dirty="0" smtClean="0"/>
              <a:t>area</a:t>
            </a:r>
            <a:endParaRPr lang="en-US" altLang="ja-JP" sz="2400" dirty="0"/>
          </a:p>
        </p:txBody>
      </p:sp>
      <p:sp>
        <p:nvSpPr>
          <p:cNvPr id="38" name="正方形/長方形 37"/>
          <p:cNvSpPr/>
          <p:nvPr/>
        </p:nvSpPr>
        <p:spPr>
          <a:xfrm>
            <a:off x="5354779" y="3429000"/>
            <a:ext cx="166549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57150" algn="ctr"/>
            <a:r>
              <a:rPr lang="en-US" altLang="ja-JP" dirty="0" err="1" smtClean="0"/>
              <a:t>TiN</a:t>
            </a:r>
            <a:r>
              <a:rPr lang="en-US" altLang="ja-JP" dirty="0" smtClean="0"/>
              <a:t> Coating </a:t>
            </a:r>
            <a:endParaRPr lang="en-US" altLang="ja-JP" sz="2400" dirty="0"/>
          </a:p>
        </p:txBody>
      </p:sp>
      <p:sp>
        <p:nvSpPr>
          <p:cNvPr id="39" name="正方形/長方形 38"/>
          <p:cNvSpPr/>
          <p:nvPr/>
        </p:nvSpPr>
        <p:spPr>
          <a:xfrm>
            <a:off x="6084169" y="5085184"/>
            <a:ext cx="115212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57150" algn="ctr"/>
            <a:r>
              <a:rPr lang="en-US" altLang="ja-JP" dirty="0" smtClean="0"/>
              <a:t>Baking </a:t>
            </a:r>
            <a:endParaRPr lang="en-US" altLang="ja-JP" sz="2400" dirty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6012160" y="2934236"/>
            <a:ext cx="0" cy="46444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7740352" y="2934236"/>
            <a:ext cx="0" cy="12148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>
            <a:off x="6012160" y="3798332"/>
            <a:ext cx="0" cy="35074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>
            <a:off x="6660232" y="4797152"/>
            <a:ext cx="0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499992" y="2924944"/>
            <a:ext cx="152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LER beam pipe without electrode</a:t>
            </a:r>
            <a:endParaRPr kumimoji="1" lang="ja-JP" altLang="en-US" sz="1400" dirty="0"/>
          </a:p>
        </p:txBody>
      </p:sp>
      <p:sp>
        <p:nvSpPr>
          <p:cNvPr id="35852" name="正方形/長方形 35851"/>
          <p:cNvSpPr/>
          <p:nvPr/>
        </p:nvSpPr>
        <p:spPr>
          <a:xfrm>
            <a:off x="5597941" y="2564904"/>
            <a:ext cx="304762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/>
              <a:t>Visual check on the beam pipe</a:t>
            </a:r>
            <a:endParaRPr lang="ja-JP" altLang="en-US" dirty="0"/>
          </a:p>
        </p:txBody>
      </p:sp>
      <p:cxnSp>
        <p:nvCxnSpPr>
          <p:cNvPr id="66" name="直線矢印コネクタ 65"/>
          <p:cNvCxnSpPr/>
          <p:nvPr/>
        </p:nvCxnSpPr>
        <p:spPr>
          <a:xfrm>
            <a:off x="6948264" y="2276874"/>
            <a:ext cx="0" cy="2745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7452320" y="309090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 smtClean="0"/>
              <a:t>HER beam pipe</a:t>
            </a:r>
            <a:endParaRPr kumimoji="1" lang="ja-JP" altLang="en-US" sz="1400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668344" y="345185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 smtClean="0"/>
              <a:t>LER beam pipe with electrode</a:t>
            </a:r>
            <a:endParaRPr kumimoji="1" lang="ja-JP" altLang="en-US" sz="1400" dirty="0"/>
          </a:p>
        </p:txBody>
      </p:sp>
      <p:sp>
        <p:nvSpPr>
          <p:cNvPr id="81" name="正方形/長方形 80"/>
          <p:cNvSpPr/>
          <p:nvPr/>
        </p:nvSpPr>
        <p:spPr>
          <a:xfrm>
            <a:off x="5354780" y="4149082"/>
            <a:ext cx="346569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57150" algn="ctr"/>
            <a:r>
              <a:rPr lang="en-US" altLang="ja-JP" dirty="0" smtClean="0"/>
              <a:t>Assembling </a:t>
            </a:r>
          </a:p>
          <a:p>
            <a:pPr indent="-57150" algn="ctr"/>
            <a:r>
              <a:rPr lang="en-US" altLang="ja-JP" dirty="0" smtClean="0"/>
              <a:t>(NEG pump &amp; BPM electrode) </a:t>
            </a:r>
            <a:endParaRPr lang="en-US" altLang="ja-JP" sz="2400" dirty="0"/>
          </a:p>
        </p:txBody>
      </p:sp>
      <p:cxnSp>
        <p:nvCxnSpPr>
          <p:cNvPr id="94" name="直線矢印コネクタ 93"/>
          <p:cNvCxnSpPr/>
          <p:nvPr/>
        </p:nvCxnSpPr>
        <p:spPr>
          <a:xfrm>
            <a:off x="6660232" y="5507940"/>
            <a:ext cx="0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タイトル 8"/>
          <p:cNvSpPr txBox="1">
            <a:spLocks/>
          </p:cNvSpPr>
          <p:nvPr/>
        </p:nvSpPr>
        <p:spPr>
          <a:xfrm>
            <a:off x="4944710" y="340824"/>
            <a:ext cx="38757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FFFF00"/>
                </a:solidFill>
              </a:rPr>
              <a:t>Flow chart of 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pre-installation work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4572001" y="2379272"/>
            <a:ext cx="4536504" cy="3128668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4418644" y="5285582"/>
            <a:ext cx="158512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</a:rPr>
              <a:t>KEKB Oho Lab.</a:t>
            </a:r>
            <a:endParaRPr kumimoji="1" lang="en-US" altLang="ja-JP" dirty="0" smtClean="0">
              <a:solidFill>
                <a:srgbClr val="FFC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56480" y="6021288"/>
            <a:ext cx="225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KEK Tsukuba Campus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012160" y="2996952"/>
            <a:ext cx="1277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DR beam pipe</a:t>
            </a:r>
            <a:endParaRPr kumimoji="1" lang="ja-JP" altLang="en-US" sz="1400" dirty="0"/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7655444" y="4895237"/>
            <a:ext cx="0" cy="85969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7678036" y="5074494"/>
            <a:ext cx="1277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DR beam pipe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625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Introduction </a:t>
            </a:r>
            <a:r>
              <a:rPr lang="en-US" altLang="ja-JP" dirty="0">
                <a:solidFill>
                  <a:srgbClr val="FFFF00"/>
                </a:solidFill>
              </a:rPr>
              <a:t>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6" y="1484786"/>
            <a:ext cx="9001000" cy="4608510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What we did after last KEKB Review are</a:t>
            </a:r>
          </a:p>
          <a:p>
            <a:pPr lvl="1"/>
            <a:r>
              <a:rPr lang="en-US" altLang="ja-JP" sz="2000" dirty="0" smtClean="0"/>
              <a:t>Setting up horizontal coating facility with 2 equipment systems for bent beam pipes.</a:t>
            </a:r>
          </a:p>
          <a:p>
            <a:pPr lvl="1"/>
            <a:r>
              <a:rPr lang="en-US" altLang="ja-JP" sz="2000" dirty="0" smtClean="0"/>
              <a:t>Coating and baking of </a:t>
            </a:r>
            <a:r>
              <a:rPr lang="en-US" altLang="ja-JP" sz="2000" dirty="0">
                <a:sym typeface="Symbol"/>
              </a:rPr>
              <a:t>430 beam </a:t>
            </a:r>
            <a:r>
              <a:rPr lang="en-US" altLang="ja-JP" sz="2000" dirty="0" smtClean="0">
                <a:sym typeface="Symbol"/>
              </a:rPr>
              <a:t>pipes for LER and HER, of which 111 beam pipes were bent pipe and coated by the new horizontal facility.  </a:t>
            </a:r>
          </a:p>
          <a:p>
            <a:pPr lvl="2"/>
            <a:r>
              <a:rPr lang="en-US" altLang="ja-JP" sz="1600" dirty="0" smtClean="0">
                <a:solidFill>
                  <a:srgbClr val="00B050"/>
                </a:solidFill>
                <a:sym typeface="Symbol"/>
              </a:rPr>
              <a:t>Pre-installation works of 925 beam pipes were finished in total so far.</a:t>
            </a:r>
          </a:p>
          <a:p>
            <a:pPr lvl="2"/>
            <a:r>
              <a:rPr lang="en-US" altLang="ja-JP" sz="1600" dirty="0" smtClean="0">
                <a:solidFill>
                  <a:srgbClr val="00B050"/>
                </a:solidFill>
              </a:rPr>
              <a:t>More 450 beam pipes (LER and HER : 350, Damping Ring : 100) must be coated and baked by the end of this year.</a:t>
            </a:r>
          </a:p>
          <a:p>
            <a:pPr lvl="1"/>
            <a:r>
              <a:rPr lang="en-US" altLang="ja-JP" sz="2000" dirty="0" smtClean="0"/>
              <a:t> Modifying the horizontal coating facility for damping ring beam pipes. (in progress now)</a:t>
            </a:r>
            <a:endParaRPr lang="en-US" altLang="ja-JP" sz="1600" dirty="0" smtClean="0"/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Topics </a:t>
            </a:r>
            <a:r>
              <a:rPr lang="en-US" altLang="ja-JP" sz="2400" dirty="0">
                <a:solidFill>
                  <a:srgbClr val="002060"/>
                </a:solidFill>
              </a:rPr>
              <a:t>discussed in this </a:t>
            </a:r>
            <a:r>
              <a:rPr lang="en-US" altLang="ja-JP" sz="2400" dirty="0" smtClean="0">
                <a:solidFill>
                  <a:srgbClr val="002060"/>
                </a:solidFill>
              </a:rPr>
              <a:t>talk are</a:t>
            </a:r>
          </a:p>
          <a:p>
            <a:pPr lvl="1"/>
            <a:r>
              <a:rPr lang="en-US" altLang="ja-JP" sz="2000" dirty="0" smtClean="0"/>
              <a:t>Baking &amp; 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 facility (review)</a:t>
            </a:r>
          </a:p>
          <a:p>
            <a:pPr lvl="1"/>
            <a:r>
              <a:rPr lang="en-US" altLang="ja-JP" sz="2000" dirty="0" smtClean="0"/>
              <a:t>Status report on baking and coating works</a:t>
            </a:r>
          </a:p>
          <a:p>
            <a:pPr lvl="1"/>
            <a:r>
              <a:rPr lang="en-US" altLang="ja-JP" sz="2000" dirty="0" smtClean="0"/>
              <a:t>Working Schedule</a:t>
            </a:r>
          </a:p>
          <a:p>
            <a:pPr lvl="1">
              <a:buNone/>
            </a:pPr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  </a:t>
            </a:r>
            <a:r>
              <a:rPr lang="en-US" altLang="ja-JP" sz="1000" dirty="0">
                <a:solidFill>
                  <a:srgbClr val="FFFF00"/>
                </a:solidFill>
              </a:rPr>
              <a:t>4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15" name="テキスト ボックス 14"/>
          <p:cNvSpPr txBox="1"/>
          <p:nvPr/>
        </p:nvSpPr>
        <p:spPr>
          <a:xfrm>
            <a:off x="7740352" y="5795972"/>
            <a:ext cx="93610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Now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Layout of Oho laboratory 1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864096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sz="2400" dirty="0">
                <a:solidFill>
                  <a:srgbClr val="002060"/>
                </a:solidFill>
              </a:rPr>
              <a:t>B</a:t>
            </a:r>
            <a:r>
              <a:rPr lang="en-US" altLang="ja-JP" sz="2400" dirty="0" smtClean="0">
                <a:solidFill>
                  <a:srgbClr val="002060"/>
                </a:solidFill>
              </a:rPr>
              <a:t>aking equipment : 2 long type (</a:t>
            </a:r>
            <a:r>
              <a:rPr lang="en-US" altLang="ja-JP" sz="2400" dirty="0" smtClean="0">
                <a:solidFill>
                  <a:srgbClr val="002060"/>
                </a:solidFill>
                <a:sym typeface="Symbol"/>
              </a:rPr>
              <a:t>5 m</a:t>
            </a:r>
            <a:r>
              <a:rPr lang="en-US" altLang="ja-JP" sz="2400" dirty="0" smtClean="0">
                <a:solidFill>
                  <a:srgbClr val="002060"/>
                </a:solidFill>
              </a:rPr>
              <a:t>) and 2 short type (</a:t>
            </a:r>
            <a:r>
              <a:rPr lang="en-US" altLang="ja-JP" sz="2400" dirty="0" smtClean="0">
                <a:solidFill>
                  <a:srgbClr val="002060"/>
                </a:solidFill>
                <a:sym typeface="Symbol"/>
              </a:rPr>
              <a:t>3 </a:t>
            </a:r>
            <a:r>
              <a:rPr lang="en-US" altLang="ja-JP" sz="2400" dirty="0">
                <a:solidFill>
                  <a:srgbClr val="002060"/>
                </a:solidFill>
                <a:sym typeface="Symbol"/>
              </a:rPr>
              <a:t>m</a:t>
            </a:r>
            <a:r>
              <a:rPr lang="en-US" altLang="ja-JP" sz="2400" dirty="0" smtClean="0">
                <a:solidFill>
                  <a:srgbClr val="002060"/>
                </a:solidFill>
              </a:rPr>
              <a:t>)</a:t>
            </a:r>
          </a:p>
          <a:p>
            <a:r>
              <a:rPr lang="en-US" altLang="ja-JP" sz="2400" dirty="0">
                <a:solidFill>
                  <a:srgbClr val="002060"/>
                </a:solidFill>
              </a:rPr>
              <a:t>V</a:t>
            </a:r>
            <a:r>
              <a:rPr lang="en-US" altLang="ja-JP" sz="2400" dirty="0" smtClean="0">
                <a:solidFill>
                  <a:srgbClr val="002060"/>
                </a:solidFill>
              </a:rPr>
              <a:t>ertical </a:t>
            </a:r>
            <a:r>
              <a:rPr lang="en-US" altLang="ja-JP" sz="2400" dirty="0" err="1" smtClean="0">
                <a:solidFill>
                  <a:srgbClr val="002060"/>
                </a:solidFill>
              </a:rPr>
              <a:t>TiN</a:t>
            </a:r>
            <a:r>
              <a:rPr lang="en-US" altLang="ja-JP" sz="2400" dirty="0" smtClean="0">
                <a:solidFill>
                  <a:srgbClr val="002060"/>
                </a:solidFill>
              </a:rPr>
              <a:t> coating facility with 4 equipment systems for straight beam pipes 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Horizontal coating facility with 2 equipment systems for bent beam pipes</a:t>
            </a:r>
          </a:p>
          <a:p>
            <a:endParaRPr lang="en-US" altLang="ja-JP" sz="24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  5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59" y="2592184"/>
            <a:ext cx="4792442" cy="359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正方形/長方形 47"/>
          <p:cNvSpPr/>
          <p:nvPr/>
        </p:nvSpPr>
        <p:spPr>
          <a:xfrm>
            <a:off x="4593705" y="4942273"/>
            <a:ext cx="1062372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/>
              <a:t>Clean room</a:t>
            </a:r>
            <a:endParaRPr lang="en-US" altLang="ja-JP" sz="1400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4759" y="2364772"/>
            <a:ext cx="4423226" cy="3866553"/>
            <a:chOff x="4759" y="2364772"/>
            <a:chExt cx="4423226" cy="3866553"/>
          </a:xfrm>
        </p:grpSpPr>
        <p:cxnSp>
          <p:nvCxnSpPr>
            <p:cNvPr id="54" name="直線矢印コネクタ 53"/>
            <p:cNvCxnSpPr/>
            <p:nvPr/>
          </p:nvCxnSpPr>
          <p:spPr>
            <a:xfrm rot="10800000">
              <a:off x="128010" y="2605915"/>
              <a:ext cx="0" cy="358059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54"/>
            <p:cNvSpPr txBox="1"/>
            <p:nvPr/>
          </p:nvSpPr>
          <p:spPr>
            <a:xfrm rot="16200000">
              <a:off x="-112324" y="4155237"/>
              <a:ext cx="49577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100" dirty="0" smtClean="0">
                  <a:solidFill>
                    <a:srgbClr val="0070C0"/>
                  </a:solidFill>
                </a:rPr>
                <a:t>16m</a:t>
              </a:r>
            </a:p>
          </p:txBody>
        </p:sp>
        <p:cxnSp>
          <p:nvCxnSpPr>
            <p:cNvPr id="56" name="直線矢印コネクタ 55"/>
            <p:cNvCxnSpPr/>
            <p:nvPr/>
          </p:nvCxnSpPr>
          <p:spPr>
            <a:xfrm rot="10800000" flipH="1">
              <a:off x="238183" y="2495742"/>
              <a:ext cx="4021288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テキスト ボックス 56"/>
            <p:cNvSpPr txBox="1"/>
            <p:nvPr/>
          </p:nvSpPr>
          <p:spPr>
            <a:xfrm>
              <a:off x="2067554" y="2364772"/>
              <a:ext cx="48822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100" dirty="0" smtClean="0">
                  <a:solidFill>
                    <a:srgbClr val="0070C0"/>
                  </a:solidFill>
                </a:rPr>
                <a:t>16m</a:t>
              </a:r>
            </a:p>
          </p:txBody>
        </p:sp>
        <p:sp>
          <p:nvSpPr>
            <p:cNvPr id="58" name="正方形/長方形 57"/>
            <p:cNvSpPr/>
            <p:nvPr/>
          </p:nvSpPr>
          <p:spPr>
            <a:xfrm rot="10800000">
              <a:off x="238182" y="2605915"/>
              <a:ext cx="4076374" cy="358059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59" name="正方形/長方形 58"/>
            <p:cNvSpPr/>
            <p:nvPr/>
          </p:nvSpPr>
          <p:spPr>
            <a:xfrm rot="10800000">
              <a:off x="1505164" y="4864448"/>
              <a:ext cx="1432239" cy="1322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60" name="正方形/長方形 59"/>
            <p:cNvSpPr/>
            <p:nvPr/>
          </p:nvSpPr>
          <p:spPr>
            <a:xfrm rot="10800000">
              <a:off x="3984040" y="2605915"/>
              <a:ext cx="330517" cy="26441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61" name="正方形/長方形 60"/>
            <p:cNvSpPr/>
            <p:nvPr/>
          </p:nvSpPr>
          <p:spPr>
            <a:xfrm rot="10800000">
              <a:off x="1505164" y="4864448"/>
              <a:ext cx="269017" cy="13220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3161004" y="5763668"/>
              <a:ext cx="126698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dirty="0" smtClean="0"/>
                <a:t>Oho experimental deck (top view)</a:t>
              </a:r>
            </a:p>
          </p:txBody>
        </p:sp>
        <p:sp>
          <p:nvSpPr>
            <p:cNvPr id="63" name="正方形/長方形 62"/>
            <p:cNvSpPr/>
            <p:nvPr/>
          </p:nvSpPr>
          <p:spPr>
            <a:xfrm rot="10800000">
              <a:off x="2606886" y="5855998"/>
              <a:ext cx="330517" cy="33051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64" name="正方形/長方形 63"/>
            <p:cNvSpPr/>
            <p:nvPr/>
          </p:nvSpPr>
          <p:spPr>
            <a:xfrm rot="10800000">
              <a:off x="2606886" y="5360223"/>
              <a:ext cx="330517" cy="33051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65" name="正方形/長方形 64"/>
            <p:cNvSpPr/>
            <p:nvPr/>
          </p:nvSpPr>
          <p:spPr>
            <a:xfrm rot="10800000">
              <a:off x="1780594" y="5855998"/>
              <a:ext cx="330517" cy="33051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66" name="正方形/長方形 65"/>
            <p:cNvSpPr/>
            <p:nvPr/>
          </p:nvSpPr>
          <p:spPr>
            <a:xfrm rot="10800000">
              <a:off x="2606886" y="4864448"/>
              <a:ext cx="330517" cy="33051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67" name="正方形/長方形 66"/>
            <p:cNvSpPr/>
            <p:nvPr/>
          </p:nvSpPr>
          <p:spPr>
            <a:xfrm rot="10800000">
              <a:off x="1780594" y="4864448"/>
              <a:ext cx="330517" cy="33051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68" name="正方形/長方形 67"/>
            <p:cNvSpPr/>
            <p:nvPr/>
          </p:nvSpPr>
          <p:spPr>
            <a:xfrm rot="10800000">
              <a:off x="568699" y="3707637"/>
              <a:ext cx="3194996" cy="2203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69" name="正方形/長方形 68"/>
            <p:cNvSpPr/>
            <p:nvPr/>
          </p:nvSpPr>
          <p:spPr>
            <a:xfrm rot="10800000">
              <a:off x="1229734" y="2661001"/>
              <a:ext cx="2533959" cy="2203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70" name="正方形/長方形 69"/>
            <p:cNvSpPr/>
            <p:nvPr/>
          </p:nvSpPr>
          <p:spPr>
            <a:xfrm rot="10800000">
              <a:off x="510363" y="2991520"/>
              <a:ext cx="3253332" cy="219515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71" name="正方形/長方形 70"/>
            <p:cNvSpPr/>
            <p:nvPr/>
          </p:nvSpPr>
          <p:spPr>
            <a:xfrm rot="10800000">
              <a:off x="513613" y="3322034"/>
              <a:ext cx="3250082" cy="22034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72" name="正方形/長方形 71"/>
            <p:cNvSpPr/>
            <p:nvPr/>
          </p:nvSpPr>
          <p:spPr>
            <a:xfrm rot="10800000">
              <a:off x="568700" y="4533931"/>
              <a:ext cx="220345" cy="154241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73" name="正方形/長方形 72"/>
            <p:cNvSpPr/>
            <p:nvPr/>
          </p:nvSpPr>
          <p:spPr>
            <a:xfrm rot="10800000">
              <a:off x="1009389" y="4533931"/>
              <a:ext cx="220345" cy="154241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cxnSp>
          <p:nvCxnSpPr>
            <p:cNvPr id="74" name="直線矢印コネクタ 73"/>
            <p:cNvCxnSpPr/>
            <p:nvPr/>
          </p:nvCxnSpPr>
          <p:spPr>
            <a:xfrm rot="10800000" flipV="1">
              <a:off x="2987825" y="4809362"/>
              <a:ext cx="0" cy="137715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テキスト ボックス 74"/>
            <p:cNvSpPr txBox="1"/>
            <p:nvPr/>
          </p:nvSpPr>
          <p:spPr>
            <a:xfrm rot="5400000">
              <a:off x="2867668" y="5382521"/>
              <a:ext cx="4957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>
                  <a:solidFill>
                    <a:srgbClr val="0070C0"/>
                  </a:solidFill>
                </a:rPr>
                <a:t>6.5 m</a:t>
              </a:r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2055698" y="4638328"/>
              <a:ext cx="5720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>
                  <a:solidFill>
                    <a:srgbClr val="0070C0"/>
                  </a:solidFill>
                </a:rPr>
                <a:t>4.5mm</a:t>
              </a:r>
            </a:p>
          </p:txBody>
        </p:sp>
        <p:cxnSp>
          <p:nvCxnSpPr>
            <p:cNvPr id="77" name="直線矢印コネクタ 76"/>
            <p:cNvCxnSpPr/>
            <p:nvPr/>
          </p:nvCxnSpPr>
          <p:spPr>
            <a:xfrm rot="10800000">
              <a:off x="1780594" y="4809360"/>
              <a:ext cx="1156809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正方形/長方形 77"/>
            <p:cNvSpPr/>
            <p:nvPr/>
          </p:nvSpPr>
          <p:spPr>
            <a:xfrm rot="10800000">
              <a:off x="568699" y="4093240"/>
              <a:ext cx="3194996" cy="2203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1330921" y="4077072"/>
              <a:ext cx="18729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/>
                <a:t>Baking </a:t>
              </a:r>
              <a:r>
                <a:rPr lang="en-US" altLang="ja-JP" sz="1100" dirty="0" smtClean="0"/>
                <a:t>equipment</a:t>
              </a:r>
              <a:r>
                <a:rPr kumimoji="1" lang="en-US" altLang="ja-JP" sz="1100" dirty="0" smtClean="0"/>
                <a:t> (long type)</a:t>
              </a:r>
              <a:endParaRPr kumimoji="1" lang="ja-JP" altLang="en-US" sz="1100" dirty="0"/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1330922" y="3671446"/>
              <a:ext cx="18729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/>
                <a:t>Baking </a:t>
              </a:r>
              <a:r>
                <a:rPr lang="en-US" altLang="ja-JP" sz="1100" dirty="0" smtClean="0"/>
                <a:t>equipment</a:t>
              </a:r>
              <a:r>
                <a:rPr kumimoji="1" lang="en-US" altLang="ja-JP" sz="1100" dirty="0" smtClean="0"/>
                <a:t> (long type)</a:t>
              </a:r>
              <a:endParaRPr kumimoji="1" lang="ja-JP" altLang="en-US" sz="1100" dirty="0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 rot="16200000">
              <a:off x="-30765" y="5131978"/>
              <a:ext cx="19370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/>
                <a:t>Baking </a:t>
              </a:r>
              <a:r>
                <a:rPr lang="en-US" altLang="ja-JP" sz="1100" dirty="0" smtClean="0"/>
                <a:t>equipment</a:t>
              </a:r>
              <a:r>
                <a:rPr kumimoji="1" lang="en-US" altLang="ja-JP" sz="1100" dirty="0" smtClean="0"/>
                <a:t> (short type)</a:t>
              </a:r>
              <a:endParaRPr kumimoji="1" lang="ja-JP" altLang="en-US" sz="1100" dirty="0"/>
            </a:p>
          </p:txBody>
        </p:sp>
        <p:sp>
          <p:nvSpPr>
            <p:cNvPr id="82" name="テキスト ボックス 81"/>
            <p:cNvSpPr txBox="1"/>
            <p:nvPr/>
          </p:nvSpPr>
          <p:spPr>
            <a:xfrm rot="16200000">
              <a:off x="-534975" y="5119243"/>
              <a:ext cx="19370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/>
                <a:t>Baking </a:t>
              </a:r>
              <a:r>
                <a:rPr lang="en-US" altLang="ja-JP" sz="1100" dirty="0" smtClean="0"/>
                <a:t>equipment</a:t>
              </a:r>
              <a:r>
                <a:rPr kumimoji="1" lang="en-US" altLang="ja-JP" sz="1100" dirty="0" smtClean="0"/>
                <a:t> (short type)</a:t>
              </a:r>
              <a:endParaRPr kumimoji="1" lang="ja-JP" altLang="en-US" sz="1100" dirty="0"/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1787615" y="5250050"/>
              <a:ext cx="14238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/>
                <a:t> coating facility</a:t>
              </a:r>
            </a:p>
            <a:p>
              <a:r>
                <a:rPr lang="en-US" altLang="ja-JP" sz="1100" dirty="0" smtClean="0"/>
                <a:t>(vertical)</a:t>
              </a:r>
              <a:endParaRPr kumimoji="1" lang="ja-JP" altLang="en-US" sz="1100" dirty="0"/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251520" y="2564904"/>
              <a:ext cx="11425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 smtClean="0"/>
                <a:t>Coating facility (horizontal)</a:t>
              </a:r>
              <a:endParaRPr kumimoji="1" lang="ja-JP" altLang="en-US" sz="1100" dirty="0"/>
            </a:p>
          </p:txBody>
        </p:sp>
        <p:sp>
          <p:nvSpPr>
            <p:cNvPr id="87" name="テキスト ボックス 86"/>
            <p:cNvSpPr txBox="1"/>
            <p:nvPr/>
          </p:nvSpPr>
          <p:spPr>
            <a:xfrm rot="16200000">
              <a:off x="3753835" y="3773482"/>
              <a:ext cx="71611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dirty="0" smtClean="0"/>
                <a:t>stairway</a:t>
              </a:r>
            </a:p>
          </p:txBody>
        </p:sp>
        <p:sp>
          <p:nvSpPr>
            <p:cNvPr id="88" name="テキスト ボックス 87"/>
            <p:cNvSpPr txBox="1"/>
            <p:nvPr/>
          </p:nvSpPr>
          <p:spPr>
            <a:xfrm rot="5400000">
              <a:off x="1305564" y="5370978"/>
              <a:ext cx="71611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dirty="0" smtClean="0"/>
                <a:t>stairway</a:t>
              </a:r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302763" y="2626382"/>
              <a:ext cx="3549158" cy="99464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885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Layout of Oho laboratory 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738307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View from different place.</a:t>
            </a:r>
            <a:endParaRPr lang="en-US" altLang="ja-JP" sz="24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2014/3/3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19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  </a:t>
            </a:r>
            <a:r>
              <a:rPr lang="en-US" altLang="ja-JP" sz="1000" dirty="0">
                <a:solidFill>
                  <a:srgbClr val="FFFF00"/>
                </a:solidFill>
              </a:rPr>
              <a:t>6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99" y="2192156"/>
            <a:ext cx="4828814" cy="362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90" y="2192156"/>
            <a:ext cx="4828814" cy="362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正方形/長方形 47"/>
          <p:cNvSpPr/>
          <p:nvPr/>
        </p:nvSpPr>
        <p:spPr>
          <a:xfrm>
            <a:off x="7452321" y="5339576"/>
            <a:ext cx="1062372" cy="30777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Clean room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34334">
            <a:off x="532112" y="2599096"/>
            <a:ext cx="3406845" cy="300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3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65" y="3284986"/>
            <a:ext cx="3711525" cy="27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2" y="3342958"/>
            <a:ext cx="3597132" cy="269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Baking 1 : Equipment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79512" y="1451993"/>
            <a:ext cx="8964488" cy="1905001"/>
          </a:xfrm>
        </p:spPr>
        <p:txBody>
          <a:bodyPr>
            <a:normAutofit fontScale="925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Hot-air heating method was adopted.</a:t>
            </a:r>
            <a:endParaRPr kumimoji="1" lang="en-US" altLang="ja-JP" sz="2400" dirty="0" smtClean="0">
              <a:solidFill>
                <a:srgbClr val="002060"/>
              </a:solidFill>
            </a:endParaRPr>
          </a:p>
          <a:p>
            <a:pPr lvl="1"/>
            <a:r>
              <a:rPr lang="en-US" altLang="ja-JP" sz="2000" dirty="0" smtClean="0"/>
              <a:t>Two beam pipes are mounted up and down in one hot-air oven.</a:t>
            </a:r>
          </a:p>
          <a:p>
            <a:pPr lvl="1"/>
            <a:r>
              <a:rPr lang="en-US" altLang="ja-JP" sz="2000" dirty="0" smtClean="0"/>
              <a:t>Hot-air oven consists of movable insulated walls and insulated frame.</a:t>
            </a:r>
          </a:p>
          <a:p>
            <a:pPr lvl="1"/>
            <a:r>
              <a:rPr lang="en-US" altLang="ja-JP" sz="2000" dirty="0" smtClean="0"/>
              <a:t>Hot air is circulated in the hot-air oven.</a:t>
            </a:r>
          </a:p>
          <a:p>
            <a:pPr lvl="1"/>
            <a:r>
              <a:rPr lang="en-US" altLang="ja-JP" sz="2000" dirty="0" smtClean="0"/>
              <a:t>Each pipe is evacuated by a turbo-molecular pump (0.3 m</a:t>
            </a:r>
            <a:r>
              <a:rPr lang="en-US" altLang="ja-JP" sz="2000" baseline="30000" dirty="0" smtClean="0"/>
              <a:t>3</a:t>
            </a:r>
            <a:r>
              <a:rPr lang="en-US" altLang="ja-JP" sz="2000" dirty="0" smtClean="0"/>
              <a:t>/sec) during the baking.</a:t>
            </a:r>
            <a:endParaRPr lang="en-US" altLang="ja-JP" sz="24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000" dirty="0" smtClean="0">
                <a:solidFill>
                  <a:srgbClr val="FFFF00"/>
                </a:solidFill>
              </a:rPr>
              <a:t>  7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23" name="正方形/長方形 22"/>
          <p:cNvSpPr/>
          <p:nvPr/>
        </p:nvSpPr>
        <p:spPr>
          <a:xfrm>
            <a:off x="3094312" y="3290420"/>
            <a:ext cx="12921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Movable walls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flipH="1" flipV="1">
            <a:off x="2878288" y="4390288"/>
            <a:ext cx="252028" cy="72005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3094312" y="4316824"/>
            <a:ext cx="1441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Beam pipe</a:t>
            </a:r>
          </a:p>
          <a:p>
            <a:r>
              <a:rPr lang="en-US" altLang="ja-JP" sz="1400" dirty="0" smtClean="0">
                <a:solidFill>
                  <a:srgbClr val="FFFF00"/>
                </a:solidFill>
              </a:rPr>
              <a:t>(double decker)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35497" y="5430373"/>
            <a:ext cx="936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</a:rPr>
              <a:t>Pumping unit</a:t>
            </a:r>
            <a:endParaRPr lang="en-US" altLang="ja-JP" sz="1400" dirty="0">
              <a:solidFill>
                <a:srgbClr val="0000FF"/>
              </a:solidFill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 flipH="1" flipV="1">
            <a:off x="2878288" y="3958237"/>
            <a:ext cx="288032" cy="468053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/>
          <p:cNvSpPr/>
          <p:nvPr/>
        </p:nvSpPr>
        <p:spPr>
          <a:xfrm>
            <a:off x="2951312" y="5538669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FF00"/>
                </a:solidFill>
              </a:rPr>
              <a:t>Hot-air circulator (7.5 kW)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438524" y="4038374"/>
            <a:ext cx="1108632" cy="30777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Now baking</a:t>
            </a:r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015208" y="595359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Short type</a:t>
            </a:r>
            <a:r>
              <a:rPr kumimoji="1" lang="en-US" altLang="ja-JP" dirty="0" smtClean="0">
                <a:solidFill>
                  <a:srgbClr val="00B050"/>
                </a:solidFill>
              </a:rPr>
              <a:t> 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234534" y="596119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Long type</a:t>
            </a:r>
            <a:r>
              <a:rPr kumimoji="1" lang="en-US" altLang="ja-JP" dirty="0" smtClean="0">
                <a:solidFill>
                  <a:srgbClr val="00B050"/>
                </a:solidFill>
              </a:rPr>
              <a:t> 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Baking 2 :</a:t>
            </a:r>
            <a:r>
              <a:rPr lang="en-US" altLang="ja-JP" dirty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</a:rPr>
              <a:t>Baking conditions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7" y="1556792"/>
            <a:ext cx="6552728" cy="4680520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Baking conditions</a:t>
            </a:r>
          </a:p>
          <a:p>
            <a:pPr lvl="1"/>
            <a:r>
              <a:rPr lang="en-US" altLang="ja-JP" sz="2000" dirty="0" smtClean="0"/>
              <a:t>Temperature : </a:t>
            </a:r>
            <a:r>
              <a:rPr lang="en-US" altLang="ja-JP" sz="2000" dirty="0" smtClean="0">
                <a:solidFill>
                  <a:srgbClr val="FF0000"/>
                </a:solidFill>
                <a:sym typeface="Symbol"/>
              </a:rPr>
              <a:t></a:t>
            </a:r>
            <a:r>
              <a:rPr lang="en-US" altLang="ja-JP" sz="2000" dirty="0" smtClean="0">
                <a:solidFill>
                  <a:srgbClr val="FF0000"/>
                </a:solidFill>
              </a:rPr>
              <a:t>150 </a:t>
            </a:r>
            <a:r>
              <a:rPr lang="en-US" altLang="ja-JP" sz="2000" dirty="0" smtClean="0">
                <a:solidFill>
                  <a:srgbClr val="FF0000"/>
                </a:solidFill>
                <a:sym typeface="Symbol"/>
              </a:rPr>
              <a:t>C (</a:t>
            </a:r>
            <a:r>
              <a:rPr lang="en-US" altLang="ja-JP" sz="2000" dirty="0" smtClean="0">
                <a:solidFill>
                  <a:srgbClr val="FF0000"/>
                </a:solidFill>
              </a:rPr>
              <a:t>120 </a:t>
            </a:r>
            <a:r>
              <a:rPr lang="en-US" altLang="ja-JP" sz="2000" dirty="0" smtClean="0">
                <a:solidFill>
                  <a:srgbClr val="FF0000"/>
                </a:solidFill>
                <a:sym typeface="Symbol"/>
              </a:rPr>
              <a:t>C for beam pipes with electrodes)</a:t>
            </a:r>
          </a:p>
          <a:p>
            <a:pPr lvl="1"/>
            <a:r>
              <a:rPr lang="en-US" altLang="ja-JP" sz="2000" dirty="0" smtClean="0">
                <a:sym typeface="Symbol"/>
              </a:rPr>
              <a:t>Baking period : </a:t>
            </a:r>
            <a:r>
              <a:rPr lang="en-US" altLang="ja-JP" sz="2000" dirty="0" smtClean="0">
                <a:solidFill>
                  <a:srgbClr val="FF0000"/>
                </a:solidFill>
                <a:sym typeface="Symbol"/>
              </a:rPr>
              <a:t>26 hours</a:t>
            </a:r>
            <a:r>
              <a:rPr lang="en-US" altLang="ja-JP" sz="2000" dirty="0" smtClean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en-US" altLang="ja-JP" sz="1800" dirty="0">
                <a:solidFill>
                  <a:srgbClr val="7030A0"/>
                </a:solidFill>
              </a:rPr>
              <a:t>T</a:t>
            </a:r>
            <a:r>
              <a:rPr lang="en-US" altLang="ja-JP" sz="1800" dirty="0" smtClean="0">
                <a:solidFill>
                  <a:srgbClr val="7030A0"/>
                </a:solidFill>
              </a:rPr>
              <a:t>emperature of the beam pipes in the oven became </a:t>
            </a:r>
            <a:r>
              <a:rPr lang="en-US" altLang="ja-JP" sz="1800" dirty="0" smtClean="0">
                <a:solidFill>
                  <a:srgbClr val="7030A0"/>
                </a:solidFill>
                <a:sym typeface="Symbol"/>
              </a:rPr>
              <a:t></a:t>
            </a:r>
            <a:r>
              <a:rPr lang="en-US" altLang="ja-JP" sz="1800" dirty="0" smtClean="0">
                <a:solidFill>
                  <a:srgbClr val="7030A0"/>
                </a:solidFill>
              </a:rPr>
              <a:t>150 </a:t>
            </a:r>
            <a:r>
              <a:rPr lang="en-US" altLang="ja-JP" sz="1800" dirty="0" smtClean="0">
                <a:solidFill>
                  <a:srgbClr val="7030A0"/>
                </a:solidFill>
                <a:sym typeface="Symbol"/>
              </a:rPr>
              <a:t>C within a several hours.</a:t>
            </a:r>
          </a:p>
          <a:p>
            <a:pPr lvl="1"/>
            <a:r>
              <a:rPr lang="en-US" altLang="ja-JP" sz="2200" dirty="0" smtClean="0"/>
              <a:t>Targeted pressure after baking : </a:t>
            </a:r>
            <a:r>
              <a:rPr lang="en-US" altLang="ja-JP" sz="2200" dirty="0" smtClean="0">
                <a:solidFill>
                  <a:srgbClr val="FF0000"/>
                </a:solidFill>
              </a:rPr>
              <a:t>&lt; 10</a:t>
            </a:r>
            <a:r>
              <a:rPr lang="en-US" altLang="ja-JP" sz="2200" baseline="30000" dirty="0" smtClean="0">
                <a:solidFill>
                  <a:srgbClr val="FF0000"/>
                </a:solidFill>
              </a:rPr>
              <a:t>-7</a:t>
            </a:r>
            <a:r>
              <a:rPr lang="en-US" altLang="ja-JP" sz="2200" dirty="0" smtClean="0">
                <a:solidFill>
                  <a:srgbClr val="FF0000"/>
                </a:solidFill>
              </a:rPr>
              <a:t> Pa</a:t>
            </a:r>
          </a:p>
          <a:p>
            <a:pPr lvl="1"/>
            <a:r>
              <a:rPr lang="en-US" altLang="ja-JP" sz="2200" dirty="0" smtClean="0"/>
              <a:t>NEG pump is activated at the same time.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Before baking</a:t>
            </a:r>
          </a:p>
          <a:p>
            <a:pPr lvl="1"/>
            <a:r>
              <a:rPr lang="en-US" altLang="ja-JP" sz="2000" dirty="0" smtClean="0"/>
              <a:t>TiN coating (if necessary)</a:t>
            </a:r>
          </a:p>
          <a:p>
            <a:pPr lvl="1"/>
            <a:r>
              <a:rPr lang="en-US" altLang="ja-JP" sz="2000" dirty="0" smtClean="0"/>
              <a:t>Installation of NEG pumps and BPM electrodes at Oho clean room.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After baking</a:t>
            </a:r>
          </a:p>
          <a:p>
            <a:pPr lvl="1"/>
            <a:r>
              <a:rPr lang="en-US" altLang="ja-JP" sz="2000" dirty="0" smtClean="0"/>
              <a:t>Filling with dry nitrogen up to atmospheric pressure.</a:t>
            </a:r>
          </a:p>
          <a:p>
            <a:pPr lvl="1"/>
            <a:r>
              <a:rPr lang="en-US" altLang="ja-JP" sz="2000" dirty="0" smtClean="0"/>
              <a:t>Isolating the beam pipe and putting a blank flange on the beam pipe.</a:t>
            </a:r>
          </a:p>
          <a:p>
            <a:pPr lvl="1"/>
            <a:r>
              <a:rPr lang="en-US" altLang="ja-JP" sz="2000" dirty="0" smtClean="0"/>
              <a:t>Keeping the beam pipe in the storage area until the installation.</a:t>
            </a:r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  8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sp>
        <p:nvSpPr>
          <p:cNvPr id="17" name="正方形/長方形 16"/>
          <p:cNvSpPr/>
          <p:nvPr/>
        </p:nvSpPr>
        <p:spPr>
          <a:xfrm>
            <a:off x="6948264" y="6033334"/>
            <a:ext cx="194421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Storage </a:t>
            </a:r>
            <a:r>
              <a:rPr lang="en-US" altLang="ja-JP" sz="1400" dirty="0">
                <a:solidFill>
                  <a:srgbClr val="0070C0"/>
                </a:solidFill>
              </a:rPr>
              <a:t>a</a:t>
            </a:r>
            <a:r>
              <a:rPr lang="en-US" altLang="ja-JP" sz="1400" dirty="0" smtClean="0">
                <a:solidFill>
                  <a:srgbClr val="0070C0"/>
                </a:solidFill>
              </a:rPr>
              <a:t>rea (Oho lab.)</a:t>
            </a:r>
            <a:endParaRPr lang="en-US" altLang="ja-JP" sz="1400" dirty="0">
              <a:solidFill>
                <a:srgbClr val="0070C0"/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15" y="4149082"/>
            <a:ext cx="2593201" cy="194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正方形/長方形 19"/>
          <p:cNvSpPr/>
          <p:nvPr/>
        </p:nvSpPr>
        <p:spPr>
          <a:xfrm>
            <a:off x="7344309" y="3717033"/>
            <a:ext cx="115212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Clean room</a:t>
            </a:r>
            <a:endParaRPr lang="en-US" altLang="ja-JP" sz="1400" dirty="0">
              <a:solidFill>
                <a:srgbClr val="0070C0"/>
              </a:solidFill>
            </a:endParaRPr>
          </a:p>
        </p:txBody>
      </p:sp>
      <p:pic>
        <p:nvPicPr>
          <p:cNvPr id="15" name="Picture 3" descr="D:\_WorkFolder\大穂実験棟_20121204 photo\result\IMG_42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14" y="1808707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t="19014" b="30283"/>
          <a:stretch>
            <a:fillRect/>
          </a:stretch>
        </p:blipFill>
        <p:spPr bwMode="auto">
          <a:xfrm>
            <a:off x="2267745" y="0"/>
            <a:ext cx="4392488" cy="15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 l="6898" t="9067" r="5732" b="14787"/>
          <a:stretch>
            <a:fillRect/>
          </a:stretch>
        </p:blipFill>
        <p:spPr bwMode="auto">
          <a:xfrm>
            <a:off x="6499728" y="2"/>
            <a:ext cx="2644273" cy="15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1" y="2"/>
            <a:ext cx="2301689" cy="15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Baking 3 : </a:t>
            </a:r>
            <a:r>
              <a:rPr lang="en-US" altLang="ja-JP" dirty="0">
                <a:solidFill>
                  <a:srgbClr val="FFFF00"/>
                </a:solidFill>
              </a:rPr>
              <a:t>B</a:t>
            </a:r>
            <a:r>
              <a:rPr lang="en-US" altLang="ja-JP" dirty="0" smtClean="0">
                <a:solidFill>
                  <a:srgbClr val="FFFF00"/>
                </a:solidFill>
              </a:rPr>
              <a:t>aking output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07504" y="1927932"/>
            <a:ext cx="3643177" cy="4165364"/>
          </a:xfrm>
        </p:spPr>
        <p:txBody>
          <a:bodyPr>
            <a:normAutofit lnSpcReduction="10000"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</a:rPr>
              <a:t>Baking work started on April 2012.</a:t>
            </a:r>
          </a:p>
          <a:p>
            <a:r>
              <a:rPr lang="en-US" altLang="ja-JP" sz="2000" dirty="0" smtClean="0">
                <a:solidFill>
                  <a:srgbClr val="002060"/>
                </a:solidFill>
              </a:rPr>
              <a:t>Total output by last month (2014/2/28) is 925.</a:t>
            </a:r>
          </a:p>
          <a:p>
            <a:pPr marL="0" indent="0">
              <a:buNone/>
            </a:pPr>
            <a:endParaRPr lang="en-US" altLang="ja-JP" sz="20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ja-JP" sz="2000" dirty="0" smtClean="0">
              <a:solidFill>
                <a:srgbClr val="002060"/>
              </a:solidFill>
            </a:endParaRPr>
          </a:p>
          <a:p>
            <a:r>
              <a:rPr lang="en-US" altLang="ja-JP" sz="2000" dirty="0" smtClean="0">
                <a:solidFill>
                  <a:srgbClr val="002060"/>
                </a:solidFill>
              </a:rPr>
              <a:t>More 350 beam pipes must be baked by the end of November at the latest.</a:t>
            </a:r>
          </a:p>
          <a:p>
            <a:pPr lvl="1"/>
            <a:r>
              <a:rPr lang="en-US" altLang="ja-JP" sz="1600" dirty="0" smtClean="0">
                <a:solidFill>
                  <a:srgbClr val="00B050"/>
                </a:solidFill>
              </a:rPr>
              <a:t>Last year 367 beam pipes were baked in 7 months (from April to October).</a:t>
            </a:r>
          </a:p>
          <a:p>
            <a:pPr lvl="1"/>
            <a:r>
              <a:rPr lang="en-US" altLang="ja-JP" sz="1600" dirty="0" smtClean="0">
                <a:solidFill>
                  <a:srgbClr val="00B050"/>
                </a:solidFill>
              </a:rPr>
              <a:t>Baking work will restart from April.</a:t>
            </a:r>
          </a:p>
        </p:txBody>
      </p:sp>
      <p:pic>
        <p:nvPicPr>
          <p:cNvPr id="12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42758"/>
            <a:ext cx="899592" cy="515242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1043609" y="6597354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FF00"/>
                </a:solidFill>
              </a:rPr>
              <a:t>2013/3/4		</a:t>
            </a:r>
            <a:r>
              <a:rPr lang="en-US" altLang="ja-JP" sz="1000" dirty="0" smtClean="0">
                <a:solidFill>
                  <a:srgbClr val="FFFF00"/>
                </a:solidFill>
              </a:rPr>
              <a:t>                          the 18</a:t>
            </a:r>
            <a:r>
              <a:rPr lang="en-US" altLang="ja-JP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altLang="ja-JP" sz="1000" dirty="0" smtClean="0">
                <a:solidFill>
                  <a:srgbClr val="FFFF00"/>
                </a:solidFill>
              </a:rPr>
              <a:t> KEKB Accelerator Review Committee	  	              9</a:t>
            </a:r>
            <a:endParaRPr kumimoji="1" lang="ja-JP" altLang="en-US" sz="1000" dirty="0">
              <a:solidFill>
                <a:srgbClr val="FFFF00"/>
              </a:solidFill>
            </a:endParaRPr>
          </a:p>
        </p:txBody>
      </p:sp>
      <p:pic>
        <p:nvPicPr>
          <p:cNvPr id="1126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3" y="6296019"/>
            <a:ext cx="1043608" cy="561983"/>
          </a:xfrm>
          <a:prstGeom prst="rect">
            <a:avLst/>
          </a:prstGeom>
          <a:noFill/>
        </p:spPr>
      </p:pic>
      <p:pic>
        <p:nvPicPr>
          <p:cNvPr id="2050" name="Picture 2" descr="C:\Users\shibata\Desktop\Oho_baking_output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4" b="1669"/>
          <a:stretch/>
        </p:blipFill>
        <p:spPr bwMode="auto">
          <a:xfrm>
            <a:off x="3750681" y="2131193"/>
            <a:ext cx="5364595" cy="38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コネクタ 5"/>
          <p:cNvCxnSpPr/>
          <p:nvPr/>
        </p:nvCxnSpPr>
        <p:spPr>
          <a:xfrm flipV="1">
            <a:off x="8388424" y="1916832"/>
            <a:ext cx="0" cy="35283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4146723" y="1916832"/>
            <a:ext cx="4241701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7089070" y="2975982"/>
            <a:ext cx="157818" cy="381010"/>
          </a:xfrm>
          <a:prstGeom prst="line">
            <a:avLst/>
          </a:prstGeom>
          <a:ln w="19050">
            <a:solidFill>
              <a:srgbClr val="FF0000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V="1">
            <a:off x="7459092" y="1916832"/>
            <a:ext cx="929332" cy="1027276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V="1">
            <a:off x="7090792" y="2975982"/>
            <a:ext cx="359296" cy="2034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6411895" y="326582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Now we are here.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6267573" y="3527139"/>
            <a:ext cx="24683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(waiting for new beam pipes.)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5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18294</TotalTime>
  <Words>2005</Words>
  <Application>Microsoft Office PowerPoint</Application>
  <PresentationFormat>画面に合わせる (4:3)</PresentationFormat>
  <Paragraphs>312</Paragraphs>
  <Slides>22</Slides>
  <Notes>21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Office テーマ</vt:lpstr>
      <vt:lpstr>TiN Coating and Baking of Beam Pipes </vt:lpstr>
      <vt:lpstr>Introduction 1</vt:lpstr>
      <vt:lpstr>PowerPoint プレゼンテーション</vt:lpstr>
      <vt:lpstr>Introduction 2</vt:lpstr>
      <vt:lpstr>Layout of Oho laboratory 1</vt:lpstr>
      <vt:lpstr>Layout of Oho laboratory 2</vt:lpstr>
      <vt:lpstr>Baking 1 : Equipment</vt:lpstr>
      <vt:lpstr>Baking 2 : Baking conditions</vt:lpstr>
      <vt:lpstr>Baking 3 : Baking output</vt:lpstr>
      <vt:lpstr>Baking 4 : Achieved pressure after baking</vt:lpstr>
      <vt:lpstr>TiN coating 1 : Coting method </vt:lpstr>
      <vt:lpstr>TiN coating 2 : Facility (vertical) </vt:lpstr>
      <vt:lpstr>TiN coating 3 : Facility (horizontal) </vt:lpstr>
      <vt:lpstr>TiN coating 4 : Working process </vt:lpstr>
      <vt:lpstr>TiN coating 5 : Coating 1</vt:lpstr>
      <vt:lpstr>TiN coating 6 : Coating 2 </vt:lpstr>
      <vt:lpstr>TiN coating 7 : Performance evaluation</vt:lpstr>
      <vt:lpstr>TiN coating 8 : Modification for DR 1</vt:lpstr>
      <vt:lpstr>TiN coating 9 : Modification for DR 2</vt:lpstr>
      <vt:lpstr>TiN coating 10 : Coating output</vt:lpstr>
      <vt:lpstr>Summary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schedule of SuperKEKB</dc:title>
  <dc:creator>Shibata</dc:creator>
  <cp:lastModifiedBy>shibata</cp:lastModifiedBy>
  <cp:revision>1207</cp:revision>
  <cp:lastPrinted>2014-03-02T04:59:37Z</cp:lastPrinted>
  <dcterms:created xsi:type="dcterms:W3CDTF">2011-07-13T00:57:24Z</dcterms:created>
  <dcterms:modified xsi:type="dcterms:W3CDTF">2014-03-02T06:56:00Z</dcterms:modified>
</cp:coreProperties>
</file>