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6" r:id="rId2"/>
    <p:sldId id="318" r:id="rId3"/>
    <p:sldId id="309" r:id="rId4"/>
    <p:sldId id="340" r:id="rId5"/>
    <p:sldId id="319" r:id="rId6"/>
    <p:sldId id="317" r:id="rId7"/>
    <p:sldId id="342" r:id="rId8"/>
    <p:sldId id="346" r:id="rId9"/>
    <p:sldId id="322" r:id="rId10"/>
    <p:sldId id="323" r:id="rId11"/>
    <p:sldId id="344" r:id="rId12"/>
    <p:sldId id="325" r:id="rId13"/>
    <p:sldId id="345" r:id="rId14"/>
    <p:sldId id="327" r:id="rId15"/>
    <p:sldId id="330" r:id="rId16"/>
    <p:sldId id="334" r:id="rId17"/>
    <p:sldId id="329" r:id="rId18"/>
    <p:sldId id="324" r:id="rId19"/>
    <p:sldId id="341" r:id="rId20"/>
    <p:sldId id="321" r:id="rId21"/>
    <p:sldId id="337" r:id="rId22"/>
    <p:sldId id="338" r:id="rId23"/>
    <p:sldId id="265" r:id="rId24"/>
    <p:sldId id="339" r:id="rId25"/>
  </p:sldIdLst>
  <p:sldSz cx="9144000" cy="6858000" type="screen4x3"/>
  <p:notesSz cx="6858000" cy="9874250"/>
  <p:custDataLst>
    <p:tags r:id="rId27"/>
  </p:custData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CFF99"/>
    <a:srgbClr val="008000"/>
    <a:srgbClr val="0000FF"/>
    <a:srgbClr val="FF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7" autoAdjust="0"/>
    <p:restoredTop sz="89337" autoAdjust="0"/>
  </p:normalViewPr>
  <p:slideViewPr>
    <p:cSldViewPr>
      <p:cViewPr varScale="1">
        <p:scale>
          <a:sx n="74" d="100"/>
          <a:sy n="74" d="100"/>
        </p:scale>
        <p:origin x="5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409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62025" y="741363"/>
            <a:ext cx="4935538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91063"/>
            <a:ext cx="5486400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718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378950"/>
            <a:ext cx="29718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32973F1-996A-49F6-A5D7-9D795D24AA9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9845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3B7D81-C0FD-4FC7-AA5F-1A18171C16ED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870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25554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51BACE-DF49-4744-819F-B614E96B8EAD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931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11782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239CD6-6E0C-4462-8459-B66D69D8AB74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1146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598437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CC858E-5681-46A2-BB3A-4051D2867DD3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942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224365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ABE675-8C42-439C-BDB2-8106B77CDBBB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1157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58630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000EC9-2DE0-43EB-83CA-5C1DB96982D8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952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763098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CB8EB7-9C28-45BE-9929-3C3F062A1148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962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394924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44B3-54B5-42ED-8CFC-F0A3D120CD80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972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1473089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8788D1-E24E-4AA1-AC59-176D448A05C8}" type="slidenum">
              <a:rPr lang="en-US" altLang="ja-JP"/>
              <a:pPr/>
              <a:t>17</a:t>
            </a:fld>
            <a:endParaRPr lang="en-US" altLang="ja-JP"/>
          </a:p>
        </p:txBody>
      </p:sp>
      <p:sp>
        <p:nvSpPr>
          <p:cNvPr id="983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7712630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E9E6DC-2DE0-4287-9BA5-948A397EB5CE}" type="slidenum">
              <a:rPr lang="en-US" altLang="ja-JP"/>
              <a:pPr/>
              <a:t>18</a:t>
            </a:fld>
            <a:endParaRPr lang="en-US" altLang="ja-JP"/>
          </a:p>
        </p:txBody>
      </p:sp>
      <p:sp>
        <p:nvSpPr>
          <p:cNvPr id="993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713418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8313AE-6577-4B2B-8A0A-9856F3BB386B}" type="slidenum">
              <a:rPr lang="en-US" altLang="ja-JP"/>
              <a:pPr/>
              <a:t>19</a:t>
            </a:fld>
            <a:endParaRPr lang="en-US" altLang="ja-JP"/>
          </a:p>
        </p:txBody>
      </p:sp>
      <p:sp>
        <p:nvSpPr>
          <p:cNvPr id="1085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34888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6AAECF-41FA-4E4F-84AD-6FF79626F018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880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5406893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21460A-1901-4336-B4C7-83AB9D9F3EEA}" type="slidenum">
              <a:rPr lang="en-US" altLang="ja-JP"/>
              <a:pPr/>
              <a:t>24</a:t>
            </a:fld>
            <a:endParaRPr lang="en-US" altLang="ja-JP"/>
          </a:p>
        </p:txBody>
      </p:sp>
      <p:sp>
        <p:nvSpPr>
          <p:cNvPr id="1167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771624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CA714F-C308-447F-9F6A-356207B126A4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890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083021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A92BB9-1808-40FA-AEED-8FDCB3558DE3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1218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36311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5F8656-23E0-4A6B-BDE7-5E34F0882E2A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901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660769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18A71A-7F3D-41DA-8DA9-5A61686EE786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911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261774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5F7485-3FC5-4E47-B258-B436B66D82A8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866644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7E4DFF-C094-4932-91E1-77E6D2A5E17E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1208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808991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6C7912-C53C-417B-9471-285662E20EF8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921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12913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3A51C-CED6-4ABD-A05B-E3139AD4EC2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82047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C498E-950C-4D33-A5F2-34BB461B00B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895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E78E3-C5A1-43F5-96DF-B7B3452622B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3284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10D71-AE15-4DB4-8359-300F8816192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7999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17BB5-48F6-4C75-AA6C-A2BE82CC829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71028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2E7C3-86D9-4D90-98EE-A760E76873C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40734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17558-05AD-4DF4-B901-4A055A10A21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49424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4DE83-B9A6-4A1F-8F0E-5EE488BC3DE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1991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8B1E0-33DD-49B7-837B-EB1107157EF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41641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8B4BC-8117-4BC2-8019-1BD646896BD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33608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E647C6-5AF4-4139-9F11-075107DDD47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4166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751503F-ECFA-4309-B4A8-3272F36C03C1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hyperlink" Target="http://en.wikipedia.org/wiki/Mode_shap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Damping_ratio" TargetMode="External"/><Relationship Id="rId5" Type="http://schemas.openxmlformats.org/officeDocument/2006/relationships/hyperlink" Target="http://en.wikipedia.org/wiki/Natural_frequency" TargetMode="Externa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0809-A337-4E31-9A09-FDA9D1FAFF40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14513"/>
            <a:ext cx="7772400" cy="2101850"/>
          </a:xfrm>
          <a:noFill/>
          <a:ln/>
        </p:spPr>
        <p:txBody>
          <a:bodyPr anchor="ctr">
            <a:spAutoFit/>
          </a:bodyPr>
          <a:lstStyle/>
          <a:p>
            <a:r>
              <a:rPr lang="en-US" altLang="ja-JP" sz="4400">
                <a:solidFill>
                  <a:srgbClr val="0000FF"/>
                </a:solidFill>
              </a:rPr>
              <a:t>Magnet Support</a:t>
            </a:r>
            <a:br>
              <a:rPr lang="en-US" altLang="ja-JP" sz="4400">
                <a:solidFill>
                  <a:srgbClr val="0000FF"/>
                </a:solidFill>
              </a:rPr>
            </a:br>
            <a:r>
              <a:rPr lang="en-US" altLang="ja-JP" sz="4400">
                <a:solidFill>
                  <a:srgbClr val="0000FF"/>
                </a:solidFill>
              </a:rPr>
              <a:t>(Moving stage/ KEKB floor modification)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4076700"/>
            <a:ext cx="6400800" cy="1752600"/>
          </a:xfrm>
        </p:spPr>
        <p:txBody>
          <a:bodyPr/>
          <a:lstStyle/>
          <a:p>
            <a:r>
              <a:rPr lang="en-US" altLang="ja-JP" sz="3200" b="1"/>
              <a:t>H. Yamaoka</a:t>
            </a:r>
          </a:p>
          <a:p>
            <a:r>
              <a:rPr lang="en-US" altLang="ja-JP" sz="1800" b="1"/>
              <a:t>and</a:t>
            </a:r>
          </a:p>
          <a:p>
            <a:r>
              <a:rPr lang="en-US" altLang="ja-JP" sz="3200"/>
              <a:t>Magnet group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8096250" y="115888"/>
            <a:ext cx="971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000"/>
              <a:t>Mar 3</a:t>
            </a:r>
            <a:r>
              <a:rPr lang="en-US" altLang="ja-JP" sz="1000" baseline="30000"/>
              <a:t>rd</a:t>
            </a:r>
            <a:r>
              <a:rPr lang="en-US" altLang="ja-JP" sz="1000"/>
              <a:t> ,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80C0-6EA0-4060-A393-9C3095A317DF}" type="slidenum">
              <a:rPr lang="en-US" altLang="ja-JP"/>
              <a:pPr/>
              <a:t>10</a:t>
            </a:fld>
            <a:endParaRPr lang="en-US" altLang="ja-JP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51"/>
          <a:stretch>
            <a:fillRect/>
          </a:stretch>
        </p:blipFill>
        <p:spPr bwMode="auto">
          <a:xfrm>
            <a:off x="1476375" y="404813"/>
            <a:ext cx="2808288" cy="386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07" name="Picture 3" descr="アルファテック150打設のイメー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221163"/>
            <a:ext cx="21336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8" name="Picture 4" descr="アルファテック830打設のイメー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365625"/>
            <a:ext cx="19050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107950" y="38100"/>
            <a:ext cx="352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00FF"/>
                </a:solidFill>
              </a:rPr>
              <a:t>We apply self-leveling method.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1311275" y="5897563"/>
            <a:ext cx="3613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00FF"/>
                </a:solidFill>
                <a:sym typeface="Wingdings" panose="05000000000000000000" pitchFamily="2" charset="2"/>
              </a:rPr>
              <a:t> - </a:t>
            </a:r>
            <a:r>
              <a:rPr lang="en-US" altLang="ja-JP" b="1">
                <a:solidFill>
                  <a:srgbClr val="0000FF"/>
                </a:solidFill>
              </a:rPr>
              <a:t>Save working time.</a:t>
            </a:r>
          </a:p>
          <a:p>
            <a:r>
              <a:rPr lang="en-US" altLang="ja-JP" b="1">
                <a:solidFill>
                  <a:srgbClr val="0000FF"/>
                </a:solidFill>
              </a:rPr>
              <a:t>     - Improve vibration property.</a:t>
            </a:r>
          </a:p>
        </p:txBody>
      </p:sp>
      <p:pic>
        <p:nvPicPr>
          <p:cNvPr id="727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74"/>
          <a:stretch>
            <a:fillRect/>
          </a:stretch>
        </p:blipFill>
        <p:spPr bwMode="auto">
          <a:xfrm>
            <a:off x="5651500" y="333375"/>
            <a:ext cx="2952750" cy="386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3203575" y="1844675"/>
            <a:ext cx="1522413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b="1"/>
              <a:t>Set base blocks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3203575" y="2924175"/>
            <a:ext cx="1630363" cy="476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1400" b="1"/>
              <a:t>Level adjustment</a:t>
            </a:r>
          </a:p>
          <a:p>
            <a:pPr>
              <a:lnSpc>
                <a:spcPct val="90000"/>
              </a:lnSpc>
            </a:pPr>
            <a:r>
              <a:rPr lang="en-US" altLang="ja-JP" sz="1400" b="1"/>
              <a:t> with shims.</a:t>
            </a:r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2051050" y="404813"/>
            <a:ext cx="1482725" cy="314325"/>
          </a:xfrm>
          <a:prstGeom prst="rect">
            <a:avLst/>
          </a:prstGeom>
          <a:solidFill>
            <a:srgbClr val="CCFF99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b="1"/>
              <a:t>Traditional way</a:t>
            </a:r>
          </a:p>
        </p:txBody>
      </p:sp>
      <p:sp>
        <p:nvSpPr>
          <p:cNvPr id="72719" name="Text Box 15"/>
          <p:cNvSpPr txBox="1">
            <a:spLocks noChangeArrowheads="1"/>
          </p:cNvSpPr>
          <p:nvPr/>
        </p:nvSpPr>
        <p:spPr bwMode="auto">
          <a:xfrm>
            <a:off x="6227763" y="333375"/>
            <a:ext cx="1925637" cy="314325"/>
          </a:xfrm>
          <a:prstGeom prst="rect">
            <a:avLst/>
          </a:prstGeom>
          <a:solidFill>
            <a:srgbClr val="CCFF99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b="1"/>
              <a:t>Self-leveling 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0208-7691-4512-8B00-5E528A438BD5}" type="slidenum">
              <a:rPr lang="en-US" altLang="ja-JP"/>
              <a:pPr/>
              <a:t>11</a:t>
            </a:fld>
            <a:endParaRPr lang="en-US" altLang="ja-JP"/>
          </a:p>
        </p:txBody>
      </p:sp>
      <p:pic>
        <p:nvPicPr>
          <p:cNvPr id="112642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2063"/>
            <a:ext cx="3795713" cy="379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3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31913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6" name="テキスト ボックス 4"/>
          <p:cNvSpPr txBox="1">
            <a:spLocks noChangeArrowheads="1"/>
          </p:cNvSpPr>
          <p:nvPr/>
        </p:nvSpPr>
        <p:spPr bwMode="auto">
          <a:xfrm>
            <a:off x="539750" y="476250"/>
            <a:ext cx="1498600" cy="41275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ja-JP" b="1"/>
              <a:t>Set steel rods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01FF-89B9-4B3E-90D3-77050BEDED21}" type="slidenum">
              <a:rPr lang="en-US" altLang="ja-JP"/>
              <a:pPr/>
              <a:t>12</a:t>
            </a:fld>
            <a:endParaRPr lang="en-US" altLang="ja-JP"/>
          </a:p>
        </p:txBody>
      </p:sp>
      <p:pic>
        <p:nvPicPr>
          <p:cNvPr id="74755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" t="395"/>
          <a:stretch>
            <a:fillRect/>
          </a:stretch>
        </p:blipFill>
        <p:spPr bwMode="auto">
          <a:xfrm>
            <a:off x="2771775" y="1773238"/>
            <a:ext cx="6372225" cy="378301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6" name="テキスト ボックス 4"/>
          <p:cNvSpPr txBox="1">
            <a:spLocks noChangeArrowheads="1"/>
          </p:cNvSpPr>
          <p:nvPr/>
        </p:nvSpPr>
        <p:spPr bwMode="auto">
          <a:xfrm>
            <a:off x="107950" y="188913"/>
            <a:ext cx="2794000" cy="41275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ja-JP" b="1"/>
              <a:t>Dec.11,  Fill with concrete</a:t>
            </a:r>
          </a:p>
        </p:txBody>
      </p:sp>
      <p:pic>
        <p:nvPicPr>
          <p:cNvPr id="7475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92150"/>
            <a:ext cx="3673475" cy="26685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7" name="Picture 5" descr="P101076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57563"/>
            <a:ext cx="2803525" cy="33115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FF84-FB2D-48C9-80AE-57DCC506A609}" type="slidenum">
              <a:rPr lang="en-US" altLang="ja-JP"/>
              <a:pPr/>
              <a:t>13</a:t>
            </a:fld>
            <a:endParaRPr lang="en-US" altLang="ja-JP"/>
          </a:p>
        </p:txBody>
      </p:sp>
      <p:pic>
        <p:nvPicPr>
          <p:cNvPr id="113666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8913"/>
            <a:ext cx="36449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7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860800"/>
            <a:ext cx="3635375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9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970338"/>
            <a:ext cx="3087687" cy="271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0" name="図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88913"/>
            <a:ext cx="3168650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4A8A-FAF4-4B23-81CE-6F5FA77E285B}" type="slidenum">
              <a:rPr lang="en-US" altLang="ja-JP"/>
              <a:pPr/>
              <a:t>14</a:t>
            </a:fld>
            <a:endParaRPr lang="en-US" altLang="ja-JP"/>
          </a:p>
        </p:txBody>
      </p:sp>
      <p:pic>
        <p:nvPicPr>
          <p:cNvPr id="76802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42888"/>
            <a:ext cx="377983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3" y="2827338"/>
            <a:ext cx="4903787" cy="403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テキスト ボックス 6"/>
          <p:cNvSpPr txBox="1">
            <a:spLocks noChangeArrowheads="1"/>
          </p:cNvSpPr>
          <p:nvPr/>
        </p:nvSpPr>
        <p:spPr bwMode="auto">
          <a:xfrm>
            <a:off x="107950" y="188913"/>
            <a:ext cx="3956050" cy="75247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ja-JP" b="1">
                <a:latin typeface="Calibri" panose="020F0502020204030204" pitchFamily="34" charset="0"/>
              </a:rPr>
              <a:t>Dec. 07, High precision flat surface floor</a:t>
            </a:r>
          </a:p>
          <a:p>
            <a:pPr>
              <a:lnSpc>
                <a:spcPct val="120000"/>
              </a:lnSpc>
            </a:pPr>
            <a:r>
              <a:rPr lang="en-US" altLang="ja-JP" b="1">
                <a:latin typeface="Calibri" panose="020F0502020204030204" pitchFamily="34" charset="0"/>
              </a:rPr>
              <a:t>               (Self-leveling method)</a:t>
            </a:r>
          </a:p>
        </p:txBody>
      </p:sp>
      <p:pic>
        <p:nvPicPr>
          <p:cNvPr id="76803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692275"/>
            <a:ext cx="4238625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CF94-8DE0-4A3A-8990-EF56E267E75D}" type="slidenum">
              <a:rPr lang="en-US" altLang="ja-JP"/>
              <a:pPr/>
              <a:t>15</a:t>
            </a:fld>
            <a:endParaRPr lang="en-US" altLang="ja-JP"/>
          </a:p>
        </p:txBody>
      </p:sp>
      <p:pic>
        <p:nvPicPr>
          <p:cNvPr id="79888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49275"/>
            <a:ext cx="2808287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6" name="Picture 14" descr="P10109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20713"/>
            <a:ext cx="3490912" cy="257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87" name="Picture 15" descr="f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7" r="16508"/>
          <a:stretch>
            <a:fillRect/>
          </a:stretch>
        </p:blipFill>
        <p:spPr bwMode="auto">
          <a:xfrm rot="-21600000">
            <a:off x="4500563" y="3733800"/>
            <a:ext cx="331152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5" name="Line 3"/>
          <p:cNvSpPr>
            <a:spLocks noChangeShapeType="1"/>
          </p:cNvSpPr>
          <p:nvPr/>
        </p:nvSpPr>
        <p:spPr bwMode="auto">
          <a:xfrm flipH="1" flipV="1">
            <a:off x="7237413" y="5229225"/>
            <a:ext cx="215900" cy="431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7092950" y="5661025"/>
            <a:ext cx="892175" cy="3143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b="1">
                <a:solidFill>
                  <a:srgbClr val="0000FF"/>
                </a:solidFill>
              </a:rPr>
              <a:t>Fixed(Y)</a:t>
            </a:r>
          </a:p>
        </p:txBody>
      </p:sp>
      <p:sp>
        <p:nvSpPr>
          <p:cNvPr id="79877" name="Line 5"/>
          <p:cNvSpPr>
            <a:spLocks noChangeShapeType="1"/>
          </p:cNvSpPr>
          <p:nvPr/>
        </p:nvSpPr>
        <p:spPr bwMode="auto">
          <a:xfrm flipH="1">
            <a:off x="6805613" y="4437063"/>
            <a:ext cx="358775" cy="36036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6877050" y="3970338"/>
            <a:ext cx="1406525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200" b="1">
                <a:solidFill>
                  <a:srgbClr val="0000FF"/>
                </a:solidFill>
              </a:rPr>
              <a:t>Spring constant:</a:t>
            </a:r>
          </a:p>
          <a:p>
            <a:r>
              <a:rPr lang="en-US" altLang="ja-JP" sz="1200" b="1">
                <a:solidFill>
                  <a:srgbClr val="0000FF"/>
                </a:solidFill>
              </a:rPr>
              <a:t>1x10</a:t>
            </a:r>
            <a:r>
              <a:rPr lang="en-US" altLang="ja-JP" sz="1200" b="1" baseline="30000">
                <a:solidFill>
                  <a:srgbClr val="0000FF"/>
                </a:solidFill>
              </a:rPr>
              <a:t>6</a:t>
            </a:r>
            <a:r>
              <a:rPr lang="en-US" altLang="ja-JP" sz="1200" b="1">
                <a:solidFill>
                  <a:srgbClr val="0000FF"/>
                </a:solidFill>
              </a:rPr>
              <a:t>N/mm</a:t>
            </a:r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107950" y="188913"/>
            <a:ext cx="33718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00FF"/>
                </a:solidFill>
              </a:rPr>
              <a:t>Modal test of concrete bridge</a:t>
            </a:r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4932363" y="6381750"/>
            <a:ext cx="655637" cy="3143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b="1">
                <a:solidFill>
                  <a:srgbClr val="0000FF"/>
                </a:solidFill>
              </a:rPr>
              <a:t>Fixed</a:t>
            </a:r>
          </a:p>
        </p:txBody>
      </p:sp>
      <p:sp>
        <p:nvSpPr>
          <p:cNvPr id="79885" name="Line 13"/>
          <p:cNvSpPr>
            <a:spLocks noChangeShapeType="1"/>
          </p:cNvSpPr>
          <p:nvPr/>
        </p:nvSpPr>
        <p:spPr bwMode="auto">
          <a:xfrm flipH="1" flipV="1">
            <a:off x="5003800" y="6092825"/>
            <a:ext cx="215900" cy="2873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9890" name="Text Box 18"/>
          <p:cNvSpPr txBox="1">
            <a:spLocks noChangeArrowheads="1"/>
          </p:cNvSpPr>
          <p:nvPr/>
        </p:nvSpPr>
        <p:spPr bwMode="auto">
          <a:xfrm>
            <a:off x="303213" y="3987800"/>
            <a:ext cx="3852862" cy="16891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1600" b="1">
                <a:solidFill>
                  <a:srgbClr val="0000FF"/>
                </a:solidFill>
              </a:rPr>
              <a:t>Vibration properties must be changed</a:t>
            </a:r>
          </a:p>
          <a:p>
            <a:pPr>
              <a:lnSpc>
                <a:spcPct val="130000"/>
              </a:lnSpc>
            </a:pPr>
            <a:r>
              <a:rPr lang="en-US" altLang="ja-JP" sz="1600" b="1">
                <a:solidFill>
                  <a:srgbClr val="0000FF"/>
                </a:solidFill>
              </a:rPr>
              <a:t>due to the modifications.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à"/>
            </a:pPr>
            <a:r>
              <a:rPr lang="en-US" altLang="ja-JP" sz="1600" b="1">
                <a:solidFill>
                  <a:srgbClr val="008000"/>
                </a:solidFill>
                <a:sym typeface="Wingdings" panose="05000000000000000000" pitchFamily="2" charset="2"/>
              </a:rPr>
              <a:t>Resonant frequencies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à"/>
            </a:pPr>
            <a:r>
              <a:rPr lang="en-US" altLang="ja-JP" sz="1600" b="1">
                <a:solidFill>
                  <a:srgbClr val="008000"/>
                </a:solidFill>
              </a:rPr>
              <a:t>Mode shapes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ja-JP" sz="1600" b="1">
                <a:solidFill>
                  <a:srgbClr val="0000FF"/>
                </a:solidFill>
              </a:rPr>
              <a:t>are measured and compared to FEM.</a:t>
            </a:r>
          </a:p>
        </p:txBody>
      </p:sp>
      <p:sp>
        <p:nvSpPr>
          <p:cNvPr id="79891" name="Line 19"/>
          <p:cNvSpPr>
            <a:spLocks noChangeShapeType="1"/>
          </p:cNvSpPr>
          <p:nvPr/>
        </p:nvSpPr>
        <p:spPr bwMode="auto">
          <a:xfrm>
            <a:off x="5651500" y="3068638"/>
            <a:ext cx="0" cy="6492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9892" name="Text Box 20"/>
          <p:cNvSpPr txBox="1">
            <a:spLocks noChangeArrowheads="1"/>
          </p:cNvSpPr>
          <p:nvPr/>
        </p:nvSpPr>
        <p:spPr bwMode="auto">
          <a:xfrm>
            <a:off x="4787900" y="620713"/>
            <a:ext cx="1493838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b="1"/>
              <a:t>Measurement</a:t>
            </a:r>
          </a:p>
        </p:txBody>
      </p:sp>
      <p:sp>
        <p:nvSpPr>
          <p:cNvPr id="79893" name="Text Box 21"/>
          <p:cNvSpPr txBox="1">
            <a:spLocks noChangeArrowheads="1"/>
          </p:cNvSpPr>
          <p:nvPr/>
        </p:nvSpPr>
        <p:spPr bwMode="auto">
          <a:xfrm>
            <a:off x="4572000" y="3860800"/>
            <a:ext cx="61277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b="1"/>
              <a:t>FEM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50A1-CEDD-48DA-A9CE-3892229F1164}" type="slidenum">
              <a:rPr lang="en-US" altLang="ja-JP"/>
              <a:pPr/>
              <a:t>16</a:t>
            </a:fld>
            <a:endParaRPr lang="en-US" altLang="ja-JP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1" r="10944" b="54120"/>
          <a:stretch>
            <a:fillRect/>
          </a:stretch>
        </p:blipFill>
        <p:spPr bwMode="auto">
          <a:xfrm>
            <a:off x="755650" y="280988"/>
            <a:ext cx="2808288" cy="203358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1" name="Picture 3" descr="Figure0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3" r="6885" b="7739"/>
          <a:stretch>
            <a:fillRect/>
          </a:stretch>
        </p:blipFill>
        <p:spPr bwMode="auto">
          <a:xfrm>
            <a:off x="4572000" y="231775"/>
            <a:ext cx="295275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55" r="12697" b="53325"/>
          <a:stretch>
            <a:fillRect/>
          </a:stretch>
        </p:blipFill>
        <p:spPr bwMode="auto">
          <a:xfrm>
            <a:off x="684213" y="2349500"/>
            <a:ext cx="2879725" cy="21907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3" name="Picture 5" descr="Figure00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3" r="6885" b="6282"/>
          <a:stretch>
            <a:fillRect/>
          </a:stretch>
        </p:blipFill>
        <p:spPr bwMode="auto">
          <a:xfrm>
            <a:off x="4572000" y="2401888"/>
            <a:ext cx="2952750" cy="210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30" r="12302" b="54657"/>
          <a:stretch>
            <a:fillRect/>
          </a:stretch>
        </p:blipFill>
        <p:spPr bwMode="auto">
          <a:xfrm>
            <a:off x="755650" y="4610100"/>
            <a:ext cx="2835275" cy="21320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5" name="Picture 7" descr="f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5" r="26921" b="11128"/>
          <a:stretch>
            <a:fillRect/>
          </a:stretch>
        </p:blipFill>
        <p:spPr bwMode="auto">
          <a:xfrm>
            <a:off x="4572000" y="4581525"/>
            <a:ext cx="3024188" cy="216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1331913" y="0"/>
            <a:ext cx="1503362" cy="346075"/>
          </a:xfrm>
          <a:prstGeom prst="rect">
            <a:avLst/>
          </a:prstGeom>
          <a:solidFill>
            <a:srgbClr val="CCFF99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b="1"/>
              <a:t>Measurement</a:t>
            </a:r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5508625" y="0"/>
            <a:ext cx="622300" cy="346075"/>
          </a:xfrm>
          <a:prstGeom prst="rect">
            <a:avLst/>
          </a:prstGeom>
          <a:solidFill>
            <a:srgbClr val="CCFF99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b="1"/>
              <a:t>FEM</a:t>
            </a:r>
          </a:p>
        </p:txBody>
      </p:sp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900113" y="863600"/>
            <a:ext cx="598487" cy="30480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b="1"/>
              <a:t>31Hz</a:t>
            </a:r>
          </a:p>
        </p:txBody>
      </p:sp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4716463" y="404813"/>
            <a:ext cx="598487" cy="30480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b="1"/>
              <a:t>31Hz</a:t>
            </a:r>
          </a:p>
        </p:txBody>
      </p:sp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900113" y="3024188"/>
            <a:ext cx="598487" cy="30480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b="1"/>
              <a:t>63Hz</a:t>
            </a:r>
          </a:p>
        </p:txBody>
      </p:sp>
      <p:sp>
        <p:nvSpPr>
          <p:cNvPr id="83981" name="Text Box 13"/>
          <p:cNvSpPr txBox="1">
            <a:spLocks noChangeArrowheads="1"/>
          </p:cNvSpPr>
          <p:nvPr/>
        </p:nvSpPr>
        <p:spPr bwMode="auto">
          <a:xfrm>
            <a:off x="4787900" y="2492375"/>
            <a:ext cx="598488" cy="30480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b="1"/>
              <a:t>63Hz</a:t>
            </a:r>
          </a:p>
        </p:txBody>
      </p:sp>
      <p:sp>
        <p:nvSpPr>
          <p:cNvPr id="83982" name="Text Box 14"/>
          <p:cNvSpPr txBox="1">
            <a:spLocks noChangeArrowheads="1"/>
          </p:cNvSpPr>
          <p:nvPr/>
        </p:nvSpPr>
        <p:spPr bwMode="auto">
          <a:xfrm>
            <a:off x="4859338" y="4652963"/>
            <a:ext cx="598487" cy="30480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b="1"/>
              <a:t>89Hz</a:t>
            </a:r>
          </a:p>
        </p:txBody>
      </p:sp>
      <p:sp>
        <p:nvSpPr>
          <p:cNvPr id="83983" name="Text Box 15"/>
          <p:cNvSpPr txBox="1">
            <a:spLocks noChangeArrowheads="1"/>
          </p:cNvSpPr>
          <p:nvPr/>
        </p:nvSpPr>
        <p:spPr bwMode="auto">
          <a:xfrm>
            <a:off x="900113" y="5229225"/>
            <a:ext cx="598487" cy="30480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b="1"/>
              <a:t>80Hz</a:t>
            </a:r>
          </a:p>
        </p:txBody>
      </p:sp>
      <p:sp>
        <p:nvSpPr>
          <p:cNvPr id="83984" name="Line 16"/>
          <p:cNvSpPr>
            <a:spLocks noChangeShapeType="1"/>
          </p:cNvSpPr>
          <p:nvPr/>
        </p:nvSpPr>
        <p:spPr bwMode="auto">
          <a:xfrm>
            <a:off x="3635375" y="1341438"/>
            <a:ext cx="79216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3985" name="Line 17"/>
          <p:cNvSpPr>
            <a:spLocks noChangeShapeType="1"/>
          </p:cNvSpPr>
          <p:nvPr/>
        </p:nvSpPr>
        <p:spPr bwMode="auto">
          <a:xfrm>
            <a:off x="3635375" y="3284538"/>
            <a:ext cx="79216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3986" name="Line 18"/>
          <p:cNvSpPr>
            <a:spLocks noChangeShapeType="1"/>
          </p:cNvSpPr>
          <p:nvPr/>
        </p:nvSpPr>
        <p:spPr bwMode="auto">
          <a:xfrm>
            <a:off x="3708400" y="5445125"/>
            <a:ext cx="79216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EC8F6-EAA2-4025-AFC1-112517E5E94C}" type="slidenum">
              <a:rPr lang="en-US" altLang="ja-JP"/>
              <a:pPr/>
              <a:t>17</a:t>
            </a:fld>
            <a:endParaRPr lang="en-US" altLang="ja-JP"/>
          </a:p>
        </p:txBody>
      </p:sp>
      <p:pic>
        <p:nvPicPr>
          <p:cNvPr id="78850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3970338" cy="37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1438"/>
            <a:ext cx="3738563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179388" y="333375"/>
            <a:ext cx="51800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/>
              <a:t>Jan. 6,7</a:t>
            </a:r>
            <a:r>
              <a:rPr lang="en-US" altLang="ja-JP" b="1" baseline="30000"/>
              <a:t>th</a:t>
            </a:r>
            <a:r>
              <a:rPr lang="en-US" altLang="ja-JP" b="1"/>
              <a:t> ,Flatness of the floor was measured.</a:t>
            </a: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323850" y="1052513"/>
            <a:ext cx="1857375" cy="30480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b="1"/>
              <a:t>High precision level</a:t>
            </a:r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4643438" y="981075"/>
            <a:ext cx="1298575" cy="30480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b="1"/>
              <a:t>Laser tracker</a:t>
            </a:r>
          </a:p>
        </p:txBody>
      </p:sp>
      <p:sp>
        <p:nvSpPr>
          <p:cNvPr id="78858" name="Oval 10"/>
          <p:cNvSpPr>
            <a:spLocks noChangeArrowheads="1"/>
          </p:cNvSpPr>
          <p:nvPr/>
        </p:nvSpPr>
        <p:spPr bwMode="auto">
          <a:xfrm>
            <a:off x="5219700" y="1700213"/>
            <a:ext cx="1079500" cy="16573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8859" name="Line 11"/>
          <p:cNvSpPr>
            <a:spLocks noChangeShapeType="1"/>
          </p:cNvSpPr>
          <p:nvPr/>
        </p:nvSpPr>
        <p:spPr bwMode="auto">
          <a:xfrm>
            <a:off x="5651500" y="1916113"/>
            <a:ext cx="288925" cy="24495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8860" name="Line 12"/>
          <p:cNvSpPr>
            <a:spLocks noChangeShapeType="1"/>
          </p:cNvSpPr>
          <p:nvPr/>
        </p:nvSpPr>
        <p:spPr bwMode="auto">
          <a:xfrm>
            <a:off x="1835150" y="1844675"/>
            <a:ext cx="1223963" cy="3603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9A3A-6D5A-4277-B88D-535602F9A90F}" type="slidenum">
              <a:rPr lang="en-US" altLang="ja-JP"/>
              <a:pPr/>
              <a:t>18</a:t>
            </a:fld>
            <a:endParaRPr lang="en-US" altLang="ja-JP"/>
          </a:p>
        </p:txBody>
      </p:sp>
      <p:pic>
        <p:nvPicPr>
          <p:cNvPr id="73733" name="Picture 5" descr="g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24" b="45673"/>
          <a:stretch>
            <a:fillRect/>
          </a:stretch>
        </p:blipFill>
        <p:spPr bwMode="auto">
          <a:xfrm>
            <a:off x="3959225" y="1341438"/>
            <a:ext cx="5184775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4325" name="Group 597"/>
          <p:cNvGraphicFramePr>
            <a:graphicFrameLocks noGrp="1"/>
          </p:cNvGraphicFramePr>
          <p:nvPr/>
        </p:nvGraphicFramePr>
        <p:xfrm>
          <a:off x="107950" y="1052513"/>
          <a:ext cx="3887788" cy="4914900"/>
        </p:xfrm>
        <a:graphic>
          <a:graphicData uri="http://schemas.openxmlformats.org/drawingml/2006/table">
            <a:tbl>
              <a:tblPr/>
              <a:tblGrid>
                <a:gridCol w="649288"/>
                <a:gridCol w="646112"/>
                <a:gridCol w="650875"/>
                <a:gridCol w="646113"/>
                <a:gridCol w="646112"/>
                <a:gridCol w="649288"/>
              </a:tblGrid>
              <a:tr h="260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  <a:endParaRPr kumimoji="1" lang="ja-JP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200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500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1000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1500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1800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0.02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-0.029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-0.033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-0.058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500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-0.017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-0.008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-0.06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-0.045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-0.045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1000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-0.043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-0.096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0.011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-0.021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-0.02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1500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0.008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-0.034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0.011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-0.06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-0.033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2000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0.021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-0.011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0.011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-0.019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-0.038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2500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-0.018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-0.005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-0.008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-0.074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-0.05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3000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-0.041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-0.015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-0.014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-0.066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-0.056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3500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-0.018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-0.022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-0.035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-0.04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-0.061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4000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-0.028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-0.005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-0.04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-0.017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-0.05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4500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-0.015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-0.036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-0.028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-0.092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-0.081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5000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-0.022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-0.024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-0.008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-0.016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-0.04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5500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-0.046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-0.057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-0.04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-0.047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-0.055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6000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-0.046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-0.039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-0.03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-0.046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-0.041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6500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-0.061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-0.045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-0.047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-0.033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-0.045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7000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-0.054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-0.068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-0.082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-0.078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-0.074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7500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-0.087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-0.086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-0.081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-0.097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-0.086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8000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-0.113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-0.106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-0.125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-0.131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-0.08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4321" name="Text Box 593"/>
          <p:cNvSpPr txBox="1">
            <a:spLocks noChangeArrowheads="1"/>
          </p:cNvSpPr>
          <p:nvPr/>
        </p:nvSpPr>
        <p:spPr bwMode="auto">
          <a:xfrm>
            <a:off x="179388" y="333375"/>
            <a:ext cx="424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00FF"/>
                </a:solidFill>
              </a:rPr>
              <a:t>Result (Measured with Laser Tracker)</a:t>
            </a:r>
          </a:p>
        </p:txBody>
      </p:sp>
      <p:sp>
        <p:nvSpPr>
          <p:cNvPr id="74323" name="Text Box 595"/>
          <p:cNvSpPr txBox="1">
            <a:spLocks noChangeArrowheads="1"/>
          </p:cNvSpPr>
          <p:nvPr/>
        </p:nvSpPr>
        <p:spPr bwMode="auto">
          <a:xfrm>
            <a:off x="395288" y="6021388"/>
            <a:ext cx="4264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FF0000"/>
                </a:solidFill>
                <a:sym typeface="Wingdings" panose="05000000000000000000" pitchFamily="2" charset="2"/>
              </a:rPr>
              <a:t> Flatness is about less than 0.1mm.</a:t>
            </a:r>
            <a:endParaRPr lang="en-US" altLang="ja-JP" b="1">
              <a:solidFill>
                <a:srgbClr val="FF0000"/>
              </a:solidFill>
            </a:endParaRPr>
          </a:p>
        </p:txBody>
      </p:sp>
      <p:sp>
        <p:nvSpPr>
          <p:cNvPr id="74326" name="Text Box 598"/>
          <p:cNvSpPr txBox="1">
            <a:spLocks noChangeArrowheads="1"/>
          </p:cNvSpPr>
          <p:nvPr/>
        </p:nvSpPr>
        <p:spPr bwMode="auto">
          <a:xfrm>
            <a:off x="3203575" y="850900"/>
            <a:ext cx="844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200" b="1"/>
              <a:t>Unit: mm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71EA-8A46-4D0E-B466-7AC29DF48094}" type="slidenum">
              <a:rPr lang="en-US" altLang="ja-JP"/>
              <a:pPr/>
              <a:t>19</a:t>
            </a:fld>
            <a:endParaRPr lang="en-US" altLang="ja-JP"/>
          </a:p>
        </p:txBody>
      </p:sp>
      <p:pic>
        <p:nvPicPr>
          <p:cNvPr id="107522" name="Picture 2" descr="P10109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5040313" cy="33115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8" t="25371" r="14276" b="12448"/>
          <a:stretch>
            <a:fillRect/>
          </a:stretch>
        </p:blipFill>
        <p:spPr bwMode="auto">
          <a:xfrm>
            <a:off x="3851275" y="2852738"/>
            <a:ext cx="5040313" cy="347821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4859338" y="476250"/>
            <a:ext cx="4033837" cy="982663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1600" b="1">
                <a:solidFill>
                  <a:srgbClr val="0000FF"/>
                </a:solidFill>
              </a:rPr>
              <a:t>At KEK @ Mar. 3</a:t>
            </a:r>
            <a:r>
              <a:rPr lang="en-US" altLang="ja-JP" sz="1600" b="1" baseline="30000">
                <a:solidFill>
                  <a:srgbClr val="0000FF"/>
                </a:solidFill>
              </a:rPr>
              <a:t>rd</a:t>
            </a:r>
            <a:endParaRPr lang="en-US" altLang="ja-JP" sz="1600" b="1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ja-JP" sz="1600" b="1">
                <a:solidFill>
                  <a:srgbClr val="008000"/>
                </a:solidFill>
              </a:rPr>
              <a:t>-Modification of the floor is completed.</a:t>
            </a:r>
          </a:p>
          <a:p>
            <a:pPr>
              <a:lnSpc>
                <a:spcPct val="120000"/>
              </a:lnSpc>
            </a:pPr>
            <a:r>
              <a:rPr lang="en-US" altLang="ja-JP" sz="1600" b="1">
                <a:solidFill>
                  <a:srgbClr val="008000"/>
                </a:solidFill>
              </a:rPr>
              <a:t>-Waiting to install  the movable table.</a:t>
            </a: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900113" y="4868863"/>
            <a:ext cx="3024187" cy="156845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b="1">
                <a:solidFill>
                  <a:srgbClr val="0000FF"/>
                </a:solidFill>
              </a:rPr>
              <a:t>At factory of fabricator;</a:t>
            </a:r>
          </a:p>
          <a:p>
            <a:pPr>
              <a:lnSpc>
                <a:spcPct val="120000"/>
              </a:lnSpc>
            </a:pPr>
            <a:r>
              <a:rPr lang="en-US" altLang="ja-JP" sz="1600" b="1">
                <a:solidFill>
                  <a:srgbClr val="008000"/>
                </a:solidFill>
              </a:rPr>
              <a:t>-Assembling is in progress…</a:t>
            </a:r>
          </a:p>
          <a:p>
            <a:pPr>
              <a:lnSpc>
                <a:spcPct val="120000"/>
              </a:lnSpc>
            </a:pPr>
            <a:endParaRPr lang="en-US" altLang="ja-JP" sz="1000" b="1">
              <a:solidFill>
                <a:srgbClr val="008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ja-JP" b="1">
                <a:solidFill>
                  <a:srgbClr val="0000FF"/>
                </a:solidFill>
              </a:rPr>
              <a:t>Assembling in KEK,</a:t>
            </a:r>
          </a:p>
          <a:p>
            <a:pPr>
              <a:lnSpc>
                <a:spcPct val="120000"/>
              </a:lnSpc>
            </a:pPr>
            <a:r>
              <a:rPr lang="en-US" altLang="ja-JP" b="1"/>
              <a:t> </a:t>
            </a:r>
            <a:r>
              <a:rPr lang="en-US" altLang="ja-JP" b="1">
                <a:solidFill>
                  <a:srgbClr val="008000"/>
                </a:solidFill>
                <a:sym typeface="Wingdings" panose="05000000000000000000" pitchFamily="2" charset="2"/>
              </a:rPr>
              <a:t></a:t>
            </a:r>
            <a:r>
              <a:rPr lang="en-US" altLang="ja-JP" b="1">
                <a:solidFill>
                  <a:srgbClr val="008000"/>
                </a:solidFill>
              </a:rPr>
              <a:t> Middle of March. </a:t>
            </a:r>
          </a:p>
        </p:txBody>
      </p:sp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395288" y="620713"/>
            <a:ext cx="2038350" cy="366712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00FF"/>
                </a:solidFill>
              </a:rPr>
              <a:t>Present situation</a:t>
            </a:r>
          </a:p>
        </p:txBody>
      </p:sp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250825" y="163513"/>
            <a:ext cx="1568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rgbClr val="0000FF"/>
                </a:solidFill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E1DC-564E-4108-AD68-C95EC1787AF4}" type="slidenum">
              <a:rPr lang="en-US" altLang="ja-JP"/>
              <a:pPr/>
              <a:t>2</a:t>
            </a:fld>
            <a:endParaRPr lang="en-US" altLang="ja-JP"/>
          </a:p>
        </p:txBody>
      </p:sp>
      <p:pic>
        <p:nvPicPr>
          <p:cNvPr id="67586" name="Picture 2" descr="P10204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60350"/>
            <a:ext cx="37433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" b="10977"/>
          <a:stretch>
            <a:fillRect/>
          </a:stretch>
        </p:blipFill>
        <p:spPr bwMode="auto">
          <a:xfrm>
            <a:off x="1979613" y="3170238"/>
            <a:ext cx="5616575" cy="32829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8" name="Line 4"/>
          <p:cNvSpPr>
            <a:spLocks noChangeShapeType="1"/>
          </p:cNvSpPr>
          <p:nvPr/>
        </p:nvSpPr>
        <p:spPr bwMode="auto">
          <a:xfrm>
            <a:off x="4356100" y="2565400"/>
            <a:ext cx="0" cy="5762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1671638" y="3381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ja-JP"/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395288" y="244475"/>
            <a:ext cx="3533775" cy="376238"/>
          </a:xfrm>
          <a:prstGeom prst="rect">
            <a:avLst/>
          </a:prstGeom>
          <a:solidFill>
            <a:srgbClr val="CCFF99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00FF"/>
                </a:solidFill>
              </a:rPr>
              <a:t>QCS support system for KEKB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34925" y="2908300"/>
            <a:ext cx="4181475" cy="376238"/>
          </a:xfrm>
          <a:prstGeom prst="rect">
            <a:avLst/>
          </a:prstGeom>
          <a:solidFill>
            <a:srgbClr val="CCFF99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00FF"/>
                </a:solidFill>
              </a:rPr>
              <a:t>QCS support system for SuperKEKB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4356100" y="3644900"/>
            <a:ext cx="6318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600" b="1"/>
              <a:t>QCS-L</a:t>
            </a: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3924300" y="3284538"/>
            <a:ext cx="1863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600" b="1"/>
              <a:t>QCS support frame</a:t>
            </a:r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3059113" y="5013325"/>
            <a:ext cx="12985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600" b="1">
                <a:solidFill>
                  <a:srgbClr val="0000FF"/>
                </a:solidFill>
              </a:rPr>
              <a:t>Moving stage</a:t>
            </a:r>
          </a:p>
        </p:txBody>
      </p:sp>
      <p:sp>
        <p:nvSpPr>
          <p:cNvPr id="67595" name="Line 11"/>
          <p:cNvSpPr>
            <a:spLocks noChangeShapeType="1"/>
          </p:cNvSpPr>
          <p:nvPr/>
        </p:nvSpPr>
        <p:spPr bwMode="auto">
          <a:xfrm flipH="1" flipV="1">
            <a:off x="3059113" y="4221163"/>
            <a:ext cx="73025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7596" name="Line 12"/>
          <p:cNvSpPr>
            <a:spLocks noChangeShapeType="1"/>
          </p:cNvSpPr>
          <p:nvPr/>
        </p:nvSpPr>
        <p:spPr bwMode="auto">
          <a:xfrm flipH="1">
            <a:off x="4356100" y="3933825"/>
            <a:ext cx="287338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7597" name="Line 13"/>
          <p:cNvSpPr>
            <a:spLocks noChangeShapeType="1"/>
          </p:cNvSpPr>
          <p:nvPr/>
        </p:nvSpPr>
        <p:spPr bwMode="auto">
          <a:xfrm flipH="1">
            <a:off x="3635375" y="3500438"/>
            <a:ext cx="288925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7601" name="Text Box 17"/>
          <p:cNvSpPr txBox="1">
            <a:spLocks noChangeArrowheads="1"/>
          </p:cNvSpPr>
          <p:nvPr/>
        </p:nvSpPr>
        <p:spPr bwMode="auto">
          <a:xfrm>
            <a:off x="3348038" y="6092825"/>
            <a:ext cx="15573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600" b="1"/>
              <a:t>Concrete bridge</a:t>
            </a:r>
          </a:p>
        </p:txBody>
      </p:sp>
      <p:sp>
        <p:nvSpPr>
          <p:cNvPr id="67602" name="Line 18"/>
          <p:cNvSpPr>
            <a:spLocks noChangeShapeType="1"/>
          </p:cNvSpPr>
          <p:nvPr/>
        </p:nvSpPr>
        <p:spPr bwMode="auto">
          <a:xfrm flipH="1" flipV="1">
            <a:off x="2987675" y="5734050"/>
            <a:ext cx="3603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7604" name="Line 20"/>
          <p:cNvSpPr>
            <a:spLocks noChangeShapeType="1"/>
          </p:cNvSpPr>
          <p:nvPr/>
        </p:nvSpPr>
        <p:spPr bwMode="auto">
          <a:xfrm>
            <a:off x="3419475" y="4437063"/>
            <a:ext cx="0" cy="21590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7605" name="Line 21"/>
          <p:cNvSpPr>
            <a:spLocks noChangeShapeType="1"/>
          </p:cNvSpPr>
          <p:nvPr/>
        </p:nvSpPr>
        <p:spPr bwMode="auto">
          <a:xfrm flipV="1">
            <a:off x="3419475" y="4437063"/>
            <a:ext cx="576263" cy="21590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7606" name="Line 22"/>
          <p:cNvSpPr>
            <a:spLocks noChangeShapeType="1"/>
          </p:cNvSpPr>
          <p:nvPr/>
        </p:nvSpPr>
        <p:spPr bwMode="auto">
          <a:xfrm flipV="1">
            <a:off x="3995738" y="4221163"/>
            <a:ext cx="0" cy="21590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7607" name="Text Box 23"/>
          <p:cNvSpPr txBox="1">
            <a:spLocks noChangeArrowheads="1"/>
          </p:cNvSpPr>
          <p:nvPr/>
        </p:nvSpPr>
        <p:spPr bwMode="auto">
          <a:xfrm>
            <a:off x="2484438" y="5300663"/>
            <a:ext cx="23749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600" b="1">
                <a:solidFill>
                  <a:srgbClr val="0000FF"/>
                </a:solidFill>
              </a:rPr>
              <a:t>Precise flat surface floor</a:t>
            </a:r>
          </a:p>
        </p:txBody>
      </p:sp>
      <p:sp>
        <p:nvSpPr>
          <p:cNvPr id="67608" name="Line 24"/>
          <p:cNvSpPr>
            <a:spLocks noChangeShapeType="1"/>
          </p:cNvSpPr>
          <p:nvPr/>
        </p:nvSpPr>
        <p:spPr bwMode="auto">
          <a:xfrm flipH="1" flipV="1">
            <a:off x="2484438" y="3860800"/>
            <a:ext cx="71437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7609" name="Line 25"/>
          <p:cNvSpPr>
            <a:spLocks noChangeShapeType="1"/>
          </p:cNvSpPr>
          <p:nvPr/>
        </p:nvSpPr>
        <p:spPr bwMode="auto">
          <a:xfrm flipH="1">
            <a:off x="5724525" y="2205038"/>
            <a:ext cx="576263" cy="3286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7610" name="Line 26"/>
          <p:cNvSpPr>
            <a:spLocks noChangeShapeType="1"/>
          </p:cNvSpPr>
          <p:nvPr/>
        </p:nvSpPr>
        <p:spPr bwMode="auto">
          <a:xfrm flipV="1">
            <a:off x="6300788" y="1916113"/>
            <a:ext cx="0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7611" name="Line 27"/>
          <p:cNvSpPr>
            <a:spLocks noChangeShapeType="1"/>
          </p:cNvSpPr>
          <p:nvPr/>
        </p:nvSpPr>
        <p:spPr bwMode="auto">
          <a:xfrm flipV="1">
            <a:off x="5724525" y="2276475"/>
            <a:ext cx="0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7612" name="Line 28"/>
          <p:cNvSpPr>
            <a:spLocks noChangeShapeType="1"/>
          </p:cNvSpPr>
          <p:nvPr/>
        </p:nvSpPr>
        <p:spPr bwMode="auto">
          <a:xfrm flipH="1" flipV="1">
            <a:off x="5076825" y="1268413"/>
            <a:ext cx="1223963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7613" name="Line 29"/>
          <p:cNvSpPr>
            <a:spLocks noChangeShapeType="1"/>
          </p:cNvSpPr>
          <p:nvPr/>
        </p:nvSpPr>
        <p:spPr bwMode="auto">
          <a:xfrm flipH="1" flipV="1">
            <a:off x="4643438" y="1628775"/>
            <a:ext cx="1081087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7614" name="Line 30"/>
          <p:cNvSpPr>
            <a:spLocks noChangeShapeType="1"/>
          </p:cNvSpPr>
          <p:nvPr/>
        </p:nvSpPr>
        <p:spPr bwMode="auto">
          <a:xfrm flipH="1" flipV="1">
            <a:off x="5076825" y="1557338"/>
            <a:ext cx="1223963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7615" name="Text Box 31"/>
          <p:cNvSpPr txBox="1">
            <a:spLocks noChangeArrowheads="1"/>
          </p:cNvSpPr>
          <p:nvPr/>
        </p:nvSpPr>
        <p:spPr bwMode="auto">
          <a:xfrm>
            <a:off x="3995738" y="4652963"/>
            <a:ext cx="5318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600" b="1">
                <a:solidFill>
                  <a:srgbClr val="0000FF"/>
                </a:solidFill>
              </a:rPr>
              <a:t>Filled</a:t>
            </a:r>
          </a:p>
        </p:txBody>
      </p:sp>
      <p:sp>
        <p:nvSpPr>
          <p:cNvPr id="67616" name="Line 32"/>
          <p:cNvSpPr>
            <a:spLocks noChangeShapeType="1"/>
          </p:cNvSpPr>
          <p:nvPr/>
        </p:nvSpPr>
        <p:spPr bwMode="auto">
          <a:xfrm flipH="1" flipV="1">
            <a:off x="3779838" y="4437063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05AF-649F-4323-AAD5-ACEBB8CCE71C}" type="slidenum">
              <a:rPr lang="en-US" altLang="ja-JP"/>
              <a:pPr/>
              <a:t>20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1C09-1D9F-4E09-BF02-52667B7784BE}" type="slidenum">
              <a:rPr lang="en-US" altLang="ja-JP"/>
              <a:pPr/>
              <a:t>21</a:t>
            </a:fld>
            <a:endParaRPr lang="en-US" altLang="ja-JP"/>
          </a:p>
        </p:txBody>
      </p:sp>
      <p:pic>
        <p:nvPicPr>
          <p:cNvPr id="103426" name="Picture 2" descr="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43" b="14888"/>
          <a:stretch>
            <a:fillRect/>
          </a:stretch>
        </p:blipFill>
        <p:spPr bwMode="auto">
          <a:xfrm>
            <a:off x="4500563" y="115888"/>
            <a:ext cx="4462462" cy="286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5219700" y="188913"/>
            <a:ext cx="727075" cy="376237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00FF"/>
                </a:solidFill>
              </a:rPr>
              <a:t>34Hz</a:t>
            </a:r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15888"/>
            <a:ext cx="430530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FF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</p:pic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338138" y="765175"/>
            <a:ext cx="727075" cy="376238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00FF"/>
                </a:solidFill>
              </a:rPr>
              <a:t>34Hz</a:t>
            </a:r>
          </a:p>
        </p:txBody>
      </p:sp>
      <p:pic>
        <p:nvPicPr>
          <p:cNvPr id="103430" name="Picture 6" descr="s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29" b="15085"/>
          <a:stretch>
            <a:fillRect/>
          </a:stretch>
        </p:blipFill>
        <p:spPr bwMode="auto">
          <a:xfrm>
            <a:off x="4643438" y="3562350"/>
            <a:ext cx="3960812" cy="253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5435600" y="3646488"/>
            <a:ext cx="7175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00FF"/>
                </a:solidFill>
              </a:rPr>
              <a:t>64Hz</a:t>
            </a:r>
          </a:p>
        </p:txBody>
      </p:sp>
      <p:pic>
        <p:nvPicPr>
          <p:cNvPr id="1034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73463"/>
            <a:ext cx="3671888" cy="250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FF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</p:pic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395288" y="4149725"/>
            <a:ext cx="7175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00FF"/>
                </a:solidFill>
              </a:rPr>
              <a:t>64Hz</a:t>
            </a:r>
          </a:p>
        </p:txBody>
      </p:sp>
      <p:sp>
        <p:nvSpPr>
          <p:cNvPr id="103434" name="Text Box 10"/>
          <p:cNvSpPr txBox="1">
            <a:spLocks noChangeArrowheads="1"/>
          </p:cNvSpPr>
          <p:nvPr/>
        </p:nvSpPr>
        <p:spPr bwMode="auto">
          <a:xfrm>
            <a:off x="1028700" y="6303963"/>
            <a:ext cx="1824038" cy="39687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prstShdw prst="shdw17" dist="17961" dir="2700000">
              <a:srgbClr val="FFFFCC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349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600" tIns="46800" rIns="93600" bIns="46800">
            <a:spAutoFit/>
          </a:bodyPr>
          <a:lstStyle/>
          <a:p>
            <a:pPr algn="ctr" eaLnBrk="0" hangingPunct="0"/>
            <a:r>
              <a:rPr kumimoji="0" lang="en-US" altLang="ja-JP" sz="2000" b="1" u="sng"/>
              <a:t>Measurement</a:t>
            </a:r>
          </a:p>
        </p:txBody>
      </p:sp>
      <p:sp>
        <p:nvSpPr>
          <p:cNvPr id="103435" name="Text Box 11"/>
          <p:cNvSpPr txBox="1">
            <a:spLocks noChangeArrowheads="1"/>
          </p:cNvSpPr>
          <p:nvPr/>
        </p:nvSpPr>
        <p:spPr bwMode="auto">
          <a:xfrm>
            <a:off x="6169025" y="6323013"/>
            <a:ext cx="1065213" cy="39687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prstShdw prst="shdw17" dist="17961" dir="2700000">
              <a:srgbClr val="FFFFCC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349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600" tIns="46800" rIns="93600" bIns="46800">
            <a:spAutoFit/>
          </a:bodyPr>
          <a:lstStyle/>
          <a:p>
            <a:pPr algn="ctr" eaLnBrk="0" hangingPunct="0"/>
            <a:r>
              <a:rPr kumimoji="0" lang="en-US" altLang="ja-JP" sz="2000" b="1" u="sng"/>
              <a:t>ANSYS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C8CC-D1D1-4173-8A99-A6241AAEB6CA}" type="slidenum">
              <a:rPr lang="en-US" altLang="ja-JP"/>
              <a:pPr/>
              <a:t>22</a:t>
            </a:fld>
            <a:endParaRPr lang="en-US" altLang="ja-JP"/>
          </a:p>
        </p:txBody>
      </p:sp>
      <p:pic>
        <p:nvPicPr>
          <p:cNvPr id="104450" name="Picture 2" descr="s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47" b="12814"/>
          <a:stretch>
            <a:fillRect/>
          </a:stretch>
        </p:blipFill>
        <p:spPr bwMode="auto">
          <a:xfrm>
            <a:off x="4572000" y="333375"/>
            <a:ext cx="4140200" cy="267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3743325" cy="255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FF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</p:pic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5435600" y="404813"/>
            <a:ext cx="7175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00FF"/>
                </a:solidFill>
              </a:rPr>
              <a:t>79Hz</a:t>
            </a: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611188" y="981075"/>
            <a:ext cx="7175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00FF"/>
                </a:solidFill>
              </a:rPr>
              <a:t>74Hz</a:t>
            </a:r>
          </a:p>
        </p:txBody>
      </p:sp>
      <p:pic>
        <p:nvPicPr>
          <p:cNvPr id="1044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65500"/>
            <a:ext cx="3313113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FF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</p:pic>
      <p:pic>
        <p:nvPicPr>
          <p:cNvPr id="1044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233738"/>
            <a:ext cx="3536950" cy="336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FF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</p:pic>
      <p:sp>
        <p:nvSpPr>
          <p:cNvPr id="104456" name="Oval 8"/>
          <p:cNvSpPr>
            <a:spLocks noChangeArrowheads="1"/>
          </p:cNvSpPr>
          <p:nvPr/>
        </p:nvSpPr>
        <p:spPr bwMode="auto">
          <a:xfrm>
            <a:off x="2268538" y="1844675"/>
            <a:ext cx="142875" cy="144463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</p:spPr>
        <p:txBody>
          <a:bodyPr wrap="none" lIns="93600" tIns="46800" rIns="93600" bIns="46800" anchor="ctr"/>
          <a:lstStyle/>
          <a:p>
            <a:endParaRPr lang="ja-JP" altLang="en-US"/>
          </a:p>
        </p:txBody>
      </p:sp>
      <p:sp>
        <p:nvSpPr>
          <p:cNvPr id="104457" name="Line 9"/>
          <p:cNvSpPr>
            <a:spLocks noChangeShapeType="1"/>
          </p:cNvSpPr>
          <p:nvPr/>
        </p:nvSpPr>
        <p:spPr bwMode="auto">
          <a:xfrm>
            <a:off x="2339975" y="1989138"/>
            <a:ext cx="1800225" cy="1295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>
            <a:prstShdw prst="shdw17" dist="17961" dir="2700000">
              <a:srgbClr val="0000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/>
          <a:lstStyle/>
          <a:p>
            <a:endParaRPr lang="ja-JP" altLang="en-US"/>
          </a:p>
        </p:txBody>
      </p:sp>
      <p:sp>
        <p:nvSpPr>
          <p:cNvPr id="104458" name="Line 10"/>
          <p:cNvSpPr>
            <a:spLocks noChangeShapeType="1"/>
          </p:cNvSpPr>
          <p:nvPr/>
        </p:nvSpPr>
        <p:spPr bwMode="auto">
          <a:xfrm flipH="1">
            <a:off x="1692275" y="1989138"/>
            <a:ext cx="576263" cy="143986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>
            <a:prstShdw prst="shdw17" dist="17961" dir="2700000">
              <a:srgbClr val="0000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/>
          <a:lstStyle/>
          <a:p>
            <a:endParaRPr lang="ja-JP" altLang="en-US"/>
          </a:p>
        </p:txBody>
      </p:sp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1831975" y="2852738"/>
            <a:ext cx="1444625" cy="317500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2700000">
              <a:srgbClr val="0000FF">
                <a:gamma/>
                <a:shade val="60000"/>
                <a:invGamma/>
              </a:srgbClr>
            </a:prstShdw>
          </a:effectLst>
        </p:spPr>
        <p:txBody>
          <a:bodyPr wrap="none" lIns="93600" tIns="46800" rIns="93600" bIns="46800">
            <a:spAutoFit/>
          </a:bodyPr>
          <a:lstStyle/>
          <a:p>
            <a:pPr algn="ctr" eaLnBrk="0" hangingPunct="0"/>
            <a:r>
              <a:rPr kumimoji="0" lang="ja-JP" altLang="en-US" sz="1400" b="1">
                <a:latin typeface="Century" panose="02040604050505020304" pitchFamily="18" charset="0"/>
                <a:ea typeface="ＭＳ ゴシック" panose="020B0609070205080204" pitchFamily="49" charset="-128"/>
              </a:rPr>
              <a:t>この点での各値</a:t>
            </a:r>
          </a:p>
        </p:txBody>
      </p:sp>
      <p:sp>
        <p:nvSpPr>
          <p:cNvPr id="104460" name="Text Box 12"/>
          <p:cNvSpPr txBox="1">
            <a:spLocks noChangeArrowheads="1"/>
          </p:cNvSpPr>
          <p:nvPr/>
        </p:nvSpPr>
        <p:spPr bwMode="auto">
          <a:xfrm>
            <a:off x="7256463" y="4508500"/>
            <a:ext cx="1211262" cy="317500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2700000">
              <a:srgbClr val="0000FF">
                <a:gamma/>
                <a:shade val="60000"/>
                <a:invGamma/>
              </a:srgbClr>
            </a:prstShdw>
          </a:effectLst>
        </p:spPr>
        <p:txBody>
          <a:bodyPr wrap="none" lIns="93600" tIns="46800" rIns="93600" bIns="46800">
            <a:spAutoFit/>
          </a:bodyPr>
          <a:lstStyle/>
          <a:p>
            <a:pPr algn="ctr" eaLnBrk="0" hangingPunct="0"/>
            <a:r>
              <a:rPr kumimoji="0" lang="en-US" altLang="ja-JP" sz="1400" b="1">
                <a:solidFill>
                  <a:srgbClr val="0000FF"/>
                </a:solidFill>
                <a:latin typeface="Century" panose="02040604050505020304" pitchFamily="18" charset="0"/>
                <a:ea typeface="ＭＳ ゴシック" panose="020B0609070205080204" pitchFamily="49" charset="-128"/>
              </a:rPr>
              <a:t>~5nm&lt;70Hz</a:t>
            </a:r>
          </a:p>
        </p:txBody>
      </p:sp>
      <p:sp>
        <p:nvSpPr>
          <p:cNvPr id="104461" name="Line 13"/>
          <p:cNvSpPr>
            <a:spLocks noChangeShapeType="1"/>
          </p:cNvSpPr>
          <p:nvPr/>
        </p:nvSpPr>
        <p:spPr bwMode="auto">
          <a:xfrm flipH="1">
            <a:off x="7019925" y="4797425"/>
            <a:ext cx="504825" cy="2159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>
            <a:prstShdw prst="shdw17" dist="17961" dir="2700000">
              <a:srgbClr val="0000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/>
          <a:lstStyle/>
          <a:p>
            <a:endParaRPr lang="ja-JP" altLang="en-US"/>
          </a:p>
        </p:txBody>
      </p:sp>
      <p:sp>
        <p:nvSpPr>
          <p:cNvPr id="104462" name="Line 14"/>
          <p:cNvSpPr>
            <a:spLocks noChangeShapeType="1"/>
          </p:cNvSpPr>
          <p:nvPr/>
        </p:nvSpPr>
        <p:spPr bwMode="auto">
          <a:xfrm>
            <a:off x="3563938" y="4941888"/>
            <a:ext cx="503237" cy="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 type="triangle" w="med" len="med"/>
          </a:ln>
          <a:effectLst>
            <a:prstShdw prst="shdw17" dist="17961" dir="2700000">
              <a:srgbClr val="0000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/>
          <a:lstStyle/>
          <a:p>
            <a:endParaRPr lang="ja-JP" altLang="en-US"/>
          </a:p>
        </p:txBody>
      </p:sp>
      <p:sp>
        <p:nvSpPr>
          <p:cNvPr id="104463" name="Text Box 15"/>
          <p:cNvSpPr txBox="1">
            <a:spLocks noChangeArrowheads="1"/>
          </p:cNvSpPr>
          <p:nvPr/>
        </p:nvSpPr>
        <p:spPr bwMode="auto">
          <a:xfrm>
            <a:off x="376238" y="6400800"/>
            <a:ext cx="64150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en-US" altLang="ja-JP" b="1">
                <a:solidFill>
                  <a:srgbClr val="0000FF"/>
                </a:solidFill>
              </a:rPr>
              <a:t>Measurement data is good agreement with calculation.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90D1-3404-4485-A508-B6E522ED3B72}" type="slidenum">
              <a:rPr lang="en-US" altLang="ja-JP"/>
              <a:pPr/>
              <a:t>23</a:t>
            </a:fld>
            <a:endParaRPr lang="en-US" altLang="ja-JP"/>
          </a:p>
        </p:txBody>
      </p:sp>
      <p:pic>
        <p:nvPicPr>
          <p:cNvPr id="11268" name="Picture 4" descr="DB58BE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713"/>
            <a:ext cx="8497888" cy="558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84213" y="1282700"/>
            <a:ext cx="3063875" cy="650875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/>
              <a:t>・</a:t>
            </a:r>
            <a:r>
              <a:rPr lang="en-US" altLang="ja-JP"/>
              <a:t>Motor(2m/mim)</a:t>
            </a:r>
          </a:p>
          <a:p>
            <a:r>
              <a:rPr lang="ja-JP" altLang="en-US"/>
              <a:t>・</a:t>
            </a:r>
            <a:r>
              <a:rPr lang="en-US" altLang="ja-JP"/>
              <a:t>Hand operation is possible.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2B2D1-7ED3-4EFD-801E-6AEB651C2F8E}" type="slidenum">
              <a:rPr lang="en-US" altLang="ja-JP"/>
              <a:pPr/>
              <a:t>24</a:t>
            </a:fld>
            <a:endParaRPr lang="en-US" altLang="ja-JP"/>
          </a:p>
        </p:txBody>
      </p:sp>
      <p:pic>
        <p:nvPicPr>
          <p:cNvPr id="105474" name="Picture 2" descr="P1010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466725"/>
            <a:ext cx="7899400" cy="592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75" name="Oval 3"/>
          <p:cNvSpPr>
            <a:spLocks noChangeArrowheads="1"/>
          </p:cNvSpPr>
          <p:nvPr/>
        </p:nvSpPr>
        <p:spPr bwMode="auto">
          <a:xfrm>
            <a:off x="1619250" y="1052513"/>
            <a:ext cx="1008063" cy="720725"/>
          </a:xfrm>
          <a:prstGeom prst="ellips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3600" tIns="46800" rIns="93600" bIns="46800" anchor="ctr"/>
          <a:lstStyle/>
          <a:p>
            <a:pPr algn="ctr" eaLnBrk="0" hangingPunct="0"/>
            <a:endParaRPr kumimoji="0" lang="ja-JP" altLang="ja-JP" sz="4400">
              <a:latin typeface="Century" panose="02040604050505020304" pitchFamily="18" charset="0"/>
              <a:ea typeface="ＭＳ ゴシック" panose="020B0609070205080204" pitchFamily="49" charset="-128"/>
            </a:endParaRPr>
          </a:p>
        </p:txBody>
      </p:sp>
      <p:sp>
        <p:nvSpPr>
          <p:cNvPr id="105476" name="Oval 4"/>
          <p:cNvSpPr>
            <a:spLocks noChangeArrowheads="1"/>
          </p:cNvSpPr>
          <p:nvPr/>
        </p:nvSpPr>
        <p:spPr bwMode="auto">
          <a:xfrm>
            <a:off x="900113" y="5300663"/>
            <a:ext cx="935037" cy="792162"/>
          </a:xfrm>
          <a:prstGeom prst="ellips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3600" tIns="46800" rIns="93600" bIns="46800" anchor="ctr"/>
          <a:lstStyle/>
          <a:p>
            <a:endParaRPr lang="ja-JP" altLang="en-US"/>
          </a:p>
        </p:txBody>
      </p:sp>
      <p:sp>
        <p:nvSpPr>
          <p:cNvPr id="105477" name="Oval 5"/>
          <p:cNvSpPr>
            <a:spLocks noChangeArrowheads="1"/>
          </p:cNvSpPr>
          <p:nvPr/>
        </p:nvSpPr>
        <p:spPr bwMode="auto">
          <a:xfrm>
            <a:off x="3779838" y="3500438"/>
            <a:ext cx="936625" cy="576262"/>
          </a:xfrm>
          <a:prstGeom prst="ellips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3600" tIns="46800" rIns="93600" bIns="46800" anchor="ctr"/>
          <a:lstStyle/>
          <a:p>
            <a:endParaRPr lang="ja-JP" altLang="en-US"/>
          </a:p>
        </p:txBody>
      </p:sp>
      <p:sp>
        <p:nvSpPr>
          <p:cNvPr id="105478" name="Oval 6"/>
          <p:cNvSpPr>
            <a:spLocks noChangeArrowheads="1"/>
          </p:cNvSpPr>
          <p:nvPr/>
        </p:nvSpPr>
        <p:spPr bwMode="auto">
          <a:xfrm>
            <a:off x="6732588" y="3860800"/>
            <a:ext cx="647700" cy="504825"/>
          </a:xfrm>
          <a:prstGeom prst="ellips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3600" tIns="46800" rIns="93600" bIns="46800" anchor="ctr"/>
          <a:lstStyle/>
          <a:p>
            <a:endParaRPr lang="ja-JP" altLang="en-US"/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2293938" y="334963"/>
            <a:ext cx="815975" cy="401637"/>
          </a:xfrm>
          <a:prstGeom prst="rect">
            <a:avLst/>
          </a:prstGeom>
          <a:solidFill>
            <a:schemeClr val="bg1"/>
          </a:solidFill>
          <a:ln w="34925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2700000">
              <a:srgbClr val="0000FF">
                <a:gamma/>
                <a:shade val="60000"/>
                <a:invGamma/>
              </a:srgbClr>
            </a:prstShdw>
          </a:effectLst>
        </p:spPr>
        <p:txBody>
          <a:bodyPr wrap="none" lIns="93600" tIns="46800" rIns="93600" bIns="46800">
            <a:spAutoFit/>
          </a:bodyPr>
          <a:lstStyle/>
          <a:p>
            <a:pPr algn="ctr" eaLnBrk="0" hangingPunct="0"/>
            <a:r>
              <a:rPr kumimoji="0" lang="en-US" altLang="ja-JP">
                <a:latin typeface="Century" panose="02040604050505020304" pitchFamily="18" charset="0"/>
                <a:ea typeface="ＭＳ ゴシック" panose="020B0609070205080204" pitchFamily="49" charset="-128"/>
              </a:rPr>
              <a:t>Input</a:t>
            </a:r>
          </a:p>
        </p:txBody>
      </p:sp>
      <p:sp>
        <p:nvSpPr>
          <p:cNvPr id="105480" name="Line 8"/>
          <p:cNvSpPr>
            <a:spLocks noChangeShapeType="1"/>
          </p:cNvSpPr>
          <p:nvPr/>
        </p:nvSpPr>
        <p:spPr bwMode="auto">
          <a:xfrm flipH="1">
            <a:off x="2195513" y="692150"/>
            <a:ext cx="288925" cy="360363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/>
          <a:lstStyle/>
          <a:p>
            <a:endParaRPr lang="ja-JP" altLang="en-US"/>
          </a:p>
        </p:txBody>
      </p:sp>
      <p:grpSp>
        <p:nvGrpSpPr>
          <p:cNvPr id="105481" name="Group 9"/>
          <p:cNvGrpSpPr>
            <a:grpSpLocks noChangeAspect="1"/>
          </p:cNvGrpSpPr>
          <p:nvPr/>
        </p:nvGrpSpPr>
        <p:grpSpPr bwMode="auto">
          <a:xfrm>
            <a:off x="2627313" y="4365625"/>
            <a:ext cx="2822575" cy="2032000"/>
            <a:chOff x="432" y="816"/>
            <a:chExt cx="2868" cy="2064"/>
          </a:xfrm>
        </p:grpSpPr>
        <p:pic>
          <p:nvPicPr>
            <p:cNvPr id="105482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816"/>
              <a:ext cx="2868" cy="2064"/>
            </a:xfrm>
            <a:prstGeom prst="rect">
              <a:avLst/>
            </a:prstGeom>
            <a:noFill/>
            <a:ln w="349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05483" name="AutoShape 11"/>
            <p:cNvSpPr>
              <a:spLocks noChangeAspect="1" noChangeArrowheads="1"/>
            </p:cNvSpPr>
            <p:nvPr/>
          </p:nvSpPr>
          <p:spPr bwMode="auto">
            <a:xfrm>
              <a:off x="864" y="1248"/>
              <a:ext cx="384" cy="336"/>
            </a:xfrm>
            <a:prstGeom prst="wedgeRectCallout">
              <a:avLst>
                <a:gd name="adj1" fmla="val 88542"/>
                <a:gd name="adj2" fmla="val 69940"/>
              </a:avLst>
            </a:prstGeom>
            <a:solidFill>
              <a:srgbClr val="FFFFFF"/>
            </a:solidFill>
            <a:ln w="34925">
              <a:solidFill>
                <a:srgbClr val="FF0000"/>
              </a:solidFill>
              <a:miter lim="800000"/>
              <a:headEnd/>
              <a:tailEnd/>
            </a:ln>
            <a:effectLst>
              <a:prstShdw prst="shdw17" dist="17961" dir="2700000">
                <a:srgbClr val="FF0000">
                  <a:gamma/>
                  <a:shade val="60000"/>
                  <a:invGamma/>
                </a:srgbClr>
              </a:prstShdw>
            </a:effectLst>
          </p:spPr>
          <p:txBody>
            <a:bodyPr wrap="none" lIns="93600" tIns="46800" rIns="93600" bIns="4680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0" lang="en-US" altLang="ja-JP" sz="2400">
                  <a:solidFill>
                    <a:srgbClr val="000000"/>
                  </a:solidFill>
                  <a:latin typeface="Century" panose="02040604050505020304" pitchFamily="18" charset="0"/>
                  <a:ea typeface="HG丸ｺﾞｼｯｸM-PRO" panose="020F0600000000000000" pitchFamily="50" charset="-128"/>
                </a:rPr>
                <a:t>Z</a:t>
              </a:r>
              <a:endParaRPr kumimoji="0" lang="en-US" altLang="ja-JP" sz="2400">
                <a:latin typeface="Times New Roman" panose="02020603050405020304" pitchFamily="18" charset="0"/>
              </a:endParaRPr>
            </a:p>
          </p:txBody>
        </p:sp>
        <p:sp>
          <p:nvSpPr>
            <p:cNvPr id="105484" name="AutoShape 12"/>
            <p:cNvSpPr>
              <a:spLocks noChangeAspect="1" noChangeArrowheads="1"/>
            </p:cNvSpPr>
            <p:nvPr/>
          </p:nvSpPr>
          <p:spPr bwMode="auto">
            <a:xfrm>
              <a:off x="2256" y="1104"/>
              <a:ext cx="384" cy="336"/>
            </a:xfrm>
            <a:prstGeom prst="wedgeRectCallout">
              <a:avLst>
                <a:gd name="adj1" fmla="val -77343"/>
                <a:gd name="adj2" fmla="val 94644"/>
              </a:avLst>
            </a:prstGeom>
            <a:solidFill>
              <a:srgbClr val="FFFFFF"/>
            </a:solidFill>
            <a:ln w="34925">
              <a:solidFill>
                <a:srgbClr val="FF0000"/>
              </a:solidFill>
              <a:miter lim="800000"/>
              <a:headEnd/>
              <a:tailEnd/>
            </a:ln>
            <a:effectLst>
              <a:prstShdw prst="shdw17" dist="17961" dir="2700000">
                <a:srgbClr val="FF0000">
                  <a:gamma/>
                  <a:shade val="60000"/>
                  <a:invGamma/>
                </a:srgbClr>
              </a:prstShdw>
            </a:effectLst>
          </p:spPr>
          <p:txBody>
            <a:bodyPr wrap="none" lIns="93600" tIns="46800" rIns="93600" bIns="4680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0" lang="en-US" altLang="ja-JP" sz="2400">
                  <a:solidFill>
                    <a:srgbClr val="000000"/>
                  </a:solidFill>
                  <a:latin typeface="Century" panose="02040604050505020304" pitchFamily="18" charset="0"/>
                  <a:ea typeface="HG丸ｺﾞｼｯｸM-PRO" panose="020F0600000000000000" pitchFamily="50" charset="-128"/>
                </a:rPr>
                <a:t>Y</a:t>
              </a:r>
              <a:endParaRPr kumimoji="0" lang="en-US" altLang="ja-JP" sz="2400">
                <a:latin typeface="Times New Roman" panose="02020603050405020304" pitchFamily="18" charset="0"/>
              </a:endParaRPr>
            </a:p>
          </p:txBody>
        </p:sp>
        <p:sp>
          <p:nvSpPr>
            <p:cNvPr id="105485" name="AutoShape 13"/>
            <p:cNvSpPr>
              <a:spLocks noChangeAspect="1" noChangeArrowheads="1"/>
            </p:cNvSpPr>
            <p:nvPr/>
          </p:nvSpPr>
          <p:spPr bwMode="auto">
            <a:xfrm>
              <a:off x="1728" y="2496"/>
              <a:ext cx="384" cy="336"/>
            </a:xfrm>
            <a:prstGeom prst="wedgeRectCallout">
              <a:avLst>
                <a:gd name="adj1" fmla="val 16148"/>
                <a:gd name="adj2" fmla="val -100597"/>
              </a:avLst>
            </a:prstGeom>
            <a:solidFill>
              <a:srgbClr val="FFFFFF"/>
            </a:solidFill>
            <a:ln w="34925">
              <a:solidFill>
                <a:srgbClr val="FF0000"/>
              </a:solidFill>
              <a:miter lim="800000"/>
              <a:headEnd/>
              <a:tailEnd/>
            </a:ln>
            <a:effectLst>
              <a:prstShdw prst="shdw17" dist="17961" dir="2700000">
                <a:srgbClr val="FF0000">
                  <a:gamma/>
                  <a:shade val="60000"/>
                  <a:invGamma/>
                </a:srgbClr>
              </a:prstShdw>
            </a:effectLst>
          </p:spPr>
          <p:txBody>
            <a:bodyPr wrap="none" lIns="93600" tIns="46800" rIns="93600" bIns="4680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0" lang="en-US" altLang="ja-JP" sz="2400">
                  <a:solidFill>
                    <a:srgbClr val="000000"/>
                  </a:solidFill>
                  <a:latin typeface="Century" panose="02040604050505020304" pitchFamily="18" charset="0"/>
                  <a:ea typeface="HG丸ｺﾞｼｯｸM-PRO" panose="020F0600000000000000" pitchFamily="50" charset="-128"/>
                </a:rPr>
                <a:t>X</a:t>
              </a:r>
              <a:endParaRPr kumimoji="0" lang="en-US" altLang="ja-JP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971550" y="4827588"/>
            <a:ext cx="989013" cy="401637"/>
          </a:xfrm>
          <a:prstGeom prst="rect">
            <a:avLst/>
          </a:prstGeom>
          <a:solidFill>
            <a:schemeClr val="bg1"/>
          </a:solidFill>
          <a:ln w="34925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2700000">
              <a:srgbClr val="0000FF">
                <a:gamma/>
                <a:shade val="60000"/>
                <a:invGamma/>
              </a:srgbClr>
            </a:prstShdw>
          </a:effectLst>
        </p:spPr>
        <p:txBody>
          <a:bodyPr wrap="none" lIns="93600" tIns="46800" rIns="93600" bIns="46800">
            <a:spAutoFit/>
          </a:bodyPr>
          <a:lstStyle/>
          <a:p>
            <a:pPr algn="ctr" eaLnBrk="0" hangingPunct="0"/>
            <a:r>
              <a:rPr kumimoji="0" lang="en-US" altLang="ja-JP" b="1">
                <a:latin typeface="Century" panose="02040604050505020304" pitchFamily="18" charset="0"/>
                <a:ea typeface="ＭＳ ゴシック" panose="020B0609070205080204" pitchFamily="49" charset="-128"/>
              </a:rPr>
              <a:t>Output</a:t>
            </a:r>
          </a:p>
        </p:txBody>
      </p:sp>
      <p:sp>
        <p:nvSpPr>
          <p:cNvPr id="105487" name="Text Box 15"/>
          <p:cNvSpPr txBox="1">
            <a:spLocks noChangeArrowheads="1"/>
          </p:cNvSpPr>
          <p:nvPr/>
        </p:nvSpPr>
        <p:spPr bwMode="auto">
          <a:xfrm>
            <a:off x="5508625" y="3573463"/>
            <a:ext cx="3492500" cy="27590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ja-JP" sz="1400" b="1" u="sng">
                <a:solidFill>
                  <a:srgbClr val="0000FF"/>
                </a:solidFill>
              </a:rPr>
              <a:t>Operational Modal Analysis</a:t>
            </a:r>
          </a:p>
          <a:p>
            <a:pPr>
              <a:lnSpc>
                <a:spcPct val="130000"/>
              </a:lnSpc>
            </a:pPr>
            <a:r>
              <a:rPr lang="en-US" altLang="ja-JP" sz="1200"/>
              <a:t>From Wikipedia, the free encyclopedia</a:t>
            </a:r>
            <a:endParaRPr lang="ja-JP" altLang="ja-JP" sz="1200" b="1"/>
          </a:p>
          <a:p>
            <a:pPr>
              <a:lnSpc>
                <a:spcPct val="130000"/>
              </a:lnSpc>
            </a:pPr>
            <a:r>
              <a:rPr lang="ja-JP" altLang="ja-JP" sz="1200" b="1"/>
              <a:t>Ambient modal identification</a:t>
            </a:r>
            <a:r>
              <a:rPr lang="ja-JP" altLang="ja-JP" sz="1200"/>
              <a:t>, also known as </a:t>
            </a:r>
            <a:r>
              <a:rPr lang="ja-JP" altLang="ja-JP" sz="1200" b="1"/>
              <a:t>Operational Modal Analysis</a:t>
            </a:r>
            <a:r>
              <a:rPr lang="ja-JP" altLang="ja-JP" sz="1200"/>
              <a:t> (</a:t>
            </a:r>
            <a:r>
              <a:rPr lang="ja-JP" altLang="ja-JP" sz="1200" b="1"/>
              <a:t>OMA</a:t>
            </a:r>
            <a:r>
              <a:rPr lang="ja-JP" altLang="ja-JP" sz="1200"/>
              <a:t>), aims at identifying the modal properties of a structure based on vibration data collected when the structure is under its operating conditions, i.e., no initial excitation or known artificial excitation. The modal properties of a structure include primarily the </a:t>
            </a:r>
            <a:r>
              <a:rPr lang="ja-JP" altLang="ja-JP" sz="1200">
                <a:hlinkClick r:id="rId5" tooltip="Natural frequency"/>
              </a:rPr>
              <a:t>natural frequencies</a:t>
            </a:r>
            <a:r>
              <a:rPr lang="ja-JP" altLang="ja-JP" sz="1200"/>
              <a:t>, </a:t>
            </a:r>
            <a:r>
              <a:rPr lang="ja-JP" altLang="ja-JP" sz="1200">
                <a:hlinkClick r:id="rId6" tooltip="Damping ratio"/>
              </a:rPr>
              <a:t>damping ratios</a:t>
            </a:r>
            <a:r>
              <a:rPr lang="ja-JP" altLang="ja-JP" sz="1200"/>
              <a:t> and </a:t>
            </a:r>
            <a:r>
              <a:rPr lang="ja-JP" altLang="ja-JP" sz="1200">
                <a:hlinkClick r:id="rId7" tooltip="Mode shape"/>
              </a:rPr>
              <a:t>mode shapes</a:t>
            </a:r>
            <a:r>
              <a:rPr lang="ja-JP" altLang="ja-JP" sz="1200"/>
              <a:t>.</a:t>
            </a:r>
            <a:endParaRPr lang="en-US" altLang="ja-JP" sz="1200"/>
          </a:p>
        </p:txBody>
      </p:sp>
      <p:sp>
        <p:nvSpPr>
          <p:cNvPr id="105488" name="Text Box 16"/>
          <p:cNvSpPr txBox="1">
            <a:spLocks noChangeArrowheads="1"/>
          </p:cNvSpPr>
          <p:nvPr/>
        </p:nvSpPr>
        <p:spPr bwMode="auto">
          <a:xfrm>
            <a:off x="107950" y="188913"/>
            <a:ext cx="1314450" cy="366712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00FF"/>
                </a:solidFill>
              </a:rPr>
              <a:t>Modal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67A5-9F86-422D-B00C-A22664D38285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323850" y="130175"/>
            <a:ext cx="2441575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ja-JP" sz="2000" b="1">
                <a:solidFill>
                  <a:srgbClr val="0000FF"/>
                </a:solidFill>
              </a:rPr>
              <a:t>Mechanical design</a:t>
            </a:r>
          </a:p>
        </p:txBody>
      </p:sp>
      <p:pic>
        <p:nvPicPr>
          <p:cNvPr id="5838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4" r="6235" b="20824"/>
          <a:stretch>
            <a:fillRect/>
          </a:stretch>
        </p:blipFill>
        <p:spPr bwMode="auto">
          <a:xfrm>
            <a:off x="1116013" y="692150"/>
            <a:ext cx="4321175" cy="27352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84" name="Line 16"/>
          <p:cNvSpPr>
            <a:spLocks noChangeShapeType="1"/>
          </p:cNvSpPr>
          <p:nvPr/>
        </p:nvSpPr>
        <p:spPr bwMode="auto">
          <a:xfrm>
            <a:off x="4572000" y="2997200"/>
            <a:ext cx="0" cy="2873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8385" name="Line 17"/>
          <p:cNvSpPr>
            <a:spLocks noChangeShapeType="1"/>
          </p:cNvSpPr>
          <p:nvPr/>
        </p:nvSpPr>
        <p:spPr bwMode="auto">
          <a:xfrm>
            <a:off x="4787900" y="2924175"/>
            <a:ext cx="360363" cy="217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8386" name="Line 18"/>
          <p:cNvSpPr>
            <a:spLocks noChangeShapeType="1"/>
          </p:cNvSpPr>
          <p:nvPr/>
        </p:nvSpPr>
        <p:spPr bwMode="auto">
          <a:xfrm flipH="1" flipV="1">
            <a:off x="4500563" y="2708275"/>
            <a:ext cx="215900" cy="1444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8387" name="Line 19"/>
          <p:cNvSpPr>
            <a:spLocks noChangeShapeType="1"/>
          </p:cNvSpPr>
          <p:nvPr/>
        </p:nvSpPr>
        <p:spPr bwMode="auto">
          <a:xfrm>
            <a:off x="2771775" y="1341438"/>
            <a:ext cx="0" cy="431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8388" name="Text Box 20"/>
          <p:cNvSpPr txBox="1">
            <a:spLocks noChangeArrowheads="1"/>
          </p:cNvSpPr>
          <p:nvPr/>
        </p:nvSpPr>
        <p:spPr bwMode="auto">
          <a:xfrm>
            <a:off x="2535238" y="1000125"/>
            <a:ext cx="933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4000kg</a:t>
            </a:r>
          </a:p>
        </p:txBody>
      </p:sp>
      <p:sp>
        <p:nvSpPr>
          <p:cNvPr id="58389" name="Text Box 21"/>
          <p:cNvSpPr txBox="1">
            <a:spLocks noChangeArrowheads="1"/>
          </p:cNvSpPr>
          <p:nvPr/>
        </p:nvSpPr>
        <p:spPr bwMode="auto">
          <a:xfrm>
            <a:off x="4572000" y="2420938"/>
            <a:ext cx="933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4000kg</a:t>
            </a:r>
          </a:p>
        </p:txBody>
      </p:sp>
      <p:sp>
        <p:nvSpPr>
          <p:cNvPr id="58390" name="Text Box 22"/>
          <p:cNvSpPr txBox="1">
            <a:spLocks noChangeArrowheads="1"/>
          </p:cNvSpPr>
          <p:nvPr/>
        </p:nvSpPr>
        <p:spPr bwMode="auto">
          <a:xfrm>
            <a:off x="5078413" y="2708275"/>
            <a:ext cx="933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7000kg</a:t>
            </a:r>
          </a:p>
        </p:txBody>
      </p:sp>
      <p:sp>
        <p:nvSpPr>
          <p:cNvPr id="58391" name="Text Box 23"/>
          <p:cNvSpPr txBox="1">
            <a:spLocks noChangeArrowheads="1"/>
          </p:cNvSpPr>
          <p:nvPr/>
        </p:nvSpPr>
        <p:spPr bwMode="auto">
          <a:xfrm>
            <a:off x="900113" y="3600450"/>
            <a:ext cx="4087812" cy="295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>
              <a:lnSpc>
                <a:spcPct val="120000"/>
              </a:lnSpc>
            </a:pPr>
            <a:r>
              <a:rPr lang="en-US" altLang="ja-JP" b="1" u="sng">
                <a:solidFill>
                  <a:srgbClr val="0000FF"/>
                </a:solidFill>
              </a:rPr>
              <a:t>Load conditions (Vertical dir.)</a:t>
            </a:r>
            <a:endParaRPr lang="en-US" altLang="ja-JP" b="1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ja-JP" altLang="en-US" b="1">
                <a:solidFill>
                  <a:srgbClr val="008000"/>
                </a:solidFill>
              </a:rPr>
              <a:t>　   </a:t>
            </a:r>
            <a:r>
              <a:rPr lang="en-US" altLang="ja-JP" sz="1600" b="1">
                <a:solidFill>
                  <a:srgbClr val="008000"/>
                </a:solidFill>
              </a:rPr>
              <a:t>Self-weight (QCS)</a:t>
            </a:r>
            <a:r>
              <a:rPr lang="ja-JP" altLang="en-US" sz="1600" b="1">
                <a:solidFill>
                  <a:srgbClr val="008000"/>
                </a:solidFill>
              </a:rPr>
              <a:t>：　                </a:t>
            </a:r>
            <a:r>
              <a:rPr lang="en-US" altLang="ja-JP" sz="1600" b="1">
                <a:solidFill>
                  <a:srgbClr val="008000"/>
                </a:solidFill>
              </a:rPr>
              <a:t>2500kg</a:t>
            </a:r>
          </a:p>
          <a:p>
            <a:pPr>
              <a:lnSpc>
                <a:spcPct val="120000"/>
              </a:lnSpc>
            </a:pPr>
            <a:r>
              <a:rPr lang="ja-JP" altLang="en-US" sz="1600" b="1">
                <a:solidFill>
                  <a:srgbClr val="008000"/>
                </a:solidFill>
              </a:rPr>
              <a:t>　   </a:t>
            </a:r>
            <a:r>
              <a:rPr lang="en-US" altLang="ja-JP" sz="1600" b="1">
                <a:solidFill>
                  <a:srgbClr val="008000"/>
                </a:solidFill>
              </a:rPr>
              <a:t>Self-weigh(Supp. Frame):      10000kg</a:t>
            </a:r>
          </a:p>
          <a:p>
            <a:pPr>
              <a:lnSpc>
                <a:spcPct val="120000"/>
              </a:lnSpc>
            </a:pPr>
            <a:r>
              <a:rPr lang="en-US" altLang="ja-JP" sz="1600" b="1">
                <a:solidFill>
                  <a:srgbClr val="008000"/>
                </a:solidFill>
              </a:rPr>
              <a:t>     Weight of magnets:                  4000kg</a:t>
            </a:r>
          </a:p>
          <a:p>
            <a:pPr>
              <a:lnSpc>
                <a:spcPct val="120000"/>
              </a:lnSpc>
            </a:pPr>
            <a:r>
              <a:rPr lang="en-US" altLang="ja-JP" b="1" u="sng">
                <a:solidFill>
                  <a:srgbClr val="0000FF"/>
                </a:solidFill>
              </a:rPr>
              <a:t>Magnetic force(axial dir.)</a:t>
            </a:r>
          </a:p>
          <a:p>
            <a:pPr>
              <a:lnSpc>
                <a:spcPct val="120000"/>
              </a:lnSpc>
            </a:pPr>
            <a:r>
              <a:rPr lang="en-US" altLang="ja-JP" b="1"/>
              <a:t>     </a:t>
            </a:r>
            <a:r>
              <a:rPr lang="en-US" altLang="ja-JP" sz="1600" b="1">
                <a:solidFill>
                  <a:srgbClr val="008000"/>
                </a:solidFill>
              </a:rPr>
              <a:t>Inner direction</a:t>
            </a:r>
            <a:r>
              <a:rPr lang="ja-JP" altLang="en-US" sz="1600" b="1">
                <a:solidFill>
                  <a:srgbClr val="008000"/>
                </a:solidFill>
              </a:rPr>
              <a:t>：　                     </a:t>
            </a:r>
            <a:r>
              <a:rPr lang="en-US" altLang="ja-JP" sz="1600" b="1">
                <a:solidFill>
                  <a:srgbClr val="008000"/>
                </a:solidFill>
              </a:rPr>
              <a:t>7000kg</a:t>
            </a:r>
          </a:p>
          <a:p>
            <a:pPr>
              <a:lnSpc>
                <a:spcPct val="120000"/>
              </a:lnSpc>
            </a:pPr>
            <a:r>
              <a:rPr lang="ja-JP" altLang="en-US" sz="1600" b="1">
                <a:solidFill>
                  <a:srgbClr val="008000"/>
                </a:solidFill>
              </a:rPr>
              <a:t>　　</a:t>
            </a:r>
            <a:r>
              <a:rPr lang="en-US" altLang="ja-JP" sz="1600" b="1">
                <a:solidFill>
                  <a:srgbClr val="008000"/>
                </a:solidFill>
              </a:rPr>
              <a:t>Outer direction:                     </a:t>
            </a:r>
            <a:r>
              <a:rPr lang="ja-JP" altLang="en-US" sz="1600" b="1">
                <a:solidFill>
                  <a:srgbClr val="008000"/>
                </a:solidFill>
              </a:rPr>
              <a:t>　</a:t>
            </a:r>
            <a:r>
              <a:rPr lang="en-US" altLang="ja-JP" sz="1600" b="1">
                <a:solidFill>
                  <a:srgbClr val="008000"/>
                </a:solidFill>
              </a:rPr>
              <a:t>4000kg</a:t>
            </a:r>
          </a:p>
          <a:p>
            <a:pPr>
              <a:lnSpc>
                <a:spcPct val="120000"/>
              </a:lnSpc>
            </a:pPr>
            <a:r>
              <a:rPr lang="en-US" altLang="ja-JP" b="1" u="sng">
                <a:solidFill>
                  <a:srgbClr val="0000FF"/>
                </a:solidFill>
              </a:rPr>
              <a:t>Seismic load</a:t>
            </a:r>
          </a:p>
          <a:p>
            <a:pPr>
              <a:lnSpc>
                <a:spcPct val="120000"/>
              </a:lnSpc>
            </a:pPr>
            <a:r>
              <a:rPr lang="ja-JP" altLang="en-US" b="1"/>
              <a:t>　  </a:t>
            </a:r>
            <a:r>
              <a:rPr lang="en-US" altLang="ja-JP" sz="1600" b="1">
                <a:solidFill>
                  <a:srgbClr val="008000"/>
                </a:solidFill>
              </a:rPr>
              <a:t>0.3G in the horizontal direction</a:t>
            </a:r>
          </a:p>
        </p:txBody>
      </p:sp>
      <p:sp>
        <p:nvSpPr>
          <p:cNvPr id="58392" name="Line 24"/>
          <p:cNvSpPr>
            <a:spLocks noChangeShapeType="1"/>
          </p:cNvSpPr>
          <p:nvPr/>
        </p:nvSpPr>
        <p:spPr bwMode="auto">
          <a:xfrm flipV="1">
            <a:off x="3132138" y="1773238"/>
            <a:ext cx="503237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8393" name="Text Box 25"/>
          <p:cNvSpPr txBox="1">
            <a:spLocks noChangeArrowheads="1"/>
          </p:cNvSpPr>
          <p:nvPr/>
        </p:nvSpPr>
        <p:spPr bwMode="auto">
          <a:xfrm>
            <a:off x="2843213" y="1700213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0.3G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EA2D-97AE-4C02-ABEC-7B6CEC3BD589}" type="slidenum">
              <a:rPr lang="en-US" altLang="ja-JP"/>
              <a:pPr/>
              <a:t>4</a:t>
            </a:fld>
            <a:endParaRPr lang="en-US" altLang="ja-JP"/>
          </a:p>
        </p:txBody>
      </p:sp>
      <p:pic>
        <p:nvPicPr>
          <p:cNvPr id="106498" name="Picture 2" descr="f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3" t="12096" r="26367" b="26306"/>
          <a:stretch>
            <a:fillRect/>
          </a:stretch>
        </p:blipFill>
        <p:spPr bwMode="auto">
          <a:xfrm>
            <a:off x="3419475" y="3657600"/>
            <a:ext cx="4251325" cy="290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99" name="Picture 3" descr="m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1" t="5930" r="11409" b="22963"/>
          <a:stretch>
            <a:fillRect/>
          </a:stretch>
        </p:blipFill>
        <p:spPr bwMode="auto">
          <a:xfrm>
            <a:off x="1042988" y="620713"/>
            <a:ext cx="4967287" cy="301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158750" y="207963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00FF"/>
                </a:solidFill>
              </a:rPr>
              <a:t>Static analysis</a:t>
            </a: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6135688" y="2800350"/>
            <a:ext cx="88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0.4mm</a:t>
            </a: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7092950" y="5229225"/>
            <a:ext cx="88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0.7mm</a:t>
            </a:r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684213" y="549275"/>
            <a:ext cx="1438275" cy="650875"/>
          </a:xfrm>
          <a:prstGeom prst="rect">
            <a:avLst/>
          </a:prstGeom>
          <a:solidFill>
            <a:srgbClr val="CCFF99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Vertical-dir.</a:t>
            </a:r>
          </a:p>
          <a:p>
            <a:r>
              <a:rPr lang="en-US" altLang="ja-JP"/>
              <a:t>(self-weight)</a:t>
            </a:r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2339975" y="3857625"/>
            <a:ext cx="1844675" cy="650875"/>
          </a:xfrm>
          <a:prstGeom prst="rect">
            <a:avLst/>
          </a:prstGeom>
          <a:solidFill>
            <a:srgbClr val="CCFF99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Axial-dir.</a:t>
            </a:r>
          </a:p>
          <a:p>
            <a:r>
              <a:rPr lang="en-US" altLang="ja-JP"/>
              <a:t>(Magnetic force)</a:t>
            </a:r>
          </a:p>
        </p:txBody>
      </p:sp>
      <p:sp>
        <p:nvSpPr>
          <p:cNvPr id="106507" name="Line 11"/>
          <p:cNvSpPr>
            <a:spLocks noChangeShapeType="1"/>
          </p:cNvSpPr>
          <p:nvPr/>
        </p:nvSpPr>
        <p:spPr bwMode="auto">
          <a:xfrm flipH="1">
            <a:off x="6011863" y="3141663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6508" name="Line 12"/>
          <p:cNvSpPr>
            <a:spLocks noChangeShapeType="1"/>
          </p:cNvSpPr>
          <p:nvPr/>
        </p:nvSpPr>
        <p:spPr bwMode="auto">
          <a:xfrm flipH="1">
            <a:off x="7019925" y="5589588"/>
            <a:ext cx="433388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6509" name="Line 13"/>
          <p:cNvSpPr>
            <a:spLocks noChangeShapeType="1"/>
          </p:cNvSpPr>
          <p:nvPr/>
        </p:nvSpPr>
        <p:spPr bwMode="auto">
          <a:xfrm>
            <a:off x="5076825" y="3284538"/>
            <a:ext cx="0" cy="288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6510" name="Line 14"/>
          <p:cNvSpPr>
            <a:spLocks noChangeShapeType="1"/>
          </p:cNvSpPr>
          <p:nvPr/>
        </p:nvSpPr>
        <p:spPr bwMode="auto">
          <a:xfrm>
            <a:off x="7164388" y="5876925"/>
            <a:ext cx="358775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99FE-C234-43FF-BFC2-09F0CB9C474D}" type="slidenum">
              <a:rPr lang="en-US" altLang="ja-JP"/>
              <a:pPr/>
              <a:t>5</a:t>
            </a:fld>
            <a:endParaRPr lang="en-US" altLang="ja-JP"/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604838"/>
            <a:ext cx="7810500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1743075" y="4240213"/>
            <a:ext cx="1225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H250x250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2392363" y="5392738"/>
            <a:ext cx="2698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Level adjustment system</a:t>
            </a:r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auto">
          <a:xfrm flipV="1">
            <a:off x="3924300" y="4437063"/>
            <a:ext cx="935038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auto">
          <a:xfrm flipV="1">
            <a:off x="2916238" y="3068638"/>
            <a:ext cx="1223962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950913" y="3521075"/>
            <a:ext cx="180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Linear guide rail</a:t>
            </a:r>
          </a:p>
        </p:txBody>
      </p:sp>
      <p:sp>
        <p:nvSpPr>
          <p:cNvPr id="68619" name="Line 11"/>
          <p:cNvSpPr>
            <a:spLocks noChangeShapeType="1"/>
          </p:cNvSpPr>
          <p:nvPr/>
        </p:nvSpPr>
        <p:spPr bwMode="auto">
          <a:xfrm flipV="1">
            <a:off x="1187450" y="2349500"/>
            <a:ext cx="360363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2363788" y="4673600"/>
            <a:ext cx="76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Motor</a:t>
            </a:r>
          </a:p>
        </p:txBody>
      </p:sp>
      <p:sp>
        <p:nvSpPr>
          <p:cNvPr id="68621" name="Line 13"/>
          <p:cNvSpPr>
            <a:spLocks noChangeShapeType="1"/>
          </p:cNvSpPr>
          <p:nvPr/>
        </p:nvSpPr>
        <p:spPr bwMode="auto">
          <a:xfrm flipV="1">
            <a:off x="2987675" y="3068638"/>
            <a:ext cx="1800225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8622" name="Text Box 14"/>
          <p:cNvSpPr txBox="1">
            <a:spLocks noChangeArrowheads="1"/>
          </p:cNvSpPr>
          <p:nvPr/>
        </p:nvSpPr>
        <p:spPr bwMode="auto">
          <a:xfrm>
            <a:off x="2771775" y="692150"/>
            <a:ext cx="2730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Moving distance = 3.35m</a:t>
            </a:r>
          </a:p>
        </p:txBody>
      </p:sp>
      <p:sp>
        <p:nvSpPr>
          <p:cNvPr id="68623" name="Line 15"/>
          <p:cNvSpPr>
            <a:spLocks noChangeShapeType="1"/>
          </p:cNvSpPr>
          <p:nvPr/>
        </p:nvSpPr>
        <p:spPr bwMode="auto">
          <a:xfrm flipH="1" flipV="1">
            <a:off x="3132138" y="1557338"/>
            <a:ext cx="936625" cy="6477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4FED-7CF7-4948-A2DC-09BDA8D13ECF}" type="slidenum">
              <a:rPr lang="en-US" altLang="ja-JP"/>
              <a:pPr/>
              <a:t>6</a:t>
            </a:fld>
            <a:endParaRPr lang="en-US" altLang="ja-JP"/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4" t="8867" r="12561" b="9930"/>
          <a:stretch>
            <a:fillRect/>
          </a:stretch>
        </p:blipFill>
        <p:spPr bwMode="auto">
          <a:xfrm>
            <a:off x="900113" y="476250"/>
            <a:ext cx="6264275" cy="55832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539750" y="6092825"/>
            <a:ext cx="3578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00FF"/>
                </a:solidFill>
                <a:sym typeface="Wingdings" panose="05000000000000000000" pitchFamily="2" charset="2"/>
              </a:rPr>
              <a:t> Assembling is in progress…</a:t>
            </a:r>
            <a:endParaRPr lang="en-US" altLang="ja-JP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5F92-1392-43CD-807E-08313A8CAAC2}" type="slidenum">
              <a:rPr lang="en-US" altLang="ja-JP"/>
              <a:pPr/>
              <a:t>7</a:t>
            </a:fld>
            <a:endParaRPr lang="en-US" altLang="ja-JP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4" t="8867" r="7622" b="9930"/>
          <a:stretch>
            <a:fillRect/>
          </a:stretch>
        </p:blipFill>
        <p:spPr bwMode="auto">
          <a:xfrm>
            <a:off x="323850" y="476250"/>
            <a:ext cx="2952750" cy="24542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572" name="Picture 4" descr="P1010977"/>
          <p:cNvPicPr>
            <a:picLocks noChangeAspect="1" noChangeArrowheads="1"/>
          </p:cNvPicPr>
          <p:nvPr/>
        </p:nvPicPr>
        <p:blipFill>
          <a:blip r:embed="rId4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33375"/>
            <a:ext cx="4032250" cy="28956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3" name="Picture 5" descr="P101098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357563"/>
            <a:ext cx="4535487" cy="3170237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4" name="Oval 6"/>
          <p:cNvSpPr>
            <a:spLocks noChangeArrowheads="1"/>
          </p:cNvSpPr>
          <p:nvPr/>
        </p:nvSpPr>
        <p:spPr bwMode="auto">
          <a:xfrm>
            <a:off x="2484438" y="1196975"/>
            <a:ext cx="647700" cy="576263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9575" name="Line 7"/>
          <p:cNvSpPr>
            <a:spLocks noChangeShapeType="1"/>
          </p:cNvSpPr>
          <p:nvPr/>
        </p:nvSpPr>
        <p:spPr bwMode="auto">
          <a:xfrm flipV="1">
            <a:off x="3132138" y="1125538"/>
            <a:ext cx="1295400" cy="3587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9576" name="Line 8"/>
          <p:cNvSpPr>
            <a:spLocks noChangeShapeType="1"/>
          </p:cNvSpPr>
          <p:nvPr/>
        </p:nvSpPr>
        <p:spPr bwMode="auto">
          <a:xfrm flipH="1" flipV="1">
            <a:off x="2124075" y="1700213"/>
            <a:ext cx="2376488" cy="16573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109577" name="Picture 9" descr="P101098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429000"/>
            <a:ext cx="3455987" cy="3122613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8" name="Oval 10"/>
          <p:cNvSpPr>
            <a:spLocks noChangeArrowheads="1"/>
          </p:cNvSpPr>
          <p:nvPr/>
        </p:nvSpPr>
        <p:spPr bwMode="auto">
          <a:xfrm>
            <a:off x="611188" y="1844675"/>
            <a:ext cx="720725" cy="6477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9579" name="Line 11"/>
          <p:cNvSpPr>
            <a:spLocks noChangeShapeType="1"/>
          </p:cNvSpPr>
          <p:nvPr/>
        </p:nvSpPr>
        <p:spPr bwMode="auto">
          <a:xfrm>
            <a:off x="1042988" y="2492375"/>
            <a:ext cx="288925" cy="8651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9580" name="Line 12"/>
          <p:cNvSpPr>
            <a:spLocks noChangeShapeType="1"/>
          </p:cNvSpPr>
          <p:nvPr/>
        </p:nvSpPr>
        <p:spPr bwMode="auto">
          <a:xfrm>
            <a:off x="5146675" y="1412875"/>
            <a:ext cx="504825" cy="1444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9581" name="Line 13"/>
          <p:cNvSpPr>
            <a:spLocks noChangeShapeType="1"/>
          </p:cNvSpPr>
          <p:nvPr/>
        </p:nvSpPr>
        <p:spPr bwMode="auto">
          <a:xfrm flipV="1">
            <a:off x="5508625" y="692150"/>
            <a:ext cx="0" cy="3603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9582" name="Text Box 14"/>
          <p:cNvSpPr txBox="1">
            <a:spLocks noChangeArrowheads="1"/>
          </p:cNvSpPr>
          <p:nvPr/>
        </p:nvSpPr>
        <p:spPr bwMode="auto">
          <a:xfrm>
            <a:off x="5148263" y="6021388"/>
            <a:ext cx="1717675" cy="527050"/>
          </a:xfrm>
          <a:prstGeom prst="rect">
            <a:avLst/>
          </a:prstGeom>
          <a:solidFill>
            <a:srgbClr val="CCFF99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b="1"/>
              <a:t>-2m/min</a:t>
            </a:r>
          </a:p>
          <a:p>
            <a:r>
              <a:rPr lang="en-US" altLang="ja-JP" sz="1400" b="1"/>
              <a:t>-Manual operation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29DF6-85A2-4DE6-992D-94ECEB678FE7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en-US" altLang="ja-JP" sz="3600" b="1">
                <a:solidFill>
                  <a:schemeClr val="tx1"/>
                </a:solidFill>
              </a:rPr>
              <a:t>KEKB concrete floor</a:t>
            </a:r>
            <a:br>
              <a:rPr lang="en-US" altLang="ja-JP" sz="3600" b="1">
                <a:solidFill>
                  <a:schemeClr val="tx1"/>
                </a:solidFill>
              </a:rPr>
            </a:br>
            <a:r>
              <a:rPr lang="en-US" altLang="ja-JP" sz="3600" b="1">
                <a:solidFill>
                  <a:schemeClr val="tx1"/>
                </a:solidFill>
              </a:rPr>
              <a:t> modification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7432-FA66-4CCE-B01A-CE3CCECDFC7D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71682" name="AutoShape 2" descr="KEKB-2012_0724_091324"/>
          <p:cNvSpPr>
            <a:spLocks noChangeAspect="1" noChangeArrowheads="1"/>
          </p:cNvSpPr>
          <p:nvPr/>
        </p:nvSpPr>
        <p:spPr bwMode="auto">
          <a:xfrm>
            <a:off x="-304800" y="190500"/>
            <a:ext cx="97536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683" name="AutoShape 3" descr="KEKB-2012_0724_091324"/>
          <p:cNvSpPr>
            <a:spLocks noChangeAspect="1" noChangeArrowheads="1"/>
          </p:cNvSpPr>
          <p:nvPr/>
        </p:nvSpPr>
        <p:spPr bwMode="auto">
          <a:xfrm>
            <a:off x="-304800" y="190500"/>
            <a:ext cx="97536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684" name="AutoShape 4" descr="KEKB-2012_0724_091324"/>
          <p:cNvSpPr>
            <a:spLocks noChangeAspect="1" noChangeArrowheads="1"/>
          </p:cNvSpPr>
          <p:nvPr/>
        </p:nvSpPr>
        <p:spPr bwMode="auto">
          <a:xfrm>
            <a:off x="-304800" y="190500"/>
            <a:ext cx="97536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71685" name="Picture 5" descr="KEKB-2012_0724_0913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95350"/>
            <a:ext cx="381635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6" name="Picture 6" descr="KEKB-2012_0724_0910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05263"/>
            <a:ext cx="3816350" cy="239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7" name="Line 7"/>
          <p:cNvSpPr>
            <a:spLocks noChangeShapeType="1"/>
          </p:cNvSpPr>
          <p:nvPr/>
        </p:nvSpPr>
        <p:spPr bwMode="auto">
          <a:xfrm>
            <a:off x="4356100" y="2125663"/>
            <a:ext cx="720725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7168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757238"/>
            <a:ext cx="3644900" cy="31480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6"/>
          <a:stretch>
            <a:fillRect/>
          </a:stretch>
        </p:blipFill>
        <p:spPr bwMode="auto">
          <a:xfrm>
            <a:off x="5364163" y="4076700"/>
            <a:ext cx="3600450" cy="2241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90" name="Line 10"/>
          <p:cNvSpPr>
            <a:spLocks noChangeShapeType="1"/>
          </p:cNvSpPr>
          <p:nvPr/>
        </p:nvSpPr>
        <p:spPr bwMode="auto">
          <a:xfrm>
            <a:off x="4427538" y="5229225"/>
            <a:ext cx="720725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250825" y="549275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/>
              <a:t>L-side</a:t>
            </a: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323850" y="3716338"/>
            <a:ext cx="882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/>
              <a:t>R-side</a:t>
            </a:r>
          </a:p>
        </p:txBody>
      </p:sp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4427538" y="2709863"/>
            <a:ext cx="4283075" cy="10064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ja-JP" b="1"/>
              <a:t>-Make reinforced concrete floor.</a:t>
            </a:r>
          </a:p>
          <a:p>
            <a:pPr>
              <a:lnSpc>
                <a:spcPct val="110000"/>
              </a:lnSpc>
            </a:pPr>
            <a:r>
              <a:rPr lang="en-US" altLang="ja-JP" b="1"/>
              <a:t>-Make precise flat floor (self-leveling).</a:t>
            </a:r>
          </a:p>
          <a:p>
            <a:pPr>
              <a:lnSpc>
                <a:spcPct val="110000"/>
              </a:lnSpc>
            </a:pPr>
            <a:r>
              <a:rPr lang="en-US" altLang="ja-JP" b="1"/>
              <a:t>-Mount the movable table.</a:t>
            </a:r>
          </a:p>
        </p:txBody>
      </p:sp>
      <p:sp>
        <p:nvSpPr>
          <p:cNvPr id="71694" name="Text Box 14"/>
          <p:cNvSpPr txBox="1">
            <a:spLocks noChangeArrowheads="1"/>
          </p:cNvSpPr>
          <p:nvPr/>
        </p:nvSpPr>
        <p:spPr bwMode="auto">
          <a:xfrm>
            <a:off x="4500563" y="5661025"/>
            <a:ext cx="3673475" cy="37623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/>
              <a:t>-Make reinforced concrete floor.</a:t>
            </a:r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 flipV="1">
            <a:off x="5508625" y="1622425"/>
            <a:ext cx="86360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 flipV="1">
            <a:off x="6227763" y="4797425"/>
            <a:ext cx="1008062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697" name="Text Box 17"/>
          <p:cNvSpPr txBox="1">
            <a:spLocks noChangeArrowheads="1"/>
          </p:cNvSpPr>
          <p:nvPr/>
        </p:nvSpPr>
        <p:spPr bwMode="auto">
          <a:xfrm>
            <a:off x="231775" y="136525"/>
            <a:ext cx="3968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00FF"/>
                </a:solidFill>
              </a:rPr>
              <a:t>KEKB concrete floor modifications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10&quot;&gt;&lt;property id=&quot;20148&quot; value=&quot;5&quot;/&gt;&lt;property id=&quot;20300&quot; value=&quot;スライド 23&quot;/&gt;&lt;property id=&quot;20307&quot; value=&quot;265&quot;/&gt;&lt;/object&gt;&lt;object type=&quot;3&quot; unique_id=&quot;10925&quot;&gt;&lt;property id=&quot;20148&quot; value=&quot;5&quot;/&gt;&lt;property id=&quot;20300&quot; value=&quot;スライド 1 - &amp;quot;Magnet Support&amp;#x0D;&amp;#x0A;(Moving stage/ KEKB floor modification)&amp;quot;&quot;/&gt;&lt;property id=&quot;20307&quot; value=&quot;286&quot;/&gt;&lt;/object&gt;&lt;object type=&quot;3&quot; unique_id=&quot;13960&quot;&gt;&lt;property id=&quot;20148&quot; value=&quot;5&quot;/&gt;&lt;property id=&quot;20300&quot; value=&quot;スライド 3&quot;/&gt;&lt;property id=&quot;20307&quot; value=&quot;309&quot;/&gt;&lt;/object&gt;&lt;object type=&quot;3&quot; unique_id=&quot;36816&quot;&gt;&lt;property id=&quot;20148&quot; value=&quot;5&quot;/&gt;&lt;property id=&quot;20300&quot; value=&quot;スライド 2&quot;/&gt;&lt;property id=&quot;20307&quot; value=&quot;318&quot;/&gt;&lt;/object&gt;&lt;object type=&quot;3&quot; unique_id=&quot;36817&quot;&gt;&lt;property id=&quot;20148&quot; value=&quot;5&quot;/&gt;&lt;property id=&quot;20300&quot; value=&quot;スライド 6&quot;/&gt;&lt;property id=&quot;20307&quot; value=&quot;317&quot;/&gt;&lt;/object&gt;&lt;object type=&quot;3&quot; unique_id=&quot;36904&quot;&gt;&lt;property id=&quot;20148&quot; value=&quot;5&quot;/&gt;&lt;property id=&quot;20300&quot; value=&quot;スライド 5&quot;/&gt;&lt;property id=&quot;20307&quot; value=&quot;319&quot;/&gt;&lt;/object&gt;&lt;object type=&quot;3&quot; unique_id=&quot;37150&quot;&gt;&lt;property id=&quot;20148&quot; value=&quot;5&quot;/&gt;&lt;property id=&quot;20300&quot; value=&quot;スライド 9&quot;/&gt;&lt;property id=&quot;20307&quot; value=&quot;322&quot;/&gt;&lt;/object&gt;&lt;object type=&quot;3&quot; unique_id=&quot;37151&quot;&gt;&lt;property id=&quot;20148&quot; value=&quot;5&quot;/&gt;&lt;property id=&quot;20300&quot; value=&quot;スライド 10&quot;/&gt;&lt;property id=&quot;20307&quot; value=&quot;323&quot;/&gt;&lt;/object&gt;&lt;object type=&quot;3&quot; unique_id=&quot;37152&quot;&gt;&lt;property id=&quot;20148&quot; value=&quot;5&quot;/&gt;&lt;property id=&quot;20300&quot; value=&quot;スライド 12&quot;/&gt;&lt;property id=&quot;20307&quot; value=&quot;325&quot;/&gt;&lt;/object&gt;&lt;object type=&quot;3&quot; unique_id=&quot;37154&quot;&gt;&lt;property id=&quot;20148&quot; value=&quot;5&quot;/&gt;&lt;property id=&quot;20300&quot; value=&quot;スライド 18&quot;/&gt;&lt;property id=&quot;20307&quot; value=&quot;324&quot;/&gt;&lt;/object&gt;&lt;object type=&quot;3&quot; unique_id=&quot;37155&quot;&gt;&lt;property id=&quot;20148&quot; value=&quot;5&quot;/&gt;&lt;property id=&quot;20300&quot; value=&quot;スライド 20&quot;/&gt;&lt;property id=&quot;20307&quot; value=&quot;321&quot;/&gt;&lt;/object&gt;&lt;object type=&quot;3&quot; unique_id=&quot;37456&quot;&gt;&lt;property id=&quot;20148&quot; value=&quot;5&quot;/&gt;&lt;property id=&quot;20300&quot; value=&quot;スライド 14&quot;/&gt;&lt;property id=&quot;20307&quot; value=&quot;327&quot;/&gt;&lt;/object&gt;&lt;object type=&quot;3&quot; unique_id=&quot;37458&quot;&gt;&lt;property id=&quot;20148&quot; value=&quot;5&quot;/&gt;&lt;property id=&quot;20300&quot; value=&quot;スライド 17&quot;/&gt;&lt;property id=&quot;20307&quot; value=&quot;329&quot;/&gt;&lt;/object&gt;&lt;object type=&quot;3&quot; unique_id=&quot;37459&quot;&gt;&lt;property id=&quot;20148&quot; value=&quot;5&quot;/&gt;&lt;property id=&quot;20300&quot; value=&quot;スライド 15&quot;/&gt;&lt;property id=&quot;20307&quot; value=&quot;330&quot;/&gt;&lt;/object&gt;&lt;object type=&quot;3&quot; unique_id=&quot;37463&quot;&gt;&lt;property id=&quot;20148&quot; value=&quot;5&quot;/&gt;&lt;property id=&quot;20300&quot; value=&quot;スライド 16&quot;/&gt;&lt;property id=&quot;20307&quot; value=&quot;334&quot;/&gt;&lt;/object&gt;&lt;object type=&quot;3&quot; unique_id=&quot;40917&quot;&gt;&lt;property id=&quot;20148&quot; value=&quot;5&quot;/&gt;&lt;property id=&quot;20300&quot; value=&quot;スライド 21&quot;/&gt;&lt;property id=&quot;20307&quot; value=&quot;337&quot;/&gt;&lt;/object&gt;&lt;object type=&quot;3&quot; unique_id=&quot;40918&quot;&gt;&lt;property id=&quot;20148&quot; value=&quot;5&quot;/&gt;&lt;property id=&quot;20300&quot; value=&quot;スライド 22&quot;/&gt;&lt;property id=&quot;20307&quot; value=&quot;338&quot;/&gt;&lt;/object&gt;&lt;object type=&quot;3&quot; unique_id=&quot;42355&quot;&gt;&lt;property id=&quot;20148&quot; value=&quot;5&quot;/&gt;&lt;property id=&quot;20300&quot; value=&quot;スライド 24&quot;/&gt;&lt;property id=&quot;20307&quot; value=&quot;339&quot;/&gt;&lt;/object&gt;&lt;object type=&quot;3&quot; unique_id=&quot;45528&quot;&gt;&lt;property id=&quot;20148&quot; value=&quot;5&quot;/&gt;&lt;property id=&quot;20300&quot; value=&quot;スライド 19&quot;/&gt;&lt;property id=&quot;20307&quot; value=&quot;341&quot;/&gt;&lt;/object&gt;&lt;object type=&quot;3&quot; unique_id=&quot;45529&quot;&gt;&lt;property id=&quot;20148&quot; value=&quot;5&quot;/&gt;&lt;property id=&quot;20300&quot; value=&quot;スライド 4&quot;/&gt;&lt;property id=&quot;20307&quot; value=&quot;340&quot;/&gt;&lt;/object&gt;&lt;object type=&quot;3&quot; unique_id=&quot;45619&quot;&gt;&lt;property id=&quot;20148&quot; value=&quot;5&quot;/&gt;&lt;property id=&quot;20300&quot; value=&quot;スライド 7&quot;/&gt;&lt;property id=&quot;20307&quot; value=&quot;342&quot;/&gt;&lt;/object&gt;&lt;object type=&quot;3&quot; unique_id=&quot;46155&quot;&gt;&lt;property id=&quot;20148&quot; value=&quot;5&quot;/&gt;&lt;property id=&quot;20300&quot; value=&quot;スライド 11&quot;/&gt;&lt;property id=&quot;20307&quot; value=&quot;344&quot;/&gt;&lt;/object&gt;&lt;object type=&quot;3&quot; unique_id=&quot;46156&quot;&gt;&lt;property id=&quot;20148&quot; value=&quot;5&quot;/&gt;&lt;property id=&quot;20300&quot; value=&quot;スライド 13&quot;/&gt;&lt;property id=&quot;20307&quot; value=&quot;345&quot;/&gt;&lt;/object&gt;&lt;object type=&quot;3&quot; unique_id=&quot;47497&quot;&gt;&lt;property id=&quot;20148&quot; value=&quot;5&quot;/&gt;&lt;property id=&quot;20300&quot; value=&quot;スライド 8 - &amp;quot;KEKB concrete floor&amp;#x0D;&amp;#x0A; modification&amp;quot;&quot;/&gt;&lt;property id=&quot;20307&quot; value=&quot;34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13995</TotalTime>
  <Words>641</Words>
  <Application>Microsoft Office PowerPoint</Application>
  <PresentationFormat>画面に合わせる (4:3)</PresentationFormat>
  <Paragraphs>272</Paragraphs>
  <Slides>24</Slides>
  <Notes>20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4" baseType="lpstr">
      <vt:lpstr>Arial</vt:lpstr>
      <vt:lpstr>ＭＳ Ｐゴシック</vt:lpstr>
      <vt:lpstr>ＭＳ Ｐ明朝</vt:lpstr>
      <vt:lpstr>Wingdings</vt:lpstr>
      <vt:lpstr>Calibri</vt:lpstr>
      <vt:lpstr>Century</vt:lpstr>
      <vt:lpstr>ＭＳ ゴシック</vt:lpstr>
      <vt:lpstr>HG丸ｺﾞｼｯｸM-PRO</vt:lpstr>
      <vt:lpstr>Times New Roman</vt:lpstr>
      <vt:lpstr>標準デザイン</vt:lpstr>
      <vt:lpstr>Magnet Support (Moving stage/ KEKB floor modification)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KEKB concrete floor  modification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yamaokah</dc:creator>
  <cp:lastModifiedBy>yamaokah</cp:lastModifiedBy>
  <cp:revision>210</cp:revision>
  <dcterms:created xsi:type="dcterms:W3CDTF">2013-01-23T00:59:48Z</dcterms:created>
  <dcterms:modified xsi:type="dcterms:W3CDTF">2014-03-02T23:37:22Z</dcterms:modified>
</cp:coreProperties>
</file>