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5"/>
  </p:notesMasterIdLst>
  <p:sldIdLst>
    <p:sldId id="256" r:id="rId3"/>
    <p:sldId id="308" r:id="rId4"/>
    <p:sldId id="309" r:id="rId5"/>
    <p:sldId id="302" r:id="rId6"/>
    <p:sldId id="303" r:id="rId7"/>
    <p:sldId id="263" r:id="rId8"/>
    <p:sldId id="292" r:id="rId9"/>
    <p:sldId id="264" r:id="rId10"/>
    <p:sldId id="273" r:id="rId11"/>
    <p:sldId id="265" r:id="rId12"/>
    <p:sldId id="266" r:id="rId13"/>
    <p:sldId id="272" r:id="rId14"/>
    <p:sldId id="271" r:id="rId15"/>
    <p:sldId id="267" r:id="rId16"/>
    <p:sldId id="269" r:id="rId17"/>
    <p:sldId id="298" r:id="rId18"/>
    <p:sldId id="270" r:id="rId19"/>
    <p:sldId id="301" r:id="rId20"/>
    <p:sldId id="304" r:id="rId21"/>
    <p:sldId id="299" r:id="rId22"/>
    <p:sldId id="289" r:id="rId23"/>
    <p:sldId id="290" r:id="rId24"/>
    <p:sldId id="291" r:id="rId25"/>
    <p:sldId id="305" r:id="rId26"/>
    <p:sldId id="274" r:id="rId27"/>
    <p:sldId id="286" r:id="rId28"/>
    <p:sldId id="287" r:id="rId29"/>
    <p:sldId id="288" r:id="rId30"/>
    <p:sldId id="275" r:id="rId31"/>
    <p:sldId id="276" r:id="rId32"/>
    <p:sldId id="277" r:id="rId33"/>
    <p:sldId id="279" r:id="rId34"/>
    <p:sldId id="280" r:id="rId35"/>
    <p:sldId id="282" r:id="rId36"/>
    <p:sldId id="281" r:id="rId37"/>
    <p:sldId id="283" r:id="rId38"/>
    <p:sldId id="294" r:id="rId39"/>
    <p:sldId id="295" r:id="rId40"/>
    <p:sldId id="296" r:id="rId41"/>
    <p:sldId id="297" r:id="rId42"/>
    <p:sldId id="306" r:id="rId43"/>
    <p:sldId id="300" r:id="rId44"/>
    <p:sldId id="262" r:id="rId45"/>
    <p:sldId id="260" r:id="rId46"/>
    <p:sldId id="261" r:id="rId47"/>
    <p:sldId id="258" r:id="rId48"/>
    <p:sldId id="315" r:id="rId49"/>
    <p:sldId id="257" r:id="rId50"/>
    <p:sldId id="307" r:id="rId51"/>
    <p:sldId id="314" r:id="rId52"/>
    <p:sldId id="311" r:id="rId53"/>
    <p:sldId id="312" r:id="rId5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12" y="-2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06B1DC-43A3-994C-B0E6-F2BFAE333A1C}" type="datetimeFigureOut">
              <a:rPr kumimoji="1" lang="ja-JP" altLang="en-US" smtClean="0"/>
              <a:t>15/02/24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7B87E7-F17B-634D-B3CA-70E540E208C6}" type="slidenum">
              <a:rPr kumimoji="1" lang="ja-JP" altLang="en-US" smtClean="0"/>
              <a:t>‹#›</a:t>
            </a:fld>
            <a:endParaRPr kumimoji="1" lang="ja-JP" altLang="en-US"/>
          </a:p>
        </p:txBody>
      </p:sp>
    </p:spTree>
    <p:extLst>
      <p:ext uri="{BB962C8B-B14F-4D97-AF65-F5344CB8AC3E}">
        <p14:creationId xmlns:p14="http://schemas.microsoft.com/office/powerpoint/2010/main" val="1264734162"/>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CB496E-584D-4E41-9432-E67443107DFF}" type="slidenum">
              <a:rPr kumimoji="1" lang="ja-JP" altLang="en-US" smtClean="0"/>
              <a:pPr/>
              <a:t>21</a:t>
            </a:fld>
            <a:endParaRPr kumimoji="1" lang="ja-JP" altLang="en-US" dirty="0"/>
          </a:p>
        </p:txBody>
      </p:sp>
    </p:spTree>
    <p:extLst>
      <p:ext uri="{BB962C8B-B14F-4D97-AF65-F5344CB8AC3E}">
        <p14:creationId xmlns:p14="http://schemas.microsoft.com/office/powerpoint/2010/main" val="2250222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25DF7CF-06A8-074B-8486-4191384EEC8E}" type="slidenum">
              <a:rPr kumimoji="1" lang="ja-JP" altLang="en-US" smtClean="0"/>
              <a:t>52</a:t>
            </a:fld>
            <a:endParaRPr kumimoji="1" lang="ja-JP" altLang="en-US"/>
          </a:p>
        </p:txBody>
      </p:sp>
    </p:spTree>
    <p:extLst>
      <p:ext uri="{BB962C8B-B14F-4D97-AF65-F5344CB8AC3E}">
        <p14:creationId xmlns:p14="http://schemas.microsoft.com/office/powerpoint/2010/main" val="376350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475997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362740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142422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gray">
          <a:xfrm>
            <a:off x="2057400" y="6621463"/>
            <a:ext cx="7086600" cy="250825"/>
          </a:xfrm>
          <a:prstGeom prst="rect">
            <a:avLst/>
          </a:prstGeom>
          <a:gradFill rotWithShape="0">
            <a:gsLst>
              <a:gs pos="0">
                <a:schemeClr val="accent2"/>
              </a:gs>
              <a:gs pos="100000">
                <a:schemeClr val="accent2">
                  <a:gamma/>
                  <a:shade val="69804"/>
                  <a:invGamma/>
                </a:schemeClr>
              </a:gs>
            </a:gsLst>
            <a:lin ang="0" scaled="1"/>
          </a:gradFill>
          <a:ln w="9525">
            <a:noFill/>
            <a:miter lim="800000"/>
            <a:headEnd/>
            <a:tailEnd/>
          </a:ln>
          <a:effectLst/>
        </p:spPr>
        <p:txBody>
          <a:bodyPr wrap="none" anchor="ctr"/>
          <a:lstStyle/>
          <a:p>
            <a:pPr defTabSz="914400">
              <a:defRPr/>
            </a:pPr>
            <a:endParaRPr lang="ja-JP" altLang="en-US">
              <a:solidFill>
                <a:srgbClr val="000000"/>
              </a:solidFill>
              <a:latin typeface="ＭＳ Ｐゴシック"/>
              <a:ea typeface="ＭＳ Ｐゴシック"/>
              <a:cs typeface="ＭＳ Ｐゴシック" charset="0"/>
            </a:endParaRPr>
          </a:p>
        </p:txBody>
      </p:sp>
      <p:sp>
        <p:nvSpPr>
          <p:cNvPr id="5" name="Rectangle 3"/>
          <p:cNvSpPr>
            <a:spLocks noChangeArrowheads="1"/>
          </p:cNvSpPr>
          <p:nvPr/>
        </p:nvSpPr>
        <p:spPr bwMode="gray">
          <a:xfrm>
            <a:off x="-14288" y="0"/>
            <a:ext cx="9158288" cy="1412875"/>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914400">
              <a:defRPr/>
            </a:pPr>
            <a:endParaRPr lang="ja-JP" altLang="en-US">
              <a:solidFill>
                <a:srgbClr val="000000"/>
              </a:solidFill>
              <a:latin typeface="ＭＳ Ｐゴシック"/>
              <a:ea typeface="ＭＳ Ｐゴシック"/>
              <a:cs typeface="ＭＳ Ｐゴシック" charset="0"/>
            </a:endParaRPr>
          </a:p>
        </p:txBody>
      </p:sp>
      <p:sp>
        <p:nvSpPr>
          <p:cNvPr id="6" name="Oval 4" descr="80%"/>
          <p:cNvSpPr>
            <a:spLocks noChangeArrowheads="1"/>
          </p:cNvSpPr>
          <p:nvPr/>
        </p:nvSpPr>
        <p:spPr bwMode="gray">
          <a:xfrm>
            <a:off x="152400" y="0"/>
            <a:ext cx="1981200" cy="1447800"/>
          </a:xfrm>
          <a:prstGeom prst="ellipse">
            <a:avLst/>
          </a:prstGeom>
          <a:pattFill prst="pct80">
            <a:fgClr>
              <a:schemeClr val="accent2"/>
            </a:fgClr>
            <a:bgClr>
              <a:schemeClr val="tx2"/>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7" name="Oval 5" descr="75%"/>
          <p:cNvSpPr>
            <a:spLocks noChangeArrowheads="1"/>
          </p:cNvSpPr>
          <p:nvPr/>
        </p:nvSpPr>
        <p:spPr bwMode="gray">
          <a:xfrm>
            <a:off x="457200" y="165100"/>
            <a:ext cx="1295400" cy="1066800"/>
          </a:xfrm>
          <a:prstGeom prst="ellipse">
            <a:avLst/>
          </a:prstGeom>
          <a:pattFill prst="pct75">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8" name="Oval 6" descr="80%"/>
          <p:cNvSpPr>
            <a:spLocks noChangeArrowheads="1"/>
          </p:cNvSpPr>
          <p:nvPr/>
        </p:nvSpPr>
        <p:spPr bwMode="gray">
          <a:xfrm>
            <a:off x="698500" y="393700"/>
            <a:ext cx="762000" cy="609600"/>
          </a:xfrm>
          <a:prstGeom prst="ellipse">
            <a:avLst/>
          </a:prstGeom>
          <a:pattFill prst="pct80">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9" name="Rectangle 9"/>
          <p:cNvSpPr>
            <a:spLocks noChangeArrowheads="1"/>
          </p:cNvSpPr>
          <p:nvPr/>
        </p:nvSpPr>
        <p:spPr bwMode="gray">
          <a:xfrm>
            <a:off x="2195513" y="0"/>
            <a:ext cx="6948487"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914400">
              <a:defRPr/>
            </a:pPr>
            <a:endParaRPr lang="ja-JP" altLang="en-US">
              <a:solidFill>
                <a:srgbClr val="000000"/>
              </a:solidFill>
              <a:latin typeface="ＭＳ Ｐゴシック"/>
              <a:ea typeface="ＭＳ Ｐゴシック"/>
              <a:cs typeface="ＭＳ Ｐゴシック" charset="0"/>
            </a:endParaRPr>
          </a:p>
        </p:txBody>
      </p:sp>
      <p:grpSp>
        <p:nvGrpSpPr>
          <p:cNvPr id="10" name="Group 10"/>
          <p:cNvGrpSpPr>
            <a:grpSpLocks/>
          </p:cNvGrpSpPr>
          <p:nvPr/>
        </p:nvGrpSpPr>
        <p:grpSpPr bwMode="auto">
          <a:xfrm>
            <a:off x="7391400" y="0"/>
            <a:ext cx="1143000" cy="304800"/>
            <a:chOff x="4704" y="0"/>
            <a:chExt cx="720" cy="336"/>
          </a:xfrm>
        </p:grpSpPr>
        <p:sp>
          <p:nvSpPr>
            <p:cNvPr id="11" name="Rectangle 11"/>
            <p:cNvSpPr>
              <a:spLocks noChangeArrowheads="1"/>
            </p:cNvSpPr>
            <p:nvPr userDrawn="1"/>
          </p:nvSpPr>
          <p:spPr bwMode="gray">
            <a:xfrm>
              <a:off x="4704" y="0"/>
              <a:ext cx="48" cy="336"/>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2" name="Rectangle 12"/>
            <p:cNvSpPr>
              <a:spLocks noChangeArrowheads="1"/>
            </p:cNvSpPr>
            <p:nvPr userDrawn="1"/>
          </p:nvSpPr>
          <p:spPr bwMode="gray">
            <a:xfrm>
              <a:off x="5040" y="0"/>
              <a:ext cx="48" cy="336"/>
            </a:xfrm>
            <a:prstGeom prst="rect">
              <a:avLst/>
            </a:prstGeom>
            <a:solidFill>
              <a:schemeClr val="fo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3" name="Rectangle 13"/>
            <p:cNvSpPr>
              <a:spLocks noChangeArrowheads="1"/>
            </p:cNvSpPr>
            <p:nvPr userDrawn="1"/>
          </p:nvSpPr>
          <p:spPr bwMode="gray">
            <a:xfrm>
              <a:off x="5376" y="0"/>
              <a:ext cx="48" cy="336"/>
            </a:xfrm>
            <a:prstGeom prst="rect">
              <a:avLst/>
            </a:prstGeom>
            <a:solidFill>
              <a:schemeClr val="accent2"/>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grpSp>
      <p:sp>
        <p:nvSpPr>
          <p:cNvPr id="14" name="Rectangle 14"/>
          <p:cNvSpPr>
            <a:spLocks noChangeArrowheads="1"/>
          </p:cNvSpPr>
          <p:nvPr/>
        </p:nvSpPr>
        <p:spPr bwMode="gray">
          <a:xfrm>
            <a:off x="0" y="0"/>
            <a:ext cx="2209800" cy="152400"/>
          </a:xfrm>
          <a:prstGeom prst="rect">
            <a:avLst/>
          </a:prstGeom>
          <a:solidFill>
            <a:schemeClr val="bg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5" name="Rectangle 15"/>
          <p:cNvSpPr>
            <a:spLocks noChangeArrowheads="1"/>
          </p:cNvSpPr>
          <p:nvPr/>
        </p:nvSpPr>
        <p:spPr bwMode="gray">
          <a:xfrm>
            <a:off x="0" y="1384300"/>
            <a:ext cx="9144000" cy="215900"/>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914400">
              <a:defRPr/>
            </a:pPr>
            <a:endParaRPr lang="ja-JP" altLang="en-US">
              <a:solidFill>
                <a:srgbClr val="000000"/>
              </a:solidFill>
              <a:latin typeface="ＭＳ Ｐゴシック"/>
              <a:ea typeface="ＭＳ Ｐゴシック"/>
              <a:cs typeface="ＭＳ Ｐゴシック" charset="0"/>
            </a:endParaRPr>
          </a:p>
        </p:txBody>
      </p:sp>
      <p:sp>
        <p:nvSpPr>
          <p:cNvPr id="16" name="Rectangle 16"/>
          <p:cNvSpPr>
            <a:spLocks noChangeArrowheads="1"/>
          </p:cNvSpPr>
          <p:nvPr/>
        </p:nvSpPr>
        <p:spPr bwMode="gray">
          <a:xfrm>
            <a:off x="0" y="1219200"/>
            <a:ext cx="9144000" cy="228600"/>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7" name="Line 20"/>
          <p:cNvSpPr>
            <a:spLocks noChangeShapeType="1"/>
          </p:cNvSpPr>
          <p:nvPr/>
        </p:nvSpPr>
        <p:spPr bwMode="gray">
          <a:xfrm flipH="1">
            <a:off x="0" y="12192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ja-JP" altLang="en-US" smtClean="0">
              <a:solidFill>
                <a:srgbClr val="000000"/>
              </a:solidFill>
              <a:latin typeface="ＭＳ Ｐゴシック" charset="0"/>
              <a:ea typeface="ＭＳ Ｐゴシック" charset="0"/>
              <a:cs typeface="ＭＳ Ｐゴシック" charset="0"/>
            </a:endParaRPr>
          </a:p>
        </p:txBody>
      </p:sp>
      <p:grpSp>
        <p:nvGrpSpPr>
          <p:cNvPr id="18" name="Group 21"/>
          <p:cNvGrpSpPr>
            <a:grpSpLocks/>
          </p:cNvGrpSpPr>
          <p:nvPr/>
        </p:nvGrpSpPr>
        <p:grpSpPr bwMode="auto">
          <a:xfrm>
            <a:off x="0" y="6616700"/>
            <a:ext cx="2700338" cy="255588"/>
            <a:chOff x="0" y="4168"/>
            <a:chExt cx="1701" cy="161"/>
          </a:xfrm>
        </p:grpSpPr>
        <p:sp>
          <p:nvSpPr>
            <p:cNvPr id="19" name="Rectangle 22"/>
            <p:cNvSpPr>
              <a:spLocks noChangeArrowheads="1"/>
            </p:cNvSpPr>
            <p:nvPr/>
          </p:nvSpPr>
          <p:spPr bwMode="gray">
            <a:xfrm>
              <a:off x="0" y="4171"/>
              <a:ext cx="1501" cy="158"/>
            </a:xfrm>
            <a:prstGeom prst="rect">
              <a:avLst/>
            </a:prstGeom>
            <a:solidFill>
              <a:schemeClr va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20" name="AutoShape 23"/>
            <p:cNvSpPr>
              <a:spLocks noChangeArrowheads="1"/>
            </p:cNvSpPr>
            <p:nvPr userDrawn="1"/>
          </p:nvSpPr>
          <p:spPr bwMode="gray">
            <a:xfrm>
              <a:off x="930" y="4168"/>
              <a:ext cx="771" cy="157"/>
            </a:xfrm>
            <a:prstGeom prst="parallelogram">
              <a:avLst>
                <a:gd name="adj" fmla="val 122771"/>
              </a:avLst>
            </a:prstGeom>
            <a:solidFill>
              <a:schemeClr va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grpSp>
      <p:pic>
        <p:nvPicPr>
          <p:cNvPr id="21"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03200"/>
            <a:ext cx="18780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Grp="1" noChangeArrowheads="1"/>
          </p:cNvSpPr>
          <p:nvPr>
            <p:ph type="ctrTitle"/>
          </p:nvPr>
        </p:nvSpPr>
        <p:spPr>
          <a:xfrm>
            <a:off x="395288" y="2852738"/>
            <a:ext cx="8424862" cy="936625"/>
          </a:xfrm>
        </p:spPr>
        <p:txBody>
          <a:bodyPr/>
          <a:lstStyle>
            <a:lvl1pPr algn="ctr">
              <a:defRPr sz="4000">
                <a:solidFill>
                  <a:schemeClr val="tx1"/>
                </a:solidFill>
              </a:defRPr>
            </a:lvl1pPr>
          </a:lstStyle>
          <a:p>
            <a:r>
              <a:rPr lang="ja-JP" altLang="en-US" smtClean="0"/>
              <a:t>マスター タイトルの書式設定</a:t>
            </a:r>
            <a:endParaRPr lang="ja-JP" altLang="ja-JP"/>
          </a:p>
        </p:txBody>
      </p:sp>
      <p:sp>
        <p:nvSpPr>
          <p:cNvPr id="4104" name="Rectangle 8"/>
          <p:cNvSpPr>
            <a:spLocks noGrp="1" noChangeArrowheads="1"/>
          </p:cNvSpPr>
          <p:nvPr>
            <p:ph type="subTitle" idx="1"/>
          </p:nvPr>
        </p:nvSpPr>
        <p:spPr>
          <a:xfrm>
            <a:off x="611188" y="3933825"/>
            <a:ext cx="8064500" cy="574675"/>
          </a:xfrm>
        </p:spPr>
        <p:txBody>
          <a:bodyPr/>
          <a:lstStyle>
            <a:lvl1pPr marL="0" indent="0" algn="ctr">
              <a:buFont typeface="Wingdings" pitchFamily="2" charset="2"/>
              <a:buNone/>
              <a:defRPr sz="2800" b="0">
                <a:solidFill>
                  <a:schemeClr val="hlink"/>
                </a:solidFill>
              </a:defRPr>
            </a:lvl1pPr>
          </a:lstStyle>
          <a:p>
            <a:r>
              <a:rPr lang="ja-JP" altLang="en-US" smtClean="0"/>
              <a:t>マスター サブタイトルの書式設定</a:t>
            </a:r>
            <a:endParaRPr lang="ja-JP" altLang="ja-JP"/>
          </a:p>
        </p:txBody>
      </p:sp>
      <p:sp>
        <p:nvSpPr>
          <p:cNvPr id="22" name="Rectangle 18"/>
          <p:cNvSpPr>
            <a:spLocks noGrp="1" noChangeArrowheads="1"/>
          </p:cNvSpPr>
          <p:nvPr>
            <p:ph type="dt" sz="half" idx="10"/>
          </p:nvPr>
        </p:nvSpPr>
        <p:spPr>
          <a:xfrm>
            <a:off x="6588125" y="6611938"/>
            <a:ext cx="2133600" cy="268287"/>
          </a:xfrm>
        </p:spPr>
        <p:txBody>
          <a:bodyPr/>
          <a:lstStyle>
            <a:lvl1pPr>
              <a:defRPr>
                <a:solidFill>
                  <a:schemeClr val="bg1"/>
                </a:solidFill>
              </a:defRPr>
            </a:lvl1pPr>
          </a:lstStyle>
          <a:p>
            <a:fld id="{ADB3CAAB-4295-E143-A7DD-0A9C01FEB6A0}" type="datetimeFigureOut">
              <a:rPr lang="ja-JP" altLang="en-US">
                <a:solidFill>
                  <a:srgbClr val="FFFFFF"/>
                </a:solidFill>
              </a:rPr>
              <a:pPr/>
              <a:t>15/02/24</a:t>
            </a:fld>
            <a:endParaRPr lang="ja-JP" altLang="en-US">
              <a:solidFill>
                <a:srgbClr val="FFFFFF"/>
              </a:solidFill>
            </a:endParaRPr>
          </a:p>
        </p:txBody>
      </p:sp>
      <p:sp>
        <p:nvSpPr>
          <p:cNvPr id="23" name="Rectangle 19"/>
          <p:cNvSpPr>
            <a:spLocks noGrp="1" noChangeArrowheads="1"/>
          </p:cNvSpPr>
          <p:nvPr>
            <p:ph type="sldNum" sz="quarter" idx="11"/>
          </p:nvPr>
        </p:nvSpPr>
        <p:spPr>
          <a:xfrm>
            <a:off x="3590925" y="6611938"/>
            <a:ext cx="2133600" cy="268287"/>
          </a:xfrm>
        </p:spPr>
        <p:txBody>
          <a:bodyPr/>
          <a:lstStyle>
            <a:lvl1pPr>
              <a:defRPr>
                <a:solidFill>
                  <a:schemeClr val="bg1"/>
                </a:solidFill>
              </a:defRPr>
            </a:lvl1pPr>
          </a:lstStyle>
          <a:p>
            <a:fld id="{DD6DEDEB-F5CC-9A46-ADE5-0C162EEB1F0B}" type="slidenum">
              <a:rPr lang="ja-JP" altLang="en-US">
                <a:solidFill>
                  <a:srgbClr val="FFFFFF"/>
                </a:solidFill>
              </a:rPr>
              <a:pPr/>
              <a:t>‹#›</a:t>
            </a:fld>
            <a:endParaRPr lang="ja-JP" altLang="en-US">
              <a:solidFill>
                <a:srgbClr val="FFFFFF"/>
              </a:solidFill>
            </a:endParaRPr>
          </a:p>
        </p:txBody>
      </p:sp>
      <p:sp>
        <p:nvSpPr>
          <p:cNvPr id="24" name="Rectangle 24"/>
          <p:cNvSpPr>
            <a:spLocks noGrp="1" noChangeArrowheads="1"/>
          </p:cNvSpPr>
          <p:nvPr>
            <p:ph type="ftr" sz="quarter" idx="12"/>
          </p:nvPr>
        </p:nvSpPr>
        <p:spPr>
          <a:xfrm>
            <a:off x="179388" y="6588125"/>
            <a:ext cx="2232025" cy="268288"/>
          </a:xfrm>
        </p:spPr>
        <p:txBody>
          <a:bodyPr/>
          <a:lstStyle>
            <a:lvl1pPr algn="l">
              <a:defRPr sz="1200" b="1">
                <a:solidFill>
                  <a:schemeClr val="bg1"/>
                </a:solidFill>
              </a:defRPr>
            </a:lvl1pPr>
          </a:lstStyle>
          <a:p>
            <a:pPr>
              <a:defRPr/>
            </a:pPr>
            <a:endParaRPr lang="ja-JP" altLang="en-US">
              <a:solidFill>
                <a:srgbClr val="FFFFFF"/>
              </a:solidFill>
              <a:ea typeface="ＭＳ Ｐゴシック"/>
            </a:endParaRPr>
          </a:p>
        </p:txBody>
      </p:sp>
    </p:spTree>
    <p:extLst>
      <p:ext uri="{BB962C8B-B14F-4D97-AF65-F5344CB8AC3E}">
        <p14:creationId xmlns:p14="http://schemas.microsoft.com/office/powerpoint/2010/main" val="1009764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4"/>
          <p:cNvSpPr>
            <a:spLocks noGrp="1" noChangeArrowheads="1"/>
          </p:cNvSpPr>
          <p:nvPr>
            <p:ph type="dt" sz="half" idx="10"/>
          </p:nvPr>
        </p:nvSpPr>
        <p:spPr>
          <a:ln/>
        </p:spPr>
        <p:txBody>
          <a:bodyPr/>
          <a:lstStyle>
            <a:lvl1pPr>
              <a:defRPr/>
            </a:lvl1pPr>
          </a:lstStyle>
          <a:p>
            <a:fld id="{7F1B586B-B0AA-3F44-9CCD-913112F19443}" type="datetimeFigureOut">
              <a:rPr lang="ja-JP" altLang="en-US">
                <a:solidFill>
                  <a:srgbClr val="000000"/>
                </a:solidFill>
              </a:rPr>
              <a:pPr/>
              <a:t>15/02/24</a:t>
            </a:fld>
            <a:endParaRPr lang="ja-JP" altLang="en-US">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6" name="Rectangle 16"/>
          <p:cNvSpPr>
            <a:spLocks noGrp="1" noChangeArrowheads="1"/>
          </p:cNvSpPr>
          <p:nvPr>
            <p:ph type="sldNum" sz="quarter" idx="12"/>
          </p:nvPr>
        </p:nvSpPr>
        <p:spPr>
          <a:ln/>
        </p:spPr>
        <p:txBody>
          <a:bodyPr/>
          <a:lstStyle>
            <a:lvl1pPr>
              <a:defRPr/>
            </a:lvl1pPr>
          </a:lstStyle>
          <a:p>
            <a:fld id="{CF7B8AD1-F39D-4D49-AE6A-7A55B05C36D0}"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50443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14"/>
          <p:cNvSpPr>
            <a:spLocks noGrp="1" noChangeArrowheads="1"/>
          </p:cNvSpPr>
          <p:nvPr>
            <p:ph type="dt" sz="half" idx="10"/>
          </p:nvPr>
        </p:nvSpPr>
        <p:spPr>
          <a:ln/>
        </p:spPr>
        <p:txBody>
          <a:bodyPr/>
          <a:lstStyle>
            <a:lvl1pPr>
              <a:defRPr/>
            </a:lvl1pPr>
          </a:lstStyle>
          <a:p>
            <a:fld id="{8B17FBE4-1271-024D-B1B6-652E21CD479E}" type="datetimeFigureOut">
              <a:rPr lang="ja-JP" altLang="en-US">
                <a:solidFill>
                  <a:srgbClr val="000000"/>
                </a:solidFill>
              </a:rPr>
              <a:pPr/>
              <a:t>15/02/24</a:t>
            </a:fld>
            <a:endParaRPr lang="ja-JP" altLang="en-US">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6" name="Rectangle 16"/>
          <p:cNvSpPr>
            <a:spLocks noGrp="1" noChangeArrowheads="1"/>
          </p:cNvSpPr>
          <p:nvPr>
            <p:ph type="sldNum" sz="quarter" idx="12"/>
          </p:nvPr>
        </p:nvSpPr>
        <p:spPr>
          <a:ln/>
        </p:spPr>
        <p:txBody>
          <a:bodyPr/>
          <a:lstStyle>
            <a:lvl1pPr>
              <a:defRPr/>
            </a:lvl1pPr>
          </a:lstStyle>
          <a:p>
            <a:fld id="{F63B778C-1F48-0447-9331-B0F7E89F2A5D}"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815393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4213" y="1412875"/>
            <a:ext cx="3848100" cy="4897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4713" y="1412875"/>
            <a:ext cx="3848100" cy="4897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4"/>
          <p:cNvSpPr>
            <a:spLocks noGrp="1" noChangeArrowheads="1"/>
          </p:cNvSpPr>
          <p:nvPr>
            <p:ph type="dt" sz="half" idx="10"/>
          </p:nvPr>
        </p:nvSpPr>
        <p:spPr>
          <a:ln/>
        </p:spPr>
        <p:txBody>
          <a:bodyPr/>
          <a:lstStyle>
            <a:lvl1pPr>
              <a:defRPr/>
            </a:lvl1pPr>
          </a:lstStyle>
          <a:p>
            <a:fld id="{32F80FF2-7069-954E-BDA2-86D8DB859BC0}" type="datetimeFigureOut">
              <a:rPr lang="ja-JP" altLang="en-US">
                <a:solidFill>
                  <a:srgbClr val="000000"/>
                </a:solidFill>
              </a:rPr>
              <a:pPr/>
              <a:t>15/02/24</a:t>
            </a:fld>
            <a:endParaRPr lang="ja-JP" altLang="en-US">
              <a:solidFill>
                <a:srgbClr val="000000"/>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7" name="Rectangle 16"/>
          <p:cNvSpPr>
            <a:spLocks noGrp="1" noChangeArrowheads="1"/>
          </p:cNvSpPr>
          <p:nvPr>
            <p:ph type="sldNum" sz="quarter" idx="12"/>
          </p:nvPr>
        </p:nvSpPr>
        <p:spPr>
          <a:ln/>
        </p:spPr>
        <p:txBody>
          <a:bodyPr/>
          <a:lstStyle>
            <a:lvl1pPr>
              <a:defRPr/>
            </a:lvl1pPr>
          </a:lstStyle>
          <a:p>
            <a:fld id="{902F2408-300D-6946-B777-1D44CE63CABA}"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136494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4"/>
          <p:cNvSpPr>
            <a:spLocks noGrp="1" noChangeArrowheads="1"/>
          </p:cNvSpPr>
          <p:nvPr>
            <p:ph type="dt" sz="half" idx="10"/>
          </p:nvPr>
        </p:nvSpPr>
        <p:spPr>
          <a:ln/>
        </p:spPr>
        <p:txBody>
          <a:bodyPr/>
          <a:lstStyle>
            <a:lvl1pPr>
              <a:defRPr/>
            </a:lvl1pPr>
          </a:lstStyle>
          <a:p>
            <a:fld id="{F59FC736-F27C-D048-9B3A-34AEA1C94F52}" type="datetimeFigureOut">
              <a:rPr lang="ja-JP" altLang="en-US">
                <a:solidFill>
                  <a:srgbClr val="000000"/>
                </a:solidFill>
              </a:rPr>
              <a:pPr/>
              <a:t>15/02/24</a:t>
            </a:fld>
            <a:endParaRPr lang="ja-JP" altLang="en-US">
              <a:solidFill>
                <a:srgbClr val="000000"/>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9" name="Rectangle 16"/>
          <p:cNvSpPr>
            <a:spLocks noGrp="1" noChangeArrowheads="1"/>
          </p:cNvSpPr>
          <p:nvPr>
            <p:ph type="sldNum" sz="quarter" idx="12"/>
          </p:nvPr>
        </p:nvSpPr>
        <p:spPr>
          <a:ln/>
        </p:spPr>
        <p:txBody>
          <a:bodyPr/>
          <a:lstStyle>
            <a:lvl1pPr>
              <a:defRPr/>
            </a:lvl1pPr>
          </a:lstStyle>
          <a:p>
            <a:fld id="{EB308A2A-27EF-BC4B-BE09-BF06AEC19314}"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668873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14"/>
          <p:cNvSpPr>
            <a:spLocks noGrp="1" noChangeArrowheads="1"/>
          </p:cNvSpPr>
          <p:nvPr>
            <p:ph type="dt" sz="half" idx="10"/>
          </p:nvPr>
        </p:nvSpPr>
        <p:spPr>
          <a:ln/>
        </p:spPr>
        <p:txBody>
          <a:bodyPr/>
          <a:lstStyle>
            <a:lvl1pPr>
              <a:defRPr/>
            </a:lvl1pPr>
          </a:lstStyle>
          <a:p>
            <a:fld id="{7A947CD0-8564-2E49-9E49-00377EE59DFA}" type="datetimeFigureOut">
              <a:rPr lang="ja-JP" altLang="en-US">
                <a:solidFill>
                  <a:srgbClr val="000000"/>
                </a:solidFill>
              </a:rPr>
              <a:pPr/>
              <a:t>15/02/24</a:t>
            </a:fld>
            <a:endParaRPr lang="ja-JP" altLang="en-US">
              <a:solidFill>
                <a:srgbClr val="000000"/>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5" name="Rectangle 16"/>
          <p:cNvSpPr>
            <a:spLocks noGrp="1" noChangeArrowheads="1"/>
          </p:cNvSpPr>
          <p:nvPr>
            <p:ph type="sldNum" sz="quarter" idx="12"/>
          </p:nvPr>
        </p:nvSpPr>
        <p:spPr>
          <a:ln/>
        </p:spPr>
        <p:txBody>
          <a:bodyPr/>
          <a:lstStyle>
            <a:lvl1pPr>
              <a:defRPr/>
            </a:lvl1pPr>
          </a:lstStyle>
          <a:p>
            <a:fld id="{EA87C544-FC41-024A-87B5-356619C64ADD}"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8616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fld id="{CE5E1673-204D-AC49-A7F9-5595EBF35ADC}" type="datetimeFigureOut">
              <a:rPr lang="ja-JP" altLang="en-US">
                <a:solidFill>
                  <a:srgbClr val="000000"/>
                </a:solidFill>
              </a:rPr>
              <a:pPr/>
              <a:t>15/02/24</a:t>
            </a:fld>
            <a:endParaRPr lang="ja-JP" altLang="en-US">
              <a:solidFill>
                <a:srgbClr val="000000"/>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4" name="Rectangle 16"/>
          <p:cNvSpPr>
            <a:spLocks noGrp="1" noChangeArrowheads="1"/>
          </p:cNvSpPr>
          <p:nvPr>
            <p:ph type="sldNum" sz="quarter" idx="12"/>
          </p:nvPr>
        </p:nvSpPr>
        <p:spPr>
          <a:ln/>
        </p:spPr>
        <p:txBody>
          <a:bodyPr/>
          <a:lstStyle>
            <a:lvl1pPr>
              <a:defRPr/>
            </a:lvl1pPr>
          </a:lstStyle>
          <a:p>
            <a:fld id="{A63C5E05-B975-6F42-BD1C-93A6E0A637DF}"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63369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4"/>
          <p:cNvSpPr>
            <a:spLocks noGrp="1" noChangeArrowheads="1"/>
          </p:cNvSpPr>
          <p:nvPr>
            <p:ph type="dt" sz="half" idx="10"/>
          </p:nvPr>
        </p:nvSpPr>
        <p:spPr>
          <a:ln/>
        </p:spPr>
        <p:txBody>
          <a:bodyPr/>
          <a:lstStyle>
            <a:lvl1pPr>
              <a:defRPr/>
            </a:lvl1pPr>
          </a:lstStyle>
          <a:p>
            <a:fld id="{3E3A4F38-5868-1A43-A026-0CC4DF47286D}" type="datetimeFigureOut">
              <a:rPr lang="ja-JP" altLang="en-US">
                <a:solidFill>
                  <a:srgbClr val="000000"/>
                </a:solidFill>
              </a:rPr>
              <a:pPr/>
              <a:t>15/02/24</a:t>
            </a:fld>
            <a:endParaRPr lang="ja-JP" altLang="en-US">
              <a:solidFill>
                <a:srgbClr val="000000"/>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7" name="Rectangle 16"/>
          <p:cNvSpPr>
            <a:spLocks noGrp="1" noChangeArrowheads="1"/>
          </p:cNvSpPr>
          <p:nvPr>
            <p:ph type="sldNum" sz="quarter" idx="12"/>
          </p:nvPr>
        </p:nvSpPr>
        <p:spPr>
          <a:ln/>
        </p:spPr>
        <p:txBody>
          <a:bodyPr/>
          <a:lstStyle>
            <a:lvl1pPr>
              <a:defRPr/>
            </a:lvl1pPr>
          </a:lstStyle>
          <a:p>
            <a:fld id="{DF243DF6-75E1-3B46-93D9-DFCA43EA0543}"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2716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2877687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4"/>
          <p:cNvSpPr>
            <a:spLocks noGrp="1" noChangeArrowheads="1"/>
          </p:cNvSpPr>
          <p:nvPr>
            <p:ph type="dt" sz="half" idx="10"/>
          </p:nvPr>
        </p:nvSpPr>
        <p:spPr>
          <a:ln/>
        </p:spPr>
        <p:txBody>
          <a:bodyPr/>
          <a:lstStyle>
            <a:lvl1pPr>
              <a:defRPr/>
            </a:lvl1pPr>
          </a:lstStyle>
          <a:p>
            <a:fld id="{CCC5FD7A-5719-E64F-A6BC-0C104D088492}" type="datetimeFigureOut">
              <a:rPr lang="ja-JP" altLang="en-US">
                <a:solidFill>
                  <a:srgbClr val="000000"/>
                </a:solidFill>
              </a:rPr>
              <a:pPr/>
              <a:t>15/02/24</a:t>
            </a:fld>
            <a:endParaRPr lang="ja-JP" altLang="en-US">
              <a:solidFill>
                <a:srgbClr val="000000"/>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7" name="Rectangle 16"/>
          <p:cNvSpPr>
            <a:spLocks noGrp="1" noChangeArrowheads="1"/>
          </p:cNvSpPr>
          <p:nvPr>
            <p:ph type="sldNum" sz="quarter" idx="12"/>
          </p:nvPr>
        </p:nvSpPr>
        <p:spPr>
          <a:ln/>
        </p:spPr>
        <p:txBody>
          <a:bodyPr/>
          <a:lstStyle>
            <a:lvl1pPr>
              <a:defRPr/>
            </a:lvl1pPr>
          </a:lstStyle>
          <a:p>
            <a:fld id="{C07857C4-84D2-6A48-A4AE-214429395B69}"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038204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4"/>
          <p:cNvSpPr>
            <a:spLocks noGrp="1" noChangeArrowheads="1"/>
          </p:cNvSpPr>
          <p:nvPr>
            <p:ph type="dt" sz="half" idx="10"/>
          </p:nvPr>
        </p:nvSpPr>
        <p:spPr>
          <a:ln/>
        </p:spPr>
        <p:txBody>
          <a:bodyPr/>
          <a:lstStyle>
            <a:lvl1pPr>
              <a:defRPr/>
            </a:lvl1pPr>
          </a:lstStyle>
          <a:p>
            <a:fld id="{BAEDFA05-4E47-B540-91AB-D35E648BA78E}" type="datetimeFigureOut">
              <a:rPr lang="ja-JP" altLang="en-US">
                <a:solidFill>
                  <a:srgbClr val="000000"/>
                </a:solidFill>
              </a:rPr>
              <a:pPr/>
              <a:t>15/02/24</a:t>
            </a:fld>
            <a:endParaRPr lang="ja-JP" altLang="en-US">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6" name="Rectangle 16"/>
          <p:cNvSpPr>
            <a:spLocks noGrp="1" noChangeArrowheads="1"/>
          </p:cNvSpPr>
          <p:nvPr>
            <p:ph type="sldNum" sz="quarter" idx="12"/>
          </p:nvPr>
        </p:nvSpPr>
        <p:spPr>
          <a:ln/>
        </p:spPr>
        <p:txBody>
          <a:bodyPr/>
          <a:lstStyle>
            <a:lvl1pPr>
              <a:defRPr/>
            </a:lvl1pPr>
          </a:lstStyle>
          <a:p>
            <a:fld id="{905CB5BD-B928-F347-97AC-0A600E2AFBA8}"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70720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0663" y="333375"/>
            <a:ext cx="1962150" cy="5976938"/>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4213" y="333375"/>
            <a:ext cx="5734050" cy="59769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4"/>
          <p:cNvSpPr>
            <a:spLocks noGrp="1" noChangeArrowheads="1"/>
          </p:cNvSpPr>
          <p:nvPr>
            <p:ph type="dt" sz="half" idx="10"/>
          </p:nvPr>
        </p:nvSpPr>
        <p:spPr>
          <a:ln/>
        </p:spPr>
        <p:txBody>
          <a:bodyPr/>
          <a:lstStyle>
            <a:lvl1pPr>
              <a:defRPr/>
            </a:lvl1pPr>
          </a:lstStyle>
          <a:p>
            <a:fld id="{9D4D0FC8-81D2-1E4F-9746-ED1EA3B0B3B8}" type="datetimeFigureOut">
              <a:rPr lang="ja-JP" altLang="en-US">
                <a:solidFill>
                  <a:srgbClr val="000000"/>
                </a:solidFill>
              </a:rPr>
              <a:pPr/>
              <a:t>15/02/24</a:t>
            </a:fld>
            <a:endParaRPr lang="ja-JP" altLang="en-US">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solidFill>
                <a:srgbClr val="000000"/>
              </a:solidFill>
              <a:ea typeface="ＭＳ Ｐゴシック"/>
            </a:endParaRPr>
          </a:p>
        </p:txBody>
      </p:sp>
      <p:sp>
        <p:nvSpPr>
          <p:cNvPr id="6" name="Rectangle 16"/>
          <p:cNvSpPr>
            <a:spLocks noGrp="1" noChangeArrowheads="1"/>
          </p:cNvSpPr>
          <p:nvPr>
            <p:ph type="sldNum" sz="quarter" idx="12"/>
          </p:nvPr>
        </p:nvSpPr>
        <p:spPr>
          <a:ln/>
        </p:spPr>
        <p:txBody>
          <a:bodyPr/>
          <a:lstStyle>
            <a:lvl1pPr>
              <a:defRPr/>
            </a:lvl1pPr>
          </a:lstStyle>
          <a:p>
            <a:fld id="{ED81847B-4E74-8B46-8ABA-E12E6B93B289}"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37555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マスター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1162050" y="6243638"/>
            <a:ext cx="1905000" cy="457200"/>
          </a:xfrm>
        </p:spPr>
        <p:txBody>
          <a:bodyPr/>
          <a:lstStyle>
            <a:lvl1pPr>
              <a:defRPr/>
            </a:lvl1pPr>
          </a:lstStyle>
          <a:p>
            <a:fld id="{3BD1C3B6-48C7-C646-9BA8-617ECCAF4C52}" type="datetimeFigureOut">
              <a:rPr lang="ja-JP" altLang="en-US">
                <a:solidFill>
                  <a:srgbClr val="000000"/>
                </a:solidFill>
              </a:rPr>
              <a:pPr/>
              <a:t>15/02/24</a:t>
            </a:fld>
            <a:endParaRPr lang="ja-JP" altLang="en-US">
              <a:solidFill>
                <a:srgbClr val="000000"/>
              </a:solidFill>
            </a:endParaRPr>
          </a:p>
        </p:txBody>
      </p:sp>
      <p:sp>
        <p:nvSpPr>
          <p:cNvPr id="6" name="フッター プレースホルダ 5"/>
          <p:cNvSpPr>
            <a:spLocks noGrp="1"/>
          </p:cNvSpPr>
          <p:nvPr>
            <p:ph type="ftr" sz="quarter" idx="11"/>
          </p:nvPr>
        </p:nvSpPr>
        <p:spPr>
          <a:xfrm>
            <a:off x="3657600" y="6243638"/>
            <a:ext cx="2895600" cy="457200"/>
          </a:xfrm>
        </p:spPr>
        <p:txBody>
          <a:bodyPr/>
          <a:lstStyle>
            <a:lvl1pPr>
              <a:defRPr/>
            </a:lvl1pPr>
          </a:lstStyle>
          <a:p>
            <a:pPr>
              <a:defRPr/>
            </a:pPr>
            <a:endParaRPr lang="ja-JP" altLang="en-US">
              <a:solidFill>
                <a:srgbClr val="000000"/>
              </a:solidFill>
              <a:ea typeface="ＭＳ Ｐゴシック"/>
            </a:endParaRPr>
          </a:p>
        </p:txBody>
      </p:sp>
      <p:sp>
        <p:nvSpPr>
          <p:cNvPr id="7" name="スライド番号プレースホルダ 6"/>
          <p:cNvSpPr>
            <a:spLocks noGrp="1"/>
          </p:cNvSpPr>
          <p:nvPr>
            <p:ph type="sldNum" sz="quarter" idx="12"/>
          </p:nvPr>
        </p:nvSpPr>
        <p:spPr>
          <a:xfrm>
            <a:off x="7042150" y="6243638"/>
            <a:ext cx="1905000" cy="457200"/>
          </a:xfrm>
        </p:spPr>
        <p:txBody>
          <a:bodyPr/>
          <a:lstStyle>
            <a:lvl1pPr>
              <a:defRPr/>
            </a:lvl1pPr>
          </a:lstStyle>
          <a:p>
            <a:fld id="{E3ABDA93-608A-1E4F-B2B5-914D3D41661E}"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847571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2100"/>
            <a:ext cx="8229600" cy="1384300"/>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905000"/>
            <a:ext cx="40386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05000"/>
            <a:ext cx="40386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038600"/>
            <a:ext cx="40386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fld id="{A9BC0A2D-B349-714F-9399-6FF9FF418350}" type="datetimeFigureOut">
              <a:rPr lang="ja-JP" altLang="en-US">
                <a:solidFill>
                  <a:srgbClr val="000000"/>
                </a:solidFill>
              </a:rPr>
              <a:pPr/>
              <a:t>15/02/24</a:t>
            </a:fld>
            <a:endParaRPr lang="ja-JP" altLang="en-US">
              <a:solidFill>
                <a:srgbClr val="000000"/>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ja-JP" altLang="en-US">
              <a:solidFill>
                <a:srgbClr val="000000"/>
              </a:solidFill>
              <a:ea typeface="ＭＳ Ｐゴシック"/>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2A440D2C-DBF1-B146-9624-2F62C6DA29F2}"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538411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92100"/>
            <a:ext cx="8229600" cy="57277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fld id="{BF76F591-91E5-EC40-95F3-10D8E04BCE61}" type="datetimeFigureOut">
              <a:rPr lang="ja-JP" altLang="en-US">
                <a:solidFill>
                  <a:srgbClr val="000000"/>
                </a:solidFill>
              </a:rPr>
              <a:pPr/>
              <a:t>15/02/24</a:t>
            </a:fld>
            <a:endParaRPr lang="ja-JP" altLang="en-US">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a:defRPr/>
            </a:pPr>
            <a:endParaRPr lang="ja-JP" altLang="en-US">
              <a:solidFill>
                <a:srgbClr val="000000"/>
              </a:solidFill>
              <a:ea typeface="ＭＳ Ｐゴシック"/>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BE08B3C8-4DFB-B540-9D40-29E28326A19A}"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692740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5145088" y="2017713"/>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1162050" y="6243638"/>
            <a:ext cx="1905000" cy="457200"/>
          </a:xfrm>
        </p:spPr>
        <p:txBody>
          <a:bodyPr/>
          <a:lstStyle>
            <a:lvl1pPr>
              <a:defRPr/>
            </a:lvl1pPr>
          </a:lstStyle>
          <a:p>
            <a:fld id="{FCA746EB-9BE3-7E4C-84D8-11CD2482C20F}" type="datetimeFigureOut">
              <a:rPr lang="ja-JP" altLang="en-US">
                <a:solidFill>
                  <a:srgbClr val="000000"/>
                </a:solidFill>
              </a:rPr>
              <a:pPr/>
              <a:t>15/02/24</a:t>
            </a:fld>
            <a:endParaRPr lang="ja-JP" altLang="en-US">
              <a:solidFill>
                <a:srgbClr val="000000"/>
              </a:solidFill>
            </a:endParaRPr>
          </a:p>
        </p:txBody>
      </p:sp>
      <p:sp>
        <p:nvSpPr>
          <p:cNvPr id="6" name="フッター プレースホルダ 5"/>
          <p:cNvSpPr>
            <a:spLocks noGrp="1"/>
          </p:cNvSpPr>
          <p:nvPr>
            <p:ph type="ftr" sz="quarter" idx="11"/>
          </p:nvPr>
        </p:nvSpPr>
        <p:spPr>
          <a:xfrm>
            <a:off x="3657600" y="6243638"/>
            <a:ext cx="2895600" cy="457200"/>
          </a:xfrm>
        </p:spPr>
        <p:txBody>
          <a:bodyPr/>
          <a:lstStyle>
            <a:lvl1pPr>
              <a:defRPr/>
            </a:lvl1pPr>
          </a:lstStyle>
          <a:p>
            <a:pPr>
              <a:defRPr/>
            </a:pPr>
            <a:endParaRPr lang="ja-JP" altLang="en-US">
              <a:solidFill>
                <a:srgbClr val="000000"/>
              </a:solidFill>
              <a:ea typeface="ＭＳ Ｐゴシック"/>
            </a:endParaRPr>
          </a:p>
        </p:txBody>
      </p:sp>
      <p:sp>
        <p:nvSpPr>
          <p:cNvPr id="7" name="スライド番号プレースホルダ 6"/>
          <p:cNvSpPr>
            <a:spLocks noGrp="1"/>
          </p:cNvSpPr>
          <p:nvPr>
            <p:ph type="sldNum" sz="quarter" idx="12"/>
          </p:nvPr>
        </p:nvSpPr>
        <p:spPr>
          <a:xfrm>
            <a:off x="7042150" y="6243638"/>
            <a:ext cx="1905000" cy="457200"/>
          </a:xfrm>
        </p:spPr>
        <p:txBody>
          <a:bodyPr/>
          <a:lstStyle>
            <a:lvl1pPr>
              <a:defRPr/>
            </a:lvl1pPr>
          </a:lstStyle>
          <a:p>
            <a:fld id="{2E3C164A-2E03-2E47-8373-C4057CD16C92}" type="slidenum">
              <a:rPr lang="ja-JP" altLang="en-US">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93441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19581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149289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349607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426761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98709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300115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55E75A4-11DE-3545-B2A4-68039E87BE07}" type="datetimeFigureOut">
              <a:rPr kumimoji="1" lang="ja-JP" altLang="en-US" smtClean="0"/>
              <a:t>15/02/24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21030274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E75A4-11DE-3545-B2A4-68039E87BE07}" type="datetimeFigureOut">
              <a:rPr kumimoji="1" lang="ja-JP" altLang="en-US" smtClean="0"/>
              <a:t>15/02/24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FC0F8-F2E1-894B-808D-BA9FFB8C60A8}" type="slidenum">
              <a:rPr kumimoji="1" lang="ja-JP" altLang="en-US" smtClean="0"/>
              <a:t>‹#›</a:t>
            </a:fld>
            <a:endParaRPr kumimoji="1" lang="ja-JP" altLang="en-US"/>
          </a:p>
        </p:txBody>
      </p:sp>
    </p:spTree>
    <p:extLst>
      <p:ext uri="{BB962C8B-B14F-4D97-AF65-F5344CB8AC3E}">
        <p14:creationId xmlns:p14="http://schemas.microsoft.com/office/powerpoint/2010/main" val="14363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rgbClr val="000090"/>
          </a:solidFill>
          <a:latin typeface="Marker Felt"/>
          <a:ea typeface="+mj-ea"/>
          <a:cs typeface="Marker Felt"/>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914400">
              <a:defRPr/>
            </a:pPr>
            <a:endParaRPr lang="ja-JP" altLang="en-US" dirty="0">
              <a:solidFill>
                <a:srgbClr val="000000"/>
              </a:solidFill>
              <a:latin typeface="ＭＳ Ｐゴシック"/>
              <a:ea typeface="ＭＳ Ｐゴシック"/>
              <a:cs typeface="ＭＳ Ｐゴシック" charset="0"/>
            </a:endParaRPr>
          </a:p>
        </p:txBody>
      </p:sp>
      <p:grpSp>
        <p:nvGrpSpPr>
          <p:cNvPr id="1027" name="Group 3"/>
          <p:cNvGrpSpPr>
            <a:grpSpLocks/>
          </p:cNvGrpSpPr>
          <p:nvPr/>
        </p:nvGrpSpPr>
        <p:grpSpPr bwMode="auto">
          <a:xfrm>
            <a:off x="152400" y="260350"/>
            <a:ext cx="1981200" cy="927100"/>
            <a:chOff x="96" y="0"/>
            <a:chExt cx="1248" cy="912"/>
          </a:xfrm>
        </p:grpSpPr>
        <p:sp>
          <p:nvSpPr>
            <p:cNvPr id="1049"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50" name="Oval 5" descr="75%"/>
            <p:cNvSpPr>
              <a:spLocks noChangeArrowheads="1"/>
            </p:cNvSpPr>
            <p:nvPr userDrawn="1"/>
          </p:nvSpPr>
          <p:spPr bwMode="gray">
            <a:xfrm>
              <a:off x="288" y="105"/>
              <a:ext cx="816" cy="673"/>
            </a:xfrm>
            <a:prstGeom prst="ellipse">
              <a:avLst/>
            </a:prstGeom>
            <a:pattFill prst="pct75">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51"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914400">
              <a:defRPr/>
            </a:pPr>
            <a:endParaRPr lang="ja-JP" altLang="en-US" dirty="0">
              <a:solidFill>
                <a:srgbClr val="000000"/>
              </a:solidFill>
              <a:latin typeface="ＭＳ Ｐゴシック"/>
              <a:ea typeface="ＭＳ Ｐゴシック"/>
              <a:cs typeface="ＭＳ Ｐゴシック" charset="0"/>
            </a:endParaRPr>
          </a:p>
        </p:txBody>
      </p:sp>
      <p:grpSp>
        <p:nvGrpSpPr>
          <p:cNvPr id="1029" name="Group 8"/>
          <p:cNvGrpSpPr>
            <a:grpSpLocks/>
          </p:cNvGrpSpPr>
          <p:nvPr/>
        </p:nvGrpSpPr>
        <p:grpSpPr bwMode="auto">
          <a:xfrm>
            <a:off x="395288" y="0"/>
            <a:ext cx="1143000" cy="304800"/>
            <a:chOff x="4704" y="0"/>
            <a:chExt cx="720" cy="336"/>
          </a:xfrm>
        </p:grpSpPr>
        <p:sp>
          <p:nvSpPr>
            <p:cNvPr id="1046" name="Rectangle 9"/>
            <p:cNvSpPr>
              <a:spLocks noChangeArrowheads="1"/>
            </p:cNvSpPr>
            <p:nvPr userDrawn="1"/>
          </p:nvSpPr>
          <p:spPr bwMode="gray">
            <a:xfrm>
              <a:off x="4704" y="0"/>
              <a:ext cx="48" cy="336"/>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47" name="Rectangle 10"/>
            <p:cNvSpPr>
              <a:spLocks noChangeArrowheads="1"/>
            </p:cNvSpPr>
            <p:nvPr userDrawn="1"/>
          </p:nvSpPr>
          <p:spPr bwMode="gray">
            <a:xfrm>
              <a:off x="5040" y="0"/>
              <a:ext cx="48" cy="336"/>
            </a:xfrm>
            <a:prstGeom prst="rect">
              <a:avLst/>
            </a:prstGeom>
            <a:solidFill>
              <a:schemeClr val="fo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48" name="Rectangle 11"/>
            <p:cNvSpPr>
              <a:spLocks noChangeArrowheads="1"/>
            </p:cNvSpPr>
            <p:nvPr userDrawn="1"/>
          </p:nvSpPr>
          <p:spPr bwMode="gray">
            <a:xfrm>
              <a:off x="5376" y="0"/>
              <a:ext cx="48" cy="336"/>
            </a:xfrm>
            <a:prstGeom prst="rect">
              <a:avLst/>
            </a:prstGeom>
            <a:solidFill>
              <a:schemeClr val="accent2"/>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grpSp>
      <p:sp>
        <p:nvSpPr>
          <p:cNvPr id="1030" name="Text Box 12"/>
          <p:cNvSpPr txBox="1">
            <a:spLocks noChangeArrowheads="1"/>
          </p:cNvSpPr>
          <p:nvPr/>
        </p:nvSpPr>
        <p:spPr bwMode="gray">
          <a:xfrm>
            <a:off x="7226300" y="0"/>
            <a:ext cx="1700213" cy="307975"/>
          </a:xfrm>
          <a:prstGeom prst="rect">
            <a:avLst/>
          </a:prstGeom>
          <a:noFill/>
          <a:ln>
            <a:noFill/>
          </a:ln>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defTabSz="914400" eaLnBrk="1" hangingPunct="1">
              <a:defRPr/>
            </a:pPr>
            <a:r>
              <a:rPr lang="en-US" altLang="ja-JP" sz="1400" b="1" dirty="0" smtClean="0">
                <a:solidFill>
                  <a:srgbClr val="FFFFFF"/>
                </a:solidFill>
                <a:latin typeface="ＭＳ Ｐゴシック" charset="-128"/>
                <a:cs typeface="ＭＳ Ｐゴシック" charset="0"/>
              </a:rPr>
              <a:t>SuperKEKB </a:t>
            </a:r>
            <a:r>
              <a:rPr lang="en-US" altLang="ja-JP" sz="1400" b="1" dirty="0" err="1" smtClean="0">
                <a:solidFill>
                  <a:srgbClr val="FFFFFF"/>
                </a:solidFill>
                <a:latin typeface="ＭＳ Ｐゴシック" charset="-128"/>
                <a:cs typeface="ＭＳ Ｐゴシック" charset="0"/>
              </a:rPr>
              <a:t>BxB</a:t>
            </a:r>
            <a:r>
              <a:rPr lang="en-US" altLang="ja-JP" sz="1400" b="1" dirty="0" smtClean="0">
                <a:solidFill>
                  <a:srgbClr val="FFFFFF"/>
                </a:solidFill>
                <a:latin typeface="ＭＳ Ｐゴシック" charset="-128"/>
                <a:cs typeface="ＭＳ Ｐゴシック" charset="0"/>
              </a:rPr>
              <a:t> FB</a:t>
            </a:r>
          </a:p>
        </p:txBody>
      </p:sp>
      <p:sp>
        <p:nvSpPr>
          <p:cNvPr id="1031" name="Rectangle 13"/>
          <p:cNvSpPr>
            <a:spLocks noGrp="1" noChangeArrowheads="1"/>
          </p:cNvSpPr>
          <p:nvPr>
            <p:ph type="body" idx="1"/>
          </p:nvPr>
        </p:nvSpPr>
        <p:spPr bwMode="gray">
          <a:xfrm>
            <a:off x="684213" y="1412875"/>
            <a:ext cx="78486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endParaRPr lang="ja-JP"/>
          </a:p>
        </p:txBody>
      </p:sp>
      <p:sp>
        <p:nvSpPr>
          <p:cNvPr id="3086" name="Rectangle 14"/>
          <p:cNvSpPr>
            <a:spLocks noGrp="1" noChangeArrowheads="1"/>
          </p:cNvSpPr>
          <p:nvPr>
            <p:ph type="dt" sz="half" idx="2"/>
          </p:nvPr>
        </p:nvSpPr>
        <p:spPr bwMode="gray">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defTabSz="914400" fontAlgn="base">
              <a:spcBef>
                <a:spcPct val="0"/>
              </a:spcBef>
              <a:spcAft>
                <a:spcPct val="0"/>
              </a:spcAft>
            </a:pPr>
            <a:fld id="{05098C3E-1AA0-B148-AB5C-EE28CA30E6B2}" type="datetimeFigureOut">
              <a:rPr lang="ja-JP" altLang="en-US" smtClean="0">
                <a:solidFill>
                  <a:srgbClr val="000000"/>
                </a:solidFill>
                <a:latin typeface="ＭＳ Ｐゴシック" charset="0"/>
                <a:ea typeface="ＭＳ Ｐゴシック" charset="0"/>
                <a:cs typeface="ＭＳ Ｐゴシック" charset="0"/>
              </a:rPr>
              <a:pPr defTabSz="914400" fontAlgn="base">
                <a:spcBef>
                  <a:spcPct val="0"/>
                </a:spcBef>
                <a:spcAft>
                  <a:spcPct val="0"/>
                </a:spcAft>
              </a:pPr>
              <a:t>15/02/24</a:t>
            </a:fld>
            <a:endParaRPr lang="ja-JP" altLang="en-US" smtClean="0">
              <a:solidFill>
                <a:srgbClr val="000000"/>
              </a:solidFill>
              <a:latin typeface="ＭＳ Ｐゴシック" charset="0"/>
              <a:ea typeface="ＭＳ Ｐゴシック" charset="0"/>
              <a:cs typeface="ＭＳ Ｐゴシック" charset="0"/>
            </a:endParaRPr>
          </a:p>
        </p:txBody>
      </p:sp>
      <p:sp>
        <p:nvSpPr>
          <p:cNvPr id="3087" name="Rectangle 15"/>
          <p:cNvSpPr>
            <a:spLocks noGrp="1" noChangeArrowheads="1"/>
          </p:cNvSpPr>
          <p:nvPr>
            <p:ph type="ftr" sz="quarter" idx="3"/>
          </p:nvPr>
        </p:nvSpPr>
        <p:spPr bwMode="gray">
          <a:xfrm>
            <a:off x="5940425"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latinLnBrk="1" hangingPunct="1">
              <a:spcBef>
                <a:spcPct val="50000"/>
              </a:spcBef>
              <a:spcAft>
                <a:spcPts val="0"/>
              </a:spcAft>
              <a:defRPr kumimoji="1" sz="1400">
                <a:latin typeface="Verdana" pitchFamily="34" charset="0"/>
                <a:ea typeface="+mn-ea"/>
                <a:cs typeface="+mn-cs"/>
              </a:defRPr>
            </a:lvl1pPr>
          </a:lstStyle>
          <a:p>
            <a:pPr defTabSz="914400">
              <a:defRPr/>
            </a:pPr>
            <a:endParaRPr lang="ja-JP" altLang="en-US">
              <a:solidFill>
                <a:srgbClr val="000000"/>
              </a:solidFill>
              <a:ea typeface="ＭＳ Ｐゴシック"/>
            </a:endParaRPr>
          </a:p>
        </p:txBody>
      </p:sp>
      <p:sp>
        <p:nvSpPr>
          <p:cNvPr id="3088" name="Rectangle 16"/>
          <p:cNvSpPr>
            <a:spLocks noGrp="1" noChangeArrowheads="1"/>
          </p:cNvSpPr>
          <p:nvPr>
            <p:ph type="sldNum" sz="quarter" idx="4"/>
          </p:nvPr>
        </p:nvSpPr>
        <p:spPr bwMode="gray">
          <a:xfrm>
            <a:off x="32766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defTabSz="914400" fontAlgn="base">
              <a:spcBef>
                <a:spcPct val="0"/>
              </a:spcBef>
              <a:spcAft>
                <a:spcPct val="0"/>
              </a:spcAft>
            </a:pPr>
            <a:fld id="{726AE5F5-8352-AE4B-BE81-74CD0FCE82C9}" type="slidenum">
              <a:rPr lang="ja-JP" altLang="en-US" smtClean="0">
                <a:solidFill>
                  <a:srgbClr val="000000"/>
                </a:solidFill>
                <a:latin typeface="ＭＳ Ｐゴシック" charset="0"/>
                <a:ea typeface="ＭＳ Ｐゴシック" charset="0"/>
                <a:cs typeface="ＭＳ Ｐゴシック" charset="0"/>
              </a:rPr>
              <a:pPr defTabSz="914400" fontAlgn="base">
                <a:spcBef>
                  <a:spcPct val="0"/>
                </a:spcBef>
                <a:spcAft>
                  <a:spcPct val="0"/>
                </a:spcAft>
              </a:pPr>
              <a:t>‹#›</a:t>
            </a:fld>
            <a:endParaRPr lang="ja-JP" altLang="en-US" smtClean="0">
              <a:solidFill>
                <a:srgbClr val="000000"/>
              </a:solidFill>
              <a:latin typeface="ＭＳ Ｐゴシック" charset="0"/>
              <a:ea typeface="ＭＳ Ｐゴシック" charset="0"/>
              <a:cs typeface="ＭＳ Ｐゴシック" charset="0"/>
            </a:endParaRPr>
          </a:p>
        </p:txBody>
      </p:sp>
      <p:grpSp>
        <p:nvGrpSpPr>
          <p:cNvPr id="1035"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914400">
                <a:defRPr/>
              </a:pPr>
              <a:endParaRPr lang="ja-JP" altLang="en-US">
                <a:solidFill>
                  <a:srgbClr val="000000"/>
                </a:solidFill>
                <a:latin typeface="ＭＳ Ｐゴシック"/>
                <a:ea typeface="ＭＳ Ｐゴシック"/>
                <a:cs typeface="ＭＳ Ｐゴシック" charset="0"/>
              </a:endParaRPr>
            </a:p>
          </p:txBody>
        </p:sp>
        <p:grpSp>
          <p:nvGrpSpPr>
            <p:cNvPr id="1038" name="Group 19"/>
            <p:cNvGrpSpPr>
              <a:grpSpLocks/>
            </p:cNvGrpSpPr>
            <p:nvPr/>
          </p:nvGrpSpPr>
          <p:grpSpPr bwMode="auto">
            <a:xfrm>
              <a:off x="0" y="562"/>
              <a:ext cx="5760" cy="138"/>
              <a:chOff x="0" y="576"/>
              <a:chExt cx="5760" cy="138"/>
            </a:xfrm>
          </p:grpSpPr>
          <p:sp>
            <p:nvSpPr>
              <p:cNvPr id="1043" name="Rectangle 20"/>
              <p:cNvSpPr>
                <a:spLocks noChangeArrowheads="1"/>
              </p:cNvSpPr>
              <p:nvPr/>
            </p:nvSpPr>
            <p:spPr bwMode="gray">
              <a:xfrm flipH="1" flipV="1">
                <a:off x="0" y="666"/>
                <a:ext cx="5760" cy="48"/>
              </a:xfrm>
              <a:prstGeom prst="rect">
                <a:avLst/>
              </a:prstGeom>
              <a:solidFill>
                <a:schemeClr val="bg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44" name="Rectangle 21"/>
              <p:cNvSpPr>
                <a:spLocks noChangeArrowheads="1"/>
              </p:cNvSpPr>
              <p:nvPr/>
            </p:nvSpPr>
            <p:spPr bwMode="gray">
              <a:xfrm flipH="1" flipV="1">
                <a:off x="4656" y="576"/>
                <a:ext cx="1104" cy="96"/>
              </a:xfrm>
              <a:prstGeom prst="rect">
                <a:avLst/>
              </a:prstGeom>
              <a:solidFill>
                <a:schemeClr val="bg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45" name="Freeform 22"/>
              <p:cNvSpPr>
                <a:spLocks/>
              </p:cNvSpPr>
              <p:nvPr/>
            </p:nvSpPr>
            <p:spPr bwMode="gray">
              <a:xfrm flipH="1" flipV="1">
                <a:off x="4560" y="576"/>
                <a:ext cx="96" cy="96"/>
              </a:xfrm>
              <a:custGeom>
                <a:avLst/>
                <a:gdLst>
                  <a:gd name="T0" fmla="*/ 1 w 192"/>
                  <a:gd name="T1" fmla="*/ 0 h 192"/>
                  <a:gd name="T2" fmla="*/ 0 w 192"/>
                  <a:gd name="T3" fmla="*/ 0 h 192"/>
                  <a:gd name="T4" fmla="*/ 0 w 192"/>
                  <a:gd name="T5" fmla="*/ 1 h 192"/>
                  <a:gd name="T6" fmla="*/ 1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ja-JP" altLang="en-US" smtClean="0">
                  <a:solidFill>
                    <a:srgbClr val="000000"/>
                  </a:solidFill>
                  <a:latin typeface="ＭＳ Ｐゴシック" charset="0"/>
                  <a:ea typeface="ＭＳ Ｐゴシック" charset="0"/>
                  <a:cs typeface="ＭＳ Ｐゴシック" charset="0"/>
                </a:endParaRPr>
              </a:p>
            </p:txBody>
          </p:sp>
        </p:grpSp>
        <p:grpSp>
          <p:nvGrpSpPr>
            <p:cNvPr id="1039" name="Group 23"/>
            <p:cNvGrpSpPr>
              <a:grpSpLocks/>
            </p:cNvGrpSpPr>
            <p:nvPr userDrawn="1"/>
          </p:nvGrpSpPr>
          <p:grpSpPr bwMode="auto">
            <a:xfrm>
              <a:off x="0" y="571"/>
              <a:ext cx="5760" cy="138"/>
              <a:chOff x="0" y="576"/>
              <a:chExt cx="5760" cy="138"/>
            </a:xfrm>
          </p:grpSpPr>
          <p:sp>
            <p:nvSpPr>
              <p:cNvPr id="1040" name="Rectangle 24"/>
              <p:cNvSpPr>
                <a:spLocks noChangeArrowheads="1"/>
              </p:cNvSpPr>
              <p:nvPr/>
            </p:nvSpPr>
            <p:spPr bwMode="gray">
              <a:xfrm flipH="1" flipV="1">
                <a:off x="0" y="666"/>
                <a:ext cx="5760" cy="48"/>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41" name="Rectangle 25"/>
              <p:cNvSpPr>
                <a:spLocks noChangeArrowheads="1"/>
              </p:cNvSpPr>
              <p:nvPr/>
            </p:nvSpPr>
            <p:spPr bwMode="gray">
              <a:xfrm flipH="1" flipV="1">
                <a:off x="4656" y="576"/>
                <a:ext cx="1104" cy="96"/>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defTabSz="914400" eaLnBrk="1" fontAlgn="base" hangingPunct="1">
                  <a:spcBef>
                    <a:spcPct val="0"/>
                  </a:spcBef>
                  <a:spcAft>
                    <a:spcPct val="0"/>
                  </a:spcAft>
                  <a:defRPr/>
                </a:pPr>
                <a:endParaRPr lang="ja-JP" altLang="en-US" smtClean="0">
                  <a:solidFill>
                    <a:srgbClr val="000000"/>
                  </a:solidFill>
                  <a:cs typeface="ＭＳ Ｐゴシック" charset="0"/>
                </a:endParaRPr>
              </a:p>
            </p:txBody>
          </p:sp>
          <p:sp>
            <p:nvSpPr>
              <p:cNvPr id="1042" name="Freeform 26"/>
              <p:cNvSpPr>
                <a:spLocks/>
              </p:cNvSpPr>
              <p:nvPr/>
            </p:nvSpPr>
            <p:spPr bwMode="gray">
              <a:xfrm flipH="1" flipV="1">
                <a:off x="4560" y="576"/>
                <a:ext cx="96" cy="96"/>
              </a:xfrm>
              <a:custGeom>
                <a:avLst/>
                <a:gdLst>
                  <a:gd name="T0" fmla="*/ 1 w 192"/>
                  <a:gd name="T1" fmla="*/ 0 h 192"/>
                  <a:gd name="T2" fmla="*/ 0 w 192"/>
                  <a:gd name="T3" fmla="*/ 0 h 192"/>
                  <a:gd name="T4" fmla="*/ 0 w 192"/>
                  <a:gd name="T5" fmla="*/ 1 h 192"/>
                  <a:gd name="T6" fmla="*/ 1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ja-JP" altLang="en-US" smtClean="0">
                  <a:solidFill>
                    <a:srgbClr val="000000"/>
                  </a:solidFill>
                  <a:latin typeface="ＭＳ Ｐゴシック" charset="0"/>
                  <a:ea typeface="ＭＳ Ｐゴシック" charset="0"/>
                  <a:cs typeface="ＭＳ Ｐゴシック" charset="0"/>
                </a:endParaRPr>
              </a:p>
            </p:txBody>
          </p:sp>
        </p:grpSp>
      </p:grpSp>
      <p:sp>
        <p:nvSpPr>
          <p:cNvPr id="1036" name="Rectangle 27"/>
          <p:cNvSpPr>
            <a:spLocks noGrp="1" noChangeArrowheads="1"/>
          </p:cNvSpPr>
          <p:nvPr>
            <p:ph type="title"/>
          </p:nvPr>
        </p:nvSpPr>
        <p:spPr bwMode="gray">
          <a:xfrm>
            <a:off x="971550" y="333375"/>
            <a:ext cx="72009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ja-JP"/>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kumimoji="1" sz="3600">
          <a:solidFill>
            <a:schemeClr val="bg1"/>
          </a:solidFill>
          <a:latin typeface="+mj-lt"/>
          <a:ea typeface="+mj-ea"/>
          <a:cs typeface="ＭＳ Ｐゴシック" charset="0"/>
        </a:defRPr>
      </a:lvl1pPr>
      <a:lvl2pPr algn="l" rtl="0" eaLnBrk="0" fontAlgn="base" hangingPunct="0">
        <a:spcBef>
          <a:spcPct val="0"/>
        </a:spcBef>
        <a:spcAft>
          <a:spcPct val="0"/>
        </a:spcAft>
        <a:defRPr kumimoji="1" sz="3600">
          <a:solidFill>
            <a:schemeClr val="bg1"/>
          </a:solidFill>
          <a:latin typeface="ＭＳ Ｐゴシック" charset="-128"/>
          <a:ea typeface="ＭＳ Ｐゴシック" charset="-128"/>
          <a:cs typeface="ＭＳ Ｐゴシック" charset="0"/>
        </a:defRPr>
      </a:lvl2pPr>
      <a:lvl3pPr algn="l" rtl="0" eaLnBrk="0" fontAlgn="base" hangingPunct="0">
        <a:spcBef>
          <a:spcPct val="0"/>
        </a:spcBef>
        <a:spcAft>
          <a:spcPct val="0"/>
        </a:spcAft>
        <a:defRPr kumimoji="1" sz="3600">
          <a:solidFill>
            <a:schemeClr val="bg1"/>
          </a:solidFill>
          <a:latin typeface="ＭＳ Ｐゴシック" charset="-128"/>
          <a:ea typeface="ＭＳ Ｐゴシック" charset="-128"/>
          <a:cs typeface="ＭＳ Ｐゴシック" charset="0"/>
        </a:defRPr>
      </a:lvl3pPr>
      <a:lvl4pPr algn="l" rtl="0" eaLnBrk="0" fontAlgn="base" hangingPunct="0">
        <a:spcBef>
          <a:spcPct val="0"/>
        </a:spcBef>
        <a:spcAft>
          <a:spcPct val="0"/>
        </a:spcAft>
        <a:defRPr kumimoji="1" sz="3600">
          <a:solidFill>
            <a:schemeClr val="bg1"/>
          </a:solidFill>
          <a:latin typeface="ＭＳ Ｐゴシック" charset="-128"/>
          <a:ea typeface="ＭＳ Ｐゴシック" charset="-128"/>
          <a:cs typeface="ＭＳ Ｐゴシック" charset="0"/>
        </a:defRPr>
      </a:lvl4pPr>
      <a:lvl5pPr algn="l" rtl="0" eaLnBrk="0" fontAlgn="base" hangingPunct="0">
        <a:spcBef>
          <a:spcPct val="0"/>
        </a:spcBef>
        <a:spcAft>
          <a:spcPct val="0"/>
        </a:spcAft>
        <a:defRPr kumimoji="1" sz="3600">
          <a:solidFill>
            <a:schemeClr val="bg1"/>
          </a:solidFill>
          <a:latin typeface="ＭＳ Ｐゴシック" charset="-128"/>
          <a:ea typeface="ＭＳ Ｐゴシック" charset="-128"/>
          <a:cs typeface="ＭＳ Ｐゴシック" charset="0"/>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0" fontAlgn="base" hangingPunct="0">
        <a:spcBef>
          <a:spcPct val="20000"/>
        </a:spcBef>
        <a:spcAft>
          <a:spcPct val="0"/>
        </a:spcAft>
        <a:buClr>
          <a:schemeClr val="folHlink"/>
        </a:buClr>
        <a:buSzPct val="50000"/>
        <a:buFont typeface="Wingdings" charset="0"/>
        <a:buChar char="n"/>
        <a:defRPr kumimoji="1" sz="24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charset="0"/>
        <a:buChar char="n"/>
        <a:defRPr kumimoji="1">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1" Type="http://schemas.openxmlformats.org/officeDocument/2006/relationships/slideLayout" Target="../slideLayouts/slideLayout4.xml"/><Relationship Id="rId2" Type="http://schemas.openxmlformats.org/officeDocument/2006/relationships/image" Target="../media/image19.emf"/></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slideLayout" Target="../slideLayouts/slideLayout4.xml"/><Relationship Id="rId2" Type="http://schemas.openxmlformats.org/officeDocument/2006/relationships/image" Target="../media/image23.emf"/></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Ring </a:t>
            </a:r>
            <a:r>
              <a:rPr lang="en-US" altLang="ja-JP" dirty="0" smtClean="0"/>
              <a:t>commissioning</a:t>
            </a:r>
            <a:endParaRPr kumimoji="1" lang="ja-JP" altLang="en-US" dirty="0"/>
          </a:p>
        </p:txBody>
      </p:sp>
      <p:sp>
        <p:nvSpPr>
          <p:cNvPr id="3" name="サブタイトル 2"/>
          <p:cNvSpPr>
            <a:spLocks noGrp="1"/>
          </p:cNvSpPr>
          <p:nvPr>
            <p:ph type="subTitle" idx="1"/>
          </p:nvPr>
        </p:nvSpPr>
        <p:spPr/>
        <p:txBody>
          <a:bodyPr>
            <a:normAutofit fontScale="85000" lnSpcReduction="10000"/>
          </a:bodyPr>
          <a:lstStyle/>
          <a:p>
            <a:r>
              <a:rPr lang="en-US" altLang="ja-JP" dirty="0" smtClean="0"/>
              <a:t>2015.2.24</a:t>
            </a:r>
            <a:endParaRPr lang="en-US" altLang="ja-JP" dirty="0"/>
          </a:p>
          <a:p>
            <a:r>
              <a:rPr lang="en-US" altLang="ja-JP" dirty="0" err="1" smtClean="0"/>
              <a:t>SuperKEKB</a:t>
            </a:r>
            <a:r>
              <a:rPr lang="en-US" altLang="ja-JP" dirty="0" smtClean="0"/>
              <a:t> Review</a:t>
            </a:r>
          </a:p>
          <a:p>
            <a:r>
              <a:rPr lang="en-US" altLang="ja-JP" dirty="0"/>
              <a:t>Y. Funakoshi for the </a:t>
            </a:r>
            <a:r>
              <a:rPr lang="en-US" altLang="ja-JP" dirty="0" err="1"/>
              <a:t>SuperKEKB</a:t>
            </a:r>
            <a:r>
              <a:rPr lang="en-US" altLang="ja-JP" dirty="0"/>
              <a:t> commissioning </a:t>
            </a:r>
            <a:r>
              <a:rPr lang="en-US" altLang="ja-JP" dirty="0" smtClean="0"/>
              <a:t>group and IP orbit FB group</a:t>
            </a:r>
            <a:endParaRPr lang="ja-JP" altLang="en-US" dirty="0"/>
          </a:p>
        </p:txBody>
      </p:sp>
    </p:spTree>
    <p:extLst>
      <p:ext uri="{BB962C8B-B14F-4D97-AF65-F5344CB8AC3E}">
        <p14:creationId xmlns:p14="http://schemas.microsoft.com/office/powerpoint/2010/main" val="37407226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3840"/>
            <a:ext cx="8229600" cy="812439"/>
          </a:xfrm>
        </p:spPr>
        <p:txBody>
          <a:bodyPr/>
          <a:lstStyle/>
          <a:p>
            <a:r>
              <a:rPr kumimoji="1" lang="en-US" altLang="ja-JP" dirty="0" smtClean="0">
                <a:solidFill>
                  <a:srgbClr val="0000FF"/>
                </a:solidFill>
                <a:latin typeface="Marker Felt"/>
                <a:cs typeface="Marker Felt"/>
              </a:rPr>
              <a:t>Phase 1 optics (HER)</a:t>
            </a:r>
            <a:endParaRPr kumimoji="1" lang="ja-JP" altLang="en-US" dirty="0">
              <a:solidFill>
                <a:srgbClr val="0000FF"/>
              </a:solidFill>
              <a:latin typeface="Marker Felt"/>
              <a:cs typeface="Marker Felt"/>
            </a:endParaRPr>
          </a:p>
        </p:txBody>
      </p:sp>
      <p:pic>
        <p:nvPicPr>
          <p:cNvPr id="4" name="コンテンツ プレースホルダー 3"/>
          <p:cNvPicPr>
            <a:picLocks noGrp="1" noChangeAspect="1"/>
          </p:cNvPicPr>
          <p:nvPr>
            <p:ph idx="1"/>
          </p:nvPr>
        </p:nvPicPr>
        <p:blipFill>
          <a:blip r:embed="rId2"/>
          <a:srcRect l="-4302" r="-4302"/>
          <a:stretch>
            <a:fillRect/>
          </a:stretch>
        </p:blipFill>
        <p:spPr>
          <a:xfrm>
            <a:off x="457200" y="836279"/>
            <a:ext cx="8229600" cy="3541364"/>
          </a:xfrm>
        </p:spPr>
      </p:pic>
      <p:pic>
        <p:nvPicPr>
          <p:cNvPr id="5" name="図 4"/>
          <p:cNvPicPr>
            <a:picLocks noChangeAspect="1"/>
          </p:cNvPicPr>
          <p:nvPr/>
        </p:nvPicPr>
        <p:blipFill>
          <a:blip r:embed="rId3"/>
          <a:stretch>
            <a:fillRect/>
          </a:stretch>
        </p:blipFill>
        <p:spPr>
          <a:xfrm>
            <a:off x="1724260" y="4352700"/>
            <a:ext cx="6160100" cy="2502713"/>
          </a:xfrm>
          <a:prstGeom prst="rect">
            <a:avLst/>
          </a:prstGeom>
        </p:spPr>
      </p:pic>
    </p:spTree>
    <p:extLst>
      <p:ext uri="{BB962C8B-B14F-4D97-AF65-F5344CB8AC3E}">
        <p14:creationId xmlns:p14="http://schemas.microsoft.com/office/powerpoint/2010/main" val="1324142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9785" y="-197739"/>
            <a:ext cx="8229600" cy="1143000"/>
          </a:xfrm>
        </p:spPr>
        <p:txBody>
          <a:bodyPr>
            <a:noAutofit/>
          </a:bodyPr>
          <a:lstStyle/>
          <a:p>
            <a:r>
              <a:rPr lang="en-US" altLang="ja-JP" sz="3200" dirty="0" smtClean="0"/>
              <a:t>Vacuum scrubbing at KEKB </a:t>
            </a:r>
            <a:r>
              <a:rPr kumimoji="1" lang="ja-JP" altLang="en-US" sz="3200" dirty="0" smtClean="0"/>
              <a:t>（</a:t>
            </a:r>
            <a:r>
              <a:rPr kumimoji="1" lang="en-US" altLang="ja-JP" sz="3200" dirty="0" smtClean="0"/>
              <a:t>HER/</a:t>
            </a:r>
            <a:r>
              <a:rPr lang="en-US" altLang="ja-JP" sz="3200" dirty="0" smtClean="0"/>
              <a:t>L</a:t>
            </a:r>
            <a:r>
              <a:rPr kumimoji="1" lang="en-US" altLang="ja-JP" sz="3200" dirty="0" smtClean="0"/>
              <a:t>ER</a:t>
            </a:r>
            <a:r>
              <a:rPr kumimoji="1" lang="ja-JP" altLang="en-US" sz="3200" dirty="0" smtClean="0"/>
              <a:t>）</a:t>
            </a:r>
            <a:endParaRPr kumimoji="1" lang="ja-JP" altLang="en-US" sz="3200" dirty="0"/>
          </a:p>
        </p:txBody>
      </p:sp>
      <p:pic>
        <p:nvPicPr>
          <p:cNvPr id="4" name="図 3"/>
          <p:cNvPicPr>
            <a:picLocks noChangeAspect="1"/>
          </p:cNvPicPr>
          <p:nvPr/>
        </p:nvPicPr>
        <p:blipFill>
          <a:blip r:embed="rId2"/>
          <a:stretch>
            <a:fillRect/>
          </a:stretch>
        </p:blipFill>
        <p:spPr>
          <a:xfrm>
            <a:off x="4584585" y="875565"/>
            <a:ext cx="4464472" cy="3076415"/>
          </a:xfrm>
          <a:prstGeom prst="rect">
            <a:avLst/>
          </a:prstGeom>
        </p:spPr>
      </p:pic>
      <p:pic>
        <p:nvPicPr>
          <p:cNvPr id="3" name="図 2"/>
          <p:cNvPicPr>
            <a:picLocks noChangeAspect="1"/>
          </p:cNvPicPr>
          <p:nvPr/>
        </p:nvPicPr>
        <p:blipFill>
          <a:blip r:embed="rId3"/>
          <a:stretch>
            <a:fillRect/>
          </a:stretch>
        </p:blipFill>
        <p:spPr>
          <a:xfrm>
            <a:off x="4700746" y="3929140"/>
            <a:ext cx="4348311" cy="2937872"/>
          </a:xfrm>
          <a:prstGeom prst="rect">
            <a:avLst/>
          </a:prstGeom>
        </p:spPr>
      </p:pic>
      <p:pic>
        <p:nvPicPr>
          <p:cNvPr id="6" name="図 5"/>
          <p:cNvPicPr>
            <a:picLocks noChangeAspect="1"/>
          </p:cNvPicPr>
          <p:nvPr/>
        </p:nvPicPr>
        <p:blipFill>
          <a:blip r:embed="rId4"/>
          <a:stretch>
            <a:fillRect/>
          </a:stretch>
        </p:blipFill>
        <p:spPr>
          <a:xfrm>
            <a:off x="113131" y="3797183"/>
            <a:ext cx="4471454" cy="3060817"/>
          </a:xfrm>
          <a:prstGeom prst="rect">
            <a:avLst/>
          </a:prstGeom>
        </p:spPr>
      </p:pic>
      <p:pic>
        <p:nvPicPr>
          <p:cNvPr id="5" name="図 4"/>
          <p:cNvPicPr>
            <a:picLocks noChangeAspect="1"/>
          </p:cNvPicPr>
          <p:nvPr/>
        </p:nvPicPr>
        <p:blipFill>
          <a:blip r:embed="rId5"/>
          <a:stretch>
            <a:fillRect/>
          </a:stretch>
        </p:blipFill>
        <p:spPr>
          <a:xfrm>
            <a:off x="77443" y="852725"/>
            <a:ext cx="4445188" cy="3076415"/>
          </a:xfrm>
          <a:prstGeom prst="rect">
            <a:avLst/>
          </a:prstGeom>
        </p:spPr>
      </p:pic>
      <p:sp>
        <p:nvSpPr>
          <p:cNvPr id="7" name="テキスト ボックス 6"/>
          <p:cNvSpPr txBox="1"/>
          <p:nvPr/>
        </p:nvSpPr>
        <p:spPr>
          <a:xfrm>
            <a:off x="3291298" y="2090795"/>
            <a:ext cx="569387" cy="369332"/>
          </a:xfrm>
          <a:prstGeom prst="rect">
            <a:avLst/>
          </a:prstGeom>
          <a:solidFill>
            <a:schemeClr val="bg1"/>
          </a:solidFill>
        </p:spPr>
        <p:txBody>
          <a:bodyPr wrap="none" rtlCol="0">
            <a:spAutoFit/>
          </a:bodyPr>
          <a:lstStyle/>
          <a:p>
            <a:r>
              <a:rPr kumimoji="1" lang="en-US" altLang="ja-JP" dirty="0" smtClean="0"/>
              <a:t>HER</a:t>
            </a:r>
            <a:endParaRPr kumimoji="1" lang="ja-JP" altLang="en-US" dirty="0"/>
          </a:p>
        </p:txBody>
      </p:sp>
      <p:sp>
        <p:nvSpPr>
          <p:cNvPr id="8" name="テキスト ボックス 7"/>
          <p:cNvSpPr txBox="1"/>
          <p:nvPr/>
        </p:nvSpPr>
        <p:spPr>
          <a:xfrm>
            <a:off x="3291298" y="4999947"/>
            <a:ext cx="519756" cy="369332"/>
          </a:xfrm>
          <a:prstGeom prst="rect">
            <a:avLst/>
          </a:prstGeom>
          <a:solidFill>
            <a:schemeClr val="bg1"/>
          </a:solidFill>
        </p:spPr>
        <p:txBody>
          <a:bodyPr wrap="none" rtlCol="0">
            <a:spAutoFit/>
          </a:bodyPr>
          <a:lstStyle/>
          <a:p>
            <a:r>
              <a:rPr lang="en-US" altLang="ja-JP" dirty="0"/>
              <a:t>L</a:t>
            </a:r>
            <a:r>
              <a:rPr kumimoji="1" lang="en-US" altLang="ja-JP" dirty="0" smtClean="0"/>
              <a:t>ER</a:t>
            </a:r>
            <a:endParaRPr kumimoji="1" lang="ja-JP" altLang="en-US" dirty="0"/>
          </a:p>
        </p:txBody>
      </p:sp>
      <p:sp>
        <p:nvSpPr>
          <p:cNvPr id="9" name="テキスト ボックス 8"/>
          <p:cNvSpPr txBox="1"/>
          <p:nvPr/>
        </p:nvSpPr>
        <p:spPr>
          <a:xfrm>
            <a:off x="6337624" y="2243195"/>
            <a:ext cx="569387" cy="369332"/>
          </a:xfrm>
          <a:prstGeom prst="rect">
            <a:avLst/>
          </a:prstGeom>
          <a:solidFill>
            <a:schemeClr val="bg1"/>
          </a:solidFill>
        </p:spPr>
        <p:txBody>
          <a:bodyPr wrap="none" rtlCol="0">
            <a:spAutoFit/>
          </a:bodyPr>
          <a:lstStyle/>
          <a:p>
            <a:r>
              <a:rPr kumimoji="1" lang="en-US" altLang="ja-JP" dirty="0" smtClean="0"/>
              <a:t>HER</a:t>
            </a:r>
            <a:endParaRPr kumimoji="1" lang="ja-JP" altLang="en-US" dirty="0"/>
          </a:p>
        </p:txBody>
      </p:sp>
      <p:sp>
        <p:nvSpPr>
          <p:cNvPr id="10" name="テキスト ボックス 9"/>
          <p:cNvSpPr txBox="1"/>
          <p:nvPr/>
        </p:nvSpPr>
        <p:spPr>
          <a:xfrm>
            <a:off x="6891653" y="5024367"/>
            <a:ext cx="519756" cy="369332"/>
          </a:xfrm>
          <a:prstGeom prst="rect">
            <a:avLst/>
          </a:prstGeom>
          <a:solidFill>
            <a:schemeClr val="bg1"/>
          </a:solidFill>
        </p:spPr>
        <p:txBody>
          <a:bodyPr wrap="none" rtlCol="0">
            <a:spAutoFit/>
          </a:bodyPr>
          <a:lstStyle/>
          <a:p>
            <a:r>
              <a:rPr lang="en-US" altLang="ja-JP" dirty="0"/>
              <a:t>L</a:t>
            </a:r>
            <a:r>
              <a:rPr kumimoji="1" lang="en-US" altLang="ja-JP" dirty="0" smtClean="0"/>
              <a:t>ER</a:t>
            </a:r>
            <a:endParaRPr kumimoji="1" lang="ja-JP" altLang="en-US" dirty="0"/>
          </a:p>
        </p:txBody>
      </p:sp>
    </p:spTree>
    <p:extLst>
      <p:ext uri="{BB962C8B-B14F-4D97-AF65-F5344CB8AC3E}">
        <p14:creationId xmlns:p14="http://schemas.microsoft.com/office/powerpoint/2010/main" val="6383739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28818" cy="6858000"/>
          </a:xfrm>
          <a:prstGeom prst="rect">
            <a:avLst/>
          </a:prstGeom>
        </p:spPr>
      </p:pic>
      <p:sp>
        <p:nvSpPr>
          <p:cNvPr id="5" name="テキスト ボックス 4"/>
          <p:cNvSpPr txBox="1"/>
          <p:nvPr/>
        </p:nvSpPr>
        <p:spPr>
          <a:xfrm>
            <a:off x="7766496" y="67244"/>
            <a:ext cx="1226680" cy="369332"/>
          </a:xfrm>
          <a:prstGeom prst="rect">
            <a:avLst/>
          </a:prstGeom>
          <a:noFill/>
        </p:spPr>
        <p:txBody>
          <a:bodyPr wrap="none" rtlCol="0">
            <a:spAutoFit/>
          </a:bodyPr>
          <a:lstStyle/>
          <a:p>
            <a:r>
              <a:rPr kumimoji="1" lang="en-US" altLang="ja-JP" dirty="0" smtClean="0"/>
              <a:t>T.</a:t>
            </a:r>
            <a:r>
              <a:rPr kumimoji="1" lang="ja-JP" altLang="en-US" dirty="0" smtClean="0"/>
              <a:t> </a:t>
            </a:r>
            <a:r>
              <a:rPr kumimoji="1" lang="en-US" altLang="ja-JP" dirty="0" err="1" smtClean="0"/>
              <a:t>Ishibashi</a:t>
            </a:r>
            <a:endParaRPr kumimoji="1" lang="ja-JP" altLang="en-US" dirty="0"/>
          </a:p>
        </p:txBody>
      </p:sp>
    </p:spTree>
    <p:extLst>
      <p:ext uri="{BB962C8B-B14F-4D97-AF65-F5344CB8AC3E}">
        <p14:creationId xmlns:p14="http://schemas.microsoft.com/office/powerpoint/2010/main" val="29086194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SKEKB_Collimator_layout_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085" t="8785" r="8130" b="7144"/>
          <a:stretch/>
        </p:blipFill>
        <p:spPr>
          <a:xfrm>
            <a:off x="1012036" y="-283398"/>
            <a:ext cx="6020159" cy="7703764"/>
          </a:xfrm>
          <a:scene3d>
            <a:camera prst="orthographicFront">
              <a:rot lat="0" lon="0" rev="16200000"/>
            </a:camera>
            <a:lightRig rig="threePt" dir="t"/>
          </a:scene3d>
        </p:spPr>
      </p:pic>
      <p:sp>
        <p:nvSpPr>
          <p:cNvPr id="2" name="タイトル 1"/>
          <p:cNvSpPr>
            <a:spLocks noGrp="1"/>
          </p:cNvSpPr>
          <p:nvPr>
            <p:ph type="title"/>
          </p:nvPr>
        </p:nvSpPr>
        <p:spPr/>
        <p:txBody>
          <a:bodyPr/>
          <a:lstStyle/>
          <a:p>
            <a:r>
              <a:rPr kumimoji="1" lang="en-US" altLang="ja-JP" dirty="0" smtClean="0"/>
              <a:t>Collimators</a:t>
            </a:r>
            <a:r>
              <a:rPr kumimoji="1" lang="ja-JP" altLang="en-US" dirty="0" smtClean="0"/>
              <a:t> </a:t>
            </a:r>
            <a:r>
              <a:rPr kumimoji="1" lang="en-US" altLang="ja-JP" dirty="0" smtClean="0"/>
              <a:t>location</a:t>
            </a:r>
            <a:r>
              <a:rPr kumimoji="1" lang="ja-JP" altLang="en-US" dirty="0" smtClean="0"/>
              <a:t> </a:t>
            </a:r>
            <a:r>
              <a:rPr kumimoji="1" lang="en-US" altLang="ja-JP" dirty="0" smtClean="0"/>
              <a:t>(phase</a:t>
            </a:r>
            <a:r>
              <a:rPr kumimoji="1" lang="ja-JP" altLang="en-US" dirty="0" smtClean="0"/>
              <a:t> </a:t>
            </a:r>
            <a:r>
              <a:rPr kumimoji="1" lang="en-US" altLang="ja-JP" dirty="0" smtClean="0"/>
              <a:t>2)</a:t>
            </a:r>
            <a:endParaRPr kumimoji="1" lang="ja-JP" altLang="en-US" dirty="0"/>
          </a:p>
        </p:txBody>
      </p:sp>
      <p:sp>
        <p:nvSpPr>
          <p:cNvPr id="5" name="テキスト ボックス 4"/>
          <p:cNvSpPr txBox="1"/>
          <p:nvPr/>
        </p:nvSpPr>
        <p:spPr>
          <a:xfrm>
            <a:off x="7818973" y="6375502"/>
            <a:ext cx="1045666" cy="369332"/>
          </a:xfrm>
          <a:prstGeom prst="rect">
            <a:avLst/>
          </a:prstGeom>
          <a:noFill/>
        </p:spPr>
        <p:txBody>
          <a:bodyPr wrap="none" rtlCol="0">
            <a:spAutoFit/>
          </a:bodyPr>
          <a:lstStyle/>
          <a:p>
            <a:r>
              <a:rPr kumimoji="1" lang="en-US" altLang="ja-JP" dirty="0" err="1" smtClean="0"/>
              <a:t>Suetsugu</a:t>
            </a:r>
            <a:endParaRPr kumimoji="1" lang="ja-JP" altLang="en-US" dirty="0"/>
          </a:p>
        </p:txBody>
      </p:sp>
    </p:spTree>
    <p:extLst>
      <p:ext uri="{BB962C8B-B14F-4D97-AF65-F5344CB8AC3E}">
        <p14:creationId xmlns:p14="http://schemas.microsoft.com/office/powerpoint/2010/main" val="20757527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Vacuum pressure (LER)</a:t>
            </a:r>
            <a:br>
              <a:rPr lang="en-US" altLang="ja-JP" dirty="0" smtClean="0"/>
            </a:br>
            <a:r>
              <a:rPr lang="en-US" altLang="ja-JP" dirty="0" smtClean="0"/>
              <a:t>KEKB commissioning phase</a:t>
            </a:r>
            <a:endParaRPr kumimoji="1" lang="ja-JP" altLang="en-US" dirty="0"/>
          </a:p>
        </p:txBody>
      </p:sp>
      <p:pic>
        <p:nvPicPr>
          <p:cNvPr id="5" name="コンテンツ プレースホルダー 4"/>
          <p:cNvPicPr>
            <a:picLocks noGrp="1" noChangeAspect="1"/>
          </p:cNvPicPr>
          <p:nvPr>
            <p:ph idx="1"/>
          </p:nvPr>
        </p:nvPicPr>
        <p:blipFill>
          <a:blip r:embed="rId2"/>
          <a:srcRect l="-13869" r="-13869"/>
          <a:stretch>
            <a:fillRect/>
          </a:stretch>
        </p:blipFill>
        <p:spPr/>
      </p:pic>
    </p:spTree>
    <p:extLst>
      <p:ext uri="{BB962C8B-B14F-4D97-AF65-F5344CB8AC3E}">
        <p14:creationId xmlns:p14="http://schemas.microsoft.com/office/powerpoint/2010/main" val="1999071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78" y="0"/>
            <a:ext cx="8890000" cy="1143000"/>
          </a:xfrm>
        </p:spPr>
        <p:txBody>
          <a:bodyPr>
            <a:noAutofit/>
          </a:bodyPr>
          <a:lstStyle/>
          <a:p>
            <a:r>
              <a:rPr kumimoji="1" lang="en-US" altLang="ja-JP" sz="3200" dirty="0" smtClean="0">
                <a:solidFill>
                  <a:srgbClr val="0000FF"/>
                </a:solidFill>
                <a:latin typeface="Marker Felt"/>
                <a:cs typeface="Marker Felt"/>
              </a:rPr>
              <a:t>Commissioning phase </a:t>
            </a:r>
            <a:r>
              <a:rPr kumimoji="1" lang="en-US" altLang="ja-JP" sz="3200" dirty="0" smtClean="0">
                <a:solidFill>
                  <a:srgbClr val="0000FF"/>
                </a:solidFill>
                <a:latin typeface="Marker Felt"/>
                <a:cs typeface="Marker Felt"/>
              </a:rPr>
              <a:t>2</a:t>
            </a:r>
            <a:r>
              <a:rPr kumimoji="1" lang="ja-JP" altLang="en-US" sz="3200" dirty="0" smtClean="0">
                <a:solidFill>
                  <a:srgbClr val="0000FF"/>
                </a:solidFill>
                <a:latin typeface="Marker Felt"/>
                <a:cs typeface="Marker Felt"/>
              </a:rPr>
              <a:t> </a:t>
            </a:r>
            <a:r>
              <a:rPr kumimoji="1" lang="en-US" altLang="ja-JP" sz="3200" dirty="0" smtClean="0">
                <a:solidFill>
                  <a:srgbClr val="0000FF"/>
                </a:solidFill>
                <a:latin typeface="Marker Felt"/>
                <a:cs typeface="Marker Felt"/>
              </a:rPr>
              <a:t>(~5</a:t>
            </a:r>
            <a:r>
              <a:rPr kumimoji="1" lang="ja-JP" altLang="en-US" sz="3200" dirty="0" smtClean="0">
                <a:solidFill>
                  <a:srgbClr val="0000FF"/>
                </a:solidFill>
                <a:latin typeface="Marker Felt"/>
                <a:cs typeface="Marker Felt"/>
              </a:rPr>
              <a:t> </a:t>
            </a:r>
            <a:r>
              <a:rPr kumimoji="1" lang="en-US" altLang="ja-JP" sz="3200" dirty="0" smtClean="0">
                <a:solidFill>
                  <a:srgbClr val="0000FF"/>
                </a:solidFill>
                <a:latin typeface="Marker Felt"/>
                <a:cs typeface="Marker Felt"/>
              </a:rPr>
              <a:t>months)</a:t>
            </a:r>
            <a:endParaRPr kumimoji="1" lang="ja-JP" altLang="en-US" sz="3200" dirty="0">
              <a:solidFill>
                <a:srgbClr val="0000FF"/>
              </a:solidFill>
              <a:latin typeface="Marker Felt"/>
              <a:cs typeface="Marker Felt"/>
            </a:endParaRPr>
          </a:p>
        </p:txBody>
      </p:sp>
      <p:sp>
        <p:nvSpPr>
          <p:cNvPr id="3" name="コンテンツ プレースホルダー 2"/>
          <p:cNvSpPr>
            <a:spLocks noGrp="1"/>
          </p:cNvSpPr>
          <p:nvPr>
            <p:ph idx="1"/>
          </p:nvPr>
        </p:nvSpPr>
        <p:spPr>
          <a:xfrm>
            <a:off x="211667" y="874889"/>
            <a:ext cx="8777111" cy="5983111"/>
          </a:xfrm>
        </p:spPr>
        <p:txBody>
          <a:bodyPr>
            <a:normAutofit fontScale="70000" lnSpcReduction="20000"/>
          </a:bodyPr>
          <a:lstStyle/>
          <a:p>
            <a:r>
              <a:rPr lang="en-US" altLang="ja-JP" dirty="0" smtClean="0"/>
              <a:t>Machine condition</a:t>
            </a:r>
          </a:p>
          <a:p>
            <a:pPr lvl="1"/>
            <a:r>
              <a:rPr lang="en-US" altLang="ja-JP" dirty="0" smtClean="0"/>
              <a:t>w/</a:t>
            </a:r>
            <a:r>
              <a:rPr kumimoji="1" lang="en-US" altLang="ja-JP" dirty="0" smtClean="0"/>
              <a:t> QCS, w/ Belle II</a:t>
            </a:r>
            <a:r>
              <a:rPr lang="en-US" altLang="ja-JP" dirty="0"/>
              <a:t> </a:t>
            </a:r>
            <a:r>
              <a:rPr lang="en-US" altLang="ja-JP" dirty="0" smtClean="0"/>
              <a:t>(w/o VXD),TOP detectors partially installed,  full accelerator tuning, no physics experiment </a:t>
            </a:r>
            <a:endParaRPr kumimoji="1" lang="en-US" altLang="ja-JP" dirty="0" smtClean="0"/>
          </a:p>
          <a:p>
            <a:r>
              <a:rPr lang="en-US" altLang="ja-JP" dirty="0" smtClean="0"/>
              <a:t>Tuning items</a:t>
            </a:r>
          </a:p>
          <a:p>
            <a:pPr lvl="1"/>
            <a:r>
              <a:rPr lang="en-US" altLang="ja-JP" dirty="0">
                <a:solidFill>
                  <a:srgbClr val="0000FF"/>
                </a:solidFill>
              </a:rPr>
              <a:t>O</a:t>
            </a:r>
            <a:r>
              <a:rPr lang="en-US" altLang="ja-JP" dirty="0" smtClean="0">
                <a:solidFill>
                  <a:srgbClr val="0000FF"/>
                </a:solidFill>
              </a:rPr>
              <a:t>ptics </a:t>
            </a:r>
            <a:r>
              <a:rPr lang="en-US" altLang="ja-JP" dirty="0">
                <a:solidFill>
                  <a:srgbClr val="0000FF"/>
                </a:solidFill>
              </a:rPr>
              <a:t>tuning</a:t>
            </a:r>
          </a:p>
          <a:p>
            <a:pPr lvl="2"/>
            <a:r>
              <a:rPr lang="en-US" altLang="ja-JP" dirty="0" smtClean="0"/>
              <a:t>Tentative target values of IP beta’s: </a:t>
            </a:r>
            <a:r>
              <a:rPr kumimoji="0" lang="en-US" altLang="ja-JP" dirty="0">
                <a:solidFill>
                  <a:srgbClr val="000000"/>
                </a:solidFill>
                <a:latin typeface="Helvetica Neue" charset="0"/>
                <a:ea typeface="ヒラギノ角ゴ Pro W3" charset="0"/>
                <a:cs typeface="Helvetica Neue" charset="0"/>
                <a:sym typeface="Helvetica Neue" charset="0"/>
              </a:rPr>
              <a:t>β</a:t>
            </a:r>
            <a:r>
              <a:rPr kumimoji="0" lang="en-US" altLang="ja-JP" baseline="-6000" dirty="0">
                <a:solidFill>
                  <a:srgbClr val="000000"/>
                </a:solidFill>
                <a:latin typeface="Helvetica Neue" charset="0"/>
                <a:ea typeface="ヒラギノ角ゴ Pro W3" charset="0"/>
                <a:cs typeface="Helvetica Neue" charset="0"/>
                <a:sym typeface="Helvetica Neue" charset="0"/>
              </a:rPr>
              <a:t>x</a:t>
            </a:r>
            <a:r>
              <a:rPr kumimoji="0" lang="en-US" altLang="ja-JP" dirty="0">
                <a:solidFill>
                  <a:srgbClr val="000000"/>
                </a:solidFill>
                <a:latin typeface="Helvetica Neue" charset="0"/>
                <a:ea typeface="ヒラギノ角ゴ Pro W3" charset="0"/>
                <a:cs typeface="Helvetica Neue" charset="0"/>
                <a:sym typeface="Helvetica Neue" charset="0"/>
              </a:rPr>
              <a:t>*: x4, β</a:t>
            </a:r>
            <a:r>
              <a:rPr kumimoji="0" lang="en-US" altLang="ja-JP" baseline="-6000" dirty="0">
                <a:solidFill>
                  <a:srgbClr val="000000"/>
                </a:solidFill>
                <a:latin typeface="Helvetica Neue" charset="0"/>
                <a:ea typeface="ヒラギノ角ゴ Pro W3" charset="0"/>
                <a:cs typeface="Helvetica Neue" charset="0"/>
                <a:sym typeface="Helvetica Neue" charset="0"/>
              </a:rPr>
              <a:t>y</a:t>
            </a:r>
            <a:r>
              <a:rPr kumimoji="0" lang="en-US" altLang="ja-JP" dirty="0">
                <a:solidFill>
                  <a:srgbClr val="000000"/>
                </a:solidFill>
                <a:latin typeface="Helvetica Neue" charset="0"/>
                <a:ea typeface="ヒラギノ角ゴ Pro W3" charset="0"/>
                <a:cs typeface="Helvetica Neue" charset="0"/>
                <a:sym typeface="Helvetica Neue" charset="0"/>
              </a:rPr>
              <a:t>*: </a:t>
            </a:r>
            <a:r>
              <a:rPr kumimoji="0" lang="en-US" altLang="ja-JP" dirty="0" smtClean="0">
                <a:solidFill>
                  <a:srgbClr val="000000"/>
                </a:solidFill>
                <a:latin typeface="Helvetica Neue" charset="0"/>
                <a:ea typeface="ヒラギノ角ゴ Pro W3" charset="0"/>
                <a:cs typeface="Helvetica Neue" charset="0"/>
                <a:sym typeface="Helvetica Neue" charset="0"/>
              </a:rPr>
              <a:t>x8</a:t>
            </a:r>
          </a:p>
          <a:p>
            <a:pPr lvl="2"/>
            <a:r>
              <a:rPr kumimoji="0" lang="en-US" altLang="ja-JP" dirty="0" smtClean="0">
                <a:solidFill>
                  <a:srgbClr val="000000"/>
                </a:solidFill>
                <a:latin typeface="+mj-lt"/>
                <a:ea typeface="ヒラギノ角ゴ Pro W3" charset="0"/>
                <a:cs typeface="Helvetica Neue" charset="0"/>
                <a:sym typeface="Helvetica Neue" charset="0"/>
              </a:rPr>
              <a:t>Optics tuning with QCS and Belle II solenoid</a:t>
            </a:r>
            <a:endParaRPr lang="en-US" altLang="ja-JP" dirty="0">
              <a:latin typeface="+mj-lt"/>
            </a:endParaRPr>
          </a:p>
          <a:p>
            <a:pPr lvl="2"/>
            <a:r>
              <a:rPr lang="en-US" altLang="ja-JP" dirty="0"/>
              <a:t>Low </a:t>
            </a:r>
            <a:r>
              <a:rPr lang="en-US" altLang="ja-JP" dirty="0" err="1"/>
              <a:t>emittance</a:t>
            </a:r>
            <a:r>
              <a:rPr lang="en-US" altLang="ja-JP" dirty="0"/>
              <a:t> tuning </a:t>
            </a:r>
            <a:r>
              <a:rPr lang="en-US" altLang="ja-JP" dirty="0" smtClean="0">
                <a:solidFill>
                  <a:srgbClr val="FF0000"/>
                </a:solidFill>
              </a:rPr>
              <a:t>w</a:t>
            </a:r>
            <a:r>
              <a:rPr lang="en-US" altLang="ja-JP" dirty="0">
                <a:solidFill>
                  <a:srgbClr val="FF0000"/>
                </a:solidFill>
              </a:rPr>
              <a:t>/</a:t>
            </a:r>
            <a:r>
              <a:rPr lang="en-US" altLang="ja-JP" dirty="0" smtClean="0">
                <a:solidFill>
                  <a:srgbClr val="FF0000"/>
                </a:solidFill>
              </a:rPr>
              <a:t> Belle II solenoid</a:t>
            </a:r>
          </a:p>
          <a:p>
            <a:pPr lvl="2"/>
            <a:r>
              <a:rPr lang="en-US" altLang="ja-JP" dirty="0" smtClean="0">
                <a:solidFill>
                  <a:srgbClr val="1E1C11"/>
                </a:solidFill>
              </a:rPr>
              <a:t>Optics tuning w/ beam collision</a:t>
            </a:r>
          </a:p>
          <a:p>
            <a:pPr lvl="1"/>
            <a:r>
              <a:rPr kumimoji="1" lang="en-US" altLang="ja-JP" dirty="0" smtClean="0">
                <a:solidFill>
                  <a:srgbClr val="0000FF"/>
                </a:solidFill>
              </a:rPr>
              <a:t>Detector beam background</a:t>
            </a:r>
          </a:p>
          <a:p>
            <a:pPr lvl="2"/>
            <a:r>
              <a:rPr lang="en-US" altLang="ja-JP" dirty="0" smtClean="0"/>
              <a:t>Study with Belle II detector, test of continuous injection (BEAST)</a:t>
            </a:r>
            <a:endParaRPr kumimoji="1" lang="en-US" altLang="ja-JP" dirty="0" smtClean="0"/>
          </a:p>
          <a:p>
            <a:pPr lvl="1"/>
            <a:r>
              <a:rPr lang="en-US" altLang="ja-JP" dirty="0" smtClean="0">
                <a:solidFill>
                  <a:srgbClr val="0000FF"/>
                </a:solidFill>
              </a:rPr>
              <a:t>Increase of beam currents (instability, RF power, vacuum issues)</a:t>
            </a:r>
          </a:p>
          <a:p>
            <a:pPr lvl="2"/>
            <a:r>
              <a:rPr lang="en-US" altLang="ja-JP" dirty="0" smtClean="0">
                <a:solidFill>
                  <a:schemeClr val="bg2">
                    <a:lumMod val="10000"/>
                  </a:schemeClr>
                </a:solidFill>
              </a:rPr>
              <a:t>Detector background may possibly give some restriction. </a:t>
            </a:r>
          </a:p>
          <a:p>
            <a:pPr lvl="2"/>
            <a:r>
              <a:rPr lang="en-US" altLang="ja-JP" dirty="0" smtClean="0">
                <a:solidFill>
                  <a:schemeClr val="bg2">
                    <a:lumMod val="10000"/>
                  </a:schemeClr>
                </a:solidFill>
              </a:rPr>
              <a:t>Continue upgrade for RF system (support ~70% of design beam currents)</a:t>
            </a:r>
          </a:p>
          <a:p>
            <a:pPr lvl="1"/>
            <a:r>
              <a:rPr kumimoji="1" lang="en-US" altLang="ja-JP" dirty="0" smtClean="0">
                <a:solidFill>
                  <a:srgbClr val="0000FF"/>
                </a:solidFill>
              </a:rPr>
              <a:t>Beam collision tuning</a:t>
            </a:r>
          </a:p>
          <a:p>
            <a:pPr lvl="2"/>
            <a:r>
              <a:rPr lang="en-US" altLang="ja-JP" dirty="0" smtClean="0"/>
              <a:t>Orbit feedback (fast feedback, dithering system)</a:t>
            </a:r>
          </a:p>
          <a:p>
            <a:pPr lvl="2"/>
            <a:r>
              <a:rPr kumimoji="1" lang="en-US" altLang="ja-JP" dirty="0" smtClean="0"/>
              <a:t>Collision tuning w/ “Nano-Beam” scheme</a:t>
            </a:r>
          </a:p>
          <a:p>
            <a:pPr lvl="1"/>
            <a:r>
              <a:rPr lang="en-US" altLang="ja-JP" dirty="0" smtClean="0">
                <a:solidFill>
                  <a:srgbClr val="0000FF"/>
                </a:solidFill>
              </a:rPr>
              <a:t>Luminosity tuning</a:t>
            </a:r>
          </a:p>
          <a:p>
            <a:pPr lvl="2"/>
            <a:r>
              <a:rPr lang="en-US" altLang="ja-JP" dirty="0" smtClean="0"/>
              <a:t>Tuning knobs (x-y coupling at IP etc.)</a:t>
            </a:r>
          </a:p>
          <a:p>
            <a:pPr lvl="2"/>
            <a:r>
              <a:rPr kumimoji="1" lang="en-US" altLang="ja-JP" sz="2900" dirty="0" smtClean="0">
                <a:solidFill>
                  <a:srgbClr val="FF0000"/>
                </a:solidFill>
              </a:rPr>
              <a:t>Target luminosity: 1 x 10</a:t>
            </a:r>
            <a:r>
              <a:rPr kumimoji="1" lang="en-US" altLang="ja-JP" sz="2900" baseline="30000" dirty="0" smtClean="0">
                <a:solidFill>
                  <a:srgbClr val="FF0000"/>
                </a:solidFill>
              </a:rPr>
              <a:t>34</a:t>
            </a:r>
            <a:r>
              <a:rPr kumimoji="1" lang="en-US" altLang="ja-JP" sz="2900" dirty="0" smtClean="0">
                <a:solidFill>
                  <a:srgbClr val="FF0000"/>
                </a:solidFill>
              </a:rPr>
              <a:t> cm</a:t>
            </a:r>
            <a:r>
              <a:rPr kumimoji="1" lang="en-US" altLang="ja-JP" sz="2900" baseline="30000" dirty="0" smtClean="0">
                <a:solidFill>
                  <a:srgbClr val="FF0000"/>
                </a:solidFill>
              </a:rPr>
              <a:t>-2</a:t>
            </a:r>
            <a:r>
              <a:rPr kumimoji="1" lang="en-US" altLang="ja-JP" sz="2900" dirty="0" smtClean="0">
                <a:solidFill>
                  <a:srgbClr val="FF0000"/>
                </a:solidFill>
              </a:rPr>
              <a:t> s</a:t>
            </a:r>
            <a:r>
              <a:rPr kumimoji="1" lang="en-US" altLang="ja-JP" sz="2900" baseline="30000" dirty="0" smtClean="0">
                <a:solidFill>
                  <a:srgbClr val="FF0000"/>
                </a:solidFill>
              </a:rPr>
              <a:t>-1</a:t>
            </a:r>
            <a:r>
              <a:rPr kumimoji="1" lang="en-US" altLang="ja-JP" sz="2900" dirty="0" smtClean="0">
                <a:solidFill>
                  <a:srgbClr val="FF0000"/>
                </a:solidFill>
              </a:rPr>
              <a:t> (design of KEKB)</a:t>
            </a:r>
          </a:p>
          <a:p>
            <a:pPr lvl="1"/>
            <a:endParaRPr kumimoji="1" lang="ja-JP" altLang="en-US" dirty="0"/>
          </a:p>
        </p:txBody>
      </p:sp>
    </p:spTree>
    <p:extLst>
      <p:ext uri="{BB962C8B-B14F-4D97-AF65-F5344CB8AC3E}">
        <p14:creationId xmlns:p14="http://schemas.microsoft.com/office/powerpoint/2010/main" val="19805176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Luminosity</a:t>
            </a:r>
            <a:r>
              <a:rPr kumimoji="1" lang="ja-JP" altLang="en-US" dirty="0" smtClean="0"/>
              <a:t> </a:t>
            </a:r>
            <a:r>
              <a:rPr kumimoji="1" lang="en-US" altLang="ja-JP" dirty="0" smtClean="0"/>
              <a:t>prospect in phase 2</a:t>
            </a:r>
            <a:endParaRPr kumimoji="1" lang="ja-JP" altLang="en-US" dirty="0"/>
          </a:p>
        </p:txBody>
      </p:sp>
      <p:sp>
        <p:nvSpPr>
          <p:cNvPr id="3" name="コンテンツ プレースホルダー 2"/>
          <p:cNvSpPr>
            <a:spLocks noGrp="1"/>
          </p:cNvSpPr>
          <p:nvPr>
            <p:ph idx="1"/>
          </p:nvPr>
        </p:nvSpPr>
        <p:spPr>
          <a:xfrm>
            <a:off x="457200" y="1417638"/>
            <a:ext cx="8229600" cy="5440362"/>
          </a:xfrm>
        </p:spPr>
        <p:txBody>
          <a:bodyPr>
            <a:normAutofit fontScale="70000" lnSpcReduction="20000"/>
          </a:bodyPr>
          <a:lstStyle/>
          <a:p>
            <a:r>
              <a:rPr lang="en-US" altLang="ja-JP" dirty="0" smtClean="0"/>
              <a:t>Three parameters to determine the luminosity</a:t>
            </a:r>
          </a:p>
          <a:p>
            <a:pPr lvl="1"/>
            <a:r>
              <a:rPr kumimoji="1" lang="en-US" altLang="ja-JP" dirty="0" smtClean="0"/>
              <a:t>Beam currents</a:t>
            </a:r>
          </a:p>
          <a:p>
            <a:pPr lvl="2"/>
            <a:r>
              <a:rPr lang="en-US" altLang="ja-JP" dirty="0" smtClean="0"/>
              <a:t>RF system can support 70% of design currents.</a:t>
            </a:r>
          </a:p>
          <a:p>
            <a:pPr lvl="2"/>
            <a:r>
              <a:rPr lang="en-US" altLang="ja-JP" dirty="0" smtClean="0"/>
              <a:t>We experienced many troubles to increase the beam currents at KEKB.</a:t>
            </a:r>
          </a:p>
          <a:p>
            <a:pPr lvl="1"/>
            <a:r>
              <a:rPr kumimoji="1" lang="en-US" altLang="ja-JP" dirty="0" smtClean="0"/>
              <a:t>Beam-beam parameters</a:t>
            </a:r>
          </a:p>
          <a:p>
            <a:pPr lvl="2"/>
            <a:r>
              <a:rPr lang="en-US" altLang="ja-JP" dirty="0" smtClean="0"/>
              <a:t>Our experience is that the beam-beam parameters were increased very slowly by the many trial-and-errors most of which were unsuccessful.</a:t>
            </a:r>
          </a:p>
          <a:p>
            <a:pPr lvl="2"/>
            <a:r>
              <a:rPr lang="en-US" altLang="ja-JP" dirty="0" smtClean="0"/>
              <a:t>“Nano-beam scheme” is a new scheme. Maybe we will need a lots of trial-and-errors before we find effective tuning methods with this scheme.</a:t>
            </a:r>
          </a:p>
          <a:p>
            <a:pPr lvl="1"/>
            <a:r>
              <a:rPr kumimoji="1" lang="en-US" altLang="ja-JP" dirty="0" smtClean="0"/>
              <a:t>IP beta functions</a:t>
            </a:r>
          </a:p>
          <a:p>
            <a:pPr lvl="2"/>
            <a:r>
              <a:rPr kumimoji="1" lang="en-US" altLang="ja-JP" dirty="0" smtClean="0"/>
              <a:t>There is big uncertainty as to how low values of IP beta functions in phase 2.</a:t>
            </a:r>
          </a:p>
          <a:p>
            <a:pPr lvl="2"/>
            <a:r>
              <a:rPr lang="en-US" altLang="ja-JP" dirty="0" smtClean="0"/>
              <a:t>I think that we have to make many efforts to squeeze the beta functions by making optics corrections (not easy task).</a:t>
            </a:r>
          </a:p>
          <a:p>
            <a:pPr lvl="2"/>
            <a:r>
              <a:rPr lang="en-US" altLang="ja-JP" dirty="0" smtClean="0"/>
              <a:t>We may need hard time of many years until we approach the design IP beta functions.</a:t>
            </a:r>
          </a:p>
          <a:p>
            <a:r>
              <a:rPr kumimoji="1" lang="en-US" altLang="ja-JP" dirty="0" smtClean="0"/>
              <a:t>The target luminosity </a:t>
            </a:r>
            <a:r>
              <a:rPr lang="en-US" altLang="ja-JP" dirty="0" smtClean="0"/>
              <a:t>in phase 2 is 1x10</a:t>
            </a:r>
            <a:r>
              <a:rPr lang="en-US" altLang="ja-JP" baseline="30000" dirty="0" smtClean="0"/>
              <a:t>34</a:t>
            </a:r>
            <a:r>
              <a:rPr lang="en-US" altLang="ja-JP" dirty="0" smtClean="0"/>
              <a:t> cm</a:t>
            </a:r>
            <a:r>
              <a:rPr lang="en-US" altLang="ja-JP" baseline="30000" dirty="0" smtClean="0"/>
              <a:t>-2</a:t>
            </a:r>
            <a:r>
              <a:rPr lang="en-US" altLang="ja-JP" dirty="0" smtClean="0"/>
              <a:t>s</a:t>
            </a:r>
            <a:r>
              <a:rPr lang="en-US" altLang="ja-JP" baseline="30000" dirty="0" smtClean="0"/>
              <a:t>-1</a:t>
            </a:r>
            <a:r>
              <a:rPr lang="en-US" altLang="ja-JP" dirty="0" smtClean="0"/>
              <a:t>.</a:t>
            </a:r>
          </a:p>
          <a:p>
            <a:pPr lvl="1"/>
            <a:r>
              <a:rPr kumimoji="1" lang="en-US" altLang="ja-JP" dirty="0" smtClean="0"/>
              <a:t>There is big uncertainty whether we can achieve this luminosity.</a:t>
            </a:r>
          </a:p>
          <a:p>
            <a:pPr lvl="1"/>
            <a:r>
              <a:rPr lang="en-US" altLang="ja-JP" dirty="0" smtClean="0"/>
              <a:t>My feeling is that exceeding the KEKB record luminosity (2.1 x10</a:t>
            </a:r>
            <a:r>
              <a:rPr lang="en-US" altLang="ja-JP" baseline="30000" dirty="0" smtClean="0"/>
              <a:t>34</a:t>
            </a:r>
            <a:r>
              <a:rPr lang="en-US" altLang="ja-JP" dirty="0" smtClean="0"/>
              <a:t> </a:t>
            </a:r>
            <a:r>
              <a:rPr lang="en-US" altLang="ja-JP" dirty="0"/>
              <a:t>cm</a:t>
            </a:r>
            <a:r>
              <a:rPr lang="en-US" altLang="ja-JP" baseline="30000" dirty="0"/>
              <a:t>-2</a:t>
            </a:r>
            <a:r>
              <a:rPr lang="en-US" altLang="ja-JP" dirty="0"/>
              <a:t>s</a:t>
            </a:r>
            <a:r>
              <a:rPr lang="en-US" altLang="ja-JP" baseline="30000" dirty="0"/>
              <a:t>-</a:t>
            </a:r>
            <a:r>
              <a:rPr lang="en-US" altLang="ja-JP" baseline="30000" dirty="0" smtClean="0"/>
              <a:t>1</a:t>
            </a:r>
            <a:r>
              <a:rPr lang="en-US" altLang="ja-JP" dirty="0" smtClean="0"/>
              <a:t>) in phase 2 is very difficult, although it is worthwhile to challenge of course.</a:t>
            </a:r>
            <a:endParaRPr lang="en-US" altLang="ja-JP" dirty="0"/>
          </a:p>
          <a:p>
            <a:pPr lvl="1"/>
            <a:endParaRPr kumimoji="1" lang="ja-JP" altLang="en-US" dirty="0"/>
          </a:p>
        </p:txBody>
      </p:sp>
    </p:spTree>
    <p:extLst>
      <p:ext uri="{BB962C8B-B14F-4D97-AF65-F5344CB8AC3E}">
        <p14:creationId xmlns:p14="http://schemas.microsoft.com/office/powerpoint/2010/main" val="15447363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3"/>
          <p:cNvSpPr>
            <a:spLocks noGrp="1"/>
          </p:cNvSpPr>
          <p:nvPr>
            <p:ph type="sldNum" sz="quarter" idx="10"/>
          </p:nvPr>
        </p:nvSpPr>
        <p:spPr/>
        <p:txBody>
          <a:bodyPr/>
          <a:lstStyle/>
          <a:p>
            <a:pPr>
              <a:defRPr/>
            </a:pPr>
            <a:fld id="{692EA10B-0606-254D-B122-A59FC55710F8}" type="slidenum">
              <a:rPr lang="en-US" altLang="ja-JP">
                <a:solidFill>
                  <a:srgbClr val="000000"/>
                </a:solidFill>
                <a:latin typeface="ヒラギノ角ゴ Pro W3"/>
                <a:ea typeface="ヒラギノ角ゴ Pro W3"/>
              </a:rPr>
              <a:pPr>
                <a:defRPr/>
              </a:pPr>
              <a:t>17</a:t>
            </a:fld>
            <a:endParaRPr lang="en-US" altLang="ja-JP">
              <a:solidFill>
                <a:srgbClr val="000000"/>
              </a:solidFill>
              <a:latin typeface="ヒラギノ角ゴ Pro W3"/>
              <a:ea typeface="ヒラギノ角ゴ Pro W3"/>
            </a:endParaRPr>
          </a:p>
        </p:txBody>
      </p:sp>
      <p:pic>
        <p:nvPicPr>
          <p:cNvPr id="901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39" y="1276945"/>
            <a:ext cx="6804422" cy="466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title"/>
          </p:nvPr>
        </p:nvSpPr>
        <p:spPr>
          <a:xfrm>
            <a:off x="401838" y="62508"/>
            <a:ext cx="8420695" cy="857250"/>
          </a:xfrm>
        </p:spPr>
        <p:txBody>
          <a:bodyPr/>
          <a:lstStyle/>
          <a:p>
            <a:pPr>
              <a:defRPr/>
            </a:pPr>
            <a:r>
              <a:rPr lang="en-US" altLang="ja-JP" dirty="0" smtClean="0">
                <a:solidFill>
                  <a:srgbClr val="0000FF"/>
                </a:solidFill>
                <a:latin typeface="Marker Felt"/>
                <a:cs typeface="Marker Felt"/>
              </a:rPr>
              <a:t>Detuned Optics (4x8)</a:t>
            </a:r>
          </a:p>
        </p:txBody>
      </p:sp>
      <p:sp>
        <p:nvSpPr>
          <p:cNvPr id="90116" name="Rectangle 3"/>
          <p:cNvSpPr>
            <a:spLocks/>
          </p:cNvSpPr>
          <p:nvPr/>
        </p:nvSpPr>
        <p:spPr bwMode="auto">
          <a:xfrm>
            <a:off x="401838" y="5904122"/>
            <a:ext cx="8420695"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585" fontAlgn="base">
              <a:spcBef>
                <a:spcPct val="0"/>
              </a:spcBef>
              <a:spcAft>
                <a:spcPct val="0"/>
              </a:spcAft>
            </a:pPr>
            <a:r>
              <a:rPr kumimoji="0" lang="en-US" altLang="ja-JP" sz="2400" dirty="0">
                <a:solidFill>
                  <a:srgbClr val="FF0000"/>
                </a:solidFill>
                <a:latin typeface="Helvetica Neue" charset="0"/>
                <a:ea typeface="ヒラギノ角ゴ Pro W3" charset="0"/>
                <a:cs typeface="Helvetica Neue" charset="0"/>
                <a:sym typeface="Helvetica Neue" charset="0"/>
              </a:rPr>
              <a:t>β</a:t>
            </a:r>
            <a:r>
              <a:rPr kumimoji="0" lang="en-US" altLang="ja-JP" sz="2400" baseline="-6000" dirty="0">
                <a:solidFill>
                  <a:srgbClr val="FF0000"/>
                </a:solidFill>
                <a:latin typeface="Helvetica Neue" charset="0"/>
                <a:ea typeface="ヒラギノ角ゴ Pro W3" charset="0"/>
                <a:cs typeface="Helvetica Neue" charset="0"/>
                <a:sym typeface="Helvetica Neue" charset="0"/>
              </a:rPr>
              <a:t>x</a:t>
            </a:r>
            <a:r>
              <a:rPr kumimoji="0" lang="en-US" altLang="ja-JP" sz="2400" dirty="0">
                <a:solidFill>
                  <a:srgbClr val="FF0000"/>
                </a:solidFill>
                <a:latin typeface="Helvetica Neue" charset="0"/>
                <a:ea typeface="ヒラギノ角ゴ Pro W3" charset="0"/>
                <a:cs typeface="Helvetica Neue" charset="0"/>
                <a:sym typeface="Helvetica Neue" charset="0"/>
              </a:rPr>
              <a:t>*: x4, β</a:t>
            </a:r>
            <a:r>
              <a:rPr kumimoji="0" lang="en-US" altLang="ja-JP" sz="2400" baseline="-6000" dirty="0">
                <a:solidFill>
                  <a:srgbClr val="FF0000"/>
                </a:solidFill>
                <a:latin typeface="Helvetica Neue" charset="0"/>
                <a:ea typeface="ヒラギノ角ゴ Pro W3" charset="0"/>
                <a:cs typeface="Helvetica Neue" charset="0"/>
                <a:sym typeface="Helvetica Neue" charset="0"/>
              </a:rPr>
              <a:t>y</a:t>
            </a:r>
            <a:r>
              <a:rPr kumimoji="0" lang="en-US" altLang="ja-JP" sz="2400" dirty="0">
                <a:solidFill>
                  <a:srgbClr val="FF0000"/>
                </a:solidFill>
                <a:latin typeface="Helvetica Neue" charset="0"/>
                <a:ea typeface="ヒラギノ角ゴ Pro W3" charset="0"/>
                <a:cs typeface="Helvetica Neue" charset="0"/>
                <a:sym typeface="Helvetica Neue" charset="0"/>
              </a:rPr>
              <a:t>*: x8, </a:t>
            </a:r>
            <a:r>
              <a:rPr kumimoji="0" lang="en-US" altLang="ja-JP" sz="2400" dirty="0" smtClean="0">
                <a:solidFill>
                  <a:srgbClr val="FF0000"/>
                </a:solidFill>
                <a:latin typeface="Helvetica Neue" charset="0"/>
                <a:ea typeface="ヒラギノ角ゴ Pro W3" charset="0"/>
                <a:cs typeface="Helvetica Neue" charset="0"/>
                <a:sym typeface="Helvetica Neue" charset="0"/>
              </a:rPr>
              <a:t>x-y coupling </a:t>
            </a:r>
            <a:r>
              <a:rPr kumimoji="0" lang="en-US" altLang="ja-JP" sz="2400" dirty="0">
                <a:solidFill>
                  <a:srgbClr val="FF0000"/>
                </a:solidFill>
                <a:latin typeface="Helvetica Neue" charset="0"/>
                <a:ea typeface="ヒラギノ角ゴ Pro W3" charset="0"/>
                <a:cs typeface="Helvetica Neue" charset="0"/>
                <a:sym typeface="Helvetica Neue" charset="0"/>
              </a:rPr>
              <a:t>=2 %, </a:t>
            </a:r>
            <a:r>
              <a:rPr kumimoji="0" lang="en-US" altLang="ja-JP" sz="2400" dirty="0" err="1">
                <a:solidFill>
                  <a:srgbClr val="FF0000"/>
                </a:solidFill>
                <a:latin typeface="Helvetica Neue" charset="0"/>
                <a:ea typeface="ヒラギノ角ゴ Pro W3" charset="0"/>
                <a:cs typeface="Helvetica Neue" charset="0"/>
                <a:sym typeface="Helvetica Neue" charset="0"/>
              </a:rPr>
              <a:t>ξ</a:t>
            </a:r>
            <a:r>
              <a:rPr kumimoji="0" lang="en-US" altLang="ja-JP" sz="2400" baseline="-6000" dirty="0" err="1">
                <a:solidFill>
                  <a:srgbClr val="FF0000"/>
                </a:solidFill>
                <a:latin typeface="Helvetica Neue" charset="0"/>
                <a:ea typeface="ヒラギノ角ゴ Pro W3" charset="0"/>
                <a:cs typeface="Helvetica Neue" charset="0"/>
                <a:sym typeface="Helvetica Neue" charset="0"/>
              </a:rPr>
              <a:t>y</a:t>
            </a:r>
            <a:r>
              <a:rPr kumimoji="0" lang="en-US" altLang="ja-JP" sz="2400" dirty="0">
                <a:solidFill>
                  <a:srgbClr val="FF0000"/>
                </a:solidFill>
                <a:latin typeface="Helvetica Neue" charset="0"/>
                <a:ea typeface="ヒラギノ角ゴ Pro W3" charset="0"/>
                <a:cs typeface="Helvetica Neue" charset="0"/>
                <a:sym typeface="Helvetica Neue" charset="0"/>
              </a:rPr>
              <a:t> ~ 0.025, I</a:t>
            </a:r>
            <a:r>
              <a:rPr kumimoji="0" lang="en-US" altLang="ja-JP" sz="2400" baseline="-6000" dirty="0">
                <a:solidFill>
                  <a:srgbClr val="FF0000"/>
                </a:solidFill>
                <a:latin typeface="Helvetica Neue" charset="0"/>
                <a:ea typeface="ヒラギノ角ゴ Pro W3" charset="0"/>
                <a:cs typeface="Helvetica Neue" charset="0"/>
                <a:sym typeface="Helvetica Neue" charset="0"/>
              </a:rPr>
              <a:t>LER</a:t>
            </a:r>
            <a:r>
              <a:rPr kumimoji="0" lang="en-US" altLang="ja-JP" sz="2400" dirty="0">
                <a:solidFill>
                  <a:srgbClr val="FF0000"/>
                </a:solidFill>
                <a:latin typeface="Helvetica Neue" charset="0"/>
                <a:ea typeface="ヒラギノ角ゴ Pro W3" charset="0"/>
                <a:cs typeface="Helvetica Neue" charset="0"/>
                <a:sym typeface="Helvetica Neue" charset="0"/>
              </a:rPr>
              <a:t> = 1 A. </a:t>
            </a:r>
          </a:p>
        </p:txBody>
      </p:sp>
      <p:sp>
        <p:nvSpPr>
          <p:cNvPr id="90117" name="Rectangle 4"/>
          <p:cNvSpPr>
            <a:spLocks/>
          </p:cNvSpPr>
          <p:nvPr/>
        </p:nvSpPr>
        <p:spPr bwMode="auto">
          <a:xfrm>
            <a:off x="2777133" y="1732360"/>
            <a:ext cx="2982516" cy="27682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18" name="Rectangle 5"/>
          <p:cNvSpPr>
            <a:spLocks/>
          </p:cNvSpPr>
          <p:nvPr/>
        </p:nvSpPr>
        <p:spPr bwMode="auto">
          <a:xfrm>
            <a:off x="884039" y="861342"/>
            <a:ext cx="690671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642585" fontAlgn="base">
              <a:spcBef>
                <a:spcPct val="0"/>
              </a:spcBef>
              <a:spcAft>
                <a:spcPct val="0"/>
              </a:spcAft>
            </a:pPr>
            <a:r>
              <a:rPr kumimoji="0" lang="en-US" altLang="ja-JP" sz="2500" dirty="0" smtClean="0">
                <a:solidFill>
                  <a:srgbClr val="000000"/>
                </a:solidFill>
                <a:latin typeface="Helvetica Neue" charset="0"/>
                <a:ea typeface="ヒラギノ角ゴ Pro W3" charset="0"/>
                <a:cs typeface="Helvetica Neue" charset="0"/>
                <a:sym typeface="Helvetica Neue" charset="0"/>
              </a:rPr>
              <a:t>Example of machine parameters </a:t>
            </a:r>
            <a:r>
              <a:rPr kumimoji="0" lang="en-US" altLang="ja-JP" sz="2500" dirty="0">
                <a:solidFill>
                  <a:srgbClr val="000000"/>
                </a:solidFill>
                <a:latin typeface="Helvetica Neue" charset="0"/>
                <a:ea typeface="ヒラギノ角ゴ Pro W3" charset="0"/>
                <a:cs typeface="Helvetica Neue" charset="0"/>
                <a:sym typeface="Helvetica Neue" charset="0"/>
              </a:rPr>
              <a:t>for 10</a:t>
            </a:r>
            <a:r>
              <a:rPr kumimoji="0" lang="en-US" altLang="ja-JP" sz="2500" baseline="32000" dirty="0">
                <a:solidFill>
                  <a:srgbClr val="000000"/>
                </a:solidFill>
                <a:latin typeface="Helvetica Neue" charset="0"/>
                <a:ea typeface="ヒラギノ角ゴ Pro W3" charset="0"/>
                <a:cs typeface="Helvetica Neue" charset="0"/>
                <a:sym typeface="Helvetica Neue" charset="0"/>
              </a:rPr>
              <a:t>34</a:t>
            </a:r>
            <a:r>
              <a:rPr kumimoji="0" lang="en-US" altLang="ja-JP" sz="2500" dirty="0">
                <a:solidFill>
                  <a:srgbClr val="000000"/>
                </a:solidFill>
                <a:latin typeface="Helvetica Neue" charset="0"/>
                <a:ea typeface="ヒラギノ角ゴ Pro W3" charset="0"/>
                <a:cs typeface="Helvetica Neue" charset="0"/>
                <a:sym typeface="Helvetica Neue" charset="0"/>
              </a:rPr>
              <a:t> cm</a:t>
            </a:r>
            <a:r>
              <a:rPr kumimoji="0" lang="en-US" altLang="ja-JP" sz="2500" baseline="32000" dirty="0">
                <a:solidFill>
                  <a:srgbClr val="000000"/>
                </a:solidFill>
                <a:latin typeface="Helvetica Neue" charset="0"/>
                <a:ea typeface="ヒラギノ角ゴ Pro W3" charset="0"/>
                <a:cs typeface="Helvetica Neue" charset="0"/>
                <a:sym typeface="Helvetica Neue" charset="0"/>
              </a:rPr>
              <a:t>-2</a:t>
            </a:r>
            <a:r>
              <a:rPr kumimoji="0" lang="en-US" altLang="ja-JP" sz="2500" dirty="0">
                <a:solidFill>
                  <a:srgbClr val="000000"/>
                </a:solidFill>
                <a:latin typeface="Helvetica Neue" charset="0"/>
                <a:ea typeface="ヒラギノ角ゴ Pro W3" charset="0"/>
                <a:cs typeface="Helvetica Neue" charset="0"/>
                <a:sym typeface="Helvetica Neue" charset="0"/>
              </a:rPr>
              <a:t>s</a:t>
            </a:r>
            <a:r>
              <a:rPr kumimoji="0" lang="en-US" altLang="ja-JP" sz="2500" baseline="32000" dirty="0">
                <a:solidFill>
                  <a:srgbClr val="000000"/>
                </a:solidFill>
                <a:latin typeface="Helvetica Neue" charset="0"/>
                <a:ea typeface="ヒラギノ角ゴ Pro W3" charset="0"/>
                <a:cs typeface="Helvetica Neue" charset="0"/>
                <a:sym typeface="Helvetica Neue" charset="0"/>
              </a:rPr>
              <a:t>-1</a:t>
            </a:r>
          </a:p>
        </p:txBody>
      </p:sp>
      <p:sp>
        <p:nvSpPr>
          <p:cNvPr id="90119" name="Rectangle 6"/>
          <p:cNvSpPr>
            <a:spLocks/>
          </p:cNvSpPr>
          <p:nvPr/>
        </p:nvSpPr>
        <p:spPr bwMode="auto">
          <a:xfrm>
            <a:off x="1741300" y="3893344"/>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0" name="Rectangle 7"/>
          <p:cNvSpPr>
            <a:spLocks/>
          </p:cNvSpPr>
          <p:nvPr/>
        </p:nvSpPr>
        <p:spPr bwMode="auto">
          <a:xfrm>
            <a:off x="5000636" y="3893344"/>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1" name="Rectangle 8"/>
          <p:cNvSpPr>
            <a:spLocks/>
          </p:cNvSpPr>
          <p:nvPr/>
        </p:nvSpPr>
        <p:spPr bwMode="auto">
          <a:xfrm>
            <a:off x="1741300" y="3661172"/>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2" name="Rectangle 9"/>
          <p:cNvSpPr>
            <a:spLocks/>
          </p:cNvSpPr>
          <p:nvPr/>
        </p:nvSpPr>
        <p:spPr bwMode="auto">
          <a:xfrm>
            <a:off x="5000636" y="3652242"/>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3" name="Rectangle 10"/>
          <p:cNvSpPr>
            <a:spLocks/>
          </p:cNvSpPr>
          <p:nvPr/>
        </p:nvSpPr>
        <p:spPr bwMode="auto">
          <a:xfrm>
            <a:off x="5000636" y="3161109"/>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4" name="Rectangle 11"/>
          <p:cNvSpPr>
            <a:spLocks/>
          </p:cNvSpPr>
          <p:nvPr/>
        </p:nvSpPr>
        <p:spPr bwMode="auto">
          <a:xfrm>
            <a:off x="1723441" y="3152180"/>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Tree>
    <p:extLst>
      <p:ext uri="{BB962C8B-B14F-4D97-AF65-F5344CB8AC3E}">
        <p14:creationId xmlns:p14="http://schemas.microsoft.com/office/powerpoint/2010/main" val="4105624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To</a:t>
            </a:r>
            <a:r>
              <a:rPr kumimoji="1" lang="ja-JP" altLang="en-US" dirty="0" smtClean="0"/>
              <a:t> </a:t>
            </a:r>
            <a:r>
              <a:rPr kumimoji="1" lang="en-US" altLang="ja-JP" dirty="0" smtClean="0"/>
              <a:t>do</a:t>
            </a:r>
            <a:r>
              <a:rPr kumimoji="1" lang="ja-JP" altLang="en-US" dirty="0" smtClean="0"/>
              <a:t> </a:t>
            </a:r>
            <a:r>
              <a:rPr kumimoji="1" lang="en-US" altLang="ja-JP" dirty="0" smtClean="0"/>
              <a:t>list for commissioning scenario</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a:t>M</a:t>
            </a:r>
            <a:r>
              <a:rPr kumimoji="1" lang="en-US" altLang="ja-JP" dirty="0" smtClean="0"/>
              <a:t>ore concrete plan of each step</a:t>
            </a:r>
          </a:p>
          <a:p>
            <a:pPr lvl="1"/>
            <a:r>
              <a:rPr lang="en-US" altLang="ja-JP" dirty="0" smtClean="0"/>
              <a:t>We have started discussion also for damping ring</a:t>
            </a:r>
          </a:p>
          <a:p>
            <a:pPr lvl="1"/>
            <a:r>
              <a:rPr lang="en-US" altLang="ja-JP" dirty="0"/>
              <a:t>P</a:t>
            </a:r>
            <a:r>
              <a:rPr lang="en-US" altLang="ja-JP" dirty="0" smtClean="0"/>
              <a:t>rocedures of optics corrections in main ring and other tools related to the beam optics</a:t>
            </a:r>
          </a:p>
          <a:p>
            <a:pPr lvl="1"/>
            <a:r>
              <a:rPr lang="en-US" altLang="ja-JP" dirty="0" smtClean="0"/>
              <a:t>Belle II and Beast related issues</a:t>
            </a:r>
          </a:p>
          <a:p>
            <a:pPr lvl="2"/>
            <a:r>
              <a:rPr lang="en-US" altLang="ja-JP" dirty="0" smtClean="0"/>
              <a:t>Tools for collimator control </a:t>
            </a:r>
            <a:endParaRPr lang="en-US" altLang="ja-JP" dirty="0"/>
          </a:p>
          <a:p>
            <a:r>
              <a:rPr kumimoji="1" lang="en-US" altLang="ja-JP" dirty="0" smtClean="0"/>
              <a:t>Operation energy in phase 2</a:t>
            </a:r>
          </a:p>
          <a:p>
            <a:r>
              <a:rPr lang="en-US" altLang="ja-JP" dirty="0" smtClean="0"/>
              <a:t>Requirement to Belle II in phase 2</a:t>
            </a:r>
          </a:p>
          <a:p>
            <a:r>
              <a:rPr kumimoji="1" lang="en-US" altLang="ja-JP" dirty="0" smtClean="0"/>
              <a:t>Beam operation mode from the viewpoint of radiation safety</a:t>
            </a:r>
          </a:p>
          <a:p>
            <a:r>
              <a:rPr lang="en-US" altLang="ja-JP" dirty="0" smtClean="0"/>
              <a:t>others…</a:t>
            </a:r>
            <a:endParaRPr kumimoji="1" lang="en-US" altLang="ja-JP" dirty="0" smtClean="0"/>
          </a:p>
          <a:p>
            <a:endParaRPr kumimoji="1" lang="en-US" altLang="ja-JP" dirty="0" smtClean="0"/>
          </a:p>
          <a:p>
            <a:endParaRPr kumimoji="1" lang="en-US" altLang="ja-JP" dirty="0" smtClean="0"/>
          </a:p>
          <a:p>
            <a:endParaRPr kumimoji="1" lang="ja-JP" altLang="en-US" dirty="0"/>
          </a:p>
        </p:txBody>
      </p:sp>
    </p:spTree>
    <p:extLst>
      <p:ext uri="{BB962C8B-B14F-4D97-AF65-F5344CB8AC3E}">
        <p14:creationId xmlns:p14="http://schemas.microsoft.com/office/powerpoint/2010/main" val="2184763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en-US" altLang="ja-JP" dirty="0" smtClean="0">
                <a:solidFill>
                  <a:schemeClr val="bg1">
                    <a:lumMod val="65000"/>
                  </a:schemeClr>
                </a:solidFill>
              </a:rPr>
              <a:t>Update of commissioning scenario</a:t>
            </a:r>
          </a:p>
          <a:p>
            <a:r>
              <a:rPr lang="en-US" altLang="ja-JP" dirty="0"/>
              <a:t>Operation </a:t>
            </a:r>
            <a:r>
              <a:rPr lang="en-US" altLang="ja-JP" dirty="0" smtClean="0"/>
              <a:t>tools</a:t>
            </a:r>
          </a:p>
          <a:p>
            <a:r>
              <a:rPr lang="en-US" altLang="ja-JP" dirty="0">
                <a:solidFill>
                  <a:schemeClr val="bg1">
                    <a:lumMod val="65000"/>
                  </a:schemeClr>
                </a:solidFill>
              </a:rPr>
              <a:t>Update</a:t>
            </a:r>
            <a:r>
              <a:rPr lang="ja-JP" altLang="en-US" dirty="0">
                <a:solidFill>
                  <a:schemeClr val="bg1">
                    <a:lumMod val="65000"/>
                  </a:schemeClr>
                </a:solidFill>
              </a:rPr>
              <a:t> </a:t>
            </a:r>
            <a:r>
              <a:rPr lang="en-US" altLang="ja-JP" dirty="0">
                <a:solidFill>
                  <a:schemeClr val="bg1">
                    <a:lumMod val="65000"/>
                  </a:schemeClr>
                </a:solidFill>
              </a:rPr>
              <a:t>of</a:t>
            </a:r>
            <a:r>
              <a:rPr lang="ja-JP" altLang="en-US" dirty="0">
                <a:solidFill>
                  <a:schemeClr val="bg1">
                    <a:lumMod val="65000"/>
                  </a:schemeClr>
                </a:solidFill>
              </a:rPr>
              <a:t> </a:t>
            </a:r>
            <a:r>
              <a:rPr lang="en-US" altLang="ja-JP" dirty="0">
                <a:solidFill>
                  <a:schemeClr val="bg1">
                    <a:lumMod val="65000"/>
                  </a:schemeClr>
                </a:solidFill>
              </a:rPr>
              <a:t>dithering system for beam </a:t>
            </a:r>
            <a:r>
              <a:rPr lang="en-US" altLang="ja-JP" dirty="0" smtClean="0">
                <a:solidFill>
                  <a:schemeClr val="bg1">
                    <a:lumMod val="65000"/>
                  </a:schemeClr>
                </a:solidFill>
              </a:rPr>
              <a:t>collision</a:t>
            </a:r>
          </a:p>
          <a:p>
            <a:r>
              <a:rPr lang="en-US" altLang="ja-JP" dirty="0">
                <a:solidFill>
                  <a:schemeClr val="bg1">
                    <a:lumMod val="65000"/>
                  </a:schemeClr>
                </a:solidFill>
              </a:rPr>
              <a:t>Collaboration</a:t>
            </a:r>
            <a:r>
              <a:rPr lang="ja-JP" altLang="en-US" dirty="0">
                <a:solidFill>
                  <a:schemeClr val="bg1">
                    <a:lumMod val="65000"/>
                  </a:schemeClr>
                </a:solidFill>
              </a:rPr>
              <a:t> </a:t>
            </a:r>
            <a:r>
              <a:rPr lang="en-US" altLang="ja-JP" dirty="0">
                <a:solidFill>
                  <a:schemeClr val="bg1">
                    <a:lumMod val="65000"/>
                  </a:schemeClr>
                </a:solidFill>
              </a:rPr>
              <a:t>with</a:t>
            </a:r>
            <a:r>
              <a:rPr lang="ja-JP" altLang="en-US" dirty="0">
                <a:solidFill>
                  <a:schemeClr val="bg1">
                    <a:lumMod val="65000"/>
                  </a:schemeClr>
                </a:solidFill>
              </a:rPr>
              <a:t> </a:t>
            </a:r>
            <a:r>
              <a:rPr lang="en-US" altLang="ja-JP" dirty="0">
                <a:solidFill>
                  <a:schemeClr val="bg1">
                    <a:lumMod val="65000"/>
                  </a:schemeClr>
                </a:solidFill>
              </a:rPr>
              <a:t>other</a:t>
            </a:r>
            <a:r>
              <a:rPr lang="ja-JP" altLang="en-US" dirty="0">
                <a:solidFill>
                  <a:schemeClr val="bg1">
                    <a:lumMod val="65000"/>
                  </a:schemeClr>
                </a:solidFill>
              </a:rPr>
              <a:t> </a:t>
            </a:r>
            <a:r>
              <a:rPr lang="en-US" altLang="ja-JP" dirty="0">
                <a:solidFill>
                  <a:schemeClr val="bg1">
                    <a:lumMod val="65000"/>
                  </a:schemeClr>
                </a:solidFill>
              </a:rPr>
              <a:t>laboratories</a:t>
            </a:r>
            <a:endParaRPr lang="en-US" altLang="ja-JP" dirty="0" smtClean="0">
              <a:solidFill>
                <a:schemeClr val="bg1">
                  <a:lumMod val="65000"/>
                </a:schemeClr>
              </a:solidFill>
            </a:endParaRPr>
          </a:p>
          <a:p>
            <a:endParaRPr kumimoji="1" lang="en-US" altLang="ja-JP" dirty="0" smtClean="0"/>
          </a:p>
          <a:p>
            <a:endParaRPr kumimoji="1" lang="ja-JP" altLang="en-US" dirty="0"/>
          </a:p>
        </p:txBody>
      </p:sp>
      <p:sp>
        <p:nvSpPr>
          <p:cNvPr id="4" name="タイトル 1"/>
          <p:cNvSpPr>
            <a:spLocks noGrp="1"/>
          </p:cNvSpPr>
          <p:nvPr>
            <p:ph type="title"/>
          </p:nvPr>
        </p:nvSpPr>
        <p:spPr>
          <a:xfrm>
            <a:off x="457200" y="274638"/>
            <a:ext cx="8229600" cy="1143000"/>
          </a:xfrm>
        </p:spPr>
        <p:txBody>
          <a:bodyPr/>
          <a:lstStyle/>
          <a:p>
            <a:r>
              <a:rPr kumimoji="1" lang="en-US" altLang="ja-JP" dirty="0" smtClean="0"/>
              <a:t>Contents</a:t>
            </a:r>
            <a:endParaRPr kumimoji="1" lang="ja-JP" altLang="en-US" dirty="0"/>
          </a:p>
        </p:txBody>
      </p:sp>
    </p:spTree>
    <p:extLst>
      <p:ext uri="{BB962C8B-B14F-4D97-AF65-F5344CB8AC3E}">
        <p14:creationId xmlns:p14="http://schemas.microsoft.com/office/powerpoint/2010/main" val="42695423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Injection</a:t>
            </a:r>
            <a:r>
              <a:rPr kumimoji="1" lang="ja-JP" altLang="en-US" dirty="0" smtClean="0"/>
              <a:t> </a:t>
            </a:r>
            <a:r>
              <a:rPr kumimoji="1" lang="en-US" altLang="ja-JP" dirty="0" smtClean="0"/>
              <a:t>time</a:t>
            </a:r>
            <a:r>
              <a:rPr kumimoji="1" lang="ja-JP" altLang="en-US" dirty="0" smtClean="0"/>
              <a:t> </a:t>
            </a:r>
            <a:r>
              <a:rPr kumimoji="1" lang="en-US" altLang="ja-JP" dirty="0" smtClean="0"/>
              <a:t>(question</a:t>
            </a:r>
            <a:r>
              <a:rPr lang="ja-JP" altLang="en-US" dirty="0"/>
              <a:t> </a:t>
            </a:r>
            <a:r>
              <a:rPr lang="en-US" altLang="ja-JP" dirty="0" smtClean="0"/>
              <a:t>by</a:t>
            </a:r>
            <a:r>
              <a:rPr lang="ja-JP" altLang="en-US" dirty="0" smtClean="0"/>
              <a:t> </a:t>
            </a:r>
            <a:r>
              <a:rPr lang="en-US" altLang="ja-JP" dirty="0" smtClean="0"/>
              <a:t>F.</a:t>
            </a:r>
            <a:r>
              <a:rPr lang="ja-JP" altLang="en-US" dirty="0" smtClean="0"/>
              <a:t> </a:t>
            </a:r>
            <a:r>
              <a:rPr lang="en-US" altLang="ja-JP" dirty="0" smtClean="0"/>
              <a:t>Zimmerman to </a:t>
            </a:r>
            <a:r>
              <a:rPr lang="en-US" altLang="ja-JP" dirty="0" err="1" smtClean="0"/>
              <a:t>Kamitani</a:t>
            </a:r>
            <a:r>
              <a:rPr lang="en-US" altLang="ja-JP" dirty="0" smtClean="0"/>
              <a:t>-san)</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en-US" altLang="ja-JP" dirty="0" smtClean="0"/>
              <a:t>Injection time</a:t>
            </a:r>
          </a:p>
          <a:p>
            <a:pPr lvl="1"/>
            <a:r>
              <a:rPr lang="en-US" altLang="ja-JP" dirty="0" err="1" smtClean="0"/>
              <a:t>Linac</a:t>
            </a:r>
            <a:r>
              <a:rPr lang="en-US" altLang="ja-JP" dirty="0" smtClean="0"/>
              <a:t> beam charge: 1nC</a:t>
            </a:r>
          </a:p>
          <a:p>
            <a:pPr lvl="1"/>
            <a:r>
              <a:rPr kumimoji="1" lang="en-US" altLang="ja-JP" dirty="0" smtClean="0"/>
              <a:t>Repetition rate: 50Hz</a:t>
            </a:r>
          </a:p>
          <a:p>
            <a:pPr lvl="1"/>
            <a:r>
              <a:rPr lang="en-US" altLang="ja-JP" dirty="0" smtClean="0"/>
              <a:t>To accumulate 1A, it takes about 5 min.</a:t>
            </a:r>
          </a:p>
          <a:p>
            <a:pPr lvl="1"/>
            <a:r>
              <a:rPr lang="ja-JP" altLang="ja-JP" dirty="0" smtClean="0"/>
              <a:t>I</a:t>
            </a:r>
            <a:r>
              <a:rPr lang="en-US" altLang="ja-JP" dirty="0" smtClean="0"/>
              <a:t>n</a:t>
            </a:r>
            <a:r>
              <a:rPr lang="ja-JP" altLang="en-US" dirty="0" smtClean="0"/>
              <a:t> </a:t>
            </a:r>
            <a:r>
              <a:rPr lang="en-US" altLang="ja-JP" dirty="0" err="1" smtClean="0"/>
              <a:t>Kamitani</a:t>
            </a:r>
            <a:r>
              <a:rPr lang="en-US" altLang="ja-JP" dirty="0" smtClean="0"/>
              <a:t>-san’s</a:t>
            </a:r>
            <a:r>
              <a:rPr lang="ja-JP" altLang="en-US" dirty="0" smtClean="0"/>
              <a:t> </a:t>
            </a:r>
            <a:r>
              <a:rPr lang="en-US" altLang="ja-JP" dirty="0" smtClean="0"/>
              <a:t>talk,</a:t>
            </a:r>
            <a:r>
              <a:rPr lang="ja-JP" altLang="en-US" dirty="0" smtClean="0"/>
              <a:t> </a:t>
            </a:r>
            <a:r>
              <a:rPr lang="en-US" altLang="ja-JP" dirty="0" smtClean="0"/>
              <a:t>he</a:t>
            </a:r>
            <a:r>
              <a:rPr lang="ja-JP" altLang="en-US" dirty="0" smtClean="0"/>
              <a:t> </a:t>
            </a:r>
            <a:r>
              <a:rPr lang="en-US" altLang="ja-JP" dirty="0" smtClean="0"/>
              <a:t>mentioned</a:t>
            </a:r>
            <a:r>
              <a:rPr lang="ja-JP" altLang="en-US" dirty="0" smtClean="0"/>
              <a:t> </a:t>
            </a:r>
            <a:r>
              <a:rPr lang="en-US" altLang="ja-JP" dirty="0" smtClean="0"/>
              <a:t>e+</a:t>
            </a:r>
            <a:r>
              <a:rPr lang="ja-JP" altLang="en-US" dirty="0" smtClean="0"/>
              <a:t> </a:t>
            </a:r>
            <a:r>
              <a:rPr lang="en-US" altLang="ja-JP" dirty="0" smtClean="0"/>
              <a:t>charge</a:t>
            </a:r>
            <a:r>
              <a:rPr lang="ja-JP" altLang="en-US" dirty="0" smtClean="0"/>
              <a:t> </a:t>
            </a:r>
            <a:r>
              <a:rPr lang="en-US" altLang="ja-JP" dirty="0" smtClean="0"/>
              <a:t>of</a:t>
            </a:r>
            <a:r>
              <a:rPr lang="ja-JP" altLang="en-US" dirty="0" smtClean="0"/>
              <a:t> </a:t>
            </a:r>
            <a:r>
              <a:rPr lang="en-US" altLang="ja-JP" dirty="0" smtClean="0"/>
              <a:t>0.66nC/bunch </a:t>
            </a:r>
            <a:r>
              <a:rPr lang="ja-JP" altLang="en-US" dirty="0" smtClean="0"/>
              <a:t> </a:t>
            </a:r>
            <a:r>
              <a:rPr lang="en-US" altLang="ja-JP" dirty="0" smtClean="0"/>
              <a:t>at</a:t>
            </a:r>
            <a:r>
              <a:rPr lang="ja-JP" altLang="en-US" dirty="0" smtClean="0"/>
              <a:t> </a:t>
            </a:r>
            <a:r>
              <a:rPr lang="en-US" altLang="ja-JP" dirty="0" smtClean="0"/>
              <a:t>the</a:t>
            </a:r>
            <a:r>
              <a:rPr lang="ja-JP" altLang="en-US" dirty="0" smtClean="0"/>
              <a:t> </a:t>
            </a:r>
            <a:r>
              <a:rPr lang="en-US" altLang="ja-JP" dirty="0" smtClean="0"/>
              <a:t>end</a:t>
            </a:r>
            <a:r>
              <a:rPr lang="ja-JP" altLang="en-US" dirty="0" smtClean="0"/>
              <a:t> </a:t>
            </a:r>
            <a:r>
              <a:rPr lang="en-US" altLang="ja-JP" dirty="0" smtClean="0"/>
              <a:t>of</a:t>
            </a:r>
            <a:r>
              <a:rPr lang="ja-JP" altLang="en-US" dirty="0" smtClean="0"/>
              <a:t> </a:t>
            </a:r>
            <a:r>
              <a:rPr lang="en-US" altLang="ja-JP" dirty="0" err="1" smtClean="0"/>
              <a:t>Linac</a:t>
            </a:r>
            <a:r>
              <a:rPr lang="ja-JP" altLang="ja-JP" dirty="0" smtClean="0"/>
              <a:t>.</a:t>
            </a:r>
            <a:r>
              <a:rPr lang="ja-JP" altLang="en-US" dirty="0" smtClean="0"/>
              <a:t> </a:t>
            </a:r>
            <a:r>
              <a:rPr lang="en-US" altLang="ja-JP" dirty="0" smtClean="0"/>
              <a:t>In</a:t>
            </a:r>
            <a:r>
              <a:rPr lang="ja-JP" altLang="en-US" dirty="0" smtClean="0"/>
              <a:t> </a:t>
            </a:r>
            <a:r>
              <a:rPr lang="en-US" altLang="ja-JP" dirty="0" smtClean="0"/>
              <a:t>this</a:t>
            </a:r>
            <a:r>
              <a:rPr lang="ja-JP" altLang="en-US" dirty="0" smtClean="0"/>
              <a:t> </a:t>
            </a:r>
            <a:r>
              <a:rPr lang="en-US" altLang="ja-JP" dirty="0" smtClean="0"/>
              <a:t>case,</a:t>
            </a:r>
            <a:r>
              <a:rPr lang="ja-JP" altLang="en-US" dirty="0" smtClean="0"/>
              <a:t> </a:t>
            </a:r>
            <a:r>
              <a:rPr lang="ja-JP" altLang="ja-JP" dirty="0" smtClean="0"/>
              <a:t>i</a:t>
            </a:r>
            <a:r>
              <a:rPr lang="en-US" altLang="ja-JP" dirty="0" smtClean="0"/>
              <a:t>t</a:t>
            </a:r>
            <a:r>
              <a:rPr lang="ja-JP" altLang="en-US" dirty="0" smtClean="0"/>
              <a:t> </a:t>
            </a:r>
            <a:r>
              <a:rPr lang="en-US" altLang="ja-JP" dirty="0" smtClean="0"/>
              <a:t>takes</a:t>
            </a:r>
            <a:r>
              <a:rPr lang="ja-JP" altLang="en-US" dirty="0"/>
              <a:t> </a:t>
            </a:r>
            <a:r>
              <a:rPr lang="en-US" altLang="ja-JP" dirty="0" smtClean="0"/>
              <a:t>about</a:t>
            </a:r>
            <a:r>
              <a:rPr lang="ja-JP" altLang="en-US" dirty="0" smtClean="0"/>
              <a:t> </a:t>
            </a:r>
            <a:r>
              <a:rPr lang="en-US" altLang="ja-JP" dirty="0" smtClean="0"/>
              <a:t>2.5 min. to</a:t>
            </a:r>
            <a:r>
              <a:rPr lang="ja-JP" altLang="en-US" dirty="0" smtClean="0"/>
              <a:t> </a:t>
            </a:r>
            <a:r>
              <a:rPr lang="en-US" altLang="ja-JP" dirty="0" smtClean="0"/>
              <a:t>store</a:t>
            </a:r>
            <a:r>
              <a:rPr lang="ja-JP" altLang="en-US" dirty="0" smtClean="0"/>
              <a:t> </a:t>
            </a:r>
            <a:r>
              <a:rPr lang="en-US" altLang="ja-JP" dirty="0" smtClean="0"/>
              <a:t>1A</a:t>
            </a:r>
            <a:r>
              <a:rPr lang="ja-JP" altLang="en-US" dirty="0" smtClean="0"/>
              <a:t> </a:t>
            </a:r>
            <a:r>
              <a:rPr lang="ja-JP" altLang="ja-JP" dirty="0" smtClean="0"/>
              <a:t>i</a:t>
            </a:r>
            <a:r>
              <a:rPr lang="en-US" altLang="ja-JP" dirty="0" smtClean="0"/>
              <a:t>n</a:t>
            </a:r>
            <a:r>
              <a:rPr lang="ja-JP" altLang="en-US" dirty="0" smtClean="0"/>
              <a:t> </a:t>
            </a:r>
            <a:r>
              <a:rPr lang="ja-JP" altLang="ja-JP" dirty="0" smtClean="0"/>
              <a:t>p</a:t>
            </a:r>
            <a:r>
              <a:rPr lang="en-US" altLang="ja-JP" dirty="0" err="1" smtClean="0"/>
              <a:t>hase</a:t>
            </a:r>
            <a:r>
              <a:rPr lang="ja-JP" altLang="en-US" dirty="0" smtClean="0"/>
              <a:t> </a:t>
            </a:r>
            <a:r>
              <a:rPr lang="en-US" altLang="ja-JP" dirty="0" smtClean="0"/>
              <a:t>1.</a:t>
            </a:r>
          </a:p>
          <a:p>
            <a:r>
              <a:rPr kumimoji="1" lang="en-US" altLang="ja-JP" dirty="0" smtClean="0"/>
              <a:t>Actual injection time depends on the injection efficiency and the beam lifetime.</a:t>
            </a:r>
          </a:p>
          <a:p>
            <a:r>
              <a:rPr lang="en-US" altLang="ja-JP" dirty="0" smtClean="0"/>
              <a:t>At KEKB, a typical injection time for storing the operation beam current (~1.0A e-, ~1.6A e+) was ~30min at 50Hz (sum of e- and e+ injection).</a:t>
            </a:r>
            <a:endParaRPr kumimoji="1" lang="ja-JP" altLang="en-US" dirty="0"/>
          </a:p>
        </p:txBody>
      </p:sp>
    </p:spTree>
    <p:extLst>
      <p:ext uri="{BB962C8B-B14F-4D97-AF65-F5344CB8AC3E}">
        <p14:creationId xmlns:p14="http://schemas.microsoft.com/office/powerpoint/2010/main" val="3483558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accent5">
                    <a:lumMod val="75000"/>
                  </a:schemeClr>
                </a:solidFill>
              </a:rPr>
              <a:t>Operation tools</a:t>
            </a:r>
            <a:endParaRPr kumimoji="1" lang="ja-JP" altLang="en-US" dirty="0">
              <a:solidFill>
                <a:schemeClr val="accent5">
                  <a:lumMod val="75000"/>
                </a:schemeClr>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en-US" altLang="ja-JP" dirty="0" smtClean="0"/>
              <a:t>Commissioning group asked control group to develop operation tools</a:t>
            </a:r>
          </a:p>
          <a:p>
            <a:pPr lvl="1"/>
            <a:r>
              <a:rPr lang="en-US" altLang="ja-JP" dirty="0" smtClean="0"/>
              <a:t>Alarm system</a:t>
            </a:r>
          </a:p>
          <a:p>
            <a:pPr lvl="2"/>
            <a:r>
              <a:rPr kumimoji="1" lang="en-US" altLang="ja-JP" dirty="0" smtClean="0"/>
              <a:t>At KEKB, a member of commissioning group (K. </a:t>
            </a:r>
            <a:r>
              <a:rPr kumimoji="1" lang="en-US" altLang="ja-JP" dirty="0" err="1" smtClean="0"/>
              <a:t>Oide</a:t>
            </a:r>
            <a:r>
              <a:rPr kumimoji="1" lang="en-US" altLang="ja-JP" dirty="0" smtClean="0"/>
              <a:t>) </a:t>
            </a:r>
            <a:r>
              <a:rPr kumimoji="1" lang="en-US" altLang="ja-JP" dirty="0" smtClean="0"/>
              <a:t>develop</a:t>
            </a:r>
            <a:r>
              <a:rPr kumimoji="1" lang="en-US" altLang="ja-JP" dirty="0" smtClean="0"/>
              <a:t>ed</a:t>
            </a:r>
            <a:r>
              <a:rPr kumimoji="1" lang="en-US" altLang="ja-JP" dirty="0" smtClean="0"/>
              <a:t> </a:t>
            </a:r>
            <a:r>
              <a:rPr kumimoji="1" lang="en-US" altLang="ja-JP" dirty="0" smtClean="0"/>
              <a:t>the system.</a:t>
            </a:r>
          </a:p>
          <a:p>
            <a:pPr lvl="1"/>
            <a:r>
              <a:rPr lang="en-US" altLang="ja-JP" dirty="0" smtClean="0"/>
              <a:t>Injection control system</a:t>
            </a:r>
          </a:p>
          <a:p>
            <a:pPr lvl="1"/>
            <a:r>
              <a:rPr kumimoji="1" lang="en-US" altLang="ja-JP" dirty="0" smtClean="0"/>
              <a:t>Data logging system</a:t>
            </a:r>
          </a:p>
          <a:p>
            <a:pPr lvl="2"/>
            <a:r>
              <a:rPr lang="en-US" altLang="ja-JP" dirty="0" err="1" smtClean="0"/>
              <a:t>KBLog</a:t>
            </a:r>
            <a:r>
              <a:rPr lang="en-US" altLang="ja-JP" dirty="0" smtClean="0"/>
              <a:t> system (upgrade the system used at KEKB)</a:t>
            </a:r>
          </a:p>
          <a:p>
            <a:pPr lvl="2"/>
            <a:r>
              <a:rPr lang="en-US" altLang="ja-JP" dirty="0" smtClean="0"/>
              <a:t>CSS </a:t>
            </a:r>
            <a:r>
              <a:rPr lang="en-US" altLang="ja-JP" dirty="0" err="1" smtClean="0"/>
              <a:t>archiver</a:t>
            </a:r>
            <a:r>
              <a:rPr lang="en-US" altLang="ja-JP" dirty="0" smtClean="0"/>
              <a:t> system (backup)</a:t>
            </a:r>
          </a:p>
          <a:p>
            <a:pPr lvl="1"/>
            <a:r>
              <a:rPr lang="en-US" altLang="ja-JP" dirty="0" smtClean="0"/>
              <a:t>Task launcher</a:t>
            </a:r>
          </a:p>
          <a:p>
            <a:pPr lvl="2"/>
            <a:r>
              <a:rPr lang="en-US" altLang="ja-JP" dirty="0" smtClean="0"/>
              <a:t>SAD based system (KEKB) -&gt; CSS based system (</a:t>
            </a:r>
            <a:r>
              <a:rPr lang="en-US" altLang="ja-JP" dirty="0" err="1" smtClean="0"/>
              <a:t>SuperKEKB</a:t>
            </a:r>
            <a:r>
              <a:rPr lang="en-US" altLang="ja-JP" dirty="0" smtClean="0"/>
              <a:t>)</a:t>
            </a:r>
          </a:p>
          <a:p>
            <a:pPr lvl="2"/>
            <a:endParaRPr lang="en-US" altLang="ja-JP" dirty="0" smtClean="0"/>
          </a:p>
          <a:p>
            <a:pPr lvl="2"/>
            <a:endParaRPr kumimoji="1" lang="ja-JP" altLang="en-US" dirty="0"/>
          </a:p>
        </p:txBody>
      </p:sp>
    </p:spTree>
    <p:extLst>
      <p:ext uri="{BB962C8B-B14F-4D97-AF65-F5344CB8AC3E}">
        <p14:creationId xmlns:p14="http://schemas.microsoft.com/office/powerpoint/2010/main" val="9292172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8545" y="25248"/>
            <a:ext cx="8908473" cy="1143000"/>
          </a:xfrm>
        </p:spPr>
        <p:txBody>
          <a:bodyPr>
            <a:normAutofit/>
          </a:bodyPr>
          <a:lstStyle/>
          <a:p>
            <a:r>
              <a:rPr lang="en-US" altLang="ja-JP" b="1" dirty="0" smtClean="0">
                <a:solidFill>
                  <a:srgbClr val="0070C0"/>
                </a:solidFill>
              </a:rPr>
              <a:t>New Alarm system for SuperKEKB</a:t>
            </a:r>
            <a:endParaRPr kumimoji="1" lang="ja-JP" altLang="en-US" b="1" dirty="0">
              <a:solidFill>
                <a:srgbClr val="0070C0"/>
              </a:solidFill>
            </a:endParaRPr>
          </a:p>
        </p:txBody>
      </p:sp>
      <p:sp>
        <p:nvSpPr>
          <p:cNvPr id="3" name="スライド番号プレースホルダー 2"/>
          <p:cNvSpPr>
            <a:spLocks noGrp="1"/>
          </p:cNvSpPr>
          <p:nvPr>
            <p:ph type="sldNum" sz="quarter" idx="12"/>
          </p:nvPr>
        </p:nvSpPr>
        <p:spPr/>
        <p:txBody>
          <a:bodyPr/>
          <a:lstStyle/>
          <a:p>
            <a:fld id="{5729983B-FC40-4757-BA5A-357CEEBFAEA2}" type="slidenum">
              <a:rPr kumimoji="1" lang="ja-JP" altLang="en-US" smtClean="0"/>
              <a:pPr/>
              <a:t>21</a:t>
            </a:fld>
            <a:endParaRPr kumimoji="1" lang="ja-JP" altLang="en-US" dirty="0"/>
          </a:p>
        </p:txBody>
      </p:sp>
      <p:sp>
        <p:nvSpPr>
          <p:cNvPr id="4" name="テキスト ボックス 3"/>
          <p:cNvSpPr txBox="1"/>
          <p:nvPr/>
        </p:nvSpPr>
        <p:spPr>
          <a:xfrm>
            <a:off x="126991" y="1129715"/>
            <a:ext cx="9282669" cy="5262979"/>
          </a:xfrm>
          <a:prstGeom prst="rect">
            <a:avLst/>
          </a:prstGeom>
          <a:noFill/>
        </p:spPr>
        <p:txBody>
          <a:bodyPr wrap="none" rtlCol="0">
            <a:spAutoFit/>
          </a:bodyPr>
          <a:lstStyle/>
          <a:p>
            <a:pPr marL="285750" indent="-285750">
              <a:buFont typeface="Arial" panose="020B0604020202020204" pitchFamily="34" charset="0"/>
              <a:buChar char="•"/>
            </a:pPr>
            <a:r>
              <a:rPr lang="en-US" altLang="ja-JP" sz="2400" dirty="0" smtClean="0">
                <a:solidFill>
                  <a:srgbClr val="00B0F0"/>
                </a:solidFill>
              </a:rPr>
              <a:t>In KEKB, we used SAD-based alarm system.</a:t>
            </a:r>
          </a:p>
          <a:p>
            <a:pPr marL="285750" indent="-285750">
              <a:buFont typeface="Arial" panose="020B0604020202020204" pitchFamily="34" charset="0"/>
              <a:buChar char="•"/>
            </a:pPr>
            <a:r>
              <a:rPr lang="en-US" altLang="ja-JP" sz="2400" dirty="0" smtClean="0">
                <a:solidFill>
                  <a:srgbClr val="00B0F0"/>
                </a:solidFill>
              </a:rPr>
              <a:t>In SuperKEKB, we are going to construct the CSS-based alarm system.</a:t>
            </a:r>
          </a:p>
          <a:p>
            <a:endParaRPr lang="en-US" altLang="ja-JP" sz="2400" dirty="0"/>
          </a:p>
          <a:p>
            <a:r>
              <a:rPr lang="en-US" altLang="ja-JP" sz="2400" u="sng" dirty="0" smtClean="0">
                <a:solidFill>
                  <a:srgbClr val="FF0000"/>
                </a:solidFill>
              </a:rPr>
              <a:t>CSS-based Alarm System</a:t>
            </a:r>
          </a:p>
          <a:p>
            <a:r>
              <a:rPr lang="ja-JP" altLang="en-US" sz="2400" dirty="0"/>
              <a:t>　</a:t>
            </a:r>
            <a:r>
              <a:rPr lang="ja-JP" altLang="en-US" sz="2400" dirty="0" smtClean="0"/>
              <a:t>　</a:t>
            </a:r>
            <a:r>
              <a:rPr lang="en-US" altLang="ja-JP" sz="2400" dirty="0" smtClean="0"/>
              <a:t>Used at PF-AR</a:t>
            </a:r>
            <a:r>
              <a:rPr lang="ja-JP" altLang="en-US" sz="2400" dirty="0"/>
              <a:t> </a:t>
            </a:r>
            <a:r>
              <a:rPr lang="en-US" altLang="ja-JP" sz="2400" dirty="0" smtClean="0"/>
              <a:t>from 2011 fall. </a:t>
            </a:r>
            <a:r>
              <a:rPr lang="en-US" altLang="ja-JP" sz="2400" dirty="0" smtClean="0">
                <a:sym typeface="Wingdings" panose="05000000000000000000" pitchFamily="2" charset="2"/>
              </a:rPr>
              <a:t> operated with no problem so far</a:t>
            </a:r>
            <a:endParaRPr lang="en-US" altLang="ja-JP" sz="2400" dirty="0" smtClean="0"/>
          </a:p>
          <a:p>
            <a:r>
              <a:rPr lang="ja-JP" altLang="en-US" sz="2400" dirty="0" smtClean="0"/>
              <a:t>　　</a:t>
            </a:r>
            <a:r>
              <a:rPr lang="en-US" altLang="ja-JP" sz="2400" dirty="0" smtClean="0"/>
              <a:t>Recently installed at </a:t>
            </a:r>
            <a:r>
              <a:rPr lang="en-US" altLang="ja-JP" sz="2400" dirty="0" err="1" smtClean="0"/>
              <a:t>Linac</a:t>
            </a:r>
            <a:r>
              <a:rPr lang="en-US" altLang="ja-JP" sz="2400" dirty="0" smtClean="0"/>
              <a:t>.</a:t>
            </a:r>
          </a:p>
          <a:p>
            <a:r>
              <a:rPr lang="ja-JP" altLang="en-US" sz="2400" dirty="0"/>
              <a:t>　</a:t>
            </a:r>
            <a:r>
              <a:rPr lang="ja-JP" altLang="en-US" sz="2400" dirty="0" smtClean="0"/>
              <a:t>　</a:t>
            </a:r>
            <a:r>
              <a:rPr lang="en-US" altLang="ja-JP" sz="2400" dirty="0" smtClean="0"/>
              <a:t>(J-PARC is also considering to install the system.)</a:t>
            </a:r>
          </a:p>
          <a:p>
            <a:endParaRPr lang="en-US" altLang="ja-JP" sz="2400" dirty="0"/>
          </a:p>
          <a:p>
            <a:r>
              <a:rPr lang="en-US" altLang="ja-JP" sz="2400" u="sng" dirty="0" smtClean="0">
                <a:solidFill>
                  <a:srgbClr val="00B050"/>
                </a:solidFill>
              </a:rPr>
              <a:t>To apply the CSS-based alarm system to SuperKEKB</a:t>
            </a:r>
          </a:p>
          <a:p>
            <a:r>
              <a:rPr lang="ja-JP" altLang="en-US" sz="2400" dirty="0" smtClean="0"/>
              <a:t>１）　</a:t>
            </a:r>
            <a:r>
              <a:rPr lang="en-US" altLang="ja-JP" sz="2400" dirty="0" smtClean="0"/>
              <a:t>We must make sure that It stably operates under the several </a:t>
            </a:r>
          </a:p>
          <a:p>
            <a:r>
              <a:rPr lang="en-US" altLang="ja-JP" sz="2400" dirty="0"/>
              <a:t> </a:t>
            </a:r>
            <a:r>
              <a:rPr lang="en-US" altLang="ja-JP" sz="2400" dirty="0" smtClean="0"/>
              <a:t>       10 thousands alarm data points. (~25,000 in KEKB)</a:t>
            </a:r>
          </a:p>
          <a:p>
            <a:r>
              <a:rPr lang="ja-JP" altLang="en-US" sz="2400" dirty="0"/>
              <a:t>　</a:t>
            </a:r>
            <a:r>
              <a:rPr lang="ja-JP" altLang="en-US" sz="2400" dirty="0" smtClean="0"/>
              <a:t>　　</a:t>
            </a:r>
            <a:r>
              <a:rPr lang="en-US" altLang="ja-JP" sz="2400" dirty="0" smtClean="0">
                <a:sym typeface="Wingdings" panose="05000000000000000000" pitchFamily="2" charset="2"/>
              </a:rPr>
              <a:t> We did load tests.</a:t>
            </a:r>
          </a:p>
          <a:p>
            <a:r>
              <a:rPr lang="ja-JP" altLang="en-US" sz="2400" dirty="0">
                <a:sym typeface="Wingdings" panose="05000000000000000000" pitchFamily="2" charset="2"/>
              </a:rPr>
              <a:t>２</a:t>
            </a:r>
            <a:r>
              <a:rPr lang="ja-JP" altLang="en-US" sz="2400" dirty="0" smtClean="0">
                <a:sym typeface="Wingdings" panose="05000000000000000000" pitchFamily="2" charset="2"/>
              </a:rPr>
              <a:t>）　</a:t>
            </a:r>
            <a:r>
              <a:rPr lang="en-US" altLang="ja-JP" sz="2400" dirty="0" smtClean="0">
                <a:sym typeface="Wingdings" panose="05000000000000000000" pitchFamily="2" charset="2"/>
              </a:rPr>
              <a:t>We must develop the software tools to meet our accelerator</a:t>
            </a:r>
          </a:p>
          <a:p>
            <a:r>
              <a:rPr lang="en-US" altLang="ja-JP" sz="2400" dirty="0">
                <a:sym typeface="Wingdings" panose="05000000000000000000" pitchFamily="2" charset="2"/>
              </a:rPr>
              <a:t> </a:t>
            </a:r>
            <a:r>
              <a:rPr lang="en-US" altLang="ja-JP" sz="2400" dirty="0" smtClean="0">
                <a:sym typeface="Wingdings" panose="05000000000000000000" pitchFamily="2" charset="2"/>
              </a:rPr>
              <a:t>       operation system.</a:t>
            </a:r>
          </a:p>
        </p:txBody>
      </p:sp>
      <p:sp>
        <p:nvSpPr>
          <p:cNvPr id="5" name="テキスト ボックス 4"/>
          <p:cNvSpPr txBox="1"/>
          <p:nvPr/>
        </p:nvSpPr>
        <p:spPr>
          <a:xfrm>
            <a:off x="6753812" y="6455414"/>
            <a:ext cx="1518414" cy="461665"/>
          </a:xfrm>
          <a:prstGeom prst="rect">
            <a:avLst/>
          </a:prstGeom>
          <a:noFill/>
        </p:spPr>
        <p:txBody>
          <a:bodyPr wrap="none" rtlCol="0">
            <a:spAutoFit/>
          </a:bodyPr>
          <a:lstStyle/>
          <a:p>
            <a:r>
              <a:rPr kumimoji="1" lang="en-US" altLang="ja-JP" sz="2400" dirty="0" smtClean="0"/>
              <a:t>M.</a:t>
            </a:r>
            <a:r>
              <a:rPr kumimoji="1" lang="ja-JP" altLang="en-US" sz="2400" dirty="0" smtClean="0"/>
              <a:t> </a:t>
            </a:r>
            <a:r>
              <a:rPr kumimoji="1" lang="en-US" altLang="ja-JP" sz="2400" dirty="0" smtClean="0"/>
              <a:t>Iwasaki</a:t>
            </a:r>
            <a:endParaRPr kumimoji="1" lang="ja-JP" altLang="en-US" sz="2400" dirty="0"/>
          </a:p>
        </p:txBody>
      </p:sp>
    </p:spTree>
    <p:extLst>
      <p:ext uri="{BB962C8B-B14F-4D97-AF65-F5344CB8AC3E}">
        <p14:creationId xmlns:p14="http://schemas.microsoft.com/office/powerpoint/2010/main" val="8844421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1138"/>
            <a:ext cx="8229600" cy="676310"/>
          </a:xfrm>
        </p:spPr>
        <p:txBody>
          <a:bodyPr>
            <a:normAutofit fontScale="90000"/>
          </a:bodyPr>
          <a:lstStyle/>
          <a:p>
            <a:r>
              <a:rPr kumimoji="1" lang="en-US" altLang="ja-JP" b="1" dirty="0" smtClean="0">
                <a:solidFill>
                  <a:srgbClr val="0000FF"/>
                </a:solidFill>
              </a:rPr>
              <a:t>CSS Alarm System</a:t>
            </a:r>
            <a:endParaRPr kumimoji="1" lang="ja-JP" altLang="en-US" b="1" dirty="0">
              <a:solidFill>
                <a:srgbClr val="0000FF"/>
              </a:solidFill>
            </a:endParaRPr>
          </a:p>
        </p:txBody>
      </p:sp>
      <p:sp>
        <p:nvSpPr>
          <p:cNvPr id="48" name="正方形/長方形 47"/>
          <p:cNvSpPr/>
          <p:nvPr/>
        </p:nvSpPr>
        <p:spPr>
          <a:xfrm>
            <a:off x="4709147" y="2276872"/>
            <a:ext cx="2160240"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Alarm </a:t>
            </a:r>
            <a:r>
              <a:rPr lang="en-US" altLang="ja-JP" dirty="0" err="1" smtClean="0">
                <a:solidFill>
                  <a:prstClr val="black"/>
                </a:solidFill>
              </a:rPr>
              <a:t>Config</a:t>
            </a:r>
            <a:r>
              <a:rPr lang="en-US" altLang="ja-JP" dirty="0" smtClean="0">
                <a:solidFill>
                  <a:prstClr val="black"/>
                </a:solidFill>
              </a:rPr>
              <a:t> Tool</a:t>
            </a:r>
            <a:endParaRPr lang="ja-JP" altLang="en-US" dirty="0">
              <a:solidFill>
                <a:prstClr val="black"/>
              </a:solidFill>
            </a:endParaRPr>
          </a:p>
        </p:txBody>
      </p:sp>
      <p:sp>
        <p:nvSpPr>
          <p:cNvPr id="49" name="円柱 48"/>
          <p:cNvSpPr>
            <a:spLocks noChangeAspect="1"/>
          </p:cNvSpPr>
          <p:nvPr/>
        </p:nvSpPr>
        <p:spPr>
          <a:xfrm>
            <a:off x="5095632" y="3212970"/>
            <a:ext cx="1382553" cy="691277"/>
          </a:xfrm>
          <a:prstGeom prst="can">
            <a:avLst/>
          </a:prstGeom>
          <a:solidFill>
            <a:srgbClr val="FFC000"/>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prstClr val="black"/>
                </a:solidFill>
              </a:rPr>
              <a:t>Alarm DB</a:t>
            </a:r>
            <a:endParaRPr lang="ja-JP" altLang="en-US" sz="2400" b="1" dirty="0">
              <a:solidFill>
                <a:prstClr val="black"/>
              </a:solidFill>
            </a:endParaRPr>
          </a:p>
        </p:txBody>
      </p:sp>
      <p:sp>
        <p:nvSpPr>
          <p:cNvPr id="50" name="正方形/長方形 49"/>
          <p:cNvSpPr/>
          <p:nvPr/>
        </p:nvSpPr>
        <p:spPr>
          <a:xfrm>
            <a:off x="1272519" y="3119482"/>
            <a:ext cx="2268252" cy="597550"/>
          </a:xfrm>
          <a:prstGeom prst="rect">
            <a:avLst/>
          </a:prstGeom>
          <a:solidFill>
            <a:srgbClr val="FFCCFF"/>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prstClr val="black"/>
                </a:solidFill>
              </a:rPr>
              <a:t>Alarm Server</a:t>
            </a:r>
            <a:endParaRPr lang="ja-JP" altLang="en-US" sz="2400" b="1" dirty="0">
              <a:solidFill>
                <a:prstClr val="black"/>
              </a:solidFill>
            </a:endParaRPr>
          </a:p>
        </p:txBody>
      </p:sp>
      <p:sp>
        <p:nvSpPr>
          <p:cNvPr id="51" name="正方形/長方形 50"/>
          <p:cNvSpPr/>
          <p:nvPr/>
        </p:nvSpPr>
        <p:spPr>
          <a:xfrm>
            <a:off x="1324771" y="4149080"/>
            <a:ext cx="2160240"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JMS (</a:t>
            </a:r>
            <a:r>
              <a:rPr lang="en-US" altLang="ja-JP" dirty="0" err="1" smtClean="0">
                <a:solidFill>
                  <a:prstClr val="black"/>
                </a:solidFill>
              </a:rPr>
              <a:t>ActiveMQ</a:t>
            </a:r>
            <a:r>
              <a:rPr lang="en-US" altLang="ja-JP" dirty="0" smtClean="0">
                <a:solidFill>
                  <a:prstClr val="black"/>
                </a:solidFill>
              </a:rPr>
              <a:t>)</a:t>
            </a:r>
            <a:endParaRPr lang="ja-JP" altLang="en-US" dirty="0">
              <a:solidFill>
                <a:prstClr val="black"/>
              </a:solidFill>
            </a:endParaRPr>
          </a:p>
        </p:txBody>
      </p:sp>
      <p:sp>
        <p:nvSpPr>
          <p:cNvPr id="52" name="正方形/長方形 51"/>
          <p:cNvSpPr/>
          <p:nvPr/>
        </p:nvSpPr>
        <p:spPr>
          <a:xfrm>
            <a:off x="1324771" y="4941168"/>
            <a:ext cx="2160240"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JMS2RDB</a:t>
            </a:r>
            <a:endParaRPr lang="ja-JP" altLang="en-US" dirty="0">
              <a:solidFill>
                <a:prstClr val="black"/>
              </a:solidFill>
            </a:endParaRPr>
          </a:p>
        </p:txBody>
      </p:sp>
      <p:sp>
        <p:nvSpPr>
          <p:cNvPr id="53" name="円柱 52"/>
          <p:cNvSpPr/>
          <p:nvPr/>
        </p:nvSpPr>
        <p:spPr>
          <a:xfrm>
            <a:off x="1828827" y="5733256"/>
            <a:ext cx="1152128" cy="576064"/>
          </a:xfrm>
          <a:prstGeom prst="can">
            <a:avLst/>
          </a:prstGeom>
          <a:solidFill>
            <a:srgbClr val="FFC000"/>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prstClr val="black"/>
                </a:solidFill>
              </a:rPr>
              <a:t>Log DB</a:t>
            </a:r>
            <a:endParaRPr lang="ja-JP" altLang="en-US" sz="2400" b="1" dirty="0">
              <a:solidFill>
                <a:prstClr val="black"/>
              </a:solidFill>
            </a:endParaRPr>
          </a:p>
        </p:txBody>
      </p:sp>
      <p:sp>
        <p:nvSpPr>
          <p:cNvPr id="54" name="正方形/長方形 53"/>
          <p:cNvSpPr/>
          <p:nvPr/>
        </p:nvSpPr>
        <p:spPr>
          <a:xfrm>
            <a:off x="4489938" y="4941168"/>
            <a:ext cx="2615103" cy="585936"/>
          </a:xfrm>
          <a:prstGeom prst="rect">
            <a:avLst/>
          </a:prstGeom>
          <a:solidFill>
            <a:srgbClr val="CCFFCC"/>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prstClr val="black"/>
                </a:solidFill>
              </a:rPr>
              <a:t>Alarm Client GUI</a:t>
            </a:r>
            <a:endParaRPr lang="ja-JP" altLang="en-US" sz="2400" b="1" dirty="0">
              <a:solidFill>
                <a:prstClr val="black"/>
              </a:solidFill>
            </a:endParaRPr>
          </a:p>
        </p:txBody>
      </p:sp>
      <p:sp>
        <p:nvSpPr>
          <p:cNvPr id="58" name="円/楕円 57"/>
          <p:cNvSpPr/>
          <p:nvPr/>
        </p:nvSpPr>
        <p:spPr>
          <a:xfrm>
            <a:off x="4925171" y="5805264"/>
            <a:ext cx="1728192" cy="648072"/>
          </a:xfrm>
          <a:prstGeom prst="ellipse">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User</a:t>
            </a:r>
          </a:p>
          <a:p>
            <a:pPr algn="ctr"/>
            <a:r>
              <a:rPr lang="en-US" altLang="ja-JP" dirty="0" smtClean="0">
                <a:solidFill>
                  <a:prstClr val="black"/>
                </a:solidFill>
              </a:rPr>
              <a:t>Operator</a:t>
            </a:r>
            <a:endParaRPr lang="ja-JP" altLang="en-US" dirty="0">
              <a:solidFill>
                <a:prstClr val="black"/>
              </a:solidFill>
            </a:endParaRPr>
          </a:p>
        </p:txBody>
      </p:sp>
      <p:sp>
        <p:nvSpPr>
          <p:cNvPr id="59" name="正方形/長方形 58"/>
          <p:cNvSpPr/>
          <p:nvPr/>
        </p:nvSpPr>
        <p:spPr>
          <a:xfrm>
            <a:off x="1756819" y="1772816"/>
            <a:ext cx="720080" cy="43204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IOC</a:t>
            </a:r>
            <a:endParaRPr lang="ja-JP" altLang="en-US" dirty="0">
              <a:solidFill>
                <a:prstClr val="black"/>
              </a:solidFill>
            </a:endParaRPr>
          </a:p>
        </p:txBody>
      </p:sp>
      <p:sp>
        <p:nvSpPr>
          <p:cNvPr id="60" name="正方形/長方形 59"/>
          <p:cNvSpPr/>
          <p:nvPr/>
        </p:nvSpPr>
        <p:spPr>
          <a:xfrm>
            <a:off x="2692923" y="1772816"/>
            <a:ext cx="720080" cy="43204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IOC</a:t>
            </a:r>
            <a:endParaRPr lang="ja-JP" altLang="en-US" dirty="0">
              <a:solidFill>
                <a:prstClr val="black"/>
              </a:solidFill>
            </a:endParaRPr>
          </a:p>
        </p:txBody>
      </p:sp>
      <p:sp>
        <p:nvSpPr>
          <p:cNvPr id="61" name="正方形/長方形 60"/>
          <p:cNvSpPr/>
          <p:nvPr/>
        </p:nvSpPr>
        <p:spPr>
          <a:xfrm>
            <a:off x="1612803" y="1916832"/>
            <a:ext cx="720080" cy="43204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IOC</a:t>
            </a:r>
            <a:endParaRPr lang="ja-JP" altLang="en-US" dirty="0">
              <a:solidFill>
                <a:prstClr val="black"/>
              </a:solidFill>
            </a:endParaRPr>
          </a:p>
        </p:txBody>
      </p:sp>
      <p:sp>
        <p:nvSpPr>
          <p:cNvPr id="62" name="正方形/長方形 61"/>
          <p:cNvSpPr/>
          <p:nvPr/>
        </p:nvSpPr>
        <p:spPr>
          <a:xfrm>
            <a:off x="2548907" y="1916832"/>
            <a:ext cx="720080" cy="43204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IOC</a:t>
            </a:r>
            <a:endParaRPr lang="ja-JP" altLang="en-US" dirty="0">
              <a:solidFill>
                <a:prstClr val="black"/>
              </a:solidFill>
            </a:endParaRPr>
          </a:p>
        </p:txBody>
      </p:sp>
      <p:sp>
        <p:nvSpPr>
          <p:cNvPr id="63" name="正方形/長方形 62"/>
          <p:cNvSpPr/>
          <p:nvPr/>
        </p:nvSpPr>
        <p:spPr>
          <a:xfrm>
            <a:off x="1468787" y="2060848"/>
            <a:ext cx="720080" cy="43204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IOC</a:t>
            </a:r>
            <a:endParaRPr lang="ja-JP" altLang="en-US" dirty="0">
              <a:solidFill>
                <a:prstClr val="black"/>
              </a:solidFill>
            </a:endParaRPr>
          </a:p>
        </p:txBody>
      </p:sp>
      <p:sp>
        <p:nvSpPr>
          <p:cNvPr id="64" name="正方形/長方形 63"/>
          <p:cNvSpPr/>
          <p:nvPr/>
        </p:nvSpPr>
        <p:spPr>
          <a:xfrm>
            <a:off x="2404891" y="2060848"/>
            <a:ext cx="720080" cy="43204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IOC</a:t>
            </a:r>
            <a:endParaRPr lang="ja-JP" altLang="en-US" dirty="0">
              <a:solidFill>
                <a:prstClr val="black"/>
              </a:solidFill>
            </a:endParaRPr>
          </a:p>
        </p:txBody>
      </p:sp>
      <p:sp>
        <p:nvSpPr>
          <p:cNvPr id="65" name="正方形/長方形 64"/>
          <p:cNvSpPr/>
          <p:nvPr/>
        </p:nvSpPr>
        <p:spPr>
          <a:xfrm>
            <a:off x="1324771" y="1628800"/>
            <a:ext cx="2160240" cy="1008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cxnSp>
        <p:nvCxnSpPr>
          <p:cNvPr id="67" name="直線矢印コネクタ 66"/>
          <p:cNvCxnSpPr>
            <a:stCxn id="65" idx="2"/>
            <a:endCxn id="50" idx="0"/>
          </p:cNvCxnSpPr>
          <p:nvPr/>
        </p:nvCxnSpPr>
        <p:spPr>
          <a:xfrm>
            <a:off x="2404891" y="2636912"/>
            <a:ext cx="1754" cy="48257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a:endCxn id="51" idx="0"/>
          </p:cNvCxnSpPr>
          <p:nvPr/>
        </p:nvCxnSpPr>
        <p:spPr>
          <a:xfrm>
            <a:off x="2404891" y="3717032"/>
            <a:ext cx="0" cy="43204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51" idx="2"/>
            <a:endCxn id="52" idx="0"/>
          </p:cNvCxnSpPr>
          <p:nvPr/>
        </p:nvCxnSpPr>
        <p:spPr>
          <a:xfrm>
            <a:off x="2404891" y="4581128"/>
            <a:ext cx="0" cy="36004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908947" y="3717032"/>
            <a:ext cx="0" cy="432048"/>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51" idx="3"/>
            <a:endCxn id="54" idx="1"/>
          </p:cNvCxnSpPr>
          <p:nvPr/>
        </p:nvCxnSpPr>
        <p:spPr>
          <a:xfrm>
            <a:off x="3485011" y="4365104"/>
            <a:ext cx="1004927" cy="869032"/>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a:stCxn id="54" idx="2"/>
            <a:endCxn id="58" idx="0"/>
          </p:cNvCxnSpPr>
          <p:nvPr/>
        </p:nvCxnSpPr>
        <p:spPr>
          <a:xfrm flipH="1">
            <a:off x="5789267" y="5527104"/>
            <a:ext cx="8223" cy="278160"/>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3540771" y="3470509"/>
            <a:ext cx="1554861" cy="140352"/>
          </a:xfrm>
          <a:prstGeom prst="straightConnector1">
            <a:avLst/>
          </a:prstGeom>
          <a:ln w="285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a:stCxn id="48" idx="2"/>
            <a:endCxn id="49" idx="1"/>
          </p:cNvCxnSpPr>
          <p:nvPr/>
        </p:nvCxnSpPr>
        <p:spPr>
          <a:xfrm flipH="1">
            <a:off x="5786909" y="2708920"/>
            <a:ext cx="2358" cy="504050"/>
          </a:xfrm>
          <a:prstGeom prst="straightConnector1">
            <a:avLst/>
          </a:prstGeom>
          <a:ln w="28575">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a:stCxn id="52" idx="2"/>
            <a:endCxn id="53" idx="1"/>
          </p:cNvCxnSpPr>
          <p:nvPr/>
        </p:nvCxnSpPr>
        <p:spPr>
          <a:xfrm>
            <a:off x="2404891" y="5373216"/>
            <a:ext cx="0" cy="360040"/>
          </a:xfrm>
          <a:prstGeom prst="straightConnector1">
            <a:avLst/>
          </a:prstGeom>
          <a:ln w="28575">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a:stCxn id="49" idx="3"/>
            <a:endCxn id="54" idx="0"/>
          </p:cNvCxnSpPr>
          <p:nvPr/>
        </p:nvCxnSpPr>
        <p:spPr>
          <a:xfrm>
            <a:off x="5786909" y="3904247"/>
            <a:ext cx="10581" cy="1036921"/>
          </a:xfrm>
          <a:prstGeom prst="straightConnector1">
            <a:avLst/>
          </a:prstGeom>
          <a:ln w="285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a:stCxn id="53" idx="4"/>
            <a:endCxn id="54" idx="1"/>
          </p:cNvCxnSpPr>
          <p:nvPr/>
        </p:nvCxnSpPr>
        <p:spPr>
          <a:xfrm flipV="1">
            <a:off x="2980955" y="5234136"/>
            <a:ext cx="1508983" cy="787152"/>
          </a:xfrm>
          <a:prstGeom prst="straightConnector1">
            <a:avLst/>
          </a:prstGeom>
          <a:ln w="28575">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2406645" y="2707459"/>
            <a:ext cx="1512168" cy="338554"/>
          </a:xfrm>
          <a:prstGeom prst="rect">
            <a:avLst/>
          </a:prstGeom>
          <a:noFill/>
        </p:spPr>
        <p:txBody>
          <a:bodyPr wrap="square" rtlCol="0">
            <a:spAutoFit/>
          </a:bodyPr>
          <a:lstStyle/>
          <a:p>
            <a:r>
              <a:rPr lang="en-US" altLang="ja-JP" sz="1600" dirty="0" smtClean="0">
                <a:solidFill>
                  <a:prstClr val="black"/>
                </a:solidFill>
              </a:rPr>
              <a:t>Channel Access</a:t>
            </a:r>
            <a:endParaRPr lang="ja-JP" altLang="en-US" sz="1600" dirty="0">
              <a:solidFill>
                <a:prstClr val="black"/>
              </a:solidFill>
            </a:endParaRPr>
          </a:p>
        </p:txBody>
      </p:sp>
      <p:sp>
        <p:nvSpPr>
          <p:cNvPr id="121" name="テキスト ボックス 120"/>
          <p:cNvSpPr txBox="1"/>
          <p:nvPr/>
        </p:nvSpPr>
        <p:spPr>
          <a:xfrm>
            <a:off x="1413795" y="3789040"/>
            <a:ext cx="1008112" cy="307777"/>
          </a:xfrm>
          <a:prstGeom prst="rect">
            <a:avLst/>
          </a:prstGeom>
          <a:noFill/>
        </p:spPr>
        <p:txBody>
          <a:bodyPr wrap="square" rtlCol="0">
            <a:spAutoFit/>
          </a:bodyPr>
          <a:lstStyle/>
          <a:p>
            <a:r>
              <a:rPr lang="en-US" altLang="ja-JP" sz="1400" dirty="0" smtClean="0">
                <a:solidFill>
                  <a:prstClr val="black"/>
                </a:solidFill>
              </a:rPr>
              <a:t>Alarm log</a:t>
            </a:r>
            <a:endParaRPr lang="ja-JP" altLang="en-US" sz="1400" dirty="0">
              <a:solidFill>
                <a:prstClr val="black"/>
              </a:solidFill>
            </a:endParaRPr>
          </a:p>
        </p:txBody>
      </p:sp>
      <p:sp>
        <p:nvSpPr>
          <p:cNvPr id="122" name="テキスト ボックス 121"/>
          <p:cNvSpPr txBox="1"/>
          <p:nvPr/>
        </p:nvSpPr>
        <p:spPr>
          <a:xfrm>
            <a:off x="2908947" y="3789040"/>
            <a:ext cx="1368152" cy="307777"/>
          </a:xfrm>
          <a:prstGeom prst="rect">
            <a:avLst/>
          </a:prstGeom>
          <a:noFill/>
        </p:spPr>
        <p:txBody>
          <a:bodyPr wrap="square" rtlCol="0">
            <a:spAutoFit/>
          </a:bodyPr>
          <a:lstStyle/>
          <a:p>
            <a:r>
              <a:rPr lang="en-US" altLang="ja-JP" sz="1400" dirty="0" smtClean="0">
                <a:solidFill>
                  <a:prstClr val="black"/>
                </a:solidFill>
              </a:rPr>
              <a:t>Alarm status</a:t>
            </a:r>
            <a:endParaRPr lang="ja-JP" altLang="en-US" sz="1400" dirty="0">
              <a:solidFill>
                <a:prstClr val="black"/>
              </a:solidFill>
            </a:endParaRPr>
          </a:p>
        </p:txBody>
      </p:sp>
      <p:sp>
        <p:nvSpPr>
          <p:cNvPr id="123" name="テキスト ボックス 122"/>
          <p:cNvSpPr txBox="1"/>
          <p:nvPr/>
        </p:nvSpPr>
        <p:spPr>
          <a:xfrm>
            <a:off x="3845051" y="4437112"/>
            <a:ext cx="1368152" cy="307777"/>
          </a:xfrm>
          <a:prstGeom prst="rect">
            <a:avLst/>
          </a:prstGeom>
          <a:noFill/>
        </p:spPr>
        <p:txBody>
          <a:bodyPr wrap="square" rtlCol="0">
            <a:spAutoFit/>
          </a:bodyPr>
          <a:lstStyle/>
          <a:p>
            <a:r>
              <a:rPr lang="en-US" altLang="ja-JP" sz="1400" dirty="0" smtClean="0">
                <a:solidFill>
                  <a:prstClr val="black"/>
                </a:solidFill>
              </a:rPr>
              <a:t>Alarm status</a:t>
            </a:r>
            <a:endParaRPr lang="ja-JP" altLang="en-US" sz="1400" dirty="0">
              <a:solidFill>
                <a:prstClr val="black"/>
              </a:solidFill>
            </a:endParaRPr>
          </a:p>
        </p:txBody>
      </p:sp>
      <p:sp>
        <p:nvSpPr>
          <p:cNvPr id="124" name="テキスト ボックス 123"/>
          <p:cNvSpPr txBox="1"/>
          <p:nvPr/>
        </p:nvSpPr>
        <p:spPr>
          <a:xfrm>
            <a:off x="3679826" y="3212852"/>
            <a:ext cx="1883500" cy="307777"/>
          </a:xfrm>
          <a:prstGeom prst="rect">
            <a:avLst/>
          </a:prstGeom>
          <a:noFill/>
        </p:spPr>
        <p:txBody>
          <a:bodyPr wrap="square" rtlCol="0">
            <a:spAutoFit/>
          </a:bodyPr>
          <a:lstStyle/>
          <a:p>
            <a:r>
              <a:rPr lang="en-US" altLang="ja-JP" sz="1400" dirty="0" smtClean="0">
                <a:solidFill>
                  <a:prstClr val="black"/>
                </a:solidFill>
              </a:rPr>
              <a:t>Alarm status</a:t>
            </a:r>
          </a:p>
        </p:txBody>
      </p:sp>
      <p:sp>
        <p:nvSpPr>
          <p:cNvPr id="125" name="テキスト ボックス 124"/>
          <p:cNvSpPr txBox="1"/>
          <p:nvPr/>
        </p:nvSpPr>
        <p:spPr>
          <a:xfrm>
            <a:off x="3629027" y="5589240"/>
            <a:ext cx="1080120" cy="307777"/>
          </a:xfrm>
          <a:prstGeom prst="rect">
            <a:avLst/>
          </a:prstGeom>
          <a:noFill/>
        </p:spPr>
        <p:txBody>
          <a:bodyPr wrap="square" rtlCol="0">
            <a:spAutoFit/>
          </a:bodyPr>
          <a:lstStyle/>
          <a:p>
            <a:r>
              <a:rPr lang="en-US" altLang="ja-JP" sz="1400" dirty="0" smtClean="0">
                <a:solidFill>
                  <a:prstClr val="black"/>
                </a:solidFill>
              </a:rPr>
              <a:t>Alarm log</a:t>
            </a:r>
            <a:endParaRPr lang="ja-JP" altLang="en-US" sz="1400" dirty="0">
              <a:solidFill>
                <a:prstClr val="black"/>
              </a:solidFill>
            </a:endParaRPr>
          </a:p>
        </p:txBody>
      </p:sp>
      <p:sp>
        <p:nvSpPr>
          <p:cNvPr id="126" name="テキスト ボックス 125"/>
          <p:cNvSpPr txBox="1"/>
          <p:nvPr/>
        </p:nvSpPr>
        <p:spPr>
          <a:xfrm>
            <a:off x="1066800" y="5373216"/>
            <a:ext cx="1545607" cy="307777"/>
          </a:xfrm>
          <a:prstGeom prst="rect">
            <a:avLst/>
          </a:prstGeom>
          <a:noFill/>
        </p:spPr>
        <p:txBody>
          <a:bodyPr wrap="square" rtlCol="0">
            <a:spAutoFit/>
          </a:bodyPr>
          <a:lstStyle/>
          <a:p>
            <a:r>
              <a:rPr lang="en-US" altLang="ja-JP" sz="1400" dirty="0" smtClean="0">
                <a:solidFill>
                  <a:prstClr val="black"/>
                </a:solidFill>
              </a:rPr>
              <a:t>Write Alarm Log</a:t>
            </a:r>
            <a:endParaRPr lang="ja-JP" altLang="en-US" sz="1400" dirty="0">
              <a:solidFill>
                <a:prstClr val="black"/>
              </a:solidFill>
            </a:endParaRPr>
          </a:p>
        </p:txBody>
      </p:sp>
      <p:sp>
        <p:nvSpPr>
          <p:cNvPr id="130" name="メモ 129"/>
          <p:cNvSpPr/>
          <p:nvPr/>
        </p:nvSpPr>
        <p:spPr>
          <a:xfrm>
            <a:off x="5213203" y="1484784"/>
            <a:ext cx="1152128" cy="720080"/>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rPr>
              <a:t>XML</a:t>
            </a:r>
          </a:p>
          <a:p>
            <a:pPr algn="ctr"/>
            <a:r>
              <a:rPr lang="en-US" altLang="ja-JP" sz="1400" dirty="0" smtClean="0">
                <a:solidFill>
                  <a:prstClr val="black"/>
                </a:solidFill>
              </a:rPr>
              <a:t>Definition setting file</a:t>
            </a:r>
            <a:endParaRPr lang="ja-JP" altLang="en-US" sz="1400" dirty="0">
              <a:solidFill>
                <a:prstClr val="black"/>
              </a:solidFill>
            </a:endParaRPr>
          </a:p>
        </p:txBody>
      </p:sp>
      <p:sp>
        <p:nvSpPr>
          <p:cNvPr id="132" name="テキスト ボックス 131"/>
          <p:cNvSpPr txBox="1"/>
          <p:nvPr/>
        </p:nvSpPr>
        <p:spPr>
          <a:xfrm>
            <a:off x="5814666" y="4271888"/>
            <a:ext cx="1729133" cy="523220"/>
          </a:xfrm>
          <a:prstGeom prst="rect">
            <a:avLst/>
          </a:prstGeom>
          <a:noFill/>
        </p:spPr>
        <p:txBody>
          <a:bodyPr wrap="square" rtlCol="0">
            <a:spAutoFit/>
          </a:bodyPr>
          <a:lstStyle/>
          <a:p>
            <a:pPr algn="ctr"/>
            <a:r>
              <a:rPr lang="en-US" altLang="ja-JP" sz="1400" dirty="0" smtClean="0">
                <a:solidFill>
                  <a:prstClr val="black"/>
                </a:solidFill>
              </a:rPr>
              <a:t>Change the setting parameters</a:t>
            </a:r>
            <a:endParaRPr lang="ja-JP" altLang="en-US" sz="1400" dirty="0">
              <a:solidFill>
                <a:prstClr val="black"/>
              </a:solidFill>
            </a:endParaRPr>
          </a:p>
        </p:txBody>
      </p:sp>
      <p:sp>
        <p:nvSpPr>
          <p:cNvPr id="133" name="正方形/長方形 132"/>
          <p:cNvSpPr/>
          <p:nvPr/>
        </p:nvSpPr>
        <p:spPr>
          <a:xfrm>
            <a:off x="4637139" y="1412776"/>
            <a:ext cx="2448272" cy="1584176"/>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18" name="四角形吹き出し 17"/>
          <p:cNvSpPr/>
          <p:nvPr/>
        </p:nvSpPr>
        <p:spPr>
          <a:xfrm>
            <a:off x="6471788" y="554627"/>
            <a:ext cx="2569665" cy="792643"/>
          </a:xfrm>
          <a:prstGeom prst="wedgeRectCallout">
            <a:avLst>
              <a:gd name="adj1" fmla="val -41675"/>
              <a:gd name="adj2" fmla="val 82276"/>
            </a:avLst>
          </a:prstGeom>
          <a:solidFill>
            <a:srgbClr val="FFFF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rPr>
              <a:t>List of EPICS records </a:t>
            </a:r>
          </a:p>
          <a:p>
            <a:pPr algn="ctr"/>
            <a:r>
              <a:rPr lang="en-US" altLang="ja-JP" sz="1600" b="1" dirty="0" smtClean="0">
                <a:solidFill>
                  <a:schemeClr val="tx1"/>
                </a:solidFill>
              </a:rPr>
              <a:t>to be monitored</a:t>
            </a:r>
          </a:p>
          <a:p>
            <a:pPr algn="ctr"/>
            <a:r>
              <a:rPr lang="en-US" altLang="ja-JP" sz="1600" b="1" dirty="0" smtClean="0">
                <a:solidFill>
                  <a:schemeClr val="tx1"/>
                </a:solidFill>
              </a:rPr>
              <a:t>Alarm message/ Beep / etc..</a:t>
            </a:r>
          </a:p>
        </p:txBody>
      </p:sp>
      <p:sp>
        <p:nvSpPr>
          <p:cNvPr id="69" name="四角形吹き出し 68"/>
          <p:cNvSpPr/>
          <p:nvPr/>
        </p:nvSpPr>
        <p:spPr>
          <a:xfrm>
            <a:off x="7075985" y="3258562"/>
            <a:ext cx="1991383" cy="737871"/>
          </a:xfrm>
          <a:prstGeom prst="wedgeRectCallout">
            <a:avLst>
              <a:gd name="adj1" fmla="val -77408"/>
              <a:gd name="adj2" fmla="val -11730"/>
            </a:avLst>
          </a:prstGeom>
          <a:solidFill>
            <a:srgbClr val="FFFF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rPr>
              <a:t>Show the Current Alarm Status</a:t>
            </a:r>
          </a:p>
        </p:txBody>
      </p:sp>
      <p:sp>
        <p:nvSpPr>
          <p:cNvPr id="70" name="四角形吹き出し 69"/>
          <p:cNvSpPr/>
          <p:nvPr/>
        </p:nvSpPr>
        <p:spPr>
          <a:xfrm>
            <a:off x="38100" y="2317462"/>
            <a:ext cx="1839603" cy="648072"/>
          </a:xfrm>
          <a:prstGeom prst="wedgeRectCallout">
            <a:avLst>
              <a:gd name="adj1" fmla="val 44540"/>
              <a:gd name="adj2" fmla="val 76815"/>
            </a:avLst>
          </a:prstGeom>
          <a:solidFill>
            <a:srgbClr val="FFFF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rPr>
              <a:t>Monitor EPICS records</a:t>
            </a:r>
          </a:p>
          <a:p>
            <a:pPr algn="ctr"/>
            <a:r>
              <a:rPr lang="en-US" altLang="ja-JP" sz="1400" dirty="0" smtClean="0">
                <a:solidFill>
                  <a:schemeClr val="tx1"/>
                </a:solidFill>
              </a:rPr>
              <a:t>(monitor the severity)</a:t>
            </a:r>
          </a:p>
        </p:txBody>
      </p:sp>
      <p:sp>
        <p:nvSpPr>
          <p:cNvPr id="72" name="四角形吹き出し 71"/>
          <p:cNvSpPr/>
          <p:nvPr/>
        </p:nvSpPr>
        <p:spPr>
          <a:xfrm>
            <a:off x="182877" y="5680993"/>
            <a:ext cx="1260430" cy="558493"/>
          </a:xfrm>
          <a:prstGeom prst="wedgeRectCallout">
            <a:avLst>
              <a:gd name="adj1" fmla="val 77030"/>
              <a:gd name="adj2" fmla="val 16777"/>
            </a:avLst>
          </a:prstGeom>
          <a:solidFill>
            <a:srgbClr val="FFFF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rPr>
              <a:t>Alarm history</a:t>
            </a:r>
          </a:p>
        </p:txBody>
      </p:sp>
      <p:sp>
        <p:nvSpPr>
          <p:cNvPr id="3" name="テキスト ボックス 2"/>
          <p:cNvSpPr txBox="1"/>
          <p:nvPr/>
        </p:nvSpPr>
        <p:spPr>
          <a:xfrm>
            <a:off x="7035800" y="2294012"/>
            <a:ext cx="1401666" cy="369332"/>
          </a:xfrm>
          <a:prstGeom prst="rect">
            <a:avLst/>
          </a:prstGeom>
          <a:noFill/>
        </p:spPr>
        <p:txBody>
          <a:bodyPr wrap="none" rtlCol="0">
            <a:spAutoFit/>
          </a:bodyPr>
          <a:lstStyle/>
          <a:p>
            <a:r>
              <a:rPr kumimoji="1" lang="en-US" altLang="ja-JP" dirty="0" smtClean="0"/>
              <a:t>Initial setting</a:t>
            </a:r>
            <a:endParaRPr kumimoji="1" lang="ja-JP" altLang="en-US" dirty="0"/>
          </a:p>
        </p:txBody>
      </p:sp>
      <p:sp>
        <p:nvSpPr>
          <p:cNvPr id="44" name="テキスト ボックス 43"/>
          <p:cNvSpPr txBox="1"/>
          <p:nvPr/>
        </p:nvSpPr>
        <p:spPr>
          <a:xfrm>
            <a:off x="6753812" y="6455414"/>
            <a:ext cx="1518414" cy="461665"/>
          </a:xfrm>
          <a:prstGeom prst="rect">
            <a:avLst/>
          </a:prstGeom>
          <a:noFill/>
        </p:spPr>
        <p:txBody>
          <a:bodyPr wrap="none" rtlCol="0">
            <a:spAutoFit/>
          </a:bodyPr>
          <a:lstStyle/>
          <a:p>
            <a:r>
              <a:rPr kumimoji="1" lang="en-US" altLang="ja-JP" sz="2400" dirty="0" smtClean="0"/>
              <a:t>M.</a:t>
            </a:r>
            <a:r>
              <a:rPr kumimoji="1" lang="ja-JP" altLang="en-US" sz="2400" dirty="0" smtClean="0"/>
              <a:t> </a:t>
            </a:r>
            <a:r>
              <a:rPr kumimoji="1" lang="en-US" altLang="ja-JP" sz="2400" dirty="0" smtClean="0"/>
              <a:t>Iwasaki</a:t>
            </a:r>
            <a:endParaRPr kumimoji="1" lang="ja-JP" altLang="en-US" sz="2400" dirty="0"/>
          </a:p>
        </p:txBody>
      </p:sp>
    </p:spTree>
    <p:extLst>
      <p:ext uri="{BB962C8B-B14F-4D97-AF65-F5344CB8AC3E}">
        <p14:creationId xmlns:p14="http://schemas.microsoft.com/office/powerpoint/2010/main" val="14939959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5192" y="6196"/>
            <a:ext cx="8229600" cy="844704"/>
          </a:xfrm>
        </p:spPr>
        <p:txBody>
          <a:bodyPr>
            <a:normAutofit/>
          </a:bodyPr>
          <a:lstStyle/>
          <a:p>
            <a:r>
              <a:rPr lang="en-US" altLang="ja-JP" b="1" dirty="0" smtClean="0">
                <a:solidFill>
                  <a:srgbClr val="0000FF"/>
                </a:solidFill>
              </a:rPr>
              <a:t>Test of the CSS Alarm System</a:t>
            </a:r>
            <a:endParaRPr kumimoji="1" lang="ja-JP" altLang="en-US" b="1" dirty="0">
              <a:solidFill>
                <a:srgbClr val="0000FF"/>
              </a:solidFill>
            </a:endParaRPr>
          </a:p>
        </p:txBody>
      </p:sp>
      <p:sp>
        <p:nvSpPr>
          <p:cNvPr id="48" name="正方形/長方形 47"/>
          <p:cNvSpPr/>
          <p:nvPr/>
        </p:nvSpPr>
        <p:spPr>
          <a:xfrm>
            <a:off x="467544" y="2035448"/>
            <a:ext cx="1872208" cy="432048"/>
          </a:xfrm>
          <a:prstGeom prst="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Alarm </a:t>
            </a:r>
            <a:r>
              <a:rPr lang="en-US" altLang="ja-JP" dirty="0" err="1" smtClean="0">
                <a:solidFill>
                  <a:prstClr val="black"/>
                </a:solidFill>
              </a:rPr>
              <a:t>Config</a:t>
            </a:r>
            <a:r>
              <a:rPr lang="en-US" altLang="ja-JP" dirty="0" smtClean="0">
                <a:solidFill>
                  <a:prstClr val="black"/>
                </a:solidFill>
              </a:rPr>
              <a:t> Tool</a:t>
            </a:r>
          </a:p>
        </p:txBody>
      </p:sp>
      <p:sp>
        <p:nvSpPr>
          <p:cNvPr id="50" name="正方形/長方形 49"/>
          <p:cNvSpPr/>
          <p:nvPr/>
        </p:nvSpPr>
        <p:spPr>
          <a:xfrm>
            <a:off x="4932040" y="1891432"/>
            <a:ext cx="1440160" cy="432048"/>
          </a:xfrm>
          <a:prstGeom prst="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Alarm Server</a:t>
            </a:r>
            <a:endParaRPr lang="ja-JP" altLang="en-US" dirty="0">
              <a:solidFill>
                <a:prstClr val="black"/>
              </a:solidFill>
            </a:endParaRPr>
          </a:p>
        </p:txBody>
      </p:sp>
      <p:sp>
        <p:nvSpPr>
          <p:cNvPr id="52" name="正方形/長方形 51"/>
          <p:cNvSpPr/>
          <p:nvPr/>
        </p:nvSpPr>
        <p:spPr>
          <a:xfrm>
            <a:off x="4932040" y="2323480"/>
            <a:ext cx="1440160" cy="432048"/>
          </a:xfrm>
          <a:prstGeom prst="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JMS2RDB</a:t>
            </a:r>
            <a:endParaRPr lang="ja-JP" altLang="en-US" dirty="0">
              <a:solidFill>
                <a:prstClr val="black"/>
              </a:solidFill>
            </a:endParaRPr>
          </a:p>
        </p:txBody>
      </p:sp>
      <p:sp>
        <p:nvSpPr>
          <p:cNvPr id="54" name="正方形/長方形 53"/>
          <p:cNvSpPr/>
          <p:nvPr/>
        </p:nvSpPr>
        <p:spPr>
          <a:xfrm>
            <a:off x="6804248" y="2107456"/>
            <a:ext cx="1800200" cy="432048"/>
          </a:xfrm>
          <a:prstGeom prst="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Alarm Client GUI</a:t>
            </a:r>
            <a:endParaRPr lang="ja-JP" altLang="en-US" dirty="0">
              <a:solidFill>
                <a:prstClr val="black"/>
              </a:solidFill>
            </a:endParaRPr>
          </a:p>
        </p:txBody>
      </p:sp>
      <p:sp>
        <p:nvSpPr>
          <p:cNvPr id="63" name="正方形/長方形 62"/>
          <p:cNvSpPr/>
          <p:nvPr/>
        </p:nvSpPr>
        <p:spPr>
          <a:xfrm>
            <a:off x="2771800" y="1963440"/>
            <a:ext cx="1728192" cy="648072"/>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Software IOC</a:t>
            </a:r>
          </a:p>
          <a:p>
            <a:pPr algn="ctr"/>
            <a:r>
              <a:rPr lang="en-US" altLang="ja-JP" sz="1400" dirty="0" smtClean="0">
                <a:solidFill>
                  <a:prstClr val="black"/>
                </a:solidFill>
              </a:rPr>
              <a:t>(50,000</a:t>
            </a:r>
            <a:r>
              <a:rPr lang="ja-JP" altLang="en-US" sz="1400" dirty="0">
                <a:solidFill>
                  <a:prstClr val="black"/>
                </a:solidFill>
              </a:rPr>
              <a:t> </a:t>
            </a:r>
            <a:r>
              <a:rPr lang="en-US" altLang="ja-JP" sz="1400" dirty="0" smtClean="0">
                <a:solidFill>
                  <a:prstClr val="black"/>
                </a:solidFill>
              </a:rPr>
              <a:t>record)</a:t>
            </a:r>
            <a:endParaRPr lang="ja-JP" altLang="en-US" sz="1400" dirty="0">
              <a:solidFill>
                <a:prstClr val="black"/>
              </a:solidFill>
            </a:endParaRPr>
          </a:p>
        </p:txBody>
      </p:sp>
      <p:sp>
        <p:nvSpPr>
          <p:cNvPr id="47" name="テキスト ボックス 46"/>
          <p:cNvSpPr txBox="1"/>
          <p:nvPr/>
        </p:nvSpPr>
        <p:spPr>
          <a:xfrm>
            <a:off x="4932040" y="2755528"/>
            <a:ext cx="1440160" cy="338554"/>
          </a:xfrm>
          <a:prstGeom prst="rect">
            <a:avLst/>
          </a:prstGeom>
          <a:noFill/>
        </p:spPr>
        <p:txBody>
          <a:bodyPr wrap="square" rtlCol="0">
            <a:spAutoFit/>
          </a:bodyPr>
          <a:lstStyle/>
          <a:p>
            <a:r>
              <a:rPr lang="en-US" altLang="ja-JP" sz="1600" b="1" dirty="0" smtClean="0">
                <a:solidFill>
                  <a:prstClr val="black"/>
                </a:solidFill>
              </a:rPr>
              <a:t>20-30</a:t>
            </a:r>
            <a:r>
              <a:rPr lang="ja-JP" altLang="en-US" sz="1600" b="1" dirty="0">
                <a:solidFill>
                  <a:prstClr val="black"/>
                </a:solidFill>
              </a:rPr>
              <a:t> </a:t>
            </a:r>
            <a:r>
              <a:rPr lang="en-US" altLang="ja-JP" sz="1600" b="1" dirty="0" smtClean="0">
                <a:solidFill>
                  <a:prstClr val="black"/>
                </a:solidFill>
              </a:rPr>
              <a:t>seconds</a:t>
            </a:r>
            <a:endParaRPr lang="ja-JP" altLang="en-US" sz="1600" b="1" dirty="0">
              <a:solidFill>
                <a:prstClr val="black"/>
              </a:solidFill>
            </a:endParaRPr>
          </a:p>
        </p:txBody>
      </p:sp>
      <p:cxnSp>
        <p:nvCxnSpPr>
          <p:cNvPr id="59" name="直線矢印コネクタ 58"/>
          <p:cNvCxnSpPr/>
          <p:nvPr/>
        </p:nvCxnSpPr>
        <p:spPr>
          <a:xfrm>
            <a:off x="6372200" y="2323480"/>
            <a:ext cx="432048"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4499992" y="2323480"/>
            <a:ext cx="432048"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2339752" y="2287476"/>
            <a:ext cx="432048"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67544" y="1696616"/>
            <a:ext cx="1368152" cy="307777"/>
          </a:xfrm>
          <a:prstGeom prst="rect">
            <a:avLst/>
          </a:prstGeom>
          <a:noFill/>
        </p:spPr>
        <p:txBody>
          <a:bodyPr wrap="square" rtlCol="0">
            <a:spAutoFit/>
          </a:bodyPr>
          <a:lstStyle/>
          <a:p>
            <a:r>
              <a:rPr lang="en-US" altLang="ja-JP" sz="1400" dirty="0" smtClean="0">
                <a:solidFill>
                  <a:prstClr val="black"/>
                </a:solidFill>
              </a:rPr>
              <a:t>Initial setting</a:t>
            </a:r>
          </a:p>
        </p:txBody>
      </p:sp>
      <p:sp>
        <p:nvSpPr>
          <p:cNvPr id="70" name="テキスト ボックス 69"/>
          <p:cNvSpPr txBox="1"/>
          <p:nvPr/>
        </p:nvSpPr>
        <p:spPr>
          <a:xfrm>
            <a:off x="2979440" y="2611512"/>
            <a:ext cx="1368152" cy="338554"/>
          </a:xfrm>
          <a:prstGeom prst="rect">
            <a:avLst/>
          </a:prstGeom>
          <a:noFill/>
        </p:spPr>
        <p:txBody>
          <a:bodyPr wrap="square" rtlCol="0">
            <a:spAutoFit/>
          </a:bodyPr>
          <a:lstStyle/>
          <a:p>
            <a:r>
              <a:rPr lang="en-US" altLang="ja-JP" sz="1600" b="1" dirty="0" smtClean="0">
                <a:solidFill>
                  <a:prstClr val="black"/>
                </a:solidFill>
              </a:rPr>
              <a:t>2.5 minutes</a:t>
            </a:r>
            <a:endParaRPr lang="ja-JP" altLang="en-US" sz="1600" b="1" dirty="0">
              <a:solidFill>
                <a:prstClr val="black"/>
              </a:solidFill>
            </a:endParaRPr>
          </a:p>
        </p:txBody>
      </p:sp>
      <p:sp>
        <p:nvSpPr>
          <p:cNvPr id="72" name="テキスト ボックス 71"/>
          <p:cNvSpPr txBox="1"/>
          <p:nvPr/>
        </p:nvSpPr>
        <p:spPr>
          <a:xfrm>
            <a:off x="584200" y="2467496"/>
            <a:ext cx="1511300" cy="338554"/>
          </a:xfrm>
          <a:prstGeom prst="rect">
            <a:avLst/>
          </a:prstGeom>
          <a:noFill/>
        </p:spPr>
        <p:txBody>
          <a:bodyPr wrap="square" rtlCol="0">
            <a:spAutoFit/>
          </a:bodyPr>
          <a:lstStyle/>
          <a:p>
            <a:r>
              <a:rPr lang="en-US" altLang="ja-JP" sz="1600" b="1" dirty="0" smtClean="0">
                <a:solidFill>
                  <a:prstClr val="black"/>
                </a:solidFill>
              </a:rPr>
              <a:t>10-15minutes</a:t>
            </a:r>
            <a:endParaRPr lang="ja-JP" altLang="en-US" sz="1600" b="1" dirty="0">
              <a:solidFill>
                <a:prstClr val="black"/>
              </a:solidFill>
            </a:endParaRPr>
          </a:p>
        </p:txBody>
      </p:sp>
      <p:sp>
        <p:nvSpPr>
          <p:cNvPr id="73" name="テキスト ボックス 72"/>
          <p:cNvSpPr txBox="1"/>
          <p:nvPr/>
        </p:nvSpPr>
        <p:spPr>
          <a:xfrm>
            <a:off x="7164288" y="2539504"/>
            <a:ext cx="1440160" cy="338554"/>
          </a:xfrm>
          <a:prstGeom prst="rect">
            <a:avLst/>
          </a:prstGeom>
          <a:noFill/>
        </p:spPr>
        <p:txBody>
          <a:bodyPr wrap="square" rtlCol="0">
            <a:spAutoFit/>
          </a:bodyPr>
          <a:lstStyle/>
          <a:p>
            <a:r>
              <a:rPr lang="en-US" altLang="ja-JP" sz="1600" b="1" dirty="0" smtClean="0">
                <a:solidFill>
                  <a:prstClr val="black"/>
                </a:solidFill>
              </a:rPr>
              <a:t>20-30</a:t>
            </a:r>
            <a:r>
              <a:rPr lang="ja-JP" altLang="en-US" sz="1600" b="1" dirty="0">
                <a:solidFill>
                  <a:prstClr val="black"/>
                </a:solidFill>
              </a:rPr>
              <a:t> </a:t>
            </a:r>
            <a:r>
              <a:rPr lang="en-US" altLang="ja-JP" sz="1600" b="1" dirty="0" smtClean="0">
                <a:solidFill>
                  <a:prstClr val="black"/>
                </a:solidFill>
              </a:rPr>
              <a:t>seconds</a:t>
            </a:r>
            <a:endParaRPr lang="ja-JP" altLang="en-US" sz="1600" b="1" dirty="0">
              <a:solidFill>
                <a:prstClr val="black"/>
              </a:solidFill>
            </a:endParaRPr>
          </a:p>
        </p:txBody>
      </p:sp>
      <p:sp>
        <p:nvSpPr>
          <p:cNvPr id="76" name="正方形/長方形 75"/>
          <p:cNvSpPr/>
          <p:nvPr/>
        </p:nvSpPr>
        <p:spPr>
          <a:xfrm>
            <a:off x="4932040" y="3988296"/>
            <a:ext cx="1440160" cy="432048"/>
          </a:xfrm>
          <a:prstGeom prst="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Alarm Server</a:t>
            </a:r>
            <a:endParaRPr lang="ja-JP" altLang="en-US" dirty="0">
              <a:solidFill>
                <a:prstClr val="black"/>
              </a:solidFill>
            </a:endParaRPr>
          </a:p>
        </p:txBody>
      </p:sp>
      <p:sp>
        <p:nvSpPr>
          <p:cNvPr id="77" name="正方形/長方形 76"/>
          <p:cNvSpPr/>
          <p:nvPr/>
        </p:nvSpPr>
        <p:spPr>
          <a:xfrm>
            <a:off x="4932040" y="4420344"/>
            <a:ext cx="1440160" cy="432048"/>
          </a:xfrm>
          <a:prstGeom prst="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JMS2RDB</a:t>
            </a:r>
            <a:endParaRPr lang="ja-JP" altLang="en-US" dirty="0">
              <a:solidFill>
                <a:prstClr val="black"/>
              </a:solidFill>
            </a:endParaRPr>
          </a:p>
        </p:txBody>
      </p:sp>
      <p:sp>
        <p:nvSpPr>
          <p:cNvPr id="79" name="正方形/長方形 78"/>
          <p:cNvSpPr/>
          <p:nvPr/>
        </p:nvSpPr>
        <p:spPr>
          <a:xfrm>
            <a:off x="6804248" y="4204320"/>
            <a:ext cx="1800200" cy="432048"/>
          </a:xfrm>
          <a:prstGeom prst="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Alarm Client GUI</a:t>
            </a:r>
            <a:endParaRPr lang="ja-JP" altLang="en-US" dirty="0">
              <a:solidFill>
                <a:prstClr val="black"/>
              </a:solidFill>
            </a:endParaRPr>
          </a:p>
        </p:txBody>
      </p:sp>
      <p:sp>
        <p:nvSpPr>
          <p:cNvPr id="80" name="正方形/長方形 79"/>
          <p:cNvSpPr/>
          <p:nvPr/>
        </p:nvSpPr>
        <p:spPr>
          <a:xfrm>
            <a:off x="2771800" y="4060304"/>
            <a:ext cx="1728192" cy="648072"/>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Software IOC</a:t>
            </a:r>
          </a:p>
          <a:p>
            <a:pPr algn="ctr"/>
            <a:r>
              <a:rPr lang="en-US" altLang="ja-JP" sz="1400" dirty="0" smtClean="0">
                <a:solidFill>
                  <a:prstClr val="black"/>
                </a:solidFill>
              </a:rPr>
              <a:t>(50,000</a:t>
            </a:r>
            <a:r>
              <a:rPr lang="ja-JP" altLang="en-US" sz="1400" dirty="0">
                <a:solidFill>
                  <a:prstClr val="black"/>
                </a:solidFill>
              </a:rPr>
              <a:t> </a:t>
            </a:r>
            <a:r>
              <a:rPr lang="en-US" altLang="ja-JP" sz="1400" dirty="0" smtClean="0">
                <a:solidFill>
                  <a:prstClr val="black"/>
                </a:solidFill>
              </a:rPr>
              <a:t>records)</a:t>
            </a:r>
            <a:endParaRPr lang="ja-JP" altLang="en-US" sz="1400" dirty="0">
              <a:solidFill>
                <a:prstClr val="black"/>
              </a:solidFill>
            </a:endParaRPr>
          </a:p>
        </p:txBody>
      </p:sp>
      <p:cxnSp>
        <p:nvCxnSpPr>
          <p:cNvPr id="83" name="直線矢印コネクタ 82"/>
          <p:cNvCxnSpPr/>
          <p:nvPr/>
        </p:nvCxnSpPr>
        <p:spPr>
          <a:xfrm>
            <a:off x="6372200" y="4420344"/>
            <a:ext cx="432048"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a:off x="4499992" y="4420344"/>
            <a:ext cx="432048"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179512" y="3810124"/>
            <a:ext cx="8784976"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327844" y="3920232"/>
            <a:ext cx="2212156" cy="646331"/>
          </a:xfrm>
          <a:prstGeom prst="rect">
            <a:avLst/>
          </a:prstGeom>
          <a:noFill/>
        </p:spPr>
        <p:txBody>
          <a:bodyPr wrap="square" rtlCol="0">
            <a:spAutoFit/>
          </a:bodyPr>
          <a:lstStyle/>
          <a:p>
            <a:pPr algn="ctr"/>
            <a:r>
              <a:rPr lang="en-US" altLang="ja-JP" dirty="0" smtClean="0">
                <a:solidFill>
                  <a:prstClr val="black"/>
                </a:solidFill>
              </a:rPr>
              <a:t>Without the initial</a:t>
            </a:r>
          </a:p>
          <a:p>
            <a:pPr algn="ctr"/>
            <a:r>
              <a:rPr lang="en-US" altLang="ja-JP" dirty="0" smtClean="0">
                <a:solidFill>
                  <a:prstClr val="black"/>
                </a:solidFill>
              </a:rPr>
              <a:t> parameter setting</a:t>
            </a:r>
          </a:p>
        </p:txBody>
      </p:sp>
      <p:sp>
        <p:nvSpPr>
          <p:cNvPr id="96" name="テキスト ボックス 95"/>
          <p:cNvSpPr txBox="1"/>
          <p:nvPr/>
        </p:nvSpPr>
        <p:spPr>
          <a:xfrm>
            <a:off x="5906121" y="2971552"/>
            <a:ext cx="3360564" cy="584775"/>
          </a:xfrm>
          <a:prstGeom prst="rect">
            <a:avLst/>
          </a:prstGeom>
          <a:noFill/>
        </p:spPr>
        <p:txBody>
          <a:bodyPr wrap="square" rtlCol="0">
            <a:spAutoFit/>
          </a:bodyPr>
          <a:lstStyle/>
          <a:p>
            <a:pPr algn="ctr"/>
            <a:r>
              <a:rPr lang="en-US" altLang="ja-JP" sz="1600" b="1" strike="sngStrike" dirty="0" smtClean="0">
                <a:solidFill>
                  <a:srgbClr val="FF0000"/>
                </a:solidFill>
              </a:rPr>
              <a:t>Total</a:t>
            </a:r>
            <a:r>
              <a:rPr lang="ja-JP" altLang="en-US" sz="1600" b="1" strike="sngStrike" dirty="0" smtClean="0">
                <a:solidFill>
                  <a:srgbClr val="FF0000"/>
                </a:solidFill>
              </a:rPr>
              <a:t> </a:t>
            </a:r>
            <a:r>
              <a:rPr lang="en-US" altLang="ja-JP" sz="1600" b="1" strike="sngStrike" dirty="0" smtClean="0">
                <a:solidFill>
                  <a:srgbClr val="FF0000"/>
                </a:solidFill>
              </a:rPr>
              <a:t>13.5 to 18.5</a:t>
            </a:r>
            <a:r>
              <a:rPr lang="en-US" altLang="ja-JP" sz="1600" b="1" strike="sngStrike" dirty="0">
                <a:solidFill>
                  <a:srgbClr val="FF0000"/>
                </a:solidFill>
              </a:rPr>
              <a:t> </a:t>
            </a:r>
            <a:r>
              <a:rPr lang="en-US" altLang="ja-JP" sz="1600" b="1" strike="sngStrike" dirty="0" smtClean="0">
                <a:solidFill>
                  <a:srgbClr val="FF0000"/>
                </a:solidFill>
              </a:rPr>
              <a:t>minutes</a:t>
            </a:r>
          </a:p>
          <a:p>
            <a:pPr algn="ctr"/>
            <a:r>
              <a:rPr lang="en-US" altLang="ja-JP" sz="1600" b="1" dirty="0" smtClean="0">
                <a:solidFill>
                  <a:srgbClr val="FF0000"/>
                </a:solidFill>
              </a:rPr>
              <a:t>8-10 minutes if we directly edit RDB</a:t>
            </a:r>
          </a:p>
        </p:txBody>
      </p:sp>
      <p:sp>
        <p:nvSpPr>
          <p:cNvPr id="97" name="テキスト ボックス 96"/>
          <p:cNvSpPr txBox="1"/>
          <p:nvPr/>
        </p:nvSpPr>
        <p:spPr>
          <a:xfrm>
            <a:off x="6753572" y="5000724"/>
            <a:ext cx="1584176" cy="338554"/>
          </a:xfrm>
          <a:prstGeom prst="rect">
            <a:avLst/>
          </a:prstGeom>
          <a:noFill/>
        </p:spPr>
        <p:txBody>
          <a:bodyPr wrap="square" rtlCol="0">
            <a:spAutoFit/>
          </a:bodyPr>
          <a:lstStyle/>
          <a:p>
            <a:r>
              <a:rPr lang="en-US" altLang="ja-JP" sz="1600" b="1" dirty="0" smtClean="0">
                <a:solidFill>
                  <a:srgbClr val="FF0000"/>
                </a:solidFill>
              </a:rPr>
              <a:t>Total 3.5minutes</a:t>
            </a:r>
            <a:endParaRPr lang="ja-JP" altLang="en-US" sz="1600" b="1" dirty="0">
              <a:solidFill>
                <a:srgbClr val="FF0000"/>
              </a:solidFill>
            </a:endParaRPr>
          </a:p>
        </p:txBody>
      </p:sp>
      <p:sp>
        <p:nvSpPr>
          <p:cNvPr id="31" name="正方形/長方形 30"/>
          <p:cNvSpPr/>
          <p:nvPr/>
        </p:nvSpPr>
        <p:spPr>
          <a:xfrm>
            <a:off x="29416" y="6476444"/>
            <a:ext cx="5778056" cy="369332"/>
          </a:xfrm>
          <a:prstGeom prst="rect">
            <a:avLst/>
          </a:prstGeom>
        </p:spPr>
        <p:txBody>
          <a:bodyPr wrap="none">
            <a:spAutoFit/>
          </a:bodyPr>
          <a:lstStyle/>
          <a:p>
            <a:pPr algn="r"/>
            <a:r>
              <a:rPr lang="en-US" altLang="ja-JP" dirty="0" smtClean="0">
                <a:solidFill>
                  <a:srgbClr val="0000FF"/>
                </a:solidFill>
              </a:rPr>
              <a:t>Takuya Nakamura (Mitsubishi Electric SC) and K. Asano</a:t>
            </a:r>
            <a:r>
              <a:rPr lang="ja-JP" altLang="en-US" dirty="0" smtClean="0">
                <a:solidFill>
                  <a:srgbClr val="0000FF"/>
                </a:solidFill>
              </a:rPr>
              <a:t> </a:t>
            </a:r>
            <a:r>
              <a:rPr lang="en-US" altLang="ja-JP" dirty="0" smtClean="0">
                <a:solidFill>
                  <a:srgbClr val="0000FF"/>
                </a:solidFill>
              </a:rPr>
              <a:t>(KIS)</a:t>
            </a:r>
            <a:endParaRPr lang="ja-JP" altLang="en-US" dirty="0">
              <a:solidFill>
                <a:srgbClr val="0000FF"/>
              </a:solidFill>
            </a:endParaRPr>
          </a:p>
        </p:txBody>
      </p:sp>
      <p:sp>
        <p:nvSpPr>
          <p:cNvPr id="4" name="上矢印吹き出し 3"/>
          <p:cNvSpPr/>
          <p:nvPr/>
        </p:nvSpPr>
        <p:spPr>
          <a:xfrm>
            <a:off x="300446" y="2705591"/>
            <a:ext cx="2255330" cy="850736"/>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rPr>
              <a:t>Directly edit RDB</a:t>
            </a:r>
            <a:r>
              <a:rPr lang="ja-JP" altLang="en-US" sz="1600" dirty="0" smtClean="0">
                <a:solidFill>
                  <a:schemeClr val="tx1"/>
                </a:solidFill>
              </a:rPr>
              <a:t> </a:t>
            </a:r>
            <a:endParaRPr lang="en-US" altLang="ja-JP" sz="1600" dirty="0" smtClean="0">
              <a:solidFill>
                <a:schemeClr val="tx1"/>
              </a:solidFill>
            </a:endParaRPr>
          </a:p>
          <a:p>
            <a:pPr algn="ctr"/>
            <a:r>
              <a:rPr lang="en-US" altLang="ja-JP" sz="1600" b="1" dirty="0" smtClean="0">
                <a:solidFill>
                  <a:schemeClr val="tx1"/>
                </a:solidFill>
              </a:rPr>
              <a:t>7minutes</a:t>
            </a:r>
            <a:endParaRPr kumimoji="1" lang="ja-JP" altLang="en-US" sz="1600" dirty="0">
              <a:solidFill>
                <a:schemeClr val="tx1"/>
              </a:solidFill>
            </a:endParaRPr>
          </a:p>
        </p:txBody>
      </p:sp>
      <p:sp>
        <p:nvSpPr>
          <p:cNvPr id="3" name="テキスト ボックス 2"/>
          <p:cNvSpPr txBox="1"/>
          <p:nvPr/>
        </p:nvSpPr>
        <p:spPr>
          <a:xfrm>
            <a:off x="1037046" y="749300"/>
            <a:ext cx="7467750" cy="1015663"/>
          </a:xfrm>
          <a:prstGeom prst="rect">
            <a:avLst/>
          </a:prstGeom>
          <a:noFill/>
        </p:spPr>
        <p:txBody>
          <a:bodyPr wrap="none" rtlCol="0">
            <a:spAutoFit/>
          </a:bodyPr>
          <a:lstStyle/>
          <a:p>
            <a:r>
              <a:rPr lang="en-US" altLang="ja-JP" sz="2000" dirty="0" smtClean="0"/>
              <a:t>- By generating 50,000 test records, we did CSS alarm system load test.</a:t>
            </a:r>
          </a:p>
          <a:p>
            <a:r>
              <a:rPr lang="en-US" altLang="ja-JP" sz="2000" dirty="0" smtClean="0">
                <a:sym typeface="Wingdings" panose="05000000000000000000" pitchFamily="2" charset="2"/>
              </a:rPr>
              <a:t>       </a:t>
            </a:r>
            <a:r>
              <a:rPr lang="en-US" altLang="ja-JP" sz="2000" dirty="0" smtClean="0"/>
              <a:t>Our Alarm system can stably operates. </a:t>
            </a:r>
          </a:p>
          <a:p>
            <a:r>
              <a:rPr kumimoji="1" lang="en-US" altLang="ja-JP" sz="2000" dirty="0" smtClean="0"/>
              <a:t>- We also measured the start up time of the system.</a:t>
            </a:r>
            <a:endParaRPr kumimoji="1" lang="ja-JP" altLang="en-US" sz="2000" dirty="0"/>
          </a:p>
        </p:txBody>
      </p:sp>
      <p:sp>
        <p:nvSpPr>
          <p:cNvPr id="33" name="テキスト ボックス 32"/>
          <p:cNvSpPr txBox="1"/>
          <p:nvPr/>
        </p:nvSpPr>
        <p:spPr>
          <a:xfrm>
            <a:off x="4919340" y="4863728"/>
            <a:ext cx="1440160" cy="338554"/>
          </a:xfrm>
          <a:prstGeom prst="rect">
            <a:avLst/>
          </a:prstGeom>
          <a:noFill/>
        </p:spPr>
        <p:txBody>
          <a:bodyPr wrap="square" rtlCol="0">
            <a:spAutoFit/>
          </a:bodyPr>
          <a:lstStyle/>
          <a:p>
            <a:r>
              <a:rPr lang="en-US" altLang="ja-JP" sz="1600" b="1" dirty="0" smtClean="0">
                <a:solidFill>
                  <a:prstClr val="black"/>
                </a:solidFill>
              </a:rPr>
              <a:t>20-30</a:t>
            </a:r>
            <a:r>
              <a:rPr lang="ja-JP" altLang="en-US" sz="1600" b="1" dirty="0">
                <a:solidFill>
                  <a:prstClr val="black"/>
                </a:solidFill>
              </a:rPr>
              <a:t> </a:t>
            </a:r>
            <a:r>
              <a:rPr lang="en-US" altLang="ja-JP" sz="1600" b="1" dirty="0" smtClean="0">
                <a:solidFill>
                  <a:prstClr val="black"/>
                </a:solidFill>
              </a:rPr>
              <a:t>seconds</a:t>
            </a:r>
            <a:endParaRPr lang="ja-JP" altLang="en-US" sz="1600" b="1" dirty="0">
              <a:solidFill>
                <a:prstClr val="black"/>
              </a:solidFill>
            </a:endParaRPr>
          </a:p>
        </p:txBody>
      </p:sp>
      <p:sp>
        <p:nvSpPr>
          <p:cNvPr id="34" name="テキスト ボックス 33"/>
          <p:cNvSpPr txBox="1"/>
          <p:nvPr/>
        </p:nvSpPr>
        <p:spPr>
          <a:xfrm>
            <a:off x="2966740" y="4719712"/>
            <a:ext cx="1368152" cy="338554"/>
          </a:xfrm>
          <a:prstGeom prst="rect">
            <a:avLst/>
          </a:prstGeom>
          <a:noFill/>
        </p:spPr>
        <p:txBody>
          <a:bodyPr wrap="square" rtlCol="0">
            <a:spAutoFit/>
          </a:bodyPr>
          <a:lstStyle/>
          <a:p>
            <a:r>
              <a:rPr lang="en-US" altLang="ja-JP" sz="1600" b="1" dirty="0" smtClean="0">
                <a:solidFill>
                  <a:prstClr val="black"/>
                </a:solidFill>
              </a:rPr>
              <a:t>2.5 minutes</a:t>
            </a:r>
            <a:endParaRPr lang="ja-JP" altLang="en-US" sz="1600" b="1" dirty="0">
              <a:solidFill>
                <a:prstClr val="black"/>
              </a:solidFill>
            </a:endParaRPr>
          </a:p>
        </p:txBody>
      </p:sp>
      <p:sp>
        <p:nvSpPr>
          <p:cNvPr id="35" name="テキスト ボックス 34"/>
          <p:cNvSpPr txBox="1"/>
          <p:nvPr/>
        </p:nvSpPr>
        <p:spPr>
          <a:xfrm>
            <a:off x="7026324" y="4683115"/>
            <a:ext cx="1440160" cy="338554"/>
          </a:xfrm>
          <a:prstGeom prst="rect">
            <a:avLst/>
          </a:prstGeom>
          <a:noFill/>
        </p:spPr>
        <p:txBody>
          <a:bodyPr wrap="square" rtlCol="0">
            <a:spAutoFit/>
          </a:bodyPr>
          <a:lstStyle/>
          <a:p>
            <a:r>
              <a:rPr lang="en-US" altLang="ja-JP" sz="1600" b="1" dirty="0" smtClean="0">
                <a:solidFill>
                  <a:prstClr val="black"/>
                </a:solidFill>
              </a:rPr>
              <a:t>20-30</a:t>
            </a:r>
            <a:r>
              <a:rPr lang="ja-JP" altLang="en-US" sz="1600" b="1" dirty="0">
                <a:solidFill>
                  <a:prstClr val="black"/>
                </a:solidFill>
              </a:rPr>
              <a:t> </a:t>
            </a:r>
            <a:r>
              <a:rPr lang="en-US" altLang="ja-JP" sz="1600" b="1" dirty="0" smtClean="0">
                <a:solidFill>
                  <a:prstClr val="black"/>
                </a:solidFill>
              </a:rPr>
              <a:t>seconds</a:t>
            </a:r>
            <a:endParaRPr lang="ja-JP" altLang="en-US" sz="1600" b="1" dirty="0">
              <a:solidFill>
                <a:prstClr val="black"/>
              </a:solidFill>
            </a:endParaRPr>
          </a:p>
        </p:txBody>
      </p:sp>
      <p:sp>
        <p:nvSpPr>
          <p:cNvPr id="5" name="テキスト ボックス 4"/>
          <p:cNvSpPr txBox="1"/>
          <p:nvPr/>
        </p:nvSpPr>
        <p:spPr>
          <a:xfrm>
            <a:off x="287746" y="5295900"/>
            <a:ext cx="8555355" cy="400110"/>
          </a:xfrm>
          <a:prstGeom prst="rect">
            <a:avLst/>
          </a:prstGeom>
          <a:solidFill>
            <a:srgbClr val="CCFFCC"/>
          </a:solidFill>
          <a:ln>
            <a:solidFill>
              <a:srgbClr val="FF0000"/>
            </a:solidFill>
          </a:ln>
        </p:spPr>
        <p:txBody>
          <a:bodyPr wrap="none" rtlCol="0">
            <a:spAutoFit/>
          </a:bodyPr>
          <a:lstStyle/>
          <a:p>
            <a:r>
              <a:rPr kumimoji="1" lang="en-US" altLang="ja-JP" sz="2000" dirty="0" smtClean="0">
                <a:sym typeface="Wingdings" panose="05000000000000000000" pitchFamily="2" charset="2"/>
              </a:rPr>
              <a:t> </a:t>
            </a:r>
            <a:r>
              <a:rPr kumimoji="1" lang="en-US" altLang="ja-JP" sz="2000" dirty="0" smtClean="0"/>
              <a:t>To change the alarm </a:t>
            </a:r>
            <a:r>
              <a:rPr lang="en-US" altLang="ja-JP" sz="2000" dirty="0"/>
              <a:t>c</a:t>
            </a:r>
            <a:r>
              <a:rPr kumimoji="1" lang="en-US" altLang="ja-JP" sz="2000" dirty="0" smtClean="0"/>
              <a:t>onfiguration during the operation,  it takes 3-4 minutes.</a:t>
            </a:r>
            <a:endParaRPr kumimoji="1" lang="ja-JP" altLang="en-US" sz="2000" dirty="0"/>
          </a:p>
        </p:txBody>
      </p:sp>
      <p:sp>
        <p:nvSpPr>
          <p:cNvPr id="6" name="テキスト ボックス 5"/>
          <p:cNvSpPr txBox="1"/>
          <p:nvPr/>
        </p:nvSpPr>
        <p:spPr>
          <a:xfrm>
            <a:off x="109946" y="5778500"/>
            <a:ext cx="8874224" cy="707886"/>
          </a:xfrm>
          <a:prstGeom prst="rect">
            <a:avLst/>
          </a:prstGeom>
          <a:solidFill>
            <a:srgbClr val="FFFF66"/>
          </a:solidFill>
        </p:spPr>
        <p:txBody>
          <a:bodyPr wrap="none" rtlCol="0">
            <a:spAutoFit/>
          </a:bodyPr>
          <a:lstStyle/>
          <a:p>
            <a:r>
              <a:rPr lang="en-US" altLang="ja-JP" sz="2000" b="1" dirty="0" smtClean="0"/>
              <a:t>Plan: We develop 1) the </a:t>
            </a:r>
            <a:r>
              <a:rPr lang="en-US" altLang="ja-JP" sz="2000" b="1" dirty="0"/>
              <a:t>s</a:t>
            </a:r>
            <a:r>
              <a:rPr kumimoji="1" lang="en-US" altLang="ja-JP" sz="2000" b="1" dirty="0" smtClean="0"/>
              <a:t>oftware IOC to take care of the records which cannot be </a:t>
            </a:r>
          </a:p>
          <a:p>
            <a:r>
              <a:rPr lang="en-US" altLang="ja-JP" sz="2000" b="1" dirty="0"/>
              <a:t> </a:t>
            </a:r>
            <a:r>
              <a:rPr lang="en-US" altLang="ja-JP" sz="2000" b="1" dirty="0" smtClean="0"/>
              <a:t>         </a:t>
            </a:r>
            <a:r>
              <a:rPr kumimoji="1" lang="en-US" altLang="ja-JP" sz="2000" b="1" dirty="0" smtClean="0"/>
              <a:t>directly monitored , and 2) </a:t>
            </a:r>
            <a:r>
              <a:rPr lang="en-US" altLang="ja-JP" sz="2000" b="1" dirty="0"/>
              <a:t>u</a:t>
            </a:r>
            <a:r>
              <a:rPr kumimoji="1" lang="en-US" altLang="ja-JP" sz="2000" b="1" dirty="0" smtClean="0"/>
              <a:t>ser interface tools. </a:t>
            </a:r>
            <a:endParaRPr kumimoji="1" lang="ja-JP" altLang="en-US" sz="2000" b="1" dirty="0"/>
          </a:p>
        </p:txBody>
      </p:sp>
      <p:sp>
        <p:nvSpPr>
          <p:cNvPr id="36" name="テキスト ボックス 35"/>
          <p:cNvSpPr txBox="1"/>
          <p:nvPr/>
        </p:nvSpPr>
        <p:spPr>
          <a:xfrm>
            <a:off x="6753812" y="6455414"/>
            <a:ext cx="1518414" cy="461665"/>
          </a:xfrm>
          <a:prstGeom prst="rect">
            <a:avLst/>
          </a:prstGeom>
          <a:noFill/>
        </p:spPr>
        <p:txBody>
          <a:bodyPr wrap="none" rtlCol="0">
            <a:spAutoFit/>
          </a:bodyPr>
          <a:lstStyle/>
          <a:p>
            <a:r>
              <a:rPr kumimoji="1" lang="en-US" altLang="ja-JP" sz="2400" dirty="0" smtClean="0"/>
              <a:t>M.</a:t>
            </a:r>
            <a:r>
              <a:rPr kumimoji="1" lang="ja-JP" altLang="en-US" sz="2400" dirty="0" smtClean="0"/>
              <a:t> </a:t>
            </a:r>
            <a:r>
              <a:rPr kumimoji="1" lang="en-US" altLang="ja-JP" sz="2400" dirty="0" smtClean="0"/>
              <a:t>Iwasaki</a:t>
            </a:r>
            <a:endParaRPr kumimoji="1" lang="ja-JP" altLang="en-US" sz="2400" dirty="0"/>
          </a:p>
        </p:txBody>
      </p:sp>
    </p:spTree>
    <p:extLst>
      <p:ext uri="{BB962C8B-B14F-4D97-AF65-F5344CB8AC3E}">
        <p14:creationId xmlns:p14="http://schemas.microsoft.com/office/powerpoint/2010/main" val="36606285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en-US" altLang="ja-JP" dirty="0" smtClean="0">
                <a:solidFill>
                  <a:schemeClr val="bg1">
                    <a:lumMod val="65000"/>
                  </a:schemeClr>
                </a:solidFill>
              </a:rPr>
              <a:t>Update of commissioning scenario</a:t>
            </a:r>
          </a:p>
          <a:p>
            <a:r>
              <a:rPr lang="en-US" altLang="ja-JP" dirty="0">
                <a:solidFill>
                  <a:schemeClr val="bg1">
                    <a:lumMod val="65000"/>
                  </a:schemeClr>
                </a:solidFill>
              </a:rPr>
              <a:t>Operation </a:t>
            </a:r>
            <a:r>
              <a:rPr lang="en-US" altLang="ja-JP" dirty="0" smtClean="0">
                <a:solidFill>
                  <a:schemeClr val="bg1">
                    <a:lumMod val="65000"/>
                  </a:schemeClr>
                </a:solidFill>
              </a:rPr>
              <a:t>tools</a:t>
            </a:r>
          </a:p>
          <a:p>
            <a:r>
              <a:rPr lang="en-US" altLang="ja-JP" dirty="0"/>
              <a:t>Update</a:t>
            </a:r>
            <a:r>
              <a:rPr lang="ja-JP" altLang="en-US" dirty="0"/>
              <a:t> </a:t>
            </a:r>
            <a:r>
              <a:rPr lang="en-US" altLang="ja-JP" dirty="0"/>
              <a:t>of</a:t>
            </a:r>
            <a:r>
              <a:rPr lang="ja-JP" altLang="en-US" dirty="0"/>
              <a:t> </a:t>
            </a:r>
            <a:r>
              <a:rPr lang="en-US" altLang="ja-JP" dirty="0"/>
              <a:t>dithering system for beam </a:t>
            </a:r>
            <a:r>
              <a:rPr lang="en-US" altLang="ja-JP" dirty="0" smtClean="0"/>
              <a:t>collision</a:t>
            </a:r>
          </a:p>
          <a:p>
            <a:r>
              <a:rPr lang="en-US" altLang="ja-JP" dirty="0">
                <a:solidFill>
                  <a:schemeClr val="bg1">
                    <a:lumMod val="65000"/>
                  </a:schemeClr>
                </a:solidFill>
              </a:rPr>
              <a:t>Collaboration</a:t>
            </a:r>
            <a:r>
              <a:rPr lang="ja-JP" altLang="en-US" dirty="0">
                <a:solidFill>
                  <a:schemeClr val="bg1">
                    <a:lumMod val="65000"/>
                  </a:schemeClr>
                </a:solidFill>
              </a:rPr>
              <a:t> </a:t>
            </a:r>
            <a:r>
              <a:rPr lang="en-US" altLang="ja-JP" dirty="0">
                <a:solidFill>
                  <a:schemeClr val="bg1">
                    <a:lumMod val="65000"/>
                  </a:schemeClr>
                </a:solidFill>
              </a:rPr>
              <a:t>with</a:t>
            </a:r>
            <a:r>
              <a:rPr lang="ja-JP" altLang="en-US" dirty="0">
                <a:solidFill>
                  <a:schemeClr val="bg1">
                    <a:lumMod val="65000"/>
                  </a:schemeClr>
                </a:solidFill>
              </a:rPr>
              <a:t> </a:t>
            </a:r>
            <a:r>
              <a:rPr lang="en-US" altLang="ja-JP" dirty="0">
                <a:solidFill>
                  <a:schemeClr val="bg1">
                    <a:lumMod val="65000"/>
                  </a:schemeClr>
                </a:solidFill>
              </a:rPr>
              <a:t>other</a:t>
            </a:r>
            <a:r>
              <a:rPr lang="ja-JP" altLang="en-US" dirty="0">
                <a:solidFill>
                  <a:schemeClr val="bg1">
                    <a:lumMod val="65000"/>
                  </a:schemeClr>
                </a:solidFill>
              </a:rPr>
              <a:t> </a:t>
            </a:r>
            <a:r>
              <a:rPr lang="en-US" altLang="ja-JP" dirty="0">
                <a:solidFill>
                  <a:schemeClr val="bg1">
                    <a:lumMod val="65000"/>
                  </a:schemeClr>
                </a:solidFill>
              </a:rPr>
              <a:t>laboratories</a:t>
            </a:r>
            <a:endParaRPr lang="en-US" altLang="ja-JP" dirty="0" smtClean="0">
              <a:solidFill>
                <a:schemeClr val="bg1">
                  <a:lumMod val="65000"/>
                </a:schemeClr>
              </a:solidFill>
            </a:endParaRPr>
          </a:p>
          <a:p>
            <a:endParaRPr kumimoji="1" lang="en-US" altLang="ja-JP" dirty="0" smtClean="0"/>
          </a:p>
          <a:p>
            <a:endParaRPr kumimoji="1" lang="ja-JP" altLang="en-US" dirty="0"/>
          </a:p>
        </p:txBody>
      </p:sp>
      <p:sp>
        <p:nvSpPr>
          <p:cNvPr id="4" name="タイトル 1"/>
          <p:cNvSpPr>
            <a:spLocks noGrp="1"/>
          </p:cNvSpPr>
          <p:nvPr>
            <p:ph type="title"/>
          </p:nvPr>
        </p:nvSpPr>
        <p:spPr>
          <a:xfrm>
            <a:off x="457200" y="274638"/>
            <a:ext cx="8229600" cy="1143000"/>
          </a:xfrm>
        </p:spPr>
        <p:txBody>
          <a:bodyPr/>
          <a:lstStyle/>
          <a:p>
            <a:r>
              <a:rPr kumimoji="1" lang="en-US" altLang="ja-JP" dirty="0" smtClean="0"/>
              <a:t>Contents</a:t>
            </a:r>
            <a:endParaRPr kumimoji="1" lang="ja-JP" altLang="en-US" dirty="0"/>
          </a:p>
        </p:txBody>
      </p:sp>
    </p:spTree>
    <p:extLst>
      <p:ext uri="{BB962C8B-B14F-4D97-AF65-F5344CB8AC3E}">
        <p14:creationId xmlns:p14="http://schemas.microsoft.com/office/powerpoint/2010/main" val="42695423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Update</a:t>
            </a:r>
            <a:r>
              <a:rPr kumimoji="1" lang="ja-JP" altLang="en-US" dirty="0" smtClean="0"/>
              <a:t> </a:t>
            </a:r>
            <a:r>
              <a:rPr kumimoji="1" lang="en-US" altLang="ja-JP" dirty="0" smtClean="0"/>
              <a:t>of</a:t>
            </a:r>
            <a:r>
              <a:rPr kumimoji="1" lang="ja-JP" altLang="en-US" dirty="0" smtClean="0"/>
              <a:t> </a:t>
            </a:r>
            <a:r>
              <a:rPr lang="en-US" altLang="ja-JP" dirty="0" smtClean="0"/>
              <a:t>di</a:t>
            </a:r>
            <a:r>
              <a:rPr kumimoji="1" lang="en-US" altLang="ja-JP" dirty="0" smtClean="0"/>
              <a:t>thering system for beam collision</a:t>
            </a:r>
            <a:endParaRPr kumimoji="1" lang="ja-JP" altLang="en-US" dirty="0"/>
          </a:p>
        </p:txBody>
      </p:sp>
      <p:sp>
        <p:nvSpPr>
          <p:cNvPr id="3" name="コンテンツ プレースホルダー 2"/>
          <p:cNvSpPr>
            <a:spLocks noGrp="1"/>
          </p:cNvSpPr>
          <p:nvPr>
            <p:ph idx="1"/>
          </p:nvPr>
        </p:nvSpPr>
        <p:spPr>
          <a:xfrm>
            <a:off x="457200" y="1600200"/>
            <a:ext cx="8229600" cy="5159397"/>
          </a:xfrm>
        </p:spPr>
        <p:txBody>
          <a:bodyPr>
            <a:normAutofit fontScale="62500" lnSpcReduction="20000"/>
          </a:bodyPr>
          <a:lstStyle/>
          <a:p>
            <a:r>
              <a:rPr kumimoji="1" lang="en-US" altLang="ja-JP" dirty="0" smtClean="0"/>
              <a:t>Orbit feedback system at IP</a:t>
            </a:r>
          </a:p>
          <a:p>
            <a:pPr lvl="1"/>
            <a:r>
              <a:rPr lang="en-US" altLang="ja-JP" dirty="0" smtClean="0"/>
              <a:t>Vertical direction: system based on beam-beam deflection (observables: BPM orbit measurement)</a:t>
            </a:r>
          </a:p>
          <a:p>
            <a:pPr lvl="1"/>
            <a:r>
              <a:rPr kumimoji="1" lang="en-US" altLang="ja-JP" dirty="0" smtClean="0"/>
              <a:t>Horizontal direction: dithering system (observables: luminosity)</a:t>
            </a:r>
          </a:p>
          <a:p>
            <a:pPr lvl="2"/>
            <a:r>
              <a:rPr lang="en-US" altLang="ja-JP" dirty="0" smtClean="0"/>
              <a:t>For redundancy, dithering of IP vertical offset and angle can be done.</a:t>
            </a:r>
            <a:endParaRPr lang="en-US" altLang="ja-JP" dirty="0"/>
          </a:p>
          <a:p>
            <a:r>
              <a:rPr kumimoji="1" lang="en-US" altLang="ja-JP" dirty="0" smtClean="0"/>
              <a:t>System layout </a:t>
            </a:r>
          </a:p>
          <a:p>
            <a:pPr lvl="1"/>
            <a:r>
              <a:rPr kumimoji="1" lang="en-US" altLang="ja-JP" dirty="0" smtClean="0"/>
              <a:t>We will start with an analog system, which is a copy of PEP-II system</a:t>
            </a:r>
            <a:r>
              <a:rPr lang="en-US" altLang="ja-JP" dirty="0" smtClean="0"/>
              <a:t>, </a:t>
            </a:r>
            <a:r>
              <a:rPr kumimoji="1" lang="en-US" altLang="ja-JP" dirty="0" smtClean="0"/>
              <a:t>due</a:t>
            </a:r>
            <a:r>
              <a:rPr kumimoji="1" lang="ja-JP" altLang="en-US" dirty="0" smtClean="0"/>
              <a:t> </a:t>
            </a:r>
            <a:r>
              <a:rPr kumimoji="1" lang="en-US" altLang="ja-JP" dirty="0" smtClean="0"/>
              <a:t>to</a:t>
            </a:r>
            <a:r>
              <a:rPr kumimoji="1" lang="ja-JP" altLang="en-US" dirty="0" smtClean="0"/>
              <a:t> </a:t>
            </a:r>
            <a:r>
              <a:rPr kumimoji="1" lang="en-US" altLang="ja-JP" dirty="0" smtClean="0"/>
              <a:t>a</a:t>
            </a:r>
            <a:r>
              <a:rPr kumimoji="1" lang="ja-JP" altLang="en-US" dirty="0" smtClean="0"/>
              <a:t> </a:t>
            </a:r>
            <a:r>
              <a:rPr lang="ja-JP" altLang="ja-JP" dirty="0" smtClean="0"/>
              <a:t>l</a:t>
            </a:r>
            <a:r>
              <a:rPr lang="en-US" altLang="ja-JP" dirty="0" err="1" smtClean="0"/>
              <a:t>ack</a:t>
            </a:r>
            <a:r>
              <a:rPr lang="ja-JP" altLang="en-US" dirty="0" smtClean="0"/>
              <a:t> </a:t>
            </a:r>
            <a:r>
              <a:rPr lang="en-US" altLang="ja-JP" dirty="0" smtClean="0"/>
              <a:t>of</a:t>
            </a:r>
            <a:r>
              <a:rPr lang="ja-JP" altLang="en-US" dirty="0" smtClean="0"/>
              <a:t> </a:t>
            </a:r>
            <a:r>
              <a:rPr lang="en-US" altLang="ja-JP" dirty="0" smtClean="0"/>
              <a:t>human</a:t>
            </a:r>
            <a:r>
              <a:rPr lang="ja-JP" altLang="en-US" dirty="0" smtClean="0"/>
              <a:t> </a:t>
            </a:r>
            <a:r>
              <a:rPr lang="en-US" altLang="ja-JP" dirty="0" smtClean="0"/>
              <a:t>resources.</a:t>
            </a:r>
            <a:r>
              <a:rPr lang="ja-JP" altLang="en-US" dirty="0" smtClean="0"/>
              <a:t> </a:t>
            </a:r>
            <a:r>
              <a:rPr lang="en-US" altLang="ja-JP" dirty="0" smtClean="0"/>
              <a:t>We </a:t>
            </a:r>
            <a:r>
              <a:rPr kumimoji="1" lang="en-US" altLang="ja-JP" dirty="0" smtClean="0"/>
              <a:t>will upgrade to a digital system, if necessary.</a:t>
            </a:r>
          </a:p>
          <a:p>
            <a:pPr lvl="1"/>
            <a:r>
              <a:rPr lang="en-US" altLang="ja-JP" dirty="0" smtClean="0"/>
              <a:t>Components</a:t>
            </a:r>
          </a:p>
          <a:p>
            <a:pPr lvl="2"/>
            <a:r>
              <a:rPr kumimoji="1" lang="en-US" altLang="ja-JP" dirty="0" smtClean="0"/>
              <a:t>Fast luminosity monitor, lock-in amps, coils for dithering, dither circuits (drive amps, amplitude and phase adjustment), actuators (slow bump systems which is commonly used for fast vertical feedback), control system (actual feedback algorithm which will be run in an IOC), Power supplies </a:t>
            </a:r>
          </a:p>
          <a:p>
            <a:r>
              <a:rPr lang="en-US" altLang="ja-JP" dirty="0" smtClean="0"/>
              <a:t>Collaborations</a:t>
            </a:r>
          </a:p>
          <a:p>
            <a:pPr lvl="1"/>
            <a:r>
              <a:rPr kumimoji="1" lang="en-US" altLang="ja-JP" dirty="0" smtClean="0"/>
              <a:t>SLAC</a:t>
            </a:r>
          </a:p>
          <a:p>
            <a:pPr lvl="2"/>
            <a:r>
              <a:rPr lang="en-US" altLang="ja-JP" dirty="0" smtClean="0"/>
              <a:t>Fabrications of dither coils (2013) and dither circuits (2014)</a:t>
            </a:r>
          </a:p>
          <a:p>
            <a:pPr lvl="2"/>
            <a:r>
              <a:rPr kumimoji="1" lang="en-US" altLang="ja-JP" dirty="0" smtClean="0"/>
              <a:t>Simulations (U. </a:t>
            </a:r>
            <a:r>
              <a:rPr kumimoji="1" lang="en-US" altLang="ja-JP" dirty="0" err="1" smtClean="0"/>
              <a:t>Wienands</a:t>
            </a:r>
            <a:r>
              <a:rPr kumimoji="1" lang="en-US" altLang="ja-JP" dirty="0" smtClean="0"/>
              <a:t>)</a:t>
            </a:r>
          </a:p>
          <a:p>
            <a:pPr lvl="1"/>
            <a:r>
              <a:rPr lang="en-US" altLang="ja-JP" dirty="0" smtClean="0"/>
              <a:t>LAL-</a:t>
            </a:r>
            <a:r>
              <a:rPr lang="en-US" altLang="ja-JP" dirty="0" err="1" smtClean="0"/>
              <a:t>Orsay</a:t>
            </a:r>
            <a:endParaRPr lang="en-US" altLang="ja-JP" dirty="0" smtClean="0"/>
          </a:p>
          <a:p>
            <a:pPr lvl="2"/>
            <a:r>
              <a:rPr kumimoji="1" lang="en-US" altLang="ja-JP" dirty="0" smtClean="0"/>
              <a:t>Fast luminosity monitor</a:t>
            </a:r>
          </a:p>
        </p:txBody>
      </p:sp>
    </p:spTree>
    <p:extLst>
      <p:ext uri="{BB962C8B-B14F-4D97-AF65-F5344CB8AC3E}">
        <p14:creationId xmlns:p14="http://schemas.microsoft.com/office/powerpoint/2010/main" val="13280511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5"/>
          <p:cNvSpPr txBox="1">
            <a:spLocks noChangeArrowheads="1"/>
          </p:cNvSpPr>
          <p:nvPr/>
        </p:nvSpPr>
        <p:spPr bwMode="auto">
          <a:xfrm>
            <a:off x="1114034" y="146469"/>
            <a:ext cx="73321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4000" dirty="0" smtClean="0">
                <a:solidFill>
                  <a:schemeClr val="accent5">
                    <a:lumMod val="75000"/>
                  </a:schemeClr>
                </a:solidFill>
                <a:latin typeface="Marker Felt"/>
                <a:cs typeface="Marker Felt"/>
              </a:rPr>
              <a:t>Locations for the dithering </a:t>
            </a:r>
            <a:r>
              <a:rPr lang="en-US" altLang="ja-JP" sz="4000" dirty="0">
                <a:solidFill>
                  <a:schemeClr val="accent5">
                    <a:lumMod val="75000"/>
                  </a:schemeClr>
                </a:solidFill>
                <a:latin typeface="Marker Felt"/>
                <a:cs typeface="Marker Felt"/>
              </a:rPr>
              <a:t>coils</a:t>
            </a:r>
          </a:p>
        </p:txBody>
      </p:sp>
      <p:sp>
        <p:nvSpPr>
          <p:cNvPr id="17" name="テキスト ボックス 20"/>
          <p:cNvSpPr txBox="1">
            <a:spLocks noChangeArrowheads="1"/>
          </p:cNvSpPr>
          <p:nvPr/>
        </p:nvSpPr>
        <p:spPr bwMode="auto">
          <a:xfrm>
            <a:off x="521553" y="1120086"/>
            <a:ext cx="59063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a:latin typeface="Arial" charset="0"/>
              </a:rPr>
              <a:t>8 </a:t>
            </a:r>
            <a:r>
              <a:rPr lang="en-US" altLang="ja-JP" sz="2000" dirty="0" smtClean="0">
                <a:latin typeface="Arial" charset="0"/>
              </a:rPr>
              <a:t>locations </a:t>
            </a:r>
            <a:r>
              <a:rPr lang="en-US" altLang="ja-JP" sz="2000" dirty="0">
                <a:latin typeface="Arial" charset="0"/>
              </a:rPr>
              <a:t>for the dithering </a:t>
            </a:r>
            <a:r>
              <a:rPr lang="en-US" altLang="ja-JP" sz="2000" dirty="0" smtClean="0">
                <a:latin typeface="Arial" charset="0"/>
              </a:rPr>
              <a:t>coils in LER around IP.</a:t>
            </a:r>
            <a:endParaRPr lang="en-US" altLang="ja-JP" sz="2000" dirty="0">
              <a:latin typeface="Arial" charset="0"/>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29838" t="4307" r="22827" b="5654"/>
          <a:stretch/>
        </p:blipFill>
        <p:spPr>
          <a:xfrm rot="16200000">
            <a:off x="3048208" y="-918731"/>
            <a:ext cx="3080656" cy="8290033"/>
          </a:xfrm>
          <a:prstGeom prst="rect">
            <a:avLst/>
          </a:prstGeom>
        </p:spPr>
      </p:pic>
      <p:sp>
        <p:nvSpPr>
          <p:cNvPr id="5" name="テキスト ボックス 4"/>
          <p:cNvSpPr txBox="1"/>
          <p:nvPr/>
        </p:nvSpPr>
        <p:spPr>
          <a:xfrm>
            <a:off x="4636109" y="2452151"/>
            <a:ext cx="758541" cy="307777"/>
          </a:xfrm>
          <a:prstGeom prst="rect">
            <a:avLst/>
          </a:prstGeom>
          <a:noFill/>
        </p:spPr>
        <p:txBody>
          <a:bodyPr wrap="none" rtlCol="0">
            <a:spAutoFit/>
          </a:bodyPr>
          <a:lstStyle/>
          <a:p>
            <a:r>
              <a:rPr lang="en-US" altLang="ja-JP" sz="1400" b="1" dirty="0">
                <a:solidFill>
                  <a:schemeClr val="accent6">
                    <a:lumMod val="75000"/>
                  </a:schemeClr>
                </a:solidFill>
              </a:rPr>
              <a:t>ZDS1RP</a:t>
            </a:r>
            <a:endParaRPr kumimoji="1" lang="ja-JP" altLang="en-US" sz="1400" b="1" dirty="0">
              <a:solidFill>
                <a:schemeClr val="accent6">
                  <a:lumMod val="75000"/>
                </a:schemeClr>
              </a:solidFill>
            </a:endParaRPr>
          </a:p>
        </p:txBody>
      </p:sp>
      <p:sp>
        <p:nvSpPr>
          <p:cNvPr id="6" name="テキスト ボックス 5"/>
          <p:cNvSpPr txBox="1"/>
          <p:nvPr/>
        </p:nvSpPr>
        <p:spPr>
          <a:xfrm>
            <a:off x="4780125" y="2812191"/>
            <a:ext cx="758541" cy="307777"/>
          </a:xfrm>
          <a:prstGeom prst="rect">
            <a:avLst/>
          </a:prstGeom>
          <a:noFill/>
        </p:spPr>
        <p:txBody>
          <a:bodyPr wrap="none" rtlCol="0">
            <a:spAutoFit/>
          </a:bodyPr>
          <a:lstStyle/>
          <a:p>
            <a:r>
              <a:rPr lang="en-US" altLang="ja-JP" sz="1400" b="1" dirty="0" smtClean="0">
                <a:solidFill>
                  <a:srgbClr val="00B050"/>
                </a:solidFill>
              </a:rPr>
              <a:t>ZDS2RP</a:t>
            </a:r>
            <a:endParaRPr kumimoji="1" lang="ja-JP" altLang="en-US" sz="1400" b="1" dirty="0">
              <a:solidFill>
                <a:srgbClr val="00B050"/>
              </a:solidFill>
            </a:endParaRPr>
          </a:p>
        </p:txBody>
      </p:sp>
      <p:sp>
        <p:nvSpPr>
          <p:cNvPr id="7" name="テキスト ボックス 6"/>
          <p:cNvSpPr txBox="1"/>
          <p:nvPr/>
        </p:nvSpPr>
        <p:spPr>
          <a:xfrm>
            <a:off x="6292293" y="3672163"/>
            <a:ext cx="758541" cy="307777"/>
          </a:xfrm>
          <a:prstGeom prst="rect">
            <a:avLst/>
          </a:prstGeom>
          <a:noFill/>
        </p:spPr>
        <p:txBody>
          <a:bodyPr wrap="none" rtlCol="0">
            <a:spAutoFit/>
          </a:bodyPr>
          <a:lstStyle/>
          <a:p>
            <a:r>
              <a:rPr lang="en-US" altLang="ja-JP" sz="1400" b="1" dirty="0" smtClean="0">
                <a:solidFill>
                  <a:srgbClr val="0070C0"/>
                </a:solidFill>
              </a:rPr>
              <a:t>ZDS3RP</a:t>
            </a:r>
            <a:endParaRPr kumimoji="1" lang="ja-JP" altLang="en-US" sz="1400" b="1" dirty="0">
              <a:solidFill>
                <a:srgbClr val="0070C0"/>
              </a:solidFill>
            </a:endParaRPr>
          </a:p>
        </p:txBody>
      </p:sp>
      <p:sp>
        <p:nvSpPr>
          <p:cNvPr id="8" name="テキスト ボックス 7"/>
          <p:cNvSpPr txBox="1"/>
          <p:nvPr/>
        </p:nvSpPr>
        <p:spPr>
          <a:xfrm>
            <a:off x="7876469" y="3672163"/>
            <a:ext cx="758541" cy="307777"/>
          </a:xfrm>
          <a:prstGeom prst="rect">
            <a:avLst/>
          </a:prstGeom>
          <a:noFill/>
        </p:spPr>
        <p:txBody>
          <a:bodyPr wrap="none" rtlCol="0">
            <a:spAutoFit/>
          </a:bodyPr>
          <a:lstStyle/>
          <a:p>
            <a:r>
              <a:rPr lang="en-US" altLang="ja-JP" sz="1400" b="1" dirty="0" smtClean="0">
                <a:solidFill>
                  <a:srgbClr val="0070C0"/>
                </a:solidFill>
              </a:rPr>
              <a:t>ZDS4RP</a:t>
            </a:r>
            <a:endParaRPr kumimoji="1" lang="ja-JP" altLang="en-US" sz="1400" b="1" dirty="0">
              <a:solidFill>
                <a:srgbClr val="0070C0"/>
              </a:solidFill>
            </a:endParaRPr>
          </a:p>
        </p:txBody>
      </p:sp>
      <p:sp>
        <p:nvSpPr>
          <p:cNvPr id="9" name="テキスト ボックス 8"/>
          <p:cNvSpPr txBox="1"/>
          <p:nvPr/>
        </p:nvSpPr>
        <p:spPr>
          <a:xfrm>
            <a:off x="3844021" y="2452151"/>
            <a:ext cx="732893" cy="307777"/>
          </a:xfrm>
          <a:prstGeom prst="rect">
            <a:avLst/>
          </a:prstGeom>
          <a:noFill/>
        </p:spPr>
        <p:txBody>
          <a:bodyPr wrap="none" rtlCol="0">
            <a:spAutoFit/>
          </a:bodyPr>
          <a:lstStyle/>
          <a:p>
            <a:r>
              <a:rPr lang="en-US" altLang="ja-JP" sz="1400" b="1" dirty="0" smtClean="0">
                <a:solidFill>
                  <a:schemeClr val="accent6">
                    <a:lumMod val="75000"/>
                  </a:schemeClr>
                </a:solidFill>
              </a:rPr>
              <a:t>ZDS1LP</a:t>
            </a:r>
            <a:endParaRPr kumimoji="1" lang="ja-JP" altLang="en-US" sz="1400" b="1" dirty="0">
              <a:solidFill>
                <a:schemeClr val="accent6">
                  <a:lumMod val="75000"/>
                </a:schemeClr>
              </a:solidFill>
            </a:endParaRPr>
          </a:p>
        </p:txBody>
      </p:sp>
      <p:sp>
        <p:nvSpPr>
          <p:cNvPr id="10" name="テキスト ボックス 9"/>
          <p:cNvSpPr txBox="1"/>
          <p:nvPr/>
        </p:nvSpPr>
        <p:spPr>
          <a:xfrm>
            <a:off x="3555989" y="2812191"/>
            <a:ext cx="732893" cy="307777"/>
          </a:xfrm>
          <a:prstGeom prst="rect">
            <a:avLst/>
          </a:prstGeom>
          <a:noFill/>
        </p:spPr>
        <p:txBody>
          <a:bodyPr wrap="none" rtlCol="0">
            <a:spAutoFit/>
          </a:bodyPr>
          <a:lstStyle/>
          <a:p>
            <a:r>
              <a:rPr lang="en-US" altLang="ja-JP" sz="1400" b="1" dirty="0" smtClean="0">
                <a:solidFill>
                  <a:srgbClr val="00B050"/>
                </a:solidFill>
              </a:rPr>
              <a:t>ZDS2LP</a:t>
            </a:r>
            <a:endParaRPr kumimoji="1" lang="ja-JP" altLang="en-US" sz="1400" b="1" dirty="0">
              <a:solidFill>
                <a:srgbClr val="00B050"/>
              </a:solidFill>
            </a:endParaRPr>
          </a:p>
        </p:txBody>
      </p:sp>
      <p:sp>
        <p:nvSpPr>
          <p:cNvPr id="11" name="テキスト ボックス 10"/>
          <p:cNvSpPr txBox="1"/>
          <p:nvPr/>
        </p:nvSpPr>
        <p:spPr>
          <a:xfrm>
            <a:off x="2187837" y="3672163"/>
            <a:ext cx="732893" cy="307777"/>
          </a:xfrm>
          <a:prstGeom prst="rect">
            <a:avLst/>
          </a:prstGeom>
          <a:noFill/>
        </p:spPr>
        <p:txBody>
          <a:bodyPr wrap="none" rtlCol="0">
            <a:spAutoFit/>
          </a:bodyPr>
          <a:lstStyle/>
          <a:p>
            <a:r>
              <a:rPr lang="en-US" altLang="ja-JP" sz="1400" b="1" dirty="0" smtClean="0">
                <a:solidFill>
                  <a:srgbClr val="0070C0"/>
                </a:solidFill>
              </a:rPr>
              <a:t>ZDS3LP</a:t>
            </a:r>
            <a:endParaRPr kumimoji="1" lang="ja-JP" altLang="en-US" sz="1400" b="1" dirty="0">
              <a:solidFill>
                <a:srgbClr val="0070C0"/>
              </a:solidFill>
            </a:endParaRPr>
          </a:p>
        </p:txBody>
      </p:sp>
      <p:sp>
        <p:nvSpPr>
          <p:cNvPr id="12" name="テキスト ボックス 11"/>
          <p:cNvSpPr txBox="1"/>
          <p:nvPr/>
        </p:nvSpPr>
        <p:spPr>
          <a:xfrm>
            <a:off x="603672" y="3672163"/>
            <a:ext cx="732893" cy="307777"/>
          </a:xfrm>
          <a:prstGeom prst="rect">
            <a:avLst/>
          </a:prstGeom>
          <a:noFill/>
        </p:spPr>
        <p:txBody>
          <a:bodyPr wrap="none" rtlCol="0">
            <a:spAutoFit/>
          </a:bodyPr>
          <a:lstStyle/>
          <a:p>
            <a:r>
              <a:rPr lang="en-US" altLang="ja-JP" sz="1400" b="1" dirty="0" smtClean="0">
                <a:solidFill>
                  <a:srgbClr val="0070C0"/>
                </a:solidFill>
              </a:rPr>
              <a:t>ZDS4LP</a:t>
            </a:r>
            <a:endParaRPr kumimoji="1" lang="ja-JP" altLang="en-US" sz="1400" b="1" dirty="0">
              <a:solidFill>
                <a:srgbClr val="0070C0"/>
              </a:solidFill>
            </a:endParaRPr>
          </a:p>
        </p:txBody>
      </p:sp>
    </p:spTree>
    <p:extLst>
      <p:ext uri="{BB962C8B-B14F-4D97-AF65-F5344CB8AC3E}">
        <p14:creationId xmlns:p14="http://schemas.microsoft.com/office/powerpoint/2010/main" val="38436973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テキスト ボックス 5"/>
          <p:cNvSpPr txBox="1">
            <a:spLocks noChangeArrowheads="1"/>
          </p:cNvSpPr>
          <p:nvPr/>
        </p:nvSpPr>
        <p:spPr bwMode="auto">
          <a:xfrm>
            <a:off x="381914" y="220459"/>
            <a:ext cx="858440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3200" dirty="0" smtClean="0">
                <a:solidFill>
                  <a:schemeClr val="accent5">
                    <a:lumMod val="75000"/>
                  </a:schemeClr>
                </a:solidFill>
                <a:latin typeface="Marker Felt"/>
                <a:cs typeface="Marker Felt"/>
              </a:rPr>
              <a:t>Dither coils: Fabrication </a:t>
            </a:r>
            <a:r>
              <a:rPr lang="en-US" altLang="ja-JP" sz="3200" dirty="0">
                <a:solidFill>
                  <a:schemeClr val="accent5">
                    <a:lumMod val="75000"/>
                  </a:schemeClr>
                </a:solidFill>
                <a:latin typeface="Marker Felt"/>
                <a:cs typeface="Marker Felt"/>
              </a:rPr>
              <a:t>and </a:t>
            </a:r>
            <a:r>
              <a:rPr lang="en-US" altLang="ja-JP" sz="3200" dirty="0" smtClean="0">
                <a:solidFill>
                  <a:schemeClr val="accent5">
                    <a:lumMod val="75000"/>
                  </a:schemeClr>
                </a:solidFill>
                <a:latin typeface="Marker Felt"/>
                <a:cs typeface="Marker Felt"/>
              </a:rPr>
              <a:t>field measurement</a:t>
            </a:r>
            <a:endParaRPr lang="en-US" altLang="ja-JP" sz="3200" dirty="0">
              <a:solidFill>
                <a:schemeClr val="accent5">
                  <a:lumMod val="75000"/>
                </a:schemeClr>
              </a:solidFill>
              <a:latin typeface="Marker Felt"/>
              <a:cs typeface="Marker Felt"/>
            </a:endParaRPr>
          </a:p>
        </p:txBody>
      </p:sp>
      <p:sp>
        <p:nvSpPr>
          <p:cNvPr id="15" name="テキスト ボックス 20"/>
          <p:cNvSpPr txBox="1">
            <a:spLocks noChangeArrowheads="1"/>
          </p:cNvSpPr>
          <p:nvPr/>
        </p:nvSpPr>
        <p:spPr bwMode="auto">
          <a:xfrm>
            <a:off x="620408" y="5160034"/>
            <a:ext cx="81528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smtClean="0">
                <a:latin typeface="Arial" charset="0"/>
              </a:rPr>
              <a:t>Fabrication </a:t>
            </a:r>
            <a:r>
              <a:rPr lang="en-US" altLang="ja-JP" sz="2000" dirty="0">
                <a:latin typeface="Arial" charset="0"/>
              </a:rPr>
              <a:t>and </a:t>
            </a:r>
            <a:r>
              <a:rPr lang="en-US" altLang="ja-JP" sz="2000" dirty="0" smtClean="0">
                <a:latin typeface="Arial" charset="0"/>
              </a:rPr>
              <a:t>measurement were done last year.</a:t>
            </a:r>
          </a:p>
          <a:p>
            <a:r>
              <a:rPr lang="en-US" altLang="ja-JP" sz="2000" dirty="0" smtClean="0">
                <a:latin typeface="Arial" charset="0"/>
              </a:rPr>
              <a:t>All sets of dither coils have been delivered to KEK and will be installed </a:t>
            </a:r>
          </a:p>
          <a:p>
            <a:r>
              <a:rPr lang="en-US" altLang="ja-JP" sz="2000" dirty="0" smtClean="0">
                <a:latin typeface="Arial" charset="0"/>
              </a:rPr>
              <a:t>in LER ring in coming spring.</a:t>
            </a:r>
            <a:endParaRPr lang="en-US" altLang="ja-JP" sz="2000" dirty="0">
              <a:latin typeface="Arial" charset="0"/>
            </a:endParaRPr>
          </a:p>
        </p:txBody>
      </p:sp>
      <p:sp>
        <p:nvSpPr>
          <p:cNvPr id="5" name="テキスト ボックス 4"/>
          <p:cNvSpPr txBox="1"/>
          <p:nvPr/>
        </p:nvSpPr>
        <p:spPr>
          <a:xfrm>
            <a:off x="2786065" y="6314808"/>
            <a:ext cx="6167073"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U. </a:t>
            </a:r>
            <a:r>
              <a:rPr lang="en-US" altLang="ja-JP" sz="2000" dirty="0" err="1">
                <a:latin typeface="Arial Unicode MS" panose="020B0604020202020204" pitchFamily="50" charset="-128"/>
                <a:ea typeface="Arial Unicode MS" panose="020B0604020202020204" pitchFamily="50" charset="-128"/>
                <a:cs typeface="Arial Unicode MS" panose="020B0604020202020204" pitchFamily="50" charset="-128"/>
              </a:rPr>
              <a:t>Wienands</a:t>
            </a: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S.D</a:t>
            </a: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 Anderson, MFD </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Metrology, </a:t>
            </a: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SLAC</a:t>
            </a:r>
            <a:endParaRPr kumimoji="1" lang="ja-JP" altLang="en-US"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2391" r="7806"/>
          <a:stretch/>
        </p:blipFill>
        <p:spPr>
          <a:xfrm>
            <a:off x="620408" y="874092"/>
            <a:ext cx="5195843" cy="4340551"/>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5556" y="910339"/>
            <a:ext cx="4307582" cy="3328586"/>
          </a:xfrm>
          <a:prstGeom prst="rect">
            <a:avLst/>
          </a:prstGeom>
        </p:spPr>
      </p:pic>
    </p:spTree>
    <p:extLst>
      <p:ext uri="{BB962C8B-B14F-4D97-AF65-F5344CB8AC3E}">
        <p14:creationId xmlns:p14="http://schemas.microsoft.com/office/powerpoint/2010/main" val="35607651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Dither Circuit</a:t>
            </a:r>
            <a:endParaRPr kumimoji="1" lang="ja-JP" altLang="en-US" dirty="0"/>
          </a:p>
        </p:txBody>
      </p:sp>
      <p:sp>
        <p:nvSpPr>
          <p:cNvPr id="3" name="コンテンツ プレースホルダー 2"/>
          <p:cNvSpPr>
            <a:spLocks noGrp="1"/>
          </p:cNvSpPr>
          <p:nvPr>
            <p:ph idx="1"/>
          </p:nvPr>
        </p:nvSpPr>
        <p:spPr>
          <a:xfrm>
            <a:off x="457200" y="1316800"/>
            <a:ext cx="8229600" cy="4525963"/>
          </a:xfrm>
        </p:spPr>
        <p:txBody>
          <a:bodyPr/>
          <a:lstStyle/>
          <a:p>
            <a:r>
              <a:rPr kumimoji="1" lang="en-US" altLang="ja-JP" dirty="0" smtClean="0"/>
              <a:t>An amplifier board has been being fabricated at SLAC and will be completed within this fiscal year.</a:t>
            </a:r>
            <a:endParaRPr kumimoji="1" lang="ja-JP" altLang="en-US" dirty="0"/>
          </a:p>
        </p:txBody>
      </p:sp>
      <p:pic>
        <p:nvPicPr>
          <p:cNvPr id="4" name="図 3" descr="Mother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548" y="2943745"/>
            <a:ext cx="6231308" cy="3505110"/>
          </a:xfrm>
          <a:prstGeom prst="rect">
            <a:avLst/>
          </a:prstGeom>
        </p:spPr>
      </p:pic>
      <p:sp>
        <p:nvSpPr>
          <p:cNvPr id="5" name="正方形/長方形 4"/>
          <p:cNvSpPr/>
          <p:nvPr/>
        </p:nvSpPr>
        <p:spPr>
          <a:xfrm>
            <a:off x="4361779" y="6435772"/>
            <a:ext cx="3172663" cy="369332"/>
          </a:xfrm>
          <a:prstGeom prst="rect">
            <a:avLst/>
          </a:prstGeom>
        </p:spPr>
        <p:txBody>
          <a:bodyPr wrap="none">
            <a:spAutoFit/>
          </a:bodyPr>
          <a:lstStyle/>
          <a:p>
            <a:r>
              <a:rPr lang="en-US" altLang="ja-JP" dirty="0" smtClean="0"/>
              <a:t>U. </a:t>
            </a:r>
            <a:r>
              <a:rPr lang="en-US" altLang="ja-JP" dirty="0" err="1" smtClean="0"/>
              <a:t>Wienands</a:t>
            </a:r>
            <a:r>
              <a:rPr lang="en-US" altLang="ja-JP" dirty="0" smtClean="0"/>
              <a:t> and </a:t>
            </a:r>
            <a:r>
              <a:rPr lang="en-US" altLang="ja-JP" dirty="0" err="1" smtClean="0"/>
              <a:t>D.Brown</a:t>
            </a:r>
            <a:r>
              <a:rPr lang="en-US" altLang="ja-JP" dirty="0" smtClean="0"/>
              <a:t> SLAC</a:t>
            </a:r>
            <a:endParaRPr lang="ja-JP" altLang="en-US" dirty="0"/>
          </a:p>
        </p:txBody>
      </p:sp>
    </p:spTree>
    <p:extLst>
      <p:ext uri="{BB962C8B-B14F-4D97-AF65-F5344CB8AC3E}">
        <p14:creationId xmlns:p14="http://schemas.microsoft.com/office/powerpoint/2010/main" val="4725542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Simulations</a:t>
            </a:r>
            <a:r>
              <a:rPr kumimoji="1" lang="ja-JP" altLang="en-US" dirty="0" smtClean="0"/>
              <a:t> </a:t>
            </a:r>
            <a:r>
              <a:rPr kumimoji="1" lang="en-US" altLang="ja-JP" dirty="0" smtClean="0"/>
              <a:t>on</a:t>
            </a:r>
            <a:r>
              <a:rPr kumimoji="1" lang="ja-JP" altLang="en-US" dirty="0" smtClean="0"/>
              <a:t> </a:t>
            </a:r>
            <a:r>
              <a:rPr kumimoji="1" lang="en-US" altLang="ja-JP" dirty="0" smtClean="0"/>
              <a:t>dithering</a:t>
            </a:r>
            <a:r>
              <a:rPr kumimoji="1" lang="ja-JP" altLang="en-US" dirty="0" smtClean="0"/>
              <a:t> </a:t>
            </a:r>
            <a:r>
              <a:rPr kumimoji="1" lang="en-US" altLang="ja-JP" dirty="0" smtClean="0"/>
              <a:t>system</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en-US" altLang="ja-JP" dirty="0" smtClean="0"/>
              <a:t>U. </a:t>
            </a:r>
            <a:r>
              <a:rPr kumimoji="1" lang="en-US" altLang="ja-JP" dirty="0" err="1" smtClean="0"/>
              <a:t>Wienands</a:t>
            </a:r>
            <a:r>
              <a:rPr kumimoji="1" lang="en-US" altLang="ja-JP" dirty="0" smtClean="0"/>
              <a:t> (SLAC) has been doing the simulations by modifying a code used for PEP-II.</a:t>
            </a:r>
          </a:p>
          <a:p>
            <a:r>
              <a:rPr lang="en-US" altLang="ja-JP" dirty="0" smtClean="0"/>
              <a:t>Input data for the simulations</a:t>
            </a:r>
          </a:p>
          <a:p>
            <a:pPr lvl="1"/>
            <a:r>
              <a:rPr lang="en-US" altLang="ja-JP" dirty="0"/>
              <a:t>Orbit dependence of the luminosity (K. </a:t>
            </a:r>
            <a:r>
              <a:rPr lang="en-US" altLang="ja-JP" dirty="0" err="1"/>
              <a:t>Ohmi</a:t>
            </a:r>
            <a:r>
              <a:rPr lang="en-US" altLang="ja-JP" dirty="0" smtClean="0"/>
              <a:t>)</a:t>
            </a:r>
          </a:p>
          <a:p>
            <a:pPr lvl="1"/>
            <a:r>
              <a:rPr lang="en-US" altLang="ja-JP" dirty="0" smtClean="0"/>
              <a:t>Information on accuracy of fast luminosity monitors (P. </a:t>
            </a:r>
            <a:r>
              <a:rPr lang="en-US" altLang="ja-JP" dirty="0" err="1" smtClean="0"/>
              <a:t>Bambade</a:t>
            </a:r>
            <a:r>
              <a:rPr lang="en-US" altLang="ja-JP" dirty="0" smtClean="0"/>
              <a:t>(LAL), S. </a:t>
            </a:r>
            <a:r>
              <a:rPr lang="en-US" altLang="ja-JP" dirty="0" err="1" smtClean="0"/>
              <a:t>Uehara</a:t>
            </a:r>
            <a:r>
              <a:rPr lang="en-US" altLang="ja-JP" dirty="0" smtClean="0"/>
              <a:t>(KEK))</a:t>
            </a:r>
          </a:p>
          <a:p>
            <a:pPr lvl="1"/>
            <a:r>
              <a:rPr lang="en-US" altLang="ja-JP" dirty="0"/>
              <a:t>QCS vibrations in the horizontal direction (H. Yamaoka</a:t>
            </a:r>
            <a:r>
              <a:rPr lang="en-US" altLang="ja-JP" dirty="0" smtClean="0"/>
              <a:t>)</a:t>
            </a:r>
            <a:endParaRPr lang="en-US" altLang="ja-JP" dirty="0"/>
          </a:p>
        </p:txBody>
      </p:sp>
    </p:spTree>
    <p:extLst>
      <p:ext uri="{BB962C8B-B14F-4D97-AF65-F5344CB8AC3E}">
        <p14:creationId xmlns:p14="http://schemas.microsoft.com/office/powerpoint/2010/main" val="23041648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accent5">
                    <a:lumMod val="75000"/>
                  </a:schemeClr>
                </a:solidFill>
                <a:latin typeface="Marker Felt"/>
                <a:cs typeface="Marker Felt"/>
              </a:rPr>
              <a:t>Beam lifetime</a:t>
            </a:r>
            <a:endParaRPr kumimoji="1" lang="ja-JP" altLang="en-US" dirty="0">
              <a:solidFill>
                <a:schemeClr val="accent5">
                  <a:lumMod val="75000"/>
                </a:schemeClr>
              </a:solidFill>
              <a:latin typeface="Marker Felt"/>
              <a:cs typeface="Marker Felt"/>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944062190"/>
              </p:ext>
            </p:extLst>
          </p:nvPr>
        </p:nvGraphicFramePr>
        <p:xfrm>
          <a:off x="457200" y="1600200"/>
          <a:ext cx="8229599" cy="35052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70840">
                <a:tc>
                  <a:txBody>
                    <a:bodyPr/>
                    <a:lstStyle/>
                    <a:p>
                      <a:endParaRPr kumimoji="1" lang="ja-JP" altLang="en-US" dirty="0"/>
                    </a:p>
                  </a:txBody>
                  <a:tcPr/>
                </a:tc>
                <a:tc gridSpan="2">
                  <a:txBody>
                    <a:bodyPr/>
                    <a:lstStyle/>
                    <a:p>
                      <a:pPr algn="ctr"/>
                      <a:r>
                        <a:rPr kumimoji="1" lang="en-US" altLang="ja-JP" dirty="0" smtClean="0"/>
                        <a:t>KEKB (design)</a:t>
                      </a:r>
                      <a:endParaRPr kumimoji="1" lang="ja-JP" altLang="en-US" dirty="0"/>
                    </a:p>
                  </a:txBody>
                  <a:tcPr/>
                </a:tc>
                <a:tc hMerge="1">
                  <a:txBody>
                    <a:bodyPr/>
                    <a:lstStyle/>
                    <a:p>
                      <a:endParaRPr kumimoji="1" lang="ja-JP" altLang="en-US" dirty="0"/>
                    </a:p>
                  </a:txBody>
                  <a:tcPr/>
                </a:tc>
                <a:tc gridSpan="2">
                  <a:txBody>
                    <a:bodyPr/>
                    <a:lstStyle/>
                    <a:p>
                      <a:pPr algn="ctr"/>
                      <a:r>
                        <a:rPr kumimoji="1" lang="en-US" altLang="ja-JP" dirty="0" smtClean="0"/>
                        <a:t>KEKB (operation)</a:t>
                      </a:r>
                      <a:endParaRPr kumimoji="1" lang="ja-JP" altLang="en-US" dirty="0"/>
                    </a:p>
                  </a:txBody>
                  <a:tcPr/>
                </a:tc>
                <a:tc hMerge="1">
                  <a:txBody>
                    <a:bodyPr/>
                    <a:lstStyle/>
                    <a:p>
                      <a:endParaRPr kumimoji="1" lang="ja-JP" altLang="en-US" dirty="0"/>
                    </a:p>
                  </a:txBody>
                  <a:tcPr/>
                </a:tc>
                <a:tc gridSpan="2">
                  <a:txBody>
                    <a:bodyPr/>
                    <a:lstStyle/>
                    <a:p>
                      <a:pPr algn="ctr"/>
                      <a:r>
                        <a:rPr kumimoji="1" lang="en-US" altLang="ja-JP" dirty="0" err="1" smtClean="0"/>
                        <a:t>SuperKEKB</a:t>
                      </a:r>
                      <a:r>
                        <a:rPr kumimoji="1" lang="en-US" altLang="ja-JP" dirty="0" smtClean="0"/>
                        <a:t>  Design</a:t>
                      </a:r>
                      <a:endParaRPr kumimoji="1" lang="ja-JP" altLang="en-US" dirty="0"/>
                    </a:p>
                  </a:txBody>
                  <a:tcPr/>
                </a:tc>
                <a:tc hMerge="1">
                  <a:txBody>
                    <a:bodyPr/>
                    <a:lstStyle/>
                    <a:p>
                      <a:endParaRPr kumimoji="1" lang="ja-JP" altLang="en-US" dirty="0"/>
                    </a:p>
                  </a:txBody>
                  <a:tcPr/>
                </a:tc>
              </a:tr>
              <a:tr h="370840">
                <a:tc>
                  <a:txBody>
                    <a:bodyPr/>
                    <a:lstStyle/>
                    <a:p>
                      <a:endParaRPr kumimoji="1" lang="ja-JP" altLang="en-US"/>
                    </a:p>
                  </a:txBody>
                  <a:tcPr/>
                </a:tc>
                <a:tc>
                  <a:txBody>
                    <a:bodyPr/>
                    <a:lstStyle/>
                    <a:p>
                      <a:pPr algn="ctr"/>
                      <a:r>
                        <a:rPr kumimoji="1" lang="en-US" altLang="ja-JP" dirty="0" smtClean="0"/>
                        <a:t>LER</a:t>
                      </a:r>
                      <a:endParaRPr kumimoji="1" lang="ja-JP" altLang="en-US" dirty="0"/>
                    </a:p>
                  </a:txBody>
                  <a:tcPr/>
                </a:tc>
                <a:tc>
                  <a:txBody>
                    <a:bodyPr/>
                    <a:lstStyle/>
                    <a:p>
                      <a:pPr algn="ctr"/>
                      <a:r>
                        <a:rPr kumimoji="1" lang="en-US" altLang="ja-JP" dirty="0" smtClean="0"/>
                        <a:t>HER</a:t>
                      </a:r>
                      <a:endParaRPr kumimoji="1" lang="ja-JP" altLang="en-US" dirty="0"/>
                    </a:p>
                  </a:txBody>
                  <a:tcPr/>
                </a:tc>
                <a:tc>
                  <a:txBody>
                    <a:bodyPr/>
                    <a:lstStyle/>
                    <a:p>
                      <a:pPr algn="ctr"/>
                      <a:r>
                        <a:rPr kumimoji="1" lang="en-US" altLang="ja-JP" dirty="0" smtClean="0"/>
                        <a:t>LER</a:t>
                      </a:r>
                      <a:endParaRPr kumimoji="1" lang="ja-JP" altLang="en-US" dirty="0"/>
                    </a:p>
                  </a:txBody>
                  <a:tcPr/>
                </a:tc>
                <a:tc>
                  <a:txBody>
                    <a:bodyPr/>
                    <a:lstStyle/>
                    <a:p>
                      <a:pPr algn="ctr"/>
                      <a:r>
                        <a:rPr kumimoji="1" lang="en-US" altLang="ja-JP" dirty="0" smtClean="0"/>
                        <a:t>HER</a:t>
                      </a:r>
                      <a:endParaRPr kumimoji="1" lang="ja-JP" altLang="en-US" dirty="0"/>
                    </a:p>
                  </a:txBody>
                  <a:tcPr/>
                </a:tc>
                <a:tc>
                  <a:txBody>
                    <a:bodyPr/>
                    <a:lstStyle/>
                    <a:p>
                      <a:pPr algn="ctr"/>
                      <a:r>
                        <a:rPr kumimoji="1" lang="en-US" altLang="ja-JP" dirty="0" smtClean="0"/>
                        <a:t>LER</a:t>
                      </a:r>
                      <a:endParaRPr kumimoji="1" lang="ja-JP" altLang="en-US" dirty="0"/>
                    </a:p>
                  </a:txBody>
                  <a:tcPr/>
                </a:tc>
                <a:tc>
                  <a:txBody>
                    <a:bodyPr/>
                    <a:lstStyle/>
                    <a:p>
                      <a:pPr algn="ctr"/>
                      <a:r>
                        <a:rPr kumimoji="1" lang="en-US" altLang="ja-JP" dirty="0" smtClean="0"/>
                        <a:t>HER</a:t>
                      </a:r>
                      <a:endParaRPr kumimoji="1" lang="ja-JP" altLang="en-US" dirty="0"/>
                    </a:p>
                  </a:txBody>
                  <a:tcPr/>
                </a:tc>
              </a:tr>
              <a:tr h="370840">
                <a:tc>
                  <a:txBody>
                    <a:bodyPr/>
                    <a:lstStyle/>
                    <a:p>
                      <a:r>
                        <a:rPr kumimoji="1" lang="en-US" altLang="ja-JP" dirty="0" err="1" smtClean="0"/>
                        <a:t>Radiative</a:t>
                      </a:r>
                      <a:r>
                        <a:rPr kumimoji="1" lang="en-US" altLang="ja-JP" dirty="0" smtClean="0"/>
                        <a:t> </a:t>
                      </a:r>
                      <a:r>
                        <a:rPr kumimoji="1" lang="en-US" altLang="ja-JP" dirty="0" err="1" smtClean="0"/>
                        <a:t>Bhabha</a:t>
                      </a:r>
                      <a:endParaRPr kumimoji="1" lang="ja-JP" altLang="en-US" dirty="0"/>
                    </a:p>
                  </a:txBody>
                  <a:tcPr/>
                </a:tc>
                <a:tc>
                  <a:txBody>
                    <a:bodyPr/>
                    <a:lstStyle/>
                    <a:p>
                      <a:pPr algn="ctr"/>
                      <a:r>
                        <a:rPr kumimoji="1" lang="en-US" altLang="ja-JP" dirty="0" smtClean="0"/>
                        <a:t>21.3h</a:t>
                      </a:r>
                      <a:endParaRPr kumimoji="1" lang="ja-JP" altLang="en-US" dirty="0"/>
                    </a:p>
                  </a:txBody>
                  <a:tcPr anchor="ctr"/>
                </a:tc>
                <a:tc>
                  <a:txBody>
                    <a:bodyPr/>
                    <a:lstStyle/>
                    <a:p>
                      <a:pPr algn="ctr"/>
                      <a:r>
                        <a:rPr kumimoji="1" lang="en-US" altLang="ja-JP" dirty="0" smtClean="0"/>
                        <a:t>9.0h</a:t>
                      </a:r>
                      <a:endParaRPr kumimoji="1" lang="ja-JP" altLang="en-US" dirty="0"/>
                    </a:p>
                  </a:txBody>
                  <a:tcPr anchor="ctr"/>
                </a:tc>
                <a:tc>
                  <a:txBody>
                    <a:bodyPr/>
                    <a:lstStyle/>
                    <a:p>
                      <a:pPr algn="ctr"/>
                      <a:r>
                        <a:rPr kumimoji="1" lang="en-US" altLang="ja-JP" dirty="0" smtClean="0"/>
                        <a:t>6.6h</a:t>
                      </a:r>
                      <a:endParaRPr kumimoji="1" lang="ja-JP" altLang="en-US" dirty="0"/>
                    </a:p>
                  </a:txBody>
                  <a:tcPr anchor="ctr"/>
                </a:tc>
                <a:tc>
                  <a:txBody>
                    <a:bodyPr/>
                    <a:lstStyle/>
                    <a:p>
                      <a:pPr algn="ctr"/>
                      <a:r>
                        <a:rPr kumimoji="1" lang="en-US" altLang="ja-JP" dirty="0" smtClean="0"/>
                        <a:t>4.5h</a:t>
                      </a:r>
                      <a:endParaRPr kumimoji="1" lang="ja-JP" altLang="en-US" dirty="0"/>
                    </a:p>
                  </a:txBody>
                  <a:tcPr anchor="ctr"/>
                </a:tc>
                <a:tc>
                  <a:txBody>
                    <a:bodyPr/>
                    <a:lstStyle/>
                    <a:p>
                      <a:pPr algn="ctr"/>
                      <a:r>
                        <a:rPr kumimoji="1" lang="en-US" altLang="ja-JP" dirty="0" smtClean="0"/>
                        <a:t>28min.</a:t>
                      </a:r>
                      <a:endParaRPr kumimoji="1" lang="ja-JP" altLang="en-US" dirty="0"/>
                    </a:p>
                  </a:txBody>
                  <a:tcPr anchor="ctr"/>
                </a:tc>
                <a:tc>
                  <a:txBody>
                    <a:bodyPr/>
                    <a:lstStyle/>
                    <a:p>
                      <a:pPr algn="ctr"/>
                      <a:r>
                        <a:rPr kumimoji="1" lang="en-US" altLang="ja-JP" dirty="0" smtClean="0"/>
                        <a:t>20min.</a:t>
                      </a:r>
                      <a:endParaRPr kumimoji="1" lang="ja-JP" altLang="en-US" dirty="0"/>
                    </a:p>
                  </a:txBody>
                  <a:tcPr anchor="ctr"/>
                </a:tc>
              </a:tr>
              <a:tr h="370840">
                <a:tc>
                  <a:txBody>
                    <a:bodyPr/>
                    <a:lstStyle/>
                    <a:p>
                      <a:r>
                        <a:rPr kumimoji="1" lang="en-US" altLang="ja-JP" dirty="0" smtClean="0"/>
                        <a:t>Beam-gas</a:t>
                      </a:r>
                      <a:endParaRPr kumimoji="1" lang="ja-JP" altLang="en-US" dirty="0"/>
                    </a:p>
                  </a:txBody>
                  <a:tcPr/>
                </a:tc>
                <a:tc>
                  <a:txBody>
                    <a:bodyPr/>
                    <a:lstStyle/>
                    <a:p>
                      <a:pPr algn="ctr"/>
                      <a:r>
                        <a:rPr kumimoji="1" lang="en-US" altLang="ja-JP" dirty="0" smtClean="0"/>
                        <a:t>45h</a:t>
                      </a:r>
                      <a:r>
                        <a:rPr kumimoji="1" lang="en-US" altLang="ja-JP" baseline="30000" dirty="0" smtClean="0"/>
                        <a:t>a)</a:t>
                      </a:r>
                      <a:endParaRPr kumimoji="1" lang="ja-JP" altLang="en-US" baseline="30000" dirty="0"/>
                    </a:p>
                  </a:txBody>
                  <a:tcPr anchor="ctr"/>
                </a:tc>
                <a:tc>
                  <a:txBody>
                    <a:bodyPr/>
                    <a:lstStyle/>
                    <a:p>
                      <a:pPr algn="ctr"/>
                      <a:r>
                        <a:rPr kumimoji="1" lang="en-US" altLang="ja-JP" dirty="0" smtClean="0"/>
                        <a:t>45h</a:t>
                      </a:r>
                      <a:r>
                        <a:rPr kumimoji="1" lang="en-US" altLang="ja-JP" baseline="30000" dirty="0" smtClean="0"/>
                        <a:t>a)</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r>
                        <a:rPr kumimoji="1" lang="en-US" altLang="ja-JP" dirty="0" smtClean="0"/>
                        <a:t>24.5min.</a:t>
                      </a:r>
                      <a:r>
                        <a:rPr kumimoji="1" lang="en-US" altLang="ja-JP" baseline="30000" dirty="0" smtClean="0"/>
                        <a:t>b)</a:t>
                      </a:r>
                      <a:endParaRPr kumimoji="1" lang="ja-JP" altLang="en-US" baseline="30000" dirty="0"/>
                    </a:p>
                  </a:txBody>
                  <a:tcPr anchor="ctr"/>
                </a:tc>
                <a:tc>
                  <a:txBody>
                    <a:bodyPr/>
                    <a:lstStyle/>
                    <a:p>
                      <a:pPr algn="ctr"/>
                      <a:r>
                        <a:rPr kumimoji="1" lang="en-US" altLang="ja-JP" dirty="0" smtClean="0"/>
                        <a:t>46min.</a:t>
                      </a:r>
                      <a:r>
                        <a:rPr kumimoji="1" lang="en-US" altLang="ja-JP" baseline="30000" dirty="0" smtClean="0"/>
                        <a:t> b)</a:t>
                      </a:r>
                      <a:endParaRPr kumimoji="1" lang="ja-JP" altLang="en-US" dirty="0"/>
                    </a:p>
                  </a:txBody>
                  <a:tcPr anchor="ctr"/>
                </a:tc>
              </a:tr>
              <a:tr h="370840">
                <a:tc>
                  <a:txBody>
                    <a:bodyPr/>
                    <a:lstStyle/>
                    <a:p>
                      <a:r>
                        <a:rPr kumimoji="1" lang="en-US" altLang="ja-JP" dirty="0" err="1" smtClean="0"/>
                        <a:t>Touschek</a:t>
                      </a:r>
                      <a:endParaRPr kumimoji="1" lang="ja-JP" altLang="en-US" dirty="0"/>
                    </a:p>
                  </a:txBody>
                  <a:tcPr/>
                </a:tc>
                <a:tc>
                  <a:txBody>
                    <a:bodyPr/>
                    <a:lstStyle/>
                    <a:p>
                      <a:pPr algn="ctr"/>
                      <a:r>
                        <a:rPr kumimoji="1" lang="en-US" altLang="ja-JP" dirty="0" smtClean="0"/>
                        <a:t>10h</a:t>
                      </a:r>
                      <a:endParaRPr kumimoji="1" lang="ja-JP" altLang="en-US" dirty="0"/>
                    </a:p>
                  </a:txBody>
                  <a:tcPr anchor="ctr"/>
                </a:tc>
                <a:tc>
                  <a:txBody>
                    <a:bodyPr/>
                    <a:lstStyle/>
                    <a:p>
                      <a:pPr algn="ctr"/>
                      <a:r>
                        <a:rPr kumimoji="1" lang="en-US" altLang="ja-JP" dirty="0" smtClean="0"/>
                        <a:t>-</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10min.</a:t>
                      </a:r>
                      <a:endParaRPr kumimoji="1" lang="ja-JP" alt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10min.</a:t>
                      </a:r>
                      <a:endParaRPr kumimoji="1" lang="ja-JP" altLang="en-US" dirty="0" smtClean="0"/>
                    </a:p>
                  </a:txBody>
                  <a:tcPr anchor="ctr"/>
                </a:tc>
              </a:tr>
              <a:tr h="370840">
                <a:tc>
                  <a:txBody>
                    <a:bodyPr/>
                    <a:lstStyle/>
                    <a:p>
                      <a:r>
                        <a:rPr kumimoji="1" lang="en-US" altLang="ja-JP" dirty="0" smtClean="0"/>
                        <a:t>Total</a:t>
                      </a:r>
                      <a:endParaRPr kumimoji="1" lang="ja-JP" altLang="en-US" dirty="0"/>
                    </a:p>
                  </a:txBody>
                  <a:tcPr/>
                </a:tc>
                <a:tc>
                  <a:txBody>
                    <a:bodyPr/>
                    <a:lstStyle/>
                    <a:p>
                      <a:pPr algn="ctr"/>
                      <a:r>
                        <a:rPr kumimoji="1" lang="en-US" altLang="ja-JP" dirty="0" smtClean="0"/>
                        <a:t>5.9h</a:t>
                      </a:r>
                      <a:endParaRPr kumimoji="1" lang="ja-JP" altLang="en-US" dirty="0"/>
                    </a:p>
                  </a:txBody>
                  <a:tcPr anchor="ctr"/>
                </a:tc>
                <a:tc>
                  <a:txBody>
                    <a:bodyPr/>
                    <a:lstStyle/>
                    <a:p>
                      <a:pPr algn="ctr"/>
                      <a:r>
                        <a:rPr kumimoji="1" lang="en-US" altLang="ja-JP" dirty="0" smtClean="0"/>
                        <a:t>7.4h</a:t>
                      </a:r>
                      <a:endParaRPr kumimoji="1" lang="ja-JP" altLang="en-US" dirty="0"/>
                    </a:p>
                  </a:txBody>
                  <a:tcPr anchor="ctr"/>
                </a:tc>
                <a:tc>
                  <a:txBody>
                    <a:bodyPr/>
                    <a:lstStyle/>
                    <a:p>
                      <a:pPr algn="ctr"/>
                      <a:r>
                        <a:rPr kumimoji="1" lang="en-US" altLang="ja-JP" dirty="0" smtClean="0"/>
                        <a:t>~133min.</a:t>
                      </a:r>
                      <a:endParaRPr kumimoji="1" lang="ja-JP" altLang="en-US" dirty="0"/>
                    </a:p>
                  </a:txBody>
                  <a:tcPr anchor="ctr"/>
                </a:tc>
                <a:tc>
                  <a:txBody>
                    <a:bodyPr/>
                    <a:lstStyle/>
                    <a:p>
                      <a:pPr algn="ctr"/>
                      <a:r>
                        <a:rPr kumimoji="1" lang="en-US" altLang="ja-JP" dirty="0" smtClean="0"/>
                        <a:t>~200min.</a:t>
                      </a:r>
                      <a:endParaRPr kumimoji="1" lang="ja-JP" altLang="en-US" dirty="0"/>
                    </a:p>
                  </a:txBody>
                  <a:tcPr anchor="ctr"/>
                </a:tc>
                <a:tc>
                  <a:txBody>
                    <a:bodyPr/>
                    <a:lstStyle/>
                    <a:p>
                      <a:pPr algn="ctr"/>
                      <a:r>
                        <a:rPr kumimoji="1" lang="en-US" altLang="ja-JP" dirty="0" smtClean="0"/>
                        <a:t>6min.</a:t>
                      </a:r>
                      <a:endParaRPr kumimoji="1" lang="ja-JP" altLang="en-US" dirty="0"/>
                    </a:p>
                  </a:txBody>
                  <a:tcPr anchor="ctr"/>
                </a:tc>
                <a:tc>
                  <a:txBody>
                    <a:bodyPr/>
                    <a:lstStyle/>
                    <a:p>
                      <a:pPr algn="ctr"/>
                      <a:r>
                        <a:rPr kumimoji="1" lang="en-US" altLang="ja-JP" dirty="0" smtClean="0"/>
                        <a:t>6min.</a:t>
                      </a:r>
                      <a:endParaRPr kumimoji="1" lang="ja-JP" altLang="en-US" dirty="0"/>
                    </a:p>
                  </a:txBody>
                  <a:tcPr anchor="ctr"/>
                </a:tc>
              </a:tr>
              <a:tr h="370840">
                <a:tc>
                  <a:txBody>
                    <a:bodyPr/>
                    <a:lstStyle/>
                    <a:p>
                      <a:r>
                        <a:rPr kumimoji="1" lang="en-US" altLang="ja-JP" dirty="0" smtClean="0"/>
                        <a:t>Beam current</a:t>
                      </a:r>
                      <a:endParaRPr kumimoji="1" lang="ja-JP" altLang="en-US" dirty="0"/>
                    </a:p>
                  </a:txBody>
                  <a:tcPr/>
                </a:tc>
                <a:tc>
                  <a:txBody>
                    <a:bodyPr/>
                    <a:lstStyle/>
                    <a:p>
                      <a:pPr algn="ctr"/>
                      <a:r>
                        <a:rPr kumimoji="1" lang="en-US" altLang="ja-JP" dirty="0" smtClean="0"/>
                        <a:t>2.6A</a:t>
                      </a:r>
                      <a:endParaRPr kumimoji="1" lang="ja-JP" altLang="en-US" dirty="0"/>
                    </a:p>
                  </a:txBody>
                  <a:tcPr anchor="ctr"/>
                </a:tc>
                <a:tc>
                  <a:txBody>
                    <a:bodyPr/>
                    <a:lstStyle/>
                    <a:p>
                      <a:pPr algn="ctr"/>
                      <a:r>
                        <a:rPr kumimoji="1" lang="en-US" altLang="ja-JP" dirty="0" smtClean="0"/>
                        <a:t>1.1A</a:t>
                      </a:r>
                      <a:endParaRPr kumimoji="1" lang="ja-JP" altLang="en-US" dirty="0"/>
                    </a:p>
                  </a:txBody>
                  <a:tcPr anchor="ctr"/>
                </a:tc>
                <a:tc>
                  <a:txBody>
                    <a:bodyPr/>
                    <a:lstStyle/>
                    <a:p>
                      <a:pPr algn="ctr"/>
                      <a:r>
                        <a:rPr kumimoji="1" lang="en-US" altLang="ja-JP" dirty="0" smtClean="0"/>
                        <a:t>1.6A</a:t>
                      </a:r>
                      <a:endParaRPr kumimoji="1" lang="ja-JP" altLang="en-US" dirty="0"/>
                    </a:p>
                  </a:txBody>
                  <a:tcPr anchor="ctr"/>
                </a:tc>
                <a:tc>
                  <a:txBody>
                    <a:bodyPr/>
                    <a:lstStyle/>
                    <a:p>
                      <a:pPr algn="ctr"/>
                      <a:r>
                        <a:rPr kumimoji="1" lang="en-US" altLang="ja-JP" dirty="0" smtClean="0"/>
                        <a:t>1.1A</a:t>
                      </a:r>
                      <a:endParaRPr kumimoji="1" lang="ja-JP" altLang="en-US" dirty="0"/>
                    </a:p>
                  </a:txBody>
                  <a:tcPr anchor="ctr"/>
                </a:tc>
                <a:tc>
                  <a:txBody>
                    <a:bodyPr/>
                    <a:lstStyle/>
                    <a:p>
                      <a:pPr algn="ctr"/>
                      <a:r>
                        <a:rPr kumimoji="1" lang="en-US" altLang="ja-JP" dirty="0" smtClean="0"/>
                        <a:t>3.6A</a:t>
                      </a:r>
                      <a:endParaRPr kumimoji="1" lang="ja-JP" altLang="en-US" dirty="0"/>
                    </a:p>
                  </a:txBody>
                  <a:tcPr anchor="ctr"/>
                </a:tc>
                <a:tc>
                  <a:txBody>
                    <a:bodyPr/>
                    <a:lstStyle/>
                    <a:p>
                      <a:pPr algn="ctr"/>
                      <a:r>
                        <a:rPr kumimoji="1" lang="en-US" altLang="ja-JP" dirty="0" smtClean="0"/>
                        <a:t>2.6A</a:t>
                      </a:r>
                      <a:endParaRPr kumimoji="1" lang="ja-JP" altLang="en-US" dirty="0"/>
                    </a:p>
                  </a:txBody>
                  <a:tcPr anchor="ctr"/>
                </a:tc>
              </a:tr>
              <a:tr h="370840">
                <a:tc>
                  <a:txBody>
                    <a:bodyPr/>
                    <a:lstStyle/>
                    <a:p>
                      <a:r>
                        <a:rPr kumimoji="1" lang="en-US" altLang="ja-JP" dirty="0" smtClean="0"/>
                        <a:t>Loss</a:t>
                      </a:r>
                      <a:r>
                        <a:rPr kumimoji="1" lang="en-US" altLang="ja-JP" baseline="0" dirty="0" smtClean="0"/>
                        <a:t> Rate</a:t>
                      </a:r>
                      <a:endParaRPr kumimoji="1" lang="ja-JP" altLang="en-US" dirty="0"/>
                    </a:p>
                  </a:txBody>
                  <a:tcPr/>
                </a:tc>
                <a:tc>
                  <a:txBody>
                    <a:bodyPr/>
                    <a:lstStyle/>
                    <a:p>
                      <a:pPr algn="ctr"/>
                      <a:r>
                        <a:rPr kumimoji="1" lang="en-US" altLang="ja-JP" dirty="0" smtClean="0"/>
                        <a:t>0.12mA/s</a:t>
                      </a:r>
                      <a:endParaRPr kumimoji="1" lang="ja-JP" altLang="en-US" dirty="0"/>
                    </a:p>
                  </a:txBody>
                  <a:tcPr anchor="ctr"/>
                </a:tc>
                <a:tc>
                  <a:txBody>
                    <a:bodyPr/>
                    <a:lstStyle/>
                    <a:p>
                      <a:pPr algn="ctr"/>
                      <a:r>
                        <a:rPr kumimoji="1" lang="en-US" altLang="ja-JP" dirty="0" smtClean="0"/>
                        <a:t>0.04mA/s</a:t>
                      </a:r>
                      <a:endParaRPr kumimoji="1" lang="ja-JP" altLang="en-US" dirty="0"/>
                    </a:p>
                  </a:txBody>
                  <a:tcPr anchor="ctr"/>
                </a:tc>
                <a:tc>
                  <a:txBody>
                    <a:bodyPr/>
                    <a:lstStyle/>
                    <a:p>
                      <a:pPr algn="ctr"/>
                      <a:r>
                        <a:rPr kumimoji="1" lang="en-US" altLang="ja-JP" dirty="0" smtClean="0"/>
                        <a:t>0.23mA/s</a:t>
                      </a:r>
                      <a:endParaRPr kumimoji="1" lang="ja-JP" altLang="en-US" dirty="0"/>
                    </a:p>
                  </a:txBody>
                  <a:tcPr anchor="ctr"/>
                </a:tc>
                <a:tc>
                  <a:txBody>
                    <a:bodyPr/>
                    <a:lstStyle/>
                    <a:p>
                      <a:pPr algn="ctr"/>
                      <a:r>
                        <a:rPr kumimoji="1" lang="en-US" altLang="ja-JP" dirty="0" smtClean="0"/>
                        <a:t>0.11mA/s</a:t>
                      </a:r>
                      <a:endParaRPr kumimoji="1" lang="ja-JP" altLang="en-US" dirty="0"/>
                    </a:p>
                  </a:txBody>
                  <a:tcPr anchor="ctr"/>
                </a:tc>
                <a:tc>
                  <a:txBody>
                    <a:bodyPr/>
                    <a:lstStyle/>
                    <a:p>
                      <a:pPr algn="ctr"/>
                      <a:r>
                        <a:rPr kumimoji="1" lang="en-US" altLang="ja-JP" dirty="0" smtClean="0"/>
                        <a:t>10mA/s</a:t>
                      </a:r>
                      <a:endParaRPr kumimoji="1" lang="ja-JP" altLang="en-US" dirty="0"/>
                    </a:p>
                  </a:txBody>
                  <a:tcPr anchor="ctr"/>
                </a:tc>
                <a:tc>
                  <a:txBody>
                    <a:bodyPr/>
                    <a:lstStyle/>
                    <a:p>
                      <a:pPr algn="ctr"/>
                      <a:r>
                        <a:rPr kumimoji="1" lang="en-US" altLang="ja-JP" dirty="0" smtClean="0"/>
                        <a:t>7.2mA/s</a:t>
                      </a:r>
                      <a:endParaRPr kumimoji="1" lang="ja-JP" altLang="en-US" dirty="0"/>
                    </a:p>
                  </a:txBody>
                  <a:tcPr anchor="ctr"/>
                </a:tc>
              </a:tr>
            </a:tbl>
          </a:graphicData>
        </a:graphic>
      </p:graphicFrame>
      <p:sp>
        <p:nvSpPr>
          <p:cNvPr id="3" name="正方形/長方形 2"/>
          <p:cNvSpPr/>
          <p:nvPr/>
        </p:nvSpPr>
        <p:spPr>
          <a:xfrm>
            <a:off x="3867938" y="5129034"/>
            <a:ext cx="5187161" cy="646331"/>
          </a:xfrm>
          <a:prstGeom prst="rect">
            <a:avLst/>
          </a:prstGeom>
        </p:spPr>
        <p:txBody>
          <a:bodyPr wrap="square">
            <a:spAutoFit/>
          </a:bodyPr>
          <a:lstStyle/>
          <a:p>
            <a:r>
              <a:rPr lang="en-US" altLang="ja-JP" dirty="0"/>
              <a:t>a</a:t>
            </a:r>
            <a:r>
              <a:rPr lang="en-US" altLang="ja-JP" dirty="0" smtClean="0"/>
              <a:t>) Bremsstrahlung</a:t>
            </a:r>
          </a:p>
          <a:p>
            <a:r>
              <a:rPr lang="en-US" altLang="ja-JP" dirty="0" smtClean="0"/>
              <a:t>b) Coulomb scattering, sensitive to collimator setting</a:t>
            </a:r>
            <a:endParaRPr lang="ja-JP" altLang="en-US" dirty="0"/>
          </a:p>
        </p:txBody>
      </p:sp>
      <p:sp>
        <p:nvSpPr>
          <p:cNvPr id="5" name="テキスト ボックス 4"/>
          <p:cNvSpPr txBox="1"/>
          <p:nvPr/>
        </p:nvSpPr>
        <p:spPr>
          <a:xfrm>
            <a:off x="457200" y="5947998"/>
            <a:ext cx="7883288" cy="369332"/>
          </a:xfrm>
          <a:prstGeom prst="rect">
            <a:avLst/>
          </a:prstGeom>
          <a:noFill/>
        </p:spPr>
        <p:txBody>
          <a:bodyPr wrap="none" rtlCol="0">
            <a:spAutoFit/>
          </a:bodyPr>
          <a:lstStyle/>
          <a:p>
            <a:r>
              <a:rPr lang="en-US" altLang="ja-JP" dirty="0" smtClean="0"/>
              <a:t>As for loss rate, b</a:t>
            </a:r>
            <a:r>
              <a:rPr kumimoji="1" lang="en-US" altLang="ja-JP" dirty="0" smtClean="0"/>
              <a:t>eam loss </a:t>
            </a:r>
            <a:r>
              <a:rPr lang="en-US" altLang="ja-JP" dirty="0" smtClean="0"/>
              <a:t>accompanied with </a:t>
            </a:r>
            <a:r>
              <a:rPr kumimoji="1" lang="en-US" altLang="ja-JP" dirty="0" smtClean="0"/>
              <a:t>the beam injection should be added.</a:t>
            </a:r>
            <a:endParaRPr kumimoji="1" lang="ja-JP" altLang="en-US" dirty="0"/>
          </a:p>
        </p:txBody>
      </p:sp>
      <p:sp>
        <p:nvSpPr>
          <p:cNvPr id="6" name="テキスト ボックス 5"/>
          <p:cNvSpPr txBox="1"/>
          <p:nvPr/>
        </p:nvSpPr>
        <p:spPr>
          <a:xfrm>
            <a:off x="6339054" y="5064462"/>
            <a:ext cx="1223412" cy="369332"/>
          </a:xfrm>
          <a:prstGeom prst="rect">
            <a:avLst/>
          </a:prstGeom>
          <a:noFill/>
        </p:spPr>
        <p:txBody>
          <a:bodyPr wrap="none" rtlCol="0">
            <a:spAutoFit/>
          </a:bodyPr>
          <a:lstStyle/>
          <a:p>
            <a:r>
              <a:rPr kumimoji="1" lang="en-US" altLang="ja-JP" dirty="0" smtClean="0">
                <a:solidFill>
                  <a:srgbClr val="FF0000"/>
                </a:solidFill>
              </a:rPr>
              <a:t>4nC@25Hz</a:t>
            </a:r>
            <a:endParaRPr kumimoji="1" lang="ja-JP" altLang="en-US" dirty="0">
              <a:solidFill>
                <a:srgbClr val="FF0000"/>
              </a:solidFill>
            </a:endParaRPr>
          </a:p>
        </p:txBody>
      </p:sp>
      <p:sp>
        <p:nvSpPr>
          <p:cNvPr id="7" name="正方形/長方形 6"/>
          <p:cNvSpPr/>
          <p:nvPr/>
        </p:nvSpPr>
        <p:spPr>
          <a:xfrm>
            <a:off x="7538722" y="5053700"/>
            <a:ext cx="1396649" cy="369332"/>
          </a:xfrm>
          <a:prstGeom prst="rect">
            <a:avLst/>
          </a:prstGeom>
        </p:spPr>
        <p:txBody>
          <a:bodyPr wrap="none">
            <a:spAutoFit/>
          </a:bodyPr>
          <a:lstStyle/>
          <a:p>
            <a:r>
              <a:rPr lang="en-US" altLang="ja-JP" dirty="0" smtClean="0">
                <a:solidFill>
                  <a:srgbClr val="FF0000"/>
                </a:solidFill>
              </a:rPr>
              <a:t>2.9nC</a:t>
            </a:r>
            <a:r>
              <a:rPr lang="en-US" altLang="ja-JP" dirty="0">
                <a:solidFill>
                  <a:srgbClr val="FF0000"/>
                </a:solidFill>
              </a:rPr>
              <a:t>@25Hz</a:t>
            </a:r>
            <a:endParaRPr lang="ja-JP" altLang="en-US" dirty="0">
              <a:solidFill>
                <a:srgbClr val="FF0000"/>
              </a:solidFill>
            </a:endParaRPr>
          </a:p>
        </p:txBody>
      </p:sp>
    </p:spTree>
    <p:extLst>
      <p:ext uri="{BB962C8B-B14F-4D97-AF65-F5344CB8AC3E}">
        <p14:creationId xmlns:p14="http://schemas.microsoft.com/office/powerpoint/2010/main" val="20161931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Parameters for dither simulation</a:t>
            </a:r>
            <a:endParaRPr kumimoji="1" lang="ja-JP" altLang="en-US"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3201966648"/>
              </p:ext>
            </p:extLst>
          </p:nvPr>
        </p:nvGraphicFramePr>
        <p:xfrm>
          <a:off x="457200" y="1600200"/>
          <a:ext cx="8229599" cy="486663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70840">
                <a:tc>
                  <a:txBody>
                    <a:bodyPr/>
                    <a:lstStyle/>
                    <a:p>
                      <a:r>
                        <a:rPr kumimoji="1" lang="en-US" altLang="ja-JP" sz="1600" dirty="0" smtClean="0"/>
                        <a:t>Luminosity</a:t>
                      </a:r>
                      <a:endParaRPr kumimoji="1" lang="ja-JP" altLang="en-US" dirty="0"/>
                    </a:p>
                  </a:txBody>
                  <a:tcPr/>
                </a:tc>
                <a:tc gridSpan="2">
                  <a:txBody>
                    <a:bodyPr/>
                    <a:lstStyle/>
                    <a:p>
                      <a:pPr algn="ctr"/>
                      <a:r>
                        <a:rPr kumimoji="1" lang="en-US" altLang="ja-JP" dirty="0" smtClean="0"/>
                        <a:t>1 x 10</a:t>
                      </a:r>
                      <a:r>
                        <a:rPr kumimoji="1" lang="en-US" altLang="ja-JP" baseline="30000" dirty="0" smtClean="0"/>
                        <a:t>34</a:t>
                      </a:r>
                      <a:r>
                        <a:rPr kumimoji="1" lang="en-US" altLang="ja-JP" dirty="0" smtClean="0"/>
                        <a:t> cm</a:t>
                      </a:r>
                      <a:r>
                        <a:rPr kumimoji="1" lang="en-US" altLang="ja-JP" baseline="30000" dirty="0" smtClean="0"/>
                        <a:t>-2</a:t>
                      </a:r>
                      <a:r>
                        <a:rPr kumimoji="1" lang="en-US" altLang="ja-JP" dirty="0" smtClean="0"/>
                        <a:t> s</a:t>
                      </a:r>
                      <a:r>
                        <a:rPr kumimoji="1" lang="en-US" altLang="ja-JP" baseline="30000" dirty="0" smtClean="0"/>
                        <a:t>-1</a:t>
                      </a:r>
                      <a:endParaRPr kumimoji="1" lang="ja-JP" altLang="en-US" baseline="30000" dirty="0"/>
                    </a:p>
                  </a:txBody>
                  <a:tcPr anchor="ctr"/>
                </a:tc>
                <a:tc hMerge="1">
                  <a:txBody>
                    <a:bodyPr/>
                    <a:lstStyle/>
                    <a:p>
                      <a:endParaRPr kumimoji="1" lang="ja-JP" altLang="en-US"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 x 10</a:t>
                      </a:r>
                      <a:r>
                        <a:rPr kumimoji="1" lang="en-US" altLang="ja-JP" baseline="30000" dirty="0" smtClean="0"/>
                        <a:t>35</a:t>
                      </a:r>
                      <a:r>
                        <a:rPr kumimoji="1" lang="en-US" altLang="ja-JP" dirty="0" smtClean="0"/>
                        <a:t> cm</a:t>
                      </a:r>
                      <a:r>
                        <a:rPr kumimoji="1" lang="en-US" altLang="ja-JP" baseline="30000" dirty="0" smtClean="0"/>
                        <a:t>-2</a:t>
                      </a:r>
                      <a:r>
                        <a:rPr kumimoji="1" lang="en-US" altLang="ja-JP" dirty="0" smtClean="0"/>
                        <a:t> s</a:t>
                      </a:r>
                      <a:r>
                        <a:rPr kumimoji="1" lang="en-US" altLang="ja-JP" baseline="30000" dirty="0" smtClean="0"/>
                        <a:t>-1</a:t>
                      </a:r>
                      <a:endParaRPr kumimoji="1" lang="ja-JP" altLang="en-US" baseline="30000" dirty="0" smtClean="0"/>
                    </a:p>
                  </a:txBody>
                  <a:tcPr anchor="ctr"/>
                </a:tc>
                <a:tc hMerge="1">
                  <a:txBody>
                    <a:bodyPr/>
                    <a:lstStyle/>
                    <a:p>
                      <a:endParaRPr kumimoji="1" lang="ja-JP" altLang="en-US"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8 x 10</a:t>
                      </a:r>
                      <a:r>
                        <a:rPr kumimoji="1" lang="en-US" altLang="ja-JP" baseline="30000" dirty="0" smtClean="0"/>
                        <a:t>35</a:t>
                      </a:r>
                      <a:r>
                        <a:rPr kumimoji="1" lang="en-US" altLang="ja-JP" dirty="0" smtClean="0"/>
                        <a:t> cm</a:t>
                      </a:r>
                      <a:r>
                        <a:rPr kumimoji="1" lang="en-US" altLang="ja-JP" baseline="30000" dirty="0" smtClean="0"/>
                        <a:t>-2</a:t>
                      </a:r>
                      <a:r>
                        <a:rPr kumimoji="1" lang="en-US" altLang="ja-JP" dirty="0" smtClean="0"/>
                        <a:t> s</a:t>
                      </a:r>
                      <a:r>
                        <a:rPr kumimoji="1" lang="en-US" altLang="ja-JP" baseline="30000" dirty="0" smtClean="0"/>
                        <a:t>-1</a:t>
                      </a:r>
                      <a:endParaRPr kumimoji="1" lang="ja-JP" altLang="en-US" baseline="30000" dirty="0" smtClean="0"/>
                    </a:p>
                  </a:txBody>
                  <a:tcPr anchor="ctr"/>
                </a:tc>
                <a:tc hMerge="1">
                  <a:txBody>
                    <a:bodyPr/>
                    <a:lstStyle/>
                    <a:p>
                      <a:endParaRPr kumimoji="1" lang="ja-JP" altLang="en-US" dirty="0"/>
                    </a:p>
                  </a:txBody>
                  <a:tcPr/>
                </a:tc>
              </a:tr>
              <a:tr h="370840">
                <a:tc>
                  <a:txBody>
                    <a:bodyPr/>
                    <a:lstStyle/>
                    <a:p>
                      <a:endParaRPr kumimoji="1" lang="ja-JP" altLang="en-US"/>
                    </a:p>
                  </a:txBody>
                  <a:tcPr/>
                </a:tc>
                <a:tc>
                  <a:txBody>
                    <a:bodyPr/>
                    <a:lstStyle/>
                    <a:p>
                      <a:pPr algn="ctr"/>
                      <a:r>
                        <a:rPr kumimoji="1" lang="en-US" altLang="ja-JP" dirty="0" smtClean="0"/>
                        <a:t>LER</a:t>
                      </a:r>
                      <a:endParaRPr kumimoji="1" lang="ja-JP" altLang="en-US" dirty="0"/>
                    </a:p>
                  </a:txBody>
                  <a:tcPr anchor="ctr"/>
                </a:tc>
                <a:tc>
                  <a:txBody>
                    <a:bodyPr/>
                    <a:lstStyle/>
                    <a:p>
                      <a:pPr algn="ctr"/>
                      <a:r>
                        <a:rPr kumimoji="1" lang="en-US" altLang="ja-JP" dirty="0" smtClean="0"/>
                        <a:t>HER</a:t>
                      </a:r>
                      <a:endParaRPr kumimoji="1" lang="ja-JP" altLang="en-US" dirty="0"/>
                    </a:p>
                  </a:txBody>
                  <a:tcPr anchor="ctr"/>
                </a:tc>
                <a:tc>
                  <a:txBody>
                    <a:bodyPr/>
                    <a:lstStyle/>
                    <a:p>
                      <a:pPr algn="ctr"/>
                      <a:r>
                        <a:rPr kumimoji="1" lang="en-US" altLang="ja-JP" dirty="0" smtClean="0"/>
                        <a:t>LER</a:t>
                      </a:r>
                      <a:endParaRPr kumimoji="1" lang="ja-JP" altLang="en-US" dirty="0"/>
                    </a:p>
                  </a:txBody>
                  <a:tcPr anchor="ctr"/>
                </a:tc>
                <a:tc>
                  <a:txBody>
                    <a:bodyPr/>
                    <a:lstStyle/>
                    <a:p>
                      <a:pPr algn="ctr"/>
                      <a:r>
                        <a:rPr kumimoji="1" lang="en-US" altLang="ja-JP" dirty="0" smtClean="0"/>
                        <a:t>HER</a:t>
                      </a:r>
                      <a:endParaRPr kumimoji="1" lang="ja-JP" altLang="en-US" dirty="0"/>
                    </a:p>
                  </a:txBody>
                  <a:tcPr anchor="ctr"/>
                </a:tc>
                <a:tc>
                  <a:txBody>
                    <a:bodyPr/>
                    <a:lstStyle/>
                    <a:p>
                      <a:pPr algn="ctr"/>
                      <a:r>
                        <a:rPr kumimoji="1" lang="en-US" altLang="ja-JP" dirty="0" smtClean="0"/>
                        <a:t>LER</a:t>
                      </a:r>
                      <a:endParaRPr kumimoji="1" lang="ja-JP" altLang="en-US" dirty="0"/>
                    </a:p>
                  </a:txBody>
                  <a:tcPr anchor="ctr"/>
                </a:tc>
                <a:tc>
                  <a:txBody>
                    <a:bodyPr/>
                    <a:lstStyle/>
                    <a:p>
                      <a:pPr algn="ctr"/>
                      <a:r>
                        <a:rPr kumimoji="1" lang="en-US" altLang="ja-JP" dirty="0" smtClean="0"/>
                        <a:t>HER</a:t>
                      </a:r>
                      <a:endParaRPr kumimoji="1" lang="ja-JP" altLang="en-US" dirty="0"/>
                    </a:p>
                  </a:txBody>
                  <a:tcPr anchor="ctr"/>
                </a:tc>
              </a:tr>
              <a:tr h="370840">
                <a:tc>
                  <a:txBody>
                    <a:bodyPr/>
                    <a:lstStyle/>
                    <a:p>
                      <a:r>
                        <a:rPr kumimoji="1" lang="en-US" altLang="ja-JP" dirty="0" err="1" smtClean="0"/>
                        <a:t>I</a:t>
                      </a:r>
                      <a:r>
                        <a:rPr kumimoji="1" lang="en-US" altLang="ja-JP" baseline="-25000" dirty="0" err="1" smtClean="0"/>
                        <a:t>beam</a:t>
                      </a:r>
                      <a:r>
                        <a:rPr kumimoji="1" lang="en-US" altLang="ja-JP" dirty="0" smtClean="0"/>
                        <a:t> [A]</a:t>
                      </a:r>
                      <a:endParaRPr kumimoji="1" lang="ja-JP" altLang="en-US" dirty="0"/>
                    </a:p>
                  </a:txBody>
                  <a:tcPr/>
                </a:tc>
                <a:tc>
                  <a:txBody>
                    <a:bodyPr/>
                    <a:lstStyle/>
                    <a:p>
                      <a:pPr algn="ctr"/>
                      <a:r>
                        <a:rPr kumimoji="1" lang="en-US" altLang="ja-JP" dirty="0" smtClean="0"/>
                        <a:t>1.0</a:t>
                      </a:r>
                      <a:endParaRPr kumimoji="1" lang="ja-JP" altLang="en-US" dirty="0"/>
                    </a:p>
                  </a:txBody>
                  <a:tcPr anchor="ctr"/>
                </a:tc>
                <a:tc>
                  <a:txBody>
                    <a:bodyPr/>
                    <a:lstStyle/>
                    <a:p>
                      <a:pPr algn="ctr"/>
                      <a:r>
                        <a:rPr kumimoji="1" lang="en-US" altLang="ja-JP" dirty="0" smtClean="0"/>
                        <a:t>0.8</a:t>
                      </a:r>
                      <a:endParaRPr kumimoji="1" lang="ja-JP" altLang="en-US" dirty="0"/>
                    </a:p>
                  </a:txBody>
                  <a:tcPr anchor="ctr"/>
                </a:tc>
                <a:tc>
                  <a:txBody>
                    <a:bodyPr/>
                    <a:lstStyle/>
                    <a:p>
                      <a:pPr algn="ctr"/>
                      <a:r>
                        <a:rPr kumimoji="1" lang="en-US" altLang="ja-JP" dirty="0" smtClean="0"/>
                        <a:t>2.7</a:t>
                      </a:r>
                      <a:endParaRPr kumimoji="1" lang="ja-JP" altLang="en-US" dirty="0"/>
                    </a:p>
                  </a:txBody>
                  <a:tcPr anchor="ctr"/>
                </a:tc>
                <a:tc>
                  <a:txBody>
                    <a:bodyPr/>
                    <a:lstStyle/>
                    <a:p>
                      <a:pPr algn="ctr"/>
                      <a:r>
                        <a:rPr kumimoji="1" lang="en-US" altLang="ja-JP" dirty="0" smtClean="0"/>
                        <a:t>1.95</a:t>
                      </a:r>
                      <a:endParaRPr kumimoji="1" lang="ja-JP" altLang="en-US" dirty="0"/>
                    </a:p>
                  </a:txBody>
                  <a:tcPr anchor="ctr"/>
                </a:tc>
                <a:tc>
                  <a:txBody>
                    <a:bodyPr/>
                    <a:lstStyle/>
                    <a:p>
                      <a:pPr algn="ctr"/>
                      <a:r>
                        <a:rPr kumimoji="1" lang="en-US" altLang="ja-JP" dirty="0" smtClean="0"/>
                        <a:t>3.6</a:t>
                      </a:r>
                      <a:endParaRPr kumimoji="1" lang="ja-JP" altLang="en-US" dirty="0"/>
                    </a:p>
                  </a:txBody>
                  <a:tcPr anchor="ctr"/>
                </a:tc>
                <a:tc>
                  <a:txBody>
                    <a:bodyPr/>
                    <a:lstStyle/>
                    <a:p>
                      <a:pPr algn="ctr"/>
                      <a:r>
                        <a:rPr kumimoji="1" lang="en-US" altLang="ja-JP" dirty="0" smtClean="0"/>
                        <a:t>2.6</a:t>
                      </a:r>
                      <a:endParaRPr kumimoji="1" lang="ja-JP" altLang="en-US" dirty="0"/>
                    </a:p>
                  </a:txBody>
                  <a:tcPr anchor="ctr"/>
                </a:tc>
              </a:tr>
              <a:tr h="370840">
                <a:tc>
                  <a:txBody>
                    <a:bodyPr/>
                    <a:lstStyle/>
                    <a:p>
                      <a:r>
                        <a:rPr kumimoji="1" lang="en-US" altLang="ja-JP" sz="1400" dirty="0" smtClean="0"/>
                        <a:t># of bunches</a:t>
                      </a:r>
                      <a:endParaRPr kumimoji="1" lang="ja-JP" altLang="en-US" sz="1400" dirty="0"/>
                    </a:p>
                  </a:txBody>
                  <a:tcPr/>
                </a:tc>
                <a:tc gridSpan="2">
                  <a:txBody>
                    <a:bodyPr/>
                    <a:lstStyle/>
                    <a:p>
                      <a:pPr algn="ctr"/>
                      <a:r>
                        <a:rPr kumimoji="1" lang="en-US" altLang="ja-JP" dirty="0" smtClean="0"/>
                        <a:t>2500</a:t>
                      </a:r>
                      <a:endParaRPr kumimoji="1" lang="ja-JP" altLang="en-US" dirty="0"/>
                    </a:p>
                  </a:txBody>
                  <a:tcPr anchor="ctr"/>
                </a:tc>
                <a:tc hMerge="1">
                  <a:txBody>
                    <a:bodyPr/>
                    <a:lstStyle/>
                    <a:p>
                      <a:pPr algn="ctr"/>
                      <a:endParaRPr kumimoji="1" lang="ja-JP" altLang="en-US" dirty="0"/>
                    </a:p>
                  </a:txBody>
                  <a:tcPr/>
                </a:tc>
                <a:tc gridSpan="2">
                  <a:txBody>
                    <a:bodyPr/>
                    <a:lstStyle/>
                    <a:p>
                      <a:pPr algn="ctr"/>
                      <a:r>
                        <a:rPr kumimoji="1" lang="en-US" altLang="ja-JP" dirty="0" smtClean="0"/>
                        <a:t>2500</a:t>
                      </a:r>
                      <a:endParaRPr kumimoji="1" lang="ja-JP" altLang="en-US" dirty="0"/>
                    </a:p>
                  </a:txBody>
                  <a:tcPr anchor="ctr"/>
                </a:tc>
                <a:tc hMerge="1">
                  <a:txBody>
                    <a:bodyPr/>
                    <a:lstStyle/>
                    <a:p>
                      <a:pPr algn="ctr"/>
                      <a:endParaRPr kumimoji="1" lang="ja-JP" altLang="en-US" dirty="0"/>
                    </a:p>
                  </a:txBody>
                  <a:tcPr/>
                </a:tc>
                <a:tc gridSpan="2">
                  <a:txBody>
                    <a:bodyPr/>
                    <a:lstStyle/>
                    <a:p>
                      <a:pPr algn="ctr"/>
                      <a:r>
                        <a:rPr kumimoji="1" lang="en-US" altLang="ja-JP" dirty="0" smtClean="0"/>
                        <a:t>2500</a:t>
                      </a:r>
                      <a:endParaRPr kumimoji="1" lang="ja-JP" altLang="en-US" dirty="0"/>
                    </a:p>
                  </a:txBody>
                  <a:tcPr anchor="ctr"/>
                </a:tc>
                <a:tc hMerge="1">
                  <a:txBody>
                    <a:bodyPr/>
                    <a:lstStyle/>
                    <a:p>
                      <a:pPr algn="ctr"/>
                      <a:endParaRPr kumimoji="1" lang="ja-JP" altLang="en-US" dirty="0"/>
                    </a:p>
                  </a:txBody>
                  <a:tcPr/>
                </a:tc>
              </a:tr>
              <a:tr h="370840">
                <a:tc>
                  <a:txBody>
                    <a:bodyPr/>
                    <a:lstStyle/>
                    <a:p>
                      <a:r>
                        <a:rPr kumimoji="1" lang="en-US" altLang="ja-JP" sz="1200" dirty="0" smtClean="0">
                          <a:latin typeface="Symbol" charset="2"/>
                          <a:cs typeface="Symbol" charset="2"/>
                        </a:rPr>
                        <a:t>e</a:t>
                      </a:r>
                      <a:r>
                        <a:rPr kumimoji="1" lang="en-US" altLang="ja-JP" sz="1200" baseline="-25000" dirty="0" smtClean="0"/>
                        <a:t>x</a:t>
                      </a:r>
                      <a:r>
                        <a:rPr kumimoji="1" lang="en-US" altLang="ja-JP" sz="1200" dirty="0" smtClean="0"/>
                        <a:t>/</a:t>
                      </a:r>
                      <a:r>
                        <a:rPr kumimoji="1" lang="en-US" altLang="ja-JP" sz="1200" dirty="0" err="1" smtClean="0">
                          <a:latin typeface="Symbol" charset="2"/>
                          <a:cs typeface="Symbol" charset="2"/>
                        </a:rPr>
                        <a:t>e</a:t>
                      </a:r>
                      <a:r>
                        <a:rPr kumimoji="1" lang="en-US" altLang="ja-JP" sz="1200" baseline="-25000" dirty="0" err="1" smtClean="0"/>
                        <a:t>y</a:t>
                      </a:r>
                      <a:r>
                        <a:rPr kumimoji="1" lang="en-US" altLang="ja-JP" sz="1200" baseline="-25000" dirty="0" smtClean="0"/>
                        <a:t> </a:t>
                      </a:r>
                      <a:r>
                        <a:rPr kumimoji="1" lang="en-US" altLang="ja-JP" sz="1400" dirty="0" smtClean="0"/>
                        <a:t>(nm/pm)</a:t>
                      </a:r>
                      <a:endParaRPr kumimoji="1" lang="ja-JP" altLang="en-US" sz="1200" dirty="0"/>
                    </a:p>
                  </a:txBody>
                  <a:tcPr/>
                </a:tc>
                <a:tc>
                  <a:txBody>
                    <a:bodyPr/>
                    <a:lstStyle/>
                    <a:p>
                      <a:pPr algn="ctr"/>
                      <a:r>
                        <a:rPr kumimoji="1" lang="en-US" altLang="ja-JP" dirty="0" smtClean="0"/>
                        <a:t>2.2/44</a:t>
                      </a:r>
                      <a:endParaRPr kumimoji="1" lang="ja-JP" altLang="en-US" dirty="0"/>
                    </a:p>
                  </a:txBody>
                  <a:tcPr anchor="ctr"/>
                </a:tc>
                <a:tc>
                  <a:txBody>
                    <a:bodyPr/>
                    <a:lstStyle/>
                    <a:p>
                      <a:pPr algn="ctr"/>
                      <a:r>
                        <a:rPr kumimoji="1" lang="en-US" altLang="ja-JP" dirty="0" smtClean="0"/>
                        <a:t>5.2/104</a:t>
                      </a:r>
                      <a:endParaRPr kumimoji="1" lang="ja-JP" altLang="en-US" dirty="0"/>
                    </a:p>
                  </a:txBody>
                  <a:tcPr anchor="ctr"/>
                </a:tc>
                <a:tc>
                  <a:txBody>
                    <a:bodyPr/>
                    <a:lstStyle/>
                    <a:p>
                      <a:pPr algn="ctr"/>
                      <a:r>
                        <a:rPr kumimoji="1" lang="en-US" altLang="ja-JP" dirty="0" smtClean="0"/>
                        <a:t>3.2/51.84</a:t>
                      </a:r>
                      <a:endParaRPr kumimoji="1" lang="ja-JP" altLang="en-US" dirty="0"/>
                    </a:p>
                  </a:txBody>
                  <a:tcPr anchor="ctr"/>
                </a:tc>
                <a:tc>
                  <a:txBody>
                    <a:bodyPr/>
                    <a:lstStyle/>
                    <a:p>
                      <a:pPr algn="ctr"/>
                      <a:r>
                        <a:rPr kumimoji="1" lang="en-US" altLang="ja-JP" dirty="0" smtClean="0"/>
                        <a:t>4.6/77.28</a:t>
                      </a:r>
                      <a:endParaRPr kumimoji="1" lang="ja-JP" altLang="en-US" dirty="0"/>
                    </a:p>
                  </a:txBody>
                  <a:tcPr anchor="ctr"/>
                </a:tc>
                <a:tc>
                  <a:txBody>
                    <a:bodyPr/>
                    <a:lstStyle/>
                    <a:p>
                      <a:pPr algn="ctr"/>
                      <a:r>
                        <a:rPr kumimoji="1" lang="en-US" altLang="ja-JP" dirty="0" smtClean="0"/>
                        <a:t>3.2/8.64</a:t>
                      </a:r>
                      <a:endParaRPr kumimoji="1" lang="ja-JP" altLang="en-US" dirty="0"/>
                    </a:p>
                  </a:txBody>
                  <a:tcPr anchor="ctr"/>
                </a:tc>
                <a:tc>
                  <a:txBody>
                    <a:bodyPr/>
                    <a:lstStyle/>
                    <a:p>
                      <a:pPr algn="ctr"/>
                      <a:r>
                        <a:rPr kumimoji="1" lang="en-US" altLang="ja-JP" dirty="0" smtClean="0"/>
                        <a:t>4.6/12.88</a:t>
                      </a:r>
                      <a:endParaRPr kumimoji="1" lang="ja-JP" altLang="en-US" dirty="0"/>
                    </a:p>
                  </a:txBody>
                  <a:tcPr anchor="ctr"/>
                </a:tc>
              </a:tr>
              <a:tr h="370840">
                <a:tc>
                  <a:txBody>
                    <a:bodyPr/>
                    <a:lstStyle/>
                    <a:p>
                      <a:r>
                        <a:rPr kumimoji="1" lang="en-US" altLang="ja-JP" sz="1400" dirty="0" err="1" smtClean="0">
                          <a:latin typeface="Symbol" charset="2"/>
                          <a:cs typeface="Symbol" charset="2"/>
                        </a:rPr>
                        <a:t>b</a:t>
                      </a:r>
                      <a:r>
                        <a:rPr kumimoji="1" lang="en-US" altLang="ja-JP" sz="1400" baseline="-25000" dirty="0" err="1" smtClean="0"/>
                        <a:t>x</a:t>
                      </a:r>
                      <a:r>
                        <a:rPr kumimoji="1" lang="en-US" altLang="ja-JP" sz="1400" baseline="30000" dirty="0" smtClean="0"/>
                        <a:t>*</a:t>
                      </a:r>
                      <a:r>
                        <a:rPr kumimoji="1" lang="en-US" altLang="ja-JP" sz="1400" dirty="0" smtClean="0"/>
                        <a:t>/</a:t>
                      </a:r>
                      <a:r>
                        <a:rPr kumimoji="1" lang="en-US" altLang="ja-JP" sz="1400" dirty="0" smtClean="0">
                          <a:latin typeface="Symbol" charset="2"/>
                          <a:cs typeface="Symbol" charset="2"/>
                        </a:rPr>
                        <a:t>b</a:t>
                      </a:r>
                      <a:r>
                        <a:rPr kumimoji="1" lang="en-US" altLang="ja-JP" sz="1400" baseline="-25000" dirty="0" smtClean="0"/>
                        <a:t>y</a:t>
                      </a:r>
                      <a:r>
                        <a:rPr kumimoji="1" lang="en-US" altLang="ja-JP" sz="1400" baseline="30000" dirty="0" smtClean="0"/>
                        <a:t>*</a:t>
                      </a:r>
                      <a:r>
                        <a:rPr kumimoji="1" lang="en-US" altLang="ja-JP" sz="1400" dirty="0" smtClean="0"/>
                        <a:t> (mm)</a:t>
                      </a:r>
                      <a:endParaRPr kumimoji="1" lang="ja-JP" altLang="en-US" sz="1600" dirty="0"/>
                    </a:p>
                  </a:txBody>
                  <a:tcPr/>
                </a:tc>
                <a:tc>
                  <a:txBody>
                    <a:bodyPr/>
                    <a:lstStyle/>
                    <a:p>
                      <a:pPr algn="ctr"/>
                      <a:r>
                        <a:rPr kumimoji="1" lang="en-US" altLang="ja-JP" dirty="0" smtClean="0"/>
                        <a:t>128/2.16</a:t>
                      </a:r>
                      <a:endParaRPr kumimoji="1" lang="ja-JP" altLang="en-US" dirty="0"/>
                    </a:p>
                  </a:txBody>
                  <a:tcPr anchor="ctr"/>
                </a:tc>
                <a:tc>
                  <a:txBody>
                    <a:bodyPr/>
                    <a:lstStyle/>
                    <a:p>
                      <a:pPr algn="ctr"/>
                      <a:r>
                        <a:rPr kumimoji="1" lang="en-US" altLang="ja-JP" dirty="0" smtClean="0"/>
                        <a:t>100/2.4</a:t>
                      </a:r>
                      <a:endParaRPr kumimoji="1" lang="ja-JP" altLang="en-US" dirty="0"/>
                    </a:p>
                  </a:txBody>
                  <a:tcPr anchor="ctr"/>
                </a:tc>
                <a:tc>
                  <a:txBody>
                    <a:bodyPr/>
                    <a:lstStyle/>
                    <a:p>
                      <a:pPr algn="ctr"/>
                      <a:r>
                        <a:rPr kumimoji="1" lang="en-US" altLang="ja-JP" dirty="0" smtClean="0"/>
                        <a:t>128/1.08</a:t>
                      </a:r>
                      <a:endParaRPr kumimoji="1" lang="ja-JP" altLang="en-US" dirty="0"/>
                    </a:p>
                  </a:txBody>
                  <a:tcPr anchor="ctr"/>
                </a:tc>
                <a:tc>
                  <a:txBody>
                    <a:bodyPr/>
                    <a:lstStyle/>
                    <a:p>
                      <a:pPr algn="ctr"/>
                      <a:r>
                        <a:rPr kumimoji="1" lang="en-US" altLang="ja-JP" dirty="0" smtClean="0"/>
                        <a:t>100/1.2</a:t>
                      </a:r>
                      <a:endParaRPr kumimoji="1" lang="ja-JP" altLang="en-US" dirty="0"/>
                    </a:p>
                  </a:txBody>
                  <a:tcPr anchor="ctr"/>
                </a:tc>
                <a:tc>
                  <a:txBody>
                    <a:bodyPr/>
                    <a:lstStyle/>
                    <a:p>
                      <a:pPr algn="ctr"/>
                      <a:r>
                        <a:rPr kumimoji="1" lang="en-US" altLang="ja-JP" dirty="0" smtClean="0"/>
                        <a:t>32/0.27</a:t>
                      </a:r>
                      <a:endParaRPr kumimoji="1" lang="ja-JP" altLang="en-US" dirty="0"/>
                    </a:p>
                  </a:txBody>
                  <a:tcPr anchor="ctr"/>
                </a:tc>
                <a:tc>
                  <a:txBody>
                    <a:bodyPr/>
                    <a:lstStyle/>
                    <a:p>
                      <a:pPr algn="ctr"/>
                      <a:r>
                        <a:rPr kumimoji="1" lang="en-US" altLang="ja-JP" dirty="0" smtClean="0"/>
                        <a:t>25/0.30</a:t>
                      </a:r>
                      <a:endParaRPr kumimoji="1" lang="ja-JP" alt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err="1" smtClean="0">
                          <a:latin typeface="Symbol" charset="2"/>
                          <a:cs typeface="Symbol" charset="2"/>
                        </a:rPr>
                        <a:t>s</a:t>
                      </a:r>
                      <a:r>
                        <a:rPr kumimoji="1" lang="en-US" altLang="ja-JP" sz="1200" baseline="-25000" dirty="0" err="1" smtClean="0"/>
                        <a:t>x</a:t>
                      </a:r>
                      <a:r>
                        <a:rPr kumimoji="1" lang="en-US" altLang="ja-JP" sz="1200" baseline="30000" dirty="0" smtClean="0"/>
                        <a:t>*</a:t>
                      </a:r>
                      <a:r>
                        <a:rPr kumimoji="1" lang="en-US" altLang="ja-JP" sz="1200" dirty="0" smtClean="0"/>
                        <a:t>/</a:t>
                      </a:r>
                      <a:r>
                        <a:rPr kumimoji="1" lang="en-US" altLang="ja-JP" sz="1200" dirty="0" err="1" smtClean="0">
                          <a:latin typeface="Symbol" charset="2"/>
                          <a:cs typeface="Symbol" charset="2"/>
                        </a:rPr>
                        <a:t>s</a:t>
                      </a:r>
                      <a:r>
                        <a:rPr kumimoji="1" lang="en-US" altLang="ja-JP" sz="1200" baseline="-25000" dirty="0" err="1" smtClean="0"/>
                        <a:t>y</a:t>
                      </a:r>
                      <a:r>
                        <a:rPr kumimoji="1" lang="en-US" altLang="ja-JP" sz="1200" baseline="30000" dirty="0" smtClean="0"/>
                        <a:t>*</a:t>
                      </a:r>
                      <a:r>
                        <a:rPr kumimoji="1" lang="en-US" altLang="ja-JP" sz="1200" dirty="0" smtClean="0"/>
                        <a:t>(</a:t>
                      </a:r>
                      <a:r>
                        <a:rPr kumimoji="1" lang="en-US" altLang="ja-JP" sz="1200" dirty="0" smtClean="0">
                          <a:latin typeface="Symbol" charset="2"/>
                          <a:cs typeface="Symbol" charset="2"/>
                        </a:rPr>
                        <a:t>m</a:t>
                      </a:r>
                      <a:r>
                        <a:rPr kumimoji="1" lang="en-US" altLang="ja-JP" sz="1200" dirty="0" smtClean="0"/>
                        <a:t>m/nm)</a:t>
                      </a:r>
                      <a:endParaRPr kumimoji="1" lang="ja-JP" altLang="en-US" sz="1400" dirty="0" smtClean="0"/>
                    </a:p>
                  </a:txBody>
                  <a:tcPr/>
                </a:tc>
                <a:tc>
                  <a:txBody>
                    <a:bodyPr/>
                    <a:lstStyle/>
                    <a:p>
                      <a:pPr algn="ctr"/>
                      <a:r>
                        <a:rPr kumimoji="1" lang="en-US" altLang="ja-JP" dirty="0" smtClean="0"/>
                        <a:t>16.8/308</a:t>
                      </a:r>
                      <a:endParaRPr kumimoji="1" lang="ja-JP" altLang="en-US" dirty="0"/>
                    </a:p>
                  </a:txBody>
                  <a:tcPr anchor="ctr"/>
                </a:tc>
                <a:tc>
                  <a:txBody>
                    <a:bodyPr/>
                    <a:lstStyle/>
                    <a:p>
                      <a:pPr algn="ctr"/>
                      <a:r>
                        <a:rPr kumimoji="1" lang="en-US" altLang="ja-JP" dirty="0" smtClean="0"/>
                        <a:t>22.8/500</a:t>
                      </a:r>
                      <a:endParaRPr kumimoji="1" lang="ja-JP" altLang="en-US" dirty="0"/>
                    </a:p>
                  </a:txBody>
                  <a:tcPr anchor="ctr"/>
                </a:tc>
                <a:tc>
                  <a:txBody>
                    <a:bodyPr/>
                    <a:lstStyle/>
                    <a:p>
                      <a:pPr algn="ctr"/>
                      <a:r>
                        <a:rPr kumimoji="1" lang="en-US" altLang="ja-JP" dirty="0" smtClean="0"/>
                        <a:t>20.2/237</a:t>
                      </a:r>
                      <a:endParaRPr kumimoji="1" lang="ja-JP" altLang="en-US" dirty="0"/>
                    </a:p>
                  </a:txBody>
                  <a:tcPr anchor="ctr"/>
                </a:tc>
                <a:tc>
                  <a:txBody>
                    <a:bodyPr/>
                    <a:lstStyle/>
                    <a:p>
                      <a:pPr algn="ctr"/>
                      <a:r>
                        <a:rPr kumimoji="1" lang="en-US" altLang="ja-JP" dirty="0" smtClean="0"/>
                        <a:t>21.4/305</a:t>
                      </a:r>
                      <a:endParaRPr kumimoji="1" lang="ja-JP" altLang="en-US" dirty="0"/>
                    </a:p>
                  </a:txBody>
                  <a:tcPr anchor="ctr"/>
                </a:tc>
                <a:tc>
                  <a:txBody>
                    <a:bodyPr/>
                    <a:lstStyle/>
                    <a:p>
                      <a:pPr algn="ctr"/>
                      <a:r>
                        <a:rPr kumimoji="1" lang="en-US" altLang="ja-JP" dirty="0" smtClean="0"/>
                        <a:t>10.1/48</a:t>
                      </a:r>
                      <a:endParaRPr kumimoji="1" lang="ja-JP" altLang="en-US" dirty="0"/>
                    </a:p>
                  </a:txBody>
                  <a:tcPr anchor="ctr"/>
                </a:tc>
                <a:tc>
                  <a:txBody>
                    <a:bodyPr/>
                    <a:lstStyle/>
                    <a:p>
                      <a:pPr algn="ctr"/>
                      <a:r>
                        <a:rPr kumimoji="1" lang="en-US" altLang="ja-JP" dirty="0" smtClean="0"/>
                        <a:t>10.7/59</a:t>
                      </a:r>
                      <a:endParaRPr kumimoji="1" lang="ja-JP" altLang="en-US" dirty="0"/>
                    </a:p>
                  </a:txBody>
                  <a:tcPr anchor="ctr"/>
                </a:tc>
              </a:tr>
              <a:tr h="370840">
                <a:tc>
                  <a:txBody>
                    <a:bodyPr/>
                    <a:lstStyle/>
                    <a:p>
                      <a:r>
                        <a:rPr kumimoji="1" lang="en-US" altLang="ja-JP" sz="1600" dirty="0" err="1" smtClean="0">
                          <a:latin typeface="Symbol" charset="2"/>
                          <a:cs typeface="Symbol" charset="2"/>
                        </a:rPr>
                        <a:t>s</a:t>
                      </a:r>
                      <a:r>
                        <a:rPr kumimoji="1" lang="en-US" altLang="ja-JP" sz="1600" baseline="-25000" dirty="0" err="1" smtClean="0"/>
                        <a:t>x</a:t>
                      </a:r>
                      <a:r>
                        <a:rPr kumimoji="1" lang="en-US" altLang="ja-JP" sz="1600" baseline="30000" dirty="0" smtClean="0"/>
                        <a:t>*</a:t>
                      </a:r>
                      <a:r>
                        <a:rPr kumimoji="1" lang="en-US" altLang="ja-JP" sz="1600" baseline="-25000" dirty="0" err="1" smtClean="0"/>
                        <a:t>eff</a:t>
                      </a:r>
                      <a:r>
                        <a:rPr kumimoji="1" lang="en-US" altLang="ja-JP" sz="1600" dirty="0" smtClean="0"/>
                        <a:t> (</a:t>
                      </a:r>
                      <a:r>
                        <a:rPr kumimoji="1" lang="en-US" altLang="ja-JP" sz="1600" dirty="0" smtClean="0">
                          <a:latin typeface="Symbol" charset="2"/>
                          <a:cs typeface="Symbol" charset="2"/>
                        </a:rPr>
                        <a:t>m</a:t>
                      </a:r>
                      <a:r>
                        <a:rPr kumimoji="1" lang="en-US" altLang="ja-JP" sz="1600" dirty="0" smtClean="0"/>
                        <a:t>m)</a:t>
                      </a:r>
                      <a:endParaRPr kumimoji="1" lang="ja-JP" altLang="en-US" sz="1600" dirty="0"/>
                    </a:p>
                  </a:txBody>
                  <a:tcPr/>
                </a:tc>
                <a:tc>
                  <a:txBody>
                    <a:bodyPr/>
                    <a:lstStyle/>
                    <a:p>
                      <a:pPr algn="ctr"/>
                      <a:r>
                        <a:rPr kumimoji="1" lang="en-US" altLang="ja-JP" dirty="0" smtClean="0"/>
                        <a:t>249</a:t>
                      </a:r>
                      <a:endParaRPr kumimoji="1" lang="ja-JP" altLang="en-US" dirty="0"/>
                    </a:p>
                  </a:txBody>
                  <a:tcPr anchor="ctr"/>
                </a:tc>
                <a:tc>
                  <a:txBody>
                    <a:bodyPr/>
                    <a:lstStyle/>
                    <a:p>
                      <a:pPr algn="ctr"/>
                      <a:r>
                        <a:rPr kumimoji="1" lang="en-US" altLang="ja-JP" dirty="0" smtClean="0"/>
                        <a:t>208</a:t>
                      </a:r>
                      <a:endParaRPr kumimoji="1" lang="ja-JP" altLang="en-US" dirty="0"/>
                    </a:p>
                  </a:txBody>
                  <a:tcPr anchor="ctr"/>
                </a:tc>
                <a:tc>
                  <a:txBody>
                    <a:bodyPr/>
                    <a:lstStyle/>
                    <a:p>
                      <a:pPr algn="ctr"/>
                      <a:r>
                        <a:rPr kumimoji="1" lang="en-US" altLang="ja-JP" dirty="0" smtClean="0"/>
                        <a:t>249</a:t>
                      </a:r>
                      <a:endParaRPr kumimoji="1" lang="ja-JP" altLang="en-US" dirty="0"/>
                    </a:p>
                  </a:txBody>
                  <a:tcPr anchor="ctr"/>
                </a:tc>
                <a:tc>
                  <a:txBody>
                    <a:bodyPr/>
                    <a:lstStyle/>
                    <a:p>
                      <a:pPr algn="ctr"/>
                      <a:r>
                        <a:rPr kumimoji="1" lang="en-US" altLang="ja-JP" dirty="0" smtClean="0"/>
                        <a:t>208</a:t>
                      </a:r>
                      <a:endParaRPr kumimoji="1" lang="ja-JP" altLang="en-US" dirty="0"/>
                    </a:p>
                  </a:txBody>
                  <a:tcPr anchor="ctr"/>
                </a:tc>
                <a:tc>
                  <a:txBody>
                    <a:bodyPr/>
                    <a:lstStyle/>
                    <a:p>
                      <a:pPr algn="ctr"/>
                      <a:r>
                        <a:rPr kumimoji="1" lang="en-US" altLang="ja-JP" dirty="0" smtClean="0"/>
                        <a:t>249</a:t>
                      </a:r>
                      <a:endParaRPr kumimoji="1" lang="ja-JP" altLang="en-US" dirty="0"/>
                    </a:p>
                  </a:txBody>
                  <a:tcPr anchor="ctr"/>
                </a:tc>
                <a:tc>
                  <a:txBody>
                    <a:bodyPr/>
                    <a:lstStyle/>
                    <a:p>
                      <a:pPr algn="ctr"/>
                      <a:r>
                        <a:rPr kumimoji="1" lang="en-US" altLang="ja-JP" dirty="0" smtClean="0"/>
                        <a:t>208</a:t>
                      </a:r>
                      <a:endParaRPr kumimoji="1" lang="ja-JP" altLang="en-US" dirty="0"/>
                    </a:p>
                  </a:txBody>
                  <a:tcPr anchor="ctr"/>
                </a:tc>
              </a:tr>
              <a:tr h="370840">
                <a:tc>
                  <a:txBody>
                    <a:bodyPr/>
                    <a:lstStyle/>
                    <a:p>
                      <a:r>
                        <a:rPr kumimoji="1" lang="en-US" altLang="ja-JP" dirty="0" smtClean="0">
                          <a:latin typeface="Symbol" charset="2"/>
                          <a:cs typeface="Symbol" charset="2"/>
                        </a:rPr>
                        <a:t>x</a:t>
                      </a:r>
                      <a:r>
                        <a:rPr kumimoji="1" lang="en-US" altLang="ja-JP" baseline="-25000" dirty="0" smtClean="0"/>
                        <a:t>x</a:t>
                      </a:r>
                      <a:r>
                        <a:rPr kumimoji="1" lang="en-US" altLang="ja-JP" dirty="0" smtClean="0"/>
                        <a:t>/</a:t>
                      </a:r>
                      <a:r>
                        <a:rPr kumimoji="1" lang="en-US" altLang="ja-JP" dirty="0" err="1" smtClean="0">
                          <a:latin typeface="Symbol" charset="2"/>
                          <a:cs typeface="Symbol" charset="2"/>
                        </a:rPr>
                        <a:t>x</a:t>
                      </a:r>
                      <a:r>
                        <a:rPr kumimoji="1" lang="en-US" altLang="ja-JP" baseline="-25000" dirty="0" err="1" smtClean="0"/>
                        <a:t>y</a:t>
                      </a:r>
                      <a:endParaRPr kumimoji="1" lang="ja-JP" altLang="en-US" baseline="-25000" dirty="0"/>
                    </a:p>
                  </a:txBody>
                  <a:tcPr/>
                </a:tc>
                <a:tc>
                  <a:txBody>
                    <a:bodyPr/>
                    <a:lstStyle/>
                    <a:p>
                      <a:pPr algn="ctr"/>
                      <a:r>
                        <a:rPr kumimoji="1" lang="en-US" altLang="ja-JP" sz="1200" dirty="0" smtClean="0"/>
                        <a:t>0.0033/0.024</a:t>
                      </a:r>
                      <a:endParaRPr kumimoji="1" lang="ja-JP" altLang="en-US" sz="1200" dirty="0"/>
                    </a:p>
                  </a:txBody>
                  <a:tcPr anchor="ctr"/>
                </a:tc>
                <a:tc>
                  <a:txBody>
                    <a:bodyPr/>
                    <a:lstStyle/>
                    <a:p>
                      <a:pPr algn="ctr"/>
                      <a:r>
                        <a:rPr kumimoji="1" lang="en-US" altLang="ja-JP" sz="1200" dirty="0" smtClean="0"/>
                        <a:t>0.0013/0.0257</a:t>
                      </a:r>
                      <a:endParaRPr kumimoji="1" lang="ja-JP" altLang="en-US" sz="1200" dirty="0"/>
                    </a:p>
                  </a:txBody>
                  <a:tcPr anchor="ctr"/>
                </a:tc>
                <a:tc>
                  <a:txBody>
                    <a:bodyPr/>
                    <a:lstStyle/>
                    <a:p>
                      <a:pPr algn="ctr"/>
                      <a:r>
                        <a:rPr kumimoji="1" lang="en-US" altLang="ja-JP" sz="1400" dirty="0" smtClean="0"/>
                        <a:t>0.0083/0.049</a:t>
                      </a:r>
                      <a:endParaRPr kumimoji="1" lang="ja-JP" altLang="en-US" sz="1400" dirty="0"/>
                    </a:p>
                  </a:txBody>
                  <a:tcPr anchor="ctr"/>
                </a:tc>
                <a:tc>
                  <a:txBody>
                    <a:bodyPr/>
                    <a:lstStyle/>
                    <a:p>
                      <a:pPr algn="ctr"/>
                      <a:r>
                        <a:rPr kumimoji="1" lang="en-US" altLang="ja-JP" sz="1400" dirty="0" smtClean="0"/>
                        <a:t>0.0052/0.046</a:t>
                      </a:r>
                      <a:endParaRPr kumimoji="1" lang="ja-JP" altLang="en-US" sz="1400" dirty="0"/>
                    </a:p>
                  </a:txBody>
                  <a:tcPr anchor="ctr"/>
                </a:tc>
                <a:tc>
                  <a:txBody>
                    <a:bodyPr/>
                    <a:lstStyle/>
                    <a:p>
                      <a:pPr algn="ctr"/>
                      <a:r>
                        <a:rPr kumimoji="1" lang="en-US" altLang="ja-JP" sz="1200" dirty="0" smtClean="0"/>
                        <a:t>0.0028/0.0881</a:t>
                      </a:r>
                      <a:endParaRPr kumimoji="1" lang="ja-JP" altLang="en-US" sz="1200" dirty="0"/>
                    </a:p>
                  </a:txBody>
                  <a:tcPr anchor="ctr"/>
                </a:tc>
                <a:tc>
                  <a:txBody>
                    <a:bodyPr/>
                    <a:lstStyle/>
                    <a:p>
                      <a:pPr algn="ctr"/>
                      <a:r>
                        <a:rPr kumimoji="1" lang="en-US" altLang="ja-JP" sz="1200" dirty="0" smtClean="0"/>
                        <a:t>0.0012/0.0807</a:t>
                      </a:r>
                      <a:endParaRPr kumimoji="1" lang="ja-JP" altLang="en-US" sz="1200" dirty="0"/>
                    </a:p>
                  </a:txBody>
                  <a:tcPr anchor="ctr"/>
                </a:tc>
              </a:tr>
              <a:tr h="370840">
                <a:tc>
                  <a:txBody>
                    <a:bodyPr/>
                    <a:lstStyle/>
                    <a:p>
                      <a:r>
                        <a:rPr kumimoji="1" lang="en-US" altLang="ja-JP" sz="1400" dirty="0" err="1" smtClean="0">
                          <a:latin typeface="Symbol" charset="2"/>
                          <a:cs typeface="Symbol" charset="2"/>
                        </a:rPr>
                        <a:t>D</a:t>
                      </a:r>
                      <a:r>
                        <a:rPr kumimoji="1" lang="en-US" altLang="ja-JP" sz="1400" dirty="0" err="1" smtClean="0"/>
                        <a:t>x</a:t>
                      </a:r>
                      <a:r>
                        <a:rPr kumimoji="1" lang="en-US" altLang="ja-JP" sz="1400" dirty="0" smtClean="0"/>
                        <a:t> (lumi:20% drop)</a:t>
                      </a:r>
                      <a:endParaRPr kumimoji="1" lang="ja-JP" altLang="en-US" sz="1400" dirty="0"/>
                    </a:p>
                  </a:txBody>
                  <a:tcPr/>
                </a:tc>
                <a:tc gridSpan="2">
                  <a:txBody>
                    <a:bodyPr/>
                    <a:lstStyle/>
                    <a:p>
                      <a:pPr algn="ctr"/>
                      <a:r>
                        <a:rPr kumimoji="1" lang="en-US" altLang="ja-JP" dirty="0" smtClean="0"/>
                        <a:t>~110</a:t>
                      </a:r>
                      <a:r>
                        <a:rPr kumimoji="1" lang="en-US" altLang="ja-JP" dirty="0" smtClean="0">
                          <a:latin typeface="Symbol" charset="2"/>
                          <a:cs typeface="Symbol" charset="2"/>
                        </a:rPr>
                        <a:t>m</a:t>
                      </a:r>
                      <a:r>
                        <a:rPr kumimoji="1" lang="en-US" altLang="ja-JP" dirty="0" smtClean="0"/>
                        <a:t>m</a:t>
                      </a:r>
                      <a:endParaRPr kumimoji="1" lang="ja-JP" altLang="en-US" dirty="0"/>
                    </a:p>
                  </a:txBody>
                  <a:tcPr anchor="ctr"/>
                </a:tc>
                <a:tc hMerge="1">
                  <a:txBody>
                    <a:bodyPr/>
                    <a:lstStyle/>
                    <a:p>
                      <a:pPr algn="ctr"/>
                      <a:endParaRPr kumimoji="1" lang="ja-JP" altLang="en-US" dirty="0"/>
                    </a:p>
                  </a:txBody>
                  <a:tcPr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~55</a:t>
                      </a:r>
                      <a:r>
                        <a:rPr kumimoji="1" lang="en-US" altLang="ja-JP" dirty="0" smtClean="0">
                          <a:latin typeface="Symbol" charset="2"/>
                          <a:cs typeface="Symbol" charset="2"/>
                        </a:rPr>
                        <a:t>m</a:t>
                      </a:r>
                      <a:r>
                        <a:rPr kumimoji="1" lang="en-US" altLang="ja-JP" dirty="0" smtClean="0"/>
                        <a:t>m</a:t>
                      </a:r>
                      <a:endParaRPr kumimoji="1" lang="ja-JP" altLang="en-US" dirty="0" smtClean="0"/>
                    </a:p>
                  </a:txBody>
                  <a:tcPr anchor="ctr"/>
                </a:tc>
                <a:tc hMerge="1">
                  <a:txBody>
                    <a:bodyPr/>
                    <a:lstStyle/>
                    <a:p>
                      <a:pPr algn="ctr"/>
                      <a:endParaRPr kumimoji="1" lang="ja-JP" altLang="en-US" dirty="0"/>
                    </a:p>
                  </a:txBody>
                  <a:tcPr anchor="ctr"/>
                </a:tc>
                <a:tc gridSpan="2">
                  <a:txBody>
                    <a:bodyPr/>
                    <a:lstStyle/>
                    <a:p>
                      <a:pPr algn="ctr"/>
                      <a:r>
                        <a:rPr kumimoji="1" lang="en-US" altLang="ja-JP" dirty="0" smtClean="0"/>
                        <a:t>~10</a:t>
                      </a:r>
                      <a:r>
                        <a:rPr kumimoji="1" lang="en-US" altLang="ja-JP" dirty="0" smtClean="0">
                          <a:latin typeface="Symbol" charset="2"/>
                          <a:cs typeface="Symbol" charset="2"/>
                        </a:rPr>
                        <a:t>m</a:t>
                      </a:r>
                      <a:r>
                        <a:rPr kumimoji="1" lang="en-US" altLang="ja-JP" dirty="0" smtClean="0"/>
                        <a:t>m</a:t>
                      </a:r>
                      <a:endParaRPr kumimoji="1" lang="ja-JP" altLang="en-US" dirty="0"/>
                    </a:p>
                  </a:txBody>
                  <a:tcPr anchor="ctr"/>
                </a:tc>
                <a:tc hMerge="1">
                  <a:txBody>
                    <a:bodyPr/>
                    <a:lstStyle/>
                    <a:p>
                      <a:pPr algn="ctr"/>
                      <a:endParaRPr kumimoji="1" lang="ja-JP" altLang="en-US" dirty="0"/>
                    </a:p>
                  </a:txBody>
                  <a:tcPr/>
                </a:tc>
              </a:tr>
              <a:tr h="370840">
                <a:tc>
                  <a:txBody>
                    <a:bodyPr/>
                    <a:lstStyle/>
                    <a:p>
                      <a:r>
                        <a:rPr kumimoji="1" lang="en-US" altLang="ja-JP" sz="1400" dirty="0" err="1" smtClean="0"/>
                        <a:t>Lumi</a:t>
                      </a:r>
                      <a:r>
                        <a:rPr kumimoji="1" lang="en-US" altLang="ja-JP" sz="1400" dirty="0" smtClean="0"/>
                        <a:t>. meas.</a:t>
                      </a:r>
                      <a:endParaRPr kumimoji="1" lang="ja-JP" altLang="en-US" sz="1200" dirty="0"/>
                    </a:p>
                  </a:txBody>
                  <a:tcPr/>
                </a:tc>
                <a:tc gridSpan="2">
                  <a:txBody>
                    <a:bodyPr/>
                    <a:lstStyle/>
                    <a:p>
                      <a:pPr algn="ctr"/>
                      <a:r>
                        <a:rPr kumimoji="1" lang="en-US" altLang="ja-JP" dirty="0" smtClean="0"/>
                        <a:t>1kHz</a:t>
                      </a:r>
                      <a:endParaRPr kumimoji="1" lang="ja-JP" altLang="en-US" dirty="0"/>
                    </a:p>
                  </a:txBody>
                  <a:tcPr anchor="ctr"/>
                </a:tc>
                <a:tc hMerge="1">
                  <a:txBody>
                    <a:bodyPr/>
                    <a:lstStyle/>
                    <a:p>
                      <a:pPr algn="ctr"/>
                      <a:endParaRPr kumimoji="1" lang="ja-JP" altLang="en-US" dirty="0"/>
                    </a:p>
                  </a:txBody>
                  <a:tcPr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1kHz</a:t>
                      </a:r>
                      <a:endParaRPr kumimoji="1" lang="ja-JP" altLang="en-US" dirty="0" smtClean="0"/>
                    </a:p>
                  </a:txBody>
                  <a:tcPr anchor="ctr"/>
                </a:tc>
                <a:tc hMerge="1">
                  <a:txBody>
                    <a:bodyPr/>
                    <a:lstStyle/>
                    <a:p>
                      <a:pPr algn="ctr"/>
                      <a:endParaRPr kumimoji="1" lang="ja-JP" altLang="en-US" dirty="0"/>
                    </a:p>
                  </a:txBody>
                  <a:tcPr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1kHz</a:t>
                      </a:r>
                      <a:endParaRPr kumimoji="1" lang="ja-JP" altLang="en-US" dirty="0" smtClean="0"/>
                    </a:p>
                  </a:txBody>
                  <a:tcPr anchor="ctr"/>
                </a:tc>
                <a:tc hMerge="1">
                  <a:txBody>
                    <a:bodyPr/>
                    <a:lstStyle/>
                    <a:p>
                      <a:pPr algn="ctr"/>
                      <a:endParaRPr kumimoji="1" lang="ja-JP" altLang="en-US" dirty="0"/>
                    </a:p>
                  </a:txBody>
                  <a:tcPr anchor="ctr"/>
                </a:tc>
              </a:tr>
              <a:tr h="370840">
                <a:tc>
                  <a:txBody>
                    <a:bodyPr/>
                    <a:lstStyle/>
                    <a:p>
                      <a:r>
                        <a:rPr kumimoji="1" lang="en-US" altLang="ja-JP" sz="1600" dirty="0" smtClean="0"/>
                        <a:t>accuracy</a:t>
                      </a:r>
                      <a:endParaRPr kumimoji="1" lang="ja-JP" altLang="en-US"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~5 x 10</a:t>
                      </a:r>
                      <a:r>
                        <a:rPr kumimoji="1" lang="en-US" altLang="ja-JP" sz="1800" baseline="30000" dirty="0" smtClean="0"/>
                        <a:t>-3</a:t>
                      </a:r>
                      <a:endParaRPr kumimoji="1" lang="en-US" altLang="ja-JP" sz="1800" baseline="0" dirty="0" smtClean="0"/>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800" baseline="0" dirty="0" smtClean="0"/>
                        <a:t>(w/ radiator)</a:t>
                      </a:r>
                      <a:endParaRPr kumimoji="1" lang="ja-JP" altLang="en-US" baseline="0" dirty="0" smtClean="0"/>
                    </a:p>
                  </a:txBody>
                  <a:tcPr anchor="ctr"/>
                </a:tc>
                <a:tc hMerge="1">
                  <a:txBody>
                    <a:bodyPr/>
                    <a:lstStyle/>
                    <a:p>
                      <a:pPr algn="ctr"/>
                      <a:endParaRPr kumimoji="1" lang="ja-JP" altLang="en-US" dirty="0"/>
                    </a:p>
                  </a:txBody>
                  <a:tcPr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1.3 x 10</a:t>
                      </a:r>
                      <a:r>
                        <a:rPr kumimoji="1" lang="en-US" altLang="ja-JP" sz="1800" baseline="30000" dirty="0" smtClean="0"/>
                        <a:t>-3</a:t>
                      </a:r>
                      <a:r>
                        <a:rPr kumimoji="1" lang="en-US" altLang="ja-JP" sz="1800" baseline="0" dirty="0" smtClean="0"/>
                        <a:t>(</a:t>
                      </a:r>
                      <a:r>
                        <a:rPr kumimoji="1" lang="en-US" altLang="ja-JP" sz="1800" baseline="0" smtClean="0"/>
                        <a:t>w/o </a:t>
                      </a:r>
                      <a:r>
                        <a:rPr kumimoji="1" lang="en-US" altLang="ja-JP" sz="1800" baseline="0" dirty="0" smtClean="0"/>
                        <a:t>radiator)</a:t>
                      </a:r>
                      <a:endParaRPr kumimoji="1" lang="ja-JP" altLang="en-US" baseline="0" dirty="0" smtClean="0"/>
                    </a:p>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baseline="30000" dirty="0" smtClean="0"/>
                    </a:p>
                  </a:txBody>
                  <a:tcPr anchor="ctr"/>
                </a:tc>
                <a:tc hMerge="1">
                  <a:txBody>
                    <a:bodyPr/>
                    <a:lstStyle/>
                    <a:p>
                      <a:pPr algn="ctr"/>
                      <a:endParaRPr kumimoji="1" lang="ja-JP" altLang="en-US" dirty="0"/>
                    </a:p>
                  </a:txBody>
                  <a:tcPr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&lt;</a:t>
                      </a:r>
                      <a:r>
                        <a:rPr kumimoji="1" lang="ja-JP" altLang="en-US" dirty="0" smtClean="0"/>
                        <a:t> </a:t>
                      </a:r>
                      <a:r>
                        <a:rPr kumimoji="1" lang="en-US" altLang="ja-JP" dirty="0" smtClean="0"/>
                        <a:t>1 x 10</a:t>
                      </a:r>
                      <a:r>
                        <a:rPr kumimoji="1" lang="en-US" altLang="ja-JP" sz="1800" baseline="30000" dirty="0" smtClean="0"/>
                        <a:t>-3</a:t>
                      </a:r>
                      <a:endParaRPr kumimoji="1" lang="ja-JP" altLang="en-US" baseline="30000" dirty="0" smtClean="0"/>
                    </a:p>
                  </a:txBody>
                  <a:tcPr anchor="ctr"/>
                </a:tc>
                <a:tc hMerge="1">
                  <a:txBody>
                    <a:bodyPr/>
                    <a:lstStyle/>
                    <a:p>
                      <a:pPr algn="ctr"/>
                      <a:endParaRPr kumimoji="1" lang="ja-JP" altLang="en-US" dirty="0"/>
                    </a:p>
                  </a:txBody>
                  <a:tcPr anchor="ctr"/>
                </a:tc>
              </a:tr>
            </a:tbl>
          </a:graphicData>
        </a:graphic>
      </p:graphicFrame>
      <p:sp>
        <p:nvSpPr>
          <p:cNvPr id="7" name="テキスト ボックス 6"/>
          <p:cNvSpPr txBox="1"/>
          <p:nvPr/>
        </p:nvSpPr>
        <p:spPr>
          <a:xfrm>
            <a:off x="7126285" y="6444706"/>
            <a:ext cx="1436866" cy="369332"/>
          </a:xfrm>
          <a:prstGeom prst="rect">
            <a:avLst/>
          </a:prstGeom>
          <a:noFill/>
        </p:spPr>
        <p:txBody>
          <a:bodyPr wrap="none" rtlCol="0">
            <a:spAutoFit/>
          </a:bodyPr>
          <a:lstStyle/>
          <a:p>
            <a:r>
              <a:rPr lang="en-US" altLang="ja-JP" dirty="0" err="1">
                <a:latin typeface="Symbol" charset="2"/>
                <a:cs typeface="Symbol" charset="2"/>
              </a:rPr>
              <a:t>s</a:t>
            </a:r>
            <a:r>
              <a:rPr lang="en-US" altLang="ja-JP" baseline="-25000" dirty="0" err="1"/>
              <a:t>x</a:t>
            </a:r>
            <a:r>
              <a:rPr lang="en-US" altLang="ja-JP" baseline="30000" dirty="0"/>
              <a:t>*</a:t>
            </a:r>
            <a:r>
              <a:rPr lang="en-US" altLang="ja-JP" baseline="-25000" dirty="0" err="1"/>
              <a:t>eff</a:t>
            </a:r>
            <a:r>
              <a:rPr lang="en-US" altLang="ja-JP" dirty="0"/>
              <a:t> </a:t>
            </a:r>
            <a:r>
              <a:rPr lang="en-US" altLang="ja-JP" dirty="0" smtClean="0"/>
              <a:t>= </a:t>
            </a:r>
            <a:r>
              <a:rPr lang="en-US" altLang="ja-JP" dirty="0" err="1" smtClean="0">
                <a:latin typeface="Symbol" charset="2"/>
                <a:cs typeface="Symbol" charset="2"/>
              </a:rPr>
              <a:t>s</a:t>
            </a:r>
            <a:r>
              <a:rPr lang="en-US" altLang="ja-JP" baseline="-25000" dirty="0" err="1" smtClean="0">
                <a:latin typeface="Caflisch Script Pro Light"/>
                <a:cs typeface="Caflisch Script Pro Light"/>
              </a:rPr>
              <a:t>z</a:t>
            </a:r>
            <a:r>
              <a:rPr lang="en-US" altLang="ja-JP" dirty="0" err="1" smtClean="0">
                <a:cs typeface="Caflisch Script Pro Light"/>
              </a:rPr>
              <a:t>sin</a:t>
            </a:r>
            <a:r>
              <a:rPr lang="en-US" altLang="ja-JP" dirty="0" err="1" smtClean="0">
                <a:latin typeface="Symbol" charset="2"/>
                <a:cs typeface="Symbol" charset="2"/>
              </a:rPr>
              <a:t>f</a:t>
            </a:r>
            <a:endParaRPr kumimoji="1" lang="ja-JP" altLang="en-US" baseline="-25000" dirty="0">
              <a:latin typeface="Symbol" charset="2"/>
              <a:cs typeface="Symbol" charset="2"/>
            </a:endParaRPr>
          </a:p>
        </p:txBody>
      </p:sp>
      <p:sp>
        <p:nvSpPr>
          <p:cNvPr id="2" name="テキスト ボックス 1"/>
          <p:cNvSpPr txBox="1"/>
          <p:nvPr/>
        </p:nvSpPr>
        <p:spPr>
          <a:xfrm>
            <a:off x="2245987" y="1230868"/>
            <a:ext cx="704039" cy="369332"/>
          </a:xfrm>
          <a:prstGeom prst="rect">
            <a:avLst/>
          </a:prstGeom>
          <a:noFill/>
        </p:spPr>
        <p:txBody>
          <a:bodyPr wrap="none" rtlCol="0">
            <a:spAutoFit/>
          </a:bodyPr>
          <a:lstStyle/>
          <a:p>
            <a:r>
              <a:rPr kumimoji="1" lang="en-US" altLang="ja-JP" dirty="0" smtClean="0"/>
              <a:t>initial</a:t>
            </a:r>
            <a:endParaRPr kumimoji="1" lang="ja-JP" altLang="en-US" dirty="0"/>
          </a:p>
        </p:txBody>
      </p:sp>
      <p:sp>
        <p:nvSpPr>
          <p:cNvPr id="3" name="テキスト ボックス 2"/>
          <p:cNvSpPr txBox="1"/>
          <p:nvPr/>
        </p:nvSpPr>
        <p:spPr>
          <a:xfrm>
            <a:off x="4378080" y="1230868"/>
            <a:ext cx="1574620" cy="369332"/>
          </a:xfrm>
          <a:prstGeom prst="rect">
            <a:avLst/>
          </a:prstGeom>
          <a:noFill/>
        </p:spPr>
        <p:txBody>
          <a:bodyPr wrap="none" rtlCol="0">
            <a:spAutoFit/>
          </a:bodyPr>
          <a:lstStyle/>
          <a:p>
            <a:r>
              <a:rPr kumimoji="1" lang="en-US" altLang="ja-JP" dirty="0" smtClean="0"/>
              <a:t>First milestone</a:t>
            </a:r>
            <a:endParaRPr kumimoji="1" lang="ja-JP" altLang="en-US" dirty="0"/>
          </a:p>
        </p:txBody>
      </p:sp>
      <p:sp>
        <p:nvSpPr>
          <p:cNvPr id="5" name="テキスト ボックス 4"/>
          <p:cNvSpPr txBox="1"/>
          <p:nvPr/>
        </p:nvSpPr>
        <p:spPr>
          <a:xfrm>
            <a:off x="7126285" y="1230868"/>
            <a:ext cx="814721" cy="369332"/>
          </a:xfrm>
          <a:prstGeom prst="rect">
            <a:avLst/>
          </a:prstGeom>
          <a:noFill/>
        </p:spPr>
        <p:txBody>
          <a:bodyPr wrap="none" rtlCol="0">
            <a:spAutoFit/>
          </a:bodyPr>
          <a:lstStyle/>
          <a:p>
            <a:r>
              <a:rPr kumimoji="1" lang="en-US" altLang="ja-JP" dirty="0" smtClean="0"/>
              <a:t>Design</a:t>
            </a:r>
            <a:endParaRPr kumimoji="1" lang="ja-JP" altLang="en-US" dirty="0"/>
          </a:p>
        </p:txBody>
      </p:sp>
    </p:spTree>
    <p:extLst>
      <p:ext uri="{BB962C8B-B14F-4D97-AF65-F5344CB8AC3E}">
        <p14:creationId xmlns:p14="http://schemas.microsoft.com/office/powerpoint/2010/main" val="39191093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
            <a:ext cx="9144000"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テキスト ボックス 4"/>
          <p:cNvSpPr txBox="1">
            <a:spLocks noChangeArrowheads="1"/>
          </p:cNvSpPr>
          <p:nvPr/>
        </p:nvSpPr>
        <p:spPr bwMode="auto">
          <a:xfrm>
            <a:off x="7853363" y="142875"/>
            <a:ext cx="133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a:t>K. Ohmi</a:t>
            </a:r>
            <a:endParaRPr lang="ja-JP" altLang="en-US" sz="2800"/>
          </a:p>
        </p:txBody>
      </p:sp>
      <p:sp>
        <p:nvSpPr>
          <p:cNvPr id="22531" name="テキスト ボックス 5"/>
          <p:cNvSpPr txBox="1">
            <a:spLocks noChangeArrowheads="1"/>
          </p:cNvSpPr>
          <p:nvPr/>
        </p:nvSpPr>
        <p:spPr bwMode="auto">
          <a:xfrm>
            <a:off x="2801938" y="2695575"/>
            <a:ext cx="1277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latin typeface="Symbol" charset="0"/>
                <a:cs typeface="Symbol" charset="0"/>
              </a:rPr>
              <a:t>b</a:t>
            </a:r>
            <a:r>
              <a:rPr lang="en-US" altLang="ja-JP" sz="1800" baseline="-25000"/>
              <a:t>y</a:t>
            </a:r>
            <a:r>
              <a:rPr lang="en-US" altLang="ja-JP" sz="1800"/>
              <a:t>*~300</a:t>
            </a:r>
            <a:r>
              <a:rPr lang="en-US" altLang="ja-JP" sz="1800">
                <a:latin typeface="Symbol" charset="0"/>
                <a:cs typeface="Symbol" charset="0"/>
              </a:rPr>
              <a:t>m</a:t>
            </a:r>
            <a:r>
              <a:rPr lang="en-US" altLang="ja-JP" sz="1800"/>
              <a:t>m</a:t>
            </a:r>
            <a:endParaRPr lang="ja-JP" altLang="en-US" sz="1800"/>
          </a:p>
        </p:txBody>
      </p:sp>
      <p:sp>
        <p:nvSpPr>
          <p:cNvPr id="22532" name="正方形/長方形 6"/>
          <p:cNvSpPr>
            <a:spLocks noChangeArrowheads="1"/>
          </p:cNvSpPr>
          <p:nvPr/>
        </p:nvSpPr>
        <p:spPr bwMode="auto">
          <a:xfrm>
            <a:off x="2509838" y="3015689"/>
            <a:ext cx="2344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dirty="0"/>
              <a:t>S</a:t>
            </a:r>
            <a:r>
              <a:rPr lang="en-US" altLang="ja-JP" baseline="-25000" dirty="0"/>
              <a:t>waist</a:t>
            </a:r>
            <a:r>
              <a:rPr lang="en-US" altLang="ja-JP" dirty="0"/>
              <a:t>:1/10 </a:t>
            </a:r>
            <a:r>
              <a:rPr lang="en-US" altLang="ja-JP" dirty="0">
                <a:latin typeface="Symbol" charset="0"/>
                <a:cs typeface="Symbol" charset="0"/>
              </a:rPr>
              <a:t>b</a:t>
            </a:r>
            <a:r>
              <a:rPr lang="en-US" altLang="ja-JP" baseline="-25000" dirty="0"/>
              <a:t>y</a:t>
            </a:r>
            <a:r>
              <a:rPr lang="en-US" altLang="ja-JP" dirty="0"/>
              <a:t>* (~30</a:t>
            </a:r>
            <a:r>
              <a:rPr lang="en-US" altLang="ja-JP" dirty="0">
                <a:latin typeface="Symbol" charset="0"/>
                <a:cs typeface="Symbol" charset="0"/>
              </a:rPr>
              <a:t>m</a:t>
            </a:r>
            <a:r>
              <a:rPr lang="en-US" altLang="ja-JP" dirty="0"/>
              <a:t>m)</a:t>
            </a:r>
          </a:p>
          <a:p>
            <a:r>
              <a:rPr lang="en-US" altLang="ja-JP" dirty="0"/>
              <a:t>-&gt; </a:t>
            </a:r>
            <a:r>
              <a:rPr lang="en-US" altLang="ja-JP" dirty="0" err="1"/>
              <a:t>Lum</a:t>
            </a:r>
            <a:r>
              <a:rPr lang="en-US" altLang="ja-JP" dirty="0"/>
              <a:t>. Loss ~ 3.5% </a:t>
            </a:r>
            <a:endParaRPr lang="ja-JP" altLang="en-US" dirty="0"/>
          </a:p>
        </p:txBody>
      </p:sp>
      <p:sp>
        <p:nvSpPr>
          <p:cNvPr id="2" name="テキスト ボックス 1"/>
          <p:cNvSpPr txBox="1"/>
          <p:nvPr/>
        </p:nvSpPr>
        <p:spPr>
          <a:xfrm>
            <a:off x="2541418" y="3531529"/>
            <a:ext cx="2557686" cy="923330"/>
          </a:xfrm>
          <a:prstGeom prst="rect">
            <a:avLst/>
          </a:prstGeom>
          <a:noFill/>
        </p:spPr>
        <p:txBody>
          <a:bodyPr wrap="none" rtlCol="0">
            <a:spAutoFit/>
          </a:bodyPr>
          <a:lstStyle/>
          <a:p>
            <a:r>
              <a:rPr kumimoji="1" lang="en-US" altLang="ja-JP" dirty="0" err="1" smtClean="0">
                <a:latin typeface="Symbol" charset="2"/>
                <a:cs typeface="Symbol" charset="2"/>
              </a:rPr>
              <a:t>D</a:t>
            </a:r>
            <a:r>
              <a:rPr kumimoji="1" lang="en-US" altLang="ja-JP" dirty="0" err="1" smtClean="0"/>
              <a:t>x</a:t>
            </a:r>
            <a:r>
              <a:rPr kumimoji="1" lang="en-US" altLang="ja-JP" dirty="0" smtClean="0"/>
              <a:t> = Tan[2</a:t>
            </a:r>
            <a:r>
              <a:rPr kumimoji="1" lang="en-US" altLang="ja-JP" dirty="0" smtClean="0">
                <a:latin typeface="Symbol" charset="2"/>
                <a:cs typeface="Symbol" charset="2"/>
              </a:rPr>
              <a:t>f</a:t>
            </a:r>
            <a:r>
              <a:rPr kumimoji="1" lang="en-US" altLang="ja-JP" dirty="0" smtClean="0"/>
              <a:t>]*</a:t>
            </a:r>
            <a:r>
              <a:rPr kumimoji="1" lang="en-US" altLang="ja-JP" dirty="0" smtClean="0">
                <a:latin typeface="Symbol" charset="2"/>
                <a:cs typeface="Symbol" charset="2"/>
              </a:rPr>
              <a:t>D</a:t>
            </a:r>
            <a:r>
              <a:rPr kumimoji="1" lang="en-US" altLang="ja-JP" dirty="0" smtClean="0"/>
              <a:t>s</a:t>
            </a:r>
          </a:p>
          <a:p>
            <a:r>
              <a:rPr lang="en-US" altLang="ja-JP" dirty="0" smtClean="0">
                <a:latin typeface="Symbol" charset="2"/>
                <a:cs typeface="Symbol" charset="2"/>
              </a:rPr>
              <a:t>D</a:t>
            </a:r>
            <a:r>
              <a:rPr lang="en-US" altLang="ja-JP" dirty="0" smtClean="0"/>
              <a:t>s=30</a:t>
            </a:r>
            <a:r>
              <a:rPr lang="en-US" altLang="ja-JP" dirty="0" smtClean="0">
                <a:latin typeface="Symbol" charset="0"/>
                <a:cs typeface="Symbol" charset="0"/>
              </a:rPr>
              <a:t>m</a:t>
            </a:r>
            <a:r>
              <a:rPr lang="en-US" altLang="ja-JP" dirty="0" smtClean="0"/>
              <a:t>m -&gt; </a:t>
            </a:r>
            <a:r>
              <a:rPr lang="en-US" altLang="ja-JP" dirty="0" err="1">
                <a:latin typeface="Symbol" charset="2"/>
                <a:cs typeface="Symbol" charset="2"/>
              </a:rPr>
              <a:t>D</a:t>
            </a:r>
            <a:r>
              <a:rPr lang="en-US" altLang="ja-JP" dirty="0" err="1"/>
              <a:t>x</a:t>
            </a:r>
            <a:r>
              <a:rPr lang="en-US" altLang="ja-JP" dirty="0"/>
              <a:t> = </a:t>
            </a:r>
            <a:r>
              <a:rPr lang="en-US" altLang="ja-JP" dirty="0" smtClean="0"/>
              <a:t>=2.5</a:t>
            </a:r>
            <a:r>
              <a:rPr lang="en-US" altLang="ja-JP" dirty="0" smtClean="0">
                <a:latin typeface="Symbol" charset="0"/>
                <a:cs typeface="Symbol" charset="0"/>
              </a:rPr>
              <a:t>m</a:t>
            </a:r>
            <a:r>
              <a:rPr lang="en-US" altLang="ja-JP" dirty="0" smtClean="0"/>
              <a:t>m</a:t>
            </a:r>
            <a:endParaRPr lang="ja-JP" altLang="en-US" dirty="0"/>
          </a:p>
          <a:p>
            <a:endParaRPr kumimoji="1" lang="ja-JP" altLang="en-US" dirty="0"/>
          </a:p>
        </p:txBody>
      </p:sp>
    </p:spTree>
    <p:extLst>
      <p:ext uri="{BB962C8B-B14F-4D97-AF65-F5344CB8AC3E}">
        <p14:creationId xmlns:p14="http://schemas.microsoft.com/office/powerpoint/2010/main" val="5279572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LknbDetune.eps"/>
          <p:cNvPicPr>
            <a:picLocks noGrp="1" noChangeAspect="1"/>
          </p:cNvPicPr>
          <p:nvPr>
            <p:ph sz="half" idx="1"/>
          </p:nvPr>
        </p:nvPicPr>
        <p:blipFill>
          <a:blip r:embed="rId2">
            <a:extLst>
              <a:ext uri="{28A0092B-C50C-407E-A947-70E740481C1C}">
                <a14:useLocalDpi xmlns:a14="http://schemas.microsoft.com/office/drawing/2010/main" val="0"/>
              </a:ext>
            </a:extLst>
          </a:blip>
          <a:srcRect t="-30048" b="-30048"/>
          <a:stretch>
            <a:fillRect/>
          </a:stretch>
        </p:blipFill>
        <p:spPr>
          <a:xfrm>
            <a:off x="362743" y="-341610"/>
            <a:ext cx="4211990" cy="4720277"/>
          </a:xfrm>
        </p:spPr>
      </p:pic>
      <p:pic>
        <p:nvPicPr>
          <p:cNvPr id="6" name="コンテンツ プレースホルダー 5" descr="LknbdyDetune.eps"/>
          <p:cNvPicPr>
            <a:picLocks noGrp="1" noChangeAspect="1"/>
          </p:cNvPicPr>
          <p:nvPr>
            <p:ph sz="half" idx="2"/>
          </p:nvPr>
        </p:nvPicPr>
        <p:blipFill>
          <a:blip r:embed="rId3">
            <a:extLst>
              <a:ext uri="{28A0092B-C50C-407E-A947-70E740481C1C}">
                <a14:useLocalDpi xmlns:a14="http://schemas.microsoft.com/office/drawing/2010/main" val="0"/>
              </a:ext>
            </a:extLst>
          </a:blip>
          <a:srcRect t="-30048" b="-30048"/>
          <a:stretch>
            <a:fillRect/>
          </a:stretch>
        </p:blipFill>
        <p:spPr>
          <a:xfrm>
            <a:off x="4574733" y="-341610"/>
            <a:ext cx="4241290" cy="4753113"/>
          </a:xfrm>
        </p:spPr>
      </p:pic>
      <p:pic>
        <p:nvPicPr>
          <p:cNvPr id="8" name="図 7" descr="LknbepDetun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707" y="3547738"/>
            <a:ext cx="4071316" cy="2849921"/>
          </a:xfrm>
          <a:prstGeom prst="rect">
            <a:avLst/>
          </a:prstGeom>
        </p:spPr>
      </p:pic>
      <p:pic>
        <p:nvPicPr>
          <p:cNvPr id="9" name="図 8" descr="LknbeyDetun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625" y="3432280"/>
            <a:ext cx="4191108" cy="2933776"/>
          </a:xfrm>
          <a:prstGeom prst="rect">
            <a:avLst/>
          </a:prstGeom>
        </p:spPr>
      </p:pic>
      <p:cxnSp>
        <p:nvCxnSpPr>
          <p:cNvPr id="3" name="直線コネクタ 2"/>
          <p:cNvCxnSpPr/>
          <p:nvPr/>
        </p:nvCxnSpPr>
        <p:spPr>
          <a:xfrm>
            <a:off x="461792" y="1364519"/>
            <a:ext cx="428291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7224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descr="Lknbr1Detune.eps"/>
          <p:cNvPicPr>
            <a:picLocks noGrp="1" noChangeAspect="1"/>
          </p:cNvPicPr>
          <p:nvPr>
            <p:ph sz="half" idx="1"/>
          </p:nvPr>
        </p:nvPicPr>
        <p:blipFill>
          <a:blip r:embed="rId2">
            <a:extLst>
              <a:ext uri="{28A0092B-C50C-407E-A947-70E740481C1C}">
                <a14:useLocalDpi xmlns:a14="http://schemas.microsoft.com/office/drawing/2010/main" val="0"/>
              </a:ext>
            </a:extLst>
          </a:blip>
          <a:srcRect t="-30048" b="-30048"/>
          <a:stretch>
            <a:fillRect/>
          </a:stretch>
        </p:blipFill>
        <p:spPr>
          <a:xfrm>
            <a:off x="163331" y="-205158"/>
            <a:ext cx="4160717" cy="4662817"/>
          </a:xfrm>
        </p:spPr>
      </p:pic>
      <p:pic>
        <p:nvPicPr>
          <p:cNvPr id="8" name="コンテンツ プレースホルダー 7" descr="Lknbr2Detune.eps"/>
          <p:cNvPicPr>
            <a:picLocks noGrp="1" noChangeAspect="1"/>
          </p:cNvPicPr>
          <p:nvPr>
            <p:ph sz="half" idx="2"/>
          </p:nvPr>
        </p:nvPicPr>
        <p:blipFill>
          <a:blip r:embed="rId3">
            <a:extLst>
              <a:ext uri="{28A0092B-C50C-407E-A947-70E740481C1C}">
                <a14:useLocalDpi xmlns:a14="http://schemas.microsoft.com/office/drawing/2010/main" val="0"/>
              </a:ext>
            </a:extLst>
          </a:blip>
          <a:srcRect t="-30048" b="-30048"/>
          <a:stretch>
            <a:fillRect/>
          </a:stretch>
        </p:blipFill>
        <p:spPr>
          <a:xfrm>
            <a:off x="4532752" y="-205158"/>
            <a:ext cx="4241290" cy="4753113"/>
          </a:xfrm>
        </p:spPr>
      </p:pic>
      <p:pic>
        <p:nvPicPr>
          <p:cNvPr id="9" name="図 8" descr="Lknbr3Detun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06" y="3576844"/>
            <a:ext cx="4038710" cy="2827098"/>
          </a:xfrm>
          <a:prstGeom prst="rect">
            <a:avLst/>
          </a:prstGeom>
        </p:spPr>
      </p:pic>
      <p:pic>
        <p:nvPicPr>
          <p:cNvPr id="10" name="図 9" descr="Lknbr4Detun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607" y="3755279"/>
            <a:ext cx="4156932" cy="2909852"/>
          </a:xfrm>
          <a:prstGeom prst="rect">
            <a:avLst/>
          </a:prstGeom>
        </p:spPr>
      </p:pic>
    </p:spTree>
    <p:extLst>
      <p:ext uri="{BB962C8B-B14F-4D97-AF65-F5344CB8AC3E}">
        <p14:creationId xmlns:p14="http://schemas.microsoft.com/office/powerpoint/2010/main" val="13367378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86384" y="219456"/>
            <a:ext cx="2176272" cy="400110"/>
          </a:xfrm>
          <a:prstGeom prst="rect">
            <a:avLst/>
          </a:prstGeom>
          <a:solidFill>
            <a:srgbClr val="92D050"/>
          </a:solidFill>
        </p:spPr>
        <p:txBody>
          <a:bodyPr wrap="square" rtlCol="0">
            <a:spAutoFit/>
          </a:bodyPr>
          <a:lstStyle/>
          <a:p>
            <a:r>
              <a:rPr lang="en-US" altLang="ja-JP" sz="2000" dirty="0" smtClean="0"/>
              <a:t>Results</a:t>
            </a:r>
            <a:r>
              <a:rPr kumimoji="1" lang="ja-JP" altLang="en-US" sz="2000" dirty="0" smtClean="0"/>
              <a:t>（</a:t>
            </a:r>
            <a:r>
              <a:rPr kumimoji="1" lang="en-US" altLang="ja-JP" sz="2000" u="sng" dirty="0" smtClean="0"/>
              <a:t>QC1R</a:t>
            </a:r>
            <a:r>
              <a:rPr kumimoji="1" lang="en-US" altLang="ja-JP" sz="2000" dirty="0" smtClean="0"/>
              <a:t>)</a:t>
            </a:r>
            <a:endParaRPr kumimoji="1" lang="ja-JP" altLang="en-US" sz="2000" dirty="0"/>
          </a:p>
        </p:txBody>
      </p:sp>
      <p:pic>
        <p:nvPicPr>
          <p:cNvPr id="2" name="図 1"/>
          <p:cNvPicPr>
            <a:picLocks noChangeAspect="1"/>
          </p:cNvPicPr>
          <p:nvPr/>
        </p:nvPicPr>
        <p:blipFill>
          <a:blip r:embed="rId2"/>
          <a:stretch>
            <a:fillRect/>
          </a:stretch>
        </p:blipFill>
        <p:spPr>
          <a:xfrm>
            <a:off x="311277" y="754189"/>
            <a:ext cx="3197934" cy="2830764"/>
          </a:xfrm>
          <a:prstGeom prst="rect">
            <a:avLst/>
          </a:prstGeom>
        </p:spPr>
      </p:pic>
      <p:pic>
        <p:nvPicPr>
          <p:cNvPr id="3" name="図 2"/>
          <p:cNvPicPr>
            <a:picLocks noChangeAspect="1"/>
          </p:cNvPicPr>
          <p:nvPr/>
        </p:nvPicPr>
        <p:blipFill>
          <a:blip r:embed="rId3"/>
          <a:stretch>
            <a:fillRect/>
          </a:stretch>
        </p:blipFill>
        <p:spPr>
          <a:xfrm>
            <a:off x="343291" y="3712715"/>
            <a:ext cx="3165920" cy="2858549"/>
          </a:xfrm>
          <a:prstGeom prst="rect">
            <a:avLst/>
          </a:prstGeom>
        </p:spPr>
      </p:pic>
      <p:pic>
        <p:nvPicPr>
          <p:cNvPr id="4" name="図 3"/>
          <p:cNvPicPr>
            <a:picLocks noChangeAspect="1"/>
          </p:cNvPicPr>
          <p:nvPr/>
        </p:nvPicPr>
        <p:blipFill>
          <a:blip r:embed="rId4"/>
          <a:stretch>
            <a:fillRect/>
          </a:stretch>
        </p:blipFill>
        <p:spPr>
          <a:xfrm>
            <a:off x="4650104" y="754189"/>
            <a:ext cx="2966847" cy="2819637"/>
          </a:xfrm>
          <a:prstGeom prst="rect">
            <a:avLst/>
          </a:prstGeom>
        </p:spPr>
      </p:pic>
      <p:sp>
        <p:nvSpPr>
          <p:cNvPr id="6" name="テキスト ボックス 5"/>
          <p:cNvSpPr txBox="1"/>
          <p:nvPr/>
        </p:nvSpPr>
        <p:spPr>
          <a:xfrm>
            <a:off x="4233459" y="4733024"/>
            <a:ext cx="3983257" cy="1200329"/>
          </a:xfrm>
          <a:prstGeom prst="rect">
            <a:avLst/>
          </a:prstGeom>
          <a:noFill/>
        </p:spPr>
        <p:txBody>
          <a:bodyPr wrap="none" rtlCol="0">
            <a:spAutoFit/>
          </a:bodyPr>
          <a:lstStyle/>
          <a:p>
            <a:r>
              <a:rPr kumimoji="1" lang="en-US" altLang="ja-JP" dirty="0" smtClean="0"/>
              <a:t>Integrated amplitude (&gt; 1Hz) ~&lt; 0.1 </a:t>
            </a:r>
            <a:r>
              <a:rPr kumimoji="1" lang="en-US" altLang="ja-JP" dirty="0" smtClean="0">
                <a:latin typeface="Symbol" charset="2"/>
                <a:cs typeface="Symbol" charset="2"/>
              </a:rPr>
              <a:t>m</a:t>
            </a:r>
            <a:r>
              <a:rPr kumimoji="1" lang="en-US" altLang="ja-JP" dirty="0" smtClean="0"/>
              <a:t>m</a:t>
            </a:r>
          </a:p>
          <a:p>
            <a:endParaRPr lang="en-US" altLang="ja-JP" dirty="0"/>
          </a:p>
          <a:p>
            <a:r>
              <a:rPr lang="en-US" altLang="ja-JP" dirty="0" smtClean="0"/>
              <a:t>QC1RP </a:t>
            </a:r>
            <a:r>
              <a:rPr lang="en-US" altLang="ja-JP" dirty="0"/>
              <a:t>and </a:t>
            </a:r>
            <a:r>
              <a:rPr lang="en-US" altLang="ja-JP" dirty="0" smtClean="0"/>
              <a:t>QC1RE </a:t>
            </a:r>
            <a:r>
              <a:rPr lang="en-US" altLang="ja-JP" dirty="0"/>
              <a:t>vibrate coherently up</a:t>
            </a:r>
            <a:br>
              <a:rPr lang="en-US" altLang="ja-JP" dirty="0"/>
            </a:br>
            <a:r>
              <a:rPr lang="en-US" altLang="ja-JP" dirty="0"/>
              <a:t>to </a:t>
            </a:r>
            <a:r>
              <a:rPr lang="en-US" altLang="ja-JP" dirty="0" smtClean="0"/>
              <a:t>~50Hz.</a:t>
            </a:r>
            <a:endParaRPr lang="ja-JP" altLang="en-US" dirty="0"/>
          </a:p>
        </p:txBody>
      </p:sp>
      <p:sp>
        <p:nvSpPr>
          <p:cNvPr id="7" name="テキスト ボックス 6"/>
          <p:cNvSpPr txBox="1"/>
          <p:nvPr/>
        </p:nvSpPr>
        <p:spPr>
          <a:xfrm>
            <a:off x="5814377" y="6291532"/>
            <a:ext cx="2624186" cy="369332"/>
          </a:xfrm>
          <a:prstGeom prst="rect">
            <a:avLst/>
          </a:prstGeom>
          <a:noFill/>
        </p:spPr>
        <p:txBody>
          <a:bodyPr wrap="none" rtlCol="0">
            <a:spAutoFit/>
          </a:bodyPr>
          <a:lstStyle/>
          <a:p>
            <a:r>
              <a:rPr kumimoji="1" lang="en-US" altLang="ja-JP" dirty="0" smtClean="0"/>
              <a:t>Simulation</a:t>
            </a:r>
            <a:r>
              <a:rPr kumimoji="1" lang="ja-JP" altLang="en-US" dirty="0" smtClean="0"/>
              <a:t> </a:t>
            </a:r>
            <a:r>
              <a:rPr kumimoji="1" lang="en-US" altLang="ja-JP" dirty="0" smtClean="0"/>
              <a:t>by</a:t>
            </a:r>
            <a:r>
              <a:rPr kumimoji="1" lang="ja-JP" altLang="en-US" dirty="0" smtClean="0"/>
              <a:t> </a:t>
            </a:r>
            <a:r>
              <a:rPr kumimoji="1" lang="en-US" altLang="ja-JP" dirty="0" smtClean="0"/>
              <a:t>H.</a:t>
            </a:r>
            <a:r>
              <a:rPr kumimoji="1" lang="ja-JP" altLang="en-US" dirty="0" smtClean="0"/>
              <a:t> </a:t>
            </a:r>
            <a:r>
              <a:rPr kumimoji="1" lang="en-US" altLang="ja-JP" dirty="0" smtClean="0"/>
              <a:t>Yamaoka</a:t>
            </a:r>
            <a:endParaRPr kumimoji="1" lang="ja-JP" altLang="en-US" dirty="0"/>
          </a:p>
        </p:txBody>
      </p:sp>
      <p:pic>
        <p:nvPicPr>
          <p:cNvPr id="5" name="図 4"/>
          <p:cNvPicPr>
            <a:picLocks noChangeAspect="1"/>
          </p:cNvPicPr>
          <p:nvPr/>
        </p:nvPicPr>
        <p:blipFill>
          <a:blip r:embed="rId5"/>
          <a:stretch>
            <a:fillRect/>
          </a:stretch>
        </p:blipFill>
        <p:spPr>
          <a:xfrm>
            <a:off x="0" y="0"/>
            <a:ext cx="9144000" cy="6858000"/>
          </a:xfrm>
          <a:prstGeom prst="rect">
            <a:avLst/>
          </a:prstGeom>
        </p:spPr>
      </p:pic>
      <p:sp>
        <p:nvSpPr>
          <p:cNvPr id="9" name="テキスト ボックス 8"/>
          <p:cNvSpPr txBox="1"/>
          <p:nvPr/>
        </p:nvSpPr>
        <p:spPr>
          <a:xfrm>
            <a:off x="6565061" y="6250039"/>
            <a:ext cx="186449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799" marR="57799" indent="0" algn="l" defTabSz="1295400" rtl="0" fontAlgn="auto" latinLnBrk="1" hangingPunct="0">
              <a:lnSpc>
                <a:spcPct val="100000"/>
              </a:lnSpc>
              <a:spcBef>
                <a:spcPts val="0"/>
              </a:spcBef>
              <a:spcAft>
                <a:spcPts val="0"/>
              </a:spcAft>
              <a:buClrTx/>
              <a:buSzTx/>
              <a:buFontTx/>
              <a:buNone/>
              <a:tabLst/>
            </a:pPr>
            <a:r>
              <a:rPr kumimoji="0" lang="en-US" altLang="ja-JP" sz="2400" b="0" i="0" u="none" strike="noStrike" cap="none" spc="0" normalizeH="0" baseline="0" dirty="0" smtClean="0">
                <a:ln>
                  <a:noFill/>
                </a:ln>
                <a:solidFill>
                  <a:srgbClr val="000000"/>
                </a:solidFill>
                <a:effectLst/>
                <a:uFill>
                  <a:solidFill>
                    <a:srgbClr val="000000"/>
                  </a:solidFill>
                </a:uFill>
                <a:latin typeface="+mn-lt"/>
                <a:ea typeface="+mn-ea"/>
                <a:cs typeface="+mn-cs"/>
                <a:sym typeface="Arial"/>
              </a:rPr>
              <a:t>U. </a:t>
            </a:r>
            <a:r>
              <a:rPr kumimoji="0" lang="en-US" altLang="ja-JP" sz="2400" b="0" i="0" u="none" strike="noStrike" cap="none" spc="0" normalizeH="0" baseline="0" dirty="0" err="1" smtClean="0">
                <a:ln>
                  <a:noFill/>
                </a:ln>
                <a:solidFill>
                  <a:srgbClr val="000000"/>
                </a:solidFill>
                <a:effectLst/>
                <a:uFill>
                  <a:solidFill>
                    <a:srgbClr val="000000"/>
                  </a:solidFill>
                </a:uFill>
                <a:latin typeface="+mn-lt"/>
                <a:ea typeface="+mn-ea"/>
                <a:cs typeface="+mn-cs"/>
                <a:sym typeface="Arial"/>
              </a:rPr>
              <a:t>Wienands</a:t>
            </a:r>
            <a:endParaRPr kumimoji="0" lang="ja-JP" altLang="en-US" sz="24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18887211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78904" y="754189"/>
            <a:ext cx="3130307" cy="2811971"/>
          </a:xfrm>
          <a:prstGeom prst="rect">
            <a:avLst/>
          </a:prstGeom>
        </p:spPr>
      </p:pic>
      <p:pic>
        <p:nvPicPr>
          <p:cNvPr id="7" name="図 6"/>
          <p:cNvPicPr>
            <a:picLocks noChangeAspect="1"/>
          </p:cNvPicPr>
          <p:nvPr/>
        </p:nvPicPr>
        <p:blipFill>
          <a:blip r:embed="rId3"/>
          <a:stretch>
            <a:fillRect/>
          </a:stretch>
        </p:blipFill>
        <p:spPr>
          <a:xfrm>
            <a:off x="311277" y="3814178"/>
            <a:ext cx="3197934" cy="2893948"/>
          </a:xfrm>
          <a:prstGeom prst="rect">
            <a:avLst/>
          </a:prstGeom>
        </p:spPr>
      </p:pic>
      <p:pic>
        <p:nvPicPr>
          <p:cNvPr id="8" name="図 7"/>
          <p:cNvPicPr>
            <a:picLocks noChangeAspect="1"/>
          </p:cNvPicPr>
          <p:nvPr/>
        </p:nvPicPr>
        <p:blipFill>
          <a:blip r:embed="rId4"/>
          <a:stretch>
            <a:fillRect/>
          </a:stretch>
        </p:blipFill>
        <p:spPr>
          <a:xfrm>
            <a:off x="4536493" y="754189"/>
            <a:ext cx="2868664" cy="2811971"/>
          </a:xfrm>
          <a:prstGeom prst="rect">
            <a:avLst/>
          </a:prstGeom>
        </p:spPr>
      </p:pic>
      <p:sp>
        <p:nvSpPr>
          <p:cNvPr id="10" name="テキスト ボックス 9"/>
          <p:cNvSpPr txBox="1"/>
          <p:nvPr/>
        </p:nvSpPr>
        <p:spPr>
          <a:xfrm>
            <a:off x="786384" y="219456"/>
            <a:ext cx="2176272" cy="400110"/>
          </a:xfrm>
          <a:prstGeom prst="rect">
            <a:avLst/>
          </a:prstGeom>
          <a:solidFill>
            <a:srgbClr val="92D050"/>
          </a:solidFill>
        </p:spPr>
        <p:txBody>
          <a:bodyPr wrap="square" rtlCol="0">
            <a:spAutoFit/>
          </a:bodyPr>
          <a:lstStyle/>
          <a:p>
            <a:r>
              <a:rPr lang="en-US" altLang="ja-JP" sz="2000" dirty="0" smtClean="0"/>
              <a:t>Results</a:t>
            </a:r>
            <a:r>
              <a:rPr kumimoji="1" lang="ja-JP" altLang="en-US" sz="2000" dirty="0" smtClean="0"/>
              <a:t>（</a:t>
            </a:r>
            <a:r>
              <a:rPr kumimoji="1" lang="en-US" altLang="ja-JP" sz="2000" u="sng" dirty="0" smtClean="0"/>
              <a:t>QC1L</a:t>
            </a:r>
            <a:r>
              <a:rPr kumimoji="1" lang="en-US" altLang="ja-JP" sz="2000" dirty="0" smtClean="0"/>
              <a:t>)</a:t>
            </a:r>
            <a:endParaRPr kumimoji="1" lang="ja-JP" altLang="en-US" sz="2000" dirty="0"/>
          </a:p>
        </p:txBody>
      </p:sp>
      <p:sp>
        <p:nvSpPr>
          <p:cNvPr id="2" name="テキスト ボックス 1"/>
          <p:cNvSpPr txBox="1"/>
          <p:nvPr/>
        </p:nvSpPr>
        <p:spPr>
          <a:xfrm>
            <a:off x="4233459" y="4733024"/>
            <a:ext cx="3926676" cy="1200329"/>
          </a:xfrm>
          <a:prstGeom prst="rect">
            <a:avLst/>
          </a:prstGeom>
          <a:noFill/>
        </p:spPr>
        <p:txBody>
          <a:bodyPr wrap="none" rtlCol="0">
            <a:spAutoFit/>
          </a:bodyPr>
          <a:lstStyle/>
          <a:p>
            <a:r>
              <a:rPr kumimoji="1" lang="en-US" altLang="ja-JP" dirty="0" smtClean="0"/>
              <a:t>Integrated amplitude (&gt; 1Hz) ~&lt; 0.2 </a:t>
            </a:r>
            <a:r>
              <a:rPr kumimoji="1" lang="en-US" altLang="ja-JP" dirty="0" smtClean="0">
                <a:latin typeface="Symbol" charset="2"/>
                <a:cs typeface="Symbol" charset="2"/>
              </a:rPr>
              <a:t>m</a:t>
            </a:r>
            <a:r>
              <a:rPr kumimoji="1" lang="en-US" altLang="ja-JP" dirty="0" smtClean="0"/>
              <a:t>m</a:t>
            </a:r>
          </a:p>
          <a:p>
            <a:endParaRPr lang="en-US" altLang="ja-JP" dirty="0"/>
          </a:p>
          <a:p>
            <a:r>
              <a:rPr kumimoji="1" lang="en-US" altLang="ja-JP" dirty="0" smtClean="0"/>
              <a:t>QC1LP and QC1LE vibrate coherently up</a:t>
            </a:r>
            <a:br>
              <a:rPr kumimoji="1" lang="en-US" altLang="ja-JP" dirty="0" smtClean="0"/>
            </a:br>
            <a:r>
              <a:rPr kumimoji="1" lang="en-US" altLang="ja-JP" dirty="0" smtClean="0"/>
              <a:t>to ~80Hz.</a:t>
            </a:r>
            <a:endParaRPr kumimoji="1" lang="ja-JP" altLang="en-US" dirty="0"/>
          </a:p>
        </p:txBody>
      </p:sp>
      <p:sp>
        <p:nvSpPr>
          <p:cNvPr id="3" name="テキスト ボックス 2"/>
          <p:cNvSpPr txBox="1"/>
          <p:nvPr/>
        </p:nvSpPr>
        <p:spPr>
          <a:xfrm>
            <a:off x="5814377" y="6291532"/>
            <a:ext cx="2624186" cy="369332"/>
          </a:xfrm>
          <a:prstGeom prst="rect">
            <a:avLst/>
          </a:prstGeom>
          <a:noFill/>
        </p:spPr>
        <p:txBody>
          <a:bodyPr wrap="none" rtlCol="0">
            <a:spAutoFit/>
          </a:bodyPr>
          <a:lstStyle/>
          <a:p>
            <a:r>
              <a:rPr kumimoji="1" lang="en-US" altLang="ja-JP" dirty="0" smtClean="0"/>
              <a:t>Simulation</a:t>
            </a:r>
            <a:r>
              <a:rPr kumimoji="1" lang="ja-JP" altLang="en-US" dirty="0" smtClean="0"/>
              <a:t> </a:t>
            </a:r>
            <a:r>
              <a:rPr kumimoji="1" lang="en-US" altLang="ja-JP" dirty="0" smtClean="0"/>
              <a:t>by</a:t>
            </a:r>
            <a:r>
              <a:rPr kumimoji="1" lang="ja-JP" altLang="en-US" dirty="0" smtClean="0"/>
              <a:t> </a:t>
            </a:r>
            <a:r>
              <a:rPr kumimoji="1" lang="en-US" altLang="ja-JP" dirty="0" smtClean="0"/>
              <a:t>H.</a:t>
            </a:r>
            <a:r>
              <a:rPr kumimoji="1" lang="ja-JP" altLang="en-US" dirty="0" smtClean="0"/>
              <a:t> </a:t>
            </a:r>
            <a:r>
              <a:rPr kumimoji="1" lang="en-US" altLang="ja-JP" dirty="0" smtClean="0"/>
              <a:t>Yamaoka</a:t>
            </a:r>
            <a:endParaRPr kumimoji="1" lang="ja-JP" altLang="en-US" dirty="0"/>
          </a:p>
        </p:txBody>
      </p:sp>
      <p:pic>
        <p:nvPicPr>
          <p:cNvPr id="4" name="図 3"/>
          <p:cNvPicPr>
            <a:picLocks noChangeAspect="1"/>
          </p:cNvPicPr>
          <p:nvPr/>
        </p:nvPicPr>
        <p:blipFill>
          <a:blip r:embed="rId5"/>
          <a:stretch>
            <a:fillRect/>
          </a:stretch>
        </p:blipFill>
        <p:spPr>
          <a:xfrm>
            <a:off x="0" y="0"/>
            <a:ext cx="9144000" cy="6858000"/>
          </a:xfrm>
          <a:prstGeom prst="rect">
            <a:avLst/>
          </a:prstGeom>
        </p:spPr>
      </p:pic>
      <p:sp>
        <p:nvSpPr>
          <p:cNvPr id="9" name="テキスト ボックス 8"/>
          <p:cNvSpPr txBox="1"/>
          <p:nvPr/>
        </p:nvSpPr>
        <p:spPr>
          <a:xfrm>
            <a:off x="378904" y="5778115"/>
            <a:ext cx="186449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799" marR="57799" indent="0" algn="l" defTabSz="1295400" rtl="0" fontAlgn="auto" latinLnBrk="1" hangingPunct="0">
              <a:lnSpc>
                <a:spcPct val="100000"/>
              </a:lnSpc>
              <a:spcBef>
                <a:spcPts val="0"/>
              </a:spcBef>
              <a:spcAft>
                <a:spcPts val="0"/>
              </a:spcAft>
              <a:buClrTx/>
              <a:buSzTx/>
              <a:buFontTx/>
              <a:buNone/>
              <a:tabLst/>
            </a:pPr>
            <a:r>
              <a:rPr kumimoji="0" lang="en-US" altLang="ja-JP" sz="2400" b="0" i="0" u="none" strike="noStrike" cap="none" spc="0" normalizeH="0" baseline="0" dirty="0" smtClean="0">
                <a:ln>
                  <a:noFill/>
                </a:ln>
                <a:solidFill>
                  <a:srgbClr val="000000"/>
                </a:solidFill>
                <a:effectLst/>
                <a:uFill>
                  <a:solidFill>
                    <a:srgbClr val="000000"/>
                  </a:solidFill>
                </a:uFill>
                <a:latin typeface="+mn-lt"/>
                <a:ea typeface="+mn-ea"/>
                <a:cs typeface="+mn-cs"/>
                <a:sym typeface="Arial"/>
              </a:rPr>
              <a:t>U. </a:t>
            </a:r>
            <a:r>
              <a:rPr kumimoji="0" lang="en-US" altLang="ja-JP" sz="2400" b="0" i="0" u="none" strike="noStrike" cap="none" spc="0" normalizeH="0" baseline="0" dirty="0" err="1" smtClean="0">
                <a:ln>
                  <a:noFill/>
                </a:ln>
                <a:solidFill>
                  <a:srgbClr val="000000"/>
                </a:solidFill>
                <a:effectLst/>
                <a:uFill>
                  <a:solidFill>
                    <a:srgbClr val="000000"/>
                  </a:solidFill>
                </a:uFill>
                <a:latin typeface="+mn-lt"/>
                <a:ea typeface="+mn-ea"/>
                <a:cs typeface="+mn-cs"/>
                <a:sym typeface="Arial"/>
              </a:rPr>
              <a:t>Wienands</a:t>
            </a:r>
            <a:endParaRPr kumimoji="0" lang="ja-JP" altLang="en-US" sz="24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27417003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タイトル 1"/>
          <p:cNvSpPr>
            <a:spLocks noGrp="1"/>
          </p:cNvSpPr>
          <p:nvPr>
            <p:ph type="title"/>
          </p:nvPr>
        </p:nvSpPr>
        <p:spPr>
          <a:xfrm>
            <a:off x="457200" y="53752"/>
            <a:ext cx="8229600" cy="1143000"/>
          </a:xfrm>
        </p:spPr>
        <p:txBody>
          <a:bodyPr>
            <a:noAutofit/>
          </a:bodyPr>
          <a:lstStyle/>
          <a:p>
            <a:r>
              <a:rPr lang="en-US" altLang="ja-JP" sz="2800" dirty="0" smtClean="0">
                <a:solidFill>
                  <a:srgbClr val="0000FF"/>
                </a:solidFill>
                <a:latin typeface="Marker Felt" charset="0"/>
              </a:rPr>
              <a:t>Orbit change at IP with 1</a:t>
            </a:r>
            <a:r>
              <a:rPr lang="en-US" altLang="ja-JP" sz="2800" dirty="0" smtClean="0">
                <a:solidFill>
                  <a:srgbClr val="0000FF"/>
                </a:solidFill>
                <a:latin typeface="Symbol" pitchFamily="18" charset="2"/>
              </a:rPr>
              <a:t>m</a:t>
            </a:r>
            <a:r>
              <a:rPr lang="en-US" altLang="ja-JP" sz="2800" dirty="0" smtClean="0">
                <a:solidFill>
                  <a:srgbClr val="0000FF"/>
                </a:solidFill>
                <a:latin typeface="Marker Felt" charset="0"/>
              </a:rPr>
              <a:t>m offset of QCS magnets</a:t>
            </a:r>
            <a:r>
              <a:rPr lang="ja-JP" altLang="en-US" sz="2800" dirty="0" smtClean="0">
                <a:solidFill>
                  <a:srgbClr val="0000FF"/>
                </a:solidFill>
                <a:latin typeface="Marker Felt" charset="0"/>
              </a:rPr>
              <a:t> </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897373703"/>
              </p:ext>
            </p:extLst>
          </p:nvPr>
        </p:nvGraphicFramePr>
        <p:xfrm>
          <a:off x="457200" y="1600200"/>
          <a:ext cx="8229600" cy="3835812"/>
        </p:xfrm>
        <a:graphic>
          <a:graphicData uri="http://schemas.openxmlformats.org/drawingml/2006/table">
            <a:tbl>
              <a:tblPr/>
              <a:tblGrid>
                <a:gridCol w="658416"/>
                <a:gridCol w="576064"/>
                <a:gridCol w="1008112"/>
                <a:gridCol w="936104"/>
                <a:gridCol w="864096"/>
                <a:gridCol w="864096"/>
                <a:gridCol w="1008112"/>
                <a:gridCol w="2314600"/>
              </a:tblGrid>
              <a:tr h="86401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K1 (/m)</a:t>
                      </a: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Calibri" pitchFamily="34" charset="0"/>
                          <a:ea typeface="ＭＳ Ｐゴシック" pitchFamily="50" charset="-128"/>
                        </a:rPr>
                        <a:t>Distancefrom IP</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Calibri" pitchFamily="34" charset="0"/>
                          <a:ea typeface="ＭＳ Ｐゴシック" pitchFamily="50" charset="-128"/>
                        </a:rPr>
                        <a:t>[m]</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err="1" smtClean="0">
                          <a:ln>
                            <a:noFill/>
                          </a:ln>
                          <a:solidFill>
                            <a:srgbClr val="FFFFFF"/>
                          </a:solidFill>
                          <a:effectLst/>
                          <a:latin typeface="Symbol" pitchFamily="18" charset="2"/>
                          <a:ea typeface="ＭＳ Ｐゴシック" pitchFamily="50" charset="-128"/>
                        </a:rPr>
                        <a:t>b</a:t>
                      </a:r>
                      <a:r>
                        <a:rPr kumimoji="1" lang="en-US" altLang="ja-JP" sz="1600" b="1" i="0" u="none" strike="noStrike" cap="none" normalizeH="0" baseline="-25000" dirty="0" err="1" smtClean="0">
                          <a:ln>
                            <a:noFill/>
                          </a:ln>
                          <a:solidFill>
                            <a:srgbClr val="FFFFFF"/>
                          </a:solidFill>
                          <a:effectLst/>
                          <a:latin typeface="Calibri" pitchFamily="34" charset="0"/>
                          <a:ea typeface="ＭＳ Ｐゴシック" pitchFamily="50" charset="-128"/>
                        </a:rPr>
                        <a:t>Q</a:t>
                      </a:r>
                      <a:r>
                        <a:rPr kumimoji="1" lang="en-US" altLang="ja-JP" sz="1600" b="1" i="0" u="none" strike="noStrike" cap="none" normalizeH="0" baseline="-25000" dirty="0" smtClean="0">
                          <a:ln>
                            <a:noFill/>
                          </a:ln>
                          <a:solidFill>
                            <a:srgbClr val="FFFFFF"/>
                          </a:solidFill>
                          <a:effectLst/>
                          <a:latin typeface="Calibri" pitchFamily="34" charset="0"/>
                          <a:ea typeface="ＭＳ Ｐゴシック" pitchFamily="50" charset="-128"/>
                        </a:rPr>
                        <a:t> </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a:t>
                      </a:r>
                      <a:b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b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max.</a:t>
                      </a: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Symbol" pitchFamily="18" charset="2"/>
                          <a:ea typeface="ＭＳ Ｐゴシック" pitchFamily="50" charset="-128"/>
                        </a:rPr>
                        <a:t>b</a:t>
                      </a:r>
                      <a:r>
                        <a:rPr kumimoji="1" lang="en-US" altLang="ja-JP" sz="1600" b="1" i="0" u="none" strike="noStrike" cap="none" normalizeH="0" baseline="-25000" smtClean="0">
                          <a:ln>
                            <a:noFill/>
                          </a:ln>
                          <a:solidFill>
                            <a:srgbClr val="FFFFFF"/>
                          </a:solidFill>
                          <a:effectLst/>
                          <a:latin typeface="Calibri" pitchFamily="34" charset="0"/>
                          <a:ea typeface="ＭＳ Ｐゴシック" pitchFamily="50" charset="-128"/>
                        </a:rPr>
                        <a:t>IP</a:t>
                      </a:r>
                      <a:r>
                        <a:rPr kumimoji="1" lang="en-US" altLang="ja-JP" sz="1600" b="1" i="0" u="none" strike="noStrike" cap="none" normalizeH="0" baseline="0" smtClean="0">
                          <a:ln>
                            <a:noFill/>
                          </a:ln>
                          <a:solidFill>
                            <a:srgbClr val="FFFFFF"/>
                          </a:solidFill>
                          <a:effectLst/>
                          <a:latin typeface="Calibri" pitchFamily="34" charset="0"/>
                          <a:ea typeface="ＭＳ Ｐゴシック" pitchFamily="50" charset="-128"/>
                        </a:rPr>
                        <a:t>[mm]</a:t>
                      </a:r>
                      <a:endParaRPr kumimoji="1" lang="ja-JP" altLang="en-US" sz="1600" b="1" i="0" u="none" strike="noStrike" cap="none" normalizeH="0" baseline="-25000" smtClean="0">
                        <a:ln>
                          <a:noFill/>
                        </a:ln>
                        <a:solidFill>
                          <a:srgbClr val="FFFFFF"/>
                        </a:solidFill>
                        <a:effectLst/>
                        <a:latin typeface="Calibri" pitchFamily="34" charset="0"/>
                        <a:ea typeface="ＭＳ Ｐゴシック" pitchFamily="50"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Symbol" pitchFamily="18" charset="2"/>
                          <a:ea typeface="ＭＳ Ｐゴシック" pitchFamily="50" charset="-128"/>
                        </a:rPr>
                        <a:t>Dy</a:t>
                      </a:r>
                      <a:r>
                        <a:rPr kumimoji="1" lang="en-US" altLang="ja-JP" sz="1600" b="1" i="0" u="none" strike="noStrike" cap="none" normalizeH="0" baseline="-25000" smtClean="0">
                          <a:ln>
                            <a:noFill/>
                          </a:ln>
                          <a:solidFill>
                            <a:srgbClr val="FFFFFF"/>
                          </a:solidFill>
                          <a:effectLst/>
                          <a:latin typeface="Calibri" pitchFamily="34" charset="0"/>
                          <a:ea typeface="ＭＳ Ｐゴシック" pitchFamily="50" charset="-128"/>
                        </a:rPr>
                        <a:t>y</a:t>
                      </a:r>
                      <a:r>
                        <a:rPr kumimoji="1" lang="en-US" altLang="ja-JP" sz="1600" b="1" i="0" u="none" strike="noStrike" cap="none" normalizeH="0" baseline="0" smtClean="0">
                          <a:ln>
                            <a:noFill/>
                          </a:ln>
                          <a:solidFill>
                            <a:srgbClr val="FFFFFF"/>
                          </a:solidFill>
                          <a:effectLst/>
                          <a:latin typeface="Symbol" pitchFamily="18" charset="2"/>
                          <a:ea typeface="ＭＳ Ｐゴシック" pitchFamily="50" charset="-128"/>
                        </a:rPr>
                        <a:t>/2p</a:t>
                      </a:r>
                      <a:endParaRPr kumimoji="1" lang="ja-JP" altLang="en-US" sz="1600" b="1" i="0" u="none" strike="noStrike" cap="none" normalizeH="0" baseline="-2500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err="1" smtClean="0">
                          <a:ln>
                            <a:noFill/>
                          </a:ln>
                          <a:solidFill>
                            <a:srgbClr val="FFFFFF"/>
                          </a:solidFill>
                          <a:effectLst/>
                          <a:latin typeface="Calibri" pitchFamily="34" charset="0"/>
                          <a:ea typeface="ＭＳ Ｐゴシック" pitchFamily="50" charset="-128"/>
                        </a:rPr>
                        <a:t>COD@IPfor</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 1</a:t>
                      </a:r>
                      <a:r>
                        <a:rPr kumimoji="1" lang="en-US" altLang="ja-JP" sz="1600" b="1" i="0" u="none" strike="noStrike" cap="none" normalizeH="0" baseline="0" dirty="0" smtClean="0">
                          <a:ln>
                            <a:noFill/>
                          </a:ln>
                          <a:solidFill>
                            <a:srgbClr val="FFFFFF"/>
                          </a:solidFill>
                          <a:effectLst/>
                          <a:latin typeface="Symbol" pitchFamily="18" charset="2"/>
                          <a:ea typeface="ＭＳ Ｐゴシック" pitchFamily="50" charset="-128"/>
                        </a:rPr>
                        <a:t>m</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 Q-offset</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a:t>
                      </a:r>
                      <a:r>
                        <a:rPr kumimoji="1" lang="en-US" altLang="ja-JP" sz="1600" b="1" i="0" u="none" strike="noStrike" cap="none" normalizeH="0" baseline="0" dirty="0" smtClean="0">
                          <a:ln>
                            <a:noFill/>
                          </a:ln>
                          <a:solidFill>
                            <a:srgbClr val="FFFFFF"/>
                          </a:solidFill>
                          <a:effectLst/>
                          <a:latin typeface="Symbol" pitchFamily="18" charset="2"/>
                          <a:ea typeface="ＭＳ Ｐゴシック" pitchFamily="50" charset="-128"/>
                        </a:rPr>
                        <a:t>m</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altLang="ja-JP" sz="1600" b="1"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QC1L</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(V)</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-1.721</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0.920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2897.7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0.27</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-0.734</a:t>
                      </a:r>
                      <a:endParaRPr kumimoji="1" lang="en-US" altLang="ja-JP"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-1.206</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1.165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5834.8</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-0.768</a:t>
                      </a:r>
                      <a:endParaRPr kumimoji="1" lang="ja-JP" altLang="en-US"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QC1R</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(V)</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-1.712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0.930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2897.8</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0.27</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-0.736</a:t>
                      </a:r>
                      <a:endParaRPr kumimoji="1" lang="ja-JP" altLang="en-US"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-1.140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1.172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5895.0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-0.730</a:t>
                      </a:r>
                      <a:endParaRPr kumimoji="1" lang="ja-JP" altLang="en-US"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QC1L</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(H)</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1.721</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0.920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153.0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0.24364</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0.867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1.206</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1.165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310.7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0.24616</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0.901</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QC1R</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(H)</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1.712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0.930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156.9</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0.24372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0.882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1.140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1.172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305.5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0.24619</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0.857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50266" name="オブジェクト 4"/>
          <p:cNvGraphicFramePr>
            <a:graphicFrameLocks noChangeAspect="1"/>
          </p:cNvGraphicFramePr>
          <p:nvPr>
            <p:extLst>
              <p:ext uri="{D42A27DB-BD31-4B8C-83A1-F6EECF244321}">
                <p14:modId xmlns:p14="http://schemas.microsoft.com/office/powerpoint/2010/main" val="596095159"/>
              </p:ext>
            </p:extLst>
          </p:nvPr>
        </p:nvGraphicFramePr>
        <p:xfrm>
          <a:off x="109905" y="5518079"/>
          <a:ext cx="3704592" cy="623570"/>
        </p:xfrm>
        <a:graphic>
          <a:graphicData uri="http://schemas.openxmlformats.org/presentationml/2006/ole">
            <mc:AlternateContent xmlns:mc="http://schemas.openxmlformats.org/markup-compatibility/2006">
              <mc:Choice xmlns:v="urn:schemas-microsoft-com:vml" Requires="v">
                <p:oleObj spid="_x0000_s25664" name="Equation" r:id="rId3" imgW="2322000" imgH="383760" progId="Equation.DSMT4">
                  <p:embed/>
                </p:oleObj>
              </mc:Choice>
              <mc:Fallback>
                <p:oleObj name="Equation" r:id="rId3" imgW="2322000" imgH="3837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05" y="5518079"/>
                        <a:ext cx="3704592" cy="6235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267" name="テキスト ボックス 5"/>
          <p:cNvSpPr txBox="1">
            <a:spLocks noChangeArrowheads="1"/>
          </p:cNvSpPr>
          <p:nvPr/>
        </p:nvSpPr>
        <p:spPr bwMode="auto">
          <a:xfrm>
            <a:off x="334650" y="6146548"/>
            <a:ext cx="608013" cy="368300"/>
          </a:xfrm>
          <a:prstGeom prst="rect">
            <a:avLst/>
          </a:prstGeom>
          <a:noFill/>
          <a:ln w="9525">
            <a:noFill/>
            <a:miter lim="800000"/>
            <a:headEnd/>
            <a:tailEnd/>
          </a:ln>
        </p:spPr>
        <p:txBody>
          <a:bodyPr wrap="none">
            <a:spAutoFit/>
          </a:bodyPr>
          <a:lstStyle/>
          <a:p>
            <a:r>
              <a:rPr lang="en-US" altLang="ja-JP" dirty="0"/>
              <a:t>COD</a:t>
            </a:r>
            <a:endParaRPr lang="ja-JP" altLang="en-US" dirty="0"/>
          </a:p>
        </p:txBody>
      </p:sp>
      <p:sp>
        <p:nvSpPr>
          <p:cNvPr id="50270" name="テキスト ボックス 12"/>
          <p:cNvSpPr txBox="1">
            <a:spLocks noChangeArrowheads="1"/>
          </p:cNvSpPr>
          <p:nvPr/>
        </p:nvSpPr>
        <p:spPr bwMode="auto">
          <a:xfrm>
            <a:off x="8604448" y="2422680"/>
            <a:ext cx="441325" cy="708025"/>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50271" name="テキスト ボックス 13"/>
          <p:cNvSpPr txBox="1">
            <a:spLocks noChangeArrowheads="1"/>
          </p:cNvSpPr>
          <p:nvPr/>
        </p:nvSpPr>
        <p:spPr bwMode="auto">
          <a:xfrm>
            <a:off x="8604448" y="3182200"/>
            <a:ext cx="441325" cy="706438"/>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50272" name="テキスト ボックス 14"/>
          <p:cNvSpPr txBox="1">
            <a:spLocks noChangeArrowheads="1"/>
          </p:cNvSpPr>
          <p:nvPr/>
        </p:nvSpPr>
        <p:spPr bwMode="auto">
          <a:xfrm>
            <a:off x="8604448" y="3895408"/>
            <a:ext cx="441325" cy="708025"/>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50273" name="テキスト ボックス 15"/>
          <p:cNvSpPr txBox="1">
            <a:spLocks noChangeArrowheads="1"/>
          </p:cNvSpPr>
          <p:nvPr/>
        </p:nvSpPr>
        <p:spPr bwMode="auto">
          <a:xfrm>
            <a:off x="8604448" y="4622360"/>
            <a:ext cx="439738" cy="708025"/>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2" name="テキスト ボックス 1"/>
          <p:cNvSpPr txBox="1"/>
          <p:nvPr/>
        </p:nvSpPr>
        <p:spPr>
          <a:xfrm>
            <a:off x="4069756" y="5518079"/>
            <a:ext cx="4834902" cy="646331"/>
          </a:xfrm>
          <a:prstGeom prst="rect">
            <a:avLst/>
          </a:prstGeom>
          <a:noFill/>
          <a:ln w="28575" cmpd="sng">
            <a:solidFill>
              <a:srgbClr val="0000FF"/>
            </a:solidFill>
          </a:ln>
        </p:spPr>
        <p:txBody>
          <a:bodyPr wrap="none" rtlCol="0">
            <a:spAutoFit/>
          </a:bodyPr>
          <a:lstStyle/>
          <a:p>
            <a:r>
              <a:rPr kumimoji="1" lang="en-US" altLang="ja-JP" dirty="0" smtClean="0">
                <a:solidFill>
                  <a:srgbClr val="0000FF"/>
                </a:solidFill>
              </a:rPr>
              <a:t>V:1</a:t>
            </a:r>
            <a:r>
              <a:rPr kumimoji="1" lang="en-US" altLang="ja-JP" dirty="0" smtClean="0">
                <a:solidFill>
                  <a:srgbClr val="0000FF"/>
                </a:solidFill>
                <a:latin typeface="Symbol" charset="2"/>
                <a:cs typeface="Symbol" charset="2"/>
              </a:rPr>
              <a:t>m</a:t>
            </a:r>
            <a:r>
              <a:rPr kumimoji="1" lang="en-US" altLang="ja-JP" dirty="0" smtClean="0">
                <a:solidFill>
                  <a:srgbClr val="0000FF"/>
                </a:solidFill>
              </a:rPr>
              <a:t>m (QC1 offset) &lt;-&gt; ~0.7</a:t>
            </a:r>
            <a:r>
              <a:rPr kumimoji="1" lang="en-US" altLang="ja-JP" dirty="0" smtClean="0">
                <a:solidFill>
                  <a:srgbClr val="0000FF"/>
                </a:solidFill>
                <a:latin typeface="Symbol" charset="2"/>
                <a:cs typeface="Symbol" charset="2"/>
              </a:rPr>
              <a:t>m</a:t>
            </a:r>
            <a:r>
              <a:rPr kumimoji="1" lang="en-US" altLang="ja-JP" dirty="0" smtClean="0">
                <a:solidFill>
                  <a:srgbClr val="0000FF"/>
                </a:solidFill>
              </a:rPr>
              <a:t>m orbit change at IP</a:t>
            </a:r>
          </a:p>
          <a:p>
            <a:r>
              <a:rPr lang="en-US" altLang="ja-JP" dirty="0" smtClean="0">
                <a:solidFill>
                  <a:srgbClr val="0000FF"/>
                </a:solidFill>
              </a:rPr>
              <a:t>H:</a:t>
            </a:r>
            <a:r>
              <a:rPr lang="en-US" altLang="ja-JP" dirty="0">
                <a:solidFill>
                  <a:srgbClr val="0000FF"/>
                </a:solidFill>
              </a:rPr>
              <a:t>1</a:t>
            </a:r>
            <a:r>
              <a:rPr lang="en-US" altLang="ja-JP" dirty="0">
                <a:solidFill>
                  <a:srgbClr val="0000FF"/>
                </a:solidFill>
                <a:latin typeface="Symbol" charset="2"/>
                <a:cs typeface="Symbol" charset="2"/>
              </a:rPr>
              <a:t>m</a:t>
            </a:r>
            <a:r>
              <a:rPr lang="en-US" altLang="ja-JP" dirty="0">
                <a:solidFill>
                  <a:srgbClr val="0000FF"/>
                </a:solidFill>
              </a:rPr>
              <a:t>m (QC1 offset) &lt;-&gt; ~</a:t>
            </a:r>
            <a:r>
              <a:rPr lang="en-US" altLang="ja-JP" dirty="0" smtClean="0">
                <a:solidFill>
                  <a:srgbClr val="0000FF"/>
                </a:solidFill>
              </a:rPr>
              <a:t>0.9</a:t>
            </a:r>
            <a:r>
              <a:rPr lang="en-US" altLang="ja-JP" dirty="0" smtClean="0">
                <a:solidFill>
                  <a:srgbClr val="0000FF"/>
                </a:solidFill>
                <a:latin typeface="Symbol" charset="2"/>
                <a:cs typeface="Symbol" charset="2"/>
              </a:rPr>
              <a:t>m</a:t>
            </a:r>
            <a:r>
              <a:rPr lang="en-US" altLang="ja-JP" dirty="0" smtClean="0">
                <a:solidFill>
                  <a:srgbClr val="0000FF"/>
                </a:solidFill>
              </a:rPr>
              <a:t>m </a:t>
            </a:r>
            <a:r>
              <a:rPr lang="en-US" altLang="ja-JP" dirty="0">
                <a:solidFill>
                  <a:srgbClr val="0000FF"/>
                </a:solidFill>
              </a:rPr>
              <a:t>orbit change at </a:t>
            </a:r>
            <a:r>
              <a:rPr lang="en-US" altLang="ja-JP" dirty="0" smtClean="0">
                <a:solidFill>
                  <a:srgbClr val="0000FF"/>
                </a:solidFill>
              </a:rPr>
              <a:t>IP</a:t>
            </a:r>
            <a:endParaRPr lang="en-US" altLang="ja-JP" dirty="0">
              <a:solidFill>
                <a:srgbClr val="0000FF"/>
              </a:solidFill>
            </a:endParaRPr>
          </a:p>
        </p:txBody>
      </p:sp>
      <p:sp>
        <p:nvSpPr>
          <p:cNvPr id="3" name="正方形/長方形 2"/>
          <p:cNvSpPr/>
          <p:nvPr/>
        </p:nvSpPr>
        <p:spPr>
          <a:xfrm>
            <a:off x="638657" y="1012086"/>
            <a:ext cx="2989595" cy="369332"/>
          </a:xfrm>
          <a:prstGeom prst="rect">
            <a:avLst/>
          </a:prstGeom>
        </p:spPr>
        <p:txBody>
          <a:bodyPr wrap="none">
            <a:spAutoFit/>
          </a:bodyPr>
          <a:lstStyle/>
          <a:p>
            <a:r>
              <a:rPr lang="tr-TR" altLang="ja-JP" dirty="0" err="1" smtClean="0"/>
              <a:t>Lattice</a:t>
            </a:r>
            <a:r>
              <a:rPr lang="tr-TR" altLang="ja-JP" dirty="0" smtClean="0"/>
              <a:t> : sler_1689, </a:t>
            </a:r>
            <a:r>
              <a:rPr lang="en-US" altLang="ja-JP" dirty="0" smtClean="0"/>
              <a:t>sher_5769</a:t>
            </a:r>
            <a:endParaRPr lang="ja-JP" altLang="en-US" dirty="0"/>
          </a:p>
        </p:txBody>
      </p:sp>
      <p:sp>
        <p:nvSpPr>
          <p:cNvPr id="5" name="テキスト ボックス 4"/>
          <p:cNvSpPr txBox="1"/>
          <p:nvPr/>
        </p:nvSpPr>
        <p:spPr>
          <a:xfrm>
            <a:off x="2192715" y="6372214"/>
            <a:ext cx="6433597" cy="369332"/>
          </a:xfrm>
          <a:prstGeom prst="rect">
            <a:avLst/>
          </a:prstGeom>
          <a:noFill/>
        </p:spPr>
        <p:txBody>
          <a:bodyPr wrap="none" rtlCol="0">
            <a:spAutoFit/>
          </a:bodyPr>
          <a:lstStyle/>
          <a:p>
            <a:r>
              <a:rPr kumimoji="1" lang="en-US" altLang="ja-JP" dirty="0" smtClean="0">
                <a:solidFill>
                  <a:srgbClr val="FF0000"/>
                </a:solidFill>
              </a:rPr>
              <a:t>Horizontal orbit vibration due to QC1 vibration (~ &lt;1Hz) ~&lt; 0.2 </a:t>
            </a:r>
            <a:r>
              <a:rPr kumimoji="1" lang="en-US" altLang="ja-JP" dirty="0" smtClean="0">
                <a:solidFill>
                  <a:srgbClr val="FF0000"/>
                </a:solidFill>
                <a:latin typeface="Symbol" charset="2"/>
                <a:cs typeface="Symbol" charset="2"/>
              </a:rPr>
              <a:t>m</a:t>
            </a:r>
            <a:r>
              <a:rPr kumimoji="1" lang="en-US" altLang="ja-JP" dirty="0" smtClean="0">
                <a:solidFill>
                  <a:srgbClr val="FF0000"/>
                </a:solidFill>
              </a:rPr>
              <a:t>m</a:t>
            </a:r>
            <a:endParaRPr kumimoji="1" lang="ja-JP" altLang="en-US" dirty="0">
              <a:solidFill>
                <a:srgbClr val="FF0000"/>
              </a:solidFill>
            </a:endParaRPr>
          </a:p>
        </p:txBody>
      </p:sp>
      <p:pic>
        <p:nvPicPr>
          <p:cNvPr id="6" name="図 5"/>
          <p:cNvPicPr>
            <a:picLocks noChangeAspect="1"/>
          </p:cNvPicPr>
          <p:nvPr/>
        </p:nvPicPr>
        <p:blipFill>
          <a:blip r:embed="rId5"/>
          <a:stretch>
            <a:fillRect/>
          </a:stretch>
        </p:blipFill>
        <p:spPr>
          <a:xfrm>
            <a:off x="0" y="0"/>
            <a:ext cx="9144000" cy="6858000"/>
          </a:xfrm>
          <a:prstGeom prst="rect">
            <a:avLst/>
          </a:prstGeom>
        </p:spPr>
      </p:pic>
      <p:pic>
        <p:nvPicPr>
          <p:cNvPr id="7" name="図 6"/>
          <p:cNvPicPr>
            <a:picLocks noChangeAspect="1"/>
          </p:cNvPicPr>
          <p:nvPr/>
        </p:nvPicPr>
        <p:blipFill>
          <a:blip r:embed="rId6"/>
          <a:stretch>
            <a:fillRect/>
          </a:stretch>
        </p:blipFill>
        <p:spPr>
          <a:xfrm>
            <a:off x="0" y="0"/>
            <a:ext cx="9144000" cy="6858000"/>
          </a:xfrm>
          <a:prstGeom prst="rect">
            <a:avLst/>
          </a:prstGeom>
        </p:spPr>
      </p:pic>
      <p:pic>
        <p:nvPicPr>
          <p:cNvPr id="8" name="図 7"/>
          <p:cNvPicPr>
            <a:picLocks noChangeAspect="1"/>
          </p:cNvPicPr>
          <p:nvPr/>
        </p:nvPicPr>
        <p:blipFill>
          <a:blip r:embed="rId7"/>
          <a:stretch>
            <a:fillRect/>
          </a:stretch>
        </p:blipFill>
        <p:spPr>
          <a:xfrm>
            <a:off x="0" y="0"/>
            <a:ext cx="9144000" cy="6858000"/>
          </a:xfrm>
          <a:prstGeom prst="rect">
            <a:avLst/>
          </a:prstGeom>
        </p:spPr>
      </p:pic>
      <p:sp>
        <p:nvSpPr>
          <p:cNvPr id="16" name="テキスト ボックス 15"/>
          <p:cNvSpPr txBox="1"/>
          <p:nvPr/>
        </p:nvSpPr>
        <p:spPr>
          <a:xfrm>
            <a:off x="6565061" y="6250039"/>
            <a:ext cx="186449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799" marR="57799" indent="0" algn="l" defTabSz="1295400" rtl="0" fontAlgn="auto" latinLnBrk="1" hangingPunct="0">
              <a:lnSpc>
                <a:spcPct val="100000"/>
              </a:lnSpc>
              <a:spcBef>
                <a:spcPts val="0"/>
              </a:spcBef>
              <a:spcAft>
                <a:spcPts val="0"/>
              </a:spcAft>
              <a:buClrTx/>
              <a:buSzTx/>
              <a:buFontTx/>
              <a:buNone/>
              <a:tabLst/>
            </a:pPr>
            <a:r>
              <a:rPr kumimoji="0" lang="en-US" altLang="ja-JP" sz="2400" b="0" i="0" u="none" strike="noStrike" cap="none" spc="0" normalizeH="0" baseline="0" dirty="0" smtClean="0">
                <a:ln>
                  <a:noFill/>
                </a:ln>
                <a:solidFill>
                  <a:srgbClr val="000000"/>
                </a:solidFill>
                <a:effectLst/>
                <a:uFill>
                  <a:solidFill>
                    <a:srgbClr val="000000"/>
                  </a:solidFill>
                </a:uFill>
                <a:latin typeface="+mn-lt"/>
                <a:ea typeface="+mn-ea"/>
                <a:cs typeface="+mn-cs"/>
                <a:sym typeface="Arial"/>
              </a:rPr>
              <a:t>U. </a:t>
            </a:r>
            <a:r>
              <a:rPr kumimoji="0" lang="en-US" altLang="ja-JP" sz="2400" b="0" i="0" u="none" strike="noStrike" cap="none" spc="0" normalizeH="0" baseline="0" dirty="0" err="1" smtClean="0">
                <a:ln>
                  <a:noFill/>
                </a:ln>
                <a:solidFill>
                  <a:srgbClr val="000000"/>
                </a:solidFill>
                <a:effectLst/>
                <a:uFill>
                  <a:solidFill>
                    <a:srgbClr val="000000"/>
                  </a:solidFill>
                </a:uFill>
                <a:latin typeface="+mn-lt"/>
                <a:ea typeface="+mn-ea"/>
                <a:cs typeface="+mn-cs"/>
                <a:sym typeface="Arial"/>
              </a:rPr>
              <a:t>Wienands</a:t>
            </a:r>
            <a:endParaRPr kumimoji="0" lang="ja-JP" altLang="en-US" sz="24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31596355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Location of fast luminosity monitor</a:t>
            </a:r>
            <a:endParaRPr kumimoji="1" lang="ja-JP" altLang="en-US" dirty="0"/>
          </a:p>
        </p:txBody>
      </p:sp>
      <p:pic>
        <p:nvPicPr>
          <p:cNvPr id="4" name="コンテンツ プレースホルダー 3"/>
          <p:cNvPicPr>
            <a:picLocks noGrp="1" noChangeAspect="1"/>
          </p:cNvPicPr>
          <p:nvPr>
            <p:ph idx="1"/>
          </p:nvPr>
        </p:nvPicPr>
        <p:blipFill>
          <a:blip r:embed="rId2"/>
          <a:srcRect l="-9607" r="-9607"/>
          <a:stretch>
            <a:fillRect/>
          </a:stretch>
        </p:blipFill>
        <p:spPr/>
      </p:pic>
      <p:sp>
        <p:nvSpPr>
          <p:cNvPr id="5" name="テキスト ボックス 4"/>
          <p:cNvSpPr txBox="1"/>
          <p:nvPr/>
        </p:nvSpPr>
        <p:spPr>
          <a:xfrm>
            <a:off x="3863474" y="1360158"/>
            <a:ext cx="3031599" cy="646331"/>
          </a:xfrm>
          <a:prstGeom prst="rect">
            <a:avLst/>
          </a:prstGeom>
          <a:noFill/>
        </p:spPr>
        <p:txBody>
          <a:bodyPr wrap="none" rtlCol="0">
            <a:spAutoFit/>
          </a:bodyPr>
          <a:lstStyle/>
          <a:p>
            <a:r>
              <a:rPr kumimoji="1" lang="en-US" altLang="ja-JP" dirty="0" smtClean="0"/>
              <a:t>12m downstream of IP</a:t>
            </a:r>
            <a:br>
              <a:rPr kumimoji="1" lang="en-US" altLang="ja-JP" dirty="0" smtClean="0"/>
            </a:br>
            <a:r>
              <a:rPr kumimoji="1" lang="en-US" altLang="ja-JP" dirty="0" smtClean="0"/>
              <a:t>Monitor detects lost </a:t>
            </a:r>
            <a:r>
              <a:rPr kumimoji="1" lang="en-US" altLang="ja-JP" dirty="0" smtClean="0"/>
              <a:t>positron</a:t>
            </a:r>
            <a:r>
              <a:rPr kumimoji="1" lang="en-US" altLang="ja-JP" dirty="0" smtClean="0"/>
              <a:t>s</a:t>
            </a:r>
            <a:endParaRPr kumimoji="1" lang="ja-JP" altLang="en-US" dirty="0"/>
          </a:p>
        </p:txBody>
      </p:sp>
      <p:sp>
        <p:nvSpPr>
          <p:cNvPr id="3" name="テキスト ボックス 2"/>
          <p:cNvSpPr txBox="1"/>
          <p:nvPr/>
        </p:nvSpPr>
        <p:spPr>
          <a:xfrm>
            <a:off x="906700" y="6126163"/>
            <a:ext cx="8097088" cy="646331"/>
          </a:xfrm>
          <a:prstGeom prst="rect">
            <a:avLst/>
          </a:prstGeom>
          <a:noFill/>
        </p:spPr>
        <p:txBody>
          <a:bodyPr wrap="none" rtlCol="0">
            <a:spAutoFit/>
          </a:bodyPr>
          <a:lstStyle/>
          <a:p>
            <a:r>
              <a:rPr lang="en-US" altLang="ja-JP" dirty="0" smtClean="0"/>
              <a:t>As a backup, a</a:t>
            </a:r>
            <a:r>
              <a:rPr kumimoji="1" lang="en-US" altLang="ja-JP" dirty="0" smtClean="0"/>
              <a:t>nother fast luminosity monitor will be installed </a:t>
            </a:r>
            <a:r>
              <a:rPr lang="en-US" altLang="ja-JP" dirty="0" smtClean="0"/>
              <a:t>in 28m downstream of</a:t>
            </a:r>
            <a:br>
              <a:rPr lang="en-US" altLang="ja-JP" dirty="0" smtClean="0"/>
            </a:br>
            <a:r>
              <a:rPr lang="en-US" altLang="ja-JP" dirty="0" smtClean="0"/>
              <a:t>HER, which detects photons from </a:t>
            </a:r>
            <a:r>
              <a:rPr lang="en-US" altLang="ja-JP" dirty="0" err="1" smtClean="0"/>
              <a:t>Radiative</a:t>
            </a:r>
            <a:r>
              <a:rPr lang="en-US" altLang="ja-JP" dirty="0" smtClean="0"/>
              <a:t> </a:t>
            </a:r>
            <a:r>
              <a:rPr lang="en-US" altLang="ja-JP" dirty="0" err="1" smtClean="0"/>
              <a:t>Bhabha</a:t>
            </a:r>
            <a:r>
              <a:rPr lang="en-US" altLang="ja-JP" dirty="0" smtClean="0"/>
              <a:t> scatterings.</a:t>
            </a:r>
            <a:r>
              <a:rPr kumimoji="1" lang="en-US" altLang="ja-JP" dirty="0" smtClean="0"/>
              <a:t> </a:t>
            </a:r>
            <a:endParaRPr kumimoji="1" lang="ja-JP" altLang="en-US" dirty="0"/>
          </a:p>
        </p:txBody>
      </p:sp>
    </p:spTree>
    <p:extLst>
      <p:ext uri="{BB962C8B-B14F-4D97-AF65-F5344CB8AC3E}">
        <p14:creationId xmlns:p14="http://schemas.microsoft.com/office/powerpoint/2010/main" val="16767482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1289467"/>
          </a:xfrm>
        </p:spPr>
        <p:txBody>
          <a:bodyPr>
            <a:noAutofit/>
          </a:bodyPr>
          <a:lstStyle/>
          <a:p>
            <a:r>
              <a:rPr kumimoji="1" lang="en-US" altLang="ja-JP" sz="3600" dirty="0" smtClean="0"/>
              <a:t>Proposed </a:t>
            </a:r>
            <a:r>
              <a:rPr lang="en-US" altLang="ja-JP" sz="3600" dirty="0" smtClean="0"/>
              <a:t>vacuum </a:t>
            </a:r>
            <a:r>
              <a:rPr kumimoji="1" lang="en-US" altLang="ja-JP" sz="3600" dirty="0" smtClean="0"/>
              <a:t>chamber modification for fast luminosity monitor by LAL</a:t>
            </a:r>
            <a:endParaRPr kumimoji="1" lang="ja-JP" altLang="en-US" sz="36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0544" y="1536120"/>
            <a:ext cx="6402912" cy="4525963"/>
          </a:xfrm>
        </p:spPr>
      </p:pic>
      <p:sp>
        <p:nvSpPr>
          <p:cNvPr id="5" name="テキスト ボックス 4"/>
          <p:cNvSpPr txBox="1"/>
          <p:nvPr/>
        </p:nvSpPr>
        <p:spPr>
          <a:xfrm>
            <a:off x="477888" y="5984413"/>
            <a:ext cx="8208912" cy="646331"/>
          </a:xfrm>
          <a:prstGeom prst="rect">
            <a:avLst/>
          </a:prstGeom>
          <a:noFill/>
        </p:spPr>
        <p:txBody>
          <a:bodyPr wrap="square" rtlCol="0">
            <a:spAutoFit/>
          </a:bodyPr>
          <a:lstStyle/>
          <a:p>
            <a:r>
              <a:rPr kumimoji="1" lang="en-US" altLang="ja-JP" dirty="0" smtClean="0"/>
              <a:t>Kanazawa-san is </a:t>
            </a:r>
            <a:r>
              <a:rPr lang="en-US" altLang="ja-JP" dirty="0" smtClean="0"/>
              <a:t>considering the design for this chamber. Impedance issues have been</a:t>
            </a:r>
            <a:br>
              <a:rPr lang="en-US" altLang="ja-JP" dirty="0" smtClean="0"/>
            </a:br>
            <a:r>
              <a:rPr lang="en-US" altLang="ja-JP" dirty="0" smtClean="0"/>
              <a:t>studied by Shibata-san</a:t>
            </a:r>
            <a:r>
              <a:rPr lang="en-US" altLang="ja-JP" dirty="0" smtClean="0"/>
              <a:t>.</a:t>
            </a:r>
            <a:r>
              <a:rPr lang="ja-JP" altLang="en-US" dirty="0" smtClean="0"/>
              <a:t>　</a:t>
            </a:r>
            <a:r>
              <a:rPr lang="en-US" altLang="ja-JP" dirty="0" smtClean="0"/>
              <a:t>The</a:t>
            </a:r>
            <a:r>
              <a:rPr lang="ja-JP" altLang="en-US" dirty="0" smtClean="0"/>
              <a:t> </a:t>
            </a:r>
            <a:r>
              <a:rPr lang="en-US" altLang="ja-JP" dirty="0" smtClean="0"/>
              <a:t>chamber</a:t>
            </a:r>
            <a:r>
              <a:rPr lang="ja-JP" altLang="en-US" dirty="0" smtClean="0"/>
              <a:t> </a:t>
            </a:r>
            <a:r>
              <a:rPr lang="en-US" altLang="ja-JP" dirty="0" smtClean="0"/>
              <a:t>is</a:t>
            </a:r>
            <a:r>
              <a:rPr lang="ja-JP" altLang="en-US" dirty="0" smtClean="0"/>
              <a:t> </a:t>
            </a:r>
            <a:r>
              <a:rPr lang="en-US" altLang="ja-JP" dirty="0" smtClean="0"/>
              <a:t>considered</a:t>
            </a:r>
            <a:r>
              <a:rPr lang="ja-JP" altLang="en-US" dirty="0" smtClean="0"/>
              <a:t> </a:t>
            </a:r>
            <a:r>
              <a:rPr lang="en-US" altLang="ja-JP" dirty="0" smtClean="0"/>
              <a:t>to</a:t>
            </a:r>
            <a:r>
              <a:rPr lang="ja-JP" altLang="en-US" dirty="0" smtClean="0"/>
              <a:t> </a:t>
            </a:r>
            <a:r>
              <a:rPr lang="en-US" altLang="ja-JP" dirty="0" smtClean="0"/>
              <a:t>install</a:t>
            </a:r>
            <a:r>
              <a:rPr lang="ja-JP" altLang="en-US" dirty="0" smtClean="0"/>
              <a:t> </a:t>
            </a:r>
            <a:r>
              <a:rPr lang="ja-JP" altLang="ja-JP" dirty="0" smtClean="0"/>
              <a:t>f</a:t>
            </a:r>
            <a:r>
              <a:rPr lang="en-US" altLang="ja-JP" dirty="0" smtClean="0"/>
              <a:t>or</a:t>
            </a:r>
            <a:r>
              <a:rPr lang="ja-JP" altLang="en-US" dirty="0" smtClean="0"/>
              <a:t> </a:t>
            </a:r>
            <a:r>
              <a:rPr lang="en-US" altLang="ja-JP" dirty="0" smtClean="0"/>
              <a:t>phase</a:t>
            </a:r>
            <a:r>
              <a:rPr lang="ja-JP" altLang="en-US" dirty="0" smtClean="0"/>
              <a:t> </a:t>
            </a:r>
            <a:r>
              <a:rPr lang="en-US" altLang="ja-JP" dirty="0" smtClean="0"/>
              <a:t>2</a:t>
            </a:r>
            <a:r>
              <a:rPr lang="ja-JP" altLang="en-US" dirty="0" smtClean="0"/>
              <a:t> </a:t>
            </a:r>
            <a:r>
              <a:rPr lang="en-US" altLang="ja-JP" dirty="0" smtClean="0"/>
              <a:t>operation.</a:t>
            </a:r>
            <a:endParaRPr kumimoji="1" lang="ja-JP" altLang="en-US" dirty="0"/>
          </a:p>
        </p:txBody>
      </p:sp>
    </p:spTree>
    <p:extLst>
      <p:ext uri="{BB962C8B-B14F-4D97-AF65-F5344CB8AC3E}">
        <p14:creationId xmlns:p14="http://schemas.microsoft.com/office/powerpoint/2010/main" val="16241509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rotWithShape="1">
          <a:blip r:embed="rId2"/>
          <a:srcRect l="-1400" r="-6341"/>
          <a:stretch/>
        </p:blipFill>
        <p:spPr>
          <a:xfrm>
            <a:off x="8643" y="173789"/>
            <a:ext cx="9139003" cy="6136106"/>
          </a:xfrm>
        </p:spPr>
      </p:pic>
      <p:sp>
        <p:nvSpPr>
          <p:cNvPr id="5" name="テキスト ボックス 4"/>
          <p:cNvSpPr txBox="1"/>
          <p:nvPr/>
        </p:nvSpPr>
        <p:spPr>
          <a:xfrm>
            <a:off x="7539790" y="6502036"/>
            <a:ext cx="1087031" cy="369332"/>
          </a:xfrm>
          <a:prstGeom prst="rect">
            <a:avLst/>
          </a:prstGeom>
          <a:noFill/>
        </p:spPr>
        <p:txBody>
          <a:bodyPr wrap="none" rtlCol="0">
            <a:spAutoFit/>
          </a:bodyPr>
          <a:lstStyle/>
          <a:p>
            <a:r>
              <a:rPr kumimoji="1" lang="en-US" altLang="ja-JP" dirty="0" smtClean="0"/>
              <a:t>S. </a:t>
            </a:r>
            <a:r>
              <a:rPr kumimoji="1" lang="en-US" altLang="ja-JP" dirty="0" err="1" smtClean="0"/>
              <a:t>Uehara</a:t>
            </a:r>
            <a:endParaRPr kumimoji="1" lang="ja-JP" altLang="en-US" dirty="0"/>
          </a:p>
        </p:txBody>
      </p:sp>
    </p:spTree>
    <p:extLst>
      <p:ext uri="{BB962C8B-B14F-4D97-AF65-F5344CB8AC3E}">
        <p14:creationId xmlns:p14="http://schemas.microsoft.com/office/powerpoint/2010/main" val="29503697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Update of commissioning scenario</a:t>
            </a:r>
          </a:p>
          <a:p>
            <a:r>
              <a:rPr lang="en-US" altLang="ja-JP" dirty="0"/>
              <a:t>Operation </a:t>
            </a:r>
            <a:r>
              <a:rPr lang="en-US" altLang="ja-JP" dirty="0" smtClean="0"/>
              <a:t>tools</a:t>
            </a:r>
          </a:p>
          <a:p>
            <a:r>
              <a:rPr lang="en-US" altLang="ja-JP" dirty="0"/>
              <a:t>Update</a:t>
            </a:r>
            <a:r>
              <a:rPr lang="ja-JP" altLang="en-US" dirty="0"/>
              <a:t> </a:t>
            </a:r>
            <a:r>
              <a:rPr lang="en-US" altLang="ja-JP" dirty="0"/>
              <a:t>of</a:t>
            </a:r>
            <a:r>
              <a:rPr lang="ja-JP" altLang="en-US" dirty="0"/>
              <a:t> </a:t>
            </a:r>
            <a:r>
              <a:rPr lang="en-US" altLang="ja-JP" dirty="0"/>
              <a:t>dithering system for beam </a:t>
            </a:r>
            <a:r>
              <a:rPr lang="en-US" altLang="ja-JP" dirty="0" smtClean="0"/>
              <a:t>collision</a:t>
            </a:r>
          </a:p>
          <a:p>
            <a:r>
              <a:rPr lang="en-US" altLang="ja-JP" dirty="0"/>
              <a:t>Collaboration</a:t>
            </a:r>
            <a:r>
              <a:rPr lang="ja-JP" altLang="en-US" dirty="0"/>
              <a:t> </a:t>
            </a:r>
            <a:r>
              <a:rPr lang="en-US" altLang="ja-JP" dirty="0"/>
              <a:t>with</a:t>
            </a:r>
            <a:r>
              <a:rPr lang="ja-JP" altLang="en-US" dirty="0"/>
              <a:t> </a:t>
            </a:r>
            <a:r>
              <a:rPr lang="en-US" altLang="ja-JP" dirty="0"/>
              <a:t>other</a:t>
            </a:r>
            <a:r>
              <a:rPr lang="ja-JP" altLang="en-US" dirty="0"/>
              <a:t> </a:t>
            </a:r>
            <a:r>
              <a:rPr lang="en-US" altLang="ja-JP" dirty="0"/>
              <a:t>laboratories</a:t>
            </a:r>
            <a:endParaRPr lang="en-US" altLang="ja-JP" dirty="0" smtClean="0">
              <a:solidFill>
                <a:schemeClr val="accent5">
                  <a:lumMod val="75000"/>
                </a:schemeClr>
              </a:solidFill>
            </a:endParaRPr>
          </a:p>
          <a:p>
            <a:endParaRPr kumimoji="1" lang="en-US" altLang="ja-JP" dirty="0" smtClean="0"/>
          </a:p>
          <a:p>
            <a:endParaRPr kumimoji="1" lang="ja-JP" altLang="en-US" dirty="0"/>
          </a:p>
        </p:txBody>
      </p:sp>
    </p:spTree>
    <p:extLst>
      <p:ext uri="{BB962C8B-B14F-4D97-AF65-F5344CB8AC3E}">
        <p14:creationId xmlns:p14="http://schemas.microsoft.com/office/powerpoint/2010/main" val="22570115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01600"/>
            <a:ext cx="9144000" cy="6638032"/>
          </a:xfrm>
          <a:prstGeom prst="rect">
            <a:avLst/>
          </a:prstGeom>
        </p:spPr>
      </p:pic>
      <p:sp>
        <p:nvSpPr>
          <p:cNvPr id="3" name="テキスト ボックス 2"/>
          <p:cNvSpPr txBox="1"/>
          <p:nvPr/>
        </p:nvSpPr>
        <p:spPr>
          <a:xfrm>
            <a:off x="7539790" y="6488668"/>
            <a:ext cx="1087031" cy="369332"/>
          </a:xfrm>
          <a:prstGeom prst="rect">
            <a:avLst/>
          </a:prstGeom>
          <a:noFill/>
        </p:spPr>
        <p:txBody>
          <a:bodyPr wrap="none" rtlCol="0">
            <a:spAutoFit/>
          </a:bodyPr>
          <a:lstStyle/>
          <a:p>
            <a:r>
              <a:rPr kumimoji="1" lang="en-US" altLang="ja-JP" dirty="0" smtClean="0"/>
              <a:t>S. </a:t>
            </a:r>
            <a:r>
              <a:rPr kumimoji="1" lang="en-US" altLang="ja-JP" dirty="0" err="1" smtClean="0"/>
              <a:t>Uehara</a:t>
            </a:r>
            <a:endParaRPr kumimoji="1" lang="ja-JP" altLang="en-US" dirty="0"/>
          </a:p>
        </p:txBody>
      </p:sp>
    </p:spTree>
    <p:extLst>
      <p:ext uri="{BB962C8B-B14F-4D97-AF65-F5344CB8AC3E}">
        <p14:creationId xmlns:p14="http://schemas.microsoft.com/office/powerpoint/2010/main" val="42144552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en-US" altLang="ja-JP" dirty="0" smtClean="0">
                <a:solidFill>
                  <a:schemeClr val="bg1">
                    <a:lumMod val="65000"/>
                  </a:schemeClr>
                </a:solidFill>
              </a:rPr>
              <a:t>Update of commissioning scenario</a:t>
            </a:r>
          </a:p>
          <a:p>
            <a:r>
              <a:rPr lang="en-US" altLang="ja-JP" dirty="0">
                <a:solidFill>
                  <a:schemeClr val="bg1">
                    <a:lumMod val="65000"/>
                  </a:schemeClr>
                </a:solidFill>
              </a:rPr>
              <a:t>Operation </a:t>
            </a:r>
            <a:r>
              <a:rPr lang="en-US" altLang="ja-JP" dirty="0" smtClean="0">
                <a:solidFill>
                  <a:schemeClr val="bg1">
                    <a:lumMod val="65000"/>
                  </a:schemeClr>
                </a:solidFill>
              </a:rPr>
              <a:t>tools</a:t>
            </a:r>
          </a:p>
          <a:p>
            <a:r>
              <a:rPr lang="en-US" altLang="ja-JP" dirty="0">
                <a:solidFill>
                  <a:schemeClr val="bg1">
                    <a:lumMod val="65000"/>
                  </a:schemeClr>
                </a:solidFill>
              </a:rPr>
              <a:t>Update</a:t>
            </a:r>
            <a:r>
              <a:rPr lang="ja-JP" altLang="en-US" dirty="0">
                <a:solidFill>
                  <a:schemeClr val="bg1">
                    <a:lumMod val="65000"/>
                  </a:schemeClr>
                </a:solidFill>
              </a:rPr>
              <a:t> </a:t>
            </a:r>
            <a:r>
              <a:rPr lang="en-US" altLang="ja-JP" dirty="0">
                <a:solidFill>
                  <a:schemeClr val="bg1">
                    <a:lumMod val="65000"/>
                  </a:schemeClr>
                </a:solidFill>
              </a:rPr>
              <a:t>of</a:t>
            </a:r>
            <a:r>
              <a:rPr lang="ja-JP" altLang="en-US" dirty="0">
                <a:solidFill>
                  <a:schemeClr val="bg1">
                    <a:lumMod val="65000"/>
                  </a:schemeClr>
                </a:solidFill>
              </a:rPr>
              <a:t> </a:t>
            </a:r>
            <a:r>
              <a:rPr lang="en-US" altLang="ja-JP" dirty="0">
                <a:solidFill>
                  <a:schemeClr val="bg1">
                    <a:lumMod val="65000"/>
                  </a:schemeClr>
                </a:solidFill>
              </a:rPr>
              <a:t>dithering system for beam </a:t>
            </a:r>
            <a:r>
              <a:rPr lang="en-US" altLang="ja-JP" dirty="0" smtClean="0">
                <a:solidFill>
                  <a:schemeClr val="bg1">
                    <a:lumMod val="65000"/>
                  </a:schemeClr>
                </a:solidFill>
              </a:rPr>
              <a:t>collision</a:t>
            </a:r>
          </a:p>
          <a:p>
            <a:r>
              <a:rPr lang="en-US" altLang="ja-JP" dirty="0"/>
              <a:t>Collaboration</a:t>
            </a:r>
            <a:r>
              <a:rPr lang="ja-JP" altLang="en-US" dirty="0"/>
              <a:t> </a:t>
            </a:r>
            <a:r>
              <a:rPr lang="en-US" altLang="ja-JP" dirty="0"/>
              <a:t>with</a:t>
            </a:r>
            <a:r>
              <a:rPr lang="ja-JP" altLang="en-US" dirty="0"/>
              <a:t> </a:t>
            </a:r>
            <a:r>
              <a:rPr lang="en-US" altLang="ja-JP" dirty="0"/>
              <a:t>other</a:t>
            </a:r>
            <a:r>
              <a:rPr lang="ja-JP" altLang="en-US" dirty="0"/>
              <a:t> </a:t>
            </a:r>
            <a:r>
              <a:rPr lang="en-US" altLang="ja-JP" dirty="0"/>
              <a:t>laboratories</a:t>
            </a:r>
            <a:endParaRPr lang="en-US" altLang="ja-JP" dirty="0" smtClean="0"/>
          </a:p>
          <a:p>
            <a:endParaRPr kumimoji="1" lang="en-US" altLang="ja-JP" dirty="0" smtClean="0"/>
          </a:p>
          <a:p>
            <a:endParaRPr kumimoji="1" lang="ja-JP" altLang="en-US" dirty="0"/>
          </a:p>
        </p:txBody>
      </p:sp>
      <p:sp>
        <p:nvSpPr>
          <p:cNvPr id="4" name="タイトル 1"/>
          <p:cNvSpPr>
            <a:spLocks noGrp="1"/>
          </p:cNvSpPr>
          <p:nvPr>
            <p:ph type="title"/>
          </p:nvPr>
        </p:nvSpPr>
        <p:spPr>
          <a:xfrm>
            <a:off x="457200" y="274638"/>
            <a:ext cx="8229600" cy="1143000"/>
          </a:xfrm>
        </p:spPr>
        <p:txBody>
          <a:bodyPr/>
          <a:lstStyle/>
          <a:p>
            <a:r>
              <a:rPr kumimoji="1" lang="en-US" altLang="ja-JP" dirty="0" smtClean="0"/>
              <a:t>Contents</a:t>
            </a:r>
            <a:endParaRPr kumimoji="1" lang="ja-JP" altLang="en-US" dirty="0"/>
          </a:p>
        </p:txBody>
      </p:sp>
    </p:spTree>
    <p:extLst>
      <p:ext uri="{BB962C8B-B14F-4D97-AF65-F5344CB8AC3E}">
        <p14:creationId xmlns:p14="http://schemas.microsoft.com/office/powerpoint/2010/main" val="42695423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Collaboration</a:t>
            </a:r>
            <a:r>
              <a:rPr kumimoji="1" lang="ja-JP" altLang="en-US" dirty="0" smtClean="0"/>
              <a:t> </a:t>
            </a:r>
            <a:r>
              <a:rPr kumimoji="1" lang="en-US" altLang="ja-JP" dirty="0" smtClean="0"/>
              <a:t>with</a:t>
            </a:r>
            <a:r>
              <a:rPr kumimoji="1" lang="ja-JP" altLang="en-US" dirty="0" smtClean="0"/>
              <a:t> </a:t>
            </a:r>
            <a:r>
              <a:rPr kumimoji="1" lang="en-US" altLang="ja-JP" dirty="0" smtClean="0"/>
              <a:t>other</a:t>
            </a:r>
            <a:r>
              <a:rPr kumimoji="1" lang="ja-JP" altLang="en-US" dirty="0" smtClean="0"/>
              <a:t> </a:t>
            </a:r>
            <a:r>
              <a:rPr kumimoji="1" lang="en-US" altLang="ja-JP" dirty="0" smtClean="0"/>
              <a:t>laboratories</a:t>
            </a:r>
            <a:endParaRPr kumimoji="1" lang="ja-JP" altLang="en-US" dirty="0"/>
          </a:p>
        </p:txBody>
      </p:sp>
      <p:sp>
        <p:nvSpPr>
          <p:cNvPr id="3" name="コンテンツ プレースホルダー 2"/>
          <p:cNvSpPr>
            <a:spLocks noGrp="1"/>
          </p:cNvSpPr>
          <p:nvPr>
            <p:ph idx="1"/>
          </p:nvPr>
        </p:nvSpPr>
        <p:spPr/>
        <p:txBody>
          <a:bodyPr/>
          <a:lstStyle/>
          <a:p>
            <a:r>
              <a:rPr lang="en-US" altLang="ja-JP" dirty="0"/>
              <a:t>Japan/US Cooperation </a:t>
            </a:r>
            <a:r>
              <a:rPr lang="en-US" altLang="ja-JP" dirty="0" smtClean="0"/>
              <a:t>Program</a:t>
            </a:r>
          </a:p>
          <a:p>
            <a:pPr lvl="1"/>
            <a:r>
              <a:rPr lang="en-US" altLang="ja-JP" dirty="0" smtClean="0"/>
              <a:t>Coordinator: M. </a:t>
            </a:r>
            <a:r>
              <a:rPr lang="en-US" altLang="ja-JP" dirty="0" err="1" smtClean="0"/>
              <a:t>Tobiyama</a:t>
            </a:r>
            <a:endParaRPr lang="en-US" altLang="ja-JP" dirty="0" smtClean="0"/>
          </a:p>
          <a:p>
            <a:r>
              <a:rPr lang="en-US" altLang="ja-JP" dirty="0"/>
              <a:t>TYL-FJPPL </a:t>
            </a:r>
            <a:endParaRPr lang="en-US" altLang="ja-JP" dirty="0" smtClean="0"/>
          </a:p>
          <a:p>
            <a:r>
              <a:rPr lang="en-US" altLang="ja-JP" dirty="0" smtClean="0"/>
              <a:t>Others</a:t>
            </a:r>
          </a:p>
          <a:p>
            <a:pPr lvl="1"/>
            <a:r>
              <a:rPr lang="en-US" altLang="ja-JP" dirty="0" smtClean="0"/>
              <a:t>Collaboration with NLF, IHEP,</a:t>
            </a:r>
            <a:r>
              <a:rPr lang="ja-JP" altLang="en-US" dirty="0" smtClean="0"/>
              <a:t> </a:t>
            </a:r>
            <a:r>
              <a:rPr lang="en-US" altLang="ja-JP" dirty="0" smtClean="0"/>
              <a:t>BINP…</a:t>
            </a:r>
          </a:p>
          <a:p>
            <a:pPr lvl="1"/>
            <a:endParaRPr lang="en-US" altLang="ja-JP" dirty="0"/>
          </a:p>
          <a:p>
            <a:r>
              <a:rPr lang="en-US" altLang="ja-JP" dirty="0" smtClean="0">
                <a:solidFill>
                  <a:srgbClr val="FF0000"/>
                </a:solidFill>
              </a:rPr>
              <a:t>Very important for </a:t>
            </a:r>
            <a:r>
              <a:rPr lang="en-US" altLang="ja-JP" dirty="0" err="1" smtClean="0">
                <a:solidFill>
                  <a:srgbClr val="FF0000"/>
                </a:solidFill>
              </a:rPr>
              <a:t>SuperKEKB</a:t>
            </a:r>
            <a:endParaRPr lang="en-US" altLang="ja-JP" dirty="0" smtClean="0">
              <a:solidFill>
                <a:srgbClr val="FF0000"/>
              </a:solidFill>
            </a:endParaRPr>
          </a:p>
          <a:p>
            <a:pPr lvl="1"/>
            <a:endParaRPr lang="en-US" altLang="ja-JP" dirty="0" smtClean="0"/>
          </a:p>
          <a:p>
            <a:endParaRPr kumimoji="1" lang="ja-JP" altLang="en-US" dirty="0"/>
          </a:p>
        </p:txBody>
      </p:sp>
    </p:spTree>
    <p:extLst>
      <p:ext uri="{BB962C8B-B14F-4D97-AF65-F5344CB8AC3E}">
        <p14:creationId xmlns:p14="http://schemas.microsoft.com/office/powerpoint/2010/main" val="3325796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タイトル 1"/>
          <p:cNvSpPr>
            <a:spLocks noGrp="1"/>
          </p:cNvSpPr>
          <p:nvPr>
            <p:ph type="title"/>
          </p:nvPr>
        </p:nvSpPr>
        <p:spPr/>
        <p:txBody>
          <a:bodyPr/>
          <a:lstStyle/>
          <a:p>
            <a:r>
              <a:rPr lang="en-US" altLang="ja-JP" dirty="0">
                <a:latin typeface="ＭＳ Ｐゴシック" charset="0"/>
                <a:ea typeface="ＭＳ Ｐゴシック" charset="0"/>
              </a:rPr>
              <a:t>US-Japan collaboration </a:t>
            </a:r>
            <a:endParaRPr lang="ja-JP" altLang="en-US" dirty="0">
              <a:latin typeface="ＭＳ Ｐゴシック" charset="0"/>
              <a:ea typeface="ＭＳ Ｐゴシック" charset="0"/>
            </a:endParaRPr>
          </a:p>
        </p:txBody>
      </p:sp>
      <p:sp>
        <p:nvSpPr>
          <p:cNvPr id="64515" name="コンテンツ プレースホルダー 2"/>
          <p:cNvSpPr>
            <a:spLocks noGrp="1"/>
          </p:cNvSpPr>
          <p:nvPr>
            <p:ph idx="1"/>
          </p:nvPr>
        </p:nvSpPr>
        <p:spPr/>
        <p:txBody>
          <a:bodyPr/>
          <a:lstStyle/>
          <a:p>
            <a:r>
              <a:rPr lang="en-US" altLang="ja-JP" dirty="0">
                <a:latin typeface="ＭＳ Ｐゴシック" charset="0"/>
                <a:ea typeface="ＭＳ Ｐゴシック" charset="0"/>
              </a:rPr>
              <a:t>Collaboration with SLAC, FNAL, BNL, Cornell ...</a:t>
            </a:r>
          </a:p>
          <a:p>
            <a:pPr lvl="1"/>
            <a:r>
              <a:rPr lang="en-US" altLang="ja-JP" dirty="0">
                <a:latin typeface="ＭＳ Ｐゴシック" charset="0"/>
                <a:ea typeface="ＭＳ Ｐゴシック" charset="0"/>
              </a:rPr>
              <a:t>Draws on deep experience base of US accelerator laboratories to solve these challenging problems.</a:t>
            </a:r>
          </a:p>
          <a:p>
            <a:pPr lvl="1"/>
            <a:r>
              <a:rPr lang="en-US" altLang="ja-JP" dirty="0">
                <a:latin typeface="ＭＳ Ｐゴシック" charset="0"/>
                <a:ea typeface="ＭＳ Ｐゴシック" charset="0"/>
              </a:rPr>
              <a:t>Utilizes existing facilities and outstanding human resources of US laboratories to assist in constructing </a:t>
            </a:r>
            <a:r>
              <a:rPr lang="en-US" altLang="ja-JP" dirty="0" err="1">
                <a:latin typeface="ＭＳ Ｐゴシック" charset="0"/>
                <a:ea typeface="ＭＳ Ｐゴシック" charset="0"/>
              </a:rPr>
              <a:t>SuperKEKB</a:t>
            </a:r>
            <a:r>
              <a:rPr lang="en-US" altLang="ja-JP" dirty="0">
                <a:latin typeface="ＭＳ Ｐゴシック" charset="0"/>
                <a:ea typeface="ＭＳ Ｐゴシック" charset="0"/>
              </a:rPr>
              <a:t> accelerator components.</a:t>
            </a:r>
          </a:p>
          <a:p>
            <a:pPr lvl="1"/>
            <a:r>
              <a:rPr lang="en-US" altLang="ja-JP" dirty="0">
                <a:latin typeface="ＭＳ Ｐゴシック" charset="0"/>
                <a:ea typeface="ＭＳ Ｐゴシック" charset="0"/>
              </a:rPr>
              <a:t>Develops and tests </a:t>
            </a:r>
            <a:r>
              <a:rPr lang="en-US" altLang="ja-JP" dirty="0" err="1">
                <a:latin typeface="ＭＳ Ｐゴシック" charset="0"/>
                <a:ea typeface="ＭＳ Ｐゴシック" charset="0"/>
              </a:rPr>
              <a:t>SuperKEKB</a:t>
            </a:r>
            <a:r>
              <a:rPr lang="en-US" altLang="ja-JP" dirty="0">
                <a:latin typeface="ＭＳ Ｐゴシック" charset="0"/>
                <a:ea typeface="ＭＳ Ｐゴシック" charset="0"/>
              </a:rPr>
              <a:t> components using working accelerators.  </a:t>
            </a:r>
          </a:p>
          <a:p>
            <a:pPr lvl="1">
              <a:buFontTx/>
              <a:buNone/>
            </a:pPr>
            <a:endParaRPr lang="en-US" altLang="ja-JP" dirty="0">
              <a:latin typeface="ＭＳ Ｐゴシック" charset="0"/>
              <a:ea typeface="ＭＳ Ｐゴシック" charset="0"/>
            </a:endParaRPr>
          </a:p>
          <a:p>
            <a:r>
              <a:rPr lang="en-US" altLang="ja-JP" dirty="0">
                <a:latin typeface="ＭＳ Ｐゴシック" charset="0"/>
                <a:ea typeface="ＭＳ Ｐゴシック" charset="0"/>
              </a:rPr>
              <a:t>Both KEK and US laboratories have much to gain from collaboration.</a:t>
            </a:r>
          </a:p>
          <a:p>
            <a:r>
              <a:rPr lang="en-US" altLang="ja-JP" dirty="0">
                <a:solidFill>
                  <a:srgbClr val="FF0000"/>
                </a:solidFill>
                <a:latin typeface="ＭＳ Ｐゴシック" charset="0"/>
                <a:ea typeface="ＭＳ Ｐゴシック" charset="0"/>
              </a:rPr>
              <a:t>Achieve high luminosity faster!</a:t>
            </a:r>
          </a:p>
          <a:p>
            <a:pPr>
              <a:buFont typeface="Wingdings" charset="0"/>
              <a:buNone/>
            </a:pPr>
            <a:endParaRPr lang="en-US" altLang="ja-JP" dirty="0">
              <a:latin typeface="ＭＳ Ｐゴシック" charset="0"/>
              <a:ea typeface="ＭＳ Ｐゴシック" charset="0"/>
            </a:endParaRPr>
          </a:p>
        </p:txBody>
      </p:sp>
      <p:sp>
        <p:nvSpPr>
          <p:cNvPr id="4" name="テキスト ボックス 3"/>
          <p:cNvSpPr txBox="1"/>
          <p:nvPr/>
        </p:nvSpPr>
        <p:spPr>
          <a:xfrm>
            <a:off x="7651051" y="6486697"/>
            <a:ext cx="1389323" cy="369332"/>
          </a:xfrm>
          <a:prstGeom prst="rect">
            <a:avLst/>
          </a:prstGeom>
          <a:noFill/>
        </p:spPr>
        <p:txBody>
          <a:bodyPr wrap="none" rtlCol="0">
            <a:spAutoFit/>
          </a:bodyPr>
          <a:lstStyle/>
          <a:p>
            <a:r>
              <a:rPr lang="en-US" altLang="ja-JP" dirty="0" smtClean="0"/>
              <a:t>M. </a:t>
            </a:r>
            <a:r>
              <a:rPr lang="en-US" altLang="ja-JP" dirty="0" err="1" smtClean="0"/>
              <a:t>Tobiyama</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4515">
                                            <p:txEl>
                                              <p:pRg st="6" end="6"/>
                                            </p:txEl>
                                          </p:spTgt>
                                        </p:tgtEl>
                                        <p:attrNameLst>
                                          <p:attrName>style.visibility</p:attrName>
                                        </p:attrNameLst>
                                      </p:cBhvr>
                                      <p:to>
                                        <p:strVal val="visible"/>
                                      </p:to>
                                    </p:set>
                                    <p:animEffect transition="in" filter="barn(inVertical)">
                                      <p:cBhvr>
                                        <p:cTn id="7" dur="500"/>
                                        <p:tgtEl>
                                          <p:spTgt spid="645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タイトル 1"/>
          <p:cNvSpPr>
            <a:spLocks noGrp="1"/>
          </p:cNvSpPr>
          <p:nvPr>
            <p:ph type="title"/>
          </p:nvPr>
        </p:nvSpPr>
        <p:spPr/>
        <p:txBody>
          <a:bodyPr/>
          <a:lstStyle/>
          <a:p>
            <a:pPr eaLnBrk="1" hangingPunct="1"/>
            <a:r>
              <a:rPr lang="en-US" altLang="ja-JP" dirty="0">
                <a:latin typeface="ＭＳ Ｐゴシック" charset="0"/>
                <a:ea typeface="ＭＳ Ｐゴシック" charset="0"/>
              </a:rPr>
              <a:t>Project overview</a:t>
            </a:r>
            <a:endParaRPr lang="ja-JP" altLang="en-US" dirty="0">
              <a:latin typeface="ＭＳ Ｐゴシック" charset="0"/>
              <a:ea typeface="ＭＳ Ｐゴシック" charset="0"/>
            </a:endParaRPr>
          </a:p>
        </p:txBody>
      </p:sp>
      <p:sp>
        <p:nvSpPr>
          <p:cNvPr id="62467" name="コンテンツ プレースホルダ 2"/>
          <p:cNvSpPr>
            <a:spLocks noGrp="1"/>
          </p:cNvSpPr>
          <p:nvPr>
            <p:ph idx="1"/>
          </p:nvPr>
        </p:nvSpPr>
        <p:spPr/>
        <p:txBody>
          <a:bodyPr/>
          <a:lstStyle/>
          <a:p>
            <a:pPr eaLnBrk="1" hangingPunct="1"/>
            <a:r>
              <a:rPr lang="en-US" altLang="ja-JP" sz="2000" dirty="0">
                <a:latin typeface="ＭＳ Ｐゴシック" charset="0"/>
                <a:ea typeface="ＭＳ Ｐゴシック" charset="0"/>
              </a:rPr>
              <a:t>Development and fabrication of accelerator components important to the construction and operation of the </a:t>
            </a:r>
            <a:r>
              <a:rPr lang="en-US" altLang="ja-JP" sz="2000" dirty="0" err="1">
                <a:latin typeface="ＭＳ Ｐゴシック" charset="0"/>
                <a:ea typeface="ＭＳ Ｐゴシック" charset="0"/>
              </a:rPr>
              <a:t>SuperKEKB</a:t>
            </a:r>
            <a:r>
              <a:rPr lang="en-US" altLang="ja-JP" sz="2000" dirty="0">
                <a:latin typeface="ＭＳ Ｐゴシック" charset="0"/>
                <a:ea typeface="ＭＳ Ｐゴシック" charset="0"/>
              </a:rPr>
              <a:t> accelerator </a:t>
            </a:r>
          </a:p>
          <a:p>
            <a:pPr lvl="1" eaLnBrk="1" hangingPunct="1"/>
            <a:r>
              <a:rPr lang="en-US" altLang="ja-JP" sz="1800" dirty="0">
                <a:latin typeface="ＭＳ Ｐゴシック" charset="0"/>
                <a:ea typeface="ＭＳ Ｐゴシック" charset="0"/>
              </a:rPr>
              <a:t>Collaborate with SLAC to develop</a:t>
            </a:r>
          </a:p>
          <a:p>
            <a:pPr lvl="2" eaLnBrk="1" hangingPunct="1"/>
            <a:r>
              <a:rPr lang="en-US" altLang="ja-JP" sz="1600" dirty="0">
                <a:solidFill>
                  <a:srgbClr val="0070C0"/>
                </a:solidFill>
                <a:latin typeface="ＭＳ Ｐゴシック" charset="0"/>
                <a:ea typeface="ＭＳ Ｐゴシック" charset="0"/>
              </a:rPr>
              <a:t>IP collision feedback systems </a:t>
            </a:r>
            <a:r>
              <a:rPr lang="en-US" altLang="ja-JP" sz="1600" dirty="0">
                <a:solidFill>
                  <a:srgbClr val="8DA6CF"/>
                </a:solidFill>
                <a:latin typeface="ＭＳ Ｐゴシック" charset="0"/>
                <a:ea typeface="ＭＳ Ｐゴシック" charset="0"/>
              </a:rPr>
              <a:t>(4,500k JPY, to US 4,000k JPY)</a:t>
            </a:r>
          </a:p>
          <a:p>
            <a:pPr lvl="2" eaLnBrk="1" hangingPunct="1"/>
            <a:r>
              <a:rPr lang="en-US" altLang="ja-JP" sz="1600" dirty="0">
                <a:solidFill>
                  <a:srgbClr val="0070C0"/>
                </a:solidFill>
                <a:latin typeface="ＭＳ Ｐゴシック" charset="0"/>
                <a:ea typeface="ＭＳ Ｐゴシック" charset="0"/>
              </a:rPr>
              <a:t>Fast luminosity monitor</a:t>
            </a:r>
          </a:p>
          <a:p>
            <a:pPr lvl="2" eaLnBrk="1" hangingPunct="1"/>
            <a:r>
              <a:rPr lang="en-US" altLang="ja-JP" sz="1600" dirty="0">
                <a:solidFill>
                  <a:srgbClr val="0070C0"/>
                </a:solidFill>
                <a:latin typeface="ＭＳ Ｐゴシック" charset="0"/>
                <a:ea typeface="ＭＳ Ｐゴシック" charset="0"/>
              </a:rPr>
              <a:t>Beam collimators	</a:t>
            </a:r>
            <a:r>
              <a:rPr lang="en-US" altLang="ja-JP" sz="1600" dirty="0">
                <a:solidFill>
                  <a:srgbClr val="8DA6CF"/>
                </a:solidFill>
                <a:latin typeface="ＭＳ Ｐゴシック" charset="0"/>
                <a:ea typeface="ＭＳ Ｐゴシック" charset="0"/>
              </a:rPr>
              <a:t>(7,500k JPY)</a:t>
            </a:r>
          </a:p>
          <a:p>
            <a:pPr lvl="2" eaLnBrk="1" hangingPunct="1"/>
            <a:r>
              <a:rPr lang="en-US" altLang="ja-JP" sz="1600" dirty="0">
                <a:solidFill>
                  <a:srgbClr val="0070C0"/>
                </a:solidFill>
                <a:latin typeface="ＭＳ Ｐゴシック" charset="0"/>
                <a:ea typeface="ＭＳ Ｐゴシック" charset="0"/>
              </a:rPr>
              <a:t>Beam background, Machine Detector Interface</a:t>
            </a:r>
          </a:p>
          <a:p>
            <a:pPr lvl="2" eaLnBrk="1" hangingPunct="1"/>
            <a:r>
              <a:rPr lang="en-US" altLang="ja-JP" sz="1600" dirty="0">
                <a:solidFill>
                  <a:srgbClr val="0070C0"/>
                </a:solidFill>
                <a:latin typeface="ＭＳ Ｐゴシック" charset="0"/>
                <a:ea typeface="ＭＳ Ｐゴシック" charset="0"/>
              </a:rPr>
              <a:t>Accelerator Physics</a:t>
            </a:r>
          </a:p>
          <a:p>
            <a:pPr lvl="3" eaLnBrk="1" hangingPunct="1"/>
            <a:r>
              <a:rPr lang="en-US" altLang="ja-JP" sz="1600" dirty="0">
                <a:solidFill>
                  <a:srgbClr val="0070C0"/>
                </a:solidFill>
                <a:latin typeface="ＭＳ Ｐゴシック" charset="0"/>
                <a:ea typeface="ＭＳ Ｐゴシック" charset="0"/>
              </a:rPr>
              <a:t>Main Ring commissioning</a:t>
            </a:r>
          </a:p>
          <a:p>
            <a:pPr lvl="3" eaLnBrk="1" hangingPunct="1"/>
            <a:r>
              <a:rPr lang="en-US" altLang="ja-JP" sz="1600" dirty="0">
                <a:solidFill>
                  <a:srgbClr val="0070C0"/>
                </a:solidFill>
                <a:latin typeface="ＭＳ Ｐゴシック" charset="0"/>
                <a:ea typeface="ＭＳ Ｐゴシック" charset="0"/>
              </a:rPr>
              <a:t>Damping Ring commissioning</a:t>
            </a:r>
          </a:p>
          <a:p>
            <a:pPr lvl="3" eaLnBrk="1" hangingPunct="1"/>
            <a:r>
              <a:rPr lang="en-US" altLang="ja-JP" sz="1600" dirty="0" err="1">
                <a:solidFill>
                  <a:srgbClr val="0070C0"/>
                </a:solidFill>
                <a:latin typeface="ＭＳ Ｐゴシック" charset="0"/>
                <a:ea typeface="ＭＳ Ｐゴシック" charset="0"/>
              </a:rPr>
              <a:t>Linac</a:t>
            </a:r>
            <a:r>
              <a:rPr lang="en-US" altLang="ja-JP" sz="1600" dirty="0">
                <a:solidFill>
                  <a:srgbClr val="0070C0"/>
                </a:solidFill>
                <a:latin typeface="ＭＳ Ｐゴシック" charset="0"/>
                <a:ea typeface="ＭＳ Ｐゴシック" charset="0"/>
              </a:rPr>
              <a:t> commissioning</a:t>
            </a:r>
          </a:p>
          <a:p>
            <a:pPr lvl="2" eaLnBrk="1" hangingPunct="1"/>
            <a:r>
              <a:rPr lang="en-US" altLang="ja-JP" sz="1600" dirty="0">
                <a:solidFill>
                  <a:srgbClr val="0070C0"/>
                </a:solidFill>
                <a:latin typeface="ＭＳ Ｐゴシック" charset="0"/>
                <a:ea typeface="ＭＳ Ｐゴシック" charset="0"/>
              </a:rPr>
              <a:t>BPM for </a:t>
            </a:r>
            <a:r>
              <a:rPr lang="en-US" altLang="ja-JP" sz="1600" dirty="0" err="1">
                <a:solidFill>
                  <a:srgbClr val="0070C0"/>
                </a:solidFill>
                <a:latin typeface="ＭＳ Ｐゴシック" charset="0"/>
                <a:ea typeface="ＭＳ Ｐゴシック" charset="0"/>
              </a:rPr>
              <a:t>Linac</a:t>
            </a:r>
            <a:r>
              <a:rPr lang="en-US" altLang="ja-JP" sz="1600" dirty="0">
                <a:solidFill>
                  <a:srgbClr val="0070C0"/>
                </a:solidFill>
                <a:latin typeface="ＭＳ Ｐゴシック" charset="0"/>
                <a:ea typeface="ＭＳ Ｐゴシック" charset="0"/>
              </a:rPr>
              <a:t>/BT</a:t>
            </a:r>
          </a:p>
          <a:p>
            <a:pPr lvl="2" eaLnBrk="1" hangingPunct="1"/>
            <a:r>
              <a:rPr lang="en-US" altLang="ja-JP" sz="1600" dirty="0">
                <a:solidFill>
                  <a:srgbClr val="0070C0"/>
                </a:solidFill>
                <a:latin typeface="ＭＳ Ｐゴシック" charset="0"/>
                <a:ea typeface="ＭＳ Ｐゴシック" charset="0"/>
              </a:rPr>
              <a:t>X-band deflecting cavity </a:t>
            </a:r>
            <a:endParaRPr lang="en-US" altLang="ja-JP" sz="1600" dirty="0">
              <a:solidFill>
                <a:srgbClr val="8DA6CF"/>
              </a:solidFill>
              <a:latin typeface="ＭＳ Ｐゴシック" charset="0"/>
              <a:ea typeface="ＭＳ Ｐゴシック" charset="0"/>
            </a:endParaRPr>
          </a:p>
          <a:p>
            <a:pPr lvl="2" eaLnBrk="1" hangingPunct="1"/>
            <a:r>
              <a:rPr lang="en-US" altLang="ja-JP" sz="1600" dirty="0" err="1">
                <a:solidFill>
                  <a:srgbClr val="0070C0"/>
                </a:solidFill>
                <a:latin typeface="ＭＳ Ｐゴシック" charset="0"/>
                <a:ea typeface="ＭＳ Ｐゴシック" charset="0"/>
              </a:rPr>
              <a:t>Stripline</a:t>
            </a:r>
            <a:r>
              <a:rPr lang="en-US" altLang="ja-JP" sz="1600" dirty="0">
                <a:solidFill>
                  <a:srgbClr val="0070C0"/>
                </a:solidFill>
                <a:latin typeface="ＭＳ Ｐゴシック" charset="0"/>
                <a:ea typeface="ＭＳ Ｐゴシック" charset="0"/>
              </a:rPr>
              <a:t> kicker for high beam current</a:t>
            </a:r>
          </a:p>
          <a:p>
            <a:pPr lvl="2" eaLnBrk="1" hangingPunct="1"/>
            <a:r>
              <a:rPr lang="en-US" altLang="ja-JP" sz="1600" dirty="0">
                <a:solidFill>
                  <a:srgbClr val="0070C0"/>
                </a:solidFill>
                <a:latin typeface="ＭＳ Ｐゴシック" charset="0"/>
                <a:ea typeface="ＭＳ Ｐゴシック" charset="0"/>
              </a:rPr>
              <a:t>X-ray detector</a:t>
            </a:r>
          </a:p>
          <a:p>
            <a:pPr lvl="2" eaLnBrk="1" hangingPunct="1"/>
            <a:r>
              <a:rPr lang="en-US" altLang="ja-JP" sz="1600" dirty="0">
                <a:solidFill>
                  <a:srgbClr val="0070C0"/>
                </a:solidFill>
                <a:latin typeface="ＭＳ Ｐゴシック" charset="0"/>
                <a:ea typeface="ＭＳ Ｐゴシック" charset="0"/>
              </a:rPr>
              <a:t>Flux Concentrator to increase capture efficiency of positrons</a:t>
            </a:r>
          </a:p>
          <a:p>
            <a:pPr lvl="2" eaLnBrk="1" hangingPunct="1"/>
            <a:r>
              <a:rPr lang="en-US" altLang="ja-JP" sz="1600" dirty="0">
                <a:solidFill>
                  <a:srgbClr val="0070C0"/>
                </a:solidFill>
                <a:latin typeface="ＭＳ Ｐゴシック" charset="0"/>
                <a:ea typeface="ＭＳ Ｐゴシック" charset="0"/>
              </a:rPr>
              <a:t>Beam energy calibration using laser Compton scattering</a:t>
            </a:r>
          </a:p>
        </p:txBody>
      </p:sp>
      <p:sp>
        <p:nvSpPr>
          <p:cNvPr id="4" name="テキスト ボックス 3"/>
          <p:cNvSpPr txBox="1"/>
          <p:nvPr/>
        </p:nvSpPr>
        <p:spPr>
          <a:xfrm>
            <a:off x="7651051" y="6486697"/>
            <a:ext cx="1389323" cy="369332"/>
          </a:xfrm>
          <a:prstGeom prst="rect">
            <a:avLst/>
          </a:prstGeom>
          <a:noFill/>
        </p:spPr>
        <p:txBody>
          <a:bodyPr wrap="none" rtlCol="0">
            <a:spAutoFit/>
          </a:bodyPr>
          <a:lstStyle/>
          <a:p>
            <a:r>
              <a:rPr lang="en-US" altLang="ja-JP" dirty="0" smtClean="0"/>
              <a:t>M. </a:t>
            </a:r>
            <a:r>
              <a:rPr lang="en-US" altLang="ja-JP" dirty="0" err="1" smtClean="0"/>
              <a:t>Tobiyama</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タイトル 1"/>
          <p:cNvSpPr>
            <a:spLocks noGrp="1"/>
          </p:cNvSpPr>
          <p:nvPr>
            <p:ph type="title"/>
          </p:nvPr>
        </p:nvSpPr>
        <p:spPr/>
        <p:txBody>
          <a:bodyPr/>
          <a:lstStyle/>
          <a:p>
            <a:r>
              <a:rPr lang="en-US" altLang="ja-JP">
                <a:latin typeface="ＭＳ Ｐゴシック" charset="0"/>
                <a:ea typeface="ＭＳ Ｐゴシック" charset="0"/>
              </a:rPr>
              <a:t>Project overview (cont)</a:t>
            </a:r>
            <a:endParaRPr lang="ja-JP" altLang="en-US">
              <a:latin typeface="ＭＳ Ｐゴシック" charset="0"/>
              <a:ea typeface="ＭＳ Ｐゴシック" charset="0"/>
            </a:endParaRPr>
          </a:p>
        </p:txBody>
      </p:sp>
      <p:sp>
        <p:nvSpPr>
          <p:cNvPr id="3" name="コンテンツ プレースホルダー 2"/>
          <p:cNvSpPr>
            <a:spLocks noGrp="1"/>
          </p:cNvSpPr>
          <p:nvPr>
            <p:ph idx="1"/>
          </p:nvPr>
        </p:nvSpPr>
        <p:spPr/>
        <p:txBody>
          <a:bodyPr/>
          <a:lstStyle/>
          <a:p>
            <a:r>
              <a:rPr lang="en-US" altLang="ja-JP">
                <a:latin typeface="ＭＳ Ｐゴシック" charset="0"/>
                <a:ea typeface="ＭＳ Ｐゴシック" charset="0"/>
              </a:rPr>
              <a:t>R&amp;D on accelerator technology important for the next generation of high luminosity colliders.</a:t>
            </a:r>
          </a:p>
          <a:p>
            <a:pPr lvl="1"/>
            <a:r>
              <a:rPr lang="en-US" altLang="ja-JP">
                <a:latin typeface="ＭＳ Ｐゴシック" charset="0"/>
                <a:ea typeface="ＭＳ Ｐゴシック" charset="0"/>
              </a:rPr>
              <a:t>Development of general purpose bunch-by-bunch feedback systems (KEK, </a:t>
            </a:r>
            <a:r>
              <a:rPr lang="en-US" altLang="ja-JP">
                <a:solidFill>
                  <a:srgbClr val="00B0F0"/>
                </a:solidFill>
                <a:latin typeface="ＭＳ Ｐゴシック" charset="0"/>
                <a:ea typeface="ＭＳ Ｐゴシック" charset="0"/>
              </a:rPr>
              <a:t>SLAC</a:t>
            </a:r>
            <a:r>
              <a:rPr lang="en-US" altLang="ja-JP">
                <a:latin typeface="ＭＳ Ｐゴシック" charset="0"/>
                <a:ea typeface="ＭＳ Ｐゴシック" charset="0"/>
              </a:rPr>
              <a:t>) </a:t>
            </a:r>
            <a:r>
              <a:rPr lang="en-US" altLang="ja-JP" sz="1600">
                <a:solidFill>
                  <a:srgbClr val="8DA6CF"/>
                </a:solidFill>
                <a:latin typeface="ＭＳ Ｐゴシック" charset="0"/>
                <a:ea typeface="ＭＳ Ｐゴシック" charset="0"/>
              </a:rPr>
              <a:t>(3,000k JPY, to US 2,000k JPY)</a:t>
            </a:r>
            <a:endParaRPr lang="en-US" altLang="ja-JP">
              <a:solidFill>
                <a:srgbClr val="8DA6CF"/>
              </a:solidFill>
              <a:latin typeface="ＭＳ Ｐゴシック" charset="0"/>
              <a:ea typeface="ＭＳ Ｐゴシック" charset="0"/>
            </a:endParaRPr>
          </a:p>
          <a:p>
            <a:pPr lvl="1"/>
            <a:r>
              <a:rPr lang="en-US" altLang="ja-JP">
                <a:latin typeface="ＭＳ Ｐゴシック" charset="0"/>
                <a:ea typeface="ＭＳ Ｐゴシック" charset="0"/>
              </a:rPr>
              <a:t>Development of bunch-by-bunch X-ray beam size monitor using coded aperture mask (KEK, </a:t>
            </a:r>
            <a:r>
              <a:rPr lang="en-US" altLang="ja-JP">
                <a:solidFill>
                  <a:srgbClr val="00B0F0"/>
                </a:solidFill>
                <a:latin typeface="ＭＳ Ｐゴシック" charset="0"/>
                <a:ea typeface="ＭＳ Ｐゴシック" charset="0"/>
              </a:rPr>
              <a:t>Univ. Hawaii, Cornell Univ., SLAC)</a:t>
            </a:r>
          </a:p>
          <a:p>
            <a:pPr marL="914400" lvl="2" indent="0">
              <a:buFont typeface="Wingdings" charset="0"/>
              <a:buNone/>
            </a:pPr>
            <a:r>
              <a:rPr lang="en-US" altLang="ja-JP">
                <a:solidFill>
                  <a:srgbClr val="00B0F0"/>
                </a:solidFill>
                <a:latin typeface="ＭＳ Ｐゴシック" charset="0"/>
                <a:ea typeface="ＭＳ Ｐゴシック" charset="0"/>
              </a:rPr>
              <a:t>		</a:t>
            </a:r>
            <a:r>
              <a:rPr lang="en-US" altLang="ja-JP" sz="1600">
                <a:solidFill>
                  <a:srgbClr val="8DA6CF"/>
                </a:solidFill>
                <a:latin typeface="ＭＳ Ｐゴシック" charset="0"/>
                <a:ea typeface="ＭＳ Ｐゴシック" charset="0"/>
              </a:rPr>
              <a:t>(8,900k JPY, to US 8,900k JPY)</a:t>
            </a:r>
            <a:endParaRPr lang="en-US" altLang="ja-JP">
              <a:solidFill>
                <a:srgbClr val="8DA6CF"/>
              </a:solidFill>
              <a:latin typeface="ＭＳ Ｐゴシック" charset="0"/>
              <a:ea typeface="ＭＳ Ｐゴシック" charset="0"/>
            </a:endParaRPr>
          </a:p>
          <a:p>
            <a:pPr lvl="1"/>
            <a:r>
              <a:rPr lang="en-US" altLang="ja-JP">
                <a:latin typeface="ＭＳ Ｐゴシック" charset="0"/>
                <a:ea typeface="ＭＳ Ｐゴシック" charset="0"/>
              </a:rPr>
              <a:t>Development of Large Angle Beamstrahlung Monitor for collision monitoring (KEK, </a:t>
            </a:r>
            <a:r>
              <a:rPr lang="en-US" altLang="ja-JP">
                <a:solidFill>
                  <a:srgbClr val="00B0F0"/>
                </a:solidFill>
                <a:latin typeface="ＭＳ Ｐゴシック" charset="0"/>
                <a:ea typeface="ＭＳ Ｐゴシック" charset="0"/>
              </a:rPr>
              <a:t>Wayne State U.) </a:t>
            </a:r>
            <a:r>
              <a:rPr lang="en-US" altLang="ja-JP" sz="1600">
                <a:solidFill>
                  <a:srgbClr val="8DA6CF"/>
                </a:solidFill>
                <a:latin typeface="ＭＳ Ｐゴシック" charset="0"/>
                <a:ea typeface="ＭＳ Ｐゴシック" charset="0"/>
              </a:rPr>
              <a:t>(1,100k JPY: to US 1,100k JPY) </a:t>
            </a:r>
            <a:endParaRPr lang="en-US" altLang="ja-JP">
              <a:solidFill>
                <a:srgbClr val="8DA6CF"/>
              </a:solidFill>
              <a:latin typeface="ＭＳ Ｐゴシック" charset="0"/>
              <a:ea typeface="ＭＳ Ｐゴシック" charset="0"/>
            </a:endParaRPr>
          </a:p>
          <a:p>
            <a:pPr lvl="1"/>
            <a:r>
              <a:rPr lang="en-US" altLang="ja-JP">
                <a:latin typeface="ＭＳ Ｐゴシック" charset="0"/>
                <a:ea typeface="ＭＳ Ｐゴシック" charset="0"/>
              </a:rPr>
              <a:t>Study of electron cloud instability and its cure (KEK, </a:t>
            </a:r>
            <a:r>
              <a:rPr lang="en-US" altLang="ja-JP">
                <a:solidFill>
                  <a:srgbClr val="00B0F0"/>
                </a:solidFill>
                <a:latin typeface="ＭＳ Ｐゴシック" charset="0"/>
                <a:ea typeface="ＭＳ Ｐゴシック" charset="0"/>
              </a:rPr>
              <a:t>SLAC, LBNL, Cornell Univ., FNAL</a:t>
            </a:r>
            <a:r>
              <a:rPr lang="en-US" altLang="ja-JP">
                <a:latin typeface="ＭＳ Ｐゴシック" charset="0"/>
                <a:ea typeface="ＭＳ Ｐゴシック" charset="0"/>
              </a:rPr>
              <a:t>) </a:t>
            </a:r>
            <a:r>
              <a:rPr lang="en-US" altLang="ja-JP" sz="1600">
                <a:solidFill>
                  <a:srgbClr val="8DA6CF"/>
                </a:solidFill>
                <a:latin typeface="ＭＳ Ｐゴシック" charset="0"/>
                <a:ea typeface="ＭＳ Ｐゴシック" charset="0"/>
              </a:rPr>
              <a:t>(5,000k JPY)</a:t>
            </a:r>
            <a:endParaRPr lang="en-US" altLang="ja-JP">
              <a:solidFill>
                <a:srgbClr val="8DA6CF"/>
              </a:solidFill>
              <a:latin typeface="ＭＳ Ｐゴシック" charset="0"/>
              <a:ea typeface="ＭＳ Ｐゴシック" charset="0"/>
            </a:endParaRPr>
          </a:p>
          <a:p>
            <a:pPr lvl="1"/>
            <a:r>
              <a:rPr lang="en-US" altLang="ja-JP">
                <a:latin typeface="ＭＳ Ｐゴシック" charset="0"/>
                <a:ea typeface="ＭＳ Ｐゴシック" charset="0"/>
              </a:rPr>
              <a:t>Simulation of beam-beam interactions on various accelerators (KEK, </a:t>
            </a:r>
            <a:r>
              <a:rPr lang="en-US" altLang="ja-JP">
                <a:solidFill>
                  <a:srgbClr val="00B0F0"/>
                </a:solidFill>
                <a:latin typeface="ＭＳ Ｐゴシック" charset="0"/>
                <a:ea typeface="ＭＳ Ｐゴシック" charset="0"/>
              </a:rPr>
              <a:t>SLAC, LBNL, Cornell Univ., FNAL</a:t>
            </a:r>
            <a:r>
              <a:rPr lang="en-US" altLang="ja-JP">
                <a:latin typeface="ＭＳ Ｐゴシック" charset="0"/>
                <a:ea typeface="ＭＳ Ｐゴシック" charset="0"/>
              </a:rPr>
              <a:t>)     </a:t>
            </a:r>
            <a:r>
              <a:rPr lang="en-US" altLang="ja-JP" sz="1600">
                <a:solidFill>
                  <a:srgbClr val="FF0000"/>
                </a:solidFill>
                <a:latin typeface="ＭＳ Ｐゴシック" charset="0"/>
                <a:ea typeface="ＭＳ Ｐゴシック" charset="0"/>
              </a:rPr>
              <a:t>Total budget 30,000k JPY</a:t>
            </a:r>
            <a:endParaRPr lang="en-US" altLang="ja-JP">
              <a:solidFill>
                <a:srgbClr val="FF0000"/>
              </a:solidFill>
              <a:latin typeface="ＭＳ Ｐゴシック" charset="0"/>
              <a:ea typeface="ＭＳ Ｐゴシック" charset="0"/>
            </a:endParaRPr>
          </a:p>
          <a:p>
            <a:pPr lvl="1"/>
            <a:r>
              <a:rPr lang="en-US" altLang="ja-JP">
                <a:latin typeface="ＭＳ Ｐゴシック" charset="0"/>
                <a:ea typeface="ＭＳ Ｐゴシック" charset="0"/>
              </a:rPr>
              <a:t>R&amp;D of injector components(KEK, </a:t>
            </a:r>
            <a:r>
              <a:rPr lang="en-US" altLang="ja-JP">
                <a:solidFill>
                  <a:srgbClr val="00B0F0"/>
                </a:solidFill>
                <a:latin typeface="ＭＳ Ｐゴシック" charset="0"/>
                <a:ea typeface="ＭＳ Ｐゴシック" charset="0"/>
              </a:rPr>
              <a:t>SLAC</a:t>
            </a:r>
            <a:r>
              <a:rPr lang="en-US" altLang="ja-JP">
                <a:latin typeface="ＭＳ Ｐゴシック" charset="0"/>
                <a:ea typeface="ＭＳ Ｐゴシック" charset="0"/>
              </a:rPr>
              <a:t>)    </a:t>
            </a:r>
            <a:r>
              <a:rPr lang="en-US" altLang="ja-JP" sz="1600">
                <a:solidFill>
                  <a:srgbClr val="FF0000"/>
                </a:solidFill>
                <a:latin typeface="ＭＳ Ｐゴシック" charset="0"/>
                <a:ea typeface="ＭＳ Ｐゴシック" charset="0"/>
              </a:rPr>
              <a:t>Travel 4,500k + 700k JPY</a:t>
            </a:r>
          </a:p>
          <a:p>
            <a:r>
              <a:rPr lang="en-US" altLang="ja-JP">
                <a:latin typeface="ＭＳ Ｐゴシック" charset="0"/>
                <a:ea typeface="ＭＳ Ｐゴシック" charset="0"/>
              </a:rPr>
              <a:t>Supported by US-Japan Collaboration since FY2003</a:t>
            </a:r>
          </a:p>
          <a:p>
            <a:pPr>
              <a:buFont typeface="Wingdings" charset="0"/>
              <a:buNone/>
            </a:pPr>
            <a:endParaRPr lang="ja-JP" altLang="en-US">
              <a:latin typeface="ＭＳ Ｐゴシック" charset="0"/>
              <a:ea typeface="ＭＳ Ｐゴシック" charset="0"/>
            </a:endParaRPr>
          </a:p>
        </p:txBody>
      </p:sp>
      <p:sp>
        <p:nvSpPr>
          <p:cNvPr id="4" name="テキスト ボックス 3"/>
          <p:cNvSpPr txBox="1"/>
          <p:nvPr/>
        </p:nvSpPr>
        <p:spPr>
          <a:xfrm>
            <a:off x="7651051" y="6486697"/>
            <a:ext cx="1389323" cy="369332"/>
          </a:xfrm>
          <a:prstGeom prst="rect">
            <a:avLst/>
          </a:prstGeom>
          <a:noFill/>
        </p:spPr>
        <p:txBody>
          <a:bodyPr wrap="none" rtlCol="0">
            <a:spAutoFit/>
          </a:bodyPr>
          <a:lstStyle/>
          <a:p>
            <a:r>
              <a:rPr lang="en-US" altLang="ja-JP" dirty="0" smtClean="0"/>
              <a:t>M. </a:t>
            </a:r>
            <a:r>
              <a:rPr lang="en-US" altLang="ja-JP" dirty="0" err="1" smtClean="0"/>
              <a:t>Tobiyama</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Collaboration with LAL</a:t>
            </a:r>
            <a:r>
              <a:rPr lang="en-US" altLang="ja-JP" dirty="0"/>
              <a:t>-</a:t>
            </a:r>
            <a:r>
              <a:rPr lang="en-US" altLang="ja-JP" dirty="0" err="1"/>
              <a:t>Orsay</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smtClean="0"/>
              <a:t>Framework </a:t>
            </a:r>
          </a:p>
          <a:p>
            <a:pPr lvl="1"/>
            <a:r>
              <a:rPr lang="en-US" altLang="ja-JP" dirty="0" smtClean="0"/>
              <a:t>Collaborative work in the framework of TYL-FJPPL (Toshiko Yuasa Laboratory, France Japan Particle Physics Laboratory)</a:t>
            </a:r>
            <a:endParaRPr lang="en-US" altLang="ja-JP" dirty="0"/>
          </a:p>
          <a:p>
            <a:pPr lvl="2"/>
            <a:r>
              <a:rPr lang="en-US" altLang="ja-JP" dirty="0" smtClean="0"/>
              <a:t>LAL: P. </a:t>
            </a:r>
            <a:r>
              <a:rPr lang="en-US" altLang="ja-JP" dirty="0" err="1" smtClean="0"/>
              <a:t>Bambade</a:t>
            </a:r>
            <a:r>
              <a:rPr lang="en-US" altLang="ja-JP" dirty="0" smtClean="0"/>
              <a:t>, C. </a:t>
            </a:r>
            <a:r>
              <a:rPr lang="en-US" altLang="ja-JP" dirty="0" err="1" smtClean="0"/>
              <a:t>Rimbault</a:t>
            </a:r>
            <a:r>
              <a:rPr lang="en-US" altLang="ja-JP" dirty="0" smtClean="0"/>
              <a:t>, D. E. </a:t>
            </a:r>
            <a:r>
              <a:rPr lang="en-US" altLang="ja-JP" dirty="0" err="1" smtClean="0"/>
              <a:t>Khechen</a:t>
            </a:r>
            <a:r>
              <a:rPr lang="en-US" altLang="ja-JP" dirty="0" smtClean="0"/>
              <a:t>, </a:t>
            </a:r>
            <a:r>
              <a:rPr lang="en-US" altLang="ja-JP" dirty="0" err="1" smtClean="0"/>
              <a:t>D.Jehanno</a:t>
            </a:r>
            <a:endParaRPr lang="en-US" altLang="ja-JP" dirty="0"/>
          </a:p>
          <a:p>
            <a:pPr lvl="2"/>
            <a:r>
              <a:rPr lang="en-US" altLang="ja-JP" dirty="0" smtClean="0"/>
              <a:t>KEK: S. </a:t>
            </a:r>
            <a:r>
              <a:rPr lang="en-US" altLang="ja-JP" dirty="0" err="1" smtClean="0"/>
              <a:t>Uehara</a:t>
            </a:r>
            <a:r>
              <a:rPr lang="en-US" altLang="ja-JP" dirty="0" smtClean="0"/>
              <a:t>, Y. Funakoshi, M. Iwasaki</a:t>
            </a:r>
          </a:p>
          <a:p>
            <a:pPr lvl="1"/>
            <a:r>
              <a:rPr lang="en-US" altLang="ja-JP" dirty="0" smtClean="0"/>
              <a:t>Budget </a:t>
            </a:r>
            <a:r>
              <a:rPr lang="en-US" altLang="ja-JP" dirty="0" smtClean="0"/>
              <a:t>(</a:t>
            </a:r>
            <a:r>
              <a:rPr lang="en-US" altLang="ja-JP" dirty="0" smtClean="0"/>
              <a:t>300</a:t>
            </a:r>
            <a:r>
              <a:rPr lang="en-US" altLang="ja-JP" dirty="0" smtClean="0"/>
              <a:t>kYen</a:t>
            </a:r>
            <a:r>
              <a:rPr lang="en-US" altLang="ja-JP" dirty="0" smtClean="0"/>
              <a:t>(KEK), ~7000</a:t>
            </a:r>
            <a:r>
              <a:rPr lang="en-US" altLang="ja-JP" dirty="0" smtClean="0"/>
              <a:t>€</a:t>
            </a:r>
            <a:r>
              <a:rPr lang="en-US" altLang="ja-JP" dirty="0" smtClean="0"/>
              <a:t>(LAL</a:t>
            </a:r>
            <a:r>
              <a:rPr lang="en-US" altLang="ja-JP" dirty="0" smtClean="0"/>
              <a:t>)</a:t>
            </a:r>
            <a:r>
              <a:rPr lang="en-US" altLang="ja-JP" dirty="0" smtClean="0"/>
              <a:t> in </a:t>
            </a:r>
            <a:r>
              <a:rPr lang="en-US" altLang="ja-JP" dirty="0"/>
              <a:t>FY </a:t>
            </a:r>
            <a:r>
              <a:rPr lang="en-US" altLang="ja-JP" dirty="0" smtClean="0"/>
              <a:t>2014</a:t>
            </a:r>
            <a:r>
              <a:rPr lang="en-US" altLang="ja-JP" dirty="0" smtClean="0"/>
              <a:t>)</a:t>
            </a:r>
            <a:endParaRPr lang="en-US" altLang="ja-JP" dirty="0" smtClean="0"/>
          </a:p>
          <a:p>
            <a:r>
              <a:rPr lang="en-US" altLang="ja-JP" dirty="0" smtClean="0"/>
              <a:t>Status</a:t>
            </a:r>
          </a:p>
          <a:p>
            <a:pPr lvl="1"/>
            <a:r>
              <a:rPr lang="en-US" altLang="ja-JP" dirty="0" smtClean="0"/>
              <a:t>Fast luminosity monitor system based on diamond sensor has been being developed at LAL.</a:t>
            </a:r>
          </a:p>
          <a:p>
            <a:pPr lvl="1"/>
            <a:r>
              <a:rPr lang="en-US" altLang="ja-JP" dirty="0" smtClean="0"/>
              <a:t>To determine the location of the monitor, beam loss simulations have been done using SAD and GEANT4.</a:t>
            </a:r>
          </a:p>
          <a:p>
            <a:pPr marL="457200" lvl="1" indent="0">
              <a:buNone/>
            </a:pPr>
            <a:endParaRPr kumimoji="1" lang="ja-JP" altLang="en-US" dirty="0"/>
          </a:p>
        </p:txBody>
      </p:sp>
    </p:spTree>
    <p:extLst>
      <p:ext uri="{BB962C8B-B14F-4D97-AF65-F5344CB8AC3E}">
        <p14:creationId xmlns:p14="http://schemas.microsoft.com/office/powerpoint/2010/main" val="1750716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SuperKEKB</a:t>
            </a:r>
            <a:r>
              <a:rPr kumimoji="1" lang="en-US" altLang="ja-JP" dirty="0" smtClean="0"/>
              <a:t>-LNF</a:t>
            </a:r>
            <a:r>
              <a:rPr kumimoji="1" lang="ja-JP" altLang="en-US" dirty="0" smtClean="0"/>
              <a:t> </a:t>
            </a:r>
            <a:r>
              <a:rPr kumimoji="1" lang="en-US" altLang="ja-JP" dirty="0" smtClean="0"/>
              <a:t>collaboration</a:t>
            </a:r>
            <a:endParaRPr kumimoji="1" lang="ja-JP" altLang="en-US" dirty="0"/>
          </a:p>
        </p:txBody>
      </p:sp>
      <p:sp>
        <p:nvSpPr>
          <p:cNvPr id="3" name="コンテンツ プレースホルダー 2"/>
          <p:cNvSpPr>
            <a:spLocks noGrp="1"/>
          </p:cNvSpPr>
          <p:nvPr>
            <p:ph idx="1"/>
          </p:nvPr>
        </p:nvSpPr>
        <p:spPr>
          <a:xfrm>
            <a:off x="457200" y="1600200"/>
            <a:ext cx="8229600" cy="4985362"/>
          </a:xfrm>
        </p:spPr>
        <p:txBody>
          <a:bodyPr>
            <a:normAutofit fontScale="77500" lnSpcReduction="20000"/>
          </a:bodyPr>
          <a:lstStyle/>
          <a:p>
            <a:r>
              <a:rPr kumimoji="1" lang="en-US" altLang="ja-JP" dirty="0" smtClean="0"/>
              <a:t>Proposal by the LNF scientists (December 2013)</a:t>
            </a:r>
          </a:p>
          <a:p>
            <a:pPr lvl="1"/>
            <a:r>
              <a:rPr lang="en-US" altLang="ja-JP" dirty="0"/>
              <a:t>1) Feedbacks implementation (collaboration started already, Contact Person: Dr. Alessandro </a:t>
            </a:r>
            <a:r>
              <a:rPr lang="en-US" altLang="ja-JP" dirty="0" err="1"/>
              <a:t>Drago</a:t>
            </a:r>
            <a:r>
              <a:rPr lang="en-US" altLang="ja-JP" dirty="0"/>
              <a:t>)</a:t>
            </a:r>
            <a:r>
              <a:rPr lang="en-US" altLang="ja-JP" dirty="0" smtClean="0"/>
              <a:t>,</a:t>
            </a:r>
            <a:endParaRPr lang="en-US" altLang="ja-JP" dirty="0"/>
          </a:p>
          <a:p>
            <a:pPr lvl="1"/>
            <a:r>
              <a:rPr lang="en-US" altLang="ja-JP" dirty="0"/>
              <a:t>2) Optics studies, in particular the problem of the “crab waist” </a:t>
            </a:r>
            <a:r>
              <a:rPr lang="en-US" altLang="ja-JP" dirty="0" err="1"/>
              <a:t>sextupoles</a:t>
            </a:r>
            <a:r>
              <a:rPr lang="en-US" altLang="ja-JP" dirty="0"/>
              <a:t> (Contact Person: Dr. Maria </a:t>
            </a:r>
            <a:r>
              <a:rPr lang="en-US" altLang="ja-JP" dirty="0" err="1"/>
              <a:t>Enrica</a:t>
            </a:r>
            <a:r>
              <a:rPr lang="en-US" altLang="ja-JP" dirty="0"/>
              <a:t> </a:t>
            </a:r>
            <a:r>
              <a:rPr lang="en-US" altLang="ja-JP" dirty="0" err="1"/>
              <a:t>Biagini</a:t>
            </a:r>
            <a:r>
              <a:rPr lang="en-US" altLang="ja-JP" dirty="0"/>
              <a:t>)</a:t>
            </a:r>
            <a:r>
              <a:rPr lang="en-US" altLang="ja-JP" dirty="0" smtClean="0"/>
              <a:t>,</a:t>
            </a:r>
            <a:endParaRPr lang="en-US" altLang="ja-JP" dirty="0"/>
          </a:p>
          <a:p>
            <a:pPr lvl="1"/>
            <a:r>
              <a:rPr lang="en-US" altLang="ja-JP" dirty="0"/>
              <a:t>3) Lifetimes and backgrounds studies (Contact Person: Dr. Manuela </a:t>
            </a:r>
            <a:r>
              <a:rPr lang="en-US" altLang="ja-JP" dirty="0" err="1"/>
              <a:t>Boscolo</a:t>
            </a:r>
            <a:r>
              <a:rPr lang="en-US" altLang="ja-JP" dirty="0"/>
              <a:t>)</a:t>
            </a:r>
            <a:r>
              <a:rPr lang="en-US" altLang="ja-JP" dirty="0" smtClean="0"/>
              <a:t>,</a:t>
            </a:r>
            <a:endParaRPr lang="en-US" altLang="ja-JP" dirty="0"/>
          </a:p>
          <a:p>
            <a:pPr lvl="1"/>
            <a:r>
              <a:rPr lang="en-US" altLang="ja-JP" dirty="0"/>
              <a:t>4) Rings injection studies (Contact Person: Dr. Susanna </a:t>
            </a:r>
            <a:r>
              <a:rPr lang="en-US" altLang="ja-JP" dirty="0" err="1"/>
              <a:t>Guiducci</a:t>
            </a:r>
            <a:r>
              <a:rPr lang="en-US" altLang="ja-JP" dirty="0"/>
              <a:t>)</a:t>
            </a:r>
            <a:r>
              <a:rPr lang="en-US" altLang="ja-JP" dirty="0" smtClean="0"/>
              <a:t>.</a:t>
            </a:r>
          </a:p>
          <a:p>
            <a:r>
              <a:rPr lang="en-US" altLang="ja-JP" dirty="0" smtClean="0"/>
              <a:t>Status</a:t>
            </a:r>
          </a:p>
          <a:p>
            <a:pPr lvl="1"/>
            <a:r>
              <a:rPr lang="en-US" altLang="ja-JP" dirty="0"/>
              <a:t>T</a:t>
            </a:r>
            <a:r>
              <a:rPr lang="en-US" altLang="ja-JP" dirty="0" smtClean="0"/>
              <a:t>hings </a:t>
            </a:r>
            <a:r>
              <a:rPr lang="en-US" altLang="ja-JP" dirty="0"/>
              <a:t>seem to have been delayed in Director General/Trustee-level communication between both labs</a:t>
            </a:r>
            <a:r>
              <a:rPr lang="en-US" altLang="ja-JP" dirty="0" smtClean="0"/>
              <a:t>.</a:t>
            </a:r>
          </a:p>
          <a:p>
            <a:pPr lvl="1"/>
            <a:r>
              <a:rPr lang="en-US" altLang="ja-JP" dirty="0" smtClean="0"/>
              <a:t>We </a:t>
            </a:r>
            <a:r>
              <a:rPr lang="en-US" altLang="ja-JP" dirty="0" smtClean="0"/>
              <a:t>have </a:t>
            </a:r>
            <a:r>
              <a:rPr lang="en-US" altLang="ja-JP" dirty="0"/>
              <a:t>received official endorsement from </a:t>
            </a:r>
            <a:r>
              <a:rPr lang="en-US" altLang="ja-JP" dirty="0" smtClean="0"/>
              <a:t>a Trustee (</a:t>
            </a:r>
            <a:r>
              <a:rPr lang="en-US" altLang="ja-JP" dirty="0" smtClean="0"/>
              <a:t>Okada</a:t>
            </a:r>
            <a:r>
              <a:rPr lang="en-US" altLang="ja-JP" dirty="0"/>
              <a:t>-</a:t>
            </a:r>
            <a:r>
              <a:rPr lang="en-US" altLang="ja-JP" dirty="0" smtClean="0"/>
              <a:t>sa</a:t>
            </a:r>
            <a:r>
              <a:rPr lang="en-US" altLang="ja-JP" dirty="0" smtClean="0"/>
              <a:t>n)</a:t>
            </a:r>
            <a:r>
              <a:rPr lang="en-US" altLang="ja-JP" dirty="0" smtClean="0"/>
              <a:t> </a:t>
            </a:r>
            <a:r>
              <a:rPr lang="en-US" altLang="ja-JP" dirty="0"/>
              <a:t>and have begun discussing and writing a rough draft of collaboration agreement. </a:t>
            </a:r>
          </a:p>
        </p:txBody>
      </p:sp>
    </p:spTree>
    <p:extLst>
      <p:ext uri="{BB962C8B-B14F-4D97-AF65-F5344CB8AC3E}">
        <p14:creationId xmlns:p14="http://schemas.microsoft.com/office/powerpoint/2010/main" val="39630838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Collaboration with </a:t>
            </a:r>
            <a:r>
              <a:rPr lang="en-US" altLang="ja-JP" dirty="0" err="1" smtClean="0"/>
              <a:t>Frascati</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kumimoji="1" lang="en-US" altLang="ja-JP" dirty="0" smtClean="0"/>
              <a:t>Proposal from LNF (Dec. 2013)</a:t>
            </a:r>
          </a:p>
          <a:p>
            <a:pPr lvl="1">
              <a:buFont typeface="Arial"/>
              <a:buChar char="•"/>
            </a:pPr>
            <a:r>
              <a:rPr lang="en-US" altLang="ja-JP" dirty="0"/>
              <a:t>Four possible collaboration topics have been </a:t>
            </a:r>
            <a:r>
              <a:rPr lang="en-US" altLang="ja-JP" dirty="0" err="1" smtClean="0"/>
              <a:t>propsed</a:t>
            </a:r>
            <a:r>
              <a:rPr lang="en-US" altLang="ja-JP" dirty="0"/>
              <a:t>:</a:t>
            </a:r>
          </a:p>
          <a:p>
            <a:pPr lvl="2"/>
            <a:r>
              <a:rPr lang="en-US" altLang="ja-JP" dirty="0" smtClean="0"/>
              <a:t>1</a:t>
            </a:r>
            <a:r>
              <a:rPr lang="en-US" altLang="ja-JP" dirty="0"/>
              <a:t>) Feedbacks implementation (collaboration started already, Contact Person: Dr. Alessandro </a:t>
            </a:r>
            <a:r>
              <a:rPr lang="en-US" altLang="ja-JP" dirty="0" err="1"/>
              <a:t>Drago</a:t>
            </a:r>
            <a:r>
              <a:rPr lang="en-US" altLang="ja-JP" dirty="0" smtClean="0"/>
              <a:t>)</a:t>
            </a:r>
            <a:endParaRPr lang="en-US" altLang="ja-JP" dirty="0"/>
          </a:p>
          <a:p>
            <a:pPr lvl="2"/>
            <a:r>
              <a:rPr lang="en-US" altLang="ja-JP" dirty="0" smtClean="0"/>
              <a:t>2</a:t>
            </a:r>
            <a:r>
              <a:rPr lang="en-US" altLang="ja-JP" dirty="0"/>
              <a:t>) Optics studies, in particular the problem of the “crab waist” </a:t>
            </a:r>
            <a:r>
              <a:rPr lang="en-US" altLang="ja-JP" dirty="0" err="1"/>
              <a:t>sextupoles</a:t>
            </a:r>
            <a:r>
              <a:rPr lang="en-US" altLang="ja-JP" dirty="0"/>
              <a:t> (Contact Person: Dr. Maria </a:t>
            </a:r>
            <a:r>
              <a:rPr lang="en-US" altLang="ja-JP" dirty="0" err="1"/>
              <a:t>Enrica</a:t>
            </a:r>
            <a:r>
              <a:rPr lang="en-US" altLang="ja-JP" dirty="0"/>
              <a:t> </a:t>
            </a:r>
            <a:r>
              <a:rPr lang="en-US" altLang="ja-JP" dirty="0" err="1"/>
              <a:t>Biagini</a:t>
            </a:r>
            <a:r>
              <a:rPr lang="en-US" altLang="ja-JP" dirty="0" smtClean="0"/>
              <a:t>)</a:t>
            </a:r>
            <a:endParaRPr lang="en-US" altLang="ja-JP" dirty="0"/>
          </a:p>
          <a:p>
            <a:pPr lvl="2"/>
            <a:r>
              <a:rPr lang="en-US" altLang="ja-JP" dirty="0" smtClean="0"/>
              <a:t>3</a:t>
            </a:r>
            <a:r>
              <a:rPr lang="en-US" altLang="ja-JP" dirty="0"/>
              <a:t>) Lifetimes and backgrounds studies (Contact Person: Dr. Manuela </a:t>
            </a:r>
            <a:r>
              <a:rPr lang="en-US" altLang="ja-JP" dirty="0" err="1"/>
              <a:t>Boscolo</a:t>
            </a:r>
            <a:r>
              <a:rPr lang="en-US" altLang="ja-JP" dirty="0" smtClean="0"/>
              <a:t>)</a:t>
            </a:r>
            <a:endParaRPr lang="en-US" altLang="ja-JP" dirty="0"/>
          </a:p>
          <a:p>
            <a:pPr lvl="2"/>
            <a:r>
              <a:rPr lang="en-US" altLang="ja-JP" dirty="0" smtClean="0"/>
              <a:t>4</a:t>
            </a:r>
            <a:r>
              <a:rPr lang="en-US" altLang="ja-JP" dirty="0"/>
              <a:t>) Rings injection studies (Contact Person: Dr. Susanna </a:t>
            </a:r>
            <a:r>
              <a:rPr lang="en-US" altLang="ja-JP" dirty="0" err="1"/>
              <a:t>Guiducci</a:t>
            </a:r>
            <a:r>
              <a:rPr lang="en-US" altLang="ja-JP" dirty="0" smtClean="0"/>
              <a:t>)</a:t>
            </a:r>
          </a:p>
          <a:p>
            <a:r>
              <a:rPr lang="en-US" altLang="ja-JP" dirty="0" smtClean="0"/>
              <a:t>Status</a:t>
            </a:r>
          </a:p>
          <a:p>
            <a:pPr lvl="1"/>
            <a:r>
              <a:rPr lang="en-US" altLang="ja-JP" dirty="0" smtClean="0"/>
              <a:t>Since the proposal was offered to KEK, things have been delayed in Director General/Trustee-level communication between both labs.</a:t>
            </a:r>
          </a:p>
          <a:p>
            <a:pPr lvl="1"/>
            <a:r>
              <a:rPr lang="en-US" altLang="ja-JP" dirty="0" smtClean="0"/>
              <a:t>Recently, we have received an official endorsement from the trustee, Okada-san, and have begun discussing and writing a rough draft of collaboration agreement. </a:t>
            </a:r>
            <a:endParaRPr lang="en-US" altLang="ja-JP" dirty="0"/>
          </a:p>
          <a:p>
            <a:pPr lvl="1">
              <a:buFont typeface="Arial"/>
              <a:buChar char="•"/>
            </a:pPr>
            <a:endParaRPr kumimoji="1" lang="ja-JP" altLang="en-US" dirty="0"/>
          </a:p>
        </p:txBody>
      </p:sp>
      <p:pic>
        <p:nvPicPr>
          <p:cNvPr id="4" name="図 3"/>
          <p:cNvPicPr>
            <a:picLocks noChangeAspect="1"/>
          </p:cNvPicPr>
          <p:nvPr/>
        </p:nvPicPr>
        <p:blipFill>
          <a:blip r:embed="rId2"/>
          <a:stretch>
            <a:fillRect/>
          </a:stretch>
        </p:blipFill>
        <p:spPr>
          <a:xfrm>
            <a:off x="0" y="0"/>
            <a:ext cx="9144000" cy="6858000"/>
          </a:xfrm>
          <a:prstGeom prst="rect">
            <a:avLst/>
          </a:prstGeom>
        </p:spPr>
      </p:pic>
      <p:sp>
        <p:nvSpPr>
          <p:cNvPr id="5" name="テキスト ボックス 4"/>
          <p:cNvSpPr txBox="1"/>
          <p:nvPr/>
        </p:nvSpPr>
        <p:spPr>
          <a:xfrm>
            <a:off x="6269789" y="6283158"/>
            <a:ext cx="2044149" cy="369332"/>
          </a:xfrm>
          <a:prstGeom prst="rect">
            <a:avLst/>
          </a:prstGeom>
          <a:noFill/>
        </p:spPr>
        <p:txBody>
          <a:bodyPr wrap="none" rtlCol="0">
            <a:spAutoFit/>
          </a:bodyPr>
          <a:lstStyle/>
          <a:p>
            <a:r>
              <a:rPr lang="ja-JP" altLang="ja-JP" dirty="0" smtClean="0"/>
              <a:t>D</a:t>
            </a:r>
            <a:r>
              <a:rPr lang="en-US" altLang="ja-JP" dirty="0" smtClean="0"/>
              <a:t>.</a:t>
            </a:r>
            <a:r>
              <a:rPr lang="ja-JP" altLang="en-US" dirty="0" smtClean="0"/>
              <a:t> </a:t>
            </a:r>
            <a:r>
              <a:rPr lang="en-US" altLang="ja-JP" dirty="0" smtClean="0"/>
              <a:t>Zhou</a:t>
            </a:r>
            <a:r>
              <a:rPr lang="ja-JP" altLang="en-US" dirty="0" smtClean="0"/>
              <a:t> </a:t>
            </a:r>
            <a:r>
              <a:rPr lang="en-US" altLang="ja-JP" dirty="0" smtClean="0"/>
              <a:t>in</a:t>
            </a:r>
            <a:r>
              <a:rPr lang="ja-JP" altLang="en-US" dirty="0" smtClean="0"/>
              <a:t> </a:t>
            </a:r>
            <a:r>
              <a:rPr lang="en-US" altLang="ja-JP" dirty="0" smtClean="0"/>
              <a:t>this</a:t>
            </a:r>
            <a:r>
              <a:rPr lang="ja-JP" altLang="en-US" dirty="0" smtClean="0"/>
              <a:t> </a:t>
            </a:r>
            <a:r>
              <a:rPr lang="en-US" altLang="ja-JP" dirty="0" smtClean="0"/>
              <a:t>MAC</a:t>
            </a:r>
            <a:endParaRPr kumimoji="1" lang="ja-JP" altLang="en-US" dirty="0"/>
          </a:p>
        </p:txBody>
      </p:sp>
    </p:spTree>
    <p:extLst>
      <p:ext uri="{BB962C8B-B14F-4D97-AF65-F5344CB8AC3E}">
        <p14:creationId xmlns:p14="http://schemas.microsoft.com/office/powerpoint/2010/main" val="223340599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Remarks</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kumimoji="1" lang="en-US" altLang="ja-JP" dirty="0" smtClean="0"/>
              <a:t>The collaborative works with other laboratories have been very helpful for the construction of </a:t>
            </a:r>
            <a:r>
              <a:rPr kumimoji="1" lang="en-US" altLang="ja-JP" dirty="0" err="1" smtClean="0"/>
              <a:t>SuperKEKB</a:t>
            </a:r>
            <a:r>
              <a:rPr kumimoji="1" lang="en-US" altLang="ja-JP" dirty="0" smtClean="0"/>
              <a:t>.</a:t>
            </a:r>
          </a:p>
          <a:p>
            <a:r>
              <a:rPr lang="en-US" altLang="ja-JP" dirty="0" smtClean="0"/>
              <a:t>The beam commissioning will start next year and the collaborations will be increasingly important, since </a:t>
            </a:r>
            <a:r>
              <a:rPr lang="en-US" altLang="ja-JP" dirty="0" err="1" smtClean="0"/>
              <a:t>SuperKEKB</a:t>
            </a:r>
            <a:r>
              <a:rPr lang="en-US" altLang="ja-JP" dirty="0" smtClean="0"/>
              <a:t> is very difficult machine for achieving the design performance.</a:t>
            </a:r>
          </a:p>
          <a:p>
            <a:r>
              <a:rPr lang="en-US" altLang="ja-JP" dirty="0"/>
              <a:t>R</a:t>
            </a:r>
            <a:r>
              <a:rPr lang="en-US" altLang="ja-JP" dirty="0" smtClean="0"/>
              <a:t>ecommendations from the committee members are very important as the past recommendations.</a:t>
            </a:r>
          </a:p>
          <a:p>
            <a:endParaRPr kumimoji="1" lang="ja-JP" altLang="en-US" dirty="0"/>
          </a:p>
        </p:txBody>
      </p:sp>
    </p:spTree>
    <p:extLst>
      <p:ext uri="{BB962C8B-B14F-4D97-AF65-F5344CB8AC3E}">
        <p14:creationId xmlns:p14="http://schemas.microsoft.com/office/powerpoint/2010/main" val="6256831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en-US" altLang="ja-JP" dirty="0" smtClean="0"/>
              <a:t>Update of commissioning scenario</a:t>
            </a:r>
          </a:p>
          <a:p>
            <a:r>
              <a:rPr lang="en-US" altLang="ja-JP" dirty="0">
                <a:solidFill>
                  <a:schemeClr val="bg1">
                    <a:lumMod val="65000"/>
                  </a:schemeClr>
                </a:solidFill>
              </a:rPr>
              <a:t>Operation </a:t>
            </a:r>
            <a:r>
              <a:rPr lang="en-US" altLang="ja-JP" dirty="0" smtClean="0">
                <a:solidFill>
                  <a:schemeClr val="bg1">
                    <a:lumMod val="65000"/>
                  </a:schemeClr>
                </a:solidFill>
              </a:rPr>
              <a:t>tools</a:t>
            </a:r>
          </a:p>
          <a:p>
            <a:r>
              <a:rPr lang="en-US" altLang="ja-JP" dirty="0">
                <a:solidFill>
                  <a:schemeClr val="bg1">
                    <a:lumMod val="65000"/>
                  </a:schemeClr>
                </a:solidFill>
              </a:rPr>
              <a:t>Update</a:t>
            </a:r>
            <a:r>
              <a:rPr lang="ja-JP" altLang="en-US" dirty="0">
                <a:solidFill>
                  <a:schemeClr val="bg1">
                    <a:lumMod val="65000"/>
                  </a:schemeClr>
                </a:solidFill>
              </a:rPr>
              <a:t> </a:t>
            </a:r>
            <a:r>
              <a:rPr lang="en-US" altLang="ja-JP" dirty="0">
                <a:solidFill>
                  <a:schemeClr val="bg1">
                    <a:lumMod val="65000"/>
                  </a:schemeClr>
                </a:solidFill>
              </a:rPr>
              <a:t>of</a:t>
            </a:r>
            <a:r>
              <a:rPr lang="ja-JP" altLang="en-US" dirty="0">
                <a:solidFill>
                  <a:schemeClr val="bg1">
                    <a:lumMod val="65000"/>
                  </a:schemeClr>
                </a:solidFill>
              </a:rPr>
              <a:t> </a:t>
            </a:r>
            <a:r>
              <a:rPr lang="en-US" altLang="ja-JP" dirty="0">
                <a:solidFill>
                  <a:schemeClr val="bg1">
                    <a:lumMod val="65000"/>
                  </a:schemeClr>
                </a:solidFill>
              </a:rPr>
              <a:t>dithering system for beam </a:t>
            </a:r>
            <a:r>
              <a:rPr lang="en-US" altLang="ja-JP" dirty="0" smtClean="0">
                <a:solidFill>
                  <a:schemeClr val="bg1">
                    <a:lumMod val="65000"/>
                  </a:schemeClr>
                </a:solidFill>
              </a:rPr>
              <a:t>collision</a:t>
            </a:r>
          </a:p>
          <a:p>
            <a:r>
              <a:rPr lang="en-US" altLang="ja-JP" dirty="0">
                <a:solidFill>
                  <a:schemeClr val="bg1">
                    <a:lumMod val="65000"/>
                  </a:schemeClr>
                </a:solidFill>
              </a:rPr>
              <a:t>Collaboration</a:t>
            </a:r>
            <a:r>
              <a:rPr lang="ja-JP" altLang="en-US" dirty="0">
                <a:solidFill>
                  <a:schemeClr val="bg1">
                    <a:lumMod val="65000"/>
                  </a:schemeClr>
                </a:solidFill>
              </a:rPr>
              <a:t> </a:t>
            </a:r>
            <a:r>
              <a:rPr lang="en-US" altLang="ja-JP" dirty="0">
                <a:solidFill>
                  <a:schemeClr val="bg1">
                    <a:lumMod val="65000"/>
                  </a:schemeClr>
                </a:solidFill>
              </a:rPr>
              <a:t>with</a:t>
            </a:r>
            <a:r>
              <a:rPr lang="ja-JP" altLang="en-US" dirty="0">
                <a:solidFill>
                  <a:schemeClr val="bg1">
                    <a:lumMod val="65000"/>
                  </a:schemeClr>
                </a:solidFill>
              </a:rPr>
              <a:t> </a:t>
            </a:r>
            <a:r>
              <a:rPr lang="en-US" altLang="ja-JP" dirty="0">
                <a:solidFill>
                  <a:schemeClr val="bg1">
                    <a:lumMod val="65000"/>
                  </a:schemeClr>
                </a:solidFill>
              </a:rPr>
              <a:t>other</a:t>
            </a:r>
            <a:r>
              <a:rPr lang="ja-JP" altLang="en-US" dirty="0">
                <a:solidFill>
                  <a:schemeClr val="bg1">
                    <a:lumMod val="65000"/>
                  </a:schemeClr>
                </a:solidFill>
              </a:rPr>
              <a:t> </a:t>
            </a:r>
            <a:r>
              <a:rPr lang="en-US" altLang="ja-JP" dirty="0">
                <a:solidFill>
                  <a:schemeClr val="bg1">
                    <a:lumMod val="65000"/>
                  </a:schemeClr>
                </a:solidFill>
              </a:rPr>
              <a:t>laboratories</a:t>
            </a:r>
            <a:endParaRPr lang="en-US" altLang="ja-JP" dirty="0" smtClean="0">
              <a:solidFill>
                <a:schemeClr val="bg1">
                  <a:lumMod val="65000"/>
                </a:schemeClr>
              </a:solidFill>
            </a:endParaRPr>
          </a:p>
          <a:p>
            <a:endParaRPr kumimoji="1" lang="en-US" altLang="ja-JP" dirty="0" smtClean="0"/>
          </a:p>
          <a:p>
            <a:endParaRPr kumimoji="1" lang="ja-JP" altLang="en-US" dirty="0"/>
          </a:p>
        </p:txBody>
      </p:sp>
      <p:sp>
        <p:nvSpPr>
          <p:cNvPr id="4" name="タイトル 1"/>
          <p:cNvSpPr>
            <a:spLocks noGrp="1"/>
          </p:cNvSpPr>
          <p:nvPr>
            <p:ph type="title"/>
          </p:nvPr>
        </p:nvSpPr>
        <p:spPr>
          <a:xfrm>
            <a:off x="457200" y="274638"/>
            <a:ext cx="8229600" cy="1143000"/>
          </a:xfrm>
        </p:spPr>
        <p:txBody>
          <a:bodyPr/>
          <a:lstStyle/>
          <a:p>
            <a:r>
              <a:rPr kumimoji="1" lang="en-US" altLang="ja-JP" dirty="0" smtClean="0"/>
              <a:t>Contents</a:t>
            </a:r>
            <a:endParaRPr kumimoji="1" lang="ja-JP" altLang="en-US" dirty="0"/>
          </a:p>
        </p:txBody>
      </p:sp>
    </p:spTree>
    <p:extLst>
      <p:ext uri="{BB962C8B-B14F-4D97-AF65-F5344CB8AC3E}">
        <p14:creationId xmlns:p14="http://schemas.microsoft.com/office/powerpoint/2010/main" val="27517416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3298" y="1160312"/>
            <a:ext cx="7950274" cy="1077218"/>
          </a:xfrm>
          <a:prstGeom prst="rect">
            <a:avLst/>
          </a:prstGeom>
          <a:noFill/>
        </p:spPr>
        <p:txBody>
          <a:bodyPr wrap="none" rtlCol="0">
            <a:spAutoFit/>
          </a:bodyPr>
          <a:lstStyle/>
          <a:p>
            <a:r>
              <a:rPr kumimoji="1" lang="en-US" altLang="ja-JP" sz="3200" dirty="0" smtClean="0">
                <a:solidFill>
                  <a:srgbClr val="0000FF"/>
                </a:solidFill>
                <a:latin typeface="Marker Felt"/>
                <a:cs typeface="Marker Felt"/>
              </a:rPr>
              <a:t>Congratulations on the 20</a:t>
            </a:r>
            <a:r>
              <a:rPr kumimoji="1" lang="en-US" altLang="ja-JP" sz="3200" baseline="30000" dirty="0" smtClean="0">
                <a:solidFill>
                  <a:srgbClr val="0000FF"/>
                </a:solidFill>
                <a:latin typeface="Marker Felt"/>
                <a:cs typeface="Marker Felt"/>
              </a:rPr>
              <a:t>th</a:t>
            </a:r>
            <a:r>
              <a:rPr kumimoji="1" lang="en-US" altLang="ja-JP" sz="3200" dirty="0" smtClean="0">
                <a:solidFill>
                  <a:srgbClr val="0000FF"/>
                </a:solidFill>
                <a:latin typeface="Marker Felt"/>
                <a:cs typeface="Marker Felt"/>
              </a:rPr>
              <a:t> anniversary of</a:t>
            </a:r>
          </a:p>
          <a:p>
            <a:r>
              <a:rPr kumimoji="1" lang="ja-JP" altLang="en-US" sz="3200" dirty="0" smtClean="0">
                <a:solidFill>
                  <a:srgbClr val="0000FF"/>
                </a:solidFill>
                <a:latin typeface="Marker Felt"/>
                <a:cs typeface="Marker Felt"/>
              </a:rPr>
              <a:t> </a:t>
            </a:r>
            <a:r>
              <a:rPr kumimoji="1" lang="en-US" altLang="ja-JP" sz="3200" dirty="0" smtClean="0">
                <a:solidFill>
                  <a:srgbClr val="0000FF"/>
                </a:solidFill>
                <a:latin typeface="Marker Felt"/>
                <a:cs typeface="Marker Felt"/>
              </a:rPr>
              <a:t>the </a:t>
            </a:r>
            <a:r>
              <a:rPr lang="en-US" altLang="ja-JP" sz="3200" dirty="0" smtClean="0">
                <a:solidFill>
                  <a:srgbClr val="0000FF"/>
                </a:solidFill>
                <a:latin typeface="Marker Felt"/>
                <a:cs typeface="Marker Felt"/>
              </a:rPr>
              <a:t>KEKB </a:t>
            </a:r>
            <a:r>
              <a:rPr lang="en-US" altLang="ja-JP" sz="3200" dirty="0">
                <a:solidFill>
                  <a:srgbClr val="0000FF"/>
                </a:solidFill>
                <a:latin typeface="Marker Felt"/>
                <a:cs typeface="Marker Felt"/>
              </a:rPr>
              <a:t>Accelerator Review </a:t>
            </a:r>
            <a:r>
              <a:rPr lang="en-US" altLang="ja-JP" sz="3200" dirty="0" smtClean="0">
                <a:solidFill>
                  <a:srgbClr val="0000FF"/>
                </a:solidFill>
                <a:latin typeface="Marker Felt"/>
                <a:cs typeface="Marker Felt"/>
              </a:rPr>
              <a:t>Committee!!!  </a:t>
            </a:r>
            <a:endParaRPr kumimoji="1" lang="ja-JP" altLang="en-US" sz="3200" dirty="0">
              <a:solidFill>
                <a:srgbClr val="0000FF"/>
              </a:solidFill>
              <a:latin typeface="Marker Felt"/>
              <a:cs typeface="Marker Felt"/>
            </a:endParaRPr>
          </a:p>
        </p:txBody>
      </p:sp>
      <p:sp>
        <p:nvSpPr>
          <p:cNvPr id="3" name="テキスト ボックス 2"/>
          <p:cNvSpPr txBox="1"/>
          <p:nvPr/>
        </p:nvSpPr>
        <p:spPr>
          <a:xfrm>
            <a:off x="1301248" y="2606357"/>
            <a:ext cx="7374134" cy="1569660"/>
          </a:xfrm>
          <a:prstGeom prst="rect">
            <a:avLst/>
          </a:prstGeom>
          <a:noFill/>
        </p:spPr>
        <p:txBody>
          <a:bodyPr wrap="none" rtlCol="0">
            <a:spAutoFit/>
          </a:bodyPr>
          <a:lstStyle/>
          <a:p>
            <a:r>
              <a:rPr kumimoji="1" lang="en-US" altLang="ja-JP" sz="2400" dirty="0" smtClean="0"/>
              <a:t>The KEKB accelerator members really appreciate </a:t>
            </a:r>
            <a:br>
              <a:rPr kumimoji="1" lang="en-US" altLang="ja-JP" sz="2400" dirty="0" smtClean="0"/>
            </a:br>
            <a:r>
              <a:rPr kumimoji="1" lang="en-US" altLang="ja-JP" sz="2400" dirty="0" smtClean="0"/>
              <a:t>your</a:t>
            </a:r>
            <a:r>
              <a:rPr lang="en-US" altLang="en-US" sz="2400" dirty="0" smtClean="0"/>
              <a:t> pertinent recommendations</a:t>
            </a:r>
            <a:r>
              <a:rPr kumimoji="1" lang="en-US" altLang="ja-JP" sz="2400" dirty="0" smtClean="0"/>
              <a:t> that we have got</a:t>
            </a:r>
            <a:br>
              <a:rPr kumimoji="1" lang="en-US" altLang="ja-JP" sz="2400" dirty="0" smtClean="0"/>
            </a:br>
            <a:r>
              <a:rPr kumimoji="1" lang="en-US" altLang="ja-JP" sz="2400" dirty="0" smtClean="0"/>
              <a:t>a lot of benefit from and the continuous encouragements</a:t>
            </a:r>
            <a:br>
              <a:rPr kumimoji="1" lang="en-US" altLang="ja-JP" sz="2400" dirty="0" smtClean="0"/>
            </a:br>
            <a:r>
              <a:rPr kumimoji="1" lang="en-US" altLang="ja-JP" sz="2400" dirty="0" smtClean="0"/>
              <a:t>and supports.</a:t>
            </a:r>
            <a:endParaRPr kumimoji="1" lang="ja-JP" altLang="en-US" sz="2400" dirty="0"/>
          </a:p>
        </p:txBody>
      </p:sp>
      <p:sp>
        <p:nvSpPr>
          <p:cNvPr id="4" name="テキスト ボックス 3"/>
          <p:cNvSpPr txBox="1"/>
          <p:nvPr/>
        </p:nvSpPr>
        <p:spPr>
          <a:xfrm>
            <a:off x="423298" y="4398233"/>
            <a:ext cx="6544580" cy="830997"/>
          </a:xfrm>
          <a:prstGeom prst="rect">
            <a:avLst/>
          </a:prstGeom>
          <a:noFill/>
        </p:spPr>
        <p:txBody>
          <a:bodyPr wrap="none" rtlCol="0">
            <a:spAutoFit/>
          </a:bodyPr>
          <a:lstStyle/>
          <a:p>
            <a:r>
              <a:rPr lang="en-US" altLang="ja-JP" sz="2400" dirty="0" smtClean="0"/>
              <a:t>We</a:t>
            </a:r>
            <a:r>
              <a:rPr kumimoji="1" lang="en-US" altLang="ja-JP" sz="2400" dirty="0" smtClean="0"/>
              <a:t> wish to celebrate a great success of </a:t>
            </a:r>
            <a:r>
              <a:rPr kumimoji="1" lang="en-US" altLang="ja-JP" sz="2400" dirty="0" err="1" smtClean="0"/>
              <a:t>SuperKEKB</a:t>
            </a:r>
            <a:endParaRPr kumimoji="1" lang="en-US" altLang="ja-JP" sz="2400" dirty="0" smtClean="0"/>
          </a:p>
          <a:p>
            <a:r>
              <a:rPr lang="en-US" altLang="ja-JP" sz="2400" dirty="0" smtClean="0"/>
              <a:t>in the 30</a:t>
            </a:r>
            <a:r>
              <a:rPr lang="en-US" altLang="ja-JP" sz="2400" baseline="30000" dirty="0" smtClean="0"/>
              <a:t>th</a:t>
            </a:r>
            <a:r>
              <a:rPr lang="en-US" altLang="ja-JP" sz="2400" dirty="0" smtClean="0"/>
              <a:t> anniversary of the review committee! </a:t>
            </a:r>
            <a:r>
              <a:rPr kumimoji="1" lang="en-US" altLang="ja-JP" sz="2400" dirty="0" smtClean="0"/>
              <a:t> </a:t>
            </a:r>
            <a:endParaRPr kumimoji="1" lang="ja-JP" altLang="en-US" sz="2400" dirty="0"/>
          </a:p>
        </p:txBody>
      </p:sp>
      <p:pic>
        <p:nvPicPr>
          <p:cNvPr id="5" name="図 4"/>
          <p:cNvPicPr>
            <a:picLocks noChangeAspect="1"/>
          </p:cNvPicPr>
          <p:nvPr/>
        </p:nvPicPr>
        <p:blipFill>
          <a:blip r:embed="rId2"/>
          <a:stretch>
            <a:fillRect/>
          </a:stretch>
        </p:blipFill>
        <p:spPr>
          <a:xfrm>
            <a:off x="6502876" y="4813732"/>
            <a:ext cx="2641123" cy="1908660"/>
          </a:xfrm>
          <a:prstGeom prst="rect">
            <a:avLst/>
          </a:prstGeom>
        </p:spPr>
      </p:pic>
    </p:spTree>
    <p:extLst>
      <p:ext uri="{BB962C8B-B14F-4D97-AF65-F5344CB8AC3E}">
        <p14:creationId xmlns:p14="http://schemas.microsoft.com/office/powerpoint/2010/main" val="3175156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backup slides</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03309082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115327"/>
            <a:ext cx="9144000" cy="6835173"/>
          </a:xfrm>
          <a:prstGeom prst="rect">
            <a:avLst/>
          </a:prstGeom>
        </p:spPr>
      </p:pic>
      <p:graphicFrame>
        <p:nvGraphicFramePr>
          <p:cNvPr id="4" name="表 3"/>
          <p:cNvGraphicFramePr>
            <a:graphicFrameLocks noGrp="1"/>
          </p:cNvGraphicFramePr>
          <p:nvPr>
            <p:extLst>
              <p:ext uri="{D42A27DB-BD31-4B8C-83A1-F6EECF244321}">
                <p14:modId xmlns:p14="http://schemas.microsoft.com/office/powerpoint/2010/main" val="3676211462"/>
              </p:ext>
            </p:extLst>
          </p:nvPr>
        </p:nvGraphicFramePr>
        <p:xfrm>
          <a:off x="5048250" y="4086374"/>
          <a:ext cx="3886254" cy="1432559"/>
        </p:xfrm>
        <a:graphic>
          <a:graphicData uri="http://schemas.openxmlformats.org/drawingml/2006/table">
            <a:tbl>
              <a:tblPr firstRow="1" bandRow="1">
                <a:tableStyleId>{5C22544A-7EE6-4342-B048-85BDC9FD1C3A}</a:tableStyleId>
              </a:tblPr>
              <a:tblGrid>
                <a:gridCol w="1480549"/>
                <a:gridCol w="1197690"/>
                <a:gridCol w="1208015"/>
              </a:tblGrid>
              <a:tr h="501631">
                <a:tc>
                  <a:txBody>
                    <a:bodyPr/>
                    <a:lstStyle/>
                    <a:p>
                      <a:endParaRPr kumimoji="1" lang="ja-JP" altLang="en-US" sz="1400" dirty="0"/>
                    </a:p>
                  </a:txBody>
                  <a:tcPr/>
                </a:tc>
                <a:tc>
                  <a:txBody>
                    <a:bodyPr/>
                    <a:lstStyle/>
                    <a:p>
                      <a:pPr algn="ctr"/>
                      <a:r>
                        <a:rPr kumimoji="1" lang="en-US" altLang="ja-JP" sz="1400" dirty="0" smtClean="0"/>
                        <a:t>KEKB</a:t>
                      </a:r>
                      <a:endParaRPr kumimoji="1" lang="ja-JP" altLang="en-US" sz="1400" dirty="0"/>
                    </a:p>
                    <a:p>
                      <a:pPr algn="ctr"/>
                      <a:r>
                        <a:rPr kumimoji="1" lang="en-US" altLang="ja-JP" sz="1400" dirty="0" smtClean="0"/>
                        <a:t>(e+/e-)</a:t>
                      </a:r>
                      <a:endParaRPr kumimoji="1" lang="ja-JP" altLang="en-US" sz="1400" dirty="0"/>
                    </a:p>
                  </a:txBody>
                  <a:tcPr/>
                </a:tc>
                <a:tc>
                  <a:txBody>
                    <a:bodyPr/>
                    <a:lstStyle/>
                    <a:p>
                      <a:pPr algn="ctr"/>
                      <a:r>
                        <a:rPr kumimoji="1" lang="en-US" altLang="ja-JP" sz="1400" dirty="0" err="1" smtClean="0"/>
                        <a:t>SuperKEKB</a:t>
                      </a:r>
                      <a:endParaRPr kumimoji="1" lang="ja-JP" altLang="en-US" sz="1400" dirty="0"/>
                    </a:p>
                    <a:p>
                      <a:pPr algn="ctr"/>
                      <a:r>
                        <a:rPr kumimoji="1" lang="en-US" altLang="ja-JP" sz="1400" dirty="0" smtClean="0"/>
                        <a:t>(e+/e-)</a:t>
                      </a:r>
                      <a:endParaRPr kumimoji="1" lang="ja-JP" altLang="en-US" sz="1400" dirty="0"/>
                    </a:p>
                  </a:txBody>
                  <a:tcPr/>
                </a:tc>
              </a:tr>
              <a:tr h="259533">
                <a:tc>
                  <a:txBody>
                    <a:bodyPr/>
                    <a:lstStyle/>
                    <a:p>
                      <a:r>
                        <a:rPr kumimoji="1" lang="en-US" altLang="ja-JP" sz="1400" dirty="0" smtClean="0"/>
                        <a:t>Charge [</a:t>
                      </a:r>
                      <a:r>
                        <a:rPr kumimoji="1" lang="en-US" altLang="ja-JP" sz="1400" dirty="0" err="1" smtClean="0"/>
                        <a:t>nC</a:t>
                      </a:r>
                      <a:r>
                        <a:rPr kumimoji="1" lang="en-US" altLang="ja-JP" sz="1400" dirty="0" smtClean="0"/>
                        <a:t>]</a:t>
                      </a:r>
                      <a:endParaRPr kumimoji="1" lang="ja-JP" altLang="en-US" sz="1400" dirty="0"/>
                    </a:p>
                  </a:txBody>
                  <a:tcPr/>
                </a:tc>
                <a:tc>
                  <a:txBody>
                    <a:bodyPr/>
                    <a:lstStyle/>
                    <a:p>
                      <a:pPr algn="ctr"/>
                      <a:r>
                        <a:rPr kumimoji="1" lang="en-US" altLang="ja-JP" sz="1400" dirty="0" smtClean="0"/>
                        <a:t>1/1</a:t>
                      </a:r>
                      <a:endParaRPr kumimoji="1" lang="ja-JP" altLang="en-US" sz="1400" dirty="0"/>
                    </a:p>
                  </a:txBody>
                  <a:tcPr/>
                </a:tc>
                <a:tc>
                  <a:txBody>
                    <a:bodyPr/>
                    <a:lstStyle/>
                    <a:p>
                      <a:pPr algn="ctr"/>
                      <a:r>
                        <a:rPr kumimoji="1" lang="en-US" altLang="ja-JP" sz="1400" dirty="0" smtClean="0"/>
                        <a:t>4/5</a:t>
                      </a:r>
                      <a:endParaRPr kumimoji="1" lang="ja-JP" altLang="en-US" sz="1400" dirty="0"/>
                    </a:p>
                  </a:txBody>
                  <a:tcPr/>
                </a:tc>
              </a:tr>
              <a:tr h="259533">
                <a:tc rowSpan="2">
                  <a:txBody>
                    <a:bodyPr/>
                    <a:lstStyle/>
                    <a:p>
                      <a:r>
                        <a:rPr kumimoji="1" lang="en-US" altLang="ja-JP" sz="1400" dirty="0" smtClean="0"/>
                        <a:t>Normalized</a:t>
                      </a:r>
                      <a:endParaRPr kumimoji="1" lang="ja-JP" altLang="en-US" sz="1400" dirty="0"/>
                    </a:p>
                    <a:p>
                      <a:r>
                        <a:rPr kumimoji="1" lang="en-US" altLang="ja-JP" sz="1400" dirty="0" err="1" smtClean="0"/>
                        <a:t>emittance</a:t>
                      </a:r>
                      <a:r>
                        <a:rPr kumimoji="1" lang="en-US" altLang="ja-JP" sz="1400" dirty="0" smtClean="0"/>
                        <a:t>[</a:t>
                      </a:r>
                      <a:r>
                        <a:rPr kumimoji="1" lang="en-US" altLang="ja-JP" sz="1400" dirty="0" smtClean="0">
                          <a:latin typeface="Symbol" charset="2"/>
                          <a:cs typeface="Symbol" charset="2"/>
                        </a:rPr>
                        <a:t>m</a:t>
                      </a:r>
                      <a:r>
                        <a:rPr kumimoji="1" lang="en-US" altLang="ja-JP" sz="1400" dirty="0" smtClean="0"/>
                        <a:t>m]</a:t>
                      </a:r>
                      <a:endParaRPr kumimoji="1" lang="ja-JP" altLang="en-US" sz="1400" dirty="0"/>
                    </a:p>
                  </a:txBody>
                  <a:tcPr/>
                </a:tc>
                <a:tc>
                  <a:txBody>
                    <a:bodyPr/>
                    <a:lstStyle/>
                    <a:p>
                      <a:pPr algn="ctr"/>
                      <a:r>
                        <a:rPr kumimoji="1" lang="en-US" altLang="ja-JP" sz="1400" dirty="0" smtClean="0"/>
                        <a:t>2100/300</a:t>
                      </a:r>
                      <a:endParaRPr kumimoji="1" lang="ja-JP" altLang="en-US" sz="1400" dirty="0"/>
                    </a:p>
                  </a:txBody>
                  <a:tcPr/>
                </a:tc>
                <a:tc>
                  <a:txBody>
                    <a:bodyPr/>
                    <a:lstStyle/>
                    <a:p>
                      <a:pPr algn="ctr"/>
                      <a:r>
                        <a:rPr kumimoji="1" lang="en-US" altLang="ja-JP" sz="1400" dirty="0" smtClean="0"/>
                        <a:t>100/50 (H)</a:t>
                      </a:r>
                      <a:endParaRPr kumimoji="1" lang="ja-JP" altLang="en-US" sz="1400" dirty="0"/>
                    </a:p>
                  </a:txBody>
                  <a:tcPr/>
                </a:tc>
              </a:tr>
              <a:tr h="259533">
                <a:tc vMerge="1">
                  <a:txBody>
                    <a:bodyPr/>
                    <a:lstStyle/>
                    <a:p>
                      <a:endParaRPr kumimoji="1" lang="ja-JP" altLang="en-US" sz="1400" dirty="0"/>
                    </a:p>
                  </a:txBody>
                  <a:tcPr/>
                </a:tc>
                <a:tc>
                  <a:txBody>
                    <a:bodyPr/>
                    <a:lstStyle/>
                    <a:p>
                      <a:pPr algn="ctr"/>
                      <a:endParaRPr kumimoji="1" lang="ja-JP" altLang="en-US" sz="1400" dirty="0"/>
                    </a:p>
                  </a:txBody>
                  <a:tcPr/>
                </a:tc>
                <a:tc>
                  <a:txBody>
                    <a:bodyPr/>
                    <a:lstStyle/>
                    <a:p>
                      <a:pPr algn="ctr"/>
                      <a:r>
                        <a:rPr kumimoji="1" lang="en-US" altLang="ja-JP" sz="1400" dirty="0" smtClean="0"/>
                        <a:t>20/20 (V)</a:t>
                      </a:r>
                      <a:endParaRPr kumimoji="1" lang="ja-JP" altLang="en-US" sz="1400" dirty="0"/>
                    </a:p>
                  </a:txBody>
                  <a:tcPr/>
                </a:tc>
              </a:tr>
            </a:tbl>
          </a:graphicData>
        </a:graphic>
      </p:graphicFrame>
      <p:sp>
        <p:nvSpPr>
          <p:cNvPr id="5" name="テキスト ボックス 4"/>
          <p:cNvSpPr txBox="1"/>
          <p:nvPr/>
        </p:nvSpPr>
        <p:spPr>
          <a:xfrm>
            <a:off x="5270538" y="3800633"/>
            <a:ext cx="3574454" cy="369332"/>
          </a:xfrm>
          <a:prstGeom prst="rect">
            <a:avLst/>
          </a:prstGeom>
          <a:noFill/>
        </p:spPr>
        <p:txBody>
          <a:bodyPr wrap="none" rtlCol="0">
            <a:spAutoFit/>
          </a:bodyPr>
          <a:lstStyle/>
          <a:p>
            <a:r>
              <a:rPr kumimoji="1" lang="en-US" altLang="ja-JP" dirty="0" err="1" smtClean="0"/>
              <a:t>SuperKEKB</a:t>
            </a:r>
            <a:r>
              <a:rPr kumimoji="1" lang="en-US" altLang="ja-JP" dirty="0" smtClean="0"/>
              <a:t> requirements (tentative)</a:t>
            </a:r>
            <a:endParaRPr kumimoji="1" lang="ja-JP" altLang="en-US" dirty="0"/>
          </a:p>
        </p:txBody>
      </p:sp>
      <p:sp>
        <p:nvSpPr>
          <p:cNvPr id="6" name="正方形/長方形 5"/>
          <p:cNvSpPr/>
          <p:nvPr/>
        </p:nvSpPr>
        <p:spPr>
          <a:xfrm>
            <a:off x="4423833" y="6519333"/>
            <a:ext cx="317500" cy="273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glow rad="101600">
                  <a:schemeClr val="bg1">
                    <a:alpha val="75000"/>
                  </a:schemeClr>
                </a:glow>
              </a:effectLst>
            </a:endParaRPr>
          </a:p>
        </p:txBody>
      </p:sp>
      <p:sp>
        <p:nvSpPr>
          <p:cNvPr id="3" name="正方形/長方形 2"/>
          <p:cNvSpPr/>
          <p:nvPr/>
        </p:nvSpPr>
        <p:spPr>
          <a:xfrm>
            <a:off x="476250" y="6218257"/>
            <a:ext cx="4572000" cy="646331"/>
          </a:xfrm>
          <a:prstGeom prst="rect">
            <a:avLst/>
          </a:prstGeom>
          <a:ln>
            <a:solidFill>
              <a:srgbClr val="4F81BD"/>
            </a:solidFill>
          </a:ln>
        </p:spPr>
        <p:txBody>
          <a:bodyPr>
            <a:spAutoFit/>
          </a:bodyPr>
          <a:lstStyle/>
          <a:p>
            <a:r>
              <a:rPr lang="en-US" altLang="ja-JP" dirty="0"/>
              <a:t>09:</a:t>
            </a:r>
            <a:r>
              <a:rPr lang="en-US" altLang="ja-JP" dirty="0" smtClean="0"/>
              <a:t>50   </a:t>
            </a:r>
            <a:r>
              <a:rPr lang="en-US" altLang="ja-JP" b="1" dirty="0" smtClean="0"/>
              <a:t>Injector </a:t>
            </a:r>
            <a:r>
              <a:rPr lang="en-US" altLang="ja-JP" b="1" dirty="0"/>
              <a:t>commissioning and issues</a:t>
            </a:r>
            <a:r>
              <a:rPr lang="en-US" altLang="ja-JP" i="1" dirty="0"/>
              <a:t> 30'</a:t>
            </a:r>
            <a:endParaRPr lang="en-US" altLang="ja-JP" dirty="0"/>
          </a:p>
          <a:p>
            <a:r>
              <a:rPr lang="en-US" altLang="ja-JP" dirty="0"/>
              <a:t>Speaker:	Masanori Satoh (KEK)	</a:t>
            </a:r>
          </a:p>
        </p:txBody>
      </p:sp>
    </p:spTree>
    <p:extLst>
      <p:ext uri="{BB962C8B-B14F-4D97-AF65-F5344CB8AC3E}">
        <p14:creationId xmlns:p14="http://schemas.microsoft.com/office/powerpoint/2010/main" val="2149303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642"/>
            <a:ext cx="8229600" cy="1143000"/>
          </a:xfrm>
        </p:spPr>
        <p:txBody>
          <a:bodyPr>
            <a:normAutofit fontScale="90000"/>
          </a:bodyPr>
          <a:lstStyle/>
          <a:p>
            <a:r>
              <a:rPr lang="en-US" altLang="ja-JP" dirty="0" smtClean="0"/>
              <a:t>Update</a:t>
            </a:r>
            <a:r>
              <a:rPr lang="ja-JP" altLang="en-US" dirty="0" smtClean="0"/>
              <a:t> </a:t>
            </a:r>
            <a:r>
              <a:rPr lang="en-US" altLang="ja-JP" dirty="0" smtClean="0"/>
              <a:t>of</a:t>
            </a:r>
            <a:r>
              <a:rPr lang="ja-JP" altLang="en-US" dirty="0" smtClean="0"/>
              <a:t> </a:t>
            </a:r>
            <a:r>
              <a:rPr lang="en-US" altLang="ja-JP" dirty="0" smtClean="0"/>
              <a:t>commissioning scenario</a:t>
            </a:r>
            <a:endParaRPr kumimoji="1" lang="ja-JP" altLang="en-US" dirty="0"/>
          </a:p>
        </p:txBody>
      </p:sp>
      <p:sp>
        <p:nvSpPr>
          <p:cNvPr id="3" name="コンテンツ プレースホルダー 2"/>
          <p:cNvSpPr>
            <a:spLocks noGrp="1"/>
          </p:cNvSpPr>
          <p:nvPr>
            <p:ph idx="1"/>
          </p:nvPr>
        </p:nvSpPr>
        <p:spPr>
          <a:xfrm>
            <a:off x="457200" y="1160314"/>
            <a:ext cx="8229600" cy="5566368"/>
          </a:xfrm>
        </p:spPr>
        <p:txBody>
          <a:bodyPr>
            <a:normAutofit fontScale="77500" lnSpcReduction="20000"/>
          </a:bodyPr>
          <a:lstStyle/>
          <a:p>
            <a:r>
              <a:rPr kumimoji="1" lang="en-US" altLang="ja-JP" dirty="0" smtClean="0"/>
              <a:t>Time </a:t>
            </a:r>
            <a:r>
              <a:rPr lang="en-US" altLang="ja-JP" dirty="0" smtClean="0"/>
              <a:t>of commissioning</a:t>
            </a:r>
          </a:p>
          <a:p>
            <a:pPr lvl="1"/>
            <a:r>
              <a:rPr kumimoji="1" lang="en-US" altLang="ja-JP" dirty="0" smtClean="0"/>
              <a:t>Phase 1: start from Jan.-Mar. </a:t>
            </a:r>
            <a:r>
              <a:rPr kumimoji="1" lang="en-US" altLang="ja-JP" smtClean="0"/>
              <a:t>201</a:t>
            </a:r>
            <a:r>
              <a:rPr kumimoji="1" lang="en-US" altLang="ja-JP" smtClean="0"/>
              <a:t>6</a:t>
            </a:r>
            <a:endParaRPr kumimoji="1" lang="en-US" altLang="ja-JP" dirty="0" smtClean="0"/>
          </a:p>
          <a:p>
            <a:pPr lvl="1"/>
            <a:r>
              <a:rPr lang="en-US" altLang="ja-JP" dirty="0" smtClean="0"/>
              <a:t>Damping ring commissioning: start before phase 2</a:t>
            </a:r>
          </a:p>
          <a:p>
            <a:pPr lvl="1"/>
            <a:r>
              <a:rPr lang="en-US" altLang="ja-JP" dirty="0" smtClean="0"/>
              <a:t>Phase 2: start from spring 2017?</a:t>
            </a:r>
          </a:p>
          <a:p>
            <a:r>
              <a:rPr kumimoji="1" lang="en-US" altLang="ja-JP" dirty="0" smtClean="0"/>
              <a:t>Period of commissioning</a:t>
            </a:r>
          </a:p>
          <a:p>
            <a:pPr lvl="1"/>
            <a:r>
              <a:rPr lang="en-US" altLang="ja-JP" dirty="0" smtClean="0"/>
              <a:t>Damping ring commissioning</a:t>
            </a:r>
          </a:p>
          <a:p>
            <a:pPr lvl="2"/>
            <a:r>
              <a:rPr lang="en-US" altLang="ja-JP" dirty="0" smtClean="0"/>
              <a:t>3</a:t>
            </a:r>
            <a:r>
              <a:rPr kumimoji="1" lang="en-US" altLang="ja-JP" dirty="0" smtClean="0"/>
              <a:t> weeks (old estimation) -&gt; </a:t>
            </a:r>
            <a:r>
              <a:rPr kumimoji="1" lang="en-US" altLang="ja-JP" dirty="0" smtClean="0"/>
              <a:t>~</a:t>
            </a:r>
            <a:r>
              <a:rPr kumimoji="1" lang="en-US" altLang="ja-JP" dirty="0" smtClean="0"/>
              <a:t>3 </a:t>
            </a:r>
            <a:r>
              <a:rPr kumimoji="1" lang="en-US" altLang="ja-JP" dirty="0" smtClean="0"/>
              <a:t>months (recent more realistic estimation)</a:t>
            </a:r>
          </a:p>
          <a:p>
            <a:r>
              <a:rPr lang="ja-JP" altLang="ja-JP" dirty="0" smtClean="0"/>
              <a:t>M</a:t>
            </a:r>
            <a:r>
              <a:rPr lang="en-US" altLang="ja-JP" dirty="0" smtClean="0"/>
              <a:t>ore</a:t>
            </a:r>
            <a:r>
              <a:rPr lang="ja-JP" altLang="en-US" dirty="0" smtClean="0"/>
              <a:t> </a:t>
            </a:r>
            <a:r>
              <a:rPr lang="en-US" altLang="ja-JP" dirty="0" smtClean="0"/>
              <a:t>precise</a:t>
            </a:r>
            <a:r>
              <a:rPr lang="ja-JP" altLang="en-US" dirty="0" smtClean="0"/>
              <a:t> </a:t>
            </a:r>
            <a:r>
              <a:rPr lang="en-US" altLang="ja-JP" dirty="0" smtClean="0"/>
              <a:t>consideration</a:t>
            </a:r>
            <a:r>
              <a:rPr lang="ja-JP" altLang="en-US" dirty="0" smtClean="0"/>
              <a:t> </a:t>
            </a:r>
            <a:r>
              <a:rPr lang="en-US" altLang="ja-JP" dirty="0" smtClean="0"/>
              <a:t>of</a:t>
            </a:r>
            <a:r>
              <a:rPr lang="ja-JP" altLang="en-US" dirty="0" smtClean="0"/>
              <a:t> </a:t>
            </a:r>
            <a:r>
              <a:rPr lang="en-US" altLang="ja-JP" dirty="0" smtClean="0"/>
              <a:t>each</a:t>
            </a:r>
            <a:r>
              <a:rPr lang="ja-JP" altLang="en-US" dirty="0" smtClean="0"/>
              <a:t> </a:t>
            </a:r>
            <a:r>
              <a:rPr lang="en-US" altLang="ja-JP" dirty="0" smtClean="0"/>
              <a:t>step</a:t>
            </a:r>
          </a:p>
          <a:p>
            <a:pPr lvl="1"/>
            <a:r>
              <a:rPr lang="ja-JP" altLang="ja-JP" dirty="0" smtClean="0"/>
              <a:t>B</a:t>
            </a:r>
            <a:r>
              <a:rPr lang="en-US" altLang="ja-JP" dirty="0" smtClean="0"/>
              <a:t>east</a:t>
            </a:r>
            <a:r>
              <a:rPr lang="ja-JP" altLang="en-US" dirty="0" smtClean="0"/>
              <a:t> </a:t>
            </a:r>
            <a:r>
              <a:rPr lang="en-US" altLang="ja-JP" dirty="0" smtClean="0"/>
              <a:t>study</a:t>
            </a:r>
          </a:p>
          <a:p>
            <a:pPr lvl="2"/>
            <a:r>
              <a:rPr kumimoji="1" lang="ja-JP" altLang="ja-JP" dirty="0" smtClean="0"/>
              <a:t>E</a:t>
            </a:r>
            <a:r>
              <a:rPr kumimoji="1" lang="en-US" altLang="ja-JP" dirty="0" err="1" smtClean="0"/>
              <a:t>mittance</a:t>
            </a:r>
            <a:r>
              <a:rPr kumimoji="1" lang="ja-JP" altLang="en-US" dirty="0" smtClean="0"/>
              <a:t> </a:t>
            </a:r>
            <a:r>
              <a:rPr kumimoji="1" lang="en-US" altLang="ja-JP" dirty="0" smtClean="0"/>
              <a:t>control</a:t>
            </a:r>
            <a:r>
              <a:rPr kumimoji="1" lang="ja-JP" altLang="en-US" dirty="0" smtClean="0"/>
              <a:t> </a:t>
            </a:r>
            <a:r>
              <a:rPr kumimoji="1" lang="en-US" altLang="ja-JP" dirty="0" smtClean="0"/>
              <a:t>bump</a:t>
            </a:r>
            <a:r>
              <a:rPr kumimoji="1" lang="ja-JP" altLang="en-US" dirty="0" smtClean="0"/>
              <a:t> </a:t>
            </a:r>
            <a:r>
              <a:rPr kumimoji="1" lang="en-US" altLang="ja-JP" dirty="0" smtClean="0"/>
              <a:t>system</a:t>
            </a:r>
            <a:r>
              <a:rPr kumimoji="1" lang="ja-JP" altLang="en-US" dirty="0" smtClean="0"/>
              <a:t> </a:t>
            </a:r>
            <a:r>
              <a:rPr kumimoji="1" lang="en-US" altLang="ja-JP" dirty="0" smtClean="0"/>
              <a:t>will</a:t>
            </a:r>
            <a:r>
              <a:rPr kumimoji="1" lang="ja-JP" altLang="en-US" dirty="0" smtClean="0"/>
              <a:t> </a:t>
            </a:r>
            <a:r>
              <a:rPr kumimoji="1" lang="en-US" altLang="ja-JP" dirty="0" smtClean="0"/>
              <a:t>be</a:t>
            </a:r>
            <a:r>
              <a:rPr kumimoji="1" lang="ja-JP" altLang="en-US" dirty="0" smtClean="0"/>
              <a:t> </a:t>
            </a:r>
            <a:r>
              <a:rPr kumimoji="1" lang="en-US" altLang="ja-JP" dirty="0" smtClean="0"/>
              <a:t>required</a:t>
            </a:r>
            <a:r>
              <a:rPr kumimoji="1" lang="ja-JP" altLang="en-US" dirty="0" smtClean="0"/>
              <a:t> </a:t>
            </a:r>
            <a:r>
              <a:rPr kumimoji="1" lang="en-US" altLang="ja-JP" dirty="0" smtClean="0"/>
              <a:t>sometime</a:t>
            </a:r>
            <a:r>
              <a:rPr kumimoji="1" lang="ja-JP" altLang="en-US" dirty="0" smtClean="0"/>
              <a:t> </a:t>
            </a:r>
            <a:r>
              <a:rPr kumimoji="1" lang="en-US" altLang="ja-JP" dirty="0" smtClean="0"/>
              <a:t>in</a:t>
            </a:r>
            <a:r>
              <a:rPr kumimoji="1" lang="ja-JP" altLang="en-US" dirty="0" smtClean="0"/>
              <a:t> </a:t>
            </a:r>
            <a:r>
              <a:rPr kumimoji="1" lang="en-US" altLang="ja-JP" dirty="0" smtClean="0"/>
              <a:t>phase</a:t>
            </a:r>
            <a:r>
              <a:rPr kumimoji="1" lang="ja-JP" altLang="en-US" dirty="0" smtClean="0"/>
              <a:t> </a:t>
            </a:r>
            <a:r>
              <a:rPr kumimoji="1" lang="en-US" altLang="ja-JP" dirty="0" smtClean="0"/>
              <a:t>1.</a:t>
            </a:r>
          </a:p>
          <a:p>
            <a:pPr lvl="2"/>
            <a:r>
              <a:rPr lang="ja-JP" altLang="ja-JP" dirty="0" smtClean="0"/>
              <a:t>We</a:t>
            </a:r>
            <a:r>
              <a:rPr lang="ja-JP" altLang="en-US" dirty="0" smtClean="0"/>
              <a:t> </a:t>
            </a:r>
            <a:r>
              <a:rPr lang="en-US" altLang="ja-JP" dirty="0" smtClean="0"/>
              <a:t>have</a:t>
            </a:r>
            <a:r>
              <a:rPr lang="ja-JP" altLang="en-US" dirty="0" smtClean="0"/>
              <a:t> </a:t>
            </a:r>
            <a:r>
              <a:rPr lang="en-US" altLang="ja-JP" dirty="0" smtClean="0"/>
              <a:t>discussing</a:t>
            </a:r>
            <a:r>
              <a:rPr lang="ja-JP" altLang="en-US" dirty="0" smtClean="0"/>
              <a:t> </a:t>
            </a:r>
            <a:r>
              <a:rPr lang="en-US" altLang="ja-JP" dirty="0" smtClean="0"/>
              <a:t>with</a:t>
            </a:r>
            <a:r>
              <a:rPr lang="ja-JP" altLang="en-US" dirty="0" smtClean="0"/>
              <a:t> </a:t>
            </a:r>
            <a:r>
              <a:rPr lang="en-US" altLang="ja-JP" dirty="0" smtClean="0"/>
              <a:t>Belle</a:t>
            </a:r>
            <a:r>
              <a:rPr lang="ja-JP" altLang="en-US" dirty="0" smtClean="0"/>
              <a:t> </a:t>
            </a:r>
            <a:r>
              <a:rPr lang="en-US" altLang="ja-JP" dirty="0" smtClean="0"/>
              <a:t>II</a:t>
            </a:r>
            <a:r>
              <a:rPr lang="ja-JP" altLang="en-US" dirty="0" smtClean="0"/>
              <a:t> </a:t>
            </a:r>
            <a:r>
              <a:rPr lang="en-US" altLang="ja-JP" dirty="0" smtClean="0"/>
              <a:t>group</a:t>
            </a:r>
            <a:r>
              <a:rPr lang="ja-JP" altLang="en-US" dirty="0" smtClean="0"/>
              <a:t> </a:t>
            </a:r>
            <a:r>
              <a:rPr lang="en-US" altLang="ja-JP" dirty="0" smtClean="0"/>
              <a:t>on</a:t>
            </a:r>
            <a:r>
              <a:rPr lang="ja-JP" altLang="en-US" dirty="0" smtClean="0"/>
              <a:t> </a:t>
            </a:r>
            <a:r>
              <a:rPr lang="en-US" altLang="ja-JP" dirty="0" smtClean="0"/>
              <a:t>the</a:t>
            </a:r>
            <a:r>
              <a:rPr lang="ja-JP" altLang="en-US" dirty="0" smtClean="0"/>
              <a:t> </a:t>
            </a:r>
            <a:r>
              <a:rPr lang="en-US" altLang="ja-JP" dirty="0" smtClean="0"/>
              <a:t>slow</a:t>
            </a:r>
            <a:r>
              <a:rPr lang="ja-JP" altLang="en-US" dirty="0" smtClean="0"/>
              <a:t> </a:t>
            </a:r>
            <a:r>
              <a:rPr lang="en-US" altLang="ja-JP" dirty="0" smtClean="0"/>
              <a:t>control</a:t>
            </a:r>
            <a:r>
              <a:rPr lang="ja-JP" altLang="en-US" dirty="0" smtClean="0"/>
              <a:t> </a:t>
            </a:r>
            <a:r>
              <a:rPr lang="en-US" altLang="ja-JP" dirty="0" smtClean="0"/>
              <a:t>system.</a:t>
            </a:r>
          </a:p>
          <a:p>
            <a:pPr lvl="3"/>
            <a:r>
              <a:rPr lang="ja-JP" altLang="ja-JP" dirty="0" smtClean="0"/>
              <a:t>W</a:t>
            </a:r>
            <a:r>
              <a:rPr lang="en-US" altLang="ja-JP" dirty="0" err="1" smtClean="0"/>
              <a:t>hich</a:t>
            </a:r>
            <a:r>
              <a:rPr lang="ja-JP" altLang="en-US" dirty="0" smtClean="0"/>
              <a:t> </a:t>
            </a:r>
            <a:r>
              <a:rPr lang="en-US" altLang="ja-JP" dirty="0" smtClean="0"/>
              <a:t>kinds</a:t>
            </a:r>
            <a:r>
              <a:rPr lang="ja-JP" altLang="en-US" dirty="0" smtClean="0"/>
              <a:t> </a:t>
            </a:r>
            <a:r>
              <a:rPr lang="en-US" altLang="ja-JP" dirty="0" smtClean="0"/>
              <a:t>of</a:t>
            </a:r>
            <a:r>
              <a:rPr lang="ja-JP" altLang="en-US" dirty="0" smtClean="0"/>
              <a:t> </a:t>
            </a:r>
            <a:r>
              <a:rPr lang="en-US" altLang="ja-JP" dirty="0" smtClean="0"/>
              <a:t>information</a:t>
            </a:r>
            <a:r>
              <a:rPr lang="ja-JP" altLang="en-US" dirty="0" smtClean="0"/>
              <a:t> </a:t>
            </a:r>
            <a:r>
              <a:rPr lang="en-US" altLang="ja-JP" dirty="0" smtClean="0"/>
              <a:t>are</a:t>
            </a:r>
            <a:r>
              <a:rPr lang="ja-JP" altLang="en-US" dirty="0" smtClean="0"/>
              <a:t> </a:t>
            </a:r>
            <a:r>
              <a:rPr lang="en-US" altLang="ja-JP" dirty="0" smtClean="0"/>
              <a:t>needed</a:t>
            </a:r>
            <a:r>
              <a:rPr lang="ja-JP" altLang="en-US" dirty="0" smtClean="0"/>
              <a:t> </a:t>
            </a:r>
            <a:r>
              <a:rPr lang="en-US" altLang="ja-JP" dirty="0" smtClean="0"/>
              <a:t>on</a:t>
            </a:r>
            <a:r>
              <a:rPr lang="ja-JP" altLang="en-US" dirty="0" smtClean="0"/>
              <a:t> </a:t>
            </a:r>
            <a:r>
              <a:rPr lang="ja-JP" altLang="ja-JP" dirty="0" smtClean="0"/>
              <a:t>b</a:t>
            </a:r>
            <a:r>
              <a:rPr lang="en-US" altLang="ja-JP" dirty="0" err="1" smtClean="0"/>
              <a:t>oth</a:t>
            </a:r>
            <a:r>
              <a:rPr lang="ja-JP" altLang="en-US" dirty="0" smtClean="0"/>
              <a:t> </a:t>
            </a:r>
            <a:r>
              <a:rPr lang="en-US" altLang="ja-JP" dirty="0" smtClean="0"/>
              <a:t>side</a:t>
            </a:r>
            <a:r>
              <a:rPr lang="en-US" altLang="ja-JP" dirty="0" smtClean="0"/>
              <a:t>s</a:t>
            </a:r>
            <a:r>
              <a:rPr lang="ja-JP" altLang="en-US" dirty="0" smtClean="0"/>
              <a:t> </a:t>
            </a:r>
            <a:r>
              <a:rPr lang="en-US" altLang="ja-JP" dirty="0" smtClean="0"/>
              <a:t>as</a:t>
            </a:r>
            <a:r>
              <a:rPr lang="ja-JP" altLang="en-US" dirty="0" smtClean="0"/>
              <a:t> </a:t>
            </a:r>
            <a:r>
              <a:rPr lang="en-US" altLang="ja-JP" dirty="0" smtClean="0"/>
              <a:t>the</a:t>
            </a:r>
            <a:r>
              <a:rPr lang="ja-JP" altLang="en-US" dirty="0" smtClean="0"/>
              <a:t> </a:t>
            </a:r>
            <a:r>
              <a:rPr lang="en-US" altLang="ja-JP" dirty="0" smtClean="0"/>
              <a:t>EPICS</a:t>
            </a:r>
            <a:r>
              <a:rPr lang="ja-JP" altLang="en-US" dirty="0" smtClean="0"/>
              <a:t> </a:t>
            </a:r>
            <a:r>
              <a:rPr lang="en-US" altLang="ja-JP" dirty="0" smtClean="0"/>
              <a:t>rec</a:t>
            </a:r>
            <a:r>
              <a:rPr lang="en-US" altLang="ja-JP" dirty="0" smtClean="0"/>
              <a:t>or</a:t>
            </a:r>
            <a:r>
              <a:rPr lang="en-US" altLang="ja-JP" dirty="0" smtClean="0"/>
              <a:t>ds</a:t>
            </a:r>
            <a:r>
              <a:rPr lang="en-US" altLang="ja-JP" dirty="0" smtClean="0"/>
              <a:t>.</a:t>
            </a:r>
          </a:p>
          <a:p>
            <a:pPr lvl="4"/>
            <a:r>
              <a:rPr kumimoji="1" lang="en-US" altLang="ja-JP" dirty="0" smtClean="0"/>
              <a:t>How fast? and Time preciseness of the data?</a:t>
            </a:r>
          </a:p>
          <a:p>
            <a:pPr lvl="2"/>
            <a:r>
              <a:rPr lang="en-US" altLang="ja-JP" dirty="0" smtClean="0"/>
              <a:t>Belle II people wanted to know the history of vacuum pressure change from the beginning of KEKB commissioning.</a:t>
            </a:r>
          </a:p>
          <a:p>
            <a:pPr lvl="2"/>
            <a:r>
              <a:rPr lang="ja-JP" altLang="ja-JP" dirty="0" smtClean="0"/>
              <a:t>R</a:t>
            </a:r>
            <a:r>
              <a:rPr lang="en-US" altLang="ja-JP" dirty="0" err="1" smtClean="0"/>
              <a:t>equired</a:t>
            </a:r>
            <a:r>
              <a:rPr lang="ja-JP" altLang="en-US" dirty="0" smtClean="0"/>
              <a:t> </a:t>
            </a:r>
            <a:r>
              <a:rPr lang="en-US" altLang="ja-JP" dirty="0" smtClean="0"/>
              <a:t>machine</a:t>
            </a:r>
            <a:r>
              <a:rPr lang="ja-JP" altLang="en-US" dirty="0" smtClean="0"/>
              <a:t> </a:t>
            </a:r>
            <a:r>
              <a:rPr lang="en-US" altLang="ja-JP" dirty="0" smtClean="0"/>
              <a:t>time</a:t>
            </a:r>
            <a:r>
              <a:rPr lang="ja-JP" altLang="en-US" dirty="0" smtClean="0"/>
              <a:t> </a:t>
            </a:r>
            <a:r>
              <a:rPr lang="en-US" altLang="ja-JP" dirty="0" smtClean="0"/>
              <a:t>for</a:t>
            </a:r>
            <a:r>
              <a:rPr lang="ja-JP" altLang="en-US" dirty="0" smtClean="0"/>
              <a:t> </a:t>
            </a:r>
            <a:r>
              <a:rPr lang="en-US" altLang="ja-JP" dirty="0" smtClean="0"/>
              <a:t>Beast</a:t>
            </a:r>
            <a:r>
              <a:rPr lang="ja-JP" altLang="en-US" dirty="0" smtClean="0"/>
              <a:t>: </a:t>
            </a:r>
            <a:r>
              <a:rPr lang="en-US" altLang="ja-JP" dirty="0" smtClean="0"/>
              <a:t>~</a:t>
            </a:r>
            <a:r>
              <a:rPr lang="ja-JP" altLang="en-US" dirty="0" smtClean="0"/>
              <a:t> </a:t>
            </a:r>
            <a:r>
              <a:rPr lang="ja-JP" altLang="ja-JP" dirty="0" smtClean="0"/>
              <a:t>1</a:t>
            </a:r>
            <a:r>
              <a:rPr lang="ja-JP" altLang="en-US" dirty="0" smtClean="0"/>
              <a:t> </a:t>
            </a:r>
            <a:r>
              <a:rPr lang="en-US" altLang="ja-JP" dirty="0" smtClean="0"/>
              <a:t>week (phase 1), ~2 weeks (phase 2)</a:t>
            </a:r>
            <a:endParaRPr kumimoji="1" lang="en-US" altLang="ja-JP" dirty="0" smtClean="0"/>
          </a:p>
          <a:p>
            <a:pPr lvl="2"/>
            <a:endParaRPr kumimoji="1" lang="en-US" altLang="ja-JP" dirty="0" smtClean="0"/>
          </a:p>
          <a:p>
            <a:endParaRPr kumimoji="1" lang="ja-JP" altLang="en-US" dirty="0"/>
          </a:p>
        </p:txBody>
      </p:sp>
    </p:spTree>
    <p:extLst>
      <p:ext uri="{BB962C8B-B14F-4D97-AF65-F5344CB8AC3E}">
        <p14:creationId xmlns:p14="http://schemas.microsoft.com/office/powerpoint/2010/main" val="30958302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687588" y="890715"/>
            <a:ext cx="1772832"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a:solidFill>
                  <a:schemeClr val="tx1"/>
                </a:solidFill>
                <a:ea typeface="ＭＳ Ｐゴシック" charset="0"/>
                <a:cs typeface="Gill Sans" charset="0"/>
              </a:rPr>
              <a:t>DR Commissioning</a:t>
            </a:r>
          </a:p>
        </p:txBody>
      </p:sp>
      <p:sp>
        <p:nvSpPr>
          <p:cNvPr id="15362" name="Rectangle 2"/>
          <p:cNvSpPr>
            <a:spLocks/>
          </p:cNvSpPr>
          <p:nvPr/>
        </p:nvSpPr>
        <p:spPr bwMode="auto">
          <a:xfrm>
            <a:off x="1065982" y="1477873"/>
            <a:ext cx="3141886" cy="287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buSzPct val="125000"/>
              <a:buFont typeface="Gill Sans" charset="0"/>
              <a:buChar char="•"/>
            </a:pPr>
            <a:r>
              <a:rPr lang="en-US" altLang="ja-JP" sz="1700">
                <a:ea typeface="ＭＳ Ｐゴシック" charset="0"/>
                <a:cs typeface="Gill Sans" charset="0"/>
              </a:rPr>
              <a:t>LTR commissioning              2 days</a:t>
            </a:r>
          </a:p>
          <a:p>
            <a:pPr algn="l">
              <a:buSzPct val="125000"/>
              <a:buFont typeface="Gill Sans" charset="0"/>
              <a:buChar char="•"/>
            </a:pPr>
            <a:r>
              <a:rPr lang="en-US" altLang="ja-JP" sz="1700">
                <a:ea typeface="ＭＳ Ｐゴシック" charset="0"/>
                <a:cs typeface="Gill Sans" charset="0"/>
              </a:rPr>
              <a:t>BPM commission</a:t>
            </a:r>
          </a:p>
          <a:p>
            <a:pPr algn="l">
              <a:buSzPct val="125000"/>
              <a:buFont typeface="Gill Sans" charset="0"/>
              <a:buChar char="•"/>
            </a:pPr>
            <a:r>
              <a:rPr lang="en-US" altLang="ja-JP" sz="1700">
                <a:ea typeface="ＭＳ Ｐゴシック" charset="0"/>
                <a:cs typeface="Gill Sans" charset="0"/>
              </a:rPr>
              <a:t>First turn                            1 day</a:t>
            </a:r>
          </a:p>
          <a:p>
            <a:pPr algn="l">
              <a:buSzPct val="125000"/>
              <a:buFont typeface="Gill Sans" charset="0"/>
              <a:buChar char="•"/>
            </a:pPr>
            <a:r>
              <a:rPr lang="en-US" altLang="ja-JP" sz="1700">
                <a:ea typeface="ＭＳ Ｐゴシック" charset="0"/>
                <a:cs typeface="Gill Sans" charset="0"/>
              </a:rPr>
              <a:t>COD meas. and correction  2 day</a:t>
            </a:r>
          </a:p>
          <a:p>
            <a:pPr algn="l">
              <a:buSzPct val="125000"/>
              <a:buFont typeface="Gill Sans" charset="0"/>
              <a:buChar char="•"/>
            </a:pPr>
            <a:r>
              <a:rPr lang="en-US" altLang="ja-JP" sz="1700">
                <a:ea typeface="ＭＳ Ｐゴシック" charset="0"/>
                <a:cs typeface="Gill Sans" charset="0"/>
              </a:rPr>
              <a:t>BPM commission</a:t>
            </a:r>
          </a:p>
          <a:p>
            <a:pPr algn="l">
              <a:buSzPct val="125000"/>
              <a:buFont typeface="Gill Sans" charset="0"/>
              <a:buChar char="•"/>
            </a:pPr>
            <a:r>
              <a:rPr lang="en-US" altLang="ja-JP" sz="1700">
                <a:ea typeface="ＭＳ Ｐゴシック" charset="0"/>
                <a:cs typeface="Gill Sans" charset="0"/>
              </a:rPr>
              <a:t>Optics meas.                       2 days</a:t>
            </a:r>
          </a:p>
          <a:p>
            <a:pPr algn="l">
              <a:buSzPct val="125000"/>
              <a:buFont typeface="Gill Sans" charset="0"/>
              <a:buChar char="•"/>
            </a:pPr>
            <a:r>
              <a:rPr lang="en-US" altLang="ja-JP" sz="1700">
                <a:ea typeface="ＭＳ Ｐゴシック" charset="0"/>
                <a:cs typeface="Gill Sans" charset="0"/>
              </a:rPr>
              <a:t>RTL commissioning             2 days</a:t>
            </a:r>
          </a:p>
          <a:p>
            <a:pPr algn="l">
              <a:buSzPct val="125000"/>
              <a:buFont typeface="Gill Sans" charset="0"/>
              <a:buChar char="•"/>
            </a:pPr>
            <a:r>
              <a:rPr lang="en-US" altLang="ja-JP" sz="1700">
                <a:ea typeface="ＭＳ Ｐゴシック" charset="0"/>
                <a:cs typeface="Gill Sans" charset="0"/>
              </a:rPr>
              <a:t>Injection to LER</a:t>
            </a:r>
          </a:p>
          <a:p>
            <a:pPr algn="l">
              <a:buSzPct val="125000"/>
              <a:buFont typeface="Gill Sans" charset="0"/>
              <a:buChar char="•"/>
            </a:pPr>
            <a:r>
              <a:rPr lang="en-US" altLang="ja-JP" sz="1700">
                <a:ea typeface="ＭＳ Ｐゴシック" charset="0"/>
                <a:cs typeface="Gill Sans" charset="0"/>
              </a:rPr>
              <a:t>25 Hz operation</a:t>
            </a:r>
          </a:p>
          <a:p>
            <a:pPr algn="l">
              <a:buSzPct val="125000"/>
              <a:buFont typeface="Gill Sans" charset="0"/>
              <a:buChar char="•"/>
            </a:pPr>
            <a:r>
              <a:rPr lang="en-US" altLang="ja-JP" sz="1700">
                <a:ea typeface="ＭＳ Ｐゴシック" charset="0"/>
                <a:cs typeface="Gill Sans" charset="0"/>
              </a:rPr>
              <a:t>SR commission</a:t>
            </a:r>
          </a:p>
          <a:p>
            <a:pPr algn="l">
              <a:buSzPct val="125000"/>
              <a:buFont typeface="Gill Sans" charset="0"/>
              <a:buChar char="•"/>
            </a:pPr>
            <a:r>
              <a:rPr lang="en-US" altLang="ja-JP" sz="1700">
                <a:ea typeface="ＭＳ Ｐゴシック" charset="0"/>
                <a:cs typeface="Gill Sans" charset="0"/>
              </a:rPr>
              <a:t>Vacuum scrubbing             ~14 days</a:t>
            </a:r>
          </a:p>
        </p:txBody>
      </p:sp>
      <p:sp>
        <p:nvSpPr>
          <p:cNvPr id="15363" name="Rectangle 3"/>
          <p:cNvSpPr>
            <a:spLocks/>
          </p:cNvSpPr>
          <p:nvPr/>
        </p:nvSpPr>
        <p:spPr bwMode="auto">
          <a:xfrm>
            <a:off x="6052106" y="2704370"/>
            <a:ext cx="8748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sz="1700">
                <a:ea typeface="ＭＳ Ｐゴシック" charset="0"/>
                <a:cs typeface="Gill Sans" charset="0"/>
              </a:rPr>
              <a:t>~ 3 weeks</a:t>
            </a:r>
          </a:p>
        </p:txBody>
      </p:sp>
      <p:sp>
        <p:nvSpPr>
          <p:cNvPr id="15364" name="Freeform 4"/>
          <p:cNvSpPr>
            <a:spLocks/>
          </p:cNvSpPr>
          <p:nvPr/>
        </p:nvSpPr>
        <p:spPr bwMode="auto">
          <a:xfrm>
            <a:off x="5706070" y="1607345"/>
            <a:ext cx="232172" cy="1276945"/>
          </a:xfrm>
          <a:custGeom>
            <a:avLst/>
            <a:gdLst>
              <a:gd name="T0" fmla="*/ 0 w 21600"/>
              <a:gd name="T1" fmla="*/ 0 h 21600"/>
              <a:gd name="T2" fmla="*/ 6646 w 21600"/>
              <a:gd name="T3" fmla="*/ 1168 h 21600"/>
              <a:gd name="T4" fmla="*/ 12462 w 21600"/>
              <a:gd name="T5" fmla="*/ 5254 h 21600"/>
              <a:gd name="T6" fmla="*/ 13292 w 21600"/>
              <a:gd name="T7" fmla="*/ 10508 h 21600"/>
              <a:gd name="T8" fmla="*/ 13292 w 21600"/>
              <a:gd name="T9" fmla="*/ 16930 h 21600"/>
              <a:gd name="T10" fmla="*/ 15785 w 21600"/>
              <a:gd name="T11" fmla="*/ 20724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2193" y="385"/>
                  <a:pt x="5550" y="782"/>
                  <a:pt x="6646" y="1168"/>
                </a:cubicBezTo>
                <a:cubicBezTo>
                  <a:pt x="8565" y="1842"/>
                  <a:pt x="11743" y="4303"/>
                  <a:pt x="12462" y="5254"/>
                </a:cubicBezTo>
                <a:cubicBezTo>
                  <a:pt x="13290" y="6350"/>
                  <a:pt x="13201" y="9351"/>
                  <a:pt x="13292" y="10508"/>
                </a:cubicBezTo>
                <a:cubicBezTo>
                  <a:pt x="13404" y="11920"/>
                  <a:pt x="12840" y="15535"/>
                  <a:pt x="13292" y="16930"/>
                </a:cubicBezTo>
                <a:cubicBezTo>
                  <a:pt x="13566" y="17775"/>
                  <a:pt x="14390" y="20138"/>
                  <a:pt x="15785" y="20724"/>
                </a:cubicBezTo>
                <a:cubicBezTo>
                  <a:pt x="16581" y="21059"/>
                  <a:pt x="19681" y="21311"/>
                  <a:pt x="21600" y="21600"/>
                </a:cubicBez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365" name="Freeform 5"/>
          <p:cNvSpPr>
            <a:spLocks/>
          </p:cNvSpPr>
          <p:nvPr/>
        </p:nvSpPr>
        <p:spPr bwMode="auto">
          <a:xfrm rot="10800000" flipH="1">
            <a:off x="5706070" y="2866430"/>
            <a:ext cx="232172" cy="1348383"/>
          </a:xfrm>
          <a:custGeom>
            <a:avLst/>
            <a:gdLst>
              <a:gd name="T0" fmla="*/ 0 w 21600"/>
              <a:gd name="T1" fmla="*/ 0 h 21600"/>
              <a:gd name="T2" fmla="*/ 6646 w 21600"/>
              <a:gd name="T3" fmla="*/ 1168 h 21600"/>
              <a:gd name="T4" fmla="*/ 12462 w 21600"/>
              <a:gd name="T5" fmla="*/ 5254 h 21600"/>
              <a:gd name="T6" fmla="*/ 13292 w 21600"/>
              <a:gd name="T7" fmla="*/ 10508 h 21600"/>
              <a:gd name="T8" fmla="*/ 13292 w 21600"/>
              <a:gd name="T9" fmla="*/ 16930 h 21600"/>
              <a:gd name="T10" fmla="*/ 15785 w 21600"/>
              <a:gd name="T11" fmla="*/ 20724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2193" y="385"/>
                  <a:pt x="5550" y="782"/>
                  <a:pt x="6646" y="1168"/>
                </a:cubicBezTo>
                <a:cubicBezTo>
                  <a:pt x="8565" y="1842"/>
                  <a:pt x="11743" y="4303"/>
                  <a:pt x="12462" y="5254"/>
                </a:cubicBezTo>
                <a:cubicBezTo>
                  <a:pt x="13290" y="6350"/>
                  <a:pt x="13201" y="9351"/>
                  <a:pt x="13292" y="10508"/>
                </a:cubicBezTo>
                <a:cubicBezTo>
                  <a:pt x="13404" y="11920"/>
                  <a:pt x="12840" y="15535"/>
                  <a:pt x="13292" y="16930"/>
                </a:cubicBezTo>
                <a:cubicBezTo>
                  <a:pt x="13566" y="17776"/>
                  <a:pt x="14390" y="20138"/>
                  <a:pt x="15785" y="20724"/>
                </a:cubicBezTo>
                <a:cubicBezTo>
                  <a:pt x="16581" y="21059"/>
                  <a:pt x="19681" y="21311"/>
                  <a:pt x="21600" y="21600"/>
                </a:cubicBez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366" name="Rectangle 6"/>
          <p:cNvSpPr>
            <a:spLocks/>
          </p:cNvSpPr>
          <p:nvPr/>
        </p:nvSpPr>
        <p:spPr bwMode="auto">
          <a:xfrm>
            <a:off x="6565553" y="3052628"/>
            <a:ext cx="16669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sz="1700">
                <a:ea typeface="ＭＳ Ｐゴシック" charset="0"/>
                <a:cs typeface="Gill Sans" charset="0"/>
              </a:rPr>
              <a:t>by wishful thinking</a:t>
            </a:r>
          </a:p>
        </p:txBody>
      </p:sp>
      <p:sp>
        <p:nvSpPr>
          <p:cNvPr id="15367" name="Rectangle 7"/>
          <p:cNvSpPr>
            <a:spLocks/>
          </p:cNvSpPr>
          <p:nvPr/>
        </p:nvSpPr>
        <p:spPr bwMode="auto">
          <a:xfrm>
            <a:off x="5645308" y="312539"/>
            <a:ext cx="3264289" cy="901898"/>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p>
            <a:pPr marL="437315" indent="-437315">
              <a:spcBef>
                <a:spcPts val="70"/>
              </a:spcBef>
              <a:tabLst>
                <a:tab pos="392692" algn="r"/>
                <a:tab pos="437315" algn="l"/>
              </a:tabLst>
            </a:pPr>
            <a:r>
              <a:rPr lang="en-US" altLang="ja-JP" sz="1400" b="1" dirty="0" err="1">
                <a:latin typeface="Helvetica"/>
                <a:ea typeface="ＭＳ Ｐゴシック" charset="0"/>
                <a:cs typeface="Helvetica"/>
                <a:sym typeface="Helvetica" charset="0"/>
              </a:rPr>
              <a:t>SuperKEKB</a:t>
            </a:r>
            <a:r>
              <a:rPr lang="en-US" altLang="ja-JP" sz="1400" b="1" dirty="0">
                <a:latin typeface="Helvetica"/>
                <a:cs typeface="Helvetica"/>
                <a:sym typeface="ヒラギノ角ゴ ProN W3" charset="0"/>
              </a:rPr>
              <a:t> Commissioning Meeting </a:t>
            </a:r>
            <a:r>
              <a:rPr lang="en-US" altLang="ja-JP" sz="1400" dirty="0">
                <a:ea typeface="ＭＳ Ｐゴシック" charset="0"/>
                <a:cs typeface="Gill Sans" charset="0"/>
              </a:rPr>
              <a:t>2011.11.08</a:t>
            </a:r>
            <a:r>
              <a:rPr lang="en-US" altLang="ja-JP" sz="1400" dirty="0">
                <a:latin typeface="ヒラギノ角ゴ ProN W3" charset="0"/>
                <a:sym typeface="ヒラギノ角ゴ ProN W3" charset="0"/>
              </a:rPr>
              <a:t> </a:t>
            </a:r>
            <a:r>
              <a:rPr lang="en-US" altLang="ja-JP" sz="1400" i="1" dirty="0">
                <a:solidFill>
                  <a:srgbClr val="7F7F7F"/>
                </a:solidFill>
                <a:ea typeface="ＭＳ Ｐゴシック" charset="0"/>
                <a:cs typeface="Gill Sans" charset="0"/>
              </a:rPr>
              <a:t>Kikuchi, M.</a:t>
            </a:r>
          </a:p>
        </p:txBody>
      </p:sp>
      <p:sp>
        <p:nvSpPr>
          <p:cNvPr id="15368" name="Freeform 8"/>
          <p:cNvSpPr>
            <a:spLocks/>
          </p:cNvSpPr>
          <p:nvPr/>
        </p:nvSpPr>
        <p:spPr bwMode="auto">
          <a:xfrm>
            <a:off x="4446984" y="1669851"/>
            <a:ext cx="232172" cy="607219"/>
          </a:xfrm>
          <a:custGeom>
            <a:avLst/>
            <a:gdLst>
              <a:gd name="T0" fmla="*/ 0 w 21600"/>
              <a:gd name="T1" fmla="*/ 0 h 21600"/>
              <a:gd name="T2" fmla="*/ 6646 w 21600"/>
              <a:gd name="T3" fmla="*/ 1168 h 21600"/>
              <a:gd name="T4" fmla="*/ 12462 w 21600"/>
              <a:gd name="T5" fmla="*/ 5254 h 21600"/>
              <a:gd name="T6" fmla="*/ 13292 w 21600"/>
              <a:gd name="T7" fmla="*/ 10508 h 21600"/>
              <a:gd name="T8" fmla="*/ 13292 w 21600"/>
              <a:gd name="T9" fmla="*/ 16930 h 21600"/>
              <a:gd name="T10" fmla="*/ 15785 w 21600"/>
              <a:gd name="T11" fmla="*/ 20724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2193" y="385"/>
                  <a:pt x="5550" y="782"/>
                  <a:pt x="6646" y="1168"/>
                </a:cubicBezTo>
                <a:cubicBezTo>
                  <a:pt x="8565" y="1842"/>
                  <a:pt x="11743" y="4303"/>
                  <a:pt x="12462" y="5254"/>
                </a:cubicBezTo>
                <a:cubicBezTo>
                  <a:pt x="13290" y="6350"/>
                  <a:pt x="13201" y="9351"/>
                  <a:pt x="13292" y="10508"/>
                </a:cubicBezTo>
                <a:cubicBezTo>
                  <a:pt x="13404" y="11920"/>
                  <a:pt x="12840" y="15535"/>
                  <a:pt x="13292" y="16930"/>
                </a:cubicBezTo>
                <a:cubicBezTo>
                  <a:pt x="13566" y="17775"/>
                  <a:pt x="14390" y="20138"/>
                  <a:pt x="15785" y="20724"/>
                </a:cubicBezTo>
                <a:cubicBezTo>
                  <a:pt x="16581" y="21059"/>
                  <a:pt x="19681" y="21311"/>
                  <a:pt x="21600" y="21600"/>
                </a:cubicBez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369" name="Freeform 9"/>
          <p:cNvSpPr>
            <a:spLocks/>
          </p:cNvSpPr>
          <p:nvPr/>
        </p:nvSpPr>
        <p:spPr bwMode="auto">
          <a:xfrm rot="10800000" flipH="1">
            <a:off x="4455914" y="2268141"/>
            <a:ext cx="232172" cy="884039"/>
          </a:xfrm>
          <a:custGeom>
            <a:avLst/>
            <a:gdLst>
              <a:gd name="T0" fmla="*/ 0 w 21600"/>
              <a:gd name="T1" fmla="*/ 0 h 21600"/>
              <a:gd name="T2" fmla="*/ 6646 w 21600"/>
              <a:gd name="T3" fmla="*/ 1168 h 21600"/>
              <a:gd name="T4" fmla="*/ 12462 w 21600"/>
              <a:gd name="T5" fmla="*/ 5254 h 21600"/>
              <a:gd name="T6" fmla="*/ 13292 w 21600"/>
              <a:gd name="T7" fmla="*/ 10508 h 21600"/>
              <a:gd name="T8" fmla="*/ 13292 w 21600"/>
              <a:gd name="T9" fmla="*/ 16930 h 21600"/>
              <a:gd name="T10" fmla="*/ 15785 w 21600"/>
              <a:gd name="T11" fmla="*/ 20724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cubicBezTo>
                  <a:pt x="2193" y="385"/>
                  <a:pt x="5550" y="782"/>
                  <a:pt x="6646" y="1168"/>
                </a:cubicBezTo>
                <a:cubicBezTo>
                  <a:pt x="8565" y="1842"/>
                  <a:pt x="11743" y="4303"/>
                  <a:pt x="12462" y="5254"/>
                </a:cubicBezTo>
                <a:cubicBezTo>
                  <a:pt x="13290" y="6350"/>
                  <a:pt x="13201" y="9351"/>
                  <a:pt x="13292" y="10508"/>
                </a:cubicBezTo>
                <a:cubicBezTo>
                  <a:pt x="13404" y="11920"/>
                  <a:pt x="12840" y="15535"/>
                  <a:pt x="13292" y="16930"/>
                </a:cubicBezTo>
                <a:cubicBezTo>
                  <a:pt x="13566" y="17775"/>
                  <a:pt x="14390" y="20138"/>
                  <a:pt x="15785" y="20724"/>
                </a:cubicBezTo>
                <a:cubicBezTo>
                  <a:pt x="16581" y="21059"/>
                  <a:pt x="19681" y="21311"/>
                  <a:pt x="21600" y="21600"/>
                </a:cubicBez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5370" name="Rectangle 10"/>
          <p:cNvSpPr>
            <a:spLocks/>
          </p:cNvSpPr>
          <p:nvPr/>
        </p:nvSpPr>
        <p:spPr bwMode="auto">
          <a:xfrm>
            <a:off x="4799707" y="2173054"/>
            <a:ext cx="7205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sz="1700">
                <a:ea typeface="ＭＳ Ｐゴシック" charset="0"/>
                <a:cs typeface="Gill Sans" charset="0"/>
              </a:rPr>
              <a:t>~ 9 days</a:t>
            </a:r>
          </a:p>
        </p:txBody>
      </p:sp>
      <p:sp>
        <p:nvSpPr>
          <p:cNvPr id="12" name="テキスト ボックス 11"/>
          <p:cNvSpPr txBox="1"/>
          <p:nvPr/>
        </p:nvSpPr>
        <p:spPr>
          <a:xfrm>
            <a:off x="7724318" y="6408285"/>
            <a:ext cx="1178740" cy="373659"/>
          </a:xfrm>
          <a:prstGeom prst="rect">
            <a:avLst/>
          </a:prstGeom>
          <a:noFill/>
        </p:spPr>
        <p:txBody>
          <a:bodyPr wrap="none" lIns="91392" tIns="45697" rIns="91392" bIns="45697" rtlCol="0">
            <a:spAutoFit/>
          </a:bodyPr>
          <a:lstStyle/>
          <a:p>
            <a:r>
              <a:rPr kumimoji="1" lang="en-US" altLang="ja-JP" dirty="0" smtClean="0"/>
              <a:t>M. Kikuchi</a:t>
            </a:r>
            <a:endParaRPr kumimoji="1" lang="ja-JP" altLang="en-US" dirty="0"/>
          </a:p>
        </p:txBody>
      </p:sp>
    </p:spTree>
    <p:extLst>
      <p:ext uri="{BB962C8B-B14F-4D97-AF65-F5344CB8AC3E}">
        <p14:creationId xmlns:p14="http://schemas.microsoft.com/office/powerpoint/2010/main" val="2959234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78" y="0"/>
            <a:ext cx="8890000" cy="1143000"/>
          </a:xfrm>
        </p:spPr>
        <p:txBody>
          <a:bodyPr>
            <a:noAutofit/>
          </a:bodyPr>
          <a:lstStyle/>
          <a:p>
            <a:r>
              <a:rPr kumimoji="1" lang="en-US" altLang="ja-JP" sz="3200" dirty="0" smtClean="0">
                <a:solidFill>
                  <a:srgbClr val="0000FF"/>
                </a:solidFill>
                <a:latin typeface="Marker Felt"/>
                <a:cs typeface="Marker Felt"/>
              </a:rPr>
              <a:t>Commissioning phase </a:t>
            </a:r>
            <a:r>
              <a:rPr kumimoji="1" lang="en-US" altLang="ja-JP" sz="3200" dirty="0" smtClean="0">
                <a:solidFill>
                  <a:srgbClr val="0000FF"/>
                </a:solidFill>
                <a:latin typeface="Marker Felt"/>
                <a:cs typeface="Marker Felt"/>
              </a:rPr>
              <a:t>1</a:t>
            </a:r>
            <a:r>
              <a:rPr kumimoji="1" lang="en-US" altLang="ja-JP" sz="3200" dirty="0" smtClean="0">
                <a:solidFill>
                  <a:srgbClr val="0000FF"/>
                </a:solidFill>
                <a:latin typeface="Marker Felt"/>
                <a:cs typeface="Marker Felt"/>
              </a:rPr>
              <a:t> (updated) (~5 months)</a:t>
            </a:r>
            <a:endParaRPr kumimoji="1" lang="ja-JP" altLang="en-US" sz="3200" dirty="0">
              <a:solidFill>
                <a:srgbClr val="0000FF"/>
              </a:solidFill>
              <a:latin typeface="Marker Felt"/>
              <a:cs typeface="Marker Felt"/>
            </a:endParaRPr>
          </a:p>
        </p:txBody>
      </p:sp>
      <p:sp>
        <p:nvSpPr>
          <p:cNvPr id="3" name="コンテンツ プレースホルダー 2"/>
          <p:cNvSpPr>
            <a:spLocks noGrp="1"/>
          </p:cNvSpPr>
          <p:nvPr>
            <p:ph idx="1"/>
          </p:nvPr>
        </p:nvSpPr>
        <p:spPr>
          <a:xfrm>
            <a:off x="372534" y="874889"/>
            <a:ext cx="8229600" cy="5983111"/>
          </a:xfrm>
        </p:spPr>
        <p:txBody>
          <a:bodyPr>
            <a:normAutofit fontScale="77500" lnSpcReduction="20000"/>
          </a:bodyPr>
          <a:lstStyle/>
          <a:p>
            <a:r>
              <a:rPr lang="en-US" altLang="ja-JP" dirty="0" smtClean="0"/>
              <a:t>Machine condition</a:t>
            </a:r>
          </a:p>
          <a:p>
            <a:pPr lvl="1"/>
            <a:r>
              <a:rPr kumimoji="1" lang="en-US" altLang="ja-JP" dirty="0" smtClean="0"/>
              <a:t>No QCS, No solenoid (no Belle II), No beam collision</a:t>
            </a:r>
          </a:p>
          <a:p>
            <a:r>
              <a:rPr lang="en-US" altLang="ja-JP" dirty="0" smtClean="0"/>
              <a:t>Tuning items</a:t>
            </a:r>
            <a:r>
              <a:rPr lang="ja-JP" altLang="en-US" dirty="0" smtClean="0"/>
              <a:t> </a:t>
            </a:r>
            <a:r>
              <a:rPr lang="en-US" altLang="ja-JP" dirty="0" smtClean="0"/>
              <a:t>(We</a:t>
            </a:r>
            <a:r>
              <a:rPr lang="ja-JP" altLang="en-US" dirty="0" smtClean="0"/>
              <a:t> </a:t>
            </a:r>
            <a:r>
              <a:rPr lang="en-US" altLang="ja-JP" dirty="0" smtClean="0"/>
              <a:t>assume</a:t>
            </a:r>
            <a:r>
              <a:rPr lang="ja-JP" altLang="en-US" dirty="0" smtClean="0"/>
              <a:t> </a:t>
            </a:r>
            <a:r>
              <a:rPr lang="en-US" altLang="ja-JP" dirty="0" smtClean="0"/>
              <a:t>~1A</a:t>
            </a:r>
            <a:r>
              <a:rPr lang="ja-JP" altLang="en-US" dirty="0" smtClean="0"/>
              <a:t> </a:t>
            </a:r>
            <a:r>
              <a:rPr lang="en-US" altLang="ja-JP" dirty="0" smtClean="0"/>
              <a:t>beam</a:t>
            </a:r>
            <a:r>
              <a:rPr lang="ja-JP" altLang="en-US" dirty="0" smtClean="0"/>
              <a:t> </a:t>
            </a:r>
            <a:r>
              <a:rPr lang="en-US" altLang="ja-JP" dirty="0" smtClean="0"/>
              <a:t>current)</a:t>
            </a:r>
          </a:p>
          <a:p>
            <a:pPr lvl="1"/>
            <a:r>
              <a:rPr lang="en-US" altLang="ja-JP" dirty="0" err="1" smtClean="0"/>
              <a:t>Linac</a:t>
            </a:r>
            <a:r>
              <a:rPr lang="en-US" altLang="ja-JP" dirty="0" smtClean="0"/>
              <a:t> tuning (if necessary)</a:t>
            </a:r>
          </a:p>
          <a:p>
            <a:pPr lvl="1"/>
            <a:r>
              <a:rPr lang="en-US" altLang="ja-JP" dirty="0" smtClean="0">
                <a:solidFill>
                  <a:srgbClr val="0000FF"/>
                </a:solidFill>
              </a:rPr>
              <a:t>Basic </a:t>
            </a:r>
            <a:r>
              <a:rPr lang="en-US" altLang="ja-JP" dirty="0">
                <a:solidFill>
                  <a:srgbClr val="0000FF"/>
                </a:solidFill>
              </a:rPr>
              <a:t>commissioning of machine</a:t>
            </a:r>
            <a:r>
              <a:rPr lang="en-US" altLang="ja-JP" dirty="0"/>
              <a:t> (</a:t>
            </a:r>
            <a:r>
              <a:rPr lang="en-US" altLang="ja-JP" dirty="0">
                <a:solidFill>
                  <a:srgbClr val="FF0000"/>
                </a:solidFill>
              </a:rPr>
              <a:t>~ 1.5 month</a:t>
            </a:r>
            <a:r>
              <a:rPr lang="en-US" altLang="ja-JP" dirty="0" smtClean="0"/>
              <a:t>)</a:t>
            </a:r>
          </a:p>
          <a:p>
            <a:pPr lvl="2"/>
            <a:r>
              <a:rPr lang="en-US" altLang="ja-JP" dirty="0" smtClean="0"/>
              <a:t>Injection tuning, Hardware check and bug fix, software bug fix</a:t>
            </a:r>
          </a:p>
          <a:p>
            <a:pPr lvl="1"/>
            <a:r>
              <a:rPr lang="en-US" altLang="ja-JP" dirty="0">
                <a:solidFill>
                  <a:srgbClr val="0000FF"/>
                </a:solidFill>
              </a:rPr>
              <a:t>Vacuum scrubbing </a:t>
            </a:r>
            <a:r>
              <a:rPr lang="en-US" altLang="ja-JP" dirty="0"/>
              <a:t>(</a:t>
            </a:r>
            <a:r>
              <a:rPr lang="en-US" altLang="ja-JP" dirty="0">
                <a:solidFill>
                  <a:srgbClr val="FF0000"/>
                </a:solidFill>
              </a:rPr>
              <a:t>&gt;~3 months</a:t>
            </a:r>
            <a:r>
              <a:rPr lang="en-US" altLang="ja-JP" dirty="0" smtClean="0"/>
              <a:t>) &lt;- important goal of Phase1</a:t>
            </a:r>
          </a:p>
          <a:p>
            <a:pPr lvl="2"/>
            <a:r>
              <a:rPr lang="en-US" altLang="ja-JP" dirty="0"/>
              <a:t>Belle II people request enough vacuum scrubbing in this stage (before Belle II roll-in)</a:t>
            </a:r>
            <a:r>
              <a:rPr lang="en-US" altLang="ja-JP" dirty="0" smtClean="0"/>
              <a:t>. At </a:t>
            </a:r>
            <a:r>
              <a:rPr lang="en-US" altLang="ja-JP" dirty="0"/>
              <a:t>least one month with beam currents of 0.5 ~ 1 A</a:t>
            </a:r>
            <a:r>
              <a:rPr lang="en-US" altLang="ja-JP" dirty="0" smtClean="0"/>
              <a:t>.</a:t>
            </a:r>
            <a:endParaRPr lang="en-US" altLang="ja-JP" dirty="0"/>
          </a:p>
          <a:p>
            <a:pPr lvl="1"/>
            <a:r>
              <a:rPr kumimoji="1" lang="en-US" altLang="ja-JP" dirty="0" smtClean="0">
                <a:solidFill>
                  <a:srgbClr val="0000FF"/>
                </a:solidFill>
              </a:rPr>
              <a:t>Detector beam background</a:t>
            </a:r>
          </a:p>
          <a:p>
            <a:pPr lvl="2"/>
            <a:r>
              <a:rPr lang="en-US" altLang="ja-JP" dirty="0" smtClean="0"/>
              <a:t>Study with Beast detectors, check of collimator system (two new-type collimators in LER)</a:t>
            </a:r>
          </a:p>
          <a:p>
            <a:pPr lvl="3"/>
            <a:r>
              <a:rPr kumimoji="1" lang="ja-JP" altLang="ja-JP" dirty="0" smtClean="0">
                <a:solidFill>
                  <a:srgbClr val="FF0000"/>
                </a:solidFill>
              </a:rPr>
              <a:t>F</a:t>
            </a:r>
            <a:r>
              <a:rPr lang="ja-JP" altLang="ja-JP" dirty="0" smtClean="0">
                <a:solidFill>
                  <a:srgbClr val="FF0000"/>
                </a:solidFill>
              </a:rPr>
              <a:t>o</a:t>
            </a:r>
            <a:r>
              <a:rPr lang="en-US" altLang="ja-JP" dirty="0" smtClean="0">
                <a:solidFill>
                  <a:srgbClr val="FF0000"/>
                </a:solidFill>
              </a:rPr>
              <a:t>r</a:t>
            </a:r>
            <a:r>
              <a:rPr lang="ja-JP" altLang="en-US" dirty="0" smtClean="0">
                <a:solidFill>
                  <a:srgbClr val="FF0000"/>
                </a:solidFill>
              </a:rPr>
              <a:t> </a:t>
            </a:r>
            <a:r>
              <a:rPr lang="en-US" altLang="ja-JP" dirty="0" smtClean="0">
                <a:solidFill>
                  <a:srgbClr val="FF0000"/>
                </a:solidFill>
              </a:rPr>
              <a:t>beam</a:t>
            </a:r>
            <a:r>
              <a:rPr lang="ja-JP" altLang="en-US" dirty="0" smtClean="0">
                <a:solidFill>
                  <a:srgbClr val="FF0000"/>
                </a:solidFill>
              </a:rPr>
              <a:t> </a:t>
            </a:r>
            <a:r>
              <a:rPr lang="en-US" altLang="ja-JP" dirty="0" smtClean="0">
                <a:solidFill>
                  <a:srgbClr val="FF0000"/>
                </a:solidFill>
              </a:rPr>
              <a:t>background</a:t>
            </a:r>
            <a:r>
              <a:rPr lang="ja-JP" altLang="en-US" dirty="0" smtClean="0">
                <a:solidFill>
                  <a:srgbClr val="FF0000"/>
                </a:solidFill>
              </a:rPr>
              <a:t> </a:t>
            </a:r>
            <a:r>
              <a:rPr lang="en-US" altLang="ja-JP" dirty="0" smtClean="0">
                <a:solidFill>
                  <a:srgbClr val="FF0000"/>
                </a:solidFill>
              </a:rPr>
              <a:t>machine</a:t>
            </a:r>
            <a:r>
              <a:rPr lang="ja-JP" altLang="en-US" dirty="0" smtClean="0">
                <a:solidFill>
                  <a:srgbClr val="FF0000"/>
                </a:solidFill>
              </a:rPr>
              <a:t> </a:t>
            </a:r>
            <a:r>
              <a:rPr lang="en-US" altLang="ja-JP" dirty="0" smtClean="0">
                <a:solidFill>
                  <a:srgbClr val="FF0000"/>
                </a:solidFill>
              </a:rPr>
              <a:t>study,</a:t>
            </a:r>
            <a:r>
              <a:rPr lang="ja-JP" altLang="en-US" dirty="0" smtClean="0">
                <a:solidFill>
                  <a:srgbClr val="FF0000"/>
                </a:solidFill>
              </a:rPr>
              <a:t> </a:t>
            </a:r>
            <a:r>
              <a:rPr lang="en-US" altLang="ja-JP" dirty="0" err="1" smtClean="0">
                <a:solidFill>
                  <a:srgbClr val="FF0000"/>
                </a:solidFill>
              </a:rPr>
              <a:t>emittance</a:t>
            </a:r>
            <a:r>
              <a:rPr lang="ja-JP" altLang="en-US" dirty="0" smtClean="0">
                <a:solidFill>
                  <a:srgbClr val="FF0000"/>
                </a:solidFill>
              </a:rPr>
              <a:t> </a:t>
            </a:r>
            <a:r>
              <a:rPr lang="en-US" altLang="ja-JP" dirty="0" smtClean="0">
                <a:solidFill>
                  <a:srgbClr val="FF0000"/>
                </a:solidFill>
              </a:rPr>
              <a:t>control</a:t>
            </a:r>
            <a:r>
              <a:rPr lang="ja-JP" altLang="en-US" dirty="0" smtClean="0">
                <a:solidFill>
                  <a:srgbClr val="FF0000"/>
                </a:solidFill>
              </a:rPr>
              <a:t> </a:t>
            </a:r>
            <a:r>
              <a:rPr lang="en-US" altLang="ja-JP" dirty="0" smtClean="0">
                <a:solidFill>
                  <a:srgbClr val="FF0000"/>
                </a:solidFill>
              </a:rPr>
              <a:t>bump</a:t>
            </a:r>
            <a:r>
              <a:rPr lang="ja-JP" altLang="en-US" dirty="0" smtClean="0">
                <a:solidFill>
                  <a:srgbClr val="FF0000"/>
                </a:solidFill>
              </a:rPr>
              <a:t> </a:t>
            </a:r>
            <a:r>
              <a:rPr lang="en-US" altLang="ja-JP" dirty="0" smtClean="0">
                <a:solidFill>
                  <a:srgbClr val="FF0000"/>
                </a:solidFill>
              </a:rPr>
              <a:t>system</a:t>
            </a:r>
            <a:r>
              <a:rPr lang="ja-JP" altLang="en-US" dirty="0" smtClean="0">
                <a:solidFill>
                  <a:srgbClr val="FF0000"/>
                </a:solidFill>
              </a:rPr>
              <a:t> </a:t>
            </a:r>
            <a:r>
              <a:rPr lang="ja-JP" altLang="ja-JP" dirty="0" smtClean="0">
                <a:solidFill>
                  <a:srgbClr val="FF0000"/>
                </a:solidFill>
              </a:rPr>
              <a:t>s</a:t>
            </a:r>
            <a:r>
              <a:rPr lang="en-US" altLang="ja-JP" dirty="0" err="1" smtClean="0">
                <a:solidFill>
                  <a:srgbClr val="FF0000"/>
                </a:solidFill>
              </a:rPr>
              <a:t>hould</a:t>
            </a:r>
            <a:r>
              <a:rPr lang="ja-JP" altLang="en-US" dirty="0" smtClean="0">
                <a:solidFill>
                  <a:srgbClr val="FF0000"/>
                </a:solidFill>
              </a:rPr>
              <a:t> </a:t>
            </a:r>
            <a:r>
              <a:rPr lang="en-US" altLang="ja-JP" dirty="0" smtClean="0">
                <a:solidFill>
                  <a:srgbClr val="FF0000"/>
                </a:solidFill>
              </a:rPr>
              <a:t>be</a:t>
            </a:r>
            <a:r>
              <a:rPr lang="ja-JP" altLang="en-US" dirty="0" smtClean="0">
                <a:solidFill>
                  <a:srgbClr val="FF0000"/>
                </a:solidFill>
              </a:rPr>
              <a:t> </a:t>
            </a:r>
            <a:r>
              <a:rPr lang="en-US" altLang="ja-JP" dirty="0" smtClean="0">
                <a:solidFill>
                  <a:srgbClr val="FF0000"/>
                </a:solidFill>
              </a:rPr>
              <a:t>ready</a:t>
            </a:r>
            <a:r>
              <a:rPr lang="ja-JP" altLang="en-US" dirty="0" smtClean="0">
                <a:solidFill>
                  <a:srgbClr val="FF0000"/>
                </a:solidFill>
              </a:rPr>
              <a:t> </a:t>
            </a:r>
            <a:r>
              <a:rPr lang="en-US" altLang="ja-JP" dirty="0" smtClean="0">
                <a:solidFill>
                  <a:srgbClr val="FF0000"/>
                </a:solidFill>
              </a:rPr>
              <a:t>to</a:t>
            </a:r>
            <a:r>
              <a:rPr lang="ja-JP" altLang="en-US" dirty="0" smtClean="0">
                <a:solidFill>
                  <a:srgbClr val="FF0000"/>
                </a:solidFill>
              </a:rPr>
              <a:t> </a:t>
            </a:r>
            <a:r>
              <a:rPr lang="en-US" altLang="ja-JP" dirty="0" smtClean="0">
                <a:solidFill>
                  <a:srgbClr val="FF0000"/>
                </a:solidFill>
              </a:rPr>
              <a:t>be</a:t>
            </a:r>
            <a:r>
              <a:rPr lang="ja-JP" altLang="en-US" dirty="0" smtClean="0">
                <a:solidFill>
                  <a:srgbClr val="FF0000"/>
                </a:solidFill>
              </a:rPr>
              <a:t> </a:t>
            </a:r>
            <a:r>
              <a:rPr lang="en-US" altLang="ja-JP" dirty="0" smtClean="0">
                <a:solidFill>
                  <a:srgbClr val="FF0000"/>
                </a:solidFill>
              </a:rPr>
              <a:t>used</a:t>
            </a:r>
            <a:r>
              <a:rPr lang="ja-JP" altLang="en-US" dirty="0" smtClean="0">
                <a:solidFill>
                  <a:srgbClr val="FF0000"/>
                </a:solidFill>
              </a:rPr>
              <a:t> </a:t>
            </a:r>
            <a:r>
              <a:rPr lang="en-US" altLang="ja-JP" dirty="0" smtClean="0">
                <a:solidFill>
                  <a:srgbClr val="FF0000"/>
                </a:solidFill>
              </a:rPr>
              <a:t>sometime</a:t>
            </a:r>
            <a:r>
              <a:rPr lang="ja-JP" altLang="en-US" dirty="0" smtClean="0">
                <a:solidFill>
                  <a:srgbClr val="FF0000"/>
                </a:solidFill>
              </a:rPr>
              <a:t> </a:t>
            </a:r>
            <a:r>
              <a:rPr lang="en-US" altLang="ja-JP" dirty="0" smtClean="0">
                <a:solidFill>
                  <a:srgbClr val="FF0000"/>
                </a:solidFill>
              </a:rPr>
              <a:t>in</a:t>
            </a:r>
            <a:r>
              <a:rPr lang="ja-JP" altLang="en-US" dirty="0" smtClean="0">
                <a:solidFill>
                  <a:srgbClr val="FF0000"/>
                </a:solidFill>
              </a:rPr>
              <a:t> </a:t>
            </a:r>
            <a:r>
              <a:rPr lang="en-US" altLang="ja-JP" dirty="0" smtClean="0">
                <a:solidFill>
                  <a:srgbClr val="FF0000"/>
                </a:solidFill>
              </a:rPr>
              <a:t>phase</a:t>
            </a:r>
            <a:r>
              <a:rPr lang="ja-JP" altLang="en-US" dirty="0" smtClean="0">
                <a:solidFill>
                  <a:srgbClr val="FF0000"/>
                </a:solidFill>
              </a:rPr>
              <a:t> </a:t>
            </a:r>
            <a:r>
              <a:rPr lang="en-US" altLang="ja-JP" dirty="0" smtClean="0">
                <a:solidFill>
                  <a:srgbClr val="FF0000"/>
                </a:solidFill>
              </a:rPr>
              <a:t>1.</a:t>
            </a:r>
            <a:r>
              <a:rPr lang="ja-JP" altLang="en-US" dirty="0" smtClean="0">
                <a:solidFill>
                  <a:srgbClr val="FF0000"/>
                </a:solidFill>
              </a:rPr>
              <a:t> </a:t>
            </a:r>
            <a:endParaRPr kumimoji="1" lang="en-US" altLang="ja-JP" dirty="0" smtClean="0">
              <a:solidFill>
                <a:srgbClr val="FF0000"/>
              </a:solidFill>
            </a:endParaRPr>
          </a:p>
          <a:p>
            <a:pPr lvl="1"/>
            <a:r>
              <a:rPr lang="en-US" altLang="ja-JP" dirty="0" smtClean="0">
                <a:solidFill>
                  <a:srgbClr val="0000FF"/>
                </a:solidFill>
              </a:rPr>
              <a:t>Some optics tuning</a:t>
            </a:r>
          </a:p>
          <a:p>
            <a:pPr lvl="2"/>
            <a:r>
              <a:rPr lang="en-US" altLang="ja-JP" dirty="0" smtClean="0"/>
              <a:t>With day-1 optics</a:t>
            </a:r>
          </a:p>
          <a:p>
            <a:pPr lvl="2"/>
            <a:r>
              <a:rPr kumimoji="1" lang="en-US" altLang="ja-JP" dirty="0" smtClean="0">
                <a:solidFill>
                  <a:srgbClr val="FF0000"/>
                </a:solidFill>
              </a:rPr>
              <a:t>Low </a:t>
            </a:r>
            <a:r>
              <a:rPr kumimoji="1" lang="en-US" altLang="ja-JP" dirty="0" err="1" smtClean="0">
                <a:solidFill>
                  <a:srgbClr val="FF0000"/>
                </a:solidFill>
              </a:rPr>
              <a:t>emittance</a:t>
            </a:r>
            <a:r>
              <a:rPr kumimoji="1" lang="en-US" altLang="ja-JP" dirty="0" smtClean="0">
                <a:solidFill>
                  <a:srgbClr val="FF0000"/>
                </a:solidFill>
              </a:rPr>
              <a:t> tuning w/o Belle-II solenoid</a:t>
            </a:r>
          </a:p>
          <a:p>
            <a:pPr lvl="1"/>
            <a:r>
              <a:rPr lang="en-US" altLang="ja-JP" dirty="0" smtClean="0">
                <a:solidFill>
                  <a:srgbClr val="0000FF"/>
                </a:solidFill>
              </a:rPr>
              <a:t>Study of beam instability (FII, e-cloud, TMC)</a:t>
            </a:r>
          </a:p>
          <a:p>
            <a:pPr lvl="2"/>
            <a:r>
              <a:rPr lang="en-US" altLang="ja-JP" dirty="0" smtClean="0"/>
              <a:t>Tuning on bunch-by-bunch feedback</a:t>
            </a:r>
            <a:endParaRPr kumimoji="1" lang="en-US" altLang="ja-JP" dirty="0" smtClean="0"/>
          </a:p>
          <a:p>
            <a:pPr lvl="1"/>
            <a:endParaRPr kumimoji="1" lang="ja-JP" altLang="en-US" dirty="0"/>
          </a:p>
        </p:txBody>
      </p:sp>
    </p:spTree>
    <p:extLst>
      <p:ext uri="{BB962C8B-B14F-4D97-AF65-F5344CB8AC3E}">
        <p14:creationId xmlns:p14="http://schemas.microsoft.com/office/powerpoint/2010/main" val="24970042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Emittance</a:t>
            </a:r>
            <a:r>
              <a:rPr kumimoji="1" lang="en-US" altLang="ja-JP" dirty="0" smtClean="0"/>
              <a:t> control bump system at KEKB HER (</a:t>
            </a:r>
            <a:r>
              <a:rPr kumimoji="1" lang="en-US" altLang="ja-JP" dirty="0" err="1" smtClean="0"/>
              <a:t>iSize</a:t>
            </a:r>
            <a:r>
              <a:rPr kumimoji="1" lang="en-US" altLang="ja-JP" dirty="0" smtClean="0"/>
              <a:t> bump system) </a:t>
            </a:r>
            <a:endParaRPr kumimoji="1" lang="ja-JP" altLang="en-US" dirty="0"/>
          </a:p>
        </p:txBody>
      </p:sp>
      <p:pic>
        <p:nvPicPr>
          <p:cNvPr id="4" name="コンテンツ プレースホルダー 3"/>
          <p:cNvPicPr>
            <a:picLocks noGrp="1" noChangeAspect="1"/>
          </p:cNvPicPr>
          <p:nvPr>
            <p:ph idx="1"/>
          </p:nvPr>
        </p:nvPicPr>
        <p:blipFill>
          <a:blip r:embed="rId2"/>
          <a:srcRect l="-37743" r="-37743"/>
          <a:stretch>
            <a:fillRect/>
          </a:stretch>
        </p:blipFill>
        <p:spPr>
          <a:xfrm>
            <a:off x="-1358481" y="1600200"/>
            <a:ext cx="8229600" cy="4525963"/>
          </a:xfrm>
        </p:spPr>
      </p:pic>
      <p:pic>
        <p:nvPicPr>
          <p:cNvPr id="5" name="Picture 3"/>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l="-10" r="49571"/>
          <a:stretch/>
        </p:blipFill>
        <p:spPr bwMode="auto">
          <a:xfrm>
            <a:off x="5223600" y="1600200"/>
            <a:ext cx="39204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6" name="テキスト ボックス 5"/>
          <p:cNvSpPr txBox="1"/>
          <p:nvPr/>
        </p:nvSpPr>
        <p:spPr>
          <a:xfrm>
            <a:off x="613457" y="6211669"/>
            <a:ext cx="8180282" cy="646331"/>
          </a:xfrm>
          <a:prstGeom prst="rect">
            <a:avLst/>
          </a:prstGeom>
          <a:noFill/>
        </p:spPr>
        <p:txBody>
          <a:bodyPr wrap="none" rtlCol="0">
            <a:spAutoFit/>
          </a:bodyPr>
          <a:lstStyle/>
          <a:p>
            <a:r>
              <a:rPr kumimoji="1" lang="en-US" altLang="ja-JP" dirty="0" smtClean="0"/>
              <a:t>We need to reconfigure the </a:t>
            </a:r>
            <a:r>
              <a:rPr kumimoji="1" lang="en-US" altLang="ja-JP" dirty="0" err="1" smtClean="0"/>
              <a:t>emittance</a:t>
            </a:r>
            <a:r>
              <a:rPr kumimoji="1" lang="en-US" altLang="ja-JP" dirty="0" smtClean="0"/>
              <a:t> control bump systems for both ring to be used </a:t>
            </a:r>
            <a:br>
              <a:rPr kumimoji="1" lang="en-US" altLang="ja-JP" dirty="0" smtClean="0"/>
            </a:br>
            <a:r>
              <a:rPr kumimoji="1" lang="en-US" altLang="ja-JP" dirty="0" smtClean="0"/>
              <a:t>sometime in phase 1.</a:t>
            </a:r>
            <a:endParaRPr kumimoji="1" lang="ja-JP" altLang="en-US" dirty="0"/>
          </a:p>
        </p:txBody>
      </p:sp>
    </p:spTree>
    <p:extLst>
      <p:ext uri="{BB962C8B-B14F-4D97-AF65-F5344CB8AC3E}">
        <p14:creationId xmlns:p14="http://schemas.microsoft.com/office/powerpoint/2010/main" val="36893653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EKBFB1">
  <a:themeElements>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fontScheme name="TG-kiosk1">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8992</TotalTime>
  <Words>3402</Words>
  <Application>Microsoft Macintosh PowerPoint</Application>
  <PresentationFormat>画面に合わせる (4:3)</PresentationFormat>
  <Paragraphs>622</Paragraphs>
  <Slides>52</Slides>
  <Notes>2</Notes>
  <HiddenSlides>0</HiddenSlides>
  <MMClips>0</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52</vt:i4>
      </vt:variant>
    </vt:vector>
  </HeadingPairs>
  <TitlesOfParts>
    <vt:vector size="55" baseType="lpstr">
      <vt:lpstr>ホワイト</vt:lpstr>
      <vt:lpstr>KEKBFB1</vt:lpstr>
      <vt:lpstr>Equation</vt:lpstr>
      <vt:lpstr>Ring commissioning</vt:lpstr>
      <vt:lpstr>Injection time (question by F. Zimmerman to Kamitani-san)</vt:lpstr>
      <vt:lpstr>Beam lifetime</vt:lpstr>
      <vt:lpstr>Contents</vt:lpstr>
      <vt:lpstr>Contents</vt:lpstr>
      <vt:lpstr>Update of commissioning scenario</vt:lpstr>
      <vt:lpstr>PowerPoint プレゼンテーション</vt:lpstr>
      <vt:lpstr>Commissioning phase 1 (updated) (~5 months)</vt:lpstr>
      <vt:lpstr>Emittance control bump system at KEKB HER (iSize bump system) </vt:lpstr>
      <vt:lpstr>Phase 1 optics (HER)</vt:lpstr>
      <vt:lpstr>Vacuum scrubbing at KEKB （HER/LER）</vt:lpstr>
      <vt:lpstr>PowerPoint プレゼンテーション</vt:lpstr>
      <vt:lpstr>Collimators location (phase 2)</vt:lpstr>
      <vt:lpstr>Vacuum pressure (LER) KEKB commissioning phase</vt:lpstr>
      <vt:lpstr>Commissioning phase 2 (~5 months)</vt:lpstr>
      <vt:lpstr>Luminosity prospect in phase 2</vt:lpstr>
      <vt:lpstr>Detuned Optics (4x8)</vt:lpstr>
      <vt:lpstr>To do list for commissioning scenario</vt:lpstr>
      <vt:lpstr>Contents</vt:lpstr>
      <vt:lpstr>Operation tools</vt:lpstr>
      <vt:lpstr>New Alarm system for SuperKEKB</vt:lpstr>
      <vt:lpstr>CSS Alarm System</vt:lpstr>
      <vt:lpstr>Test of the CSS Alarm System</vt:lpstr>
      <vt:lpstr>Contents</vt:lpstr>
      <vt:lpstr>Update of dithering system for beam collision</vt:lpstr>
      <vt:lpstr>PowerPoint プレゼンテーション</vt:lpstr>
      <vt:lpstr>PowerPoint プレゼンテーション</vt:lpstr>
      <vt:lpstr>Dither Circuit</vt:lpstr>
      <vt:lpstr>Simulations on dithering system</vt:lpstr>
      <vt:lpstr>Parameters for dither simulation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Orbit change at IP with 1mm offset of QCS magnets </vt:lpstr>
      <vt:lpstr>Location of fast luminosity monitor</vt:lpstr>
      <vt:lpstr>Proposed vacuum chamber modification for fast luminosity monitor by LAL</vt:lpstr>
      <vt:lpstr>PowerPoint プレゼンテーション</vt:lpstr>
      <vt:lpstr>PowerPoint プレゼンテーション</vt:lpstr>
      <vt:lpstr>Contents</vt:lpstr>
      <vt:lpstr>Collaboration with other laboratories</vt:lpstr>
      <vt:lpstr>US-Japan collaboration </vt:lpstr>
      <vt:lpstr>Project overview</vt:lpstr>
      <vt:lpstr>Project overview (cont)</vt:lpstr>
      <vt:lpstr>Collaboration with LAL-Orsay</vt:lpstr>
      <vt:lpstr>SuperKEKB-LNF collaboration</vt:lpstr>
      <vt:lpstr>Collaboration with Frascati</vt:lpstr>
      <vt:lpstr>Remarks</vt:lpstr>
      <vt:lpstr>PowerPoint プレゼンテーション</vt:lpstr>
      <vt:lpstr>backup slides</vt:lpstr>
      <vt:lpstr>PowerPoint プレゼンテーション</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Funakoshi Yoshihiro</dc:creator>
  <cp:lastModifiedBy>船越 義裕</cp:lastModifiedBy>
  <cp:revision>89</cp:revision>
  <dcterms:created xsi:type="dcterms:W3CDTF">2015-02-17T08:34:19Z</dcterms:created>
  <dcterms:modified xsi:type="dcterms:W3CDTF">2015-02-24T05:52:46Z</dcterms:modified>
</cp:coreProperties>
</file>