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87" r:id="rId4"/>
    <p:sldId id="291" r:id="rId5"/>
    <p:sldId id="288" r:id="rId6"/>
    <p:sldId id="277" r:id="rId7"/>
    <p:sldId id="417" r:id="rId8"/>
    <p:sldId id="418" r:id="rId9"/>
    <p:sldId id="403" r:id="rId10"/>
    <p:sldId id="259" r:id="rId11"/>
    <p:sldId id="400" r:id="rId12"/>
    <p:sldId id="276" r:id="rId13"/>
    <p:sldId id="363" r:id="rId14"/>
    <p:sldId id="358" r:id="rId15"/>
    <p:sldId id="360" r:id="rId16"/>
    <p:sldId id="306" r:id="rId17"/>
    <p:sldId id="404" r:id="rId18"/>
    <p:sldId id="265" r:id="rId19"/>
    <p:sldId id="398" r:id="rId20"/>
    <p:sldId id="311" r:id="rId21"/>
    <p:sldId id="312" r:id="rId22"/>
    <p:sldId id="353" r:id="rId23"/>
    <p:sldId id="376" r:id="rId24"/>
    <p:sldId id="405" r:id="rId25"/>
    <p:sldId id="375" r:id="rId26"/>
    <p:sldId id="359" r:id="rId27"/>
    <p:sldId id="370" r:id="rId28"/>
    <p:sldId id="371" r:id="rId29"/>
    <p:sldId id="377" r:id="rId30"/>
    <p:sldId id="399" r:id="rId31"/>
    <p:sldId id="401" r:id="rId32"/>
    <p:sldId id="390" r:id="rId33"/>
    <p:sldId id="281" r:id="rId34"/>
    <p:sldId id="391" r:id="rId35"/>
    <p:sldId id="382" r:id="rId36"/>
    <p:sldId id="419" r:id="rId37"/>
    <p:sldId id="420" r:id="rId38"/>
    <p:sldId id="406" r:id="rId39"/>
    <p:sldId id="372" r:id="rId40"/>
    <p:sldId id="297" r:id="rId41"/>
    <p:sldId id="275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45" autoAdjust="0"/>
  </p:normalViewPr>
  <p:slideViewPr>
    <p:cSldViewPr>
      <p:cViewPr varScale="1">
        <p:scale>
          <a:sx n="79" d="100"/>
          <a:sy n="7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09C1-A65B-4D5F-9B2F-9B96CB0631AF}" type="datetimeFigureOut">
              <a:rPr kumimoji="1" lang="ja-JP" altLang="en-US" smtClean="0"/>
              <a:t>2015/2/23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A8F56-D638-4411-94B9-DA2CE0308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20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86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28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80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87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22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65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20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96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712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02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41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519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65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822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354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72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692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90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19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622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757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64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927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296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25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91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9635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1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201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072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4EC42-391B-4C37-BE4B-3E12429098E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118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673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7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80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32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08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91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67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60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3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A8F56-D638-4411-94B9-DA2CE03088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8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56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4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3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1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15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4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29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6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36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69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8719-1D42-4416-AB71-F5E4EA25BD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6000" b="1" dirty="0" smtClean="0"/>
              <a:t>Alignment of injector linac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KEKB Accelerator Review</a:t>
            </a:r>
          </a:p>
          <a:p>
            <a:r>
              <a:rPr kumimoji="1" lang="en-US" altLang="ja-JP" dirty="0" smtClean="0"/>
              <a:t>24 </a:t>
            </a:r>
            <a:r>
              <a:rPr kumimoji="1" lang="en-US" altLang="ja-JP" dirty="0" smtClean="0"/>
              <a:t>February, 2015</a:t>
            </a:r>
          </a:p>
          <a:p>
            <a:r>
              <a:rPr kumimoji="1" lang="en-US" altLang="ja-JP" dirty="0" smtClean="0"/>
              <a:t>Toshi </a:t>
            </a:r>
            <a:r>
              <a:rPr kumimoji="1" lang="en-US" altLang="ja-JP" dirty="0" smtClean="0"/>
              <a:t>Higo (Injector linac group)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09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Straight laser reference line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504056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500m laser line </a:t>
            </a:r>
            <a:r>
              <a:rPr lang="en-US" altLang="ja-JP" dirty="0" smtClean="0"/>
              <a:t>was stabilized by feed back.</a:t>
            </a:r>
          </a:p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e can </a:t>
            </a:r>
            <a:r>
              <a:rPr lang="en-US" altLang="ja-JP" dirty="0">
                <a:solidFill>
                  <a:srgbClr val="0000FF"/>
                </a:solidFill>
              </a:rPr>
              <a:t>routinely measure C-5 </a:t>
            </a:r>
            <a:r>
              <a:rPr kumimoji="1" lang="en-US" altLang="ja-JP" dirty="0" smtClean="0">
                <a:solidFill>
                  <a:srgbClr val="0000FF"/>
                </a:solidFill>
              </a:rPr>
              <a:t>sector </a:t>
            </a:r>
            <a:r>
              <a:rPr kumimoji="1" lang="en-US" altLang="ja-JP" dirty="0" smtClean="0"/>
              <a:t>by laser PD system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Some developments </a:t>
            </a:r>
            <a:r>
              <a:rPr lang="en-US" altLang="ja-JP" dirty="0" smtClean="0">
                <a:solidFill>
                  <a:srgbClr val="0000FF"/>
                </a:solidFill>
              </a:rPr>
              <a:t>may still be needed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Easy sensitivity</a:t>
            </a:r>
            <a:r>
              <a:rPr lang="en-US" altLang="ja-JP" dirty="0" smtClean="0"/>
              <a:t> calibration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absolute zero </a:t>
            </a:r>
            <a:r>
              <a:rPr lang="en-US" altLang="ja-JP" dirty="0" smtClean="0"/>
              <a:t>position</a:t>
            </a:r>
          </a:p>
          <a:p>
            <a:pPr lvl="1"/>
            <a:r>
              <a:rPr lang="en-US" altLang="ja-JP" dirty="0" smtClean="0"/>
              <a:t>Cares against </a:t>
            </a:r>
            <a:r>
              <a:rPr lang="en-US" altLang="ja-JP" dirty="0" smtClean="0">
                <a:solidFill>
                  <a:srgbClr val="FF0000"/>
                </a:solidFill>
              </a:rPr>
              <a:t>radiation d</a:t>
            </a:r>
            <a:r>
              <a:rPr lang="en-US" altLang="ja-JP" dirty="0" smtClean="0">
                <a:solidFill>
                  <a:srgbClr val="FF0000"/>
                </a:solidFill>
              </a:rPr>
              <a:t>amage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However, </a:t>
            </a:r>
            <a:r>
              <a:rPr lang="en-US" altLang="ja-JP" dirty="0" smtClean="0">
                <a:solidFill>
                  <a:srgbClr val="0000FF"/>
                </a:solidFill>
              </a:rPr>
              <a:t>at a moment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dirty="0" smtClean="0"/>
              <a:t>Because </a:t>
            </a:r>
            <a:r>
              <a:rPr lang="en-US" altLang="ja-JP" dirty="0"/>
              <a:t>the system is </a:t>
            </a:r>
            <a:r>
              <a:rPr lang="en-US" altLang="ja-JP" dirty="0">
                <a:solidFill>
                  <a:srgbClr val="00B050"/>
                </a:solidFill>
              </a:rPr>
              <a:t>most </a:t>
            </a:r>
            <a:r>
              <a:rPr lang="en-US" altLang="ja-JP" dirty="0" smtClean="0">
                <a:solidFill>
                  <a:srgbClr val="00B050"/>
                </a:solidFill>
              </a:rPr>
              <a:t>practical</a:t>
            </a:r>
            <a:r>
              <a:rPr lang="en-US" altLang="ja-JP" dirty="0" smtClean="0"/>
              <a:t>, </a:t>
            </a:r>
            <a:r>
              <a:rPr lang="en-US" altLang="ja-JP" dirty="0" smtClean="0"/>
              <a:t>we utilize it </a:t>
            </a:r>
            <a:r>
              <a:rPr lang="en-US" altLang="ja-JP" dirty="0" smtClean="0"/>
              <a:t>for initial alignment</a:t>
            </a:r>
            <a:endParaRPr lang="en-US" altLang="ja-JP" dirty="0"/>
          </a:p>
          <a:p>
            <a:pPr lvl="1"/>
            <a:r>
              <a:rPr lang="en-US" altLang="ja-JP" dirty="0" smtClean="0">
                <a:solidFill>
                  <a:srgbClr val="00B050"/>
                </a:solidFill>
              </a:rPr>
              <a:t>Automatic </a:t>
            </a:r>
            <a:r>
              <a:rPr lang="en-US" altLang="ja-JP" dirty="0" smtClean="0">
                <a:solidFill>
                  <a:srgbClr val="00B050"/>
                </a:solidFill>
              </a:rPr>
              <a:t>in/out devices </a:t>
            </a:r>
            <a:r>
              <a:rPr lang="en-US" altLang="ja-JP" dirty="0"/>
              <a:t>were</a:t>
            </a:r>
            <a:r>
              <a:rPr lang="en-US" altLang="ja-JP" dirty="0" smtClean="0"/>
              <a:t> developed to monitor floor motion continuously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5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63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500m straight reference line by laser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124" name="Picture 4" descr="C:\Users\higo\Documents\2015\SuperKEKB\Review\KEKB Review\Higo Alignment\Copied pictures for presentaion use (to be deleted)\諏訪田　KEKプレスリリース　re-za-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4" y="1539549"/>
            <a:ext cx="1721238" cy="30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2746157" y="1484784"/>
            <a:ext cx="5965125" cy="4680383"/>
            <a:chOff x="2632658" y="1268760"/>
            <a:chExt cx="5965125" cy="4680383"/>
          </a:xfrm>
        </p:grpSpPr>
        <p:pic>
          <p:nvPicPr>
            <p:cNvPr id="5126" name="Picture 6" descr="C:\Users\higo\Documents\2015\SuperKEKB\Review\KEKB Review\Higo Alignment\Copied pictures for presentaion use (to be deleted)\500m size function plo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341" y="2856098"/>
              <a:ext cx="3035424" cy="185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C:\Users\higo\Documents\2015\SuperKEKB\Review\KEKB Review\Higo Alignment\Copied pictures for presentaion use (to be deleted)\諏訪田　500m　スポット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658" y="1268760"/>
              <a:ext cx="3989313" cy="1587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765" y="3358096"/>
              <a:ext cx="2506018" cy="848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797152"/>
              <a:ext cx="3947344" cy="1151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728777" y="494006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Gaussian beam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Tilt feedback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9" y="3573016"/>
            <a:ext cx="4847120" cy="251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" y="949529"/>
            <a:ext cx="4745534" cy="246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951"/>
            <a:ext cx="8229600" cy="887769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PD sensitivity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36096" y="1033148"/>
            <a:ext cx="35817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F0"/>
                </a:solidFill>
              </a:rPr>
              <a:t>Fitted with Rayleigh</a:t>
            </a:r>
            <a:r>
              <a:rPr kumimoji="1" lang="en-US" altLang="ja-JP" sz="2400" b="1" dirty="0" smtClean="0">
                <a:solidFill>
                  <a:srgbClr val="00B0F0"/>
                </a:solidFill>
              </a:rPr>
              <a:t> function along 500m linac was used in the present analysis</a:t>
            </a:r>
          </a:p>
          <a:p>
            <a:endParaRPr lang="en-US" altLang="ja-JP" sz="2400" b="1" dirty="0">
              <a:solidFill>
                <a:srgbClr val="00B0F0"/>
              </a:solidFill>
            </a:endParaRPr>
          </a:p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Recent estimation from mechanical girder movement  in 3—5 sector</a:t>
            </a:r>
          </a:p>
          <a:p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Sensitivity varies by a factor 2 , but the center identified as zero output voltage should be OK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131840" y="2602655"/>
            <a:ext cx="1944216" cy="0"/>
          </a:xfrm>
          <a:prstGeom prst="line">
            <a:avLst/>
          </a:prstGeom>
          <a:ln w="762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262460" y="5247908"/>
            <a:ext cx="1848261" cy="0"/>
          </a:xfrm>
          <a:prstGeom prst="line">
            <a:avLst/>
          </a:prstGeom>
          <a:ln w="762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4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Finished initial a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lignment of girders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824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Girders in sectors </a:t>
            </a:r>
            <a:r>
              <a:rPr lang="en-US" altLang="ja-JP" dirty="0" smtClean="0">
                <a:solidFill>
                  <a:srgbClr val="FF0000"/>
                </a:solidFill>
              </a:rPr>
              <a:t>3—5 were quickly aligned </a:t>
            </a:r>
            <a:r>
              <a:rPr lang="en-US" altLang="ja-JP" dirty="0" smtClean="0"/>
              <a:t>in 2011 after the earthquake.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Positron generation area </a:t>
            </a:r>
            <a:r>
              <a:rPr kumimoji="1" lang="en-US" altLang="ja-JP" dirty="0" smtClean="0"/>
              <a:t>was installed by the summer 2014.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Until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late July 2014,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C—5 sectors were aligned </a:t>
            </a:r>
            <a:r>
              <a:rPr kumimoji="1" lang="en-US" altLang="ja-JP" dirty="0" smtClean="0"/>
              <a:t>with </a:t>
            </a:r>
            <a:r>
              <a:rPr lang="en-US" altLang="ja-JP" dirty="0" smtClean="0"/>
              <a:t>leaving V-shape </a:t>
            </a:r>
            <a:r>
              <a:rPr lang="en-US" altLang="ja-JP" dirty="0"/>
              <a:t>residual.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late </a:t>
            </a:r>
            <a:r>
              <a:rPr kumimoji="1" lang="en-US" altLang="ja-JP" dirty="0" smtClean="0"/>
              <a:t>Jan</a:t>
            </a:r>
            <a:r>
              <a:rPr kumimoji="1" lang="en-US" altLang="ja-JP" dirty="0" smtClean="0"/>
              <a:t>. 2015,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all in the 3—5 sectors were aligned </a:t>
            </a:r>
            <a:r>
              <a:rPr kumimoji="1" lang="en-US" altLang="ja-JP" dirty="0" smtClean="0"/>
              <a:t>straight, </a:t>
            </a:r>
            <a:r>
              <a:rPr kumimoji="1" lang="en-US" altLang="ja-JP" dirty="0" smtClean="0"/>
              <a:t>except for the C-band unit at 44.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9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3" y="1265748"/>
            <a:ext cx="4185996" cy="251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6937" y="0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3—5 alignment in Summer 2014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72" y="3507315"/>
            <a:ext cx="4588560" cy="274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79393" y="4769534"/>
            <a:ext cx="3703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After alignment in summer 2014.</a:t>
            </a:r>
          </a:p>
          <a:p>
            <a:r>
              <a:rPr lang="en-US" altLang="ja-JP" sz="2000" dirty="0" smtClean="0"/>
              <a:t>Big </a:t>
            </a:r>
            <a:r>
              <a:rPr lang="en-US" altLang="ja-JP" sz="2000" dirty="0" smtClean="0">
                <a:solidFill>
                  <a:srgbClr val="FF0000"/>
                </a:solidFill>
              </a:rPr>
              <a:t>spike-like </a:t>
            </a:r>
            <a:r>
              <a:rPr lang="en-US" altLang="ja-JP" sz="2000" dirty="0" smtClean="0">
                <a:solidFill>
                  <a:srgbClr val="FF0000"/>
                </a:solidFill>
              </a:rPr>
              <a:t>misaligned </a:t>
            </a:r>
            <a:r>
              <a:rPr lang="en-US" altLang="ja-JP" sz="2000" dirty="0" smtClean="0">
                <a:solidFill>
                  <a:srgbClr val="FF0000"/>
                </a:solidFill>
              </a:rPr>
              <a:t>points </a:t>
            </a:r>
            <a:r>
              <a:rPr lang="en-US" altLang="ja-JP" sz="2000" dirty="0" smtClean="0"/>
              <a:t>are those to be corrected </a:t>
            </a:r>
            <a:r>
              <a:rPr lang="en-US" altLang="ja-JP" sz="2000" dirty="0" smtClean="0">
                <a:solidFill>
                  <a:srgbClr val="FF0000"/>
                </a:solidFill>
              </a:rPr>
              <a:t>between standard girders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99084" y="1265748"/>
            <a:ext cx="3545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C-2 sectors were aligned by laser PD, but 3-5 sectors were kept with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preliminary alignment correction since earthquake.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1131370"/>
            <a:ext cx="351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         1          2         3         4        5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b="1" dirty="0" smtClean="0">
                <a:solidFill>
                  <a:srgbClr val="0000FF"/>
                </a:solidFill>
              </a:rPr>
              <a:t>Present 500m alignment over C-5 </a:t>
            </a:r>
            <a:r>
              <a:rPr lang="en-US" altLang="ja-JP" sz="4900" b="1" dirty="0" smtClean="0">
                <a:solidFill>
                  <a:srgbClr val="0000FF"/>
                </a:solidFill>
              </a:rPr>
              <a:t/>
            </a:r>
            <a:br>
              <a:rPr lang="en-US" altLang="ja-JP" sz="4900" b="1" dirty="0" smtClean="0">
                <a:solidFill>
                  <a:srgbClr val="0000FF"/>
                </a:solidFill>
              </a:rPr>
            </a:br>
            <a:r>
              <a:rPr lang="en-US" altLang="ja-JP" sz="3100" dirty="0" smtClean="0"/>
              <a:t>after completion of initial alignment in late Jan. </a:t>
            </a:r>
            <a:r>
              <a:rPr lang="en-US" altLang="ja-JP" sz="3100" dirty="0" smtClean="0"/>
              <a:t>2014</a:t>
            </a:r>
            <a:endParaRPr kumimoji="1" lang="ja-JP" altLang="en-US" sz="3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3426"/>
            <a:ext cx="6853238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2008068" cy="117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Summary of girder alignment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3924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Girder alignment can be done with </a:t>
            </a:r>
            <a:r>
              <a:rPr lang="en-US" altLang="ja-JP" dirty="0" smtClean="0"/>
              <a:t>the present laser </a:t>
            </a:r>
            <a:r>
              <a:rPr lang="en-US" altLang="ja-JP" dirty="0" smtClean="0"/>
              <a:t>PD </a:t>
            </a:r>
            <a:r>
              <a:rPr lang="en-US" altLang="ja-JP" dirty="0" smtClean="0"/>
              <a:t>system</a:t>
            </a:r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probably within 0.2mm in sigma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r>
              <a:rPr lang="en-US" altLang="ja-JP" dirty="0" smtClean="0"/>
              <a:t>Residual misalignment of the </a:t>
            </a:r>
            <a:r>
              <a:rPr lang="en-US" altLang="ja-JP" dirty="0">
                <a:solidFill>
                  <a:srgbClr val="0000FF"/>
                </a:solidFill>
              </a:rPr>
              <a:t>f</a:t>
            </a:r>
            <a:r>
              <a:rPr lang="en-US" altLang="ja-JP" dirty="0" smtClean="0">
                <a:solidFill>
                  <a:srgbClr val="0000FF"/>
                </a:solidFill>
              </a:rPr>
              <a:t>irst initial alignment was 0.3mm in sigma</a:t>
            </a:r>
            <a:r>
              <a:rPr lang="en-US" altLang="ja-JP" dirty="0" smtClean="0"/>
              <a:t>, mainly comes from those aligned earlier but moved later in a year scale.</a:t>
            </a:r>
            <a:endParaRPr lang="en-US" altLang="ja-JP" dirty="0" smtClean="0"/>
          </a:p>
          <a:p>
            <a:r>
              <a:rPr lang="en-US" altLang="ja-JP" dirty="0">
                <a:solidFill>
                  <a:srgbClr val="FF0000"/>
                </a:solidFill>
              </a:rPr>
              <a:t>Floor </a:t>
            </a:r>
            <a:r>
              <a:rPr lang="en-US" altLang="ja-JP" dirty="0" smtClean="0">
                <a:solidFill>
                  <a:srgbClr val="FF0000"/>
                </a:solidFill>
              </a:rPr>
              <a:t>moves </a:t>
            </a:r>
            <a:r>
              <a:rPr lang="en-US" altLang="ja-JP" dirty="0">
                <a:solidFill>
                  <a:srgbClr val="FF0000"/>
                </a:solidFill>
              </a:rPr>
              <a:t>in a big scale</a:t>
            </a:r>
            <a:r>
              <a:rPr lang="en-US" altLang="ja-JP" dirty="0"/>
              <a:t>, especially at expansion joint, so that the </a:t>
            </a:r>
            <a:r>
              <a:rPr lang="en-US" altLang="ja-JP" dirty="0" smtClean="0"/>
              <a:t>swift measurement is needed, or the movement </a:t>
            </a:r>
            <a:r>
              <a:rPr lang="en-US" altLang="ja-JP" dirty="0"/>
              <a:t>should be taken into </a:t>
            </a:r>
            <a:r>
              <a:rPr lang="en-US" altLang="ja-JP" dirty="0" smtClean="0"/>
              <a:t>account.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8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560840" cy="1584176"/>
          </a:xfrm>
        </p:spPr>
        <p:txBody>
          <a:bodyPr>
            <a:noAutofit/>
          </a:bodyPr>
          <a:lstStyle/>
          <a:p>
            <a:r>
              <a:rPr kumimoji="1" lang="en-US" altLang="ja-JP" sz="6000" b="1" dirty="0" smtClean="0"/>
              <a:t>2. Hard </a:t>
            </a:r>
            <a:r>
              <a:rPr kumimoji="1" lang="en-US" altLang="ja-JP" sz="6000" b="1" dirty="0" smtClean="0"/>
              <a:t>ware alignment on girder</a:t>
            </a:r>
            <a:endParaRPr kumimoji="1" lang="ja-JP" altLang="en-US" sz="60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0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Hard ware alignment on each girder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484784"/>
            <a:ext cx="8147248" cy="4641379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Accelerator structures </a:t>
            </a:r>
            <a:r>
              <a:rPr lang="en-US" altLang="ja-JP" dirty="0" smtClean="0"/>
              <a:t>in </a:t>
            </a:r>
            <a:r>
              <a:rPr lang="en-US" altLang="ja-JP" dirty="0" smtClean="0"/>
              <a:t>units </a:t>
            </a:r>
            <a:r>
              <a:rPr lang="en-US" altLang="ja-JP" dirty="0" smtClean="0"/>
              <a:t>at s</a:t>
            </a:r>
            <a:r>
              <a:rPr kumimoji="1" lang="en-US" altLang="ja-JP" dirty="0" smtClean="0"/>
              <a:t>ectors 3-4-5 wer</a:t>
            </a:r>
            <a:r>
              <a:rPr lang="en-US" altLang="ja-JP" dirty="0" smtClean="0"/>
              <a:t>e </a:t>
            </a:r>
            <a:r>
              <a:rPr kumimoji="1" lang="en-US" altLang="ja-JP" dirty="0" smtClean="0"/>
              <a:t>corrected during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ummer shutdown in 2014</a:t>
            </a:r>
            <a:r>
              <a:rPr lang="en-US" altLang="ja-JP" dirty="0" smtClean="0"/>
              <a:t>, followed by those in sectors A-B-C-1.</a:t>
            </a:r>
          </a:p>
          <a:p>
            <a:r>
              <a:rPr lang="en-US" altLang="ja-JP" dirty="0"/>
              <a:t>R</a:t>
            </a:r>
            <a:r>
              <a:rPr lang="en-US" altLang="ja-JP" dirty="0" smtClean="0"/>
              <a:t>eflector base </a:t>
            </a:r>
            <a:r>
              <a:rPr kumimoji="1" lang="en-US" altLang="ja-JP" dirty="0" smtClean="0"/>
              <a:t>was </a:t>
            </a:r>
            <a:r>
              <a:rPr lang="en-US" altLang="ja-JP" dirty="0" smtClean="0"/>
              <a:t>put </a:t>
            </a:r>
            <a:r>
              <a:rPr kumimoji="1" lang="en-US" altLang="ja-JP" dirty="0" smtClean="0"/>
              <a:t>on the top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old Q magnets</a:t>
            </a:r>
            <a:r>
              <a:rPr kumimoji="1" lang="en-US" altLang="ja-JP" dirty="0" smtClean="0"/>
              <a:t>. Their alignment was measured and mostly corrected.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New Q magnets </a:t>
            </a:r>
            <a:r>
              <a:rPr lang="en-US" altLang="ja-JP" dirty="0" smtClean="0"/>
              <a:t>with big bore were set w.r.t. the mechanical reference on girder. Confirmation is yet to be done.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3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Reflector setting for hard ware positioning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3" y="1698702"/>
            <a:ext cx="2520280" cy="186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higo\Documents\2015\SuperKEKB\Review\KEKB Review\Higo Alignment\Copied pictures for presentaion use (to be deleted)\旧Qマグネット座 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3487"/>
            <a:ext cx="2860946" cy="21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75" y="3898824"/>
            <a:ext cx="3034400" cy="223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V="1">
            <a:off x="2339752" y="5445224"/>
            <a:ext cx="136815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1115616" y="2924944"/>
            <a:ext cx="64807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37129" y="39496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Mounted on coupler OD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3507" y="5611833"/>
            <a:ext cx="157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Arm from PD to reflector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08127" y="4221087"/>
            <a:ext cx="157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Reflectors for o</a:t>
            </a:r>
            <a:r>
              <a:rPr kumimoji="1" lang="en-US" altLang="ja-JP" dirty="0" smtClean="0"/>
              <a:t>ld Q-magnet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8" idx="0"/>
          </p:cNvCxnSpPr>
          <p:nvPr/>
        </p:nvCxnSpPr>
        <p:spPr>
          <a:xfrm flipH="1" flipV="1">
            <a:off x="6660776" y="2519082"/>
            <a:ext cx="1034685" cy="17020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995936" y="2996952"/>
            <a:ext cx="432049" cy="917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2339752" y="5597624"/>
            <a:ext cx="2116978" cy="423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dirty="0" smtClean="0"/>
              <a:t>Contents 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988840"/>
            <a:ext cx="7992888" cy="3561259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ja-JP" sz="3600" b="1" dirty="0" smtClean="0"/>
              <a:t>Initial alignment along laser line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b="1" dirty="0" smtClean="0"/>
              <a:t>Hard ware alignment on each girder.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b="1" dirty="0" smtClean="0"/>
              <a:t>Floor movement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b="1" dirty="0" smtClean="0"/>
              <a:t>Near future development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b="1" dirty="0" smtClean="0"/>
              <a:t>Conclusion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61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459" y="752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ACC str. In u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nit 34 Horizontal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11560" y="1214500"/>
            <a:ext cx="8035751" cy="5256149"/>
            <a:chOff x="611560" y="1214500"/>
            <a:chExt cx="8035751" cy="525614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1560" y="1214500"/>
              <a:ext cx="8035751" cy="5256149"/>
              <a:chOff x="611560" y="1214500"/>
              <a:chExt cx="8035751" cy="525614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1214500"/>
                <a:ext cx="8035751" cy="5256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直線コネクタ 3"/>
              <p:cNvCxnSpPr/>
              <p:nvPr/>
            </p:nvCxnSpPr>
            <p:spPr>
              <a:xfrm>
                <a:off x="1464586" y="4214921"/>
                <a:ext cx="583264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/>
              <p:cNvCxnSpPr/>
              <p:nvPr/>
            </p:nvCxnSpPr>
            <p:spPr>
              <a:xfrm>
                <a:off x="1574256" y="5897019"/>
                <a:ext cx="583264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テキスト ボックス 2"/>
              <p:cNvSpPr txBox="1"/>
              <p:nvPr/>
            </p:nvSpPr>
            <p:spPr>
              <a:xfrm>
                <a:off x="3131840" y="227687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Before adjust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629435" y="4581128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After adjust</a:t>
                </a:r>
                <a:endParaRPr kumimoji="1" lang="ja-JP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7956375" y="2993795"/>
              <a:ext cx="5760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W</a:t>
              </a:r>
              <a:endParaRPr kumimoji="1" lang="ja-JP" altLang="en-US" sz="2400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060689" y="4350295"/>
              <a:ext cx="471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/>
                <a:t>E</a:t>
              </a:r>
              <a:endParaRPr kumimoji="1" lang="ja-JP" altLang="en-US" sz="2400" b="1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1806847" y="2276872"/>
              <a:ext cx="624656" cy="2673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1161511" y="1772816"/>
              <a:ext cx="1506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C00000"/>
                  </a:solidFill>
                </a:rPr>
                <a:t>ACC Structure</a:t>
              </a:r>
              <a:endParaRPr kumimoji="1" lang="ja-JP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1806847" y="2468209"/>
              <a:ext cx="216024" cy="21129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1043608" y="6042139"/>
              <a:ext cx="701708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5796136" y="6008984"/>
              <a:ext cx="1829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10m size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8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20655"/>
            <a:ext cx="8229600" cy="11430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ACC str. In unit 34 Vertical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55577" y="1179773"/>
            <a:ext cx="7776864" cy="5057539"/>
            <a:chOff x="755577" y="1179773"/>
            <a:chExt cx="7776864" cy="505753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55577" y="1179773"/>
              <a:ext cx="7776864" cy="5057539"/>
              <a:chOff x="1043608" y="1263655"/>
              <a:chExt cx="7970093" cy="521017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263655"/>
                <a:ext cx="7970093" cy="5210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直線コネクタ 4"/>
              <p:cNvCxnSpPr/>
              <p:nvPr/>
            </p:nvCxnSpPr>
            <p:spPr>
              <a:xfrm>
                <a:off x="1763688" y="2275026"/>
                <a:ext cx="655272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1685351" y="3307643"/>
                <a:ext cx="6631065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2267744" y="465313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Before adjust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829235" y="229478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After adjust</a:t>
                </a:r>
                <a:endParaRPr kumimoji="1" lang="ja-JP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9" name="直線矢印コネクタ 8"/>
            <p:cNvCxnSpPr/>
            <p:nvPr/>
          </p:nvCxnSpPr>
          <p:spPr>
            <a:xfrm>
              <a:off x="1254247" y="5805264"/>
              <a:ext cx="684076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942017" y="5371109"/>
              <a:ext cx="1829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10m size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956375" y="2780928"/>
              <a:ext cx="5760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UP</a:t>
              </a:r>
              <a:endParaRPr kumimoji="1" lang="ja-JP" altLang="en-US" sz="24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852061" y="4187551"/>
              <a:ext cx="5760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DN</a:t>
              </a:r>
              <a:endParaRPr kumimoji="1" lang="ja-JP" altLang="en-US" sz="2400" b="1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1842023" y="1484784"/>
              <a:ext cx="432048" cy="8751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991218" y="1193602"/>
              <a:ext cx="1506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C00000"/>
                  </a:solidFill>
                </a:rPr>
                <a:t>ACC Structure</a:t>
              </a:r>
              <a:endParaRPr kumimoji="1"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355976" y="1553036"/>
              <a:ext cx="18569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>
                  <a:solidFill>
                    <a:srgbClr val="7030A0"/>
                  </a:solidFill>
                </a:rPr>
                <a:t>Mecha</a:t>
              </a:r>
              <a:r>
                <a:rPr kumimoji="1" lang="en-US" altLang="ja-JP" b="1" dirty="0" smtClean="0">
                  <a:solidFill>
                    <a:srgbClr val="7030A0"/>
                  </a:solidFill>
                </a:rPr>
                <a:t>. reference</a:t>
              </a:r>
              <a:endParaRPr kumimoji="1" lang="ja-JP" alt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H="1">
              <a:off x="4572000" y="1844824"/>
              <a:ext cx="648072" cy="75427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1842023" y="1484784"/>
              <a:ext cx="216024" cy="21129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日付プレースホルダー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5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611560" y="4310547"/>
            <a:ext cx="7111657" cy="2154027"/>
            <a:chOff x="611560" y="4365104"/>
            <a:chExt cx="7111657" cy="215402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65104"/>
              <a:ext cx="5376758" cy="215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11560" y="4940205"/>
              <a:ext cx="11492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Horizontal</a:t>
              </a:r>
            </a:p>
            <a:p>
              <a:r>
                <a:rPr lang="en-US" altLang="ja-JP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=34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endParaRPr kumimoji="1"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32240" y="4949799"/>
              <a:ext cx="9909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Vertical</a:t>
              </a:r>
            </a:p>
            <a:p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=47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endParaRPr kumimoji="1"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51520" y="908720"/>
            <a:ext cx="8352928" cy="3534605"/>
            <a:chOff x="395536" y="1844824"/>
            <a:chExt cx="8637291" cy="367862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637291" cy="3678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483768" y="1988840"/>
              <a:ext cx="1584176" cy="38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>
                      <a:lumMod val="50000"/>
                    </a:schemeClr>
                  </a:solidFill>
                </a:rPr>
                <a:t>Horizontal</a:t>
              </a:r>
              <a:endParaRPr kumimoji="1" lang="ja-JP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555776" y="228762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2">
                      <a:lumMod val="50000"/>
                    </a:schemeClr>
                  </a:solidFill>
                </a:rPr>
                <a:t>Vertical</a:t>
              </a:r>
              <a:endParaRPr kumimoji="1" lang="ja-JP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99592" y="206284"/>
            <a:ext cx="7776864" cy="1210146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Hard ware alignment on a girders in sector 3—5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0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49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b="1" dirty="0">
                <a:solidFill>
                  <a:srgbClr val="0000FF"/>
                </a:solidFill>
              </a:rPr>
              <a:t>A</a:t>
            </a:r>
            <a:r>
              <a:rPr lang="en-US" altLang="ja-JP" sz="4900" b="1" dirty="0" smtClean="0">
                <a:solidFill>
                  <a:srgbClr val="0000FF"/>
                </a:solidFill>
              </a:rPr>
              <a:t>lignment e</a:t>
            </a:r>
            <a:r>
              <a:rPr lang="en-US" altLang="ja-JP" sz="4900" b="1" dirty="0">
                <a:solidFill>
                  <a:srgbClr val="0000FF"/>
                </a:solidFill>
              </a:rPr>
              <a:t>rror </a:t>
            </a:r>
            <a:r>
              <a:rPr lang="en-US" altLang="ja-JP" sz="4900" b="1" dirty="0" smtClean="0">
                <a:solidFill>
                  <a:srgbClr val="0000FF"/>
                </a:solidFill>
              </a:rPr>
              <a:t>estimation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600" dirty="0"/>
              <a:t>w.r.t. reference straight line 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98072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Laser straightness</a:t>
            </a:r>
          </a:p>
          <a:p>
            <a:pPr lvl="2"/>
            <a:r>
              <a:rPr lang="en-US" altLang="ja-JP" sz="2400" dirty="0" smtClean="0"/>
              <a:t>Pointing stability being </a:t>
            </a:r>
            <a:r>
              <a:rPr lang="en-US" altLang="ja-JP" sz="2400" dirty="0" err="1" smtClean="0"/>
              <a:t>fedback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~0.05mm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0000FF"/>
                </a:solidFill>
              </a:rPr>
              <a:t>Girder alignment error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pPr lvl="2"/>
            <a:r>
              <a:rPr lang="en-US" altLang="ja-JP" sz="2400" dirty="0">
                <a:sym typeface="Wingdings" panose="05000000000000000000" pitchFamily="2" charset="2"/>
              </a:rPr>
              <a:t>S</a:t>
            </a:r>
            <a:r>
              <a:rPr lang="en-US" altLang="ja-JP" sz="2400" dirty="0" smtClean="0">
                <a:sym typeface="Wingdings" panose="05000000000000000000" pitchFamily="2" charset="2"/>
              </a:rPr>
              <a:t>etting </a:t>
            </a:r>
            <a:r>
              <a:rPr lang="en-US" altLang="ja-JP" sz="2400" dirty="0">
                <a:sym typeface="Wingdings" panose="05000000000000000000" pitchFamily="2" charset="2"/>
              </a:rPr>
              <a:t>errors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~0.3mm </a:t>
            </a:r>
            <a:endParaRPr lang="en-US" altLang="ja-JP" sz="2400" dirty="0"/>
          </a:p>
          <a:p>
            <a:pPr lvl="2"/>
            <a:r>
              <a:rPr lang="en-US" altLang="ja-JP" sz="2400" dirty="0" smtClean="0"/>
              <a:t>PD sensor setting error on holder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~0.015mm</a:t>
            </a:r>
          </a:p>
          <a:p>
            <a:pPr lvl="2"/>
            <a:r>
              <a:rPr lang="en-US" altLang="ja-JP" sz="2400" dirty="0" smtClean="0"/>
              <a:t>Radiation damage of PD sensors 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PD center to girder for setting laser tracker reference</a:t>
            </a:r>
          </a:p>
          <a:p>
            <a:pPr lvl="2"/>
            <a:r>
              <a:rPr lang="en-US" altLang="ja-JP" sz="2400" dirty="0" smtClean="0"/>
              <a:t>Arm setting error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v</a:t>
            </a:r>
            <a:r>
              <a:rPr lang="en-US" altLang="ja-JP" sz="2400" dirty="0" smtClean="0">
                <a:solidFill>
                  <a:srgbClr val="FF0000"/>
                </a:solidFill>
              </a:rPr>
              <a:t>~0.05mm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Girder reference to hard ware setting</a:t>
            </a:r>
          </a:p>
          <a:p>
            <a:pPr lvl="1"/>
            <a:r>
              <a:rPr lang="en-US" altLang="ja-JP" sz="2400" dirty="0"/>
              <a:t>	Tracker </a:t>
            </a:r>
            <a:r>
              <a:rPr lang="en-US" altLang="ja-JP" sz="2400" dirty="0" smtClean="0"/>
              <a:t>confirmation of </a:t>
            </a:r>
            <a:r>
              <a:rPr lang="en-US" altLang="ja-JP" sz="2400" dirty="0"/>
              <a:t>reference </a:t>
            </a:r>
            <a:r>
              <a:rPr lang="en-US" altLang="ja-JP" sz="2400" dirty="0" smtClean="0"/>
              <a:t>position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</a:rPr>
              <a:t>0.05mm/5m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00FF"/>
                </a:solidFill>
              </a:rPr>
              <a:t>All t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he above 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in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random manner</a:t>
            </a:r>
            <a:endParaRPr kumimoji="1" lang="en-US" altLang="ja-JP" sz="2800" b="1" dirty="0" smtClean="0">
              <a:solidFill>
                <a:srgbClr val="0000FF"/>
              </a:solidFill>
            </a:endParaRPr>
          </a:p>
          <a:p>
            <a:pPr lvl="2"/>
            <a:r>
              <a:rPr kumimoji="1" lang="en-US" altLang="ja-JP" sz="2800" dirty="0" smtClean="0">
                <a:solidFill>
                  <a:srgbClr val="FF0000"/>
                </a:solidFill>
              </a:rPr>
              <a:t>~0.3mm </a:t>
            </a:r>
            <a:r>
              <a:rPr lang="en-US" altLang="ja-JP" sz="2800" dirty="0" smtClean="0"/>
              <a:t>which </a:t>
            </a:r>
            <a:r>
              <a:rPr lang="en-US" altLang="ja-JP" sz="2800" dirty="0" smtClean="0"/>
              <a:t>will be </a:t>
            </a:r>
            <a:r>
              <a:rPr lang="en-US" altLang="ja-JP" sz="2800" dirty="0" smtClean="0"/>
              <a:t>improved by more alignment times to </a:t>
            </a:r>
            <a:r>
              <a:rPr lang="en-US" altLang="ja-JP" sz="2800" dirty="0" smtClean="0">
                <a:solidFill>
                  <a:srgbClr val="FF0000"/>
                </a:solidFill>
              </a:rPr>
              <a:t>probably 0.2mm level</a:t>
            </a:r>
            <a:r>
              <a:rPr lang="en-US" altLang="ja-JP" sz="2800" dirty="0" smtClean="0"/>
              <a:t>, unless any systematic error is left</a:t>
            </a:r>
            <a:endParaRPr kumimoji="1" lang="ja-JP" altLang="en-US" sz="28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2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6000" b="1" dirty="0" smtClean="0"/>
              <a:t>3. Floor </a:t>
            </a:r>
            <a:r>
              <a:rPr kumimoji="1" lang="en-US" altLang="ja-JP" sz="6000" b="1" dirty="0" smtClean="0"/>
              <a:t>movement</a:t>
            </a:r>
            <a:endParaRPr kumimoji="1" lang="ja-JP" altLang="en-US" sz="60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Floor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moves significantly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453955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It has been long pointed out.</a:t>
            </a:r>
          </a:p>
          <a:p>
            <a:r>
              <a:rPr lang="en-US" altLang="ja-JP" dirty="0" smtClean="0"/>
              <a:t>Laser PD </a:t>
            </a:r>
            <a:r>
              <a:rPr lang="en-US" altLang="ja-JP" dirty="0" smtClean="0">
                <a:solidFill>
                  <a:srgbClr val="0000FF"/>
                </a:solidFill>
              </a:rPr>
              <a:t>monitor over half a year </a:t>
            </a:r>
            <a:r>
              <a:rPr lang="en-US" altLang="ja-JP" dirty="0" smtClean="0"/>
              <a:t>showed</a:t>
            </a:r>
          </a:p>
          <a:p>
            <a:pPr lvl="1"/>
            <a:r>
              <a:rPr kumimoji="1" lang="en-US" altLang="ja-JP" dirty="0" smtClean="0"/>
              <a:t>Significant movement being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localized at junction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Mostly vertical </a:t>
            </a:r>
            <a:r>
              <a:rPr lang="en-US" altLang="ja-JP" dirty="0" smtClean="0"/>
              <a:t>(upward from summer to winter) by a few to several mm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Following pages show the movements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504056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Variation in half a year </a:t>
            </a:r>
            <a:r>
              <a:rPr kumimoji="1" lang="en-US" altLang="ja-JP" sz="3100" dirty="0" smtClean="0"/>
              <a:t>from July to January</a:t>
            </a:r>
            <a:endParaRPr kumimoji="1" lang="ja-JP" altLang="en-US" sz="3100" dirty="0"/>
          </a:p>
        </p:txBody>
      </p:sp>
      <p:sp>
        <p:nvSpPr>
          <p:cNvPr id="10" name="右矢印 9"/>
          <p:cNvSpPr/>
          <p:nvPr/>
        </p:nvSpPr>
        <p:spPr>
          <a:xfrm rot="18204388">
            <a:off x="4452741" y="3946643"/>
            <a:ext cx="333731" cy="23898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 rot="3611539">
            <a:off x="6157660" y="3750336"/>
            <a:ext cx="325057" cy="2521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9" y="345777"/>
            <a:ext cx="3388818" cy="203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1" y="2610620"/>
            <a:ext cx="3007680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矢印 2"/>
          <p:cNvSpPr/>
          <p:nvPr/>
        </p:nvSpPr>
        <p:spPr>
          <a:xfrm rot="4495134">
            <a:off x="1693164" y="2294822"/>
            <a:ext cx="325057" cy="2521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08" y="4600693"/>
            <a:ext cx="3092984" cy="176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矢印 8"/>
          <p:cNvSpPr/>
          <p:nvPr/>
        </p:nvSpPr>
        <p:spPr>
          <a:xfrm rot="4495134">
            <a:off x="2172583" y="4311045"/>
            <a:ext cx="325057" cy="2521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70" y="1807040"/>
            <a:ext cx="3288678" cy="186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62670"/>
            <a:ext cx="3160713" cy="185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4" y="1315262"/>
            <a:ext cx="6853238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900" b="1" dirty="0" smtClean="0">
                <a:solidFill>
                  <a:srgbClr val="0000FF"/>
                </a:solidFill>
              </a:rPr>
              <a:t>Floor horizontal movement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in half a year from summer to winter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951381" y="5080854"/>
            <a:ext cx="5167286" cy="461674"/>
            <a:chOff x="1835696" y="5080836"/>
            <a:chExt cx="5167286" cy="461674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835696" y="5080845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C3</a:t>
              </a:r>
              <a:endParaRPr kumimoji="1" lang="ja-JP" altLang="en-US" sz="24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627784" y="508084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11</a:t>
              </a:r>
              <a:endParaRPr kumimoji="1" lang="ja-JP" altLang="en-US" sz="24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19872" y="508084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18</a:t>
              </a:r>
              <a:endParaRPr kumimoji="1" lang="ja-JP" altLang="en-US" sz="2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398218" y="508084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2</a:t>
              </a:r>
              <a:r>
                <a:rPr lang="en-US" altLang="ja-JP" sz="2400" b="1" dirty="0" smtClean="0"/>
                <a:t>8</a:t>
              </a:r>
              <a:endParaRPr kumimoji="1" lang="ja-JP" altLang="en-US" sz="2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376564" y="5080839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38</a:t>
              </a:r>
              <a:endParaRPr kumimoji="1" lang="ja-JP" altLang="en-US" sz="2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54910" y="5080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4</a:t>
              </a:r>
              <a:r>
                <a:rPr lang="en-US" altLang="ja-JP" sz="2400" b="1" dirty="0" smtClean="0"/>
                <a:t>8</a:t>
              </a:r>
              <a:endParaRPr kumimoji="1" lang="ja-JP" altLang="en-US" sz="2400" b="1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46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4" y="1432162"/>
            <a:ext cx="6776938" cy="47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b="1" dirty="0" smtClean="0">
                <a:solidFill>
                  <a:srgbClr val="0000FF"/>
                </a:solidFill>
              </a:rPr>
              <a:t>Floor vertical movement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in </a:t>
            </a:r>
            <a:r>
              <a:rPr lang="en-US" altLang="ja-JP" dirty="0"/>
              <a:t>half a </a:t>
            </a:r>
            <a:r>
              <a:rPr lang="en-US" altLang="ja-JP" dirty="0" smtClean="0"/>
              <a:t>year </a:t>
            </a:r>
            <a:r>
              <a:rPr lang="en-US" altLang="ja-JP" dirty="0"/>
              <a:t>from summer to winter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835696" y="5080836"/>
            <a:ext cx="5167286" cy="461674"/>
            <a:chOff x="1835696" y="5080836"/>
            <a:chExt cx="5167286" cy="461674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835696" y="5080845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C3</a:t>
              </a:r>
              <a:endParaRPr kumimoji="1" lang="ja-JP" altLang="en-US" sz="24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627784" y="5080844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11</a:t>
              </a:r>
              <a:endParaRPr kumimoji="1" lang="ja-JP" altLang="en-US" sz="24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19872" y="5080843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18</a:t>
              </a:r>
              <a:endParaRPr kumimoji="1" lang="ja-JP" altLang="en-US" sz="2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398218" y="508084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2</a:t>
              </a:r>
              <a:r>
                <a:rPr lang="en-US" altLang="ja-JP" sz="2400" b="1" dirty="0" smtClean="0"/>
                <a:t>8</a:t>
              </a:r>
              <a:endParaRPr kumimoji="1" lang="ja-JP" altLang="en-US" sz="2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376564" y="5080839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38</a:t>
              </a:r>
              <a:endParaRPr kumimoji="1" lang="ja-JP" altLang="en-US" sz="2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54910" y="5080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4</a:t>
              </a:r>
              <a:r>
                <a:rPr lang="en-US" altLang="ja-JP" sz="2400" b="1" dirty="0" smtClean="0"/>
                <a:t>8</a:t>
              </a:r>
              <a:endParaRPr kumimoji="1" lang="ja-JP" altLang="en-US" sz="2400" b="1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6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800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" y="175800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rgbClr val="0000FF"/>
                </a:solidFill>
              </a:rPr>
              <a:t>Long-term floor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movement </a:t>
            </a:r>
            <a:r>
              <a:rPr lang="en-US" altLang="ja-JP" sz="4000" b="1" dirty="0">
                <a:solidFill>
                  <a:srgbClr val="0000FF"/>
                </a:solidFill>
              </a:rPr>
              <a:t>near </a:t>
            </a:r>
            <a:r>
              <a:rPr kumimoji="1" lang="en-US" altLang="ja-JP" sz="4000" b="1" dirty="0" smtClean="0">
                <a:solidFill>
                  <a:srgbClr val="0000FF"/>
                </a:solidFill>
              </a:rPr>
              <a:t>junction</a:t>
            </a:r>
            <a:endParaRPr kumimoji="1" lang="ja-JP" altLang="en-US" sz="3600" dirty="0"/>
          </a:p>
        </p:txBody>
      </p:sp>
      <p:sp>
        <p:nvSpPr>
          <p:cNvPr id="3" name="円/楕円 2"/>
          <p:cNvSpPr/>
          <p:nvPr/>
        </p:nvSpPr>
        <p:spPr>
          <a:xfrm>
            <a:off x="395536" y="2290338"/>
            <a:ext cx="3960440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 rot="20870418">
            <a:off x="5206816" y="2304254"/>
            <a:ext cx="3960440" cy="16634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59948" y="4933078"/>
            <a:ext cx="324036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Upward drift at junction</a:t>
            </a:r>
          </a:p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~0.3mm/month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9198" y="4941168"/>
            <a:ext cx="266429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Not evident but</a:t>
            </a:r>
          </a:p>
          <a:p>
            <a:r>
              <a:rPr lang="en-US" altLang="ja-JP" sz="2400" b="1" dirty="0" smtClean="0">
                <a:solidFill>
                  <a:srgbClr val="0000FF"/>
                </a:solidFill>
              </a:rPr>
              <a:t>~0.05mm/month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8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3528" y="708082"/>
            <a:ext cx="8660940" cy="2530098"/>
            <a:chOff x="179512" y="2146251"/>
            <a:chExt cx="9144000" cy="2671213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179512" y="2146251"/>
              <a:ext cx="9144000" cy="2565498"/>
              <a:chOff x="0" y="2146251"/>
              <a:chExt cx="9144000" cy="2565498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0" y="2146251"/>
                <a:ext cx="9144000" cy="2565498"/>
                <a:chOff x="0" y="2146251"/>
                <a:chExt cx="9144000" cy="2565498"/>
              </a:xfrm>
            </p:grpSpPr>
            <p:pic>
              <p:nvPicPr>
                <p:cNvPr id="7170" name="Picture 2" descr="C:\Users\higo\2013\SuperKEKB\MAC Review\Linac layout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146251"/>
                  <a:ext cx="9144000" cy="25654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756181" y="3429000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400" dirty="0" smtClean="0"/>
                    <a:t>A</a:t>
                  </a:r>
                  <a:endParaRPr kumimoji="1" lang="ja-JP" altLang="en-US" sz="2400" dirty="0"/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848979" y="3428998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400" dirty="0" smtClean="0"/>
                    <a:t>B</a:t>
                  </a:r>
                  <a:endParaRPr kumimoji="1" lang="ja-JP" altLang="en-US" sz="2400" dirty="0"/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073115" y="399160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1</a:t>
                  </a:r>
                  <a:endParaRPr kumimoji="1" lang="ja-JP" altLang="en-US" sz="2400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961754" y="399330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C</a:t>
                  </a:r>
                  <a:endParaRPr kumimoji="1" lang="ja-JP" altLang="en-US" sz="2400" dirty="0"/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3225243" y="3989905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2</a:t>
                  </a:r>
                  <a:endParaRPr kumimoji="1" lang="ja-JP" altLang="en-US" sz="2400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4593395" y="4009104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3</a:t>
                  </a:r>
                  <a:endParaRPr kumimoji="1" lang="ja-JP" altLang="en-US" sz="2400" dirty="0"/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5684804" y="3990146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4</a:t>
                  </a:r>
                  <a:endParaRPr kumimoji="1" lang="ja-JP" altLang="en-US" sz="2400" dirty="0"/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732240" y="3975447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/>
                    <a:t>5</a:t>
                  </a:r>
                  <a:endParaRPr kumimoji="1" lang="ja-JP" altLang="en-US" sz="2400" dirty="0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 rot="16200000">
                  <a:off x="-251175" y="3694998"/>
                  <a:ext cx="1006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/>
                    <a:t>J-ARC</a:t>
                  </a:r>
                  <a:endParaRPr kumimoji="1" lang="ja-JP" altLang="en-US" sz="2400" dirty="0"/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8137194" y="3531640"/>
                  <a:ext cx="1006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 smtClean="0">
                      <a:solidFill>
                        <a:srgbClr val="0000FF"/>
                      </a:solidFill>
                    </a:rPr>
                    <a:t>Rings</a:t>
                  </a:r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7" name="直線コネクタ 16"/>
              <p:cNvCxnSpPr/>
              <p:nvPr/>
            </p:nvCxnSpPr>
            <p:spPr>
              <a:xfrm flipH="1">
                <a:off x="618662" y="3781168"/>
                <a:ext cx="1778549" cy="787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H="1" flipV="1">
                <a:off x="629562" y="3989905"/>
                <a:ext cx="6966774" cy="340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グループ化 23"/>
              <p:cNvGrpSpPr/>
              <p:nvPr/>
            </p:nvGrpSpPr>
            <p:grpSpPr>
              <a:xfrm flipH="1">
                <a:off x="519113" y="3786658"/>
                <a:ext cx="184515" cy="200865"/>
                <a:chOff x="467544" y="2745430"/>
                <a:chExt cx="914400" cy="923354"/>
              </a:xfrm>
            </p:grpSpPr>
            <p:sp>
              <p:nvSpPr>
                <p:cNvPr id="23" name="円弧 22"/>
                <p:cNvSpPr/>
                <p:nvPr/>
              </p:nvSpPr>
              <p:spPr>
                <a:xfrm>
                  <a:off x="467544" y="2754384"/>
                  <a:ext cx="914400" cy="914400"/>
                </a:xfrm>
                <a:prstGeom prst="arc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" name="円弧 24"/>
                <p:cNvSpPr/>
                <p:nvPr/>
              </p:nvSpPr>
              <p:spPr>
                <a:xfrm flipV="1">
                  <a:off x="467544" y="2745430"/>
                  <a:ext cx="914400" cy="914400"/>
                </a:xfrm>
                <a:prstGeom prst="arc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27" name="右矢印 26"/>
            <p:cNvSpPr/>
            <p:nvPr/>
          </p:nvSpPr>
          <p:spPr>
            <a:xfrm>
              <a:off x="8063880" y="3886116"/>
              <a:ext cx="568744" cy="190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815408" y="4355799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500m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01816" y="3074268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120m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 flipV="1">
              <a:off x="809074" y="4540465"/>
              <a:ext cx="3101288" cy="42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823520" y="4524332"/>
              <a:ext cx="2952328" cy="322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0" y="3249165"/>
            <a:ext cx="2840319" cy="30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4998650" y="4941168"/>
            <a:ext cx="2919218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ja-JP" sz="2400" b="1" u="sng" dirty="0" smtClean="0">
                <a:solidFill>
                  <a:srgbClr val="0000FF"/>
                </a:solidFill>
              </a:rPr>
              <a:t>Requirement</a:t>
            </a:r>
          </a:p>
          <a:p>
            <a:pPr algn="ctr"/>
            <a:r>
              <a:rPr lang="en-GB" altLang="ja-JP" sz="2400" dirty="0" smtClean="0">
                <a:solidFill>
                  <a:srgbClr val="0000FF"/>
                </a:solidFill>
              </a:rPr>
              <a:t>Local  </a:t>
            </a:r>
            <a:r>
              <a:rPr lang="en-GB" altLang="ja-JP" sz="24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altLang="ja-JP" sz="2400" dirty="0" smtClean="0">
                <a:solidFill>
                  <a:srgbClr val="0000FF"/>
                </a:solidFill>
              </a:rPr>
              <a:t> &lt; 0.1mm </a:t>
            </a:r>
          </a:p>
          <a:p>
            <a:pPr algn="ctr"/>
            <a:r>
              <a:rPr lang="en-GB" altLang="ja-JP" sz="2400" dirty="0" smtClean="0">
                <a:solidFill>
                  <a:srgbClr val="0000FF"/>
                </a:solidFill>
              </a:rPr>
              <a:t>Global  </a:t>
            </a:r>
            <a:r>
              <a:rPr lang="en-GB" altLang="ja-JP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GB" altLang="ja-JP" sz="2400" dirty="0">
                <a:solidFill>
                  <a:srgbClr val="0000FF"/>
                </a:solidFill>
              </a:rPr>
              <a:t> &lt; </a:t>
            </a:r>
            <a:r>
              <a:rPr lang="en-GB" altLang="ja-JP" sz="2400" dirty="0" smtClean="0">
                <a:solidFill>
                  <a:srgbClr val="0000FF"/>
                </a:solidFill>
              </a:rPr>
              <a:t>0.3mm </a:t>
            </a:r>
            <a:endParaRPr lang="en-GB" altLang="ja-JP" sz="24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57285" y="3528808"/>
            <a:ext cx="49631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Symbol" panose="05050102010706020507" pitchFamily="18" charset="2"/>
                <a:cs typeface="Times New Roman"/>
              </a:rPr>
              <a:t>s</a:t>
            </a:r>
            <a:r>
              <a:rPr lang="en-US" altLang="ja-JP" dirty="0" smtClean="0">
                <a:solidFill>
                  <a:srgbClr val="0000FF"/>
                </a:solidFill>
                <a:cs typeface="Times New Roman"/>
              </a:rPr>
              <a:t> &lt; </a:t>
            </a:r>
            <a:r>
              <a:rPr lang="en-US" altLang="ja-JP" dirty="0">
                <a:solidFill>
                  <a:srgbClr val="0000FF"/>
                </a:solidFill>
                <a:cs typeface="Times New Roman"/>
              </a:rPr>
              <a:t>0.1 mm: </a:t>
            </a:r>
            <a:r>
              <a:rPr lang="en-US" altLang="ja-JP" dirty="0" err="1" smtClean="0">
                <a:solidFill>
                  <a:srgbClr val="0000FF"/>
                </a:solidFill>
                <a:latin typeface="Symbol" pitchFamily="18" charset="2"/>
                <a:cs typeface="Times New Roman"/>
              </a:rPr>
              <a:t>bge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20 </a:t>
            </a:r>
            <a:r>
              <a:rPr lang="en-US" altLang="ja-JP" dirty="0" err="1">
                <a:solidFill>
                  <a:srgbClr val="0000FF"/>
                </a:solidFill>
                <a:cs typeface="Times New Roman"/>
              </a:rPr>
              <a:t>mm·mrad</a:t>
            </a:r>
            <a:r>
              <a:rPr lang="en-US" altLang="ja-JP" dirty="0">
                <a:solidFill>
                  <a:srgbClr val="0000FF"/>
                </a:solidFill>
                <a:cs typeface="Times New Roman"/>
              </a:rPr>
              <a:t> is almost satisfied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  <a:latin typeface="Symbol" pitchFamily="18" charset="2"/>
                <a:ea typeface="ＭＳ Ｐゴシック" charset="-128"/>
                <a:cs typeface="Times New Roman"/>
              </a:rPr>
              <a:t>s &gt;</a:t>
            </a:r>
            <a:r>
              <a:rPr lang="en-US" altLang="ja-JP" dirty="0">
                <a:solidFill>
                  <a:srgbClr val="0000FF"/>
                </a:solidFill>
                <a:ea typeface="ＭＳ Ｐゴシック" charset="-128"/>
                <a:cs typeface="Times New Roman"/>
              </a:rPr>
              <a:t> 0.1 mm: emittance preservation is required by some methods.</a:t>
            </a:r>
            <a:endParaRPr lang="en-US" altLang="ja-JP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Linac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layout</a:t>
            </a:r>
            <a:r>
              <a:rPr lang="ja-JP" altLang="en-US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and alignment requirement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Junction and after-pouring concrete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098" name="Picture 2" descr="C:\Users\higo\Documents\2015\SuperKEKB\Review\KEKB Review\Higo Alignment\Copied pictures for presentaion use (to be deleted)\Junction and 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985787" cy="29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igo\Documents\2015\SuperKEKB\Review\KEKB Review\Higo Alignment\Copied pictures for presentaion use (to be deleted)\1-4エリア　西壁側からの水漏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46" y="1849887"/>
            <a:ext cx="3980910" cy="29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 rot="16200000">
            <a:off x="2156790" y="4938011"/>
            <a:ext cx="43805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6046090">
            <a:off x="5400091" y="4732593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5652120" y="4221088"/>
            <a:ext cx="1152128" cy="3592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5656475" y="3933056"/>
            <a:ext cx="0" cy="2880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652392" y="3641623"/>
            <a:ext cx="999728" cy="2914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652392" y="5156408"/>
            <a:ext cx="229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15cm step not well stick on the base plate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7624" y="5308351"/>
            <a:ext cx="258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Expansion joint between two solid plates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8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igo\Documents\2015\SuperKEKB\Review\KEKB Review\Higo Alignment\Copied pictures for presentaion use (to be deleted)\Tunnel base 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4" y="1131492"/>
            <a:ext cx="4655029" cy="50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246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Tunnel </a:t>
            </a:r>
            <a:r>
              <a:rPr lang="en-US" altLang="ja-JP" b="1" dirty="0" smtClean="0">
                <a:solidFill>
                  <a:srgbClr val="0000FF"/>
                </a:solidFill>
              </a:rPr>
              <a:t>basic structure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5550" y="1123527"/>
            <a:ext cx="2116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15cm-high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a</a:t>
            </a:r>
            <a:r>
              <a:rPr kumimoji="1" lang="en-US" altLang="ja-JP" sz="2400" b="1" dirty="0" smtClean="0"/>
              <a:t>fter pouring concrete</a:t>
            </a:r>
            <a:endParaRPr kumimoji="1" lang="ja-JP" altLang="en-US" sz="2400" b="1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067945" y="1916832"/>
            <a:ext cx="2592287" cy="2494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45440" y="2990699"/>
            <a:ext cx="168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40-50m </a:t>
            </a:r>
            <a:r>
              <a:rPr lang="en-US" altLang="ja-JP" sz="2400" b="1" dirty="0" smtClean="0"/>
              <a:t>deep p</a:t>
            </a:r>
            <a:r>
              <a:rPr lang="en-US" altLang="ja-JP" sz="2400" b="1" dirty="0" smtClean="0"/>
              <a:t>iles</a:t>
            </a:r>
            <a:endParaRPr kumimoji="1" lang="ja-JP" altLang="en-US" sz="2400" b="1" dirty="0"/>
          </a:p>
        </p:txBody>
      </p:sp>
      <p:cxnSp>
        <p:nvCxnSpPr>
          <p:cNvPr id="16" name="直線矢印コネクタ 15"/>
          <p:cNvCxnSpPr>
            <a:stCxn id="15" idx="2"/>
          </p:cNvCxnSpPr>
          <p:nvPr/>
        </p:nvCxnSpPr>
        <p:spPr>
          <a:xfrm>
            <a:off x="1389371" y="3821696"/>
            <a:ext cx="1745592" cy="18509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838818" y="1916832"/>
            <a:ext cx="2007551" cy="2774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42310" y="1492858"/>
            <a:ext cx="152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S</a:t>
            </a:r>
            <a:r>
              <a:rPr lang="en-US" altLang="ja-JP" sz="2400" b="1" dirty="0" smtClean="0"/>
              <a:t>olid base</a:t>
            </a:r>
            <a:endParaRPr kumimoji="1" lang="ja-JP" altLang="en-US" sz="24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189957" y="980728"/>
            <a:ext cx="18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50"/>
                </a:solidFill>
              </a:rPr>
              <a:t>Klystron gallery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310299" y="34061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50"/>
                </a:solidFill>
              </a:rPr>
              <a:t>Tunnel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42593" y="241993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50"/>
                </a:solidFill>
              </a:rPr>
              <a:t>Concrete shield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310299" y="454780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50"/>
                </a:solidFill>
              </a:rPr>
              <a:t>Base structure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go\Documents\2015\SuperKEKB\Review\KEKB Review\Copied pictures for presentaion use (to be deleted)\28 PD a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9" y="1104900"/>
            <a:ext cx="7663666" cy="42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777" y="2019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PD for c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ontinuous measurement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187623" y="2891177"/>
            <a:ext cx="848733" cy="176266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6939846" y="2237015"/>
            <a:ext cx="656490" cy="1624033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048" y="2679699"/>
            <a:ext cx="144804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PD_28_G6DA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68091" y="1883040"/>
            <a:ext cx="15356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PD_28_REFUA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4473222" y="5829110"/>
            <a:ext cx="1622778" cy="2386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005405" y="4900965"/>
            <a:ext cx="2525370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Located at</a:t>
            </a:r>
            <a:r>
              <a:rPr kumimoji="1" lang="en-US" altLang="ja-JP" sz="2400" b="1" dirty="0" smtClean="0"/>
              <a:t> </a:t>
            </a:r>
          </a:p>
          <a:p>
            <a:pPr algn="ctr"/>
            <a:r>
              <a:rPr kumimoji="1" lang="en-US" altLang="ja-JP" sz="2400" b="1" dirty="0" smtClean="0"/>
              <a:t>28 Expansion joint</a:t>
            </a:r>
          </a:p>
          <a:p>
            <a:pPr algn="ctr"/>
            <a:r>
              <a:rPr lang="en-US" altLang="ja-JP" sz="2400" b="1" dirty="0" smtClean="0"/>
              <a:t>Nov. 2014</a:t>
            </a:r>
            <a:endParaRPr kumimoji="1" lang="ja-JP" altLang="en-US" sz="2400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9085" y="5585789"/>
            <a:ext cx="1494542" cy="72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00FF"/>
                </a:solidFill>
              </a:rPr>
              <a:t>Automatic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IN/OUT</a:t>
            </a:r>
            <a:endParaRPr kumimoji="1" lang="ja-JP" altLang="en-US" sz="2000" dirty="0"/>
          </a:p>
        </p:txBody>
      </p:sp>
      <p:pic>
        <p:nvPicPr>
          <p:cNvPr id="2050" name="Picture 2" descr="C:\Users\higo\Documents\2015\SuperKEKB\Review\KEKB Review\Higo Alignment\Copied pictures for presentaion use (to be deleted)\Auto in-out PD 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82" y="4540251"/>
            <a:ext cx="3200962" cy="18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 flipH="1" flipV="1">
            <a:off x="1911646" y="3772510"/>
            <a:ext cx="1508226" cy="10246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563888" y="2891178"/>
            <a:ext cx="3528392" cy="19059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562449" y="3335257"/>
            <a:ext cx="6040007" cy="2795737"/>
            <a:chOff x="1123210" y="3325651"/>
            <a:chExt cx="6517750" cy="3232764"/>
          </a:xfrm>
        </p:grpSpPr>
        <p:pic>
          <p:nvPicPr>
            <p:cNvPr id="4104" name="Picture 8" descr="C:\Users\higo\Documents\2015\SuperKEKB\アラインメント\諏訪田さん　150105～150217　データ\X-correl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325651"/>
              <a:ext cx="2944779" cy="28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higo\Documents\2015\SuperKEKB\アラインメント\諏訪田さん　150105～150217　データ\Y-correla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495316"/>
              <a:ext cx="2780928" cy="278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 rot="16200000">
              <a:off x="3897620" y="4815393"/>
              <a:ext cx="1797519" cy="39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Down</a:t>
              </a:r>
              <a:r>
                <a:rPr kumimoji="1" lang="en-US" altLang="ja-JP" dirty="0" smtClean="0"/>
                <a:t>stream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281680" y="4673350"/>
              <a:ext cx="2081606" cy="39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Down</a:t>
              </a:r>
              <a:r>
                <a:rPr kumimoji="1" lang="en-US" altLang="ja-JP" dirty="0" smtClean="0"/>
                <a:t>stream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00803" y="6091578"/>
              <a:ext cx="126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Upstream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724128" y="6189083"/>
              <a:ext cx="126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Upstream</a:t>
              </a:r>
              <a:endParaRPr kumimoji="1" lang="ja-JP" altLang="en-US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21239" y="789593"/>
            <a:ext cx="8064896" cy="2878051"/>
            <a:chOff x="363240" y="447600"/>
            <a:chExt cx="8064896" cy="2878051"/>
          </a:xfrm>
        </p:grpSpPr>
        <p:pic>
          <p:nvPicPr>
            <p:cNvPr id="4098" name="Picture 2" descr="C:\Users\higo\Documents\2015\SuperKEKB\アラインメント\諏訪田さん　150105～150217　データ\PD_28_G6D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40" y="447600"/>
              <a:ext cx="4075126" cy="281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higo\Documents\2015\SuperKEKB\アラインメント\諏訪田さん　150105～150217　データ\PD_28_REFU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712" y="548680"/>
              <a:ext cx="3816424" cy="2776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1140663" y="256490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Upstream from junction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64088" y="2569673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Down</a:t>
              </a:r>
              <a:r>
                <a:rPr kumimoji="1" lang="en-US" altLang="ja-JP" dirty="0" smtClean="0"/>
                <a:t>stream from junction</a:t>
              </a:r>
              <a:endParaRPr kumimoji="1" lang="ja-JP" altLang="en-US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286612" y="3793915"/>
            <a:ext cx="205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Well c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orrelated in vertical plane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28482" y="3769084"/>
            <a:ext cx="15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Little hor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. correlation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3781474"/>
            <a:ext cx="257154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</a:rPr>
              <a:t>Ver. daily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Oscillation</a:t>
            </a:r>
            <a:endParaRPr lang="en-US" altLang="ja-JP" sz="2400" b="1" dirty="0" smtClean="0">
              <a:solidFill>
                <a:srgbClr val="0000FF"/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rgbClr val="0000FF"/>
                </a:solidFill>
              </a:rPr>
              <a:t>~ 0.1mm/day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44208" y="5140295"/>
            <a:ext cx="244827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</a:rPr>
              <a:t>Some correlated motion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2292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Daily motion between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junction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0635" y="6350710"/>
            <a:ext cx="2133600" cy="365125"/>
          </a:xfrm>
        </p:spPr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0526" y="118696"/>
            <a:ext cx="9144000" cy="764704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b="1" dirty="0" smtClean="0">
                <a:solidFill>
                  <a:srgbClr val="0000FF"/>
                </a:solidFill>
              </a:rPr>
              <a:t>Longer-term motion</a:t>
            </a:r>
            <a:endParaRPr kumimoji="1" lang="ja-JP" altLang="en-US" sz="36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60208" y="900749"/>
            <a:ext cx="2554335" cy="2448273"/>
            <a:chOff x="1114105" y="1038626"/>
            <a:chExt cx="2880320" cy="2978583"/>
          </a:xfrm>
        </p:grpSpPr>
        <p:pic>
          <p:nvPicPr>
            <p:cNvPr id="2050" name="Picture 2" descr="C:\Users\higo\Documents\2015\SuperKEKB\アラインメント\諏訪田さん　150105～150217　データ\PD_28_G6DA_X.plot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105" y="1038626"/>
              <a:ext cx="2880320" cy="297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887556" y="2924944"/>
              <a:ext cx="1764791" cy="5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Horizontal  </a:t>
              </a:r>
              <a:endParaRPr kumimoji="1" lang="ja-JP" altLang="en-US" sz="2400" b="1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02163" y="3141829"/>
            <a:ext cx="2482274" cy="2632887"/>
            <a:chOff x="4011592" y="1081394"/>
            <a:chExt cx="2876422" cy="2956153"/>
          </a:xfrm>
        </p:grpSpPr>
        <p:pic>
          <p:nvPicPr>
            <p:cNvPr id="2051" name="Picture 3" descr="C:\Users\higo\Documents\2015\SuperKEKB\アラインメント\諏訪田さん　150105～150217　データ\PD_28_G6DA_Y.plot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92" y="1081394"/>
              <a:ext cx="2876422" cy="2956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539508" y="2924944"/>
              <a:ext cx="160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Vertical</a:t>
              </a:r>
              <a:endParaRPr kumimoji="1" lang="ja-JP" altLang="en-US" sz="2400" b="1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57740" y="5775139"/>
            <a:ext cx="1635259" cy="461665"/>
            <a:chOff x="1181058" y="6005972"/>
            <a:chExt cx="1635259" cy="461665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1181058" y="6093296"/>
              <a:ext cx="16352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1363997" y="6005972"/>
              <a:ext cx="1393249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40 </a:t>
              </a:r>
              <a:r>
                <a:rPr kumimoji="1" lang="en-US" altLang="ja-JP" sz="2400" b="1" dirty="0" smtClean="0"/>
                <a:t>days</a:t>
              </a:r>
              <a:endParaRPr kumimoji="1" lang="ja-JP" altLang="en-US" sz="2400" b="1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726212" y="1083906"/>
            <a:ext cx="3305481" cy="2327985"/>
            <a:chOff x="3287525" y="1083906"/>
            <a:chExt cx="3305481" cy="2327985"/>
          </a:xfrm>
        </p:grpSpPr>
        <p:pic>
          <p:nvPicPr>
            <p:cNvPr id="15" name="図 14" descr="PD28G6DA_X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525" y="1083906"/>
              <a:ext cx="3305481" cy="2327985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3635896" y="1268760"/>
              <a:ext cx="187220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Horizontal</a:t>
              </a:r>
              <a:endParaRPr kumimoji="1" lang="ja-JP" altLang="en-US" sz="2400" b="1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714543" y="3410605"/>
            <a:ext cx="3240655" cy="2222164"/>
            <a:chOff x="3275856" y="3410605"/>
            <a:chExt cx="3240655" cy="2222164"/>
          </a:xfrm>
        </p:grpSpPr>
        <p:pic>
          <p:nvPicPr>
            <p:cNvPr id="16" name="図 15" descr="PD28G6DA_Y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410605"/>
              <a:ext cx="3240655" cy="2222164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3491880" y="4783780"/>
              <a:ext cx="201622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Vertical</a:t>
              </a:r>
              <a:endParaRPr kumimoji="1" lang="ja-JP" altLang="en-US" sz="2400" b="1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3193056" y="5717581"/>
            <a:ext cx="2617831" cy="461665"/>
            <a:chOff x="1181058" y="6039573"/>
            <a:chExt cx="1635259" cy="461665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1181058" y="6093296"/>
              <a:ext cx="163525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1386644" y="6039573"/>
              <a:ext cx="1393249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15 </a:t>
              </a:r>
              <a:r>
                <a:rPr kumimoji="1" lang="en-US" altLang="ja-JP" sz="2400" b="1" dirty="0" smtClean="0"/>
                <a:t>days</a:t>
              </a:r>
              <a:endParaRPr kumimoji="1" lang="ja-JP" altLang="en-US" sz="2400" b="1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019494" y="1109352"/>
            <a:ext cx="3004803" cy="2683745"/>
            <a:chOff x="6001169" y="1499592"/>
            <a:chExt cx="3004803" cy="268374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6001169" y="2983008"/>
              <a:ext cx="3004803" cy="12003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0000FF"/>
                  </a:solidFill>
                </a:rPr>
                <a:t>0.1mm/1000hr/250m</a:t>
              </a:r>
            </a:p>
            <a:p>
              <a:pPr algn="ctr"/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A~10</a:t>
              </a:r>
              <a:r>
                <a:rPr kumimoji="1" lang="en-US" altLang="ja-JP" sz="2400" b="1" baseline="30000" dirty="0" smtClean="0">
                  <a:solidFill>
                    <a:srgbClr val="0000FF"/>
                  </a:solidFill>
                </a:rPr>
                <a:t>-5</a:t>
              </a:r>
              <a:r>
                <a:rPr kumimoji="1" lang="en-US" altLang="ja-JP" sz="2400" b="1" dirty="0" smtClean="0">
                  <a:solidFill>
                    <a:srgbClr val="0000FF"/>
                  </a:solidFill>
                  <a:latin typeface="Symbol" panose="05050102010706020507" pitchFamily="18" charset="2"/>
                </a:rPr>
                <a:t>m</a:t>
              </a:r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m</a:t>
              </a:r>
              <a:r>
                <a:rPr lang="en-US" altLang="ja-JP" sz="2400" b="1" baseline="30000" dirty="0" smtClean="0">
                  <a:solidFill>
                    <a:srgbClr val="0000FF"/>
                  </a:solidFill>
                </a:rPr>
                <a:t>2</a:t>
              </a:r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/s/m</a:t>
              </a:r>
            </a:p>
            <a:p>
              <a:pPr algn="ctr"/>
              <a:r>
                <a:rPr lang="en-US" altLang="ja-JP" sz="2400" b="1" dirty="0">
                  <a:solidFill>
                    <a:srgbClr val="0000FF"/>
                  </a:solidFill>
                </a:rPr>
                <a:t>i</a:t>
              </a:r>
              <a:r>
                <a:rPr lang="en-US" altLang="ja-JP" sz="2400" b="1" dirty="0" smtClean="0">
                  <a:solidFill>
                    <a:srgbClr val="0000FF"/>
                  </a:solidFill>
                </a:rPr>
                <a:t>n ATL law</a:t>
              </a:r>
              <a:endParaRPr kumimoji="1" lang="ja-JP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156504" y="1499592"/>
              <a:ext cx="2448272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0000FF"/>
                  </a:solidFill>
                </a:rPr>
                <a:t>Exists some drift</a:t>
              </a:r>
            </a:p>
            <a:p>
              <a:pPr algn="ctr"/>
              <a:r>
                <a:rPr lang="en-US" altLang="ja-JP" sz="2400" b="1" dirty="0" smtClean="0">
                  <a:solidFill>
                    <a:srgbClr val="0000FF"/>
                  </a:solidFill>
                </a:rPr>
                <a:t>0.1~0.15mm/mo</a:t>
              </a:r>
              <a:endParaRPr lang="en-US" altLang="ja-JP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>
              <a:off x="7211164" y="2401736"/>
              <a:ext cx="338953" cy="48965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6019494" y="4084991"/>
            <a:ext cx="3004803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May not be</a:t>
            </a:r>
            <a:r>
              <a:rPr lang="en-US" altLang="ja-JP" sz="2400" b="1" dirty="0" smtClean="0"/>
              <a:t> only diffusive</a:t>
            </a:r>
          </a:p>
          <a:p>
            <a:pPr algn="ctr"/>
            <a:endParaRPr lang="en-US" altLang="ja-JP" sz="2400" b="1" dirty="0"/>
          </a:p>
          <a:p>
            <a:pPr algn="ctr"/>
            <a:r>
              <a:rPr lang="en-US" altLang="ja-JP" sz="2400" b="1" dirty="0" smtClean="0"/>
              <a:t>Should see how it varies in a year range</a:t>
            </a:r>
            <a:endParaRPr kumimoji="1" lang="ja-JP" altLang="en-US" sz="2400" b="1" dirty="0"/>
          </a:p>
        </p:txBody>
      </p:sp>
      <p:sp>
        <p:nvSpPr>
          <p:cNvPr id="13" name="下矢印 12"/>
          <p:cNvSpPr/>
          <p:nvPr/>
        </p:nvSpPr>
        <p:spPr>
          <a:xfrm>
            <a:off x="7229489" y="4869160"/>
            <a:ext cx="338953" cy="32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Estimation of floor movement</a:t>
            </a:r>
            <a:br>
              <a:rPr lang="en-US" altLang="ja-JP" b="1" dirty="0" smtClean="0">
                <a:solidFill>
                  <a:srgbClr val="0000FF"/>
                </a:solidFill>
              </a:rPr>
            </a:br>
            <a:r>
              <a:rPr lang="en-US" altLang="ja-JP" b="1" dirty="0" smtClean="0">
                <a:solidFill>
                  <a:srgbClr val="0000FF"/>
                </a:solidFill>
              </a:rPr>
              <a:t> some typical observed values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80245"/>
              </p:ext>
            </p:extLst>
          </p:nvPr>
        </p:nvGraphicFramePr>
        <p:xfrm>
          <a:off x="1144161" y="1923564"/>
          <a:ext cx="6552729" cy="352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/>
                <a:gridCol w="2184243"/>
                <a:gridCol w="2184243"/>
              </a:tblGrid>
              <a:tr h="705678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Horizontal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Vertical</a:t>
                      </a:r>
                      <a:endParaRPr kumimoji="1" lang="ja-JP" altLang="en-US" sz="2400" b="1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Daily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0.1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0.1</a:t>
                      </a:r>
                      <a:endParaRPr kumimoji="1" lang="ja-JP" altLang="en-US" sz="2400" b="1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Week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0.1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0.1</a:t>
                      </a:r>
                      <a:endParaRPr kumimoji="1" lang="ja-JP" altLang="en-US" sz="2400" b="1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Half</a:t>
                      </a:r>
                      <a:r>
                        <a:rPr kumimoji="1" lang="en-US" altLang="ja-JP" sz="2400" b="1" baseline="0" dirty="0" smtClean="0"/>
                        <a:t> a year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0.5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2</a:t>
                      </a:r>
                      <a:endParaRPr kumimoji="1" lang="ja-JP" altLang="en-US" sz="2400" b="1" dirty="0"/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Speed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0.01mm/hour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/>
                        <a:t>0.01mm/hour</a:t>
                      </a:r>
                      <a:endParaRPr kumimoji="1" lang="ja-JP" altLang="en-US" sz="2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832793" y="152960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Unit mm</a:t>
            </a:r>
            <a:endParaRPr kumimoji="1"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7664" y="5445224"/>
            <a:ext cx="590465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</a:rPr>
              <a:t>We should study/develop the linac system </a:t>
            </a: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</a:rPr>
              <a:t>with t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hese values in mind.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452" y="212756"/>
            <a:ext cx="8493004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Trial to understand the expansion joint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23" name="Picture 3" descr="C:\Users\pc1\Pictures\photo\2014-08-07\DSC0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30" y="2285546"/>
            <a:ext cx="4459156" cy="33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247789" y="1791690"/>
            <a:ext cx="4268352" cy="3943735"/>
            <a:chOff x="3872281" y="930022"/>
            <a:chExt cx="2821210" cy="260665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47" r="5817"/>
            <a:stretch/>
          </p:blipFill>
          <p:spPr bwMode="auto">
            <a:xfrm>
              <a:off x="3872281" y="930022"/>
              <a:ext cx="2821210" cy="258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522264" y="2369947"/>
              <a:ext cx="806771" cy="2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Beam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012673" y="3150160"/>
              <a:ext cx="623825" cy="38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/>
                <a:t>West wall</a:t>
              </a:r>
              <a:endParaRPr kumimoji="1" lang="ja-JP" altLang="en-US" sz="16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925649" y="944756"/>
              <a:ext cx="467563" cy="38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/>
                <a:t>East wall</a:t>
              </a:r>
              <a:endParaRPr kumimoji="1" lang="ja-JP" altLang="en-US" sz="16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984987" y="1481498"/>
              <a:ext cx="623825" cy="3865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/>
                <a:t>Down</a:t>
              </a:r>
            </a:p>
            <a:p>
              <a:pPr algn="ctr"/>
              <a:r>
                <a:rPr lang="en-US" altLang="ja-JP" sz="1600" dirty="0" err="1" smtClean="0"/>
                <a:t>Notrth</a:t>
              </a:r>
              <a:endParaRPr lang="en-US" altLang="ja-JP" sz="1600" dirty="0" smtClean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925650" y="2830275"/>
              <a:ext cx="623825" cy="3865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/>
                <a:t>Up</a:t>
              </a:r>
            </a:p>
            <a:p>
              <a:pPr algn="ctr"/>
              <a:r>
                <a:rPr lang="en-US" altLang="ja-JP" sz="1600" dirty="0"/>
                <a:t>S</a:t>
              </a:r>
              <a:r>
                <a:rPr lang="en-US" altLang="ja-JP" sz="1600" dirty="0" smtClean="0"/>
                <a:t>outh</a:t>
              </a:r>
              <a:endParaRPr kumimoji="1" lang="en-US" altLang="ja-JP" sz="1600" dirty="0" smtClean="0"/>
            </a:p>
          </p:txBody>
        </p:sp>
      </p:grpSp>
      <p:sp>
        <p:nvSpPr>
          <p:cNvPr id="4" name="下矢印 3"/>
          <p:cNvSpPr/>
          <p:nvPr/>
        </p:nvSpPr>
        <p:spPr>
          <a:xfrm>
            <a:off x="6290224" y="1845931"/>
            <a:ext cx="288032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160" y="138426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Junction </a:t>
            </a:r>
            <a:endParaRPr kumimoji="1" lang="ja-JP" altLang="en-US" sz="2400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3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776864" cy="1098376"/>
          </a:xfrm>
          <a:noFill/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Junction </a:t>
            </a:r>
            <a:r>
              <a:rPr lang="en-US" altLang="ja-JP" b="1" dirty="0" smtClean="0">
                <a:solidFill>
                  <a:srgbClr val="0000FF"/>
                </a:solidFill>
              </a:rPr>
              <a:t>relative movement at </a:t>
            </a:r>
            <a:r>
              <a:rPr lang="en-US" altLang="ja-JP" b="1" dirty="0">
                <a:solidFill>
                  <a:srgbClr val="0000FF"/>
                </a:solidFill>
              </a:rPr>
              <a:t>28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dirty="0"/>
              <a:t>  </a:t>
            </a:r>
            <a:r>
              <a:rPr lang="en-US" altLang="ja-JP" dirty="0" smtClean="0"/>
              <a:t> </a:t>
            </a:r>
            <a:r>
              <a:rPr lang="en-US" altLang="ja-JP" sz="3100" dirty="0" smtClean="0"/>
              <a:t>19 Sep. 2014 – 31 Jan. 2015</a:t>
            </a:r>
            <a:endParaRPr kumimoji="1" lang="ja-JP" altLang="en-US" sz="4000" dirty="0">
              <a:solidFill>
                <a:schemeClr val="tx2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95536" y="1048310"/>
            <a:ext cx="8136904" cy="4674615"/>
            <a:chOff x="-81275" y="1214525"/>
            <a:chExt cx="8929548" cy="5129985"/>
          </a:xfrm>
        </p:grpSpPr>
        <p:pic>
          <p:nvPicPr>
            <p:cNvPr id="18" name="Picture 2" descr="C:\Users\pc1\Documents\Kaleida\ダイヤルゲージ\20140919-\20190919-2015013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851797"/>
              <a:ext cx="8204359" cy="41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下矢印 19"/>
            <p:cNvSpPr/>
            <p:nvPr/>
          </p:nvSpPr>
          <p:spPr>
            <a:xfrm flipV="1">
              <a:off x="6817540" y="5060325"/>
              <a:ext cx="321781" cy="32960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4371995" y="1214525"/>
              <a:ext cx="2210748" cy="1663157"/>
              <a:chOff x="6361223" y="1203610"/>
              <a:chExt cx="1621278" cy="1260331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 flipV="1">
                <a:off x="6361224" y="1296544"/>
                <a:ext cx="0" cy="108012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6361223" y="2376664"/>
                <a:ext cx="1152128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flipV="1">
                <a:off x="6361224" y="1836604"/>
                <a:ext cx="864096" cy="54006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/>
              <p:cNvSpPr txBox="1"/>
              <p:nvPr/>
            </p:nvSpPr>
            <p:spPr>
              <a:xfrm>
                <a:off x="6422257" y="1203610"/>
                <a:ext cx="453999" cy="256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 smtClean="0"/>
                  <a:t>Up</a:t>
                </a:r>
                <a:endParaRPr kumimoji="1" lang="en-US" altLang="ja-JP" sz="1600" b="1" dirty="0" smtClean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7085045" y="1393465"/>
                <a:ext cx="856613" cy="4431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b="1" dirty="0" smtClean="0"/>
                  <a:t>North (beam)</a:t>
                </a:r>
                <a:endParaRPr kumimoji="1" lang="en-US" altLang="ja-JP" sz="1600" b="1" dirty="0" smtClean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528502" y="2207387"/>
                <a:ext cx="453999" cy="256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 smtClean="0"/>
                  <a:t>East</a:t>
                </a:r>
              </a:p>
            </p:txBody>
          </p:sp>
          <p:cxnSp>
            <p:nvCxnSpPr>
              <p:cNvPr id="27" name="直線矢印コネクタ 26"/>
              <p:cNvCxnSpPr/>
              <p:nvPr/>
            </p:nvCxnSpPr>
            <p:spPr>
              <a:xfrm flipV="1">
                <a:off x="6444208" y="1365068"/>
                <a:ext cx="0" cy="1080120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6444207" y="2445188"/>
                <a:ext cx="1152128" cy="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 flipV="1">
                <a:off x="6444208" y="1905128"/>
                <a:ext cx="864096" cy="54006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テキスト ボックス 29"/>
            <p:cNvSpPr txBox="1"/>
            <p:nvPr/>
          </p:nvSpPr>
          <p:spPr>
            <a:xfrm>
              <a:off x="325378" y="1280395"/>
              <a:ext cx="3544474" cy="40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↑　</a:t>
              </a:r>
              <a:r>
                <a:rPr kumimoji="1" lang="en-US" altLang="ja-JP" b="1" dirty="0" smtClean="0"/>
                <a:t>Up, East, North</a:t>
              </a:r>
              <a:r>
                <a:rPr lang="en-US" altLang="ja-JP" dirty="0" smtClean="0"/>
                <a:t>(beam line)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-81275" y="5939200"/>
              <a:ext cx="3141192" cy="40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/>
                <a:t>↓　</a:t>
              </a:r>
              <a:r>
                <a:rPr lang="en-US" altLang="ja-JP" b="1" dirty="0" smtClean="0"/>
                <a:t>Down, West, South</a:t>
              </a:r>
              <a:endParaRPr kumimoji="1" lang="ja-JP" altLang="en-US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9528" y="5617830"/>
              <a:ext cx="1085129" cy="405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14 Sep.</a:t>
              </a:r>
              <a:endParaRPr kumimoji="1" lang="ja-JP" altLang="en-US" b="1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323604" y="5630650"/>
              <a:ext cx="1035382" cy="405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23 Nov.</a:t>
              </a:r>
              <a:endParaRPr kumimoji="1" lang="ja-JP" altLang="en-US" b="1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886196" y="5634625"/>
              <a:ext cx="962077" cy="405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1 Feb.</a:t>
              </a:r>
              <a:endParaRPr kumimoji="1" lang="ja-JP" altLang="en-US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845416" y="5265293"/>
              <a:ext cx="1914417" cy="40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Air cond</a:t>
              </a:r>
              <a:r>
                <a:rPr lang="en-US" altLang="ja-JP" b="1" dirty="0"/>
                <a:t>.</a:t>
              </a:r>
              <a:r>
                <a:rPr kumimoji="1" lang="en-US" altLang="ja-JP" b="1" dirty="0" smtClean="0"/>
                <a:t> restart</a:t>
              </a:r>
              <a:endParaRPr kumimoji="1" lang="ja-JP" altLang="en-US" b="1" dirty="0"/>
            </a:p>
          </p:txBody>
        </p:sp>
        <p:sp>
          <p:nvSpPr>
            <p:cNvPr id="44" name="下矢印 43"/>
            <p:cNvSpPr/>
            <p:nvPr/>
          </p:nvSpPr>
          <p:spPr>
            <a:xfrm flipV="1">
              <a:off x="1994217" y="4626427"/>
              <a:ext cx="350652" cy="49047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341132" y="4939049"/>
              <a:ext cx="1896541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Water flood due to typhoon</a:t>
              </a:r>
              <a:endParaRPr kumimoji="1" lang="ja-JP" altLang="en-US" b="1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81785" y="1941306"/>
              <a:ext cx="670567" cy="40530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0.4</a:t>
              </a:r>
            </a:p>
            <a:p>
              <a:pPr algn="r"/>
              <a:endParaRPr lang="en-US" altLang="ja-JP" b="1" dirty="0"/>
            </a:p>
            <a:p>
              <a:pPr algn="r"/>
              <a:r>
                <a:rPr kumimoji="1" lang="en-US" altLang="ja-JP" b="1" dirty="0" smtClean="0"/>
                <a:t>0.3</a:t>
              </a:r>
            </a:p>
            <a:p>
              <a:pPr algn="r"/>
              <a:endParaRPr lang="en-US" altLang="ja-JP" b="1" dirty="0"/>
            </a:p>
            <a:p>
              <a:pPr algn="r"/>
              <a:r>
                <a:rPr kumimoji="1" lang="en-US" altLang="ja-JP" b="1" dirty="0" smtClean="0"/>
                <a:t>0.2</a:t>
              </a:r>
            </a:p>
            <a:p>
              <a:pPr algn="r"/>
              <a:endParaRPr lang="en-US" altLang="ja-JP" b="1" dirty="0"/>
            </a:p>
            <a:p>
              <a:pPr algn="r"/>
              <a:r>
                <a:rPr kumimoji="1" lang="en-US" altLang="ja-JP" b="1" dirty="0" smtClean="0"/>
                <a:t>0.1</a:t>
              </a:r>
            </a:p>
            <a:p>
              <a:pPr algn="r"/>
              <a:endParaRPr lang="en-US" altLang="ja-JP" b="1" dirty="0"/>
            </a:p>
            <a:p>
              <a:pPr algn="r"/>
              <a:r>
                <a:rPr kumimoji="1" lang="en-US" altLang="ja-JP" b="1" dirty="0" smtClean="0"/>
                <a:t>0.0</a:t>
              </a:r>
            </a:p>
            <a:p>
              <a:pPr algn="r"/>
              <a:endParaRPr lang="en-US" altLang="ja-JP" b="1" dirty="0"/>
            </a:p>
            <a:p>
              <a:pPr algn="r"/>
              <a:r>
                <a:rPr kumimoji="1" lang="en-US" altLang="ja-JP" b="1" dirty="0" smtClean="0"/>
                <a:t>-0.1</a:t>
              </a:r>
            </a:p>
            <a:p>
              <a:pPr algn="r"/>
              <a:endParaRPr lang="en-US" altLang="ja-JP" b="1" dirty="0"/>
            </a:p>
            <a:p>
              <a:pPr algn="r"/>
              <a:r>
                <a:rPr kumimoji="1" lang="en-US" altLang="ja-JP" b="1" dirty="0" smtClean="0"/>
                <a:t>-0.2</a:t>
              </a:r>
              <a:endParaRPr kumimoji="1" lang="ja-JP" altLang="en-US" b="1" dirty="0"/>
            </a:p>
          </p:txBody>
        </p:sp>
        <p:sp>
          <p:nvSpPr>
            <p:cNvPr id="50" name="下矢印 49"/>
            <p:cNvSpPr/>
            <p:nvPr/>
          </p:nvSpPr>
          <p:spPr>
            <a:xfrm flipV="1">
              <a:off x="6335774" y="4722181"/>
              <a:ext cx="321781" cy="39472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358986" y="4939049"/>
              <a:ext cx="1458554" cy="40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b="1" dirty="0" smtClean="0"/>
                <a:t>Linac stop</a:t>
              </a:r>
              <a:endParaRPr kumimoji="1" lang="ja-JP" altLang="en-US" b="1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53885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Found daily movement, month-long drift, climate effect, etc.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These are related to those observed in laser PD long-term result.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0" y="2276872"/>
            <a:ext cx="9036496" cy="1728192"/>
          </a:xfrm>
        </p:spPr>
        <p:txBody>
          <a:bodyPr>
            <a:noAutofit/>
          </a:bodyPr>
          <a:lstStyle/>
          <a:p>
            <a:r>
              <a:rPr lang="en-US" altLang="ja-JP" sz="6000" b="1" dirty="0" smtClean="0"/>
              <a:t>4. N</a:t>
            </a:r>
            <a:r>
              <a:rPr kumimoji="1" lang="en-US" altLang="ja-JP" sz="6000" b="1" dirty="0" smtClean="0"/>
              <a:t>ear </a:t>
            </a:r>
            <a:r>
              <a:rPr kumimoji="1" lang="en-US" altLang="ja-JP" sz="6000" b="1" dirty="0" smtClean="0"/>
              <a:t>future developments</a:t>
            </a:r>
            <a:endParaRPr kumimoji="1" lang="ja-JP" altLang="en-US" sz="60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6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We should s</a:t>
            </a:r>
            <a:r>
              <a:rPr lang="en-US" altLang="ja-JP" b="1" dirty="0" smtClean="0">
                <a:solidFill>
                  <a:srgbClr val="0000FF"/>
                </a:solidFill>
              </a:rPr>
              <a:t>tudy and develop cures </a:t>
            </a:r>
            <a:r>
              <a:rPr lang="en-US" altLang="ja-JP" b="1" dirty="0" smtClean="0">
                <a:solidFill>
                  <a:srgbClr val="0000FF"/>
                </a:solidFill>
              </a:rPr>
              <a:t/>
            </a:r>
            <a:br>
              <a:rPr lang="en-US" altLang="ja-JP" b="1" dirty="0" smtClean="0">
                <a:solidFill>
                  <a:srgbClr val="0000FF"/>
                </a:solidFill>
              </a:rPr>
            </a:br>
            <a:r>
              <a:rPr lang="en-US" altLang="ja-JP" b="1" dirty="0" smtClean="0">
                <a:solidFill>
                  <a:srgbClr val="0000FF"/>
                </a:solidFill>
              </a:rPr>
              <a:t>against f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loor movement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497363"/>
          </a:xfrm>
        </p:spPr>
        <p:txBody>
          <a:bodyPr>
            <a:normAutofit lnSpcReduction="10000"/>
          </a:bodyPr>
          <a:lstStyle/>
          <a:p>
            <a:r>
              <a:rPr lang="en-US" altLang="ja-JP" b="1" dirty="0"/>
              <a:t>N</a:t>
            </a:r>
            <a:r>
              <a:rPr kumimoji="1" lang="en-US" altLang="ja-JP" b="1" dirty="0" smtClean="0"/>
              <a:t>ear future </a:t>
            </a:r>
            <a:r>
              <a:rPr lang="en-US" altLang="ja-JP" b="1" dirty="0" smtClean="0"/>
              <a:t>for</a:t>
            </a:r>
            <a:r>
              <a:rPr kumimoji="1" lang="en-US" altLang="ja-JP" b="1" dirty="0" smtClean="0"/>
              <a:t> Phase-I</a:t>
            </a:r>
            <a:endParaRPr kumimoji="1" lang="en-US" altLang="ja-JP" b="1" dirty="0" smtClean="0"/>
          </a:p>
          <a:p>
            <a:pPr lvl="1"/>
            <a:r>
              <a:rPr lang="en-US" altLang="ja-JP" dirty="0"/>
              <a:t>M</a:t>
            </a:r>
            <a:r>
              <a:rPr lang="en-US" altLang="ja-JP" dirty="0" smtClean="0"/>
              <a:t>ake </a:t>
            </a:r>
            <a:r>
              <a:rPr lang="en-US" altLang="ja-JP" dirty="0" smtClean="0">
                <a:solidFill>
                  <a:srgbClr val="FF0000"/>
                </a:solidFill>
              </a:rPr>
              <a:t>quantitative analysis at more places </a:t>
            </a:r>
            <a:r>
              <a:rPr lang="en-US" altLang="ja-JP" dirty="0" smtClean="0"/>
              <a:t>and more in systematic manner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Try to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monitor movement with beam</a:t>
            </a:r>
          </a:p>
          <a:p>
            <a:pPr lvl="1"/>
            <a:r>
              <a:rPr lang="en-US" altLang="ja-JP" dirty="0" smtClean="0"/>
              <a:t>May study </a:t>
            </a:r>
            <a:r>
              <a:rPr lang="en-US" altLang="ja-JP" dirty="0" smtClean="0">
                <a:solidFill>
                  <a:srgbClr val="FF0000"/>
                </a:solidFill>
              </a:rPr>
              <a:t>other monitor </a:t>
            </a:r>
            <a:r>
              <a:rPr lang="en-US" altLang="ja-JP" dirty="0" smtClean="0"/>
              <a:t>methods, such as HLS</a:t>
            </a:r>
            <a:endParaRPr kumimoji="1" lang="en-US" altLang="ja-JP" dirty="0" smtClean="0"/>
          </a:p>
          <a:p>
            <a:r>
              <a:rPr lang="en-US" altLang="ja-JP" b="1" dirty="0"/>
              <a:t>D</a:t>
            </a:r>
            <a:r>
              <a:rPr lang="en-US" altLang="ja-JP" b="1" dirty="0" smtClean="0"/>
              <a:t>evelopment </a:t>
            </a:r>
            <a:r>
              <a:rPr lang="en-US" altLang="ja-JP" b="1" dirty="0" smtClean="0"/>
              <a:t>for phase-II and -III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Beam steering </a:t>
            </a:r>
            <a:r>
              <a:rPr lang="en-US" altLang="ja-JP" dirty="0" smtClean="0"/>
              <a:t>by targeting </a:t>
            </a:r>
            <a:r>
              <a:rPr lang="en-US" altLang="ja-JP" dirty="0" smtClean="0"/>
              <a:t>golden orbit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Movers, </a:t>
            </a:r>
            <a:r>
              <a:rPr lang="en-US" altLang="ja-JP" dirty="0"/>
              <a:t>at least locally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Sophisticated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compensation</a:t>
            </a:r>
            <a:r>
              <a:rPr lang="en-US" altLang="ja-JP" dirty="0" smtClean="0"/>
              <a:t> </a:t>
            </a:r>
            <a:r>
              <a:rPr lang="en-US" altLang="ja-JP" dirty="0" smtClean="0"/>
              <a:t>such as offset injection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3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2147908" y="3236661"/>
            <a:ext cx="2223864" cy="2714592"/>
            <a:chOff x="3275856" y="2874648"/>
            <a:chExt cx="2160240" cy="2714592"/>
          </a:xfrm>
        </p:grpSpPr>
        <p:sp>
          <p:nvSpPr>
            <p:cNvPr id="6" name="正方形/長方形 5"/>
            <p:cNvSpPr/>
            <p:nvPr/>
          </p:nvSpPr>
          <p:spPr>
            <a:xfrm>
              <a:off x="3275856" y="3090672"/>
              <a:ext cx="2160240" cy="2498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707904" y="2874648"/>
              <a:ext cx="14401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26048" y="0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Alignment </a:t>
            </a:r>
            <a:r>
              <a:rPr lang="en-US" altLang="ja-JP" b="1" dirty="0" smtClean="0">
                <a:solidFill>
                  <a:srgbClr val="0000FF"/>
                </a:solidFill>
              </a:rPr>
              <a:t>method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338064" y="3466117"/>
            <a:ext cx="1405356" cy="420945"/>
            <a:chOff x="4716016" y="4541935"/>
            <a:chExt cx="1233527" cy="420945"/>
          </a:xfrm>
        </p:grpSpPr>
        <p:sp>
          <p:nvSpPr>
            <p:cNvPr id="8" name="正方形/長方形 7"/>
            <p:cNvSpPr/>
            <p:nvPr/>
          </p:nvSpPr>
          <p:spPr>
            <a:xfrm>
              <a:off x="4716016" y="4746856"/>
              <a:ext cx="1224136" cy="2160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5733519" y="4541935"/>
              <a:ext cx="216024" cy="21602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723972" y="2494869"/>
            <a:ext cx="1080120" cy="957816"/>
            <a:chOff x="3851920" y="2132856"/>
            <a:chExt cx="1080120" cy="957816"/>
          </a:xfrm>
        </p:grpSpPr>
        <p:sp>
          <p:nvSpPr>
            <p:cNvPr id="11" name="正方形/長方形 10"/>
            <p:cNvSpPr/>
            <p:nvPr/>
          </p:nvSpPr>
          <p:spPr>
            <a:xfrm>
              <a:off x="3851920" y="2874648"/>
              <a:ext cx="1080120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995936" y="2132856"/>
              <a:ext cx="720080" cy="741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012004" y="1558765"/>
            <a:ext cx="504056" cy="360040"/>
            <a:chOff x="4139952" y="1196752"/>
            <a:chExt cx="504056" cy="360040"/>
          </a:xfrm>
        </p:grpSpPr>
        <p:sp>
          <p:nvSpPr>
            <p:cNvPr id="14" name="正方形/長方形 13"/>
            <p:cNvSpPr/>
            <p:nvPr/>
          </p:nvSpPr>
          <p:spPr>
            <a:xfrm>
              <a:off x="4139952" y="1412776"/>
              <a:ext cx="50405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283968" y="1196752"/>
              <a:ext cx="216024" cy="21602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円/楕円 12"/>
          <p:cNvSpPr/>
          <p:nvPr/>
        </p:nvSpPr>
        <p:spPr>
          <a:xfrm>
            <a:off x="2867988" y="1853961"/>
            <a:ext cx="792088" cy="7309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3003174" y="3736586"/>
            <a:ext cx="648072" cy="648072"/>
            <a:chOff x="3003174" y="3736586"/>
            <a:chExt cx="648072" cy="648072"/>
          </a:xfrm>
        </p:grpSpPr>
        <p:sp>
          <p:nvSpPr>
            <p:cNvPr id="7" name="円/楕円 6"/>
            <p:cNvSpPr/>
            <p:nvPr/>
          </p:nvSpPr>
          <p:spPr>
            <a:xfrm>
              <a:off x="3003174" y="3736586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219198" y="397616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0" name="直線コネクタ 29"/>
          <p:cNvCxnSpPr/>
          <p:nvPr/>
        </p:nvCxnSpPr>
        <p:spPr>
          <a:xfrm>
            <a:off x="2147908" y="3439277"/>
            <a:ext cx="22238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1738475" y="4262500"/>
            <a:ext cx="1389283" cy="395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3616668" y="2090233"/>
            <a:ext cx="657025" cy="128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3443719" y="1297097"/>
            <a:ext cx="1121822" cy="369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6612404" y="1167897"/>
            <a:ext cx="288032" cy="48965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 flipH="1">
            <a:off x="203692" y="1297097"/>
            <a:ext cx="288032" cy="48965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91724" y="1504759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390136" y="189751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5497829" y="1558765"/>
            <a:ext cx="802363" cy="384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191652" y="2090206"/>
            <a:ext cx="150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Hard ware</a:t>
            </a:r>
            <a:endParaRPr kumimoji="1" lang="ja-JP" altLang="en-US" sz="24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632510" y="764898"/>
            <a:ext cx="226792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Reflectors for laser tracker use</a:t>
            </a:r>
            <a:endParaRPr kumimoji="1" lang="ja-JP" altLang="en-US" sz="24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65951" y="2484082"/>
            <a:ext cx="179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Mechanical reference</a:t>
            </a:r>
            <a:endParaRPr kumimoji="1" lang="ja-JP" altLang="en-US" sz="2400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65951" y="4658098"/>
            <a:ext cx="138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Laser PD </a:t>
            </a:r>
            <a:endParaRPr kumimoji="1" lang="ja-JP" altLang="en-US" sz="2400" b="1" dirty="0"/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428144" y="4941168"/>
            <a:ext cx="154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Girder</a:t>
            </a:r>
            <a:endParaRPr kumimoji="1" lang="ja-JP" altLang="en-US" sz="2400" b="1" dirty="0"/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4860032" y="1853961"/>
            <a:ext cx="2304257" cy="1612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900436" y="1297097"/>
            <a:ext cx="247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R</a:t>
            </a:r>
            <a:r>
              <a:rPr kumimoji="1" lang="en-US" altLang="ja-JP" sz="2400" b="1" dirty="0" smtClean="0"/>
              <a:t>eference point of girder</a:t>
            </a:r>
            <a:endParaRPr kumimoji="1" lang="ja-JP" altLang="en-US" sz="24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80737" y="3616169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92087" y="2892782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20518" y="1208626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911413" y="2813694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80737" y="3243216"/>
            <a:ext cx="223887" cy="202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214652" y="3216488"/>
            <a:ext cx="3899272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400" b="1" dirty="0" smtClean="0">
                <a:solidFill>
                  <a:srgbClr val="0000FF"/>
                </a:solidFill>
              </a:rPr>
              <a:t>Girder set to laser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reference by PD</a:t>
            </a:r>
            <a:endParaRPr kumimoji="1" lang="en-US" altLang="ja-JP" sz="2400" b="1" dirty="0" smtClean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0000FF"/>
                </a:solidFill>
              </a:rPr>
              <a:t>Support set w.r.t.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mecha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. reference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0000FF"/>
                </a:solidFill>
              </a:rPr>
              <a:t>Hard ware aligned with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mecha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. reference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1" dirty="0" smtClean="0">
                <a:solidFill>
                  <a:srgbClr val="0000FF"/>
                </a:solidFill>
              </a:rPr>
              <a:t>Hard ware alignment checked by tracker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755576" y="1282759"/>
            <a:ext cx="3809965" cy="313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595" y="188640"/>
            <a:ext cx="8229600" cy="922114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Possible time frame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in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mind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39766" cy="50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2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kumimoji="1" lang="en-US" altLang="ja-JP" b="1" dirty="0" smtClean="0"/>
              <a:t>Concluding remarks on alignment 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Girder stiffening done.</a:t>
            </a:r>
            <a:endParaRPr lang="en-US" altLang="ja-JP" sz="2400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>
                <a:solidFill>
                  <a:srgbClr val="00B050"/>
                </a:solidFill>
              </a:rPr>
              <a:t>M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ost of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the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hard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wares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set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in the beam line, except for pulse-Q.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>
                <a:solidFill>
                  <a:srgbClr val="0000FF"/>
                </a:solidFill>
              </a:rPr>
              <a:t>Initial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girder alignment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done </a:t>
            </a:r>
            <a:r>
              <a:rPr lang="en-US" altLang="ja-JP" sz="2400" b="1" dirty="0">
                <a:solidFill>
                  <a:srgbClr val="0000FF"/>
                </a:solidFill>
              </a:rPr>
              <a:t>with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the residual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~0.3mm </a:t>
            </a:r>
            <a:r>
              <a:rPr lang="en-US" altLang="ja-JP" sz="2400" b="1" dirty="0">
                <a:solidFill>
                  <a:srgbClr val="0000FF"/>
                </a:solidFill>
              </a:rPr>
              <a:t>in sigma over 500m line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/>
              <a:t>Hard wares alignment on each girder </a:t>
            </a:r>
            <a:r>
              <a:rPr lang="en-US" altLang="ja-JP" sz="2400" b="1" dirty="0" smtClean="0"/>
              <a:t>improved </a:t>
            </a:r>
            <a:r>
              <a:rPr lang="en-US" altLang="ja-JP" sz="2400" b="1" dirty="0"/>
              <a:t>to be  0.05mm in sigma.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0000FF"/>
                </a:solidFill>
              </a:rPr>
              <a:t>Local smoothness will be improved by laser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tracker.</a:t>
            </a:r>
            <a:endParaRPr lang="en-US" altLang="ja-JP" sz="24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Floor moves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a few mm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half a year, mostly at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expansion joint, while the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daily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motion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~0.1mm.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1" dirty="0" smtClean="0">
                <a:solidFill>
                  <a:srgbClr val="7030A0"/>
                </a:solidFill>
              </a:rPr>
              <a:t>Floor movements should be evaluated at more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points and with beam study to develop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a practical cure method.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1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go\Documents\2015\SuperKEKB\Review\KEKB Review\Copied pictures for presentaion use (to be deleted)\Standard girder and peripher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5" y="1085013"/>
            <a:ext cx="6335506" cy="51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5181600" y="762001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733800" y="533401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450"/>
            <a:ext cx="9144000" cy="1066800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dirty="0" smtClean="0">
                <a:solidFill>
                  <a:srgbClr val="0000FF"/>
                </a:solidFill>
                <a:latin typeface="Arial" pitchFamily="34" charset="0"/>
                <a:ea typeface="Osaka" charset="0"/>
                <a:cs typeface="Arial" pitchFamily="34" charset="0"/>
              </a:rPr>
              <a:t>Hard wares </a:t>
            </a:r>
            <a:r>
              <a:rPr lang="en-US" altLang="ja-JP" sz="3600" b="1" dirty="0" smtClean="0">
                <a:solidFill>
                  <a:srgbClr val="0000FF"/>
                </a:solidFill>
                <a:latin typeface="Arial" pitchFamily="34" charset="0"/>
                <a:ea typeface="Osaka" charset="0"/>
                <a:cs typeface="Arial" pitchFamily="34" charset="0"/>
              </a:rPr>
              <a:t>around</a:t>
            </a:r>
            <a:r>
              <a:rPr lang="en-US" altLang="ja-JP" sz="3600" b="1" dirty="0" smtClean="0">
                <a:solidFill>
                  <a:srgbClr val="0000FF"/>
                </a:solidFill>
                <a:latin typeface="Arial" pitchFamily="34" charset="0"/>
                <a:ea typeface="Osaka" charset="0"/>
                <a:cs typeface="Arial" pitchFamily="34" charset="0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Arial" pitchFamily="34" charset="0"/>
                <a:ea typeface="Osaka" charset="0"/>
                <a:cs typeface="Arial" pitchFamily="34" charset="0"/>
              </a:rPr>
              <a:t>standard 9.6m girder</a:t>
            </a:r>
            <a:endParaRPr lang="en-US" altLang="ja-JP" sz="2000" b="1" dirty="0"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893449" y="5237011"/>
            <a:ext cx="79131" cy="22066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34" name="テキスト ボックス 14"/>
          <p:cNvSpPr txBox="1">
            <a:spLocks noChangeArrowheads="1"/>
          </p:cNvSpPr>
          <p:nvPr/>
        </p:nvSpPr>
        <p:spPr bwMode="auto">
          <a:xfrm>
            <a:off x="3164701" y="5842944"/>
            <a:ext cx="21659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400" b="1" dirty="0" smtClean="0"/>
              <a:t>Standard unit</a:t>
            </a:r>
            <a:endParaRPr lang="ja-JP" altLang="en-US" sz="2400" b="1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430983" y="2920495"/>
            <a:ext cx="6886222" cy="13208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786583" y="2694717"/>
            <a:ext cx="6519333" cy="388056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 rot="20971427">
            <a:off x="5470491" y="3336409"/>
            <a:ext cx="1862588" cy="3181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He-Ne </a:t>
            </a: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Laser line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1395482">
            <a:off x="5779640" y="2364042"/>
            <a:ext cx="1066800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e+- </a:t>
            </a:r>
            <a:r>
              <a:rPr lang="en-US" altLang="ja-JP" sz="1600" dirty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beam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pic>
        <p:nvPicPr>
          <p:cNvPr id="25" name="図 15" descr="IMG_009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7" y="4337980"/>
            <a:ext cx="2007695" cy="15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V="1">
            <a:off x="1374569" y="4174724"/>
            <a:ext cx="879270" cy="8898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10183" y="5650107"/>
            <a:ext cx="1946031" cy="5429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4-segmented silicon PD (dia.=10mm)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4466159" y="1977873"/>
            <a:ext cx="825624" cy="8845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852028" y="1638297"/>
            <a:ext cx="1656278" cy="3713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err="1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Acc</a:t>
            </a: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 Structure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7" y="1230550"/>
            <a:ext cx="1567833" cy="11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直線矢印コネクタ 31"/>
          <p:cNvCxnSpPr/>
          <p:nvPr/>
        </p:nvCxnSpPr>
        <p:spPr>
          <a:xfrm>
            <a:off x="1035423" y="1977873"/>
            <a:ext cx="931181" cy="84687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80" y="3962286"/>
            <a:ext cx="3034400" cy="223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直線矢印コネクタ 30"/>
          <p:cNvCxnSpPr/>
          <p:nvPr/>
        </p:nvCxnSpPr>
        <p:spPr>
          <a:xfrm flipH="1" flipV="1">
            <a:off x="2406239" y="4284591"/>
            <a:ext cx="4940240" cy="11730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5867963" y="5792180"/>
            <a:ext cx="1478516" cy="4605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Arm from PD</a:t>
            </a:r>
          </a:p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 to reflector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 rot="20840359">
            <a:off x="402063" y="3925949"/>
            <a:ext cx="888049" cy="4975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Laser pipe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 rot="20597921">
            <a:off x="2850897" y="4405248"/>
            <a:ext cx="1986172" cy="381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Accelerator Girder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Major steps since last review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2565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00B050"/>
                </a:solidFill>
              </a:rPr>
              <a:t>Established 500m laser straight reference line over C—5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Established</a:t>
            </a:r>
            <a:r>
              <a:rPr lang="en-US" altLang="ja-JP" sz="2400" dirty="0">
                <a:solidFill>
                  <a:srgbClr val="00B050"/>
                </a:solidFill>
              </a:rPr>
              <a:t> </a:t>
            </a:r>
            <a:r>
              <a:rPr lang="en-US" altLang="ja-JP" sz="2400" dirty="0" smtClean="0"/>
              <a:t>reference points for </a:t>
            </a:r>
            <a:r>
              <a:rPr lang="en-US" altLang="ja-JP" sz="2400" dirty="0" smtClean="0"/>
              <a:t>DR</a:t>
            </a: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00B050"/>
                </a:solidFill>
              </a:rPr>
              <a:t>Installed target/FC followed by LAS with Solenoid and l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arge-aperture Q magnets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First </a:t>
            </a:r>
            <a:r>
              <a:rPr lang="en-US" altLang="ja-JP" sz="2400" dirty="0" smtClean="0"/>
              <a:t>girder </a:t>
            </a:r>
            <a:r>
              <a:rPr lang="en-US" altLang="ja-JP" sz="2400" dirty="0" smtClean="0"/>
              <a:t>alignment </a:t>
            </a:r>
            <a:r>
              <a:rPr lang="en-US" altLang="ja-JP" sz="2400" dirty="0"/>
              <a:t>done </a:t>
            </a:r>
            <a:r>
              <a:rPr lang="en-US" altLang="ja-JP" sz="2400" dirty="0" smtClean="0"/>
              <a:t>in </a:t>
            </a:r>
            <a:r>
              <a:rPr lang="en-US" altLang="ja-JP" sz="2400" dirty="0" smtClean="0"/>
              <a:t>3—5 sectors by laser PD</a:t>
            </a: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>
                <a:solidFill>
                  <a:srgbClr val="00B050"/>
                </a:solidFill>
              </a:rPr>
              <a:t>H</a:t>
            </a:r>
            <a:r>
              <a:rPr lang="en-US" altLang="ja-JP" sz="2400" dirty="0" smtClean="0">
                <a:solidFill>
                  <a:srgbClr val="00B050"/>
                </a:solidFill>
              </a:rPr>
              <a:t>ard ware alignment on each girder done with laser tracker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Done a</a:t>
            </a:r>
            <a:r>
              <a:rPr lang="en-US" altLang="ja-JP" sz="2400" dirty="0" smtClean="0"/>
              <a:t>lignment on </a:t>
            </a:r>
            <a:r>
              <a:rPr lang="en-US" altLang="ja-JP" sz="2400" dirty="0" smtClean="0"/>
              <a:t>old Q magnets with laser tracker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00B050"/>
                </a:solidFill>
              </a:rPr>
              <a:t>Done s</a:t>
            </a:r>
            <a:r>
              <a:rPr lang="en-US" altLang="ja-JP" sz="2400" dirty="0" smtClean="0">
                <a:solidFill>
                  <a:srgbClr val="00B050"/>
                </a:solidFill>
              </a:rPr>
              <a:t>tiffening </a:t>
            </a:r>
            <a:r>
              <a:rPr lang="en-US" altLang="ja-JP" sz="2400" dirty="0" smtClean="0">
                <a:solidFill>
                  <a:srgbClr val="00B050"/>
                </a:solidFill>
              </a:rPr>
              <a:t>of girders, especially positron </a:t>
            </a:r>
            <a:r>
              <a:rPr lang="en-US" altLang="ja-JP" sz="2400" dirty="0" smtClean="0">
                <a:solidFill>
                  <a:srgbClr val="00B050"/>
                </a:solidFill>
              </a:rPr>
              <a:t>line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Completed i</a:t>
            </a:r>
            <a:r>
              <a:rPr lang="en-US" altLang="ja-JP" sz="2400" dirty="0" smtClean="0"/>
              <a:t>nitial </a:t>
            </a:r>
            <a:r>
              <a:rPr lang="en-US" altLang="ja-JP" sz="2400" dirty="0" smtClean="0"/>
              <a:t>alignment </a:t>
            </a:r>
            <a:r>
              <a:rPr lang="en-US" altLang="ja-JP" sz="2400" dirty="0"/>
              <a:t>of 3—5 </a:t>
            </a:r>
            <a:r>
              <a:rPr lang="en-US" altLang="ja-JP" sz="2400" dirty="0" smtClean="0"/>
              <a:t>sector </a:t>
            </a:r>
            <a:r>
              <a:rPr lang="en-US" altLang="ja-JP" sz="2400" dirty="0" smtClean="0"/>
              <a:t>with </a:t>
            </a:r>
            <a:r>
              <a:rPr lang="en-US" altLang="ja-JP" sz="2400" dirty="0"/>
              <a:t>laser PD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00B050"/>
                </a:solidFill>
              </a:rPr>
              <a:t>Further evaluated floor </a:t>
            </a:r>
            <a:r>
              <a:rPr lang="en-US" altLang="ja-JP" sz="2400" dirty="0" smtClean="0">
                <a:solidFill>
                  <a:srgbClr val="00B050"/>
                </a:solidFill>
              </a:rPr>
              <a:t>movement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Installation of h</a:t>
            </a:r>
            <a:r>
              <a:rPr lang="en-US" altLang="ja-JP" sz="2400" dirty="0" smtClean="0"/>
              <a:t>eavy </a:t>
            </a:r>
            <a:r>
              <a:rPr lang="en-US" altLang="ja-JP" sz="2400" dirty="0" smtClean="0"/>
              <a:t>radiation shield on positron generation system underway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7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higo\Documents\2015\SuperKEKB\Review\KEKB Review\Copied pictures for presentaion use (to be deleted)\中央固定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61884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igo\Documents\2015\SuperKEKB\Review\KEKB Review\Copied pictures for presentaion use (to be deleted)\三脚化　端部スライ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4" y="4061884"/>
            <a:ext cx="2804687" cy="208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go\Documents\2015\SuperKEKB\Review\KEKB Review\Copied pictures for presentaion use (to be deleted)\27　三脚化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234"/>
            <a:ext cx="3520400" cy="2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8709" y="143675"/>
            <a:ext cx="8784976" cy="909061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Stiffening of 9m-girder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60413" y="6170862"/>
            <a:ext cx="19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End hor. slider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51197" y="6170863"/>
            <a:ext cx="17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Center pivot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50433" y="1303306"/>
            <a:ext cx="3699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Soft: metal plate spring </a:t>
            </a:r>
          </a:p>
          <a:p>
            <a:r>
              <a:rPr kumimoji="1" lang="en-US" altLang="ja-JP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kumimoji="1" lang="en-US" altLang="ja-JP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Stiff: slide roller with bolt fixing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60032" y="3214713"/>
            <a:ext cx="4203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Eigen mode frequency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Several </a:t>
            </a:r>
            <a:r>
              <a:rPr lang="en-US" altLang="ja-JP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more than 10 Hz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763688" y="3119188"/>
            <a:ext cx="734960" cy="1821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3319091" y="2303723"/>
            <a:ext cx="1828973" cy="22774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5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go\Documents\2015\SuperKEKB\Review\KEKB Review\Copied pictures for presentaion use (to be deleted)\2014May FC_15 架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97" y="1579742"/>
            <a:ext cx="3974259" cy="28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Positron generation and acceleration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higo\Documents\2015\SuperKEKB\Review\KEKB Review\Copied pictures for presentaion use (to be deleted)\FC-15-16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886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igo\Documents\2015\SuperKEKB\Review\KEKB Review\Copied pictures for presentaion use (to be deleted)\ジャッキボルト化済・・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62" y="4504449"/>
            <a:ext cx="2804170" cy="21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32106" y="5232582"/>
            <a:ext cx="253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Road cell with </a:t>
            </a:r>
            <a:r>
              <a:rPr lang="en-US" altLang="ja-JP" sz="2400" dirty="0">
                <a:solidFill>
                  <a:srgbClr val="0000FF"/>
                </a:solidFill>
              </a:rPr>
              <a:t>b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all </a:t>
            </a:r>
          </a:p>
          <a:p>
            <a:r>
              <a:rPr lang="en-US" altLang="ja-JP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Jack bolt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8934" y="4773415"/>
            <a:ext cx="26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New a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luminum girders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01220" y="3382833"/>
            <a:ext cx="468052" cy="14863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049093" y="3933057"/>
            <a:ext cx="1152127" cy="9361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44208" y="1988840"/>
            <a:ext cx="61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FC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08304" y="2281227"/>
            <a:ext cx="175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Solenoid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2015/2/24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KEK Review Higo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69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6000" b="1" dirty="0" smtClean="0"/>
              <a:t>1. Initial </a:t>
            </a:r>
            <a:r>
              <a:rPr kumimoji="1" lang="en-US" altLang="ja-JP" sz="6000" b="1" dirty="0" smtClean="0"/>
              <a:t>girder alignment</a:t>
            </a:r>
            <a:endParaRPr kumimoji="1" lang="ja-JP" altLang="en-US" sz="60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 Review Higo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8719-1D42-4416-AB71-F5E4EA25BDE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6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1570</Words>
  <Application>Microsoft Office PowerPoint</Application>
  <PresentationFormat>画面に合わせる (4:3)</PresentationFormat>
  <Paragraphs>462</Paragraphs>
  <Slides>41</Slides>
  <Notes>41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Alignment of injector linac</vt:lpstr>
      <vt:lpstr>Contents </vt:lpstr>
      <vt:lpstr>Linac layout and alignment requirement</vt:lpstr>
      <vt:lpstr>Alignment method</vt:lpstr>
      <vt:lpstr>Hard wares around standard 9.6m girder</vt:lpstr>
      <vt:lpstr>Major steps since last review</vt:lpstr>
      <vt:lpstr>Stiffening of 9m-girder</vt:lpstr>
      <vt:lpstr>Positron generation and acceleration</vt:lpstr>
      <vt:lpstr>1. Initial girder alignment</vt:lpstr>
      <vt:lpstr>Straight laser reference line</vt:lpstr>
      <vt:lpstr>500m straight reference line by laser</vt:lpstr>
      <vt:lpstr>PD sensitivity</vt:lpstr>
      <vt:lpstr>Finished initial alignment of girders</vt:lpstr>
      <vt:lpstr>3—5 alignment in Summer 2014</vt:lpstr>
      <vt:lpstr>Present 500m alignment over C-5  after completion of initial alignment in late Jan. 2014</vt:lpstr>
      <vt:lpstr>Summary of girder alignment</vt:lpstr>
      <vt:lpstr>2. Hard ware alignment on girder</vt:lpstr>
      <vt:lpstr>Hard ware alignment on each girder</vt:lpstr>
      <vt:lpstr>Reflector setting for hard ware positioning</vt:lpstr>
      <vt:lpstr>ACC str. In unit 34 Horizontal</vt:lpstr>
      <vt:lpstr>ACC str. In unit 34 Vertical</vt:lpstr>
      <vt:lpstr>Hard ware alignment on a girders in sector 3—5</vt:lpstr>
      <vt:lpstr>Alignment error estimation w.r.t. reference straight line </vt:lpstr>
      <vt:lpstr>3. Floor movement</vt:lpstr>
      <vt:lpstr>Floor moves significantly</vt:lpstr>
      <vt:lpstr>Variation in half a year from July to January</vt:lpstr>
      <vt:lpstr>Floor horizontal movement in half a year from summer to winter</vt:lpstr>
      <vt:lpstr>Floor vertical movement  in half a year from summer to winter</vt:lpstr>
      <vt:lpstr>Long-term floor movement near junction</vt:lpstr>
      <vt:lpstr>Junction and after-pouring concrete</vt:lpstr>
      <vt:lpstr>Tunnel basic structure</vt:lpstr>
      <vt:lpstr>PD for continuous measurement</vt:lpstr>
      <vt:lpstr>Daily motion between junction</vt:lpstr>
      <vt:lpstr>Longer-term motion</vt:lpstr>
      <vt:lpstr>Estimation of floor movement  some typical observed values</vt:lpstr>
      <vt:lpstr>Trial to understand the expansion joint </vt:lpstr>
      <vt:lpstr>Junction relative movement at 28    19 Sep. 2014 – 31 Jan. 2015</vt:lpstr>
      <vt:lpstr>4. Near future developments</vt:lpstr>
      <vt:lpstr>We should study and develop cures  against floor movement</vt:lpstr>
      <vt:lpstr>Possible time frame in mind</vt:lpstr>
      <vt:lpstr>Concluding remarks on alignment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of injector linac</dc:title>
  <dc:creator>th</dc:creator>
  <cp:lastModifiedBy>th</cp:lastModifiedBy>
  <cp:revision>225</cp:revision>
  <dcterms:created xsi:type="dcterms:W3CDTF">2015-02-13T23:34:16Z</dcterms:created>
  <dcterms:modified xsi:type="dcterms:W3CDTF">2015-02-23T18:53:12Z</dcterms:modified>
</cp:coreProperties>
</file>